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5"/>
  </p:notesMasterIdLst>
  <p:sldIdLst>
    <p:sldId id="278" r:id="rId2"/>
    <p:sldId id="257" r:id="rId3"/>
    <p:sldId id="258" r:id="rId4"/>
    <p:sldId id="330" r:id="rId5"/>
    <p:sldId id="259" r:id="rId6"/>
    <p:sldId id="260" r:id="rId7"/>
    <p:sldId id="331" r:id="rId8"/>
    <p:sldId id="332" r:id="rId9"/>
    <p:sldId id="334" r:id="rId10"/>
    <p:sldId id="335" r:id="rId11"/>
    <p:sldId id="387" r:id="rId12"/>
    <p:sldId id="388" r:id="rId13"/>
    <p:sldId id="389" r:id="rId14"/>
    <p:sldId id="395" r:id="rId15"/>
    <p:sldId id="396" r:id="rId16"/>
    <p:sldId id="261" r:id="rId17"/>
    <p:sldId id="397" r:id="rId18"/>
    <p:sldId id="336" r:id="rId19"/>
    <p:sldId id="337" r:id="rId20"/>
    <p:sldId id="333" r:id="rId21"/>
    <p:sldId id="265" r:id="rId22"/>
    <p:sldId id="266" r:id="rId23"/>
    <p:sldId id="267" r:id="rId24"/>
    <p:sldId id="269" r:id="rId25"/>
    <p:sldId id="268" r:id="rId26"/>
    <p:sldId id="354" r:id="rId27"/>
    <p:sldId id="279" r:id="rId28"/>
    <p:sldId id="271" r:id="rId29"/>
    <p:sldId id="338" r:id="rId30"/>
    <p:sldId id="339" r:id="rId31"/>
    <p:sldId id="270" r:id="rId32"/>
    <p:sldId id="341" r:id="rId33"/>
    <p:sldId id="280" r:id="rId34"/>
    <p:sldId id="281" r:id="rId35"/>
    <p:sldId id="282" r:id="rId36"/>
    <p:sldId id="283" r:id="rId37"/>
    <p:sldId id="306" r:id="rId38"/>
    <p:sldId id="303" r:id="rId39"/>
    <p:sldId id="392" r:id="rId40"/>
    <p:sldId id="391" r:id="rId41"/>
    <p:sldId id="376" r:id="rId42"/>
    <p:sldId id="304" r:id="rId43"/>
    <p:sldId id="307" r:id="rId44"/>
    <p:sldId id="308" r:id="rId45"/>
    <p:sldId id="309" r:id="rId46"/>
    <p:sldId id="342" r:id="rId47"/>
    <p:sldId id="398" r:id="rId48"/>
    <p:sldId id="311" r:id="rId49"/>
    <p:sldId id="312" r:id="rId50"/>
    <p:sldId id="343" r:id="rId51"/>
    <p:sldId id="344" r:id="rId52"/>
    <p:sldId id="345" r:id="rId53"/>
    <p:sldId id="346" r:id="rId54"/>
    <p:sldId id="393" r:id="rId55"/>
    <p:sldId id="394" r:id="rId56"/>
    <p:sldId id="305" r:id="rId57"/>
    <p:sldId id="390" r:id="rId58"/>
    <p:sldId id="347" r:id="rId59"/>
    <p:sldId id="348" r:id="rId60"/>
    <p:sldId id="349" r:id="rId61"/>
    <p:sldId id="350" r:id="rId62"/>
    <p:sldId id="351" r:id="rId63"/>
    <p:sldId id="352" r:id="rId64"/>
    <p:sldId id="356" r:id="rId65"/>
    <p:sldId id="355" r:id="rId66"/>
    <p:sldId id="357" r:id="rId67"/>
    <p:sldId id="378" r:id="rId68"/>
    <p:sldId id="379" r:id="rId69"/>
    <p:sldId id="380" r:id="rId70"/>
    <p:sldId id="375" r:id="rId71"/>
    <p:sldId id="399" r:id="rId72"/>
    <p:sldId id="400" r:id="rId73"/>
    <p:sldId id="401" r:id="rId7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9" autoAdjust="0"/>
    <p:restoredTop sz="92272" autoAdjust="0"/>
  </p:normalViewPr>
  <p:slideViewPr>
    <p:cSldViewPr>
      <p:cViewPr>
        <p:scale>
          <a:sx n="88" d="100"/>
          <a:sy n="88" d="100"/>
        </p:scale>
        <p:origin x="-165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46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664A5CD-2427-4973-8FA2-32B40A6DA5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409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BEE49F1-159E-4BF0-8BCE-D25B070FA2AE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788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a=2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b=2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def test(b):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	test=a*b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	return test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print test(10)</a:t>
            </a:r>
          </a:p>
          <a:p>
            <a:pPr eaLnBrk="1" hangingPunct="1">
              <a:lnSpc>
                <a:spcPct val="90000"/>
              </a:lnSpc>
            </a:pPr>
            <a:endParaRPr lang="en-US" altLang="zh-CN" sz="10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Example 2: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#</a:t>
            </a:r>
            <a:r>
              <a:rPr lang="zh-CN" altLang="en-US" sz="1000" smtClean="0"/>
              <a:t>没用</a:t>
            </a:r>
            <a:r>
              <a:rPr lang="en-US" altLang="zh-CN" sz="1000" smtClean="0"/>
              <a:t>global</a:t>
            </a:r>
            <a:r>
              <a:rPr lang="zh-CN" altLang="en-US" sz="1000" smtClean="0"/>
              <a:t>时的情况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name="Jims"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def set():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	name="ringkee“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set()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print name</a:t>
            </a:r>
          </a:p>
          <a:p>
            <a:pPr eaLnBrk="1" hangingPunct="1">
              <a:lnSpc>
                <a:spcPct val="90000"/>
              </a:lnSpc>
            </a:pPr>
            <a:endParaRPr lang="en-US" altLang="zh-CN" sz="10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#</a:t>
            </a:r>
            <a:r>
              <a:rPr lang="zh-CN" altLang="en-US" sz="1000" smtClean="0"/>
              <a:t>使用</a:t>
            </a:r>
            <a:r>
              <a:rPr lang="en-US" altLang="zh-CN" sz="1000" smtClean="0"/>
              <a:t>global</a:t>
            </a:r>
            <a:r>
              <a:rPr lang="zh-CN" altLang="en-US" sz="1000" smtClean="0"/>
              <a:t>后的情况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name="Jims"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def set1()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	global name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	name="ringkee“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set1()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print name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57C1642-5D24-492E-8C06-8DA3C222664F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798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mro</a:t>
            </a:r>
            <a:r>
              <a:rPr lang="zh-CN" altLang="en-US" smtClean="0"/>
              <a:t>的功能是返回从</a:t>
            </a:r>
            <a:r>
              <a:rPr lang="en-US" altLang="zh-CN" smtClean="0"/>
              <a:t>object</a:t>
            </a:r>
            <a:r>
              <a:rPr lang="zh-CN" altLang="en-US" smtClean="0"/>
              <a:t>继承的类的继承树列表</a:t>
            </a:r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A09B7B8-C229-41C4-AABD-03A27D38712D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3506635-EDFE-4CFE-9218-14E08E95E97F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865BCBA-CAC9-4176-A177-CEDF8194D075}" type="slidenum">
              <a:rPr lang="en-US" altLang="zh-CN" smtClean="0">
                <a:latin typeface="Arial" charset="0"/>
              </a:rPr>
              <a:pPr eaLnBrk="1" hangingPunct="1"/>
              <a:t>38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CE946F8-358E-4E5D-8292-A3B197F50630}" type="slidenum">
              <a:rPr lang="en-US" altLang="zh-CN" smtClean="0">
                <a:latin typeface="Arial" charset="0"/>
              </a:rPr>
              <a:pPr eaLnBrk="1" hangingPunct="1"/>
              <a:t>39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E8CF00B-A2DC-46FC-9D69-D52396A07306}" type="slidenum">
              <a:rPr lang="en-US" altLang="zh-CN" smtClean="0">
                <a:latin typeface="Arial" charset="0"/>
              </a:rPr>
              <a:pPr eaLnBrk="1" hangingPunct="1"/>
              <a:t>43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187960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84213" y="908050"/>
            <a:ext cx="568642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>
                <a:latin typeface="Arial" charset="0"/>
              </a:rPr>
              <a:t>Python</a:t>
            </a:r>
            <a:r>
              <a:rPr lang="zh-CN" altLang="en-US">
                <a:latin typeface="Arial" charset="0"/>
              </a:rPr>
              <a:t>程序设计语言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2489200"/>
            <a:ext cx="5648325" cy="939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Python</a:t>
            </a:r>
            <a:r>
              <a:rPr lang="zh-CN" altLang="en-US"/>
              <a:t>程序设计语言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221163"/>
            <a:ext cx="542925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张晓 西北工业大学计算机学院</a:t>
            </a:r>
          </a:p>
          <a:p>
            <a:r>
              <a:rPr lang="en-US" altLang="zh-CN"/>
              <a:t>zhangxiao@nwpu.edu.cn</a:t>
            </a:r>
          </a:p>
          <a:p>
            <a:r>
              <a:rPr lang="en-US" altLang="zh-CN"/>
              <a:t>2009-8-20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04BA4-0866-49EB-B1B5-404844617C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48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AEB0B-5412-4B39-86F2-9CE7C7DDE2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17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3AC36-D5FD-4D46-B6E0-4CB094EA1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006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03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052513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052513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57FFC-29BD-4FA1-9810-B1530A9261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85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070AB-6749-4959-901E-EE868EB14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78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813C8-A455-4CCC-857D-DEB326779D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463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052513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052513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75D8B-1E59-4762-AF47-957198287B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637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F690B-2583-4A16-8028-144EEF23C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56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5FF09-3F91-486E-BF4D-5D8BFCDB83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03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C2405-7549-4392-BE2B-7CBFFAFE55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29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4A435-4FE4-4E22-8C73-4E414F934E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39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47126-AA22-46E2-8922-09C0F1D292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404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81750"/>
            <a:ext cx="1981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19812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2B69E24-8876-4788-8544-7BC21641AA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249" name="Picture 9" descr="python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188913"/>
            <a:ext cx="20097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5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130C9CC-25FE-453B-AABB-A4024B1B78B6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38400" y="2286000"/>
            <a:ext cx="442912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sz="4000" dirty="0" err="1"/>
              <a:t>SymPy</a:t>
            </a:r>
            <a:endParaRPr lang="zh-CN" altLang="en-US" sz="38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0" y="3733800"/>
            <a:ext cx="4786313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3600" kern="0" dirty="0">
                <a:latin typeface="+mn-lt"/>
                <a:ea typeface="+mn-ea"/>
              </a:rPr>
              <a:t>—</a:t>
            </a:r>
            <a:r>
              <a:rPr lang="zh-CN" altLang="en-US" sz="3600" dirty="0"/>
              <a:t>符号运算库</a:t>
            </a:r>
            <a:endParaRPr lang="en-US" altLang="zh-CN" sz="3600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从例子开始</a:t>
            </a:r>
          </a:p>
        </p:txBody>
      </p:sp>
      <p:sp>
        <p:nvSpPr>
          <p:cNvPr id="19459" name="内容占位符 5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2720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</a:t>
            </a:r>
            <a:r>
              <a:rPr lang="zh-CN" altLang="zh-CN" sz="2800" smtClean="0"/>
              <a:t>下面获得</a:t>
            </a:r>
            <a:r>
              <a:rPr lang="en-US" altLang="zh-CN" sz="2800" smtClean="0"/>
              <a:t>tmp</a:t>
            </a:r>
            <a:r>
              <a:rPr lang="zh-CN" altLang="zh-CN" sz="2800" smtClean="0"/>
              <a:t>的实部：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下面对</a:t>
            </a:r>
            <a:r>
              <a:rPr lang="en-US" altLang="zh-CN" sz="2800" smtClean="0"/>
              <a:t>cos </a:t>
            </a:r>
            <a:r>
              <a:rPr lang="zh-CN" altLang="zh-CN" sz="2800" smtClean="0"/>
              <a:t>(</a:t>
            </a:r>
            <a:r>
              <a:rPr lang="en-US" altLang="zh-CN" sz="2800" smtClean="0"/>
              <a:t>x</a:t>
            </a:r>
            <a:r>
              <a:rPr lang="zh-CN" altLang="zh-CN" sz="2800" smtClean="0"/>
              <a:t>)进行泰勒展开，</a:t>
            </a:r>
            <a:r>
              <a:rPr lang="zh-CN" altLang="en-US" sz="2800" smtClean="0"/>
              <a:t>可</a:t>
            </a:r>
            <a:r>
              <a:rPr lang="zh-CN" altLang="zh-CN" sz="2800" smtClean="0"/>
              <a:t>看到其中各项和上面的结果是一致的。</a:t>
            </a:r>
            <a:endParaRPr lang="zh-CN" altLang="en-US" sz="2800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6674F4F-A669-4F33-A431-E1475ACC53AF}" type="slidenum">
              <a:rPr lang="en-US" altLang="zh-CN" smtClean="0"/>
              <a:pPr eaLnBrk="1" hangingPunct="1"/>
              <a:t>10</a:t>
            </a:fld>
            <a:endParaRPr lang="en-US" altLang="zh-CN" smtClean="0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762000" y="1828800"/>
            <a:ext cx="7848600" cy="101600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re(tmp)</a:t>
            </a:r>
          </a:p>
          <a:p>
            <a:pPr eaLnBrk="1" hangingPunct="1"/>
            <a:r>
              <a:rPr lang="pt-BR" altLang="zh-CN" sz="2000"/>
              <a:t>x**8/40320 - x**6/720 + x**4/24 - x**2/2 + re(O(x**10)) + 1</a:t>
            </a:r>
            <a:endParaRPr lang="en-US" altLang="zh-CN" sz="2000"/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685800" y="4343400"/>
            <a:ext cx="7848600" cy="101600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series(cos(x), x, 0, 10)</a:t>
            </a:r>
          </a:p>
          <a:p>
            <a:pPr eaLnBrk="1" hangingPunct="1"/>
            <a:r>
              <a:rPr lang="pt-BR" altLang="zh-CN" sz="2000"/>
              <a:t>1 - x**2/2 + x**4/24 - x**6/720 + x**8/40320 + O(x**10)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从例子开始</a:t>
            </a:r>
            <a:endParaRPr lang="en-US" altLang="zh-CN" sz="3600" smtClean="0"/>
          </a:p>
        </p:txBody>
      </p:sp>
      <p:sp>
        <p:nvSpPr>
          <p:cNvPr id="30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6B99A53-CBBF-4980-9282-8BB7EB552391}" type="slidenum">
              <a:rPr lang="en-US" altLang="zh-CN" smtClean="0"/>
              <a:pPr eaLnBrk="1" hangingPunct="1"/>
              <a:t>11</a:t>
            </a:fld>
            <a:endParaRPr lang="en-US" altLang="zh-CN" smtClean="0"/>
          </a:p>
        </p:txBody>
      </p:sp>
      <p:sp>
        <p:nvSpPr>
          <p:cNvPr id="3077" name="内容占位符 5"/>
          <p:cNvSpPr>
            <a:spLocks noGrp="1"/>
          </p:cNvSpPr>
          <p:nvPr>
            <p:ph idx="1"/>
          </p:nvPr>
        </p:nvSpPr>
        <p:spPr>
          <a:xfrm>
            <a:off x="228600" y="914400"/>
            <a:ext cx="8534400" cy="5486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       </a:t>
            </a:r>
            <a:r>
              <a:rPr lang="zh-CN" altLang="zh-CN" sz="2800" smtClean="0"/>
              <a:t>下面获得</a:t>
            </a:r>
            <a:r>
              <a:rPr lang="en-US" altLang="zh-CN" sz="2800" smtClean="0"/>
              <a:t>tmp</a:t>
            </a:r>
            <a:r>
              <a:rPr lang="zh-CN" altLang="zh-CN" sz="2800" smtClean="0"/>
              <a:t>的虚部:</a:t>
            </a:r>
          </a:p>
          <a:p>
            <a:pPr>
              <a:buFont typeface="Wingdings" pitchFamily="2" charset="2"/>
              <a:buNone/>
            </a:pPr>
            <a:r>
              <a:rPr lang="zh-CN" altLang="zh-CN" smtClean="0"/>
              <a:t/>
            </a:r>
            <a:br>
              <a:rPr lang="zh-CN" altLang="zh-CN" smtClean="0"/>
            </a:b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zh-CN" altLang="zh-CN" smtClean="0"/>
              <a:t> </a:t>
            </a:r>
            <a:r>
              <a:rPr lang="en-US" altLang="zh-CN" smtClean="0"/>
              <a:t>        </a:t>
            </a:r>
            <a:r>
              <a:rPr lang="zh-CN" altLang="zh-CN" sz="2800" smtClean="0"/>
              <a:t>下面对</a:t>
            </a:r>
            <a:r>
              <a:rPr lang="en-US" altLang="zh-CN" sz="2800" smtClean="0"/>
              <a:t>sin (x)</a:t>
            </a:r>
            <a:r>
              <a:rPr lang="zh-CN" altLang="zh-CN" sz="2800" smtClean="0"/>
              <a:t>进行泰勒展开，其中各项也和上面的结果一致。 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由于</a:t>
            </a:r>
            <a:r>
              <a:rPr lang="en-US" altLang="zh-CN" sz="2800" smtClean="0"/>
              <a:t>   </a:t>
            </a:r>
            <a:r>
              <a:rPr lang="zh-CN" altLang="zh-CN" sz="2800" smtClean="0"/>
              <a:t>展开式的实部和虚部分别等于</a:t>
            </a:r>
            <a:r>
              <a:rPr lang="en-US" altLang="zh-CN" sz="2800" smtClean="0"/>
              <a:t>cos(x)</a:t>
            </a:r>
            <a:r>
              <a:rPr lang="zh-CN" altLang="zh-CN" sz="2800" smtClean="0"/>
              <a:t>和</a:t>
            </a:r>
            <a:r>
              <a:rPr lang="en-US" altLang="zh-CN" sz="2800" smtClean="0"/>
              <a:t>sin(x),</a:t>
            </a:r>
            <a:r>
              <a:rPr lang="zh-CN" altLang="zh-CN" sz="2800" smtClean="0"/>
              <a:t>因此验证了欧拉公式的正确性。 </a:t>
            </a:r>
            <a:endParaRPr lang="zh-CN" altLang="en-US" sz="2800" smtClean="0"/>
          </a:p>
        </p:txBody>
      </p:sp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533400" y="1524000"/>
            <a:ext cx="8229600" cy="101600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im(tmp)</a:t>
            </a:r>
          </a:p>
          <a:p>
            <a:pPr eaLnBrk="1" hangingPunct="1"/>
            <a:r>
              <a:rPr lang="pl-PL" altLang="zh-CN" sz="2000"/>
              <a:t>x**9/362880 - x**7/5040 + x**5/120 - x**3/6 + x + im(O(x**10))</a:t>
            </a:r>
          </a:p>
        </p:txBody>
      </p:sp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685800" y="3733800"/>
            <a:ext cx="8077200" cy="101600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&gt;&gt;&gt;series(sin(x), x, 0, 10)</a:t>
            </a:r>
          </a:p>
          <a:p>
            <a:pPr eaLnBrk="1" hangingPunct="1"/>
            <a:r>
              <a:rPr lang="pt-BR" altLang="zh-CN" sz="2000"/>
              <a:t>x - x**3/6 + x**5/120 - x**7/5040 + x**9/362880 + O(x**10)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2286000" y="4953000"/>
          <a:ext cx="3873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177480" imgH="203040" progId="Equation.DSMT4">
                  <p:embed/>
                </p:oleObj>
              </mc:Choice>
              <mc:Fallback>
                <p:oleObj name="Equation" r:id="rId3" imgW="17748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953000"/>
                        <a:ext cx="3873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从例子开始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334000"/>
          </a:xfrm>
        </p:spPr>
        <p:txBody>
          <a:bodyPr/>
          <a:lstStyle/>
          <a:p>
            <a:r>
              <a:rPr lang="zh-CN" altLang="zh-CN" sz="3200" smtClean="0"/>
              <a:t>球体体积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Scipy</a:t>
            </a:r>
            <a:r>
              <a:rPr lang="zh-CN" altLang="zh-CN" sz="2800" smtClean="0"/>
              <a:t>介绍了如何使用数值定积分计算球体的体积，</a:t>
            </a:r>
            <a:r>
              <a:rPr lang="en-US" altLang="zh-CN" sz="2800" smtClean="0"/>
              <a:t>SymPy</a:t>
            </a:r>
            <a:r>
              <a:rPr lang="zh-CN" altLang="zh-CN" sz="2800" smtClean="0"/>
              <a:t>中的</a:t>
            </a:r>
            <a:r>
              <a:rPr lang="en-US" altLang="zh-CN" sz="2800" smtClean="0"/>
              <a:t>integrate()</a:t>
            </a:r>
            <a:r>
              <a:rPr lang="zh-CN" altLang="zh-CN" sz="2800" smtClean="0"/>
              <a:t>则可以进行符号积分。用</a:t>
            </a:r>
            <a:r>
              <a:rPr lang="en-US" altLang="zh-CN" sz="2800" smtClean="0"/>
              <a:t>integrate()</a:t>
            </a:r>
            <a:r>
              <a:rPr lang="zh-CN" altLang="zh-CN" sz="2800" smtClean="0"/>
              <a:t>进行不定积分运算：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 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如果指定变</a:t>
            </a:r>
            <a:r>
              <a:rPr lang="zh-CN" altLang="en-US" sz="2800" smtClean="0"/>
              <a:t>量</a:t>
            </a:r>
            <a:r>
              <a:rPr lang="en-US" altLang="zh-CN" sz="2800" smtClean="0"/>
              <a:t>x</a:t>
            </a:r>
            <a:r>
              <a:rPr lang="zh-CN" altLang="zh-CN" sz="2800" smtClean="0"/>
              <a:t>的取值范围,</a:t>
            </a:r>
            <a:r>
              <a:rPr lang="en-US" altLang="zh-CN" sz="2800" smtClean="0"/>
              <a:t>integrate()</a:t>
            </a:r>
            <a:r>
              <a:rPr lang="zh-CN" altLang="zh-CN" sz="2800" smtClean="0"/>
              <a:t>就能进行定积分运算</a:t>
            </a:r>
            <a:r>
              <a:rPr lang="en-US" altLang="zh-CN" sz="2800" smtClean="0"/>
              <a:t>: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endParaRPr lang="zh-CN" altLang="en-US" sz="280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5F224F6-8A12-4FC3-8F78-1FCFE324814C}" type="slidenum">
              <a:rPr lang="en-US" altLang="zh-CN" smtClean="0"/>
              <a:pPr eaLnBrk="1" hangingPunct="1"/>
              <a:t>12</a:t>
            </a:fld>
            <a:endParaRPr lang="en-US" altLang="zh-CN" smtClean="0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1600200" y="3124200"/>
            <a:ext cx="57912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integrate(x*sin(x), x)</a:t>
            </a:r>
          </a:p>
          <a:p>
            <a:pPr eaLnBrk="1" hangingPunct="1"/>
            <a:r>
              <a:rPr lang="en-US" altLang="zh-CN" sz="2000"/>
              <a:t> -x*cos(x) + sin(x)</a:t>
            </a:r>
            <a:endParaRPr lang="pl-PL" altLang="zh-CN" sz="2000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1752600" y="5257800"/>
            <a:ext cx="57912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integrate(x*sin(x), (x, 0,2*pi))</a:t>
            </a:r>
            <a:endParaRPr lang="zh-CN" altLang="en-US" sz="2000"/>
          </a:p>
          <a:p>
            <a:pPr eaLnBrk="1" hangingPunct="1"/>
            <a:r>
              <a:rPr lang="en-US" altLang="zh-CN" sz="2000"/>
              <a:t>- 2*pi</a:t>
            </a:r>
            <a:endParaRPr lang="pl-PL" altLang="zh-CN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从例子开始</a:t>
            </a:r>
          </a:p>
        </p:txBody>
      </p:sp>
      <p:sp>
        <p:nvSpPr>
          <p:cNvPr id="410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altLang="zh-CN" sz="2800" smtClean="0"/>
              <a:t>为了计算球体体积，首先看看如何计算</a:t>
            </a:r>
            <a:r>
              <a:rPr lang="zh-CN" altLang="en-US" sz="2800" smtClean="0"/>
              <a:t>圆</a:t>
            </a:r>
            <a:r>
              <a:rPr lang="zh-CN" altLang="zh-CN" sz="2800" smtClean="0"/>
              <a:t>的面积，假设圆的半径为</a:t>
            </a:r>
            <a:r>
              <a:rPr lang="en-US" altLang="zh-CN" sz="2800" smtClean="0"/>
              <a:t>r</a:t>
            </a:r>
            <a:r>
              <a:rPr lang="zh-CN" altLang="en-US" sz="2800" smtClean="0"/>
              <a:t>，</a:t>
            </a:r>
            <a:r>
              <a:rPr lang="zh-CN" altLang="zh-CN" sz="2800" smtClean="0"/>
              <a:t>则圆上任意一点的</a:t>
            </a:r>
            <a:r>
              <a:rPr lang="en-US" altLang="zh-CN" sz="2800" smtClean="0"/>
              <a:t>Y</a:t>
            </a:r>
            <a:r>
              <a:rPr lang="zh-CN" altLang="zh-CN" sz="2800" smtClean="0"/>
              <a:t>坐标函数为：</a:t>
            </a:r>
          </a:p>
          <a:p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altLang="zh-CN" sz="2800" smtClean="0"/>
              <a:t>因此可以直接对函数</a:t>
            </a:r>
            <a:r>
              <a:rPr lang="en-US" altLang="zh-CN" sz="2800" smtClean="0"/>
              <a:t>y(x)</a:t>
            </a:r>
            <a:r>
              <a:rPr lang="zh-CN" altLang="zh-CN" sz="2800" smtClean="0"/>
              <a:t>在</a:t>
            </a:r>
            <a:r>
              <a:rPr lang="en-US" altLang="zh-CN" sz="2800" smtClean="0"/>
              <a:t>-r</a:t>
            </a:r>
            <a:r>
              <a:rPr lang="zh-CN" altLang="zh-CN" sz="2800" smtClean="0"/>
              <a:t>到</a:t>
            </a:r>
            <a:r>
              <a:rPr lang="en-US" altLang="zh-CN" sz="2800" smtClean="0"/>
              <a:t>r</a:t>
            </a:r>
            <a:r>
              <a:rPr lang="zh-CN" altLang="zh-CN" sz="2800" smtClean="0"/>
              <a:t>区间上</a:t>
            </a:r>
            <a:r>
              <a:rPr lang="zh-CN" altLang="en-US" sz="2800" smtClean="0"/>
              <a:t>进行定积分得到半圆面积。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410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0AAB48F-291D-4CFB-9323-617E7D7B4240}" type="slidenum">
              <a:rPr lang="en-US" altLang="zh-CN" smtClean="0"/>
              <a:pPr eaLnBrk="1" hangingPunct="1"/>
              <a:t>13</a:t>
            </a:fld>
            <a:endParaRPr lang="en-US" altLang="zh-CN" smtClean="0"/>
          </a:p>
        </p:txBody>
      </p: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1447800" y="4114800"/>
            <a:ext cx="6781800" cy="132397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x, y, r =symbols('x,y,r')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f=2 * integrate(sqrt(r*r-x**2), (x, -r, r))</a:t>
            </a:r>
          </a:p>
          <a:p>
            <a:pPr eaLnBrk="1" hangingPunct="1"/>
            <a:r>
              <a:rPr lang="en-US" altLang="zh-CN" sz="2000"/>
              <a:t>&gt;&gt;&gt;</a:t>
            </a:r>
            <a:r>
              <a:rPr lang="pt-BR" altLang="zh-CN" sz="2000"/>
              <a:t> print f</a:t>
            </a:r>
          </a:p>
          <a:p>
            <a:pPr eaLnBrk="1" hangingPunct="1"/>
            <a:r>
              <a:rPr lang="pt-BR" altLang="zh-CN" sz="2000"/>
              <a:t>2*Integral(sqrt(r**2 - x**2), (x, -r, r))</a:t>
            </a:r>
            <a:endParaRPr lang="zh-CN" altLang="en-US" sz="2000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3581400" y="2133600"/>
          <a:ext cx="25146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1002960" imgH="266400" progId="Equation.DSMT4">
                  <p:embed/>
                </p:oleObj>
              </mc:Choice>
              <mc:Fallback>
                <p:oleObj name="Equation" r:id="rId3" imgW="1002960" imgH="26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133600"/>
                        <a:ext cx="25146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从例子开始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1958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         </a:t>
            </a:r>
            <a:r>
              <a:rPr lang="zh-CN" altLang="zh-CN" sz="2800" smtClean="0"/>
              <a:t>首先需要定义运算中所需的符号，这里用</a:t>
            </a:r>
            <a:r>
              <a:rPr lang="en-US" altLang="zh-CN" sz="2800" smtClean="0"/>
              <a:t>symbols()</a:t>
            </a:r>
            <a:r>
              <a:rPr lang="zh-CN" altLang="en-US" sz="2800" smtClean="0"/>
              <a:t>一</a:t>
            </a:r>
            <a:r>
              <a:rPr lang="zh-CN" altLang="zh-CN" sz="2800" smtClean="0"/>
              <a:t>次创建多个符号。</a:t>
            </a:r>
            <a:r>
              <a:rPr lang="en-US" altLang="zh-CN" sz="2800" smtClean="0"/>
              <a:t>Integrate()</a:t>
            </a:r>
            <a:r>
              <a:rPr lang="zh-CN" altLang="zh-CN" sz="2800" smtClean="0"/>
              <a:t>没有计算出积分结果，而是直接返冋了输入的算式。这是因为</a:t>
            </a:r>
            <a:r>
              <a:rPr lang="en-US" altLang="zh-CN" sz="2800" smtClean="0"/>
              <a:t>SymPy</a:t>
            </a:r>
            <a:r>
              <a:rPr lang="zh-CN" altLang="zh-CN" sz="2800" smtClean="0"/>
              <a:t>不知道</a:t>
            </a:r>
            <a:r>
              <a:rPr lang="en-US" altLang="zh-CN" sz="2800" smtClean="0"/>
              <a:t>r</a:t>
            </a:r>
            <a:r>
              <a:rPr lang="zh-CN" altLang="zh-CN" sz="2800" smtClean="0"/>
              <a:t>是大于0的，重新 定义</a:t>
            </a:r>
            <a:r>
              <a:rPr lang="en-US" altLang="zh-CN" sz="2800" smtClean="0"/>
              <a:t>r，</a:t>
            </a:r>
            <a:r>
              <a:rPr lang="zh-CN" altLang="zh-CN" sz="2800" smtClean="0"/>
              <a:t>就可以得到正确答案了：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接下来对此面积公式进行定积分，就可以得到球体的体积，但是随着</a:t>
            </a:r>
            <a:r>
              <a:rPr lang="en-US" altLang="zh-CN" sz="2800" smtClean="0"/>
              <a:t>X</a:t>
            </a:r>
            <a:r>
              <a:rPr lang="zh-CN" altLang="zh-CN" sz="2800" smtClean="0"/>
              <a:t>轴坐标的变化，对应切面的半径也会发生变化。</a:t>
            </a: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C0178-A0A0-470C-9A8D-98BD67400842}" type="slidenum">
              <a:rPr lang="en-US" altLang="zh-CN" smtClean="0"/>
              <a:pPr eaLnBrk="1" hangingPunct="1"/>
              <a:t>14</a:t>
            </a:fld>
            <a:endParaRPr lang="en-US" altLang="zh-CN" smtClean="0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685800" y="3429000"/>
            <a:ext cx="7924800" cy="132397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r = symbols( 'r', positive=True)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circle_area = 2 * integrate(sqrt(r**2-x**2), (x, -r, r))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print circle_area</a:t>
            </a:r>
          </a:p>
          <a:p>
            <a:pPr eaLnBrk="1" hangingPunct="1"/>
            <a:r>
              <a:rPr lang="en-US" altLang="zh-CN" sz="2000"/>
              <a:t>pi*r**2</a:t>
            </a:r>
            <a:endParaRPr lang="zh-CN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从例子开始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10538" cy="53482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假设X轴的坐标为</a:t>
            </a:r>
            <a:r>
              <a:rPr lang="en-US" altLang="zh-CN" sz="2800" smtClean="0"/>
              <a:t>x</a:t>
            </a:r>
            <a:r>
              <a:rPr lang="zh-CN" altLang="zh-CN" sz="2800" smtClean="0"/>
              <a:t>,球体的半径为</a:t>
            </a:r>
            <a:r>
              <a:rPr lang="en-US" altLang="zh-CN" sz="2800" smtClean="0"/>
              <a:t>r,</a:t>
            </a:r>
            <a:r>
              <a:rPr lang="zh-CN" altLang="zh-CN" sz="2800" smtClean="0"/>
              <a:t>那么</a:t>
            </a:r>
            <a:r>
              <a:rPr lang="en-US" altLang="zh-CN" sz="2800" smtClean="0"/>
              <a:t>x</a:t>
            </a:r>
            <a:r>
              <a:rPr lang="zh-CN" altLang="zh-CN" sz="2800" smtClean="0"/>
              <a:t>处球的切面半径可以使用前面的公式</a:t>
            </a:r>
            <a:r>
              <a:rPr lang="en-US" altLang="zh-CN" sz="2800" smtClean="0"/>
              <a:t>y(x)</a:t>
            </a:r>
            <a:r>
              <a:rPr lang="zh-CN" altLang="zh-CN" sz="2800" smtClean="0"/>
              <a:t>计算出。因此需要对圆的面积公式</a:t>
            </a:r>
            <a:r>
              <a:rPr lang="en-US" altLang="zh-CN" sz="2800" smtClean="0"/>
              <a:t>circle_area</a:t>
            </a:r>
            <a:r>
              <a:rPr lang="zh-CN" altLang="zh-CN" sz="2800" smtClean="0"/>
              <a:t>中的变量</a:t>
            </a:r>
            <a:r>
              <a:rPr lang="en-US" altLang="zh-CN" sz="2800" smtClean="0"/>
              <a:t>r</a:t>
            </a:r>
            <a:r>
              <a:rPr lang="zh-CN" altLang="zh-CN" sz="2800" smtClean="0"/>
              <a:t>进行替代：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然后对</a:t>
            </a:r>
            <a:r>
              <a:rPr lang="en-US" altLang="zh-CN" sz="2800" smtClean="0"/>
              <a:t>circle_area</a:t>
            </a:r>
            <a:r>
              <a:rPr lang="zh-CN" altLang="zh-CN" sz="2800" smtClean="0"/>
              <a:t>中的变量</a:t>
            </a:r>
            <a:r>
              <a:rPr lang="en-US" altLang="zh-CN" sz="2800" smtClean="0"/>
              <a:t>x</a:t>
            </a:r>
            <a:r>
              <a:rPr lang="zh-CN" altLang="zh-CN" sz="2800" smtClean="0"/>
              <a:t>在区间</a:t>
            </a:r>
            <a:r>
              <a:rPr lang="en-US" altLang="zh-CN" sz="2800" smtClean="0"/>
              <a:t>-r</a:t>
            </a:r>
            <a:r>
              <a:rPr lang="zh-CN" altLang="zh-CN" sz="2800" smtClean="0"/>
              <a:t>到</a:t>
            </a:r>
            <a:r>
              <a:rPr lang="en-US" altLang="zh-CN" sz="2800" smtClean="0"/>
              <a:t>r</a:t>
            </a:r>
            <a:r>
              <a:rPr lang="zh-CN" altLang="zh-CN" sz="2800" smtClean="0"/>
              <a:t>上进行定积分，就可以得到球体的体积公式: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C2F1048-2A70-4F8F-8057-F82F8DB700F6}" type="slidenum">
              <a:rPr lang="en-US" altLang="zh-CN" smtClean="0"/>
              <a:pPr eaLnBrk="1" hangingPunct="1"/>
              <a:t>15</a:t>
            </a:fld>
            <a:endParaRPr lang="en-US" altLang="zh-CN" smtClean="0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762000" y="3124200"/>
            <a:ext cx="7696200" cy="101600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circle_area = circle_area.subs(r, sqrt(r**2-x**2))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print circle_area</a:t>
            </a:r>
          </a:p>
          <a:p>
            <a:pPr eaLnBrk="1" hangingPunct="1"/>
            <a:r>
              <a:rPr lang="en-US" altLang="zh-CN" sz="2000"/>
              <a:t>pi*(r**2 - x**2)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1143000" y="5410200"/>
            <a:ext cx="70866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&gt;&gt;&gt;print  integrate(circle_area, (x, -r, r))</a:t>
            </a:r>
            <a:endParaRPr lang="zh-CN" altLang="en-US" sz="2000"/>
          </a:p>
          <a:p>
            <a:pPr eaLnBrk="1" hangingPunct="1"/>
            <a:r>
              <a:rPr lang="en-US" altLang="zh-CN" sz="2000"/>
              <a:t>4*pi*r**3/3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从例子开始</a:t>
            </a:r>
          </a:p>
        </p:txBody>
      </p:sp>
      <p:sp>
        <p:nvSpPr>
          <p:cNvPr id="2355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FE75F5B-5E99-48CB-8AF3-C6EE6517DB98}" type="slidenum">
              <a:rPr lang="en-US" altLang="zh-CN" smtClean="0"/>
              <a:pPr eaLnBrk="1" hangingPunct="1"/>
              <a:t>16</a:t>
            </a:fld>
            <a:endParaRPr lang="en-US" altLang="zh-CN" smtClean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348287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800" dirty="0" smtClean="0"/>
              <a:t>    </a:t>
            </a:r>
            <a:r>
              <a:rPr lang="zh-CN" sz="2800" dirty="0" smtClean="0"/>
              <a:t>用</a:t>
            </a:r>
            <a:r>
              <a:rPr lang="en-US" sz="2800" dirty="0" smtClean="0"/>
              <a:t>subs</a:t>
            </a:r>
            <a:r>
              <a:rPr lang="zh-CN" sz="2800" dirty="0" smtClean="0"/>
              <a:t>进行算式替换</a:t>
            </a:r>
            <a:r>
              <a:rPr lang="en-US" altLang="zh-CN" sz="2800" dirty="0" smtClean="0"/>
              <a:t>:</a:t>
            </a:r>
            <a:endParaRPr lang="zh-CN" sz="28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/>
              <a:t>          </a:t>
            </a:r>
            <a:r>
              <a:rPr lang="en-US" sz="2800" dirty="0" smtClean="0"/>
              <a:t>subs()</a:t>
            </a:r>
            <a:r>
              <a:rPr lang="zh-CN" sz="2800" dirty="0" smtClean="0"/>
              <a:t>可以将算式中的符号进行替换，它有</a:t>
            </a:r>
            <a:r>
              <a:rPr lang="en-US" sz="2800" dirty="0" smtClean="0"/>
              <a:t>3</a:t>
            </a:r>
            <a:r>
              <a:rPr lang="zh-CN" sz="2800" dirty="0" smtClean="0"/>
              <a:t>种调用方式：</a:t>
            </a:r>
          </a:p>
          <a:p>
            <a:pPr lvl="1">
              <a:defRPr/>
            </a:pPr>
            <a:r>
              <a:rPr lang="en-US" sz="2400" dirty="0" err="1" smtClean="0">
                <a:cs typeface="+mn-cs"/>
              </a:rPr>
              <a:t>expression.subs</a:t>
            </a:r>
            <a:r>
              <a:rPr lang="en-US" sz="2400" dirty="0" smtClean="0">
                <a:cs typeface="+mn-cs"/>
              </a:rPr>
              <a:t>(x, y):</a:t>
            </a:r>
            <a:r>
              <a:rPr lang="zh-CN" sz="2400" dirty="0" smtClean="0">
                <a:cs typeface="+mn-cs"/>
              </a:rPr>
              <a:t>将算式中的 </a:t>
            </a:r>
            <a:r>
              <a:rPr lang="en-US" sz="2400" dirty="0" smtClean="0">
                <a:cs typeface="+mn-cs"/>
              </a:rPr>
              <a:t>x </a:t>
            </a:r>
            <a:r>
              <a:rPr lang="zh-CN" sz="2400" dirty="0" smtClean="0">
                <a:cs typeface="+mn-cs"/>
              </a:rPr>
              <a:t>替换成 </a:t>
            </a:r>
            <a:r>
              <a:rPr lang="en-US" sz="2400" dirty="0" smtClean="0">
                <a:cs typeface="+mn-cs"/>
              </a:rPr>
              <a:t>y.</a:t>
            </a:r>
            <a:endParaRPr lang="zh-CN" sz="2400" dirty="0" smtClean="0">
              <a:cs typeface="+mn-cs"/>
            </a:endParaRPr>
          </a:p>
          <a:p>
            <a:pPr lvl="1">
              <a:defRPr/>
            </a:pPr>
            <a:r>
              <a:rPr lang="en-US" sz="2400" dirty="0" err="1" smtClean="0">
                <a:cs typeface="+mn-cs"/>
              </a:rPr>
              <a:t>expression.subs</a:t>
            </a:r>
            <a:r>
              <a:rPr lang="en-US" sz="2400" dirty="0" smtClean="0">
                <a:cs typeface="+mn-cs"/>
              </a:rPr>
              <a:t>({x:y,u:v}):</a:t>
            </a:r>
            <a:r>
              <a:rPr lang="zh-CN" sz="2400" dirty="0" smtClean="0">
                <a:cs typeface="+mn-cs"/>
              </a:rPr>
              <a:t>使用字典进行多次替换.</a:t>
            </a:r>
          </a:p>
          <a:p>
            <a:pPr lvl="1">
              <a:defRPr/>
            </a:pPr>
            <a:r>
              <a:rPr lang="en-US" sz="2400" dirty="0" err="1" smtClean="0">
                <a:cs typeface="+mn-cs"/>
              </a:rPr>
              <a:t>expression.subs</a:t>
            </a:r>
            <a:r>
              <a:rPr lang="en-US" sz="2400" dirty="0" smtClean="0">
                <a:cs typeface="+mn-cs"/>
              </a:rPr>
              <a:t>([(</a:t>
            </a:r>
            <a:r>
              <a:rPr lang="en-US" sz="2400" dirty="0" err="1" smtClean="0">
                <a:cs typeface="+mn-cs"/>
              </a:rPr>
              <a:t>x,y</a:t>
            </a:r>
            <a:r>
              <a:rPr lang="en-US" sz="2400" dirty="0" smtClean="0">
                <a:cs typeface="+mn-cs"/>
              </a:rPr>
              <a:t>),(</a:t>
            </a:r>
            <a:r>
              <a:rPr lang="en-US" sz="2400" dirty="0" err="1" smtClean="0">
                <a:cs typeface="+mn-cs"/>
              </a:rPr>
              <a:t>u,v</a:t>
            </a:r>
            <a:r>
              <a:rPr lang="en-US" sz="2400" dirty="0" smtClean="0">
                <a:cs typeface="+mn-cs"/>
              </a:rPr>
              <a:t>)])：</a:t>
            </a:r>
            <a:r>
              <a:rPr lang="zh-CN" sz="2400" dirty="0" smtClean="0">
                <a:cs typeface="+mn-cs"/>
              </a:rPr>
              <a:t>使用列表进行多次替換.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 dirty="0" smtClean="0"/>
              <a:t>        </a:t>
            </a:r>
            <a:r>
              <a:rPr lang="zh-CN" sz="2800" dirty="0" smtClean="0"/>
              <a:t>请注意多次替换是顺序执行的，因此：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/>
              <a:t>        </a:t>
            </a:r>
            <a:r>
              <a:rPr lang="en-US" sz="2800" dirty="0" err="1" smtClean="0"/>
              <a:t>expression.subs</a:t>
            </a:r>
            <a:r>
              <a:rPr lang="en-US" sz="2800" dirty="0" smtClean="0"/>
              <a:t>([(</a:t>
            </a:r>
            <a:r>
              <a:rPr lang="en-US" sz="2800" dirty="0" err="1" smtClean="0"/>
              <a:t>x,y</a:t>
            </a:r>
            <a:r>
              <a:rPr lang="en-US" sz="2800" dirty="0" smtClean="0"/>
              <a:t>),(</a:t>
            </a:r>
            <a:r>
              <a:rPr lang="en-US" sz="2800" dirty="0" err="1" smtClean="0"/>
              <a:t>y,x</a:t>
            </a:r>
            <a:r>
              <a:rPr lang="en-US" sz="2800" dirty="0" smtClean="0"/>
              <a:t>)])</a:t>
            </a:r>
            <a:endParaRPr lang="zh-CN" sz="28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 dirty="0" smtClean="0"/>
              <a:t>   </a:t>
            </a:r>
            <a:r>
              <a:rPr lang="zh-CN" sz="2800" dirty="0" smtClean="0"/>
              <a:t>并不能对符号</a:t>
            </a:r>
            <a:r>
              <a:rPr lang="en-US" sz="2800" dirty="0" smtClean="0"/>
              <a:t>x</a:t>
            </a:r>
            <a:r>
              <a:rPr lang="zh-CN" sz="2800" dirty="0" smtClean="0"/>
              <a:t>和</a:t>
            </a:r>
            <a:r>
              <a:rPr lang="en-US" sz="2800" dirty="0" smtClean="0"/>
              <a:t>y</a:t>
            </a:r>
            <a:r>
              <a:rPr lang="zh-CN" sz="2800" dirty="0" smtClean="0"/>
              <a:t>进行交换。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数学表达式</a:t>
            </a:r>
            <a:endParaRPr lang="zh-CN" altLang="en-US" sz="360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272087"/>
          </a:xfrm>
        </p:spPr>
        <p:txBody>
          <a:bodyPr/>
          <a:lstStyle/>
          <a:p>
            <a:r>
              <a:rPr lang="zh-CN" altLang="zh-CN" sz="3200" smtClean="0"/>
              <a:t>符号</a:t>
            </a:r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创建一个符号使用</a:t>
            </a:r>
            <a:r>
              <a:rPr lang="en-US" altLang="zh-CN" sz="2800" smtClean="0"/>
              <a:t>symbols()</a:t>
            </a:r>
            <a:r>
              <a:rPr lang="zh-CN" altLang="en-US" sz="2800" smtClean="0"/>
              <a:t>，此函数会返回一个</a:t>
            </a:r>
            <a:r>
              <a:rPr lang="en-US" altLang="zh-CN" sz="2800" smtClean="0"/>
              <a:t>Symbol</a:t>
            </a:r>
            <a:r>
              <a:rPr lang="zh-CN" altLang="en-US" sz="2800" smtClean="0"/>
              <a:t>对象，用于表示符号变量，其有</a:t>
            </a:r>
            <a:r>
              <a:rPr lang="en-US" altLang="zh-CN" sz="2800" smtClean="0"/>
              <a:t>name</a:t>
            </a:r>
            <a:r>
              <a:rPr lang="zh-CN" altLang="en-US" sz="2800" smtClean="0"/>
              <a:t>属性，这是符号名，如：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 其中左边的</a:t>
            </a:r>
            <a:r>
              <a:rPr lang="en-US" altLang="zh-CN" sz="2800" smtClean="0"/>
              <a:t>x</a:t>
            </a:r>
            <a:r>
              <a:rPr lang="zh-CN" altLang="en-US" sz="2800" smtClean="0"/>
              <a:t>是一个符号对象，而右边括号中用引号包着的</a:t>
            </a:r>
            <a:r>
              <a:rPr lang="en-US" altLang="zh-CN" sz="2800" smtClean="0"/>
              <a:t>x</a:t>
            </a:r>
            <a:r>
              <a:rPr lang="zh-CN" altLang="en-US" sz="2800" smtClean="0"/>
              <a:t>是符号对象的</a:t>
            </a:r>
            <a:r>
              <a:rPr lang="en-US" altLang="zh-CN" sz="2800" smtClean="0"/>
              <a:t>name</a:t>
            </a:r>
            <a:r>
              <a:rPr lang="zh-CN" altLang="en-US" sz="2800" smtClean="0"/>
              <a:t>属性，两个</a:t>
            </a:r>
            <a:r>
              <a:rPr lang="en-US" altLang="zh-CN" sz="2800" smtClean="0"/>
              <a:t>x</a:t>
            </a:r>
            <a:r>
              <a:rPr lang="zh-CN" altLang="en-US" sz="2800" smtClean="0"/>
              <a:t>不要求一样，但是为了易于理解，通常将符号对象和</a:t>
            </a:r>
            <a:r>
              <a:rPr lang="en-US" altLang="zh-CN" sz="2800" smtClean="0"/>
              <a:t>name</a:t>
            </a:r>
            <a:r>
              <a:rPr lang="zh-CN" altLang="en-US" sz="2800" smtClean="0"/>
              <a:t>属性显示成一样，另外</a:t>
            </a:r>
            <a:r>
              <a:rPr lang="en-US" altLang="zh-CN" sz="2800" smtClean="0"/>
              <a:t>name</a:t>
            </a:r>
            <a:r>
              <a:rPr lang="zh-CN" altLang="en-US" sz="2800" smtClean="0"/>
              <a:t>属性是引号包起来的。如要同时配置多个符号对象，</a:t>
            </a:r>
            <a:r>
              <a:rPr lang="en-US" altLang="zh-CN" sz="2800" smtClean="0"/>
              <a:t>symbols()</a:t>
            </a:r>
            <a:r>
              <a:rPr lang="zh-CN" altLang="en-US" sz="2800" smtClean="0"/>
              <a:t>中多个</a:t>
            </a:r>
            <a:r>
              <a:rPr lang="en-US" altLang="zh-CN" sz="2800" smtClean="0"/>
              <a:t>name</a:t>
            </a:r>
            <a:r>
              <a:rPr lang="zh-CN" altLang="en-US" sz="2800" smtClean="0"/>
              <a:t>属性可以以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BE93022-932B-45C7-B36E-2F9F78B0716D}" type="slidenum">
              <a:rPr lang="en-US" altLang="zh-CN" smtClean="0"/>
              <a:pPr eaLnBrk="1" hangingPunct="1"/>
              <a:t>17</a:t>
            </a:fld>
            <a:endParaRPr lang="en-US" altLang="zh-CN" smtClean="0"/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066800" y="3048000"/>
            <a:ext cx="7086600" cy="40005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 x0=symbols('x0‘)</a:t>
            </a:r>
            <a:endParaRPr lang="zh-CN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数学表达式</a:t>
            </a:r>
            <a:endParaRPr lang="zh-CN" altLang="en-US" sz="3600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10538" cy="51958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/>
              <a:t>    空格或者逗号分隔，然后用引号包住，如下：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一次配置三个符号，由于符号对象名和</a:t>
            </a:r>
            <a:r>
              <a:rPr lang="en-US" altLang="zh-CN" sz="2800" smtClean="0"/>
              <a:t>name</a:t>
            </a:r>
            <a:r>
              <a:rPr lang="zh-CN" altLang="en-US" sz="2800" smtClean="0"/>
              <a:t>属性名经常一致，所以可以使用</a:t>
            </a:r>
            <a:r>
              <a:rPr lang="en-US" altLang="zh-CN" sz="2800" smtClean="0"/>
              <a:t>var</a:t>
            </a:r>
            <a:r>
              <a:rPr lang="zh-CN" altLang="en-US" sz="2800" smtClean="0"/>
              <a:t>（）函数，如：</a:t>
            </a:r>
            <a:r>
              <a:rPr lang="en-US" altLang="zh-CN" sz="2800" smtClean="0"/>
              <a:t> 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 这语句和上个语句功能一致，在当前环境中创建了</a:t>
            </a:r>
            <a:r>
              <a:rPr lang="en-US" altLang="zh-CN" sz="2800" smtClean="0"/>
              <a:t>4</a:t>
            </a:r>
            <a:r>
              <a:rPr lang="zh-CN" altLang="en-US" sz="2800" smtClean="0"/>
              <a:t>个同名的</a:t>
            </a:r>
            <a:r>
              <a:rPr lang="en-US" altLang="zh-CN" sz="2800" smtClean="0"/>
              <a:t>Symbol</a:t>
            </a:r>
            <a:r>
              <a:rPr lang="zh-CN" altLang="en-US" sz="2800" smtClean="0"/>
              <a:t>对象（为了防止误会，使用</a:t>
            </a:r>
            <a:r>
              <a:rPr lang="en-US" altLang="zh-CN" sz="2800" smtClean="0"/>
              <a:t>symbols</a:t>
            </a:r>
            <a:r>
              <a:rPr lang="zh-CN" altLang="en-US" sz="2800" smtClean="0"/>
              <a:t>其实更好）。</a:t>
            </a:r>
            <a:r>
              <a:rPr lang="en-US" altLang="zh-CN" sz="2800" smtClean="0"/>
              <a:t>     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6BD92E5-3A02-4205-821F-A8E32AA636B6}" type="slidenum">
              <a:rPr lang="en-US" altLang="zh-CN" smtClean="0"/>
              <a:pPr eaLnBrk="1" hangingPunct="1"/>
              <a:t>18</a:t>
            </a:fld>
            <a:endParaRPr lang="en-US" altLang="zh-CN" smtClean="0"/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914400" y="4038600"/>
            <a:ext cx="70866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var("x0,y0,x1,y1")</a:t>
            </a:r>
          </a:p>
          <a:p>
            <a:pPr eaLnBrk="1" hangingPunct="1"/>
            <a:r>
              <a:rPr lang="en-US" altLang="zh-CN" sz="2000"/>
              <a:t>(x0, y0, x1, y1)</a:t>
            </a:r>
            <a:endParaRPr lang="zh-CN" altLang="en-US" sz="2000"/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1066800" y="1676400"/>
            <a:ext cx="7086600" cy="40005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x0,y0,x1,y1=symbols('x0,y0,x1,y1')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数学表达式</a:t>
            </a:r>
            <a:endParaRPr lang="zh-CN" altLang="en-US" sz="3600" smtClean="0"/>
          </a:p>
        </p:txBody>
      </p:sp>
      <p:sp>
        <p:nvSpPr>
          <p:cNvPr id="26627" name="内容占位符 4"/>
          <p:cNvSpPr>
            <a:spLocks noGrp="1"/>
          </p:cNvSpPr>
          <p:nvPr>
            <p:ph idx="1"/>
          </p:nvPr>
        </p:nvSpPr>
        <p:spPr>
          <a:xfrm>
            <a:off x="228600" y="1052513"/>
            <a:ext cx="8458200" cy="51958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altLang="zh-CN" sz="2800" smtClean="0"/>
              <a:t>上面的语句创建了名为</a:t>
            </a:r>
            <a:r>
              <a:rPr lang="en-US" altLang="zh-CN" sz="2800" smtClean="0"/>
              <a:t>x0、y0、x1、y1</a:t>
            </a:r>
            <a:r>
              <a:rPr lang="zh-CN" altLang="zh-CN" sz="2800" smtClean="0"/>
              <a:t>的</a:t>
            </a:r>
            <a:r>
              <a:rPr lang="en-US" altLang="zh-CN" sz="2800" smtClean="0"/>
              <a:t>4</a:t>
            </a:r>
            <a:r>
              <a:rPr lang="zh-CN" altLang="zh-CN" sz="2800" smtClean="0"/>
              <a:t>个</a:t>
            </a:r>
            <a:r>
              <a:rPr lang="en-US" altLang="zh-CN" sz="2800" smtClean="0"/>
              <a:t>Symbol</a:t>
            </a:r>
            <a:r>
              <a:rPr lang="zh-CN" altLang="zh-CN" sz="2800" smtClean="0"/>
              <a:t>对象，同时还在当前的环境中创建 了 4个同名的变量来分别表示这4个</a:t>
            </a:r>
            <a:r>
              <a:rPr lang="en-US" altLang="zh-CN" sz="2800" smtClean="0"/>
              <a:t>Symbol</a:t>
            </a:r>
            <a:r>
              <a:rPr lang="zh-CN" altLang="zh-CN" sz="2800" smtClean="0"/>
              <a:t>对象。因为符号对象在转换为字符串时直接使用它的</a:t>
            </a:r>
            <a:r>
              <a:rPr lang="en-US" altLang="zh-CN" sz="2800" smtClean="0"/>
              <a:t>name </a:t>
            </a:r>
            <a:r>
              <a:rPr lang="zh-CN" altLang="en-US" sz="2800" smtClean="0"/>
              <a:t>属性</a:t>
            </a:r>
            <a:r>
              <a:rPr lang="zh-CN" altLang="zh-CN" sz="2800" smtClean="0"/>
              <a:t>，因此在交互式环境中看到变量</a:t>
            </a:r>
            <a:r>
              <a:rPr lang="en-US" altLang="zh-CN" sz="2800" smtClean="0"/>
              <a:t>,x0</a:t>
            </a:r>
            <a:r>
              <a:rPr lang="zh-CN" altLang="zh-CN" sz="2800" smtClean="0"/>
              <a:t>的值就是</a:t>
            </a:r>
            <a:r>
              <a:rPr lang="en-US" altLang="zh-CN" sz="2800" smtClean="0"/>
              <a:t>x0</a:t>
            </a:r>
            <a:r>
              <a:rPr lang="zh-CN" altLang="en-US" sz="2800" smtClean="0"/>
              <a:t>，</a:t>
            </a:r>
            <a:r>
              <a:rPr lang="zh-CN" altLang="zh-CN" sz="2800" smtClean="0"/>
              <a:t>但是査看变量</a:t>
            </a:r>
            <a:r>
              <a:rPr lang="en-US" altLang="zh-CN" sz="2800" smtClean="0"/>
              <a:t>x0</a:t>
            </a:r>
            <a:r>
              <a:rPr lang="zh-CN" altLang="en-US" sz="2800" smtClean="0"/>
              <a:t>的</a:t>
            </a:r>
            <a:r>
              <a:rPr lang="zh-CN" altLang="zh-CN" sz="2800" smtClean="0"/>
              <a:t>类型时就可以发现，它实际上是一个</a:t>
            </a:r>
            <a:r>
              <a:rPr lang="en-US" altLang="zh-CN" sz="2800" smtClean="0"/>
              <a:t>Symbol</a:t>
            </a:r>
            <a:r>
              <a:rPr lang="zh-CN" altLang="zh-CN" sz="2800" smtClean="0"/>
              <a:t>对象。</a:t>
            </a:r>
            <a:endParaRPr lang="en-US" altLang="zh-CN" sz="2800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08CD795-945B-4716-974D-D52017BD2750}" type="slidenum">
              <a:rPr lang="en-US" altLang="zh-CN" smtClean="0"/>
              <a:pPr eaLnBrk="1" hangingPunct="1"/>
              <a:t>19</a:t>
            </a:fld>
            <a:endParaRPr lang="en-US" altLang="zh-CN" smtClean="0"/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1143000" y="4114800"/>
            <a:ext cx="7086600" cy="23082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&gt;&gt;&gt; x0</a:t>
            </a:r>
          </a:p>
          <a:p>
            <a:pPr eaLnBrk="1" hangingPunct="1"/>
            <a:r>
              <a:rPr lang="en-US" altLang="zh-CN"/>
              <a:t>x0</a:t>
            </a:r>
            <a:endParaRPr lang="zh-CN" altLang="en-US"/>
          </a:p>
          <a:p>
            <a:pPr eaLnBrk="1" hangingPunct="1"/>
            <a:r>
              <a:rPr lang="en-US" altLang="zh-CN"/>
              <a:t>&gt;&gt;&gt; type(x0)</a:t>
            </a:r>
            <a:endParaRPr lang="zh-CN" altLang="en-US"/>
          </a:p>
          <a:p>
            <a:pPr eaLnBrk="1" hangingPunct="1"/>
            <a:r>
              <a:rPr lang="en-US" altLang="zh-CN"/>
              <a:t>sympy.core.symbol.Symbol</a:t>
            </a:r>
          </a:p>
          <a:p>
            <a:pPr eaLnBrk="1" hangingPunct="1"/>
            <a:r>
              <a:rPr lang="en-US" altLang="zh-CN"/>
              <a:t>&gt;&gt;&gt; x0.name</a:t>
            </a:r>
            <a:endParaRPr lang="zh-CN" altLang="en-US"/>
          </a:p>
          <a:p>
            <a:pPr eaLnBrk="1" hangingPunct="1"/>
            <a:r>
              <a:rPr lang="en-US" altLang="zh-CN"/>
              <a:t>'x0'</a:t>
            </a:r>
          </a:p>
          <a:p>
            <a:pPr eaLnBrk="1" hangingPunct="1"/>
            <a:r>
              <a:rPr lang="en-US" altLang="zh-CN"/>
              <a:t>&gt;&gt;&gt; type(x0.name)</a:t>
            </a:r>
            <a:endParaRPr lang="zh-CN" altLang="en-US"/>
          </a:p>
          <a:p>
            <a:pPr eaLnBrk="1" hangingPunct="1"/>
            <a:r>
              <a:rPr lang="en-US" altLang="zh-CN"/>
              <a:t>str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目录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7881938" cy="5272087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从例子开始</a:t>
            </a:r>
            <a:endParaRPr lang="en-US" altLang="zh-CN" sz="3200" smtClean="0"/>
          </a:p>
          <a:p>
            <a:pPr lvl="1" eaLnBrk="1" hangingPunct="1"/>
            <a:r>
              <a:rPr lang="zh-CN" altLang="en-US" sz="2800" smtClean="0"/>
              <a:t>欧拉恒等式</a:t>
            </a:r>
            <a:endParaRPr lang="en-US" altLang="zh-CN" sz="2800" smtClean="0"/>
          </a:p>
          <a:p>
            <a:pPr lvl="1" eaLnBrk="1" hangingPunct="1"/>
            <a:r>
              <a:rPr lang="zh-CN" altLang="en-US" sz="2800" smtClean="0"/>
              <a:t>球体体积</a:t>
            </a:r>
            <a:endParaRPr lang="en-US" altLang="zh-CN" sz="2800" smtClean="0"/>
          </a:p>
          <a:p>
            <a:pPr eaLnBrk="1" hangingPunct="1"/>
            <a:r>
              <a:rPr lang="zh-CN" altLang="en-US" sz="3200" smtClean="0"/>
              <a:t>数学表达式</a:t>
            </a:r>
            <a:endParaRPr lang="en-US" altLang="zh-CN" sz="3200" smtClean="0"/>
          </a:p>
          <a:p>
            <a:pPr lvl="1" eaLnBrk="1" hangingPunct="1"/>
            <a:r>
              <a:rPr lang="zh-CN" altLang="en-US" sz="2800" smtClean="0"/>
              <a:t>符号</a:t>
            </a:r>
            <a:endParaRPr lang="en-US" altLang="zh-CN" sz="2800" smtClean="0"/>
          </a:p>
          <a:p>
            <a:pPr lvl="1" eaLnBrk="1" hangingPunct="1"/>
            <a:r>
              <a:rPr lang="zh-CN" altLang="en-US" sz="2800" smtClean="0"/>
              <a:t>数值</a:t>
            </a:r>
            <a:endParaRPr lang="en-US" altLang="zh-CN" sz="2800" smtClean="0"/>
          </a:p>
          <a:p>
            <a:pPr lvl="1" eaLnBrk="1" hangingPunct="1"/>
            <a:r>
              <a:rPr lang="zh-CN" altLang="en-US" sz="2800" smtClean="0"/>
              <a:t>运算符和函数</a:t>
            </a:r>
            <a:endParaRPr lang="en-US" altLang="zh-CN" sz="2800" smtClean="0"/>
          </a:p>
          <a:p>
            <a:pPr eaLnBrk="1" hangingPunct="1"/>
            <a:r>
              <a:rPr lang="zh-CN" altLang="en-US" sz="3200" smtClean="0"/>
              <a:t>符号运算</a:t>
            </a:r>
            <a:endParaRPr lang="en-US" altLang="zh-CN" sz="3200" smtClean="0"/>
          </a:p>
          <a:p>
            <a:pPr lvl="1" eaLnBrk="1" hangingPunct="1"/>
            <a:r>
              <a:rPr lang="zh-CN" altLang="en-US" sz="2800" smtClean="0"/>
              <a:t>表达式变换和化简</a:t>
            </a:r>
            <a:endParaRPr lang="en-US" altLang="zh-CN" sz="2800" smtClean="0"/>
          </a:p>
          <a:p>
            <a:pPr lvl="1" eaLnBrk="1" hangingPunct="1"/>
            <a:r>
              <a:rPr lang="zh-CN" altLang="en-US" sz="2800" smtClean="0"/>
              <a:t>方程</a:t>
            </a:r>
            <a:endParaRPr lang="en-US" altLang="zh-CN" sz="280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0EFF6AF-4BAF-44B7-B049-308DA3615E7B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数学表达式</a:t>
            </a:r>
            <a:endParaRPr lang="zh-CN" altLang="en-US" sz="3600" smtClean="0"/>
          </a:p>
        </p:txBody>
      </p:sp>
      <p:sp>
        <p:nvSpPr>
          <p:cNvPr id="27651" name="内容占位符 6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2720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变量名和符号名当然也可以是不一样的，例如：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</a:t>
            </a:r>
            <a:r>
              <a:rPr lang="zh-CN" altLang="zh-CN" sz="2800" smtClean="0"/>
              <a:t>数学公式中的</a:t>
            </a:r>
            <a:r>
              <a:rPr lang="zh-CN" altLang="en-US" sz="2800" smtClean="0"/>
              <a:t>符号一</a:t>
            </a:r>
            <a:r>
              <a:rPr lang="zh-CN" altLang="zh-CN" sz="2800" smtClean="0"/>
              <a:t>般都有特定的假设，例如</a:t>
            </a:r>
            <a:r>
              <a:rPr lang="en-US" altLang="zh-CN" sz="2800" smtClean="0"/>
              <a:t>m、n</a:t>
            </a:r>
            <a:r>
              <a:rPr lang="zh-CN" altLang="zh-CN" sz="2800" smtClean="0"/>
              <a:t>通常是整数，而</a:t>
            </a:r>
            <a:r>
              <a:rPr lang="en-US" altLang="zh-CN" sz="2800" smtClean="0"/>
              <a:t>z</a:t>
            </a:r>
            <a:r>
              <a:rPr lang="zh-CN" altLang="zh-CN" sz="2800" smtClean="0"/>
              <a:t>经常表示复数。在用</a:t>
            </a:r>
            <a:r>
              <a:rPr lang="en-US" altLang="zh-CN" sz="2800" smtClean="0"/>
              <a:t>var()、symbols()</a:t>
            </a:r>
            <a:r>
              <a:rPr lang="zh-CN" altLang="zh-CN" sz="2800" smtClean="0"/>
              <a:t>或</a:t>
            </a:r>
            <a:r>
              <a:rPr lang="en-US" altLang="zh-CN" sz="2800" smtClean="0"/>
              <a:t>Symbol()</a:t>
            </a:r>
            <a:r>
              <a:rPr lang="zh-CN" altLang="zh-CN" sz="2800" smtClean="0"/>
              <a:t>创建</a:t>
            </a:r>
            <a:r>
              <a:rPr lang="en-US" altLang="zh-CN" sz="2800" smtClean="0"/>
              <a:t>Symbol</a:t>
            </a:r>
            <a:r>
              <a:rPr lang="zh-CN" altLang="zh-CN" sz="2800" smtClean="0"/>
              <a:t>对象时，可以通过关键字参数指定所创建</a:t>
            </a:r>
            <a:r>
              <a:rPr lang="zh-CN" altLang="en-US" sz="2800" smtClean="0"/>
              <a:t>符号</a:t>
            </a:r>
            <a:r>
              <a:rPr lang="zh-CN" altLang="zh-CN" sz="2800" smtClean="0"/>
              <a:t>的假 设条件，这些假设条件会影响到它们所参与的计算。</a:t>
            </a:r>
            <a:endParaRPr lang="zh-CN" altLang="en-US" sz="2800" smtClean="0"/>
          </a:p>
        </p:txBody>
      </p:sp>
      <p:sp>
        <p:nvSpPr>
          <p:cNvPr id="2765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9DFED78-E865-49E0-866C-CD9956F8A4F8}" type="slidenum">
              <a:rPr lang="en-US" altLang="zh-CN" smtClean="0"/>
              <a:pPr eaLnBrk="1" hangingPunct="1"/>
              <a:t>20</a:t>
            </a:fld>
            <a:endParaRPr lang="en-US" altLang="zh-CN" smtClean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752600" y="1981200"/>
            <a:ext cx="5791200" cy="101600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a, b = symbols ("alpha, beta")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a, b </a:t>
            </a:r>
          </a:p>
          <a:p>
            <a:pPr eaLnBrk="1" hangingPunct="1"/>
            <a:r>
              <a:rPr lang="en-US" altLang="zh-CN" sz="2000"/>
              <a:t>(alpha, beta)</a:t>
            </a:r>
            <a:endParaRPr lang="zh-CN" altLang="en-US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3600" smtClean="0"/>
              <a:t>数学表达式</a:t>
            </a:r>
            <a:endParaRPr lang="en-US" altLang="zh-CN" sz="36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110538" cy="51958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例如，下面创建了两个整数符号</a:t>
            </a:r>
            <a:r>
              <a:rPr lang="en-US" altLang="zh-CN" sz="2800" smtClean="0"/>
              <a:t>m</a:t>
            </a:r>
            <a:r>
              <a:rPr lang="zh-CN" altLang="zh-CN" sz="2800" smtClean="0"/>
              <a:t>和</a:t>
            </a:r>
            <a:r>
              <a:rPr lang="en-US" altLang="zh-CN" sz="2800" smtClean="0"/>
              <a:t>n, </a:t>
            </a:r>
            <a:r>
              <a:rPr lang="zh-CN" altLang="zh-CN" sz="2800" smtClean="0"/>
              <a:t>以及一个正数符号</a:t>
            </a:r>
            <a:r>
              <a:rPr lang="en-US" altLang="zh-CN" sz="2800" smtClean="0"/>
              <a:t>x: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每个符号都有许多</a:t>
            </a:r>
            <a:r>
              <a:rPr lang="en-US" altLang="zh-CN" sz="2800" smtClean="0"/>
              <a:t>is_*</a:t>
            </a:r>
            <a:r>
              <a:rPr lang="zh-CN" altLang="zh-CN" sz="2800" smtClean="0"/>
              <a:t>属性，用以判断符号的各种假设条件。在</a:t>
            </a:r>
            <a:r>
              <a:rPr lang="en-US" altLang="zh-CN" sz="2800" smtClean="0"/>
              <a:t>IPython</a:t>
            </a:r>
            <a:r>
              <a:rPr lang="zh-CN" altLang="zh-CN" sz="2800" smtClean="0"/>
              <a:t>中，使用自动完 成功能可以快速査看这些假设的名称。注</a:t>
            </a:r>
            <a:r>
              <a:rPr lang="zh-CN" altLang="en-US" sz="2800" smtClean="0"/>
              <a:t>意</a:t>
            </a:r>
            <a:r>
              <a:rPr lang="zh-CN" altLang="zh-CN" sz="2800" smtClean="0"/>
              <a:t>下划线后为大写字母的属性，用来判断对象的类型</a:t>
            </a:r>
            <a:r>
              <a:rPr lang="en-US" altLang="zh-CN" sz="2800" smtClean="0"/>
              <a:t>;</a:t>
            </a:r>
            <a:r>
              <a:rPr lang="zh-CN" altLang="zh-CN" sz="2800" smtClean="0"/>
              <a:t> 而全小写字母的属性，则用来判断符号的假设条件。</a:t>
            </a:r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1BF0379-6D35-4A17-8A5C-1C462074027B}" type="slidenum">
              <a:rPr lang="en-US" altLang="zh-CN" smtClean="0"/>
              <a:pPr eaLnBrk="1" hangingPunct="1"/>
              <a:t>21</a:t>
            </a:fld>
            <a:endParaRPr lang="en-US" altLang="zh-CN" smtClean="0"/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1447800" y="2057400"/>
            <a:ext cx="57912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m, n = symbols("m,n", integer=True)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x = Symbol("x", positive=True)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603250"/>
          </a:xfrm>
        </p:spPr>
        <p:txBody>
          <a:bodyPr/>
          <a:lstStyle/>
          <a:p>
            <a:pPr eaLnBrk="1" hangingPunct="1"/>
            <a:r>
              <a:rPr lang="zh-CN" altLang="zh-CN" sz="3600" smtClean="0"/>
              <a:t>数学表达式</a:t>
            </a:r>
            <a:endParaRPr lang="en-US" altLang="zh-CN" sz="360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zh-CN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109F7FD-CDA2-4835-B2F7-ACA266D1F84F}" type="slidenum">
              <a:rPr lang="en-US" altLang="zh-CN" smtClean="0"/>
              <a:pPr eaLnBrk="1" hangingPunct="1"/>
              <a:t>22</a:t>
            </a:fld>
            <a:endParaRPr lang="en-US" altLang="zh-CN" smtClean="0"/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762000" y="1219200"/>
            <a:ext cx="7924800" cy="440055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x.is_  #</a:t>
            </a:r>
            <a:r>
              <a:rPr lang="zh-CN" altLang="en-US" sz="2000"/>
              <a:t>按了</a:t>
            </a:r>
            <a:r>
              <a:rPr lang="en-US" altLang="zh-CN" sz="2000"/>
              <a:t>tab</a:t>
            </a:r>
            <a:r>
              <a:rPr lang="zh-CN" altLang="en-US" sz="2000"/>
              <a:t>键自动完成</a:t>
            </a:r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en-US" altLang="zh-CN" sz="2000"/>
              <a:t> 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x.is_Symbol # x </a:t>
            </a:r>
            <a:r>
              <a:rPr lang="zh-CN" altLang="en-US" sz="2000"/>
              <a:t>是一个符号 </a:t>
            </a:r>
            <a:endParaRPr lang="en-US" altLang="zh-CN" sz="2000"/>
          </a:p>
          <a:p>
            <a:pPr eaLnBrk="1" hangingPunct="1"/>
            <a:r>
              <a:rPr lang="en-US" altLang="zh-CN" sz="2000"/>
              <a:t>True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x.is_positive # x </a:t>
            </a:r>
            <a:r>
              <a:rPr lang="zh-CN" altLang="en-US" sz="2000"/>
              <a:t>是一个正数 </a:t>
            </a:r>
            <a:endParaRPr lang="en-US" altLang="zh-CN" sz="2000"/>
          </a:p>
          <a:p>
            <a:pPr eaLnBrk="1" hangingPunct="1"/>
            <a:r>
              <a:rPr lang="en-US" altLang="zh-CN" sz="2000"/>
              <a:t>True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x.is_imaginary #</a:t>
            </a:r>
            <a:r>
              <a:rPr lang="zh-CN" altLang="en-US" sz="2000"/>
              <a:t>因为</a:t>
            </a:r>
            <a:r>
              <a:rPr lang="en-US" altLang="zh-CN" sz="2000"/>
              <a:t>x</a:t>
            </a:r>
            <a:r>
              <a:rPr lang="zh-CN" altLang="en-US" sz="2000"/>
              <a:t>可以比较大小，所以它不是虚数 </a:t>
            </a:r>
            <a:r>
              <a:rPr lang="en-US" altLang="zh-CN" sz="2000"/>
              <a:t>False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x.is_complex # x</a:t>
            </a:r>
            <a:r>
              <a:rPr lang="zh-CN" altLang="en-US" sz="2000"/>
              <a:t>是一个复数，因为复数包括实数，而实数包括正数 </a:t>
            </a:r>
            <a:endParaRPr lang="en-US" altLang="zh-CN" sz="2000"/>
          </a:p>
          <a:p>
            <a:pPr eaLnBrk="1" hangingPunct="1"/>
            <a:r>
              <a:rPr lang="en-US" altLang="zh-CN" sz="2000"/>
              <a:t>True</a:t>
            </a:r>
            <a:endParaRPr lang="zh-CN" altLang="en-US" sz="2000"/>
          </a:p>
          <a:p>
            <a:pPr eaLnBrk="1" hangingPunct="1"/>
            <a:r>
              <a:rPr lang="en-US" altLang="zh-CN" sz="2000" b="1"/>
              <a:t/>
            </a:r>
            <a:br>
              <a:rPr lang="en-US" altLang="zh-CN" sz="2000" b="1"/>
            </a:br>
            <a:endParaRPr lang="en-US" altLang="zh-CN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3600" smtClean="0"/>
              <a:t>数学表达式</a:t>
            </a:r>
            <a:endParaRPr lang="zh-CN" altLang="en-US" sz="3600" smtClean="0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7B925D7-5C30-4069-ACD5-562F6290A202}" type="slidenum">
              <a:rPr lang="en-US" altLang="zh-CN" smtClean="0"/>
              <a:pPr eaLnBrk="1" hangingPunct="1"/>
              <a:t>23</a:t>
            </a:fld>
            <a:endParaRPr lang="en-US" altLang="zh-CN" smtClean="0"/>
          </a:p>
        </p:txBody>
      </p:sp>
      <p:sp>
        <p:nvSpPr>
          <p:cNvPr id="30724" name="内容占位符 5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1958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使用</a:t>
            </a:r>
            <a:r>
              <a:rPr lang="en-US" altLang="zh-CN" sz="2800" smtClean="0"/>
              <a:t>assumptions0 </a:t>
            </a:r>
            <a:r>
              <a:rPr lang="zh-CN" altLang="en-US" sz="2800" smtClean="0"/>
              <a:t>属性</a:t>
            </a:r>
            <a:r>
              <a:rPr lang="zh-CN" altLang="zh-CN" sz="2800" smtClean="0"/>
              <a:t>可以快速査看所有的假设条件，其中</a:t>
            </a:r>
            <a:r>
              <a:rPr lang="en-US" altLang="zh-CN" sz="2800" smtClean="0"/>
              <a:t>commutative</a:t>
            </a:r>
            <a:r>
              <a:rPr lang="zh-CN" altLang="zh-CN" sz="2800" smtClean="0"/>
              <a:t>为</a:t>
            </a:r>
            <a:r>
              <a:rPr lang="en-US" altLang="zh-CN" sz="2800" smtClean="0"/>
              <a:t>True</a:t>
            </a:r>
            <a:r>
              <a:rPr lang="zh-CN" altLang="zh-CN" sz="2800" smtClean="0"/>
              <a:t>表示此符号满足交换律，其余的假设条件根据英文名很容易知道它们的含义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在</a:t>
            </a:r>
            <a:r>
              <a:rPr lang="en-US" altLang="zh-CN" sz="2800" smtClean="0"/>
              <a:t>SymPy</a:t>
            </a:r>
            <a:r>
              <a:rPr lang="zh-CN" altLang="zh-CN" sz="2800" smtClean="0"/>
              <a:t>中，所有的对象都从</a:t>
            </a:r>
            <a:r>
              <a:rPr lang="en-US" altLang="zh-CN" sz="2800" smtClean="0"/>
              <a:t>Basic</a:t>
            </a:r>
            <a:r>
              <a:rPr lang="zh-CN" altLang="zh-CN" sz="2800" smtClean="0"/>
              <a:t>类继承，实际上这些</a:t>
            </a:r>
            <a:r>
              <a:rPr lang="en-US" altLang="zh-CN" sz="2800" smtClean="0"/>
              <a:t>is_*</a:t>
            </a:r>
            <a:r>
              <a:rPr lang="zh-CN" altLang="zh-CN" sz="2800" smtClean="0"/>
              <a:t>属性和</a:t>
            </a:r>
            <a:r>
              <a:rPr lang="en-US" altLang="zh-CN" sz="2800" smtClean="0"/>
              <a:t>assumptions0</a:t>
            </a:r>
            <a:r>
              <a:rPr lang="zh-CN" altLang="zh-CN" sz="2800" smtClean="0"/>
              <a:t>属性都是在</a:t>
            </a:r>
            <a:r>
              <a:rPr lang="en-US" altLang="zh-CN" sz="2800" smtClean="0"/>
              <a:t>Basic</a:t>
            </a:r>
            <a:r>
              <a:rPr lang="zh-CN" altLang="zh-CN" sz="2800" smtClean="0"/>
              <a:t>类中定义的：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zh-CN" altLang="en-US" sz="2800" smtClean="0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295400" y="3048000"/>
            <a:ext cx="57912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x.assumptions0</a:t>
            </a:r>
          </a:p>
          <a:p>
            <a:pPr eaLnBrk="1" hangingPunct="1"/>
            <a:endParaRPr lang="en-US" altLang="zh-CN" sz="2000"/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1371600" y="5334000"/>
            <a:ext cx="57912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Symbol.mro()</a:t>
            </a:r>
          </a:p>
          <a:p>
            <a:pPr eaLnBrk="1" hangingPunct="1"/>
            <a:endParaRPr lang="en-US" altLang="zh-CN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3600" smtClean="0"/>
              <a:t>数学表达式</a:t>
            </a:r>
            <a:endParaRPr lang="zh-CN" altLang="en-US" sz="3600" smtClean="0"/>
          </a:p>
        </p:txBody>
      </p:sp>
      <p:sp>
        <p:nvSpPr>
          <p:cNvPr id="31747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smtClean="0"/>
              <a:t>数值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为了实现符号运算，在</a:t>
            </a:r>
            <a:r>
              <a:rPr lang="en-US" altLang="zh-CN" sz="2800" smtClean="0"/>
              <a:t>SymPy</a:t>
            </a:r>
            <a:r>
              <a:rPr lang="zh-CN" altLang="zh-CN" sz="2800" smtClean="0"/>
              <a:t>内部有一整套数值运算系统。因此</a:t>
            </a:r>
            <a:r>
              <a:rPr lang="en-US" altLang="zh-CN" sz="2800" smtClean="0"/>
              <a:t>SymPy</a:t>
            </a:r>
            <a:r>
              <a:rPr lang="zh-CN" altLang="zh-CN" sz="2800" smtClean="0"/>
              <a:t>的数值和</a:t>
            </a:r>
            <a:r>
              <a:rPr lang="en-US" altLang="zh-CN" sz="2800" smtClean="0"/>
              <a:t>Python </a:t>
            </a:r>
            <a:r>
              <a:rPr lang="zh-CN" altLang="zh-CN" sz="2800" smtClean="0"/>
              <a:t>的整数、浮点数是完全不同的对象。为了使用方便，</a:t>
            </a:r>
            <a:r>
              <a:rPr lang="en-US" altLang="zh-CN" sz="2800" smtClean="0"/>
              <a:t>SymPy</a:t>
            </a:r>
            <a:r>
              <a:rPr lang="zh-CN" altLang="zh-CN" sz="2800" smtClean="0"/>
              <a:t>会尽量</a:t>
            </a:r>
            <a:r>
              <a:rPr lang="zh-CN" altLang="en-US" sz="2800" smtClean="0"/>
              <a:t>自</a:t>
            </a:r>
            <a:r>
              <a:rPr lang="zh-CN" altLang="zh-CN" sz="2800" smtClean="0"/>
              <a:t>动将</a:t>
            </a:r>
            <a:r>
              <a:rPr lang="en-US" altLang="zh-CN" sz="2800" smtClean="0"/>
              <a:t>Python</a:t>
            </a:r>
            <a:r>
              <a:rPr lang="zh-CN" altLang="zh-CN" sz="2800" smtClean="0"/>
              <a:t>的数值类型转换为</a:t>
            </a:r>
            <a:r>
              <a:rPr lang="en-US" altLang="zh-CN" sz="2800" smtClean="0"/>
              <a:t>SymPy</a:t>
            </a:r>
            <a:r>
              <a:rPr lang="zh-CN" altLang="zh-CN" sz="2800" smtClean="0"/>
              <a:t>的数值类型。此外，</a:t>
            </a:r>
            <a:r>
              <a:rPr lang="en-US" altLang="zh-CN" sz="2800" smtClean="0"/>
              <a:t>SymPy</a:t>
            </a:r>
            <a:r>
              <a:rPr lang="zh-CN" altLang="zh-CN" sz="2800" smtClean="0"/>
              <a:t>提供了一个</a:t>
            </a:r>
            <a:r>
              <a:rPr lang="en-US" altLang="zh-CN" sz="2800" smtClean="0"/>
              <a:t>S</a:t>
            </a:r>
            <a:r>
              <a:rPr lang="zh-CN" altLang="zh-CN" sz="2800" smtClean="0"/>
              <a:t>对象用于进行这种转换。在下面的例子中，当有</a:t>
            </a:r>
            <a:r>
              <a:rPr lang="en-US" altLang="zh-CN" sz="2800" smtClean="0"/>
              <a:t>SymPy</a:t>
            </a:r>
            <a:r>
              <a:rPr lang="zh-CN" altLang="zh-CN" sz="2800" smtClean="0"/>
              <a:t>的数值参与计算时，结果将是</a:t>
            </a:r>
            <a:r>
              <a:rPr lang="en-US" altLang="zh-CN" sz="2800" smtClean="0"/>
              <a:t>SymPy</a:t>
            </a:r>
            <a:r>
              <a:rPr lang="zh-CN" altLang="zh-CN" sz="2800" smtClean="0"/>
              <a:t>的数值对象。</a:t>
            </a:r>
            <a:endParaRPr lang="zh-CN" altLang="en-US" sz="2800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71ACE6E-E9ED-4AB0-AD08-57315F126A7D}" type="slidenum">
              <a:rPr lang="en-US" altLang="zh-CN" smtClean="0"/>
              <a:pPr eaLnBrk="1" hangingPunct="1"/>
              <a:t>24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3600" smtClean="0"/>
              <a:t>数学表达式</a:t>
            </a:r>
            <a:endParaRPr lang="zh-CN" altLang="en-US" sz="360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052513"/>
            <a:ext cx="8001000" cy="5272087"/>
          </a:xfrm>
        </p:spPr>
        <p:txBody>
          <a:bodyPr/>
          <a:lstStyle/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</a:t>
            </a:r>
            <a:r>
              <a:rPr lang="zh-CN" altLang="zh-CN" sz="2800" smtClean="0"/>
              <a:t>“5/6”在</a:t>
            </a:r>
            <a:r>
              <a:rPr lang="en-US" altLang="zh-CN" sz="2800" smtClean="0"/>
              <a:t>SymPy</a:t>
            </a:r>
            <a:r>
              <a:rPr lang="zh-CN" altLang="zh-CN" sz="2800" smtClean="0"/>
              <a:t>中使用</a:t>
            </a:r>
            <a:r>
              <a:rPr lang="en-US" altLang="zh-CN" sz="2800" smtClean="0"/>
              <a:t>Rational</a:t>
            </a:r>
            <a:r>
              <a:rPr lang="zh-CN" altLang="zh-CN" sz="2800" smtClean="0"/>
              <a:t>对象表示，它由两个整数的商表示，数学上称之为有理数。也可以直接通过</a:t>
            </a:r>
            <a:r>
              <a:rPr lang="en-US" altLang="zh-CN" sz="2800" smtClean="0"/>
              <a:t>Rational</a:t>
            </a:r>
            <a:r>
              <a:rPr lang="zh-CN" altLang="zh-CN" sz="2800" smtClean="0"/>
              <a:t>创建：</a:t>
            </a:r>
          </a:p>
          <a:p>
            <a:pPr>
              <a:buFont typeface="Wingdings" pitchFamily="2" charset="2"/>
              <a:buNone/>
            </a:pPr>
            <a:endParaRPr lang="zh-CN" altLang="en-US" sz="2800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34E10E7-A241-49EE-BE41-4F1FF1AD793C}" type="slidenum">
              <a:rPr lang="en-US" altLang="zh-CN" smtClean="0"/>
              <a:pPr eaLnBrk="1" hangingPunct="1"/>
              <a:t>25</a:t>
            </a:fld>
            <a:endParaRPr lang="en-US" altLang="zh-CN" smtClean="0"/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1219200" y="1371600"/>
            <a:ext cx="6934200" cy="132397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1/2 + 1/3 #</a:t>
            </a:r>
            <a:r>
              <a:rPr lang="zh-CN" altLang="en-US" sz="2000"/>
              <a:t>结果为浮点数 </a:t>
            </a:r>
            <a:endParaRPr lang="en-US" altLang="zh-CN" sz="2000"/>
          </a:p>
          <a:p>
            <a:pPr eaLnBrk="1" hangingPunct="1"/>
            <a:r>
              <a:rPr lang="en-US" altLang="zh-CN" sz="2000"/>
              <a:t>0.8333333333333333 </a:t>
            </a:r>
          </a:p>
          <a:p>
            <a:pPr eaLnBrk="1" hangingPunct="1"/>
            <a:r>
              <a:rPr lang="en-US" altLang="zh-CN" sz="2000"/>
              <a:t>&gt;&gt;&gt; S(1)/2 + 1/S(3) #</a:t>
            </a:r>
            <a:r>
              <a:rPr lang="zh-CN" altLang="en-US" sz="2000"/>
              <a:t>结果为</a:t>
            </a:r>
            <a:r>
              <a:rPr lang="en-US" altLang="zh-CN" sz="2000"/>
              <a:t>SymPy</a:t>
            </a:r>
            <a:r>
              <a:rPr lang="zh-CN" altLang="en-US" sz="2000"/>
              <a:t>的数值对象 </a:t>
            </a:r>
            <a:endParaRPr lang="en-US" altLang="zh-CN" sz="2000"/>
          </a:p>
          <a:p>
            <a:pPr eaLnBrk="1" hangingPunct="1"/>
            <a:r>
              <a:rPr lang="en-US" altLang="zh-CN" sz="2000"/>
              <a:t>5/6</a:t>
            </a:r>
            <a:endParaRPr lang="zh-CN" altLang="en-US" sz="2000"/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1219200" y="4953000"/>
            <a:ext cx="69342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Rational(5, 10) #</a:t>
            </a:r>
            <a:r>
              <a:rPr lang="zh-CN" altLang="en-US" sz="2000"/>
              <a:t>有理数会自动进行约分处理 </a:t>
            </a:r>
            <a:endParaRPr lang="en-US" altLang="zh-CN" sz="2000"/>
          </a:p>
          <a:p>
            <a:pPr eaLnBrk="1" hangingPunct="1"/>
            <a:r>
              <a:rPr lang="en-US" altLang="zh-CN" sz="2000"/>
              <a:t>1/2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数学表达式</a:t>
            </a:r>
            <a:endParaRPr lang="zh-CN" altLang="en-US" sz="3600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C26432E-BAF2-4352-95B8-17FA3F45A211}" type="slidenum">
              <a:rPr lang="en-US" altLang="zh-CN" smtClean="0"/>
              <a:pPr eaLnBrk="1" hangingPunct="1"/>
              <a:t>26</a:t>
            </a:fld>
            <a:endParaRPr lang="en-US" altLang="zh-CN" smtClean="0"/>
          </a:p>
        </p:txBody>
      </p:sp>
      <p:sp>
        <p:nvSpPr>
          <p:cNvPr id="33796" name="内容占位符 5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195887"/>
          </a:xfrm>
        </p:spPr>
        <p:txBody>
          <a:bodyPr/>
          <a:lstStyle/>
          <a:p>
            <a:r>
              <a:rPr lang="zh-CN" altLang="en-US" sz="3200" smtClean="0"/>
              <a:t>运算符和函数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SymPy</a:t>
            </a:r>
            <a:r>
              <a:rPr lang="zh-CN" altLang="en-US" sz="2800" smtClean="0"/>
              <a:t>重新定义了所有的数学运算符和数学函数。例如</a:t>
            </a:r>
            <a:r>
              <a:rPr lang="en-US" altLang="zh-CN" sz="2800" smtClean="0"/>
              <a:t>Add</a:t>
            </a:r>
            <a:r>
              <a:rPr lang="zh-CN" altLang="en-US" sz="2800" smtClean="0"/>
              <a:t>类表示加法，</a:t>
            </a:r>
            <a:r>
              <a:rPr lang="en-US" altLang="zh-CN" sz="2800" smtClean="0"/>
              <a:t>Mul</a:t>
            </a:r>
            <a:r>
              <a:rPr lang="zh-CN" altLang="en-US" sz="2800" smtClean="0"/>
              <a:t>类表示乘法，而</a:t>
            </a:r>
            <a:r>
              <a:rPr lang="en-US" altLang="zh-CN" sz="2800" smtClean="0"/>
              <a:t>Pow</a:t>
            </a:r>
            <a:r>
              <a:rPr lang="zh-CN" altLang="en-US" sz="2800" smtClean="0"/>
              <a:t>类表示指数运算，</a:t>
            </a:r>
            <a:r>
              <a:rPr lang="en-US" altLang="zh-CN" sz="2800" smtClean="0"/>
              <a:t>sin</a:t>
            </a:r>
            <a:r>
              <a:rPr lang="zh-CN" altLang="en-US" sz="2800" smtClean="0"/>
              <a:t>类表示正弦函数。和</a:t>
            </a:r>
            <a:r>
              <a:rPr lang="en-US" altLang="zh-CN" sz="2800" smtClean="0"/>
              <a:t>Symbol</a:t>
            </a:r>
            <a:r>
              <a:rPr lang="zh-CN" altLang="en-US" sz="2800" smtClean="0"/>
              <a:t>对象一样，这些运算符和函数都从</a:t>
            </a:r>
            <a:r>
              <a:rPr lang="en-US" altLang="zh-CN" sz="2800" smtClean="0"/>
              <a:t>Basic</a:t>
            </a:r>
            <a:r>
              <a:rPr lang="zh-CN" altLang="en-US" sz="2800" smtClean="0"/>
              <a:t>类继承，可在</a:t>
            </a:r>
            <a:r>
              <a:rPr lang="en-US" altLang="zh-CN" sz="2800" smtClean="0"/>
              <a:t>IPython</a:t>
            </a:r>
            <a:r>
              <a:rPr lang="zh-CN" altLang="en-US" sz="2800" smtClean="0"/>
              <a:t>中查看它们的继承列表</a:t>
            </a:r>
            <a:r>
              <a:rPr lang="en-US" altLang="zh-CN" sz="2800" smtClean="0"/>
              <a:t>(</a:t>
            </a:r>
            <a:r>
              <a:rPr lang="zh-CN" altLang="en-US" sz="2800" smtClean="0"/>
              <a:t>例如</a:t>
            </a:r>
            <a:r>
              <a:rPr lang="en-US" altLang="zh-CN" sz="2800" smtClean="0"/>
              <a:t>:Add.mro())</a:t>
            </a:r>
            <a:r>
              <a:rPr lang="zh-CN" altLang="en-US" sz="2800" smtClean="0"/>
              <a:t>。可以使用这些类创建复杂的表达式：</a:t>
            </a:r>
          </a:p>
          <a:p>
            <a:pPr>
              <a:buFont typeface="Wingdings" pitchFamily="2" charset="2"/>
              <a:buNone/>
            </a:pPr>
            <a:r>
              <a:rPr lang="en-US" altLang="zh-CN" i="1" smtClean="0"/>
              <a:t>                       </a:t>
            </a:r>
            <a:endParaRPr lang="zh-CN" altLang="en-US" smtClean="0"/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1524000" y="4648200"/>
            <a:ext cx="6019800" cy="163195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s-ES" altLang="zh-CN" sz="2000" b="1"/>
              <a:t>&gt;&gt;&gt; </a:t>
            </a:r>
            <a:r>
              <a:rPr lang="es-ES" altLang="zh-CN" sz="2000"/>
              <a:t>var("x,y,z,n")</a:t>
            </a:r>
          </a:p>
          <a:p>
            <a:pPr eaLnBrk="1" hangingPunct="1"/>
            <a:r>
              <a:rPr lang="es-ES" altLang="zh-CN" sz="2000" b="1"/>
              <a:t>&gt;&gt;&gt; </a:t>
            </a:r>
            <a:r>
              <a:rPr lang="es-ES" altLang="zh-CN" sz="2000"/>
              <a:t>Add(x,y,z)</a:t>
            </a:r>
          </a:p>
          <a:p>
            <a:pPr eaLnBrk="1" hangingPunct="1"/>
            <a:r>
              <a:rPr lang="es-ES" altLang="zh-CN" sz="2000"/>
              <a:t> x + y + z </a:t>
            </a:r>
          </a:p>
          <a:p>
            <a:pPr eaLnBrk="1" hangingPunct="1"/>
            <a:r>
              <a:rPr lang="es-ES" altLang="zh-CN" sz="2000" b="1"/>
              <a:t>&gt;&gt;&gt; </a:t>
            </a:r>
            <a:r>
              <a:rPr lang="es-ES" altLang="zh-CN" sz="2000"/>
              <a:t>Add(Mul(x,y,z), Pow(x,y), sin(z))</a:t>
            </a:r>
          </a:p>
          <a:p>
            <a:pPr eaLnBrk="1" hangingPunct="1"/>
            <a:r>
              <a:rPr lang="es-ES" altLang="zh-CN" sz="2000"/>
              <a:t>x*y*z + x**y + sin(z)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数学表达式</a:t>
            </a:r>
            <a:endParaRPr lang="zh-CN" altLang="en-US" sz="3600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195887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800" dirty="0" smtClean="0"/>
              <a:t>          由于在</a:t>
            </a:r>
            <a:r>
              <a:rPr lang="en-US" altLang="zh-CN" sz="2800" dirty="0" smtClean="0"/>
              <a:t>Basic</a:t>
            </a:r>
            <a:r>
              <a:rPr lang="zh-CN" altLang="en-US" sz="2800" dirty="0" smtClean="0"/>
              <a:t>类中重新定义了</a:t>
            </a:r>
            <a:r>
              <a:rPr lang="en-US" altLang="zh-CN" sz="2800" dirty="0" smtClean="0"/>
              <a:t>__add__()</a:t>
            </a:r>
            <a:r>
              <a:rPr lang="zh-CN" altLang="en-US" sz="2800" dirty="0" smtClean="0"/>
              <a:t>等用于创建表达式的方法，因此可以使用和</a:t>
            </a:r>
            <a:r>
              <a:rPr lang="en-US" altLang="zh-CN" sz="2800" dirty="0" smtClean="0"/>
              <a:t>Python</a:t>
            </a:r>
            <a:r>
              <a:rPr lang="zh-CN" altLang="en-US" sz="2800" dirty="0" smtClean="0"/>
              <a:t>表达式相同的方式创建</a:t>
            </a:r>
            <a:r>
              <a:rPr lang="en-US" altLang="zh-CN" sz="2800" dirty="0" err="1" smtClean="0"/>
              <a:t>SymPy</a:t>
            </a:r>
            <a:r>
              <a:rPr lang="zh-CN" altLang="en-US" sz="2800" dirty="0" smtClean="0"/>
              <a:t>的表达式：</a:t>
            </a:r>
            <a:endParaRPr lang="en-US" altLang="zh-CN" sz="2800" dirty="0" smtClean="0"/>
          </a:p>
          <a:p>
            <a:pPr>
              <a:buFont typeface="Wingdings" pitchFamily="2" charset="2"/>
              <a:buNone/>
              <a:defRPr/>
            </a:pPr>
            <a:endParaRPr lang="en-US" altLang="zh-CN" sz="2800" dirty="0" smtClean="0"/>
          </a:p>
          <a:p>
            <a:pPr>
              <a:buFont typeface="Wingdings" pitchFamily="2" charset="2"/>
              <a:buNone/>
              <a:defRPr/>
            </a:pPr>
            <a:endParaRPr lang="en-US" altLang="zh-CN" sz="28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2800" dirty="0" smtClean="0"/>
              <a:t>          在</a:t>
            </a:r>
            <a:r>
              <a:rPr lang="en-US" altLang="zh-CN" sz="2800" dirty="0" smtClean="0"/>
              <a:t>Basic</a:t>
            </a:r>
            <a:r>
              <a:rPr lang="zh-CN" altLang="en-US" sz="2800" dirty="0" smtClean="0"/>
              <a:t>类中定义了两个很重要的属性：</a:t>
            </a:r>
            <a:r>
              <a:rPr lang="en-US" altLang="zh-CN" sz="2800" dirty="0" err="1" smtClean="0"/>
              <a:t>func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args</a:t>
            </a:r>
            <a:r>
              <a:rPr lang="zh-CN" altLang="en-US" sz="2800" dirty="0" smtClean="0"/>
              <a:t>。</a:t>
            </a:r>
            <a:r>
              <a:rPr lang="en-US" altLang="zh-CN" sz="2800" dirty="0" err="1" smtClean="0"/>
              <a:t>func</a:t>
            </a:r>
            <a:r>
              <a:rPr lang="zh-CN" altLang="en-US" sz="2800" dirty="0" smtClean="0"/>
              <a:t>属性得到对象的类，而</a:t>
            </a:r>
            <a:r>
              <a:rPr lang="en-US" altLang="zh-CN" sz="2800" dirty="0" err="1" smtClean="0"/>
              <a:t>args</a:t>
            </a:r>
            <a:r>
              <a:rPr lang="zh-CN" altLang="en-US" sz="2800" dirty="0" smtClean="0"/>
              <a:t>得到其参数。使用这两个属性可以观察</a:t>
            </a:r>
            <a:r>
              <a:rPr lang="en-US" altLang="zh-CN" sz="2800" dirty="0" err="1" smtClean="0"/>
              <a:t>SymPy</a:t>
            </a:r>
            <a:r>
              <a:rPr lang="zh-CN" altLang="en-US" sz="2800" dirty="0" smtClean="0"/>
              <a:t>所创建的表达式。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SymPy</a:t>
            </a:r>
            <a:r>
              <a:rPr lang="zh-CN" altLang="en-US" sz="2800" dirty="0" smtClean="0"/>
              <a:t>没有减法运算类，下面看看减法运算所得到的表达式：</a:t>
            </a:r>
            <a:endParaRPr lang="zh-CN" altLang="en-US" sz="28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B940F0C-A8C0-47B3-BFDA-8D5C56FB291F}" type="slidenum">
              <a:rPr lang="en-US" altLang="zh-CN" smtClean="0"/>
              <a:pPr eaLnBrk="1" hangingPunct="1"/>
              <a:t>27</a:t>
            </a:fld>
            <a:endParaRPr lang="en-US" altLang="zh-CN" smtClean="0"/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990600" y="2895600"/>
            <a:ext cx="74676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s-ES" altLang="zh-CN" sz="2000" b="1"/>
              <a:t>&gt;&gt;&gt; </a:t>
            </a:r>
            <a:r>
              <a:rPr lang="es-ES" altLang="zh-CN" sz="2000"/>
              <a:t>x*y*z + sin(z) + x**y </a:t>
            </a:r>
          </a:p>
          <a:p>
            <a:pPr eaLnBrk="1" hangingPunct="1"/>
            <a:r>
              <a:rPr lang="es-ES" altLang="zh-CN" sz="2000"/>
              <a:t>x*y*z + x**y + sin(z)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3600" smtClean="0"/>
              <a:t>数学表达式</a:t>
            </a:r>
            <a:endParaRPr lang="en-US" altLang="zh-CN" sz="340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052513"/>
            <a:ext cx="8001000" cy="52720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 通过上面的例子可以看出，表达式“</a:t>
            </a:r>
            <a:r>
              <a:rPr lang="en-US" altLang="zh-CN" sz="2800" smtClean="0"/>
              <a:t>x-y”</a:t>
            </a:r>
            <a:r>
              <a:rPr lang="zh-CN" altLang="en-US" sz="2800" smtClean="0"/>
              <a:t>在</a:t>
            </a:r>
            <a:r>
              <a:rPr lang="en-US" altLang="zh-CN" sz="2800" smtClean="0"/>
              <a:t>SymPy</a:t>
            </a:r>
            <a:r>
              <a:rPr lang="zh-CN" altLang="en-US" sz="2800" smtClean="0"/>
              <a:t>中实际上是用“</a:t>
            </a:r>
            <a:r>
              <a:rPr lang="en-US" altLang="zh-CN" sz="2800" smtClean="0"/>
              <a:t>Add(x, Mul(-1, y))”</a:t>
            </a:r>
            <a:r>
              <a:rPr lang="zh-CN" altLang="en-US" sz="2800" smtClean="0"/>
              <a:t>表示的。同样，</a:t>
            </a:r>
            <a:r>
              <a:rPr lang="en-US" altLang="zh-CN" sz="2800" smtClean="0"/>
              <a:t>SymPy</a:t>
            </a:r>
            <a:r>
              <a:rPr lang="zh-CN" altLang="en-US" sz="2800" smtClean="0"/>
              <a:t>中没有除法类，可使用和上面相同的方法观察“</a:t>
            </a:r>
            <a:r>
              <a:rPr lang="en-US" altLang="zh-CN" sz="2800" smtClean="0"/>
              <a:t>x/y</a:t>
            </a:r>
            <a:r>
              <a:rPr lang="zh-CN" altLang="en-US" sz="2800" smtClean="0"/>
              <a:t>”在</a:t>
            </a:r>
            <a:r>
              <a:rPr lang="en-US" altLang="zh-CN" sz="2800" smtClean="0"/>
              <a:t>SymPy</a:t>
            </a:r>
            <a:r>
              <a:rPr lang="zh-CN" altLang="en-US" sz="2800" smtClean="0"/>
              <a:t>中是如何表示的。</a:t>
            </a:r>
            <a:endParaRPr lang="zh-CN" altLang="zh-CN" sz="2800" smtClean="0"/>
          </a:p>
        </p:txBody>
      </p:sp>
      <p:sp>
        <p:nvSpPr>
          <p:cNvPr id="3584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DA7D9E4-BC35-45C9-ADC0-38C1B58C820D}" type="slidenum">
              <a:rPr lang="en-US" altLang="zh-CN" smtClean="0"/>
              <a:pPr eaLnBrk="1" hangingPunct="1"/>
              <a:t>28</a:t>
            </a:fld>
            <a:endParaRPr lang="en-US" altLang="zh-CN" smtClean="0"/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1295400" y="1143000"/>
            <a:ext cx="6400800" cy="2862263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t = x - y</a:t>
            </a:r>
          </a:p>
          <a:p>
            <a:pPr eaLnBrk="1" hangingPunct="1"/>
            <a:r>
              <a:rPr lang="en-US" altLang="zh-CN" sz="2000"/>
              <a:t>&gt;&gt;&gt; t.func # </a:t>
            </a:r>
            <a:r>
              <a:rPr lang="zh-CN" altLang="en-US" sz="2000"/>
              <a:t>减法运算用加法类</a:t>
            </a:r>
            <a:r>
              <a:rPr lang="en-US" altLang="zh-CN" sz="2000"/>
              <a:t>Add</a:t>
            </a:r>
            <a:r>
              <a:rPr lang="zh-CN" altLang="en-US" sz="2000"/>
              <a:t>表示 </a:t>
            </a:r>
            <a:endParaRPr lang="en-US" altLang="zh-CN" sz="2000"/>
          </a:p>
          <a:p>
            <a:pPr eaLnBrk="1" hangingPunct="1"/>
            <a:r>
              <a:rPr lang="en-US" altLang="zh-CN" sz="2000"/>
              <a:t>sympy.core.add.Add </a:t>
            </a:r>
          </a:p>
          <a:p>
            <a:pPr eaLnBrk="1" hangingPunct="1"/>
            <a:r>
              <a:rPr lang="en-US" altLang="zh-CN" sz="2000"/>
              <a:t>&gt;&gt;&gt; t.args # </a:t>
            </a:r>
            <a:r>
              <a:rPr lang="zh-CN" altLang="en-US" sz="2000"/>
              <a:t>两个加数一个是</a:t>
            </a:r>
            <a:r>
              <a:rPr lang="en-US" altLang="zh-CN" sz="2000"/>
              <a:t>x，</a:t>
            </a:r>
            <a:r>
              <a:rPr lang="zh-CN" altLang="en-US" sz="2000"/>
              <a:t>一个是</a:t>
            </a:r>
            <a:r>
              <a:rPr lang="en-US" altLang="zh-CN" sz="2000"/>
              <a:t>-y </a:t>
            </a:r>
          </a:p>
          <a:p>
            <a:pPr eaLnBrk="1" hangingPunct="1"/>
            <a:r>
              <a:rPr lang="en-US" altLang="zh-CN" sz="2000"/>
              <a:t>(x, -y)</a:t>
            </a:r>
          </a:p>
          <a:p>
            <a:pPr eaLnBrk="1" hangingPunct="1"/>
            <a:r>
              <a:rPr lang="en-US" altLang="zh-CN" sz="2000"/>
              <a:t> &gt;&gt;&gt; t.args[1].func # -y</a:t>
            </a:r>
            <a:r>
              <a:rPr lang="zh-CN" altLang="en-US" sz="2000"/>
              <a:t>是用</a:t>
            </a:r>
            <a:r>
              <a:rPr lang="en-US" altLang="zh-CN" sz="2000"/>
              <a:t>Mul</a:t>
            </a:r>
            <a:r>
              <a:rPr lang="zh-CN" altLang="en-US" sz="2000"/>
              <a:t>表示的 </a:t>
            </a:r>
            <a:endParaRPr lang="en-US" altLang="zh-CN" sz="2000"/>
          </a:p>
          <a:p>
            <a:pPr eaLnBrk="1" hangingPunct="1"/>
            <a:r>
              <a:rPr lang="en-US" altLang="zh-CN" sz="2000"/>
              <a:t>sympy.core.mul.Mul </a:t>
            </a:r>
          </a:p>
          <a:p>
            <a:pPr eaLnBrk="1" hangingPunct="1"/>
            <a:r>
              <a:rPr lang="en-US" altLang="zh-CN" sz="2000"/>
              <a:t>&gt;&gt;&gt; t.args[1].args </a:t>
            </a:r>
          </a:p>
          <a:p>
            <a:pPr eaLnBrk="1" hangingPunct="1"/>
            <a:r>
              <a:rPr lang="en-US" altLang="zh-CN" sz="2000"/>
              <a:t>(-1, y)</a:t>
            </a:r>
            <a:endParaRPr lang="zh-CN" altLang="en-US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数学表达式</a:t>
            </a:r>
            <a:endParaRPr lang="zh-CN" altLang="en-US" sz="3600" smtClean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609600" y="1066800"/>
            <a:ext cx="8001000" cy="49672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 </a:t>
            </a:r>
            <a:r>
              <a:rPr lang="en-US" altLang="zh-CN" sz="2800" smtClean="0"/>
              <a:t>SymPy</a:t>
            </a:r>
            <a:r>
              <a:rPr lang="zh-CN" altLang="en-US" sz="2800" smtClean="0"/>
              <a:t>的表达式实际上是一个由</a:t>
            </a:r>
            <a:r>
              <a:rPr lang="en-US" altLang="zh-CN" sz="2800" smtClean="0"/>
              <a:t>Basic</a:t>
            </a:r>
            <a:r>
              <a:rPr lang="zh-CN" altLang="en-US" sz="2800" smtClean="0"/>
              <a:t>类的各种对象进行多层嵌套所得到的树状结构。下面的函数使用递归显示这种树状结构：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 由于</a:t>
            </a:r>
            <a:r>
              <a:rPr lang="en-US" altLang="zh-CN" sz="2800" smtClean="0"/>
              <a:t>fsolve</a:t>
            </a:r>
            <a:r>
              <a:rPr lang="zh-CN" altLang="en-US" sz="2800" smtClean="0"/>
              <a:t>函数在调用函数</a:t>
            </a:r>
            <a:r>
              <a:rPr lang="en-US" altLang="zh-CN" sz="2800" smtClean="0"/>
              <a:t>f</a:t>
            </a:r>
            <a:r>
              <a:rPr lang="zh-CN" altLang="en-US" sz="2800" smtClean="0"/>
              <a:t>时，传递的参数为数组，因此如果直接使用数组中的元素计算的话，计算速度将会有所降低，因此这里先用</a:t>
            </a:r>
            <a:r>
              <a:rPr lang="en-US" altLang="zh-CN" sz="2800" smtClean="0"/>
              <a:t>float</a:t>
            </a:r>
            <a:r>
              <a:rPr lang="zh-CN" altLang="en-US" sz="2800" smtClean="0"/>
              <a:t>函数将数组中的元素转换为</a:t>
            </a:r>
            <a:r>
              <a:rPr lang="en-US" altLang="zh-CN" sz="2800" smtClean="0"/>
              <a:t>Python</a:t>
            </a:r>
            <a:r>
              <a:rPr lang="zh-CN" altLang="en-US" sz="2800" smtClean="0"/>
              <a:t>中的标准浮点数，然后调用标准</a:t>
            </a:r>
            <a:r>
              <a:rPr lang="en-US" altLang="zh-CN" sz="2800" smtClean="0"/>
              <a:t>math</a:t>
            </a:r>
            <a:r>
              <a:rPr lang="zh-CN" altLang="en-US" sz="2800" smtClean="0"/>
              <a:t>库中的函数进行运算。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</a:p>
          <a:p>
            <a:pPr>
              <a:buFont typeface="Wingdings" pitchFamily="2" charset="2"/>
              <a:buNone/>
            </a:pPr>
            <a:endParaRPr lang="zh-CN" altLang="zh-CN" sz="2800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9D91A4E-A652-43D3-87A9-873E4D331F58}" type="slidenum">
              <a:rPr lang="en-US" altLang="zh-CN" smtClean="0"/>
              <a:pPr eaLnBrk="1" hangingPunct="1"/>
              <a:t>29</a:t>
            </a:fld>
            <a:endParaRPr lang="en-US" altLang="zh-CN" smtClean="0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762000" y="2514600"/>
            <a:ext cx="8153400" cy="3478213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def print_expression(e, level=0): </a:t>
            </a:r>
          </a:p>
          <a:p>
            <a:pPr eaLnBrk="1" hangingPunct="1"/>
            <a:r>
              <a:rPr lang="en-US" altLang="zh-CN" sz="2000"/>
              <a:t>    spaces = " "*level </a:t>
            </a:r>
          </a:p>
          <a:p>
            <a:pPr eaLnBrk="1" hangingPunct="1"/>
            <a:r>
              <a:rPr lang="en-US" altLang="zh-CN" sz="2000"/>
              <a:t>    if isinstance(e, (Symbol, Number)):</a:t>
            </a:r>
          </a:p>
          <a:p>
            <a:pPr eaLnBrk="1" hangingPunct="1"/>
            <a:r>
              <a:rPr lang="en-US" altLang="zh-CN" sz="2000"/>
              <a:t>        print spaces + str(e) </a:t>
            </a:r>
          </a:p>
          <a:p>
            <a:pPr eaLnBrk="1" hangingPunct="1"/>
            <a:r>
              <a:rPr lang="en-US" altLang="zh-CN" sz="2000"/>
              <a:t>        return</a:t>
            </a:r>
          </a:p>
          <a:p>
            <a:pPr eaLnBrk="1" hangingPunct="1"/>
            <a:r>
              <a:rPr lang="en-US" altLang="zh-CN" sz="2000"/>
              <a:t>    if len(e.args) &gt; 0:</a:t>
            </a:r>
          </a:p>
          <a:p>
            <a:pPr eaLnBrk="1" hangingPunct="1"/>
            <a:r>
              <a:rPr lang="en-US" altLang="zh-CN" sz="2000"/>
              <a:t>        print spaces + e.func.__name__ </a:t>
            </a:r>
          </a:p>
          <a:p>
            <a:pPr eaLnBrk="1" hangingPunct="1"/>
            <a:r>
              <a:rPr lang="en-US" altLang="zh-CN" sz="2000"/>
              <a:t>        for arg in e.args: </a:t>
            </a:r>
          </a:p>
          <a:p>
            <a:pPr eaLnBrk="1" hangingPunct="1"/>
            <a:r>
              <a:rPr lang="en-US" altLang="zh-CN" sz="2000"/>
              <a:t>            print_expression(arg, level+1) </a:t>
            </a:r>
          </a:p>
          <a:p>
            <a:pPr eaLnBrk="1" hangingPunct="1"/>
            <a:r>
              <a:rPr lang="en-US" altLang="zh-CN" sz="2000"/>
              <a:t>    else:</a:t>
            </a:r>
          </a:p>
          <a:p>
            <a:pPr eaLnBrk="1" hangingPunct="1"/>
            <a:r>
              <a:rPr lang="en-US" altLang="zh-CN" sz="2000"/>
              <a:t>        print spaces + e.func.__name__</a:t>
            </a:r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目录</a:t>
            </a:r>
            <a:endParaRPr lang="en-US" altLang="zh-CN" sz="36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01000" cy="4967288"/>
          </a:xfrm>
        </p:spPr>
        <p:txBody>
          <a:bodyPr/>
          <a:lstStyle/>
          <a:p>
            <a:pPr lvl="1" eaLnBrk="1" hangingPunct="1"/>
            <a:r>
              <a:rPr lang="zh-CN" altLang="en-US" sz="2800" smtClean="0"/>
              <a:t>微分</a:t>
            </a:r>
            <a:endParaRPr lang="en-US" altLang="zh-CN" sz="2800" smtClean="0"/>
          </a:p>
          <a:p>
            <a:pPr lvl="1" eaLnBrk="1" hangingPunct="1"/>
            <a:r>
              <a:rPr lang="zh-CN" altLang="en-US" sz="2800" smtClean="0"/>
              <a:t>微分方程</a:t>
            </a:r>
            <a:endParaRPr lang="en-US" altLang="zh-CN" sz="2800" smtClean="0"/>
          </a:p>
          <a:p>
            <a:pPr lvl="1" eaLnBrk="1" hangingPunct="1"/>
            <a:r>
              <a:rPr lang="zh-CN" altLang="en-US" sz="2800" smtClean="0"/>
              <a:t>积分</a:t>
            </a:r>
            <a:endParaRPr lang="en-US" altLang="zh-CN" sz="2800" smtClean="0"/>
          </a:p>
          <a:p>
            <a:pPr eaLnBrk="1" hangingPunct="1"/>
            <a:r>
              <a:rPr lang="zh-CN" altLang="en-US" sz="3200" smtClean="0"/>
              <a:t>其他功能</a:t>
            </a:r>
            <a:endParaRPr lang="en-US" altLang="zh-CN" sz="3200" smtClean="0"/>
          </a:p>
          <a:p>
            <a:pPr lvl="1" eaLnBrk="1" hangingPunct="1"/>
            <a:endParaRPr lang="en-US" altLang="zh-CN" sz="280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F33134A-8BFA-47B6-91B7-A202DC626D06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数学表达式</a:t>
            </a:r>
            <a:endParaRPr lang="zh-CN" altLang="en-US" sz="3600" smtClean="0"/>
          </a:p>
        </p:txBody>
      </p:sp>
      <p:sp>
        <p:nvSpPr>
          <p:cNvPr id="5124" name="内容占位符 9"/>
          <p:cNvSpPr>
            <a:spLocks noGrp="1"/>
          </p:cNvSpPr>
          <p:nvPr>
            <p:ph idx="1"/>
          </p:nvPr>
        </p:nvSpPr>
        <p:spPr>
          <a:xfrm>
            <a:off x="381000" y="990600"/>
            <a:ext cx="8186738" cy="5334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/>
              <a:t>    例如           在</a:t>
            </a:r>
            <a:r>
              <a:rPr lang="en-US" altLang="zh-CN" sz="2800" smtClean="0"/>
              <a:t>SymPy</a:t>
            </a:r>
            <a:r>
              <a:rPr lang="zh-CN" altLang="en-US" sz="2800" smtClean="0"/>
              <a:t>中使用下面的树表示：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由于其中的各个对象的</a:t>
            </a:r>
            <a:r>
              <a:rPr lang="en-US" altLang="zh-CN" sz="2800" smtClean="0"/>
              <a:t>args</a:t>
            </a:r>
            <a:r>
              <a:rPr lang="zh-CN" altLang="en-US" sz="2800" smtClean="0"/>
              <a:t>属性类型是元组，因此表达式一旦创建就不能再改变。使用不可变的结构表示表达式有很多优点，例如可以用表达式作为字典的键。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 </a:t>
            </a:r>
            <a:endParaRPr lang="en-US" altLang="zh-CN" sz="2800" smtClean="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B2B3ECD-3179-4858-9930-1C5187704F40}" type="slidenum">
              <a:rPr lang="en-US" altLang="zh-CN" smtClean="0"/>
              <a:pPr eaLnBrk="1" hangingPunct="1"/>
              <a:t>30</a:t>
            </a:fld>
            <a:endParaRPr lang="en-US" altLang="zh-CN" smtClean="0"/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1752600" y="990600"/>
          <a:ext cx="11430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3" imgW="596880" imgH="279360" progId="Equation.DSMT4">
                  <p:embed/>
                </p:oleObj>
              </mc:Choice>
              <mc:Fallback>
                <p:oleObj name="Equation" r:id="rId3" imgW="596880" imgH="279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990600"/>
                        <a:ext cx="11430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914400" y="1447800"/>
            <a:ext cx="7620000" cy="3170238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&gt;&gt;&gt;print_expression(sqrt(x**2+y**2))</a:t>
            </a:r>
          </a:p>
          <a:p>
            <a:pPr eaLnBrk="1" hangingPunct="1"/>
            <a:r>
              <a:rPr lang="en-US" altLang="zh-CN" sz="2000"/>
              <a:t>Pow</a:t>
            </a:r>
          </a:p>
          <a:p>
            <a:pPr eaLnBrk="1" hangingPunct="1"/>
            <a:r>
              <a:rPr lang="en-US" altLang="zh-CN" sz="2000"/>
              <a:t>    Add</a:t>
            </a:r>
          </a:p>
          <a:p>
            <a:pPr eaLnBrk="1" hangingPunct="1"/>
            <a:r>
              <a:rPr lang="en-US" altLang="zh-CN" sz="2000"/>
              <a:t>        Pow</a:t>
            </a:r>
          </a:p>
          <a:p>
            <a:pPr eaLnBrk="1" hangingPunct="1"/>
            <a:r>
              <a:rPr lang="en-US" altLang="zh-CN" sz="2000"/>
              <a:t>            x</a:t>
            </a:r>
          </a:p>
          <a:p>
            <a:pPr eaLnBrk="1" hangingPunct="1"/>
            <a:r>
              <a:rPr lang="en-US" altLang="zh-CN" sz="2000"/>
              <a:t>            2</a:t>
            </a:r>
          </a:p>
          <a:p>
            <a:pPr eaLnBrk="1" hangingPunct="1"/>
            <a:r>
              <a:rPr lang="en-US" altLang="zh-CN" sz="2000"/>
              <a:t>        Pow</a:t>
            </a:r>
          </a:p>
          <a:p>
            <a:pPr eaLnBrk="1" hangingPunct="1"/>
            <a:r>
              <a:rPr lang="en-US" altLang="zh-CN" sz="2000"/>
              <a:t>            y</a:t>
            </a:r>
          </a:p>
          <a:p>
            <a:pPr eaLnBrk="1" hangingPunct="1"/>
            <a:r>
              <a:rPr lang="en-US" altLang="zh-CN" sz="2000"/>
              <a:t>            2</a:t>
            </a:r>
          </a:p>
          <a:p>
            <a:pPr eaLnBrk="1" hangingPunct="1"/>
            <a:r>
              <a:rPr lang="en-US" altLang="zh-CN" sz="2000"/>
              <a:t>     1/2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3600" smtClean="0"/>
              <a:t>数学表达式</a:t>
            </a:r>
            <a:endParaRPr lang="en-US" altLang="zh-CN" sz="340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052513"/>
            <a:ext cx="8001000" cy="52720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 除了使用</a:t>
            </a:r>
            <a:r>
              <a:rPr lang="en-US" altLang="zh-CN" sz="2800" smtClean="0"/>
              <a:t>SymPy</a:t>
            </a:r>
            <a:r>
              <a:rPr lang="zh-CN" altLang="en-US" sz="2800" smtClean="0"/>
              <a:t>中预先定义好的具有特殊运算含义的数学函数之外，还可以使用</a:t>
            </a:r>
            <a:r>
              <a:rPr lang="en-US" altLang="zh-CN" sz="2800" smtClean="0"/>
              <a:t>Function()</a:t>
            </a:r>
            <a:r>
              <a:rPr lang="zh-CN" altLang="en-US" sz="2800" smtClean="0"/>
              <a:t>创建自定义的数学函数：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 请注意</a:t>
            </a:r>
            <a:r>
              <a:rPr lang="en-US" altLang="zh-CN" sz="2800" smtClean="0"/>
              <a:t>Function</a:t>
            </a:r>
            <a:r>
              <a:rPr lang="zh-CN" altLang="en-US" sz="2800" smtClean="0"/>
              <a:t>虽然是一个类，但是上面的语句所得到的</a:t>
            </a:r>
            <a:r>
              <a:rPr lang="en-US" altLang="zh-CN" sz="2800" smtClean="0"/>
              <a:t>f</a:t>
            </a:r>
            <a:r>
              <a:rPr lang="zh-CN" altLang="en-US" sz="2800" smtClean="0"/>
              <a:t>并不是</a:t>
            </a:r>
            <a:r>
              <a:rPr lang="en-US" altLang="zh-CN" sz="2800" smtClean="0"/>
              <a:t>Function</a:t>
            </a:r>
            <a:r>
              <a:rPr lang="zh-CN" altLang="en-US" sz="2800" smtClean="0"/>
              <a:t>类的实例。和预定义的数学函数一样，</a:t>
            </a:r>
            <a:r>
              <a:rPr lang="en-US" altLang="zh-CN" sz="2800" smtClean="0"/>
              <a:t>f</a:t>
            </a:r>
            <a:r>
              <a:rPr lang="zh-CN" altLang="en-US" sz="2800" smtClean="0"/>
              <a:t>是一个类，它从</a:t>
            </a:r>
            <a:r>
              <a:rPr lang="en-US" altLang="zh-CN" sz="2800" smtClean="0"/>
              <a:t>Function</a:t>
            </a:r>
            <a:r>
              <a:rPr lang="zh-CN" altLang="en-US" sz="2800" smtClean="0"/>
              <a:t>类继承：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b="1" smtClean="0"/>
              <a:t/>
            </a:r>
            <a:br>
              <a:rPr lang="en-US" altLang="zh-CN" sz="2800" b="1" smtClean="0"/>
            </a:br>
            <a:endParaRPr lang="zh-CN" altLang="en-US" sz="2800" b="1" smtClean="0"/>
          </a:p>
        </p:txBody>
      </p:sp>
      <p:sp>
        <p:nvSpPr>
          <p:cNvPr id="3789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A72A031-0920-48F2-B8D6-A9323EE68377}" type="slidenum">
              <a:rPr lang="en-US" altLang="zh-CN" smtClean="0"/>
              <a:pPr eaLnBrk="1" hangingPunct="1"/>
              <a:t>31</a:t>
            </a:fld>
            <a:endParaRPr lang="en-US" altLang="zh-CN" smtClean="0"/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828800" y="2514600"/>
            <a:ext cx="5791200" cy="40005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&gt;&gt;&gt; </a:t>
            </a:r>
            <a:r>
              <a:rPr lang="en-US" altLang="zh-CN" sz="2000"/>
              <a:t>f = Function("f")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1600200" y="4800600"/>
            <a:ext cx="6400800" cy="132397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&gt;&gt;&gt; </a:t>
            </a:r>
            <a:r>
              <a:rPr lang="en-US" altLang="zh-CN" sz="2000"/>
              <a:t>f.__base__ </a:t>
            </a:r>
          </a:p>
          <a:p>
            <a:pPr eaLnBrk="1" hangingPunct="1"/>
            <a:r>
              <a:rPr lang="en-US" altLang="zh-CN" sz="2000"/>
              <a:t>sympy.core.function.AppliedUndef </a:t>
            </a:r>
          </a:p>
          <a:p>
            <a:pPr eaLnBrk="1" hangingPunct="1"/>
            <a:r>
              <a:rPr lang="en-US" altLang="zh-CN" sz="2000" b="1"/>
              <a:t>&gt;&gt;&gt; </a:t>
            </a:r>
            <a:r>
              <a:rPr lang="en-US" altLang="zh-CN" sz="2000"/>
              <a:t>isinstance(f, Function) </a:t>
            </a:r>
          </a:p>
          <a:p>
            <a:pPr eaLnBrk="1" hangingPunct="1"/>
            <a:r>
              <a:rPr lang="en-US" altLang="zh-CN" sz="2000"/>
              <a:t>False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数学表达式</a:t>
            </a:r>
            <a:endParaRPr lang="zh-CN" altLang="en-US" sz="3600" smtClean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609600" y="1143000"/>
            <a:ext cx="8001000" cy="49672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当我使用</a:t>
            </a:r>
            <a:r>
              <a:rPr lang="en-US" altLang="zh-CN" sz="2800" smtClean="0"/>
              <a:t>f</a:t>
            </a:r>
            <a:r>
              <a:rPr lang="zh-CN" altLang="en-US" sz="2800" smtClean="0"/>
              <a:t>创建一个表达式时，就相当于创建它的一个实例：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f</a:t>
            </a:r>
            <a:r>
              <a:rPr lang="zh-CN" altLang="en-US" sz="2800" smtClean="0"/>
              <a:t>的实例</a:t>
            </a:r>
            <a:r>
              <a:rPr lang="en-US" altLang="zh-CN" sz="2800" smtClean="0"/>
              <a:t>t</a:t>
            </a:r>
            <a:r>
              <a:rPr lang="zh-CN" altLang="en-US" sz="2800" smtClean="0"/>
              <a:t>可以参与表达式运算：</a:t>
            </a:r>
            <a:endParaRPr lang="zh-CN" altLang="zh-CN" sz="280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4263B2-214E-4099-87E6-31CE3ACA0139}" type="slidenum">
              <a:rPr lang="en-US" altLang="zh-CN" smtClean="0"/>
              <a:pPr eaLnBrk="1" hangingPunct="1"/>
              <a:t>32</a:t>
            </a:fld>
            <a:endParaRPr lang="en-US" altLang="zh-CN" smtClean="0"/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1219200" y="2057400"/>
            <a:ext cx="6705600" cy="3170238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fr-FR" altLang="zh-CN" sz="2000"/>
              <a:t>&gt;&gt;&gt; t = f(x,y)</a:t>
            </a:r>
          </a:p>
          <a:p>
            <a:pPr eaLnBrk="1" hangingPunct="1"/>
            <a:r>
              <a:rPr lang="fr-FR" altLang="zh-CN" sz="2000"/>
              <a:t>&gt;&gt;&gt;isinstance(t, Function)</a:t>
            </a:r>
          </a:p>
          <a:p>
            <a:pPr eaLnBrk="1" hangingPunct="1"/>
            <a:r>
              <a:rPr lang="fr-FR" altLang="zh-CN" sz="2000"/>
              <a:t>True</a:t>
            </a:r>
          </a:p>
          <a:p>
            <a:pPr eaLnBrk="1" hangingPunct="1"/>
            <a:r>
              <a:rPr lang="fr-FR" altLang="zh-CN" sz="2000"/>
              <a:t>&gt;&gt;&gt; type(t) </a:t>
            </a:r>
          </a:p>
          <a:p>
            <a:pPr eaLnBrk="1" hangingPunct="1"/>
            <a:r>
              <a:rPr lang="fr-FR" altLang="zh-CN" sz="2000"/>
              <a:t>f </a:t>
            </a:r>
          </a:p>
          <a:p>
            <a:pPr eaLnBrk="1" hangingPunct="1"/>
            <a:r>
              <a:rPr lang="fr-FR" altLang="zh-CN" sz="2000"/>
              <a:t>&gt;&gt;&gt; t.func #</a:t>
            </a:r>
            <a:r>
              <a:rPr lang="zh-CN" altLang="en-US" sz="2000"/>
              <a:t> （</a:t>
            </a:r>
            <a:r>
              <a:rPr lang="zh-CN" altLang="en-US" sz="2000" i="1" u="sng"/>
              <a:t>其中</a:t>
            </a:r>
            <a:r>
              <a:rPr lang="en-US" altLang="zh-CN" sz="2000" i="1" u="sng"/>
              <a:t>func</a:t>
            </a:r>
            <a:r>
              <a:rPr lang="zh-CN" altLang="en-US" sz="2000" i="1" u="sng"/>
              <a:t>和</a:t>
            </a:r>
            <a:r>
              <a:rPr lang="en-US" altLang="zh-CN" sz="2000" i="1" u="sng"/>
              <a:t>args</a:t>
            </a:r>
            <a:r>
              <a:rPr lang="zh-CN" altLang="en-US" sz="2000" i="1" u="sng"/>
              <a:t>是</a:t>
            </a:r>
            <a:r>
              <a:rPr lang="en-US" altLang="zh-CN" sz="2000" i="1" u="sng"/>
              <a:t>Basic</a:t>
            </a:r>
            <a:r>
              <a:rPr lang="zh-CN" altLang="en-US" sz="2000" i="1" u="sng"/>
              <a:t>类的两个非常重要的属性，分别表示对象的类和对象的参数</a:t>
            </a:r>
            <a:r>
              <a:rPr lang="zh-CN" altLang="en-US" sz="2000"/>
              <a:t>）</a:t>
            </a:r>
            <a:endParaRPr lang="fr-FR" altLang="zh-CN" sz="2000"/>
          </a:p>
          <a:p>
            <a:pPr eaLnBrk="1" hangingPunct="1"/>
            <a:r>
              <a:rPr lang="fr-FR" altLang="zh-CN" sz="2000"/>
              <a:t>f </a:t>
            </a:r>
          </a:p>
          <a:p>
            <a:pPr eaLnBrk="1" hangingPunct="1"/>
            <a:r>
              <a:rPr lang="fr-FR" altLang="zh-CN" sz="2000"/>
              <a:t>&gt;&gt;&gt; t.args </a:t>
            </a:r>
          </a:p>
          <a:p>
            <a:pPr eaLnBrk="1" hangingPunct="1"/>
            <a:r>
              <a:rPr lang="fr-FR" altLang="zh-CN" sz="2000"/>
              <a:t>(x, y)</a:t>
            </a:r>
            <a:endParaRPr lang="en-US" altLang="zh-CN" sz="2000"/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1447800" y="5791200"/>
            <a:ext cx="64770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&gt;&gt;&gt; </a:t>
            </a:r>
            <a:r>
              <a:rPr lang="en-US" altLang="zh-CN" sz="2000"/>
              <a:t>t+t*t</a:t>
            </a:r>
          </a:p>
          <a:p>
            <a:pPr eaLnBrk="1" hangingPunct="1"/>
            <a:r>
              <a:rPr lang="es-ES" altLang="zh-CN" sz="2000"/>
              <a:t>f(x, y)**2 + f(x, y)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符号运算</a:t>
            </a:r>
            <a:endParaRPr lang="zh-CN" altLang="zh-CN" sz="3600" smtClean="0">
              <a:solidFill>
                <a:schemeClr val="tx1"/>
              </a:solidFill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272087"/>
          </a:xfrm>
        </p:spPr>
        <p:txBody>
          <a:bodyPr/>
          <a:lstStyle/>
          <a:p>
            <a:r>
              <a:rPr lang="zh-CN" altLang="zh-CN" sz="3200" smtClean="0"/>
              <a:t>表达式变换</a:t>
            </a:r>
            <a:r>
              <a:rPr lang="zh-CN" altLang="en-US" sz="3200" smtClean="0"/>
              <a:t>和</a:t>
            </a:r>
            <a:r>
              <a:rPr lang="zh-CN" altLang="zh-CN" sz="3200" smtClean="0"/>
              <a:t>化简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simplify()</a:t>
            </a:r>
            <a:r>
              <a:rPr lang="zh-CN" altLang="zh-CN" sz="2800" smtClean="0"/>
              <a:t>可以对数学表达式进行化简，例如:</a:t>
            </a:r>
          </a:p>
          <a:p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simplify()</a:t>
            </a:r>
            <a:r>
              <a:rPr lang="zh-CN" altLang="zh-CN" sz="2800" smtClean="0"/>
              <a:t>调用</a:t>
            </a:r>
            <a:r>
              <a:rPr lang="en-US" altLang="zh-CN" sz="2800" smtClean="0"/>
              <a:t>SymPy</a:t>
            </a:r>
            <a:r>
              <a:rPr lang="zh-CN" altLang="zh-CN" sz="2800" smtClean="0"/>
              <a:t>内部的多种表达式变换函数对表达式进行化简运算。但是数学表达式的化简是</a:t>
            </a:r>
            <a:r>
              <a:rPr lang="zh-CN" altLang="en-US" sz="2800" smtClean="0"/>
              <a:t>一</a:t>
            </a:r>
            <a:r>
              <a:rPr lang="zh-CN" altLang="zh-CN" sz="2800" smtClean="0"/>
              <a:t>件非常复杂的工作，并且对于同一个表达式，根据其使用目的可以有多种化简方案。</a:t>
            </a:r>
            <a:endParaRPr lang="en-US" altLang="zh-CN" sz="2800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81180D0-4752-4D89-A856-C1B141677B80}" type="slidenum">
              <a:rPr lang="en-US" altLang="zh-CN" smtClean="0"/>
              <a:pPr eaLnBrk="1" hangingPunct="1"/>
              <a:t>33</a:t>
            </a:fld>
            <a:endParaRPr lang="en-US" altLang="zh-CN" smtClean="0"/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828800" y="2590800"/>
            <a:ext cx="57912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simplify((x+2)**2 - (x+1)**2) </a:t>
            </a:r>
          </a:p>
          <a:p>
            <a:pPr eaLnBrk="1" hangingPunct="1"/>
            <a:r>
              <a:rPr lang="en-US" altLang="zh-CN" sz="2000"/>
              <a:t>2*x + 3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3600" smtClean="0"/>
              <a:t>符号运算</a:t>
            </a:r>
            <a:endParaRPr lang="en-US" altLang="zh-CN" sz="3600" smtClean="0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E852B75-5F12-4985-8CA3-3FF8BED165B3}" type="slidenum">
              <a:rPr lang="en-US" altLang="zh-CN" smtClean="0"/>
              <a:pPr eaLnBrk="1" hangingPunct="1"/>
              <a:t>34</a:t>
            </a:fld>
            <a:endParaRPr lang="en-US" altLang="zh-CN" smtClean="0"/>
          </a:p>
        </p:txBody>
      </p:sp>
      <p:sp>
        <p:nvSpPr>
          <p:cNvPr id="40964" name="内容占位符 4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196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radsimp()</a:t>
            </a:r>
            <a:r>
              <a:rPr lang="zh-CN" altLang="zh-CN" sz="2800" smtClean="0"/>
              <a:t>对表达式的分母进行有理化，它所得到的</a:t>
            </a:r>
            <a:r>
              <a:rPr lang="zh-CN" altLang="en-US" sz="2800" smtClean="0"/>
              <a:t>表</a:t>
            </a:r>
            <a:r>
              <a:rPr lang="zh-CN" altLang="zh-CN" sz="2800" smtClean="0"/>
              <a:t>达式的</a:t>
            </a:r>
            <a:r>
              <a:rPr lang="zh-CN" altLang="en-US" sz="2800" smtClean="0"/>
              <a:t>分</a:t>
            </a:r>
            <a:r>
              <a:rPr lang="zh-CN" altLang="zh-CN" sz="2800" smtClean="0"/>
              <a:t>母部分将不含无理数。例如： 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它也可以对带符号的表达式进行处理: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zh-CN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1600200" y="2362200"/>
            <a:ext cx="63246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radsimp(1/(sqrt(5)+2*sqrt(2)))</a:t>
            </a:r>
          </a:p>
          <a:p>
            <a:pPr eaLnBrk="1" hangingPunct="1"/>
            <a:r>
              <a:rPr lang="en-US" altLang="zh-CN" sz="2000"/>
              <a:t>(-sqrt(5) + 2*sqrt(2))/3</a:t>
            </a: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1600200" y="4191000"/>
            <a:ext cx="63246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&gt;&gt;&gt;radsimp(1/(y*sqrt(x)+x*sqrt(y)))</a:t>
            </a:r>
          </a:p>
          <a:p>
            <a:pPr eaLnBrk="1" hangingPunct="1"/>
            <a:r>
              <a:rPr lang="es-ES" altLang="zh-CN" sz="2000"/>
              <a:t>(-sqrt(x)*y + x*sqrt(y))/(x*y*(x - y))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3600" smtClean="0"/>
              <a:t>符号运算</a:t>
            </a:r>
            <a:endParaRPr lang="en-US" altLang="zh-CN" sz="3600" smtClean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/>
              <a:t>     </a:t>
            </a:r>
            <a:r>
              <a:rPr lang="zh-CN" altLang="zh-CN" sz="2800" b="1" smtClean="0"/>
              <a:t> </a:t>
            </a:r>
            <a:r>
              <a:rPr lang="en-US" altLang="zh-CN" sz="2800" b="1" smtClean="0"/>
              <a:t>    </a:t>
            </a:r>
            <a:r>
              <a:rPr lang="en-US" altLang="zh-CN" sz="2800" smtClean="0"/>
              <a:t>ratsimp()</a:t>
            </a:r>
            <a:r>
              <a:rPr lang="zh-CN" altLang="zh-CN" sz="2800" smtClean="0"/>
              <a:t>对表达式中的分母进行通分运算，即将表达式转换为分</a:t>
            </a:r>
            <a:r>
              <a:rPr lang="zh-CN" altLang="en-US" sz="2800" smtClean="0"/>
              <a:t>子除分母的形式：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fraction()</a:t>
            </a:r>
            <a:r>
              <a:rPr lang="zh-CN" altLang="zh-CN" sz="2800" smtClean="0"/>
              <a:t>返回一个包含表达式的分子和分母的元组,用它可以获得</a:t>
            </a:r>
            <a:r>
              <a:rPr lang="en-US" altLang="zh-CN" sz="2800" smtClean="0"/>
              <a:t>ratsimp()</a:t>
            </a:r>
            <a:r>
              <a:rPr lang="zh-CN" altLang="zh-CN" sz="2800" smtClean="0"/>
              <a:t>通分之后的分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</a:t>
            </a:r>
            <a:r>
              <a:rPr lang="zh-CN" altLang="zh-CN" sz="2800" smtClean="0"/>
              <a:t>子或分母：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altLang="zh-CN" sz="2800" smtClean="0"/>
              <a:t>注意</a:t>
            </a:r>
            <a:r>
              <a:rPr lang="en-US" altLang="zh-CN" sz="2800" smtClean="0"/>
              <a:t>fraction()</a:t>
            </a:r>
            <a:r>
              <a:rPr lang="zh-CN" altLang="zh-CN" sz="2800" smtClean="0"/>
              <a:t>不会自动对表达式进行通分运算，因此：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3C4425F-1CB8-40E1-94BA-5F190203DF88}" type="slidenum">
              <a:rPr lang="en-US" altLang="zh-CN" smtClean="0"/>
              <a:pPr eaLnBrk="1" hangingPunct="1"/>
              <a:t>35</a:t>
            </a:fld>
            <a:endParaRPr lang="en-US" altLang="zh-CN" smtClean="0"/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1676400" y="2057400"/>
            <a:ext cx="65532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ratsimp(x/(x+y)+y/(x-y))</a:t>
            </a:r>
          </a:p>
          <a:p>
            <a:pPr eaLnBrk="1" hangingPunct="1"/>
            <a:r>
              <a:rPr lang="es-ES" altLang="zh-CN" sz="2000"/>
              <a:t>2*y**2/(x**2 - y**2) + 1</a:t>
            </a:r>
            <a:endParaRPr lang="zh-CN" altLang="en-US" sz="2000"/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2743200" y="4038600"/>
            <a:ext cx="54864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fraction(ratsimp(1/x+1/y))</a:t>
            </a:r>
          </a:p>
          <a:p>
            <a:pPr eaLnBrk="1" hangingPunct="1"/>
            <a:r>
              <a:rPr lang="en-US" altLang="zh-CN" sz="2000"/>
              <a:t>(x + y, x*y)</a:t>
            </a:r>
            <a:endParaRPr lang="zh-CN" altLang="en-US" sz="2000"/>
          </a:p>
        </p:txBody>
      </p:sp>
      <p:sp>
        <p:nvSpPr>
          <p:cNvPr id="41991" name="Text Box 4"/>
          <p:cNvSpPr txBox="1">
            <a:spLocks noChangeArrowheads="1"/>
          </p:cNvSpPr>
          <p:nvPr/>
        </p:nvSpPr>
        <p:spPr bwMode="auto">
          <a:xfrm>
            <a:off x="2971800" y="5486400"/>
            <a:ext cx="54864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fraction(1/x+1/y)</a:t>
            </a:r>
          </a:p>
          <a:p>
            <a:pPr eaLnBrk="1" hangingPunct="1"/>
            <a:r>
              <a:rPr lang="en-US" altLang="zh-CN" sz="2000"/>
              <a:t>(1/y + 1/x, 1)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533400" y="990600"/>
            <a:ext cx="8001000" cy="52720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cancel()</a:t>
            </a:r>
            <a:r>
              <a:rPr lang="zh-CN" altLang="en-US" sz="2800" smtClean="0"/>
              <a:t>对分式表达式的分子分母进行约分运算，可以对纯符号的分式表达式以及自定义函数表达式进行约分，但是不能对内部函数的表达式进行约分。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A982A89-5D44-4398-9070-E48096C9FABC}" type="slidenum">
              <a:rPr lang="en-US" altLang="zh-CN" smtClean="0"/>
              <a:pPr eaLnBrk="1" hangingPunct="1"/>
              <a:t>36</a:t>
            </a:fld>
            <a:endParaRPr lang="en-US" altLang="zh-CN" smtClean="0"/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609600" y="2819400"/>
            <a:ext cx="7924800" cy="2554288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&gt;&gt;&gt;cancel((x**2-1)/(1+x))</a:t>
            </a:r>
            <a:endParaRPr lang="zh-CN" altLang="en-US" sz="2000"/>
          </a:p>
          <a:p>
            <a:pPr eaLnBrk="1" hangingPunct="1"/>
            <a:r>
              <a:rPr lang="en-US" altLang="zh-CN" sz="2000"/>
              <a:t>x-1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cancel(sin((x**2-1)/(1+x))) # cancel</a:t>
            </a:r>
            <a:r>
              <a:rPr lang="zh-CN" altLang="en-US" sz="2000"/>
              <a:t>不能对函数内部的表达式进行约分 </a:t>
            </a:r>
            <a:endParaRPr lang="en-US" altLang="zh-CN" sz="2000"/>
          </a:p>
          <a:p>
            <a:pPr eaLnBrk="1" hangingPunct="1"/>
            <a:r>
              <a:rPr lang="en-US" altLang="zh-CN" sz="2000"/>
              <a:t>sin(x**2/(x + 1) - 1/(x + 1))</a:t>
            </a:r>
          </a:p>
          <a:p>
            <a:pPr eaLnBrk="1" hangingPunct="1"/>
            <a:r>
              <a:rPr lang="en-US" altLang="zh-CN" sz="2000"/>
              <a:t>&gt;&gt;&gt; cancel((f(x)**2-1)/(f(x)+1)) # </a:t>
            </a:r>
            <a:r>
              <a:rPr lang="zh-CN" altLang="en-US" sz="2000"/>
              <a:t> </a:t>
            </a:r>
            <a:r>
              <a:rPr lang="en-US" altLang="zh-CN" sz="2000"/>
              <a:t>#</a:t>
            </a:r>
            <a:r>
              <a:rPr lang="zh-CN" altLang="en-US" sz="2000"/>
              <a:t>能对自定义函数表达式进行约分</a:t>
            </a:r>
            <a:endParaRPr lang="zh-CN" altLang="en-US" sz="200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000"/>
              <a:t>f(x) - 1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304800" y="1052513"/>
            <a:ext cx="8382000" cy="54244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</a:t>
            </a:r>
            <a:r>
              <a:rPr lang="en-US" altLang="zh-CN" sz="2800" smtClean="0"/>
              <a:t>trigsimp()</a:t>
            </a:r>
            <a:r>
              <a:rPr lang="zh-CN" altLang="zh-CN" sz="2800" smtClean="0"/>
              <a:t>对表达式中的三角函数进行化简。它有两个可选参数</a:t>
            </a:r>
            <a:r>
              <a:rPr lang="en-US" altLang="zh-CN" sz="2800" smtClean="0"/>
              <a:t>--deep</a:t>
            </a:r>
            <a:r>
              <a:rPr lang="zh-CN" altLang="zh-CN" sz="2800" smtClean="0"/>
              <a:t>和</a:t>
            </a:r>
            <a:r>
              <a:rPr lang="en-US" altLang="zh-CN" sz="2800" smtClean="0"/>
              <a:t>recursive，</a:t>
            </a:r>
            <a:r>
              <a:rPr lang="zh-CN" altLang="zh-CN" sz="2800" smtClean="0"/>
              <a:t>默认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</a:t>
            </a:r>
            <a:r>
              <a:rPr lang="zh-CN" altLang="zh-CN" sz="2800" smtClean="0"/>
              <a:t>值都为</a:t>
            </a:r>
            <a:r>
              <a:rPr lang="en-US" altLang="zh-CN" sz="2800" smtClean="0"/>
              <a:t>False。</a:t>
            </a:r>
            <a:r>
              <a:rPr lang="zh-CN" altLang="zh-CN" sz="2800" smtClean="0"/>
              <a:t>当</a:t>
            </a:r>
            <a:r>
              <a:rPr lang="en-US" altLang="zh-CN" sz="2800" smtClean="0"/>
              <a:t>deep</a:t>
            </a:r>
            <a:r>
              <a:rPr lang="zh-CN" altLang="zh-CN" sz="2800" smtClean="0"/>
              <a:t>参数为</a:t>
            </a:r>
            <a:r>
              <a:rPr lang="en-US" altLang="zh-CN" sz="2800" smtClean="0"/>
              <a:t>True</a:t>
            </a:r>
            <a:r>
              <a:rPr lang="zh-CN" altLang="zh-CN" sz="2800" smtClean="0"/>
              <a:t>时，将对表达式中的所有子表达式进行简化运算；当</a:t>
            </a:r>
            <a:r>
              <a:rPr lang="en-US" altLang="zh-CN" sz="2800" smtClean="0"/>
              <a:t>recursive </a:t>
            </a:r>
            <a:r>
              <a:rPr lang="zh-CN" altLang="zh-CN" sz="2800" smtClean="0"/>
              <a:t>参数为</a:t>
            </a:r>
            <a:r>
              <a:rPr lang="en-US" altLang="zh-CN" sz="2800" smtClean="0"/>
              <a:t>True</a:t>
            </a:r>
            <a:r>
              <a:rPr lang="zh-CN" altLang="zh-CN" sz="2800" smtClean="0"/>
              <a:t>时，将递归使用</a:t>
            </a:r>
            <a:r>
              <a:rPr lang="en-US" altLang="zh-CN" sz="2800" smtClean="0"/>
              <a:t>trigsimp()</a:t>
            </a:r>
            <a:r>
              <a:rPr lang="zh-CN" altLang="zh-CN" sz="2800" smtClean="0"/>
              <a:t>进行最大限度的化简：</a:t>
            </a:r>
            <a:endParaRPr lang="zh-CN" altLang="en-US" sz="2800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D79E840-49EF-4952-883C-B8DA55BE5FA8}" type="slidenum">
              <a:rPr lang="en-US" altLang="zh-CN" smtClean="0"/>
              <a:pPr eaLnBrk="1" hangingPunct="1"/>
              <a:t>37</a:t>
            </a:fld>
            <a:endParaRPr lang="en-US" altLang="zh-CN" smtClean="0"/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838200" y="3886200"/>
            <a:ext cx="7848600" cy="1938338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trigsimp(sin(x)**2+2*sin(x)*cos(x)+cos(x)**2)</a:t>
            </a:r>
          </a:p>
          <a:p>
            <a:pPr eaLnBrk="1" hangingPunct="1"/>
            <a:r>
              <a:rPr lang="en-US" altLang="zh-CN" sz="2000"/>
              <a:t>sin(2*x) + 1 </a:t>
            </a:r>
          </a:p>
          <a:p>
            <a:pPr eaLnBrk="1" hangingPunct="1"/>
            <a:r>
              <a:rPr lang="en-US" altLang="zh-CN" sz="2000"/>
              <a:t>&gt;&gt;&gt; trigsimp(f(sin(x)**2+2*sin(x)*cos(x)+cos(x)**2)) </a:t>
            </a:r>
            <a:r>
              <a:rPr lang="en-US" altLang="zh-CN" sz="2000">
                <a:solidFill>
                  <a:srgbClr val="FF0000"/>
                </a:solidFill>
              </a:rPr>
              <a:t> #</a:t>
            </a:r>
            <a:r>
              <a:rPr lang="zh-CN" altLang="en-US" sz="2000">
                <a:solidFill>
                  <a:srgbClr val="FF0000"/>
                </a:solidFill>
              </a:rPr>
              <a:t>也能对自定义函数中的三角函数化简，至今不知道</a:t>
            </a:r>
            <a:r>
              <a:rPr lang="en-US" altLang="zh-CN" sz="2000">
                <a:solidFill>
                  <a:srgbClr val="FF0000"/>
                </a:solidFill>
              </a:rPr>
              <a:t>deep</a:t>
            </a:r>
            <a:r>
              <a:rPr lang="zh-CN" altLang="en-US" sz="2000">
                <a:solidFill>
                  <a:srgbClr val="FF0000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recursive</a:t>
            </a:r>
            <a:r>
              <a:rPr lang="zh-CN" altLang="en-US" sz="2000">
                <a:solidFill>
                  <a:srgbClr val="FF0000"/>
                </a:solidFill>
              </a:rPr>
              <a:t>是干嘛的</a:t>
            </a:r>
            <a:endParaRPr lang="en-US" altLang="zh-CN" sz="200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000"/>
              <a:t> f(sin(2*x) + 1)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2EE6A84-C33D-42EB-B4B1-50A195A9DD00}" type="slidenum">
              <a:rPr lang="en-US" altLang="zh-CN" smtClean="0"/>
              <a:pPr eaLnBrk="1" hangingPunct="1"/>
              <a:t>38</a:t>
            </a:fld>
            <a:endParaRPr lang="en-US" altLang="zh-CN" smtClean="0"/>
          </a:p>
        </p:txBody>
      </p:sp>
      <p:sp>
        <p:nvSpPr>
          <p:cNvPr id="45060" name="内容占位符 5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181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expand_trig()</a:t>
            </a:r>
            <a:r>
              <a:rPr lang="zh-CN" altLang="zh-CN" sz="2800" smtClean="0"/>
              <a:t>可以对三角函数的表达式进行展开。它实际上是对</a:t>
            </a:r>
            <a:r>
              <a:rPr lang="en-US" altLang="zh-CN" sz="2800" smtClean="0"/>
              <a:t>expand()</a:t>
            </a:r>
            <a:r>
              <a:rPr lang="zh-CN" altLang="zh-CN" sz="2800" smtClean="0"/>
              <a:t>的封装，通过将 </a:t>
            </a:r>
            <a:r>
              <a:rPr lang="en-US" altLang="zh-CN" sz="2800" smtClean="0"/>
              <a:t>expand()</a:t>
            </a:r>
            <a:r>
              <a:rPr lang="zh-CN" altLang="zh-CN" sz="2800" smtClean="0"/>
              <a:t>的</a:t>
            </a:r>
            <a:r>
              <a:rPr lang="en-US" altLang="zh-CN" sz="2800" smtClean="0"/>
              <a:t>trig</a:t>
            </a:r>
            <a:r>
              <a:rPr lang="zh-CN" altLang="zh-CN" sz="2800" smtClean="0"/>
              <a:t>参数设置为</a:t>
            </a:r>
            <a:r>
              <a:rPr lang="en-US" altLang="zh-CN" sz="2800" smtClean="0"/>
              <a:t>True,</a:t>
            </a:r>
            <a:r>
              <a:rPr lang="zh-CN" altLang="zh-CN" sz="2800" smtClean="0"/>
              <a:t>实现三角函数的展开</a:t>
            </a:r>
            <a:r>
              <a:rPr lang="zh-CN" altLang="en-US" sz="2800" smtClean="0"/>
              <a:t>计算</a:t>
            </a:r>
            <a:r>
              <a:rPr lang="zh-CN" altLang="zh-CN" sz="2800" smtClean="0"/>
              <a:t>。输入</a:t>
            </a:r>
            <a:r>
              <a:rPr lang="en-US" altLang="zh-CN" sz="2800" smtClean="0"/>
              <a:t>“expand_trig??” </a:t>
            </a:r>
            <a:r>
              <a:rPr lang="zh-CN" altLang="zh-CN" sz="2800" smtClean="0"/>
              <a:t>来査看它调用</a:t>
            </a:r>
            <a:r>
              <a:rPr lang="en-US" altLang="zh-CN" sz="2800" smtClean="0"/>
              <a:t>expand()</a:t>
            </a:r>
            <a:r>
              <a:rPr lang="zh-CN" altLang="zh-CN" sz="2800" smtClean="0"/>
              <a:t>时的参数。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expand()</a:t>
            </a:r>
            <a:r>
              <a:rPr lang="zh-CN" altLang="en-US" sz="2800" smtClean="0"/>
              <a:t>通用的展开运算，</a:t>
            </a:r>
            <a:r>
              <a:rPr lang="zh-CN" altLang="zh-CN" sz="2800" smtClean="0"/>
              <a:t>根据用户设置的标志参数对表达式进行展幵。默认情况下，以下的标志参数为 </a:t>
            </a:r>
            <a:r>
              <a:rPr lang="en-US" altLang="zh-CN" sz="2800" smtClean="0"/>
              <a:t>True。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         mul：</a:t>
            </a:r>
            <a:r>
              <a:rPr lang="zh-CN" altLang="en-US" sz="2800" smtClean="0"/>
              <a:t>展开乘法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endParaRPr lang="zh-CN" altLang="en-US" sz="2800" smtClean="0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1143000" y="3505200"/>
            <a:ext cx="70104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expand_trig(sin(2*x+y))</a:t>
            </a:r>
          </a:p>
          <a:p>
            <a:pPr eaLnBrk="1" hangingPunct="1"/>
            <a:r>
              <a:rPr lang="es-ES" altLang="zh-CN" sz="2000"/>
              <a:t>(2*cos(x)**2 - 1)*sin(y) + 2*sin(x)*cos(x)*cos(y)</a:t>
            </a:r>
            <a:endParaRPr lang="en-US" altLang="zh-CN"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log:</a:t>
            </a:r>
            <a:r>
              <a:rPr lang="zh-CN" altLang="zh-CN" sz="2800" smtClean="0"/>
              <a:t>展开对数函数参数中的乘积和幂运算</a:t>
            </a:r>
          </a:p>
          <a:p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multinomial:</a:t>
            </a:r>
            <a:r>
              <a:rPr lang="zh-CN" altLang="zh-CN" sz="2800" smtClean="0"/>
              <a:t>展开加法式的整数次幂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power_base:</a:t>
            </a:r>
            <a:r>
              <a:rPr lang="zh-CN" altLang="zh-CN" sz="2800" smtClean="0"/>
              <a:t>展开幂函数的底数乘积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7ECF4DA-1652-45A4-9854-FBEAF36850CC}" type="slidenum">
              <a:rPr lang="en-US" altLang="zh-CN" smtClean="0"/>
              <a:pPr eaLnBrk="1" hangingPunct="1"/>
              <a:t>39</a:t>
            </a:fld>
            <a:endParaRPr lang="en-US" altLang="zh-CN" smtClean="0"/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990600" y="1752600"/>
            <a:ext cx="7162800" cy="101600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x,y=symbols("x,y",positive=True) </a:t>
            </a:r>
          </a:p>
          <a:p>
            <a:pPr eaLnBrk="1" hangingPunct="1"/>
            <a:r>
              <a:rPr lang="en-US" altLang="zh-CN" sz="2000"/>
              <a:t>&gt;&gt;&gt;expand(log(x*y**2))</a:t>
            </a:r>
            <a:endParaRPr lang="zh-CN" altLang="en-US" sz="2000"/>
          </a:p>
          <a:p>
            <a:pPr eaLnBrk="1" hangingPunct="1"/>
            <a:r>
              <a:rPr lang="en-US" altLang="zh-CN" sz="2000"/>
              <a:t>log(x) + 2*log(y)</a:t>
            </a:r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1143000" y="3810000"/>
            <a:ext cx="65532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expand((x+y)**3)</a:t>
            </a:r>
          </a:p>
          <a:p>
            <a:pPr eaLnBrk="1" hangingPunct="1"/>
            <a:r>
              <a:rPr lang="es-ES" altLang="zh-CN" sz="2000"/>
              <a:t>x**3 + 3*x**2*y + 3*x*y**2 + y**3</a:t>
            </a:r>
          </a:p>
        </p:txBody>
      </p:sp>
      <p:sp>
        <p:nvSpPr>
          <p:cNvPr id="46087" name="Text Box 4"/>
          <p:cNvSpPr txBox="1">
            <a:spLocks noChangeArrowheads="1"/>
          </p:cNvSpPr>
          <p:nvPr/>
        </p:nvSpPr>
        <p:spPr bwMode="auto">
          <a:xfrm>
            <a:off x="1295400" y="5334000"/>
            <a:ext cx="65532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&gt;&gt;&gt;expand(x**(y+z)) </a:t>
            </a:r>
          </a:p>
          <a:p>
            <a:pPr eaLnBrk="1" hangingPunct="1"/>
            <a:r>
              <a:rPr lang="es-ES" altLang="zh-CN" sz="2000"/>
              <a:t>x**y*x**z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3600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D4B3A1E-B2F5-4118-AAD6-14A38AFD1381}" type="slidenum">
              <a:rPr lang="en-US" altLang="zh-CN" smtClean="0"/>
              <a:pPr eaLnBrk="1" hangingPunct="1"/>
              <a:t>4</a:t>
            </a:fld>
            <a:endParaRPr lang="en-US" altLang="zh-CN" smtClean="0"/>
          </a:p>
        </p:txBody>
      </p:sp>
      <p:sp>
        <p:nvSpPr>
          <p:cNvPr id="15364" name="内容占位符 6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334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SymPy</a:t>
            </a:r>
            <a:r>
              <a:rPr lang="zh-CN" altLang="en-US" sz="2800" smtClean="0"/>
              <a:t>是一个符号数学</a:t>
            </a:r>
            <a:r>
              <a:rPr lang="en-US" altLang="zh-CN" sz="2800" smtClean="0"/>
              <a:t>Python</a:t>
            </a:r>
            <a:r>
              <a:rPr lang="zh-CN" altLang="en-US" sz="2800" smtClean="0"/>
              <a:t>库。它的目标是成为一个全功能的计算机代数系统，同时保持代码的精简而易于理解和可扩展。</a:t>
            </a:r>
            <a:r>
              <a:rPr lang="en-US" altLang="zh-CN" sz="2800" smtClean="0"/>
              <a:t>SymPy</a:t>
            </a:r>
            <a:r>
              <a:rPr lang="zh-CN" altLang="en-US" sz="2800" smtClean="0"/>
              <a:t>完全由</a:t>
            </a:r>
            <a:r>
              <a:rPr lang="en-US" altLang="zh-CN" sz="2800" smtClean="0"/>
              <a:t>Python</a:t>
            </a:r>
            <a:r>
              <a:rPr lang="zh-CN" altLang="en-US" sz="2800" smtClean="0"/>
              <a:t>写成，不需要任何外部库。</a:t>
            </a:r>
            <a:r>
              <a:rPr lang="en-US" altLang="zh-CN" sz="2800" smtClean="0"/>
              <a:t> 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en-US" sz="2800" smtClean="0"/>
              <a:t>可用</a:t>
            </a:r>
            <a:r>
              <a:rPr lang="en-US" altLang="zh-CN" sz="2800" smtClean="0"/>
              <a:t>SymPy</a:t>
            </a:r>
            <a:r>
              <a:rPr lang="zh-CN" altLang="zh-CN" sz="2800" smtClean="0"/>
              <a:t>进行数学表达式的符号推导和演算。</a:t>
            </a:r>
            <a:r>
              <a:rPr lang="zh-CN" altLang="en-US" sz="2800" smtClean="0"/>
              <a:t>可</a:t>
            </a:r>
            <a:r>
              <a:rPr lang="zh-CN" altLang="zh-CN" sz="2800" smtClean="0"/>
              <a:t>使用</a:t>
            </a:r>
            <a:r>
              <a:rPr lang="en-US" altLang="zh-CN" sz="2800" smtClean="0"/>
              <a:t>isympy</a:t>
            </a:r>
            <a:r>
              <a:rPr lang="zh-CN" altLang="zh-CN" sz="2800" smtClean="0"/>
              <a:t>运行程序，</a:t>
            </a:r>
            <a:r>
              <a:rPr lang="en-US" altLang="zh-CN" sz="2800" smtClean="0"/>
              <a:t>isympy</a:t>
            </a:r>
            <a:r>
              <a:rPr lang="zh-CN" altLang="zh-CN" sz="2800" smtClean="0"/>
              <a:t>在 </a:t>
            </a:r>
            <a:r>
              <a:rPr lang="en-US" altLang="zh-CN" sz="2800" smtClean="0"/>
              <a:t>IPython</a:t>
            </a:r>
            <a:r>
              <a:rPr lang="zh-CN" altLang="zh-CN" sz="2800" smtClean="0"/>
              <a:t>的基础上添加了数学表达式的直观显示功能。启动时还会自动运行下面的程序：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  </a:t>
            </a:r>
            <a:endParaRPr lang="zh-CN" altLang="en-US" sz="280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533400" y="990600"/>
            <a:ext cx="8001000" cy="5257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可以将默认为</a:t>
            </a:r>
            <a:r>
              <a:rPr lang="en-US" altLang="zh-CN" sz="2800" smtClean="0"/>
              <a:t>True</a:t>
            </a:r>
            <a:r>
              <a:rPr lang="zh-CN" altLang="zh-CN" sz="2800" smtClean="0"/>
              <a:t>的标志参数设置为</a:t>
            </a:r>
            <a:r>
              <a:rPr lang="en-US" altLang="zh-CN" sz="2800" smtClean="0"/>
              <a:t>False,</a:t>
            </a:r>
            <a:r>
              <a:rPr lang="zh-CN" altLang="zh-CN" sz="2800" smtClean="0"/>
              <a:t>强制不展</a:t>
            </a:r>
            <a:r>
              <a:rPr lang="zh-CN" altLang="en-US" sz="2800" smtClean="0"/>
              <a:t>开</a:t>
            </a:r>
            <a:r>
              <a:rPr lang="zh-CN" altLang="zh-CN" sz="2800" smtClean="0"/>
              <a:t>对应的表达式。在下面的例子中， 将</a:t>
            </a:r>
            <a:r>
              <a:rPr lang="en-US" altLang="zh-CN" sz="2800" smtClean="0"/>
              <a:t>mul</a:t>
            </a:r>
            <a:r>
              <a:rPr lang="zh-CN" altLang="zh-CN" sz="2800" smtClean="0"/>
              <a:t>设置为</a:t>
            </a:r>
            <a:r>
              <a:rPr lang="en-US" altLang="zh-CN" sz="2800" smtClean="0"/>
              <a:t>False,</a:t>
            </a:r>
            <a:r>
              <a:rPr lang="zh-CN" altLang="zh-CN" sz="2800" smtClean="0"/>
              <a:t>因此不对乘法进行展开：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expand()</a:t>
            </a:r>
            <a:r>
              <a:rPr lang="zh-CN" altLang="zh-CN" sz="2800" smtClean="0"/>
              <a:t>的以下标志参数默认为</a:t>
            </a:r>
            <a:r>
              <a:rPr lang="en-US" altLang="zh-CN" sz="2800" smtClean="0"/>
              <a:t>False。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complex:</a:t>
            </a:r>
            <a:r>
              <a:rPr lang="zh-CN" altLang="en-US" sz="2800" smtClean="0"/>
              <a:t>展开复数的实部和虚部，默认不展开复数的实部和虚部</a:t>
            </a:r>
            <a:r>
              <a:rPr lang="en-US" altLang="zh-CN" sz="2800" smtClean="0"/>
              <a:t>: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endParaRPr lang="zh-CN" altLang="zh-CN" sz="2800" smtClean="0"/>
          </a:p>
          <a:p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 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 </a:t>
            </a: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1FEED44-6DBE-4740-B775-CCF7B68B7FEE}" type="slidenum">
              <a:rPr lang="en-US" altLang="zh-CN" smtClean="0"/>
              <a:pPr eaLnBrk="1" hangingPunct="1"/>
              <a:t>40</a:t>
            </a:fld>
            <a:endParaRPr lang="en-US" altLang="zh-CN" smtClean="0"/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2133600" y="2590800"/>
            <a:ext cx="6019800" cy="101600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x,y,z=symbols("x,y,z", positive=True)</a:t>
            </a:r>
          </a:p>
          <a:p>
            <a:pPr eaLnBrk="1" hangingPunct="1"/>
            <a:r>
              <a:rPr lang="en-US" altLang="zh-CN" sz="2000"/>
              <a:t>&gt;&gt;&gt; expand(x*log(y*z), mul=False) </a:t>
            </a:r>
          </a:p>
          <a:p>
            <a:pPr eaLnBrk="1" hangingPunct="1"/>
            <a:r>
              <a:rPr lang="en-US" altLang="zh-CN" sz="2000"/>
              <a:t>x*(log(y) + log(z))</a:t>
            </a:r>
          </a:p>
        </p:txBody>
      </p:sp>
      <p:sp>
        <p:nvSpPr>
          <p:cNvPr id="47110" name="Text Box 4"/>
          <p:cNvSpPr txBox="1">
            <a:spLocks noChangeArrowheads="1"/>
          </p:cNvSpPr>
          <p:nvPr/>
        </p:nvSpPr>
        <p:spPr bwMode="auto">
          <a:xfrm>
            <a:off x="1828800" y="5334000"/>
            <a:ext cx="6172200" cy="132397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x,y=symbols("x,y",complex=True)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expand(x*y, complex=True)</a:t>
            </a:r>
            <a:endParaRPr lang="zh-CN" altLang="en-US" sz="2000"/>
          </a:p>
          <a:p>
            <a:pPr eaLnBrk="1" hangingPunct="1"/>
            <a:r>
              <a:rPr lang="en-US" altLang="zh-CN" sz="2000"/>
              <a:t>re(x)*re(y) + I*re(x)*im(y) + I*re(y)*im(x) - im(x)*im(y)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2720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      </a:t>
            </a:r>
            <a:r>
              <a:rPr lang="en-US" altLang="zh-CN" sz="2800" smtClean="0"/>
              <a:t>func:</a:t>
            </a:r>
            <a:r>
              <a:rPr lang="zh-CN" altLang="zh-CN" sz="2800" smtClean="0"/>
              <a:t>对一些特殊函数进行展</a:t>
            </a:r>
            <a:r>
              <a:rPr lang="zh-CN" altLang="en-US" sz="2800" smtClean="0"/>
              <a:t>开</a:t>
            </a:r>
            <a:endParaRPr lang="zh-CN" altLang="zh-CN" smtClean="0"/>
          </a:p>
          <a:p>
            <a:pPr>
              <a:buFont typeface="Wingdings" pitchFamily="2" charset="2"/>
              <a:buNone/>
            </a:pPr>
            <a:r>
              <a:rPr lang="zh-CN" altLang="zh-CN" b="1" smtClean="0"/>
              <a:t>	</a:t>
            </a:r>
            <a:endParaRPr lang="zh-CN" altLang="zh-CN" smtClean="0"/>
          </a:p>
          <a:p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trig:</a:t>
            </a:r>
            <a:r>
              <a:rPr lang="zh-CN" altLang="zh-CN" sz="2800" smtClean="0"/>
              <a:t>展开三角函数</a:t>
            </a:r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expand_log()、expand mul()、expand_complex()、expand_trig()、expand_func()</a:t>
            </a:r>
            <a:r>
              <a:rPr lang="zh-CN" altLang="zh-CN" sz="2800" smtClean="0"/>
              <a:t>等函数则通过将相应的标志参数设置为</a:t>
            </a:r>
            <a:r>
              <a:rPr lang="en-US" altLang="zh-CN" sz="2800" smtClean="0"/>
              <a:t>True,</a:t>
            </a:r>
            <a:r>
              <a:rPr lang="zh-CN" altLang="zh-CN" sz="2800" smtClean="0"/>
              <a:t>对</a:t>
            </a:r>
            <a:r>
              <a:rPr lang="en-US" altLang="zh-CN" sz="2800" smtClean="0"/>
              <a:t>expand()</a:t>
            </a:r>
            <a:r>
              <a:rPr lang="zh-CN" altLang="zh-CN" sz="2800" smtClean="0"/>
              <a:t>进行封装。</a:t>
            </a:r>
            <a:endParaRPr lang="zh-CN" altLang="en-US" sz="2800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3F188F7-B475-4418-A4FC-225BE9D75C4F}" type="slidenum">
              <a:rPr lang="en-US" altLang="zh-CN" smtClean="0"/>
              <a:pPr eaLnBrk="1" hangingPunct="1"/>
              <a:t>41</a:t>
            </a:fld>
            <a:endParaRPr lang="en-US" altLang="zh-CN" smtClean="0"/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990600" y="1676400"/>
            <a:ext cx="66294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expand (gamma (1+x),func=True)</a:t>
            </a:r>
            <a:endParaRPr lang="zh-CN" altLang="en-US" sz="2000"/>
          </a:p>
          <a:p>
            <a:pPr eaLnBrk="1" hangingPunct="1"/>
            <a:r>
              <a:rPr lang="en-US" altLang="zh-CN" sz="2000"/>
              <a:t>x*gamma(x)</a:t>
            </a:r>
          </a:p>
        </p:txBody>
      </p:sp>
      <p:sp>
        <p:nvSpPr>
          <p:cNvPr id="48134" name="Text Box 4"/>
          <p:cNvSpPr txBox="1">
            <a:spLocks noChangeArrowheads="1"/>
          </p:cNvSpPr>
          <p:nvPr/>
        </p:nvSpPr>
        <p:spPr bwMode="auto">
          <a:xfrm>
            <a:off x="1066800" y="3352800"/>
            <a:ext cx="67056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expand(sin(x+y), trig=True) </a:t>
            </a:r>
          </a:p>
          <a:p>
            <a:pPr eaLnBrk="1" hangingPunct="1"/>
            <a:r>
              <a:rPr lang="en-US" altLang="zh-CN" sz="2000"/>
              <a:t>sin(x)*cos(y) + sin(y)*cos(x)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符号运算</a:t>
            </a:r>
            <a:endParaRPr lang="en-US" altLang="zh-CN" sz="3600" smtClean="0">
              <a:solidFill>
                <a:schemeClr val="tx1"/>
              </a:solidFill>
            </a:endParaRPr>
          </a:p>
        </p:txBody>
      </p:sp>
      <p:sp>
        <p:nvSpPr>
          <p:cNvPr id="4915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19C1B94-5026-46FF-B935-C679D963823D}" type="slidenum">
              <a:rPr lang="en-US" altLang="zh-CN" smtClean="0"/>
              <a:pPr eaLnBrk="1" hangingPunct="1"/>
              <a:t>42</a:t>
            </a:fld>
            <a:endParaRPr lang="en-US" altLang="zh-CN" smtClean="0"/>
          </a:p>
        </p:txBody>
      </p:sp>
      <p:sp>
        <p:nvSpPr>
          <p:cNvPr id="49156" name="内容占位符 6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2720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zh-CN" sz="2800" smtClean="0"/>
              <a:t> </a:t>
            </a:r>
            <a:r>
              <a:rPr lang="en-US" altLang="zh-CN" sz="2800" smtClean="0"/>
              <a:t>         factor()</a:t>
            </a:r>
            <a:r>
              <a:rPr lang="zh-CN" altLang="zh-CN" sz="2800" smtClean="0"/>
              <a:t>可以对多项式表达式进行因式分解：</a:t>
            </a:r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collect()</a:t>
            </a:r>
            <a:r>
              <a:rPr lang="zh-CN" altLang="zh-CN" sz="2800" smtClean="0"/>
              <a:t>收集表达式中指定符号的有理指数次幂的系数。例如，希望获得如下表达式中</a:t>
            </a:r>
            <a:r>
              <a:rPr lang="en-US" altLang="zh-CN" sz="2800" smtClean="0"/>
              <a:t>x</a:t>
            </a:r>
            <a:r>
              <a:rPr lang="zh-CN" altLang="zh-CN" sz="2800" smtClean="0"/>
              <a:t>的各次幂的系数：</a:t>
            </a:r>
          </a:p>
          <a:p>
            <a:endParaRPr lang="en-US" altLang="zh-CN" sz="2800" smtClean="0"/>
          </a:p>
          <a:p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2133600" y="1905000"/>
            <a:ext cx="6172200" cy="132397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factor(15*x**2+2*y-3*x-10*x*y)</a:t>
            </a:r>
            <a:endParaRPr lang="zh-CN" altLang="en-US" sz="2000"/>
          </a:p>
          <a:p>
            <a:pPr eaLnBrk="1" hangingPunct="1"/>
            <a:r>
              <a:rPr lang="en-US" altLang="zh-CN" sz="2000"/>
              <a:t> (3*x - 2*y)*(5*x - 1) </a:t>
            </a:r>
          </a:p>
          <a:p>
            <a:pPr eaLnBrk="1" hangingPunct="1"/>
            <a:r>
              <a:rPr lang="en-US" altLang="zh-CN" sz="2000"/>
              <a:t>&gt;&gt;&gt; factor(expand((x+y)**20))</a:t>
            </a:r>
            <a:endParaRPr lang="zh-CN" altLang="en-US" sz="2000"/>
          </a:p>
          <a:p>
            <a:pPr eaLnBrk="1" hangingPunct="1"/>
            <a:r>
              <a:rPr lang="en-US" altLang="zh-CN" sz="2000"/>
              <a:t>(x + y)**20</a:t>
            </a:r>
          </a:p>
        </p:txBody>
      </p: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1828800" y="5105400"/>
            <a:ext cx="61722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a,b=symbols('a,b')</a:t>
            </a:r>
          </a:p>
          <a:p>
            <a:pPr eaLnBrk="1" hangingPunct="1"/>
            <a:r>
              <a:rPr lang="en-US" altLang="zh-CN" sz="2000"/>
              <a:t>&gt;&gt;&gt; eq = (1+a*x)**3 + (1+b*x)**2</a:t>
            </a:r>
            <a:endParaRPr lang="zh-CN" altLang="en-US"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符号运算</a:t>
            </a:r>
            <a:endParaRPr lang="en-US" altLang="zh-CN" sz="3600" smtClean="0"/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53340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800" dirty="0" smtClean="0"/>
              <a:t>          </a:t>
            </a:r>
            <a:r>
              <a:rPr lang="zh-CN" sz="2800" dirty="0" smtClean="0"/>
              <a:t>首先需要对表达式</a:t>
            </a:r>
            <a:r>
              <a:rPr lang="en-US" sz="2800" dirty="0" err="1" smtClean="0"/>
              <a:t>eq</a:t>
            </a:r>
            <a:r>
              <a:rPr lang="zh-CN" sz="2800" dirty="0" smtClean="0"/>
              <a:t>进行展开，得到的表达式</a:t>
            </a:r>
            <a:r>
              <a:rPr lang="en-US" sz="2800" dirty="0" smtClean="0"/>
              <a:t>eq2</a:t>
            </a:r>
            <a:r>
              <a:rPr lang="zh-CN" sz="2800" dirty="0" smtClean="0"/>
              <a:t>是一系列乘式的和:</a:t>
            </a:r>
            <a:endParaRPr lang="en-US" altLang="zh-CN" sz="2800" dirty="0" smtClean="0"/>
          </a:p>
          <a:p>
            <a:pPr>
              <a:buFont typeface="Wingdings" pitchFamily="2" charset="2"/>
              <a:buNone/>
              <a:defRPr/>
            </a:pPr>
            <a:endParaRPr lang="en-US" altLang="zh-CN" sz="2800" dirty="0" smtClean="0"/>
          </a:p>
          <a:p>
            <a:pPr>
              <a:buFont typeface="Wingdings" pitchFamily="2" charset="2"/>
              <a:buNone/>
              <a:defRPr/>
            </a:pPr>
            <a:endParaRPr lang="en-US" altLang="zh-CN" sz="2800" dirty="0" smtClean="0"/>
          </a:p>
          <a:p>
            <a:pPr>
              <a:buFont typeface="Wingdings" pitchFamily="2" charset="2"/>
              <a:buNone/>
              <a:defRPr/>
            </a:pPr>
            <a:endParaRPr lang="en-US" altLang="zh-CN" sz="28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 dirty="0" smtClean="0"/>
              <a:t>          </a:t>
            </a:r>
            <a:r>
              <a:rPr lang="zh-CN" sz="2800" dirty="0" smtClean="0"/>
              <a:t>然后调用</a:t>
            </a:r>
            <a:r>
              <a:rPr lang="en-US" sz="2800" dirty="0" smtClean="0"/>
              <a:t>collect(),</a:t>
            </a:r>
            <a:r>
              <a:rPr lang="zh-CN" sz="2800" dirty="0" smtClean="0"/>
              <a:t>对表达式</a:t>
            </a:r>
            <a:r>
              <a:rPr lang="en-US" sz="2800" dirty="0" smtClean="0"/>
              <a:t>eq2</a:t>
            </a:r>
            <a:r>
              <a:rPr lang="zh-CN" sz="2800" dirty="0" smtClean="0"/>
              <a:t>中</a:t>
            </a:r>
            <a:r>
              <a:rPr lang="en-US" sz="2800" cap="small" dirty="0" smtClean="0"/>
              <a:t>x</a:t>
            </a:r>
            <a:r>
              <a:rPr lang="zh-CN" sz="2800" dirty="0" smtClean="0"/>
              <a:t>的幂的系数进行收集</a:t>
            </a:r>
            <a:r>
              <a:rPr lang="en-US" sz="2800" dirty="0" smtClean="0"/>
              <a:t>：</a:t>
            </a:r>
            <a:endParaRPr lang="zh-CN" sz="2800" dirty="0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EB6BEC9-D3B0-4AF8-BB74-7F036587CB7E}" type="slidenum">
              <a:rPr lang="en-US" altLang="zh-CN" smtClean="0"/>
              <a:pPr eaLnBrk="1" hangingPunct="1"/>
              <a:t>43</a:t>
            </a:fld>
            <a:endParaRPr lang="en-US" altLang="zh-CN" smtClean="0"/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1143000" y="2057400"/>
            <a:ext cx="7010400" cy="132397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&gt;&gt;&gt;eq2 = expand (eq)</a:t>
            </a:r>
            <a:r>
              <a:rPr lang="zh-CN" altLang="zh-CN" sz="2000"/>
              <a:t> </a:t>
            </a:r>
            <a:endParaRPr lang="en-US" altLang="zh-CN" sz="2000"/>
          </a:p>
          <a:p>
            <a:pPr eaLnBrk="1" hangingPunct="1"/>
            <a:r>
              <a:rPr lang="en-US" altLang="zh-CN" sz="2000"/>
              <a:t>&gt;&gt;&gt;eq2</a:t>
            </a:r>
          </a:p>
          <a:p>
            <a:pPr eaLnBrk="1" hangingPunct="1"/>
            <a:r>
              <a:rPr lang="pt-BR" altLang="zh-CN" sz="2000"/>
              <a:t>a**3*x**3 + 3*a**2*x**2 + 3*a*x + b**2*x**2 + 2*b*x + 2</a:t>
            </a:r>
            <a:endParaRPr lang="zh-CN" altLang="en-US" sz="2000"/>
          </a:p>
        </p:txBody>
      </p:sp>
      <p:sp>
        <p:nvSpPr>
          <p:cNvPr id="50182" name="Text Box 4"/>
          <p:cNvSpPr txBox="1">
            <a:spLocks noChangeArrowheads="1"/>
          </p:cNvSpPr>
          <p:nvPr/>
        </p:nvSpPr>
        <p:spPr bwMode="auto">
          <a:xfrm>
            <a:off x="1219200" y="4648200"/>
            <a:ext cx="7010400" cy="101600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collect(eq2,x)</a:t>
            </a:r>
          </a:p>
          <a:p>
            <a:pPr eaLnBrk="1" hangingPunct="1"/>
            <a:r>
              <a:rPr lang="pt-BR" altLang="zh-CN" sz="2000"/>
              <a:t>a**3*x**3 + x**2*(3*a**2 + b**2) + x*(3*a + 2*b) + 2</a:t>
            </a:r>
            <a:endParaRPr lang="zh-CN" altLang="en-US" sz="2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272087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800" dirty="0" smtClean="0"/>
              <a:t>          </a:t>
            </a:r>
            <a:r>
              <a:rPr lang="zh-CN" sz="2800" dirty="0" smtClean="0"/>
              <a:t>默认情况下，</a:t>
            </a:r>
            <a:r>
              <a:rPr lang="en-US" sz="2800" dirty="0" smtClean="0"/>
              <a:t>collect()</a:t>
            </a:r>
            <a:r>
              <a:rPr lang="zh-CN" sz="2800" dirty="0" smtClean="0"/>
              <a:t>返回的是一个整理之后的表达式，如果我们希望得到</a:t>
            </a:r>
            <a:r>
              <a:rPr lang="en-US" sz="2800" dirty="0" smtClean="0"/>
              <a:t>x</a:t>
            </a:r>
            <a:r>
              <a:rPr lang="zh-CN" sz="2800" dirty="0" smtClean="0"/>
              <a:t>的各次幂的系数，可以设置</a:t>
            </a:r>
            <a:r>
              <a:rPr lang="en-US" sz="2800" dirty="0" smtClean="0"/>
              <a:t>evaluate</a:t>
            </a:r>
            <a:r>
              <a:rPr lang="zh-CN" sz="2800" dirty="0" smtClean="0"/>
              <a:t>参数为</a:t>
            </a:r>
            <a:r>
              <a:rPr lang="en-US" sz="2800" dirty="0" smtClean="0"/>
              <a:t>False,</a:t>
            </a:r>
            <a:r>
              <a:rPr lang="zh-CN" sz="2800" dirty="0" smtClean="0"/>
              <a:t>让它返回一个以</a:t>
            </a:r>
            <a:r>
              <a:rPr lang="en-US" sz="2800" cap="small" dirty="0" smtClean="0"/>
              <a:t>x</a:t>
            </a:r>
            <a:r>
              <a:rPr lang="zh-CN" sz="2800" dirty="0" smtClean="0"/>
              <a:t>的幂为键、值为系数的字典：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/>
              <a:t>          </a:t>
            </a:r>
            <a:endParaRPr lang="en-US" altLang="zh-CN" sz="2800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C332D85-09E4-4AB5-B334-BC844467D45C}" type="slidenum">
              <a:rPr lang="en-US" altLang="zh-CN" smtClean="0"/>
              <a:pPr eaLnBrk="1" hangingPunct="1"/>
              <a:t>44</a:t>
            </a:fld>
            <a:endParaRPr lang="en-US" altLang="zh-CN" smtClean="0"/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1219200" y="3276600"/>
            <a:ext cx="7010400" cy="1938338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p = collect(eq2, x, evaluate=False)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p[S(1)] #</a:t>
            </a:r>
            <a:r>
              <a:rPr lang="zh-CN" altLang="en-US" sz="2000"/>
              <a:t>常数项，注意需要用</a:t>
            </a:r>
            <a:r>
              <a:rPr lang="en-US" altLang="zh-CN" sz="2000"/>
              <a:t>SymPy</a:t>
            </a:r>
            <a:r>
              <a:rPr lang="zh-CN" altLang="en-US" sz="2000"/>
              <a:t>中的数值</a:t>
            </a:r>
            <a:r>
              <a:rPr lang="en-US" altLang="zh-CN" sz="2000"/>
              <a:t>1,</a:t>
            </a:r>
            <a:r>
              <a:rPr lang="zh-CN" altLang="en-US" sz="2000"/>
              <a:t>或者使用</a:t>
            </a:r>
            <a:r>
              <a:rPr lang="en-US" altLang="zh-CN" sz="2000"/>
              <a:t>p[x**0]</a:t>
            </a:r>
            <a:endParaRPr lang="zh-CN" altLang="en-US" sz="2000"/>
          </a:p>
          <a:p>
            <a:pPr eaLnBrk="1" hangingPunct="1"/>
            <a:r>
              <a:rPr lang="en-US" altLang="zh-CN" sz="2000"/>
              <a:t>2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p[x**2] # x</a:t>
            </a:r>
            <a:r>
              <a:rPr lang="zh-CN" altLang="en-US" sz="2000"/>
              <a:t>的</a:t>
            </a:r>
            <a:r>
              <a:rPr lang="en-US" altLang="zh-CN" sz="2000"/>
              <a:t>2</a:t>
            </a:r>
            <a:r>
              <a:rPr lang="zh-CN" altLang="en-US" sz="2000"/>
              <a:t>次项系数 </a:t>
            </a:r>
            <a:endParaRPr lang="en-US" altLang="zh-CN" sz="2000"/>
          </a:p>
          <a:p>
            <a:pPr eaLnBrk="1" hangingPunct="1"/>
            <a:r>
              <a:rPr lang="en-US" altLang="zh-CN" sz="2000"/>
              <a:t>b**2 + 3*a**2</a:t>
            </a:r>
            <a:r>
              <a:rPr lang="en-US" altLang="zh-CN" sz="2000" b="1"/>
              <a:t>	</a:t>
            </a:r>
            <a:endParaRPr lang="en-US" altLang="zh-CN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14990A9-1617-4DE0-ABA1-1F2F5473C07D}" type="slidenum">
              <a:rPr lang="en-US" altLang="zh-CN" smtClean="0"/>
              <a:pPr eaLnBrk="1" hangingPunct="1"/>
              <a:t>45</a:t>
            </a:fld>
            <a:endParaRPr lang="en-US" altLang="zh-CN" smtClean="0"/>
          </a:p>
        </p:txBody>
      </p:sp>
      <p:sp>
        <p:nvSpPr>
          <p:cNvPr id="52228" name="内容占位符 5"/>
          <p:cNvSpPr>
            <a:spLocks noGrp="1"/>
          </p:cNvSpPr>
          <p:nvPr>
            <p:ph idx="1"/>
          </p:nvPr>
        </p:nvSpPr>
        <p:spPr>
          <a:xfrm>
            <a:off x="685800" y="1143000"/>
            <a:ext cx="8001000" cy="49672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collect()</a:t>
            </a:r>
            <a:r>
              <a:rPr lang="zh-CN" altLang="zh-CN" sz="2800" smtClean="0"/>
              <a:t>也可以收集表达式的各次幂的系数，例如下面的程序收集表达式</a:t>
            </a:r>
            <a:r>
              <a:rPr lang="en-US" altLang="zh-CN" sz="2800" smtClean="0"/>
              <a:t>“sin(2*x)”</a:t>
            </a:r>
            <a:r>
              <a:rPr lang="zh-CN" altLang="zh-CN" sz="2800" smtClean="0"/>
              <a:t>的系数:</a:t>
            </a:r>
            <a:endParaRPr lang="zh-CN" altLang="en-US" sz="2800" smtClean="0"/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1219200" y="2819400"/>
            <a:ext cx="70866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collect(a*sin(2*x) + b*sin(2*x), sin(2*x))</a:t>
            </a:r>
          </a:p>
          <a:p>
            <a:pPr eaLnBrk="1" hangingPunct="1"/>
            <a:r>
              <a:rPr lang="en-US" altLang="zh-CN" sz="2000"/>
              <a:t> (a + b)*sin(2*x) </a:t>
            </a:r>
            <a:r>
              <a:rPr lang="en-US" altLang="zh-CN" sz="2000" b="1"/>
              <a:t>	</a:t>
            </a:r>
            <a:endParaRPr lang="en-US" altLang="zh-CN"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603250"/>
          </a:xfrm>
        </p:spPr>
        <p:txBody>
          <a:bodyPr/>
          <a:lstStyle/>
          <a:p>
            <a:r>
              <a:rPr lang="zh-CN" alt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5781138-4EF6-43C0-929A-F0ECFB937D77}" type="slidenum">
              <a:rPr lang="en-US" altLang="zh-CN" smtClean="0"/>
              <a:pPr eaLnBrk="1" hangingPunct="1"/>
              <a:t>46</a:t>
            </a:fld>
            <a:endParaRPr lang="en-US" altLang="zh-CN" smtClean="0"/>
          </a:p>
        </p:txBody>
      </p:sp>
      <p:sp>
        <p:nvSpPr>
          <p:cNvPr id="53252" name="内容占位符 5"/>
          <p:cNvSpPr>
            <a:spLocks noGrp="1"/>
          </p:cNvSpPr>
          <p:nvPr>
            <p:ph idx="1"/>
          </p:nvPr>
        </p:nvSpPr>
        <p:spPr>
          <a:xfrm>
            <a:off x="685800" y="1143000"/>
            <a:ext cx="8001000" cy="4967288"/>
          </a:xfrm>
        </p:spPr>
        <p:txBody>
          <a:bodyPr/>
          <a:lstStyle/>
          <a:p>
            <a:r>
              <a:rPr lang="zh-CN" altLang="zh-CN" sz="3200" smtClean="0"/>
              <a:t>方程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altLang="zh-CN" sz="2800" smtClean="0"/>
              <a:t>在</a:t>
            </a:r>
            <a:r>
              <a:rPr lang="en-US" altLang="zh-CN" sz="2800" smtClean="0"/>
              <a:t>SymPy</a:t>
            </a:r>
            <a:r>
              <a:rPr lang="zh-CN" altLang="zh-CN" sz="2800" smtClean="0"/>
              <a:t>中，表达式可以直接表示值为</a:t>
            </a:r>
            <a:r>
              <a:rPr lang="en-US" altLang="zh-CN" sz="2800" smtClean="0"/>
              <a:t>0</a:t>
            </a:r>
            <a:r>
              <a:rPr lang="zh-CN" altLang="zh-CN" sz="2800" smtClean="0"/>
              <a:t>的方程。也可以使用</a:t>
            </a:r>
            <a:r>
              <a:rPr lang="en-US" altLang="zh-CN" sz="2800" smtClean="0"/>
              <a:t>Eq()</a:t>
            </a:r>
            <a:r>
              <a:rPr lang="zh-CN" altLang="en-US" sz="2800" smtClean="0"/>
              <a:t>创</a:t>
            </a:r>
            <a:r>
              <a:rPr lang="zh-CN" altLang="zh-CN" sz="2800" smtClean="0"/>
              <a:t>建方程。</a:t>
            </a:r>
            <a:r>
              <a:rPr lang="en-US" altLang="zh-CN" sz="2800" smtClean="0"/>
              <a:t>solve()</a:t>
            </a:r>
            <a:r>
              <a:rPr lang="zh-CN" altLang="zh-CN" sz="2800" smtClean="0"/>
              <a:t>可以对方程进行符号求解，它的第一个参数是表示方程的表达式，其后的参数是表示方程中未知变量的符号。下面的例子使用</a:t>
            </a:r>
            <a:r>
              <a:rPr lang="en-US" altLang="zh-CN" sz="2800" smtClean="0"/>
              <a:t>solve()</a:t>
            </a:r>
            <a:r>
              <a:rPr lang="zh-CN" altLang="zh-CN" sz="2800" smtClean="0"/>
              <a:t>对一元二次方程进行求解:</a:t>
            </a:r>
          </a:p>
          <a:p>
            <a:pPr>
              <a:buFont typeface="Wingdings" pitchFamily="2" charset="2"/>
              <a:buNone/>
            </a:pPr>
            <a:endParaRPr lang="zh-CN" altLang="en-US" sz="2800" smtClean="0"/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1143000" y="4572000"/>
            <a:ext cx="7086600" cy="163195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a,b,c = symbols("a,b,c") </a:t>
            </a:r>
          </a:p>
          <a:p>
            <a:pPr eaLnBrk="1" hangingPunct="1"/>
            <a:r>
              <a:rPr lang="en-US" altLang="zh-CN" sz="2000"/>
              <a:t>&gt;&gt;&gt; solve(a*x**2+b*x+c, x)</a:t>
            </a:r>
          </a:p>
          <a:p>
            <a:pPr eaLnBrk="1" hangingPunct="1"/>
            <a:r>
              <a:rPr lang="en-US" altLang="zh-CN" sz="2000"/>
              <a:t>[(-b + sqrt(-4*a*c + b**2))/(2*a), -(b + sqrt(-4*a*c + b**2))/(2*a)]</a:t>
            </a:r>
            <a:endParaRPr lang="zh-CN" altLang="en-US" sz="2000"/>
          </a:p>
          <a:p>
            <a:pPr eaLnBrk="1" hangingPunct="1"/>
            <a:r>
              <a:rPr lang="en-US" altLang="zh-CN" sz="2000" b="1"/>
              <a:t>	</a:t>
            </a:r>
            <a:endParaRPr lang="en-US" altLang="zh-CN" sz="2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000" smtClean="0"/>
              <a:t>符号运算</a:t>
            </a:r>
            <a:endParaRPr lang="zh-CN" altLang="en-US" smtClean="0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/>
              <a:t>      </a:t>
            </a:r>
            <a:r>
              <a:rPr lang="zh-CN" altLang="en-US" sz="2800" smtClean="0"/>
              <a:t>使用</a:t>
            </a:r>
            <a:r>
              <a:rPr lang="en-US" altLang="zh-CN" sz="2800" smtClean="0"/>
              <a:t>Eq</a:t>
            </a:r>
            <a:r>
              <a:rPr lang="zh-CN" altLang="en-US" sz="2800" smtClean="0"/>
              <a:t>创建一个方程对象并求解：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DD0817A-9BC3-4F37-A8C0-4920B0C6CE79}" type="slidenum">
              <a:rPr lang="en-US" altLang="zh-CN" smtClean="0"/>
              <a:pPr eaLnBrk="1" hangingPunct="1"/>
              <a:t>47</a:t>
            </a:fld>
            <a:endParaRPr lang="en-US" altLang="zh-CN" smtClean="0"/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1066800" y="2209800"/>
            <a:ext cx="7086600" cy="132397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my_eq=Eq(a*x**2+b*x+c,0)</a:t>
            </a:r>
          </a:p>
          <a:p>
            <a:pPr eaLnBrk="1" hangingPunct="1"/>
            <a:r>
              <a:rPr lang="en-US" altLang="zh-CN" sz="2000"/>
              <a:t>&gt;&gt;&gt; solve(my_eq,x)</a:t>
            </a:r>
          </a:p>
          <a:p>
            <a:pPr eaLnBrk="1" hangingPunct="1"/>
            <a:r>
              <a:rPr lang="en-US" altLang="zh-CN" sz="2000"/>
              <a:t>[(-b + sqrt(-4*a*c + b**2))/(2*a), -(b + sqrt(-4*a*c + b**2))/(2*a)] </a:t>
            </a:r>
            <a:r>
              <a:rPr lang="en-US" altLang="zh-CN" sz="2000" b="1"/>
              <a:t>	</a:t>
            </a:r>
            <a:endParaRPr lang="en-US" altLang="zh-CN" sz="2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181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由于方程的解可能有多组，因此</a:t>
            </a:r>
            <a:r>
              <a:rPr lang="en-US" altLang="zh-CN" sz="2800" smtClean="0"/>
              <a:t>solve()</a:t>
            </a:r>
            <a:r>
              <a:rPr lang="zh-CN" altLang="zh-CN" sz="2800" smtClean="0"/>
              <a:t>返回一个列表保存所有的解。可以传递包含多个表达式的元组或列表，让</a:t>
            </a:r>
            <a:r>
              <a:rPr lang="en-US" altLang="zh-CN" sz="2800" smtClean="0"/>
              <a:t>solve()</a:t>
            </a:r>
            <a:r>
              <a:rPr lang="zh-CN" altLang="zh-CN" sz="2800" smtClean="0"/>
              <a:t>对方程组进行求解，得到的解是两层嵌套的列表，其中每个元组表示方程组的一组解：</a:t>
            </a:r>
            <a:endParaRPr lang="zh-CN" altLang="en-US" sz="2800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7CD9CD5-8712-4839-B4BB-C2B283464BD8}" type="slidenum">
              <a:rPr lang="en-US" altLang="zh-CN" smtClean="0"/>
              <a:pPr eaLnBrk="1" hangingPunct="1"/>
              <a:t>48</a:t>
            </a:fld>
            <a:endParaRPr lang="en-US" altLang="zh-CN" smtClean="0"/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990600" y="3505200"/>
            <a:ext cx="7162800" cy="1938338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#</a:t>
            </a:r>
            <a:r>
              <a:rPr lang="zh-CN" altLang="en-US" sz="2000"/>
              <a:t>对方程组求解（用元组将几个方程组成一个组）</a:t>
            </a:r>
            <a:endParaRPr lang="en-US" altLang="zh-CN" sz="2000"/>
          </a:p>
          <a:p>
            <a:pPr eaLnBrk="1" hangingPunct="1"/>
            <a:r>
              <a:rPr lang="en-US" altLang="zh-CN" sz="2000"/>
              <a:t>&gt;&gt;&gt; </a:t>
            </a:r>
            <a:r>
              <a:rPr lang="es-ES" altLang="zh-CN" sz="2000"/>
              <a:t>solve ((x**2+x*y+1, y ** 2+x*y+2 ), x, y )</a:t>
            </a:r>
          </a:p>
          <a:p>
            <a:pPr eaLnBrk="1" hangingPunct="1"/>
            <a:r>
              <a:rPr lang="nn-NO" altLang="zh-CN" sz="2000"/>
              <a:t>[(-sqrt(3)*I/3, -2*sqrt(3)*I/3), (sqrt(3)*I/3, 2*sqrt(3)*I/3)] </a:t>
            </a:r>
          </a:p>
          <a:p>
            <a:pPr eaLnBrk="1" hangingPunct="1"/>
            <a:r>
              <a:rPr lang="en-US" altLang="zh-CN" sz="2000"/>
              <a:t>#</a:t>
            </a:r>
            <a:r>
              <a:rPr lang="zh-CN" altLang="en-US" sz="2000"/>
              <a:t>有两组解</a:t>
            </a:r>
          </a:p>
          <a:p>
            <a:pPr eaLnBrk="1" hangingPunct="1"/>
            <a:r>
              <a:rPr lang="en-US" altLang="zh-CN" sz="2000" b="1"/>
              <a:t>	</a:t>
            </a:r>
            <a:endParaRPr lang="en-US" altLang="zh-CN" sz="2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56323" name="内容占位符 5"/>
          <p:cNvSpPr>
            <a:spLocks noGrp="1"/>
          </p:cNvSpPr>
          <p:nvPr>
            <p:ph idx="1"/>
          </p:nvPr>
        </p:nvSpPr>
        <p:spPr>
          <a:xfrm>
            <a:off x="381000" y="1052513"/>
            <a:ext cx="8186738" cy="5195887"/>
          </a:xfrm>
        </p:spPr>
        <p:txBody>
          <a:bodyPr/>
          <a:lstStyle/>
          <a:p>
            <a:r>
              <a:rPr lang="zh-CN" altLang="zh-CN" sz="3200" smtClean="0"/>
              <a:t>微分</a:t>
            </a:r>
            <a:endParaRPr lang="en-US" altLang="zh-CN" sz="32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Derivative</a:t>
            </a:r>
            <a:r>
              <a:rPr lang="zh-CN" altLang="zh-CN" sz="2800" smtClean="0"/>
              <a:t>是表示导函数的类，它的第一个参数是需要进行求导的数学函数，第二个参数 是求导的自变量</a:t>
            </a:r>
            <a:r>
              <a:rPr lang="en-US" altLang="zh-CN" sz="2800" smtClean="0"/>
              <a:t>.</a:t>
            </a:r>
            <a:r>
              <a:rPr lang="zh-CN" altLang="zh-CN" sz="2800" smtClean="0"/>
              <a:t>注意</a:t>
            </a:r>
            <a:r>
              <a:rPr lang="en-US" altLang="zh-CN" sz="2800" smtClean="0"/>
              <a:t>Derivative</a:t>
            </a:r>
            <a:r>
              <a:rPr lang="zh-CN" altLang="zh-CN" sz="2800" smtClean="0"/>
              <a:t>所得到的是一个导函数，它并不会进行求导运算：</a:t>
            </a:r>
          </a:p>
          <a:p>
            <a:endParaRPr lang="en-US" altLang="zh-CN" sz="2800" smtClean="0"/>
          </a:p>
          <a:p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如果希望它进行实际的运算</a:t>
            </a:r>
            <a:r>
              <a:rPr lang="en-US" altLang="zh-CN" sz="2800" smtClean="0"/>
              <a:t>，</a:t>
            </a:r>
            <a:r>
              <a:rPr lang="zh-CN" altLang="zh-CN" sz="2800" smtClean="0"/>
              <a:t>计算出导函数，可以调用其</a:t>
            </a:r>
            <a:r>
              <a:rPr lang="en-US" altLang="zh-CN" sz="2800" smtClean="0"/>
              <a:t>doit()</a:t>
            </a:r>
            <a:r>
              <a:rPr lang="zh-CN" altLang="zh-CN" sz="2800" smtClean="0"/>
              <a:t>方法：</a:t>
            </a:r>
          </a:p>
          <a:p>
            <a:pPr>
              <a:buFont typeface="Wingdings" pitchFamily="2" charset="2"/>
              <a:buNone/>
            </a:pPr>
            <a:endParaRPr lang="zh-CN" altLang="zh-CN" sz="2800" smtClean="0"/>
          </a:p>
          <a:p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endParaRPr lang="zh-CN" altLang="en-US" sz="280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5690951-66AF-4756-AFA4-403A3D1AECB6}" type="slidenum">
              <a:rPr lang="en-US" altLang="zh-CN" smtClean="0"/>
              <a:pPr eaLnBrk="1" hangingPunct="1"/>
              <a:t>49</a:t>
            </a:fld>
            <a:endParaRPr lang="en-US" altLang="zh-CN" smtClean="0"/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1066800" y="3352800"/>
            <a:ext cx="7239000" cy="101600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t = Derivative(sin(x),x) </a:t>
            </a:r>
            <a:r>
              <a:rPr lang="zh-CN" altLang="en-US" sz="2000"/>
              <a:t> </a:t>
            </a:r>
            <a:r>
              <a:rPr lang="en-US" altLang="zh-CN" sz="2000"/>
              <a:t>#</a:t>
            </a:r>
            <a:r>
              <a:rPr lang="zh-CN" altLang="en-US" sz="2000"/>
              <a:t>创建了一个导函数对象</a:t>
            </a:r>
            <a:endParaRPr lang="en-US" altLang="zh-CN" sz="2000"/>
          </a:p>
          <a:p>
            <a:pPr eaLnBrk="1" hangingPunct="1"/>
            <a:r>
              <a:rPr lang="en-US" altLang="zh-CN" sz="2000"/>
              <a:t>&gt;&gt;&gt; t</a:t>
            </a:r>
            <a:endParaRPr lang="zh-CN" altLang="en-US" sz="2000"/>
          </a:p>
          <a:p>
            <a:pPr eaLnBrk="1" hangingPunct="1"/>
            <a:r>
              <a:rPr lang="en-US" altLang="zh-CN" sz="2000"/>
              <a:t>Derivative(sin(x), x)</a:t>
            </a:r>
          </a:p>
        </p:txBody>
      </p:sp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1219200" y="5486400"/>
            <a:ext cx="66294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t.doit()</a:t>
            </a:r>
          </a:p>
          <a:p>
            <a:pPr eaLnBrk="1" hangingPunct="1"/>
            <a:r>
              <a:rPr lang="en-US" altLang="zh-CN" sz="2000"/>
              <a:t>cos(x)</a:t>
            </a:r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360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052513"/>
            <a:ext cx="8001000" cy="52720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这段程序首先将</a:t>
            </a:r>
            <a:r>
              <a:rPr lang="en-US" altLang="zh-CN" sz="2800" smtClean="0"/>
              <a:t>Python</a:t>
            </a:r>
            <a:r>
              <a:rPr lang="zh-CN" altLang="zh-CN" sz="2800" smtClean="0"/>
              <a:t>的除法操作符</a:t>
            </a:r>
            <a:r>
              <a:rPr lang="en-US" altLang="zh-CN" sz="2800" smtClean="0"/>
              <a:t>“/”</a:t>
            </a:r>
            <a:r>
              <a:rPr lang="zh-CN" altLang="zh-CN" sz="2800" smtClean="0"/>
              <a:t>从整数除法改为普通除法</a:t>
            </a:r>
            <a:r>
              <a:rPr lang="zh-CN" altLang="en-US" sz="2800" smtClean="0"/>
              <a:t>。</a:t>
            </a:r>
            <a:r>
              <a:rPr lang="zh-CN" altLang="zh-CN" sz="2800" smtClean="0"/>
              <a:t>然后从</a:t>
            </a:r>
            <a:r>
              <a:rPr lang="en-US" altLang="zh-CN" sz="2800" smtClean="0"/>
              <a:t>SymPy</a:t>
            </a:r>
            <a:r>
              <a:rPr lang="zh-CN" altLang="zh-CN" sz="2800" smtClean="0"/>
              <a:t>库载 入所有符号，并且定义了</a:t>
            </a:r>
            <a:r>
              <a:rPr lang="zh-CN" altLang="en-US" sz="2800" smtClean="0"/>
              <a:t>四</a:t>
            </a:r>
            <a:r>
              <a:rPr lang="zh-CN" altLang="zh-CN" sz="2800" smtClean="0"/>
              <a:t>个通用的数学符号</a:t>
            </a:r>
            <a:r>
              <a:rPr lang="en-US" altLang="zh-CN" sz="2800" smtClean="0"/>
              <a:t>x</a:t>
            </a:r>
            <a:r>
              <a:rPr lang="zh-CN" altLang="en-US" sz="2800" smtClean="0"/>
              <a:t>、</a:t>
            </a:r>
            <a:r>
              <a:rPr lang="en-US" altLang="zh-CN" sz="2800" smtClean="0"/>
              <a:t>y</a:t>
            </a:r>
            <a:r>
              <a:rPr lang="zh-CN" altLang="zh-CN" sz="2800" smtClean="0"/>
              <a:t>、</a:t>
            </a:r>
            <a:r>
              <a:rPr lang="en-US" altLang="zh-CN" sz="2800" smtClean="0"/>
              <a:t>z</a:t>
            </a:r>
            <a:r>
              <a:rPr lang="zh-CN" altLang="zh-CN" sz="2800" smtClean="0"/>
              <a:t> 、</a:t>
            </a:r>
            <a:r>
              <a:rPr lang="en-US" altLang="zh-CN" sz="2800" smtClean="0"/>
              <a:t>t</a:t>
            </a:r>
            <a:r>
              <a:rPr lang="zh-CN" altLang="en-US" sz="2800" smtClean="0"/>
              <a:t>，</a:t>
            </a:r>
            <a:r>
              <a:rPr lang="zh-CN" altLang="zh-CN" sz="2800" smtClean="0"/>
              <a:t>三个表示整数的符号</a:t>
            </a:r>
            <a:r>
              <a:rPr lang="en-US" altLang="zh-CN" sz="2800" smtClean="0"/>
              <a:t>k、m</a:t>
            </a:r>
            <a:r>
              <a:rPr lang="zh-CN" altLang="en-US" sz="2800" smtClean="0"/>
              <a:t>、</a:t>
            </a:r>
            <a:r>
              <a:rPr lang="en-US" altLang="zh-CN" sz="2800" smtClean="0"/>
              <a:t>n</a:t>
            </a:r>
            <a:r>
              <a:rPr lang="zh-CN" altLang="zh-CN" sz="2800" smtClean="0"/>
              <a:t>，以及三个表示数学函数的符号</a:t>
            </a:r>
            <a:r>
              <a:rPr lang="en-US" altLang="zh-CN" sz="2800" smtClean="0"/>
              <a:t>f</a:t>
            </a:r>
            <a:r>
              <a:rPr lang="zh-CN" altLang="zh-CN" sz="2800" smtClean="0"/>
              <a:t>、</a:t>
            </a:r>
            <a:r>
              <a:rPr lang="en-US" altLang="zh-CN" sz="2800" smtClean="0"/>
              <a:t>g</a:t>
            </a:r>
            <a:r>
              <a:rPr lang="zh-CN" altLang="en-US" sz="2800" smtClean="0"/>
              <a:t>、</a:t>
            </a:r>
            <a:r>
              <a:rPr lang="en-US" altLang="zh-CN" sz="2800" smtClean="0"/>
              <a:t>h</a:t>
            </a:r>
            <a:r>
              <a:rPr lang="zh-CN" altLang="en-US" sz="2800" smtClean="0"/>
              <a:t>。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02A6371-AAC2-49BE-8A60-77BD3C0431CF}" type="slidenum">
              <a:rPr lang="en-US" altLang="zh-CN" smtClean="0"/>
              <a:pPr eaLnBrk="1" hangingPunct="1"/>
              <a:t>5</a:t>
            </a:fld>
            <a:endParaRPr lang="en-US" altLang="zh-CN" smtClean="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219200" y="1371600"/>
            <a:ext cx="7086600" cy="1938338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from __future__ import division </a:t>
            </a:r>
          </a:p>
          <a:p>
            <a:pPr eaLnBrk="1" hangingPunct="1"/>
            <a:r>
              <a:rPr lang="en-US" altLang="zh-CN" sz="2000"/>
              <a:t>from sympy import *</a:t>
            </a:r>
          </a:p>
          <a:p>
            <a:pPr eaLnBrk="1" hangingPunct="1"/>
            <a:r>
              <a:rPr lang="en-US" altLang="zh-CN" sz="2000"/>
              <a:t>x, y, z, t = symbols('x,y,z,t')</a:t>
            </a:r>
          </a:p>
          <a:p>
            <a:pPr eaLnBrk="1" hangingPunct="1"/>
            <a:r>
              <a:rPr lang="en-US" altLang="zh-CN" sz="2000"/>
              <a:t>k, m, n = symbols('k,m,n', integer=True)</a:t>
            </a:r>
          </a:p>
          <a:p>
            <a:pPr eaLnBrk="1" hangingPunct="1"/>
            <a:r>
              <a:rPr lang="en-US" altLang="zh-CN" sz="2000"/>
              <a:t>f, g, h = symbols('f,g,h', cls=Function)</a:t>
            </a:r>
          </a:p>
          <a:p>
            <a:pPr eaLnBrk="1" hangingPunct="1"/>
            <a:r>
              <a:rPr lang="en-US" altLang="zh-CN" sz="2000"/>
              <a:t>#init_printing() </a:t>
            </a:r>
            <a:r>
              <a:rPr lang="en-US" altLang="zh-CN" sz="2000" b="1"/>
              <a:t>	</a:t>
            </a:r>
            <a:endParaRPr lang="zh-CN" altLang="en-US"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E6E4F20-6BFD-4457-AA6B-F1C7729663D9}" type="slidenum">
              <a:rPr lang="en-US" altLang="zh-CN" smtClean="0"/>
              <a:pPr eaLnBrk="1" hangingPunct="1"/>
              <a:t>50</a:t>
            </a:fld>
            <a:endParaRPr lang="en-US" altLang="zh-CN" smtClean="0"/>
          </a:p>
        </p:txBody>
      </p:sp>
      <p:sp>
        <p:nvSpPr>
          <p:cNvPr id="57348" name="内容占位符 6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5334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也可以直接使用</a:t>
            </a:r>
            <a:r>
              <a:rPr lang="en-US" altLang="zh-CN" sz="2800" smtClean="0"/>
              <a:t>diff()</a:t>
            </a:r>
            <a:r>
              <a:rPr lang="zh-CN" altLang="zh-CN" sz="2800" smtClean="0"/>
              <a:t>函数或表达式的</a:t>
            </a:r>
            <a:r>
              <a:rPr lang="en-US" altLang="zh-CN" sz="2800" smtClean="0"/>
              <a:t>diff()</a:t>
            </a:r>
            <a:r>
              <a:rPr lang="zh-CN" altLang="zh-CN" sz="2800" smtClean="0"/>
              <a:t>方法来计算导函数：</a:t>
            </a:r>
          </a:p>
          <a:p>
            <a:endParaRPr lang="en-US" altLang="zh-CN" sz="2800" smtClean="0"/>
          </a:p>
          <a:p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altLang="zh-CN" sz="2800" smtClean="0"/>
              <a:t>使用</a:t>
            </a:r>
            <a:r>
              <a:rPr lang="en-US" altLang="zh-CN" sz="2800" smtClean="0"/>
              <a:t>Derivative</a:t>
            </a:r>
            <a:r>
              <a:rPr lang="zh-CN" altLang="zh-CN" sz="2800" smtClean="0"/>
              <a:t>对象可以表示自定义的数学函数的导函数，例如：</a:t>
            </a: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1600200" y="1905000"/>
            <a:ext cx="6629400" cy="2554288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diff(sin(2*x), x)</a:t>
            </a:r>
            <a:endParaRPr lang="zh-CN" altLang="en-US" sz="2000"/>
          </a:p>
          <a:p>
            <a:pPr eaLnBrk="1" hangingPunct="1"/>
            <a:r>
              <a:rPr lang="en-US" altLang="zh-CN" sz="2000"/>
              <a:t>2*cos(2*x)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sin(2*x).diff(x)</a:t>
            </a:r>
            <a:endParaRPr lang="zh-CN" altLang="en-US" sz="2000"/>
          </a:p>
          <a:p>
            <a:pPr eaLnBrk="1" hangingPunct="1"/>
            <a:r>
              <a:rPr lang="en-US" altLang="zh-CN" sz="2000"/>
              <a:t>2*cos(2*x)</a:t>
            </a:r>
          </a:p>
          <a:p>
            <a:pPr eaLnBrk="1" hangingPunct="1"/>
            <a:r>
              <a:rPr lang="en-US" altLang="zh-CN" sz="2000"/>
              <a:t>&gt;&gt;&gt; diff(sin(2*x), x, 2)</a:t>
            </a:r>
          </a:p>
          <a:p>
            <a:pPr eaLnBrk="1" hangingPunct="1"/>
            <a:r>
              <a:rPr lang="en-US" altLang="zh-CN" sz="2000"/>
              <a:t>-4*sin(2*x)</a:t>
            </a:r>
          </a:p>
          <a:p>
            <a:pPr eaLnBrk="1" hangingPunct="1"/>
            <a:r>
              <a:rPr lang="en-US" altLang="zh-CN" sz="2000"/>
              <a:t>&gt;&gt;&gt; diff(sin(2*x), x, 3)</a:t>
            </a:r>
          </a:p>
          <a:p>
            <a:pPr eaLnBrk="1" hangingPunct="1"/>
            <a:r>
              <a:rPr lang="en-US" altLang="zh-CN" sz="2000"/>
              <a:t> -8*cos(2*x)</a:t>
            </a:r>
          </a:p>
        </p:txBody>
      </p:sp>
      <p:sp>
        <p:nvSpPr>
          <p:cNvPr id="57350" name="Text Box 4"/>
          <p:cNvSpPr txBox="1">
            <a:spLocks noChangeArrowheads="1"/>
          </p:cNvSpPr>
          <p:nvPr/>
        </p:nvSpPr>
        <p:spPr bwMode="auto">
          <a:xfrm>
            <a:off x="1600200" y="5562600"/>
            <a:ext cx="66294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Derivative(f(x), x)</a:t>
            </a:r>
            <a:endParaRPr lang="zh-CN" altLang="en-US" sz="2000"/>
          </a:p>
          <a:p>
            <a:pPr eaLnBrk="1" hangingPunct="1"/>
            <a:r>
              <a:rPr lang="en-US" altLang="zh-CN" sz="2000"/>
              <a:t>Derivative(f(x), x)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181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由于</a:t>
            </a:r>
            <a:r>
              <a:rPr lang="en-US" altLang="zh-CN" sz="2800" smtClean="0"/>
              <a:t>SymPy</a:t>
            </a:r>
            <a:r>
              <a:rPr lang="zh-CN" altLang="zh-CN" sz="2800" smtClean="0"/>
              <a:t>不知道如何对自定义的数学函数进行求导，因此它的</a:t>
            </a:r>
            <a:r>
              <a:rPr lang="en-US" altLang="zh-CN" sz="2800" smtClean="0"/>
              <a:t>diff()</a:t>
            </a:r>
            <a:r>
              <a:rPr lang="zh-CN" altLang="zh-CN" sz="2800" smtClean="0"/>
              <a:t>方法会返回和上面相同的结果：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添加更多的符号参数可以表示高阶导函数，例如： 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zh-CN" altLang="zh-CN" sz="2800" smtClean="0"/>
              <a:t/>
            </a:r>
            <a:br>
              <a:rPr lang="zh-CN" altLang="zh-CN" sz="2800" smtClean="0"/>
            </a:br>
            <a:endParaRPr lang="zh-CN" altLang="zh-CN" sz="2800" smtClean="0"/>
          </a:p>
          <a:p>
            <a:pPr>
              <a:buFont typeface="Wingdings" pitchFamily="2" charset="2"/>
              <a:buNone/>
            </a:pP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b="1" smtClean="0"/>
              <a:t/>
            </a:r>
            <a:br>
              <a:rPr lang="en-US" altLang="zh-CN" sz="2800" b="1" smtClean="0"/>
            </a:br>
            <a:endParaRPr lang="zh-CN" altLang="en-US" sz="2800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5E36342-A3A3-4312-83F3-F0AFB318E31B}" type="slidenum">
              <a:rPr lang="en-US" altLang="zh-CN" smtClean="0"/>
              <a:pPr eaLnBrk="1" hangingPunct="1"/>
              <a:t>51</a:t>
            </a:fld>
            <a:endParaRPr lang="en-US" altLang="zh-CN" smtClean="0"/>
          </a:p>
        </p:txBody>
      </p:sp>
      <p:sp>
        <p:nvSpPr>
          <p:cNvPr id="58373" name="Text Box 4"/>
          <p:cNvSpPr txBox="1">
            <a:spLocks noChangeArrowheads="1"/>
          </p:cNvSpPr>
          <p:nvPr/>
        </p:nvSpPr>
        <p:spPr bwMode="auto">
          <a:xfrm>
            <a:off x="1371600" y="2514600"/>
            <a:ext cx="66294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f(x).diff(x) #</a:t>
            </a:r>
            <a:r>
              <a:rPr lang="zh-CN" altLang="en-US" sz="2000"/>
              <a:t>方法中的</a:t>
            </a:r>
            <a:r>
              <a:rPr lang="en-US" altLang="zh-CN" sz="2000"/>
              <a:t>x</a:t>
            </a:r>
            <a:r>
              <a:rPr lang="zh-CN" altLang="en-US" sz="2000"/>
              <a:t>表示对</a:t>
            </a:r>
            <a:r>
              <a:rPr lang="en-US" altLang="zh-CN" sz="2000"/>
              <a:t>x</a:t>
            </a:r>
            <a:r>
              <a:rPr lang="zh-CN" altLang="en-US" sz="2000"/>
              <a:t>符号进行求导</a:t>
            </a:r>
            <a:endParaRPr lang="en-US" altLang="zh-CN" sz="2000"/>
          </a:p>
          <a:p>
            <a:pPr eaLnBrk="1" hangingPunct="1"/>
            <a:r>
              <a:rPr lang="en-US" altLang="zh-CN" sz="2000"/>
              <a:t>Derivative(f(x), x)</a:t>
            </a:r>
          </a:p>
        </p:txBody>
      </p:sp>
      <p:sp>
        <p:nvSpPr>
          <p:cNvPr id="58374" name="Text Box 4"/>
          <p:cNvSpPr txBox="1">
            <a:spLocks noChangeArrowheads="1"/>
          </p:cNvSpPr>
          <p:nvPr/>
        </p:nvSpPr>
        <p:spPr bwMode="auto">
          <a:xfrm>
            <a:off x="1066800" y="4495800"/>
            <a:ext cx="7086600" cy="101600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Derivative(f(x), x, 3)</a:t>
            </a:r>
            <a:r>
              <a:rPr lang="zh-CN" altLang="en-US" sz="2000"/>
              <a:t> </a:t>
            </a:r>
            <a:r>
              <a:rPr lang="en-US" altLang="zh-CN" sz="2000"/>
              <a:t>#</a:t>
            </a:r>
            <a:r>
              <a:rPr lang="zh-CN" altLang="en-US" sz="2000"/>
              <a:t>表示</a:t>
            </a:r>
            <a:r>
              <a:rPr lang="en-US" altLang="zh-CN" sz="2000"/>
              <a:t>f(x)</a:t>
            </a:r>
            <a:r>
              <a:rPr lang="zh-CN" altLang="en-US" sz="2000"/>
              <a:t>对</a:t>
            </a:r>
            <a:r>
              <a:rPr lang="en-US" altLang="zh-CN" sz="2000"/>
              <a:t>x</a:t>
            </a:r>
            <a:r>
              <a:rPr lang="zh-CN" altLang="en-US" sz="2000"/>
              <a:t>求三阶导数（或者偏导）</a:t>
            </a:r>
            <a:endParaRPr lang="en-US" altLang="zh-CN" sz="2000"/>
          </a:p>
          <a:p>
            <a:pPr eaLnBrk="1" hangingPunct="1"/>
            <a:r>
              <a:rPr lang="en-US" altLang="zh-CN" sz="2000"/>
              <a:t> Derivative(f(x),x,x,x) #</a:t>
            </a:r>
            <a:r>
              <a:rPr lang="zh-CN" altLang="en-US" sz="2000"/>
              <a:t>也可以写作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609600" y="1052513"/>
            <a:ext cx="8153400" cy="52720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</a:t>
            </a:r>
            <a:r>
              <a:rPr lang="zh-CN" altLang="zh-CN" sz="2800" smtClean="0"/>
              <a:t>也可以表示多个变量的导函数，例如：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zh-CN" altLang="zh-CN" sz="2800" smtClean="0"/>
              <a:t/>
            </a:r>
            <a:br>
              <a:rPr lang="zh-CN" altLang="zh-CN" sz="2800" smtClean="0"/>
            </a:br>
            <a:r>
              <a:rPr lang="en-US" altLang="zh-CN" sz="2800" smtClean="0"/>
              <a:t>      diff()</a:t>
            </a:r>
            <a:r>
              <a:rPr lang="zh-CN" altLang="en-US" sz="2800" smtClean="0"/>
              <a:t>求解的格式和</a:t>
            </a:r>
            <a:r>
              <a:rPr lang="en-US" altLang="zh-CN" sz="2800" smtClean="0"/>
              <a:t>Derivative</a:t>
            </a:r>
            <a:r>
              <a:rPr lang="zh-CN" altLang="en-US" sz="2800" smtClean="0"/>
              <a:t>声明的格式类似</a:t>
            </a:r>
            <a:r>
              <a:rPr lang="zh-CN" altLang="zh-CN" sz="2800" smtClean="0"/>
              <a:t>，例如下面的语句计算</a:t>
            </a:r>
            <a:r>
              <a:rPr lang="en-US" altLang="zh-CN" sz="2800" smtClean="0"/>
              <a:t>sin(xy)</a:t>
            </a:r>
            <a:r>
              <a:rPr lang="zh-CN" altLang="zh-CN" sz="2800" smtClean="0"/>
              <a:t>对</a:t>
            </a:r>
            <a:r>
              <a:rPr lang="en-US" altLang="zh-CN" sz="2800" smtClean="0"/>
              <a:t>x</a:t>
            </a:r>
            <a:r>
              <a:rPr lang="zh-CN" altLang="zh-CN" sz="2800" smtClean="0"/>
              <a:t>两次求导、对</a:t>
            </a:r>
            <a:r>
              <a:rPr lang="en-US" altLang="zh-CN" sz="2800" smtClean="0"/>
              <a:t>y</a:t>
            </a:r>
            <a:r>
              <a:rPr lang="zh-CN" altLang="zh-CN" sz="2800" smtClean="0"/>
              <a:t>三次求导的结果:</a:t>
            </a:r>
          </a:p>
          <a:p>
            <a:pPr>
              <a:buFont typeface="Wingdings" pitchFamily="2" charset="2"/>
              <a:buNone/>
            </a:pPr>
            <a:endParaRPr lang="zh-CN" altLang="en-US" sz="2800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59C3185-58AE-49D5-BBDC-FD4BB9D87C60}" type="slidenum">
              <a:rPr lang="en-US" altLang="zh-CN" smtClean="0"/>
              <a:pPr eaLnBrk="1" hangingPunct="1"/>
              <a:t>52</a:t>
            </a:fld>
            <a:endParaRPr lang="en-US" altLang="zh-CN" smtClean="0"/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1143000" y="1752600"/>
            <a:ext cx="7086600" cy="101600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Derivative(f(x,y), x,2,y,3)</a:t>
            </a:r>
            <a:r>
              <a:rPr lang="zh-CN" altLang="en-US" sz="2000"/>
              <a:t> </a:t>
            </a:r>
            <a:r>
              <a:rPr lang="en-US" altLang="zh-CN" sz="2000"/>
              <a:t>#</a:t>
            </a:r>
            <a:r>
              <a:rPr lang="zh-CN" altLang="en-US" sz="2000"/>
              <a:t>对</a:t>
            </a:r>
            <a:r>
              <a:rPr lang="en-US" altLang="zh-CN" sz="2000"/>
              <a:t>x</a:t>
            </a:r>
            <a:r>
              <a:rPr lang="zh-CN" altLang="en-US" sz="2000"/>
              <a:t>求二阶导且对</a:t>
            </a:r>
            <a:r>
              <a:rPr lang="en-US" altLang="zh-CN" sz="2000"/>
              <a:t>y</a:t>
            </a:r>
            <a:r>
              <a:rPr lang="zh-CN" altLang="en-US" sz="2000"/>
              <a:t>求三阶导数（</a:t>
            </a:r>
            <a:r>
              <a:rPr lang="en-US" altLang="zh-CN" sz="2000"/>
              <a:t>5</a:t>
            </a:r>
            <a:r>
              <a:rPr lang="zh-CN" altLang="en-US" sz="2000"/>
              <a:t>阶数）</a:t>
            </a:r>
            <a:endParaRPr lang="en-US" altLang="zh-CN" sz="2000"/>
          </a:p>
          <a:p>
            <a:pPr eaLnBrk="1" hangingPunct="1"/>
            <a:r>
              <a:rPr lang="es-ES" altLang="zh-CN" sz="2000"/>
              <a:t>Derivative(f(x, y), x, x, y, y, y)</a:t>
            </a:r>
            <a:endParaRPr lang="zh-CN" altLang="en-US" sz="2000"/>
          </a:p>
        </p:txBody>
      </p:sp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1143000" y="4724400"/>
            <a:ext cx="7086600" cy="132397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diff(sin(x*y), x,2,y,3)</a:t>
            </a:r>
          </a:p>
          <a:p>
            <a:pPr eaLnBrk="1" hangingPunct="1"/>
            <a:r>
              <a:rPr lang="es-ES" altLang="zh-CN" sz="2000"/>
              <a:t>x*(x**2*y**2*cos(x*y) + 6*x*y*sin(x*y) - 6*cos(x*y))</a:t>
            </a:r>
          </a:p>
          <a:p>
            <a:pPr eaLnBrk="1" hangingPunct="1"/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6148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5195888"/>
          </a:xfrm>
        </p:spPr>
        <p:txBody>
          <a:bodyPr/>
          <a:lstStyle/>
          <a:p>
            <a:r>
              <a:rPr lang="zh-CN" altLang="zh-CN" sz="3200" smtClean="0"/>
              <a:t>微分方程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dsolve()</a:t>
            </a:r>
            <a:r>
              <a:rPr lang="zh-CN" altLang="zh-CN" sz="2800" smtClean="0"/>
              <a:t>可以对微分方程进行符号求解。它的第一个参数是一个带未知函数的表达式，第 二个参数是需要进行求解的未知函数。例如下面的程序对微分方程</a:t>
            </a:r>
            <a:r>
              <a:rPr lang="en-US" altLang="zh-CN" sz="2800" smtClean="0"/>
              <a:t>                   </a:t>
            </a:r>
            <a:r>
              <a:rPr lang="zh-CN" altLang="zh-CN" sz="2800" smtClean="0"/>
              <a:t>进行求解。 得到的结果是一个自然指数函数，它有一个待定系数</a:t>
            </a:r>
            <a:r>
              <a:rPr lang="en-US" altLang="zh-CN" sz="2800" smtClean="0"/>
              <a:t>c</a:t>
            </a:r>
            <a:r>
              <a:rPr lang="en-US" altLang="zh-CN" sz="2800" baseline="-25000" smtClean="0"/>
              <a:t>1</a:t>
            </a:r>
            <a:r>
              <a:rPr lang="zh-CN" altLang="en-US" sz="2800" smtClean="0"/>
              <a:t>。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</a:t>
            </a:r>
            <a:endParaRPr lang="zh-CN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614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D941447-2DA4-42C0-BAD7-06D97F605299}" type="slidenum">
              <a:rPr lang="en-US" altLang="zh-CN" smtClean="0"/>
              <a:pPr eaLnBrk="1" hangingPunct="1"/>
              <a:t>53</a:t>
            </a:fld>
            <a:endParaRPr lang="en-US" altLang="zh-CN" smtClean="0"/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1219200" y="4419600"/>
            <a:ext cx="7010400" cy="101600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&gt;&gt;&gt;f=Function("f")</a:t>
            </a:r>
          </a:p>
          <a:p>
            <a:pPr eaLnBrk="1" hangingPunct="1"/>
            <a:r>
              <a:rPr lang="en-US" altLang="zh-CN" sz="2000"/>
              <a:t>&gt;&gt;&gt; dsolve(Derivative(f(x),x) - f(x), f(x))</a:t>
            </a:r>
          </a:p>
          <a:p>
            <a:pPr eaLnBrk="1" hangingPunct="1"/>
            <a:r>
              <a:rPr lang="en-US" altLang="zh-CN" sz="2000"/>
              <a:t> f(x) == C1*exp(x)</a:t>
            </a:r>
            <a:endParaRPr lang="zh-CN" altLang="en-US" sz="2000"/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4800600" y="2895600"/>
          <a:ext cx="22098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3" imgW="1028520" imgH="228600" progId="Equation.DSMT4">
                  <p:embed/>
                </p:oleObj>
              </mc:Choice>
              <mc:Fallback>
                <p:oleObj name="Equation" r:id="rId3" imgW="102852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895600"/>
                        <a:ext cx="22098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7172" name="内容占位符 2"/>
          <p:cNvSpPr>
            <a:spLocks noGrp="1"/>
          </p:cNvSpPr>
          <p:nvPr>
            <p:ph idx="1"/>
          </p:nvPr>
        </p:nvSpPr>
        <p:spPr>
          <a:xfrm>
            <a:off x="609600" y="1066800"/>
            <a:ext cx="8001000" cy="49672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用</a:t>
            </a:r>
            <a:r>
              <a:rPr lang="en-US" altLang="zh-CN" sz="2800" smtClean="0"/>
              <a:t>dsolve()</a:t>
            </a:r>
            <a:r>
              <a:rPr lang="zh-CN" altLang="zh-CN" sz="2800" smtClean="0"/>
              <a:t>解微分方程时可以传递一个</a:t>
            </a:r>
            <a:r>
              <a:rPr lang="en-US" altLang="zh-CN" sz="2800" smtClean="0"/>
              <a:t>hint</a:t>
            </a:r>
            <a:r>
              <a:rPr lang="zh-CN" altLang="zh-CN" sz="2800" smtClean="0"/>
              <a:t>参数，指定微分方程的解法。该参数的</a:t>
            </a:r>
            <a:r>
              <a:rPr lang="zh-CN" altLang="en-US" sz="2800" smtClean="0"/>
              <a:t>默认</a:t>
            </a:r>
            <a:r>
              <a:rPr lang="zh-CN" altLang="zh-CN" sz="2800" smtClean="0"/>
              <a:t>值为</a:t>
            </a:r>
            <a:r>
              <a:rPr lang="en-US" altLang="zh-CN" sz="2800" smtClean="0"/>
              <a:t>“default”,</a:t>
            </a:r>
            <a:r>
              <a:rPr lang="zh-CN" altLang="zh-CN" sz="2800" smtClean="0"/>
              <a:t>表示由</a:t>
            </a:r>
            <a:r>
              <a:rPr lang="en-US" altLang="zh-CN" sz="2800" smtClean="0"/>
              <a:t>SymPy</a:t>
            </a:r>
            <a:r>
              <a:rPr lang="zh-CN" altLang="zh-CN" sz="2800" smtClean="0"/>
              <a:t>自动挑选解法。可以将</a:t>
            </a:r>
            <a:r>
              <a:rPr lang="en-US" altLang="zh-CN" sz="2800" smtClean="0"/>
              <a:t>hint</a:t>
            </a:r>
            <a:r>
              <a:rPr lang="zh-CN" altLang="zh-CN" sz="2800" smtClean="0"/>
              <a:t>参数设置为</a:t>
            </a:r>
            <a:r>
              <a:rPr lang="en-US" altLang="zh-CN" sz="2800" smtClean="0"/>
              <a:t>“best”，</a:t>
            </a:r>
            <a:r>
              <a:rPr lang="zh-CN" altLang="zh-CN" sz="2800" smtClean="0"/>
              <a:t>让</a:t>
            </a:r>
            <a:r>
              <a:rPr lang="en-US" altLang="zh-CN" sz="2800" smtClean="0"/>
              <a:t>dsolve()</a:t>
            </a:r>
            <a:r>
              <a:rPr lang="zh-CN" altLang="zh-CN" sz="2800" smtClean="0"/>
              <a:t>尝试所有己知解法，并返回最简单的解，例如下面对微分方程</a:t>
            </a:r>
            <a:r>
              <a:rPr lang="en-US" altLang="zh-CN" sz="2800" smtClean="0"/>
              <a:t> :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       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</a:t>
            </a:r>
            <a:r>
              <a:rPr lang="zh-CN" altLang="zh-CN" sz="2800" smtClean="0"/>
              <a:t>进行求解。得到的结果是一个一般方程，它描述了</a:t>
            </a:r>
            <a:r>
              <a:rPr lang="en-US" altLang="zh-CN" sz="2800" smtClean="0"/>
              <a:t>f(x)</a:t>
            </a:r>
            <a:r>
              <a:rPr lang="zh-CN" altLang="zh-CN" sz="2800" smtClean="0"/>
              <a:t>和自变</a:t>
            </a:r>
            <a:r>
              <a:rPr lang="zh-CN" altLang="en-US" sz="2800" smtClean="0"/>
              <a:t>量</a:t>
            </a:r>
            <a:r>
              <a:rPr lang="zh-CN" altLang="zh-CN" sz="2800" smtClean="0"/>
              <a:t>之间的关系。一般把这种函数称为隐函数：</a:t>
            </a:r>
          </a:p>
        </p:txBody>
      </p:sp>
      <p:sp>
        <p:nvSpPr>
          <p:cNvPr id="717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A85F323-E812-4418-9FD8-322723888FF1}" type="slidenum">
              <a:rPr lang="en-US" altLang="zh-CN" smtClean="0"/>
              <a:pPr eaLnBrk="1" hangingPunct="1"/>
              <a:t>54</a:t>
            </a:fld>
            <a:endParaRPr lang="en-US" altLang="zh-CN" smtClean="0"/>
          </a:p>
        </p:txBody>
      </p:sp>
      <p:graphicFrame>
        <p:nvGraphicFramePr>
          <p:cNvPr id="7170" name="Object 7"/>
          <p:cNvGraphicFramePr>
            <a:graphicFrameLocks noChangeAspect="1"/>
          </p:cNvGraphicFramePr>
          <p:nvPr/>
        </p:nvGraphicFramePr>
        <p:xfrm>
          <a:off x="4343400" y="3352800"/>
          <a:ext cx="36004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1676160" imgH="393480" progId="Equation.DSMT4">
                  <p:embed/>
                </p:oleObj>
              </mc:Choice>
              <mc:Fallback>
                <p:oleObj name="Equation" r:id="rId3" imgW="167616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352800"/>
                        <a:ext cx="36004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A90A368-CDB5-4BBE-A00A-DDF461BAC87F}" type="slidenum">
              <a:rPr lang="en-US" altLang="zh-CN" smtClean="0"/>
              <a:pPr eaLnBrk="1" hangingPunct="1"/>
              <a:t>55</a:t>
            </a:fld>
            <a:endParaRPr lang="en-US" altLang="zh-CN" smtClean="0"/>
          </a:p>
        </p:txBody>
      </p:sp>
      <p:sp>
        <p:nvSpPr>
          <p:cNvPr id="60420" name="内容占位符 5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1958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如果设置</a:t>
            </a:r>
            <a:r>
              <a:rPr lang="en-US" altLang="zh-CN" sz="2800" smtClean="0"/>
              <a:t>hint</a:t>
            </a:r>
            <a:r>
              <a:rPr lang="zh-CN" altLang="zh-CN" sz="2800" smtClean="0"/>
              <a:t>参数为</a:t>
            </a:r>
            <a:r>
              <a:rPr lang="en-US" altLang="zh-CN" sz="2800" smtClean="0"/>
              <a:t>“best”,</a:t>
            </a:r>
            <a:r>
              <a:rPr lang="zh-CN" altLang="zh-CN" sz="2800" smtClean="0"/>
              <a:t>就能得到更简单的显函数表达式：</a:t>
            </a:r>
          </a:p>
        </p:txBody>
      </p:sp>
      <p:sp>
        <p:nvSpPr>
          <p:cNvPr id="60421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924800" cy="132397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x = symbols("x", real=True) # </a:t>
            </a:r>
            <a:r>
              <a:rPr lang="zh-CN" altLang="en-US" sz="2000"/>
              <a:t>定义符号</a:t>
            </a:r>
            <a:r>
              <a:rPr lang="en-US" altLang="zh-CN" sz="2000"/>
              <a:t>x </a:t>
            </a:r>
            <a:r>
              <a:rPr lang="zh-CN" altLang="en-US" sz="2000"/>
              <a:t>为实数 </a:t>
            </a:r>
            <a:endParaRPr lang="en-US" altLang="zh-CN" sz="2000"/>
          </a:p>
          <a:p>
            <a:pPr eaLnBrk="1" hangingPunct="1"/>
            <a:r>
              <a:rPr lang="en-US" altLang="zh-CN" sz="2000"/>
              <a:t>&gt;&gt;&gt;eq1 = dsolve(f(x).diff(x) + f(x)**2 + f(x), f(x))</a:t>
            </a:r>
          </a:p>
          <a:p>
            <a:pPr eaLnBrk="1" hangingPunct="1"/>
            <a:r>
              <a:rPr lang="en-US" altLang="zh-CN" sz="2000"/>
              <a:t>&gt;&gt;&gt;eq1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/>
              <a:t>f(x) == -C1/(C1 - exp(x))</a:t>
            </a:r>
          </a:p>
        </p:txBody>
      </p:sp>
      <p:sp>
        <p:nvSpPr>
          <p:cNvPr id="60422" name="Text Box 4"/>
          <p:cNvSpPr txBox="1">
            <a:spLocks noChangeArrowheads="1"/>
          </p:cNvSpPr>
          <p:nvPr/>
        </p:nvSpPr>
        <p:spPr bwMode="auto">
          <a:xfrm>
            <a:off x="762000" y="3657600"/>
            <a:ext cx="7924800" cy="132397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eq2 = dsolve(f(x).diff(x) + f(x)**2 + f(x), f(x), hint="best")</a:t>
            </a:r>
          </a:p>
          <a:p>
            <a:pPr eaLnBrk="1" hangingPunct="1"/>
            <a:r>
              <a:rPr lang="en-US" altLang="zh-CN" sz="2000"/>
              <a:t>&gt;&gt;&gt; eq2</a:t>
            </a:r>
          </a:p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f(x) == -C1/(C1 - exp(x))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614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sz="3200" dirty="0" smtClean="0"/>
              <a:t>积分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/>
              <a:t>      integrate()</a:t>
            </a:r>
            <a:r>
              <a:rPr lang="zh-CN" sz="2800" dirty="0" smtClean="0"/>
              <a:t>可以计算定积分和不定积分：</a:t>
            </a:r>
          </a:p>
          <a:p>
            <a:pPr lvl="1">
              <a:defRPr/>
            </a:pPr>
            <a:r>
              <a:rPr lang="en-US" sz="2400" dirty="0" smtClean="0">
                <a:cs typeface="+mn-cs"/>
              </a:rPr>
              <a:t>integrate(</a:t>
            </a:r>
            <a:r>
              <a:rPr lang="en-US" sz="2400" dirty="0" err="1" smtClean="0">
                <a:cs typeface="+mn-cs"/>
              </a:rPr>
              <a:t>f,x</a:t>
            </a:r>
            <a:r>
              <a:rPr lang="en-US" sz="2400" dirty="0" smtClean="0">
                <a:cs typeface="+mn-cs"/>
              </a:rPr>
              <a:t>):</a:t>
            </a:r>
            <a:r>
              <a:rPr lang="zh-CN" sz="2400" dirty="0" smtClean="0">
                <a:cs typeface="+mn-cs"/>
              </a:rPr>
              <a:t>计算不定积分</a:t>
            </a:r>
            <a:endParaRPr lang="en-US" altLang="zh-CN" sz="2400" dirty="0" smtClean="0">
              <a:cs typeface="+mn-cs"/>
            </a:endParaRPr>
          </a:p>
          <a:p>
            <a:pPr lvl="1">
              <a:defRPr/>
            </a:pPr>
            <a:endParaRPr lang="zh-CN" sz="1200" dirty="0" smtClean="0">
              <a:cs typeface="+mn-cs"/>
            </a:endParaRPr>
          </a:p>
          <a:p>
            <a:pPr lvl="1">
              <a:defRPr/>
            </a:pPr>
            <a:r>
              <a:rPr lang="en-US" sz="2400" dirty="0" smtClean="0">
                <a:cs typeface="+mn-cs"/>
              </a:rPr>
              <a:t>integrate(f,(</a:t>
            </a:r>
            <a:r>
              <a:rPr lang="en-US" sz="2400" dirty="0" err="1" smtClean="0">
                <a:cs typeface="+mn-cs"/>
              </a:rPr>
              <a:t>x,a,b</a:t>
            </a:r>
            <a:r>
              <a:rPr lang="en-US" sz="2400" dirty="0" smtClean="0">
                <a:cs typeface="+mn-cs"/>
              </a:rPr>
              <a:t>)):</a:t>
            </a:r>
            <a:r>
              <a:rPr lang="zh-CN" sz="2400" dirty="0" smtClean="0">
                <a:cs typeface="+mn-cs"/>
              </a:rPr>
              <a:t>计算定积分 </a:t>
            </a:r>
          </a:p>
          <a:p>
            <a:pPr>
              <a:defRPr/>
            </a:pPr>
            <a:endParaRPr lang="en-US" altLang="zh-CN" sz="2000" dirty="0" smtClean="0"/>
          </a:p>
          <a:p>
            <a:pPr>
              <a:defRPr/>
            </a:pPr>
            <a:r>
              <a:rPr lang="zh-CN" sz="2800" dirty="0" smtClean="0"/>
              <a:t>如果要对多个变量计算多重积分，只需要将被积分的变量依次列出即可：</a:t>
            </a:r>
          </a:p>
          <a:p>
            <a:pPr lvl="1">
              <a:defRPr/>
            </a:pPr>
            <a:r>
              <a:rPr lang="en-US" sz="2400" dirty="0" smtClean="0">
                <a:cs typeface="+mn-cs"/>
              </a:rPr>
              <a:t>Integrate(</a:t>
            </a:r>
            <a:r>
              <a:rPr lang="en-US" sz="2400" dirty="0" err="1" smtClean="0">
                <a:cs typeface="+mn-cs"/>
              </a:rPr>
              <a:t>f,x,y</a:t>
            </a:r>
            <a:r>
              <a:rPr lang="en-US" sz="2400" dirty="0" smtClean="0">
                <a:cs typeface="+mn-cs"/>
              </a:rPr>
              <a:t>):</a:t>
            </a:r>
            <a:r>
              <a:rPr lang="zh-CN" sz="2400" dirty="0" smtClean="0">
                <a:cs typeface="+mn-cs"/>
              </a:rPr>
              <a:t>计算双重不定积分</a:t>
            </a:r>
          </a:p>
          <a:p>
            <a:pPr>
              <a:buFont typeface="Wingdings" pitchFamily="2" charset="2"/>
              <a:buNone/>
              <a:defRPr/>
            </a:pPr>
            <a:endParaRPr lang="zh-CN" sz="1600" dirty="0" smtClean="0"/>
          </a:p>
          <a:p>
            <a:pPr lvl="1">
              <a:defRPr/>
            </a:pPr>
            <a:r>
              <a:rPr lang="en-US" sz="2400" dirty="0" smtClean="0">
                <a:cs typeface="+mn-cs"/>
              </a:rPr>
              <a:t>Integrate(f,(</a:t>
            </a:r>
            <a:r>
              <a:rPr lang="en-US" sz="2400" dirty="0" err="1" smtClean="0">
                <a:cs typeface="+mn-cs"/>
              </a:rPr>
              <a:t>x,a,b</a:t>
            </a:r>
            <a:r>
              <a:rPr lang="en-US" sz="2400" dirty="0" smtClean="0">
                <a:cs typeface="+mn-cs"/>
              </a:rPr>
              <a:t>),(</a:t>
            </a:r>
            <a:r>
              <a:rPr lang="en-US" sz="2400" dirty="0" err="1" smtClean="0">
                <a:cs typeface="+mn-cs"/>
              </a:rPr>
              <a:t>y,c,d</a:t>
            </a:r>
            <a:r>
              <a:rPr lang="en-US" sz="2400" dirty="0" smtClean="0">
                <a:cs typeface="+mn-cs"/>
              </a:rPr>
              <a:t>)):</a:t>
            </a:r>
            <a:r>
              <a:rPr lang="zh-CN" sz="2400" dirty="0" smtClean="0">
                <a:cs typeface="+mn-cs"/>
              </a:rPr>
              <a:t>计算双重定积分</a:t>
            </a:r>
          </a:p>
          <a:p>
            <a:pPr>
              <a:buFont typeface="Wingdings" pitchFamily="2" charset="2"/>
              <a:buNone/>
              <a:defRPr/>
            </a:pPr>
            <a:endParaRPr lang="zh-CN" altLang="en-US" dirty="0" smtClean="0"/>
          </a:p>
        </p:txBody>
      </p:sp>
      <p:sp>
        <p:nvSpPr>
          <p:cNvPr id="82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25CF8E8-CD27-444B-B529-3078BAF2A710}" type="slidenum">
              <a:rPr lang="en-US" altLang="zh-CN" smtClean="0"/>
              <a:pPr eaLnBrk="1" hangingPunct="1"/>
              <a:t>56</a:t>
            </a:fld>
            <a:endParaRPr lang="en-US" altLang="zh-CN" smtClean="0"/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5867400" y="2133600"/>
          <a:ext cx="6699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3" imgW="355320" imgH="279360" progId="Equation.DSMT4">
                  <p:embed/>
                </p:oleObj>
              </mc:Choice>
              <mc:Fallback>
                <p:oleObj name="Equation" r:id="rId3" imgW="355320" imgH="279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133600"/>
                        <a:ext cx="66992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7"/>
          <p:cNvGraphicFramePr>
            <a:graphicFrameLocks noChangeAspect="1"/>
          </p:cNvGraphicFramePr>
          <p:nvPr/>
        </p:nvGraphicFramePr>
        <p:xfrm>
          <a:off x="6172200" y="2590800"/>
          <a:ext cx="6699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5" imgW="355320" imgH="469800" progId="Equation.DSMT4">
                  <p:embed/>
                </p:oleObj>
              </mc:Choice>
              <mc:Fallback>
                <p:oleObj name="Equation" r:id="rId5" imgW="355320" imgH="469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590800"/>
                        <a:ext cx="669925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9"/>
          <p:cNvGraphicFramePr>
            <a:graphicFrameLocks noChangeAspect="1"/>
          </p:cNvGraphicFramePr>
          <p:nvPr/>
        </p:nvGraphicFramePr>
        <p:xfrm>
          <a:off x="6629400" y="4495800"/>
          <a:ext cx="11017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7" imgW="583920" imgH="279360" progId="Equation.DSMT4">
                  <p:embed/>
                </p:oleObj>
              </mc:Choice>
              <mc:Fallback>
                <p:oleObj name="Equation" r:id="rId7" imgW="583920" imgH="2793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495800"/>
                        <a:ext cx="110172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0"/>
          <p:cNvGraphicFramePr>
            <a:graphicFrameLocks noChangeAspect="1"/>
          </p:cNvGraphicFramePr>
          <p:nvPr/>
        </p:nvGraphicFramePr>
        <p:xfrm>
          <a:off x="7239000" y="5638800"/>
          <a:ext cx="1100138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9" imgW="583920" imgH="469800" progId="Equation.DSMT4">
                  <p:embed/>
                </p:oleObj>
              </mc:Choice>
              <mc:Fallback>
                <p:oleObj name="Equation" r:id="rId9" imgW="583920" imgH="469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638800"/>
                        <a:ext cx="1100138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2720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和</a:t>
            </a:r>
            <a:r>
              <a:rPr lang="en-US" altLang="zh-CN" sz="2800" smtClean="0"/>
              <a:t>Derivative</a:t>
            </a:r>
            <a:r>
              <a:rPr lang="zh-CN" altLang="zh-CN" sz="2800" smtClean="0"/>
              <a:t>对象表示微分表达式类似</a:t>
            </a:r>
            <a:r>
              <a:rPr lang="en-US" altLang="zh-CN" sz="2800" b="1" smtClean="0"/>
              <a:t>,</a:t>
            </a:r>
            <a:r>
              <a:rPr lang="en-US" altLang="zh-CN" sz="2800" smtClean="0"/>
              <a:t>Integral</a:t>
            </a:r>
            <a:r>
              <a:rPr lang="zh-CN" altLang="zh-CN" sz="2800" smtClean="0"/>
              <a:t>对象表示积分表达式，它的参数和</a:t>
            </a:r>
            <a:r>
              <a:rPr lang="en-US" altLang="zh-CN" sz="2800" smtClean="0"/>
              <a:t>integrate() </a:t>
            </a:r>
            <a:r>
              <a:rPr lang="zh-CN" altLang="zh-CN" sz="2800" smtClean="0"/>
              <a:t>类似，例如：</a:t>
            </a:r>
          </a:p>
          <a:p>
            <a:pPr>
              <a:buFont typeface="Wingdings" pitchFamily="2" charset="2"/>
              <a:buNone/>
            </a:pPr>
            <a:r>
              <a:rPr lang="zh-CN" altLang="zh-CN" sz="2800" smtClean="0"/>
              <a:t/>
            </a:r>
            <a:br>
              <a:rPr lang="zh-CN" altLang="zh-CN" sz="2800" smtClean="0"/>
            </a:b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调用积分对象的</a:t>
            </a:r>
            <a:r>
              <a:rPr lang="en-US" altLang="zh-CN" sz="2800" smtClean="0"/>
              <a:t>doit()</a:t>
            </a:r>
            <a:r>
              <a:rPr lang="zh-CN" altLang="zh-CN" sz="2800" smtClean="0"/>
              <a:t>方法可以对其进行求值计算</a:t>
            </a:r>
            <a:r>
              <a:rPr lang="en-US" altLang="zh-CN" sz="2800" smtClean="0"/>
              <a:t>: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5128B7B-D722-4759-AEFB-43E0B1BBB9DE}" type="slidenum">
              <a:rPr lang="en-US" altLang="zh-CN" smtClean="0"/>
              <a:pPr eaLnBrk="1" hangingPunct="1"/>
              <a:t>57</a:t>
            </a:fld>
            <a:endParaRPr lang="en-US" altLang="zh-CN" smtClean="0"/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1828800" y="2590800"/>
            <a:ext cx="6248400" cy="101600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e = Integral(x*sin(x), x)</a:t>
            </a:r>
          </a:p>
          <a:p>
            <a:pPr eaLnBrk="1" hangingPunct="1"/>
            <a:r>
              <a:rPr lang="en-US" altLang="zh-CN" sz="2000"/>
              <a:t>&gt;&gt;&gt; e</a:t>
            </a:r>
          </a:p>
          <a:p>
            <a:pPr eaLnBrk="1" hangingPunct="1"/>
            <a:r>
              <a:rPr lang="en-US" altLang="zh-CN" sz="2000"/>
              <a:t>Integral(x*sin(x), x)</a:t>
            </a:r>
          </a:p>
        </p:txBody>
      </p:sp>
      <p:sp>
        <p:nvSpPr>
          <p:cNvPr id="61446" name="Text Box 4"/>
          <p:cNvSpPr txBox="1">
            <a:spLocks noChangeArrowheads="1"/>
          </p:cNvSpPr>
          <p:nvPr/>
        </p:nvSpPr>
        <p:spPr bwMode="auto">
          <a:xfrm>
            <a:off x="1676400" y="4953000"/>
            <a:ext cx="62484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e.doit()</a:t>
            </a:r>
            <a:endParaRPr lang="zh-CN" altLang="en-US" sz="2000"/>
          </a:p>
          <a:p>
            <a:pPr eaLnBrk="1" hangingPunct="1"/>
            <a:r>
              <a:rPr lang="en-US" altLang="zh-CN" sz="2000"/>
              <a:t>-x*cos(x) + sin(x))</a:t>
            </a:r>
            <a:endParaRPr lang="zh-CN" altLang="en-US" sz="2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有些积分表达式无法进行符号化简，这时可以调用其</a:t>
            </a:r>
            <a:r>
              <a:rPr lang="en-US" altLang="zh-CN" sz="2800" smtClean="0"/>
              <a:t>evalf()</a:t>
            </a:r>
            <a:r>
              <a:rPr lang="zh-CN" altLang="zh-CN" sz="2800" smtClean="0"/>
              <a:t>方法或用求值函数</a:t>
            </a:r>
            <a:r>
              <a:rPr lang="en-US" altLang="zh-CN" sz="2800" smtClean="0"/>
              <a:t>N()</a:t>
            </a:r>
            <a:r>
              <a:rPr lang="zh-CN" altLang="zh-CN" sz="2800" smtClean="0"/>
              <a:t>对其进 行数值运算：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zh-CN" altLang="zh-CN" sz="2800" smtClean="0"/>
              <a:t/>
            </a:r>
            <a:br>
              <a:rPr lang="zh-CN" altLang="zh-CN" sz="2800" smtClean="0"/>
            </a:br>
            <a:r>
              <a:rPr lang="en-US" altLang="zh-CN" sz="2800" smtClean="0"/>
              <a:t>      </a:t>
            </a:r>
            <a:r>
              <a:rPr lang="zh-CN" altLang="zh-CN" sz="2800" smtClean="0"/>
              <a:t>由于无法进行符号定积分，</a:t>
            </a:r>
            <a:r>
              <a:rPr lang="zh-CN" altLang="en-US" sz="2800" smtClean="0"/>
              <a:t>可</a:t>
            </a:r>
            <a:r>
              <a:rPr lang="zh-CN" altLang="zh-CN" sz="2800" smtClean="0"/>
              <a:t>用</a:t>
            </a:r>
            <a:r>
              <a:rPr lang="en-US" altLang="zh-CN" sz="2800" smtClean="0"/>
              <a:t>evalf()</a:t>
            </a:r>
            <a:r>
              <a:rPr lang="zh-CN" altLang="zh-CN" sz="2800" smtClean="0"/>
              <a:t>和</a:t>
            </a:r>
            <a:r>
              <a:rPr lang="en-US" altLang="zh-CN" sz="2800" smtClean="0"/>
              <a:t>N()</a:t>
            </a:r>
            <a:r>
              <a:rPr lang="zh-CN" altLang="zh-CN" sz="2800" smtClean="0"/>
              <a:t>对其 进行数值运算：</a:t>
            </a: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B524973-BC0C-47B8-B1C6-89D3686C339F}" type="slidenum">
              <a:rPr lang="en-US" altLang="zh-CN" smtClean="0"/>
              <a:pPr eaLnBrk="1" hangingPunct="1"/>
              <a:t>58</a:t>
            </a:fld>
            <a:endParaRPr lang="en-US" altLang="zh-CN" smtClean="0"/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3048000" y="2133600"/>
            <a:ext cx="5181600" cy="101600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e2 = Integral(sin(x)/x, (x, 0, 1)) </a:t>
            </a:r>
          </a:p>
          <a:p>
            <a:pPr eaLnBrk="1" hangingPunct="1"/>
            <a:r>
              <a:rPr lang="en-US" altLang="zh-CN" sz="2000"/>
              <a:t>&gt;&gt;&gt; e2.doit()</a:t>
            </a:r>
          </a:p>
          <a:p>
            <a:pPr eaLnBrk="1" hangingPunct="1"/>
            <a:r>
              <a:rPr lang="en-US" altLang="zh-CN" sz="2000"/>
              <a:t>Si(1)   #Si</a:t>
            </a:r>
          </a:p>
        </p:txBody>
      </p:sp>
      <p:sp>
        <p:nvSpPr>
          <p:cNvPr id="62470" name="Text Box 4"/>
          <p:cNvSpPr txBox="1">
            <a:spLocks noChangeArrowheads="1"/>
          </p:cNvSpPr>
          <p:nvPr/>
        </p:nvSpPr>
        <p:spPr bwMode="auto">
          <a:xfrm>
            <a:off x="1828800" y="4343400"/>
            <a:ext cx="6019800" cy="1938338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e2.evalf()</a:t>
            </a:r>
            <a:endParaRPr lang="zh-CN" altLang="en-US" sz="2000"/>
          </a:p>
          <a:p>
            <a:pPr eaLnBrk="1" hangingPunct="1"/>
            <a:r>
              <a:rPr lang="en-US" altLang="zh-CN" sz="2000"/>
              <a:t>0.946083070367183 </a:t>
            </a:r>
          </a:p>
          <a:p>
            <a:pPr eaLnBrk="1" hangingPunct="1"/>
            <a:r>
              <a:rPr lang="en-US" altLang="zh-CN" sz="2000"/>
              <a:t>&gt;&gt;&gt; N(e2)</a:t>
            </a:r>
            <a:endParaRPr lang="zh-CN" altLang="en-US" sz="2000"/>
          </a:p>
          <a:p>
            <a:pPr eaLnBrk="1" hangingPunct="1"/>
            <a:r>
              <a:rPr lang="en-US" altLang="zh-CN" sz="2000"/>
              <a:t>0.946083070367183 </a:t>
            </a:r>
          </a:p>
          <a:p>
            <a:pPr eaLnBrk="1" hangingPunct="1"/>
            <a:r>
              <a:rPr lang="en-US" altLang="zh-CN" sz="2000"/>
              <a:t>&gt;&gt;&gt; N(e2, 100) #</a:t>
            </a:r>
            <a:r>
              <a:rPr lang="zh-CN" altLang="en-US" sz="2000"/>
              <a:t>可以指定精度</a:t>
            </a:r>
          </a:p>
          <a:p>
            <a:pPr eaLnBrk="1" hangingPunct="1"/>
            <a:r>
              <a:rPr lang="en-US" altLang="zh-CN" sz="2000"/>
              <a:t>0.946083070367183014941353313823…   </a:t>
            </a:r>
            <a:endParaRPr lang="zh-CN" altLang="en-US" sz="2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9220" name="内容占位符 2"/>
          <p:cNvSpPr>
            <a:spLocks noGrp="1"/>
          </p:cNvSpPr>
          <p:nvPr>
            <p:ph idx="1"/>
          </p:nvPr>
        </p:nvSpPr>
        <p:spPr>
          <a:xfrm>
            <a:off x="304800" y="1052513"/>
            <a:ext cx="8534400" cy="49672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SymPy</a:t>
            </a:r>
            <a:r>
              <a:rPr lang="zh-CN" altLang="zh-CN" sz="2800" smtClean="0"/>
              <a:t>的数值计算功能还不够强大，不能对应如下这种情况的无限积分:</a:t>
            </a:r>
          </a:p>
          <a:p>
            <a:endParaRPr lang="en-US" altLang="zh-CN" sz="32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将积分上限修改为1</a:t>
            </a:r>
            <a:r>
              <a:rPr lang="en-US" altLang="zh-CN" sz="2800" smtClean="0"/>
              <a:t>0000</a:t>
            </a:r>
            <a:r>
              <a:rPr lang="zh-CN" altLang="zh-CN" sz="2800" smtClean="0"/>
              <a:t>也没能计算出近似结果，上限为1000时得到了 </a:t>
            </a:r>
            <a:r>
              <a:rPr lang="el-GR" altLang="zh-CN" sz="2800" smtClean="0"/>
              <a:t>π</a:t>
            </a:r>
            <a:r>
              <a:rPr lang="en-US" altLang="zh-CN" sz="2800" smtClean="0"/>
              <a:t>/2</a:t>
            </a:r>
            <a:r>
              <a:rPr lang="zh-CN" altLang="zh-CN" sz="2800" smtClean="0"/>
              <a:t>的近似值， 不过还远远不够精确：</a:t>
            </a:r>
            <a:br>
              <a:rPr lang="zh-CN" altLang="zh-CN" sz="2800" smtClean="0"/>
            </a:b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</a:p>
        </p:txBody>
      </p:sp>
      <p:sp>
        <p:nvSpPr>
          <p:cNvPr id="922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91A7E68-DE01-4537-98B0-EB2EB7B1F7D1}" type="slidenum">
              <a:rPr lang="en-US" altLang="zh-CN" smtClean="0"/>
              <a:pPr eaLnBrk="1" hangingPunct="1"/>
              <a:t>59</a:t>
            </a:fld>
            <a:endParaRPr lang="en-US" altLang="zh-CN" smtClean="0"/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1066800" y="2209800"/>
            <a:ext cx="75438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</a:t>
            </a:r>
            <a:r>
              <a:rPr lang="sv-SE" altLang="zh-CN" sz="2000"/>
              <a:t>N(Integral(sin(x)/x, (x, 0, oo))) </a:t>
            </a:r>
            <a:r>
              <a:rPr lang="en-US" altLang="zh-CN" sz="2000"/>
              <a:t># oo</a:t>
            </a:r>
            <a:r>
              <a:rPr lang="zh-CN" altLang="en-US" sz="2000"/>
              <a:t>表示正无穷</a:t>
            </a:r>
            <a:endParaRPr lang="en-US" altLang="zh-CN" sz="2000"/>
          </a:p>
          <a:p>
            <a:pPr eaLnBrk="1" hangingPunct="1"/>
            <a:r>
              <a:rPr lang="en-US" altLang="zh-CN" sz="2000"/>
              <a:t>-0.e+0</a:t>
            </a:r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1066800" y="4724400"/>
            <a:ext cx="7543800" cy="132397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N(Integral(sin(x)/x, (x, 0, 10000))) </a:t>
            </a:r>
          </a:p>
          <a:p>
            <a:pPr eaLnBrk="1" hangingPunct="1"/>
            <a:r>
              <a:rPr lang="en-US" altLang="zh-CN" sz="2000"/>
              <a:t>0.e+0</a:t>
            </a:r>
          </a:p>
          <a:p>
            <a:pPr eaLnBrk="1" hangingPunct="1"/>
            <a:r>
              <a:rPr lang="en-US" altLang="zh-CN" sz="2000"/>
              <a:t>&gt;&gt;&gt;N(Integral(sin(x)/x, (x, 0, 1000))) </a:t>
            </a:r>
          </a:p>
          <a:p>
            <a:pPr eaLnBrk="1" hangingPunct="1"/>
            <a:r>
              <a:rPr lang="en-US" altLang="zh-CN" sz="2000"/>
              <a:t>1.57023312196877</a:t>
            </a:r>
            <a:endParaRPr lang="zh-CN" altLang="en-US" sz="2000"/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5486400" y="1447800"/>
          <a:ext cx="2033588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1079280" imgH="469800" progId="Equation.DSMT4">
                  <p:embed/>
                </p:oleObj>
              </mc:Choice>
              <mc:Fallback>
                <p:oleObj name="Equation" r:id="rId3" imgW="1079280" imgH="46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447800"/>
                        <a:ext cx="2033588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从例子开始</a:t>
            </a:r>
            <a:endParaRPr lang="en-US" altLang="zh-CN" sz="3600" smtClean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001000" cy="4967288"/>
          </a:xfrm>
        </p:spPr>
        <p:txBody>
          <a:bodyPr/>
          <a:lstStyle/>
          <a:p>
            <a:r>
              <a:rPr lang="zh-CN" altLang="zh-CN" sz="3200" smtClean="0"/>
              <a:t>欧拉恒等式</a:t>
            </a:r>
            <a:r>
              <a:rPr lang="en-US" altLang="zh-CN" sz="320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  </a:t>
            </a:r>
            <a:r>
              <a:rPr lang="zh-CN" altLang="zh-CN" sz="2800" smtClean="0"/>
              <a:t>此公式被称为欧拉恒等式，其中</a:t>
            </a:r>
            <a:r>
              <a:rPr lang="en-US" altLang="zh-CN" sz="2800" smtClean="0"/>
              <a:t>e</a:t>
            </a:r>
            <a:r>
              <a:rPr lang="zh-CN" altLang="zh-CN" sz="2800" smtClean="0"/>
              <a:t>是自然常数，</a:t>
            </a:r>
            <a:r>
              <a:rPr lang="en-US" altLang="zh-CN" sz="2800" smtClean="0"/>
              <a:t>i</a:t>
            </a:r>
            <a:r>
              <a:rPr lang="zh-CN" altLang="zh-CN" sz="2800" smtClean="0"/>
              <a:t>是虚数单位</a:t>
            </a:r>
            <a:r>
              <a:rPr lang="en-US" altLang="zh-CN" sz="2800" smtClean="0"/>
              <a:t>，   </a:t>
            </a:r>
            <a:r>
              <a:rPr lang="zh-CN" altLang="zh-CN" sz="2800" smtClean="0"/>
              <a:t>是圆周率。此公式被誉为数学中最奇妙的公式，它将5个基本数学常数用加法、乘法和</a:t>
            </a:r>
            <a:r>
              <a:rPr lang="zh-CN" altLang="en-US" sz="2800" smtClean="0"/>
              <a:t>幂</a:t>
            </a:r>
            <a:r>
              <a:rPr lang="zh-CN" altLang="zh-CN" sz="2800" smtClean="0"/>
              <a:t>运算联系起来。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从</a:t>
            </a:r>
            <a:r>
              <a:rPr lang="en-US" altLang="zh-CN" sz="2800" smtClean="0"/>
              <a:t>SymPy</a:t>
            </a:r>
            <a:r>
              <a:rPr lang="zh-CN" altLang="zh-CN" sz="2800" smtClean="0"/>
              <a:t>库载入的符号中，</a:t>
            </a:r>
            <a:r>
              <a:rPr lang="en-US" altLang="zh-CN" sz="2800" smtClean="0"/>
              <a:t>E</a:t>
            </a:r>
            <a:r>
              <a:rPr lang="zh-CN" altLang="zh-CN" sz="2800" smtClean="0"/>
              <a:t>表示自然常数，</a:t>
            </a:r>
            <a:r>
              <a:rPr lang="en-US" altLang="zh-CN" sz="2800" smtClean="0"/>
              <a:t>I</a:t>
            </a:r>
            <a:r>
              <a:rPr lang="zh-CN" altLang="zh-CN" sz="2800" smtClean="0"/>
              <a:t>表示虚数单位，</a:t>
            </a:r>
            <a:r>
              <a:rPr lang="en-US" altLang="zh-CN" sz="2800" smtClean="0"/>
              <a:t>pi</a:t>
            </a:r>
            <a:r>
              <a:rPr lang="zh-CN" altLang="zh-CN" sz="2800" smtClean="0"/>
              <a:t>表示圆周</a:t>
            </a:r>
            <a:r>
              <a:rPr lang="zh-CN" altLang="en-US" sz="2800" smtClean="0"/>
              <a:t>率</a:t>
            </a:r>
            <a:r>
              <a:rPr lang="zh-CN" altLang="zh-CN" sz="2800" smtClean="0"/>
              <a:t>，因此上面 的公式可以直接如</a:t>
            </a:r>
            <a:r>
              <a:rPr lang="zh-CN" altLang="en-US" sz="2800" smtClean="0"/>
              <a:t>下</a:t>
            </a:r>
            <a:r>
              <a:rPr lang="zh-CN" altLang="zh-CN" sz="2800" smtClean="0"/>
              <a:t>计算：</a:t>
            </a:r>
          </a:p>
          <a:p>
            <a:pPr>
              <a:buFont typeface="Wingdings" pitchFamily="2" charset="2"/>
              <a:buNone/>
            </a:pPr>
            <a:r>
              <a:rPr lang="zh-CN" altLang="zh-CN" smtClean="0"/>
              <a:t/>
            </a:r>
            <a:br>
              <a:rPr lang="zh-CN" altLang="zh-CN" smtClean="0"/>
            </a:br>
            <a:endParaRPr lang="zh-CN" altLang="en-US" smtClean="0"/>
          </a:p>
        </p:txBody>
      </p:sp>
      <p:sp>
        <p:nvSpPr>
          <p:cNvPr id="103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9F0441D-9280-48D5-84EF-C1ABA79B2927}" type="slidenum">
              <a:rPr lang="en-US" altLang="zh-CN" smtClean="0"/>
              <a:pPr eaLnBrk="1" hangingPunct="1"/>
              <a:t>6</a:t>
            </a:fld>
            <a:endParaRPr lang="en-US" altLang="zh-CN" smtClean="0"/>
          </a:p>
        </p:txBody>
      </p:sp>
      <p:sp>
        <p:nvSpPr>
          <p:cNvPr id="1032" name="Text Box 4"/>
          <p:cNvSpPr txBox="1">
            <a:spLocks noChangeArrowheads="1"/>
          </p:cNvSpPr>
          <p:nvPr/>
        </p:nvSpPr>
        <p:spPr bwMode="auto">
          <a:xfrm>
            <a:off x="1600200" y="5486400"/>
            <a:ext cx="60198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&gt;&gt;&gt;E**(I*pi)+1</a:t>
            </a:r>
          </a:p>
          <a:p>
            <a:pPr eaLnBrk="1" hangingPunct="1"/>
            <a:r>
              <a:rPr lang="en-US" altLang="zh-CN" sz="2000"/>
              <a:t>￼0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2667000" y="1524000"/>
          <a:ext cx="1828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6" imgW="622080" imgH="203040" progId="Equation.DSMT4">
                  <p:embed/>
                </p:oleObj>
              </mc:Choice>
              <mc:Fallback>
                <p:oleObj name="Equation" r:id="rId6" imgW="62208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524000"/>
                        <a:ext cx="18288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8"/>
          <p:cNvGraphicFramePr>
            <a:graphicFrameLocks noChangeAspect="1"/>
          </p:cNvGraphicFramePr>
          <p:nvPr/>
        </p:nvGraphicFramePr>
        <p:xfrm>
          <a:off x="4343400" y="2667000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8" imgW="139680" imgH="139680" progId="Equation.DSMT4">
                  <p:embed/>
                </p:oleObj>
              </mc:Choice>
              <mc:Fallback>
                <p:oleObj name="Equation" r:id="rId8" imgW="139680" imgH="1396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667000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符号运算</a:t>
            </a:r>
            <a:endParaRPr lang="zh-CN" altLang="en-US" sz="360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          </a:t>
            </a:r>
            <a:r>
              <a:rPr lang="en-US" sz="2800" dirty="0" err="1" smtClean="0">
                <a:solidFill>
                  <a:srgbClr val="FF0000"/>
                </a:solidFill>
              </a:rPr>
              <a:t>as_sum</a:t>
            </a:r>
            <a:r>
              <a:rPr lang="en-US" sz="2800" dirty="0" smtClean="0">
                <a:solidFill>
                  <a:srgbClr val="FF0000"/>
                </a:solidFill>
              </a:rPr>
              <a:t>()</a:t>
            </a:r>
            <a:r>
              <a:rPr lang="zh-CN" sz="2800" dirty="0" smtClean="0">
                <a:solidFill>
                  <a:srgbClr val="FF0000"/>
                </a:solidFill>
              </a:rPr>
              <a:t>方法可以将定积分转换为近似求和公式，它将积分区域分割成</a:t>
            </a:r>
            <a:r>
              <a:rPr lang="en-US" sz="2800" cap="small" dirty="0" smtClean="0">
                <a:solidFill>
                  <a:srgbClr val="FF0000"/>
                </a:solidFill>
              </a:rPr>
              <a:t>n</a:t>
            </a:r>
            <a:r>
              <a:rPr lang="zh-CN" sz="2800" dirty="0" smtClean="0">
                <a:solidFill>
                  <a:srgbClr val="FF0000"/>
                </a:solidFill>
              </a:rPr>
              <a:t>个小矩形的面积之和:</a:t>
            </a:r>
          </a:p>
          <a:p>
            <a:pPr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47F5B5-1A67-4578-961A-62951EAC7A43}" type="slidenum">
              <a:rPr lang="en-US" altLang="zh-CN" smtClean="0"/>
              <a:pPr eaLnBrk="1" hangingPunct="1"/>
              <a:t>60</a:t>
            </a:fld>
            <a:endParaRPr lang="en-US" altLang="zh-CN" smtClean="0"/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914400" y="2438400"/>
            <a:ext cx="7543800" cy="2862263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e=Integral(sin(x)/x,(x,0,1))</a:t>
            </a:r>
          </a:p>
          <a:p>
            <a:pPr eaLnBrk="1" hangingPunct="1"/>
            <a:r>
              <a:rPr lang="en-US" altLang="zh-CN" sz="2000"/>
              <a:t>&gt;&gt;&gt;e.as_sum(5)</a:t>
            </a:r>
          </a:p>
          <a:p>
            <a:pPr eaLnBrk="1" hangingPunct="1"/>
            <a:r>
              <a:rPr lang="en-US" altLang="zh-CN" sz="2000"/>
              <a:t>2*sin(9/10)/9 + 2*sin(7/10)/7 + 2*sin(1/2)/5 + 2*sin(3/10)/3 + 2*sin(1/10)</a:t>
            </a:r>
          </a:p>
          <a:p>
            <a:pPr eaLnBrk="1" hangingPunct="1"/>
            <a:r>
              <a:rPr lang="en-US" altLang="zh-CN" sz="2000"/>
              <a:t>&gt;&gt;&gt; N(e.as_sum(5))</a:t>
            </a:r>
          </a:p>
          <a:p>
            <a:pPr eaLnBrk="1" hangingPunct="1"/>
            <a:r>
              <a:rPr lang="en-US" altLang="zh-CN" sz="2000"/>
              <a:t> 0.946585362780408</a:t>
            </a:r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其他功能</a:t>
            </a:r>
            <a:endParaRPr lang="en-US" altLang="zh-CN" sz="3600" smtClean="0"/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>
          <a:xfrm>
            <a:off x="381000" y="1052513"/>
            <a:ext cx="8305800" cy="5195887"/>
          </a:xfrm>
        </p:spPr>
        <p:txBody>
          <a:bodyPr/>
          <a:lstStyle/>
          <a:p>
            <a:r>
              <a:rPr lang="zh-CN" altLang="en-US" sz="3200" smtClean="0"/>
              <a:t>用</a:t>
            </a:r>
            <a:r>
              <a:rPr lang="en-US" altLang="zh-CN" sz="3200" smtClean="0"/>
              <a:t>SymPy</a:t>
            </a:r>
            <a:r>
              <a:rPr lang="zh-CN" altLang="en-US" sz="3200" smtClean="0"/>
              <a:t>做计算器</a:t>
            </a:r>
            <a:endParaRPr lang="en-US" altLang="zh-CN" sz="32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SymPy</a:t>
            </a:r>
            <a:r>
              <a:rPr lang="zh-CN" altLang="en-US" sz="2800" smtClean="0"/>
              <a:t>有三种内建的数值类型：浮点数、有理数和整数。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 有理数类用一对整数表示一个有理数：分子和分母，所以</a:t>
            </a:r>
            <a:r>
              <a:rPr lang="en-US" altLang="zh-CN" sz="2800" smtClean="0"/>
              <a:t>Rational(1,2)</a:t>
            </a:r>
            <a:r>
              <a:rPr lang="zh-CN" altLang="en-US" sz="2800" smtClean="0"/>
              <a:t>代表</a:t>
            </a:r>
            <a:r>
              <a:rPr lang="en-US" altLang="zh-CN" sz="2800" smtClean="0"/>
              <a:t>1/2, Rational(5,2) </a:t>
            </a:r>
            <a:r>
              <a:rPr lang="zh-CN" altLang="en-US" sz="2800" smtClean="0"/>
              <a:t>代表</a:t>
            </a:r>
            <a:r>
              <a:rPr lang="en-US" altLang="zh-CN" sz="2800" smtClean="0"/>
              <a:t>5/2</a:t>
            </a:r>
            <a:r>
              <a:rPr lang="zh-CN" altLang="en-US" sz="2800" smtClean="0"/>
              <a:t>等等。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  有些特殊的常数，像</a:t>
            </a:r>
            <a:r>
              <a:rPr lang="en-US" altLang="zh-CN" sz="2800" smtClean="0"/>
              <a:t>e</a:t>
            </a:r>
            <a:r>
              <a:rPr lang="zh-CN" altLang="en-US" sz="2800" smtClean="0"/>
              <a:t>和</a:t>
            </a:r>
            <a:r>
              <a:rPr lang="en-US" altLang="zh-CN" sz="2800" smtClean="0"/>
              <a:t>pi</a:t>
            </a:r>
            <a:r>
              <a:rPr lang="zh-CN" altLang="en-US" sz="2800" smtClean="0"/>
              <a:t>，它们被视为符号</a:t>
            </a:r>
            <a:r>
              <a:rPr lang="en-US" altLang="zh-CN" sz="2800" smtClean="0"/>
              <a:t>(1+pi</a:t>
            </a:r>
            <a:r>
              <a:rPr lang="zh-CN" altLang="en-US" sz="2800" smtClean="0"/>
              <a:t>将不被数值求解，它将保持为</a:t>
            </a:r>
            <a:r>
              <a:rPr lang="en-US" altLang="zh-CN" sz="2800" smtClean="0"/>
              <a:t>1+pi)</a:t>
            </a:r>
            <a:r>
              <a:rPr lang="zh-CN" altLang="en-US" sz="2800" smtClean="0"/>
              <a:t>，并且可以有任意精度：</a:t>
            </a: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5B467E0-AE4E-4D53-AC0B-920E1AD0F883}" type="slidenum">
              <a:rPr lang="en-US" altLang="zh-CN" smtClean="0"/>
              <a:pPr eaLnBrk="1" hangingPunct="1"/>
              <a:t>61</a:t>
            </a:fld>
            <a:endParaRPr lang="en-US" altLang="zh-CN" smtClean="0"/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1219200" y="5334000"/>
            <a:ext cx="75438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pi**2</a:t>
            </a:r>
          </a:p>
          <a:p>
            <a:pPr eaLnBrk="1" hangingPunct="1"/>
            <a:r>
              <a:rPr lang="en-US" altLang="zh-CN" sz="2000"/>
              <a:t>pi**2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其他功能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609600" y="1143000"/>
            <a:ext cx="8077200" cy="50434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/>
              <a:t>            </a:t>
            </a:r>
          </a:p>
          <a:p>
            <a:pPr>
              <a:buFont typeface="Wingdings" pitchFamily="2" charset="2"/>
              <a:buNone/>
            </a:pPr>
            <a:endParaRPr lang="en-US" altLang="zh-CN" sz="2400" smtClean="0"/>
          </a:p>
          <a:p>
            <a:pPr>
              <a:buFont typeface="Wingdings" pitchFamily="2" charset="2"/>
              <a:buNone/>
            </a:pPr>
            <a:endParaRPr lang="en-US" altLang="zh-CN" sz="2400" smtClean="0"/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evalf</a:t>
            </a:r>
            <a:r>
              <a:rPr lang="zh-CN" altLang="en-US" sz="2800" smtClean="0"/>
              <a:t>将表达式求解为浮点数。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这还有一个类表示数学上的无限，叫作</a:t>
            </a:r>
            <a:r>
              <a:rPr lang="en-US" altLang="zh-CN" sz="2800" smtClean="0"/>
              <a:t>oo</a:t>
            </a:r>
            <a:r>
              <a:rPr lang="zh-CN" altLang="en-US" sz="2800" smtClean="0"/>
              <a:t>：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4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zh-CN" altLang="en-US" sz="2800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E226594-16D7-4183-A506-56C2C95F94FC}" type="slidenum">
              <a:rPr lang="en-US" altLang="zh-CN" smtClean="0"/>
              <a:pPr eaLnBrk="1" hangingPunct="1"/>
              <a:t>62</a:t>
            </a:fld>
            <a:endParaRPr lang="en-US" altLang="zh-CN" smtClean="0"/>
          </a:p>
        </p:txBody>
      </p:sp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914400" y="1143000"/>
            <a:ext cx="7543800" cy="163195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pi.evalf() </a:t>
            </a:r>
          </a:p>
          <a:p>
            <a:pPr eaLnBrk="1" hangingPunct="1"/>
            <a:r>
              <a:rPr lang="en-US" altLang="zh-CN" sz="2000"/>
              <a:t>3.14159265358979 </a:t>
            </a:r>
          </a:p>
          <a:p>
            <a:pPr eaLnBrk="1" hangingPunct="1"/>
            <a:r>
              <a:rPr lang="en-US" altLang="zh-CN" sz="2000"/>
              <a:t>&gt;&gt;&gt; (pi+exp(1)).evalf(50)</a:t>
            </a:r>
          </a:p>
          <a:p>
            <a:pPr eaLnBrk="1" hangingPunct="1"/>
            <a:r>
              <a:rPr lang="en-US" altLang="zh-CN" sz="2000"/>
              <a:t>5.8598744820488384738229308546321653819544164930751</a:t>
            </a:r>
          </a:p>
        </p:txBody>
      </p:sp>
      <p:sp>
        <p:nvSpPr>
          <p:cNvPr id="65542" name="Text Box 4"/>
          <p:cNvSpPr txBox="1">
            <a:spLocks noChangeArrowheads="1"/>
          </p:cNvSpPr>
          <p:nvPr/>
        </p:nvSpPr>
        <p:spPr bwMode="auto">
          <a:xfrm>
            <a:off x="990600" y="4038600"/>
            <a:ext cx="7543800" cy="132397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oo &gt; 99999</a:t>
            </a:r>
          </a:p>
          <a:p>
            <a:pPr eaLnBrk="1" hangingPunct="1"/>
            <a:r>
              <a:rPr lang="en-US" altLang="zh-CN" sz="2000"/>
              <a:t>True</a:t>
            </a:r>
          </a:p>
          <a:p>
            <a:pPr eaLnBrk="1" hangingPunct="1"/>
            <a:r>
              <a:rPr lang="en-US" altLang="zh-CN" sz="2000"/>
              <a:t>&gt;&gt;&gt; oo + 10000</a:t>
            </a:r>
          </a:p>
          <a:p>
            <a:pPr eaLnBrk="1" hangingPunct="1"/>
            <a:r>
              <a:rPr lang="en-US" altLang="zh-CN" sz="2000"/>
              <a:t>oo</a:t>
            </a:r>
            <a:endParaRPr lang="zh-CN" altLang="en-US" sz="2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其他功能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533400" y="1052513"/>
            <a:ext cx="8077200" cy="5272087"/>
          </a:xfrm>
        </p:spPr>
        <p:txBody>
          <a:bodyPr/>
          <a:lstStyle/>
          <a:p>
            <a:r>
              <a:rPr lang="zh-CN" altLang="en-US" sz="3200" smtClean="0"/>
              <a:t>极限</a:t>
            </a:r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极限在</a:t>
            </a:r>
            <a:r>
              <a:rPr lang="en-US" altLang="zh-CN" sz="2800" smtClean="0"/>
              <a:t>sympy</a:t>
            </a:r>
            <a:r>
              <a:rPr lang="zh-CN" altLang="en-US" sz="2800" smtClean="0"/>
              <a:t>中使用很简单，它们的语法是</a:t>
            </a:r>
            <a:r>
              <a:rPr lang="en-US" altLang="zh-CN" sz="2800" smtClean="0"/>
              <a:t>limit(function, variable, point)，</a:t>
            </a:r>
            <a:r>
              <a:rPr lang="zh-CN" altLang="en-US" sz="2800" smtClean="0"/>
              <a:t>所以计算当</a:t>
            </a:r>
            <a:r>
              <a:rPr lang="en-US" altLang="zh-CN" sz="2800" smtClean="0"/>
              <a:t>x</a:t>
            </a:r>
            <a:r>
              <a:rPr lang="zh-CN" altLang="en-US" sz="2800" smtClean="0"/>
              <a:t>趋近于</a:t>
            </a:r>
            <a:r>
              <a:rPr lang="en-US" altLang="zh-CN" sz="2800" smtClean="0"/>
              <a:t>0</a:t>
            </a:r>
            <a:r>
              <a:rPr lang="zh-CN" altLang="en-US" sz="2800" smtClean="0"/>
              <a:t>时</a:t>
            </a:r>
            <a:r>
              <a:rPr lang="en-US" altLang="zh-CN" sz="2800" smtClean="0"/>
              <a:t>f(x)</a:t>
            </a:r>
            <a:r>
              <a:rPr lang="zh-CN" altLang="en-US" sz="2800" smtClean="0"/>
              <a:t>的极限，可以给出</a:t>
            </a:r>
            <a:r>
              <a:rPr lang="en-US" altLang="zh-CN" sz="2800" smtClean="0"/>
              <a:t>limit(f, x, 0)：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 也可以计算在无穷的极限：</a:t>
            </a:r>
            <a:endParaRPr lang="zh-CN" altLang="zh-CN" sz="2800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3F9F91B-847B-4528-8937-8AEF0B6349CE}" type="slidenum">
              <a:rPr lang="en-US" altLang="zh-CN" smtClean="0"/>
              <a:pPr eaLnBrk="1" hangingPunct="1"/>
              <a:t>63</a:t>
            </a:fld>
            <a:endParaRPr lang="en-US" altLang="zh-CN" smtClean="0"/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1295400" y="3429000"/>
            <a:ext cx="7010400" cy="132397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from sympy import * </a:t>
            </a:r>
          </a:p>
          <a:p>
            <a:pPr eaLnBrk="1" hangingPunct="1"/>
            <a:r>
              <a:rPr lang="en-US" altLang="zh-CN" sz="2000"/>
              <a:t>&gt;&gt;&gt; x=Symbol("x") </a:t>
            </a:r>
          </a:p>
          <a:p>
            <a:pPr eaLnBrk="1" hangingPunct="1"/>
            <a:r>
              <a:rPr lang="en-US" altLang="zh-CN" sz="2000"/>
              <a:t>&gt;&gt;&gt; limit(sin(x)/x, x, 0)</a:t>
            </a:r>
          </a:p>
          <a:p>
            <a:pPr eaLnBrk="1" hangingPunct="1"/>
            <a:r>
              <a:rPr lang="en-US" altLang="zh-CN" sz="2000"/>
              <a:t> 1</a:t>
            </a:r>
            <a:endParaRPr lang="zh-CN" altLang="en-US" sz="2000"/>
          </a:p>
        </p:txBody>
      </p:sp>
      <p:sp>
        <p:nvSpPr>
          <p:cNvPr id="66566" name="Text Box 4"/>
          <p:cNvSpPr txBox="1">
            <a:spLocks noChangeArrowheads="1"/>
          </p:cNvSpPr>
          <p:nvPr/>
        </p:nvSpPr>
        <p:spPr bwMode="auto">
          <a:xfrm>
            <a:off x="1295400" y="5534025"/>
            <a:ext cx="70104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&gt;&gt;&gt;limit(sin(x)/x, x, oo)</a:t>
            </a:r>
          </a:p>
          <a:p>
            <a:pPr eaLnBrk="1" hangingPunct="1"/>
            <a:r>
              <a:rPr lang="en-US" altLang="zh-CN" sz="2000"/>
              <a:t> 0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其他功能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smtClean="0"/>
              <a:t>级数展开</a:t>
            </a:r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使用</a:t>
            </a:r>
            <a:r>
              <a:rPr lang="en-US" altLang="zh-CN" sz="2800" smtClean="0"/>
              <a:t>.series(var, point, order):</a:t>
            </a: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84DC38F-E11E-4B20-9F65-8A338DD544C0}" type="slidenum">
              <a:rPr lang="en-US" altLang="zh-CN" smtClean="0"/>
              <a:pPr eaLnBrk="1" hangingPunct="1"/>
              <a:t>64</a:t>
            </a:fld>
            <a:endParaRPr lang="en-US" altLang="zh-CN" smtClean="0"/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990600" y="2133600"/>
            <a:ext cx="7162800" cy="440055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(1/cos(x)).series(x, 0, 10)</a:t>
            </a:r>
          </a:p>
          <a:p>
            <a:pPr eaLnBrk="1" hangingPunct="1"/>
            <a:r>
              <a:rPr lang="pt-BR" altLang="zh-CN" sz="2000"/>
              <a:t>1 + x**2/2 + 5*x**4/24 + 61*x**6/720 + 277*x**8/8064 + O(x**10)</a:t>
            </a:r>
          </a:p>
          <a:p>
            <a:pPr eaLnBrk="1" hangingPunct="1"/>
            <a:r>
              <a:rPr lang="en-US" altLang="zh-CN" sz="2000"/>
              <a:t>&gt;&gt;&gt; e = 1/(x + y) </a:t>
            </a:r>
          </a:p>
          <a:p>
            <a:pPr eaLnBrk="1" hangingPunct="1"/>
            <a:r>
              <a:rPr lang="en-US" altLang="zh-CN" sz="2000"/>
              <a:t>&gt;&gt;&gt; s = e.series(x, 0, 5) </a:t>
            </a:r>
          </a:p>
          <a:p>
            <a:pPr eaLnBrk="1" hangingPunct="1"/>
            <a:r>
              <a:rPr lang="en-US" altLang="zh-CN" sz="2000"/>
              <a:t>&gt;&gt;&gt; print(s)</a:t>
            </a:r>
          </a:p>
          <a:p>
            <a:pPr eaLnBrk="1" hangingPunct="1"/>
            <a:r>
              <a:rPr lang="es-ES" altLang="zh-CN" sz="2000"/>
              <a:t>1/y - x/y**2 + x**2/y**3 - x**3/y**4 + x**4/y**5 + O(x**5)</a:t>
            </a:r>
          </a:p>
          <a:p>
            <a:pPr eaLnBrk="1" hangingPunct="1"/>
            <a:r>
              <a:rPr lang="es-ES" altLang="zh-CN" sz="2000"/>
              <a:t>&gt;&gt;&gt;pprint(s)</a:t>
            </a:r>
          </a:p>
          <a:p>
            <a:pPr eaLnBrk="1" hangingPunct="1"/>
            <a:r>
              <a:rPr lang="es-ES" altLang="zh-CN" sz="2000"/>
              <a:t>          2    3    4        </a:t>
            </a:r>
          </a:p>
          <a:p>
            <a:pPr eaLnBrk="1" hangingPunct="1"/>
            <a:r>
              <a:rPr lang="es-ES" altLang="zh-CN" sz="2000"/>
              <a:t>1   x    x    x    x     ⎛ 5⎞</a:t>
            </a:r>
          </a:p>
          <a:p>
            <a:pPr eaLnBrk="1" hangingPunct="1"/>
            <a:r>
              <a:rPr lang="es-ES" altLang="zh-CN" sz="2000"/>
              <a:t>─ - ── + ── - ── + ── + O⎝x ⎠</a:t>
            </a:r>
          </a:p>
          <a:p>
            <a:pPr eaLnBrk="1" hangingPunct="1"/>
            <a:r>
              <a:rPr lang="es-ES" altLang="zh-CN" sz="2000"/>
              <a:t>y    2    3    4    5        </a:t>
            </a:r>
          </a:p>
          <a:p>
            <a:pPr eaLnBrk="1" hangingPunct="1"/>
            <a:r>
              <a:rPr lang="es-ES" altLang="zh-CN" sz="2000"/>
              <a:t>    y    y    y    y</a:t>
            </a:r>
            <a:endParaRPr lang="zh-CN" altLang="en-US" sz="20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其他功能</a:t>
            </a:r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272087"/>
          </a:xfrm>
        </p:spPr>
        <p:txBody>
          <a:bodyPr/>
          <a:lstStyle/>
          <a:p>
            <a:r>
              <a:rPr lang="zh-CN" altLang="en-US" sz="3200" smtClean="0"/>
              <a:t>求和</a:t>
            </a:r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计算给定求和变量界限的</a:t>
            </a:r>
            <a:r>
              <a:rPr lang="en-US" altLang="zh-CN" sz="2800" smtClean="0"/>
              <a:t>f</a:t>
            </a:r>
            <a:r>
              <a:rPr lang="zh-CN" altLang="en-US" sz="2800" smtClean="0"/>
              <a:t>的总和</a:t>
            </a:r>
            <a:r>
              <a:rPr lang="en-US" altLang="zh-CN" sz="2800" smtClean="0"/>
              <a:t>(Summation)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summation(f, (i, a, b))</a:t>
            </a:r>
            <a:r>
              <a:rPr lang="zh-CN" altLang="en-US" sz="2800" smtClean="0"/>
              <a:t>变量</a:t>
            </a:r>
            <a:r>
              <a:rPr lang="en-US" altLang="zh-CN" sz="2800" smtClean="0"/>
              <a:t>i</a:t>
            </a:r>
            <a:r>
              <a:rPr lang="zh-CN" altLang="en-US" sz="2800" smtClean="0"/>
              <a:t>从</a:t>
            </a:r>
            <a:r>
              <a:rPr lang="en-US" altLang="zh-CN" sz="2800" smtClean="0"/>
              <a:t>a</a:t>
            </a:r>
            <a:r>
              <a:rPr lang="zh-CN" altLang="en-US" sz="2800" smtClean="0"/>
              <a:t>到</a:t>
            </a:r>
            <a:r>
              <a:rPr lang="en-US" altLang="zh-CN" sz="2800" smtClean="0"/>
              <a:t>b</a:t>
            </a:r>
            <a:r>
              <a:rPr lang="zh-CN" altLang="en-US" sz="2800" smtClean="0"/>
              <a:t>计算</a:t>
            </a:r>
            <a:r>
              <a:rPr lang="en-US" altLang="zh-CN" sz="2800" smtClean="0"/>
              <a:t>f</a:t>
            </a:r>
            <a:r>
              <a:rPr lang="zh-CN" altLang="en-US" sz="2800" smtClean="0"/>
              <a:t>的和</a:t>
            </a:r>
            <a:r>
              <a:rPr lang="en-US" altLang="zh-CN" sz="2800" smtClean="0"/>
              <a:t>.</a:t>
            </a:r>
            <a:r>
              <a:rPr lang="zh-CN" altLang="en-US" sz="2800" smtClean="0"/>
              <a:t>如果不能计算总和，它将打印相应的求和公式。求值可引入额外的极限计算：</a:t>
            </a: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D7AEB8C-C5DA-4C5D-B672-57E782756AC4}" type="slidenum">
              <a:rPr lang="en-US" altLang="zh-CN" smtClean="0"/>
              <a:pPr eaLnBrk="1" hangingPunct="1"/>
              <a:t>65</a:t>
            </a:fld>
            <a:endParaRPr lang="en-US" altLang="zh-CN" smtClean="0"/>
          </a:p>
        </p:txBody>
      </p:sp>
      <p:sp>
        <p:nvSpPr>
          <p:cNvPr id="68613" name="Text Box 4"/>
          <p:cNvSpPr txBox="1">
            <a:spLocks noChangeArrowheads="1"/>
          </p:cNvSpPr>
          <p:nvPr/>
        </p:nvSpPr>
        <p:spPr bwMode="auto">
          <a:xfrm>
            <a:off x="990600" y="4191000"/>
            <a:ext cx="7162800" cy="1938338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&gt;&gt;&gt;from sympy import summation, oo, symbols, log</a:t>
            </a:r>
          </a:p>
          <a:p>
            <a:pPr eaLnBrk="1" hangingPunct="1"/>
            <a:r>
              <a:rPr lang="en-US" altLang="zh-CN" sz="2000"/>
              <a:t>&gt;&gt;&gt; i, n, m = symbols('i n m', integer=True) </a:t>
            </a:r>
          </a:p>
          <a:p>
            <a:pPr eaLnBrk="1" hangingPunct="1"/>
            <a:r>
              <a:rPr lang="en-US" altLang="zh-CN" sz="2000"/>
              <a:t>&gt;&gt;&gt; summation(2*i - 1, (i, 1, n))</a:t>
            </a:r>
          </a:p>
          <a:p>
            <a:pPr eaLnBrk="1" hangingPunct="1"/>
            <a:r>
              <a:rPr lang="en-US" altLang="zh-CN" sz="2000"/>
              <a:t>n**2</a:t>
            </a:r>
          </a:p>
          <a:p>
            <a:pPr eaLnBrk="1" hangingPunct="1"/>
            <a:r>
              <a:rPr lang="en-US" altLang="zh-CN" sz="2000"/>
              <a:t>&gt;&gt;&gt;summation(1/2**i, (i, 0, oo))</a:t>
            </a:r>
          </a:p>
          <a:p>
            <a:pPr eaLnBrk="1" hangingPunct="1"/>
            <a:r>
              <a:rPr lang="en-US" altLang="zh-CN" sz="2000"/>
              <a:t>2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其他功能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>
          <a:xfrm>
            <a:off x="533400" y="914400"/>
            <a:ext cx="8001000" cy="52720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 smtClean="0"/>
              <a:t>	</a:t>
            </a:r>
            <a:endParaRPr lang="zh-CN" altLang="en-US" sz="280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746E3BF-F08C-49E9-8B55-2F781A216629}" type="slidenum">
              <a:rPr lang="en-US" altLang="zh-CN" smtClean="0"/>
              <a:pPr eaLnBrk="1" hangingPunct="1"/>
              <a:t>66</a:t>
            </a:fld>
            <a:endParaRPr lang="en-US" altLang="zh-CN" smtClean="0"/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838200" y="1371600"/>
            <a:ext cx="7620000" cy="47085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pt-BR" altLang="zh-CN" sz="2000"/>
              <a:t>&gt;&gt;&gt; summation(1/log(n)**n, (n, 2, oo))</a:t>
            </a:r>
          </a:p>
          <a:p>
            <a:pPr eaLnBrk="1" hangingPunct="1"/>
            <a:r>
              <a:rPr lang="pt-BR" altLang="zh-CN" sz="2000"/>
              <a:t>Sum(log(n)**(-n), (n, 2, oo)) </a:t>
            </a:r>
          </a:p>
          <a:p>
            <a:pPr eaLnBrk="1" hangingPunct="1"/>
            <a:endParaRPr lang="pt-BR" altLang="zh-CN" sz="2000" b="1"/>
          </a:p>
          <a:p>
            <a:pPr eaLnBrk="1" hangingPunct="1"/>
            <a:r>
              <a:rPr lang="en-US" altLang="zh-CN" sz="2000"/>
              <a:t>&gt;&gt;&gt;summation(i, (i, 0, n), (n, 0, m))</a:t>
            </a:r>
          </a:p>
          <a:p>
            <a:pPr eaLnBrk="1" hangingPunct="1"/>
            <a:r>
              <a:rPr lang="en-US" altLang="zh-CN" sz="2000"/>
              <a:t>m**3/6 + m**2/2 + m/3</a:t>
            </a:r>
          </a:p>
          <a:p>
            <a:pPr eaLnBrk="1" hangingPunct="1"/>
            <a:r>
              <a:rPr lang="en-US" altLang="zh-CN" sz="2000"/>
              <a:t>&gt;&gt;&gt;summation(i, (i, 0, n))</a:t>
            </a:r>
          </a:p>
          <a:p>
            <a:pPr eaLnBrk="1" hangingPunct="1"/>
            <a:r>
              <a:rPr lang="en-US" altLang="zh-CN" sz="2000"/>
              <a:t>n**2/2 + n/2</a:t>
            </a:r>
          </a:p>
          <a:p>
            <a:pPr eaLnBrk="1" hangingPunct="1"/>
            <a:r>
              <a:rPr lang="en-US" altLang="zh-CN" sz="2000"/>
              <a:t>&gt;&gt;&gt;summation(n**2/2 + n/2, (n, 0, m))</a:t>
            </a:r>
          </a:p>
          <a:p>
            <a:pPr eaLnBrk="1" hangingPunct="1"/>
            <a:r>
              <a:rPr lang="en-US" altLang="zh-CN" sz="2000"/>
              <a:t>m**3/6 + m**2/2 + m/3</a:t>
            </a:r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000"/>
              <a:t>&gt;&gt;&gt; from sympy.abc import x</a:t>
            </a:r>
          </a:p>
          <a:p>
            <a:pPr eaLnBrk="1" hangingPunct="1"/>
            <a:r>
              <a:rPr lang="en-US" altLang="zh-CN" sz="2000"/>
              <a:t>&gt;&gt;&gt; from sympy import factorial </a:t>
            </a:r>
          </a:p>
          <a:p>
            <a:pPr eaLnBrk="1" hangingPunct="1"/>
            <a:r>
              <a:rPr lang="en-US" altLang="zh-CN" sz="2000"/>
              <a:t>&gt;&gt;&gt; summation(x**n/factorial(n), (n, 0, oo))</a:t>
            </a:r>
          </a:p>
          <a:p>
            <a:pPr eaLnBrk="1" hangingPunct="1"/>
            <a:r>
              <a:rPr lang="en-US" altLang="zh-CN" sz="2000"/>
              <a:t>exp(x)</a:t>
            </a:r>
          </a:p>
          <a:p>
            <a:pPr eaLnBrk="1" hangingPunct="1"/>
            <a:r>
              <a:rPr lang="en-US" altLang="zh-CN" sz="2000"/>
              <a:t> </a:t>
            </a:r>
            <a:r>
              <a:rPr lang="zh-CN" altLang="en-US" sz="2000" b="1"/>
              <a:t>	</a:t>
            </a:r>
            <a:endParaRPr lang="zh-CN" altLang="en-US" sz="2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01000" cy="603250"/>
          </a:xfrm>
        </p:spPr>
        <p:txBody>
          <a:bodyPr/>
          <a:lstStyle/>
          <a:p>
            <a:r>
              <a:rPr lang="zh-CN" altLang="en-US" sz="3600" smtClean="0"/>
              <a:t>其他功能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>
          <a:xfrm>
            <a:off x="533400" y="990600"/>
            <a:ext cx="8001000" cy="5348288"/>
          </a:xfrm>
        </p:spPr>
        <p:txBody>
          <a:bodyPr/>
          <a:lstStyle/>
          <a:p>
            <a:r>
              <a:rPr lang="zh-CN" altLang="en-US" sz="3200" smtClean="0"/>
              <a:t>矩阵</a:t>
            </a:r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矩阵从</a:t>
            </a:r>
            <a:r>
              <a:rPr lang="en-US" altLang="zh-CN" sz="2800" smtClean="0"/>
              <a:t>Matrix</a:t>
            </a:r>
            <a:r>
              <a:rPr lang="zh-CN" altLang="en-US" sz="2800" smtClean="0"/>
              <a:t>类创建</a:t>
            </a:r>
            <a:r>
              <a:rPr lang="en-US" altLang="zh-CN" sz="2800" smtClean="0"/>
              <a:t>,</a:t>
            </a:r>
            <a:r>
              <a:rPr lang="zh-CN" altLang="en-US" sz="2800" smtClean="0"/>
              <a:t>它可以包含符号：</a:t>
            </a:r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91F8B93-7DBB-4DC1-AA2D-FDC5F53D70A5}" type="slidenum">
              <a:rPr lang="en-US" altLang="zh-CN" smtClean="0"/>
              <a:pPr eaLnBrk="1" hangingPunct="1"/>
              <a:t>67</a:t>
            </a:fld>
            <a:endParaRPr lang="en-US" altLang="zh-CN" smtClean="0"/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990600" y="2286000"/>
            <a:ext cx="7467600" cy="3478213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s-ES" altLang="zh-CN" sz="2000"/>
              <a:t>&gt;&gt;&gt; x = Symbol('x') </a:t>
            </a:r>
          </a:p>
          <a:p>
            <a:pPr eaLnBrk="1" hangingPunct="1"/>
            <a:r>
              <a:rPr lang="es-ES" altLang="zh-CN" sz="2000"/>
              <a:t>&gt;&gt;&gt; y = Symbol('y') </a:t>
            </a:r>
          </a:p>
          <a:p>
            <a:pPr eaLnBrk="1" hangingPunct="1"/>
            <a:r>
              <a:rPr lang="es-ES" altLang="zh-CN" sz="2000"/>
              <a:t>&gt;&gt;&gt; A = Matrix([[1,x], [y,1]]) </a:t>
            </a:r>
          </a:p>
          <a:p>
            <a:pPr eaLnBrk="1" hangingPunct="1"/>
            <a:r>
              <a:rPr lang="es-ES" altLang="zh-CN" sz="2000"/>
              <a:t>&gt;&gt;&gt; A</a:t>
            </a:r>
          </a:p>
          <a:p>
            <a:pPr eaLnBrk="1" hangingPunct="1"/>
            <a:r>
              <a:rPr lang="en-US" altLang="zh-CN" sz="2000"/>
              <a:t>Matrix([</a:t>
            </a:r>
          </a:p>
          <a:p>
            <a:pPr eaLnBrk="1" hangingPunct="1"/>
            <a:r>
              <a:rPr lang="en-US" altLang="zh-CN" sz="2000"/>
              <a:t>[1, x],</a:t>
            </a:r>
          </a:p>
          <a:p>
            <a:pPr eaLnBrk="1" hangingPunct="1"/>
            <a:r>
              <a:rPr lang="en-US" altLang="zh-CN" sz="2000"/>
              <a:t>[y, 1]])</a:t>
            </a:r>
          </a:p>
          <a:p>
            <a:pPr eaLnBrk="1" hangingPunct="1"/>
            <a:r>
              <a:rPr lang="en-US" altLang="zh-CN" sz="2000"/>
              <a:t>&gt;&gt;&gt; A**2</a:t>
            </a:r>
          </a:p>
          <a:p>
            <a:pPr eaLnBrk="1" hangingPunct="1"/>
            <a:r>
              <a:rPr lang="es-ES" altLang="zh-CN" sz="2000"/>
              <a:t>Matrix([</a:t>
            </a:r>
          </a:p>
          <a:p>
            <a:pPr eaLnBrk="1" hangingPunct="1"/>
            <a:r>
              <a:rPr lang="es-ES" altLang="zh-CN" sz="2000"/>
              <a:t>[x*y + 1,     2*x],</a:t>
            </a:r>
          </a:p>
          <a:p>
            <a:pPr eaLnBrk="1" hangingPunct="1"/>
            <a:r>
              <a:rPr lang="es-ES" altLang="zh-CN" sz="2000"/>
              <a:t>[    2*y, x*y + 1]])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其他功能</a:t>
            </a:r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smtClean="0"/>
              <a:t>模式匹配</a:t>
            </a:r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 使用</a:t>
            </a:r>
            <a:r>
              <a:rPr lang="en-US" altLang="zh-CN" sz="2800" smtClean="0"/>
              <a:t>.match()</a:t>
            </a:r>
            <a:r>
              <a:rPr lang="zh-CN" altLang="en-US" sz="2800" smtClean="0"/>
              <a:t>方法，和</a:t>
            </a:r>
            <a:r>
              <a:rPr lang="en-US" altLang="zh-CN" sz="2800" smtClean="0"/>
              <a:t>Wild</a:t>
            </a:r>
            <a:r>
              <a:rPr lang="zh-CN" altLang="en-US" sz="2800" smtClean="0"/>
              <a:t>类对表达式实行模式匹配。这个方法将返回一个发生替换的字典，如下：</a:t>
            </a:r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CDFCE7E-E918-4DE7-AEF1-E3BC3BC8CC7D}" type="slidenum">
              <a:rPr lang="en-US" altLang="zh-CN" smtClean="0"/>
              <a:pPr eaLnBrk="1" hangingPunct="1"/>
              <a:t>68</a:t>
            </a:fld>
            <a:endParaRPr lang="en-US" altLang="zh-CN" smtClean="0"/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>
            <a:off x="914400" y="3048000"/>
            <a:ext cx="7162800" cy="3170238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from sympy import Symbol, Wild </a:t>
            </a:r>
          </a:p>
          <a:p>
            <a:pPr eaLnBrk="1" hangingPunct="1"/>
            <a:r>
              <a:rPr lang="en-US" altLang="zh-CN" sz="2000"/>
              <a:t>&gt;&gt;&gt; x = Symbol('x') </a:t>
            </a:r>
          </a:p>
          <a:p>
            <a:pPr eaLnBrk="1" hangingPunct="1"/>
            <a:r>
              <a:rPr lang="en-US" altLang="zh-CN" sz="2000"/>
              <a:t>&gt;&gt;&gt; p = Wild('p') </a:t>
            </a:r>
          </a:p>
          <a:p>
            <a:pPr eaLnBrk="1" hangingPunct="1"/>
            <a:r>
              <a:rPr lang="en-US" altLang="zh-CN" sz="2000"/>
              <a:t>&gt;&gt;&gt; (5*x**2).match(p*x**2)</a:t>
            </a:r>
          </a:p>
          <a:p>
            <a:pPr eaLnBrk="1" hangingPunct="1"/>
            <a:r>
              <a:rPr lang="en-US" altLang="zh-CN" sz="2000"/>
              <a:t>{p_: 5}</a:t>
            </a:r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000"/>
              <a:t>&gt;&gt;&gt; q = Wild('q') </a:t>
            </a:r>
          </a:p>
          <a:p>
            <a:pPr eaLnBrk="1" hangingPunct="1"/>
            <a:r>
              <a:rPr lang="en-US" altLang="zh-CN" sz="2000"/>
              <a:t>&gt;&gt;&gt; (x**2).match(p*x**q)</a:t>
            </a:r>
          </a:p>
          <a:p>
            <a:pPr eaLnBrk="1" hangingPunct="1"/>
            <a:r>
              <a:rPr lang="en-US" altLang="zh-CN" sz="2000"/>
              <a:t>{q_: 2, p_: 1}</a:t>
            </a:r>
          </a:p>
          <a:p>
            <a:pPr eaLnBrk="1" hangingPunct="1"/>
            <a:endParaRPr lang="zh-CN" altLang="en-US" sz="2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其他功能</a:t>
            </a:r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如果匹配失败，将返回</a:t>
            </a:r>
            <a:r>
              <a:rPr lang="en-US" altLang="zh-CN" sz="2800" smtClean="0"/>
              <a:t>None</a:t>
            </a:r>
            <a:r>
              <a:rPr lang="zh-CN" altLang="en-US" sz="2800" smtClean="0"/>
              <a:t>：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 可以指定</a:t>
            </a:r>
            <a:r>
              <a:rPr lang="en-US" altLang="zh-CN" sz="2800" smtClean="0"/>
              <a:t>Wild</a:t>
            </a:r>
            <a:r>
              <a:rPr lang="zh-CN" altLang="en-US" sz="2800" smtClean="0"/>
              <a:t>类的排除参数去保证一些东西不出现在结果之中：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504A544-52ED-4D8E-B605-0841889D872C}" type="slidenum">
              <a:rPr lang="en-US" altLang="zh-CN" smtClean="0"/>
              <a:pPr eaLnBrk="1" hangingPunct="1"/>
              <a:t>69</a:t>
            </a:fld>
            <a:endParaRPr lang="en-US" altLang="zh-CN" smtClean="0"/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1600200" y="1676400"/>
            <a:ext cx="52578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print (x+1).match(p**x)</a:t>
            </a:r>
          </a:p>
          <a:p>
            <a:pPr eaLnBrk="1" hangingPunct="1"/>
            <a:r>
              <a:rPr lang="en-US" altLang="zh-CN" sz="2000"/>
              <a:t>None</a:t>
            </a:r>
            <a:endParaRPr lang="zh-CN" altLang="en-US" sz="2000"/>
          </a:p>
        </p:txBody>
      </p:sp>
      <p:sp>
        <p:nvSpPr>
          <p:cNvPr id="72710" name="Text Box 4"/>
          <p:cNvSpPr txBox="1">
            <a:spLocks noChangeArrowheads="1"/>
          </p:cNvSpPr>
          <p:nvPr/>
        </p:nvSpPr>
        <p:spPr bwMode="auto">
          <a:xfrm>
            <a:off x="1371600" y="3733800"/>
            <a:ext cx="7010400" cy="2246313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p = Wild('p', exclude=[1,x]) </a:t>
            </a:r>
          </a:p>
          <a:p>
            <a:pPr eaLnBrk="1" hangingPunct="1"/>
            <a:r>
              <a:rPr lang="en-US" altLang="zh-CN" sz="2000"/>
              <a:t>&gt;&gt;&gt; print (x+1).match(x+p) # 1 is excluded </a:t>
            </a:r>
          </a:p>
          <a:p>
            <a:pPr eaLnBrk="1" hangingPunct="1"/>
            <a:r>
              <a:rPr lang="en-US" altLang="zh-CN" sz="2000"/>
              <a:t>None </a:t>
            </a:r>
          </a:p>
          <a:p>
            <a:pPr eaLnBrk="1" hangingPunct="1"/>
            <a:r>
              <a:rPr lang="en-US" altLang="zh-CN" sz="2000"/>
              <a:t>&gt;&gt;&gt; print (x+1).match(p+1) # x is excluded </a:t>
            </a:r>
          </a:p>
          <a:p>
            <a:pPr eaLnBrk="1" hangingPunct="1"/>
            <a:r>
              <a:rPr lang="en-US" altLang="zh-CN" sz="2000"/>
              <a:t>None </a:t>
            </a:r>
          </a:p>
          <a:p>
            <a:pPr eaLnBrk="1" hangingPunct="1"/>
            <a:r>
              <a:rPr lang="en-US" altLang="zh-CN" sz="2000"/>
              <a:t>&gt;&gt;&gt; print (x+1).match(x+2+p) # -1 is not excluded {p_: -1}</a:t>
            </a: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从例子开始</a:t>
            </a:r>
          </a:p>
        </p:txBody>
      </p:sp>
      <p:sp>
        <p:nvSpPr>
          <p:cNvPr id="2055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8262938" cy="52720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SymPy</a:t>
            </a:r>
            <a:r>
              <a:rPr lang="zh-CN" altLang="zh-CN" sz="2800" smtClean="0"/>
              <a:t>除了可以直接计算公式的值之外，还可以帮助做数学公式的推导和证明。欧拉恒等式可以将</a:t>
            </a:r>
            <a:r>
              <a:rPr lang="en-US" altLang="zh-CN" sz="2800" smtClean="0"/>
              <a:t>    </a:t>
            </a:r>
            <a:r>
              <a:rPr lang="zh-CN" altLang="zh-CN" sz="2800" smtClean="0"/>
              <a:t>代入下面的欧拉公式得到：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在</a:t>
            </a:r>
            <a:r>
              <a:rPr lang="en-US" altLang="zh-CN" sz="2800" smtClean="0"/>
              <a:t>SymPy</a:t>
            </a:r>
            <a:r>
              <a:rPr lang="zh-CN" altLang="zh-CN" sz="2800" smtClean="0"/>
              <a:t>中可以使用</a:t>
            </a:r>
            <a:r>
              <a:rPr lang="en-US" altLang="zh-CN" sz="2800" smtClean="0"/>
              <a:t>expand()</a:t>
            </a:r>
            <a:r>
              <a:rPr lang="zh-CN" altLang="zh-CN" sz="2800" smtClean="0"/>
              <a:t>将表达式展开，用它展幵</a:t>
            </a:r>
            <a:r>
              <a:rPr lang="en-US" altLang="zh-CN" sz="2800" smtClean="0"/>
              <a:t>    </a:t>
            </a:r>
            <a:r>
              <a:rPr lang="zh-CN" altLang="zh-CN" sz="2800" smtClean="0"/>
              <a:t>试试看：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没有成功，只是换了一种写法而已。当</a:t>
            </a:r>
            <a:r>
              <a:rPr lang="en-US" altLang="zh-CN" sz="2800" smtClean="0"/>
              <a:t>expand()</a:t>
            </a:r>
            <a:r>
              <a:rPr lang="zh-CN" altLang="zh-CN" sz="2800" smtClean="0"/>
              <a:t>的</a:t>
            </a:r>
            <a:r>
              <a:rPr lang="en-US" altLang="zh-CN" sz="2800" smtClean="0"/>
              <a:t>complex</a:t>
            </a:r>
            <a:r>
              <a:rPr lang="zh-CN" altLang="zh-CN" sz="2800" smtClean="0"/>
              <a:t>参数为</a:t>
            </a:r>
            <a:r>
              <a:rPr lang="en-US" altLang="zh-CN" sz="2800" smtClean="0"/>
              <a:t>True</a:t>
            </a:r>
            <a:r>
              <a:rPr lang="zh-CN" altLang="zh-CN" sz="2800" smtClean="0"/>
              <a:t>时，表达式将被分为实数和虚数两个部分：</a:t>
            </a:r>
            <a:endParaRPr lang="zh-CN" altLang="en-US" sz="2400" smtClean="0"/>
          </a:p>
        </p:txBody>
      </p:sp>
      <p:sp>
        <p:nvSpPr>
          <p:cNvPr id="205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E1EF2C5-E72E-450E-9177-C71707273BE5}" type="slidenum">
              <a:rPr lang="en-US" altLang="zh-CN" smtClean="0"/>
              <a:pPr eaLnBrk="1" hangingPunct="1"/>
              <a:t>7</a:t>
            </a:fld>
            <a:endParaRPr lang="en-US" altLang="zh-CN" smtClean="0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4502150" y="3352800"/>
          <a:ext cx="1397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139680" imgH="152280" progId="Equation.DSMT4">
                  <p:embed/>
                </p:oleObj>
              </mc:Choice>
              <mc:Fallback>
                <p:oleObj name="Equation" r:id="rId3" imgW="139680" imgH="152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52800"/>
                        <a:ext cx="1397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2647950" y="2324100"/>
          <a:ext cx="3390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5" imgW="1130040" imgH="203040" progId="Equation.DSMT4">
                  <p:embed/>
                </p:oleObj>
              </mc:Choice>
              <mc:Fallback>
                <p:oleObj name="Equation" r:id="rId5" imgW="113004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2324100"/>
                        <a:ext cx="3390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8"/>
          <p:cNvGraphicFramePr>
            <a:graphicFrameLocks noChangeAspect="1"/>
          </p:cNvGraphicFramePr>
          <p:nvPr/>
        </p:nvGraphicFramePr>
        <p:xfrm>
          <a:off x="3159125" y="3289300"/>
          <a:ext cx="3873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7" imgW="177480" imgH="203040" progId="Equation.DSMT4">
                  <p:embed/>
                </p:oleObj>
              </mc:Choice>
              <mc:Fallback>
                <p:oleObj name="Equation" r:id="rId7" imgW="17748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5" y="3289300"/>
                        <a:ext cx="3873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2438400" y="2057400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9" imgW="139680" imgH="139680" progId="Equation.DSMT4">
                  <p:embed/>
                </p:oleObj>
              </mc:Choice>
              <mc:Fallback>
                <p:oleObj name="Equation" r:id="rId9" imgW="139680" imgH="139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57400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4"/>
          <p:cNvSpPr txBox="1">
            <a:spLocks noChangeArrowheads="1"/>
          </p:cNvSpPr>
          <p:nvPr/>
        </p:nvSpPr>
        <p:spPr bwMode="auto">
          <a:xfrm>
            <a:off x="1524000" y="3962400"/>
            <a:ext cx="61722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expand( E**(I*x))</a:t>
            </a:r>
          </a:p>
          <a:p>
            <a:pPr eaLnBrk="1" hangingPunct="1"/>
            <a:r>
              <a:rPr lang="en-US" altLang="zh-CN" sz="2000"/>
              <a:t>exp(I*x)￼ ￼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其他功能</a:t>
            </a:r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272087"/>
          </a:xfrm>
        </p:spPr>
        <p:txBody>
          <a:bodyPr/>
          <a:lstStyle/>
          <a:p>
            <a:r>
              <a:rPr lang="en-US" altLang="zh-CN" sz="3200" smtClean="0"/>
              <a:t>Numpy.geometry</a:t>
            </a:r>
            <a:r>
              <a:rPr lang="zh-CN" altLang="en-US" sz="3200" smtClean="0"/>
              <a:t>平面几何模块</a:t>
            </a:r>
            <a:endParaRPr lang="en-US" altLang="zh-CN" sz="32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这个模块可以创建二维几何图形的对象，如直线，线段，圆等，并计算这些对象的各种信息，例如椭圆的面积，判断一组点是否共线，或者求两条直线的交点等等。</a:t>
            </a:r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下面有几个简单的例子：</a:t>
            </a:r>
          </a:p>
          <a:p>
            <a:pPr>
              <a:buFont typeface="Wingdings" pitchFamily="2" charset="2"/>
              <a:buNone/>
            </a:pPr>
            <a:endParaRPr lang="zh-CN" altLang="en-US" sz="2800" smtClean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4A5C1E3-B5CD-4D42-A017-BA2F56EC33C6}" type="slidenum">
              <a:rPr lang="en-US" altLang="zh-CN" smtClean="0"/>
              <a:pPr eaLnBrk="1" hangingPunct="1"/>
              <a:t>70</a:t>
            </a:fld>
            <a:endParaRPr lang="en-US" altLang="zh-CN" smtClean="0"/>
          </a:p>
        </p:txBody>
      </p:sp>
      <p:sp>
        <p:nvSpPr>
          <p:cNvPr id="73733" name="Text Box 4"/>
          <p:cNvSpPr txBox="1">
            <a:spLocks noChangeArrowheads="1"/>
          </p:cNvSpPr>
          <p:nvPr/>
        </p:nvSpPr>
        <p:spPr bwMode="auto">
          <a:xfrm>
            <a:off x="914400" y="3962400"/>
            <a:ext cx="7010400" cy="2246313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#</a:t>
            </a:r>
            <a:r>
              <a:rPr lang="zh-CN" altLang="en-US" sz="2000"/>
              <a:t>创建了</a:t>
            </a:r>
            <a:r>
              <a:rPr lang="en-US" altLang="zh-CN" sz="2000"/>
              <a:t>3</a:t>
            </a:r>
            <a:r>
              <a:rPr lang="zh-CN" altLang="en-US" sz="2000"/>
              <a:t>个表示平面上的点的对象</a:t>
            </a:r>
            <a:endParaRPr lang="en-US" altLang="zh-CN" sz="2000"/>
          </a:p>
          <a:p>
            <a:pPr eaLnBrk="1" hangingPunct="1"/>
            <a:r>
              <a:rPr lang="en-US" altLang="zh-CN" sz="2000"/>
              <a:t>&gt;&gt;&gt;A=Point(0,0)</a:t>
            </a:r>
          </a:p>
          <a:p>
            <a:pPr eaLnBrk="1" hangingPunct="1"/>
            <a:r>
              <a:rPr lang="en-US" altLang="zh-CN" sz="2000"/>
              <a:t>&gt;&gt;&gt;B=Point(5,0)</a:t>
            </a:r>
          </a:p>
          <a:p>
            <a:pPr eaLnBrk="1" hangingPunct="1"/>
            <a:r>
              <a:rPr lang="en-US" altLang="zh-CN" sz="2000"/>
              <a:t>&gt;&gt;&gt;C=Point(3,2)</a:t>
            </a:r>
          </a:p>
          <a:p>
            <a:pPr eaLnBrk="1" hangingPunct="1"/>
            <a:r>
              <a:rPr lang="en-US" altLang="zh-CN" sz="2000"/>
              <a:t>#</a:t>
            </a:r>
            <a:r>
              <a:rPr lang="zh-CN" altLang="en-US" sz="2000"/>
              <a:t>用上面创建的三个点当三角形的顶点，创建了一个表示三角形的对象</a:t>
            </a:r>
            <a:r>
              <a:rPr lang="en-US" altLang="zh-CN" sz="2000"/>
              <a:t>t</a:t>
            </a:r>
          </a:p>
          <a:p>
            <a:pPr eaLnBrk="1" hangingPunct="1"/>
            <a:r>
              <a:rPr lang="en-US" altLang="zh-CN" sz="2000"/>
              <a:t>&gt;&gt;&gt;t=Triangle(A,B,C)</a:t>
            </a:r>
            <a:endParaRPr lang="zh-CN" altLang="en-US" sz="20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其他功能</a:t>
            </a:r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s </a:t>
            </a:r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B518B33-86AE-4F43-A239-B2940C6E98A4}" type="slidenum">
              <a:rPr lang="en-US" altLang="zh-CN" smtClean="0"/>
              <a:pPr eaLnBrk="1" hangingPunct="1"/>
              <a:t>71</a:t>
            </a:fld>
            <a:endParaRPr lang="en-US" altLang="zh-CN" smtClean="0"/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838200" y="1066800"/>
            <a:ext cx="7620000" cy="532447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 </a:t>
            </a:r>
            <a:r>
              <a:rPr lang="en-US" altLang="zh-CN" sz="2000"/>
              <a:t>#</a:t>
            </a:r>
            <a:r>
              <a:rPr lang="zh-CN" altLang="en-US" sz="2000"/>
              <a:t>三角形对象的</a:t>
            </a:r>
            <a:r>
              <a:rPr lang="en-US" altLang="zh-CN" sz="2000"/>
              <a:t>incenter</a:t>
            </a:r>
            <a:r>
              <a:rPr lang="zh-CN" altLang="en-US" sz="2000"/>
              <a:t>属性用于获取其内心（内切圆的圆心）</a:t>
            </a:r>
            <a:endParaRPr lang="en-US" altLang="zh-CN" sz="2000"/>
          </a:p>
          <a:p>
            <a:pPr eaLnBrk="1" hangingPunct="1"/>
            <a:r>
              <a:rPr lang="en-US" altLang="zh-CN" sz="2000"/>
              <a:t>&gt;&gt;&gt;D=t.incenter</a:t>
            </a:r>
          </a:p>
          <a:p>
            <a:pPr eaLnBrk="1" hangingPunct="1"/>
            <a:r>
              <a:rPr lang="en-US" altLang="zh-CN" sz="2000"/>
              <a:t>&gt;&gt;&gt;D</a:t>
            </a:r>
          </a:p>
          <a:p>
            <a:pPr eaLnBrk="1" hangingPunct="1"/>
            <a:r>
              <a:rPr lang="en-US" altLang="zh-CN" sz="2000"/>
              <a:t>Point(5*(3 + sqrt(13))/(2*sqrt(2) + sqrt(13) + 5), 10/(2*sqrt(2) + sqrt(13) + 5))</a:t>
            </a:r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000"/>
              <a:t>#</a:t>
            </a:r>
            <a:r>
              <a:rPr lang="zh-CN" altLang="en-US" sz="2000"/>
              <a:t>利用</a:t>
            </a:r>
            <a:r>
              <a:rPr lang="en-US" altLang="zh-CN" sz="2000"/>
              <a:t>Circle()</a:t>
            </a:r>
            <a:r>
              <a:rPr lang="zh-CN" altLang="en-US" sz="2000"/>
              <a:t>创建了经过</a:t>
            </a:r>
            <a:r>
              <a:rPr lang="en-US" altLang="zh-CN" sz="2000"/>
              <a:t>C</a:t>
            </a:r>
            <a:r>
              <a:rPr lang="zh-CN" altLang="en-US" sz="2000"/>
              <a:t>，</a:t>
            </a:r>
            <a:r>
              <a:rPr lang="en-US" altLang="zh-CN" sz="2000"/>
              <a:t>D</a:t>
            </a:r>
            <a:r>
              <a:rPr lang="zh-CN" altLang="en-US" sz="2000"/>
              <a:t>，</a:t>
            </a:r>
            <a:r>
              <a:rPr lang="en-US" altLang="zh-CN" sz="2000"/>
              <a:t>B</a:t>
            </a:r>
            <a:r>
              <a:rPr lang="zh-CN" altLang="en-US" sz="2000"/>
              <a:t>三个点的圆，另外</a:t>
            </a:r>
            <a:r>
              <a:rPr lang="en-US" altLang="zh-CN" sz="2000"/>
              <a:t>Circle()</a:t>
            </a:r>
            <a:r>
              <a:rPr lang="zh-CN" altLang="en-US" sz="2000"/>
              <a:t>也可以通过制定圆心和半径来创建一个圆。还有要注意的是</a:t>
            </a:r>
            <a:r>
              <a:rPr lang="en-US" altLang="zh-CN" sz="2000"/>
              <a:t>circle()</a:t>
            </a:r>
            <a:r>
              <a:rPr lang="zh-CN" altLang="en-US" sz="2000"/>
              <a:t>返回的对象是一个类似元组对象，所以引用这个对象的时候要使用引用元组的方法</a:t>
            </a:r>
            <a:endParaRPr lang="en-US" altLang="zh-CN" sz="2000"/>
          </a:p>
          <a:p>
            <a:pPr eaLnBrk="1" hangingPunct="1"/>
            <a:r>
              <a:rPr lang="en-US" altLang="zh-CN" sz="2000"/>
              <a:t>&gt;&gt;&gt;p=Circle(C,D,B)</a:t>
            </a:r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000"/>
              <a:t>&gt;&gt;&gt; i=Segment(*p.intersection(Line(A,B)))</a:t>
            </a:r>
          </a:p>
          <a:p>
            <a:pPr eaLnBrk="1" hangingPunct="1"/>
            <a:r>
              <a:rPr lang="zh-CN" altLang="en-US" sz="2000"/>
              <a:t> </a:t>
            </a:r>
            <a:r>
              <a:rPr lang="en-US" altLang="zh-CN" sz="2000"/>
              <a:t>#</a:t>
            </a:r>
            <a:r>
              <a:rPr lang="zh-CN" altLang="en-US" sz="2000"/>
              <a:t>首先用</a:t>
            </a:r>
            <a:r>
              <a:rPr lang="en-US" altLang="zh-CN" sz="2000"/>
              <a:t>Line()</a:t>
            </a:r>
            <a:r>
              <a:rPr lang="zh-CN" altLang="en-US" sz="2000"/>
              <a:t>创建了一个直线对象，类似的无限的直线对象；利用圆的</a:t>
            </a:r>
            <a:r>
              <a:rPr lang="en-US" altLang="zh-CN" sz="2000"/>
              <a:t>intersection()</a:t>
            </a:r>
            <a:r>
              <a:rPr lang="zh-CN" altLang="en-US" sz="2000"/>
              <a:t>方法，可以计算出圆与直线的两个交点；最后使用</a:t>
            </a:r>
            <a:r>
              <a:rPr lang="en-US" altLang="zh-CN" sz="2000"/>
              <a:t>Segment()</a:t>
            </a:r>
            <a:r>
              <a:rPr lang="zh-CN" altLang="en-US" sz="2000"/>
              <a:t>将传入的这个交点生成一个弦对象（弦对象是一种有长度的线段）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其他功能</a:t>
            </a:r>
          </a:p>
        </p:txBody>
      </p:sp>
      <p:sp>
        <p:nvSpPr>
          <p:cNvPr id="757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smtClean="0"/>
          </a:p>
          <a:p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</a:t>
            </a:r>
          </a:p>
          <a:p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zh-CN" altLang="en-US" b="1" i="1" smtClean="0"/>
              <a:t>使用这些平面几何模块计算实在是太慢了</a:t>
            </a:r>
            <a:r>
              <a:rPr lang="en-US" altLang="zh-CN" b="1" i="1" smtClean="0"/>
              <a:t>!</a:t>
            </a:r>
            <a:r>
              <a:rPr lang="zh-CN" altLang="en-US" b="1" i="1" smtClean="0"/>
              <a:t>作图？？</a:t>
            </a:r>
            <a:endParaRPr lang="en-US" altLang="zh-CN" smtClean="0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DB27405-1C19-4003-A03E-1B941B4FD336}" type="slidenum">
              <a:rPr lang="en-US" altLang="zh-CN" smtClean="0"/>
              <a:pPr eaLnBrk="1" hangingPunct="1"/>
              <a:t>72</a:t>
            </a:fld>
            <a:endParaRPr lang="en-US" altLang="zh-CN" smtClean="0"/>
          </a:p>
        </p:txBody>
      </p:sp>
      <p:sp>
        <p:nvSpPr>
          <p:cNvPr id="75781" name="Text Box 4"/>
          <p:cNvSpPr txBox="1">
            <a:spLocks noChangeArrowheads="1"/>
          </p:cNvSpPr>
          <p:nvPr/>
        </p:nvSpPr>
        <p:spPr bwMode="auto">
          <a:xfrm>
            <a:off x="914400" y="990600"/>
            <a:ext cx="7010400" cy="2246313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#</a:t>
            </a:r>
            <a:r>
              <a:rPr lang="zh-CN" altLang="en-US" sz="2000"/>
              <a:t>利用弦对象的</a:t>
            </a:r>
            <a:r>
              <a:rPr lang="en-US" altLang="zh-CN" sz="2000"/>
              <a:t>length</a:t>
            </a:r>
            <a:r>
              <a:rPr lang="zh-CN" altLang="en-US" sz="2000"/>
              <a:t>属性获取其长度（表示方法复杂），然后用</a:t>
            </a:r>
            <a:r>
              <a:rPr lang="en-US" altLang="zh-CN" sz="2000"/>
              <a:t>evalf()</a:t>
            </a:r>
            <a:r>
              <a:rPr lang="zh-CN" altLang="en-US" sz="2000"/>
              <a:t>方法计算出。</a:t>
            </a:r>
            <a:endParaRPr lang="en-US" altLang="zh-CN" sz="2000"/>
          </a:p>
          <a:p>
            <a:pPr eaLnBrk="1" hangingPunct="1"/>
            <a:r>
              <a:rPr lang="en-US" altLang="zh-CN" sz="2000"/>
              <a:t>&gt;&gt;&gt; i.length.evalf()</a:t>
            </a:r>
          </a:p>
          <a:p>
            <a:pPr eaLnBrk="1" hangingPunct="1"/>
            <a:r>
              <a:rPr lang="en-US" altLang="zh-CN" sz="2000"/>
              <a:t>1.39444872453601</a:t>
            </a:r>
          </a:p>
          <a:p>
            <a:pPr eaLnBrk="1" hangingPunct="1"/>
            <a:r>
              <a:rPr lang="en-US" altLang="zh-CN" sz="2000"/>
              <a:t>&gt;&gt;&gt; j=Segment(*p.intersection(Line(A,C)))</a:t>
            </a:r>
          </a:p>
          <a:p>
            <a:pPr eaLnBrk="1" hangingPunct="1"/>
            <a:r>
              <a:rPr lang="en-US" altLang="zh-CN" sz="2000"/>
              <a:t>&gt;&gt;&gt; j.length.evalf()</a:t>
            </a:r>
          </a:p>
          <a:p>
            <a:pPr eaLnBrk="1" hangingPunct="1"/>
            <a:r>
              <a:rPr lang="en-US" altLang="zh-CN" sz="2000"/>
              <a:t>1.39444872453601</a:t>
            </a:r>
            <a:endParaRPr lang="zh-CN" altLang="en-US" sz="2000"/>
          </a:p>
        </p:txBody>
      </p:sp>
      <p:pic>
        <p:nvPicPr>
          <p:cNvPr id="757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10000"/>
            <a:ext cx="4343400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68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3ED62B4-33BE-4340-9356-DE36FABE0ECA}" type="slidenum">
              <a:rPr lang="en-US" altLang="zh-CN" smtClean="0"/>
              <a:pPr eaLnBrk="1" hangingPunct="1"/>
              <a:t>73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从例子开始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609600" y="1066800"/>
            <a:ext cx="8001000" cy="5486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这次将表达式展开了，但是得到的结果相当复杂。显然</a:t>
            </a:r>
            <a:r>
              <a:rPr lang="en-US" altLang="zh-CN" sz="2800" smtClean="0"/>
              <a:t>，expand()</a:t>
            </a:r>
            <a:r>
              <a:rPr lang="zh-CN" altLang="en-US" sz="2800" smtClean="0"/>
              <a:t>将</a:t>
            </a:r>
            <a:r>
              <a:rPr lang="en-US" altLang="zh-CN" sz="2800" smtClean="0"/>
              <a:t>x</a:t>
            </a:r>
            <a:r>
              <a:rPr lang="zh-CN" altLang="zh-CN" sz="2800" smtClean="0"/>
              <a:t>当做复数了。为了指定</a:t>
            </a:r>
            <a:r>
              <a:rPr lang="en-US" altLang="zh-CN" sz="2800" smtClean="0"/>
              <a:t>x</a:t>
            </a:r>
            <a:r>
              <a:rPr lang="zh-CN" altLang="zh-CN" sz="2800" smtClean="0"/>
              <a:t>为实数，需要重新定义</a:t>
            </a:r>
            <a:r>
              <a:rPr lang="en-US" altLang="zh-CN" sz="2800" smtClean="0"/>
              <a:t>x: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终于得到了需要的公式</a:t>
            </a:r>
            <a:r>
              <a:rPr lang="zh-CN" altLang="en-US" sz="2800" smtClean="0"/>
              <a:t>。</a:t>
            </a:r>
            <a:r>
              <a:rPr lang="zh-CN" altLang="zh-CN" sz="2800" smtClean="0"/>
              <a:t>可以用泰勒多项式对其进行展</a:t>
            </a:r>
            <a:r>
              <a:rPr lang="zh-CN" altLang="en-US" sz="2800" smtClean="0"/>
              <a:t>开</a:t>
            </a:r>
            <a:r>
              <a:rPr lang="zh-CN" altLang="zh-CN" sz="2800" smtClean="0"/>
              <a:t>：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zh-CN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zh-CN" altLang="en-US" sz="2400" smtClean="0"/>
          </a:p>
        </p:txBody>
      </p:sp>
      <p:sp>
        <p:nvSpPr>
          <p:cNvPr id="1741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A4579FE-4120-4675-91EA-8DB0CA1A9799}" type="slidenum">
              <a:rPr lang="en-US" altLang="zh-CN" smtClean="0"/>
              <a:pPr eaLnBrk="1" hangingPunct="1"/>
              <a:t>8</a:t>
            </a:fld>
            <a:endParaRPr lang="en-US" altLang="zh-CN" smtClean="0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990600" y="1295400"/>
            <a:ext cx="71628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expand(exp(I*x), complex=True) </a:t>
            </a:r>
          </a:p>
          <a:p>
            <a:pPr eaLnBrk="1" hangingPunct="1"/>
            <a:r>
              <a:rPr lang="en-US" altLang="zh-CN" sz="2000"/>
              <a:t> I*exp(-im(x))*sin(re(x)) + exp(-im(x))*cos(re(x)) ￼</a:t>
            </a: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1447800" y="3657600"/>
            <a:ext cx="6858000" cy="101600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x = Symbol("x", real=True)</a:t>
            </a:r>
          </a:p>
          <a:p>
            <a:pPr eaLnBrk="1" hangingPunct="1"/>
            <a:r>
              <a:rPr lang="en-US" altLang="zh-CN" sz="2000"/>
              <a:t>&gt;&gt;&gt; expand(exp(I*x), complex=True)</a:t>
            </a:r>
          </a:p>
          <a:p>
            <a:pPr eaLnBrk="1" hangingPunct="1"/>
            <a:r>
              <a:rPr lang="en-US" altLang="zh-CN" sz="2000"/>
              <a:t>Isin(x)+cos(x)￼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从例子开始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series()</a:t>
            </a:r>
            <a:r>
              <a:rPr lang="zh-CN" altLang="zh-CN" sz="2800" smtClean="0"/>
              <a:t>对表达式进行泰勒级数展开。</a:t>
            </a:r>
            <a:r>
              <a:rPr lang="zh-CN" altLang="en-US" sz="2800" smtClean="0"/>
              <a:t>可以</a:t>
            </a:r>
            <a:r>
              <a:rPr lang="zh-CN" altLang="zh-CN" sz="2800" smtClean="0"/>
              <a:t>看到展开之后虚数项和实数项交替出现。根据欧拉公式，虚数项的和应该等于</a:t>
            </a:r>
            <a:r>
              <a:rPr lang="en-US" altLang="zh-CN" sz="2800" smtClean="0"/>
              <a:t>sin(x)</a:t>
            </a:r>
            <a:r>
              <a:rPr lang="zh-CN" altLang="zh-CN" sz="2800" smtClean="0"/>
              <a:t>的泰勒展开，而实数项的和应该等于</a:t>
            </a:r>
            <a:r>
              <a:rPr lang="en-US" altLang="zh-CN" sz="2800" smtClean="0"/>
              <a:t>cos(x)</a:t>
            </a:r>
            <a:r>
              <a:rPr lang="zh-CN" altLang="en-US" sz="2800" smtClean="0"/>
              <a:t>的</a:t>
            </a:r>
            <a:r>
              <a:rPr lang="zh-CN" altLang="zh-CN" sz="2800" smtClean="0"/>
              <a:t>泰勒展开。</a:t>
            </a:r>
          </a:p>
          <a:p>
            <a:endParaRPr lang="en-US" altLang="zh-CN" smtClean="0"/>
          </a:p>
        </p:txBody>
      </p:sp>
      <p:sp>
        <p:nvSpPr>
          <p:cNvPr id="1843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8DC9856-1F48-468C-A3F8-1BC6B347330C}" type="slidenum">
              <a:rPr lang="en-US" altLang="zh-CN" smtClean="0"/>
              <a:pPr eaLnBrk="1" hangingPunct="1"/>
              <a:t>9</a:t>
            </a:fld>
            <a:endParaRPr lang="en-US" altLang="zh-CN" smtClean="0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1143000" y="1295400"/>
            <a:ext cx="6858000" cy="2246313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&gt;&gt;&gt;tmp = series(exp(I*x), x, 0, 10)</a:t>
            </a:r>
          </a:p>
          <a:p>
            <a:pPr eaLnBrk="1" hangingPunct="1"/>
            <a:r>
              <a:rPr lang="en-US" altLang="zh-CN" sz="2000"/>
              <a:t>&gt;&gt;&gt; print  tmp</a:t>
            </a:r>
          </a:p>
          <a:p>
            <a:pPr eaLnBrk="1" hangingPunct="1"/>
            <a:r>
              <a:rPr lang="en-US" altLang="zh-CN" sz="2000"/>
              <a:t>1 + I*x - x**2/2 - I*x**3/6 + x**4/24 + I*x**5/120 - x**6/720 - I*x**7/5040 + x**8/40320 + I*x**9/362880 + O(x**10)</a:t>
            </a:r>
          </a:p>
          <a:p>
            <a:pPr eaLnBrk="1" hangingPunct="1"/>
            <a:r>
              <a:rPr lang="en-US" altLang="zh-CN" sz="2000"/>
              <a:t>&gt;&gt;&gt;tmp</a:t>
            </a:r>
          </a:p>
          <a:p>
            <a:pPr eaLnBrk="1" hangingPunct="1"/>
            <a:endParaRPr lang="en-US" altLang="zh-CN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</Template>
  <TotalTime>10019</TotalTime>
  <Words>6342</Words>
  <Application>Microsoft Office PowerPoint</Application>
  <PresentationFormat>全屏显示(4:3)</PresentationFormat>
  <Paragraphs>901</Paragraphs>
  <Slides>73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0" baseType="lpstr">
      <vt:lpstr>Verdana</vt:lpstr>
      <vt:lpstr>宋体</vt:lpstr>
      <vt:lpstr>Arial</vt:lpstr>
      <vt:lpstr>Wingdings</vt:lpstr>
      <vt:lpstr>Times New Roman</vt:lpstr>
      <vt:lpstr>Profile</vt:lpstr>
      <vt:lpstr>MathType 6.0 Equation</vt:lpstr>
      <vt:lpstr>PowerPoint 演示文稿</vt:lpstr>
      <vt:lpstr>目录</vt:lpstr>
      <vt:lpstr>目录</vt:lpstr>
      <vt:lpstr>PowerPoint 演示文稿</vt:lpstr>
      <vt:lpstr>PowerPoint 演示文稿</vt:lpstr>
      <vt:lpstr>从例子开始</vt:lpstr>
      <vt:lpstr>从例子开始</vt:lpstr>
      <vt:lpstr>从例子开始</vt:lpstr>
      <vt:lpstr>从例子开始</vt:lpstr>
      <vt:lpstr>从例子开始</vt:lpstr>
      <vt:lpstr>从例子开始</vt:lpstr>
      <vt:lpstr>从例子开始</vt:lpstr>
      <vt:lpstr>从例子开始</vt:lpstr>
      <vt:lpstr>从例子开始</vt:lpstr>
      <vt:lpstr>从例子开始</vt:lpstr>
      <vt:lpstr>从例子开始</vt:lpstr>
      <vt:lpstr>数学表达式</vt:lpstr>
      <vt:lpstr>数学表达式</vt:lpstr>
      <vt:lpstr>数学表达式</vt:lpstr>
      <vt:lpstr>数学表达式</vt:lpstr>
      <vt:lpstr>数学表达式</vt:lpstr>
      <vt:lpstr>数学表达式</vt:lpstr>
      <vt:lpstr>数学表达式</vt:lpstr>
      <vt:lpstr>数学表达式</vt:lpstr>
      <vt:lpstr>数学表达式</vt:lpstr>
      <vt:lpstr>数学表达式</vt:lpstr>
      <vt:lpstr>数学表达式</vt:lpstr>
      <vt:lpstr>数学表达式</vt:lpstr>
      <vt:lpstr>数学表达式</vt:lpstr>
      <vt:lpstr>数学表达式</vt:lpstr>
      <vt:lpstr>数学表达式</vt:lpstr>
      <vt:lpstr>数学表达式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符号运算</vt:lpstr>
      <vt:lpstr>其他功能</vt:lpstr>
      <vt:lpstr>其他功能</vt:lpstr>
      <vt:lpstr>其他功能</vt:lpstr>
      <vt:lpstr>其他功能</vt:lpstr>
      <vt:lpstr>其他功能</vt:lpstr>
      <vt:lpstr>其他功能</vt:lpstr>
      <vt:lpstr>其他功能</vt:lpstr>
      <vt:lpstr>其他功能</vt:lpstr>
      <vt:lpstr>其他功能</vt:lpstr>
      <vt:lpstr>其他功能</vt:lpstr>
      <vt:lpstr>其他功能</vt:lpstr>
      <vt:lpstr>其他功能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mhzhang</dc:creator>
  <cp:lastModifiedBy>dengdq</cp:lastModifiedBy>
  <cp:revision>628</cp:revision>
  <cp:lastPrinted>1601-01-01T00:00:00Z</cp:lastPrinted>
  <dcterms:created xsi:type="dcterms:W3CDTF">1601-01-01T00:00:00Z</dcterms:created>
  <dcterms:modified xsi:type="dcterms:W3CDTF">2019-02-11T12:49:45Z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