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4"/>
  </p:notesMasterIdLst>
  <p:sldIdLst>
    <p:sldId id="278" r:id="rId2"/>
    <p:sldId id="257" r:id="rId3"/>
    <p:sldId id="258" r:id="rId4"/>
    <p:sldId id="330" r:id="rId5"/>
    <p:sldId id="406" r:id="rId6"/>
    <p:sldId id="260" r:id="rId7"/>
    <p:sldId id="331" r:id="rId8"/>
    <p:sldId id="332" r:id="rId9"/>
    <p:sldId id="334" r:id="rId10"/>
    <p:sldId id="409" r:id="rId11"/>
    <p:sldId id="407" r:id="rId12"/>
    <p:sldId id="408" r:id="rId13"/>
    <p:sldId id="411" r:id="rId14"/>
    <p:sldId id="336" r:id="rId15"/>
    <p:sldId id="337" r:id="rId16"/>
    <p:sldId id="277" r:id="rId17"/>
    <p:sldId id="333" r:id="rId18"/>
    <p:sldId id="265" r:id="rId19"/>
    <p:sldId id="266" r:id="rId20"/>
    <p:sldId id="267" r:id="rId21"/>
    <p:sldId id="412" r:id="rId22"/>
    <p:sldId id="268" r:id="rId23"/>
    <p:sldId id="410" r:id="rId24"/>
    <p:sldId id="272" r:id="rId25"/>
    <p:sldId id="353" r:id="rId26"/>
    <p:sldId id="354" r:id="rId27"/>
    <p:sldId id="279" r:id="rId28"/>
    <p:sldId id="418" r:id="rId29"/>
    <p:sldId id="420" r:id="rId30"/>
    <p:sldId id="421" r:id="rId31"/>
    <p:sldId id="271" r:id="rId32"/>
    <p:sldId id="394" r:id="rId33"/>
    <p:sldId id="305" r:id="rId34"/>
    <p:sldId id="390" r:id="rId35"/>
    <p:sldId id="347" r:id="rId36"/>
    <p:sldId id="348" r:id="rId37"/>
    <p:sldId id="413" r:id="rId38"/>
    <p:sldId id="414" r:id="rId39"/>
    <p:sldId id="349" r:id="rId40"/>
    <p:sldId id="351" r:id="rId41"/>
    <p:sldId id="415" r:id="rId42"/>
    <p:sldId id="416" r:id="rId43"/>
    <p:sldId id="357" r:id="rId44"/>
    <p:sldId id="356" r:id="rId45"/>
    <p:sldId id="405" r:id="rId46"/>
    <p:sldId id="378" r:id="rId47"/>
    <p:sldId id="379" r:id="rId48"/>
    <p:sldId id="380" r:id="rId49"/>
    <p:sldId id="417" r:id="rId50"/>
    <p:sldId id="381" r:id="rId51"/>
    <p:sldId id="382" r:id="rId52"/>
    <p:sldId id="383" r:id="rId53"/>
    <p:sldId id="384" r:id="rId54"/>
    <p:sldId id="385" r:id="rId55"/>
    <p:sldId id="386" r:id="rId56"/>
    <p:sldId id="422" r:id="rId57"/>
    <p:sldId id="423" r:id="rId58"/>
    <p:sldId id="424" r:id="rId59"/>
    <p:sldId id="358" r:id="rId60"/>
    <p:sldId id="359" r:id="rId61"/>
    <p:sldId id="361" r:id="rId62"/>
    <p:sldId id="360" r:id="rId63"/>
    <p:sldId id="397" r:id="rId64"/>
    <p:sldId id="362" r:id="rId65"/>
    <p:sldId id="364" r:id="rId66"/>
    <p:sldId id="365" r:id="rId67"/>
    <p:sldId id="366" r:id="rId68"/>
    <p:sldId id="425" r:id="rId69"/>
    <p:sldId id="367" r:id="rId70"/>
    <p:sldId id="363" r:id="rId71"/>
    <p:sldId id="368" r:id="rId72"/>
    <p:sldId id="369" r:id="rId73"/>
    <p:sldId id="375" r:id="rId74"/>
    <p:sldId id="398" r:id="rId75"/>
    <p:sldId id="399" r:id="rId76"/>
    <p:sldId id="426" r:id="rId77"/>
    <p:sldId id="400" r:id="rId78"/>
    <p:sldId id="401" r:id="rId79"/>
    <p:sldId id="402" r:id="rId80"/>
    <p:sldId id="403" r:id="rId81"/>
    <p:sldId id="419" r:id="rId82"/>
    <p:sldId id="404" r:id="rId8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69" autoAdjust="0"/>
    <p:restoredTop sz="92272" autoAdjust="0"/>
  </p:normalViewPr>
  <p:slideViewPr>
    <p:cSldViewPr>
      <p:cViewPr>
        <p:scale>
          <a:sx n="88" d="100"/>
          <a:sy n="88" d="100"/>
        </p:scale>
        <p:origin x="-1656" y="-60"/>
      </p:cViewPr>
      <p:guideLst>
        <p:guide orient="horz" pos="2160"/>
        <p:guide pos="2880"/>
      </p:guideLst>
    </p:cSldViewPr>
  </p:slideViewPr>
  <p:outlineViewPr>
    <p:cViewPr>
      <p:scale>
        <a:sx n="33" d="100"/>
        <a:sy n="33" d="100"/>
      </p:scale>
      <p:origin x="0" y="3346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704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B90CE03-0FD4-48C1-90CE-38523A89BA6C}" type="slidenum">
              <a:rPr lang="en-US" altLang="zh-CN"/>
              <a:pPr>
                <a:defRPr/>
              </a:pPr>
              <a:t>‹#›</a:t>
            </a:fld>
            <a:endParaRPr lang="en-US" altLang="zh-CN"/>
          </a:p>
        </p:txBody>
      </p:sp>
    </p:spTree>
    <p:extLst>
      <p:ext uri="{BB962C8B-B14F-4D97-AF65-F5344CB8AC3E}">
        <p14:creationId xmlns:p14="http://schemas.microsoft.com/office/powerpoint/2010/main" val="2562726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API(ApplicationProgrammingInterface， </a:t>
            </a:r>
            <a:r>
              <a:rPr lang="zh-CN" altLang="en-US" smtClean="0"/>
              <a:t>应用程序编程接口</a:t>
            </a:r>
            <a:r>
              <a:rPr lang="en-US" altLang="zh-CN" smtClean="0"/>
              <a:t>).   </a:t>
            </a:r>
            <a:r>
              <a:rPr lang="zh-CN" altLang="en-US" smtClean="0"/>
              <a:t>图形用户界面（</a:t>
            </a:r>
            <a:r>
              <a:rPr lang="en-US" altLang="zh-CN" smtClean="0"/>
              <a:t>Graphical User Interface，</a:t>
            </a:r>
            <a:r>
              <a:rPr lang="zh-CN" altLang="en-US" smtClean="0"/>
              <a:t>简称 </a:t>
            </a:r>
            <a:r>
              <a:rPr lang="en-US" altLang="zh-CN" smtClean="0"/>
              <a:t>GUI，</a:t>
            </a:r>
            <a:r>
              <a:rPr lang="zh-CN" altLang="en-US" smtClean="0"/>
              <a:t>又称图形用户接口）</a:t>
            </a:r>
            <a:endParaRPr lang="en-US" altLang="zh-CN" smtClean="0"/>
          </a:p>
          <a:p>
            <a:r>
              <a:rPr lang="en-US" altLang="zh-CN" smtClean="0"/>
              <a:t>ɡæləri</a:t>
            </a:r>
            <a:endParaRPr lang="zh-CN" altLang="en-US" smtClean="0"/>
          </a:p>
        </p:txBody>
      </p:sp>
      <p:sp>
        <p:nvSpPr>
          <p:cNvPr id="880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3BE9A2A-482E-46FC-8F51-16EABDFDD3D7}" type="slidenum">
              <a:rPr lang="en-US" altLang="zh-CN" smtClean="0">
                <a:latin typeface="Arial" charset="0"/>
              </a:rPr>
              <a:pPr eaLnBrk="1" hangingPunct="1"/>
              <a:t>4</a:t>
            </a:fld>
            <a:endParaRPr lang="en-US" altLang="zh-CN"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gcf()</a:t>
            </a:r>
            <a:r>
              <a:rPr lang="zh-CN" altLang="en-US" smtClean="0"/>
              <a:t>和</a:t>
            </a:r>
            <a:r>
              <a:rPr lang="en-US" altLang="zh-CN" smtClean="0"/>
              <a:t>gca()</a:t>
            </a:r>
            <a:r>
              <a:rPr lang="zh-CN" altLang="en-US" smtClean="0"/>
              <a:t>获得，它们分别是“</a:t>
            </a:r>
            <a:r>
              <a:rPr lang="en-US" altLang="zh-CN" smtClean="0"/>
              <a:t>Get Current Figure”</a:t>
            </a:r>
            <a:r>
              <a:rPr lang="zh-CN" altLang="en-US" smtClean="0"/>
              <a:t>和“</a:t>
            </a:r>
            <a:r>
              <a:rPr lang="en-US" altLang="zh-CN" smtClean="0"/>
              <a:t>Get Current Axis”</a:t>
            </a:r>
            <a:r>
              <a:rPr lang="zh-CN" altLang="en-US" smtClean="0"/>
              <a:t>的开头字母缩写。</a:t>
            </a:r>
            <a:r>
              <a:rPr lang="en-US" altLang="zh-CN" smtClean="0"/>
              <a:t>gcf()</a:t>
            </a:r>
            <a:r>
              <a:rPr lang="zh-CN" altLang="en-US" smtClean="0"/>
              <a:t>获得的是表示图表的</a:t>
            </a:r>
            <a:r>
              <a:rPr lang="en-US" altLang="zh-CN" smtClean="0"/>
              <a:t>Figure</a:t>
            </a:r>
            <a:r>
              <a:rPr lang="zh-CN" altLang="en-US" smtClean="0"/>
              <a:t>对象，而</a:t>
            </a:r>
            <a:r>
              <a:rPr lang="en-US" altLang="zh-CN" smtClean="0"/>
              <a:t>gca()</a:t>
            </a:r>
            <a:r>
              <a:rPr lang="zh-CN" altLang="en-US" smtClean="0"/>
              <a:t>则获得的是表示子图的</a:t>
            </a:r>
            <a:r>
              <a:rPr lang="en-US" altLang="zh-CN" smtClean="0"/>
              <a:t>Axes</a:t>
            </a:r>
            <a:r>
              <a:rPr lang="zh-CN" altLang="en-US" smtClean="0"/>
              <a:t>对象。</a:t>
            </a:r>
          </a:p>
        </p:txBody>
      </p:sp>
      <p:sp>
        <p:nvSpPr>
          <p:cNvPr id="972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2F185B7-F37E-45E3-93F7-205653B6DB7D}" type="slidenum">
              <a:rPr lang="en-US" altLang="zh-CN" smtClean="0">
                <a:latin typeface="Arial" charset="0"/>
              </a:rPr>
              <a:pPr eaLnBrk="1" hangingPunct="1"/>
              <a:t>27</a:t>
            </a:fld>
            <a:endParaRPr lang="en-US" altLang="zh-CN"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Title</a:t>
            </a:r>
            <a:r>
              <a:rPr lang="zh-CN" altLang="en-US" smtClean="0"/>
              <a:t>为标题。</a:t>
            </a:r>
            <a:r>
              <a:rPr lang="en-US" altLang="zh-CN" smtClean="0"/>
              <a:t>Axis</a:t>
            </a:r>
            <a:r>
              <a:rPr lang="zh-CN" altLang="en-US" smtClean="0"/>
              <a:t>为坐标轴，</a:t>
            </a:r>
            <a:r>
              <a:rPr lang="en-US" altLang="zh-CN" smtClean="0"/>
              <a:t>Label</a:t>
            </a:r>
            <a:r>
              <a:rPr lang="zh-CN" altLang="en-US" smtClean="0"/>
              <a:t>为坐标轴标注。</a:t>
            </a:r>
            <a:r>
              <a:rPr lang="en-US" altLang="zh-CN" smtClean="0"/>
              <a:t>Tick</a:t>
            </a:r>
            <a:r>
              <a:rPr lang="zh-CN" altLang="en-US" smtClean="0"/>
              <a:t>为刻度线，</a:t>
            </a:r>
            <a:r>
              <a:rPr lang="en-US" altLang="zh-CN" smtClean="0"/>
              <a:t>Tick Label</a:t>
            </a:r>
            <a:r>
              <a:rPr lang="zh-CN" altLang="en-US" smtClean="0"/>
              <a:t>为刻度注释。</a:t>
            </a:r>
          </a:p>
        </p:txBody>
      </p:sp>
      <p:sp>
        <p:nvSpPr>
          <p:cNvPr id="983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6C29C2B-289A-4BC2-A866-08DDFC2411B1}" type="slidenum">
              <a:rPr lang="en-US" altLang="zh-CN" smtClean="0">
                <a:latin typeface="Arial" charset="0"/>
              </a:rPr>
              <a:pPr eaLnBrk="1" hangingPunct="1"/>
              <a:t>30</a:t>
            </a:fld>
            <a:endParaRPr lang="en-US" altLang="zh-CN"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RGB</a:t>
            </a:r>
            <a:r>
              <a:rPr lang="zh-CN" altLang="en-US" smtClean="0"/>
              <a:t>色彩模式是工业界的一种颜色标准，是通过对红</a:t>
            </a:r>
            <a:r>
              <a:rPr lang="en-US" altLang="zh-CN" smtClean="0"/>
              <a:t>(R)</a:t>
            </a:r>
            <a:r>
              <a:rPr lang="zh-CN" altLang="en-US" smtClean="0"/>
              <a:t>、绿</a:t>
            </a:r>
            <a:r>
              <a:rPr lang="en-US" altLang="zh-CN" smtClean="0"/>
              <a:t>(G)</a:t>
            </a:r>
            <a:r>
              <a:rPr lang="zh-CN" altLang="en-US" smtClean="0"/>
              <a:t>、蓝</a:t>
            </a:r>
            <a:r>
              <a:rPr lang="en-US" altLang="zh-CN" smtClean="0"/>
              <a:t>(B)</a:t>
            </a:r>
            <a:r>
              <a:rPr lang="zh-CN" altLang="en-US" smtClean="0"/>
              <a:t>三个颜色通道的变化以及它们相互之间的叠加来得到各式各样的颜色的，</a:t>
            </a:r>
            <a:r>
              <a:rPr lang="en-US" altLang="zh-CN" smtClean="0"/>
              <a:t>RGB</a:t>
            </a:r>
            <a:r>
              <a:rPr lang="zh-CN" altLang="en-US" smtClean="0"/>
              <a:t>即是代表红、绿、蓝三个通道的颜色，这个标准几乎包括了人类视力所能感知的所有颜色，是目前运用最广的颜色系统之一。</a:t>
            </a:r>
          </a:p>
        </p:txBody>
      </p:sp>
      <p:sp>
        <p:nvSpPr>
          <p:cNvPr id="993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42B562A-225F-4908-A1F9-562ABEDAF582}" type="slidenum">
              <a:rPr lang="en-US" altLang="zh-CN" smtClean="0">
                <a:latin typeface="Arial" charset="0"/>
              </a:rPr>
              <a:pPr eaLnBrk="1" hangingPunct="1"/>
              <a:t>47</a:t>
            </a:fld>
            <a:endParaRPr lang="en-US" altLang="zh-CN"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subplots_adjust(left=None, bottom=None, right=None, top=None,</a:t>
            </a:r>
          </a:p>
          <a:p>
            <a:r>
              <a:rPr lang="en-US" altLang="zh-CN" smtClean="0"/>
              <a:t>                  wspace=None, hspace=None)</a:t>
            </a:r>
          </a:p>
          <a:p>
            <a:endParaRPr lang="zh-CN" altLang="en-US" smtClean="0"/>
          </a:p>
        </p:txBody>
      </p:sp>
      <p:sp>
        <p:nvSpPr>
          <p:cNvPr id="1003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DF43D8F-3D69-4A16-A5E5-641147954BEB}" type="slidenum">
              <a:rPr lang="en-US" altLang="zh-CN" smtClean="0">
                <a:latin typeface="Arial" charset="0"/>
              </a:rPr>
              <a:pPr eaLnBrk="1" hangingPunct="1"/>
              <a:t>56</a:t>
            </a:fld>
            <a:endParaRPr lang="en-US" altLang="zh-CN"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ˈvɚtɪˌsiz</a:t>
            </a:r>
            <a:endParaRPr lang="zh-CN" altLang="en-US" smtClean="0"/>
          </a:p>
        </p:txBody>
      </p:sp>
      <p:sp>
        <p:nvSpPr>
          <p:cNvPr id="101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9B2FDD3-B88E-47BD-B50F-C0868B0E5C6E}" type="slidenum">
              <a:rPr lang="en-US" altLang="zh-CN" smtClean="0">
                <a:latin typeface="Arial" charset="0"/>
              </a:rPr>
              <a:pPr eaLnBrk="1" hangingPunct="1"/>
              <a:t>72</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5D39EB5-BF80-4758-AE62-B0146323E103}" type="slidenum">
              <a:rPr lang="en-US" altLang="zh-CN" smtClean="0">
                <a:latin typeface="Arial" charset="0"/>
              </a:rPr>
              <a:pPr eaLnBrk="1" hangingPunct="1"/>
              <a:t>6</a:t>
            </a:fld>
            <a:endParaRPr lang="en-US" altLang="zh-CN" smtClean="0">
              <a:latin typeface="Arial" charset="0"/>
            </a:endParaRPr>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z="1000" smtClean="0"/>
              <a:t>a=2 </a:t>
            </a:r>
          </a:p>
          <a:p>
            <a:pPr eaLnBrk="1" hangingPunct="1">
              <a:lnSpc>
                <a:spcPct val="90000"/>
              </a:lnSpc>
            </a:pPr>
            <a:r>
              <a:rPr lang="en-US" altLang="zh-CN" sz="1000" smtClean="0"/>
              <a:t>b=2 </a:t>
            </a:r>
          </a:p>
          <a:p>
            <a:pPr eaLnBrk="1" hangingPunct="1">
              <a:lnSpc>
                <a:spcPct val="90000"/>
              </a:lnSpc>
            </a:pPr>
            <a:r>
              <a:rPr lang="en-US" altLang="zh-CN" sz="1000" smtClean="0"/>
              <a:t>def test(b):</a:t>
            </a:r>
          </a:p>
          <a:p>
            <a:pPr eaLnBrk="1" hangingPunct="1">
              <a:lnSpc>
                <a:spcPct val="90000"/>
              </a:lnSpc>
            </a:pPr>
            <a:r>
              <a:rPr lang="en-US" altLang="zh-CN" sz="1000" smtClean="0"/>
              <a:t>	test=a*b </a:t>
            </a:r>
          </a:p>
          <a:p>
            <a:pPr eaLnBrk="1" hangingPunct="1">
              <a:lnSpc>
                <a:spcPct val="90000"/>
              </a:lnSpc>
            </a:pPr>
            <a:r>
              <a:rPr lang="en-US" altLang="zh-CN" sz="1000" smtClean="0"/>
              <a:t>	return test </a:t>
            </a:r>
          </a:p>
          <a:p>
            <a:pPr eaLnBrk="1" hangingPunct="1">
              <a:lnSpc>
                <a:spcPct val="90000"/>
              </a:lnSpc>
            </a:pPr>
            <a:r>
              <a:rPr lang="en-US" altLang="zh-CN" sz="1000" smtClean="0"/>
              <a:t>print test(10)</a:t>
            </a:r>
          </a:p>
          <a:p>
            <a:pPr eaLnBrk="1" hangingPunct="1">
              <a:lnSpc>
                <a:spcPct val="90000"/>
              </a:lnSpc>
            </a:pPr>
            <a:endParaRPr lang="en-US" altLang="zh-CN" sz="1000" smtClean="0"/>
          </a:p>
          <a:p>
            <a:pPr eaLnBrk="1" hangingPunct="1">
              <a:lnSpc>
                <a:spcPct val="90000"/>
              </a:lnSpc>
            </a:pPr>
            <a:r>
              <a:rPr lang="en-US" altLang="zh-CN" sz="1000" smtClean="0"/>
              <a:t>Example 2:</a:t>
            </a:r>
          </a:p>
          <a:p>
            <a:pPr eaLnBrk="1" hangingPunct="1">
              <a:lnSpc>
                <a:spcPct val="90000"/>
              </a:lnSpc>
            </a:pPr>
            <a:r>
              <a:rPr lang="en-US" altLang="zh-CN" sz="1000" smtClean="0"/>
              <a:t>#</a:t>
            </a:r>
            <a:r>
              <a:rPr lang="zh-CN" altLang="en-US" sz="1000" smtClean="0"/>
              <a:t>没用</a:t>
            </a:r>
            <a:r>
              <a:rPr lang="en-US" altLang="zh-CN" sz="1000" smtClean="0"/>
              <a:t>global</a:t>
            </a:r>
            <a:r>
              <a:rPr lang="zh-CN" altLang="en-US" sz="1000" smtClean="0"/>
              <a:t>时的情况 </a:t>
            </a:r>
          </a:p>
          <a:p>
            <a:pPr eaLnBrk="1" hangingPunct="1">
              <a:lnSpc>
                <a:spcPct val="90000"/>
              </a:lnSpc>
            </a:pPr>
            <a:r>
              <a:rPr lang="en-US" altLang="zh-CN" sz="1000" smtClean="0"/>
              <a:t>name="Jims" </a:t>
            </a:r>
          </a:p>
          <a:p>
            <a:pPr eaLnBrk="1" hangingPunct="1">
              <a:lnSpc>
                <a:spcPct val="90000"/>
              </a:lnSpc>
            </a:pPr>
            <a:r>
              <a:rPr lang="en-US" altLang="zh-CN" sz="1000" smtClean="0"/>
              <a:t>def set():</a:t>
            </a:r>
          </a:p>
          <a:p>
            <a:pPr eaLnBrk="1" hangingPunct="1">
              <a:lnSpc>
                <a:spcPct val="90000"/>
              </a:lnSpc>
            </a:pPr>
            <a:r>
              <a:rPr lang="en-US" altLang="zh-CN" sz="1000" smtClean="0"/>
              <a:t>	name="ringkee“</a:t>
            </a:r>
          </a:p>
          <a:p>
            <a:pPr eaLnBrk="1" hangingPunct="1">
              <a:lnSpc>
                <a:spcPct val="90000"/>
              </a:lnSpc>
            </a:pPr>
            <a:r>
              <a:rPr lang="en-US" altLang="zh-CN" sz="1000" smtClean="0"/>
              <a:t>set()</a:t>
            </a:r>
          </a:p>
          <a:p>
            <a:pPr eaLnBrk="1" hangingPunct="1">
              <a:lnSpc>
                <a:spcPct val="90000"/>
              </a:lnSpc>
            </a:pPr>
            <a:r>
              <a:rPr lang="en-US" altLang="zh-CN" sz="1000" smtClean="0"/>
              <a:t>print name</a:t>
            </a:r>
          </a:p>
          <a:p>
            <a:pPr eaLnBrk="1" hangingPunct="1">
              <a:lnSpc>
                <a:spcPct val="90000"/>
              </a:lnSpc>
            </a:pPr>
            <a:endParaRPr lang="en-US" altLang="zh-CN" sz="1000" smtClean="0"/>
          </a:p>
          <a:p>
            <a:pPr eaLnBrk="1" hangingPunct="1">
              <a:lnSpc>
                <a:spcPct val="90000"/>
              </a:lnSpc>
            </a:pPr>
            <a:r>
              <a:rPr lang="en-US" altLang="zh-CN" sz="1000" smtClean="0"/>
              <a:t>#</a:t>
            </a:r>
            <a:r>
              <a:rPr lang="zh-CN" altLang="en-US" sz="1000" smtClean="0"/>
              <a:t>使用</a:t>
            </a:r>
            <a:r>
              <a:rPr lang="en-US" altLang="zh-CN" sz="1000" smtClean="0"/>
              <a:t>global</a:t>
            </a:r>
            <a:r>
              <a:rPr lang="zh-CN" altLang="en-US" sz="1000" smtClean="0"/>
              <a:t>后的情况 </a:t>
            </a:r>
          </a:p>
          <a:p>
            <a:pPr eaLnBrk="1" hangingPunct="1">
              <a:lnSpc>
                <a:spcPct val="90000"/>
              </a:lnSpc>
            </a:pPr>
            <a:r>
              <a:rPr lang="en-US" altLang="zh-CN" sz="1000" smtClean="0"/>
              <a:t>name="Jims" </a:t>
            </a:r>
          </a:p>
          <a:p>
            <a:pPr eaLnBrk="1" hangingPunct="1">
              <a:lnSpc>
                <a:spcPct val="90000"/>
              </a:lnSpc>
            </a:pPr>
            <a:r>
              <a:rPr lang="en-US" altLang="zh-CN" sz="1000" smtClean="0"/>
              <a:t>def set1()</a:t>
            </a:r>
          </a:p>
          <a:p>
            <a:pPr eaLnBrk="1" hangingPunct="1">
              <a:lnSpc>
                <a:spcPct val="90000"/>
              </a:lnSpc>
            </a:pPr>
            <a:r>
              <a:rPr lang="en-US" altLang="zh-CN" sz="1000" smtClean="0"/>
              <a:t>	global name</a:t>
            </a:r>
          </a:p>
          <a:p>
            <a:pPr eaLnBrk="1" hangingPunct="1">
              <a:lnSpc>
                <a:spcPct val="90000"/>
              </a:lnSpc>
            </a:pPr>
            <a:r>
              <a:rPr lang="en-US" altLang="zh-CN" sz="1000" smtClean="0"/>
              <a:t>	name="ringkee“</a:t>
            </a:r>
          </a:p>
          <a:p>
            <a:pPr eaLnBrk="1" hangingPunct="1">
              <a:lnSpc>
                <a:spcPct val="90000"/>
              </a:lnSpc>
            </a:pPr>
            <a:r>
              <a:rPr lang="en-US" altLang="zh-CN" sz="1000" smtClean="0"/>
              <a:t>set1() </a:t>
            </a:r>
          </a:p>
          <a:p>
            <a:pPr eaLnBrk="1" hangingPunct="1">
              <a:lnSpc>
                <a:spcPct val="90000"/>
              </a:lnSpc>
            </a:pPr>
            <a:r>
              <a:rPr lang="en-US" altLang="zh-CN" sz="1000" smtClean="0"/>
              <a:t>print name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ˈleɪbl</a:t>
            </a:r>
            <a:endParaRPr lang="zh-CN" altLang="en-US" smtClean="0"/>
          </a:p>
        </p:txBody>
      </p:sp>
      <p:sp>
        <p:nvSpPr>
          <p:cNvPr id="90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438D580-2776-4E6B-9372-2A294FF0D518}" type="slidenum">
              <a:rPr lang="en-US" altLang="zh-CN" smtClean="0">
                <a:latin typeface="Arial" charset="0"/>
              </a:rPr>
              <a:pPr eaLnBrk="1" hangingPunct="1"/>
              <a:t>8</a:t>
            </a:fld>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ɪˈnu:məreɪt</a:t>
            </a:r>
            <a:endParaRPr lang="zh-CN" altLang="en-US" smtClean="0"/>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BBE4CAD-CE00-48D1-89C9-C8D67C5FFD8F}" type="slidenum">
              <a:rPr lang="en-US" altLang="zh-CN" smtClean="0">
                <a:latin typeface="Arial" charset="0"/>
              </a:rPr>
              <a:pPr eaLnBrk="1" hangingPunct="1"/>
              <a:t>15</a:t>
            </a:fld>
            <a:endParaRPr lang="en-US" altLang="zh-CN"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21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C303D7D-A7F1-4E17-BAC3-D682E6A6F94F}" type="slidenum">
              <a:rPr lang="en-US" altLang="zh-CN" smtClean="0">
                <a:latin typeface="Arial" charset="0"/>
              </a:rPr>
              <a:pPr eaLnBrk="1" hangingPunct="1"/>
              <a:t>16</a:t>
            </a:fld>
            <a:endParaRPr lang="en-US"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ˈmedʒɚ</a:t>
            </a:r>
          </a:p>
          <a:p>
            <a:r>
              <a:rPr lang="en-US" altLang="zh-CN" smtClean="0"/>
              <a:t>ˈmaɪnɚ</a:t>
            </a:r>
            <a:endParaRPr lang="zh-CN" altLang="en-US" smtClean="0"/>
          </a:p>
          <a:p>
            <a:endParaRPr lang="zh-CN" altLang="en-US" smtClean="0"/>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C1583FA-2030-41C2-ADD4-C5597AFF879E}" type="slidenum">
              <a:rPr lang="en-US" altLang="zh-CN" smtClean="0">
                <a:latin typeface="Arial" charset="0"/>
              </a:rPr>
              <a:pPr eaLnBrk="1" hangingPunct="1"/>
              <a:t>21</a:t>
            </a:fld>
            <a:endParaRPr lang="en-US" altLang="zh-C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50C643A-81A0-42E9-B7D7-BE89B0E06017}" type="slidenum">
              <a:rPr lang="en-US" altLang="zh-CN" smtClean="0">
                <a:latin typeface="Arial" charset="0"/>
              </a:rPr>
              <a:pPr eaLnBrk="1" hangingPunct="1"/>
              <a:t>24</a:t>
            </a:fld>
            <a:endParaRPr lang="en-US" altLang="zh-CN" smtClean="0">
              <a:latin typeface="Arial" charset="0"/>
            </a:endParaRPr>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mtClean="0"/>
              <a:t>fɑ:nt</a:t>
            </a:r>
          </a:p>
          <a:p>
            <a:pPr eaLnBrk="1" hangingPunct="1">
              <a:lnSpc>
                <a:spcPct val="80000"/>
              </a:lnSpc>
            </a:pPr>
            <a:r>
              <a:rPr lang="en-US" altLang="zh-CN" smtClean="0"/>
              <a:t>roʊˈteɪʃn</a:t>
            </a:r>
            <a:endParaRPr lang="en-US" altLang="zh-CN" sz="8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loʊˈkeɪtər</a:t>
            </a:r>
            <a:endParaRPr lang="zh-CN" altLang="en-US" smtClean="0"/>
          </a:p>
        </p:txBody>
      </p:sp>
      <p:sp>
        <p:nvSpPr>
          <p:cNvPr id="95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07E3C8F-4075-4896-9272-B0A09E7A4251}" type="slidenum">
              <a:rPr lang="en-US" altLang="zh-CN" smtClean="0">
                <a:latin typeface="Arial" charset="0"/>
              </a:rPr>
              <a:pPr eaLnBrk="1" hangingPunct="1"/>
              <a:t>25</a:t>
            </a:fld>
            <a:endParaRPr lang="en-US" altLang="zh-CN"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zh-CN" altLang="en-US" smtClean="0"/>
          </a:p>
        </p:txBody>
      </p:sp>
      <p:sp>
        <p:nvSpPr>
          <p:cNvPr id="962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08A7213-B01F-4937-9F61-69B4BEA92F8C}" type="slidenum">
              <a:rPr lang="en-US" altLang="zh-CN" smtClean="0">
                <a:latin typeface="Arial" charset="0"/>
              </a:rPr>
              <a:pPr eaLnBrk="1" hangingPunct="1"/>
              <a:t>26</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87960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5" name="Rectangle 8"/>
          <p:cNvSpPr>
            <a:spLocks noChangeArrowheads="1"/>
          </p:cNvSpPr>
          <p:nvPr/>
        </p:nvSpPr>
        <p:spPr bwMode="auto">
          <a:xfrm>
            <a:off x="684213" y="908050"/>
            <a:ext cx="5686425" cy="939800"/>
          </a:xfrm>
          <a:prstGeom prst="rect">
            <a:avLst/>
          </a:prstGeom>
          <a:noFill/>
          <a:ln w="9525">
            <a:noFill/>
            <a:miter lim="800000"/>
            <a:headEnd/>
            <a:tailEnd/>
          </a:ln>
          <a:effectLst/>
        </p:spPr>
        <p:txBody>
          <a:bodyPr anchor="b"/>
          <a:lstStyle/>
          <a:p>
            <a:pPr>
              <a:defRPr/>
            </a:pPr>
            <a:r>
              <a:rPr lang="en-US" altLang="zh-CN">
                <a:latin typeface="Arial" charset="0"/>
              </a:rPr>
              <a:t>Python</a:t>
            </a:r>
            <a:r>
              <a:rPr lang="zh-CN" altLang="en-US">
                <a:latin typeface="Arial" charset="0"/>
              </a:rPr>
              <a:t>程序设计语言</a:t>
            </a:r>
          </a:p>
        </p:txBody>
      </p:sp>
      <p:sp>
        <p:nvSpPr>
          <p:cNvPr id="7170" name="Rectangle 2"/>
          <p:cNvSpPr>
            <a:spLocks noGrp="1" noChangeArrowheads="1"/>
          </p:cNvSpPr>
          <p:nvPr>
            <p:ph type="ctrTitle"/>
          </p:nvPr>
        </p:nvSpPr>
        <p:spPr>
          <a:xfrm>
            <a:off x="1403350" y="2489200"/>
            <a:ext cx="5648325" cy="939800"/>
          </a:xfrm>
        </p:spPr>
        <p:txBody>
          <a:bodyPr/>
          <a:lstStyle>
            <a:lvl1pPr>
              <a:defRPr sz="4000"/>
            </a:lvl1pPr>
          </a:lstStyle>
          <a:p>
            <a:r>
              <a:rPr lang="en-US" altLang="zh-CN"/>
              <a:t>Python</a:t>
            </a:r>
            <a:r>
              <a:rPr lang="zh-CN" altLang="en-US"/>
              <a:t>程序设计语言</a:t>
            </a:r>
          </a:p>
        </p:txBody>
      </p:sp>
      <p:sp>
        <p:nvSpPr>
          <p:cNvPr id="7171" name="Rectangle 3"/>
          <p:cNvSpPr>
            <a:spLocks noGrp="1" noChangeArrowheads="1"/>
          </p:cNvSpPr>
          <p:nvPr>
            <p:ph type="subTitle" idx="1"/>
          </p:nvPr>
        </p:nvSpPr>
        <p:spPr>
          <a:xfrm>
            <a:off x="1547813" y="4221163"/>
            <a:ext cx="5429250" cy="1600200"/>
          </a:xfrm>
        </p:spPr>
        <p:txBody>
          <a:bodyPr/>
          <a:lstStyle>
            <a:lvl1pPr marL="0" indent="0">
              <a:buFont typeface="Wingdings" pitchFamily="2" charset="2"/>
              <a:buNone/>
              <a:defRPr sz="2800"/>
            </a:lvl1pPr>
          </a:lstStyle>
          <a:p>
            <a:r>
              <a:rPr lang="zh-CN" altLang="en-US"/>
              <a:t>张晓 西北工业大学计算机学院</a:t>
            </a:r>
          </a:p>
          <a:p>
            <a:r>
              <a:rPr lang="en-US" altLang="zh-CN"/>
              <a:t>zhangxiao@nwpu.edu.cn</a:t>
            </a:r>
          </a:p>
          <a:p>
            <a:r>
              <a:rPr lang="en-US" altLang="zh-CN"/>
              <a:t>2009-8-20</a:t>
            </a:r>
          </a:p>
        </p:txBody>
      </p:sp>
      <p:sp>
        <p:nvSpPr>
          <p:cNvPr id="6"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D4EECE67-897C-4B9D-B05A-84DDF8BB6653}" type="slidenum">
              <a:rPr lang="en-US" altLang="zh-CN"/>
              <a:pPr>
                <a:defRPr/>
              </a:pPr>
              <a:t>‹#›</a:t>
            </a:fld>
            <a:endParaRPr lang="en-US" altLang="zh-CN"/>
          </a:p>
        </p:txBody>
      </p:sp>
    </p:spTree>
    <p:extLst>
      <p:ext uri="{BB962C8B-B14F-4D97-AF65-F5344CB8AC3E}">
        <p14:creationId xmlns:p14="http://schemas.microsoft.com/office/powerpoint/2010/main" val="124576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D6D10C5-F445-4D59-8C75-68EB884F2BB9}" type="slidenum">
              <a:rPr lang="en-US" altLang="zh-CN"/>
              <a:pPr>
                <a:defRPr/>
              </a:pPr>
              <a:t>‹#›</a:t>
            </a:fld>
            <a:endParaRPr lang="en-US" altLang="zh-CN"/>
          </a:p>
        </p:txBody>
      </p:sp>
    </p:spTree>
    <p:extLst>
      <p:ext uri="{BB962C8B-B14F-4D97-AF65-F5344CB8AC3E}">
        <p14:creationId xmlns:p14="http://schemas.microsoft.com/office/powerpoint/2010/main" val="349832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82B430F-77B3-4911-8B82-DDA0CC4A69B6}" type="slidenum">
              <a:rPr lang="en-US" altLang="zh-CN"/>
              <a:pPr>
                <a:defRPr/>
              </a:pPr>
              <a:t>‹#›</a:t>
            </a:fld>
            <a:endParaRPr lang="en-US" altLang="zh-CN"/>
          </a:p>
        </p:txBody>
      </p:sp>
    </p:spTree>
    <p:extLst>
      <p:ext uri="{BB962C8B-B14F-4D97-AF65-F5344CB8AC3E}">
        <p14:creationId xmlns:p14="http://schemas.microsoft.com/office/powerpoint/2010/main" val="3761056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03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052513"/>
            <a:ext cx="3924300"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052513"/>
            <a:ext cx="3924300"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09CC2120-F6EE-4F41-8991-DEC68B1FBE64}" type="slidenum">
              <a:rPr lang="en-US" altLang="zh-CN"/>
              <a:pPr>
                <a:defRPr/>
              </a:pPr>
              <a:t>‹#›</a:t>
            </a:fld>
            <a:endParaRPr lang="en-US" altLang="zh-CN"/>
          </a:p>
        </p:txBody>
      </p:sp>
    </p:spTree>
    <p:extLst>
      <p:ext uri="{BB962C8B-B14F-4D97-AF65-F5344CB8AC3E}">
        <p14:creationId xmlns:p14="http://schemas.microsoft.com/office/powerpoint/2010/main" val="287752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FDE215C1-731D-4052-991F-F3F381BCA03D}" type="slidenum">
              <a:rPr lang="en-US" altLang="zh-CN"/>
              <a:pPr>
                <a:defRPr/>
              </a:pPr>
              <a:t>‹#›</a:t>
            </a:fld>
            <a:endParaRPr lang="en-US" altLang="zh-CN"/>
          </a:p>
        </p:txBody>
      </p:sp>
    </p:spTree>
    <p:extLst>
      <p:ext uri="{BB962C8B-B14F-4D97-AF65-F5344CB8AC3E}">
        <p14:creationId xmlns:p14="http://schemas.microsoft.com/office/powerpoint/2010/main" val="242006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601893A-FE16-48F3-A5AF-B898EADE875A}" type="slidenum">
              <a:rPr lang="en-US" altLang="zh-CN"/>
              <a:pPr>
                <a:defRPr/>
              </a:pPr>
              <a:t>‹#›</a:t>
            </a:fld>
            <a:endParaRPr lang="en-US" altLang="zh-CN"/>
          </a:p>
        </p:txBody>
      </p:sp>
    </p:spTree>
    <p:extLst>
      <p:ext uri="{BB962C8B-B14F-4D97-AF65-F5344CB8AC3E}">
        <p14:creationId xmlns:p14="http://schemas.microsoft.com/office/powerpoint/2010/main" val="400302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052513"/>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052513"/>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CAEAB45-3904-4BD3-ABF5-443BCBDA43A6}" type="slidenum">
              <a:rPr lang="en-US" altLang="zh-CN"/>
              <a:pPr>
                <a:defRPr/>
              </a:pPr>
              <a:t>‹#›</a:t>
            </a:fld>
            <a:endParaRPr lang="en-US" altLang="zh-CN"/>
          </a:p>
        </p:txBody>
      </p:sp>
    </p:spTree>
    <p:extLst>
      <p:ext uri="{BB962C8B-B14F-4D97-AF65-F5344CB8AC3E}">
        <p14:creationId xmlns:p14="http://schemas.microsoft.com/office/powerpoint/2010/main" val="363091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58C96DE2-AE7A-40BA-BA60-E35B35E2D769}" type="slidenum">
              <a:rPr lang="en-US" altLang="zh-CN"/>
              <a:pPr>
                <a:defRPr/>
              </a:pPr>
              <a:t>‹#›</a:t>
            </a:fld>
            <a:endParaRPr lang="en-US" altLang="zh-CN"/>
          </a:p>
        </p:txBody>
      </p:sp>
    </p:spTree>
    <p:extLst>
      <p:ext uri="{BB962C8B-B14F-4D97-AF65-F5344CB8AC3E}">
        <p14:creationId xmlns:p14="http://schemas.microsoft.com/office/powerpoint/2010/main" val="3106516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6DCBBF31-EA79-4DA4-A8AB-BBC52C75A8AA}" type="slidenum">
              <a:rPr lang="en-US" altLang="zh-CN"/>
              <a:pPr>
                <a:defRPr/>
              </a:pPr>
              <a:t>‹#›</a:t>
            </a:fld>
            <a:endParaRPr lang="en-US" altLang="zh-CN"/>
          </a:p>
        </p:txBody>
      </p:sp>
    </p:spTree>
    <p:extLst>
      <p:ext uri="{BB962C8B-B14F-4D97-AF65-F5344CB8AC3E}">
        <p14:creationId xmlns:p14="http://schemas.microsoft.com/office/powerpoint/2010/main" val="24407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9AD416E3-AF4A-4403-B0D3-47E395B31137}" type="slidenum">
              <a:rPr lang="en-US" altLang="zh-CN"/>
              <a:pPr>
                <a:defRPr/>
              </a:pPr>
              <a:t>‹#›</a:t>
            </a:fld>
            <a:endParaRPr lang="en-US" altLang="zh-CN"/>
          </a:p>
        </p:txBody>
      </p:sp>
    </p:spTree>
    <p:extLst>
      <p:ext uri="{BB962C8B-B14F-4D97-AF65-F5344CB8AC3E}">
        <p14:creationId xmlns:p14="http://schemas.microsoft.com/office/powerpoint/2010/main" val="5031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B1722A4-4A3E-46E0-A959-10A4CFA4C88B}" type="slidenum">
              <a:rPr lang="en-US" altLang="zh-CN"/>
              <a:pPr>
                <a:defRPr/>
              </a:pPr>
              <a:t>‹#›</a:t>
            </a:fld>
            <a:endParaRPr lang="en-US" altLang="zh-CN"/>
          </a:p>
        </p:txBody>
      </p:sp>
    </p:spTree>
    <p:extLst>
      <p:ext uri="{BB962C8B-B14F-4D97-AF65-F5344CB8AC3E}">
        <p14:creationId xmlns:p14="http://schemas.microsoft.com/office/powerpoint/2010/main" val="278035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218D147-87A3-4F63-AF7F-18BC2A4205D8}" type="slidenum">
              <a:rPr lang="en-US" altLang="zh-CN"/>
              <a:pPr>
                <a:defRPr/>
              </a:pPr>
              <a:t>‹#›</a:t>
            </a:fld>
            <a:endParaRPr lang="en-US" altLang="zh-CN"/>
          </a:p>
        </p:txBody>
      </p:sp>
    </p:spTree>
    <p:extLst>
      <p:ext uri="{BB962C8B-B14F-4D97-AF65-F5344CB8AC3E}">
        <p14:creationId xmlns:p14="http://schemas.microsoft.com/office/powerpoint/2010/main" val="260705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74675" y="304800"/>
            <a:ext cx="8001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566738" y="1052513"/>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48" name="AutoShape 4"/>
          <p:cNvSpPr>
            <a:spLocks noChangeArrowheads="1"/>
          </p:cNvSpPr>
          <p:nvPr/>
        </p:nvSpPr>
        <p:spPr bwMode="auto">
          <a:xfrm>
            <a:off x="609600" y="90805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ndParaRPr>
          </a:p>
        </p:txBody>
      </p:sp>
      <p:sp>
        <p:nvSpPr>
          <p:cNvPr id="6149" name="Line 5"/>
          <p:cNvSpPr>
            <a:spLocks noChangeShapeType="1"/>
          </p:cNvSpPr>
          <p:nvPr/>
        </p:nvSpPr>
        <p:spPr bwMode="auto">
          <a:xfrm flipV="1">
            <a:off x="609600" y="6308725"/>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6150" name="Rectangle 6"/>
          <p:cNvSpPr>
            <a:spLocks noGrp="1" noChangeArrowheads="1"/>
          </p:cNvSpPr>
          <p:nvPr>
            <p:ph type="dt" sz="half" idx="2"/>
          </p:nvPr>
        </p:nvSpPr>
        <p:spPr bwMode="auto">
          <a:xfrm>
            <a:off x="609600" y="6381750"/>
            <a:ext cx="19812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51" name="Rectangle 7"/>
          <p:cNvSpPr>
            <a:spLocks noGrp="1" noChangeArrowheads="1"/>
          </p:cNvSpPr>
          <p:nvPr>
            <p:ph type="ftr" sz="quarter" idx="3"/>
          </p:nvPr>
        </p:nvSpPr>
        <p:spPr bwMode="auto">
          <a:xfrm>
            <a:off x="3124200" y="6381750"/>
            <a:ext cx="28956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6152" name="Rectangle 8"/>
          <p:cNvSpPr>
            <a:spLocks noGrp="1" noChangeArrowheads="1"/>
          </p:cNvSpPr>
          <p:nvPr>
            <p:ph type="sldNum" sz="quarter" idx="4"/>
          </p:nvPr>
        </p:nvSpPr>
        <p:spPr bwMode="auto">
          <a:xfrm>
            <a:off x="6553200" y="6453188"/>
            <a:ext cx="19812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34B6D65C-1AB9-4D35-A0DC-F872FCD3D0C3}" type="slidenum">
              <a:rPr lang="en-US" altLang="zh-CN"/>
              <a:pPr>
                <a:defRPr/>
              </a:pPr>
              <a:t>‹#›</a:t>
            </a:fld>
            <a:endParaRPr lang="en-US" altLang="zh-CN"/>
          </a:p>
        </p:txBody>
      </p:sp>
      <p:pic>
        <p:nvPicPr>
          <p:cNvPr id="5129" name="Picture 9" descr="python"/>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34225" y="188913"/>
            <a:ext cx="2009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5"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matplotlib.sourceforge.net/examples/mplot3d/index.html"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C26DE1D-C905-40E9-BC1B-80F03CE99645}" type="slidenum">
              <a:rPr lang="en-US" altLang="zh-CN" smtClean="0"/>
              <a:pPr eaLnBrk="1" hangingPunct="1"/>
              <a:t>1</a:t>
            </a:fld>
            <a:endParaRPr lang="en-US" altLang="zh-CN" smtClean="0"/>
          </a:p>
        </p:txBody>
      </p:sp>
      <p:sp>
        <p:nvSpPr>
          <p:cNvPr id="5" name="Rectangle 2"/>
          <p:cNvSpPr txBox="1">
            <a:spLocks noChangeArrowheads="1"/>
          </p:cNvSpPr>
          <p:nvPr/>
        </p:nvSpPr>
        <p:spPr bwMode="auto">
          <a:xfrm>
            <a:off x="2438400" y="2286000"/>
            <a:ext cx="4429125" cy="939800"/>
          </a:xfrm>
          <a:prstGeom prst="rect">
            <a:avLst/>
          </a:prstGeom>
          <a:noFill/>
          <a:ln w="9525">
            <a:noFill/>
            <a:miter lim="800000"/>
            <a:headEnd/>
            <a:tailEnd/>
          </a:ln>
          <a:effectLst/>
        </p:spPr>
        <p:txBody>
          <a:bodyPr anchor="b"/>
          <a:lstStyle/>
          <a:p>
            <a:pPr>
              <a:defRPr/>
            </a:pPr>
            <a:r>
              <a:rPr lang="en-US" altLang="zh-CN" sz="4000" dirty="0" err="1"/>
              <a:t>Matplotlib</a:t>
            </a:r>
            <a:endParaRPr lang="zh-CN" altLang="en-US" sz="3800" kern="0" dirty="0">
              <a:solidFill>
                <a:schemeClr val="tx2"/>
              </a:solidFill>
              <a:latin typeface="+mj-lt"/>
              <a:ea typeface="+mj-ea"/>
              <a:cs typeface="+mj-cs"/>
            </a:endParaRPr>
          </a:p>
        </p:txBody>
      </p:sp>
      <p:sp>
        <p:nvSpPr>
          <p:cNvPr id="6" name="Rectangle 3"/>
          <p:cNvSpPr txBox="1">
            <a:spLocks noChangeArrowheads="1"/>
          </p:cNvSpPr>
          <p:nvPr/>
        </p:nvSpPr>
        <p:spPr bwMode="auto">
          <a:xfrm>
            <a:off x="3810000" y="3733800"/>
            <a:ext cx="4786313" cy="785813"/>
          </a:xfrm>
          <a:prstGeom prst="rect">
            <a:avLst/>
          </a:prstGeom>
          <a:noFill/>
          <a:ln w="9525">
            <a:noFill/>
            <a:miter lim="800000"/>
            <a:headEnd/>
            <a:tailEnd/>
          </a:ln>
        </p:spPr>
        <p:txBody>
          <a:bodyPr/>
          <a:lstStyle/>
          <a:p>
            <a:pPr marL="469900" indent="-469900">
              <a:spcBef>
                <a:spcPct val="20000"/>
              </a:spcBef>
              <a:buClr>
                <a:schemeClr val="accent2"/>
              </a:buClr>
              <a:defRPr/>
            </a:pPr>
            <a:r>
              <a:rPr lang="en-US" altLang="zh-CN" sz="3600" kern="0" dirty="0">
                <a:latin typeface="+mn-lt"/>
                <a:ea typeface="+mn-ea"/>
              </a:rPr>
              <a:t>—</a:t>
            </a:r>
            <a:r>
              <a:rPr lang="zh-CN" altLang="en-US" sz="3600" dirty="0"/>
              <a:t>绘制精美的图表</a:t>
            </a:r>
            <a:endParaRPr lang="en-US" altLang="zh-CN" sz="3600" kern="0" dirty="0">
              <a:latin typeface="+mn-lt"/>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z="3600" smtClean="0"/>
              <a:t>快速绘图</a:t>
            </a:r>
          </a:p>
        </p:txBody>
      </p:sp>
      <p:sp>
        <p:nvSpPr>
          <p:cNvPr id="14339" name="内容占位符 2"/>
          <p:cNvSpPr>
            <a:spLocks noGrp="1"/>
          </p:cNvSpPr>
          <p:nvPr>
            <p:ph idx="1"/>
          </p:nvPr>
        </p:nvSpPr>
        <p:spPr/>
        <p:txBody>
          <a:bodyPr/>
          <a:lstStyle/>
          <a:p>
            <a:r>
              <a:rPr lang="en-US" altLang="zh-CN" smtClean="0"/>
              <a:t> </a:t>
            </a:r>
            <a:endParaRPr lang="zh-CN" altLang="en-US" smtClean="0"/>
          </a:p>
        </p:txBody>
      </p:sp>
      <p:sp>
        <p:nvSpPr>
          <p:cNvPr id="143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2D4B5EE-131D-453D-B12D-41D1A15320D7}" type="slidenum">
              <a:rPr lang="en-US" altLang="zh-CN" smtClean="0"/>
              <a:pPr eaLnBrk="1" hangingPunct="1"/>
              <a:t>10</a:t>
            </a:fld>
            <a:endParaRPr lang="en-US" altLang="zh-CN" smtClean="0"/>
          </a:p>
        </p:txBody>
      </p:sp>
      <p:sp>
        <p:nvSpPr>
          <p:cNvPr id="14341" name="Text Box 4"/>
          <p:cNvSpPr txBox="1">
            <a:spLocks noChangeArrowheads="1"/>
          </p:cNvSpPr>
          <p:nvPr/>
        </p:nvSpPr>
        <p:spPr bwMode="auto">
          <a:xfrm>
            <a:off x="685800" y="1143000"/>
            <a:ext cx="7848600" cy="50165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en-US" altLang="zh-CN" sz="2000"/>
              <a:t>import matplotlib.pyplot as plt </a:t>
            </a:r>
            <a:br>
              <a:rPr lang="en-US" altLang="zh-CN" sz="2000"/>
            </a:br>
            <a:endParaRPr lang="en-US" altLang="zh-CN" sz="2000"/>
          </a:p>
          <a:p>
            <a:pPr eaLnBrk="1" hangingPunct="1"/>
            <a:r>
              <a:rPr lang="en-US" altLang="zh-CN" sz="2000"/>
              <a:t>x = np.linspace(0, 10, 1000)</a:t>
            </a:r>
          </a:p>
          <a:p>
            <a:pPr eaLnBrk="1" hangingPunct="1"/>
            <a:r>
              <a:rPr lang="en-US" altLang="zh-CN" sz="2000"/>
              <a:t>y = np.sin(x)</a:t>
            </a:r>
          </a:p>
          <a:p>
            <a:pPr eaLnBrk="1" hangingPunct="1"/>
            <a:r>
              <a:rPr lang="en-US" altLang="zh-CN" sz="2000"/>
              <a:t>z = np.cos(x**2) </a:t>
            </a:r>
            <a:br>
              <a:rPr lang="en-US" altLang="zh-CN" sz="2000"/>
            </a:br>
            <a:endParaRPr lang="en-US" altLang="zh-CN" sz="2000"/>
          </a:p>
          <a:p>
            <a:pPr eaLnBrk="1" hangingPunct="1"/>
            <a:r>
              <a:rPr lang="en-US" altLang="zh-CN" sz="2000"/>
              <a:t>plt.figure(figsize=(8,4))</a:t>
            </a:r>
          </a:p>
          <a:p>
            <a:pPr eaLnBrk="1" hangingPunct="1"/>
            <a:r>
              <a:rPr lang="en-US" altLang="zh-CN" sz="2000"/>
              <a:t>plt.plot(x,y,label="$sin(x)$",color="red",linewidth=2) </a:t>
            </a:r>
          </a:p>
          <a:p>
            <a:pPr eaLnBrk="1" hangingPunct="1"/>
            <a:r>
              <a:rPr lang="en-US" altLang="zh-CN" sz="2000"/>
              <a:t>plt.plot(x,z,"b--",label="$cos(x^2)$") </a:t>
            </a:r>
          </a:p>
          <a:p>
            <a:pPr eaLnBrk="1" hangingPunct="1"/>
            <a:r>
              <a:rPr lang="en-US" altLang="zh-CN" sz="2000"/>
              <a:t>plt.xlabel("Time(s)") </a:t>
            </a:r>
          </a:p>
          <a:p>
            <a:pPr eaLnBrk="1" hangingPunct="1"/>
            <a:r>
              <a:rPr lang="en-US" altLang="zh-CN" sz="2000"/>
              <a:t>plt.ylabel("Volt") </a:t>
            </a:r>
          </a:p>
          <a:p>
            <a:pPr eaLnBrk="1" hangingPunct="1"/>
            <a:r>
              <a:rPr lang="en-US" altLang="zh-CN" sz="2000"/>
              <a:t>plt.title("PyPlot First Example") </a:t>
            </a:r>
          </a:p>
          <a:p>
            <a:pPr eaLnBrk="1" hangingPunct="1"/>
            <a:r>
              <a:rPr lang="en-US" altLang="zh-CN" sz="2000"/>
              <a:t>plt.ylim(-1.2,1.2) </a:t>
            </a:r>
          </a:p>
          <a:p>
            <a:pPr eaLnBrk="1" hangingPunct="1"/>
            <a:r>
              <a:rPr lang="en-US" altLang="zh-CN" sz="2000"/>
              <a:t>plt.legend() </a:t>
            </a:r>
          </a:p>
          <a:p>
            <a:pPr eaLnBrk="1" hangingPunct="1"/>
            <a:r>
              <a:rPr lang="en-US" altLang="zh-CN" sz="2000"/>
              <a:t>plt.show()</a:t>
            </a:r>
            <a:endParaRPr lang="zh-CN" altLang="zh-CN"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z="3600" smtClean="0"/>
              <a:t>快速绘图</a:t>
            </a:r>
          </a:p>
        </p:txBody>
      </p:sp>
      <p:pic>
        <p:nvPicPr>
          <p:cNvPr id="15363" name="内容占位符 4" descr="figure_1.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09638" y="1730375"/>
            <a:ext cx="7315200" cy="3611563"/>
          </a:xfrm>
        </p:spPr>
      </p:pic>
      <p:sp>
        <p:nvSpPr>
          <p:cNvPr id="153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03C1250-802C-4842-9627-32123B54E03C}" type="slidenum">
              <a:rPr lang="en-US" altLang="zh-CN" smtClean="0"/>
              <a:pPr eaLnBrk="1" hangingPunct="1"/>
              <a:t>11</a:t>
            </a:fld>
            <a:endParaRPr lang="en-US" altLang="zh-CN"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z="3600" smtClean="0"/>
              <a:t>快速绘图</a:t>
            </a:r>
          </a:p>
        </p:txBody>
      </p:sp>
      <p:sp>
        <p:nvSpPr>
          <p:cNvPr id="16387" name="内容占位符 2"/>
          <p:cNvSpPr>
            <a:spLocks noGrp="1"/>
          </p:cNvSpPr>
          <p:nvPr>
            <p:ph idx="1"/>
          </p:nvPr>
        </p:nvSpPr>
        <p:spPr>
          <a:xfrm>
            <a:off x="566738" y="1052513"/>
            <a:ext cx="8001000" cy="5272087"/>
          </a:xfrm>
        </p:spPr>
        <p:txBody>
          <a:bodyPr/>
          <a:lstStyle/>
          <a:p>
            <a:pPr>
              <a:buFont typeface="Wingdings" pitchFamily="2" charset="2"/>
              <a:buNone/>
            </a:pPr>
            <a:r>
              <a:rPr lang="en-US" altLang="zh-CN" sz="2800" smtClean="0"/>
              <a:t>         </a:t>
            </a:r>
            <a:r>
              <a:rPr lang="zh-CN" altLang="zh-CN" sz="2800" smtClean="0"/>
              <a:t>还可以调用</a:t>
            </a:r>
            <a:r>
              <a:rPr lang="en-US" altLang="zh-CN" sz="2800" smtClean="0"/>
              <a:t>plt.savefig()</a:t>
            </a:r>
            <a:r>
              <a:rPr lang="zh-CN" altLang="zh-CN" sz="2800" smtClean="0"/>
              <a:t>将当前的</a:t>
            </a:r>
            <a:r>
              <a:rPr lang="en-US" altLang="zh-CN" sz="2800" smtClean="0"/>
              <a:t>Figure</a:t>
            </a:r>
            <a:r>
              <a:rPr lang="zh-CN" altLang="zh-CN" sz="2800" smtClean="0"/>
              <a:t>对象保存成图像文件，</a:t>
            </a:r>
            <a:r>
              <a:rPr lang="zh-CN" altLang="en-US" sz="2800" smtClean="0"/>
              <a:t>图</a:t>
            </a:r>
            <a:r>
              <a:rPr lang="zh-CN" altLang="zh-CN" sz="2800" smtClean="0"/>
              <a:t>像格式由图像文件的扩展名决定。下面的程序将当前的图表保存为</a:t>
            </a:r>
            <a:r>
              <a:rPr lang="en-US" altLang="zh-CN" sz="2800" smtClean="0"/>
              <a:t>“test.png”</a:t>
            </a:r>
            <a:r>
              <a:rPr lang="zh-CN" altLang="zh-CN" sz="2800" smtClean="0"/>
              <a:t>，并且通过</a:t>
            </a:r>
            <a:r>
              <a:rPr lang="en-US" altLang="zh-CN" sz="2800" smtClean="0"/>
              <a:t>dpi</a:t>
            </a:r>
            <a:r>
              <a:rPr lang="zh-CN" altLang="zh-CN" sz="2800" smtClean="0"/>
              <a:t>参数指定图像的分辨率为 120，因此输出图像的宽度为</a:t>
            </a:r>
            <a:r>
              <a:rPr lang="en-US" altLang="zh-CN" sz="2800" smtClean="0"/>
              <a:t>“8X120 = 960”</a:t>
            </a:r>
            <a:r>
              <a:rPr lang="zh-CN" altLang="zh-CN" sz="2800" smtClean="0"/>
              <a:t>个像素。</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实际上不需要调用</a:t>
            </a:r>
            <a:r>
              <a:rPr lang="en-US" altLang="zh-CN" sz="2800" smtClean="0"/>
              <a:t>show()</a:t>
            </a:r>
            <a:r>
              <a:rPr lang="zh-CN" altLang="zh-CN" sz="2800" smtClean="0"/>
              <a:t>显示图表，可以直接用</a:t>
            </a:r>
            <a:r>
              <a:rPr lang="en-US" altLang="zh-CN" sz="2800" smtClean="0"/>
              <a:t>savefig()</a:t>
            </a:r>
            <a:r>
              <a:rPr lang="zh-CN" altLang="zh-CN" sz="2800" smtClean="0"/>
              <a:t>将图表保存成图像文件.使用这种方法可以很容易编写出 批量输出图表的程序</a:t>
            </a:r>
            <a:r>
              <a:rPr lang="en-US" altLang="zh-CN" sz="2800" smtClean="0"/>
              <a:t>.</a:t>
            </a:r>
            <a:endParaRPr lang="zh-CN" altLang="zh-CN" sz="2800" smtClean="0"/>
          </a:p>
          <a:p>
            <a:pPr>
              <a:buFont typeface="Wingdings" pitchFamily="2" charset="2"/>
              <a:buNone/>
            </a:pPr>
            <a:endParaRPr lang="zh-CN" altLang="en-US" sz="2800" smtClean="0"/>
          </a:p>
        </p:txBody>
      </p:sp>
      <p:sp>
        <p:nvSpPr>
          <p:cNvPr id="163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12C0163-386A-4201-B67F-586648D2A0CE}" type="slidenum">
              <a:rPr lang="en-US" altLang="zh-CN" smtClean="0"/>
              <a:pPr eaLnBrk="1" hangingPunct="1"/>
              <a:t>12</a:t>
            </a:fld>
            <a:endParaRPr lang="en-US" altLang="zh-CN" smtClean="0"/>
          </a:p>
        </p:txBody>
      </p:sp>
      <p:sp>
        <p:nvSpPr>
          <p:cNvPr id="16389" name="Text Box 4"/>
          <p:cNvSpPr txBox="1">
            <a:spLocks noChangeArrowheads="1"/>
          </p:cNvSpPr>
          <p:nvPr/>
        </p:nvSpPr>
        <p:spPr bwMode="auto">
          <a:xfrm>
            <a:off x="1447800" y="3810000"/>
            <a:ext cx="54864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run matplotlib_simple_plot.py</a:t>
            </a:r>
          </a:p>
          <a:p>
            <a:pPr eaLnBrk="1" hangingPunct="1"/>
            <a:r>
              <a:rPr lang="en-US" altLang="zh-CN" sz="2000"/>
              <a:t>plt.savefig("test.png",dpi=120)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z="3600" smtClean="0"/>
              <a:t>快速绘图</a:t>
            </a:r>
          </a:p>
        </p:txBody>
      </p:sp>
      <p:sp>
        <p:nvSpPr>
          <p:cNvPr id="17411" name="内容占位符 2"/>
          <p:cNvSpPr>
            <a:spLocks noGrp="1"/>
          </p:cNvSpPr>
          <p:nvPr>
            <p:ph idx="1"/>
          </p:nvPr>
        </p:nvSpPr>
        <p:spPr/>
        <p:txBody>
          <a:bodyPr/>
          <a:lstStyle/>
          <a:p>
            <a:r>
              <a:rPr lang="zh-CN" altLang="en-US" sz="3200" smtClean="0"/>
              <a:t>绘制多轴图</a:t>
            </a:r>
            <a:endParaRPr lang="en-US" altLang="zh-CN" sz="3200" smtClean="0"/>
          </a:p>
          <a:p>
            <a:pPr>
              <a:buFont typeface="Wingdings" pitchFamily="2" charset="2"/>
              <a:buNone/>
            </a:pPr>
            <a:r>
              <a:rPr lang="zh-CN" altLang="en-US" sz="2800" smtClean="0"/>
              <a:t>           一个绘图对象</a:t>
            </a:r>
            <a:r>
              <a:rPr lang="en-US" altLang="zh-CN" sz="2800" smtClean="0"/>
              <a:t>(figure)</a:t>
            </a:r>
            <a:r>
              <a:rPr lang="zh-CN" altLang="en-US" sz="2800" smtClean="0"/>
              <a:t>可以包含多个轴</a:t>
            </a:r>
            <a:r>
              <a:rPr lang="en-US" altLang="zh-CN" sz="2800" smtClean="0"/>
              <a:t>(axis)</a:t>
            </a:r>
            <a:r>
              <a:rPr lang="zh-CN" altLang="en-US" sz="2800" smtClean="0"/>
              <a:t>，在</a:t>
            </a:r>
            <a:r>
              <a:rPr lang="en-US" altLang="zh-CN" sz="2800" smtClean="0"/>
              <a:t>Matplotlib</a:t>
            </a:r>
            <a:r>
              <a:rPr lang="zh-CN" altLang="en-US" sz="2800" smtClean="0"/>
              <a:t>中用轴表示一个绘图区域，可以将其理解为子图。上面的第一个例子中，绘图对象只包括一个轴，因此只显示了一个轴</a:t>
            </a:r>
            <a:r>
              <a:rPr lang="en-US" altLang="zh-CN" sz="2800" smtClean="0"/>
              <a:t>(</a:t>
            </a:r>
            <a:r>
              <a:rPr lang="zh-CN" altLang="en-US" sz="2800" smtClean="0"/>
              <a:t>子图</a:t>
            </a:r>
            <a:r>
              <a:rPr lang="en-US" altLang="zh-CN" sz="2800" smtClean="0"/>
              <a:t>(Axes) )</a:t>
            </a:r>
            <a:r>
              <a:rPr lang="zh-CN" altLang="en-US" sz="2800" smtClean="0"/>
              <a:t>。可以使用</a:t>
            </a:r>
            <a:r>
              <a:rPr lang="en-US" altLang="zh-CN" sz="2800" smtClean="0"/>
              <a:t>subplot</a:t>
            </a:r>
            <a:r>
              <a:rPr lang="zh-CN" altLang="en-US" sz="2800" smtClean="0"/>
              <a:t>函数快速绘制有多个轴的图表。</a:t>
            </a:r>
            <a:r>
              <a:rPr lang="en-US" altLang="zh-CN" sz="2800" smtClean="0"/>
              <a:t>subplot</a:t>
            </a:r>
            <a:r>
              <a:rPr lang="zh-CN" altLang="en-US" sz="2800" smtClean="0"/>
              <a:t>函数的调用形式如下：</a:t>
            </a:r>
          </a:p>
        </p:txBody>
      </p:sp>
      <p:sp>
        <p:nvSpPr>
          <p:cNvPr id="174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DE3FC67-22C3-4E44-985C-34FB8D6B921D}" type="slidenum">
              <a:rPr lang="en-US" altLang="zh-CN" smtClean="0"/>
              <a:pPr eaLnBrk="1" hangingPunct="1"/>
              <a:t>13</a:t>
            </a:fld>
            <a:endParaRPr lang="en-US" altLang="zh-CN" smtClean="0"/>
          </a:p>
        </p:txBody>
      </p:sp>
      <p:sp>
        <p:nvSpPr>
          <p:cNvPr id="17413" name="Text Box 4"/>
          <p:cNvSpPr txBox="1">
            <a:spLocks noChangeArrowheads="1"/>
          </p:cNvSpPr>
          <p:nvPr/>
        </p:nvSpPr>
        <p:spPr bwMode="auto">
          <a:xfrm>
            <a:off x="1524000" y="5181600"/>
            <a:ext cx="64008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subplot(numRows, numCols, plotNum)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z="3600" smtClean="0"/>
              <a:t>快速绘图</a:t>
            </a:r>
          </a:p>
        </p:txBody>
      </p:sp>
      <p:sp>
        <p:nvSpPr>
          <p:cNvPr id="1843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1E0C27-BE96-4D78-B464-6E493864D667}" type="slidenum">
              <a:rPr lang="en-US" altLang="zh-CN" smtClean="0"/>
              <a:pPr eaLnBrk="1" hangingPunct="1"/>
              <a:t>14</a:t>
            </a:fld>
            <a:endParaRPr lang="en-US" altLang="zh-CN" smtClean="0"/>
          </a:p>
        </p:txBody>
      </p:sp>
      <p:sp>
        <p:nvSpPr>
          <p:cNvPr id="18436" name="内容占位符 5"/>
          <p:cNvSpPr>
            <a:spLocks noGrp="1"/>
          </p:cNvSpPr>
          <p:nvPr>
            <p:ph idx="1"/>
          </p:nvPr>
        </p:nvSpPr>
        <p:spPr/>
        <p:txBody>
          <a:bodyPr/>
          <a:lstStyle/>
          <a:p>
            <a:pPr>
              <a:buFont typeface="Wingdings" pitchFamily="2" charset="2"/>
              <a:buNone/>
            </a:pPr>
            <a:r>
              <a:rPr lang="en-US" altLang="zh-CN" sz="2800" smtClean="0"/>
              <a:t>         subplot</a:t>
            </a:r>
            <a:r>
              <a:rPr lang="zh-CN" altLang="en-US" sz="2800" smtClean="0"/>
              <a:t>将整个绘图区域等分为</a:t>
            </a:r>
            <a:r>
              <a:rPr lang="en-US" altLang="zh-CN" sz="2800" smtClean="0"/>
              <a:t>numRows</a:t>
            </a:r>
            <a:r>
              <a:rPr lang="zh-CN" altLang="en-US" sz="2800" smtClean="0"/>
              <a:t>行和 </a:t>
            </a:r>
            <a:r>
              <a:rPr lang="en-US" altLang="zh-CN" sz="2800" smtClean="0"/>
              <a:t>numCols</a:t>
            </a:r>
            <a:r>
              <a:rPr lang="zh-CN" altLang="en-US" sz="2800" smtClean="0"/>
              <a:t>列个子区域，然后按照从左到右，从上到下的顺序对每个子区域进行编号，左上的子区域的编号为</a:t>
            </a:r>
            <a:r>
              <a:rPr lang="en-US" altLang="zh-CN" sz="2800" smtClean="0"/>
              <a:t>1</a:t>
            </a:r>
            <a:r>
              <a:rPr lang="zh-CN" altLang="en-US" sz="2800" smtClean="0"/>
              <a:t>。如果</a:t>
            </a:r>
            <a:r>
              <a:rPr lang="en-US" altLang="zh-CN" sz="2800" smtClean="0"/>
              <a:t>numRows</a:t>
            </a:r>
            <a:r>
              <a:rPr lang="zh-CN" altLang="en-US" sz="2800" smtClean="0"/>
              <a:t>，</a:t>
            </a:r>
            <a:r>
              <a:rPr lang="en-US" altLang="zh-CN" sz="2800" smtClean="0"/>
              <a:t>numCols</a:t>
            </a:r>
            <a:r>
              <a:rPr lang="zh-CN" altLang="en-US" sz="2800" smtClean="0"/>
              <a:t>和</a:t>
            </a:r>
            <a:r>
              <a:rPr lang="en-US" altLang="zh-CN" sz="2800" smtClean="0"/>
              <a:t>plotNum</a:t>
            </a:r>
            <a:r>
              <a:rPr lang="zh-CN" altLang="en-US" sz="2800" smtClean="0"/>
              <a:t>这三个数都小于</a:t>
            </a:r>
            <a:r>
              <a:rPr lang="en-US" altLang="zh-CN" sz="2800" smtClean="0"/>
              <a:t>10</a:t>
            </a:r>
            <a:r>
              <a:rPr lang="zh-CN" altLang="en-US" sz="2800" smtClean="0"/>
              <a:t>的话，可以把它们缩写为一个整数，例如</a:t>
            </a:r>
            <a:r>
              <a:rPr lang="en-US" altLang="zh-CN" sz="2800" smtClean="0"/>
              <a:t>subplot(323)</a:t>
            </a:r>
            <a:r>
              <a:rPr lang="zh-CN" altLang="en-US" sz="2800" smtClean="0"/>
              <a:t>和</a:t>
            </a:r>
            <a:r>
              <a:rPr lang="en-US" altLang="zh-CN" sz="2800" smtClean="0"/>
              <a:t>subplot(3,2,3)</a:t>
            </a:r>
            <a:r>
              <a:rPr lang="zh-CN" altLang="en-US" sz="2800" smtClean="0"/>
              <a:t>是相同的。</a:t>
            </a:r>
            <a:r>
              <a:rPr lang="en-US" altLang="zh-CN" sz="2800" smtClean="0"/>
              <a:t>subplot</a:t>
            </a:r>
            <a:r>
              <a:rPr lang="zh-CN" altLang="en-US" sz="2800" smtClean="0"/>
              <a:t>在</a:t>
            </a:r>
            <a:r>
              <a:rPr lang="en-US" altLang="zh-CN" sz="2800" smtClean="0"/>
              <a:t>plotNum</a:t>
            </a:r>
            <a:r>
              <a:rPr lang="zh-CN" altLang="en-US" sz="2800" smtClean="0"/>
              <a:t>指定的区域中创建一个轴对象。如果新创建的轴和之前创建的轴重叠的话，之前的轴将被删除。</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z="3600" smtClean="0"/>
              <a:t>快速绘图</a:t>
            </a:r>
          </a:p>
        </p:txBody>
      </p:sp>
      <p:sp>
        <p:nvSpPr>
          <p:cNvPr id="19459" name="内容占位符 4"/>
          <p:cNvSpPr>
            <a:spLocks noGrp="1"/>
          </p:cNvSpPr>
          <p:nvPr>
            <p:ph idx="1"/>
          </p:nvPr>
        </p:nvSpPr>
        <p:spPr>
          <a:xfrm>
            <a:off x="533400" y="1052513"/>
            <a:ext cx="8077200" cy="5195887"/>
          </a:xfrm>
        </p:spPr>
        <p:txBody>
          <a:bodyPr/>
          <a:lstStyle/>
          <a:p>
            <a:pPr>
              <a:buFont typeface="Wingdings" pitchFamily="2" charset="2"/>
              <a:buNone/>
            </a:pPr>
            <a:r>
              <a:rPr lang="zh-CN" altLang="en-US" sz="2800" smtClean="0"/>
              <a:t>         下面的程序创建</a:t>
            </a:r>
            <a:r>
              <a:rPr lang="en-US" altLang="zh-CN" sz="2800" smtClean="0"/>
              <a:t>3</a:t>
            </a:r>
            <a:r>
              <a:rPr lang="zh-CN" altLang="en-US" sz="2800" smtClean="0"/>
              <a:t>行</a:t>
            </a:r>
            <a:r>
              <a:rPr lang="en-US" altLang="zh-CN" sz="2800" smtClean="0"/>
              <a:t>2</a:t>
            </a:r>
            <a:r>
              <a:rPr lang="zh-CN" altLang="en-US" sz="2800" smtClean="0"/>
              <a:t>列共</a:t>
            </a:r>
            <a:r>
              <a:rPr lang="en-US" altLang="zh-CN" sz="2800" smtClean="0"/>
              <a:t>6</a:t>
            </a:r>
            <a:r>
              <a:rPr lang="zh-CN" altLang="en-US" sz="2800" smtClean="0"/>
              <a:t>个轴，通过</a:t>
            </a:r>
            <a:r>
              <a:rPr lang="en-US" altLang="zh-CN" sz="2800" smtClean="0"/>
              <a:t>axisbg</a:t>
            </a:r>
            <a:r>
              <a:rPr lang="zh-CN" altLang="en-US" sz="2800" smtClean="0"/>
              <a:t>参数给每个轴设置不同的背景颜色。</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如果希望某个轴占据整个行或者列的话，可以如下调用</a:t>
            </a:r>
            <a:r>
              <a:rPr lang="en-US" altLang="zh-CN" sz="2800" smtClean="0"/>
              <a:t>subplot</a:t>
            </a:r>
            <a:r>
              <a:rPr lang="zh-CN" altLang="en-US" sz="2800" smtClean="0"/>
              <a:t>：</a:t>
            </a:r>
            <a:endParaRPr lang="zh-CN" altLang="zh-CN" sz="2800" smtClean="0"/>
          </a:p>
        </p:txBody>
      </p:sp>
      <p:sp>
        <p:nvSpPr>
          <p:cNvPr id="19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9403030-0B8E-44A9-ABC6-A1CCA5F42397}" type="slidenum">
              <a:rPr lang="en-US" altLang="zh-CN" smtClean="0"/>
              <a:pPr eaLnBrk="1" hangingPunct="1"/>
              <a:t>15</a:t>
            </a:fld>
            <a:endParaRPr lang="en-US" altLang="zh-CN" smtClean="0"/>
          </a:p>
        </p:txBody>
      </p:sp>
      <p:sp>
        <p:nvSpPr>
          <p:cNvPr id="19461" name="Text Box 4"/>
          <p:cNvSpPr txBox="1">
            <a:spLocks noChangeArrowheads="1"/>
          </p:cNvSpPr>
          <p:nvPr/>
        </p:nvSpPr>
        <p:spPr bwMode="auto">
          <a:xfrm>
            <a:off x="1143000" y="2133600"/>
            <a:ext cx="67056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for idx, color in enumerate("rgbyck"):</a:t>
            </a:r>
          </a:p>
          <a:p>
            <a:pPr eaLnBrk="1" hangingPunct="1"/>
            <a:r>
              <a:rPr lang="en-US" altLang="zh-CN" sz="2000"/>
              <a:t>     plt.subplot(320+idx+1, axisbg=color)</a:t>
            </a:r>
          </a:p>
          <a:p>
            <a:pPr eaLnBrk="1" hangingPunct="1"/>
            <a:r>
              <a:rPr lang="en-US" altLang="zh-CN" sz="2000"/>
              <a:t>plt.show()</a:t>
            </a:r>
          </a:p>
        </p:txBody>
      </p:sp>
      <p:sp>
        <p:nvSpPr>
          <p:cNvPr id="19462" name="Text Box 4"/>
          <p:cNvSpPr txBox="1">
            <a:spLocks noChangeArrowheads="1"/>
          </p:cNvSpPr>
          <p:nvPr/>
        </p:nvSpPr>
        <p:spPr bwMode="auto">
          <a:xfrm>
            <a:off x="1066800" y="4572000"/>
            <a:ext cx="69342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plt.subplot(221) # </a:t>
            </a:r>
            <a:r>
              <a:rPr lang="zh-CN" altLang="en-US" sz="2000"/>
              <a:t>第一行的左图</a:t>
            </a:r>
          </a:p>
          <a:p>
            <a:pPr eaLnBrk="1" hangingPunct="1"/>
            <a:r>
              <a:rPr lang="en-US" altLang="zh-CN" sz="2000"/>
              <a:t>plt.subplot(222) # </a:t>
            </a:r>
            <a:r>
              <a:rPr lang="zh-CN" altLang="en-US" sz="2000"/>
              <a:t>第一行的右图</a:t>
            </a:r>
          </a:p>
          <a:p>
            <a:pPr eaLnBrk="1" hangingPunct="1"/>
            <a:r>
              <a:rPr lang="en-US" altLang="zh-CN" sz="2000"/>
              <a:t>plt.subplot(212) # </a:t>
            </a:r>
            <a:r>
              <a:rPr lang="zh-CN" altLang="en-US" sz="2000"/>
              <a:t>第二整行</a:t>
            </a:r>
          </a:p>
          <a:p>
            <a:pPr eaLnBrk="1" hangingPunct="1"/>
            <a:r>
              <a:rPr lang="en-US" altLang="zh-CN" sz="2000"/>
              <a:t>plt.show()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z="3600" smtClean="0"/>
              <a:t>快速绘图</a:t>
            </a:r>
          </a:p>
        </p:txBody>
      </p:sp>
      <p:sp>
        <p:nvSpPr>
          <p:cNvPr id="20483" name="Rectangle 3"/>
          <p:cNvSpPr>
            <a:spLocks noGrp="1" noChangeArrowheads="1"/>
          </p:cNvSpPr>
          <p:nvPr>
            <p:ph idx="1"/>
          </p:nvPr>
        </p:nvSpPr>
        <p:spPr>
          <a:xfrm>
            <a:off x="381000" y="1066800"/>
            <a:ext cx="8186738" cy="5257800"/>
          </a:xfrm>
        </p:spPr>
        <p:txBody>
          <a:bodyPr/>
          <a:lstStyle/>
          <a:p>
            <a:pPr>
              <a:buFont typeface="Wingdings" pitchFamily="2" charset="2"/>
              <a:buNone/>
            </a:pPr>
            <a:r>
              <a:rPr lang="zh-CN" altLang="en-US" sz="2800" smtClean="0"/>
              <a:t>          当绘图对象中有多个轴的时候，可以通过工具栏中的</a:t>
            </a:r>
            <a:r>
              <a:rPr lang="en-US" altLang="zh-CN" sz="2800" smtClean="0"/>
              <a:t>Configure Subplots</a:t>
            </a:r>
            <a:r>
              <a:rPr lang="zh-CN" altLang="en-US" sz="2800" smtClean="0"/>
              <a:t>按钮，交互式地调节轴之间的间距和轴与边框之间的距离。如果希望在程序中调节的话，可以调用</a:t>
            </a:r>
            <a:r>
              <a:rPr lang="en-US" altLang="zh-CN" sz="2800" smtClean="0"/>
              <a:t>subplots_adjust</a:t>
            </a:r>
            <a:r>
              <a:rPr lang="zh-CN" altLang="en-US" sz="2800" smtClean="0"/>
              <a:t>函数，它有</a:t>
            </a:r>
            <a:r>
              <a:rPr lang="en-US" altLang="zh-CN" sz="2800" smtClean="0"/>
              <a:t>left, right, bottom, top, wspace, hspace</a:t>
            </a:r>
            <a:r>
              <a:rPr lang="zh-CN" altLang="en-US" sz="2800" smtClean="0"/>
              <a:t>等几个关键字参数，这些参数的值都是</a:t>
            </a:r>
            <a:r>
              <a:rPr lang="en-US" altLang="zh-CN" sz="2800" smtClean="0"/>
              <a:t>0</a:t>
            </a:r>
            <a:r>
              <a:rPr lang="zh-CN" altLang="en-US" sz="2800" smtClean="0"/>
              <a:t>到</a:t>
            </a:r>
            <a:r>
              <a:rPr lang="en-US" altLang="zh-CN" sz="2800" smtClean="0"/>
              <a:t>1</a:t>
            </a:r>
            <a:r>
              <a:rPr lang="zh-CN" altLang="en-US" sz="2800" smtClean="0"/>
              <a:t>之间的小数，它们是以绘图区域的宽高为</a:t>
            </a:r>
            <a:r>
              <a:rPr lang="en-US" altLang="zh-CN" sz="2800" smtClean="0"/>
              <a:t>1</a:t>
            </a:r>
            <a:r>
              <a:rPr lang="zh-CN" altLang="en-US" sz="2800" smtClean="0"/>
              <a:t>进行正规化之后的坐标或者长度。</a:t>
            </a:r>
            <a:endParaRPr lang="zh-CN" altLang="en-US" sz="2500" smtClean="0"/>
          </a:p>
        </p:txBody>
      </p:sp>
      <p:sp>
        <p:nvSpPr>
          <p:cNvPr id="2048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CEF70F3-F3C2-4446-BB1D-BE8AD98EE098}" type="slidenum">
              <a:rPr lang="en-US" altLang="zh-CN" smtClean="0"/>
              <a:pPr eaLnBrk="1" hangingPunct="1"/>
              <a:t>16</a:t>
            </a:fld>
            <a:endParaRPr lang="en-US" altLang="zh-CN"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z="3600" smtClean="0"/>
              <a:t>快速绘图</a:t>
            </a:r>
          </a:p>
        </p:txBody>
      </p:sp>
      <p:sp>
        <p:nvSpPr>
          <p:cNvPr id="21507" name="内容占位符 6"/>
          <p:cNvSpPr>
            <a:spLocks noGrp="1"/>
          </p:cNvSpPr>
          <p:nvPr>
            <p:ph idx="1"/>
          </p:nvPr>
        </p:nvSpPr>
        <p:spPr>
          <a:xfrm>
            <a:off x="381000" y="990600"/>
            <a:ext cx="8153400" cy="5410200"/>
          </a:xfrm>
        </p:spPr>
        <p:txBody>
          <a:bodyPr/>
          <a:lstStyle/>
          <a:p>
            <a:pPr>
              <a:buFont typeface="Wingdings" pitchFamily="2" charset="2"/>
              <a:buNone/>
            </a:pPr>
            <a:r>
              <a:rPr lang="zh-CN" altLang="en-US" sz="2800" smtClean="0"/>
              <a:t>          </a:t>
            </a:r>
            <a:r>
              <a:rPr lang="en-US" altLang="zh-CN" sz="2800" smtClean="0"/>
              <a:t>subplot()</a:t>
            </a:r>
            <a:r>
              <a:rPr lang="zh-CN" altLang="zh-CN" sz="2800" smtClean="0"/>
              <a:t>返回它所创建的</a:t>
            </a:r>
            <a:r>
              <a:rPr lang="en-US" altLang="zh-CN" sz="2800" smtClean="0"/>
              <a:t>Axes</a:t>
            </a:r>
            <a:r>
              <a:rPr lang="zh-CN" altLang="zh-CN" sz="2800" smtClean="0"/>
              <a:t>对象，可以将它用变量保存起来，然后用</a:t>
            </a:r>
            <a:r>
              <a:rPr lang="en-US" altLang="zh-CN" sz="2800" smtClean="0"/>
              <a:t>sca()</a:t>
            </a:r>
            <a:r>
              <a:rPr lang="zh-CN" altLang="zh-CN" sz="2800" smtClean="0"/>
              <a:t>交替让它们成为当前</a:t>
            </a:r>
            <a:r>
              <a:rPr lang="en-US" altLang="zh-CN" sz="2800" smtClean="0"/>
              <a:t>Axes</a:t>
            </a:r>
            <a:r>
              <a:rPr lang="zh-CN" altLang="zh-CN" sz="2800" smtClean="0"/>
              <a:t>对象，并调用</a:t>
            </a:r>
            <a:r>
              <a:rPr lang="en-US" altLang="zh-CN" sz="2800" smtClean="0"/>
              <a:t>plot()</a:t>
            </a:r>
            <a:r>
              <a:rPr lang="zh-CN" altLang="zh-CN" sz="2800" smtClean="0"/>
              <a:t>在其中绘图。如果需要同时绘制多幅图表，可以给</a:t>
            </a:r>
            <a:r>
              <a:rPr lang="en-US" altLang="zh-CN" sz="2800" smtClean="0"/>
              <a:t>figure()</a:t>
            </a:r>
            <a:r>
              <a:rPr lang="zh-CN" altLang="zh-CN" sz="2800" smtClean="0"/>
              <a:t>传递一个整数参数指定</a:t>
            </a:r>
            <a:r>
              <a:rPr lang="en-US" altLang="zh-CN" sz="2800" smtClean="0"/>
              <a:t>Figure</a:t>
            </a:r>
            <a:r>
              <a:rPr lang="zh-CN" altLang="zh-CN" sz="2800" smtClean="0"/>
              <a:t>对象的序号，如果序号所指定的</a:t>
            </a:r>
            <a:r>
              <a:rPr lang="en-US" altLang="zh-CN" sz="2800" smtClean="0"/>
              <a:t>figure</a:t>
            </a:r>
            <a:r>
              <a:rPr lang="zh-CN" altLang="zh-CN" sz="2800" smtClean="0"/>
              <a:t>对象已经存在，将不创建新的对象，而只是让它成为当前的</a:t>
            </a:r>
            <a:r>
              <a:rPr lang="en-US" altLang="zh-CN" sz="2800" smtClean="0"/>
              <a:t>Figure</a:t>
            </a:r>
            <a:r>
              <a:rPr lang="zh-CN" altLang="zh-CN" sz="2800" smtClean="0"/>
              <a:t>对象。下面的程序演示了如何依次在不同图表的不同 子图中绘制曲线。</a:t>
            </a:r>
          </a:p>
          <a:p>
            <a:pPr>
              <a:buFont typeface="Wingdings" pitchFamily="2" charset="2"/>
              <a:buNone/>
            </a:pPr>
            <a:r>
              <a:rPr lang="en-US" altLang="zh-CN" sz="2800" smtClean="0"/>
              <a:t>        (matplotlib_multi_figure.py)</a:t>
            </a:r>
            <a:endParaRPr lang="zh-CN" altLang="en-US" sz="2800" smtClean="0"/>
          </a:p>
        </p:txBody>
      </p:sp>
      <p:sp>
        <p:nvSpPr>
          <p:cNvPr id="2150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50643B3-4244-42F8-A178-B05B8928D0F2}" type="slidenum">
              <a:rPr lang="en-US" altLang="zh-CN" smtClean="0"/>
              <a:pPr eaLnBrk="1" hangingPunct="1"/>
              <a:t>17</a:t>
            </a:fld>
            <a:endParaRPr lang="en-US" altLang="zh-CN"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z="3600" smtClean="0"/>
              <a:t>快速绘图</a:t>
            </a:r>
            <a:endParaRPr lang="en-US" altLang="zh-CN" sz="3600" smtClean="0"/>
          </a:p>
        </p:txBody>
      </p:sp>
      <p:sp>
        <p:nvSpPr>
          <p:cNvPr id="22531" name="Rectangle 3"/>
          <p:cNvSpPr>
            <a:spLocks noGrp="1" noChangeArrowheads="1"/>
          </p:cNvSpPr>
          <p:nvPr>
            <p:ph type="body" idx="1"/>
          </p:nvPr>
        </p:nvSpPr>
        <p:spPr>
          <a:xfrm>
            <a:off x="457200" y="1052513"/>
            <a:ext cx="8110538" cy="5195887"/>
          </a:xfrm>
        </p:spPr>
        <p:txBody>
          <a:bodyPr/>
          <a:lstStyle/>
          <a:p>
            <a:pPr>
              <a:buFont typeface="Wingdings" pitchFamily="2" charset="2"/>
              <a:buNone/>
            </a:pPr>
            <a:r>
              <a:rPr lang="en-US" altLang="zh-CN" sz="2800" smtClean="0"/>
              <a:t>          </a:t>
            </a:r>
            <a:r>
              <a:rPr lang="zh-CN" altLang="zh-CN" sz="2800" smtClean="0"/>
              <a:t>首先通过</a:t>
            </a:r>
            <a:r>
              <a:rPr lang="en-US" altLang="zh-CN" sz="2800" smtClean="0"/>
              <a:t>figure()</a:t>
            </a:r>
            <a:r>
              <a:rPr lang="zh-CN" altLang="zh-CN" sz="2800" smtClean="0"/>
              <a:t>创建了两个图表，它们的序号分别为</a:t>
            </a:r>
            <a:r>
              <a:rPr lang="en-US" altLang="zh-CN" sz="2800" smtClean="0"/>
              <a:t>1</a:t>
            </a:r>
            <a:r>
              <a:rPr lang="zh-CN" altLang="zh-CN" sz="2800" smtClean="0"/>
              <a:t>和2。然后在图表</a:t>
            </a:r>
            <a:r>
              <a:rPr lang="en-US" altLang="zh-CN" sz="2800" smtClean="0"/>
              <a:t>2</a:t>
            </a:r>
            <a:r>
              <a:rPr lang="zh-CN" altLang="zh-CN" sz="2800" smtClean="0"/>
              <a:t>中创建了上下 并排的两个子图，并用变量</a:t>
            </a:r>
            <a:r>
              <a:rPr lang="en-US" altLang="zh-CN" sz="2800" smtClean="0"/>
              <a:t>ax1</a:t>
            </a:r>
            <a:r>
              <a:rPr lang="zh-CN" altLang="zh-CN" sz="2800" smtClean="0"/>
              <a:t>和</a:t>
            </a:r>
            <a:r>
              <a:rPr lang="en-US" altLang="zh-CN" sz="2800" smtClean="0"/>
              <a:t>ax2</a:t>
            </a:r>
            <a:r>
              <a:rPr lang="zh-CN" altLang="zh-CN" sz="2800" smtClean="0"/>
              <a:t>保存。</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p:txBody>
      </p:sp>
      <p:sp>
        <p:nvSpPr>
          <p:cNvPr id="225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C350646-37E7-4B18-87C6-AECE76C33A13}" type="slidenum">
              <a:rPr lang="en-US" altLang="zh-CN" smtClean="0"/>
              <a:pPr eaLnBrk="1" hangingPunct="1"/>
              <a:t>18</a:t>
            </a:fld>
            <a:endParaRPr lang="en-US" altLang="zh-CN" smtClean="0"/>
          </a:p>
        </p:txBody>
      </p:sp>
      <p:sp>
        <p:nvSpPr>
          <p:cNvPr id="22533" name="Text Box 4"/>
          <p:cNvSpPr txBox="1">
            <a:spLocks noChangeArrowheads="1"/>
          </p:cNvSpPr>
          <p:nvPr/>
        </p:nvSpPr>
        <p:spPr bwMode="auto">
          <a:xfrm>
            <a:off x="1295400" y="2743200"/>
            <a:ext cx="67056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en-US" altLang="zh-CN" sz="2000"/>
              <a:t>import matplotlib.pyplot as plt</a:t>
            </a:r>
          </a:p>
          <a:p>
            <a:pPr eaLnBrk="1" hangingPunct="1"/>
            <a:endParaRPr lang="en-US" altLang="zh-CN" sz="2000"/>
          </a:p>
          <a:p>
            <a:pPr eaLnBrk="1" hangingPunct="1"/>
            <a:r>
              <a:rPr lang="en-US" altLang="zh-CN" sz="2000"/>
              <a:t>plt.figure(1) # </a:t>
            </a:r>
            <a:r>
              <a:rPr lang="zh-CN" altLang="en-US" sz="2000"/>
              <a:t>创建图表</a:t>
            </a:r>
            <a:r>
              <a:rPr lang="en-US" altLang="zh-CN" sz="2000"/>
              <a:t>1</a:t>
            </a:r>
          </a:p>
          <a:p>
            <a:pPr eaLnBrk="1" hangingPunct="1"/>
            <a:r>
              <a:rPr lang="en-US" altLang="zh-CN" sz="2000"/>
              <a:t>plt.figure(2) # </a:t>
            </a:r>
            <a:r>
              <a:rPr lang="zh-CN" altLang="en-US" sz="2000"/>
              <a:t>创建图表</a:t>
            </a:r>
            <a:r>
              <a:rPr lang="en-US" altLang="zh-CN" sz="2000"/>
              <a:t>2</a:t>
            </a:r>
          </a:p>
          <a:p>
            <a:pPr eaLnBrk="1" hangingPunct="1"/>
            <a:r>
              <a:rPr lang="en-US" altLang="zh-CN" sz="2000"/>
              <a:t>ax1 = plt.subplot(211) # </a:t>
            </a:r>
            <a:r>
              <a:rPr lang="zh-CN" altLang="en-US" sz="2000"/>
              <a:t>在图表</a:t>
            </a:r>
            <a:r>
              <a:rPr lang="en-US" altLang="zh-CN" sz="2000"/>
              <a:t>2</a:t>
            </a:r>
            <a:r>
              <a:rPr lang="zh-CN" altLang="en-US" sz="2000"/>
              <a:t>中创建子图</a:t>
            </a:r>
            <a:r>
              <a:rPr lang="en-US" altLang="zh-CN" sz="2000"/>
              <a:t>1</a:t>
            </a:r>
          </a:p>
          <a:p>
            <a:pPr eaLnBrk="1" hangingPunct="1"/>
            <a:r>
              <a:rPr lang="en-US" altLang="zh-CN" sz="2000"/>
              <a:t>ax2 = plt.subplot(212) # </a:t>
            </a:r>
            <a:r>
              <a:rPr lang="zh-CN" altLang="en-US" sz="2000"/>
              <a:t>在图表</a:t>
            </a:r>
            <a:r>
              <a:rPr lang="en-US" altLang="zh-CN" sz="2000"/>
              <a:t>2</a:t>
            </a:r>
            <a:r>
              <a:rPr lang="zh-CN" altLang="en-US" sz="2000"/>
              <a:t>中创建子图</a:t>
            </a:r>
            <a:r>
              <a:rPr lang="en-US" altLang="zh-CN" sz="2000"/>
              <a:t>2</a:t>
            </a:r>
          </a:p>
          <a:p>
            <a:pPr eaLnBrk="1" hangingPunct="1"/>
            <a:endParaRPr lang="en-US" altLang="zh-CN" sz="2000"/>
          </a:p>
          <a:p>
            <a:pPr eaLnBrk="1" hangingPunct="1"/>
            <a:r>
              <a:rPr lang="en-US" altLang="zh-CN" sz="2000"/>
              <a:t>x = np.linspace(0, 3, 100)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304800"/>
            <a:ext cx="8001000" cy="603250"/>
          </a:xfrm>
        </p:spPr>
        <p:txBody>
          <a:bodyPr/>
          <a:lstStyle/>
          <a:p>
            <a:pPr eaLnBrk="1" hangingPunct="1"/>
            <a:r>
              <a:rPr lang="zh-CN" altLang="en-US" sz="3600" smtClean="0"/>
              <a:t>快速绘图</a:t>
            </a:r>
            <a:endParaRPr lang="en-US" altLang="zh-CN" sz="3600" smtClean="0"/>
          </a:p>
        </p:txBody>
      </p:sp>
      <p:sp>
        <p:nvSpPr>
          <p:cNvPr id="23555" name="Rectangle 3"/>
          <p:cNvSpPr>
            <a:spLocks noGrp="1" noChangeArrowheads="1"/>
          </p:cNvSpPr>
          <p:nvPr>
            <p:ph type="body" idx="1"/>
          </p:nvPr>
        </p:nvSpPr>
        <p:spPr>
          <a:xfrm>
            <a:off x="609600" y="990600"/>
            <a:ext cx="8001000" cy="4967288"/>
          </a:xfrm>
        </p:spPr>
        <p:txBody>
          <a:bodyPr/>
          <a:lstStyle/>
          <a:p>
            <a:pPr>
              <a:buFont typeface="Wingdings" pitchFamily="2" charset="2"/>
              <a:buNone/>
            </a:pPr>
            <a:r>
              <a:rPr lang="en-US" altLang="zh-CN" sz="2800" smtClean="0"/>
              <a:t>          </a:t>
            </a:r>
            <a:r>
              <a:rPr lang="zh-CN" altLang="zh-CN" sz="2800" smtClean="0"/>
              <a:t>在循环中，先调用</a:t>
            </a:r>
            <a:r>
              <a:rPr lang="en-US" altLang="zh-CN" sz="2800" smtClean="0"/>
              <a:t>figure(1)</a:t>
            </a:r>
            <a:r>
              <a:rPr lang="zh-CN" altLang="zh-CN" sz="2800" smtClean="0"/>
              <a:t>让图表1成为当前图表，并在其中绘图。然后调用</a:t>
            </a:r>
            <a:r>
              <a:rPr lang="en-US" altLang="zh-CN" sz="2800" smtClean="0"/>
              <a:t>sca(ax1) </a:t>
            </a:r>
            <a:r>
              <a:rPr lang="zh-CN" altLang="zh-CN" sz="2800" smtClean="0"/>
              <a:t>和</a:t>
            </a:r>
            <a:r>
              <a:rPr lang="en-US" altLang="zh-CN" sz="2800" smtClean="0"/>
              <a:t>sca(ax2)</a:t>
            </a:r>
            <a:r>
              <a:rPr lang="zh-CN" altLang="zh-CN" sz="2800" smtClean="0"/>
              <a:t>分别让子图</a:t>
            </a:r>
            <a:r>
              <a:rPr lang="en-US" altLang="zh-CN" sz="2800" smtClean="0"/>
              <a:t>ax1</a:t>
            </a:r>
            <a:r>
              <a:rPr lang="zh-CN" altLang="zh-CN" sz="2800" smtClean="0"/>
              <a:t>和</a:t>
            </a:r>
            <a:r>
              <a:rPr lang="en-US" altLang="zh-CN" sz="2800" smtClean="0"/>
              <a:t>ax2</a:t>
            </a:r>
            <a:r>
              <a:rPr lang="zh-CN" altLang="zh-CN" sz="2800" smtClean="0"/>
              <a:t>成为当前子图，并在其中绘图。当它们成为当前子图时，包含它们的图表2也自动成为当前图表，因此不需要调用</a:t>
            </a:r>
            <a:r>
              <a:rPr lang="en-US" altLang="zh-CN" sz="2800" smtClean="0"/>
              <a:t>figure(2)</a:t>
            </a:r>
            <a:r>
              <a:rPr lang="zh-CN" altLang="zh-CN" sz="2800" smtClean="0"/>
              <a:t>依次在图表1和图表2的两 个子图之间切换，逐步在其中添加新的曲线</a:t>
            </a:r>
            <a:endParaRPr lang="zh-CN" altLang="en-US"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p>
        </p:txBody>
      </p:sp>
      <p:sp>
        <p:nvSpPr>
          <p:cNvPr id="235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41BF7E9-E3D5-4F3C-82F2-B8221B17690D}" type="slidenum">
              <a:rPr lang="en-US" altLang="zh-CN" smtClean="0"/>
              <a:pPr eaLnBrk="1" hangingPunct="1"/>
              <a:t>19</a:t>
            </a:fld>
            <a:endParaRPr lang="en-US" altLang="zh-CN" smtClean="0"/>
          </a:p>
        </p:txBody>
      </p:sp>
      <p:sp>
        <p:nvSpPr>
          <p:cNvPr id="23557" name="Text Box 4"/>
          <p:cNvSpPr txBox="1">
            <a:spLocks noChangeArrowheads="1"/>
          </p:cNvSpPr>
          <p:nvPr/>
        </p:nvSpPr>
        <p:spPr bwMode="auto">
          <a:xfrm>
            <a:off x="1600200" y="4114800"/>
            <a:ext cx="60198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for i in xrange(5):</a:t>
            </a:r>
          </a:p>
          <a:p>
            <a:pPr eaLnBrk="1" hangingPunct="1"/>
            <a:r>
              <a:rPr lang="en-US" altLang="zh-CN" sz="2000"/>
              <a:t>	plt.figure(1) # </a:t>
            </a:r>
            <a:r>
              <a:rPr lang="zh-CN" altLang="en-US" sz="2000"/>
              <a:t>选择图表</a:t>
            </a:r>
            <a:r>
              <a:rPr lang="en-US" altLang="zh-CN" sz="2000"/>
              <a:t>1</a:t>
            </a:r>
          </a:p>
          <a:p>
            <a:pPr eaLnBrk="1" hangingPunct="1"/>
            <a:r>
              <a:rPr lang="en-US" altLang="zh-CN" sz="2000"/>
              <a:t>	plt.plot(x, np.exp(i*x/3))</a:t>
            </a:r>
          </a:p>
          <a:p>
            <a:pPr eaLnBrk="1" hangingPunct="1"/>
            <a:r>
              <a:rPr lang="en-US" altLang="zh-CN" sz="2000"/>
              <a:t>	plt.sca(ax1) # </a:t>
            </a:r>
            <a:r>
              <a:rPr lang="zh-CN" altLang="en-US" sz="2000"/>
              <a:t>选择图表</a:t>
            </a:r>
            <a:r>
              <a:rPr lang="en-US" altLang="zh-CN" sz="2000"/>
              <a:t>2</a:t>
            </a:r>
            <a:r>
              <a:rPr lang="zh-CN" altLang="en-US" sz="2000"/>
              <a:t>的子图</a:t>
            </a:r>
            <a:r>
              <a:rPr lang="en-US" altLang="zh-CN" sz="2000"/>
              <a:t>1</a:t>
            </a:r>
          </a:p>
          <a:p>
            <a:pPr eaLnBrk="1" hangingPunct="1"/>
            <a:r>
              <a:rPr lang="en-US" altLang="zh-CN" sz="2000"/>
              <a:t>	plt.plot(x, np.sin(i*x))</a:t>
            </a:r>
          </a:p>
          <a:p>
            <a:pPr eaLnBrk="1" hangingPunct="1"/>
            <a:r>
              <a:rPr lang="en-US" altLang="zh-CN" sz="2000"/>
              <a:t>	plt.sca(ax2) # </a:t>
            </a:r>
            <a:r>
              <a:rPr lang="zh-CN" altLang="en-US" sz="2000"/>
              <a:t>选择图表</a:t>
            </a:r>
            <a:r>
              <a:rPr lang="en-US" altLang="zh-CN" sz="2000"/>
              <a:t>2</a:t>
            </a:r>
            <a:r>
              <a:rPr lang="zh-CN" altLang="en-US" sz="2000"/>
              <a:t>的子图</a:t>
            </a:r>
            <a:r>
              <a:rPr lang="en-US" altLang="zh-CN" sz="2000"/>
              <a:t>2</a:t>
            </a:r>
          </a:p>
          <a:p>
            <a:pPr eaLnBrk="1" hangingPunct="1"/>
            <a:r>
              <a:rPr lang="en-US" altLang="zh-CN" sz="2000"/>
              <a:t>	plt.plot(x, np.cos(i*x))</a:t>
            </a:r>
          </a:p>
          <a:p>
            <a:pPr eaLnBrk="1" hangingPunct="1"/>
            <a:r>
              <a:rPr lang="en-US" altLang="zh-CN" sz="2000"/>
              <a:t>plt.show()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目录</a:t>
            </a:r>
          </a:p>
        </p:txBody>
      </p:sp>
      <p:sp>
        <p:nvSpPr>
          <p:cNvPr id="8195" name="Rectangle 3"/>
          <p:cNvSpPr>
            <a:spLocks noGrp="1" noChangeArrowheads="1"/>
          </p:cNvSpPr>
          <p:nvPr>
            <p:ph type="body" idx="1"/>
          </p:nvPr>
        </p:nvSpPr>
        <p:spPr/>
        <p:txBody>
          <a:bodyPr/>
          <a:lstStyle/>
          <a:p>
            <a:pPr eaLnBrk="1" hangingPunct="1"/>
            <a:r>
              <a:rPr lang="zh-CN" altLang="en-US" sz="3200" smtClean="0"/>
              <a:t>快速绘图</a:t>
            </a:r>
            <a:endParaRPr lang="en-US" altLang="zh-CN" sz="3200" smtClean="0"/>
          </a:p>
          <a:p>
            <a:pPr lvl="1" eaLnBrk="1" hangingPunct="1"/>
            <a:r>
              <a:rPr lang="zh-CN" altLang="en-US" sz="2800" smtClean="0"/>
              <a:t>快速绘图</a:t>
            </a:r>
            <a:endParaRPr lang="en-US" altLang="zh-CN" sz="2800" smtClean="0"/>
          </a:p>
          <a:p>
            <a:pPr lvl="1" eaLnBrk="1" hangingPunct="1"/>
            <a:r>
              <a:rPr lang="zh-CN" altLang="en-US" sz="2800" smtClean="0"/>
              <a:t>绘制多轴图</a:t>
            </a:r>
            <a:endParaRPr lang="en-US" altLang="zh-CN" sz="2800" smtClean="0"/>
          </a:p>
          <a:p>
            <a:pPr lvl="1" eaLnBrk="1" hangingPunct="1"/>
            <a:r>
              <a:rPr lang="zh-CN" altLang="en-US" sz="2800" smtClean="0"/>
              <a:t>坐标轴设定</a:t>
            </a:r>
            <a:endParaRPr lang="en-US" altLang="zh-CN" sz="2800" smtClean="0"/>
          </a:p>
          <a:p>
            <a:pPr eaLnBrk="1" hangingPunct="1"/>
            <a:r>
              <a:rPr lang="zh-CN" altLang="zh-CN" sz="3200" smtClean="0"/>
              <a:t>绘图函数简介</a:t>
            </a:r>
            <a:endParaRPr lang="en-US" altLang="zh-CN" sz="3200" smtClean="0"/>
          </a:p>
          <a:p>
            <a:pPr lvl="1"/>
            <a:r>
              <a:rPr lang="zh-CN" altLang="zh-CN" sz="2800" smtClean="0"/>
              <a:t>对数坐标图</a:t>
            </a:r>
          </a:p>
          <a:p>
            <a:pPr lvl="1"/>
            <a:r>
              <a:rPr lang="zh-CN" altLang="zh-CN" sz="2800" smtClean="0"/>
              <a:t>极坐标图</a:t>
            </a:r>
            <a:endParaRPr lang="en-US" altLang="zh-CN" sz="2800" smtClean="0"/>
          </a:p>
          <a:p>
            <a:pPr lvl="1"/>
            <a:r>
              <a:rPr lang="zh-CN" altLang="zh-CN" sz="2800" smtClean="0"/>
              <a:t>柱状图</a:t>
            </a:r>
          </a:p>
          <a:p>
            <a:pPr lvl="1"/>
            <a:r>
              <a:rPr lang="zh-CN" altLang="en-US" sz="2800" smtClean="0"/>
              <a:t>散列图</a:t>
            </a:r>
            <a:r>
              <a:rPr lang="en-US" altLang="zh-CN" sz="2800" smtClean="0"/>
              <a:t> </a:t>
            </a:r>
          </a:p>
        </p:txBody>
      </p:sp>
      <p:sp>
        <p:nvSpPr>
          <p:cNvPr id="81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45B414A-6F5C-4070-BE2B-0C29F048FC61}" type="slidenum">
              <a:rPr lang="en-US" altLang="zh-CN" smtClean="0"/>
              <a:pPr eaLnBrk="1" hangingPunct="1"/>
              <a:t>2</a:t>
            </a:fld>
            <a:endParaRPr lang="en-US" altLang="zh-CN"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z="3600" smtClean="0"/>
              <a:t>快速绘图</a:t>
            </a:r>
          </a:p>
        </p:txBody>
      </p:sp>
      <p:sp>
        <p:nvSpPr>
          <p:cNvPr id="2457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7910F8E-2E52-4EC5-91A0-B0854C381826}" type="slidenum">
              <a:rPr lang="en-US" altLang="zh-CN" smtClean="0"/>
              <a:pPr eaLnBrk="1" hangingPunct="1"/>
              <a:t>20</a:t>
            </a:fld>
            <a:endParaRPr lang="en-US" altLang="zh-CN" smtClean="0"/>
          </a:p>
        </p:txBody>
      </p:sp>
      <p:sp>
        <p:nvSpPr>
          <p:cNvPr id="24580" name="内容占位符 5"/>
          <p:cNvSpPr>
            <a:spLocks noGrp="1"/>
          </p:cNvSpPr>
          <p:nvPr>
            <p:ph idx="1"/>
          </p:nvPr>
        </p:nvSpPr>
        <p:spPr>
          <a:xfrm>
            <a:off x="609600" y="1052513"/>
            <a:ext cx="7958138" cy="5272087"/>
          </a:xfrm>
        </p:spPr>
        <p:txBody>
          <a:bodyPr/>
          <a:lstStyle/>
          <a:p>
            <a:pPr>
              <a:buFont typeface="Wingdings" pitchFamily="2" charset="2"/>
              <a:buNone/>
            </a:pPr>
            <a:r>
              <a:rPr lang="zh-CN" altLang="en-US" sz="2800" smtClean="0"/>
              <a:t>          </a:t>
            </a:r>
          </a:p>
        </p:txBody>
      </p:sp>
      <p:pic>
        <p:nvPicPr>
          <p:cNvPr id="24581" name="图片 5" descr="figure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3871913"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图片 6" descr="figure_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828800"/>
            <a:ext cx="457200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z="3600" smtClean="0"/>
              <a:t>快速绘图</a:t>
            </a:r>
          </a:p>
        </p:txBody>
      </p:sp>
      <p:sp>
        <p:nvSpPr>
          <p:cNvPr id="25603" name="内容占位符 2"/>
          <p:cNvSpPr>
            <a:spLocks noGrp="1"/>
          </p:cNvSpPr>
          <p:nvPr>
            <p:ph idx="1"/>
          </p:nvPr>
        </p:nvSpPr>
        <p:spPr>
          <a:xfrm>
            <a:off x="533400" y="1052513"/>
            <a:ext cx="8305800" cy="5424487"/>
          </a:xfrm>
        </p:spPr>
        <p:txBody>
          <a:bodyPr/>
          <a:lstStyle/>
          <a:p>
            <a:r>
              <a:rPr lang="zh-CN" altLang="en-US" sz="3200" smtClean="0"/>
              <a:t>坐标轴设定</a:t>
            </a:r>
            <a:endParaRPr lang="en-US" altLang="zh-CN" sz="3200" smtClean="0"/>
          </a:p>
          <a:p>
            <a:pPr>
              <a:buFont typeface="Wingdings" pitchFamily="2" charset="2"/>
              <a:buNone/>
            </a:pPr>
            <a:r>
              <a:rPr lang="en-US" altLang="zh-CN" sz="2800" smtClean="0"/>
              <a:t>          Axis</a:t>
            </a:r>
            <a:r>
              <a:rPr lang="zh-CN" altLang="zh-CN" sz="2800" smtClean="0"/>
              <a:t>容器包括坐标轴的刻度线、刻度标签、坐标网格以及坐标轴标题等内容。刻度包括主刻度和副刻度，分别通过</a:t>
            </a:r>
            <a:r>
              <a:rPr lang="en-US" altLang="zh-CN" sz="2800" smtClean="0"/>
              <a:t>get_major_ticks()</a:t>
            </a:r>
            <a:r>
              <a:rPr lang="zh-CN" altLang="zh-CN" sz="2800" smtClean="0"/>
              <a:t>和</a:t>
            </a:r>
            <a:r>
              <a:rPr lang="en-US" altLang="zh-CN" sz="2800" smtClean="0"/>
              <a:t>get_minor_ticks()</a:t>
            </a:r>
            <a:r>
              <a:rPr lang="zh-CN" altLang="zh-CN" sz="2800" smtClean="0"/>
              <a:t>方法获得。每个刻度线都是一 个</a:t>
            </a:r>
            <a:r>
              <a:rPr lang="en-US" altLang="zh-CN" sz="2800" smtClean="0"/>
              <a:t>XTick</a:t>
            </a:r>
            <a:r>
              <a:rPr lang="zh-CN" altLang="zh-CN" sz="2800" smtClean="0"/>
              <a:t>或</a:t>
            </a:r>
            <a:r>
              <a:rPr lang="en-US" altLang="zh-CN" sz="2800" smtClean="0"/>
              <a:t>YTick</a:t>
            </a:r>
            <a:r>
              <a:rPr lang="zh-CN" altLang="zh-CN" sz="2800" smtClean="0"/>
              <a:t>对象，它包括实际的刻度线和刻度标签。为了方便访问刻度线和文本，</a:t>
            </a:r>
            <a:r>
              <a:rPr lang="en-US" altLang="zh-CN" sz="2800" smtClean="0"/>
              <a:t>Axis </a:t>
            </a:r>
            <a:r>
              <a:rPr lang="zh-CN" altLang="zh-CN" sz="2800" smtClean="0"/>
              <a:t>对象提供了 </a:t>
            </a:r>
            <a:r>
              <a:rPr lang="en-US" altLang="zh-CN" sz="2800" smtClean="0"/>
              <a:t>get_ticklabels()</a:t>
            </a:r>
            <a:r>
              <a:rPr lang="zh-CN" altLang="zh-CN" sz="2800" smtClean="0"/>
              <a:t>和</a:t>
            </a:r>
            <a:r>
              <a:rPr lang="en-US" altLang="zh-CN" sz="2800" smtClean="0"/>
              <a:t>get_ticklines()</a:t>
            </a:r>
            <a:r>
              <a:rPr lang="zh-CN" altLang="zh-CN" sz="2800" smtClean="0"/>
              <a:t>方法,可以直接获得刻度标签和刻度线。下面例子进行绘图并得到当前子图的X轴对象</a:t>
            </a:r>
            <a:r>
              <a:rPr lang="en-US" altLang="zh-CN" sz="2800" smtClean="0"/>
              <a:t>axis:</a:t>
            </a:r>
            <a:endParaRPr lang="zh-CN" altLang="en-US" sz="2800" smtClean="0"/>
          </a:p>
        </p:txBody>
      </p:sp>
      <p:sp>
        <p:nvSpPr>
          <p:cNvPr id="256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D6D7313-97DF-4906-89E8-2061718398B4}" type="slidenum">
              <a:rPr lang="en-US" altLang="zh-CN" smtClean="0"/>
              <a:pPr eaLnBrk="1" hangingPunct="1"/>
              <a:t>21</a:t>
            </a:fld>
            <a:endParaRPr lang="en-US" altLang="zh-CN" smtClean="0"/>
          </a:p>
        </p:txBody>
      </p:sp>
      <p:sp>
        <p:nvSpPr>
          <p:cNvPr id="25605" name="Text Box 4"/>
          <p:cNvSpPr txBox="1">
            <a:spLocks noChangeArrowheads="1"/>
          </p:cNvSpPr>
          <p:nvPr/>
        </p:nvSpPr>
        <p:spPr bwMode="auto">
          <a:xfrm>
            <a:off x="1066800" y="5562600"/>
            <a:ext cx="74676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plt.plot([1,2,3],[4,5,6])</a:t>
            </a:r>
            <a:endParaRPr lang="zh-CN" altLang="en-US" sz="2000"/>
          </a:p>
          <a:p>
            <a:pPr eaLnBrk="1" hangingPunct="1"/>
            <a:r>
              <a:rPr lang="en-US" altLang="zh-CN" sz="2000"/>
              <a:t>&gt;&gt;&gt;plt.show()</a:t>
            </a:r>
            <a:endParaRPr lang="zh-CN" altLang="en-US" sz="2000"/>
          </a:p>
          <a:p>
            <a:pPr eaLnBrk="1" hangingPunct="1"/>
            <a:r>
              <a:rPr lang="en-US" altLang="zh-CN" sz="2000"/>
              <a:t>&gt;&gt;&gt; axis = plt.gca().xaxis</a:t>
            </a:r>
            <a:endParaRPr lang="zh-CN"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600" smtClean="0"/>
              <a:t>快速绘图</a:t>
            </a:r>
          </a:p>
        </p:txBody>
      </p:sp>
      <p:sp>
        <p:nvSpPr>
          <p:cNvPr id="26627" name="Rectangle 3"/>
          <p:cNvSpPr>
            <a:spLocks noGrp="1" noChangeArrowheads="1"/>
          </p:cNvSpPr>
          <p:nvPr>
            <p:ph type="body" idx="1"/>
          </p:nvPr>
        </p:nvSpPr>
        <p:spPr>
          <a:xfrm>
            <a:off x="566738" y="1052513"/>
            <a:ext cx="8001000" cy="5195887"/>
          </a:xfrm>
        </p:spPr>
        <p:txBody>
          <a:bodyPr/>
          <a:lstStyle/>
          <a:p>
            <a:pPr>
              <a:buFont typeface="Wingdings" pitchFamily="2" charset="2"/>
              <a:buNone/>
            </a:pPr>
            <a:r>
              <a:rPr lang="en-US" altLang="zh-CN" sz="2800" smtClean="0"/>
              <a:t>        </a:t>
            </a:r>
            <a:r>
              <a:rPr lang="zh-CN" altLang="zh-CN" sz="2800" smtClean="0"/>
              <a:t>获得</a:t>
            </a:r>
            <a:r>
              <a:rPr lang="en-US" altLang="zh-CN" sz="2800" smtClean="0"/>
              <a:t>axis</a:t>
            </a:r>
            <a:r>
              <a:rPr lang="zh-CN" altLang="zh-CN" sz="2800" smtClean="0"/>
              <a:t>对象</a:t>
            </a:r>
            <a:r>
              <a:rPr lang="zh-CN" altLang="en-US" sz="2800" smtClean="0"/>
              <a:t>的刻度位置列表：</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下面获得</a:t>
            </a:r>
            <a:r>
              <a:rPr lang="en-US" altLang="zh-CN" sz="2800" smtClean="0"/>
              <a:t>axis</a:t>
            </a:r>
            <a:r>
              <a:rPr lang="zh-CN" altLang="zh-CN" sz="2800" smtClean="0"/>
              <a:t>对象的刻度标签以及标签中的文字:</a:t>
            </a:r>
            <a:endParaRPr lang="en-US" altLang="zh-CN" sz="2800" smtClean="0"/>
          </a:p>
          <a:p>
            <a:pPr>
              <a:buFont typeface="Wingdings" pitchFamily="2" charset="2"/>
              <a:buNone/>
            </a:pPr>
            <a:endParaRPr lang="en-US" altLang="zh-CN" sz="2800" smtClean="0"/>
          </a:p>
          <a:p>
            <a:pPr>
              <a:buFont typeface="Wingdings" pitchFamily="2" charset="2"/>
              <a:buNone/>
            </a:pPr>
            <a:endParaRPr lang="zh-CN" altLang="zh-CN" sz="2800" smtClean="0"/>
          </a:p>
          <a:p>
            <a:pPr>
              <a:buFont typeface="Wingdings" pitchFamily="2" charset="2"/>
              <a:buNone/>
            </a:pPr>
            <a:endParaRPr lang="zh-CN" altLang="en-US" sz="2800" smtClean="0"/>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9DA12F9-51E2-4A0D-BFFE-853E5AEC8456}" type="slidenum">
              <a:rPr lang="en-US" altLang="zh-CN" smtClean="0"/>
              <a:pPr eaLnBrk="1" hangingPunct="1"/>
              <a:t>22</a:t>
            </a:fld>
            <a:endParaRPr lang="en-US" altLang="zh-CN" smtClean="0"/>
          </a:p>
        </p:txBody>
      </p:sp>
      <p:sp>
        <p:nvSpPr>
          <p:cNvPr id="26629" name="Text Box 4"/>
          <p:cNvSpPr txBox="1">
            <a:spLocks noChangeArrowheads="1"/>
          </p:cNvSpPr>
          <p:nvPr/>
        </p:nvSpPr>
        <p:spPr bwMode="auto">
          <a:xfrm>
            <a:off x="1447800" y="1600200"/>
            <a:ext cx="65532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axis.get_ticklocs()</a:t>
            </a:r>
          </a:p>
          <a:p>
            <a:pPr eaLnBrk="1" hangingPunct="1"/>
            <a:r>
              <a:rPr lang="en-US" altLang="zh-CN" sz="2000"/>
              <a:t>array([ 1. ,  1.5,  2. ,  2.5,  3. ]) </a:t>
            </a:r>
          </a:p>
        </p:txBody>
      </p:sp>
      <p:sp>
        <p:nvSpPr>
          <p:cNvPr id="26630" name="Text Box 4"/>
          <p:cNvSpPr txBox="1">
            <a:spLocks noChangeArrowheads="1"/>
          </p:cNvSpPr>
          <p:nvPr/>
        </p:nvSpPr>
        <p:spPr bwMode="auto">
          <a:xfrm>
            <a:off x="1219200" y="3581400"/>
            <a:ext cx="67818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axis.get_ticklabels() # </a:t>
            </a:r>
            <a:r>
              <a:rPr lang="zh-CN" altLang="en-US" sz="2000"/>
              <a:t>获得刻度标签列表</a:t>
            </a:r>
            <a:endParaRPr lang="en-US" altLang="zh-CN" sz="2000"/>
          </a:p>
          <a:p>
            <a:pPr eaLnBrk="1" hangingPunct="1"/>
            <a:r>
              <a:rPr lang="en-US" altLang="zh-CN" sz="2000"/>
              <a:t>&lt;a list of 5 Text major ticklabel objects&gt;</a:t>
            </a:r>
          </a:p>
          <a:p>
            <a:pPr eaLnBrk="1" hangingPunct="1"/>
            <a:r>
              <a:rPr lang="en-US" altLang="zh-CN" sz="2000"/>
              <a:t>&gt;&gt;&gt; [x.get_text() for x in axis.get_ticklabels()]</a:t>
            </a:r>
          </a:p>
          <a:p>
            <a:pPr eaLnBrk="1" hangingPunct="1"/>
            <a:r>
              <a:rPr lang="en-US" altLang="zh-CN" sz="2000"/>
              <a:t> # </a:t>
            </a:r>
            <a:r>
              <a:rPr lang="zh-CN" altLang="en-US" sz="2000"/>
              <a:t>获得刻度的文本字符串</a:t>
            </a:r>
            <a:endParaRPr lang="en-US" altLang="zh-CN" sz="2000"/>
          </a:p>
          <a:p>
            <a:pPr eaLnBrk="1" hangingPunct="1"/>
            <a:r>
              <a:rPr lang="en-US" altLang="zh-CN" sz="2000"/>
              <a:t>[u'1.0', u'1.5', u'2.0', u'2.5', u'3.0‘]</a:t>
            </a:r>
            <a:r>
              <a:rPr lang="zh-CN" altLang="en-US" sz="2000"/>
              <a:t> </a:t>
            </a:r>
            <a:endParaRPr lang="en-US" altLang="zh-CN"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z="3600" smtClean="0"/>
              <a:t>快速绘图</a:t>
            </a:r>
          </a:p>
        </p:txBody>
      </p:sp>
      <p:pic>
        <p:nvPicPr>
          <p:cNvPr id="27651" name="内容占位符 4" descr="figure_1.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27138" y="1052513"/>
            <a:ext cx="6680200" cy="4967287"/>
          </a:xfrm>
        </p:spPr>
      </p:pic>
      <p:sp>
        <p:nvSpPr>
          <p:cNvPr id="276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E1F0C8E-8F76-4DFF-B614-296B5AD0996F}" type="slidenum">
              <a:rPr lang="en-US" altLang="zh-CN" smtClean="0"/>
              <a:pPr eaLnBrk="1" hangingPunct="1"/>
              <a:t>23</a:t>
            </a:fld>
            <a:endParaRPr lang="en-US" altLang="zh-CN"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3400" y="304800"/>
            <a:ext cx="8001000" cy="603250"/>
          </a:xfrm>
        </p:spPr>
        <p:txBody>
          <a:bodyPr/>
          <a:lstStyle/>
          <a:p>
            <a:pPr eaLnBrk="1" hangingPunct="1"/>
            <a:r>
              <a:rPr lang="zh-CN" altLang="en-US" sz="3600" smtClean="0"/>
              <a:t>快速绘图</a:t>
            </a:r>
          </a:p>
        </p:txBody>
      </p:sp>
      <p:sp>
        <p:nvSpPr>
          <p:cNvPr id="28675" name="Rectangle 3"/>
          <p:cNvSpPr>
            <a:spLocks noGrp="1" noChangeArrowheads="1"/>
          </p:cNvSpPr>
          <p:nvPr>
            <p:ph type="body" idx="1"/>
          </p:nvPr>
        </p:nvSpPr>
        <p:spPr>
          <a:xfrm>
            <a:off x="566738" y="1052513"/>
            <a:ext cx="8001000" cy="5272087"/>
          </a:xfrm>
        </p:spPr>
        <p:txBody>
          <a:bodyPr/>
          <a:lstStyle/>
          <a:p>
            <a:pPr>
              <a:buFont typeface="Wingdings" pitchFamily="2" charset="2"/>
              <a:buNone/>
            </a:pPr>
            <a:r>
              <a:rPr lang="en-US" altLang="zh-CN" sz="2800" smtClean="0"/>
              <a:t>         </a:t>
            </a:r>
            <a:r>
              <a:rPr lang="zh-CN" altLang="zh-CN" sz="2800" smtClean="0"/>
              <a:t>下面获得</a:t>
            </a:r>
            <a:r>
              <a:rPr lang="en-US" altLang="zh-CN" sz="2800" smtClean="0"/>
              <a:t>X</a:t>
            </a:r>
            <a:r>
              <a:rPr lang="zh-CN" altLang="zh-CN" sz="2800" smtClean="0"/>
              <a:t>轴</a:t>
            </a:r>
            <a:r>
              <a:rPr lang="zh-CN" altLang="en-US" sz="2800" smtClean="0"/>
              <a:t>上</a:t>
            </a:r>
            <a:r>
              <a:rPr lang="zh-CN" altLang="zh-CN" sz="2800" smtClean="0"/>
              <a:t>表示主刻度线的列表，</a:t>
            </a:r>
            <a:r>
              <a:rPr lang="zh-CN" altLang="en-US" sz="2800" smtClean="0"/>
              <a:t>可</a:t>
            </a:r>
            <a:r>
              <a:rPr lang="zh-CN" altLang="zh-CN" sz="2800" smtClean="0"/>
              <a:t>看到</a:t>
            </a:r>
            <a:r>
              <a:rPr lang="en-US" altLang="zh-CN" sz="2800" smtClean="0"/>
              <a:t>X</a:t>
            </a:r>
            <a:r>
              <a:rPr lang="zh-CN" altLang="zh-CN" sz="2800" smtClean="0"/>
              <a:t>轴上共有</a:t>
            </a:r>
            <a:r>
              <a:rPr lang="en-US" altLang="zh-CN" sz="2800" smtClean="0"/>
              <a:t>10</a:t>
            </a:r>
            <a:r>
              <a:rPr lang="zh-CN" altLang="zh-CN" sz="2800" smtClean="0"/>
              <a:t>条刻度线</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由于没有副刻度线，因此副刻度线列表的长度为</a:t>
            </a:r>
            <a:r>
              <a:rPr lang="en-US" altLang="zh-CN" sz="2800" smtClean="0"/>
              <a:t>0</a:t>
            </a:r>
            <a:r>
              <a:rPr lang="zh-CN" altLang="en-US" sz="2800" smtClean="0"/>
              <a:t>：</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使用</a:t>
            </a:r>
            <a:r>
              <a:rPr lang="en-US" altLang="zh-CN" sz="2800" smtClean="0"/>
              <a:t>pyplot</a:t>
            </a:r>
            <a:r>
              <a:rPr lang="zh-CN" altLang="zh-CN" sz="2800" smtClean="0"/>
              <a:t>模块中的</a:t>
            </a:r>
            <a:r>
              <a:rPr lang="en-US" altLang="zh-CN" sz="2800" smtClean="0"/>
              <a:t>xticks()</a:t>
            </a:r>
            <a:r>
              <a:rPr lang="zh-CN" altLang="zh-CN" sz="2800" smtClean="0"/>
              <a:t>能够完成X轴上刻度标签的配置：</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p>
        </p:txBody>
      </p:sp>
      <p:sp>
        <p:nvSpPr>
          <p:cNvPr id="286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AFEED84-3050-4C5D-881C-BC405F1A8D40}" type="slidenum">
              <a:rPr lang="en-US" altLang="zh-CN" smtClean="0"/>
              <a:pPr eaLnBrk="1" hangingPunct="1"/>
              <a:t>24</a:t>
            </a:fld>
            <a:endParaRPr lang="en-US" altLang="zh-CN" smtClean="0"/>
          </a:p>
        </p:txBody>
      </p:sp>
      <p:sp>
        <p:nvSpPr>
          <p:cNvPr id="28677" name="Text Box 4"/>
          <p:cNvSpPr txBox="1">
            <a:spLocks noChangeArrowheads="1"/>
          </p:cNvSpPr>
          <p:nvPr/>
        </p:nvSpPr>
        <p:spPr bwMode="auto">
          <a:xfrm>
            <a:off x="1524000" y="2057400"/>
            <a:ext cx="67818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a:t>
            </a:r>
            <a:r>
              <a:rPr lang="zh-CN" altLang="en-US" sz="2000"/>
              <a:t> </a:t>
            </a:r>
            <a:r>
              <a:rPr lang="en-US" altLang="zh-CN" sz="2000"/>
              <a:t>axis.get_ticklines()</a:t>
            </a:r>
          </a:p>
          <a:p>
            <a:pPr eaLnBrk="1" hangingPunct="1"/>
            <a:r>
              <a:rPr lang="en-US" altLang="zh-CN" sz="2000"/>
              <a:t>&lt;a list of 10 Line2D ticklines objects&gt;</a:t>
            </a:r>
          </a:p>
        </p:txBody>
      </p:sp>
      <p:sp>
        <p:nvSpPr>
          <p:cNvPr id="28678" name="Text Box 4"/>
          <p:cNvSpPr txBox="1">
            <a:spLocks noChangeArrowheads="1"/>
          </p:cNvSpPr>
          <p:nvPr/>
        </p:nvSpPr>
        <p:spPr bwMode="auto">
          <a:xfrm>
            <a:off x="990600" y="4114800"/>
            <a:ext cx="74676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axis.get_ticklines(minor=True) # </a:t>
            </a:r>
            <a:r>
              <a:rPr lang="zh-CN" altLang="en-US" sz="2000"/>
              <a:t>获得副刻度线列表</a:t>
            </a:r>
            <a:endParaRPr lang="en-US" altLang="zh-CN" sz="2000"/>
          </a:p>
          <a:p>
            <a:pPr eaLnBrk="1" hangingPunct="1"/>
            <a:r>
              <a:rPr lang="en-US" altLang="zh-CN" sz="2000"/>
              <a:t>&lt;a list of 0 Line2D ticklines objects&gt;</a:t>
            </a:r>
          </a:p>
        </p:txBody>
      </p:sp>
      <p:sp>
        <p:nvSpPr>
          <p:cNvPr id="28679" name="Text Box 4"/>
          <p:cNvSpPr txBox="1">
            <a:spLocks noChangeArrowheads="1"/>
          </p:cNvSpPr>
          <p:nvPr/>
        </p:nvSpPr>
        <p:spPr bwMode="auto">
          <a:xfrm>
            <a:off x="1066800" y="5943600"/>
            <a:ext cx="72390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&gt;&gt;&gt;plt.xticks(fontsize=16, color="red", rotation=45)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z="3600" smtClean="0"/>
              <a:t>快速绘图</a:t>
            </a:r>
          </a:p>
        </p:txBody>
      </p:sp>
      <p:sp>
        <p:nvSpPr>
          <p:cNvPr id="296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09F3CA9-7E95-40F0-8827-F047F99B90CF}" type="slidenum">
              <a:rPr lang="en-US" altLang="zh-CN" smtClean="0"/>
              <a:pPr eaLnBrk="1" hangingPunct="1"/>
              <a:t>25</a:t>
            </a:fld>
            <a:endParaRPr lang="en-US" altLang="zh-CN" smtClean="0"/>
          </a:p>
        </p:txBody>
      </p:sp>
      <p:sp>
        <p:nvSpPr>
          <p:cNvPr id="29700" name="内容占位符 5"/>
          <p:cNvSpPr>
            <a:spLocks noGrp="1"/>
          </p:cNvSpPr>
          <p:nvPr>
            <p:ph idx="1"/>
          </p:nvPr>
        </p:nvSpPr>
        <p:spPr>
          <a:xfrm>
            <a:off x="381000" y="1052513"/>
            <a:ext cx="8458200" cy="4967287"/>
          </a:xfrm>
        </p:spPr>
        <p:txBody>
          <a:bodyPr/>
          <a:lstStyle/>
          <a:p>
            <a:pPr>
              <a:buFont typeface="Wingdings" pitchFamily="2" charset="2"/>
              <a:buNone/>
            </a:pPr>
            <a:r>
              <a:rPr lang="en-US" altLang="zh-CN" sz="2800" smtClean="0"/>
              <a:t>          </a:t>
            </a:r>
            <a:r>
              <a:rPr lang="zh-CN" altLang="zh-CN" sz="2800" smtClean="0"/>
              <a:t>上面的例子中副刻度线列表为空，这是因为用于计算副刻度位置的对象默认为 </a:t>
            </a:r>
            <a:r>
              <a:rPr lang="en-US" altLang="zh-CN" sz="2800" smtClean="0"/>
              <a:t>NullLocator,</a:t>
            </a:r>
            <a:r>
              <a:rPr lang="zh-CN" altLang="zh-CN" sz="2800" smtClean="0"/>
              <a:t>它不产生任何刻度线。而计算主刻度位置的对象为</a:t>
            </a:r>
            <a:r>
              <a:rPr lang="en-US" altLang="zh-CN" sz="2800" smtClean="0"/>
              <a:t>AutoLocator,</a:t>
            </a:r>
            <a:r>
              <a:rPr lang="zh-CN" altLang="zh-CN" sz="2800" smtClean="0"/>
              <a:t>它会根据当前的缩放等配置自动计算刻度的位置</a:t>
            </a:r>
            <a:r>
              <a:rPr lang="en-US" altLang="zh-CN" sz="2800" smtClean="0"/>
              <a:t>.</a:t>
            </a:r>
          </a:p>
          <a:p>
            <a:pPr>
              <a:buFont typeface="Wingdings" pitchFamily="2" charset="2"/>
              <a:buNone/>
            </a:pPr>
            <a:r>
              <a:rPr lang="en-US" altLang="zh-CN" sz="2800" smtClean="0"/>
              <a:t>          matplotlib</a:t>
            </a:r>
            <a:r>
              <a:rPr lang="zh-CN" altLang="zh-CN" sz="2800" smtClean="0"/>
              <a:t>提供了多种配置刻度线位置的</a:t>
            </a:r>
            <a:r>
              <a:rPr lang="en-US" altLang="zh-CN" sz="2800" smtClean="0"/>
              <a:t>Locator</a:t>
            </a:r>
            <a:r>
              <a:rPr lang="zh-CN" altLang="zh-CN" sz="2800" smtClean="0"/>
              <a:t>类，以及控制刻度标签显示的</a:t>
            </a:r>
            <a:r>
              <a:rPr lang="en-US" altLang="zh-CN" sz="2800" smtClean="0"/>
              <a:t>Formatter </a:t>
            </a:r>
            <a:r>
              <a:rPr lang="zh-CN" altLang="zh-CN" sz="2800" smtClean="0"/>
              <a:t>类。下面的程序设置X轴的主刻度为</a:t>
            </a:r>
            <a:r>
              <a:rPr lang="el-GR" altLang="zh-CN" sz="2800" smtClean="0"/>
              <a:t>π</a:t>
            </a:r>
            <a:r>
              <a:rPr lang="en-US" altLang="zh-CN" sz="2800" smtClean="0"/>
              <a:t>/4,</a:t>
            </a:r>
            <a:r>
              <a:rPr lang="zh-CN" altLang="zh-CN" sz="2800" smtClean="0"/>
              <a:t>副刻度为</a:t>
            </a:r>
            <a:r>
              <a:rPr lang="el-GR" altLang="zh-CN" sz="2800" smtClean="0"/>
              <a:t>π </a:t>
            </a:r>
            <a:r>
              <a:rPr lang="en-US" altLang="zh-CN" sz="2800" smtClean="0"/>
              <a:t>/20,</a:t>
            </a:r>
            <a:r>
              <a:rPr lang="zh-CN" altLang="zh-CN" sz="2800" smtClean="0"/>
              <a:t>并且主刻度上的标签用数学符号显示</a:t>
            </a:r>
            <a:r>
              <a:rPr lang="el-GR" altLang="zh-CN" sz="2800" smtClean="0"/>
              <a:t>π </a:t>
            </a:r>
            <a:r>
              <a:rPr lang="zh-CN" altLang="zh-CN" sz="2800" smtClean="0"/>
              <a:t>。</a:t>
            </a:r>
            <a:r>
              <a:rPr lang="en-US" altLang="zh-CN" sz="2800" smtClean="0"/>
              <a:t>( matplotlib_axis_text.py</a:t>
            </a:r>
            <a:r>
              <a:rPr lang="zh-CN" altLang="zh-CN" sz="2800" smtClean="0"/>
              <a:t>自定义坐标轴的刻度和文字</a:t>
            </a:r>
            <a:r>
              <a:rPr lang="en-US" altLang="zh-CN" sz="2800" smtClean="0"/>
              <a:t>)</a:t>
            </a:r>
            <a:endParaRPr lang="zh-CN" altLang="zh-CN" sz="2800" smtClean="0"/>
          </a:p>
          <a:p>
            <a:pPr>
              <a:buFont typeface="Wingdings" pitchFamily="2" charset="2"/>
              <a:buNone/>
            </a:pPr>
            <a:endParaRPr lang="zh-CN" altLang="zh-CN" sz="2800" smtClean="0"/>
          </a:p>
          <a:p>
            <a:pPr>
              <a:buFont typeface="Wingdings" pitchFamily="2" charset="2"/>
              <a:buNone/>
            </a:pPr>
            <a:endParaRPr lang="zh-CN" altLang="zh-CN" sz="2800" smtClean="0"/>
          </a:p>
          <a:p>
            <a:pPr>
              <a:buFont typeface="Wingdings" pitchFamily="2" charset="2"/>
              <a:buNone/>
            </a:pPr>
            <a:endParaRPr lang="zh-CN" alt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z="3600" smtClean="0"/>
              <a:t>快速绘图</a:t>
            </a:r>
          </a:p>
        </p:txBody>
      </p:sp>
      <p:sp>
        <p:nvSpPr>
          <p:cNvPr id="307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9FEF92A-838D-447E-A0F7-84CA8280A927}" type="slidenum">
              <a:rPr lang="en-US" altLang="zh-CN" smtClean="0"/>
              <a:pPr eaLnBrk="1" hangingPunct="1"/>
              <a:t>26</a:t>
            </a:fld>
            <a:endParaRPr lang="en-US" altLang="zh-CN" smtClean="0"/>
          </a:p>
        </p:txBody>
      </p:sp>
      <p:sp>
        <p:nvSpPr>
          <p:cNvPr id="30724" name="内容占位符 5"/>
          <p:cNvSpPr>
            <a:spLocks noGrp="1"/>
          </p:cNvSpPr>
          <p:nvPr>
            <p:ph idx="1"/>
          </p:nvPr>
        </p:nvSpPr>
        <p:spPr>
          <a:xfrm>
            <a:off x="381000" y="1066800"/>
            <a:ext cx="8305800" cy="5195888"/>
          </a:xfrm>
        </p:spPr>
        <p:txBody>
          <a:bodyPr/>
          <a:lstStyle/>
          <a:p>
            <a:pPr>
              <a:buFont typeface="Wingdings" pitchFamily="2" charset="2"/>
              <a:buNone/>
            </a:pPr>
            <a:r>
              <a:rPr lang="en-US" altLang="zh-CN" sz="2800" smtClean="0"/>
              <a:t>         </a:t>
            </a:r>
            <a:r>
              <a:rPr lang="zh-CN" altLang="zh-CN" sz="2800" smtClean="0"/>
              <a:t>与刻度定位和文本格式化相关的类都在</a:t>
            </a:r>
            <a:r>
              <a:rPr lang="en-US" altLang="zh-CN" sz="2800" smtClean="0"/>
              <a:t>matplotlib.ticker</a:t>
            </a:r>
            <a:r>
              <a:rPr lang="zh-CN" altLang="zh-CN" sz="2800" smtClean="0"/>
              <a:t>模块中定义，程序从中载入了两个类：</a:t>
            </a:r>
            <a:r>
              <a:rPr lang="en-US" altLang="zh-CN" sz="2800" smtClean="0"/>
              <a:t>MultipleLocaton, FuncFormatter.</a:t>
            </a:r>
          </a:p>
          <a:p>
            <a:pPr>
              <a:buFont typeface="Wingdings" pitchFamily="2" charset="2"/>
              <a:buNone/>
            </a:pPr>
            <a:r>
              <a:rPr lang="en-US" altLang="zh-CN" sz="2800" smtClean="0"/>
              <a:t>                 </a:t>
            </a:r>
          </a:p>
          <a:p>
            <a:pPr>
              <a:buFont typeface="Wingdings" pitchFamily="2" charset="2"/>
              <a:buNone/>
            </a:pPr>
            <a:r>
              <a:rPr lang="en-US" altLang="zh-CN" sz="2800" smtClean="0"/>
              <a:t>         </a:t>
            </a:r>
          </a:p>
          <a:p>
            <a:pPr>
              <a:buFont typeface="Wingdings" pitchFamily="2" charset="2"/>
              <a:buNone/>
            </a:pPr>
            <a:r>
              <a:rPr lang="zh-CN" altLang="zh-CN" sz="2800" smtClean="0"/>
              <a:t> </a:t>
            </a:r>
            <a:endParaRPr lang="zh-CN" altLang="en-US" sz="2400" smtClean="0"/>
          </a:p>
        </p:txBody>
      </p:sp>
      <p:sp>
        <p:nvSpPr>
          <p:cNvPr id="30725" name="Text Box 4"/>
          <p:cNvSpPr txBox="1">
            <a:spLocks noChangeArrowheads="1"/>
          </p:cNvSpPr>
          <p:nvPr/>
        </p:nvSpPr>
        <p:spPr bwMode="auto">
          <a:xfrm>
            <a:off x="838200" y="2514600"/>
            <a:ext cx="79248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from matplotlib.ticker import MultipleLocator, FuncFormatter</a:t>
            </a:r>
          </a:p>
        </p:txBody>
      </p:sp>
      <p:sp>
        <p:nvSpPr>
          <p:cNvPr id="30726" name="Text Box 4"/>
          <p:cNvSpPr txBox="1">
            <a:spLocks noChangeArrowheads="1"/>
          </p:cNvSpPr>
          <p:nvPr/>
        </p:nvSpPr>
        <p:spPr bwMode="auto">
          <a:xfrm>
            <a:off x="838200" y="3352800"/>
            <a:ext cx="7924800" cy="2862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matplotlib.pyplot as pl</a:t>
            </a:r>
          </a:p>
          <a:p>
            <a:pPr eaLnBrk="1" hangingPunct="1"/>
            <a:r>
              <a:rPr lang="en-US" altLang="zh-CN" sz="2000"/>
              <a:t>from matplotlib.ticker import MultipleLocator, FuncFormatter </a:t>
            </a:r>
          </a:p>
          <a:p>
            <a:pPr eaLnBrk="1" hangingPunct="1"/>
            <a:r>
              <a:rPr lang="en-US" altLang="zh-CN" sz="2000"/>
              <a:t>import numpy as np</a:t>
            </a:r>
          </a:p>
          <a:p>
            <a:pPr eaLnBrk="1" hangingPunct="1"/>
            <a:r>
              <a:rPr lang="en-US" altLang="zh-CN" sz="2000"/>
              <a:t>x = np.arange(0, 4*np.pi, 0.01)</a:t>
            </a:r>
          </a:p>
          <a:p>
            <a:pPr eaLnBrk="1" hangingPunct="1"/>
            <a:r>
              <a:rPr lang="en-US" altLang="zh-CN" sz="2000"/>
              <a:t>y = np.sin(x)</a:t>
            </a:r>
          </a:p>
          <a:p>
            <a:pPr eaLnBrk="1" hangingPunct="1"/>
            <a:r>
              <a:rPr lang="en-US" altLang="zh-CN" sz="2000"/>
              <a:t>pl.figure(figsize=(8,4))</a:t>
            </a:r>
          </a:p>
          <a:p>
            <a:pPr eaLnBrk="1" hangingPunct="1"/>
            <a:r>
              <a:rPr lang="en-US" altLang="zh-CN" sz="2000"/>
              <a:t>pl.plot(x, y)</a:t>
            </a:r>
          </a:p>
          <a:p>
            <a:pPr eaLnBrk="1" hangingPunct="1"/>
            <a:r>
              <a:rPr lang="en-US" altLang="zh-CN" sz="2000"/>
              <a:t>ax = pl.gca()</a:t>
            </a:r>
          </a:p>
          <a:p>
            <a:pPr eaLnBrk="1" hangingPunct="1"/>
            <a:endParaRPr lang="en-US" altLang="zh-CN"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z="3600" smtClean="0"/>
              <a:t>快速绘图</a:t>
            </a:r>
          </a:p>
        </p:txBody>
      </p:sp>
      <p:sp>
        <p:nvSpPr>
          <p:cNvPr id="26627" name="内容占位符 2"/>
          <p:cNvSpPr>
            <a:spLocks noGrp="1"/>
          </p:cNvSpPr>
          <p:nvPr>
            <p:ph idx="1"/>
          </p:nvPr>
        </p:nvSpPr>
        <p:spPr/>
        <p:txBody>
          <a:bodyPr/>
          <a:lstStyle/>
          <a:p>
            <a:pPr>
              <a:buFont typeface="Wingdings" pitchFamily="2" charset="2"/>
              <a:buNone/>
              <a:defRPr/>
            </a:pPr>
            <a:r>
              <a:rPr lang="zh-CN" altLang="en-US" sz="2800" dirty="0" smtClean="0"/>
              <a:t>         程序中通过</a:t>
            </a:r>
            <a:r>
              <a:rPr lang="en-US" sz="2800" dirty="0" err="1" smtClean="0"/>
              <a:t>pi_formatter</a:t>
            </a:r>
            <a:r>
              <a:rPr lang="en-US" sz="2800" dirty="0" smtClean="0"/>
              <a:t>()</a:t>
            </a:r>
            <a:r>
              <a:rPr lang="zh-CN" altLang="en-US" sz="2800" dirty="0" smtClean="0"/>
              <a:t>计算出刻度值对应的刻度文本</a:t>
            </a:r>
            <a:r>
              <a:rPr lang="en-US" altLang="zh-CN" sz="2800" dirty="0" smtClean="0"/>
              <a:t>.</a:t>
            </a:r>
            <a:r>
              <a:rPr lang="zh-CN" altLang="en-US" sz="2800" dirty="0" smtClean="0"/>
              <a:t>（很繁琐）</a:t>
            </a:r>
            <a:endParaRPr lang="zh-CN" altLang="en-US" sz="2800" dirty="0" smtClean="0">
              <a:solidFill>
                <a:schemeClr val="tx2"/>
              </a:solidFill>
              <a:latin typeface="+mj-lt"/>
              <a:ea typeface="+mj-ea"/>
              <a:cs typeface="+mj-cs"/>
            </a:endParaRPr>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BD7A4EA-80C5-48A0-9798-A4653F20035E}" type="slidenum">
              <a:rPr lang="en-US" altLang="zh-CN" smtClean="0"/>
              <a:pPr eaLnBrk="1" hangingPunct="1"/>
              <a:t>27</a:t>
            </a:fld>
            <a:endParaRPr lang="en-US" altLang="zh-CN" smtClean="0"/>
          </a:p>
        </p:txBody>
      </p:sp>
      <p:sp>
        <p:nvSpPr>
          <p:cNvPr id="31749" name="Text Box 4"/>
          <p:cNvSpPr txBox="1">
            <a:spLocks noChangeArrowheads="1"/>
          </p:cNvSpPr>
          <p:nvPr/>
        </p:nvSpPr>
        <p:spPr bwMode="auto">
          <a:xfrm>
            <a:off x="838200" y="2133600"/>
            <a:ext cx="7315200" cy="40941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def pi_formatter(x, pos): </a:t>
            </a:r>
          </a:p>
          <a:p>
            <a:pPr eaLnBrk="1" hangingPunct="1"/>
            <a:r>
              <a:rPr lang="en-US" altLang="zh-CN" sz="2000"/>
              <a:t>	m = np.round(x / (np.pi/4))</a:t>
            </a:r>
          </a:p>
          <a:p>
            <a:pPr eaLnBrk="1" hangingPunct="1"/>
            <a:r>
              <a:rPr lang="en-US" altLang="zh-CN" sz="2000"/>
              <a:t>	n = 4</a:t>
            </a:r>
          </a:p>
          <a:p>
            <a:pPr eaLnBrk="1" hangingPunct="1"/>
            <a:r>
              <a:rPr lang="en-US" altLang="zh-CN" sz="2000"/>
              <a:t>	while m!=0 and m%2==0: m, n = m//2, n//2</a:t>
            </a:r>
          </a:p>
          <a:p>
            <a:pPr eaLnBrk="1" hangingPunct="1"/>
            <a:r>
              <a:rPr lang="en-US" altLang="zh-CN" sz="2000"/>
              <a:t>	if m == 0:</a:t>
            </a:r>
          </a:p>
          <a:p>
            <a:pPr eaLnBrk="1" hangingPunct="1"/>
            <a:r>
              <a:rPr lang="en-US" altLang="zh-CN" sz="2000"/>
              <a:t>		return "0"</a:t>
            </a:r>
          </a:p>
          <a:p>
            <a:pPr eaLnBrk="1" hangingPunct="1"/>
            <a:r>
              <a:rPr lang="en-US" altLang="zh-CN" sz="2000"/>
              <a:t>	if m == 1 and n == 1:</a:t>
            </a:r>
          </a:p>
          <a:p>
            <a:pPr eaLnBrk="1" hangingPunct="1"/>
            <a:r>
              <a:rPr lang="en-US" altLang="zh-CN" sz="2000"/>
              <a:t>		return "$\pi$"</a:t>
            </a:r>
          </a:p>
          <a:p>
            <a:pPr eaLnBrk="1" hangingPunct="1"/>
            <a:r>
              <a:rPr lang="en-US" altLang="zh-CN" sz="2000"/>
              <a:t>	if n == 1:</a:t>
            </a:r>
          </a:p>
          <a:p>
            <a:pPr eaLnBrk="1" hangingPunct="1"/>
            <a:r>
              <a:rPr lang="en-US" altLang="zh-CN" sz="2000"/>
              <a:t>		return r"$%d \pi$" % m</a:t>
            </a:r>
          </a:p>
          <a:p>
            <a:pPr eaLnBrk="1" hangingPunct="1"/>
            <a:r>
              <a:rPr lang="en-US" altLang="zh-CN" sz="2000"/>
              <a:t>	if m == 1:</a:t>
            </a:r>
          </a:p>
          <a:p>
            <a:pPr eaLnBrk="1" hangingPunct="1"/>
            <a:r>
              <a:rPr lang="en-US" altLang="zh-CN" sz="2000"/>
              <a:t>		return r"$\frac{\pi}{%d}$" % n</a:t>
            </a:r>
          </a:p>
          <a:p>
            <a:pPr eaLnBrk="1" hangingPunct="1"/>
            <a:r>
              <a:rPr lang="en-US" altLang="zh-CN" sz="2000"/>
              <a:t>	return r"$\frac{%d \pi}{%d}$" % (m,n)</a:t>
            </a:r>
            <a:endParaRPr lang="zh-CN"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z="3600" smtClean="0"/>
              <a:t>快速绘图</a:t>
            </a:r>
          </a:p>
        </p:txBody>
      </p:sp>
      <p:sp>
        <p:nvSpPr>
          <p:cNvPr id="32771" name="内容占位符 2"/>
          <p:cNvSpPr>
            <a:spLocks noGrp="1"/>
          </p:cNvSpPr>
          <p:nvPr>
            <p:ph idx="1"/>
          </p:nvPr>
        </p:nvSpPr>
        <p:spPr/>
        <p:txBody>
          <a:bodyPr/>
          <a:lstStyle/>
          <a:p>
            <a:r>
              <a:rPr lang="en-US" altLang="zh-CN" smtClean="0"/>
              <a:t>  </a:t>
            </a:r>
            <a:endParaRPr lang="zh-CN" altLang="en-US" smtClean="0"/>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95EC22D-6D67-4F83-84C5-1CB9F3511EEE}" type="slidenum">
              <a:rPr lang="en-US" altLang="zh-CN" smtClean="0"/>
              <a:pPr eaLnBrk="1" hangingPunct="1"/>
              <a:t>28</a:t>
            </a:fld>
            <a:endParaRPr lang="en-US" altLang="zh-CN" smtClean="0"/>
          </a:p>
        </p:txBody>
      </p:sp>
      <p:sp>
        <p:nvSpPr>
          <p:cNvPr id="32773" name="Text Box 4"/>
          <p:cNvSpPr txBox="1">
            <a:spLocks noChangeArrowheads="1"/>
          </p:cNvSpPr>
          <p:nvPr/>
        </p:nvSpPr>
        <p:spPr bwMode="auto">
          <a:xfrm>
            <a:off x="609600" y="1143000"/>
            <a:ext cx="8077200" cy="53546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&gt;&gt;&gt;X = np.linspace(0, 4*np.pi, 17, endpoint=True)</a:t>
            </a:r>
          </a:p>
          <a:p>
            <a:pPr eaLnBrk="1" hangingPunct="1"/>
            <a:r>
              <a:rPr lang="en-US" altLang="zh-CN"/>
              <a:t>&gt;&gt;&gt;X</a:t>
            </a:r>
          </a:p>
          <a:p>
            <a:pPr eaLnBrk="1" hangingPunct="1"/>
            <a:r>
              <a:rPr lang="en-US" altLang="zh-CN"/>
              <a:t>array([  0.        ,   0.78539816,   1.57079633,   2.35619449,</a:t>
            </a:r>
          </a:p>
          <a:p>
            <a:pPr eaLnBrk="1" hangingPunct="1"/>
            <a:r>
              <a:rPr lang="en-US" altLang="zh-CN"/>
              <a:t>         3.14159265,   3.92699082,   4.71238898,   5.49778714,</a:t>
            </a:r>
          </a:p>
          <a:p>
            <a:pPr eaLnBrk="1" hangingPunct="1"/>
            <a:r>
              <a:rPr lang="en-US" altLang="zh-CN"/>
              <a:t>         6.28318531,   7.06858347,   7.85398163,   8.6393798 ,</a:t>
            </a:r>
          </a:p>
          <a:p>
            <a:pPr eaLnBrk="1" hangingPunct="1"/>
            <a:r>
              <a:rPr lang="en-US" altLang="zh-CN"/>
              <a:t>         9.42477796,  10.21017612,  10.99557429,  11.78097245,  12.56637061])</a:t>
            </a:r>
          </a:p>
          <a:p>
            <a:pPr eaLnBrk="1" hangingPunct="1"/>
            <a:endParaRPr lang="en-US" altLang="zh-CN"/>
          </a:p>
          <a:p>
            <a:pPr eaLnBrk="1" hangingPunct="1"/>
            <a:r>
              <a:rPr lang="en-US" altLang="zh-CN"/>
              <a:t>&gt;&gt;&gt;plt.xticks([  0.        ,   0.78539816,   1.57079633,   2.35619449,</a:t>
            </a:r>
          </a:p>
          <a:p>
            <a:pPr eaLnBrk="1" hangingPunct="1"/>
            <a:r>
              <a:rPr lang="en-US" altLang="zh-CN"/>
              <a:t>         3.14159265,   3.92699082,   4.71238898,   5.49778714,</a:t>
            </a:r>
          </a:p>
          <a:p>
            <a:pPr eaLnBrk="1" hangingPunct="1"/>
            <a:r>
              <a:rPr lang="en-US" altLang="zh-CN"/>
              <a:t>         6.28318531,   7.06858347,   7.85398163,   8.6393798 ,</a:t>
            </a:r>
          </a:p>
          <a:p>
            <a:pPr eaLnBrk="1" hangingPunct="1"/>
            <a:r>
              <a:rPr lang="en-US" altLang="zh-CN"/>
              <a:t>         9.42477796,  10.21017612,  10.99557429,  11.78097245,  12.56637061],</a:t>
            </a:r>
          </a:p>
          <a:p>
            <a:pPr eaLnBrk="1" hangingPunct="1"/>
            <a:r>
              <a:rPr lang="en-US" altLang="zh-CN"/>
              <a:t>          [r'$0$', r'$\pi/4$', r'$\pi/2$',r'$3\pi/4$',</a:t>
            </a:r>
          </a:p>
          <a:p>
            <a:pPr eaLnBrk="1" hangingPunct="1"/>
            <a:r>
              <a:rPr lang="en-US" altLang="zh-CN"/>
              <a:t>           r'$\pi$', r'$5\pi/4$', r'$3\pi/2$',r'$7\pi/4$',</a:t>
            </a:r>
          </a:p>
          <a:p>
            <a:pPr eaLnBrk="1" hangingPunct="1"/>
            <a:r>
              <a:rPr lang="en-US" altLang="zh-CN"/>
              <a:t>           r'$2\pi$', r'$9\pi/4$', r'$5\pi/2$',r'$11\pi/4$',</a:t>
            </a:r>
          </a:p>
          <a:p>
            <a:pPr eaLnBrk="1" hangingPunct="1"/>
            <a:r>
              <a:rPr lang="en-US" altLang="zh-CN"/>
              <a:t>           r'$3\pi$', r'$13\pi/4$', r'$7\pi/2$',r'$15\pi/4$', r'$4\pi$'])</a:t>
            </a:r>
          </a:p>
          <a:p>
            <a:pPr eaLnBrk="1" hangingPunct="1"/>
            <a:r>
              <a:rPr lang="en-US" altLang="zh-CN"/>
              <a:t># r'$ \frac{2\pi}{3}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z="3600" smtClean="0"/>
              <a:t>快速绘图</a:t>
            </a:r>
          </a:p>
        </p:txBody>
      </p:sp>
      <p:sp>
        <p:nvSpPr>
          <p:cNvPr id="33795"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以指定值的整数倍为刻度放置主、副刻度线。</a:t>
            </a: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r>
              <a:rPr lang="zh-CN" altLang="zh-CN" sz="2800" smtClean="0"/>
              <a:t>使用指定的函数计算刻度文本，它会将刻度值和刻度的序号作为参数传递给计算刻度文本的函数</a:t>
            </a:r>
            <a:r>
              <a:rPr lang="en-US" altLang="zh-CN" sz="2800" smtClean="0"/>
              <a:t>.</a:t>
            </a:r>
          </a:p>
          <a:p>
            <a:pPr>
              <a:buFont typeface="Wingdings" pitchFamily="2" charset="2"/>
              <a:buNone/>
            </a:pPr>
            <a:endParaRPr lang="zh-CN" altLang="en-US" smtClean="0"/>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3B7203A-0404-4972-AA1E-9AFC91B277E5}" type="slidenum">
              <a:rPr lang="en-US" altLang="zh-CN" smtClean="0"/>
              <a:pPr eaLnBrk="1" hangingPunct="1"/>
              <a:t>29</a:t>
            </a:fld>
            <a:endParaRPr lang="en-US" altLang="zh-CN" smtClean="0"/>
          </a:p>
        </p:txBody>
      </p:sp>
      <p:sp>
        <p:nvSpPr>
          <p:cNvPr id="33797" name="Text Box 4"/>
          <p:cNvSpPr txBox="1">
            <a:spLocks noChangeArrowheads="1"/>
          </p:cNvSpPr>
          <p:nvPr/>
        </p:nvSpPr>
        <p:spPr bwMode="auto">
          <a:xfrm>
            <a:off x="914400" y="1676400"/>
            <a:ext cx="75438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ax.xaxis.set_major_locator( MultipleLocator(np.pi/4) ) </a:t>
            </a:r>
          </a:p>
          <a:p>
            <a:pPr eaLnBrk="1" hangingPunct="1"/>
            <a:r>
              <a:rPr lang="en-US" altLang="zh-CN" sz="2000"/>
              <a:t>ax.xaxis.set_minor_locator( MultipleLocator(np.pi/20) )</a:t>
            </a:r>
          </a:p>
        </p:txBody>
      </p:sp>
      <p:sp>
        <p:nvSpPr>
          <p:cNvPr id="33798" name="Text Box 4"/>
          <p:cNvSpPr txBox="1">
            <a:spLocks noChangeArrowheads="1"/>
          </p:cNvSpPr>
          <p:nvPr/>
        </p:nvSpPr>
        <p:spPr bwMode="auto">
          <a:xfrm>
            <a:off x="1295400" y="3962400"/>
            <a:ext cx="69342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ax.xaxis.set_major_formatter( FuncFormatter( pi_formatter ) ) </a:t>
            </a:r>
            <a:endParaRPr lang="zh-CN" altLang="en-US" sz="2000"/>
          </a:p>
        </p:txBody>
      </p:sp>
      <p:sp>
        <p:nvSpPr>
          <p:cNvPr id="33799" name="Text Box 4"/>
          <p:cNvSpPr txBox="1">
            <a:spLocks noChangeArrowheads="1"/>
          </p:cNvSpPr>
          <p:nvPr/>
        </p:nvSpPr>
        <p:spPr bwMode="auto">
          <a:xfrm>
            <a:off x="1066800" y="4919663"/>
            <a:ext cx="7467600" cy="1322387"/>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 </a:t>
            </a:r>
            <a:r>
              <a:rPr lang="zh-CN" altLang="en-US" sz="2000"/>
              <a:t>设置两个坐标轴的范围</a:t>
            </a:r>
          </a:p>
          <a:p>
            <a:pPr eaLnBrk="1" hangingPunct="1"/>
            <a:r>
              <a:rPr lang="en-US" altLang="zh-CN" sz="2000"/>
              <a:t>pl.ylim(-1.5,1.5)</a:t>
            </a:r>
          </a:p>
          <a:p>
            <a:pPr eaLnBrk="1" hangingPunct="1"/>
            <a:r>
              <a:rPr lang="en-US" altLang="zh-CN" sz="2000"/>
              <a:t>pl.xlim(0, np.max(x))</a:t>
            </a:r>
            <a:br>
              <a:rPr lang="en-US" altLang="zh-CN" sz="2000"/>
            </a:br>
            <a:endParaRPr lang="en-US" altLang="zh-CN"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3600" smtClean="0"/>
              <a:t>目录</a:t>
            </a:r>
            <a:endParaRPr lang="en-US" altLang="zh-CN" sz="3600" smtClean="0"/>
          </a:p>
        </p:txBody>
      </p:sp>
      <p:sp>
        <p:nvSpPr>
          <p:cNvPr id="9219" name="Rectangle 3"/>
          <p:cNvSpPr>
            <a:spLocks noGrp="1" noChangeArrowheads="1"/>
          </p:cNvSpPr>
          <p:nvPr>
            <p:ph type="body" idx="1"/>
          </p:nvPr>
        </p:nvSpPr>
        <p:spPr>
          <a:xfrm>
            <a:off x="609600" y="1066800"/>
            <a:ext cx="8001000" cy="4967288"/>
          </a:xfrm>
        </p:spPr>
        <p:txBody>
          <a:bodyPr/>
          <a:lstStyle/>
          <a:p>
            <a:pPr lvl="1"/>
            <a:r>
              <a:rPr lang="zh-CN" altLang="zh-CN" sz="2800" smtClean="0"/>
              <a:t>图像</a:t>
            </a:r>
            <a:endParaRPr lang="en-US" altLang="zh-CN" sz="3200" smtClean="0"/>
          </a:p>
          <a:p>
            <a:pPr lvl="1"/>
            <a:r>
              <a:rPr lang="zh-CN" altLang="zh-CN" sz="2800" smtClean="0"/>
              <a:t>等值线图</a:t>
            </a:r>
          </a:p>
          <a:p>
            <a:pPr lvl="1"/>
            <a:r>
              <a:rPr lang="zh-CN" altLang="zh-CN" sz="2800" smtClean="0"/>
              <a:t>三维绘图</a:t>
            </a:r>
          </a:p>
        </p:txBody>
      </p:sp>
      <p:sp>
        <p:nvSpPr>
          <p:cNvPr id="92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B9A42A6-5AFA-44ED-AFFA-87981AC85C33}" type="slidenum">
              <a:rPr lang="en-US" altLang="zh-CN" smtClean="0"/>
              <a:pPr eaLnBrk="1" hangingPunct="1"/>
              <a:t>3</a:t>
            </a:fld>
            <a:endParaRPr lang="en-US" altLang="zh-CN"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z="3600" smtClean="0"/>
              <a:t>快速绘图</a:t>
            </a:r>
          </a:p>
        </p:txBody>
      </p:sp>
      <p:sp>
        <p:nvSpPr>
          <p:cNvPr id="34819" name="内容占位符 2"/>
          <p:cNvSpPr>
            <a:spLocks noGrp="1"/>
          </p:cNvSpPr>
          <p:nvPr>
            <p:ph idx="1"/>
          </p:nvPr>
        </p:nvSpPr>
        <p:spPr/>
        <p:txBody>
          <a:bodyPr/>
          <a:lstStyle/>
          <a:p>
            <a:pPr>
              <a:buFont typeface="Wingdings" pitchFamily="2" charset="2"/>
              <a:buNone/>
            </a:pPr>
            <a:r>
              <a:rPr lang="en-US" altLang="zh-CN" smtClean="0"/>
              <a:t>  </a:t>
            </a:r>
            <a:endParaRPr lang="zh-CN" altLang="en-US" smtClean="0"/>
          </a:p>
        </p:txBody>
      </p:sp>
      <p:sp>
        <p:nvSpPr>
          <p:cNvPr id="348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51ABAB9-9E0F-4CD3-BB9D-2A40023E2FB8}" type="slidenum">
              <a:rPr lang="en-US" altLang="zh-CN" smtClean="0"/>
              <a:pPr eaLnBrk="1" hangingPunct="1"/>
              <a:t>30</a:t>
            </a:fld>
            <a:endParaRPr lang="en-US" altLang="zh-CN" smtClean="0"/>
          </a:p>
        </p:txBody>
      </p:sp>
      <p:sp>
        <p:nvSpPr>
          <p:cNvPr id="34821" name="Text Box 4"/>
          <p:cNvSpPr txBox="1">
            <a:spLocks noChangeArrowheads="1"/>
          </p:cNvSpPr>
          <p:nvPr/>
        </p:nvSpPr>
        <p:spPr bwMode="auto">
          <a:xfrm>
            <a:off x="533400" y="917575"/>
            <a:ext cx="8305800" cy="53244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pl.subplots_adjust(bottom = 0.15) # </a:t>
            </a:r>
            <a:r>
              <a:rPr lang="zh-CN" altLang="en-US" sz="2000"/>
              <a:t>设置图的底边距</a:t>
            </a:r>
            <a:r>
              <a:rPr lang="en-US" altLang="zh-CN" sz="2000"/>
              <a:t/>
            </a:r>
            <a:br>
              <a:rPr lang="en-US" altLang="zh-CN" sz="2000"/>
            </a:br>
            <a:endParaRPr lang="en-US" altLang="zh-CN" sz="2000"/>
          </a:p>
          <a:p>
            <a:pPr eaLnBrk="1" hangingPunct="1"/>
            <a:r>
              <a:rPr lang="en-US" altLang="zh-CN" sz="2000"/>
              <a:t>pl.grid() #</a:t>
            </a:r>
            <a:r>
              <a:rPr lang="zh-CN" altLang="en-US" sz="2000"/>
              <a:t>开启网格</a:t>
            </a:r>
            <a:br>
              <a:rPr lang="zh-CN" altLang="en-US" sz="2000"/>
            </a:br>
            <a:endParaRPr lang="zh-CN" altLang="en-US" sz="2000"/>
          </a:p>
          <a:p>
            <a:pPr eaLnBrk="1" hangingPunct="1"/>
            <a:r>
              <a:rPr lang="en-US" altLang="zh-CN" sz="2000"/>
              <a:t># </a:t>
            </a:r>
            <a:r>
              <a:rPr lang="zh-CN" altLang="en-US" sz="2000"/>
              <a:t>主刻度为</a:t>
            </a:r>
            <a:r>
              <a:rPr lang="en-US" altLang="zh-CN" sz="2000"/>
              <a:t>pi/4</a:t>
            </a:r>
          </a:p>
          <a:p>
            <a:pPr eaLnBrk="1" hangingPunct="1"/>
            <a:r>
              <a:rPr lang="en-US" altLang="zh-CN" sz="2000"/>
              <a:t>ax.xaxis.set_major_locator( MultipleLocator(np.pi/4) )</a:t>
            </a:r>
            <a:br>
              <a:rPr lang="en-US" altLang="zh-CN" sz="2000"/>
            </a:br>
            <a:endParaRPr lang="en-US" altLang="zh-CN" sz="2000"/>
          </a:p>
          <a:p>
            <a:pPr eaLnBrk="1" hangingPunct="1"/>
            <a:r>
              <a:rPr lang="en-US" altLang="zh-CN" sz="2000"/>
              <a:t># </a:t>
            </a:r>
            <a:r>
              <a:rPr lang="zh-CN" altLang="en-US" sz="2000"/>
              <a:t>主刻度文本用</a:t>
            </a:r>
            <a:r>
              <a:rPr lang="en-US" altLang="zh-CN" sz="2000"/>
              <a:t>pi_formatter</a:t>
            </a:r>
            <a:r>
              <a:rPr lang="zh-CN" altLang="en-US" sz="2000"/>
              <a:t>函数计算</a:t>
            </a:r>
          </a:p>
          <a:p>
            <a:pPr eaLnBrk="1" hangingPunct="1"/>
            <a:r>
              <a:rPr lang="en-US" altLang="zh-CN" sz="2000"/>
              <a:t>ax.xaxis.set_major_formatter( FuncFormatter( pi_formatter ) ) </a:t>
            </a:r>
            <a:br>
              <a:rPr lang="en-US" altLang="zh-CN" sz="2000"/>
            </a:br>
            <a:endParaRPr lang="en-US" altLang="zh-CN" sz="2000"/>
          </a:p>
          <a:p>
            <a:pPr eaLnBrk="1" hangingPunct="1"/>
            <a:r>
              <a:rPr lang="en-US" altLang="zh-CN" sz="2000"/>
              <a:t># </a:t>
            </a:r>
            <a:r>
              <a:rPr lang="zh-CN" altLang="en-US" sz="2000"/>
              <a:t>副刻度为</a:t>
            </a:r>
            <a:r>
              <a:rPr lang="en-US" altLang="zh-CN" sz="2000"/>
              <a:t>pi/20</a:t>
            </a:r>
          </a:p>
          <a:p>
            <a:pPr eaLnBrk="1" hangingPunct="1"/>
            <a:r>
              <a:rPr lang="en-US" altLang="zh-CN" sz="2000"/>
              <a:t>ax.xaxis.set_minor_locator( MultipleLocator(np.pi/20) )</a:t>
            </a:r>
            <a:br>
              <a:rPr lang="en-US" altLang="zh-CN" sz="2000"/>
            </a:br>
            <a:endParaRPr lang="en-US" altLang="zh-CN" sz="2000"/>
          </a:p>
          <a:p>
            <a:pPr eaLnBrk="1" hangingPunct="1"/>
            <a:r>
              <a:rPr lang="en-US" altLang="zh-CN" sz="2000"/>
              <a:t># </a:t>
            </a:r>
            <a:r>
              <a:rPr lang="zh-CN" altLang="en-US" sz="2000"/>
              <a:t>设置刻度文本的大小</a:t>
            </a:r>
          </a:p>
          <a:p>
            <a:pPr eaLnBrk="1" hangingPunct="1"/>
            <a:r>
              <a:rPr lang="en-US" altLang="zh-CN" sz="2000"/>
              <a:t>for tick in ax.xaxis.get_major_ticks():</a:t>
            </a:r>
          </a:p>
          <a:p>
            <a:pPr eaLnBrk="1" hangingPunct="1"/>
            <a:r>
              <a:rPr lang="en-US" altLang="zh-CN" sz="2000"/>
              <a:t>	tick.label1.set_fontsize(16)</a:t>
            </a:r>
          </a:p>
          <a:p>
            <a:pPr eaLnBrk="1" hangingPunct="1"/>
            <a:r>
              <a:rPr lang="en-US" altLang="zh-CN" sz="2000"/>
              <a:t>pl.show()</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z="3600" smtClean="0"/>
              <a:t>快速绘图</a:t>
            </a:r>
            <a:endParaRPr lang="en-US" altLang="zh-CN" sz="3400" smtClean="0"/>
          </a:p>
        </p:txBody>
      </p:sp>
      <p:sp>
        <p:nvSpPr>
          <p:cNvPr id="35843" name="Rectangle 3"/>
          <p:cNvSpPr>
            <a:spLocks noGrp="1" noChangeArrowheads="1"/>
          </p:cNvSpPr>
          <p:nvPr>
            <p:ph type="body" idx="1"/>
          </p:nvPr>
        </p:nvSpPr>
        <p:spPr>
          <a:xfrm>
            <a:off x="566738" y="1052513"/>
            <a:ext cx="8001000" cy="5272087"/>
          </a:xfrm>
        </p:spPr>
        <p:txBody>
          <a:bodyPr/>
          <a:lstStyle/>
          <a:p>
            <a:pPr>
              <a:buFont typeface="Wingdings" pitchFamily="2" charset="2"/>
              <a:buNone/>
            </a:pPr>
            <a:r>
              <a:rPr lang="zh-CN" altLang="en-US" sz="2800" smtClean="0"/>
              <a:t>          </a:t>
            </a:r>
            <a:endParaRPr lang="zh-CN" altLang="zh-CN" sz="2800" smtClean="0"/>
          </a:p>
        </p:txBody>
      </p:sp>
      <p:sp>
        <p:nvSpPr>
          <p:cNvPr id="3584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755DCAC-66C1-4652-A1E2-B40C349A32EF}" type="slidenum">
              <a:rPr lang="en-US" altLang="zh-CN" smtClean="0"/>
              <a:pPr eaLnBrk="1" hangingPunct="1"/>
              <a:t>31</a:t>
            </a:fld>
            <a:endParaRPr lang="en-US" altLang="zh-CN" smtClean="0"/>
          </a:p>
        </p:txBody>
      </p:sp>
      <p:pic>
        <p:nvPicPr>
          <p:cNvPr id="35845" name="图片 5" descr="figure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22425"/>
            <a:ext cx="7315200"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zh-CN" sz="3600" smtClean="0"/>
              <a:t>绘图函数简介</a:t>
            </a:r>
            <a:endParaRPr lang="zh-CN" altLang="en-US" sz="3600" smtClean="0"/>
          </a:p>
        </p:txBody>
      </p:sp>
      <p:sp>
        <p:nvSpPr>
          <p:cNvPr id="3686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292D1B3-A854-4874-8C64-221237EC3CC1}" type="slidenum">
              <a:rPr lang="en-US" altLang="zh-CN" smtClean="0"/>
              <a:pPr eaLnBrk="1" hangingPunct="1"/>
              <a:t>32</a:t>
            </a:fld>
            <a:endParaRPr lang="en-US" altLang="zh-CN" smtClean="0"/>
          </a:p>
        </p:txBody>
      </p:sp>
      <p:sp>
        <p:nvSpPr>
          <p:cNvPr id="36868" name="内容占位符 5"/>
          <p:cNvSpPr>
            <a:spLocks noGrp="1"/>
          </p:cNvSpPr>
          <p:nvPr>
            <p:ph idx="1"/>
          </p:nvPr>
        </p:nvSpPr>
        <p:spPr>
          <a:xfrm>
            <a:off x="566738" y="1052513"/>
            <a:ext cx="8001000" cy="5272087"/>
          </a:xfrm>
        </p:spPr>
        <p:txBody>
          <a:bodyPr/>
          <a:lstStyle/>
          <a:p>
            <a:r>
              <a:rPr lang="zh-CN" altLang="zh-CN" sz="3200" smtClean="0"/>
              <a:t>对数坐标图</a:t>
            </a:r>
          </a:p>
          <a:p>
            <a:pPr>
              <a:buFont typeface="Wingdings" pitchFamily="2" charset="2"/>
              <a:buNone/>
            </a:pPr>
            <a:r>
              <a:rPr lang="en-US" altLang="zh-CN" sz="2800" smtClean="0"/>
              <a:t>          </a:t>
            </a:r>
            <a:r>
              <a:rPr lang="zh-CN" altLang="zh-CN" sz="2800" smtClean="0"/>
              <a:t>前面介绍过如何使用</a:t>
            </a:r>
            <a:r>
              <a:rPr lang="en-US" altLang="zh-CN" sz="2800" smtClean="0"/>
              <a:t>plot()</a:t>
            </a:r>
            <a:r>
              <a:rPr lang="zh-CN" altLang="zh-CN" sz="2800" smtClean="0"/>
              <a:t>绘制曲线图，所绘制图表的</a:t>
            </a:r>
            <a:r>
              <a:rPr lang="en-US" altLang="zh-CN" sz="2800" smtClean="0"/>
              <a:t>X-Y</a:t>
            </a:r>
            <a:r>
              <a:rPr lang="zh-CN" altLang="zh-CN" sz="2800" smtClean="0"/>
              <a:t>轴坐标都是算术坐标。下面看看如何在对数坐标系中绘图。</a:t>
            </a:r>
          </a:p>
          <a:p>
            <a:pPr>
              <a:buFont typeface="Wingdings" pitchFamily="2" charset="2"/>
              <a:buNone/>
            </a:pPr>
            <a:r>
              <a:rPr lang="en-US" altLang="zh-CN" sz="2800" smtClean="0"/>
              <a:t>          </a:t>
            </a:r>
            <a:r>
              <a:rPr lang="zh-CN" altLang="zh-CN" sz="2800" smtClean="0"/>
              <a:t>绘制对数坐标图的函数有三个：</a:t>
            </a:r>
            <a:r>
              <a:rPr lang="en-US" altLang="zh-CN" sz="2800" smtClean="0"/>
              <a:t>semilogx()、semilogy()</a:t>
            </a:r>
            <a:r>
              <a:rPr lang="zh-CN" altLang="zh-CN" sz="2800" smtClean="0"/>
              <a:t>和</a:t>
            </a:r>
            <a:r>
              <a:rPr lang="en-US" altLang="zh-CN" sz="2800" smtClean="0"/>
              <a:t>loglog(),</a:t>
            </a:r>
            <a:r>
              <a:rPr lang="zh-CN" altLang="zh-CN" sz="2800" smtClean="0"/>
              <a:t>它们分别绘制X轴为对数坐标、</a:t>
            </a:r>
            <a:r>
              <a:rPr lang="en-US" altLang="zh-CN" sz="2800" smtClean="0"/>
              <a:t>Y</a:t>
            </a:r>
            <a:r>
              <a:rPr lang="zh-CN" altLang="zh-CN" sz="2800" smtClean="0"/>
              <a:t>轴为对数坐标以及两个轴都为对数坐标时的图表。</a:t>
            </a:r>
          </a:p>
          <a:p>
            <a:pPr>
              <a:buFont typeface="Wingdings" pitchFamily="2" charset="2"/>
              <a:buNone/>
            </a:pPr>
            <a:r>
              <a:rPr lang="en-US" altLang="zh-CN" b="1" smtClean="0"/>
              <a:t>	</a:t>
            </a:r>
            <a:endParaRPr lang="zh-CN" alt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6"/>
          <p:cNvSpPr>
            <a:spLocks noGrp="1"/>
          </p:cNvSpPr>
          <p:nvPr>
            <p:ph type="title"/>
          </p:nvPr>
        </p:nvSpPr>
        <p:spPr/>
        <p:txBody>
          <a:bodyPr/>
          <a:lstStyle/>
          <a:p>
            <a:r>
              <a:rPr lang="zh-CN" altLang="zh-CN" sz="3600" smtClean="0"/>
              <a:t>绘图函数简介</a:t>
            </a:r>
            <a:endParaRPr lang="zh-CN" altLang="en-US" sz="3600" smtClean="0"/>
          </a:p>
        </p:txBody>
      </p:sp>
      <p:sp>
        <p:nvSpPr>
          <p:cNvPr id="37891" name="内容占位符 7"/>
          <p:cNvSpPr>
            <a:spLocks noGrp="1"/>
          </p:cNvSpPr>
          <p:nvPr>
            <p:ph idx="1"/>
          </p:nvPr>
        </p:nvSpPr>
        <p:spPr>
          <a:xfrm>
            <a:off x="381000" y="1052513"/>
            <a:ext cx="8186738" cy="5195887"/>
          </a:xfrm>
        </p:spPr>
        <p:txBody>
          <a:bodyPr/>
          <a:lstStyle/>
          <a:p>
            <a:pPr>
              <a:buFont typeface="Wingdings" pitchFamily="2" charset="2"/>
              <a:buNone/>
            </a:pPr>
            <a:r>
              <a:rPr lang="en-US" altLang="zh-CN" sz="2800" smtClean="0"/>
              <a:t>          </a:t>
            </a:r>
            <a:r>
              <a:rPr lang="zh-CN" altLang="zh-CN" sz="2800" smtClean="0"/>
              <a:t>下面的程序使用4种不同的坐标系绘制低通滤波器的频率响应曲线。 其中，左上图为</a:t>
            </a:r>
            <a:r>
              <a:rPr lang="en-US" altLang="zh-CN" sz="2800" smtClean="0"/>
              <a:t>plot()</a:t>
            </a:r>
            <a:r>
              <a:rPr lang="zh-CN" altLang="zh-CN" sz="2800" smtClean="0"/>
              <a:t>绘制的算术坐标系，右上图为</a:t>
            </a:r>
            <a:r>
              <a:rPr lang="en-US" altLang="zh-CN" sz="2800" smtClean="0"/>
              <a:t>semilogx()</a:t>
            </a:r>
            <a:r>
              <a:rPr lang="zh-CN" altLang="zh-CN" sz="2800" smtClean="0"/>
              <a:t>绘制的X轴对数坐标系，左下图 为</a:t>
            </a:r>
            <a:r>
              <a:rPr lang="en-US" altLang="zh-CN" sz="2800" smtClean="0"/>
              <a:t>semilogy()</a:t>
            </a:r>
            <a:r>
              <a:rPr lang="zh-CN" altLang="zh-CN" sz="2800" smtClean="0"/>
              <a:t>绘制的</a:t>
            </a:r>
            <a:r>
              <a:rPr lang="en-US" altLang="zh-CN" sz="2800" smtClean="0"/>
              <a:t>Y</a:t>
            </a:r>
            <a:r>
              <a:rPr lang="zh-CN" altLang="zh-CN" sz="2800" smtClean="0"/>
              <a:t>轴对数坐标系，右下图为</a:t>
            </a:r>
            <a:r>
              <a:rPr lang="en-US" altLang="zh-CN" sz="2800" smtClean="0"/>
              <a:t>loglog()</a:t>
            </a:r>
            <a:r>
              <a:rPr lang="zh-CN" altLang="zh-CN" sz="2800" smtClean="0"/>
              <a:t>绘制的双对数坐标系。使用双对数坐标系表示的频率响应曲线通常被称为波特图。</a:t>
            </a:r>
            <a:r>
              <a:rPr lang="en-US" altLang="zh-CN" sz="2800" smtClean="0"/>
              <a:t>(matplotlib_log.py)</a:t>
            </a:r>
            <a:endParaRPr lang="zh-CN" altLang="zh-CN" sz="2800" smtClean="0"/>
          </a:p>
          <a:p>
            <a:endParaRPr lang="en-US" altLang="zh-CN" sz="2800" smtClean="0"/>
          </a:p>
          <a:p>
            <a:endParaRPr lang="en-US" altLang="zh-CN" sz="2800" smtClean="0"/>
          </a:p>
          <a:p>
            <a:pPr>
              <a:buFont typeface="Wingdings" pitchFamily="2" charset="2"/>
              <a:buNone/>
            </a:pPr>
            <a:r>
              <a:rPr lang="en-US" altLang="zh-CN" sz="2800" smtClean="0"/>
              <a:t>        </a:t>
            </a:r>
            <a:endParaRPr lang="zh-CN" altLang="en-US" smtClean="0"/>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EBBBF05-C76B-4452-9849-339DA5697E20}" type="slidenum">
              <a:rPr lang="en-US" altLang="zh-CN" smtClean="0"/>
              <a:pPr eaLnBrk="1" hangingPunct="1"/>
              <a:t>33</a:t>
            </a:fld>
            <a:endParaRPr lang="en-US" altLang="zh-CN" smtClean="0"/>
          </a:p>
        </p:txBody>
      </p:sp>
      <p:sp>
        <p:nvSpPr>
          <p:cNvPr id="37893" name="Text Box 4"/>
          <p:cNvSpPr txBox="1">
            <a:spLocks noChangeArrowheads="1"/>
          </p:cNvSpPr>
          <p:nvPr/>
        </p:nvSpPr>
        <p:spPr bwMode="auto">
          <a:xfrm>
            <a:off x="762000" y="4419600"/>
            <a:ext cx="76962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en-US" altLang="zh-CN" sz="2000"/>
              <a:t>import matplotlib.pyplot as plt</a:t>
            </a:r>
          </a:p>
          <a:p>
            <a:pPr eaLnBrk="1" hangingPunct="1"/>
            <a:endParaRPr lang="en-US" altLang="zh-CN" sz="2000"/>
          </a:p>
          <a:p>
            <a:pPr eaLnBrk="1" hangingPunct="1"/>
            <a:r>
              <a:rPr lang="en-US" altLang="zh-CN" sz="2000"/>
              <a:t>w = np.linspace(0.1, 1000, 1000)</a:t>
            </a:r>
          </a:p>
          <a:p>
            <a:pPr eaLnBrk="1" hangingPunct="1"/>
            <a:r>
              <a:rPr lang="en-US" altLang="zh-CN" sz="2000"/>
              <a:t>p = np.abs(1/(1+0.1j*w)) # </a:t>
            </a:r>
            <a:r>
              <a:rPr lang="zh-CN" altLang="en-US" sz="2000"/>
              <a:t>计算低通滤波器的频率响应</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zh-CN" sz="3600" smtClean="0"/>
              <a:t>绘图函数简介</a:t>
            </a:r>
            <a:endParaRPr lang="zh-CN" altLang="en-US" sz="3600" smtClean="0"/>
          </a:p>
        </p:txBody>
      </p:sp>
      <p:sp>
        <p:nvSpPr>
          <p:cNvPr id="38915" name="内容占位符 2"/>
          <p:cNvSpPr>
            <a:spLocks noGrp="1"/>
          </p:cNvSpPr>
          <p:nvPr>
            <p:ph idx="1"/>
          </p:nvPr>
        </p:nvSpPr>
        <p:spPr>
          <a:xfrm>
            <a:off x="566738" y="1052513"/>
            <a:ext cx="8001000" cy="5272087"/>
          </a:xfrm>
        </p:spPr>
        <p:txBody>
          <a:bodyPr/>
          <a:lstStyle/>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p:txBody>
      </p:sp>
      <p:sp>
        <p:nvSpPr>
          <p:cNvPr id="389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253E009-9F2A-43FF-BE8A-DBB3C8EAD130}" type="slidenum">
              <a:rPr lang="en-US" altLang="zh-CN" smtClean="0"/>
              <a:pPr eaLnBrk="1" hangingPunct="1"/>
              <a:t>34</a:t>
            </a:fld>
            <a:endParaRPr lang="en-US" altLang="zh-CN" smtClean="0"/>
          </a:p>
        </p:txBody>
      </p:sp>
      <p:sp>
        <p:nvSpPr>
          <p:cNvPr id="38917" name="Text Box 4"/>
          <p:cNvSpPr txBox="1">
            <a:spLocks noChangeArrowheads="1"/>
          </p:cNvSpPr>
          <p:nvPr/>
        </p:nvSpPr>
        <p:spPr bwMode="auto">
          <a:xfrm>
            <a:off x="1295400" y="1066800"/>
            <a:ext cx="6248400" cy="53244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plt.subplot(221)</a:t>
            </a:r>
          </a:p>
          <a:p>
            <a:pPr eaLnBrk="1" hangingPunct="1"/>
            <a:r>
              <a:rPr lang="en-US" altLang="zh-CN" sz="2000"/>
              <a:t>plt.plot(w, p, linewidth=2)</a:t>
            </a:r>
          </a:p>
          <a:p>
            <a:pPr eaLnBrk="1" hangingPunct="1"/>
            <a:r>
              <a:rPr lang="en-US" altLang="zh-CN" sz="2000"/>
              <a:t>plt.ylim(0,1.5)</a:t>
            </a:r>
            <a:br>
              <a:rPr lang="en-US" altLang="zh-CN" sz="2000"/>
            </a:br>
            <a:endParaRPr lang="en-US" altLang="zh-CN" sz="2000"/>
          </a:p>
          <a:p>
            <a:pPr eaLnBrk="1" hangingPunct="1"/>
            <a:r>
              <a:rPr lang="en-US" altLang="zh-CN" sz="2000"/>
              <a:t>plt.subplot(222)</a:t>
            </a:r>
          </a:p>
          <a:p>
            <a:pPr eaLnBrk="1" hangingPunct="1"/>
            <a:r>
              <a:rPr lang="en-US" altLang="zh-CN" sz="2000"/>
              <a:t>plt.semilogx(w, p, linewidth=2)</a:t>
            </a:r>
          </a:p>
          <a:p>
            <a:pPr eaLnBrk="1" hangingPunct="1"/>
            <a:r>
              <a:rPr lang="en-US" altLang="zh-CN" sz="2000"/>
              <a:t>plt.ylim(0,1.5)</a:t>
            </a:r>
            <a:br>
              <a:rPr lang="en-US" altLang="zh-CN" sz="2000"/>
            </a:br>
            <a:endParaRPr lang="en-US" altLang="zh-CN" sz="2000"/>
          </a:p>
          <a:p>
            <a:pPr eaLnBrk="1" hangingPunct="1"/>
            <a:r>
              <a:rPr lang="en-US" altLang="zh-CN" sz="2000"/>
              <a:t>plt.subplot(223)</a:t>
            </a:r>
          </a:p>
          <a:p>
            <a:pPr eaLnBrk="1" hangingPunct="1"/>
            <a:r>
              <a:rPr lang="en-US" altLang="zh-CN" sz="2000"/>
              <a:t>plt.semilogy(w, p, linewidth=2)</a:t>
            </a:r>
          </a:p>
          <a:p>
            <a:pPr eaLnBrk="1" hangingPunct="1"/>
            <a:r>
              <a:rPr lang="en-US" altLang="zh-CN" sz="2000"/>
              <a:t>plt.ylim(0,1.5)</a:t>
            </a:r>
            <a:br>
              <a:rPr lang="en-US" altLang="zh-CN" sz="2000"/>
            </a:br>
            <a:endParaRPr lang="en-US" altLang="zh-CN" sz="2000"/>
          </a:p>
          <a:p>
            <a:pPr eaLnBrk="1" hangingPunct="1"/>
            <a:r>
              <a:rPr lang="en-US" altLang="zh-CN" sz="2000"/>
              <a:t>plt.subplot(224)</a:t>
            </a:r>
          </a:p>
          <a:p>
            <a:pPr eaLnBrk="1" hangingPunct="1"/>
            <a:r>
              <a:rPr lang="en-US" altLang="zh-CN" sz="2000"/>
              <a:t>plt.loglog(w, p, linewidth=2)</a:t>
            </a:r>
          </a:p>
          <a:p>
            <a:pPr eaLnBrk="1" hangingPunct="1"/>
            <a:r>
              <a:rPr lang="en-US" altLang="zh-CN" sz="2000"/>
              <a:t>plt.ylim(0,1.5)</a:t>
            </a:r>
            <a:br>
              <a:rPr lang="en-US" altLang="zh-CN" sz="2000"/>
            </a:br>
            <a:endParaRPr lang="en-US" altLang="zh-CN" sz="2000"/>
          </a:p>
          <a:p>
            <a:pPr eaLnBrk="1" hangingPunct="1"/>
            <a:r>
              <a:rPr lang="en-US" altLang="zh-CN" sz="2000"/>
              <a:t>plt.show()</a:t>
            </a:r>
            <a:endParaRPr lang="zh-CN"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zh-CN" sz="3600" smtClean="0"/>
              <a:t>绘图函数简介</a:t>
            </a:r>
            <a:endParaRPr lang="zh-CN" altLang="en-US" sz="3600" smtClean="0"/>
          </a:p>
        </p:txBody>
      </p:sp>
      <p:sp>
        <p:nvSpPr>
          <p:cNvPr id="39939" name="内容占位符 2"/>
          <p:cNvSpPr>
            <a:spLocks noGrp="1"/>
          </p:cNvSpPr>
          <p:nvPr>
            <p:ph idx="1"/>
          </p:nvPr>
        </p:nvSpPr>
        <p:spPr>
          <a:xfrm>
            <a:off x="457200" y="914400"/>
            <a:ext cx="8229600" cy="5486400"/>
          </a:xfrm>
        </p:spPr>
        <p:txBody>
          <a:bodyPr/>
          <a:lstStyle/>
          <a:p>
            <a:pPr>
              <a:buFont typeface="Wingdings" pitchFamily="2" charset="2"/>
              <a:buNone/>
            </a:pPr>
            <a:endParaRPr lang="en-US" altLang="zh-CN" sz="2800" smtClean="0"/>
          </a:p>
          <a:p>
            <a:pPr>
              <a:buFont typeface="Wingdings" pitchFamily="2" charset="2"/>
              <a:buNone/>
            </a:pPr>
            <a:r>
              <a:rPr lang="en-US" altLang="zh-CN" sz="2800" smtClean="0"/>
              <a:t>    </a:t>
            </a:r>
            <a:endParaRPr lang="zh-CN" altLang="en-US" sz="2800" smtClean="0"/>
          </a:p>
        </p:txBody>
      </p:sp>
      <p:sp>
        <p:nvSpPr>
          <p:cNvPr id="399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98EE08D-3452-40F3-B8C4-3E66610B4916}" type="slidenum">
              <a:rPr lang="en-US" altLang="zh-CN" smtClean="0"/>
              <a:pPr eaLnBrk="1" hangingPunct="1"/>
              <a:t>35</a:t>
            </a:fld>
            <a:endParaRPr lang="en-US" altLang="zh-CN" smtClean="0"/>
          </a:p>
        </p:txBody>
      </p:sp>
      <p:pic>
        <p:nvPicPr>
          <p:cNvPr id="39941" name="图片 5" descr="figure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7315200"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zh-CN" sz="3600" smtClean="0"/>
              <a:t>绘图函数简介</a:t>
            </a:r>
            <a:endParaRPr lang="zh-CN" altLang="en-US" sz="3600" smtClean="0"/>
          </a:p>
        </p:txBody>
      </p:sp>
      <p:sp>
        <p:nvSpPr>
          <p:cNvPr id="40963" name="内容占位符 2"/>
          <p:cNvSpPr>
            <a:spLocks noGrp="1"/>
          </p:cNvSpPr>
          <p:nvPr>
            <p:ph idx="1"/>
          </p:nvPr>
        </p:nvSpPr>
        <p:spPr>
          <a:xfrm>
            <a:off x="304800" y="1052513"/>
            <a:ext cx="8534400" cy="4967287"/>
          </a:xfrm>
        </p:spPr>
        <p:txBody>
          <a:bodyPr/>
          <a:lstStyle/>
          <a:p>
            <a:r>
              <a:rPr lang="zh-CN" altLang="zh-CN" sz="3200" smtClean="0"/>
              <a:t>极坐标图</a:t>
            </a:r>
          </a:p>
          <a:p>
            <a:pPr>
              <a:buFont typeface="Wingdings" pitchFamily="2" charset="2"/>
              <a:buNone/>
            </a:pPr>
            <a:r>
              <a:rPr lang="en-US" altLang="zh-CN" sz="3200" smtClean="0"/>
              <a:t>         </a:t>
            </a:r>
            <a:r>
              <a:rPr lang="zh-CN" altLang="zh-CN" sz="2800" smtClean="0"/>
              <a:t>极坐标系是和笛卡尔</a:t>
            </a:r>
            <a:r>
              <a:rPr lang="en-US" altLang="zh-CN" sz="2800" smtClean="0"/>
              <a:t>(X-Y)</a:t>
            </a:r>
            <a:r>
              <a:rPr lang="zh-CN" altLang="zh-CN" sz="2800" smtClean="0"/>
              <a:t>坐标系完全不同的坐标系，极坐标系中的点由一个夹角和一段相对中心点的距离来表示。下面的程序绘制极坐标图， (</a:t>
            </a:r>
            <a:r>
              <a:rPr lang="en-US" altLang="zh-CN" sz="2800" smtClean="0"/>
              <a:t>matplotlib_polar.py</a:t>
            </a:r>
            <a:r>
              <a:rPr lang="zh-CN" altLang="zh-CN" sz="2800" smtClean="0"/>
              <a:t>)。</a:t>
            </a:r>
          </a:p>
          <a:p>
            <a:pPr>
              <a:buFont typeface="Wingdings" pitchFamily="2" charset="2"/>
              <a:buNone/>
            </a:pPr>
            <a:r>
              <a:rPr lang="zh-CN" altLang="en-US" sz="2800" smtClean="0"/>
              <a:t>        </a:t>
            </a:r>
            <a:endParaRPr lang="en-US" altLang="zh-CN" sz="2800" smtClean="0"/>
          </a:p>
          <a:p>
            <a:pPr>
              <a:buFont typeface="Wingdings" pitchFamily="2" charset="2"/>
              <a:buNone/>
            </a:pPr>
            <a:r>
              <a:rPr lang="en-US" altLang="zh-CN" sz="2800" smtClean="0"/>
              <a:t>          </a:t>
            </a:r>
          </a:p>
        </p:txBody>
      </p:sp>
      <p:sp>
        <p:nvSpPr>
          <p:cNvPr id="409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A7FA158-075E-49AE-B2C9-BC8AA151DA69}" type="slidenum">
              <a:rPr lang="en-US" altLang="zh-CN" smtClean="0"/>
              <a:pPr eaLnBrk="1" hangingPunct="1"/>
              <a:t>36</a:t>
            </a:fld>
            <a:endParaRPr lang="en-US" altLang="zh-CN" smtClean="0"/>
          </a:p>
        </p:txBody>
      </p:sp>
      <p:sp>
        <p:nvSpPr>
          <p:cNvPr id="40965" name="Text Box 4"/>
          <p:cNvSpPr txBox="1">
            <a:spLocks noChangeArrowheads="1"/>
          </p:cNvSpPr>
          <p:nvPr/>
        </p:nvSpPr>
        <p:spPr bwMode="auto">
          <a:xfrm>
            <a:off x="838200" y="3962400"/>
            <a:ext cx="75438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en-US" altLang="zh-CN" sz="2000"/>
              <a:t>import matplotlib.pyplot as plt</a:t>
            </a:r>
            <a:br>
              <a:rPr lang="en-US" altLang="zh-CN" sz="2000"/>
            </a:br>
            <a:endParaRPr lang="en-US" altLang="zh-CN" sz="2000"/>
          </a:p>
          <a:p>
            <a:pPr eaLnBrk="1" hangingPunct="1"/>
            <a:r>
              <a:rPr lang="en-US" altLang="zh-CN" sz="2000"/>
              <a:t>theta = np.arange(0, 2*np.pi, 0.02)</a:t>
            </a:r>
          </a:p>
          <a:p>
            <a:pPr eaLnBrk="1" hangingPunct="1"/>
            <a:endParaRPr lang="en-US" altLang="zh-CN"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zh-CN" sz="3600" smtClean="0"/>
              <a:t>绘图函数简介</a:t>
            </a:r>
            <a:endParaRPr lang="zh-CN" altLang="en-US" sz="3600" smtClean="0"/>
          </a:p>
        </p:txBody>
      </p:sp>
      <p:sp>
        <p:nvSpPr>
          <p:cNvPr id="41987" name="内容占位符 2"/>
          <p:cNvSpPr>
            <a:spLocks noGrp="1"/>
          </p:cNvSpPr>
          <p:nvPr>
            <p:ph idx="1"/>
          </p:nvPr>
        </p:nvSpPr>
        <p:spPr/>
        <p:txBody>
          <a:bodyPr/>
          <a:lstStyle/>
          <a:p>
            <a:endParaRPr lang="en-US" altLang="zh-CN" smtClean="0"/>
          </a:p>
          <a:p>
            <a:endParaRPr lang="en-US" altLang="zh-CN" smtClean="0"/>
          </a:p>
          <a:p>
            <a:endParaRPr lang="en-US" altLang="zh-CN" smtClean="0"/>
          </a:p>
          <a:p>
            <a:pPr>
              <a:buFont typeface="Wingdings" pitchFamily="2" charset="2"/>
              <a:buNone/>
            </a:pPr>
            <a:r>
              <a:rPr lang="zh-CN" altLang="en-US" sz="2800" smtClean="0"/>
              <a:t>          程序中</a:t>
            </a:r>
            <a:r>
              <a:rPr lang="zh-CN" altLang="zh-CN" sz="2800" smtClean="0"/>
              <a:t>调用</a:t>
            </a:r>
            <a:r>
              <a:rPr lang="en-US" altLang="zh-CN" sz="2800" smtClean="0"/>
              <a:t>subplot()</a:t>
            </a:r>
            <a:r>
              <a:rPr lang="zh-CN" altLang="zh-CN" sz="2800" smtClean="0"/>
              <a:t>创建子图时通过设</a:t>
            </a:r>
            <a:r>
              <a:rPr lang="en-US" altLang="zh-CN" sz="2800" smtClean="0"/>
              <a:t> polar</a:t>
            </a:r>
            <a:r>
              <a:rPr lang="zh-CN" altLang="zh-CN" sz="2800" smtClean="0"/>
              <a:t>参数为</a:t>
            </a:r>
            <a:r>
              <a:rPr lang="en-US" altLang="zh-CN" sz="2800" smtClean="0"/>
              <a:t>True,</a:t>
            </a:r>
            <a:r>
              <a:rPr lang="zh-CN" altLang="zh-CN" sz="2800" smtClean="0"/>
              <a:t>创建一个极坐标子图。然后调用</a:t>
            </a:r>
            <a:r>
              <a:rPr lang="en-US" altLang="zh-CN" sz="2800" smtClean="0"/>
              <a:t>plot()</a:t>
            </a:r>
            <a:r>
              <a:rPr lang="zh-CN" altLang="zh-CN" sz="2800" smtClean="0"/>
              <a:t>在极坐标</a:t>
            </a:r>
            <a:r>
              <a:rPr lang="zh-CN" altLang="en-US" sz="2800" smtClean="0"/>
              <a:t>子图</a:t>
            </a:r>
            <a:r>
              <a:rPr lang="zh-CN" altLang="zh-CN" sz="2800" smtClean="0"/>
              <a:t>中绘</a:t>
            </a:r>
            <a:r>
              <a:rPr lang="zh-CN" altLang="en-US" sz="2800" smtClean="0"/>
              <a:t>图</a:t>
            </a:r>
            <a:r>
              <a:rPr lang="zh-CN" altLang="zh-CN" sz="2800" smtClean="0"/>
              <a:t>。也</a:t>
            </a:r>
            <a:r>
              <a:rPr lang="zh-CN" altLang="en-US" sz="2800" smtClean="0"/>
              <a:t>可</a:t>
            </a:r>
            <a:r>
              <a:rPr lang="zh-CN" altLang="zh-CN" sz="2800" smtClean="0"/>
              <a:t>以使用</a:t>
            </a:r>
            <a:r>
              <a:rPr lang="en-US" altLang="zh-CN" sz="2800" smtClean="0"/>
              <a:t>polar()</a:t>
            </a:r>
            <a:r>
              <a:rPr lang="zh-CN" altLang="en-US" sz="2800" smtClean="0"/>
              <a:t>直接</a:t>
            </a:r>
            <a:r>
              <a:rPr lang="zh-CN" altLang="zh-CN" sz="2800" smtClean="0"/>
              <a:t>创建极坐标子图并在其中绘制曲线。</a:t>
            </a:r>
            <a:r>
              <a:rPr lang="en-US" altLang="zh-CN" sz="2800" smtClean="0"/>
              <a:t>    </a:t>
            </a:r>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453BD4A-8D3E-4B7B-A90C-A5B672EBAA14}" type="slidenum">
              <a:rPr lang="en-US" altLang="zh-CN" smtClean="0"/>
              <a:pPr eaLnBrk="1" hangingPunct="1"/>
              <a:t>37</a:t>
            </a:fld>
            <a:endParaRPr lang="en-US" altLang="zh-CN" smtClean="0"/>
          </a:p>
        </p:txBody>
      </p:sp>
      <p:sp>
        <p:nvSpPr>
          <p:cNvPr id="41989" name="Text Box 4"/>
          <p:cNvSpPr txBox="1">
            <a:spLocks noChangeArrowheads="1"/>
          </p:cNvSpPr>
          <p:nvPr/>
        </p:nvSpPr>
        <p:spPr bwMode="auto">
          <a:xfrm>
            <a:off x="762000" y="1447800"/>
            <a:ext cx="75438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plt.subplot(121, polar=True) </a:t>
            </a:r>
          </a:p>
          <a:p>
            <a:pPr eaLnBrk="1" hangingPunct="1"/>
            <a:r>
              <a:rPr lang="en-US" altLang="zh-CN" sz="2000"/>
              <a:t>plt.plot(theta, 1.6*np.ones_like(theta), linewidth=2) </a:t>
            </a:r>
          </a:p>
          <a:p>
            <a:pPr eaLnBrk="1" hangingPunct="1"/>
            <a:r>
              <a:rPr lang="en-US" altLang="zh-CN" sz="2000"/>
              <a:t>plt.plot(3*theta, theta/3, "--", linewidth=2)</a:t>
            </a:r>
            <a:endParaRPr lang="zh-CN" alt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zh-CN" sz="3600" smtClean="0"/>
              <a:t>绘图函数简介</a:t>
            </a:r>
            <a:endParaRPr lang="zh-CN" altLang="en-US" sz="3600" smtClean="0"/>
          </a:p>
        </p:txBody>
      </p:sp>
      <p:sp>
        <p:nvSpPr>
          <p:cNvPr id="43011" name="内容占位符 2"/>
          <p:cNvSpPr>
            <a:spLocks noGrp="1"/>
          </p:cNvSpPr>
          <p:nvPr>
            <p:ph idx="1"/>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pPr>
              <a:buFont typeface="Wingdings" pitchFamily="2" charset="2"/>
              <a:buNone/>
            </a:pPr>
            <a:r>
              <a:rPr lang="en-US" altLang="zh-CN" sz="2800" smtClean="0"/>
              <a:t>          rgrids()</a:t>
            </a:r>
            <a:r>
              <a:rPr lang="zh-CN" altLang="en-US" sz="2800" smtClean="0"/>
              <a:t>设置</a:t>
            </a:r>
            <a:r>
              <a:rPr lang="zh-CN" altLang="zh-CN" sz="2800" smtClean="0"/>
              <a:t>同心</a:t>
            </a:r>
            <a:r>
              <a:rPr lang="zh-CN" altLang="en-US" sz="2800" smtClean="0"/>
              <a:t>圆</a:t>
            </a:r>
            <a:r>
              <a:rPr lang="zh-CN" altLang="zh-CN" sz="2800" smtClean="0"/>
              <a:t>栅格的半径</a:t>
            </a:r>
            <a:r>
              <a:rPr lang="zh-CN" altLang="en-US" sz="2800" smtClean="0"/>
              <a:t>大</a:t>
            </a:r>
            <a:r>
              <a:rPr lang="zh-CN" altLang="zh-CN" sz="2800" smtClean="0"/>
              <a:t>小和文字标注的角度。因此右图中的虚线圆圈有三个， 半径分别为0.5、</a:t>
            </a:r>
            <a:r>
              <a:rPr lang="en-US" altLang="zh-CN" sz="2800" smtClean="0"/>
              <a:t>1</a:t>
            </a:r>
            <a:r>
              <a:rPr lang="zh-CN" altLang="zh-CN" sz="2800" smtClean="0"/>
              <a:t>.0和</a:t>
            </a:r>
            <a:r>
              <a:rPr lang="en-US" altLang="zh-CN" sz="2800" smtClean="0"/>
              <a:t>1.5,</a:t>
            </a:r>
            <a:r>
              <a:rPr lang="zh-CN" altLang="zh-CN" sz="2800" smtClean="0"/>
              <a:t>这些文字沿着45°线排列。</a:t>
            </a:r>
            <a:r>
              <a:rPr lang="en-US" altLang="zh-CN" sz="2800" smtClean="0"/>
              <a:t>Thetagrids()</a:t>
            </a:r>
            <a:r>
              <a:rPr lang="zh-CN" altLang="en-US" sz="2800" smtClean="0"/>
              <a:t>设置</a:t>
            </a:r>
            <a:r>
              <a:rPr lang="zh-CN" altLang="zh-CN" sz="2800" smtClean="0"/>
              <a:t>放射线栅格的角度， 因此右</a:t>
            </a:r>
            <a:r>
              <a:rPr lang="zh-CN" altLang="en-US" sz="2800" smtClean="0"/>
              <a:t>图</a:t>
            </a:r>
            <a:r>
              <a:rPr lang="zh-CN" altLang="zh-CN" sz="2800" smtClean="0"/>
              <a:t>中只有两条放射线，角度分别为0°和45°。</a:t>
            </a:r>
            <a:r>
              <a:rPr lang="en-US" altLang="zh-CN" sz="2800" smtClean="0"/>
              <a:t> </a:t>
            </a:r>
            <a:endParaRPr lang="zh-CN" altLang="en-US" sz="2800" smtClean="0"/>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5CA92F5-6DB7-4468-9D51-6E9517E4DE52}" type="slidenum">
              <a:rPr lang="en-US" altLang="zh-CN" smtClean="0"/>
              <a:pPr eaLnBrk="1" hangingPunct="1"/>
              <a:t>38</a:t>
            </a:fld>
            <a:endParaRPr lang="en-US" altLang="zh-CN" smtClean="0"/>
          </a:p>
        </p:txBody>
      </p:sp>
      <p:sp>
        <p:nvSpPr>
          <p:cNvPr id="43013" name="Text Box 4"/>
          <p:cNvSpPr txBox="1">
            <a:spLocks noChangeArrowheads="1"/>
          </p:cNvSpPr>
          <p:nvPr/>
        </p:nvSpPr>
        <p:spPr bwMode="auto">
          <a:xfrm>
            <a:off x="838200" y="1143000"/>
            <a:ext cx="75438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plt.subplot(122, polar=True)</a:t>
            </a:r>
          </a:p>
          <a:p>
            <a:pPr eaLnBrk="1" hangingPunct="1"/>
            <a:r>
              <a:rPr lang="en-US" altLang="zh-CN" sz="2000"/>
              <a:t>plt.plot(theta, 1.4*np.cos(5*theta), "--", linewidth=2)</a:t>
            </a:r>
          </a:p>
          <a:p>
            <a:pPr eaLnBrk="1" hangingPunct="1"/>
            <a:r>
              <a:rPr lang="en-US" altLang="zh-CN" sz="2000"/>
              <a:t>plt.plot(theta, 1.8*np.cos(4*theta), linewidth=2)</a:t>
            </a:r>
          </a:p>
          <a:p>
            <a:pPr eaLnBrk="1" hangingPunct="1"/>
            <a:r>
              <a:rPr lang="en-US" altLang="zh-CN" sz="2000"/>
              <a:t>plt.rgrids(np.arange(0.5, 2, 0.5), angle=45) </a:t>
            </a:r>
          </a:p>
          <a:p>
            <a:pPr eaLnBrk="1" hangingPunct="1"/>
            <a:r>
              <a:rPr lang="en-US" altLang="zh-CN" sz="2000"/>
              <a:t>plt.thetagrids([0, 45])</a:t>
            </a:r>
          </a:p>
          <a:p>
            <a:pPr eaLnBrk="1" hangingPunct="1"/>
            <a:endParaRPr lang="en-US" altLang="zh-CN" sz="2000"/>
          </a:p>
          <a:p>
            <a:pPr eaLnBrk="1" hangingPunct="1"/>
            <a:r>
              <a:rPr lang="en-US" altLang="zh-CN" sz="2000"/>
              <a:t>plt.show()</a:t>
            </a:r>
            <a:endParaRPr lang="zh-CN" alt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zh-CN" sz="3600" smtClean="0"/>
              <a:t>绘图函数简介</a:t>
            </a:r>
            <a:endParaRPr lang="zh-CN" altLang="en-US" sz="3600" smtClean="0"/>
          </a:p>
        </p:txBody>
      </p:sp>
      <p:sp>
        <p:nvSpPr>
          <p:cNvPr id="44035" name="内容占位符 4"/>
          <p:cNvSpPr>
            <a:spLocks noGrp="1"/>
          </p:cNvSpPr>
          <p:nvPr>
            <p:ph idx="1"/>
          </p:nvPr>
        </p:nvSpPr>
        <p:spPr/>
        <p:txBody>
          <a:bodyPr/>
          <a:lstStyle/>
          <a:p>
            <a:endParaRPr lang="en-US" altLang="zh-CN" smtClean="0"/>
          </a:p>
          <a:p>
            <a:endParaRPr lang="en-US" altLang="zh-CN" smtClean="0"/>
          </a:p>
          <a:p>
            <a:endParaRPr lang="en-US" altLang="zh-CN" smtClean="0"/>
          </a:p>
          <a:p>
            <a:endParaRPr lang="en-US" altLang="zh-CN" smtClean="0"/>
          </a:p>
          <a:p>
            <a:pPr>
              <a:buFont typeface="Wingdings" pitchFamily="2" charset="2"/>
              <a:buNone/>
            </a:pPr>
            <a:endParaRPr lang="en-US" altLang="zh-CN" smtClean="0"/>
          </a:p>
          <a:p>
            <a:pPr>
              <a:buFont typeface="Wingdings" pitchFamily="2" charset="2"/>
              <a:buNone/>
            </a:pPr>
            <a:r>
              <a:rPr lang="en-US" altLang="zh-CN" smtClean="0"/>
              <a:t>   </a:t>
            </a:r>
            <a:endParaRPr lang="zh-CN" altLang="en-US" smtClean="0"/>
          </a:p>
        </p:txBody>
      </p:sp>
      <p:sp>
        <p:nvSpPr>
          <p:cNvPr id="440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DF6F19B-4F0C-4BBE-892D-F32384D839BE}" type="slidenum">
              <a:rPr lang="en-US" altLang="zh-CN" smtClean="0"/>
              <a:pPr eaLnBrk="1" hangingPunct="1"/>
              <a:t>39</a:t>
            </a:fld>
            <a:endParaRPr lang="en-US" altLang="zh-CN" smtClean="0"/>
          </a:p>
        </p:txBody>
      </p:sp>
      <p:pic>
        <p:nvPicPr>
          <p:cNvPr id="44037" name="图片 7" descr="figure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315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5"/>
          <p:cNvSpPr>
            <a:spLocks noGrp="1"/>
          </p:cNvSpPr>
          <p:nvPr>
            <p:ph type="title"/>
          </p:nvPr>
        </p:nvSpPr>
        <p:spPr/>
        <p:txBody>
          <a:bodyPr/>
          <a:lstStyle/>
          <a:p>
            <a:endParaRPr lang="zh-CN" altLang="en-US" sz="3600" smtClean="0"/>
          </a:p>
        </p:txBody>
      </p:sp>
      <p:sp>
        <p:nvSpPr>
          <p:cNvPr id="1024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C4C23EB-9894-40BA-9980-D19A25D90848}" type="slidenum">
              <a:rPr lang="en-US" altLang="zh-CN" smtClean="0"/>
              <a:pPr eaLnBrk="1" hangingPunct="1"/>
              <a:t>4</a:t>
            </a:fld>
            <a:endParaRPr lang="en-US" altLang="zh-CN" smtClean="0"/>
          </a:p>
        </p:txBody>
      </p:sp>
      <p:sp>
        <p:nvSpPr>
          <p:cNvPr id="10244" name="内容占位符 6"/>
          <p:cNvSpPr>
            <a:spLocks noGrp="1"/>
          </p:cNvSpPr>
          <p:nvPr>
            <p:ph idx="1"/>
          </p:nvPr>
        </p:nvSpPr>
        <p:spPr>
          <a:xfrm>
            <a:off x="566738" y="1052513"/>
            <a:ext cx="8001000" cy="5195887"/>
          </a:xfrm>
        </p:spPr>
        <p:txBody>
          <a:bodyPr/>
          <a:lstStyle/>
          <a:p>
            <a:pPr>
              <a:buFont typeface="Wingdings" pitchFamily="2" charset="2"/>
              <a:buNone/>
            </a:pPr>
            <a:r>
              <a:rPr lang="en-US" altLang="zh-CN" sz="2800" smtClean="0"/>
              <a:t>          matplotlib </a:t>
            </a:r>
            <a:r>
              <a:rPr lang="zh-CN" altLang="en-US" sz="2800" smtClean="0"/>
              <a:t>是</a:t>
            </a:r>
            <a:r>
              <a:rPr lang="en-US" altLang="zh-CN" sz="2800" smtClean="0"/>
              <a:t>python</a:t>
            </a:r>
            <a:r>
              <a:rPr lang="zh-CN" altLang="en-US" sz="2800" smtClean="0"/>
              <a:t>最著名的绘图库，它提供了一整套和</a:t>
            </a:r>
            <a:r>
              <a:rPr lang="en-US" altLang="zh-CN" sz="2800" smtClean="0"/>
              <a:t>matlab</a:t>
            </a:r>
            <a:r>
              <a:rPr lang="zh-CN" altLang="en-US" sz="2800" smtClean="0"/>
              <a:t>相似的命令</a:t>
            </a:r>
            <a:r>
              <a:rPr lang="en-US" altLang="zh-CN" sz="2800" smtClean="0"/>
              <a:t>API</a:t>
            </a:r>
            <a:r>
              <a:rPr lang="zh-CN" altLang="en-US" sz="2800" smtClean="0"/>
              <a:t>，十分适合交互式地进行制图。而且也可以方便地将它作为绘图控件，嵌入</a:t>
            </a:r>
            <a:r>
              <a:rPr lang="en-US" altLang="zh-CN" sz="2800" smtClean="0"/>
              <a:t>GUI</a:t>
            </a:r>
            <a:r>
              <a:rPr lang="zh-CN" altLang="en-US" sz="2800" smtClean="0"/>
              <a:t>应用程序中。</a:t>
            </a:r>
            <a:endParaRPr lang="en-US" altLang="zh-CN" sz="2800" smtClean="0"/>
          </a:p>
          <a:p>
            <a:pPr>
              <a:buFont typeface="Wingdings" pitchFamily="2" charset="2"/>
              <a:buNone/>
            </a:pPr>
            <a:r>
              <a:rPr lang="zh-CN" altLang="en-US" sz="2800" smtClean="0"/>
              <a:t>         它的文档相当完备，并且</a:t>
            </a:r>
            <a:r>
              <a:rPr lang="en-US" altLang="zh-CN" sz="2800" smtClean="0"/>
              <a:t>Gallery</a:t>
            </a:r>
            <a:r>
              <a:rPr lang="zh-CN" altLang="en-US" sz="2800" smtClean="0"/>
              <a:t>页面中有上百幅缩略图，打开之后都有源程序。因此如果你需要绘制某种类型的图，只需要在这个页面中浏览</a:t>
            </a:r>
            <a:r>
              <a:rPr lang="en-US" altLang="zh-CN" sz="2800" smtClean="0"/>
              <a:t>/</a:t>
            </a:r>
            <a:r>
              <a:rPr lang="zh-CN" altLang="en-US" sz="2800" smtClean="0"/>
              <a:t>复制</a:t>
            </a:r>
            <a:r>
              <a:rPr lang="en-US" altLang="zh-CN" sz="2800" smtClean="0"/>
              <a:t>/</a:t>
            </a:r>
            <a:r>
              <a:rPr lang="zh-CN" altLang="en-US" sz="2800" smtClean="0"/>
              <a:t>粘贴一下，基本上都能搞定。</a:t>
            </a:r>
            <a:endParaRPr lang="en-US" altLang="zh-CN" sz="2800" smtClean="0"/>
          </a:p>
          <a:p>
            <a:pPr>
              <a:buFont typeface="Wingdings" pitchFamily="2" charset="2"/>
              <a:buNone/>
            </a:pPr>
            <a:r>
              <a:rPr lang="en-US" altLang="zh-CN" sz="2800" smtClean="0"/>
              <a:t>        </a:t>
            </a:r>
            <a:r>
              <a:rPr lang="zh-CN" altLang="en-US" sz="2800" smtClean="0"/>
              <a:t>展示页面的地址：</a:t>
            </a:r>
            <a:r>
              <a:rPr lang="en-US" altLang="zh-CN" sz="2800" smtClean="0"/>
              <a:t> http://matplotlib.sourceforge.net/gallery.html</a:t>
            </a:r>
            <a:endParaRPr lang="zh-CN" altLang="en-US" sz="280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zh-CN" sz="3600" smtClean="0"/>
              <a:t>绘图函数简介</a:t>
            </a:r>
            <a:endParaRPr lang="zh-CN" altLang="en-US" sz="3600" smtClean="0"/>
          </a:p>
        </p:txBody>
      </p:sp>
      <p:sp>
        <p:nvSpPr>
          <p:cNvPr id="45059" name="内容占位符 2"/>
          <p:cNvSpPr>
            <a:spLocks noGrp="1"/>
          </p:cNvSpPr>
          <p:nvPr>
            <p:ph idx="1"/>
          </p:nvPr>
        </p:nvSpPr>
        <p:spPr>
          <a:xfrm>
            <a:off x="609600" y="1143000"/>
            <a:ext cx="8077200" cy="5043488"/>
          </a:xfrm>
        </p:spPr>
        <p:txBody>
          <a:bodyPr/>
          <a:lstStyle/>
          <a:p>
            <a:r>
              <a:rPr lang="zh-CN" altLang="zh-CN" sz="3200" smtClean="0"/>
              <a:t>柱状图</a:t>
            </a:r>
          </a:p>
          <a:p>
            <a:pPr>
              <a:buFont typeface="Wingdings" pitchFamily="2" charset="2"/>
              <a:buNone/>
            </a:pPr>
            <a:r>
              <a:rPr lang="en-US" altLang="zh-CN" sz="2800" smtClean="0"/>
              <a:t>          </a:t>
            </a:r>
            <a:r>
              <a:rPr lang="zh-CN" altLang="zh-CN" sz="2800" smtClean="0"/>
              <a:t>柱状图用其每根柱子的长度表示值的</a:t>
            </a:r>
            <a:r>
              <a:rPr lang="zh-CN" altLang="en-US" sz="2800" smtClean="0"/>
              <a:t>大</a:t>
            </a:r>
            <a:r>
              <a:rPr lang="zh-CN" altLang="zh-CN" sz="2800" smtClean="0"/>
              <a:t>小，它们通常用来比较两组或多组值。下面的程序从文件中读入中国人口的年龄分布数据</a:t>
            </a:r>
            <a:r>
              <a:rPr lang="en-US" altLang="zh-CN" sz="2800" smtClean="0"/>
              <a:t>,</a:t>
            </a:r>
            <a:r>
              <a:rPr lang="zh-CN" altLang="zh-CN" sz="2800" smtClean="0"/>
              <a:t>并使用柱状图比较男性和女性的年龄分布</a:t>
            </a:r>
            <a:r>
              <a:rPr lang="zh-CN" altLang="en-US" sz="2800" smtClean="0"/>
              <a:t>。（</a:t>
            </a:r>
            <a:r>
              <a:rPr lang="en-US" altLang="zh-CN" sz="2800" smtClean="0"/>
              <a:t>matplotlib_bar.py</a:t>
            </a:r>
            <a:r>
              <a:rPr lang="zh-CN" altLang="zh-CN" sz="2800" smtClean="0"/>
              <a:t> 绘制比较男女人口的年龄分布图</a:t>
            </a:r>
            <a:r>
              <a:rPr lang="en-US" altLang="zh-CN" sz="2800" smtClean="0"/>
              <a:t> </a:t>
            </a:r>
            <a:r>
              <a:rPr lang="zh-CN" altLang="en-US" sz="2800" smtClean="0"/>
              <a:t>）</a:t>
            </a:r>
            <a:endParaRPr lang="zh-CN" altLang="zh-CN" sz="2800" smtClean="0"/>
          </a:p>
          <a:p>
            <a:pPr>
              <a:buFont typeface="Wingdings" pitchFamily="2" charset="2"/>
              <a:buNone/>
            </a:pPr>
            <a:endParaRPr lang="en-US" altLang="zh-CN" sz="2800" smtClean="0"/>
          </a:p>
          <a:p>
            <a:pPr>
              <a:buFont typeface="Wingdings" pitchFamily="2" charset="2"/>
              <a:buNone/>
            </a:pPr>
            <a:endParaRPr lang="zh-CN" altLang="en-US" sz="2800" smtClean="0"/>
          </a:p>
        </p:txBody>
      </p:sp>
      <p:sp>
        <p:nvSpPr>
          <p:cNvPr id="450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4DFDEDA-F665-47CA-A9E9-EACDBCD202B5}" type="slidenum">
              <a:rPr lang="en-US" altLang="zh-CN" smtClean="0"/>
              <a:pPr eaLnBrk="1" hangingPunct="1"/>
              <a:t>40</a:t>
            </a:fld>
            <a:endParaRPr lang="en-US" altLang="zh-CN" smtClean="0"/>
          </a:p>
        </p:txBody>
      </p:sp>
      <p:sp>
        <p:nvSpPr>
          <p:cNvPr id="45061" name="Text Box 4"/>
          <p:cNvSpPr txBox="1">
            <a:spLocks noChangeArrowheads="1"/>
          </p:cNvSpPr>
          <p:nvPr/>
        </p:nvSpPr>
        <p:spPr bwMode="auto">
          <a:xfrm>
            <a:off x="1143000" y="4724400"/>
            <a:ext cx="70866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en-US" altLang="zh-CN" sz="2000"/>
              <a:t>import matplotlib.pyplot as plt</a:t>
            </a:r>
            <a:br>
              <a:rPr lang="en-US" altLang="zh-CN" sz="2000"/>
            </a:br>
            <a:endParaRPr lang="en-US" altLang="zh-CN"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zh-CN" sz="3600" smtClean="0"/>
              <a:t>绘图函数简介</a:t>
            </a:r>
            <a:endParaRPr lang="zh-CN" altLang="en-US" sz="3600" smtClean="0"/>
          </a:p>
        </p:txBody>
      </p:sp>
      <p:sp>
        <p:nvSpPr>
          <p:cNvPr id="4608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AFAAF6-5E6C-42AF-ABD3-29E29388CE51}" type="slidenum">
              <a:rPr lang="en-US" altLang="zh-CN" smtClean="0"/>
              <a:pPr eaLnBrk="1" hangingPunct="1"/>
              <a:t>41</a:t>
            </a:fld>
            <a:endParaRPr lang="en-US" altLang="zh-CN" smtClean="0"/>
          </a:p>
        </p:txBody>
      </p:sp>
      <p:sp>
        <p:nvSpPr>
          <p:cNvPr id="46084" name="内容占位符 5"/>
          <p:cNvSpPr>
            <a:spLocks noGrp="1"/>
          </p:cNvSpPr>
          <p:nvPr>
            <p:ph idx="1"/>
          </p:nvPr>
        </p:nvSpPr>
        <p:spPr/>
        <p:txBody>
          <a:bodyPr/>
          <a:lstStyle/>
          <a:p>
            <a:pPr>
              <a:buFont typeface="Wingdings" pitchFamily="2" charset="2"/>
              <a:buNone/>
            </a:pPr>
            <a:r>
              <a:rPr lang="en-US" altLang="zh-CN" smtClean="0"/>
              <a:t>   </a:t>
            </a:r>
          </a:p>
          <a:p>
            <a:endParaRPr lang="en-US" altLang="zh-CN" smtClean="0"/>
          </a:p>
          <a:p>
            <a:endParaRPr lang="en-US" altLang="zh-CN" smtClean="0"/>
          </a:p>
          <a:p>
            <a:pPr>
              <a:buFont typeface="Wingdings" pitchFamily="2" charset="2"/>
              <a:buNone/>
            </a:pPr>
            <a:r>
              <a:rPr lang="en-US" altLang="zh-CN" sz="2800" smtClean="0"/>
              <a:t>         </a:t>
            </a:r>
            <a:r>
              <a:rPr lang="zh-CN" altLang="zh-CN" sz="2800" smtClean="0"/>
              <a:t>读入的数据中，第0列为年龄，它将作为柱状图的横坐标。首先计算柱状图中每根柱子 的宽度，因为要在每个年龄段上绘制两根柱子，因此柱子的宽度应该小于年龄段的二分之 一。这里以年龄段的</a:t>
            </a:r>
            <a:r>
              <a:rPr lang="en-US" altLang="zh-CN" sz="2800" smtClean="0"/>
              <a:t>0.4</a:t>
            </a:r>
            <a:r>
              <a:rPr lang="zh-CN" altLang="zh-CN" sz="2800" smtClean="0"/>
              <a:t>倍作为柱子的宽度。</a:t>
            </a:r>
            <a:r>
              <a:rPr lang="en-US" altLang="zh-CN" sz="2800" smtClean="0"/>
              <a:t>   </a:t>
            </a:r>
            <a:endParaRPr lang="zh-CN" altLang="en-US" sz="2800" smtClean="0"/>
          </a:p>
        </p:txBody>
      </p:sp>
      <p:sp>
        <p:nvSpPr>
          <p:cNvPr id="46085" name="Text Box 4"/>
          <p:cNvSpPr txBox="1">
            <a:spLocks noChangeArrowheads="1"/>
          </p:cNvSpPr>
          <p:nvPr/>
        </p:nvSpPr>
        <p:spPr bwMode="auto">
          <a:xfrm>
            <a:off x="1066800" y="1447800"/>
            <a:ext cx="70866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data = np.loadtxt("china_population.txt")</a:t>
            </a:r>
          </a:p>
          <a:p>
            <a:pPr eaLnBrk="1" hangingPunct="1"/>
            <a:r>
              <a:rPr lang="en-US" altLang="zh-CN" sz="2000"/>
              <a:t>width = (data[1,0] - data[0,0])*0.4 </a:t>
            </a:r>
            <a:endParaRPr lang="zh-CN" altLang="en-US"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zh-CN" sz="3600" smtClean="0"/>
              <a:t>绘图函数简介</a:t>
            </a:r>
            <a:endParaRPr lang="zh-CN" altLang="en-US" sz="3600" smtClean="0"/>
          </a:p>
        </p:txBody>
      </p:sp>
      <p:sp>
        <p:nvSpPr>
          <p:cNvPr id="47107" name="内容占位符 2"/>
          <p:cNvSpPr>
            <a:spLocks noGrp="1"/>
          </p:cNvSpPr>
          <p:nvPr>
            <p:ph idx="1"/>
          </p:nvPr>
        </p:nvSpPr>
        <p:spPr/>
        <p:txBody>
          <a:bodyPr/>
          <a:lstStyle/>
          <a:p>
            <a:endParaRPr lang="en-US" altLang="zh-CN" smtClean="0"/>
          </a:p>
          <a:p>
            <a:endParaRPr lang="en-US" altLang="zh-CN" smtClean="0"/>
          </a:p>
          <a:p>
            <a:endParaRPr lang="en-US" altLang="zh-CN" smtClean="0"/>
          </a:p>
          <a:p>
            <a:pPr>
              <a:buFont typeface="Wingdings" pitchFamily="2" charset="2"/>
              <a:buNone/>
            </a:pPr>
            <a:r>
              <a:rPr lang="en-US" altLang="zh-CN" sz="2800" smtClean="0"/>
              <a:t>         </a:t>
            </a:r>
            <a:r>
              <a:rPr lang="zh-CN" altLang="zh-CN" sz="2800" smtClean="0"/>
              <a:t>调用</a:t>
            </a:r>
            <a:r>
              <a:rPr lang="en-US" altLang="zh-CN" sz="2800" smtClean="0"/>
              <a:t>bar()</a:t>
            </a:r>
            <a:r>
              <a:rPr lang="zh-CN" altLang="zh-CN" sz="2800" smtClean="0"/>
              <a:t>绘制男性人口分布的柱状图。它的第一个参数为每根柱子左边缘的横坐标，为 了让男性和女性的柱子以年龄刻度为中心，这里让每根柱子左侧的横坐标为“年龄减去柱子的宽度”。</a:t>
            </a:r>
            <a:r>
              <a:rPr lang="en-US" altLang="zh-CN" sz="2800" smtClean="0"/>
              <a:t>Bar()</a:t>
            </a:r>
            <a:r>
              <a:rPr lang="zh-CN" altLang="zh-CN" sz="2800" smtClean="0"/>
              <a:t>的第二个参数为每根柱子的高度，第三个参数指定所有柱子的宽度。当第三个参数为序列时，可以为每根柱子指定宽度。</a:t>
            </a:r>
            <a:r>
              <a:rPr lang="en-US" altLang="zh-CN" sz="2800" smtClean="0"/>
              <a:t>    </a:t>
            </a:r>
            <a:endParaRPr lang="zh-CN" altLang="en-US" sz="2800" smtClean="0"/>
          </a:p>
        </p:txBody>
      </p:sp>
      <p:sp>
        <p:nvSpPr>
          <p:cNvPr id="471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BD3FB28-A6EE-472F-9453-51D6DDF0A2DA}" type="slidenum">
              <a:rPr lang="en-US" altLang="zh-CN" smtClean="0"/>
              <a:pPr eaLnBrk="1" hangingPunct="1"/>
              <a:t>42</a:t>
            </a:fld>
            <a:endParaRPr lang="en-US" altLang="zh-CN" smtClean="0"/>
          </a:p>
        </p:txBody>
      </p:sp>
      <p:sp>
        <p:nvSpPr>
          <p:cNvPr id="47109" name="Text Box 4"/>
          <p:cNvSpPr txBox="1">
            <a:spLocks noChangeArrowheads="1"/>
          </p:cNvSpPr>
          <p:nvPr/>
        </p:nvSpPr>
        <p:spPr bwMode="auto">
          <a:xfrm>
            <a:off x="1143000" y="1219200"/>
            <a:ext cx="70104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plt.figure(figsize=(8,5))</a:t>
            </a:r>
          </a:p>
          <a:p>
            <a:pPr eaLnBrk="1" hangingPunct="1"/>
            <a:endParaRPr lang="en-US" altLang="zh-CN" sz="2000"/>
          </a:p>
          <a:p>
            <a:pPr eaLnBrk="1" hangingPunct="1"/>
            <a:r>
              <a:rPr lang="en-US" altLang="zh-CN" sz="2000"/>
              <a:t>plt.bar(data[:,0]-width, data[:,1]/1e7, width, color="b", label=u"</a:t>
            </a:r>
            <a:r>
              <a:rPr lang="zh-CN" altLang="en-US" sz="2000"/>
              <a:t>男</a:t>
            </a:r>
            <a:r>
              <a:rPr lang="en-US" altLang="zh-CN" sz="200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zh-CN" sz="3600" smtClean="0"/>
              <a:t>绘图函数简介</a:t>
            </a:r>
            <a:endParaRPr lang="zh-CN" altLang="en-US" sz="3600" smtClean="0"/>
          </a:p>
        </p:txBody>
      </p:sp>
      <p:sp>
        <p:nvSpPr>
          <p:cNvPr id="48131" name="内容占位符 2"/>
          <p:cNvSpPr>
            <a:spLocks noGrp="1"/>
          </p:cNvSpPr>
          <p:nvPr>
            <p:ph idx="1"/>
          </p:nvPr>
        </p:nvSpPr>
        <p:spPr>
          <a:xfrm>
            <a:off x="533400" y="914400"/>
            <a:ext cx="8001000" cy="5272088"/>
          </a:xfrm>
        </p:spPr>
        <p:txBody>
          <a:bodyPr/>
          <a:lstStyle/>
          <a:p>
            <a:pPr>
              <a:buFont typeface="Wingdings" pitchFamily="2" charset="2"/>
              <a:buNone/>
            </a:pPr>
            <a:r>
              <a:rPr lang="en-US" altLang="zh-CN" sz="2800" smtClean="0"/>
              <a:t>         </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绘制女性人口分布的柱状图，这里以年龄为柱子的左边缘横坐标，因此女性和男性的人 口分布图以年龄刻度为中心。由于</a:t>
            </a:r>
            <a:r>
              <a:rPr lang="en-US" altLang="zh-CN" sz="2800" smtClean="0"/>
              <a:t>bar()</a:t>
            </a:r>
            <a:r>
              <a:rPr lang="zh-CN" altLang="zh-CN" sz="2800" smtClean="0"/>
              <a:t>不自动修改颜色，因此程序中通过</a:t>
            </a:r>
            <a:r>
              <a:rPr lang="en-US" altLang="zh-CN" sz="2800" smtClean="0"/>
              <a:t>color</a:t>
            </a:r>
            <a:r>
              <a:rPr lang="zh-CN" altLang="zh-CN" sz="2800" smtClean="0"/>
              <a:t>参数设置两个 柱状图的颜色。</a:t>
            </a:r>
            <a:endParaRPr lang="zh-CN" altLang="en-US" sz="2800" smtClean="0"/>
          </a:p>
          <a:p>
            <a:pPr>
              <a:buFont typeface="Wingdings" pitchFamily="2" charset="2"/>
              <a:buNone/>
            </a:pPr>
            <a:r>
              <a:rPr lang="en-US" altLang="zh-CN" sz="2800" b="1" smtClean="0"/>
              <a:t>	</a:t>
            </a:r>
            <a:endParaRPr lang="zh-CN" altLang="en-US" sz="2800" smtClean="0"/>
          </a:p>
        </p:txBody>
      </p:sp>
      <p:sp>
        <p:nvSpPr>
          <p:cNvPr id="481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53FF066-A1B0-49C7-ADC5-AEE0E6606149}" type="slidenum">
              <a:rPr lang="en-US" altLang="zh-CN" smtClean="0"/>
              <a:pPr eaLnBrk="1" hangingPunct="1"/>
              <a:t>43</a:t>
            </a:fld>
            <a:endParaRPr lang="en-US" altLang="zh-CN" smtClean="0"/>
          </a:p>
        </p:txBody>
      </p:sp>
      <p:sp>
        <p:nvSpPr>
          <p:cNvPr id="48133" name="Text Box 4"/>
          <p:cNvSpPr txBox="1">
            <a:spLocks noChangeArrowheads="1"/>
          </p:cNvSpPr>
          <p:nvPr/>
        </p:nvSpPr>
        <p:spPr bwMode="auto">
          <a:xfrm>
            <a:off x="914400" y="1219200"/>
            <a:ext cx="70104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plt.bar(data[:,0], data[:,2]/1e7, width, color="r", label=u"</a:t>
            </a:r>
            <a:r>
              <a:rPr lang="zh-CN" altLang="en-US" sz="2000"/>
              <a:t>女</a:t>
            </a:r>
            <a:r>
              <a:rPr lang="en-US" altLang="zh-CN" sz="2000"/>
              <a:t>") </a:t>
            </a:r>
          </a:p>
          <a:p>
            <a:pPr eaLnBrk="1" hangingPunct="1"/>
            <a:r>
              <a:rPr lang="en-US" altLang="zh-CN" sz="2000"/>
              <a:t>plt.xlim(-width, 100)</a:t>
            </a:r>
          </a:p>
          <a:p>
            <a:pPr eaLnBrk="1" hangingPunct="1"/>
            <a:r>
              <a:rPr lang="en-US" altLang="zh-CN" sz="2000"/>
              <a:t>plt.xlabel(u"</a:t>
            </a:r>
            <a:r>
              <a:rPr lang="zh-CN" altLang="en-US" sz="2000"/>
              <a:t>年龄</a:t>
            </a:r>
            <a:r>
              <a:rPr lang="en-US" altLang="zh-CN" sz="2000"/>
              <a:t>")</a:t>
            </a:r>
          </a:p>
          <a:p>
            <a:pPr eaLnBrk="1" hangingPunct="1"/>
            <a:r>
              <a:rPr lang="en-US" altLang="zh-CN" sz="2000"/>
              <a:t>plt.ylabel(u"</a:t>
            </a:r>
            <a:r>
              <a:rPr lang="zh-CN" altLang="en-US" sz="2000"/>
              <a:t>人口（千万）</a:t>
            </a:r>
            <a:r>
              <a:rPr lang="en-US" altLang="zh-CN" sz="2000"/>
              <a:t>")</a:t>
            </a:r>
          </a:p>
          <a:p>
            <a:pPr eaLnBrk="1" hangingPunct="1"/>
            <a:r>
              <a:rPr lang="en-US" altLang="zh-CN" sz="2000"/>
              <a:t>plt.legend()</a:t>
            </a:r>
            <a:br>
              <a:rPr lang="en-US" altLang="zh-CN" sz="2000"/>
            </a:br>
            <a:endParaRPr lang="en-US" altLang="zh-CN" sz="2000"/>
          </a:p>
          <a:p>
            <a:pPr eaLnBrk="1" hangingPunct="1"/>
            <a:r>
              <a:rPr lang="en-US" altLang="zh-CN" sz="2000"/>
              <a:t>plt.show()</a:t>
            </a:r>
            <a:endParaRPr lang="zh-CN" altLang="en-US"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zh-CN" sz="3600" smtClean="0"/>
              <a:t>绘图函数简介</a:t>
            </a:r>
            <a:endParaRPr lang="zh-CN" altLang="en-US" sz="3600" smtClean="0"/>
          </a:p>
        </p:txBody>
      </p:sp>
      <p:sp>
        <p:nvSpPr>
          <p:cNvPr id="49155" name="内容占位符 2"/>
          <p:cNvSpPr>
            <a:spLocks noGrp="1"/>
          </p:cNvSpPr>
          <p:nvPr>
            <p:ph idx="1"/>
          </p:nvPr>
        </p:nvSpPr>
        <p:spPr>
          <a:xfrm>
            <a:off x="566738" y="1052513"/>
            <a:ext cx="8001000" cy="5272087"/>
          </a:xfrm>
        </p:spPr>
        <p:txBody>
          <a:bodyPr/>
          <a:lstStyle/>
          <a:p>
            <a:pPr>
              <a:buFont typeface="Wingdings" pitchFamily="2" charset="2"/>
              <a:buNone/>
            </a:pPr>
            <a:r>
              <a:rPr lang="en-US" altLang="zh-CN" sz="2800" smtClean="0"/>
              <a:t>          </a:t>
            </a:r>
          </a:p>
        </p:txBody>
      </p:sp>
      <p:sp>
        <p:nvSpPr>
          <p:cNvPr id="491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12521FA-0B4E-41AA-A00C-CC55628E5426}" type="slidenum">
              <a:rPr lang="en-US" altLang="zh-CN" smtClean="0"/>
              <a:pPr eaLnBrk="1" hangingPunct="1"/>
              <a:t>44</a:t>
            </a:fld>
            <a:endParaRPr lang="en-US" altLang="zh-CN" smtClean="0"/>
          </a:p>
        </p:txBody>
      </p:sp>
      <p:pic>
        <p:nvPicPr>
          <p:cNvPr id="49157" name="图片 5" descr="figure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7315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zh-CN" sz="3600" smtClean="0"/>
              <a:t>绘图函数简介</a:t>
            </a:r>
            <a:endParaRPr lang="zh-CN" altLang="en-US" sz="3600" smtClean="0"/>
          </a:p>
        </p:txBody>
      </p:sp>
      <p:sp>
        <p:nvSpPr>
          <p:cNvPr id="50179" name="内容占位符 2"/>
          <p:cNvSpPr>
            <a:spLocks noGrp="1"/>
          </p:cNvSpPr>
          <p:nvPr>
            <p:ph idx="1"/>
          </p:nvPr>
        </p:nvSpPr>
        <p:spPr/>
        <p:txBody>
          <a:bodyPr/>
          <a:lstStyle/>
          <a:p>
            <a:r>
              <a:rPr lang="zh-CN" altLang="en-US" sz="3200" smtClean="0"/>
              <a:t>散列图</a:t>
            </a:r>
            <a:r>
              <a:rPr lang="en-US" altLang="zh-CN" sz="3200" smtClean="0"/>
              <a:t> </a:t>
            </a:r>
          </a:p>
          <a:p>
            <a:pPr>
              <a:buFont typeface="Wingdings" pitchFamily="2" charset="2"/>
              <a:buNone/>
            </a:pPr>
            <a:r>
              <a:rPr lang="en-US" altLang="zh-CN" sz="2800" smtClean="0"/>
              <a:t>         </a:t>
            </a:r>
            <a:r>
              <a:rPr lang="zh-CN" altLang="zh-CN" sz="2800" smtClean="0"/>
              <a:t>使用</a:t>
            </a:r>
            <a:r>
              <a:rPr lang="en-US" altLang="zh-CN" sz="2800" smtClean="0"/>
              <a:t>plot()</a:t>
            </a:r>
            <a:r>
              <a:rPr lang="zh-CN" altLang="zh-CN" sz="2800" smtClean="0"/>
              <a:t>绘图时，如果指定样式参数为仅绘制数据点，那么所绘制的就是一幅散列图。 例如：</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但是这种方法所绘制的点无法单独指定颜色和大小。而</a:t>
            </a:r>
            <a:r>
              <a:rPr lang="en-US" altLang="zh-CN" sz="2800" smtClean="0"/>
              <a:t>scatter()</a:t>
            </a:r>
            <a:r>
              <a:rPr lang="zh-CN" altLang="zh-CN" sz="2800" smtClean="0"/>
              <a:t>所绘制的散列图却可以指定每个点的颜色和大小。下面的程序演示</a:t>
            </a:r>
            <a:r>
              <a:rPr lang="en-US" altLang="zh-CN" sz="2800" smtClean="0"/>
              <a:t>scatter()</a:t>
            </a:r>
            <a:r>
              <a:rPr lang="zh-CN" altLang="zh-CN" sz="2800" smtClean="0"/>
              <a:t>的用法 (</a:t>
            </a:r>
            <a:r>
              <a:rPr lang="en-US" altLang="zh-CN" sz="2800" smtClean="0"/>
              <a:t>matplotlib_scatter.py).</a:t>
            </a:r>
            <a:endParaRPr lang="zh-CN" altLang="zh-CN" sz="2800" smtClean="0"/>
          </a:p>
          <a:p>
            <a:endParaRPr lang="zh-CN" altLang="en-US" sz="2800" smtClean="0"/>
          </a:p>
        </p:txBody>
      </p:sp>
      <p:sp>
        <p:nvSpPr>
          <p:cNvPr id="501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70197E7-D7E2-4E79-9006-88B9EE60B8AB}" type="slidenum">
              <a:rPr lang="en-US" altLang="zh-CN" smtClean="0"/>
              <a:pPr eaLnBrk="1" hangingPunct="1"/>
              <a:t>45</a:t>
            </a:fld>
            <a:endParaRPr lang="en-US" altLang="zh-CN" smtClean="0"/>
          </a:p>
        </p:txBody>
      </p:sp>
      <p:sp>
        <p:nvSpPr>
          <p:cNvPr id="50181" name="Text Box 4"/>
          <p:cNvSpPr txBox="1">
            <a:spLocks noChangeArrowheads="1"/>
          </p:cNvSpPr>
          <p:nvPr/>
        </p:nvSpPr>
        <p:spPr bwMode="auto">
          <a:xfrm>
            <a:off x="1371600" y="3124200"/>
            <a:ext cx="64008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&gt;&gt;&gt;plt.plot(np.random.random(100), np.random.random(100), "o")</a:t>
            </a:r>
            <a:endParaRPr lang="zh-CN" altLang="en-US"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457200" y="304800"/>
            <a:ext cx="8001000" cy="603250"/>
          </a:xfrm>
        </p:spPr>
        <p:txBody>
          <a:bodyPr/>
          <a:lstStyle/>
          <a:p>
            <a:r>
              <a:rPr lang="zh-CN" altLang="zh-CN" sz="3600" smtClean="0"/>
              <a:t>绘图函数简介</a:t>
            </a:r>
            <a:endParaRPr lang="zh-CN" altLang="en-US" sz="3600" smtClean="0"/>
          </a:p>
        </p:txBody>
      </p:sp>
      <p:sp>
        <p:nvSpPr>
          <p:cNvPr id="51203" name="内容占位符 2"/>
          <p:cNvSpPr>
            <a:spLocks noGrp="1"/>
          </p:cNvSpPr>
          <p:nvPr>
            <p:ph idx="1"/>
          </p:nvPr>
        </p:nvSpPr>
        <p:spPr>
          <a:xfrm>
            <a:off x="533400" y="1143000"/>
            <a:ext cx="8001000" cy="5105400"/>
          </a:xfrm>
        </p:spPr>
        <p:txBody>
          <a:bodyPr/>
          <a:lstStyle/>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z="2800" smtClean="0"/>
          </a:p>
          <a:p>
            <a:pPr>
              <a:buFont typeface="Wingdings" pitchFamily="2" charset="2"/>
              <a:buNone/>
            </a:pPr>
            <a:r>
              <a:rPr lang="en-US" altLang="zh-CN" sz="2800" smtClean="0"/>
              <a:t>          scatter()</a:t>
            </a:r>
            <a:r>
              <a:rPr lang="zh-CN" altLang="zh-CN" sz="2800" smtClean="0"/>
              <a:t>的前两个参数是数组，分别指定每个点的X轴和</a:t>
            </a:r>
            <a:r>
              <a:rPr lang="en-US" altLang="zh-CN" sz="2800" smtClean="0"/>
              <a:t>Y</a:t>
            </a:r>
            <a:r>
              <a:rPr lang="zh-CN" altLang="zh-CN" sz="2800" smtClean="0"/>
              <a:t>轴的坐标。</a:t>
            </a:r>
            <a:r>
              <a:rPr lang="en-US" altLang="zh-CN" sz="2800" smtClean="0"/>
              <a:t>s</a:t>
            </a:r>
            <a:r>
              <a:rPr lang="zh-CN" altLang="zh-CN" sz="2800" smtClean="0"/>
              <a:t>参数指定点的大 小，值和点的面积成正比。它可以是一个数，</a:t>
            </a:r>
          </a:p>
          <a:p>
            <a:pPr>
              <a:buFont typeface="Wingdings" pitchFamily="2" charset="2"/>
              <a:buNone/>
            </a:pPr>
            <a:endParaRPr lang="zh-CN" altLang="en-US" smtClean="0"/>
          </a:p>
        </p:txBody>
      </p:sp>
      <p:sp>
        <p:nvSpPr>
          <p:cNvPr id="512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753081F-BDA8-438A-B185-4557E4BBF8FD}" type="slidenum">
              <a:rPr lang="en-US" altLang="zh-CN" smtClean="0"/>
              <a:pPr eaLnBrk="1" hangingPunct="1"/>
              <a:t>46</a:t>
            </a:fld>
            <a:endParaRPr lang="en-US" altLang="zh-CN" smtClean="0"/>
          </a:p>
        </p:txBody>
      </p:sp>
      <p:sp>
        <p:nvSpPr>
          <p:cNvPr id="51205" name="Text Box 4"/>
          <p:cNvSpPr txBox="1">
            <a:spLocks noChangeArrowheads="1"/>
          </p:cNvSpPr>
          <p:nvPr/>
        </p:nvSpPr>
        <p:spPr bwMode="auto">
          <a:xfrm>
            <a:off x="762000" y="1066800"/>
            <a:ext cx="7467600" cy="37861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en-US" altLang="zh-CN" sz="2000"/>
              <a:t>import matplotlib.pyplot as plt</a:t>
            </a:r>
            <a:br>
              <a:rPr lang="en-US" altLang="zh-CN" sz="2000"/>
            </a:br>
            <a:endParaRPr lang="en-US" altLang="zh-CN" sz="2000"/>
          </a:p>
          <a:p>
            <a:pPr eaLnBrk="1" hangingPunct="1"/>
            <a:r>
              <a:rPr lang="en-US" altLang="zh-CN" sz="2000"/>
              <a:t>plt.figure(figsize=(8,4))</a:t>
            </a:r>
          </a:p>
          <a:p>
            <a:pPr eaLnBrk="1" hangingPunct="1"/>
            <a:r>
              <a:rPr lang="en-US" altLang="zh-CN" sz="2000"/>
              <a:t>x = np.random.random(100)</a:t>
            </a:r>
          </a:p>
          <a:p>
            <a:pPr eaLnBrk="1" hangingPunct="1"/>
            <a:r>
              <a:rPr lang="en-US" altLang="zh-CN" sz="2000"/>
              <a:t>y = np.random.random(100)</a:t>
            </a:r>
          </a:p>
          <a:p>
            <a:pPr eaLnBrk="1" hangingPunct="1"/>
            <a:r>
              <a:rPr lang="en-US" altLang="zh-CN" sz="2000"/>
              <a:t>plt.scatter(x, y, s=x*1000, c=y, marker=(5, 1), alpha=0.8, lw=2, facecolors="none")</a:t>
            </a:r>
          </a:p>
          <a:p>
            <a:pPr eaLnBrk="1" hangingPunct="1"/>
            <a:r>
              <a:rPr lang="en-US" altLang="zh-CN" sz="2000"/>
              <a:t>plt.xlim(0,1)</a:t>
            </a:r>
          </a:p>
          <a:p>
            <a:pPr eaLnBrk="1" hangingPunct="1"/>
            <a:r>
              <a:rPr lang="en-US" altLang="zh-CN" sz="2000"/>
              <a:t>plt.ylim(0,1)</a:t>
            </a:r>
            <a:br>
              <a:rPr lang="en-US" altLang="zh-CN" sz="2000"/>
            </a:br>
            <a:endParaRPr lang="en-US" altLang="zh-CN" sz="2000"/>
          </a:p>
          <a:p>
            <a:pPr eaLnBrk="1" hangingPunct="1"/>
            <a:r>
              <a:rPr lang="en-US" altLang="zh-CN" sz="2000"/>
              <a:t>plt.show()</a:t>
            </a:r>
            <a:endParaRPr lang="zh-CN" altLang="en-US" sz="2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609600" y="304800"/>
            <a:ext cx="8001000" cy="603250"/>
          </a:xfrm>
        </p:spPr>
        <p:txBody>
          <a:bodyPr/>
          <a:lstStyle/>
          <a:p>
            <a:r>
              <a:rPr lang="zh-CN" altLang="zh-CN" sz="3600" smtClean="0"/>
              <a:t>绘图函数简介</a:t>
            </a:r>
            <a:endParaRPr lang="zh-CN" altLang="en-US" sz="3600" smtClean="0"/>
          </a:p>
        </p:txBody>
      </p:sp>
      <p:sp>
        <p:nvSpPr>
          <p:cNvPr id="52227" name="内容占位符 2"/>
          <p:cNvSpPr>
            <a:spLocks noGrp="1"/>
          </p:cNvSpPr>
          <p:nvPr>
            <p:ph idx="1"/>
          </p:nvPr>
        </p:nvSpPr>
        <p:spPr>
          <a:xfrm>
            <a:off x="533400" y="990600"/>
            <a:ext cx="8001000" cy="5424488"/>
          </a:xfrm>
        </p:spPr>
        <p:txBody>
          <a:bodyPr/>
          <a:lstStyle/>
          <a:p>
            <a:pPr>
              <a:buFont typeface="Wingdings" pitchFamily="2" charset="2"/>
              <a:buNone/>
            </a:pPr>
            <a:r>
              <a:rPr lang="en-US" altLang="zh-CN" sz="2800" smtClean="0"/>
              <a:t>    </a:t>
            </a:r>
            <a:r>
              <a:rPr lang="zh-CN" altLang="zh-CN" sz="2800" smtClean="0"/>
              <a:t>指定所有点的大小；也可以是数组，分别对每个点指定大小。</a:t>
            </a:r>
            <a:endParaRPr lang="en-US" altLang="zh-CN" sz="2800" smtClean="0"/>
          </a:p>
          <a:p>
            <a:pPr>
              <a:buFont typeface="Wingdings" pitchFamily="2" charset="2"/>
              <a:buNone/>
            </a:pPr>
            <a:r>
              <a:rPr lang="en-US" altLang="zh-CN" sz="2800" smtClean="0"/>
              <a:t>          c</a:t>
            </a:r>
            <a:r>
              <a:rPr lang="zh-CN" altLang="zh-CN" sz="2800" smtClean="0"/>
              <a:t>参数指定每个点的颜色，可以是数值或数组。这里使用一维数组为每个点指定了一个数值。通过颜色映射表，每个数值都会与一个颜色相对应。默认的颜色映射表中蓝色与最小值对应，红色与最</a:t>
            </a:r>
            <a:r>
              <a:rPr lang="zh-CN" altLang="en-US" sz="2800" smtClean="0"/>
              <a:t>大</a:t>
            </a:r>
            <a:r>
              <a:rPr lang="zh-CN" altLang="zh-CN" sz="2800" smtClean="0"/>
              <a:t>值对应。当</a:t>
            </a:r>
            <a:r>
              <a:rPr lang="en-US" altLang="zh-CN" sz="2800" smtClean="0"/>
              <a:t>c</a:t>
            </a:r>
            <a:r>
              <a:rPr lang="zh-CN" altLang="zh-CN" sz="2800" smtClean="0"/>
              <a:t>参数是形状为</a:t>
            </a:r>
            <a:r>
              <a:rPr lang="en-US" altLang="zh-CN" sz="2800" smtClean="0"/>
              <a:t>(N,3)</a:t>
            </a:r>
            <a:r>
              <a:rPr lang="zh-CN" altLang="zh-CN" sz="2800" smtClean="0"/>
              <a:t>或</a:t>
            </a:r>
            <a:r>
              <a:rPr lang="en-US" altLang="zh-CN" sz="2800" smtClean="0"/>
              <a:t>(N,4)</a:t>
            </a:r>
            <a:r>
              <a:rPr lang="zh-CN" altLang="zh-CN" sz="2800" smtClean="0"/>
              <a:t>的二维数组时，则直接表示每个点的</a:t>
            </a:r>
            <a:r>
              <a:rPr lang="en-US" altLang="zh-CN" sz="2800" smtClean="0"/>
              <a:t>RGB</a:t>
            </a:r>
            <a:r>
              <a:rPr lang="zh-CN" altLang="zh-CN" sz="2800" smtClean="0"/>
              <a:t>颜色。</a:t>
            </a:r>
          </a:p>
          <a:p>
            <a:pPr>
              <a:buFont typeface="Wingdings" pitchFamily="2" charset="2"/>
              <a:buNone/>
            </a:pPr>
            <a:r>
              <a:rPr lang="en-US" altLang="zh-CN" sz="2800" smtClean="0"/>
              <a:t>          marker</a:t>
            </a:r>
            <a:r>
              <a:rPr lang="zh-CN" altLang="zh-CN" sz="2800" smtClean="0"/>
              <a:t>参数</a:t>
            </a:r>
            <a:r>
              <a:rPr lang="zh-CN" altLang="en-US" sz="2800" smtClean="0"/>
              <a:t>设置</a:t>
            </a:r>
            <a:r>
              <a:rPr lang="zh-CN" altLang="zh-CN" sz="2800" smtClean="0"/>
              <a:t>点的形状，可以是个表示形状的字符串，也可以是表示多边形的两个</a:t>
            </a:r>
            <a:r>
              <a:rPr lang="zh-CN" altLang="en-US" sz="2800" smtClean="0"/>
              <a:t>元素</a:t>
            </a:r>
            <a:r>
              <a:rPr lang="zh-CN" altLang="zh-CN" sz="2800" smtClean="0"/>
              <a:t>的元组，第一个元素表示多边形的边数，</a:t>
            </a:r>
            <a:endParaRPr lang="en-US" altLang="zh-CN" sz="2800" smtClean="0"/>
          </a:p>
        </p:txBody>
      </p:sp>
      <p:sp>
        <p:nvSpPr>
          <p:cNvPr id="522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03566C-9864-48BA-A95E-1253883A3A82}" type="slidenum">
              <a:rPr lang="en-US" altLang="zh-CN" smtClean="0"/>
              <a:pPr eaLnBrk="1" hangingPunct="1"/>
              <a:t>47</a:t>
            </a:fld>
            <a:endParaRPr lang="en-US" altLang="zh-CN"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zh-CN" sz="3600" smtClean="0"/>
              <a:t>绘图函数简介</a:t>
            </a:r>
            <a:endParaRPr lang="zh-CN" altLang="en-US" sz="3600" smtClean="0"/>
          </a:p>
        </p:txBody>
      </p:sp>
      <p:sp>
        <p:nvSpPr>
          <p:cNvPr id="53251"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第二个元素表示多边形的样式，取值范围为0、1、2、3。0表示多边形，1表示星形，2表示放射形，3表示忽略边数而显示为圆形。</a:t>
            </a:r>
          </a:p>
          <a:p>
            <a:pPr>
              <a:buFont typeface="Wingdings" pitchFamily="2" charset="2"/>
              <a:buNone/>
            </a:pPr>
            <a:r>
              <a:rPr lang="en-US" altLang="zh-CN" sz="2800" smtClean="0"/>
              <a:t>          </a:t>
            </a:r>
            <a:r>
              <a:rPr lang="zh-CN" altLang="zh-CN" sz="2800" smtClean="0"/>
              <a:t>最后，通过</a:t>
            </a:r>
            <a:r>
              <a:rPr lang="en-US" altLang="zh-CN" sz="2800" smtClean="0"/>
              <a:t>alpha</a:t>
            </a:r>
            <a:r>
              <a:rPr lang="zh-CN" altLang="zh-CN" sz="2800" smtClean="0"/>
              <a:t>参数设置点的透明度，通过</a:t>
            </a:r>
            <a:r>
              <a:rPr lang="en-US" altLang="zh-CN" sz="2800" smtClean="0"/>
              <a:t>lw</a:t>
            </a:r>
            <a:r>
              <a:rPr lang="zh-CN" altLang="zh-CN" sz="2800" smtClean="0"/>
              <a:t>参数设置线宽，</a:t>
            </a:r>
            <a:r>
              <a:rPr lang="en-US" altLang="zh-CN" sz="2800" smtClean="0"/>
              <a:t>lw</a:t>
            </a:r>
            <a:r>
              <a:rPr lang="zh-CN" altLang="zh-CN" sz="2800" smtClean="0"/>
              <a:t>是</a:t>
            </a:r>
            <a:r>
              <a:rPr lang="en-US" altLang="zh-CN" sz="2800" smtClean="0"/>
              <a:t>line width</a:t>
            </a:r>
            <a:r>
              <a:rPr lang="zh-CN" altLang="zh-CN" sz="2800" smtClean="0"/>
              <a:t>的缩写。 </a:t>
            </a:r>
            <a:r>
              <a:rPr lang="en-US" altLang="zh-CN" sz="2800" smtClean="0"/>
              <a:t>facecolors</a:t>
            </a:r>
            <a:r>
              <a:rPr lang="zh-CN" altLang="zh-CN" sz="2800" smtClean="0"/>
              <a:t>参数为</a:t>
            </a:r>
            <a:r>
              <a:rPr lang="en-US" altLang="zh-CN" sz="2800" smtClean="0"/>
              <a:t>“none”</a:t>
            </a:r>
            <a:r>
              <a:rPr lang="zh-CN" altLang="zh-CN" sz="2800" smtClean="0"/>
              <a:t>时，表示散列点没有填充色。</a:t>
            </a:r>
          </a:p>
          <a:p>
            <a:pPr>
              <a:buFont typeface="Wingdings" pitchFamily="2" charset="2"/>
              <a:buNone/>
            </a:pPr>
            <a:endParaRPr lang="en-US" altLang="zh-CN" sz="2800" smtClean="0"/>
          </a:p>
        </p:txBody>
      </p:sp>
      <p:sp>
        <p:nvSpPr>
          <p:cNvPr id="532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CC014DD-538A-4C96-B6A1-7CFEEE69D75D}" type="slidenum">
              <a:rPr lang="en-US" altLang="zh-CN" smtClean="0"/>
              <a:pPr eaLnBrk="1" hangingPunct="1"/>
              <a:t>48</a:t>
            </a:fld>
            <a:endParaRPr lang="en-US" altLang="zh-CN"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zh-CN" sz="3600" smtClean="0"/>
              <a:t>绘图函数简介</a:t>
            </a:r>
            <a:endParaRPr lang="zh-CN" altLang="en-US" sz="3600" smtClean="0"/>
          </a:p>
        </p:txBody>
      </p:sp>
      <p:pic>
        <p:nvPicPr>
          <p:cNvPr id="54275" name="内容占位符 4" descr="figure_1.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524000"/>
            <a:ext cx="7315200" cy="3611563"/>
          </a:xfrm>
        </p:spPr>
      </p:pic>
      <p:sp>
        <p:nvSpPr>
          <p:cNvPr id="542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AB44886-F870-4840-AC68-F4FA83B624C1}" type="slidenum">
              <a:rPr lang="en-US" altLang="zh-CN" smtClean="0"/>
              <a:pPr eaLnBrk="1" hangingPunct="1"/>
              <a:t>49</a:t>
            </a:fld>
            <a:endParaRPr lang="en-US" altLang="zh-CN"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z="3600" smtClean="0"/>
              <a:t>快速绘图</a:t>
            </a:r>
          </a:p>
        </p:txBody>
      </p:sp>
      <p:sp>
        <p:nvSpPr>
          <p:cNvPr id="11267" name="内容占位符 2"/>
          <p:cNvSpPr>
            <a:spLocks noGrp="1"/>
          </p:cNvSpPr>
          <p:nvPr>
            <p:ph idx="1"/>
          </p:nvPr>
        </p:nvSpPr>
        <p:spPr/>
        <p:txBody>
          <a:bodyPr/>
          <a:lstStyle/>
          <a:p>
            <a:r>
              <a:rPr lang="zh-CN" altLang="en-US" sz="3200" smtClean="0"/>
              <a:t>快速绘图</a:t>
            </a:r>
            <a:endParaRPr lang="en-US" altLang="zh-CN" sz="3200" smtClean="0"/>
          </a:p>
          <a:p>
            <a:pPr>
              <a:buFont typeface="Wingdings" pitchFamily="2" charset="2"/>
              <a:buNone/>
            </a:pPr>
            <a:r>
              <a:rPr lang="en-US" altLang="zh-CN" sz="2800" smtClean="0"/>
              <a:t>         matplotlib</a:t>
            </a:r>
            <a:r>
              <a:rPr lang="zh-CN" altLang="en-US" sz="2800" smtClean="0"/>
              <a:t>的</a:t>
            </a:r>
            <a:r>
              <a:rPr lang="en-US" altLang="zh-CN" sz="2800" smtClean="0"/>
              <a:t>pyplot</a:t>
            </a:r>
            <a:r>
              <a:rPr lang="zh-CN" altLang="en-US" sz="2800" smtClean="0"/>
              <a:t>子库提供了和</a:t>
            </a:r>
            <a:r>
              <a:rPr lang="en-US" altLang="zh-CN" sz="2800" smtClean="0"/>
              <a:t>matlab</a:t>
            </a:r>
            <a:r>
              <a:rPr lang="zh-CN" altLang="en-US" sz="2800" smtClean="0"/>
              <a:t>类似的绘图</a:t>
            </a:r>
            <a:r>
              <a:rPr lang="en-US" altLang="zh-CN" sz="2800" smtClean="0"/>
              <a:t>API</a:t>
            </a:r>
            <a:r>
              <a:rPr lang="zh-CN" altLang="en-US" sz="2800" smtClean="0"/>
              <a:t>，方便用户快速绘制</a:t>
            </a:r>
            <a:r>
              <a:rPr lang="en-US" altLang="zh-CN" sz="2800" smtClean="0"/>
              <a:t>2D</a:t>
            </a:r>
            <a:r>
              <a:rPr lang="zh-CN" altLang="en-US" sz="2800" smtClean="0"/>
              <a:t>图表。</a:t>
            </a:r>
            <a:r>
              <a:rPr lang="en-US" altLang="zh-CN" sz="2800" smtClean="0"/>
              <a:t>(matplotlib_simple_plot.py)          </a:t>
            </a:r>
          </a:p>
          <a:p>
            <a:pPr>
              <a:buFont typeface="Wingdings" pitchFamily="2" charset="2"/>
              <a:buNone/>
            </a:pPr>
            <a:r>
              <a:rPr lang="en-US" altLang="zh-CN" sz="2800" smtClean="0"/>
              <a:t>          </a:t>
            </a:r>
          </a:p>
          <a:p>
            <a:pPr>
              <a:buFont typeface="Wingdings" pitchFamily="2" charset="2"/>
              <a:buNone/>
            </a:pPr>
            <a:r>
              <a:rPr lang="en-US" altLang="zh-CN" sz="2800" i="1" smtClean="0"/>
              <a:t>          pylab</a:t>
            </a:r>
            <a:r>
              <a:rPr lang="zh-CN" altLang="en-US" sz="2800" i="1" smtClean="0"/>
              <a:t>模块</a:t>
            </a:r>
          </a:p>
          <a:p>
            <a:pPr>
              <a:buFont typeface="Wingdings" pitchFamily="2" charset="2"/>
              <a:buNone/>
            </a:pPr>
            <a:r>
              <a:rPr lang="en-US" altLang="zh-CN" sz="2800" i="1" smtClean="0"/>
              <a:t>          matplotlib</a:t>
            </a:r>
            <a:r>
              <a:rPr lang="zh-CN" altLang="en-US" sz="2800" i="1" smtClean="0"/>
              <a:t>还提供了名为</a:t>
            </a:r>
            <a:r>
              <a:rPr lang="en-US" altLang="zh-CN" sz="2800" i="1" smtClean="0"/>
              <a:t>pylab</a:t>
            </a:r>
            <a:r>
              <a:rPr lang="zh-CN" altLang="en-US" sz="2800" i="1" smtClean="0"/>
              <a:t>的模块，其中包括了许多</a:t>
            </a:r>
            <a:r>
              <a:rPr lang="en-US" altLang="zh-CN" sz="2800" i="1" smtClean="0"/>
              <a:t>numpy</a:t>
            </a:r>
            <a:r>
              <a:rPr lang="zh-CN" altLang="en-US" sz="2800" i="1" smtClean="0"/>
              <a:t>和</a:t>
            </a:r>
            <a:r>
              <a:rPr lang="en-US" altLang="zh-CN" sz="2800" i="1" smtClean="0"/>
              <a:t>pyplot</a:t>
            </a:r>
            <a:r>
              <a:rPr lang="zh-CN" altLang="en-US" sz="2800" i="1" smtClean="0"/>
              <a:t>中常用的函数，方便用户快速进行计算和绘图，可以用于</a:t>
            </a:r>
            <a:r>
              <a:rPr lang="en-US" altLang="zh-CN" sz="2800" i="1" smtClean="0"/>
              <a:t>IPython</a:t>
            </a:r>
            <a:r>
              <a:rPr lang="zh-CN" altLang="en-US" sz="2800" i="1" smtClean="0"/>
              <a:t>中的快速交互式使用。</a:t>
            </a:r>
            <a:endParaRPr lang="en-US" altLang="zh-CN" sz="2800" i="1" smtClean="0"/>
          </a:p>
          <a:p>
            <a:pPr>
              <a:buFont typeface="Wingdings" pitchFamily="2" charset="2"/>
              <a:buNone/>
            </a:pPr>
            <a:r>
              <a:rPr lang="en-US" altLang="zh-CN" sz="2800" smtClean="0"/>
              <a:t>        </a:t>
            </a:r>
            <a:endParaRPr lang="zh-CN" altLang="en-US" sz="2800" smtClean="0"/>
          </a:p>
        </p:txBody>
      </p:sp>
      <p:sp>
        <p:nvSpPr>
          <p:cNvPr id="112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FB57DD8-5550-46D1-8735-11BAA640494E}" type="slidenum">
              <a:rPr lang="en-US" altLang="zh-CN" smtClean="0"/>
              <a:pPr eaLnBrk="1" hangingPunct="1"/>
              <a:t>5</a:t>
            </a:fld>
            <a:endParaRPr lang="en-US" altLang="zh-CN"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zh-CN" sz="3600" smtClean="0"/>
              <a:t>绘图函数简介</a:t>
            </a:r>
            <a:endParaRPr lang="zh-CN" altLang="en-US" sz="3600" smtClean="0"/>
          </a:p>
        </p:txBody>
      </p:sp>
      <p:sp>
        <p:nvSpPr>
          <p:cNvPr id="55299" name="内容占位符 2"/>
          <p:cNvSpPr>
            <a:spLocks noGrp="1"/>
          </p:cNvSpPr>
          <p:nvPr>
            <p:ph idx="1"/>
          </p:nvPr>
        </p:nvSpPr>
        <p:spPr>
          <a:xfrm>
            <a:off x="381000" y="914400"/>
            <a:ext cx="8382000" cy="5486400"/>
          </a:xfrm>
        </p:spPr>
        <p:txBody>
          <a:bodyPr/>
          <a:lstStyle/>
          <a:p>
            <a:r>
              <a:rPr lang="zh-CN" altLang="zh-CN" sz="3200" smtClean="0"/>
              <a:t>图像</a:t>
            </a:r>
          </a:p>
          <a:p>
            <a:pPr>
              <a:buFont typeface="Wingdings" pitchFamily="2" charset="2"/>
              <a:buNone/>
            </a:pPr>
            <a:r>
              <a:rPr lang="en-US" altLang="zh-CN" sz="2800" smtClean="0"/>
              <a:t>          imread()</a:t>
            </a:r>
            <a:r>
              <a:rPr lang="zh-CN" altLang="zh-CN" sz="2800" smtClean="0"/>
              <a:t>和</a:t>
            </a:r>
            <a:r>
              <a:rPr lang="en-US" altLang="zh-CN" sz="2800" smtClean="0"/>
              <a:t>imshow()</a:t>
            </a:r>
            <a:r>
              <a:rPr lang="zh-CN" altLang="zh-CN" sz="2800" smtClean="0"/>
              <a:t>提供了简单的图像载入和显示功能</a:t>
            </a:r>
            <a:r>
              <a:rPr lang="en-US" altLang="zh-CN" sz="2800" smtClean="0"/>
              <a:t>.</a:t>
            </a:r>
          </a:p>
          <a:p>
            <a:pPr>
              <a:buFont typeface="Wingdings" pitchFamily="2" charset="2"/>
              <a:buNone/>
            </a:pPr>
            <a:endParaRPr lang="en-US" altLang="zh-CN" sz="2800" smtClean="0"/>
          </a:p>
          <a:p>
            <a:pPr>
              <a:buFont typeface="Wingdings" pitchFamily="2" charset="2"/>
              <a:buNone/>
            </a:pPr>
            <a:r>
              <a:rPr lang="en-US" altLang="zh-CN" sz="2800" smtClean="0"/>
              <a:t>          imread()</a:t>
            </a:r>
            <a:r>
              <a:rPr lang="zh-CN" altLang="en-US" sz="2800" smtClean="0"/>
              <a:t>可</a:t>
            </a:r>
            <a:r>
              <a:rPr lang="zh-CN" altLang="zh-CN" sz="2800" smtClean="0"/>
              <a:t>以从</a:t>
            </a:r>
            <a:r>
              <a:rPr lang="zh-CN" altLang="en-US" sz="2800" smtClean="0"/>
              <a:t>图</a:t>
            </a:r>
            <a:r>
              <a:rPr lang="zh-CN" altLang="zh-CN" sz="2800" smtClean="0"/>
              <a:t>像文件读入数据，得到一个表示图像的</a:t>
            </a:r>
            <a:r>
              <a:rPr lang="en-US" altLang="zh-CN" sz="2800" smtClean="0"/>
              <a:t>NumPy</a:t>
            </a:r>
            <a:r>
              <a:rPr lang="zh-CN" altLang="zh-CN" sz="2800" smtClean="0"/>
              <a:t>数组。它的第一个参数是文件名或文件对象，</a:t>
            </a:r>
            <a:r>
              <a:rPr lang="en-US" altLang="zh-CN" sz="2800" smtClean="0"/>
              <a:t>format</a:t>
            </a:r>
            <a:r>
              <a:rPr lang="zh-CN" altLang="zh-CN" sz="2800" smtClean="0"/>
              <a:t>参数指定图像类型，如果省略，就由文件的扩展名决定图像类型。 对于灰度图像，它返回一个形状为</a:t>
            </a:r>
            <a:r>
              <a:rPr lang="en-US" altLang="zh-CN" sz="2800" smtClean="0"/>
              <a:t>(M</a:t>
            </a:r>
            <a:r>
              <a:rPr lang="zh-CN" altLang="zh-CN" sz="2800" smtClean="0"/>
              <a:t>，</a:t>
            </a:r>
            <a:r>
              <a:rPr lang="en-US" altLang="zh-CN" sz="2800" smtClean="0"/>
              <a:t>N)</a:t>
            </a:r>
            <a:r>
              <a:rPr lang="zh-CN" altLang="zh-CN" sz="2800" smtClean="0"/>
              <a:t>的数组；对于彩色图像，返冋形状为</a:t>
            </a:r>
            <a:r>
              <a:rPr lang="en-US" altLang="zh-CN" sz="2800" smtClean="0"/>
              <a:t>(M</a:t>
            </a:r>
            <a:r>
              <a:rPr lang="zh-CN" altLang="en-US" sz="2800" smtClean="0"/>
              <a:t>，</a:t>
            </a:r>
            <a:r>
              <a:rPr lang="en-US" altLang="zh-CN" sz="2800" smtClean="0"/>
              <a:t>N</a:t>
            </a:r>
            <a:r>
              <a:rPr lang="zh-CN" altLang="zh-CN" sz="2800" smtClean="0"/>
              <a:t>，</a:t>
            </a:r>
            <a:r>
              <a:rPr lang="en-US" altLang="zh-CN" sz="2800" smtClean="0"/>
              <a:t>C)</a:t>
            </a:r>
            <a:r>
              <a:rPr lang="zh-CN" altLang="zh-CN" sz="2800" smtClean="0"/>
              <a:t>的数组。 其中,</a:t>
            </a:r>
            <a:r>
              <a:rPr lang="en-US" altLang="zh-CN" sz="2800" smtClean="0"/>
              <a:t>M</a:t>
            </a:r>
            <a:r>
              <a:rPr lang="zh-CN" altLang="zh-CN" sz="2800" smtClean="0"/>
              <a:t>为图像的</a:t>
            </a:r>
            <a:r>
              <a:rPr lang="zh-CN" altLang="en-US" sz="2800" smtClean="0"/>
              <a:t>高</a:t>
            </a:r>
            <a:r>
              <a:rPr lang="zh-CN" altLang="zh-CN" sz="2800" smtClean="0"/>
              <a:t>度</a:t>
            </a:r>
            <a:r>
              <a:rPr lang="en-US" altLang="zh-CN" sz="2800" smtClean="0"/>
              <a:t>,N</a:t>
            </a:r>
            <a:r>
              <a:rPr lang="zh-CN" altLang="zh-CN" sz="2800" smtClean="0"/>
              <a:t>为图像的宽度</a:t>
            </a:r>
            <a:r>
              <a:rPr lang="en-US" altLang="zh-CN" sz="2800" smtClean="0"/>
              <a:t>,C</a:t>
            </a:r>
            <a:r>
              <a:rPr lang="zh-CN" altLang="zh-CN" sz="2800" smtClean="0"/>
              <a:t>为3或4,表示图像的通道数。</a:t>
            </a:r>
            <a:endParaRPr lang="zh-CN" altLang="en-US" sz="2800" smtClean="0"/>
          </a:p>
        </p:txBody>
      </p:sp>
      <p:sp>
        <p:nvSpPr>
          <p:cNvPr id="553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0716FB1-A61F-46C3-A782-41A5A686AA9A}" type="slidenum">
              <a:rPr lang="en-US" altLang="zh-CN" smtClean="0"/>
              <a:pPr eaLnBrk="1" hangingPunct="1"/>
              <a:t>50</a:t>
            </a:fld>
            <a:endParaRPr lang="en-US" altLang="zh-CN" smtClean="0"/>
          </a:p>
        </p:txBody>
      </p:sp>
      <p:sp>
        <p:nvSpPr>
          <p:cNvPr id="55301" name="Text Box 4"/>
          <p:cNvSpPr txBox="1">
            <a:spLocks noChangeArrowheads="1"/>
          </p:cNvSpPr>
          <p:nvPr/>
        </p:nvSpPr>
        <p:spPr bwMode="auto">
          <a:xfrm>
            <a:off x="2057400" y="2438400"/>
            <a:ext cx="55626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&gt;&gt;&gt;img = plt.imread(“lena.jpg“)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zh-CN" sz="3600" smtClean="0"/>
              <a:t>绘图函数简介</a:t>
            </a:r>
            <a:endParaRPr lang="zh-CN" altLang="en-US" sz="3600" smtClean="0"/>
          </a:p>
        </p:txBody>
      </p:sp>
      <p:sp>
        <p:nvSpPr>
          <p:cNvPr id="56323"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下面的程序从“</a:t>
            </a:r>
            <a:r>
              <a:rPr lang="en-US" altLang="zh-CN" sz="2800" smtClean="0"/>
              <a:t>lena.jpg</a:t>
            </a:r>
            <a:r>
              <a:rPr lang="zh-CN" altLang="zh-CN" sz="2800" smtClean="0"/>
              <a:t>” 中读入图像数据，得到的数组</a:t>
            </a:r>
            <a:r>
              <a:rPr lang="en-US" altLang="zh-CN" sz="2800" smtClean="0"/>
              <a:t>img</a:t>
            </a:r>
            <a:r>
              <a:rPr lang="zh-CN" altLang="zh-CN" sz="2800" smtClean="0"/>
              <a:t>是一个形状为(393,512,</a:t>
            </a:r>
            <a:r>
              <a:rPr lang="en-US" altLang="zh-CN" sz="2800" smtClean="0"/>
              <a:t>3)</a:t>
            </a:r>
            <a:r>
              <a:rPr lang="zh-CN" altLang="zh-CN" sz="2800" smtClean="0"/>
              <a:t>的单字节无符号整数数组。这是因为通常使用的图像都是采用单字节分别保存每个像素的红、绿、蓝三个通道的分量：</a:t>
            </a:r>
            <a:endParaRPr lang="zh-CN" altLang="en-US" sz="2800" smtClean="0"/>
          </a:p>
          <a:p>
            <a:endParaRPr lang="en-US" altLang="zh-CN" sz="2800" smtClean="0"/>
          </a:p>
          <a:p>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a:t>
            </a:r>
            <a:endParaRPr lang="zh-CN" altLang="zh-CN" sz="2800" smtClean="0"/>
          </a:p>
        </p:txBody>
      </p:sp>
      <p:sp>
        <p:nvSpPr>
          <p:cNvPr id="563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EDAC03D-A4FD-4759-A4B4-1D854543342E}" type="slidenum">
              <a:rPr lang="en-US" altLang="zh-CN" smtClean="0"/>
              <a:pPr eaLnBrk="1" hangingPunct="1"/>
              <a:t>51</a:t>
            </a:fld>
            <a:endParaRPr lang="en-US" altLang="zh-CN" smtClean="0"/>
          </a:p>
        </p:txBody>
      </p:sp>
      <p:sp>
        <p:nvSpPr>
          <p:cNvPr id="56325" name="Text Box 4"/>
          <p:cNvSpPr txBox="1">
            <a:spLocks noChangeArrowheads="1"/>
          </p:cNvSpPr>
          <p:nvPr/>
        </p:nvSpPr>
        <p:spPr bwMode="auto">
          <a:xfrm>
            <a:off x="1447800" y="3429000"/>
            <a:ext cx="66294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img = plt.imread("lena.jpg")</a:t>
            </a:r>
          </a:p>
          <a:p>
            <a:pPr eaLnBrk="1" hangingPunct="1"/>
            <a:endParaRPr lang="en-US" altLang="zh-CN" sz="2000"/>
          </a:p>
          <a:p>
            <a:pPr eaLnBrk="1" hangingPunct="1"/>
            <a:r>
              <a:rPr lang="en-US" altLang="zh-CN" sz="2000"/>
              <a:t>&gt;&gt;&gt; img.shape </a:t>
            </a:r>
          </a:p>
          <a:p>
            <a:pPr eaLnBrk="1" hangingPunct="1"/>
            <a:r>
              <a:rPr lang="en-US" altLang="zh-CN" sz="2000"/>
              <a:t> (393L, 512L, 3L)</a:t>
            </a:r>
          </a:p>
          <a:p>
            <a:pPr eaLnBrk="1" hangingPunct="1"/>
            <a:endParaRPr lang="en-US" altLang="zh-CN" sz="2000"/>
          </a:p>
          <a:p>
            <a:pPr eaLnBrk="1" hangingPunct="1"/>
            <a:r>
              <a:rPr lang="en-US" altLang="zh-CN" sz="2000"/>
              <a:t>&gt;&gt;&gt; img.dtype</a:t>
            </a:r>
          </a:p>
          <a:p>
            <a:pPr eaLnBrk="1" hangingPunct="1"/>
            <a:r>
              <a:rPr lang="en-US" altLang="zh-CN" sz="2000"/>
              <a:t>dtype('uint8') </a:t>
            </a:r>
            <a:br>
              <a:rPr lang="en-US" altLang="zh-CN" sz="2000"/>
            </a:br>
            <a:endParaRPr lang="zh-CN" altLang="en-U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zh-CN" sz="3600" smtClean="0"/>
              <a:t>绘图函数简介</a:t>
            </a:r>
            <a:endParaRPr lang="zh-CN" altLang="en-US" sz="3600" smtClean="0"/>
          </a:p>
        </p:txBody>
      </p:sp>
      <p:sp>
        <p:nvSpPr>
          <p:cNvPr id="57347" name="内容占位符 2"/>
          <p:cNvSpPr>
            <a:spLocks noGrp="1"/>
          </p:cNvSpPr>
          <p:nvPr>
            <p:ph idx="1"/>
          </p:nvPr>
        </p:nvSpPr>
        <p:spPr>
          <a:xfrm>
            <a:off x="609600" y="1052513"/>
            <a:ext cx="7958138" cy="5272087"/>
          </a:xfrm>
        </p:spPr>
        <p:txBody>
          <a:bodyPr/>
          <a:lstStyle/>
          <a:p>
            <a:pPr>
              <a:buFont typeface="Wingdings" pitchFamily="2" charset="2"/>
              <a:buNone/>
            </a:pPr>
            <a:r>
              <a:rPr lang="en-US" altLang="zh-CN" sz="2800" smtClean="0"/>
              <a:t>          imshow()</a:t>
            </a:r>
            <a:r>
              <a:rPr lang="zh-CN" altLang="zh-CN" sz="2800" smtClean="0"/>
              <a:t>可以用来显示</a:t>
            </a:r>
            <a:r>
              <a:rPr lang="en-US" altLang="zh-CN" sz="2800" smtClean="0"/>
              <a:t>imread()</a:t>
            </a:r>
            <a:r>
              <a:rPr lang="zh-CN" altLang="zh-CN" sz="2800" smtClean="0"/>
              <a:t>返</a:t>
            </a:r>
            <a:r>
              <a:rPr lang="zh-CN" altLang="en-US" sz="2800" smtClean="0"/>
              <a:t>回</a:t>
            </a:r>
            <a:r>
              <a:rPr lang="zh-CN" altLang="zh-CN" sz="2800" smtClean="0"/>
              <a:t>的数组。如果数组是表示多通道图像的三维数组，那么每个像素的颜色由各个通道的值决定：</a:t>
            </a:r>
          </a:p>
          <a:p>
            <a:endParaRPr lang="en-US" altLang="zh-CN" sz="2800" smtClean="0"/>
          </a:p>
          <a:p>
            <a:pPr>
              <a:buFont typeface="Wingdings" pitchFamily="2" charset="2"/>
              <a:buNone/>
            </a:pPr>
            <a:r>
              <a:rPr lang="en-US" altLang="zh-CN" sz="2800" smtClean="0"/>
              <a:t>         </a:t>
            </a:r>
            <a:r>
              <a:rPr lang="zh-CN" altLang="zh-CN" sz="2800" smtClean="0">
                <a:solidFill>
                  <a:srgbClr val="FF0000"/>
                </a:solidFill>
              </a:rPr>
              <a:t>请注意，从</a:t>
            </a:r>
            <a:r>
              <a:rPr lang="en-US" altLang="zh-CN" sz="2800" smtClean="0">
                <a:solidFill>
                  <a:srgbClr val="FF0000"/>
                </a:solidFill>
              </a:rPr>
              <a:t>JPG</a:t>
            </a:r>
            <a:r>
              <a:rPr lang="zh-CN" altLang="zh-CN" sz="2800" smtClean="0">
                <a:solidFill>
                  <a:srgbClr val="FF0000"/>
                </a:solidFill>
              </a:rPr>
              <a:t>图像中读入的数据是上下颠倒的，</a:t>
            </a:r>
            <a:r>
              <a:rPr lang="zh-CN" altLang="zh-CN" sz="2800" smtClean="0"/>
              <a:t>为了正常显示图像，可以将数组的第</a:t>
            </a:r>
            <a:r>
              <a:rPr lang="en-US" altLang="zh-CN" sz="2800" smtClean="0"/>
              <a:t>0</a:t>
            </a:r>
            <a:r>
              <a:rPr lang="zh-CN" altLang="zh-CN" sz="2800" smtClean="0"/>
              <a:t>轴反转，或者设置</a:t>
            </a:r>
            <a:r>
              <a:rPr lang="en-US" altLang="zh-CN" sz="2800" smtClean="0"/>
              <a:t>imshow()</a:t>
            </a:r>
            <a:r>
              <a:rPr lang="zh-CN" altLang="zh-CN" sz="2800" smtClean="0"/>
              <a:t>的</a:t>
            </a:r>
            <a:r>
              <a:rPr lang="en-US" altLang="zh-CN" sz="2800" smtClean="0"/>
              <a:t>origin</a:t>
            </a:r>
            <a:r>
              <a:rPr lang="zh-CN" altLang="zh-CN" sz="2800" smtClean="0"/>
              <a:t>参数为</a:t>
            </a:r>
            <a:r>
              <a:rPr lang="en-US" altLang="zh-CN" sz="2800" smtClean="0"/>
              <a:t>“lower”,</a:t>
            </a:r>
            <a:r>
              <a:rPr lang="zh-CN" altLang="zh-CN" sz="2800" smtClean="0"/>
              <a:t>从而让所显示图表的原点在左下角：</a:t>
            </a:r>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DD5EE91-25F6-4321-AA42-B6A286AB6E09}" type="slidenum">
              <a:rPr lang="en-US" altLang="zh-CN" smtClean="0"/>
              <a:pPr eaLnBrk="1" hangingPunct="1"/>
              <a:t>52</a:t>
            </a:fld>
            <a:endParaRPr lang="en-US" altLang="zh-CN" smtClean="0"/>
          </a:p>
        </p:txBody>
      </p:sp>
      <p:sp>
        <p:nvSpPr>
          <p:cNvPr id="57349" name="Text Box 4"/>
          <p:cNvSpPr txBox="1">
            <a:spLocks noChangeArrowheads="1"/>
          </p:cNvSpPr>
          <p:nvPr/>
        </p:nvSpPr>
        <p:spPr bwMode="auto">
          <a:xfrm>
            <a:off x="1447800" y="2514600"/>
            <a:ext cx="66294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plt.imshow(img)  #</a:t>
            </a:r>
            <a:r>
              <a:rPr lang="zh-CN" altLang="en-US" sz="2000"/>
              <a:t>注意图像是上下颠倒的</a:t>
            </a:r>
          </a:p>
        </p:txBody>
      </p:sp>
      <p:sp>
        <p:nvSpPr>
          <p:cNvPr id="57350" name="Text Box 4"/>
          <p:cNvSpPr txBox="1">
            <a:spLocks noChangeArrowheads="1"/>
          </p:cNvSpPr>
          <p:nvPr/>
        </p:nvSpPr>
        <p:spPr bwMode="auto">
          <a:xfrm>
            <a:off x="1295400" y="4876800"/>
            <a:ext cx="66294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plt.imshow(img[::-1]) #</a:t>
            </a:r>
            <a:r>
              <a:rPr lang="zh-CN" altLang="en-US" sz="2000"/>
              <a:t>反转图像数组的第</a:t>
            </a:r>
            <a:r>
              <a:rPr lang="en-US" altLang="zh-CN" sz="2000"/>
              <a:t>0</a:t>
            </a:r>
            <a:r>
              <a:rPr lang="zh-CN" altLang="en-US" sz="2000"/>
              <a:t>轴</a:t>
            </a:r>
            <a:endParaRPr lang="en-US" altLang="zh-CN" sz="2000"/>
          </a:p>
          <a:p>
            <a:pPr eaLnBrk="1" hangingPunct="1"/>
            <a:r>
              <a:rPr lang="en-US" altLang="zh-CN" sz="2000"/>
              <a:t>#or</a:t>
            </a:r>
            <a:endParaRPr lang="zh-CN" altLang="en-US" sz="2000"/>
          </a:p>
          <a:p>
            <a:pPr eaLnBrk="1" hangingPunct="1"/>
            <a:r>
              <a:rPr lang="en-US" altLang="zh-CN" sz="2000"/>
              <a:t>&gt;&gt;&gt; plt.imshow(img, origin="lower") # </a:t>
            </a:r>
            <a:r>
              <a:rPr lang="zh-CN" altLang="en-US" sz="2000"/>
              <a:t>让图表的原点在左下角</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zh-CN" sz="3600" smtClean="0"/>
              <a:t>绘图函数简介</a:t>
            </a:r>
            <a:endParaRPr lang="zh-CN" altLang="en-US" sz="3600" smtClean="0"/>
          </a:p>
        </p:txBody>
      </p:sp>
      <p:sp>
        <p:nvSpPr>
          <p:cNvPr id="58371" name="内容占位符 2"/>
          <p:cNvSpPr>
            <a:spLocks noGrp="1"/>
          </p:cNvSpPr>
          <p:nvPr>
            <p:ph idx="1"/>
          </p:nvPr>
        </p:nvSpPr>
        <p:spPr>
          <a:xfrm>
            <a:off x="533400" y="1143000"/>
            <a:ext cx="8001000" cy="4967288"/>
          </a:xfrm>
        </p:spPr>
        <p:txBody>
          <a:bodyPr/>
          <a:lstStyle/>
          <a:p>
            <a:pPr>
              <a:buFont typeface="Wingdings" pitchFamily="2" charset="2"/>
              <a:buNone/>
            </a:pPr>
            <a:r>
              <a:rPr lang="en-US" altLang="zh-CN" sz="2800" smtClean="0"/>
              <a:t>          </a:t>
            </a:r>
            <a:r>
              <a:rPr lang="zh-CN" altLang="zh-CN" sz="2800" smtClean="0"/>
              <a:t>如果三维数组的元素类型为浮点数，那么元素的取值范围为</a:t>
            </a:r>
            <a:r>
              <a:rPr lang="en-US" altLang="zh-CN" sz="2800" smtClean="0"/>
              <a:t>0.0</a:t>
            </a:r>
            <a:r>
              <a:rPr lang="zh-CN" altLang="zh-CN" sz="2800" smtClean="0"/>
              <a:t>到</a:t>
            </a:r>
            <a:r>
              <a:rPr lang="en-US" altLang="zh-CN" sz="2800" smtClean="0"/>
              <a:t>1.0,</a:t>
            </a:r>
            <a:r>
              <a:rPr lang="zh-CN" altLang="zh-CN" sz="2800" smtClean="0"/>
              <a:t>与颜色值0到255 对应。超出这个范围可能会出现颜色异常的像素。下面的例子将数组</a:t>
            </a:r>
            <a:r>
              <a:rPr lang="en-US" altLang="zh-CN" sz="2800" smtClean="0"/>
              <a:t>img</a:t>
            </a:r>
            <a:r>
              <a:rPr lang="zh-CN" altLang="zh-CN" sz="2800" smtClean="0"/>
              <a:t>转换为浮点数组并用 </a:t>
            </a:r>
            <a:r>
              <a:rPr lang="en-US" altLang="zh-CN" sz="2800" smtClean="0"/>
              <a:t>imshow()</a:t>
            </a:r>
            <a:r>
              <a:rPr lang="zh-CN" altLang="zh-CN" sz="2800" smtClean="0"/>
              <a:t>进行显示： </a:t>
            </a:r>
            <a:endParaRPr lang="zh-CN" altLang="en-US" sz="2800" smtClean="0"/>
          </a:p>
        </p:txBody>
      </p:sp>
      <p:sp>
        <p:nvSpPr>
          <p:cNvPr id="583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5AF38A6-4260-41F6-B6E8-044AE0496801}" type="slidenum">
              <a:rPr lang="en-US" altLang="zh-CN" smtClean="0"/>
              <a:pPr eaLnBrk="1" hangingPunct="1"/>
              <a:t>53</a:t>
            </a:fld>
            <a:endParaRPr lang="en-US" altLang="zh-CN" smtClean="0"/>
          </a:p>
        </p:txBody>
      </p:sp>
      <p:sp>
        <p:nvSpPr>
          <p:cNvPr id="58373" name="Text Box 4"/>
          <p:cNvSpPr txBox="1">
            <a:spLocks noChangeArrowheads="1"/>
          </p:cNvSpPr>
          <p:nvPr/>
        </p:nvSpPr>
        <p:spPr bwMode="auto">
          <a:xfrm>
            <a:off x="1066800" y="3581400"/>
            <a:ext cx="7086600" cy="22463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img = img[: :-1]</a:t>
            </a:r>
            <a:endParaRPr lang="zh-CN" altLang="en-US" sz="2000"/>
          </a:p>
          <a:p>
            <a:pPr eaLnBrk="1" hangingPunct="1"/>
            <a:r>
              <a:rPr lang="en-US" altLang="zh-CN" sz="2000"/>
              <a:t>&gt;&gt;&gt; plt.imshow(img*1.0) #</a:t>
            </a:r>
            <a:r>
              <a:rPr lang="zh-CN" altLang="en-US" sz="2000"/>
              <a:t>取值范围为</a:t>
            </a:r>
            <a:r>
              <a:rPr lang="en-US" altLang="zh-CN" sz="2000"/>
              <a:t>0.0</a:t>
            </a:r>
            <a:r>
              <a:rPr lang="zh-CN" altLang="en-US" sz="2000"/>
              <a:t>到</a:t>
            </a:r>
            <a:r>
              <a:rPr lang="en-US" altLang="zh-CN" sz="2000"/>
              <a:t>255.0</a:t>
            </a:r>
            <a:r>
              <a:rPr lang="zh-CN" altLang="en-US" sz="2000"/>
              <a:t>的浮点数组，不能正确显示颜色 </a:t>
            </a:r>
            <a:endParaRPr lang="en-US" altLang="zh-CN" sz="2000"/>
          </a:p>
          <a:p>
            <a:pPr eaLnBrk="1" hangingPunct="1"/>
            <a:r>
              <a:rPr lang="en-US" altLang="zh-CN" sz="2000"/>
              <a:t>&gt;&gt;&gt; plt.imshow(img/255.0) #</a:t>
            </a:r>
            <a:r>
              <a:rPr lang="zh-CN" altLang="en-US" sz="2000"/>
              <a:t>取值范围为</a:t>
            </a:r>
            <a:r>
              <a:rPr lang="en-US" altLang="zh-CN" sz="2000"/>
              <a:t>0.0</a:t>
            </a:r>
            <a:r>
              <a:rPr lang="zh-CN" altLang="en-US" sz="2000"/>
              <a:t>到</a:t>
            </a:r>
            <a:r>
              <a:rPr lang="en-US" altLang="zh-CN" sz="2000"/>
              <a:t>1.0</a:t>
            </a:r>
            <a:r>
              <a:rPr lang="zh-CN" altLang="en-US" sz="2000"/>
              <a:t>的浮点数组，能正确显示颜色</a:t>
            </a:r>
            <a:endParaRPr lang="en-US" altLang="zh-CN" sz="2000"/>
          </a:p>
          <a:p>
            <a:pPr eaLnBrk="1" hangingPunct="1"/>
            <a:r>
              <a:rPr lang="en-US" altLang="zh-CN" sz="2000"/>
              <a:t>&gt;&gt;&gt; plt.imshow(np.clip(img/200.0, 0, 1)) # </a:t>
            </a:r>
            <a:r>
              <a:rPr lang="zh-CN" altLang="en-US" sz="2000"/>
              <a:t>使用 </a:t>
            </a:r>
            <a:r>
              <a:rPr lang="en-US" altLang="zh-CN" sz="2000"/>
              <a:t>clip()</a:t>
            </a:r>
            <a:r>
              <a:rPr lang="zh-CN" altLang="en-US" sz="2000"/>
              <a:t>限制取值范围，整个图像变亮</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zh-CN" sz="3600" smtClean="0"/>
              <a:t>绘图函数简介</a:t>
            </a:r>
            <a:endParaRPr lang="zh-CN" altLang="en-US" sz="3600" smtClean="0"/>
          </a:p>
        </p:txBody>
      </p:sp>
      <p:sp>
        <p:nvSpPr>
          <p:cNvPr id="59395" name="内容占位符 2"/>
          <p:cNvSpPr>
            <a:spLocks noGrp="1"/>
          </p:cNvSpPr>
          <p:nvPr>
            <p:ph idx="1"/>
          </p:nvPr>
        </p:nvSpPr>
        <p:spPr>
          <a:xfrm>
            <a:off x="566738" y="1052513"/>
            <a:ext cx="8001000" cy="5195887"/>
          </a:xfrm>
        </p:spPr>
        <p:txBody>
          <a:bodyPr/>
          <a:lstStyle/>
          <a:p>
            <a:pPr>
              <a:buFont typeface="Wingdings" pitchFamily="2" charset="2"/>
              <a:buNone/>
            </a:pPr>
            <a:r>
              <a:rPr lang="en-US" altLang="zh-CN" sz="2800" smtClean="0"/>
              <a:t>          </a:t>
            </a:r>
            <a:r>
              <a:rPr lang="zh-CN" altLang="zh-CN" sz="2800" smtClean="0"/>
              <a:t>如果</a:t>
            </a:r>
            <a:r>
              <a:rPr lang="en-US" altLang="zh-CN" sz="2800" smtClean="0"/>
              <a:t>imshow()</a:t>
            </a:r>
            <a:r>
              <a:rPr lang="zh-CN" altLang="zh-CN" sz="2800" smtClean="0"/>
              <a:t>的参数是二维数组，就使用颜色映射表决定每个像素的颜色。下面显示图像中的红色通道：</a:t>
            </a:r>
          </a:p>
          <a:p>
            <a:endParaRPr lang="en-US" altLang="zh-CN" sz="2800" smtClean="0"/>
          </a:p>
          <a:p>
            <a:pPr>
              <a:buFont typeface="Wingdings" pitchFamily="2" charset="2"/>
              <a:buNone/>
            </a:pPr>
            <a:r>
              <a:rPr lang="en-US" altLang="zh-CN" sz="2800" smtClean="0"/>
              <a:t>          </a:t>
            </a:r>
            <a:r>
              <a:rPr lang="zh-CN" altLang="zh-CN" sz="2800" smtClean="0"/>
              <a:t>显示效果比较吓人，因为默认的图像映射将最小值映射为蓝色、将最大值映射为红色</a:t>
            </a:r>
            <a:r>
              <a:rPr lang="en-US" altLang="zh-CN" sz="2800" smtClean="0"/>
              <a:t>.</a:t>
            </a:r>
            <a:r>
              <a:rPr lang="zh-CN" altLang="zh-CN" sz="2800" smtClean="0"/>
              <a:t> 可以使用</a:t>
            </a:r>
            <a:r>
              <a:rPr lang="en-US" altLang="zh-CN" sz="2800" smtClean="0"/>
              <a:t>colorbar()</a:t>
            </a:r>
            <a:r>
              <a:rPr lang="zh-CN" altLang="zh-CN" sz="2800" smtClean="0"/>
              <a:t>将颜色映射表在图表中显示出来：</a:t>
            </a:r>
          </a:p>
          <a:p>
            <a:pPr>
              <a:buFont typeface="Wingdings" pitchFamily="2" charset="2"/>
              <a:buNone/>
            </a:pPr>
            <a:r>
              <a:rPr lang="en-US" altLang="zh-CN" sz="2800" smtClean="0"/>
              <a:t>	</a:t>
            </a:r>
            <a:endParaRPr lang="zh-CN" altLang="en-US" sz="2800" smtClean="0"/>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2789D20-5A7C-4418-9F42-39E2F79AB822}" type="slidenum">
              <a:rPr lang="en-US" altLang="zh-CN" smtClean="0"/>
              <a:pPr eaLnBrk="1" hangingPunct="1"/>
              <a:t>54</a:t>
            </a:fld>
            <a:endParaRPr lang="en-US" altLang="zh-CN" smtClean="0"/>
          </a:p>
        </p:txBody>
      </p:sp>
      <p:sp>
        <p:nvSpPr>
          <p:cNvPr id="59397" name="Text Box 4"/>
          <p:cNvSpPr txBox="1">
            <a:spLocks noChangeArrowheads="1"/>
          </p:cNvSpPr>
          <p:nvPr/>
        </p:nvSpPr>
        <p:spPr bwMode="auto">
          <a:xfrm>
            <a:off x="1371600" y="2514600"/>
            <a:ext cx="66294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plt.imshow(img[:,:,0])</a:t>
            </a:r>
            <a:endParaRPr lang="zh-CN" altLang="en-US" sz="2000"/>
          </a:p>
        </p:txBody>
      </p:sp>
      <p:sp>
        <p:nvSpPr>
          <p:cNvPr id="59398" name="Text Box 4"/>
          <p:cNvSpPr txBox="1">
            <a:spLocks noChangeArrowheads="1"/>
          </p:cNvSpPr>
          <p:nvPr/>
        </p:nvSpPr>
        <p:spPr bwMode="auto">
          <a:xfrm>
            <a:off x="1295400" y="4800600"/>
            <a:ext cx="66294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plt.colorbar()</a:t>
            </a:r>
            <a:endParaRPr lang="zh-CN" alt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zh-CN" sz="3600" smtClean="0"/>
              <a:t>绘图函数简介</a:t>
            </a:r>
            <a:endParaRPr lang="zh-CN" altLang="en-US" sz="3600" smtClean="0"/>
          </a:p>
        </p:txBody>
      </p:sp>
      <p:sp>
        <p:nvSpPr>
          <p:cNvPr id="60419" name="内容占位符 2"/>
          <p:cNvSpPr>
            <a:spLocks noGrp="1"/>
          </p:cNvSpPr>
          <p:nvPr>
            <p:ph idx="1"/>
          </p:nvPr>
        </p:nvSpPr>
        <p:spPr>
          <a:xfrm>
            <a:off x="228600" y="914400"/>
            <a:ext cx="8339138" cy="5424488"/>
          </a:xfrm>
        </p:spPr>
        <p:txBody>
          <a:bodyPr/>
          <a:lstStyle/>
          <a:p>
            <a:pPr>
              <a:buFont typeface="Wingdings" pitchFamily="2" charset="2"/>
              <a:buNone/>
            </a:pPr>
            <a:r>
              <a:rPr lang="en-US" altLang="zh-CN" sz="2800" smtClean="0"/>
              <a:t>         </a:t>
            </a:r>
            <a:r>
              <a:rPr lang="zh-CN" altLang="zh-CN" sz="2800" smtClean="0"/>
              <a:t>通过</a:t>
            </a:r>
            <a:r>
              <a:rPr lang="en-US" altLang="zh-CN" sz="2800" smtClean="0"/>
              <a:t>imshow()</a:t>
            </a:r>
            <a:r>
              <a:rPr lang="zh-CN" altLang="zh-CN" sz="2800" smtClean="0"/>
              <a:t>的</a:t>
            </a:r>
            <a:r>
              <a:rPr lang="en-US" altLang="zh-CN" sz="2800" smtClean="0"/>
              <a:t>cmap</a:t>
            </a:r>
            <a:r>
              <a:rPr lang="zh-CN" altLang="zh-CN" sz="2800" smtClean="0"/>
              <a:t>参数可以修改显示图像时所采用的颜色映射表。颜色映射表是一个 </a:t>
            </a:r>
            <a:r>
              <a:rPr lang="en-US" altLang="zh-CN" sz="2800" smtClean="0"/>
              <a:t>ColorMap</a:t>
            </a:r>
            <a:r>
              <a:rPr lang="zh-CN" altLang="zh-CN" sz="2800" smtClean="0"/>
              <a:t>对象，</a:t>
            </a:r>
            <a:r>
              <a:rPr lang="en-US" altLang="zh-CN" sz="2800" smtClean="0"/>
              <a:t>matplotlib</a:t>
            </a:r>
            <a:r>
              <a:rPr lang="zh-CN" altLang="zh-CN" sz="2800" smtClean="0"/>
              <a:t>中已经预先定义好了很多颜色映射表，可通过下面的语句找到这 些颜色映射表的名</a:t>
            </a:r>
            <a:r>
              <a:rPr lang="zh-CN" altLang="en-US" sz="2800" smtClean="0"/>
              <a:t>字：</a:t>
            </a:r>
            <a:r>
              <a:rPr lang="en-US" altLang="zh-CN" sz="2800" smtClean="0"/>
              <a:t>(matplotlib_imshow.py)</a:t>
            </a:r>
            <a:endParaRPr lang="zh-CN" altLang="zh-CN" sz="2800" smtClean="0"/>
          </a:p>
          <a:p>
            <a:endParaRPr lang="en-US" altLang="zh-CN" sz="2800" smtClean="0"/>
          </a:p>
          <a:p>
            <a:endParaRPr lang="en-US" altLang="zh-CN" sz="2800" smtClean="0"/>
          </a:p>
          <a:p>
            <a:endParaRPr lang="en-US" altLang="zh-CN" sz="2800" smtClean="0"/>
          </a:p>
          <a:p>
            <a:pPr>
              <a:buFont typeface="Wingdings" pitchFamily="2" charset="2"/>
              <a:buNone/>
            </a:pPr>
            <a:r>
              <a:rPr lang="en-US" altLang="zh-CN" sz="2800" smtClean="0"/>
              <a:t>         </a:t>
            </a:r>
            <a:r>
              <a:rPr lang="zh-CN" altLang="zh-CN" sz="2800" smtClean="0"/>
              <a:t>下面使用名为</a:t>
            </a:r>
            <a:r>
              <a:rPr lang="en-US" altLang="zh-CN" sz="2800" smtClean="0"/>
              <a:t>copper</a:t>
            </a:r>
            <a:r>
              <a:rPr lang="zh-CN" altLang="zh-CN" sz="2800" smtClean="0"/>
              <a:t>的颜色映射表显示图像的红色通道，很有老照片的味道</a:t>
            </a:r>
            <a:r>
              <a:rPr lang="zh-CN" altLang="en-US" sz="2800" smtClean="0"/>
              <a:t>： </a:t>
            </a:r>
            <a:r>
              <a:rPr lang="zh-CN" altLang="zh-CN" sz="2800" smtClean="0"/>
              <a:t/>
            </a:r>
            <a:br>
              <a:rPr lang="zh-CN" altLang="zh-CN" sz="2800" smtClean="0"/>
            </a:br>
            <a:endParaRPr lang="zh-CN" altLang="en-US" smtClean="0"/>
          </a:p>
        </p:txBody>
      </p:sp>
      <p:sp>
        <p:nvSpPr>
          <p:cNvPr id="604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7351FFD-B542-45B8-A316-AA23E6198CE4}" type="slidenum">
              <a:rPr lang="en-US" altLang="zh-CN" smtClean="0"/>
              <a:pPr eaLnBrk="1" hangingPunct="1"/>
              <a:t>55</a:t>
            </a:fld>
            <a:endParaRPr lang="en-US" altLang="zh-CN" smtClean="0"/>
          </a:p>
        </p:txBody>
      </p:sp>
      <p:sp>
        <p:nvSpPr>
          <p:cNvPr id="60421" name="Text Box 4"/>
          <p:cNvSpPr txBox="1">
            <a:spLocks noChangeArrowheads="1"/>
          </p:cNvSpPr>
          <p:nvPr/>
        </p:nvSpPr>
        <p:spPr bwMode="auto">
          <a:xfrm>
            <a:off x="838200" y="3200400"/>
            <a:ext cx="76200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import matplotlib.cm as cm </a:t>
            </a:r>
          </a:p>
          <a:p>
            <a:pPr eaLnBrk="1" hangingPunct="1"/>
            <a:r>
              <a:rPr lang="en-US" altLang="zh-CN" sz="2000"/>
              <a:t>&gt;&gt;&gt; </a:t>
            </a:r>
            <a:r>
              <a:rPr lang="en-US" altLang="zh-CN" sz="2000">
                <a:solidFill>
                  <a:srgbClr val="FF0000"/>
                </a:solidFill>
              </a:rPr>
              <a:t>cm._cmapnames</a:t>
            </a:r>
            <a:endParaRPr lang="zh-CN" altLang="en-US" sz="2000">
              <a:solidFill>
                <a:srgbClr val="FF0000"/>
              </a:solidFill>
            </a:endParaRPr>
          </a:p>
          <a:p>
            <a:pPr eaLnBrk="1" hangingPunct="1"/>
            <a:r>
              <a:rPr lang="en-US" altLang="zh-CN" sz="2000"/>
              <a:t>[‘Spectral’,’copper’, ‘RdYlGn', ‘Set2’, ’ sumner’,  ’spring’, ’gist_ncar’，…]</a:t>
            </a:r>
            <a:endParaRPr lang="zh-CN" altLang="en-US" sz="2000"/>
          </a:p>
        </p:txBody>
      </p:sp>
      <p:sp>
        <p:nvSpPr>
          <p:cNvPr id="60422" name="Text Box 4"/>
          <p:cNvSpPr txBox="1">
            <a:spLocks noChangeArrowheads="1"/>
          </p:cNvSpPr>
          <p:nvPr/>
        </p:nvSpPr>
        <p:spPr bwMode="auto">
          <a:xfrm>
            <a:off x="838200" y="5715000"/>
            <a:ext cx="76200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&gt;&gt;&gt;plt.imshow(img[:,:,0],cmap=cm.copper)</a:t>
            </a:r>
            <a:endParaRPr lang="zh-CN" altLang="en-US"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zh-CN" sz="3600" smtClean="0"/>
              <a:t>绘图函数简介</a:t>
            </a:r>
            <a:endParaRPr lang="zh-CN" altLang="en-US" sz="3600" smtClean="0"/>
          </a:p>
        </p:txBody>
      </p:sp>
      <p:sp>
        <p:nvSpPr>
          <p:cNvPr id="61443" name="内容占位符 2"/>
          <p:cNvSpPr>
            <a:spLocks noGrp="1"/>
          </p:cNvSpPr>
          <p:nvPr>
            <p:ph idx="1"/>
          </p:nvPr>
        </p:nvSpPr>
        <p:spPr/>
        <p:txBody>
          <a:bodyPr/>
          <a:lstStyle/>
          <a:p>
            <a:r>
              <a:rPr lang="en-US" altLang="zh-CN" smtClean="0"/>
              <a:t>  </a:t>
            </a:r>
            <a:endParaRPr lang="zh-CN" altLang="en-US" smtClean="0"/>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051F971-0D14-47A5-B609-1C8246A3644E}" type="slidenum">
              <a:rPr lang="en-US" altLang="zh-CN" smtClean="0"/>
              <a:pPr eaLnBrk="1" hangingPunct="1"/>
              <a:t>56</a:t>
            </a:fld>
            <a:endParaRPr lang="en-US" altLang="zh-CN" smtClean="0"/>
          </a:p>
        </p:txBody>
      </p:sp>
      <p:sp>
        <p:nvSpPr>
          <p:cNvPr id="61445" name="Text Box 4"/>
          <p:cNvSpPr txBox="1">
            <a:spLocks noChangeArrowheads="1"/>
          </p:cNvSpPr>
          <p:nvPr/>
        </p:nvSpPr>
        <p:spPr bwMode="auto">
          <a:xfrm>
            <a:off x="762000" y="990600"/>
            <a:ext cx="7391400" cy="50784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import numpy as np</a:t>
            </a:r>
          </a:p>
          <a:p>
            <a:pPr eaLnBrk="1" hangingPunct="1"/>
            <a:r>
              <a:rPr lang="en-US" altLang="zh-CN"/>
              <a:t>import matplotlib.pyplot as plt</a:t>
            </a:r>
          </a:p>
          <a:p>
            <a:pPr eaLnBrk="1" hangingPunct="1"/>
            <a:r>
              <a:rPr lang="en-US" altLang="zh-CN"/>
              <a:t>import matplotlib.cm as cm</a:t>
            </a:r>
          </a:p>
          <a:p>
            <a:pPr eaLnBrk="1" hangingPunct="1"/>
            <a:endParaRPr lang="en-US" altLang="zh-CN"/>
          </a:p>
          <a:p>
            <a:pPr eaLnBrk="1" hangingPunct="1"/>
            <a:r>
              <a:rPr lang="en-US" altLang="zh-CN"/>
              <a:t>plt.subplots_adjust(0,0,1,1,0.05,0.05)</a:t>
            </a:r>
          </a:p>
          <a:p>
            <a:pPr eaLnBrk="1" hangingPunct="1"/>
            <a:r>
              <a:rPr lang="en-US" altLang="zh-CN"/>
              <a:t>plt.subplot(331)</a:t>
            </a:r>
          </a:p>
          <a:p>
            <a:pPr eaLnBrk="1" hangingPunct="1"/>
            <a:r>
              <a:rPr lang="en-US" altLang="zh-CN"/>
              <a:t>img = plt.imread("lena.jpg")</a:t>
            </a:r>
          </a:p>
          <a:p>
            <a:pPr eaLnBrk="1" hangingPunct="1"/>
            <a:r>
              <a:rPr lang="en-US" altLang="zh-CN"/>
              <a:t>plt.imshow(img)</a:t>
            </a:r>
            <a:br>
              <a:rPr lang="en-US" altLang="zh-CN"/>
            </a:br>
            <a:endParaRPr lang="en-US" altLang="zh-CN"/>
          </a:p>
          <a:p>
            <a:pPr eaLnBrk="1" hangingPunct="1"/>
            <a:r>
              <a:rPr lang="en-US" altLang="zh-CN"/>
              <a:t>plt.subplot(332)</a:t>
            </a:r>
          </a:p>
          <a:p>
            <a:pPr eaLnBrk="1" hangingPunct="1"/>
            <a:r>
              <a:rPr lang="en-US" altLang="zh-CN"/>
              <a:t>plt.imshow(img[::-1])</a:t>
            </a:r>
            <a:br>
              <a:rPr lang="en-US" altLang="zh-CN"/>
            </a:br>
            <a:endParaRPr lang="en-US" altLang="zh-CN"/>
          </a:p>
          <a:p>
            <a:pPr eaLnBrk="1" hangingPunct="1"/>
            <a:r>
              <a:rPr lang="en-US" altLang="zh-CN"/>
              <a:t>plt.subplot(333)</a:t>
            </a:r>
          </a:p>
          <a:p>
            <a:pPr eaLnBrk="1" hangingPunct="1"/>
            <a:r>
              <a:rPr lang="en-US" altLang="zh-CN"/>
              <a:t>plt.imshow(img, origin="lower")</a:t>
            </a:r>
          </a:p>
          <a:p>
            <a:pPr eaLnBrk="1" hangingPunct="1"/>
            <a:endParaRPr lang="en-US" altLang="zh-CN"/>
          </a:p>
          <a:p>
            <a:pPr eaLnBrk="1" hangingPunct="1"/>
            <a:r>
              <a:rPr lang="en-US" altLang="zh-CN"/>
              <a:t>img = img[::-1]</a:t>
            </a:r>
          </a:p>
          <a:p>
            <a:pPr eaLnBrk="1" hangingPunct="1"/>
            <a:r>
              <a:rPr lang="en-US" altLang="zh-CN"/>
              <a:t>plt.subplot(334)</a:t>
            </a:r>
          </a:p>
          <a:p>
            <a:pPr eaLnBrk="1" hangingPunct="1"/>
            <a:r>
              <a:rPr lang="en-US" altLang="zh-CN"/>
              <a:t>plt.imshow(img*1.0)</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zh-CN" sz="3600" smtClean="0"/>
              <a:t>绘图函数简介</a:t>
            </a:r>
            <a:endParaRPr lang="zh-CN" altLang="en-US" sz="3600" smtClean="0"/>
          </a:p>
        </p:txBody>
      </p:sp>
      <p:sp>
        <p:nvSpPr>
          <p:cNvPr id="62467" name="内容占位符 2"/>
          <p:cNvSpPr>
            <a:spLocks noGrp="1"/>
          </p:cNvSpPr>
          <p:nvPr>
            <p:ph idx="1"/>
          </p:nvPr>
        </p:nvSpPr>
        <p:spPr/>
        <p:txBody>
          <a:bodyPr/>
          <a:lstStyle/>
          <a:p>
            <a:r>
              <a:rPr lang="en-US" altLang="zh-CN" smtClean="0"/>
              <a:t>  </a:t>
            </a:r>
            <a:endParaRPr lang="zh-CN" altLang="en-US" smtClean="0"/>
          </a:p>
        </p:txBody>
      </p:sp>
      <p:sp>
        <p:nvSpPr>
          <p:cNvPr id="624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2649EC0-16CC-4748-9CCC-FAAC33B4B200}" type="slidenum">
              <a:rPr lang="en-US" altLang="zh-CN" smtClean="0"/>
              <a:pPr eaLnBrk="1" hangingPunct="1"/>
              <a:t>57</a:t>
            </a:fld>
            <a:endParaRPr lang="en-US" altLang="zh-CN" smtClean="0"/>
          </a:p>
        </p:txBody>
      </p:sp>
      <p:sp>
        <p:nvSpPr>
          <p:cNvPr id="62469" name="Text Box 4"/>
          <p:cNvSpPr txBox="1">
            <a:spLocks noChangeArrowheads="1"/>
          </p:cNvSpPr>
          <p:nvPr/>
        </p:nvSpPr>
        <p:spPr bwMode="auto">
          <a:xfrm>
            <a:off x="762000" y="990600"/>
            <a:ext cx="7391400" cy="53546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plt.subplot(335)</a:t>
            </a:r>
          </a:p>
          <a:p>
            <a:pPr eaLnBrk="1" hangingPunct="1"/>
            <a:r>
              <a:rPr lang="en-US" altLang="zh-CN"/>
              <a:t>plt.imshow(img/255.0)</a:t>
            </a:r>
            <a:br>
              <a:rPr lang="en-US" altLang="zh-CN"/>
            </a:br>
            <a:endParaRPr lang="en-US" altLang="zh-CN"/>
          </a:p>
          <a:p>
            <a:pPr eaLnBrk="1" hangingPunct="1"/>
            <a:r>
              <a:rPr lang="en-US" altLang="zh-CN"/>
              <a:t>plt.subplot(336)</a:t>
            </a:r>
          </a:p>
          <a:p>
            <a:pPr eaLnBrk="1" hangingPunct="1"/>
            <a:r>
              <a:rPr lang="en-US" altLang="zh-CN"/>
              <a:t>plt.imshow(np.clip(img/200.0, 0, 1))</a:t>
            </a:r>
            <a:br>
              <a:rPr lang="en-US" altLang="zh-CN"/>
            </a:br>
            <a:endParaRPr lang="en-US" altLang="zh-CN"/>
          </a:p>
          <a:p>
            <a:pPr eaLnBrk="1" hangingPunct="1"/>
            <a:r>
              <a:rPr lang="en-US" altLang="zh-CN"/>
              <a:t>plt.subplot(325)</a:t>
            </a:r>
          </a:p>
          <a:p>
            <a:pPr eaLnBrk="1" hangingPunct="1"/>
            <a:r>
              <a:rPr lang="en-US" altLang="zh-CN"/>
              <a:t>plt.imshow(img[:,:,0])</a:t>
            </a:r>
          </a:p>
          <a:p>
            <a:pPr eaLnBrk="1" hangingPunct="1"/>
            <a:r>
              <a:rPr lang="en-US" altLang="zh-CN"/>
              <a:t>plt.colorbar()</a:t>
            </a:r>
            <a:br>
              <a:rPr lang="en-US" altLang="zh-CN"/>
            </a:br>
            <a:endParaRPr lang="en-US" altLang="zh-CN"/>
          </a:p>
          <a:p>
            <a:pPr eaLnBrk="1" hangingPunct="1"/>
            <a:r>
              <a:rPr lang="en-US" altLang="zh-CN"/>
              <a:t>plt.subplot(326)</a:t>
            </a:r>
          </a:p>
          <a:p>
            <a:pPr eaLnBrk="1" hangingPunct="1"/>
            <a:r>
              <a:rPr lang="en-US" altLang="zh-CN"/>
              <a:t>plt.imshow(img[:,:,0], cmap=cm.copper)</a:t>
            </a:r>
          </a:p>
          <a:p>
            <a:pPr eaLnBrk="1" hangingPunct="1"/>
            <a:r>
              <a:rPr lang="en-US" altLang="zh-CN"/>
              <a:t>plt.colorbar()</a:t>
            </a:r>
            <a:br>
              <a:rPr lang="en-US" altLang="zh-CN"/>
            </a:br>
            <a:endParaRPr lang="en-US" altLang="zh-CN"/>
          </a:p>
          <a:p>
            <a:pPr eaLnBrk="1" hangingPunct="1"/>
            <a:r>
              <a:rPr lang="en-US" altLang="zh-CN"/>
              <a:t>for ax in plt.gcf().axes:</a:t>
            </a:r>
          </a:p>
          <a:p>
            <a:pPr eaLnBrk="1" hangingPunct="1"/>
            <a:r>
              <a:rPr lang="en-US" altLang="zh-CN"/>
              <a:t>	ax.set_axis_off()</a:t>
            </a:r>
          </a:p>
          <a:p>
            <a:pPr eaLnBrk="1" hangingPunct="1"/>
            <a:r>
              <a:rPr lang="en-US" altLang="zh-CN"/>
              <a:t>	ax.set_axis_off()</a:t>
            </a:r>
            <a:br>
              <a:rPr lang="en-US" altLang="zh-CN"/>
            </a:br>
            <a:endParaRPr lang="en-US" altLang="zh-CN"/>
          </a:p>
          <a:p>
            <a:pPr eaLnBrk="1" hangingPunct="1"/>
            <a:r>
              <a:rPr lang="en-US" altLang="zh-CN"/>
              <a:t>plt.show()</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zh-CN" sz="3600" smtClean="0"/>
              <a:t>绘图函数简介</a:t>
            </a:r>
            <a:endParaRPr lang="zh-CN" altLang="en-US" sz="3600" smtClean="0"/>
          </a:p>
        </p:txBody>
      </p:sp>
      <p:pic>
        <p:nvPicPr>
          <p:cNvPr id="63491" name="内容占位符 4" descr="figure_1.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1066800"/>
            <a:ext cx="6678613" cy="4967288"/>
          </a:xfrm>
        </p:spPr>
      </p:pic>
      <p:sp>
        <p:nvSpPr>
          <p:cNvPr id="634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B03D884-F17B-4001-B020-6CBD20F9FB24}" type="slidenum">
              <a:rPr lang="en-US" altLang="zh-CN" smtClean="0"/>
              <a:pPr eaLnBrk="1" hangingPunct="1"/>
              <a:t>58</a:t>
            </a:fld>
            <a:endParaRPr lang="en-US" altLang="zh-CN"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a:xfrm>
            <a:off x="609600" y="304800"/>
            <a:ext cx="8001000" cy="603250"/>
          </a:xfrm>
        </p:spPr>
        <p:txBody>
          <a:bodyPr/>
          <a:lstStyle/>
          <a:p>
            <a:r>
              <a:rPr lang="zh-CN" altLang="zh-CN" sz="3600" smtClean="0"/>
              <a:t>绘图函数简介</a:t>
            </a:r>
            <a:endParaRPr lang="zh-CN" altLang="en-US" sz="3600" smtClean="0"/>
          </a:p>
        </p:txBody>
      </p:sp>
      <p:sp>
        <p:nvSpPr>
          <p:cNvPr id="3076" name="内容占位符 2"/>
          <p:cNvSpPr>
            <a:spLocks noGrp="1"/>
          </p:cNvSpPr>
          <p:nvPr>
            <p:ph idx="1"/>
          </p:nvPr>
        </p:nvSpPr>
        <p:spPr>
          <a:xfrm>
            <a:off x="566738" y="1052513"/>
            <a:ext cx="8001000" cy="5272087"/>
          </a:xfrm>
        </p:spPr>
        <p:txBody>
          <a:bodyPr/>
          <a:lstStyle/>
          <a:p>
            <a:pPr>
              <a:buFont typeface="Wingdings" pitchFamily="2" charset="2"/>
              <a:buNone/>
            </a:pPr>
            <a:r>
              <a:rPr lang="en-US" altLang="zh-CN" sz="2800" smtClean="0"/>
              <a:t>          </a:t>
            </a:r>
            <a:r>
              <a:rPr lang="zh-CN" altLang="zh-CN" sz="2800" smtClean="0"/>
              <a:t>还可以使用</a:t>
            </a:r>
            <a:r>
              <a:rPr lang="en-US" altLang="zh-CN" sz="2800" smtClean="0"/>
              <a:t>imshow()</a:t>
            </a:r>
            <a:r>
              <a:rPr lang="zh-CN" altLang="zh-CN" sz="2800" smtClean="0"/>
              <a:t>显示任意的二维数据，例如下面的程序使用图像直观地显示了二元函数</a:t>
            </a:r>
            <a:r>
              <a:rPr lang="en-US" altLang="zh-CN" sz="2800" smtClean="0"/>
              <a:t>                        . (matplotlib_2dfunc.py </a:t>
            </a:r>
            <a:r>
              <a:rPr lang="zh-CN" altLang="zh-CN" sz="2800" smtClean="0"/>
              <a:t>使用</a:t>
            </a:r>
            <a:r>
              <a:rPr lang="en-US" altLang="zh-CN" sz="2800" smtClean="0"/>
              <a:t>imshow()</a:t>
            </a:r>
            <a:r>
              <a:rPr lang="zh-CN" altLang="zh-CN" sz="2800" smtClean="0"/>
              <a:t>可视化二元函数</a:t>
            </a:r>
            <a:r>
              <a:rPr lang="en-US" altLang="zh-CN" sz="2800" smtClean="0"/>
              <a:t>)</a:t>
            </a:r>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a:t>
            </a:r>
            <a:endParaRPr lang="en-US" altLang="zh-CN" sz="2800" smtClean="0"/>
          </a:p>
          <a:p>
            <a:pPr>
              <a:buFont typeface="Wingdings" pitchFamily="2" charset="2"/>
              <a:buNone/>
            </a:pPr>
            <a:r>
              <a:rPr lang="en-US" altLang="zh-CN" sz="2800" smtClean="0"/>
              <a:t>          </a:t>
            </a:r>
          </a:p>
        </p:txBody>
      </p:sp>
      <p:sp>
        <p:nvSpPr>
          <p:cNvPr id="307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79BFE47-FAE2-47BA-B9C8-F40C90758D1E}" type="slidenum">
              <a:rPr lang="en-US" altLang="zh-CN" smtClean="0"/>
              <a:pPr eaLnBrk="1" hangingPunct="1"/>
              <a:t>59</a:t>
            </a:fld>
            <a:endParaRPr lang="en-US" altLang="zh-CN" smtClean="0"/>
          </a:p>
        </p:txBody>
      </p:sp>
      <p:graphicFrame>
        <p:nvGraphicFramePr>
          <p:cNvPr id="3074" name="Object 6"/>
          <p:cNvGraphicFramePr>
            <a:graphicFrameLocks noChangeAspect="1"/>
          </p:cNvGraphicFramePr>
          <p:nvPr/>
        </p:nvGraphicFramePr>
        <p:xfrm>
          <a:off x="2362200" y="1828800"/>
          <a:ext cx="2805113" cy="609600"/>
        </p:xfrm>
        <a:graphic>
          <a:graphicData uri="http://schemas.openxmlformats.org/presentationml/2006/ole">
            <mc:AlternateContent xmlns:mc="http://schemas.openxmlformats.org/markup-compatibility/2006">
              <mc:Choice xmlns:v="urn:schemas-microsoft-com:vml" Requires="v">
                <p:oleObj spid="_x0000_s3079" name="Equation" r:id="rId3" imgW="1028520" imgH="253800" progId="Equation.DSMT4">
                  <p:embed/>
                </p:oleObj>
              </mc:Choice>
              <mc:Fallback>
                <p:oleObj name="Equation" r:id="rId3" imgW="1028520" imgH="253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828800"/>
                        <a:ext cx="28051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 name="Text Box 4"/>
          <p:cNvSpPr txBox="1">
            <a:spLocks noChangeArrowheads="1"/>
          </p:cNvSpPr>
          <p:nvPr/>
        </p:nvSpPr>
        <p:spPr bwMode="auto">
          <a:xfrm>
            <a:off x="838200" y="3429000"/>
            <a:ext cx="76200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en-US" altLang="zh-CN" sz="2000"/>
              <a:t>import matplotlib.pyplot as plt</a:t>
            </a:r>
          </a:p>
          <a:p>
            <a:pPr eaLnBrk="1" hangingPunct="1"/>
            <a:r>
              <a:rPr lang="en-US" altLang="zh-CN" sz="2000"/>
              <a:t>import matplotlib.cm as cm</a:t>
            </a:r>
            <a:br>
              <a:rPr lang="en-US" altLang="zh-CN" sz="2000"/>
            </a:br>
            <a:endParaRPr lang="en-US" altLang="zh-CN" sz="2000"/>
          </a:p>
          <a:p>
            <a:pPr eaLnBrk="1" hangingPunct="1"/>
            <a:r>
              <a:rPr lang="en-US" altLang="zh-CN" sz="2000"/>
              <a:t>y, x = np.ogrid[-2:2:200j, -2:2:200j]</a:t>
            </a:r>
          </a:p>
          <a:p>
            <a:pPr eaLnBrk="1" hangingPunct="1"/>
            <a:r>
              <a:rPr lang="en-US" altLang="zh-CN" sz="2000"/>
              <a:t>z = x * np.exp( - x**2 - y**2)</a:t>
            </a:r>
            <a:br>
              <a:rPr lang="en-US" altLang="zh-CN" sz="2000"/>
            </a:br>
            <a:endParaRPr lang="en-US" altLang="zh-CN" sz="2000"/>
          </a:p>
          <a:p>
            <a:pPr eaLnBrk="1" hangingPunct="1"/>
            <a:r>
              <a:rPr lang="en-US" altLang="zh-CN" sz="2000"/>
              <a:t>extent = [np.min(x), np.max(x), np.min(y), np.max(y)]</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sz="3600" smtClean="0"/>
              <a:t>快速绘图</a:t>
            </a:r>
          </a:p>
        </p:txBody>
      </p:sp>
      <p:sp>
        <p:nvSpPr>
          <p:cNvPr id="1028" name="Rectangle 3"/>
          <p:cNvSpPr>
            <a:spLocks noGrp="1" noChangeArrowheads="1"/>
          </p:cNvSpPr>
          <p:nvPr>
            <p:ph idx="1"/>
          </p:nvPr>
        </p:nvSpPr>
        <p:spPr>
          <a:xfrm>
            <a:off x="228600" y="1066800"/>
            <a:ext cx="8458200" cy="5257800"/>
          </a:xfrm>
        </p:spPr>
        <p:txBody>
          <a:bodyPr/>
          <a:lstStyle/>
          <a:p>
            <a:pPr>
              <a:buFont typeface="Wingdings" pitchFamily="2" charset="2"/>
              <a:buNone/>
            </a:pPr>
            <a:r>
              <a:rPr lang="en-US" altLang="zh-CN" sz="2800" smtClean="0"/>
              <a:t>          matplotlib</a:t>
            </a:r>
            <a:r>
              <a:rPr lang="zh-CN" altLang="en-US" sz="2800" smtClean="0"/>
              <a:t>中的快速绘图的函数库可以通过如下语句载入：</a:t>
            </a: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接下来调用</a:t>
            </a:r>
            <a:r>
              <a:rPr lang="en-US" altLang="zh-CN" sz="2800" smtClean="0"/>
              <a:t>figure</a:t>
            </a:r>
            <a:r>
              <a:rPr lang="zh-CN" altLang="en-US" sz="2800" smtClean="0"/>
              <a:t>创建一个绘图对象，并且使它成为当前的绘图对象。</a:t>
            </a: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通过</a:t>
            </a:r>
            <a:r>
              <a:rPr lang="en-US" altLang="zh-CN" sz="2800" smtClean="0"/>
              <a:t>figsize</a:t>
            </a:r>
            <a:r>
              <a:rPr lang="zh-CN" altLang="en-US" sz="2800" smtClean="0"/>
              <a:t>参数可以指定绘图对象的宽度和高度，单位为英寸；</a:t>
            </a:r>
            <a:r>
              <a:rPr lang="en-US" altLang="zh-CN" sz="2800" smtClean="0"/>
              <a:t>dpi</a:t>
            </a:r>
            <a:r>
              <a:rPr lang="zh-CN" altLang="en-US" sz="2800" smtClean="0"/>
              <a:t>参数指定绘图对象的分辨率，即每英寸多少个像素，缺省值为</a:t>
            </a:r>
            <a:r>
              <a:rPr lang="en-US" altLang="zh-CN" sz="2800" smtClean="0"/>
              <a:t>80</a:t>
            </a:r>
            <a:r>
              <a:rPr lang="zh-CN" altLang="en-US" sz="2800" smtClean="0"/>
              <a:t>。因此本例中所创建的图表窗口的宽度为</a:t>
            </a:r>
            <a:r>
              <a:rPr lang="en-US" altLang="zh-CN" sz="2800" smtClean="0"/>
              <a:t>8*80 = 640</a:t>
            </a:r>
            <a:r>
              <a:rPr lang="zh-CN" altLang="en-US" sz="2800" smtClean="0"/>
              <a:t>像素。</a:t>
            </a:r>
            <a:endParaRPr lang="en-US" altLang="zh-CN" sz="2800" smtClean="0"/>
          </a:p>
          <a:p>
            <a:pPr>
              <a:buFont typeface="Wingdings" pitchFamily="2" charset="2"/>
              <a:buNone/>
            </a:pPr>
            <a:endParaRPr lang="zh-CN" altLang="en-US" sz="2800" smtClean="0"/>
          </a:p>
        </p:txBody>
      </p:sp>
      <p:sp>
        <p:nvSpPr>
          <p:cNvPr id="102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D0081B8-AE70-4041-9DCB-F7B12AAC8B07}" type="slidenum">
              <a:rPr lang="en-US" altLang="zh-CN" smtClean="0"/>
              <a:pPr eaLnBrk="1" hangingPunct="1"/>
              <a:t>6</a:t>
            </a:fld>
            <a:endParaRPr lang="en-US" altLang="zh-CN" smtClean="0"/>
          </a:p>
        </p:txBody>
      </p:sp>
      <p:sp>
        <p:nvSpPr>
          <p:cNvPr id="1030" name="Text Box 4"/>
          <p:cNvSpPr txBox="1">
            <a:spLocks noChangeArrowheads="1"/>
          </p:cNvSpPr>
          <p:nvPr/>
        </p:nvSpPr>
        <p:spPr bwMode="auto">
          <a:xfrm>
            <a:off x="1905000" y="1981200"/>
            <a:ext cx="57912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matplotlib.pyplot as plt          </a:t>
            </a:r>
            <a:endParaRPr lang="zh-CN" altLang="en-US" sz="2000"/>
          </a:p>
        </p:txBody>
      </p:sp>
      <p:graphicFrame>
        <p:nvGraphicFramePr>
          <p:cNvPr id="1026" name="Object 5"/>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1032" name="Equation" r:id="rId4" imgW="114120" imgH="177480" progId="Equation.DSMT4">
                  <p:embed/>
                </p:oleObj>
              </mc:Choice>
              <mc:Fallback>
                <p:oleObj name="Equation" r:id="rId4" imgW="114120" imgH="17748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 name="Text Box 4"/>
          <p:cNvSpPr txBox="1">
            <a:spLocks noChangeArrowheads="1"/>
          </p:cNvSpPr>
          <p:nvPr/>
        </p:nvSpPr>
        <p:spPr bwMode="auto">
          <a:xfrm>
            <a:off x="1905000" y="3505200"/>
            <a:ext cx="6019800" cy="4000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plt.figure(figsize=(8,4))</a:t>
            </a:r>
            <a:endParaRPr lang="zh-CN" altLang="en-US"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zh-CN" sz="3600" smtClean="0"/>
              <a:t>绘图函数简介</a:t>
            </a:r>
            <a:endParaRPr lang="zh-CN" altLang="en-US" sz="3600" smtClean="0"/>
          </a:p>
        </p:txBody>
      </p:sp>
      <p:sp>
        <p:nvSpPr>
          <p:cNvPr id="64515" name="内容占位符 2"/>
          <p:cNvSpPr>
            <a:spLocks noGrp="1"/>
          </p:cNvSpPr>
          <p:nvPr>
            <p:ph idx="1"/>
          </p:nvPr>
        </p:nvSpPr>
        <p:spPr>
          <a:xfrm>
            <a:off x="566738" y="1052513"/>
            <a:ext cx="8001000" cy="5272087"/>
          </a:xfrm>
        </p:spPr>
        <p:txBody>
          <a:bodyPr/>
          <a:lstStyle/>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首先通过数组的广播功能计算出表示函数值的二维数组</a:t>
            </a:r>
            <a:r>
              <a:rPr lang="en-US" altLang="zh-CN" sz="2800" smtClean="0"/>
              <a:t>Z,</a:t>
            </a:r>
            <a:r>
              <a:rPr lang="zh-CN" altLang="zh-CN" sz="2800" smtClean="0"/>
              <a:t>注意它的第0轴表示</a:t>
            </a:r>
            <a:r>
              <a:rPr lang="en-US" altLang="zh-CN" sz="2800" smtClean="0"/>
              <a:t>Y</a:t>
            </a:r>
            <a:r>
              <a:rPr lang="zh-CN" altLang="zh-CN" sz="2800" smtClean="0"/>
              <a:t>轴、 第1轴表示X轴。然后将X、</a:t>
            </a:r>
            <a:r>
              <a:rPr lang="en-US" altLang="zh-CN" sz="2800" smtClean="0"/>
              <a:t>Y</a:t>
            </a:r>
            <a:r>
              <a:rPr lang="zh-CN" altLang="zh-CN" sz="2800" smtClean="0"/>
              <a:t>轴的取值范围保存到</a:t>
            </a:r>
            <a:r>
              <a:rPr lang="en-US" altLang="zh-CN" sz="2800" smtClean="0"/>
              <a:t>extent</a:t>
            </a:r>
            <a:r>
              <a:rPr lang="zh-CN" altLang="zh-CN" sz="2800" smtClean="0"/>
              <a:t>列表中。</a:t>
            </a:r>
            <a:endParaRPr lang="zh-CN" altLang="en-US" sz="2800" smtClean="0"/>
          </a:p>
        </p:txBody>
      </p:sp>
      <p:sp>
        <p:nvSpPr>
          <p:cNvPr id="645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5FFE58D-64BB-4D14-96F1-0C47ECDAA57C}" type="slidenum">
              <a:rPr lang="en-US" altLang="zh-CN" smtClean="0"/>
              <a:pPr eaLnBrk="1" hangingPunct="1"/>
              <a:t>60</a:t>
            </a:fld>
            <a:endParaRPr lang="en-US" altLang="zh-CN" smtClean="0"/>
          </a:p>
        </p:txBody>
      </p:sp>
      <p:sp>
        <p:nvSpPr>
          <p:cNvPr id="64517" name="Text Box 4"/>
          <p:cNvSpPr txBox="1">
            <a:spLocks noChangeArrowheads="1"/>
          </p:cNvSpPr>
          <p:nvPr/>
        </p:nvSpPr>
        <p:spPr bwMode="auto">
          <a:xfrm>
            <a:off x="685800" y="1143000"/>
            <a:ext cx="7696200" cy="31702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plt.figure(figsize=(10,3))</a:t>
            </a:r>
          </a:p>
          <a:p>
            <a:pPr eaLnBrk="1" hangingPunct="1"/>
            <a:r>
              <a:rPr lang="en-US" altLang="zh-CN" sz="2000"/>
              <a:t>plt.subplot(121)</a:t>
            </a:r>
          </a:p>
          <a:p>
            <a:pPr eaLnBrk="1" hangingPunct="1"/>
            <a:r>
              <a:rPr lang="en-US" altLang="zh-CN" sz="2000"/>
              <a:t>plt.imshow(z, extent=extent, origin="lower") </a:t>
            </a:r>
          </a:p>
          <a:p>
            <a:pPr eaLnBrk="1" hangingPunct="1"/>
            <a:r>
              <a:rPr lang="en-US" altLang="zh-CN" sz="2000"/>
              <a:t>plt.colorbar()</a:t>
            </a:r>
          </a:p>
          <a:p>
            <a:pPr eaLnBrk="1" hangingPunct="1"/>
            <a:r>
              <a:rPr lang="en-US" altLang="zh-CN" sz="2000"/>
              <a:t>plt.subplot(122)</a:t>
            </a:r>
          </a:p>
          <a:p>
            <a:pPr eaLnBrk="1" hangingPunct="1"/>
            <a:r>
              <a:rPr lang="en-US" altLang="zh-CN" sz="2000"/>
              <a:t>plt.imshow(z, extent=extent, cmap=cm.gray, origin="lower")</a:t>
            </a:r>
          </a:p>
          <a:p>
            <a:pPr eaLnBrk="1" hangingPunct="1"/>
            <a:r>
              <a:rPr lang="en-US" altLang="zh-CN" sz="2000"/>
              <a:t>plt.colorbar()</a:t>
            </a:r>
          </a:p>
          <a:p>
            <a:pPr eaLnBrk="1" hangingPunct="1"/>
            <a:endParaRPr lang="en-US" altLang="zh-CN" sz="2000"/>
          </a:p>
          <a:p>
            <a:pPr eaLnBrk="1" hangingPunct="1"/>
            <a:r>
              <a:rPr lang="en-US" altLang="zh-CN" sz="2000"/>
              <a:t>plt.show()</a:t>
            </a:r>
            <a:endParaRPr lang="zh-CN" altLang="en-US" sz="2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zh-CN" sz="3600" smtClean="0"/>
              <a:t>绘图函数简介</a:t>
            </a:r>
            <a:endParaRPr lang="zh-CN" altLang="en-US" sz="3600" smtClean="0"/>
          </a:p>
        </p:txBody>
      </p:sp>
      <p:sp>
        <p:nvSpPr>
          <p:cNvPr id="65539" name="内容占位符 2"/>
          <p:cNvSpPr>
            <a:spLocks noGrp="1"/>
          </p:cNvSpPr>
          <p:nvPr>
            <p:ph idx="1"/>
          </p:nvPr>
        </p:nvSpPr>
        <p:spPr>
          <a:xfrm>
            <a:off x="304800" y="1066800"/>
            <a:ext cx="8415338" cy="4967288"/>
          </a:xfrm>
        </p:spPr>
        <p:txBody>
          <a:bodyPr/>
          <a:lstStyle/>
          <a:p>
            <a:pPr>
              <a:buFont typeface="Wingdings" pitchFamily="2" charset="2"/>
              <a:buNone/>
            </a:pPr>
            <a:r>
              <a:rPr lang="en-US" altLang="zh-CN" sz="2800" smtClean="0"/>
              <a:t>         </a:t>
            </a:r>
            <a:r>
              <a:rPr lang="zh-CN" altLang="zh-CN" sz="2800" smtClean="0"/>
              <a:t>将</a:t>
            </a:r>
            <a:r>
              <a:rPr lang="en-US" altLang="zh-CN" sz="2800" smtClean="0"/>
              <a:t>extent</a:t>
            </a:r>
            <a:r>
              <a:rPr lang="zh-CN" altLang="zh-CN" sz="2800" smtClean="0"/>
              <a:t>列表传递给 </a:t>
            </a:r>
            <a:r>
              <a:rPr lang="en-US" altLang="zh-CN" sz="2800" smtClean="0"/>
              <a:t>imshow()</a:t>
            </a:r>
            <a:r>
              <a:rPr lang="zh-CN" altLang="zh-CN" sz="2800" smtClean="0"/>
              <a:t>的</a:t>
            </a:r>
            <a:r>
              <a:rPr lang="en-US" altLang="zh-CN" sz="2800" smtClean="0"/>
              <a:t>extent</a:t>
            </a:r>
            <a:r>
              <a:rPr lang="zh-CN" altLang="zh-CN" sz="2800" smtClean="0"/>
              <a:t>参数，这样一来，图表的X、</a:t>
            </a:r>
            <a:r>
              <a:rPr lang="en-US" altLang="zh-CN" sz="2800" smtClean="0"/>
              <a:t>Y</a:t>
            </a:r>
            <a:r>
              <a:rPr lang="zh-CN" altLang="zh-CN" sz="2800" smtClean="0"/>
              <a:t>轴的刻度标签将使用</a:t>
            </a:r>
            <a:r>
              <a:rPr lang="en-US" altLang="zh-CN" sz="2800" smtClean="0"/>
              <a:t>extent</a:t>
            </a:r>
            <a:r>
              <a:rPr lang="zh-CN" altLang="zh-CN" sz="2800" smtClean="0"/>
              <a:t>列表所指定的范围</a:t>
            </a:r>
            <a:r>
              <a:rPr lang="en-US" altLang="zh-CN" sz="2800" smtClean="0"/>
              <a:t>.</a:t>
            </a:r>
            <a:endParaRPr lang="zh-CN" altLang="en-US" sz="2800" smtClean="0"/>
          </a:p>
        </p:txBody>
      </p:sp>
      <p:sp>
        <p:nvSpPr>
          <p:cNvPr id="655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797E7A1-A135-41A1-BBEA-6303FC12EFF4}" type="slidenum">
              <a:rPr lang="en-US" altLang="zh-CN" smtClean="0"/>
              <a:pPr eaLnBrk="1" hangingPunct="1"/>
              <a:t>61</a:t>
            </a:fld>
            <a:endParaRPr lang="en-US" altLang="zh-CN" smtClean="0"/>
          </a:p>
        </p:txBody>
      </p:sp>
      <p:pic>
        <p:nvPicPr>
          <p:cNvPr id="65541" name="图片 5" descr="figure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19400"/>
            <a:ext cx="8458200"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zh-CN" sz="3600" smtClean="0"/>
              <a:t>绘图函数简介</a:t>
            </a:r>
            <a:endParaRPr lang="zh-CN" altLang="en-US" sz="3600" smtClean="0"/>
          </a:p>
        </p:txBody>
      </p:sp>
      <p:sp>
        <p:nvSpPr>
          <p:cNvPr id="66563" name="内容占位符 2"/>
          <p:cNvSpPr>
            <a:spLocks noGrp="1"/>
          </p:cNvSpPr>
          <p:nvPr>
            <p:ph idx="1"/>
          </p:nvPr>
        </p:nvSpPr>
        <p:spPr>
          <a:xfrm>
            <a:off x="381000" y="990600"/>
            <a:ext cx="8110538" cy="5348288"/>
          </a:xfrm>
        </p:spPr>
        <p:txBody>
          <a:bodyPr/>
          <a:lstStyle/>
          <a:p>
            <a:r>
              <a:rPr lang="zh-CN" altLang="zh-CN" sz="3200" smtClean="0"/>
              <a:t>等值线图</a:t>
            </a:r>
          </a:p>
          <a:p>
            <a:pPr>
              <a:buFont typeface="Wingdings" pitchFamily="2" charset="2"/>
              <a:buNone/>
            </a:pPr>
            <a:r>
              <a:rPr lang="en-US" altLang="zh-CN" sz="2800" smtClean="0"/>
              <a:t>          </a:t>
            </a:r>
            <a:r>
              <a:rPr lang="zh-CN" altLang="zh-CN" sz="2800" smtClean="0"/>
              <a:t>还可以使用等值线图表示二元函数。所谓等值线，是指由函数值相等的各点连成的平滑曲线。等值线可以直观地表示二元函数值的变化趋势，例如等值线密集的地方表示函数值在此处的变化较大。</a:t>
            </a:r>
            <a:r>
              <a:rPr lang="en-US" altLang="zh-CN" sz="2800" smtClean="0"/>
              <a:t>matplotlib</a:t>
            </a:r>
            <a:r>
              <a:rPr lang="zh-CN" altLang="zh-CN" sz="2800" smtClean="0"/>
              <a:t>中可以使用</a:t>
            </a:r>
            <a:r>
              <a:rPr lang="en-US" altLang="zh-CN" sz="2800" smtClean="0"/>
              <a:t>contour()</a:t>
            </a:r>
            <a:r>
              <a:rPr lang="zh-CN" altLang="zh-CN" sz="2800" smtClean="0"/>
              <a:t>和</a:t>
            </a:r>
            <a:r>
              <a:rPr lang="en-US" altLang="zh-CN" sz="2800" smtClean="0"/>
              <a:t>contourf()</a:t>
            </a:r>
            <a:r>
              <a:rPr lang="zh-CN" altLang="zh-CN" sz="2800" smtClean="0"/>
              <a:t>描绘等值线，它们的区别是：</a:t>
            </a:r>
            <a:r>
              <a:rPr lang="en-US" altLang="zh-CN" sz="2800" smtClean="0"/>
              <a:t>contourf()</a:t>
            </a:r>
            <a:r>
              <a:rPr lang="zh-CN" altLang="zh-CN" sz="2800" smtClean="0"/>
              <a:t>所得到的是带填充效果的等值线。</a:t>
            </a:r>
            <a:r>
              <a:rPr lang="en-US" altLang="zh-CN" sz="2800" smtClean="0"/>
              <a:t>(matplotlib_contour.py</a:t>
            </a:r>
            <a:r>
              <a:rPr lang="zh-CN" altLang="zh-CN" sz="2800" smtClean="0"/>
              <a:t>用</a:t>
            </a:r>
            <a:r>
              <a:rPr lang="en-US" altLang="zh-CN" sz="2800" smtClean="0"/>
              <a:t>contour</a:t>
            </a:r>
            <a:r>
              <a:rPr lang="zh-CN" altLang="zh-CN" sz="2800" smtClean="0"/>
              <a:t>和</a:t>
            </a:r>
            <a:r>
              <a:rPr lang="en-US" altLang="zh-CN" sz="2800" smtClean="0"/>
              <a:t>contourf</a:t>
            </a:r>
            <a:r>
              <a:rPr lang="zh-CN" altLang="zh-CN" sz="2800" smtClean="0"/>
              <a:t>描绘等值线图</a:t>
            </a:r>
            <a:r>
              <a:rPr lang="en-US" altLang="zh-CN" sz="2800" smtClean="0"/>
              <a:t>)</a:t>
            </a:r>
            <a:endParaRPr lang="zh-CN"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zh-CN" altLang="en-US" sz="2800" smtClean="0"/>
              <a:t>          </a:t>
            </a:r>
            <a:endParaRPr lang="en-US" altLang="zh-CN" sz="2800" smtClean="0"/>
          </a:p>
          <a:p>
            <a:pPr>
              <a:buFont typeface="Wingdings" pitchFamily="2" charset="2"/>
              <a:buNone/>
            </a:pPr>
            <a:r>
              <a:rPr lang="en-US" altLang="zh-CN" sz="2800" smtClean="0"/>
              <a:t>          </a:t>
            </a:r>
          </a:p>
        </p:txBody>
      </p:sp>
      <p:sp>
        <p:nvSpPr>
          <p:cNvPr id="665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30A993D-5BA6-496D-A854-CB927B6E5DBD}" type="slidenum">
              <a:rPr lang="en-US" altLang="zh-CN" smtClean="0"/>
              <a:pPr eaLnBrk="1" hangingPunct="1"/>
              <a:t>62</a:t>
            </a:fld>
            <a:endParaRPr lang="en-US" altLang="zh-CN"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zh-CN" sz="3600" smtClean="0"/>
              <a:t>绘图函数简介</a:t>
            </a:r>
            <a:endParaRPr lang="zh-CN" altLang="en-US" sz="3600" smtClean="0"/>
          </a:p>
        </p:txBody>
      </p:sp>
      <p:sp>
        <p:nvSpPr>
          <p:cNvPr id="67587" name="内容占位符 2"/>
          <p:cNvSpPr>
            <a:spLocks noGrp="1"/>
          </p:cNvSpPr>
          <p:nvPr>
            <p:ph idx="1"/>
          </p:nvPr>
        </p:nvSpPr>
        <p:spPr>
          <a:xfrm>
            <a:off x="566738" y="1052513"/>
            <a:ext cx="8001000" cy="5195887"/>
          </a:xfrm>
        </p:spPr>
        <p:txBody>
          <a:bodyPr/>
          <a:lstStyle/>
          <a:p>
            <a:endParaRPr lang="en-US" altLang="zh-CN" smtClean="0"/>
          </a:p>
          <a:p>
            <a:endParaRPr lang="en-US" altLang="zh-CN" smtClean="0"/>
          </a:p>
          <a:p>
            <a:endParaRPr lang="en-US" altLang="zh-CN" smtClean="0"/>
          </a:p>
          <a:p>
            <a:pPr>
              <a:buFont typeface="Wingdings" pitchFamily="2" charset="2"/>
              <a:buNone/>
            </a:pPr>
            <a:r>
              <a:rPr lang="zh-CN" altLang="en-US" sz="2800" smtClean="0">
                <a:solidFill>
                  <a:srgbClr val="000000"/>
                </a:solidFill>
                <a:latin typeface="MingLiU" pitchFamily="49" charset="-120"/>
                <a:ea typeface="MingLiU" pitchFamily="49" charset="-120"/>
              </a:rPr>
              <a:t>      </a:t>
            </a:r>
            <a:endParaRPr lang="en-US" altLang="zh-CN" sz="2800" smtClean="0">
              <a:solidFill>
                <a:srgbClr val="000000"/>
              </a:solidFill>
              <a:latin typeface="MingLiU" pitchFamily="49" charset="-120"/>
              <a:ea typeface="MingLiU" pitchFamily="49" charset="-120"/>
            </a:endParaRPr>
          </a:p>
          <a:p>
            <a:pPr>
              <a:buFont typeface="Wingdings" pitchFamily="2" charset="2"/>
              <a:buNone/>
            </a:pPr>
            <a:endParaRPr lang="en-US" altLang="zh-CN" sz="2800" smtClean="0">
              <a:solidFill>
                <a:srgbClr val="000000"/>
              </a:solidFill>
              <a:latin typeface="MingLiU" pitchFamily="49" charset="-120"/>
              <a:ea typeface="MingLiU" pitchFamily="49" charset="-120"/>
            </a:endParaRPr>
          </a:p>
          <a:p>
            <a:pPr>
              <a:buFont typeface="Wingdings" pitchFamily="2" charset="2"/>
              <a:buNone/>
            </a:pPr>
            <a:endParaRPr lang="en-US" altLang="zh-CN" sz="2800" smtClean="0">
              <a:solidFill>
                <a:srgbClr val="000000"/>
              </a:solidFill>
              <a:latin typeface="MingLiU" pitchFamily="49" charset="-120"/>
              <a:ea typeface="MingLiU" pitchFamily="49" charset="-120"/>
            </a:endParaRPr>
          </a:p>
        </p:txBody>
      </p:sp>
      <p:sp>
        <p:nvSpPr>
          <p:cNvPr id="675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3462E08-2C81-4B5D-8AEC-61B20F13ABB7}" type="slidenum">
              <a:rPr lang="en-US" altLang="zh-CN" smtClean="0"/>
              <a:pPr eaLnBrk="1" hangingPunct="1"/>
              <a:t>63</a:t>
            </a:fld>
            <a:endParaRPr lang="en-US" altLang="zh-CN" smtClean="0"/>
          </a:p>
        </p:txBody>
      </p:sp>
      <p:sp>
        <p:nvSpPr>
          <p:cNvPr id="67589" name="Text Box 4"/>
          <p:cNvSpPr txBox="1">
            <a:spLocks noChangeArrowheads="1"/>
          </p:cNvSpPr>
          <p:nvPr/>
        </p:nvSpPr>
        <p:spPr bwMode="auto">
          <a:xfrm>
            <a:off x="838200" y="1219200"/>
            <a:ext cx="7467600" cy="47085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en-US" altLang="zh-CN" sz="2000"/>
              <a:t>import matplotlib.pyplot as plt</a:t>
            </a:r>
            <a:br>
              <a:rPr lang="en-US" altLang="zh-CN" sz="2000"/>
            </a:br>
            <a:endParaRPr lang="en-US" altLang="zh-CN" sz="2000"/>
          </a:p>
          <a:p>
            <a:pPr eaLnBrk="1" hangingPunct="1"/>
            <a:r>
              <a:rPr lang="en-US" altLang="zh-CN" sz="2000"/>
              <a:t>y, x = np.ogrid[-2:2:200j, -3:3:300j] </a:t>
            </a:r>
          </a:p>
          <a:p>
            <a:pPr eaLnBrk="1" hangingPunct="1"/>
            <a:r>
              <a:rPr lang="en-US" altLang="zh-CN" sz="2000"/>
              <a:t>z = x * np.exp( - x**2 - y**2) </a:t>
            </a:r>
            <a:br>
              <a:rPr lang="en-US" altLang="zh-CN" sz="2000"/>
            </a:br>
            <a:endParaRPr lang="en-US" altLang="zh-CN" sz="2000"/>
          </a:p>
          <a:p>
            <a:pPr eaLnBrk="1" hangingPunct="1"/>
            <a:r>
              <a:rPr lang="en-US" altLang="zh-CN" sz="2000"/>
              <a:t>extent = [np.min(x), np.max(x), np.min(y), np.max(y)]</a:t>
            </a:r>
            <a:br>
              <a:rPr lang="en-US" altLang="zh-CN" sz="2000"/>
            </a:br>
            <a:endParaRPr lang="en-US" altLang="zh-CN" sz="2000"/>
          </a:p>
          <a:p>
            <a:pPr eaLnBrk="1" hangingPunct="1"/>
            <a:r>
              <a:rPr lang="en-US" altLang="zh-CN" sz="2000"/>
              <a:t>plt.figure(figsize=(10,4))</a:t>
            </a:r>
          </a:p>
          <a:p>
            <a:pPr eaLnBrk="1" hangingPunct="1"/>
            <a:r>
              <a:rPr lang="en-US" altLang="zh-CN" sz="2000"/>
              <a:t>plt.subplot(121)</a:t>
            </a:r>
          </a:p>
          <a:p>
            <a:pPr eaLnBrk="1" hangingPunct="1"/>
            <a:r>
              <a:rPr lang="en-US" altLang="zh-CN" sz="2000"/>
              <a:t>cs = plt.contour(z, 10, extent=extent) </a:t>
            </a:r>
          </a:p>
          <a:p>
            <a:pPr eaLnBrk="1" hangingPunct="1"/>
            <a:r>
              <a:rPr lang="en-US" altLang="zh-CN" sz="2000"/>
              <a:t>plt.clabel(cs) </a:t>
            </a:r>
          </a:p>
          <a:p>
            <a:pPr eaLnBrk="1" hangingPunct="1"/>
            <a:r>
              <a:rPr lang="en-US" altLang="zh-CN" sz="2000"/>
              <a:t>plt.subplot(122)</a:t>
            </a:r>
          </a:p>
          <a:p>
            <a:pPr eaLnBrk="1" hangingPunct="1"/>
            <a:r>
              <a:rPr lang="en-US" altLang="zh-CN" sz="2000"/>
              <a:t>plt.contourf(x.reshape(-1), y.reshape(-1), z, 20) </a:t>
            </a:r>
          </a:p>
          <a:p>
            <a:pPr eaLnBrk="1" hangingPunct="1"/>
            <a:r>
              <a:rPr lang="en-US" altLang="zh-CN" sz="2000"/>
              <a:t>plt.show()</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zh-CN" sz="3600" smtClean="0"/>
              <a:t>绘图函数简介</a:t>
            </a:r>
            <a:endParaRPr lang="zh-CN" altLang="en-US" sz="3600" smtClean="0"/>
          </a:p>
        </p:txBody>
      </p:sp>
      <p:sp>
        <p:nvSpPr>
          <p:cNvPr id="68611" name="内容占位符 2"/>
          <p:cNvSpPr>
            <a:spLocks noGrp="1"/>
          </p:cNvSpPr>
          <p:nvPr>
            <p:ph idx="1"/>
          </p:nvPr>
        </p:nvSpPr>
        <p:spPr>
          <a:xfrm>
            <a:off x="457200" y="1052513"/>
            <a:ext cx="8110538" cy="5272087"/>
          </a:xfrm>
        </p:spPr>
        <p:txBody>
          <a:bodyPr/>
          <a:lstStyle/>
          <a:p>
            <a:pPr>
              <a:buFont typeface="Wingdings" pitchFamily="2" charset="2"/>
              <a:buNone/>
            </a:pPr>
            <a:r>
              <a:rPr lang="en-US" altLang="zh-CN" sz="2800" smtClean="0"/>
              <a:t>         </a:t>
            </a:r>
            <a:r>
              <a:rPr lang="zh-CN" altLang="zh-CN" sz="2800" smtClean="0"/>
              <a:t>为了更淸楚地区分X轴和</a:t>
            </a:r>
            <a:r>
              <a:rPr lang="en-US" altLang="zh-CN" sz="2800" smtClean="0"/>
              <a:t>Y</a:t>
            </a:r>
            <a:r>
              <a:rPr lang="zh-CN" altLang="zh-CN" sz="2800" smtClean="0"/>
              <a:t>轴，这里让它们的取值范围和等分次数均不相同</a:t>
            </a:r>
            <a:r>
              <a:rPr lang="en-US" altLang="zh-CN" sz="2800" smtClean="0"/>
              <a:t>.</a:t>
            </a:r>
            <a:r>
              <a:rPr lang="zh-CN" altLang="zh-CN" sz="2800" smtClean="0"/>
              <a:t>这样得 到的数组</a:t>
            </a:r>
            <a:r>
              <a:rPr lang="en-US" altLang="zh-CN" sz="2800" smtClean="0"/>
              <a:t>z</a:t>
            </a:r>
            <a:r>
              <a:rPr lang="zh-CN" altLang="zh-CN" sz="2800" smtClean="0"/>
              <a:t>的形状为</a:t>
            </a:r>
            <a:r>
              <a:rPr lang="en-US" altLang="zh-CN" sz="2800" smtClean="0"/>
              <a:t>(200, 300),</a:t>
            </a:r>
            <a:r>
              <a:rPr lang="zh-CN" altLang="zh-CN" sz="2800" smtClean="0"/>
              <a:t>它的第0轴对应</a:t>
            </a:r>
            <a:r>
              <a:rPr lang="en-US" altLang="zh-CN" sz="2800" smtClean="0"/>
              <a:t>Y</a:t>
            </a:r>
            <a:r>
              <a:rPr lang="zh-CN" altLang="zh-CN" sz="2800" smtClean="0"/>
              <a:t>轴、第1轴对应X轴。</a:t>
            </a:r>
          </a:p>
          <a:p>
            <a:pPr>
              <a:buFont typeface="Wingdings" pitchFamily="2" charset="2"/>
              <a:buNone/>
            </a:pPr>
            <a:r>
              <a:rPr lang="en-US" altLang="zh-CN" sz="2800" smtClean="0"/>
              <a:t>          </a:t>
            </a:r>
            <a:r>
              <a:rPr lang="zh-CN" altLang="zh-CN" sz="2800" smtClean="0"/>
              <a:t>调用</a:t>
            </a:r>
            <a:r>
              <a:rPr lang="en-US" altLang="zh-CN" sz="2800" smtClean="0"/>
              <a:t>contour()</a:t>
            </a:r>
            <a:r>
              <a:rPr lang="zh-CN" altLang="zh-CN" sz="2800" smtClean="0"/>
              <a:t>绘制数组</a:t>
            </a:r>
            <a:r>
              <a:rPr lang="en-US" altLang="zh-CN" sz="2800" smtClean="0"/>
              <a:t>z</a:t>
            </a:r>
            <a:r>
              <a:rPr lang="zh-CN" altLang="zh-CN" sz="2800" smtClean="0"/>
              <a:t>的等值线图，第二个参数为10,表示将整个函数的取值范围等 分为10个</a:t>
            </a:r>
            <a:r>
              <a:rPr lang="zh-CN" altLang="en-US" sz="2800" smtClean="0"/>
              <a:t>区间</a:t>
            </a:r>
            <a:r>
              <a:rPr lang="en-US" altLang="zh-CN" sz="2800" smtClean="0"/>
              <a:t>,</a:t>
            </a:r>
            <a:r>
              <a:rPr lang="zh-CN" altLang="zh-CN" sz="2800" smtClean="0"/>
              <a:t>即显示的等值线图中将有9条等值线。和</a:t>
            </a:r>
            <a:r>
              <a:rPr lang="en-US" altLang="zh-CN" sz="2800" smtClean="0"/>
              <a:t>imshow()</a:t>
            </a:r>
            <a:r>
              <a:rPr lang="zh-CN" altLang="en-US" sz="2800" smtClean="0"/>
              <a:t>一</a:t>
            </a:r>
            <a:r>
              <a:rPr lang="zh-CN" altLang="zh-CN" sz="2800" smtClean="0"/>
              <a:t>样，可以使用</a:t>
            </a:r>
            <a:r>
              <a:rPr lang="en-US" altLang="zh-CN" sz="2800" smtClean="0"/>
              <a:t>extent</a:t>
            </a:r>
            <a:r>
              <a:rPr lang="zh-CN" altLang="zh-CN" sz="2800" smtClean="0"/>
              <a:t>参 数指定等值线图的X轴和</a:t>
            </a:r>
            <a:r>
              <a:rPr lang="en-US" altLang="zh-CN" sz="2800" smtClean="0"/>
              <a:t>Y</a:t>
            </a:r>
            <a:r>
              <a:rPr lang="zh-CN" altLang="zh-CN" sz="2800" smtClean="0"/>
              <a:t>轴的数据范围。</a:t>
            </a:r>
            <a:r>
              <a:rPr lang="en-US" altLang="zh-CN" sz="2800" smtClean="0"/>
              <a:t>contour()</a:t>
            </a:r>
            <a:r>
              <a:rPr lang="zh-CN" altLang="zh-CN" sz="2800" smtClean="0"/>
              <a:t>所返回的是一个</a:t>
            </a:r>
            <a:r>
              <a:rPr lang="en-US" altLang="zh-CN" sz="2800" smtClean="0"/>
              <a:t>QuadContourSet</a:t>
            </a:r>
            <a:r>
              <a:rPr lang="zh-CN" altLang="zh-CN" sz="2800" smtClean="0"/>
              <a:t>对象， 将它传递给</a:t>
            </a:r>
            <a:r>
              <a:rPr lang="en-US" altLang="zh-CN" sz="2800" smtClean="0"/>
              <a:t>clabel(),</a:t>
            </a:r>
            <a:r>
              <a:rPr lang="zh-CN" altLang="zh-CN" sz="2800" smtClean="0"/>
              <a:t>为其中的等值线标上对应的值。 </a:t>
            </a:r>
          </a:p>
        </p:txBody>
      </p:sp>
      <p:sp>
        <p:nvSpPr>
          <p:cNvPr id="686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772B58D-5E40-4C67-B53B-B428D352DD73}" type="slidenum">
              <a:rPr lang="en-US" altLang="zh-CN" smtClean="0"/>
              <a:pPr eaLnBrk="1" hangingPunct="1"/>
              <a:t>64</a:t>
            </a:fld>
            <a:endParaRPr lang="en-US" altLang="zh-CN"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zh-CN" sz="3600" smtClean="0"/>
              <a:t>绘图函数简介</a:t>
            </a:r>
            <a:endParaRPr lang="zh-CN" altLang="en-US" sz="3600" smtClean="0"/>
          </a:p>
        </p:txBody>
      </p:sp>
      <p:sp>
        <p:nvSpPr>
          <p:cNvPr id="69635" name="内容占位符 2"/>
          <p:cNvSpPr>
            <a:spLocks noGrp="1"/>
          </p:cNvSpPr>
          <p:nvPr>
            <p:ph idx="1"/>
          </p:nvPr>
        </p:nvSpPr>
        <p:spPr>
          <a:xfrm>
            <a:off x="566738" y="1052513"/>
            <a:ext cx="8001000" cy="5272087"/>
          </a:xfrm>
        </p:spPr>
        <p:txBody>
          <a:bodyPr/>
          <a:lstStyle/>
          <a:p>
            <a:pPr>
              <a:buFont typeface="Wingdings" pitchFamily="2" charset="2"/>
              <a:buNone/>
            </a:pPr>
            <a:r>
              <a:rPr lang="en-US" altLang="zh-CN" sz="2800" smtClean="0"/>
              <a:t>          </a:t>
            </a:r>
            <a:r>
              <a:rPr lang="zh-CN" altLang="zh-CN" sz="2800" smtClean="0"/>
              <a:t>调用</a:t>
            </a:r>
            <a:r>
              <a:rPr lang="en-US" altLang="zh-CN" sz="2800" smtClean="0"/>
              <a:t>contourf(),</a:t>
            </a:r>
            <a:r>
              <a:rPr lang="zh-CN" altLang="zh-CN" sz="2800" smtClean="0"/>
              <a:t>绘制将取值范围等分为20份、带填充效果的等值线图。这里演示 了另外一种设置X、</a:t>
            </a:r>
            <a:r>
              <a:rPr lang="en-US" altLang="zh-CN" sz="2800" smtClean="0"/>
              <a:t>Y</a:t>
            </a:r>
            <a:r>
              <a:rPr lang="zh-CN" altLang="zh-CN" sz="2800" smtClean="0"/>
              <a:t>轴取值范围的方法。它的前两个参数分别是计算数组</a:t>
            </a:r>
            <a:r>
              <a:rPr lang="en-US" altLang="zh-CN" sz="2800" smtClean="0"/>
              <a:t>z</a:t>
            </a:r>
            <a:r>
              <a:rPr lang="zh-CN" altLang="zh-CN" sz="2800" smtClean="0"/>
              <a:t>时所使用的X轴和</a:t>
            </a:r>
            <a:r>
              <a:rPr lang="en-US" altLang="zh-CN" sz="2800" smtClean="0"/>
              <a:t>Y</a:t>
            </a:r>
            <a:r>
              <a:rPr lang="zh-CN" altLang="zh-CN" sz="2800" smtClean="0"/>
              <a:t>轴上的取样点</a:t>
            </a:r>
            <a:r>
              <a:rPr lang="en-US" altLang="zh-CN" sz="2800" smtClean="0"/>
              <a:t>,</a:t>
            </a:r>
            <a:r>
              <a:rPr lang="zh-CN" altLang="zh-CN" sz="2800" smtClean="0"/>
              <a:t>这两个数组必须是一维的。</a:t>
            </a:r>
            <a:endParaRPr lang="zh-CN" altLang="en-US" sz="2800" smtClean="0"/>
          </a:p>
        </p:txBody>
      </p:sp>
      <p:sp>
        <p:nvSpPr>
          <p:cNvPr id="696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6D92BD8-93F2-49CA-8E7C-630EE53344E3}" type="slidenum">
              <a:rPr lang="en-US" altLang="zh-CN" smtClean="0"/>
              <a:pPr eaLnBrk="1" hangingPunct="1"/>
              <a:t>65</a:t>
            </a:fld>
            <a:endParaRPr lang="en-US" altLang="zh-CN" smtClean="0"/>
          </a:p>
        </p:txBody>
      </p:sp>
      <p:pic>
        <p:nvPicPr>
          <p:cNvPr id="69637" name="图片 6" descr="figure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76600"/>
            <a:ext cx="8229600"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r>
              <a:rPr lang="zh-CN" altLang="zh-CN" sz="3600" smtClean="0"/>
              <a:t>绘图函数简介</a:t>
            </a:r>
            <a:endParaRPr lang="zh-CN" altLang="en-US" sz="3600" smtClean="0"/>
          </a:p>
        </p:txBody>
      </p:sp>
      <p:sp>
        <p:nvSpPr>
          <p:cNvPr id="4100" name="内容占位符 2"/>
          <p:cNvSpPr>
            <a:spLocks noGrp="1"/>
          </p:cNvSpPr>
          <p:nvPr>
            <p:ph idx="1"/>
          </p:nvPr>
        </p:nvSpPr>
        <p:spPr>
          <a:xfrm>
            <a:off x="381000" y="1052513"/>
            <a:ext cx="8186738" cy="4967287"/>
          </a:xfrm>
        </p:spPr>
        <p:txBody>
          <a:bodyPr/>
          <a:lstStyle/>
          <a:p>
            <a:pPr>
              <a:buFont typeface="Wingdings" pitchFamily="2" charset="2"/>
              <a:buNone/>
            </a:pPr>
            <a:r>
              <a:rPr lang="en-US" altLang="zh-CN" sz="2800" smtClean="0"/>
              <a:t>          </a:t>
            </a:r>
            <a:r>
              <a:rPr lang="zh-CN" altLang="zh-CN" sz="2800" smtClean="0"/>
              <a:t>还可以使用等值线绘制隐函数曲线</a:t>
            </a:r>
            <a:r>
              <a:rPr lang="en-US" altLang="zh-CN" sz="2800" smtClean="0"/>
              <a:t>. </a:t>
            </a:r>
            <a:r>
              <a:rPr lang="zh-CN" altLang="zh-CN" sz="2800" smtClean="0"/>
              <a:t>显然，无法像绘制一般函数那样，先创建一个等差数组表示变</a:t>
            </a:r>
            <a:r>
              <a:rPr lang="zh-CN" altLang="en-US" sz="2800" smtClean="0"/>
              <a:t>量</a:t>
            </a:r>
            <a:r>
              <a:rPr lang="zh-CN" altLang="zh-CN" sz="2800" smtClean="0"/>
              <a:t>的取值点，然后计算出数组中每个</a:t>
            </a:r>
            <a:r>
              <a:rPr lang="en-US" altLang="zh-CN" sz="2800" smtClean="0"/>
              <a:t>x</a:t>
            </a:r>
            <a:r>
              <a:rPr lang="zh-CN" altLang="zh-CN" sz="2800" smtClean="0"/>
              <a:t>所对应的</a:t>
            </a:r>
            <a:r>
              <a:rPr lang="en-US" altLang="zh-CN" sz="2800" smtClean="0"/>
              <a:t>y</a:t>
            </a:r>
            <a:r>
              <a:rPr lang="zh-CN" altLang="zh-CN" sz="2800" smtClean="0"/>
              <a:t>值。可以使用等值线解决这个问题，显然隐函数的曲线就是值等于0的那条等值线。下面的程序绘制函数</a:t>
            </a:r>
            <a:endParaRPr lang="en-US" altLang="zh-CN" sz="2800" smtClean="0"/>
          </a:p>
          <a:p>
            <a:pPr>
              <a:buFont typeface="Wingdings" pitchFamily="2" charset="2"/>
              <a:buNone/>
            </a:pPr>
            <a:r>
              <a:rPr lang="en-US" altLang="zh-CN" sz="2800" smtClean="0"/>
              <a:t>    </a:t>
            </a:r>
            <a:r>
              <a:rPr lang="zh-CN" altLang="zh-CN" sz="2800" smtClean="0"/>
              <a:t>在</a:t>
            </a:r>
            <a:r>
              <a:rPr lang="en-US" altLang="zh-CN" sz="2800" smtClean="0"/>
              <a:t>f(x,y)=0</a:t>
            </a:r>
            <a:r>
              <a:rPr lang="zh-CN" altLang="zh-CN" sz="2800" smtClean="0"/>
              <a:t>和 </a:t>
            </a:r>
            <a:r>
              <a:rPr lang="en-US" altLang="zh-CN" sz="2800" smtClean="0"/>
              <a:t>f(x,y)-0.1 </a:t>
            </a:r>
            <a:r>
              <a:rPr lang="zh-CN" altLang="zh-CN" sz="2800" smtClean="0"/>
              <a:t>= 0时的曲线</a:t>
            </a:r>
            <a:r>
              <a:rPr lang="en-US" altLang="zh-CN" sz="2800" smtClean="0"/>
              <a:t>. (matplotlib_implicit_func.py)</a:t>
            </a:r>
            <a:endParaRPr lang="zh-CN" altLang="zh-CN" sz="2800" smtClean="0"/>
          </a:p>
          <a:p>
            <a:pPr>
              <a:buFont typeface="Wingdings" pitchFamily="2" charset="2"/>
              <a:buNone/>
            </a:pPr>
            <a:endParaRPr lang="zh-CN" altLang="en-US" sz="2800" smtClean="0"/>
          </a:p>
        </p:txBody>
      </p:sp>
      <p:sp>
        <p:nvSpPr>
          <p:cNvPr id="4101" name="灯片编号占位符 3"/>
          <p:cNvSpPr>
            <a:spLocks noGrp="1"/>
          </p:cNvSpPr>
          <p:nvPr>
            <p:ph type="sldNum" sz="quarter" idx="12"/>
          </p:nvPr>
        </p:nvSpPr>
        <p:spPr>
          <a:xfrm>
            <a:off x="6553200" y="6400800"/>
            <a:ext cx="1981200" cy="268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0A64DBC-6E90-424B-B50C-2C7BABA39C97}" type="slidenum">
              <a:rPr lang="en-US" altLang="zh-CN" smtClean="0"/>
              <a:pPr eaLnBrk="1" hangingPunct="1"/>
              <a:t>66</a:t>
            </a:fld>
            <a:endParaRPr lang="en-US" altLang="zh-CN" smtClean="0"/>
          </a:p>
        </p:txBody>
      </p:sp>
      <p:graphicFrame>
        <p:nvGraphicFramePr>
          <p:cNvPr id="4098" name="Object 6"/>
          <p:cNvGraphicFramePr>
            <a:graphicFrameLocks noChangeAspect="1"/>
          </p:cNvGraphicFramePr>
          <p:nvPr/>
        </p:nvGraphicFramePr>
        <p:xfrm>
          <a:off x="3886200" y="3200400"/>
          <a:ext cx="4513263" cy="457200"/>
        </p:xfrm>
        <a:graphic>
          <a:graphicData uri="http://schemas.openxmlformats.org/presentationml/2006/ole">
            <mc:AlternateContent xmlns:mc="http://schemas.openxmlformats.org/markup-compatibility/2006">
              <mc:Choice xmlns:v="urn:schemas-microsoft-com:vml" Requires="v">
                <p:oleObj spid="_x0000_s4103" name="Equation" r:id="rId3" imgW="1955520" imgH="228600" progId="Equation.DSMT4">
                  <p:embed/>
                </p:oleObj>
              </mc:Choice>
              <mc:Fallback>
                <p:oleObj name="Equation" r:id="rId3" imgW="195552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200400"/>
                        <a:ext cx="45132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2" name="Text Box 4"/>
          <p:cNvSpPr txBox="1">
            <a:spLocks noChangeArrowheads="1"/>
          </p:cNvSpPr>
          <p:nvPr/>
        </p:nvSpPr>
        <p:spPr bwMode="auto">
          <a:xfrm>
            <a:off x="914400" y="4648200"/>
            <a:ext cx="74676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import numpy as np</a:t>
            </a:r>
          </a:p>
          <a:p>
            <a:pPr eaLnBrk="1" hangingPunct="1"/>
            <a:r>
              <a:rPr lang="en-US" altLang="zh-CN" sz="2000"/>
              <a:t>import matplotlib.pyplot as plt</a:t>
            </a:r>
          </a:p>
          <a:p>
            <a:pPr eaLnBrk="1" hangingPunct="1"/>
            <a:endParaRPr lang="en-US" altLang="zh-CN" sz="2000"/>
          </a:p>
          <a:p>
            <a:pPr eaLnBrk="1" hangingPunct="1"/>
            <a:r>
              <a:rPr lang="en-US" altLang="zh-CN" sz="2000"/>
              <a:t>y, x = np.ogrid[-1.5:1.5:200j, -1.5:1.5:200j]</a:t>
            </a:r>
          </a:p>
          <a:p>
            <a:pPr eaLnBrk="1" hangingPunct="1"/>
            <a:r>
              <a:rPr lang="en-US" altLang="zh-CN" sz="2000"/>
              <a:t>f = (x**2 + y**2)**4 - (x**2 - y**2)**2</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zh-CN" sz="3600" smtClean="0"/>
              <a:t>绘图函数简介</a:t>
            </a:r>
            <a:endParaRPr lang="zh-CN" altLang="en-US" sz="3600" smtClean="0"/>
          </a:p>
        </p:txBody>
      </p:sp>
      <p:sp>
        <p:nvSpPr>
          <p:cNvPr id="7065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10CE4A8-332A-4F4C-A065-355EA50965DD}" type="slidenum">
              <a:rPr lang="en-US" altLang="zh-CN" smtClean="0"/>
              <a:pPr eaLnBrk="1" hangingPunct="1"/>
              <a:t>67</a:t>
            </a:fld>
            <a:endParaRPr lang="en-US" altLang="zh-CN" smtClean="0"/>
          </a:p>
        </p:txBody>
      </p:sp>
      <p:sp>
        <p:nvSpPr>
          <p:cNvPr id="70660" name="内容占位符 7"/>
          <p:cNvSpPr>
            <a:spLocks noGrp="1"/>
          </p:cNvSpPr>
          <p:nvPr>
            <p:ph idx="1"/>
          </p:nvPr>
        </p:nvSpPr>
        <p:spPr>
          <a:xfrm>
            <a:off x="685800" y="1066800"/>
            <a:ext cx="8001000" cy="4967288"/>
          </a:xfrm>
        </p:spPr>
        <p:txBody>
          <a:bodyPr/>
          <a:lstStyle/>
          <a:p>
            <a:r>
              <a:rPr lang="en-US" altLang="zh-CN" smtClean="0"/>
              <a:t> </a:t>
            </a:r>
            <a:endParaRPr lang="zh-CN" altLang="en-US" smtClean="0"/>
          </a:p>
        </p:txBody>
      </p:sp>
      <p:sp>
        <p:nvSpPr>
          <p:cNvPr id="70661" name="Text Box 4"/>
          <p:cNvSpPr txBox="1">
            <a:spLocks noChangeArrowheads="1"/>
          </p:cNvSpPr>
          <p:nvPr/>
        </p:nvSpPr>
        <p:spPr bwMode="auto">
          <a:xfrm>
            <a:off x="685800" y="1066800"/>
            <a:ext cx="7848600" cy="47085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plt.figure(figsize=(9,4))</a:t>
            </a:r>
          </a:p>
          <a:p>
            <a:pPr eaLnBrk="1" hangingPunct="1"/>
            <a:r>
              <a:rPr lang="en-US" altLang="zh-CN" sz="2000"/>
              <a:t>plt.subplot(121)</a:t>
            </a:r>
          </a:p>
          <a:p>
            <a:pPr eaLnBrk="1" hangingPunct="1"/>
            <a:r>
              <a:rPr lang="en-US" altLang="zh-CN" sz="2000"/>
              <a:t>extent = [np.min(x), np.max(x), np.min(y), np.max(y)]</a:t>
            </a:r>
          </a:p>
          <a:p>
            <a:pPr eaLnBrk="1" hangingPunct="1"/>
            <a:r>
              <a:rPr lang="en-US" altLang="zh-CN" sz="2000"/>
              <a:t>cs = plt.contour(f, extent=extent, levels=[0, 0.1], </a:t>
            </a:r>
          </a:p>
          <a:p>
            <a:pPr eaLnBrk="1" hangingPunct="1"/>
            <a:r>
              <a:rPr lang="en-US" altLang="zh-CN" sz="2000"/>
              <a:t>colors=["b", "r"], linestyles=["solid", "dashed"], linewidths=[2, 2])</a:t>
            </a:r>
          </a:p>
          <a:p>
            <a:pPr eaLnBrk="1" hangingPunct="1"/>
            <a:endParaRPr lang="en-US" altLang="zh-CN" sz="2000"/>
          </a:p>
          <a:p>
            <a:pPr eaLnBrk="1" hangingPunct="1"/>
            <a:r>
              <a:rPr lang="en-US" altLang="zh-CN" sz="2000"/>
              <a:t>plt.subplot(122)</a:t>
            </a:r>
          </a:p>
          <a:p>
            <a:pPr eaLnBrk="1" hangingPunct="1"/>
            <a:r>
              <a:rPr lang="en-US" altLang="zh-CN" sz="2000"/>
              <a:t>for c in cs.collections:</a:t>
            </a:r>
          </a:p>
          <a:p>
            <a:pPr eaLnBrk="1" hangingPunct="1"/>
            <a:r>
              <a:rPr lang="en-US" altLang="zh-CN" sz="2000"/>
              <a:t>    data = c.get_paths()[0].vertices</a:t>
            </a:r>
          </a:p>
          <a:p>
            <a:pPr eaLnBrk="1" hangingPunct="1"/>
            <a:r>
              <a:rPr lang="en-US" altLang="zh-CN" sz="2000"/>
              <a:t>    plt.plot(data[:,0], data[:,1], </a:t>
            </a:r>
          </a:p>
          <a:p>
            <a:pPr eaLnBrk="1" hangingPunct="1"/>
            <a:r>
              <a:rPr lang="en-US" altLang="zh-CN" sz="2000"/>
              <a:t>    color=c.get_color()[0], linewidth=c.get_linewidth()[0])</a:t>
            </a:r>
          </a:p>
          <a:p>
            <a:pPr eaLnBrk="1" hangingPunct="1"/>
            <a:r>
              <a:rPr lang="en-US" altLang="zh-CN" sz="2000"/>
              <a:t/>
            </a:r>
            <a:br>
              <a:rPr lang="en-US" altLang="zh-CN" sz="2000"/>
            </a:br>
            <a:endParaRPr lang="en-US" altLang="zh-CN" sz="2000"/>
          </a:p>
          <a:p>
            <a:pPr eaLnBrk="1" hangingPunct="1"/>
            <a:r>
              <a:rPr lang="en-US" altLang="zh-CN" sz="2000"/>
              <a:t>plt.show()</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zh-CN" sz="3600" smtClean="0"/>
              <a:t>绘图函数简介</a:t>
            </a:r>
            <a:endParaRPr lang="zh-CN" altLang="en-US" sz="3600" smtClean="0"/>
          </a:p>
        </p:txBody>
      </p:sp>
      <p:pic>
        <p:nvPicPr>
          <p:cNvPr id="71683" name="内容占位符 4" descr="figure_1.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66738" y="1779588"/>
            <a:ext cx="8001000" cy="3511550"/>
          </a:xfrm>
        </p:spPr>
      </p:pic>
      <p:sp>
        <p:nvSpPr>
          <p:cNvPr id="71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C4BB49D-3D90-40F4-9084-E3858DEE70C4}" type="slidenum">
              <a:rPr lang="en-US" altLang="zh-CN" smtClean="0"/>
              <a:pPr eaLnBrk="1" hangingPunct="1"/>
              <a:t>68</a:t>
            </a:fld>
            <a:endParaRPr lang="en-US" altLang="zh-CN"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zh-CN" sz="3600" smtClean="0"/>
              <a:t>绘图函数简介</a:t>
            </a:r>
            <a:endParaRPr lang="zh-CN" altLang="en-US" sz="3600" smtClean="0"/>
          </a:p>
        </p:txBody>
      </p:sp>
      <p:sp>
        <p:nvSpPr>
          <p:cNvPr id="72707" name="内容占位符 2"/>
          <p:cNvSpPr>
            <a:spLocks noGrp="1"/>
          </p:cNvSpPr>
          <p:nvPr>
            <p:ph idx="1"/>
          </p:nvPr>
        </p:nvSpPr>
        <p:spPr>
          <a:xfrm>
            <a:off x="304800" y="1052513"/>
            <a:ext cx="8458200" cy="4967287"/>
          </a:xfrm>
        </p:spPr>
        <p:txBody>
          <a:bodyPr/>
          <a:lstStyle/>
          <a:p>
            <a:pPr>
              <a:buFont typeface="Wingdings" pitchFamily="2" charset="2"/>
              <a:buNone/>
            </a:pPr>
            <a:r>
              <a:rPr lang="en-US" altLang="zh-CN" sz="2800" smtClean="0"/>
              <a:t>          </a:t>
            </a:r>
            <a:r>
              <a:rPr lang="zh-CN" altLang="zh-CN" sz="2800" smtClean="0"/>
              <a:t>在调用</a:t>
            </a:r>
            <a:r>
              <a:rPr lang="en-US" altLang="zh-CN" sz="2800" smtClean="0"/>
              <a:t>contour()</a:t>
            </a:r>
            <a:r>
              <a:rPr lang="zh-CN" altLang="zh-CN" sz="2800" smtClean="0"/>
              <a:t>绘制等值线时，可以通过</a:t>
            </a:r>
            <a:r>
              <a:rPr lang="en-US" altLang="zh-CN" sz="2800" smtClean="0"/>
              <a:t>levels</a:t>
            </a:r>
            <a:r>
              <a:rPr lang="zh-CN" altLang="zh-CN" sz="2800" smtClean="0"/>
              <a:t>参数指定所绘制等值线对应的函数值，这 里设置</a:t>
            </a:r>
            <a:r>
              <a:rPr lang="en-US" altLang="zh-CN" sz="2800" smtClean="0"/>
              <a:t>levels</a:t>
            </a:r>
            <a:r>
              <a:rPr lang="zh-CN" altLang="zh-CN" sz="2800" smtClean="0"/>
              <a:t>参数为[0，</a:t>
            </a:r>
            <a:r>
              <a:rPr lang="en-US" altLang="zh-CN" sz="2800" smtClean="0"/>
              <a:t>0.1],</a:t>
            </a:r>
            <a:r>
              <a:rPr lang="zh-CN" altLang="zh-CN" sz="2800" smtClean="0"/>
              <a:t>因此最终将绘制两条等值线。</a:t>
            </a:r>
          </a:p>
          <a:p>
            <a:pPr>
              <a:buFont typeface="Wingdings" pitchFamily="2" charset="2"/>
              <a:buNone/>
            </a:pPr>
            <a:r>
              <a:rPr lang="en-US" altLang="zh-CN" sz="2800" smtClean="0"/>
              <a:t>         </a:t>
            </a:r>
            <a:r>
              <a:rPr lang="zh-CN" altLang="zh-CN" sz="2800" smtClean="0"/>
              <a:t>观察图</a:t>
            </a:r>
            <a:r>
              <a:rPr lang="zh-CN" altLang="en-US" sz="2800" smtClean="0"/>
              <a:t>会</a:t>
            </a:r>
            <a:r>
              <a:rPr lang="zh-CN" altLang="zh-CN" sz="2800" smtClean="0"/>
              <a:t>发现，表示隐函数</a:t>
            </a:r>
            <a:r>
              <a:rPr lang="en-US" altLang="zh-CN" sz="2800" smtClean="0"/>
              <a:t>f(x)=0</a:t>
            </a:r>
            <a:r>
              <a:rPr lang="zh-CN" altLang="zh-CN" sz="2800" smtClean="0"/>
              <a:t>蓝色实线并不是完全连续的，在图的中间部分它由许多孤立的小段构成。因为等值线在原点附近无限靠近，因此无论对函数</a:t>
            </a:r>
            <a:r>
              <a:rPr lang="en-US" altLang="zh-CN" sz="2800" smtClean="0"/>
              <a:t>f</a:t>
            </a:r>
            <a:r>
              <a:rPr lang="zh-CN" altLang="zh-CN" sz="2800" smtClean="0"/>
              <a:t>的取值空间如何进行细分，总是会有无法分开的地方，</a:t>
            </a:r>
            <a:r>
              <a:rPr lang="zh-CN" altLang="en-US" sz="2800" smtClean="0"/>
              <a:t>最终</a:t>
            </a:r>
            <a:r>
              <a:rPr lang="zh-CN" altLang="zh-CN" sz="2800" smtClean="0"/>
              <a:t>造成了图中的那些孤立的细小区域。而表示隐函数</a:t>
            </a:r>
            <a:r>
              <a:rPr lang="en-US" altLang="zh-CN" sz="2800" smtClean="0"/>
              <a:t>f(x,y)-0.1=0</a:t>
            </a:r>
            <a:r>
              <a:rPr lang="zh-CN" altLang="zh-CN" sz="2800" smtClean="0"/>
              <a:t>的红色虚线则是闭合且连续的。</a:t>
            </a:r>
          </a:p>
          <a:p>
            <a:pPr>
              <a:buFont typeface="Wingdings" pitchFamily="2" charset="2"/>
              <a:buNone/>
            </a:pPr>
            <a:r>
              <a:rPr lang="en-US" altLang="zh-CN" smtClean="0"/>
              <a:t>          </a:t>
            </a:r>
            <a:endParaRPr lang="zh-CN" altLang="zh-CN" smtClean="0"/>
          </a:p>
        </p:txBody>
      </p:sp>
      <p:sp>
        <p:nvSpPr>
          <p:cNvPr id="727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3038DE8-42B2-4F36-9642-E3B1688CB44C}" type="slidenum">
              <a:rPr lang="en-US" altLang="zh-CN" smtClean="0"/>
              <a:pPr eaLnBrk="1" hangingPunct="1"/>
              <a:t>69</a:t>
            </a:fld>
            <a:endParaRPr lang="en-US" altLang="zh-CN"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zh-CN" altLang="en-US" sz="3600" smtClean="0"/>
              <a:t>快速绘图</a:t>
            </a:r>
          </a:p>
        </p:txBody>
      </p:sp>
      <p:sp>
        <p:nvSpPr>
          <p:cNvPr id="2052" name="内容占位符 2"/>
          <p:cNvSpPr>
            <a:spLocks noGrp="1"/>
          </p:cNvSpPr>
          <p:nvPr>
            <p:ph idx="1"/>
          </p:nvPr>
        </p:nvSpPr>
        <p:spPr>
          <a:xfrm>
            <a:off x="304800" y="1066800"/>
            <a:ext cx="8262938" cy="5272088"/>
          </a:xfrm>
        </p:spPr>
        <p:txBody>
          <a:bodyPr/>
          <a:lstStyle/>
          <a:p>
            <a:pPr>
              <a:buFont typeface="Wingdings" pitchFamily="2" charset="2"/>
              <a:buNone/>
            </a:pPr>
            <a:r>
              <a:rPr lang="zh-CN" altLang="en-US" sz="2800" smtClean="0"/>
              <a:t>          也可以不创建绘图对象直接调用接下来的</a:t>
            </a:r>
            <a:r>
              <a:rPr lang="en-US" altLang="zh-CN" sz="2800" smtClean="0"/>
              <a:t>plot</a:t>
            </a:r>
            <a:r>
              <a:rPr lang="zh-CN" altLang="en-US" sz="2800" smtClean="0"/>
              <a:t>函数直接绘图，</a:t>
            </a:r>
            <a:r>
              <a:rPr lang="en-US" altLang="zh-CN" sz="2800" smtClean="0"/>
              <a:t>matplotlib</a:t>
            </a:r>
            <a:r>
              <a:rPr lang="zh-CN" altLang="en-US" sz="2800" smtClean="0"/>
              <a:t>会自动创建一个绘图对象。</a:t>
            </a:r>
            <a:endParaRPr lang="en-US" altLang="zh-CN" sz="2800" smtClean="0"/>
          </a:p>
          <a:p>
            <a:pPr>
              <a:buFont typeface="Wingdings" pitchFamily="2" charset="2"/>
              <a:buNone/>
            </a:pPr>
            <a:r>
              <a:rPr lang="en-US" altLang="zh-CN" sz="2800" smtClean="0"/>
              <a:t>          </a:t>
            </a:r>
            <a:r>
              <a:rPr lang="zh-CN" altLang="en-US" sz="2800" smtClean="0"/>
              <a:t>如果需要同时绘制多幅图表的话，可以是给</a:t>
            </a:r>
            <a:r>
              <a:rPr lang="en-US" altLang="zh-CN" sz="2800" smtClean="0"/>
              <a:t>figure</a:t>
            </a:r>
            <a:r>
              <a:rPr lang="zh-CN" altLang="en-US" sz="2800" smtClean="0"/>
              <a:t>传递一个整数参数指定图标的序号，如果所指定序号的绘图对象已经存在的话，将不创建新的对象，而只是让它成为当前绘图对象。</a:t>
            </a:r>
            <a:endParaRPr lang="en-US" altLang="zh-CN" sz="2800" smtClean="0"/>
          </a:p>
          <a:p>
            <a:pPr>
              <a:buFont typeface="Wingdings" pitchFamily="2" charset="2"/>
              <a:buNone/>
            </a:pPr>
            <a:r>
              <a:rPr lang="zh-CN" altLang="en-US" sz="2800" smtClean="0"/>
              <a:t>         下面的两行程序通过调用</a:t>
            </a:r>
            <a:r>
              <a:rPr lang="en-US" altLang="zh-CN" sz="2800" smtClean="0"/>
              <a:t>plot</a:t>
            </a:r>
            <a:r>
              <a:rPr lang="zh-CN" altLang="en-US" sz="2800" smtClean="0"/>
              <a:t>函数在当前的绘图对象中进行绘图：</a:t>
            </a:r>
            <a:endParaRPr lang="zh-CN" altLang="zh-CN" sz="2800" smtClean="0"/>
          </a:p>
          <a:p>
            <a:pPr eaLnBrk="1" hangingPunct="1">
              <a:buFont typeface="Wingdings" pitchFamily="2" charset="2"/>
              <a:buNone/>
            </a:pPr>
            <a:endParaRPr lang="zh-CN" altLang="en-US" sz="2400" smtClean="0"/>
          </a:p>
        </p:txBody>
      </p:sp>
      <p:sp>
        <p:nvSpPr>
          <p:cNvPr id="205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4057829-FE99-481B-9CFC-AE824B62DF21}" type="slidenum">
              <a:rPr lang="en-US" altLang="zh-CN" smtClean="0"/>
              <a:pPr eaLnBrk="1" hangingPunct="1"/>
              <a:t>7</a:t>
            </a:fld>
            <a:endParaRPr lang="en-US" altLang="zh-CN" smtClean="0"/>
          </a:p>
        </p:txBody>
      </p:sp>
      <p:graphicFrame>
        <p:nvGraphicFramePr>
          <p:cNvPr id="2050" name="Object 6"/>
          <p:cNvGraphicFramePr>
            <a:graphicFrameLocks noChangeAspect="1"/>
          </p:cNvGraphicFramePr>
          <p:nvPr/>
        </p:nvGraphicFramePr>
        <p:xfrm>
          <a:off x="4502150" y="3352800"/>
          <a:ext cx="139700" cy="152400"/>
        </p:xfrm>
        <a:graphic>
          <a:graphicData uri="http://schemas.openxmlformats.org/presentationml/2006/ole">
            <mc:AlternateContent xmlns:mc="http://schemas.openxmlformats.org/markup-compatibility/2006">
              <mc:Choice xmlns:v="urn:schemas-microsoft-com:vml" Requires="v">
                <p:oleObj spid="_x0000_s2055" name="Equation" r:id="rId3" imgW="139680" imgH="152280" progId="Equation.DSMT4">
                  <p:embed/>
                </p:oleObj>
              </mc:Choice>
              <mc:Fallback>
                <p:oleObj name="Equation" r:id="rId3" imgW="139680" imgH="1522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150" y="3352800"/>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4"/>
          <p:cNvSpPr txBox="1">
            <a:spLocks noChangeArrowheads="1"/>
          </p:cNvSpPr>
          <p:nvPr/>
        </p:nvSpPr>
        <p:spPr bwMode="auto">
          <a:xfrm>
            <a:off x="914400" y="5257800"/>
            <a:ext cx="75438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s-ES" altLang="zh-CN" sz="2000"/>
              <a:t>plt.plot(x,y,label="$sin(x)$",color="red",linewidth=2)</a:t>
            </a:r>
          </a:p>
          <a:p>
            <a:pPr eaLnBrk="1" hangingPunct="1"/>
            <a:r>
              <a:rPr lang="en-US" altLang="zh-CN" sz="2000"/>
              <a:t>plt.plot(x,z,"b--",label="$cos(x^2)$")</a:t>
            </a:r>
            <a:endParaRPr lang="zh-CN" altLang="en-US" sz="20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zh-CN" sz="3600" smtClean="0"/>
              <a:t>绘图函数简介</a:t>
            </a:r>
            <a:endParaRPr lang="zh-CN" altLang="en-US" sz="3600" smtClean="0"/>
          </a:p>
        </p:txBody>
      </p:sp>
      <p:sp>
        <p:nvSpPr>
          <p:cNvPr id="73731"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可以通过</a:t>
            </a:r>
            <a:r>
              <a:rPr lang="en-US" altLang="zh-CN" sz="2800" smtClean="0"/>
              <a:t>contour()</a:t>
            </a:r>
            <a:r>
              <a:rPr lang="zh-CN" altLang="zh-CN" sz="2800" smtClean="0"/>
              <a:t>返回的对象获得等值线上每点的数据，下面在</a:t>
            </a:r>
            <a:r>
              <a:rPr lang="en-US" altLang="zh-CN" sz="2800" smtClean="0"/>
              <a:t>IPython</a:t>
            </a:r>
            <a:r>
              <a:rPr lang="zh-CN" altLang="zh-CN" sz="2800" smtClean="0"/>
              <a:t>中观察</a:t>
            </a:r>
            <a:r>
              <a:rPr lang="zh-CN" altLang="en-US" sz="2800" smtClean="0"/>
              <a:t>变量</a:t>
            </a:r>
            <a:r>
              <a:rPr lang="en-US" altLang="zh-CN" sz="2800" smtClean="0"/>
              <a:t>cs,</a:t>
            </a:r>
            <a:r>
              <a:rPr lang="zh-CN" altLang="zh-CN" sz="2800" smtClean="0"/>
              <a:t>它是一个 </a:t>
            </a:r>
            <a:r>
              <a:rPr lang="en-US" altLang="zh-CN" sz="2800" smtClean="0"/>
              <a:t>QuadContourSet </a:t>
            </a:r>
            <a:r>
              <a:rPr lang="zh-CN" altLang="zh-CN" sz="2800" smtClean="0"/>
              <a:t>对象：</a:t>
            </a:r>
          </a:p>
          <a:p>
            <a:endParaRPr lang="zh-CN" altLang="zh-CN" sz="2800" smtClean="0"/>
          </a:p>
          <a:p>
            <a:endParaRPr lang="en-US" altLang="zh-CN" sz="2800" smtClean="0"/>
          </a:p>
          <a:p>
            <a:pPr>
              <a:buFont typeface="Wingdings" pitchFamily="2" charset="2"/>
              <a:buNone/>
            </a:pPr>
            <a:r>
              <a:rPr lang="en-US" altLang="zh-CN" sz="2800" smtClean="0"/>
              <a:t>         </a:t>
            </a:r>
          </a:p>
          <a:p>
            <a:pPr>
              <a:buFont typeface="Wingdings" pitchFamily="2" charset="2"/>
              <a:buNone/>
            </a:pPr>
            <a:r>
              <a:rPr lang="en-US" altLang="zh-CN" sz="2800" smtClean="0"/>
              <a:t>           cs</a:t>
            </a:r>
            <a:r>
              <a:rPr lang="zh-CN" altLang="zh-CN" sz="2800" smtClean="0"/>
              <a:t>对象的</a:t>
            </a:r>
            <a:r>
              <a:rPr lang="en-US" altLang="zh-CN" sz="2800" smtClean="0"/>
              <a:t>collections</a:t>
            </a:r>
            <a:r>
              <a:rPr lang="zh-CN" altLang="zh-CN" sz="2800" smtClean="0"/>
              <a:t>属性是一个等值线列表，每条等值线用一个</a:t>
            </a:r>
            <a:r>
              <a:rPr lang="en-US" altLang="zh-CN" sz="2800" smtClean="0"/>
              <a:t>LineCollection</a:t>
            </a:r>
            <a:r>
              <a:rPr lang="zh-CN" altLang="zh-CN" sz="2800" smtClean="0"/>
              <a:t>对象表</a:t>
            </a:r>
            <a:r>
              <a:rPr lang="zh-CN" altLang="en-US" sz="2800" smtClean="0"/>
              <a:t>示：</a:t>
            </a:r>
            <a:endParaRPr lang="en-US" altLang="zh-CN" sz="2800" smtClean="0"/>
          </a:p>
          <a:p>
            <a:pPr>
              <a:buFont typeface="Wingdings" pitchFamily="2" charset="2"/>
              <a:buNone/>
            </a:pPr>
            <a:r>
              <a:rPr lang="zh-CN" altLang="zh-CN" sz="2800" smtClean="0"/>
              <a:t> </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zh-CN" altLang="en-US" sz="2800" smtClean="0"/>
          </a:p>
        </p:txBody>
      </p:sp>
      <p:sp>
        <p:nvSpPr>
          <p:cNvPr id="737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E93784F-B821-4B4A-881D-7924093A096E}" type="slidenum">
              <a:rPr lang="en-US" altLang="zh-CN" smtClean="0"/>
              <a:pPr eaLnBrk="1" hangingPunct="1"/>
              <a:t>70</a:t>
            </a:fld>
            <a:endParaRPr lang="en-US" altLang="zh-CN" smtClean="0"/>
          </a:p>
        </p:txBody>
      </p:sp>
      <p:sp>
        <p:nvSpPr>
          <p:cNvPr id="73733" name="Text Box 4"/>
          <p:cNvSpPr txBox="1">
            <a:spLocks noChangeArrowheads="1"/>
          </p:cNvSpPr>
          <p:nvPr/>
        </p:nvSpPr>
        <p:spPr bwMode="auto">
          <a:xfrm>
            <a:off x="914400" y="5410200"/>
            <a:ext cx="72390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cs.collections</a:t>
            </a:r>
            <a:r>
              <a:rPr lang="zh-CN" altLang="zh-CN" sz="2000"/>
              <a:t> </a:t>
            </a:r>
            <a:endParaRPr lang="en-US" altLang="zh-CN" sz="2000"/>
          </a:p>
          <a:p>
            <a:pPr eaLnBrk="1" hangingPunct="1"/>
            <a:r>
              <a:rPr lang="en-US" altLang="zh-CN" sz="2000"/>
              <a:t>&lt;a list of 2 mcoll.LineCollection objects&gt;</a:t>
            </a:r>
            <a:endParaRPr lang="zh-CN" altLang="en-US" sz="2000"/>
          </a:p>
        </p:txBody>
      </p:sp>
      <p:sp>
        <p:nvSpPr>
          <p:cNvPr id="73734" name="Text Box 4"/>
          <p:cNvSpPr txBox="1">
            <a:spLocks noChangeArrowheads="1"/>
          </p:cNvSpPr>
          <p:nvPr/>
        </p:nvSpPr>
        <p:spPr bwMode="auto">
          <a:xfrm>
            <a:off x="533400" y="2514600"/>
            <a:ext cx="8305800" cy="10160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run matplotlib_implicit_func.py</a:t>
            </a:r>
          </a:p>
          <a:p>
            <a:pPr eaLnBrk="1" hangingPunct="1"/>
            <a:r>
              <a:rPr lang="en-US" altLang="zh-CN" sz="2000"/>
              <a:t>&gt;&gt;&gt;cs</a:t>
            </a:r>
            <a:r>
              <a:rPr lang="zh-CN" altLang="en-US" sz="2000"/>
              <a:t/>
            </a:r>
            <a:br>
              <a:rPr lang="zh-CN" altLang="en-US" sz="2000"/>
            </a:br>
            <a:r>
              <a:rPr lang="en-US" altLang="zh-CN" sz="2000"/>
              <a:t>&lt;matplotllb.contour.QuadContourSet instance at 0x0A348E90&gt;</a:t>
            </a:r>
            <a:endParaRPr lang="zh-CN" altLang="en-US"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609600" y="304800"/>
            <a:ext cx="8001000" cy="603250"/>
          </a:xfrm>
        </p:spPr>
        <p:txBody>
          <a:bodyPr/>
          <a:lstStyle/>
          <a:p>
            <a:r>
              <a:rPr lang="zh-CN" altLang="zh-CN" sz="3600" smtClean="0"/>
              <a:t>绘图函数简介</a:t>
            </a:r>
            <a:endParaRPr lang="zh-CN" altLang="en-US" sz="3600" smtClean="0"/>
          </a:p>
        </p:txBody>
      </p:sp>
      <p:sp>
        <p:nvSpPr>
          <p:cNvPr id="74755" name="内容占位符 2"/>
          <p:cNvSpPr>
            <a:spLocks noGrp="1"/>
          </p:cNvSpPr>
          <p:nvPr>
            <p:ph idx="1"/>
          </p:nvPr>
        </p:nvSpPr>
        <p:spPr>
          <a:xfrm>
            <a:off x="457200" y="1052513"/>
            <a:ext cx="8110538" cy="4967287"/>
          </a:xfrm>
        </p:spPr>
        <p:txBody>
          <a:bodyPr/>
          <a:lstStyle/>
          <a:p>
            <a:pPr>
              <a:buFont typeface="Wingdings" pitchFamily="2" charset="2"/>
              <a:buNone/>
            </a:pPr>
            <a:r>
              <a:rPr lang="en-US" altLang="zh-CN" sz="2800" smtClean="0"/>
              <a:t>          </a:t>
            </a:r>
            <a:r>
              <a:rPr lang="zh-CN" altLang="zh-CN" sz="2800" smtClean="0"/>
              <a:t>每个</a:t>
            </a:r>
            <a:r>
              <a:rPr lang="en-US" altLang="zh-CN" sz="2800" smtClean="0"/>
              <a:t>LineCollection</a:t>
            </a:r>
            <a:r>
              <a:rPr lang="zh-CN" altLang="zh-CN" sz="2800" smtClean="0"/>
              <a:t>对象都有它自己的颜色、线型、线宽等属性，注意这些属性所获得的结果外面还有一层封装，要获得其第0个元素才是真正的配置：</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由类名可知，</a:t>
            </a:r>
            <a:r>
              <a:rPr lang="en-US" altLang="zh-CN" sz="2800" smtClean="0"/>
              <a:t>LineCollection</a:t>
            </a:r>
            <a:r>
              <a:rPr lang="zh-CN" altLang="zh-CN" sz="2800" smtClean="0"/>
              <a:t>对象是一组曲线的集合，因此它可以表示像蓝色实线那样由多条线构成的等值线。它的</a:t>
            </a:r>
            <a:r>
              <a:rPr lang="en-US" altLang="zh-CN" sz="2800" smtClean="0"/>
              <a:t>get_paths()</a:t>
            </a:r>
            <a:r>
              <a:rPr lang="zh-CN" altLang="zh-CN" sz="2800" smtClean="0"/>
              <a:t>方法获得构成等值线的所有路径，本例中蓝色实线</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endParaRPr lang="zh-CN" altLang="zh-CN" sz="2800" smtClean="0"/>
          </a:p>
        </p:txBody>
      </p:sp>
      <p:sp>
        <p:nvSpPr>
          <p:cNvPr id="747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A86199F-D19A-425D-97D5-C93E57421B9D}" type="slidenum">
              <a:rPr lang="en-US" altLang="zh-CN" smtClean="0"/>
              <a:pPr eaLnBrk="1" hangingPunct="1"/>
              <a:t>71</a:t>
            </a:fld>
            <a:endParaRPr lang="en-US" altLang="zh-CN" smtClean="0"/>
          </a:p>
        </p:txBody>
      </p:sp>
      <p:sp>
        <p:nvSpPr>
          <p:cNvPr id="74757" name="Text Box 4"/>
          <p:cNvSpPr txBox="1">
            <a:spLocks noChangeArrowheads="1"/>
          </p:cNvSpPr>
          <p:nvPr/>
        </p:nvSpPr>
        <p:spPr bwMode="auto">
          <a:xfrm>
            <a:off x="1676400" y="2895600"/>
            <a:ext cx="60960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c.get_color()[0]</a:t>
            </a:r>
          </a:p>
          <a:p>
            <a:pPr eaLnBrk="1" hangingPunct="1"/>
            <a:r>
              <a:rPr lang="en-US" altLang="zh-CN" sz="2000"/>
              <a:t>array([ 1.,  0.,  0.,  1.]) </a:t>
            </a:r>
          </a:p>
          <a:p>
            <a:pPr eaLnBrk="1" hangingPunct="1"/>
            <a:r>
              <a:rPr lang="en-US" altLang="zh-CN" sz="2000"/>
              <a:t>&gt;&gt;&gt; c.get_linewidth()[0]</a:t>
            </a:r>
          </a:p>
          <a:p>
            <a:pPr eaLnBrk="1" hangingPunct="1"/>
            <a:r>
              <a:rPr lang="en-US" altLang="zh-CN" sz="2000"/>
              <a:t>2</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zh-CN" sz="3600" smtClean="0"/>
              <a:t>绘图函数简介</a:t>
            </a:r>
            <a:endParaRPr lang="zh-CN" altLang="en-US" smtClean="0"/>
          </a:p>
        </p:txBody>
      </p:sp>
      <p:sp>
        <p:nvSpPr>
          <p:cNvPr id="75779" name="内容占位符 2"/>
          <p:cNvSpPr>
            <a:spLocks noGrp="1"/>
          </p:cNvSpPr>
          <p:nvPr>
            <p:ph idx="1"/>
          </p:nvPr>
        </p:nvSpPr>
        <p:spPr>
          <a:xfrm>
            <a:off x="609600" y="1066800"/>
            <a:ext cx="8001000" cy="5181600"/>
          </a:xfrm>
        </p:spPr>
        <p:txBody>
          <a:bodyPr/>
          <a:lstStyle/>
          <a:p>
            <a:pPr>
              <a:buFont typeface="Wingdings" pitchFamily="2" charset="2"/>
              <a:buNone/>
            </a:pPr>
            <a:r>
              <a:rPr lang="zh-CN" altLang="zh-CN" sz="2800" smtClean="0"/>
              <a:t>所表示的等值线由42条路径构成：</a:t>
            </a:r>
            <a:endParaRPr lang="en-US" altLang="zh-CN" sz="2800" smtClean="0"/>
          </a:p>
          <a:p>
            <a:pPr>
              <a:buFont typeface="Wingdings" pitchFamily="2" charset="2"/>
              <a:buNone/>
            </a:pPr>
            <a:endParaRPr lang="en-US" altLang="zh-CN" sz="2800" smtClean="0"/>
          </a:p>
          <a:p>
            <a:pPr>
              <a:buFont typeface="Wingdings" pitchFamily="2" charset="2"/>
              <a:buNone/>
            </a:pPr>
            <a:endParaRPr lang="en-US" altLang="zh-CN" sz="2800" smtClean="0"/>
          </a:p>
          <a:p>
            <a:pPr>
              <a:buFont typeface="Wingdings" pitchFamily="2" charset="2"/>
              <a:buNone/>
            </a:pPr>
            <a:r>
              <a:rPr lang="en-US" altLang="zh-CN" sz="2800" smtClean="0"/>
              <a:t>          </a:t>
            </a:r>
            <a:r>
              <a:rPr lang="zh-CN" altLang="zh-CN" sz="2800" smtClean="0"/>
              <a:t>路径是一个</a:t>
            </a:r>
            <a:r>
              <a:rPr lang="en-US" altLang="zh-CN" sz="2800" smtClean="0"/>
              <a:t>Path</a:t>
            </a:r>
            <a:r>
              <a:rPr lang="zh-CN" altLang="zh-CN" sz="2800" smtClean="0"/>
              <a:t>对象，通过它的</a:t>
            </a:r>
            <a:r>
              <a:rPr lang="en-US" altLang="zh-CN" sz="2800" smtClean="0"/>
              <a:t>vertices</a:t>
            </a:r>
            <a:r>
              <a:rPr lang="zh-CN" altLang="zh-CN" sz="2800" smtClean="0"/>
              <a:t>属性可以获得路径上所有点的坐标:</a:t>
            </a:r>
          </a:p>
          <a:p>
            <a:pPr>
              <a:buFont typeface="Wingdings" pitchFamily="2" charset="2"/>
              <a:buNone/>
            </a:pPr>
            <a:endParaRPr lang="zh-CN" altLang="zh-CN" sz="2800" smtClean="0"/>
          </a:p>
          <a:p>
            <a:pPr>
              <a:buFont typeface="Wingdings" pitchFamily="2" charset="2"/>
              <a:buNone/>
            </a:pPr>
            <a:endParaRPr lang="en-US" altLang="zh-CN" smtClean="0"/>
          </a:p>
          <a:p>
            <a:pPr>
              <a:buFont typeface="Wingdings" pitchFamily="2" charset="2"/>
              <a:buNone/>
            </a:pPr>
            <a:endParaRPr lang="en-US" altLang="zh-CN" smtClean="0"/>
          </a:p>
          <a:p>
            <a:pPr>
              <a:buFont typeface="Wingdings" pitchFamily="2" charset="2"/>
              <a:buNone/>
            </a:pPr>
            <a:endParaRPr lang="en-US" altLang="zh-CN" smtClean="0"/>
          </a:p>
        </p:txBody>
      </p:sp>
      <p:sp>
        <p:nvSpPr>
          <p:cNvPr id="757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A36F61D-1775-44FF-B82A-528E3CC82A38}" type="slidenum">
              <a:rPr lang="en-US" altLang="zh-CN" smtClean="0"/>
              <a:pPr eaLnBrk="1" hangingPunct="1"/>
              <a:t>72</a:t>
            </a:fld>
            <a:endParaRPr lang="en-US" altLang="zh-CN" smtClean="0"/>
          </a:p>
        </p:txBody>
      </p:sp>
      <p:sp>
        <p:nvSpPr>
          <p:cNvPr id="75781" name="Text Box 4"/>
          <p:cNvSpPr txBox="1">
            <a:spLocks noChangeArrowheads="1"/>
          </p:cNvSpPr>
          <p:nvPr/>
        </p:nvSpPr>
        <p:spPr bwMode="auto">
          <a:xfrm>
            <a:off x="914400" y="1676400"/>
            <a:ext cx="67056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len(cs.collections[0].get_paths())</a:t>
            </a:r>
            <a:endParaRPr lang="zh-CN" altLang="en-US" sz="2000"/>
          </a:p>
          <a:p>
            <a:pPr eaLnBrk="1" hangingPunct="1"/>
            <a:r>
              <a:rPr lang="en-US" altLang="zh-CN" sz="2000"/>
              <a:t>42</a:t>
            </a:r>
            <a:endParaRPr lang="zh-CN" altLang="en-US" sz="2000"/>
          </a:p>
        </p:txBody>
      </p:sp>
      <p:sp>
        <p:nvSpPr>
          <p:cNvPr id="75782" name="Text Box 4"/>
          <p:cNvSpPr txBox="1">
            <a:spLocks noChangeArrowheads="1"/>
          </p:cNvSpPr>
          <p:nvPr/>
        </p:nvSpPr>
        <p:spPr bwMode="auto">
          <a:xfrm>
            <a:off x="1066800" y="3657600"/>
            <a:ext cx="6705600" cy="25542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path = cs.collections[0].get_paths()[0]</a:t>
            </a:r>
            <a:endParaRPr lang="zh-CN" altLang="en-US" sz="2000"/>
          </a:p>
          <a:p>
            <a:pPr eaLnBrk="1" hangingPunct="1"/>
            <a:r>
              <a:rPr lang="en-US" altLang="zh-CN" sz="2000"/>
              <a:t>&gt;&gt;&gt; type(path)</a:t>
            </a:r>
            <a:endParaRPr lang="zh-CN" altLang="en-US" sz="2000"/>
          </a:p>
          <a:p>
            <a:pPr eaLnBrk="1" hangingPunct="1"/>
            <a:r>
              <a:rPr lang="en-US" altLang="zh-CN" sz="2000"/>
              <a:t>&lt;class 'matplotlib.path.Path&gt;</a:t>
            </a:r>
            <a:endParaRPr lang="zh-CN" altLang="en-US" sz="2000"/>
          </a:p>
          <a:p>
            <a:pPr eaLnBrk="1" hangingPunct="1"/>
            <a:r>
              <a:rPr lang="en-US" altLang="zh-CN" sz="2000"/>
              <a:t>&gt;&gt;&gt; path.vertices</a:t>
            </a:r>
            <a:endParaRPr lang="zh-CN" altLang="en-US" sz="2000"/>
          </a:p>
          <a:p>
            <a:pPr eaLnBrk="1" hangingPunct="1"/>
            <a:r>
              <a:rPr lang="en-US" altLang="zh-CN" sz="2000"/>
              <a:t>array([[-0.08291457, -0.98938936],</a:t>
            </a:r>
            <a:endParaRPr lang="zh-CN" altLang="en-US" sz="2000"/>
          </a:p>
          <a:p>
            <a:pPr eaLnBrk="1" hangingPunct="1"/>
            <a:r>
              <a:rPr lang="en-US" altLang="zh-CN" sz="2000"/>
              <a:t>[-0.09039269, -0.98743719],</a:t>
            </a:r>
            <a:endParaRPr lang="zh-CN" altLang="en-US" sz="2000"/>
          </a:p>
          <a:p>
            <a:pPr eaLnBrk="1" hangingPunct="1"/>
            <a:r>
              <a:rPr lang="en-US" altLang="zh-CN" sz="2000"/>
              <a:t>…,</a:t>
            </a:r>
          </a:p>
          <a:p>
            <a:pPr eaLnBrk="1" hangingPunct="1"/>
            <a:r>
              <a:rPr lang="en-US" altLang="zh-CN" sz="2000"/>
              <a:t>[-0.08291457, -0.98938936]])</a:t>
            </a:r>
            <a:endParaRPr lang="zh-CN" altLang="en-US" sz="20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zh-CN" sz="3600" smtClean="0"/>
              <a:t>绘图函数简介</a:t>
            </a:r>
            <a:endParaRPr lang="zh-CN" altLang="en-US" sz="3600" smtClean="0"/>
          </a:p>
        </p:txBody>
      </p:sp>
      <p:sp>
        <p:nvSpPr>
          <p:cNvPr id="76803"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下面的程序从等值线集合</a:t>
            </a:r>
            <a:r>
              <a:rPr lang="en-US" altLang="zh-CN" sz="2800" smtClean="0"/>
              <a:t>cs</a:t>
            </a:r>
            <a:r>
              <a:rPr lang="zh-CN" altLang="zh-CN" sz="2800" smtClean="0"/>
              <a:t>中找到表示等值线的路径，并使用</a:t>
            </a:r>
            <a:r>
              <a:rPr lang="en-US" altLang="zh-CN" sz="2800" smtClean="0"/>
              <a:t>plot()</a:t>
            </a:r>
            <a:r>
              <a:rPr lang="zh-CN" altLang="zh-CN" sz="2800" smtClean="0"/>
              <a:t>将其绘制出来</a:t>
            </a:r>
            <a:r>
              <a:rPr lang="en-US" altLang="zh-CN" sz="2800" smtClean="0"/>
              <a:t>.</a:t>
            </a:r>
            <a:endParaRPr lang="zh-CN" altLang="en-US" sz="2800" smtClean="0"/>
          </a:p>
        </p:txBody>
      </p:sp>
      <p:sp>
        <p:nvSpPr>
          <p:cNvPr id="768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7BB043C-2CBA-4923-9B02-60B06AA2CDF5}" type="slidenum">
              <a:rPr lang="en-US" altLang="zh-CN" smtClean="0"/>
              <a:pPr eaLnBrk="1" hangingPunct="1"/>
              <a:t>73</a:t>
            </a:fld>
            <a:endParaRPr lang="en-US" altLang="zh-CN" smtClean="0"/>
          </a:p>
        </p:txBody>
      </p:sp>
      <p:sp>
        <p:nvSpPr>
          <p:cNvPr id="76805" name="Text Box 4"/>
          <p:cNvSpPr txBox="1">
            <a:spLocks noChangeArrowheads="1"/>
          </p:cNvSpPr>
          <p:nvPr/>
        </p:nvSpPr>
        <p:spPr bwMode="auto">
          <a:xfrm>
            <a:off x="609600" y="2590800"/>
            <a:ext cx="80010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plt.subplot(122)</a:t>
            </a:r>
            <a:endParaRPr lang="zh-CN" altLang="en-US" sz="2000"/>
          </a:p>
          <a:p>
            <a:pPr eaLnBrk="1" hangingPunct="1"/>
            <a:r>
              <a:rPr lang="en-US" altLang="zh-CN" sz="2000"/>
              <a:t>for c in cs.collections:</a:t>
            </a:r>
            <a:endParaRPr lang="zh-CN" altLang="en-US" sz="2000"/>
          </a:p>
          <a:p>
            <a:pPr eaLnBrk="1" hangingPunct="1"/>
            <a:r>
              <a:rPr lang="en-US" altLang="zh-CN" sz="2000"/>
              <a:t>    data = c.get_paths()[0].vertices</a:t>
            </a:r>
          </a:p>
          <a:p>
            <a:pPr eaLnBrk="1" hangingPunct="1"/>
            <a:r>
              <a:rPr lang="en-US" altLang="zh-CN" sz="2000"/>
              <a:t>    plt.plot(data[:,0], data[:,1],</a:t>
            </a:r>
          </a:p>
          <a:p>
            <a:pPr eaLnBrk="1" hangingPunct="1"/>
            <a:r>
              <a:rPr lang="en-US" altLang="zh-CN" sz="2000"/>
              <a:t>        color=c.get_color()[0], linewidth=c.get_linewidth()[0])</a:t>
            </a:r>
            <a:endParaRPr lang="zh-CN" altLang="en-US" sz="2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zh-CN" sz="3600" smtClean="0"/>
              <a:t>绘图函数简介</a:t>
            </a:r>
            <a:endParaRPr lang="zh-CN" altLang="en-US" sz="3600" smtClean="0"/>
          </a:p>
        </p:txBody>
      </p:sp>
      <p:sp>
        <p:nvSpPr>
          <p:cNvPr id="77827" name="内容占位符 2"/>
          <p:cNvSpPr>
            <a:spLocks noGrp="1"/>
          </p:cNvSpPr>
          <p:nvPr>
            <p:ph idx="1"/>
          </p:nvPr>
        </p:nvSpPr>
        <p:spPr/>
        <p:txBody>
          <a:bodyPr/>
          <a:lstStyle/>
          <a:p>
            <a:r>
              <a:rPr lang="zh-CN" altLang="zh-CN" sz="3200" smtClean="0"/>
              <a:t>三维绘图</a:t>
            </a:r>
          </a:p>
          <a:p>
            <a:pPr>
              <a:buFont typeface="Wingdings" pitchFamily="2" charset="2"/>
              <a:buNone/>
            </a:pPr>
            <a:r>
              <a:rPr lang="en-US" altLang="zh-CN" smtClean="0"/>
              <a:t>          mpl_toolkits.mplot3d</a:t>
            </a:r>
            <a:r>
              <a:rPr lang="zh-CN" altLang="zh-CN" smtClean="0"/>
              <a:t>模块在</a:t>
            </a:r>
            <a:r>
              <a:rPr lang="en-US" altLang="zh-CN" smtClean="0"/>
              <a:t>matplotlib</a:t>
            </a:r>
            <a:r>
              <a:rPr lang="zh-CN" altLang="zh-CN" smtClean="0"/>
              <a:t>基础上提供了三维绘图的功能。由于它使用</a:t>
            </a:r>
            <a:r>
              <a:rPr lang="en-US" altLang="zh-CN" smtClean="0"/>
              <a:t>matplotlib</a:t>
            </a:r>
            <a:r>
              <a:rPr lang="zh-CN" altLang="zh-CN" smtClean="0"/>
              <a:t>的二维绘图功能来实现</a:t>
            </a:r>
            <a:r>
              <a:rPr lang="zh-CN" altLang="en-US" smtClean="0"/>
              <a:t>三</a:t>
            </a:r>
            <a:r>
              <a:rPr lang="zh-CN" altLang="zh-CN" smtClean="0"/>
              <a:t>维图形的绘制工作，因此绘图速度有限，不适合用于</a:t>
            </a:r>
            <a:r>
              <a:rPr lang="zh-CN" altLang="en-US" smtClean="0"/>
              <a:t>大</a:t>
            </a:r>
            <a:r>
              <a:rPr lang="zh-CN" altLang="zh-CN" smtClean="0"/>
              <a:t>规模数据的三维绘图。如果需要更复杂的三维数据可视化功能，</a:t>
            </a:r>
            <a:r>
              <a:rPr lang="zh-CN" altLang="en-US" smtClean="0"/>
              <a:t>可使用</a:t>
            </a:r>
            <a:r>
              <a:rPr lang="en-US" altLang="zh-CN" smtClean="0"/>
              <a:t>Mayavi</a:t>
            </a:r>
            <a:r>
              <a:rPr lang="zh-CN" altLang="zh-CN" smtClean="0"/>
              <a:t>。</a:t>
            </a:r>
            <a:r>
              <a:rPr lang="en-US" altLang="zh-CN" smtClean="0"/>
              <a:t>(matplotlib_surface.py </a:t>
            </a:r>
            <a:r>
              <a:rPr lang="zh-CN" altLang="zh-CN" smtClean="0"/>
              <a:t>使用</a:t>
            </a:r>
            <a:r>
              <a:rPr lang="en-US" altLang="zh-CN" smtClean="0"/>
              <a:t>matplotlib</a:t>
            </a:r>
            <a:r>
              <a:rPr lang="zh-CN" altLang="zh-CN" smtClean="0"/>
              <a:t>绘制三维曲面</a:t>
            </a:r>
            <a:r>
              <a:rPr lang="en-US" altLang="zh-CN" smtClean="0"/>
              <a:t>)</a:t>
            </a:r>
            <a:endParaRPr lang="zh-CN" altLang="zh-CN" smtClean="0"/>
          </a:p>
          <a:p>
            <a:endParaRPr lang="zh-CN" altLang="en-US" smtClean="0"/>
          </a:p>
        </p:txBody>
      </p:sp>
      <p:sp>
        <p:nvSpPr>
          <p:cNvPr id="778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8E418F6-3323-475F-9C84-CAFB8969AAF9}" type="slidenum">
              <a:rPr lang="en-US" altLang="zh-CN" smtClean="0"/>
              <a:pPr eaLnBrk="1" hangingPunct="1"/>
              <a:t>74</a:t>
            </a:fld>
            <a:endParaRPr lang="en-US" altLang="zh-CN"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zh-CN" sz="3600" smtClean="0"/>
              <a:t>绘图函数简介</a:t>
            </a:r>
            <a:endParaRPr lang="zh-CN" altLang="en-US" sz="3600" smtClean="0"/>
          </a:p>
        </p:txBody>
      </p:sp>
      <p:sp>
        <p:nvSpPr>
          <p:cNvPr id="78851" name="内容占位符 2"/>
          <p:cNvSpPr>
            <a:spLocks noGrp="1"/>
          </p:cNvSpPr>
          <p:nvPr>
            <p:ph idx="1"/>
          </p:nvPr>
        </p:nvSpPr>
        <p:spPr/>
        <p:txBody>
          <a:bodyPr/>
          <a:lstStyle/>
          <a:p>
            <a:r>
              <a:rPr lang="en-US" altLang="zh-CN" smtClean="0"/>
              <a:t> </a:t>
            </a:r>
            <a:endParaRPr lang="zh-CN" altLang="en-US" smtClean="0"/>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1739641-B190-4809-95A7-A6504EDCBD74}" type="slidenum">
              <a:rPr lang="en-US" altLang="zh-CN" smtClean="0"/>
              <a:pPr eaLnBrk="1" hangingPunct="1"/>
              <a:t>75</a:t>
            </a:fld>
            <a:endParaRPr lang="en-US" altLang="zh-CN" smtClean="0"/>
          </a:p>
        </p:txBody>
      </p:sp>
      <p:sp>
        <p:nvSpPr>
          <p:cNvPr id="78853" name="Text Box 4"/>
          <p:cNvSpPr txBox="1">
            <a:spLocks noChangeArrowheads="1"/>
          </p:cNvSpPr>
          <p:nvPr/>
        </p:nvSpPr>
        <p:spPr bwMode="auto">
          <a:xfrm>
            <a:off x="838200" y="1066800"/>
            <a:ext cx="7467600" cy="53244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a:t>
            </a:r>
          </a:p>
          <a:p>
            <a:pPr eaLnBrk="1" hangingPunct="1"/>
            <a:r>
              <a:rPr lang="zh-CN" altLang="en-US" sz="2000"/>
              <a:t>演示</a:t>
            </a:r>
            <a:r>
              <a:rPr lang="en-US" altLang="zh-CN" sz="2000"/>
              <a:t>matplotlib</a:t>
            </a:r>
            <a:r>
              <a:rPr lang="zh-CN" altLang="en-US" sz="2000"/>
              <a:t>的三维绘图功能。</a:t>
            </a:r>
          </a:p>
          <a:p>
            <a:pPr eaLnBrk="1" hangingPunct="1"/>
            <a:r>
              <a:rPr lang="en-US" altLang="zh-CN" sz="2000"/>
              <a:t>"""</a:t>
            </a:r>
          </a:p>
          <a:p>
            <a:pPr eaLnBrk="1" hangingPunct="1"/>
            <a:r>
              <a:rPr lang="en-US" altLang="zh-CN" sz="2000"/>
              <a:t>import numpy as np</a:t>
            </a:r>
          </a:p>
          <a:p>
            <a:pPr eaLnBrk="1" hangingPunct="1"/>
            <a:r>
              <a:rPr lang="en-US" altLang="zh-CN" sz="2000"/>
              <a:t>import mpl_toolkits.mplot3d </a:t>
            </a:r>
          </a:p>
          <a:p>
            <a:pPr eaLnBrk="1" hangingPunct="1"/>
            <a:r>
              <a:rPr lang="en-US" altLang="zh-CN" sz="2000"/>
              <a:t>import matplotlib.pyplot as plt</a:t>
            </a:r>
            <a:br>
              <a:rPr lang="en-US" altLang="zh-CN" sz="2000"/>
            </a:br>
            <a:endParaRPr lang="en-US" altLang="zh-CN" sz="2000"/>
          </a:p>
          <a:p>
            <a:pPr eaLnBrk="1" hangingPunct="1"/>
            <a:r>
              <a:rPr lang="en-US" altLang="zh-CN" sz="2000"/>
              <a:t>x, y = np.mgrid[-2:2:20j, -2:2:20j] </a:t>
            </a:r>
          </a:p>
          <a:p>
            <a:pPr eaLnBrk="1" hangingPunct="1"/>
            <a:r>
              <a:rPr lang="en-US" altLang="zh-CN" sz="2000"/>
              <a:t>z = x * np.exp( - x**2 - y**2)</a:t>
            </a:r>
            <a:br>
              <a:rPr lang="en-US" altLang="zh-CN" sz="2000"/>
            </a:br>
            <a:endParaRPr lang="en-US" altLang="zh-CN" sz="2000"/>
          </a:p>
          <a:p>
            <a:pPr eaLnBrk="1" hangingPunct="1"/>
            <a:r>
              <a:rPr lang="en-US" altLang="zh-CN" sz="2000"/>
              <a:t>ax = plt.subplot(111, projection='3d') </a:t>
            </a:r>
          </a:p>
          <a:p>
            <a:pPr eaLnBrk="1" hangingPunct="1"/>
            <a:r>
              <a:rPr lang="en-US" altLang="zh-CN" sz="2000"/>
              <a:t>ax.plot_surface(x, y, z, rstride=2, cstride=1, cmap = plt.cm.Blues_r) </a:t>
            </a:r>
          </a:p>
          <a:p>
            <a:pPr eaLnBrk="1" hangingPunct="1"/>
            <a:r>
              <a:rPr lang="en-US" altLang="zh-CN" sz="2000"/>
              <a:t>ax.set_xlabel("X")</a:t>
            </a:r>
          </a:p>
          <a:p>
            <a:pPr eaLnBrk="1" hangingPunct="1"/>
            <a:r>
              <a:rPr lang="en-US" altLang="zh-CN" sz="2000"/>
              <a:t>ax.set_ylabel("Y")</a:t>
            </a:r>
          </a:p>
          <a:p>
            <a:pPr eaLnBrk="1" hangingPunct="1"/>
            <a:r>
              <a:rPr lang="en-US" altLang="zh-CN" sz="2000"/>
              <a:t>ax.set_zlabel("Z")</a:t>
            </a:r>
          </a:p>
          <a:p>
            <a:pPr eaLnBrk="1" hangingPunct="1"/>
            <a:r>
              <a:rPr lang="en-US" altLang="zh-CN" sz="2000"/>
              <a:t>plt.show()</a:t>
            </a:r>
            <a:endParaRPr lang="zh-CN" altLang="en-US" sz="2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zh-CN" sz="3600" smtClean="0"/>
              <a:t>绘图函数简介</a:t>
            </a:r>
            <a:endParaRPr lang="zh-CN" altLang="en-US" sz="3600" smtClean="0"/>
          </a:p>
        </p:txBody>
      </p:sp>
      <p:pic>
        <p:nvPicPr>
          <p:cNvPr id="79875" name="内容占位符 4" descr="figure_1.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27138" y="1052513"/>
            <a:ext cx="6680200" cy="4967287"/>
          </a:xfrm>
        </p:spPr>
      </p:pic>
      <p:sp>
        <p:nvSpPr>
          <p:cNvPr id="798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4102AB5-0AF3-413D-9E44-CC77289BB6E1}" type="slidenum">
              <a:rPr lang="en-US" altLang="zh-CN" smtClean="0"/>
              <a:pPr eaLnBrk="1" hangingPunct="1"/>
              <a:t>76</a:t>
            </a:fld>
            <a:endParaRPr lang="en-US" altLang="zh-CN"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zh-CN" sz="3600" smtClean="0"/>
              <a:t>绘图函数简介</a:t>
            </a:r>
            <a:endParaRPr lang="zh-CN" altLang="en-US" sz="3600" smtClean="0"/>
          </a:p>
        </p:txBody>
      </p:sp>
      <p:sp>
        <p:nvSpPr>
          <p:cNvPr id="808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9580FC4-B996-4DCA-B97B-B8844454975F}" type="slidenum">
              <a:rPr lang="en-US" altLang="zh-CN" smtClean="0"/>
              <a:pPr eaLnBrk="1" hangingPunct="1"/>
              <a:t>77</a:t>
            </a:fld>
            <a:endParaRPr lang="en-US" altLang="zh-CN" smtClean="0"/>
          </a:p>
        </p:txBody>
      </p:sp>
      <p:sp>
        <p:nvSpPr>
          <p:cNvPr id="80900" name="内容占位符 5"/>
          <p:cNvSpPr>
            <a:spLocks noGrp="1"/>
          </p:cNvSpPr>
          <p:nvPr>
            <p:ph idx="1"/>
          </p:nvPr>
        </p:nvSpPr>
        <p:spPr>
          <a:xfrm>
            <a:off x="381000" y="1052513"/>
            <a:ext cx="8186738" cy="5272087"/>
          </a:xfrm>
        </p:spPr>
        <p:txBody>
          <a:bodyPr/>
          <a:lstStyle/>
          <a:p>
            <a:pPr>
              <a:buFont typeface="Wingdings" pitchFamily="2" charset="2"/>
              <a:buNone/>
            </a:pPr>
            <a:r>
              <a:rPr lang="en-US" altLang="zh-CN" sz="2800" smtClean="0"/>
              <a:t>          </a:t>
            </a:r>
            <a:r>
              <a:rPr lang="zh-CN" altLang="zh-CN" sz="2800" smtClean="0"/>
              <a:t>首先载入</a:t>
            </a:r>
            <a:r>
              <a:rPr lang="en-US" altLang="zh-CN" sz="2800" smtClean="0"/>
              <a:t>mplot3d</a:t>
            </a:r>
            <a:r>
              <a:rPr lang="zh-CN" altLang="zh-CN" sz="2800" smtClean="0"/>
              <a:t>模块，</a:t>
            </a:r>
            <a:r>
              <a:rPr lang="en-US" altLang="zh-CN" sz="2800" smtClean="0"/>
              <a:t>matplotlib</a:t>
            </a:r>
            <a:r>
              <a:rPr lang="zh-CN" altLang="zh-CN" sz="2800" smtClean="0"/>
              <a:t>中与三维绘图相关的功能均在此模块中定义。使用 </a:t>
            </a:r>
            <a:r>
              <a:rPr lang="en-US" altLang="zh-CN" sz="2800" smtClean="0"/>
              <a:t>mgrid</a:t>
            </a:r>
            <a:r>
              <a:rPr lang="zh-CN" altLang="zh-CN" sz="2800" smtClean="0"/>
              <a:t>创建</a:t>
            </a:r>
            <a:r>
              <a:rPr lang="en-US" altLang="zh-CN" sz="2800" smtClean="0"/>
              <a:t>X-Y</a:t>
            </a:r>
            <a:r>
              <a:rPr lang="zh-CN" altLang="zh-CN" sz="2800" smtClean="0"/>
              <a:t>平面的网格并计算网格上每点的高度</a:t>
            </a:r>
            <a:r>
              <a:rPr lang="en-US" altLang="zh-CN" sz="2800" smtClean="0"/>
              <a:t>z</a:t>
            </a:r>
            <a:r>
              <a:rPr lang="zh-CN" altLang="zh-CN" sz="2800" smtClean="0"/>
              <a:t>。由于绘制三维曲面的函数要求X、</a:t>
            </a:r>
            <a:r>
              <a:rPr lang="en-US" altLang="zh-CN" sz="2800" smtClean="0"/>
              <a:t>Y </a:t>
            </a:r>
            <a:r>
              <a:rPr lang="zh-CN" altLang="zh-CN" sz="2800" smtClean="0"/>
              <a:t>和</a:t>
            </a:r>
            <a:r>
              <a:rPr lang="en-US" altLang="zh-CN" sz="2800" smtClean="0"/>
              <a:t>Z</a:t>
            </a:r>
            <a:r>
              <a:rPr lang="zh-CN" altLang="zh-CN" sz="2800" smtClean="0"/>
              <a:t>轴的数据都用相同形状的二维数组表示，因此这里不能使用</a:t>
            </a:r>
            <a:r>
              <a:rPr lang="en-US" altLang="zh-CN" sz="2800" smtClean="0"/>
              <a:t>ogrid</a:t>
            </a:r>
            <a:r>
              <a:rPr lang="zh-CN" altLang="zh-CN" sz="2800" smtClean="0"/>
              <a:t>创建。和之前的</a:t>
            </a:r>
            <a:r>
              <a:rPr lang="en-US" altLang="zh-CN" sz="2800" smtClean="0"/>
              <a:t>imshow() </a:t>
            </a:r>
            <a:r>
              <a:rPr lang="zh-CN" altLang="zh-CN" sz="2800" smtClean="0"/>
              <a:t>不同.数组的第0轴可以表示X和</a:t>
            </a:r>
            <a:r>
              <a:rPr lang="en-US" altLang="zh-CN" sz="2800" smtClean="0"/>
              <a:t>Y</a:t>
            </a:r>
            <a:r>
              <a:rPr lang="zh-CN" altLang="zh-CN" sz="2800" smtClean="0"/>
              <a:t>轴中的任意一个，在本例中第0轴表示X轴、第1轴表示</a:t>
            </a:r>
            <a:r>
              <a:rPr lang="en-US" altLang="zh-CN" sz="2800" smtClean="0"/>
              <a:t>Y</a:t>
            </a:r>
            <a:r>
              <a:rPr lang="zh-CN" altLang="zh-CN" sz="2800" smtClean="0"/>
              <a:t>轴。</a:t>
            </a:r>
          </a:p>
          <a:p>
            <a:pPr>
              <a:buFont typeface="Wingdings" pitchFamily="2" charset="2"/>
              <a:buNone/>
            </a:pPr>
            <a:r>
              <a:rPr lang="en-US" altLang="zh-CN" sz="2800" smtClean="0"/>
              <a:t>          </a:t>
            </a:r>
            <a:r>
              <a:rPr lang="zh-CN" altLang="zh-CN" sz="2800" smtClean="0"/>
              <a:t>在当前图表中创建一个子图，通过</a:t>
            </a:r>
            <a:r>
              <a:rPr lang="en-US" altLang="zh-CN" sz="2800" smtClean="0"/>
              <a:t>projection</a:t>
            </a:r>
            <a:r>
              <a:rPr lang="zh-CN" altLang="zh-CN" sz="2800" smtClean="0"/>
              <a:t>参数指定子图的投影模式为</a:t>
            </a:r>
            <a:r>
              <a:rPr lang="en-US" altLang="zh-CN" sz="2800" smtClean="0"/>
              <a:t>“3d”,</a:t>
            </a:r>
            <a:r>
              <a:rPr lang="zh-CN" altLang="zh-CN" sz="2800" smtClean="0"/>
              <a:t>这样 </a:t>
            </a:r>
            <a:r>
              <a:rPr lang="en-US" altLang="zh-CN" sz="2800" smtClean="0"/>
              <a:t>subplot()</a:t>
            </a:r>
            <a:r>
              <a:rPr lang="zh-CN" altLang="zh-CN" sz="2800" smtClean="0"/>
              <a:t>将返回一个用于三维绘图的</a:t>
            </a:r>
            <a:r>
              <a:rPr lang="en-US" altLang="zh-CN" sz="2800" smtClean="0"/>
              <a:t>Axes3D</a:t>
            </a:r>
            <a:r>
              <a:rPr lang="zh-CN" altLang="zh-CN" sz="2800" smtClean="0"/>
              <a:t>子图对象。</a:t>
            </a:r>
            <a:endParaRPr lang="zh-CN" altLang="en-US"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zh-CN" sz="3600" smtClean="0"/>
              <a:t>绘图函数简介</a:t>
            </a:r>
            <a:endParaRPr lang="zh-CN" altLang="en-US" sz="3600" smtClean="0"/>
          </a:p>
        </p:txBody>
      </p:sp>
      <p:sp>
        <p:nvSpPr>
          <p:cNvPr id="81923" name="内容占位符 2"/>
          <p:cNvSpPr>
            <a:spLocks noGrp="1"/>
          </p:cNvSpPr>
          <p:nvPr>
            <p:ph idx="1"/>
          </p:nvPr>
        </p:nvSpPr>
        <p:spPr>
          <a:xfrm>
            <a:off x="566738" y="1052513"/>
            <a:ext cx="8043862" cy="5195887"/>
          </a:xfrm>
        </p:spPr>
        <p:txBody>
          <a:bodyPr/>
          <a:lstStyle/>
          <a:p>
            <a:pPr>
              <a:buFont typeface="Wingdings" pitchFamily="2" charset="2"/>
              <a:buNone/>
            </a:pPr>
            <a:r>
              <a:rPr lang="en-US" altLang="zh-CN" smtClean="0"/>
              <a:t>       </a:t>
            </a:r>
            <a:r>
              <a:rPr lang="zh-CN" altLang="zh-CN" sz="2800" smtClean="0"/>
              <a:t>投影模式</a:t>
            </a:r>
            <a:r>
              <a:rPr lang="en-US" altLang="zh-CN" sz="2800" smtClean="0"/>
              <a:t>: </a:t>
            </a:r>
            <a:r>
              <a:rPr lang="zh-CN" altLang="zh-CN" sz="2800" smtClean="0"/>
              <a:t>投影模式决定了点从数据坐标转</a:t>
            </a:r>
            <a:r>
              <a:rPr lang="zh-CN" altLang="en-US" sz="2800" smtClean="0"/>
              <a:t>换</a:t>
            </a:r>
            <a:r>
              <a:rPr lang="zh-CN" altLang="zh-CN" sz="2800" smtClean="0"/>
              <a:t>为屏幕</a:t>
            </a:r>
            <a:r>
              <a:rPr lang="zh-CN" altLang="en-US" sz="2800" smtClean="0"/>
              <a:t>坐</a:t>
            </a:r>
            <a:r>
              <a:rPr lang="zh-CN" altLang="zh-CN" sz="2800" smtClean="0"/>
              <a:t>标的方式.可以通过下面的语句获得当前有效的投影模式的名称：</a:t>
            </a:r>
          </a:p>
          <a:p>
            <a:endParaRPr lang="en-US" altLang="zh-CN" sz="2800" smtClean="0"/>
          </a:p>
          <a:p>
            <a:endParaRPr lang="en-US" altLang="zh-CN" sz="2800" smtClean="0"/>
          </a:p>
          <a:p>
            <a:endParaRPr lang="en-US" altLang="zh-CN" sz="2800" smtClean="0"/>
          </a:p>
          <a:p>
            <a:pPr>
              <a:buFont typeface="Wingdings" pitchFamily="2" charset="2"/>
              <a:buNone/>
            </a:pPr>
            <a:r>
              <a:rPr lang="en-US" altLang="zh-CN" sz="2800" smtClean="0"/>
              <a:t>         </a:t>
            </a:r>
            <a:r>
              <a:rPr lang="zh-CN" altLang="zh-CN" sz="2800" smtClean="0"/>
              <a:t>只有在</a:t>
            </a:r>
            <a:r>
              <a:rPr lang="zh-CN" altLang="en-US" sz="2800" smtClean="0"/>
              <a:t>载入</a:t>
            </a:r>
            <a:r>
              <a:rPr lang="en-US" altLang="zh-CN" sz="2800" smtClean="0"/>
              <a:t>mplot3d</a:t>
            </a:r>
            <a:r>
              <a:rPr lang="zh-CN" altLang="zh-CN" sz="2800" smtClean="0"/>
              <a:t>模块之后，此列表中才会出現</a:t>
            </a:r>
            <a:r>
              <a:rPr lang="en-US" altLang="zh-CN" sz="2800" smtClean="0"/>
              <a:t>’3d’</a:t>
            </a:r>
            <a:r>
              <a:rPr lang="zh-CN" altLang="zh-CN" sz="2800" smtClean="0"/>
              <a:t>投影模式</a:t>
            </a:r>
            <a:r>
              <a:rPr lang="en-US" altLang="zh-CN" sz="2800" smtClean="0"/>
              <a:t>. ’aitoff’</a:t>
            </a:r>
            <a:r>
              <a:rPr lang="zh-CN" altLang="zh-CN" sz="2800" smtClean="0"/>
              <a:t>、</a:t>
            </a:r>
            <a:r>
              <a:rPr lang="en-US" altLang="zh-CN" sz="2800" smtClean="0"/>
              <a:t>’hammer’, ’lamberf’,’mollweide’</a:t>
            </a:r>
            <a:r>
              <a:rPr lang="zh-CN" altLang="zh-CN" sz="2800" smtClean="0"/>
              <a:t>等均为地图投影，</a:t>
            </a:r>
            <a:r>
              <a:rPr lang="en-US" altLang="zh-CN" sz="2800" smtClean="0"/>
              <a:t>,’polar’ </a:t>
            </a:r>
            <a:r>
              <a:rPr lang="zh-CN" altLang="zh-CN" sz="2800" smtClean="0"/>
              <a:t>为极坐标投影</a:t>
            </a:r>
            <a:r>
              <a:rPr lang="en-US" altLang="zh-CN" sz="2800" smtClean="0"/>
              <a:t>,'rectilinear’</a:t>
            </a:r>
            <a:r>
              <a:rPr lang="zh-CN" altLang="zh-CN" sz="2800" smtClean="0"/>
              <a:t>則是默认的直线投影模式</a:t>
            </a:r>
            <a:r>
              <a:rPr lang="en-US" altLang="zh-CN" sz="2800" smtClean="0"/>
              <a:t>.</a:t>
            </a:r>
            <a:endParaRPr lang="zh-CN" altLang="en-US" sz="2800" smtClean="0"/>
          </a:p>
        </p:txBody>
      </p:sp>
      <p:sp>
        <p:nvSpPr>
          <p:cNvPr id="819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70493B0-C8E9-4568-A299-0C2648222F6C}" type="slidenum">
              <a:rPr lang="en-US" altLang="zh-CN" smtClean="0"/>
              <a:pPr eaLnBrk="1" hangingPunct="1"/>
              <a:t>78</a:t>
            </a:fld>
            <a:endParaRPr lang="en-US" altLang="zh-CN" smtClean="0"/>
          </a:p>
        </p:txBody>
      </p:sp>
      <p:sp>
        <p:nvSpPr>
          <p:cNvPr id="81925" name="Text Box 4"/>
          <p:cNvSpPr txBox="1">
            <a:spLocks noChangeArrowheads="1"/>
          </p:cNvSpPr>
          <p:nvPr/>
        </p:nvSpPr>
        <p:spPr bwMode="auto">
          <a:xfrm>
            <a:off x="990600" y="2514600"/>
            <a:ext cx="7620000" cy="1323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&gt;&gt;&gt; from matplotlib import projections</a:t>
            </a:r>
            <a:endParaRPr lang="zh-CN" altLang="en-US" sz="2000"/>
          </a:p>
          <a:p>
            <a:pPr eaLnBrk="1" hangingPunct="1"/>
            <a:r>
              <a:rPr lang="en-US" altLang="zh-CN" sz="2000"/>
              <a:t>&gt;&gt;&gt; projections.get_projection_names()</a:t>
            </a:r>
            <a:endParaRPr lang="zh-CN" altLang="en-US" sz="2000"/>
          </a:p>
          <a:p>
            <a:pPr eaLnBrk="1" hangingPunct="1"/>
            <a:r>
              <a:rPr lang="en-US" altLang="zh-CN" sz="2000"/>
              <a:t>['3d', 'aitoff', 'hammer', 'lambert', 'mollweide</a:t>
            </a:r>
            <a:r>
              <a:rPr lang="en-US" altLang="zh-CN" sz="2000" baseline="30000"/>
              <a:t>1</a:t>
            </a:r>
            <a:r>
              <a:rPr lang="en-US" altLang="zh-CN" sz="2000"/>
              <a:t>, 'polar', 'rectilinear']</a:t>
            </a:r>
            <a:endParaRPr lang="zh-CN" altLang="en-US" sz="2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zh-CN" sz="3600" smtClean="0"/>
              <a:t>绘图函数简介</a:t>
            </a:r>
            <a:endParaRPr lang="zh-CN" altLang="en-US" sz="3600" smtClean="0"/>
          </a:p>
        </p:txBody>
      </p:sp>
      <p:sp>
        <p:nvSpPr>
          <p:cNvPr id="82947" name="内容占位符 2"/>
          <p:cNvSpPr>
            <a:spLocks noGrp="1"/>
          </p:cNvSpPr>
          <p:nvPr>
            <p:ph idx="1"/>
          </p:nvPr>
        </p:nvSpPr>
        <p:spPr>
          <a:xfrm>
            <a:off x="566738" y="1052513"/>
            <a:ext cx="8001000" cy="5348287"/>
          </a:xfrm>
        </p:spPr>
        <p:txBody>
          <a:bodyPr/>
          <a:lstStyle/>
          <a:p>
            <a:pPr>
              <a:buFont typeface="Wingdings" pitchFamily="2" charset="2"/>
              <a:buNone/>
            </a:pPr>
            <a:r>
              <a:rPr lang="en-US" altLang="zh-CN" smtClean="0"/>
              <a:t>         </a:t>
            </a:r>
            <a:r>
              <a:rPr lang="zh-CN" altLang="zh-CN" sz="2800" smtClean="0"/>
              <a:t>调用</a:t>
            </a:r>
            <a:r>
              <a:rPr lang="en-US" altLang="zh-CN" sz="2800" smtClean="0"/>
              <a:t>Axes3D</a:t>
            </a:r>
            <a:r>
              <a:rPr lang="zh-CN" altLang="zh-CN" sz="2800" smtClean="0"/>
              <a:t>对象的</a:t>
            </a:r>
            <a:r>
              <a:rPr lang="en-US" altLang="zh-CN" sz="2800" smtClean="0"/>
              <a:t>plot_surface()</a:t>
            </a:r>
            <a:r>
              <a:rPr lang="zh-CN" altLang="zh-CN" sz="2800" smtClean="0"/>
              <a:t>绘制三维曲面。其中：参数</a:t>
            </a:r>
            <a:r>
              <a:rPr lang="en-US" altLang="zh-CN" sz="2800" smtClean="0"/>
              <a:t>x</a:t>
            </a:r>
            <a:r>
              <a:rPr lang="zh-CN" altLang="zh-CN" sz="2800" smtClean="0"/>
              <a:t>、</a:t>
            </a:r>
            <a:r>
              <a:rPr lang="en-US" altLang="zh-CN" sz="2800" smtClean="0"/>
              <a:t>y</a:t>
            </a:r>
            <a:r>
              <a:rPr lang="zh-CN" altLang="zh-CN" sz="2800" smtClean="0"/>
              <a:t>、</a:t>
            </a:r>
            <a:r>
              <a:rPr lang="en-US" altLang="zh-CN" sz="2800" smtClean="0"/>
              <a:t>z</a:t>
            </a:r>
            <a:r>
              <a:rPr lang="zh-CN" altLang="zh-CN" sz="2800" smtClean="0"/>
              <a:t>都是形状为</a:t>
            </a:r>
            <a:r>
              <a:rPr lang="en-US" altLang="zh-CN" sz="2800" smtClean="0"/>
              <a:t>(20,20) </a:t>
            </a:r>
            <a:r>
              <a:rPr lang="zh-CN" altLang="zh-CN" sz="2800" smtClean="0"/>
              <a:t>的二维数组，数组</a:t>
            </a:r>
            <a:r>
              <a:rPr lang="en-US" altLang="zh-CN" sz="2800" smtClean="0"/>
              <a:t>x</a:t>
            </a:r>
            <a:r>
              <a:rPr lang="zh-CN" altLang="zh-CN" sz="2800" smtClean="0"/>
              <a:t>和</a:t>
            </a:r>
            <a:r>
              <a:rPr lang="en-US" altLang="zh-CN" sz="2800" smtClean="0"/>
              <a:t>y</a:t>
            </a:r>
            <a:r>
              <a:rPr lang="zh-CN" altLang="zh-CN" sz="2800" smtClean="0"/>
              <a:t>构成了 </a:t>
            </a:r>
            <a:r>
              <a:rPr lang="en-US" altLang="zh-CN" sz="2800" smtClean="0"/>
              <a:t>X-Y</a:t>
            </a:r>
            <a:r>
              <a:rPr lang="zh-CN" altLang="zh-CN" sz="2800" smtClean="0"/>
              <a:t>平面上的网格，而数组</a:t>
            </a:r>
            <a:r>
              <a:rPr lang="en-US" altLang="zh-CN" sz="2800" smtClean="0"/>
              <a:t>z</a:t>
            </a:r>
            <a:r>
              <a:rPr lang="zh-CN" altLang="zh-CN" sz="2800" smtClean="0"/>
              <a:t>则是网格上各点在曲面上的取值。 通过</a:t>
            </a:r>
            <a:r>
              <a:rPr lang="en-US" altLang="zh-CN" sz="2800" smtClean="0"/>
              <a:t>cmap</a:t>
            </a:r>
            <a:r>
              <a:rPr lang="zh-CN" altLang="zh-CN" sz="2800" smtClean="0"/>
              <a:t>参数来指定值和颜色之间的映射，即曲面上各点的高度值与其颜色的对应关系。</a:t>
            </a:r>
            <a:r>
              <a:rPr lang="en-US" altLang="zh-CN" sz="2800" smtClean="0"/>
              <a:t>rstride </a:t>
            </a:r>
            <a:r>
              <a:rPr lang="zh-CN" altLang="zh-CN" sz="2800" smtClean="0"/>
              <a:t>和</a:t>
            </a:r>
            <a:r>
              <a:rPr lang="en-US" altLang="zh-CN" sz="2800" smtClean="0"/>
              <a:t>cstride</a:t>
            </a:r>
            <a:r>
              <a:rPr lang="zh-CN" altLang="zh-CN" sz="2800" smtClean="0"/>
              <a:t>参数分别是数组的第0轴和第</a:t>
            </a:r>
            <a:r>
              <a:rPr lang="en-US" altLang="zh-CN" sz="2800" smtClean="0"/>
              <a:t>1</a:t>
            </a:r>
            <a:r>
              <a:rPr lang="zh-CN" altLang="zh-CN" sz="2800" smtClean="0"/>
              <a:t>轴的下标间隔.对于很大的数组，使用较大的间隔可以提高曲面的绘制速度。程序中，</a:t>
            </a:r>
            <a:r>
              <a:rPr lang="en-US" altLang="zh-CN" sz="2800" smtClean="0"/>
              <a:t>plot_surfece()</a:t>
            </a:r>
            <a:r>
              <a:rPr lang="zh-CN" altLang="zh-CN" sz="2800" smtClean="0"/>
              <a:t>调用和下面的语句是等价的：</a:t>
            </a:r>
          </a:p>
        </p:txBody>
      </p:sp>
      <p:sp>
        <p:nvSpPr>
          <p:cNvPr id="829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D689477-3992-4626-B813-51417CCD433F}" type="slidenum">
              <a:rPr lang="en-US" altLang="zh-CN" smtClean="0"/>
              <a:pPr eaLnBrk="1" hangingPunct="1"/>
              <a:t>79</a:t>
            </a:fld>
            <a:endParaRPr lang="en-US" altLang="zh-CN" smtClean="0"/>
          </a:p>
        </p:txBody>
      </p:sp>
      <p:sp>
        <p:nvSpPr>
          <p:cNvPr id="82949" name="Text Box 4"/>
          <p:cNvSpPr txBox="1">
            <a:spLocks noChangeArrowheads="1"/>
          </p:cNvSpPr>
          <p:nvPr/>
        </p:nvSpPr>
        <p:spPr bwMode="auto">
          <a:xfrm>
            <a:off x="1905000" y="5562600"/>
            <a:ext cx="62484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ax.plot_surface(x[::2,:], y[::2,:], z[::2,:], rstride=1, cstride=1)</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z="3600" smtClean="0"/>
              <a:t>快速绘图</a:t>
            </a:r>
          </a:p>
        </p:txBody>
      </p:sp>
      <p:sp>
        <p:nvSpPr>
          <p:cNvPr id="3076" name="内容占位符 2"/>
          <p:cNvSpPr>
            <a:spLocks noGrp="1"/>
          </p:cNvSpPr>
          <p:nvPr>
            <p:ph idx="1"/>
          </p:nvPr>
        </p:nvSpPr>
        <p:spPr>
          <a:xfrm>
            <a:off x="609600" y="1066800"/>
            <a:ext cx="8001000" cy="5181600"/>
          </a:xfrm>
        </p:spPr>
        <p:txBody>
          <a:bodyPr/>
          <a:lstStyle/>
          <a:p>
            <a:pPr>
              <a:defRPr/>
            </a:pPr>
            <a:endParaRPr lang="en-US" altLang="zh-CN" sz="2800" dirty="0" smtClean="0"/>
          </a:p>
          <a:p>
            <a:pPr>
              <a:defRPr/>
            </a:pPr>
            <a:endParaRPr lang="en-US" altLang="zh-CN" sz="2800" dirty="0" smtClean="0"/>
          </a:p>
          <a:p>
            <a:pPr>
              <a:buFont typeface="Wingdings" pitchFamily="2" charset="2"/>
              <a:buNone/>
              <a:defRPr/>
            </a:pPr>
            <a:r>
              <a:rPr lang="en-US" altLang="zh-CN" sz="2800" dirty="0" smtClean="0"/>
              <a:t>          plot</a:t>
            </a:r>
            <a:r>
              <a:rPr lang="zh-CN" altLang="en-US" sz="2800" dirty="0" smtClean="0"/>
              <a:t>函数的调用方式很灵活，第一句将</a:t>
            </a:r>
            <a:r>
              <a:rPr lang="en-US" altLang="zh-CN" sz="2800" dirty="0" err="1" smtClean="0"/>
              <a:t>x,y</a:t>
            </a:r>
            <a:r>
              <a:rPr lang="zh-CN" altLang="en-US" sz="2800" dirty="0" smtClean="0"/>
              <a:t>数组传递给</a:t>
            </a:r>
            <a:r>
              <a:rPr lang="en-US" altLang="zh-CN" sz="2800" dirty="0" smtClean="0"/>
              <a:t>plot</a:t>
            </a:r>
            <a:r>
              <a:rPr lang="zh-CN" altLang="en-US" sz="2800" dirty="0" smtClean="0"/>
              <a:t>之后，用关键字参数指定各种属性：</a:t>
            </a:r>
          </a:p>
          <a:p>
            <a:pPr lvl="1">
              <a:defRPr/>
            </a:pPr>
            <a:r>
              <a:rPr lang="en-US" altLang="zh-CN" sz="2400" dirty="0" smtClean="0">
                <a:cs typeface="+mn-cs"/>
              </a:rPr>
              <a:t>• label : </a:t>
            </a:r>
            <a:r>
              <a:rPr lang="zh-CN" altLang="en-US" sz="2400" dirty="0" smtClean="0">
                <a:cs typeface="+mn-cs"/>
              </a:rPr>
              <a:t>给所绘制的曲线一个名字，此名字在图示</a:t>
            </a:r>
            <a:r>
              <a:rPr lang="en-US" altLang="zh-CN" sz="2400" dirty="0" smtClean="0">
                <a:cs typeface="+mn-cs"/>
              </a:rPr>
              <a:t>(legend)</a:t>
            </a:r>
            <a:r>
              <a:rPr lang="zh-CN" altLang="en-US" sz="2400" dirty="0" smtClean="0">
                <a:cs typeface="+mn-cs"/>
              </a:rPr>
              <a:t>中显示。只要在字符串前后添加</a:t>
            </a:r>
            <a:r>
              <a:rPr lang="en-US" altLang="zh-CN" sz="2400" dirty="0" smtClean="0">
                <a:cs typeface="+mn-cs"/>
              </a:rPr>
              <a:t>''$''</a:t>
            </a:r>
            <a:r>
              <a:rPr lang="zh-CN" altLang="en-US" sz="2400" dirty="0" smtClean="0">
                <a:cs typeface="+mn-cs"/>
              </a:rPr>
              <a:t>符</a:t>
            </a:r>
          </a:p>
          <a:p>
            <a:pPr lvl="1">
              <a:buFont typeface="Wingdings" pitchFamily="2" charset="2"/>
              <a:buNone/>
              <a:defRPr/>
            </a:pPr>
            <a:r>
              <a:rPr lang="zh-CN" altLang="en-US" sz="2400" dirty="0" smtClean="0">
                <a:cs typeface="+mn-cs"/>
              </a:rPr>
              <a:t>    号，</a:t>
            </a:r>
            <a:r>
              <a:rPr lang="en-US" altLang="zh-CN" sz="2400" dirty="0" err="1" smtClean="0">
                <a:cs typeface="+mn-cs"/>
              </a:rPr>
              <a:t>matplotlib</a:t>
            </a:r>
            <a:r>
              <a:rPr lang="zh-CN" altLang="en-US" sz="2400" dirty="0" smtClean="0">
                <a:cs typeface="+mn-cs"/>
              </a:rPr>
              <a:t>就会使用其内嵌的</a:t>
            </a:r>
            <a:r>
              <a:rPr lang="en-US" altLang="zh-CN" sz="2400" dirty="0" smtClean="0">
                <a:cs typeface="+mn-cs"/>
              </a:rPr>
              <a:t>latex</a:t>
            </a:r>
            <a:r>
              <a:rPr lang="zh-CN" altLang="en-US" sz="2400" dirty="0" smtClean="0">
                <a:cs typeface="+mn-cs"/>
              </a:rPr>
              <a:t>引擎绘制的数学公式。</a:t>
            </a:r>
          </a:p>
          <a:p>
            <a:pPr lvl="1">
              <a:defRPr/>
            </a:pPr>
            <a:r>
              <a:rPr lang="en-US" altLang="zh-CN" sz="2400" dirty="0" smtClean="0">
                <a:cs typeface="+mn-cs"/>
              </a:rPr>
              <a:t>• color : </a:t>
            </a:r>
            <a:r>
              <a:rPr lang="zh-CN" altLang="en-US" sz="2400" dirty="0" smtClean="0">
                <a:cs typeface="+mn-cs"/>
              </a:rPr>
              <a:t>指定曲线的颜色</a:t>
            </a:r>
          </a:p>
          <a:p>
            <a:pPr lvl="1">
              <a:defRPr/>
            </a:pPr>
            <a:r>
              <a:rPr lang="en-US" altLang="zh-CN" sz="2400" dirty="0" smtClean="0">
                <a:cs typeface="+mn-cs"/>
              </a:rPr>
              <a:t>• </a:t>
            </a:r>
            <a:r>
              <a:rPr lang="en-US" altLang="zh-CN" sz="2400" dirty="0" err="1" smtClean="0">
                <a:cs typeface="+mn-cs"/>
              </a:rPr>
              <a:t>linewidth</a:t>
            </a:r>
            <a:r>
              <a:rPr lang="en-US" altLang="zh-CN" sz="2400" dirty="0" smtClean="0">
                <a:cs typeface="+mn-cs"/>
              </a:rPr>
              <a:t> : </a:t>
            </a:r>
            <a:r>
              <a:rPr lang="zh-CN" altLang="en-US" sz="2400" dirty="0" smtClean="0">
                <a:cs typeface="+mn-cs"/>
              </a:rPr>
              <a:t>指定曲线的宽度</a:t>
            </a:r>
            <a:endParaRPr lang="en-US" altLang="zh-CN" sz="2400" dirty="0" smtClean="0">
              <a:cs typeface="+mn-cs"/>
            </a:endParaRPr>
          </a:p>
          <a:p>
            <a:pPr lvl="1">
              <a:defRPr/>
            </a:pPr>
            <a:r>
              <a:rPr lang="zh-CN" altLang="en-US" sz="2400" dirty="0" smtClean="0">
                <a:cs typeface="+mn-cs"/>
              </a:rPr>
              <a:t>第三个参数</a:t>
            </a:r>
            <a:r>
              <a:rPr lang="en-US" altLang="zh-CN" sz="2400" dirty="0" smtClean="0">
                <a:cs typeface="+mn-cs"/>
              </a:rPr>
              <a:t>‘’b--``</a:t>
            </a:r>
            <a:r>
              <a:rPr lang="zh-CN" altLang="en-US" sz="2400" dirty="0" smtClean="0">
                <a:cs typeface="+mn-cs"/>
              </a:rPr>
              <a:t>指定曲线的颜色和线型</a:t>
            </a:r>
          </a:p>
        </p:txBody>
      </p:sp>
      <p:sp>
        <p:nvSpPr>
          <p:cNvPr id="1229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56F21AB-9AAD-41BB-B593-110F3E60231B}" type="slidenum">
              <a:rPr lang="en-US" altLang="zh-CN" smtClean="0"/>
              <a:pPr eaLnBrk="1" hangingPunct="1"/>
              <a:t>8</a:t>
            </a:fld>
            <a:endParaRPr lang="en-US" altLang="zh-CN" smtClean="0"/>
          </a:p>
        </p:txBody>
      </p:sp>
      <p:sp>
        <p:nvSpPr>
          <p:cNvPr id="12293" name="Text Box 4"/>
          <p:cNvSpPr txBox="1">
            <a:spLocks noChangeArrowheads="1"/>
          </p:cNvSpPr>
          <p:nvPr/>
        </p:nvSpPr>
        <p:spPr bwMode="auto">
          <a:xfrm>
            <a:off x="609600" y="1219200"/>
            <a:ext cx="8001000" cy="708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s-ES" altLang="zh-CN" sz="2000"/>
              <a:t>plt.plot(x,y,label="$sin(x)$",color="red",linewidth=2)</a:t>
            </a:r>
          </a:p>
          <a:p>
            <a:pPr eaLnBrk="1" hangingPunct="1"/>
            <a:r>
              <a:rPr lang="en-US" altLang="zh-CN" sz="2000"/>
              <a:t>plt.plot(x,z,"b--",label="$cos(x^2)$“)</a:t>
            </a:r>
            <a:endParaRPr lang="zh-CN" altLang="zh-CN" sz="2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zh-CN" sz="3600" smtClean="0"/>
              <a:t>绘图函数简介</a:t>
            </a:r>
            <a:endParaRPr lang="zh-CN" altLang="en-US" sz="3600" smtClean="0"/>
          </a:p>
        </p:txBody>
      </p:sp>
      <p:sp>
        <p:nvSpPr>
          <p:cNvPr id="83971" name="内容占位符 2"/>
          <p:cNvSpPr>
            <a:spLocks noGrp="1"/>
          </p:cNvSpPr>
          <p:nvPr>
            <p:ph idx="1"/>
          </p:nvPr>
        </p:nvSpPr>
        <p:spPr/>
        <p:txBody>
          <a:bodyPr/>
          <a:lstStyle/>
          <a:p>
            <a:pPr>
              <a:buFont typeface="Wingdings" pitchFamily="2" charset="2"/>
              <a:buNone/>
            </a:pPr>
            <a:r>
              <a:rPr lang="en-US" altLang="zh-CN" sz="2800" smtClean="0"/>
              <a:t>          </a:t>
            </a:r>
            <a:r>
              <a:rPr lang="zh-CN" altLang="zh-CN" sz="2800" smtClean="0"/>
              <a:t>除了绘制三维曲面之外，</a:t>
            </a:r>
            <a:r>
              <a:rPr lang="en-US" altLang="zh-CN" sz="2800" smtClean="0"/>
              <a:t>Axes3D</a:t>
            </a:r>
            <a:r>
              <a:rPr lang="zh-CN" altLang="zh-CN" sz="2800" smtClean="0"/>
              <a:t>对象还提供了许多其他的三维绘图方法。可以通过下面的链接地址找到各种三维绘图的演示程序</a:t>
            </a:r>
            <a:r>
              <a:rPr lang="en-US" altLang="zh-CN" sz="2800" smtClean="0"/>
              <a:t>:</a:t>
            </a:r>
          </a:p>
          <a:p>
            <a:pPr>
              <a:buFont typeface="Wingdings" pitchFamily="2" charset="2"/>
              <a:buNone/>
            </a:pPr>
            <a:r>
              <a:rPr lang="en-US" altLang="zh-CN" sz="2800" smtClean="0"/>
              <a:t>      </a:t>
            </a:r>
            <a:r>
              <a:rPr lang="en-US" altLang="zh-CN" sz="2800" smtClean="0">
                <a:hlinkClick r:id="rId2"/>
              </a:rPr>
              <a:t>http://matplotlib.sourceforge.net/examples/mplot3d/index.html</a:t>
            </a:r>
            <a:endParaRPr lang="en-US" altLang="zh-CN" sz="2800" smtClean="0"/>
          </a:p>
          <a:p>
            <a:pPr>
              <a:buFont typeface="Wingdings" pitchFamily="2" charset="2"/>
              <a:buNone/>
            </a:pPr>
            <a:endParaRPr lang="zh-CN" altLang="en-US" sz="2800" smtClean="0"/>
          </a:p>
        </p:txBody>
      </p:sp>
      <p:sp>
        <p:nvSpPr>
          <p:cNvPr id="839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95BA383-CCC0-49C6-B675-5C3B89E4F817}" type="slidenum">
              <a:rPr lang="en-US" altLang="zh-CN" smtClean="0"/>
              <a:pPr eaLnBrk="1" hangingPunct="1"/>
              <a:t>80</a:t>
            </a:fld>
            <a:endParaRPr lang="en-US" altLang="zh-CN"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endParaRPr lang="zh-CN" altLang="en-US" smtClean="0"/>
          </a:p>
        </p:txBody>
      </p:sp>
      <p:sp>
        <p:nvSpPr>
          <p:cNvPr id="84995" name="内容占位符 2"/>
          <p:cNvSpPr>
            <a:spLocks noGrp="1"/>
          </p:cNvSpPr>
          <p:nvPr>
            <p:ph idx="1"/>
          </p:nvPr>
        </p:nvSpPr>
        <p:spPr/>
        <p:txBody>
          <a:bodyPr/>
          <a:lstStyle/>
          <a:p>
            <a:r>
              <a:rPr lang="en-US" altLang="zh-CN" smtClean="0"/>
              <a:t>  </a:t>
            </a:r>
            <a:endParaRPr lang="zh-CN" altLang="en-US" smtClean="0"/>
          </a:p>
        </p:txBody>
      </p:sp>
      <p:sp>
        <p:nvSpPr>
          <p:cNvPr id="849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40AFB0B-ABE7-4C78-96D2-B635F2C99C65}" type="slidenum">
              <a:rPr lang="en-US" altLang="zh-CN" smtClean="0"/>
              <a:pPr eaLnBrk="1" hangingPunct="1"/>
              <a:t>81</a:t>
            </a:fld>
            <a:endParaRPr lang="en-US" altLang="zh-CN" smtClean="0"/>
          </a:p>
        </p:txBody>
      </p:sp>
      <p:sp>
        <p:nvSpPr>
          <p:cNvPr id="84997" name="Text Box 4"/>
          <p:cNvSpPr txBox="1">
            <a:spLocks noChangeArrowheads="1"/>
          </p:cNvSpPr>
          <p:nvPr/>
        </p:nvSpPr>
        <p:spPr bwMode="auto">
          <a:xfrm>
            <a:off x="762000" y="1219200"/>
            <a:ext cx="6248400" cy="40941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from mpl_toolkits.mplot3d import Axes3D</a:t>
            </a:r>
          </a:p>
          <a:p>
            <a:pPr eaLnBrk="1" hangingPunct="1"/>
            <a:endParaRPr lang="en-US" altLang="zh-CN" sz="2000"/>
          </a:p>
          <a:p>
            <a:pPr eaLnBrk="1" hangingPunct="1"/>
            <a:r>
              <a:rPr lang="en-US" altLang="zh-CN" sz="2000"/>
              <a:t>fig = pl.figure()</a:t>
            </a:r>
          </a:p>
          <a:p>
            <a:pPr eaLnBrk="1" hangingPunct="1"/>
            <a:r>
              <a:rPr lang="en-US" altLang="zh-CN" sz="2000"/>
              <a:t>ax = Axes3D(fig)</a:t>
            </a:r>
          </a:p>
          <a:p>
            <a:pPr eaLnBrk="1" hangingPunct="1"/>
            <a:r>
              <a:rPr lang="en-US" altLang="zh-CN" sz="2000"/>
              <a:t>X = np.arange(-4, 4, 0.25)</a:t>
            </a:r>
          </a:p>
          <a:p>
            <a:pPr eaLnBrk="1" hangingPunct="1"/>
            <a:r>
              <a:rPr lang="en-US" altLang="zh-CN" sz="2000"/>
              <a:t>Y = np.arange(-4, 4, 0.25)</a:t>
            </a:r>
          </a:p>
          <a:p>
            <a:pPr eaLnBrk="1" hangingPunct="1"/>
            <a:r>
              <a:rPr lang="en-US" altLang="zh-CN" sz="2000"/>
              <a:t>X, Y = np.meshgrid(X, Y)</a:t>
            </a:r>
          </a:p>
          <a:p>
            <a:pPr eaLnBrk="1" hangingPunct="1"/>
            <a:r>
              <a:rPr lang="en-US" altLang="zh-CN" sz="2000"/>
              <a:t>R = np.sqrt(X**2 + Y**2)</a:t>
            </a:r>
          </a:p>
          <a:p>
            <a:pPr eaLnBrk="1" hangingPunct="1"/>
            <a:r>
              <a:rPr lang="en-US" altLang="zh-CN" sz="2000"/>
              <a:t>Z = np.sin(R)</a:t>
            </a:r>
          </a:p>
          <a:p>
            <a:pPr eaLnBrk="1" hangingPunct="1"/>
            <a:endParaRPr lang="en-US" altLang="zh-CN" sz="2000"/>
          </a:p>
          <a:p>
            <a:pPr eaLnBrk="1" hangingPunct="1"/>
            <a:r>
              <a:rPr lang="en-US" altLang="zh-CN" sz="2000"/>
              <a:t>ax.plot_surface(X, Y, Z, rstride=1, cstride=1, cmap='hot')</a:t>
            </a:r>
          </a:p>
          <a:p>
            <a:pPr eaLnBrk="1" hangingPunct="1"/>
            <a:endParaRPr lang="en-US" altLang="zh-CN" sz="2000"/>
          </a:p>
        </p:txBody>
      </p:sp>
      <p:pic>
        <p:nvPicPr>
          <p:cNvPr id="84998" name="图片 6" descr="figure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600200"/>
            <a:ext cx="3452813"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endParaRPr lang="zh-CN" altLang="en-US" smtClean="0"/>
          </a:p>
        </p:txBody>
      </p:sp>
      <p:sp>
        <p:nvSpPr>
          <p:cNvPr id="86019" name="内容占位符 2"/>
          <p:cNvSpPr>
            <a:spLocks noGrp="1"/>
          </p:cNvSpPr>
          <p:nvPr>
            <p:ph idx="1"/>
          </p:nvPr>
        </p:nvSpPr>
        <p:spPr/>
        <p:txBody>
          <a:bodyPr/>
          <a:lstStyle/>
          <a:p>
            <a:endParaRPr lang="zh-CN" altLang="en-US" smtClean="0"/>
          </a:p>
        </p:txBody>
      </p:sp>
      <p:sp>
        <p:nvSpPr>
          <p:cNvPr id="860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947134C-96B6-410D-BDBD-C37A6C0BA93F}" type="slidenum">
              <a:rPr lang="en-US" altLang="zh-CN" smtClean="0"/>
              <a:pPr eaLnBrk="1" hangingPunct="1"/>
              <a:t>82</a:t>
            </a:fld>
            <a:endParaRPr lang="en-US" altLang="zh-CN"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z="3600" smtClean="0"/>
              <a:t>快速绘图</a:t>
            </a:r>
          </a:p>
        </p:txBody>
      </p:sp>
      <p:sp>
        <p:nvSpPr>
          <p:cNvPr id="4102" name="内容占位符 2"/>
          <p:cNvSpPr>
            <a:spLocks noGrp="1"/>
          </p:cNvSpPr>
          <p:nvPr>
            <p:ph idx="1"/>
          </p:nvPr>
        </p:nvSpPr>
        <p:spPr>
          <a:xfrm>
            <a:off x="566738" y="1052513"/>
            <a:ext cx="8001000" cy="5272087"/>
          </a:xfrm>
        </p:spPr>
        <p:txBody>
          <a:bodyPr/>
          <a:lstStyle/>
          <a:p>
            <a:pPr>
              <a:buFont typeface="Wingdings" pitchFamily="2" charset="2"/>
              <a:buNone/>
              <a:defRPr/>
            </a:pPr>
            <a:r>
              <a:rPr lang="zh-CN" altLang="en-US" sz="2800" dirty="0" smtClean="0"/>
              <a:t>          接下来通过一系列函数设置绘图对象的各个属性：</a:t>
            </a:r>
            <a:endParaRPr lang="en-US" altLang="zh-CN" sz="2800" dirty="0" smtClean="0"/>
          </a:p>
          <a:p>
            <a:pPr>
              <a:buFont typeface="Wingdings" pitchFamily="2" charset="2"/>
              <a:buNone/>
              <a:defRPr/>
            </a:pPr>
            <a:endParaRPr lang="en-US" altLang="zh-CN" sz="2800" dirty="0" smtClean="0"/>
          </a:p>
          <a:p>
            <a:pPr>
              <a:buFont typeface="Wingdings" pitchFamily="2" charset="2"/>
              <a:buNone/>
              <a:defRPr/>
            </a:pPr>
            <a:endParaRPr lang="en-US" altLang="zh-CN" sz="2800" dirty="0" smtClean="0"/>
          </a:p>
          <a:p>
            <a:pPr>
              <a:buFont typeface="Wingdings" pitchFamily="2" charset="2"/>
              <a:buNone/>
              <a:defRPr/>
            </a:pPr>
            <a:endParaRPr lang="en-US" altLang="zh-CN" sz="2800" dirty="0" smtClean="0"/>
          </a:p>
          <a:p>
            <a:pPr lvl="1">
              <a:defRPr/>
            </a:pPr>
            <a:r>
              <a:rPr lang="en-US" altLang="zh-CN" sz="2400" dirty="0" smtClean="0">
                <a:cs typeface="+mn-cs"/>
              </a:rPr>
              <a:t>• </a:t>
            </a:r>
            <a:r>
              <a:rPr lang="en-US" altLang="zh-CN" sz="2400" dirty="0" err="1" smtClean="0">
                <a:cs typeface="+mn-cs"/>
              </a:rPr>
              <a:t>xlabel</a:t>
            </a:r>
            <a:r>
              <a:rPr lang="en-US" altLang="zh-CN" sz="2400" dirty="0" smtClean="0">
                <a:cs typeface="+mn-cs"/>
              </a:rPr>
              <a:t> / </a:t>
            </a:r>
            <a:r>
              <a:rPr lang="en-US" altLang="zh-CN" sz="2400" dirty="0" err="1" smtClean="0">
                <a:cs typeface="+mn-cs"/>
              </a:rPr>
              <a:t>ylabel</a:t>
            </a:r>
            <a:r>
              <a:rPr lang="en-US" altLang="zh-CN" sz="2400" dirty="0" smtClean="0">
                <a:cs typeface="+mn-cs"/>
              </a:rPr>
              <a:t> : </a:t>
            </a:r>
            <a:r>
              <a:rPr lang="zh-CN" altLang="en-US" sz="2400" dirty="0" smtClean="0">
                <a:cs typeface="+mn-cs"/>
              </a:rPr>
              <a:t>设置</a:t>
            </a:r>
            <a:r>
              <a:rPr lang="en-US" altLang="zh-CN" sz="2400" dirty="0" smtClean="0">
                <a:cs typeface="+mn-cs"/>
              </a:rPr>
              <a:t>X</a:t>
            </a:r>
            <a:r>
              <a:rPr lang="zh-CN" altLang="en-US" sz="2400" dirty="0" smtClean="0">
                <a:cs typeface="+mn-cs"/>
              </a:rPr>
              <a:t>轴</a:t>
            </a:r>
            <a:r>
              <a:rPr lang="en-US" altLang="zh-CN" sz="2400" dirty="0" smtClean="0">
                <a:cs typeface="+mn-cs"/>
              </a:rPr>
              <a:t>/Y</a:t>
            </a:r>
            <a:r>
              <a:rPr lang="zh-CN" altLang="en-US" sz="2400" dirty="0" smtClean="0">
                <a:cs typeface="+mn-cs"/>
              </a:rPr>
              <a:t>轴的文字</a:t>
            </a:r>
          </a:p>
          <a:p>
            <a:pPr lvl="1">
              <a:defRPr/>
            </a:pPr>
            <a:r>
              <a:rPr lang="en-US" altLang="zh-CN" sz="2400" dirty="0" smtClean="0">
                <a:cs typeface="+mn-cs"/>
              </a:rPr>
              <a:t>• title : </a:t>
            </a:r>
            <a:r>
              <a:rPr lang="zh-CN" altLang="en-US" sz="2400" dirty="0" smtClean="0">
                <a:cs typeface="+mn-cs"/>
              </a:rPr>
              <a:t>设置图表的标题</a:t>
            </a:r>
          </a:p>
          <a:p>
            <a:pPr lvl="1">
              <a:defRPr/>
            </a:pPr>
            <a:r>
              <a:rPr lang="en-US" altLang="zh-CN" sz="2400" dirty="0" smtClean="0">
                <a:cs typeface="+mn-cs"/>
              </a:rPr>
              <a:t>• </a:t>
            </a:r>
            <a:r>
              <a:rPr lang="en-US" altLang="zh-CN" sz="2400" dirty="0" err="1" smtClean="0">
                <a:cs typeface="+mn-cs"/>
              </a:rPr>
              <a:t>ylim</a:t>
            </a:r>
            <a:r>
              <a:rPr lang="en-US" altLang="zh-CN" sz="2400" dirty="0" smtClean="0">
                <a:cs typeface="+mn-cs"/>
              </a:rPr>
              <a:t> : </a:t>
            </a:r>
            <a:r>
              <a:rPr lang="zh-CN" altLang="en-US" sz="2400" dirty="0" smtClean="0">
                <a:cs typeface="+mn-cs"/>
              </a:rPr>
              <a:t>设置</a:t>
            </a:r>
            <a:r>
              <a:rPr lang="en-US" altLang="zh-CN" sz="2400" dirty="0" smtClean="0">
                <a:cs typeface="+mn-cs"/>
              </a:rPr>
              <a:t>Y</a:t>
            </a:r>
            <a:r>
              <a:rPr lang="zh-CN" altLang="en-US" sz="2400" dirty="0" smtClean="0">
                <a:cs typeface="+mn-cs"/>
              </a:rPr>
              <a:t>轴的范围</a:t>
            </a:r>
          </a:p>
          <a:p>
            <a:pPr lvl="1">
              <a:defRPr/>
            </a:pPr>
            <a:r>
              <a:rPr lang="en-US" altLang="zh-CN" sz="2400" dirty="0" smtClean="0">
                <a:cs typeface="+mn-cs"/>
              </a:rPr>
              <a:t>• legend : </a:t>
            </a:r>
            <a:r>
              <a:rPr lang="zh-CN" altLang="en-US" sz="2400" dirty="0" smtClean="0">
                <a:cs typeface="+mn-cs"/>
              </a:rPr>
              <a:t>显示图示</a:t>
            </a:r>
          </a:p>
          <a:p>
            <a:pPr>
              <a:buFont typeface="Wingdings" pitchFamily="2" charset="2"/>
              <a:buNone/>
              <a:defRPr/>
            </a:pPr>
            <a:r>
              <a:rPr lang="zh-CN" altLang="en-US" sz="2800" dirty="0" smtClean="0"/>
              <a:t>          最后调用</a:t>
            </a:r>
            <a:r>
              <a:rPr lang="en-US" altLang="zh-CN" sz="2800" dirty="0" err="1" smtClean="0"/>
              <a:t>plt.show</a:t>
            </a:r>
            <a:r>
              <a:rPr lang="en-US" altLang="zh-CN" sz="2800" dirty="0" smtClean="0"/>
              <a:t>()</a:t>
            </a:r>
            <a:r>
              <a:rPr lang="zh-CN" altLang="en-US" sz="2800" dirty="0" smtClean="0"/>
              <a:t>显示出创建的所有绘图对象。</a:t>
            </a:r>
            <a:endParaRPr lang="en-US" altLang="zh-CN" sz="2800" dirty="0" smtClean="0"/>
          </a:p>
          <a:p>
            <a:pPr>
              <a:buFont typeface="Wingdings" pitchFamily="2" charset="2"/>
              <a:buNone/>
              <a:defRPr/>
            </a:pPr>
            <a:endParaRPr lang="en-US" altLang="zh-CN" sz="2800" dirty="0" smtClean="0"/>
          </a:p>
          <a:p>
            <a:pPr>
              <a:buFont typeface="Wingdings" pitchFamily="2" charset="2"/>
              <a:buNone/>
              <a:defRPr/>
            </a:pPr>
            <a:endParaRPr lang="en-US" altLang="zh-CN" sz="2800" dirty="0" smtClean="0"/>
          </a:p>
          <a:p>
            <a:pPr>
              <a:buFont typeface="Wingdings" pitchFamily="2" charset="2"/>
              <a:buNone/>
              <a:defRPr/>
            </a:pPr>
            <a:endParaRPr lang="en-US" altLang="zh-CN" sz="2800" dirty="0" smtClean="0"/>
          </a:p>
          <a:p>
            <a:pPr>
              <a:buFont typeface="Wingdings" pitchFamily="2" charset="2"/>
              <a:buNone/>
              <a:defRPr/>
            </a:pPr>
            <a:endParaRPr lang="en-US" altLang="zh-CN" dirty="0" smtClean="0"/>
          </a:p>
        </p:txBody>
      </p:sp>
      <p:sp>
        <p:nvSpPr>
          <p:cNvPr id="1331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40F0A50-CD6B-4B55-9B2A-31673424965A}" type="slidenum">
              <a:rPr lang="en-US" altLang="zh-CN" smtClean="0"/>
              <a:pPr eaLnBrk="1" hangingPunct="1"/>
              <a:t>9</a:t>
            </a:fld>
            <a:endParaRPr lang="en-US" altLang="zh-CN" smtClean="0"/>
          </a:p>
        </p:txBody>
      </p:sp>
      <p:sp>
        <p:nvSpPr>
          <p:cNvPr id="13317" name="Text Box 4"/>
          <p:cNvSpPr txBox="1">
            <a:spLocks noChangeArrowheads="1"/>
          </p:cNvSpPr>
          <p:nvPr/>
        </p:nvSpPr>
        <p:spPr bwMode="auto">
          <a:xfrm>
            <a:off x="2514600" y="1676400"/>
            <a:ext cx="5486400" cy="1631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000"/>
              <a:t>plt.xlabel("Time(s)")</a:t>
            </a:r>
          </a:p>
          <a:p>
            <a:pPr eaLnBrk="1" hangingPunct="1"/>
            <a:r>
              <a:rPr lang="en-US" altLang="zh-CN" sz="2000"/>
              <a:t>plt.ylabel("Volt")</a:t>
            </a:r>
          </a:p>
          <a:p>
            <a:pPr eaLnBrk="1" hangingPunct="1"/>
            <a:r>
              <a:rPr lang="en-US" altLang="zh-CN" sz="2000"/>
              <a:t>plt.title("PyPlot First Example")</a:t>
            </a:r>
          </a:p>
          <a:p>
            <a:pPr eaLnBrk="1" hangingPunct="1"/>
            <a:r>
              <a:rPr lang="en-US" altLang="zh-CN" sz="2000"/>
              <a:t>plt.ylim(-1.2,1.2)</a:t>
            </a:r>
          </a:p>
          <a:p>
            <a:pPr eaLnBrk="1" hangingPunct="1"/>
            <a:r>
              <a:rPr lang="en-US" altLang="zh-CN" sz="2000"/>
              <a:t>plt.legend()</a:t>
            </a:r>
            <a:endParaRPr lang="zh-CN" altLang="zh-CN" sz="2000"/>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Python</Template>
  <TotalTime>10389</TotalTime>
  <Words>6259</Words>
  <Application>Microsoft Office PowerPoint</Application>
  <PresentationFormat>全屏显示(4:3)</PresentationFormat>
  <Paragraphs>810</Paragraphs>
  <Slides>82</Slides>
  <Notes>14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90" baseType="lpstr">
      <vt:lpstr>Verdana</vt:lpstr>
      <vt:lpstr>宋体</vt:lpstr>
      <vt:lpstr>Arial</vt:lpstr>
      <vt:lpstr>Wingdings</vt:lpstr>
      <vt:lpstr>Times New Roman</vt:lpstr>
      <vt:lpstr>MingLiU</vt:lpstr>
      <vt:lpstr>Profile</vt:lpstr>
      <vt:lpstr>MathType 6.0 Equation</vt:lpstr>
      <vt:lpstr>PowerPoint 演示文稿</vt:lpstr>
      <vt:lpstr>目录</vt:lpstr>
      <vt:lpstr>目录</vt:lpstr>
      <vt:lpstr>PowerPoint 演示文稿</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快速绘图</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绘图函数简介</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mhzhang</dc:creator>
  <cp:lastModifiedBy>dengdq</cp:lastModifiedBy>
  <cp:revision>675</cp:revision>
  <cp:lastPrinted>1601-01-01T00:00:00Z</cp:lastPrinted>
  <dcterms:created xsi:type="dcterms:W3CDTF">1601-01-01T00:00:00Z</dcterms:created>
  <dcterms:modified xsi:type="dcterms:W3CDTF">2019-02-11T12:50:19Z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