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sldIdLst>
    <p:sldId id="278" r:id="rId2"/>
    <p:sldId id="258" r:id="rId3"/>
    <p:sldId id="257" r:id="rId4"/>
    <p:sldId id="330" r:id="rId5"/>
    <p:sldId id="406" r:id="rId6"/>
    <p:sldId id="260" r:id="rId7"/>
    <p:sldId id="331" r:id="rId8"/>
    <p:sldId id="332" r:id="rId9"/>
    <p:sldId id="334" r:id="rId10"/>
    <p:sldId id="335" r:id="rId11"/>
    <p:sldId id="387" r:id="rId12"/>
    <p:sldId id="388" r:id="rId13"/>
    <p:sldId id="389" r:id="rId14"/>
    <p:sldId id="395" r:id="rId15"/>
    <p:sldId id="396" r:id="rId16"/>
    <p:sldId id="261" r:id="rId17"/>
    <p:sldId id="336" r:id="rId18"/>
    <p:sldId id="337" r:id="rId19"/>
    <p:sldId id="277" r:id="rId20"/>
    <p:sldId id="333" r:id="rId21"/>
    <p:sldId id="265" r:id="rId22"/>
    <p:sldId id="266" r:id="rId23"/>
    <p:sldId id="267" r:id="rId24"/>
    <p:sldId id="269" r:id="rId25"/>
    <p:sldId id="268" r:id="rId26"/>
    <p:sldId id="272" r:id="rId27"/>
    <p:sldId id="353" r:id="rId28"/>
    <p:sldId id="354" r:id="rId29"/>
    <p:sldId id="279" r:id="rId30"/>
    <p:sldId id="271" r:id="rId31"/>
    <p:sldId id="338" r:id="rId32"/>
    <p:sldId id="339" r:id="rId33"/>
    <p:sldId id="270" r:id="rId34"/>
    <p:sldId id="340" r:id="rId35"/>
    <p:sldId id="341" r:id="rId36"/>
    <p:sldId id="280" r:id="rId37"/>
    <p:sldId id="281" r:id="rId38"/>
    <p:sldId id="282" r:id="rId39"/>
    <p:sldId id="283" r:id="rId40"/>
    <p:sldId id="306" r:id="rId41"/>
    <p:sldId id="303" r:id="rId42"/>
    <p:sldId id="392" r:id="rId43"/>
    <p:sldId id="391" r:id="rId44"/>
    <p:sldId id="376" r:id="rId45"/>
    <p:sldId id="304" r:id="rId46"/>
    <p:sldId id="307" r:id="rId47"/>
    <p:sldId id="308" r:id="rId48"/>
    <p:sldId id="309" r:id="rId49"/>
    <p:sldId id="342" r:id="rId50"/>
    <p:sldId id="311" r:id="rId51"/>
    <p:sldId id="312" r:id="rId52"/>
    <p:sldId id="343" r:id="rId53"/>
    <p:sldId id="344" r:id="rId54"/>
    <p:sldId id="345" r:id="rId55"/>
    <p:sldId id="346" r:id="rId56"/>
    <p:sldId id="393" r:id="rId57"/>
    <p:sldId id="394" r:id="rId58"/>
    <p:sldId id="305" r:id="rId59"/>
    <p:sldId id="390" r:id="rId60"/>
    <p:sldId id="347" r:id="rId61"/>
    <p:sldId id="348" r:id="rId62"/>
    <p:sldId id="349" r:id="rId63"/>
    <p:sldId id="350" r:id="rId64"/>
    <p:sldId id="351" r:id="rId65"/>
    <p:sldId id="352" r:id="rId66"/>
    <p:sldId id="356" r:id="rId67"/>
    <p:sldId id="357" r:id="rId68"/>
    <p:sldId id="405" r:id="rId69"/>
    <p:sldId id="378" r:id="rId70"/>
    <p:sldId id="379" r:id="rId71"/>
    <p:sldId id="380" r:id="rId72"/>
    <p:sldId id="381" r:id="rId73"/>
    <p:sldId id="382" r:id="rId74"/>
    <p:sldId id="383" r:id="rId75"/>
    <p:sldId id="384" r:id="rId76"/>
    <p:sldId id="385" r:id="rId77"/>
    <p:sldId id="386" r:id="rId78"/>
    <p:sldId id="358" r:id="rId79"/>
    <p:sldId id="359" r:id="rId80"/>
    <p:sldId id="361" r:id="rId81"/>
    <p:sldId id="360" r:id="rId82"/>
    <p:sldId id="362" r:id="rId83"/>
    <p:sldId id="364" r:id="rId84"/>
    <p:sldId id="365" r:id="rId85"/>
    <p:sldId id="366" r:id="rId86"/>
    <p:sldId id="367" r:id="rId87"/>
    <p:sldId id="363" r:id="rId88"/>
    <p:sldId id="368" r:id="rId89"/>
    <p:sldId id="369" r:id="rId90"/>
    <p:sldId id="375" r:id="rId91"/>
    <p:sldId id="398" r:id="rId92"/>
    <p:sldId id="399" r:id="rId93"/>
    <p:sldId id="400" r:id="rId94"/>
    <p:sldId id="401" r:id="rId95"/>
    <p:sldId id="402" r:id="rId96"/>
    <p:sldId id="403" r:id="rId97"/>
    <p:sldId id="404" r:id="rId98"/>
    <p:sldId id="407" r:id="rId99"/>
    <p:sldId id="408" r:id="rId100"/>
    <p:sldId id="409" r:id="rId101"/>
    <p:sldId id="410" r:id="rId102"/>
    <p:sldId id="411" r:id="rId103"/>
    <p:sldId id="412" r:id="rId104"/>
    <p:sldId id="413" r:id="rId105"/>
    <p:sldId id="414" r:id="rId106"/>
    <p:sldId id="415" r:id="rId107"/>
    <p:sldId id="416" r:id="rId108"/>
    <p:sldId id="417" r:id="rId109"/>
    <p:sldId id="418" r:id="rId110"/>
    <p:sldId id="419" r:id="rId111"/>
    <p:sldId id="420" r:id="rId112"/>
    <p:sldId id="421" r:id="rId113"/>
    <p:sldId id="422" r:id="rId114"/>
    <p:sldId id="423" r:id="rId115"/>
    <p:sldId id="425" r:id="rId1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86708" autoAdjust="0"/>
  </p:normalViewPr>
  <p:slideViewPr>
    <p:cSldViewPr>
      <p:cViewPr>
        <p:scale>
          <a:sx n="83" d="100"/>
          <a:sy n="83" d="100"/>
        </p:scale>
        <p:origin x="-1776" y="-48"/>
      </p:cViewPr>
      <p:guideLst>
        <p:guide orient="horz" pos="2160"/>
        <p:guide pos="2880"/>
      </p:guideLst>
    </p:cSldViewPr>
  </p:slideViewPr>
  <p:outlineViewPr>
    <p:cViewPr>
      <p:scale>
        <a:sx n="33" d="100"/>
        <a:sy n="33" d="100"/>
      </p:scale>
      <p:origin x="0" y="334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08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F7121A-01C3-43BF-A606-256A92376873}" type="slidenum">
              <a:rPr lang="en-US" altLang="zh-CN"/>
              <a:pPr>
                <a:defRPr/>
              </a:pPr>
              <a:t>‹#›</a:t>
            </a:fld>
            <a:endParaRPr lang="en-US" altLang="zh-CN"/>
          </a:p>
        </p:txBody>
      </p:sp>
    </p:spTree>
    <p:extLst>
      <p:ext uri="{BB962C8B-B14F-4D97-AF65-F5344CB8AC3E}">
        <p14:creationId xmlns:p14="http://schemas.microsoft.com/office/powerpoint/2010/main" val="99820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9DD72C-1A1C-4D29-9FFF-294628FCAF12}" type="slidenum">
              <a:rPr lang="en-US" altLang="zh-CN" smtClean="0">
                <a:latin typeface="Arial" charset="0"/>
              </a:rPr>
              <a:pPr eaLnBrk="1" hangingPunct="1"/>
              <a:t>6</a:t>
            </a:fld>
            <a:endParaRPr lang="en-US" altLang="zh-CN" smtClean="0">
              <a:latin typeface="Arial" charset="0"/>
            </a:endParaRPr>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a=2 </a:t>
            </a:r>
          </a:p>
          <a:p>
            <a:pPr eaLnBrk="1" hangingPunct="1">
              <a:lnSpc>
                <a:spcPct val="90000"/>
              </a:lnSpc>
            </a:pPr>
            <a:r>
              <a:rPr lang="en-US" altLang="zh-CN" sz="1000" smtClean="0"/>
              <a:t>b=2 </a:t>
            </a:r>
          </a:p>
          <a:p>
            <a:pPr eaLnBrk="1" hangingPunct="1">
              <a:lnSpc>
                <a:spcPct val="90000"/>
              </a:lnSpc>
            </a:pPr>
            <a:r>
              <a:rPr lang="en-US" altLang="zh-CN" sz="1000" smtClean="0"/>
              <a:t>def test(b):</a:t>
            </a:r>
          </a:p>
          <a:p>
            <a:pPr eaLnBrk="1" hangingPunct="1">
              <a:lnSpc>
                <a:spcPct val="90000"/>
              </a:lnSpc>
            </a:pPr>
            <a:r>
              <a:rPr lang="en-US" altLang="zh-CN" sz="1000" smtClean="0"/>
              <a:t>	test=a*b </a:t>
            </a:r>
          </a:p>
          <a:p>
            <a:pPr eaLnBrk="1" hangingPunct="1">
              <a:lnSpc>
                <a:spcPct val="90000"/>
              </a:lnSpc>
            </a:pPr>
            <a:r>
              <a:rPr lang="en-US" altLang="zh-CN" sz="1000" smtClean="0"/>
              <a:t>	return test </a:t>
            </a:r>
          </a:p>
          <a:p>
            <a:pPr eaLnBrk="1" hangingPunct="1">
              <a:lnSpc>
                <a:spcPct val="90000"/>
              </a:lnSpc>
            </a:pPr>
            <a:r>
              <a:rPr lang="en-US" altLang="zh-CN" sz="1000" smtClean="0"/>
              <a:t>print test(10)</a:t>
            </a:r>
          </a:p>
          <a:p>
            <a:pPr eaLnBrk="1" hangingPunct="1">
              <a:lnSpc>
                <a:spcPct val="90000"/>
              </a:lnSpc>
            </a:pPr>
            <a:endParaRPr lang="en-US" altLang="zh-CN" sz="1000" smtClean="0"/>
          </a:p>
          <a:p>
            <a:pPr eaLnBrk="1" hangingPunct="1">
              <a:lnSpc>
                <a:spcPct val="90000"/>
              </a:lnSpc>
            </a:pPr>
            <a:r>
              <a:rPr lang="en-US" altLang="zh-CN" sz="1000" smtClean="0"/>
              <a:t>Example 2:</a:t>
            </a:r>
          </a:p>
          <a:p>
            <a:pPr eaLnBrk="1" hangingPunct="1">
              <a:lnSpc>
                <a:spcPct val="90000"/>
              </a:lnSpc>
            </a:pPr>
            <a:r>
              <a:rPr lang="en-US" altLang="zh-CN" sz="1000" smtClean="0"/>
              <a:t>#</a:t>
            </a:r>
            <a:r>
              <a:rPr lang="zh-CN" altLang="en-US" sz="1000" smtClean="0"/>
              <a:t>没用</a:t>
            </a:r>
            <a:r>
              <a:rPr lang="en-US" altLang="zh-CN" sz="1000" smtClean="0"/>
              <a:t>global</a:t>
            </a:r>
            <a:r>
              <a:rPr lang="zh-CN" altLang="en-US" sz="1000" smtClean="0"/>
              <a:t>时的情况 </a:t>
            </a:r>
          </a:p>
          <a:p>
            <a:pPr eaLnBrk="1" hangingPunct="1">
              <a:lnSpc>
                <a:spcPct val="90000"/>
              </a:lnSpc>
            </a:pPr>
            <a:r>
              <a:rPr lang="en-US" altLang="zh-CN" sz="1000" smtClean="0"/>
              <a:t>name="Jims" </a:t>
            </a:r>
          </a:p>
          <a:p>
            <a:pPr eaLnBrk="1" hangingPunct="1">
              <a:lnSpc>
                <a:spcPct val="90000"/>
              </a:lnSpc>
            </a:pPr>
            <a:r>
              <a:rPr lang="en-US" altLang="zh-CN" sz="1000" smtClean="0"/>
              <a:t>def set():</a:t>
            </a:r>
          </a:p>
          <a:p>
            <a:pPr eaLnBrk="1" hangingPunct="1">
              <a:lnSpc>
                <a:spcPct val="90000"/>
              </a:lnSpc>
            </a:pPr>
            <a:r>
              <a:rPr lang="en-US" altLang="zh-CN" sz="1000" smtClean="0"/>
              <a:t>	name="ringkee“</a:t>
            </a:r>
          </a:p>
          <a:p>
            <a:pPr eaLnBrk="1" hangingPunct="1">
              <a:lnSpc>
                <a:spcPct val="90000"/>
              </a:lnSpc>
            </a:pPr>
            <a:r>
              <a:rPr lang="en-US" altLang="zh-CN" sz="1000" smtClean="0"/>
              <a:t>set()</a:t>
            </a:r>
          </a:p>
          <a:p>
            <a:pPr eaLnBrk="1" hangingPunct="1">
              <a:lnSpc>
                <a:spcPct val="90000"/>
              </a:lnSpc>
            </a:pPr>
            <a:r>
              <a:rPr lang="en-US" altLang="zh-CN" sz="1000" smtClean="0"/>
              <a:t>print name</a:t>
            </a:r>
          </a:p>
          <a:p>
            <a:pPr eaLnBrk="1" hangingPunct="1">
              <a:lnSpc>
                <a:spcPct val="90000"/>
              </a:lnSpc>
            </a:pPr>
            <a:endParaRPr lang="en-US" altLang="zh-CN" sz="1000" smtClean="0"/>
          </a:p>
          <a:p>
            <a:pPr eaLnBrk="1" hangingPunct="1">
              <a:lnSpc>
                <a:spcPct val="90000"/>
              </a:lnSpc>
            </a:pPr>
            <a:r>
              <a:rPr lang="en-US" altLang="zh-CN" sz="1000" smtClean="0"/>
              <a:t>#</a:t>
            </a:r>
            <a:r>
              <a:rPr lang="zh-CN" altLang="en-US" sz="1000" smtClean="0"/>
              <a:t>使用</a:t>
            </a:r>
            <a:r>
              <a:rPr lang="en-US" altLang="zh-CN" sz="1000" smtClean="0"/>
              <a:t>global</a:t>
            </a:r>
            <a:r>
              <a:rPr lang="zh-CN" altLang="en-US" sz="1000" smtClean="0"/>
              <a:t>后的情况 </a:t>
            </a:r>
          </a:p>
          <a:p>
            <a:pPr eaLnBrk="1" hangingPunct="1">
              <a:lnSpc>
                <a:spcPct val="90000"/>
              </a:lnSpc>
            </a:pPr>
            <a:r>
              <a:rPr lang="en-US" altLang="zh-CN" sz="1000" smtClean="0"/>
              <a:t>name="Jims" </a:t>
            </a:r>
          </a:p>
          <a:p>
            <a:pPr eaLnBrk="1" hangingPunct="1">
              <a:lnSpc>
                <a:spcPct val="90000"/>
              </a:lnSpc>
            </a:pPr>
            <a:r>
              <a:rPr lang="en-US" altLang="zh-CN" sz="1000" smtClean="0"/>
              <a:t>def set1()</a:t>
            </a:r>
          </a:p>
          <a:p>
            <a:pPr eaLnBrk="1" hangingPunct="1">
              <a:lnSpc>
                <a:spcPct val="90000"/>
              </a:lnSpc>
            </a:pPr>
            <a:r>
              <a:rPr lang="en-US" altLang="zh-CN" sz="1000" smtClean="0"/>
              <a:t>	global name</a:t>
            </a:r>
          </a:p>
          <a:p>
            <a:pPr eaLnBrk="1" hangingPunct="1">
              <a:lnSpc>
                <a:spcPct val="90000"/>
              </a:lnSpc>
            </a:pPr>
            <a:r>
              <a:rPr lang="en-US" altLang="zh-CN" sz="1000" smtClean="0"/>
              <a:t>	name="ringkee“</a:t>
            </a:r>
          </a:p>
          <a:p>
            <a:pPr eaLnBrk="1" hangingPunct="1">
              <a:lnSpc>
                <a:spcPct val="90000"/>
              </a:lnSpc>
            </a:pPr>
            <a:r>
              <a:rPr lang="en-US" altLang="zh-CN" sz="1000" smtClean="0"/>
              <a:t>set1() </a:t>
            </a:r>
          </a:p>
          <a:p>
            <a:pPr eaLnBrk="1" hangingPunct="1">
              <a:lnSpc>
                <a:spcPct val="90000"/>
              </a:lnSpc>
            </a:pPr>
            <a:r>
              <a:rPr lang="en-US" altLang="zh-CN" sz="1000" smtClean="0"/>
              <a:t>print name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10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F69760-7F8F-4E58-9386-93A17360B78E}" type="slidenum">
              <a:rPr lang="en-US" altLang="zh-CN" smtClean="0">
                <a:latin typeface="Arial" charset="0"/>
              </a:rPr>
              <a:pPr eaLnBrk="1" hangingPunct="1"/>
              <a:t>34</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ˈpɚpəl</a:t>
            </a:r>
            <a:endParaRPr lang="zh-CN" altLang="en-US" smtClean="0"/>
          </a:p>
        </p:txBody>
      </p:sp>
      <p:sp>
        <p:nvSpPr>
          <p:cNvPr id="132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70F8795-598E-4496-9189-A72B906A42AD}" type="slidenum">
              <a:rPr lang="en-US" altLang="zh-CN" smtClean="0">
                <a:latin typeface="Arial" charset="0"/>
              </a:rPr>
              <a:pPr eaLnBrk="1" hangingPunct="1"/>
              <a:t>35</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frame.reindex?</a:t>
            </a:r>
          </a:p>
          <a:p>
            <a:endParaRPr lang="zh-CN" altLang="en-US" smtClean="0"/>
          </a:p>
        </p:txBody>
      </p:sp>
      <p:sp>
        <p:nvSpPr>
          <p:cNvPr id="133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5AD3FA-6E20-4EBB-8DFC-13E1D1AED1B5}" type="slidenum">
              <a:rPr lang="en-US" altLang="zh-CN" smtClean="0">
                <a:latin typeface="Arial" charset="0"/>
              </a:rPr>
              <a:pPr eaLnBrk="1" hangingPunct="1"/>
              <a:t>38</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科罗拉多州（</a:t>
            </a:r>
            <a:r>
              <a:rPr lang="en-US" altLang="zh-CN" smtClean="0"/>
              <a:t>Colorado）</a:t>
            </a:r>
            <a:endParaRPr lang="zh-CN" altLang="en-US" smtClean="0"/>
          </a:p>
        </p:txBody>
      </p:sp>
      <p:sp>
        <p:nvSpPr>
          <p:cNvPr id="134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9A3B19-61FE-45BE-8F35-7EA1C340CAD2}" type="slidenum">
              <a:rPr lang="en-US" altLang="zh-CN" smtClean="0">
                <a:latin typeface="Arial" charset="0"/>
              </a:rPr>
              <a:pPr eaLnBrk="1" hangingPunct="1"/>
              <a:t>40</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5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4DD5E9-6681-4D9C-87FC-791CC8F3D81A}" type="slidenum">
              <a:rPr lang="en-US" altLang="zh-CN" smtClean="0">
                <a:latin typeface="Arial" charset="0"/>
              </a:rPr>
              <a:pPr eaLnBrk="1" hangingPunct="1"/>
              <a:t>41</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科罗拉多州（英语：</a:t>
            </a:r>
            <a:r>
              <a:rPr lang="en-US" altLang="zh-CN" smtClean="0"/>
              <a:t>Colorado）</a:t>
            </a:r>
            <a:endParaRPr lang="zh-CN" altLang="en-US" smtClean="0"/>
          </a:p>
        </p:txBody>
      </p:sp>
      <p:sp>
        <p:nvSpPr>
          <p:cNvPr id="136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36F648-B8BC-40BB-A09D-6A50DFA07CB5}" type="slidenum">
              <a:rPr lang="en-US" altLang="zh-CN" smtClean="0">
                <a:latin typeface="Arial" charset="0"/>
              </a:rPr>
              <a:pPr eaLnBrk="1" hangingPunct="1"/>
              <a:t>44</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科罗拉多州（英语：</a:t>
            </a:r>
            <a:r>
              <a:rPr lang="en-US" altLang="zh-CN" smtClean="0"/>
              <a:t>Colorado）</a:t>
            </a:r>
            <a:endParaRPr lang="zh-CN" altLang="en-US" smtClean="0"/>
          </a:p>
          <a:p>
            <a:endParaRPr lang="zh-CN" altLang="en-US" smtClean="0"/>
          </a:p>
        </p:txBody>
      </p:sp>
      <p:sp>
        <p:nvSpPr>
          <p:cNvPr id="137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CD13728-8F49-4DBC-9784-ABD8BF07AA89}" type="slidenum">
              <a:rPr lang="en-US" altLang="zh-CN" smtClean="0">
                <a:latin typeface="Arial" charset="0"/>
              </a:rPr>
              <a:pPr eaLnBrk="1" hangingPunct="1"/>
              <a:t>46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obj.xs?</a:t>
            </a:r>
          </a:p>
          <a:p>
            <a:endParaRPr lang="zh-CN" altLang="en-US" smtClean="0"/>
          </a:p>
        </p:txBody>
      </p:sp>
      <p:sp>
        <p:nvSpPr>
          <p:cNvPr id="138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4B5C0C3-5822-4972-802F-02E5D0FA8458}" type="slidenum">
              <a:rPr lang="en-US" altLang="zh-CN" smtClean="0">
                <a:latin typeface="Arial" charset="0"/>
              </a:rPr>
              <a:pPr eaLnBrk="1" hangingPunct="1"/>
              <a:t>48</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frame.</a:t>
            </a:r>
            <a:endParaRPr lang="zh-CN" altLang="en-US" smtClean="0"/>
          </a:p>
        </p:txBody>
      </p:sp>
      <p:sp>
        <p:nvSpPr>
          <p:cNvPr id="139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8DE5F11-4445-4AAF-B8A4-629730C8807D}" type="slidenum">
              <a:rPr lang="en-US" altLang="zh-CN" smtClean="0">
                <a:latin typeface="Arial" charset="0"/>
              </a:rPr>
              <a:pPr eaLnBrk="1" hangingPunct="1"/>
              <a:t>58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əˈsɛndɪŋ</a:t>
            </a:r>
            <a:endParaRPr lang="zh-CN" altLang="en-US" smtClean="0"/>
          </a:p>
        </p:txBody>
      </p:sp>
      <p:sp>
        <p:nvSpPr>
          <p:cNvPr id="140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365993-4F8C-4838-B97D-31E3E8E52288}" type="slidenum">
              <a:rPr lang="en-US" altLang="zh-CN" smtClean="0">
                <a:latin typeface="Arial" charset="0"/>
              </a:rPr>
              <a:pPr eaLnBrk="1" hangingPunct="1"/>
              <a:t>62</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俄亥俄州（</a:t>
            </a:r>
            <a:r>
              <a:rPr lang="en-US" altLang="zh-CN" smtClean="0"/>
              <a:t>Ohio）;</a:t>
            </a:r>
            <a:r>
              <a:rPr lang="zh-CN" altLang="en-US" smtClean="0"/>
              <a:t>得克萨斯州（</a:t>
            </a:r>
            <a:r>
              <a:rPr lang="en-US" altLang="zh-CN" smtClean="0"/>
              <a:t>Texas）;</a:t>
            </a:r>
            <a:r>
              <a:rPr lang="zh-CN" altLang="en-US" smtClean="0"/>
              <a:t>俄勒冈州（</a:t>
            </a:r>
            <a:r>
              <a:rPr lang="en-US" altLang="zh-CN" smtClean="0"/>
              <a:t>Oregon）;</a:t>
            </a:r>
            <a:r>
              <a:rPr lang="zh-CN" altLang="en-US" smtClean="0"/>
              <a:t>犹他州（</a:t>
            </a:r>
            <a:r>
              <a:rPr lang="en-US" altLang="zh-CN" smtClean="0"/>
              <a:t>Utah）</a:t>
            </a:r>
            <a:endParaRPr lang="zh-CN" altLang="en-US" smtClean="0"/>
          </a:p>
        </p:txBody>
      </p:sp>
      <p:sp>
        <p:nvSpPr>
          <p:cNvPr id="122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564C44C-9FB2-4BC8-BD87-8A9323A36AD2}" type="slidenum">
              <a:rPr lang="en-US" altLang="zh-CN" smtClean="0">
                <a:latin typeface="Arial" charset="0"/>
              </a:rPr>
              <a:pPr eaLnBrk="1" hangingPunct="1"/>
              <a:t>11</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排名（</a:t>
            </a:r>
            <a:r>
              <a:rPr lang="en-US" altLang="zh-CN" smtClean="0"/>
              <a:t>Series.rank(method='average', ascending=True)）</a:t>
            </a:r>
            <a:r>
              <a:rPr lang="zh-CN" altLang="en-US" smtClean="0"/>
              <a:t>的作用与排序的不同之处在于，他会把对象的 </a:t>
            </a:r>
            <a:r>
              <a:rPr lang="en-US" altLang="zh-CN" smtClean="0"/>
              <a:t>values </a:t>
            </a:r>
            <a:r>
              <a:rPr lang="zh-CN" altLang="en-US" smtClean="0"/>
              <a:t>替换成名次（从 </a:t>
            </a:r>
            <a:r>
              <a:rPr lang="en-US" altLang="zh-CN" smtClean="0"/>
              <a:t>1 </a:t>
            </a:r>
            <a:r>
              <a:rPr lang="zh-CN" altLang="en-US" smtClean="0"/>
              <a:t>到 </a:t>
            </a:r>
            <a:r>
              <a:rPr lang="en-US" altLang="zh-CN" smtClean="0"/>
              <a:t>n）。</a:t>
            </a:r>
            <a:r>
              <a:rPr lang="zh-CN" altLang="en-US" smtClean="0"/>
              <a:t>这时唯一的问题在于如何处理平级项，方法里的 </a:t>
            </a:r>
            <a:r>
              <a:rPr lang="en-US" altLang="zh-CN" smtClean="0"/>
              <a:t>method </a:t>
            </a:r>
            <a:r>
              <a:rPr lang="zh-CN" altLang="en-US" smtClean="0"/>
              <a:t>参数就是起这个作用的，他有四个值可选：</a:t>
            </a:r>
            <a:r>
              <a:rPr lang="en-US" altLang="zh-CN" smtClean="0"/>
              <a:t>average, min, max, first。</a:t>
            </a:r>
            <a:endParaRPr lang="zh-CN" altLang="en-US" smtClean="0"/>
          </a:p>
        </p:txBody>
      </p:sp>
      <p:sp>
        <p:nvSpPr>
          <p:cNvPr id="141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866791-48DA-49B7-98EF-5673CB240D49}" type="slidenum">
              <a:rPr lang="en-US" altLang="zh-CN" smtClean="0">
                <a:latin typeface="Arial" charset="0"/>
              </a:rPr>
              <a:pPr eaLnBrk="1" hangingPunct="1"/>
              <a:t>65</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42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6E7ACB-1A88-4830-8D21-E3647BB7B892}" type="slidenum">
              <a:rPr lang="en-US" altLang="zh-CN" smtClean="0">
                <a:latin typeface="Arial" charset="0"/>
              </a:rPr>
              <a:pPr eaLnBrk="1" hangingPunct="1"/>
              <a:t>71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df.mean?</a:t>
            </a:r>
          </a:p>
          <a:p>
            <a:endParaRPr lang="zh-CN" altLang="en-US" smtClean="0"/>
          </a:p>
        </p:txBody>
      </p:sp>
      <p:sp>
        <p:nvSpPr>
          <p:cNvPr id="143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583152-EA7E-468B-A1ED-DB96BC2737E2}" type="slidenum">
              <a:rPr lang="en-US" altLang="zh-CN" smtClean="0">
                <a:latin typeface="Arial" charset="0"/>
              </a:rPr>
              <a:pPr eaLnBrk="1" hangingPunct="1"/>
              <a:t>72</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ˈvɑljum           all_data['AAPL'].shape  all_data['AAPL'].columns        price.shape       volume.shape</a:t>
            </a:r>
          </a:p>
          <a:p>
            <a:endParaRPr lang="zh-CN" altLang="en-US" smtClean="0"/>
          </a:p>
        </p:txBody>
      </p:sp>
      <p:sp>
        <p:nvSpPr>
          <p:cNvPr id="144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50A49C-98EE-4BE7-A371-5509DF261B28}" type="slidenum">
              <a:rPr lang="en-US" altLang="zh-CN" smtClean="0">
                <a:latin typeface="Arial" charset="0"/>
              </a:rPr>
              <a:pPr eaLnBrk="1" hangingPunct="1"/>
              <a:t>77</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returns.shape   price.tail()</a:t>
            </a:r>
          </a:p>
          <a:p>
            <a:endParaRPr lang="en-US" altLang="zh-CN" smtClean="0"/>
          </a:p>
          <a:p>
            <a:endParaRPr lang="zh-CN" altLang="en-US" smtClean="0"/>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0DC0B7-E791-41E8-B95F-E17393BE2A05}" type="slidenum">
              <a:rPr lang="en-US" altLang="zh-CN" smtClean="0">
                <a:latin typeface="Arial" charset="0"/>
              </a:rPr>
              <a:pPr eaLnBrk="1" hangingPunct="1"/>
              <a:t>78</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Fillna</a:t>
            </a:r>
            <a:r>
              <a:rPr lang="zh-CN" altLang="en-US" smtClean="0"/>
              <a:t>：用指定值或插值方法（如</a:t>
            </a:r>
            <a:r>
              <a:rPr lang="en-US" altLang="zh-CN" smtClean="0"/>
              <a:t>ffill</a:t>
            </a:r>
            <a:r>
              <a:rPr lang="zh-CN" altLang="en-US" smtClean="0"/>
              <a:t>或</a:t>
            </a:r>
            <a:r>
              <a:rPr lang="en-US" altLang="zh-CN" smtClean="0"/>
              <a:t>bfill)</a:t>
            </a:r>
            <a:r>
              <a:rPr lang="zh-CN" altLang="en-US" smtClean="0"/>
              <a:t>填充缺失数据。  </a:t>
            </a:r>
            <a:r>
              <a:rPr lang="en-US" altLang="zh-CN" smtClean="0"/>
              <a:t>data.apply(pd.value_counts) </a:t>
            </a:r>
            <a:r>
              <a:rPr lang="zh-CN" altLang="en-US" smtClean="0"/>
              <a:t>用</a:t>
            </a:r>
            <a:r>
              <a:rPr lang="en-US" altLang="zh-CN" smtClean="0"/>
              <a:t>pd.value_counts</a:t>
            </a:r>
            <a:r>
              <a:rPr lang="zh-CN" altLang="en-US" smtClean="0"/>
              <a:t>方法对</a:t>
            </a:r>
            <a:r>
              <a:rPr lang="en-US" altLang="zh-CN" smtClean="0"/>
              <a:t>data</a:t>
            </a:r>
            <a:r>
              <a:rPr lang="zh-CN" altLang="en-US" smtClean="0"/>
              <a:t>操作。</a:t>
            </a:r>
          </a:p>
        </p:txBody>
      </p:sp>
      <p:sp>
        <p:nvSpPr>
          <p:cNvPr id="146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1EEA1F3-75F6-49D6-A232-1C7B13C69B95}" type="slidenum">
              <a:rPr lang="en-US" altLang="zh-CN" smtClean="0">
                <a:latin typeface="Arial" charset="0"/>
              </a:rPr>
              <a:pPr eaLnBrk="1" hangingPunct="1"/>
              <a:t>85</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l-GR" altLang="zh-CN" b="1" smtClean="0"/>
              <a:t>θ</a:t>
            </a:r>
            <a:r>
              <a:rPr lang="en-US" altLang="zh-CN" b="1" smtClean="0"/>
              <a:t>reʃ       df.dropna</a:t>
            </a:r>
            <a:r>
              <a:rPr lang="zh-CN" altLang="en-US" b="1" smtClean="0"/>
              <a:t>？      </a:t>
            </a:r>
            <a:r>
              <a:rPr lang="en-US" altLang="zh-CN" b="1" smtClean="0"/>
              <a:t>df.dropna(thresh=2)</a:t>
            </a:r>
          </a:p>
          <a:p>
            <a:endParaRPr lang="en-US" altLang="zh-CN" b="1" smtClean="0"/>
          </a:p>
          <a:p>
            <a:endParaRPr lang="zh-CN" altLang="en-US" smtClean="0"/>
          </a:p>
        </p:txBody>
      </p:sp>
      <p:sp>
        <p:nvSpPr>
          <p:cNvPr id="147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2EB5C75-2871-4223-8989-1B2A9ECAF46B}" type="slidenum">
              <a:rPr lang="en-US" altLang="zh-CN" smtClean="0">
                <a:latin typeface="Arial" charset="0"/>
              </a:rPr>
              <a:pPr eaLnBrk="1" hangingPunct="1"/>
              <a:t>91</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inplace     </a:t>
            </a:r>
            <a:r>
              <a:rPr lang="zh-CN" altLang="en-US" smtClean="0"/>
              <a:t>修改调用者对象而不产生副本。	</a:t>
            </a:r>
          </a:p>
          <a:p>
            <a:r>
              <a:rPr lang="en-US" altLang="zh-CN" smtClean="0"/>
              <a:t>Series </a:t>
            </a:r>
            <a:r>
              <a:rPr lang="zh-CN" altLang="en-US" smtClean="0"/>
              <a:t>和 </a:t>
            </a:r>
            <a:r>
              <a:rPr lang="en-US" altLang="zh-CN" smtClean="0"/>
              <a:t>DataFrame </a:t>
            </a:r>
            <a:r>
              <a:rPr lang="zh-CN" altLang="en-US" smtClean="0"/>
              <a:t>对象的方法中，凡是会对数组作出修改并返回一个新数组的，往往都有一个 </a:t>
            </a:r>
            <a:r>
              <a:rPr lang="en-US" altLang="zh-CN" smtClean="0"/>
              <a:t>replace=False</a:t>
            </a:r>
            <a:r>
              <a:rPr lang="zh-CN" altLang="en-US" smtClean="0"/>
              <a:t> 的可选参数。如果手动设定为 </a:t>
            </a:r>
            <a:r>
              <a:rPr lang="en-US" altLang="zh-CN" smtClean="0"/>
              <a:t>True</a:t>
            </a:r>
            <a:r>
              <a:rPr lang="zh-CN" altLang="en-US" smtClean="0"/>
              <a:t>，那么原数组就可以被替换。 </a:t>
            </a:r>
          </a:p>
        </p:txBody>
      </p:sp>
      <p:sp>
        <p:nvSpPr>
          <p:cNvPr id="148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38DC71-01DC-479B-9C87-0244EBE172C9}" type="slidenum">
              <a:rPr lang="en-US" altLang="zh-CN" smtClean="0">
                <a:latin typeface="Arial" charset="0"/>
              </a:rPr>
              <a:pPr eaLnBrk="1" hangingPunct="1"/>
              <a:t>93</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from pandas  import MultiIndex</a:t>
            </a:r>
          </a:p>
          <a:p>
            <a:endParaRPr lang="zh-CN" altLang="en-US" smtClean="0"/>
          </a:p>
        </p:txBody>
      </p:sp>
      <p:sp>
        <p:nvSpPr>
          <p:cNvPr id="149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1DCD1D8-1921-4E0C-949A-842057BCDA3A}" type="slidenum">
              <a:rPr lang="en-US" altLang="zh-CN" smtClean="0">
                <a:latin typeface="Arial" charset="0"/>
              </a:rPr>
              <a:pPr eaLnBrk="1" hangingPunct="1"/>
              <a:t>102</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swɑp</a:t>
            </a:r>
            <a:endParaRPr lang="zh-CN" altLang="en-US" smtClean="0"/>
          </a:p>
        </p:txBody>
      </p:sp>
      <p:sp>
        <p:nvSpPr>
          <p:cNvPr id="150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4125CB-AB14-41FE-AACD-AA34C170C8A4}" type="slidenum">
              <a:rPr lang="en-US" altLang="zh-CN" smtClean="0">
                <a:latin typeface="Arial" charset="0"/>
              </a:rPr>
              <a:pPr eaLnBrk="1" hangingPunct="1"/>
              <a:t>103</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3D0A4C2-11B6-4A4E-AD1A-852EA8FB6E48}" type="slidenum">
              <a:rPr lang="en-US" altLang="zh-CN" smtClean="0">
                <a:latin typeface="Arial" charset="0"/>
              </a:rPr>
              <a:pPr eaLnBrk="1" hangingPunct="1"/>
              <a:t>16</a:t>
            </a:fld>
            <a:endParaRPr lang="en-US" altLang="zh-CN" smtClean="0">
              <a:latin typeface="Arial" charset="0"/>
            </a:endParaRPr>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ˈpænəl</a:t>
            </a:r>
            <a:endParaRPr lang="zh-CN" altLang="en-US" smtClean="0"/>
          </a:p>
        </p:txBody>
      </p:sp>
      <p:sp>
        <p:nvSpPr>
          <p:cNvPr id="151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FD9B28-DD3B-457C-8D3B-A0B79FF9A8D1}" type="slidenum">
              <a:rPr lang="en-US" altLang="zh-CN" smtClean="0">
                <a:latin typeface="Arial" charset="0"/>
              </a:rPr>
              <a:pPr eaLnBrk="1" hangingPunct="1"/>
              <a:t>111</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smtClean="0"/>
              <a:t>Adj</a:t>
            </a:r>
            <a:r>
              <a:rPr lang="en-US" altLang="zh-TW" smtClean="0"/>
              <a:t>. </a:t>
            </a:r>
            <a:r>
              <a:rPr lang="en-US" altLang="zh-TW" b="1" smtClean="0"/>
              <a:t>Close</a:t>
            </a:r>
            <a:r>
              <a:rPr lang="zh-TW" altLang="en-US" smtClean="0"/>
              <a:t>一每日、每週、每月的已調整收市價，這些數值已對股份的分拆和股息派送作出了調整。</a:t>
            </a:r>
          </a:p>
          <a:p>
            <a:endParaRPr lang="zh-CN" altLang="en-US" smtClean="0"/>
          </a:p>
        </p:txBody>
      </p:sp>
      <p:sp>
        <p:nvSpPr>
          <p:cNvPr id="152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C7FABA2-A72C-443E-AE2D-F269E3451FEC}" type="slidenum">
              <a:rPr lang="en-US" altLang="zh-CN" smtClean="0">
                <a:latin typeface="Arial" charset="0"/>
              </a:rPr>
              <a:pPr eaLnBrk="1" hangingPunct="1"/>
              <a:t>113</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内华达州（</a:t>
            </a:r>
            <a:r>
              <a:rPr lang="en-US" altLang="zh-CN" smtClean="0"/>
              <a:t>Nevada</a:t>
            </a:r>
            <a:r>
              <a:rPr lang="zh-CN" altLang="en-US" smtClean="0"/>
              <a:t>）  </a:t>
            </a:r>
            <a:endParaRPr lang="en-US" altLang="zh-CN" smtClean="0"/>
          </a:p>
          <a:p>
            <a:r>
              <a:rPr lang="en-US" altLang="zh-CN" smtClean="0"/>
              <a:t>pɑp</a:t>
            </a:r>
            <a:endParaRPr lang="zh-CN" altLang="en-US" smtClean="0"/>
          </a:p>
        </p:txBody>
      </p:sp>
      <p:sp>
        <p:nvSpPr>
          <p:cNvPr id="1249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8CBE139-A62E-469A-B9E5-882CA8BF6C3C}" type="slidenum">
              <a:rPr lang="en-US" altLang="zh-CN" smtClean="0">
                <a:latin typeface="Arial" charset="0"/>
              </a:rPr>
              <a:pPr eaLnBrk="1" hangingPunct="1"/>
              <a:t>18</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1FB620-6239-4B8B-A47F-1BF9D6CC8CE3}" type="slidenum">
              <a:rPr lang="en-US" altLang="zh-CN" smtClean="0">
                <a:latin typeface="Arial" charset="0"/>
              </a:rPr>
              <a:pPr eaLnBrk="1" hangingPunct="1"/>
              <a:t>19</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0FAEC8-9C7C-4A52-97F8-A0710239D3BA}" type="slidenum">
              <a:rPr lang="en-US" altLang="zh-CN" smtClean="0">
                <a:latin typeface="Arial" charset="0"/>
              </a:rPr>
              <a:pPr eaLnBrk="1" hangingPunct="1"/>
              <a:t>26</a:t>
            </a:fld>
            <a:endParaRPr lang="en-US" altLang="zh-CN" smtClean="0">
              <a:latin typeface="Arial" charset="0"/>
            </a:endParaRPr>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zh-CN" altLang="en-US" smtClean="0"/>
          </a:p>
        </p:txBody>
      </p:sp>
      <p:sp>
        <p:nvSpPr>
          <p:cNvPr id="1280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4232A-1940-44BE-AC4B-3241C02DB663}" type="slidenum">
              <a:rPr lang="en-US" altLang="zh-CN" smtClean="0">
                <a:latin typeface="Arial" charset="0"/>
              </a:rPr>
              <a:pPr eaLnBrk="1" hangingPunct="1"/>
              <a:t>28</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E23BA15-CA0D-44D7-832C-F293596A13AD}" type="slidenum">
              <a:rPr lang="en-US" altLang="zh-CN" smtClean="0">
                <a:latin typeface="Arial" charset="0"/>
              </a:rPr>
              <a:pPr eaLnBrk="1" hangingPunct="1"/>
              <a:t>31</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ˌmɒnə'tɒnɪk   obj2.index.</a:t>
            </a:r>
          </a:p>
          <a:p>
            <a:endParaRPr lang="zh-CN" altLang="en-US" smtClean="0"/>
          </a:p>
        </p:txBody>
      </p:sp>
      <p:sp>
        <p:nvSpPr>
          <p:cNvPr id="1300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31BDD0-EAF9-465E-94E4-FE215A0AF5D9}" type="slidenum">
              <a:rPr lang="en-US" altLang="zh-CN" smtClean="0">
                <a:latin typeface="Arial" charset="0"/>
              </a:rPr>
              <a:pPr eaLnBrk="1" hangingPunct="1"/>
              <a:t>32</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5" name="Rectangle 8"/>
          <p:cNvSpPr>
            <a:spLocks noChangeArrowheads="1"/>
          </p:cNvSpPr>
          <p:nvPr/>
        </p:nvSpPr>
        <p:spPr bwMode="auto">
          <a:xfrm>
            <a:off x="684213" y="908050"/>
            <a:ext cx="5686425" cy="939800"/>
          </a:xfrm>
          <a:prstGeom prst="rect">
            <a:avLst/>
          </a:prstGeom>
          <a:noFill/>
          <a:ln w="9525">
            <a:noFill/>
            <a:miter lim="800000"/>
            <a:headEnd/>
            <a:tailEnd/>
          </a:ln>
          <a:effectLst/>
        </p:spPr>
        <p:txBody>
          <a:bodyPr anchor="b"/>
          <a:lstStyle/>
          <a:p>
            <a:pPr>
              <a:defRPr/>
            </a:pPr>
            <a:r>
              <a:rPr lang="en-US" altLang="zh-CN">
                <a:latin typeface="Arial" charset="0"/>
              </a:rPr>
              <a:t>Python</a:t>
            </a:r>
            <a:r>
              <a:rPr lang="zh-CN" altLang="en-US">
                <a:latin typeface="Arial" charset="0"/>
              </a:rPr>
              <a:t>程序设计语言</a:t>
            </a:r>
          </a:p>
        </p:txBody>
      </p:sp>
      <p:sp>
        <p:nvSpPr>
          <p:cNvPr id="7170" name="Rectangle 2"/>
          <p:cNvSpPr>
            <a:spLocks noGrp="1" noChangeArrowheads="1"/>
          </p:cNvSpPr>
          <p:nvPr>
            <p:ph type="ctrTitle"/>
          </p:nvPr>
        </p:nvSpPr>
        <p:spPr>
          <a:xfrm>
            <a:off x="1403350" y="2489200"/>
            <a:ext cx="5648325" cy="939800"/>
          </a:xfrm>
        </p:spPr>
        <p:txBody>
          <a:bodyPr/>
          <a:lstStyle>
            <a:lvl1pPr>
              <a:defRPr sz="4000"/>
            </a:lvl1pPr>
          </a:lstStyle>
          <a:p>
            <a:r>
              <a:rPr lang="en-US" altLang="zh-CN"/>
              <a:t>Python</a:t>
            </a:r>
            <a:r>
              <a:rPr lang="zh-CN" altLang="en-US"/>
              <a:t>程序设计语言</a:t>
            </a:r>
          </a:p>
        </p:txBody>
      </p:sp>
      <p:sp>
        <p:nvSpPr>
          <p:cNvPr id="7171"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r>
              <a:rPr lang="zh-CN" altLang="en-US"/>
              <a:t>张晓 西北工业大学计算机学院</a:t>
            </a:r>
          </a:p>
          <a:p>
            <a:r>
              <a:rPr lang="en-US" altLang="zh-CN"/>
              <a:t>zhangxiao@nwpu.edu.cn</a:t>
            </a:r>
          </a:p>
          <a:p>
            <a:r>
              <a:rPr lang="en-US" altLang="zh-CN"/>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FD5ABF5-7EDA-4E9F-A1F4-083EF62E7484}" type="slidenum">
              <a:rPr lang="en-US" altLang="zh-CN"/>
              <a:pPr>
                <a:defRPr/>
              </a:pPr>
              <a:t>‹#›</a:t>
            </a:fld>
            <a:endParaRPr lang="en-US" altLang="zh-CN"/>
          </a:p>
        </p:txBody>
      </p:sp>
    </p:spTree>
    <p:extLst>
      <p:ext uri="{BB962C8B-B14F-4D97-AF65-F5344CB8AC3E}">
        <p14:creationId xmlns:p14="http://schemas.microsoft.com/office/powerpoint/2010/main" val="143764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22CBC78-89CD-47BB-8EF0-69608C35A59F}" type="slidenum">
              <a:rPr lang="en-US" altLang="zh-CN"/>
              <a:pPr>
                <a:defRPr/>
              </a:pPr>
              <a:t>‹#›</a:t>
            </a:fld>
            <a:endParaRPr lang="en-US" altLang="zh-CN"/>
          </a:p>
        </p:txBody>
      </p:sp>
    </p:spTree>
    <p:extLst>
      <p:ext uri="{BB962C8B-B14F-4D97-AF65-F5344CB8AC3E}">
        <p14:creationId xmlns:p14="http://schemas.microsoft.com/office/powerpoint/2010/main" val="81004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BAC6F3C-0BB9-49A6-AE62-2A796C237FEE}" type="slidenum">
              <a:rPr lang="en-US" altLang="zh-CN"/>
              <a:pPr>
                <a:defRPr/>
              </a:pPr>
              <a:t>‹#›</a:t>
            </a:fld>
            <a:endParaRPr lang="en-US" altLang="zh-CN"/>
          </a:p>
        </p:txBody>
      </p:sp>
    </p:spTree>
    <p:extLst>
      <p:ext uri="{BB962C8B-B14F-4D97-AF65-F5344CB8AC3E}">
        <p14:creationId xmlns:p14="http://schemas.microsoft.com/office/powerpoint/2010/main" val="234319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7D02531-E1B7-4A9D-A4AD-93B08EE69FEB}" type="slidenum">
              <a:rPr lang="en-US" altLang="zh-CN"/>
              <a:pPr>
                <a:defRPr/>
              </a:pPr>
              <a:t>‹#›</a:t>
            </a:fld>
            <a:endParaRPr lang="en-US" altLang="zh-CN"/>
          </a:p>
        </p:txBody>
      </p:sp>
    </p:spTree>
    <p:extLst>
      <p:ext uri="{BB962C8B-B14F-4D97-AF65-F5344CB8AC3E}">
        <p14:creationId xmlns:p14="http://schemas.microsoft.com/office/powerpoint/2010/main" val="204316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81413F2-E3C0-4BE3-95DE-16806C904EC3}" type="slidenum">
              <a:rPr lang="en-US" altLang="zh-CN"/>
              <a:pPr>
                <a:defRPr/>
              </a:pPr>
              <a:t>‹#›</a:t>
            </a:fld>
            <a:endParaRPr lang="en-US" altLang="zh-CN"/>
          </a:p>
        </p:txBody>
      </p:sp>
    </p:spTree>
    <p:extLst>
      <p:ext uri="{BB962C8B-B14F-4D97-AF65-F5344CB8AC3E}">
        <p14:creationId xmlns:p14="http://schemas.microsoft.com/office/powerpoint/2010/main" val="145144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0B9212B-7972-48C3-AF95-F0E0895A4E06}" type="slidenum">
              <a:rPr lang="en-US" altLang="zh-CN"/>
              <a:pPr>
                <a:defRPr/>
              </a:pPr>
              <a:t>‹#›</a:t>
            </a:fld>
            <a:endParaRPr lang="en-US" altLang="zh-CN"/>
          </a:p>
        </p:txBody>
      </p:sp>
    </p:spTree>
    <p:extLst>
      <p:ext uri="{BB962C8B-B14F-4D97-AF65-F5344CB8AC3E}">
        <p14:creationId xmlns:p14="http://schemas.microsoft.com/office/powerpoint/2010/main" val="320641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74D3405-81B4-427B-B8D9-70703E8CA6AD}" type="slidenum">
              <a:rPr lang="en-US" altLang="zh-CN"/>
              <a:pPr>
                <a:defRPr/>
              </a:pPr>
              <a:t>‹#›</a:t>
            </a:fld>
            <a:endParaRPr lang="en-US" altLang="zh-CN"/>
          </a:p>
        </p:txBody>
      </p:sp>
    </p:spTree>
    <p:extLst>
      <p:ext uri="{BB962C8B-B14F-4D97-AF65-F5344CB8AC3E}">
        <p14:creationId xmlns:p14="http://schemas.microsoft.com/office/powerpoint/2010/main" val="423823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7A29C4E-ACA3-452F-AD2F-06B41C6241F8}" type="slidenum">
              <a:rPr lang="en-US" altLang="zh-CN"/>
              <a:pPr>
                <a:defRPr/>
              </a:pPr>
              <a:t>‹#›</a:t>
            </a:fld>
            <a:endParaRPr lang="en-US" altLang="zh-CN"/>
          </a:p>
        </p:txBody>
      </p:sp>
    </p:spTree>
    <p:extLst>
      <p:ext uri="{BB962C8B-B14F-4D97-AF65-F5344CB8AC3E}">
        <p14:creationId xmlns:p14="http://schemas.microsoft.com/office/powerpoint/2010/main" val="19314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3AD37275-1738-4E7C-A63B-4885C7ADFF39}" type="slidenum">
              <a:rPr lang="en-US" altLang="zh-CN"/>
              <a:pPr>
                <a:defRPr/>
              </a:pPr>
              <a:t>‹#›</a:t>
            </a:fld>
            <a:endParaRPr lang="en-US" altLang="zh-CN"/>
          </a:p>
        </p:txBody>
      </p:sp>
    </p:spTree>
    <p:extLst>
      <p:ext uri="{BB962C8B-B14F-4D97-AF65-F5344CB8AC3E}">
        <p14:creationId xmlns:p14="http://schemas.microsoft.com/office/powerpoint/2010/main" val="4200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BDA2A7A0-3A1A-46C2-91D2-DE6A6519B8FA}" type="slidenum">
              <a:rPr lang="en-US" altLang="zh-CN"/>
              <a:pPr>
                <a:defRPr/>
              </a:pPr>
              <a:t>‹#›</a:t>
            </a:fld>
            <a:endParaRPr lang="en-US" altLang="zh-CN"/>
          </a:p>
        </p:txBody>
      </p:sp>
    </p:spTree>
    <p:extLst>
      <p:ext uri="{BB962C8B-B14F-4D97-AF65-F5344CB8AC3E}">
        <p14:creationId xmlns:p14="http://schemas.microsoft.com/office/powerpoint/2010/main" val="142240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16D901A-18C9-44BD-89EC-F36C0E17C848}" type="slidenum">
              <a:rPr lang="en-US" altLang="zh-CN"/>
              <a:pPr>
                <a:defRPr/>
              </a:pPr>
              <a:t>‹#›</a:t>
            </a:fld>
            <a:endParaRPr lang="en-US" altLang="zh-CN"/>
          </a:p>
        </p:txBody>
      </p:sp>
    </p:spTree>
    <p:extLst>
      <p:ext uri="{BB962C8B-B14F-4D97-AF65-F5344CB8AC3E}">
        <p14:creationId xmlns:p14="http://schemas.microsoft.com/office/powerpoint/2010/main" val="138280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E27B550-128D-42F7-91A2-71309B4788BB}" type="slidenum">
              <a:rPr lang="en-US" altLang="zh-CN"/>
              <a:pPr>
                <a:defRPr/>
              </a:pPr>
              <a:t>‹#›</a:t>
            </a:fld>
            <a:endParaRPr lang="en-US" altLang="zh-CN"/>
          </a:p>
        </p:txBody>
      </p:sp>
    </p:spTree>
    <p:extLst>
      <p:ext uri="{BB962C8B-B14F-4D97-AF65-F5344CB8AC3E}">
        <p14:creationId xmlns:p14="http://schemas.microsoft.com/office/powerpoint/2010/main" val="238066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AutoShape 4"/>
          <p:cNvSpPr>
            <a:spLocks noChangeArrowheads="1"/>
          </p:cNvSpPr>
          <p:nvPr/>
        </p:nvSpPr>
        <p:spPr bwMode="auto">
          <a:xfrm>
            <a:off x="609600" y="90805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614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6150"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6152" name="Rectangle 8"/>
          <p:cNvSpPr>
            <a:spLocks noGrp="1" noChangeArrowheads="1"/>
          </p:cNvSpPr>
          <p:nvPr>
            <p:ph type="sldNum" sz="quarter" idx="4"/>
          </p:nvPr>
        </p:nvSpPr>
        <p:spPr bwMode="auto">
          <a:xfrm>
            <a:off x="6553200" y="6453188"/>
            <a:ext cx="19812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B41D2C7-16C7-4B30-B12A-90135BDAF62F}" type="slidenum">
              <a:rPr lang="en-US" altLang="zh-CN"/>
              <a:pPr>
                <a:defRPr/>
              </a:pPr>
              <a:t>‹#›</a:t>
            </a:fld>
            <a:endParaRPr lang="en-US" altLang="zh-CN"/>
          </a:p>
        </p:txBody>
      </p:sp>
      <p:pic>
        <p:nvPicPr>
          <p:cNvPr id="3081" name="Picture 9" descr="pytho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2BA93F0-59A8-4CEE-A206-F56819808F1D}" type="slidenum">
              <a:rPr lang="en-US" altLang="zh-CN" smtClean="0"/>
              <a:pPr eaLnBrk="1" hangingPunct="1"/>
              <a:t>1</a:t>
            </a:fld>
            <a:endParaRPr lang="en-US" altLang="zh-CN" smtClean="0"/>
          </a:p>
        </p:txBody>
      </p:sp>
      <p:sp>
        <p:nvSpPr>
          <p:cNvPr id="5" name="Rectangle 2"/>
          <p:cNvSpPr txBox="1">
            <a:spLocks noChangeArrowheads="1"/>
          </p:cNvSpPr>
          <p:nvPr/>
        </p:nvSpPr>
        <p:spPr bwMode="auto">
          <a:xfrm>
            <a:off x="2438400" y="2286000"/>
            <a:ext cx="4429125" cy="939800"/>
          </a:xfrm>
          <a:prstGeom prst="rect">
            <a:avLst/>
          </a:prstGeom>
          <a:noFill/>
          <a:ln w="9525">
            <a:noFill/>
            <a:miter lim="800000"/>
            <a:headEnd/>
            <a:tailEnd/>
          </a:ln>
          <a:effectLst/>
        </p:spPr>
        <p:txBody>
          <a:bodyPr anchor="b"/>
          <a:lstStyle/>
          <a:p>
            <a:pPr>
              <a:defRPr/>
            </a:pPr>
            <a:r>
              <a:rPr lang="en-US" altLang="zh-CN" sz="4000" dirty="0"/>
              <a:t>pandas</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810000" y="3733800"/>
            <a:ext cx="4786313" cy="785813"/>
          </a:xfrm>
          <a:prstGeom prst="rect">
            <a:avLst/>
          </a:prstGeom>
          <a:noFill/>
          <a:ln w="9525">
            <a:noFill/>
            <a:miter lim="800000"/>
            <a:headEnd/>
            <a:tailEnd/>
          </a:ln>
        </p:spPr>
        <p:txBody>
          <a:bodyPr/>
          <a:lstStyle/>
          <a:p>
            <a:pPr marL="469900" indent="-469900">
              <a:spcBef>
                <a:spcPct val="20000"/>
              </a:spcBef>
              <a:buClr>
                <a:schemeClr val="accent2"/>
              </a:buClr>
              <a:defRPr/>
            </a:pPr>
            <a:r>
              <a:rPr lang="en-US" altLang="zh-CN" sz="3600" kern="0" dirty="0">
                <a:latin typeface="+mn-lt"/>
                <a:ea typeface="+mn-ea"/>
              </a:rPr>
              <a:t>—</a:t>
            </a:r>
            <a:r>
              <a:rPr lang="zh-CN" altLang="en-US" sz="3600" dirty="0"/>
              <a:t>入门</a:t>
            </a:r>
          </a:p>
          <a:p>
            <a:pPr marL="469900" indent="-469900">
              <a:spcBef>
                <a:spcPct val="20000"/>
              </a:spcBef>
              <a:buClr>
                <a:schemeClr val="accent2"/>
              </a:buClr>
              <a:defRPr/>
            </a:pPr>
            <a:endParaRPr lang="zh-CN" altLang="en-US" sz="3600" u="sng" dirty="0"/>
          </a:p>
          <a:p>
            <a:pPr marL="469900" indent="-469900">
              <a:spcBef>
                <a:spcPct val="20000"/>
              </a:spcBef>
              <a:buClr>
                <a:schemeClr val="accent2"/>
              </a:buClr>
              <a:defRPr/>
            </a:pPr>
            <a:endParaRPr lang="en-US" altLang="zh-CN" sz="3600" kern="0" dirty="0">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2291" name="内容占位符 5"/>
          <p:cNvSpPr>
            <a:spLocks noGrp="1"/>
          </p:cNvSpPr>
          <p:nvPr>
            <p:ph idx="1"/>
          </p:nvPr>
        </p:nvSpPr>
        <p:spPr>
          <a:xfrm>
            <a:off x="533400" y="1066800"/>
            <a:ext cx="8153400" cy="5195888"/>
          </a:xfrm>
        </p:spPr>
        <p:txBody>
          <a:bodyPr/>
          <a:lstStyle/>
          <a:p>
            <a:pPr>
              <a:buFont typeface="Wingdings" pitchFamily="2" charset="2"/>
              <a:buNone/>
            </a:pPr>
            <a:r>
              <a:rPr lang="en-US" altLang="zh-CN" sz="2800" smtClean="0"/>
              <a:t>          </a:t>
            </a:r>
            <a:r>
              <a:rPr lang="zh-CN" altLang="zh-CN" sz="2800" smtClean="0"/>
              <a:t>还可以将</a:t>
            </a:r>
            <a:r>
              <a:rPr lang="en-US" altLang="zh-CN" sz="2800" smtClean="0"/>
              <a:t>Series</a:t>
            </a:r>
            <a:r>
              <a:rPr lang="zh-CN" altLang="zh-CN" sz="2800" smtClean="0"/>
              <a:t>看成是一个定</a:t>
            </a:r>
            <a:r>
              <a:rPr lang="zh-CN" altLang="en-US" sz="2800" smtClean="0"/>
              <a:t>长</a:t>
            </a:r>
            <a:r>
              <a:rPr lang="zh-CN" altLang="zh-CN" sz="2800" smtClean="0"/>
              <a:t>的有序字典，因为它是索引值到数据值的一个映射。它 可以用在许多原本需要字典参数的函数中：</a:t>
            </a:r>
            <a:endParaRPr lang="zh-CN" altLang="en-US" sz="2800" smtClean="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8761D6F-2CD7-4283-A1BE-C76B2FD0ECAA}" type="slidenum">
              <a:rPr lang="en-US" altLang="zh-CN" smtClean="0"/>
              <a:pPr eaLnBrk="1" hangingPunct="1"/>
              <a:t>10</a:t>
            </a:fld>
            <a:endParaRPr lang="en-US" altLang="zh-CN" smtClean="0"/>
          </a:p>
        </p:txBody>
      </p:sp>
      <p:sp>
        <p:nvSpPr>
          <p:cNvPr id="12293" name="Text Box 4"/>
          <p:cNvSpPr txBox="1">
            <a:spLocks noChangeArrowheads="1"/>
          </p:cNvSpPr>
          <p:nvPr/>
        </p:nvSpPr>
        <p:spPr bwMode="auto">
          <a:xfrm>
            <a:off x="1600200" y="2743200"/>
            <a:ext cx="54864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&gt;&gt;&gt;'b' in obj2</a:t>
            </a:r>
          </a:p>
          <a:p>
            <a:pPr eaLnBrk="1" hangingPunct="1"/>
            <a:r>
              <a:rPr lang="en-US" altLang="zh-CN" sz="2000"/>
              <a:t>True</a:t>
            </a:r>
          </a:p>
          <a:p>
            <a:pPr eaLnBrk="1" hangingPunct="1"/>
            <a:endParaRPr lang="en-US" altLang="zh-CN" sz="2000"/>
          </a:p>
          <a:p>
            <a:pPr eaLnBrk="1" hangingPunct="1"/>
            <a:r>
              <a:rPr lang="en-US" altLang="zh-CN" sz="2000"/>
              <a:t>&gt;&gt;&gt;'e' in obj2</a:t>
            </a:r>
          </a:p>
          <a:p>
            <a:pPr eaLnBrk="1" hangingPunct="1"/>
            <a:r>
              <a:rPr lang="en-US" altLang="zh-CN" sz="2000"/>
              <a:t>False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zh-CN" sz="3600" smtClean="0"/>
              <a:t>层次化索引</a:t>
            </a:r>
            <a:endParaRPr lang="zh-CN" altLang="en-US" sz="3600" smtClean="0"/>
          </a:p>
        </p:txBody>
      </p:sp>
      <p:sp>
        <p:nvSpPr>
          <p:cNvPr id="10445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对于一个</a:t>
            </a:r>
            <a:r>
              <a:rPr lang="en-US" altLang="zh-CN" sz="2800" smtClean="0"/>
              <a:t>DataFrame，</a:t>
            </a:r>
            <a:r>
              <a:rPr lang="zh-CN" altLang="zh-CN" sz="2800" smtClean="0"/>
              <a:t>每条轴都可以有分层索引:</a:t>
            </a:r>
          </a:p>
          <a:p>
            <a:pPr>
              <a:buFont typeface="Wingdings" pitchFamily="2" charset="2"/>
              <a:buNone/>
            </a:pPr>
            <a:endParaRPr lang="zh-CN" altLang="en-US" sz="2800" smtClean="0"/>
          </a:p>
        </p:txBody>
      </p:sp>
      <p:sp>
        <p:nvSpPr>
          <p:cNvPr id="1044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404135E-F20D-40E0-AFF2-5CE6C1976F01}" type="slidenum">
              <a:rPr lang="en-US" altLang="zh-CN" smtClean="0"/>
              <a:pPr eaLnBrk="1" hangingPunct="1"/>
              <a:t>100</a:t>
            </a:fld>
            <a:endParaRPr lang="en-US" altLang="zh-CN" smtClean="0"/>
          </a:p>
        </p:txBody>
      </p:sp>
      <p:sp>
        <p:nvSpPr>
          <p:cNvPr id="104453" name="Text Box 4"/>
          <p:cNvSpPr txBox="1">
            <a:spLocks noChangeArrowheads="1"/>
          </p:cNvSpPr>
          <p:nvPr/>
        </p:nvSpPr>
        <p:spPr bwMode="auto">
          <a:xfrm>
            <a:off x="1524000" y="2209800"/>
            <a:ext cx="6400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 = DataFrame(np.arange(12).reshape((4, 3)),</a:t>
            </a:r>
          </a:p>
          <a:p>
            <a:pPr eaLnBrk="1" hangingPunct="1"/>
            <a:r>
              <a:rPr lang="en-US" altLang="zh-CN" sz="2000"/>
              <a:t>        index=[['a','a','b','b'], [1, 2, 1, 2]], </a:t>
            </a:r>
          </a:p>
          <a:p>
            <a:pPr eaLnBrk="1" hangingPunct="1"/>
            <a:r>
              <a:rPr lang="en-US" altLang="zh-CN" sz="2000"/>
              <a:t>        columns=[['Ohio','Ohio','Colorado'], </a:t>
            </a:r>
          </a:p>
          <a:p>
            <a:pPr eaLnBrk="1" hangingPunct="1"/>
            <a:r>
              <a:rPr lang="en-US" altLang="zh-CN" sz="2000"/>
              <a:t>                 ['Green','Red','Green']])</a:t>
            </a:r>
          </a:p>
          <a:p>
            <a:pPr eaLnBrk="1" hangingPunct="1"/>
            <a:endParaRPr lang="en-US" altLang="zh-CN" sz="2000"/>
          </a:p>
          <a:p>
            <a:pPr eaLnBrk="1" hangingPunct="1"/>
            <a:r>
              <a:rPr lang="en-US" altLang="zh-CN" sz="2000"/>
              <a:t>&gt;&gt;&gt;frame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zh-CN" sz="3600" smtClean="0"/>
              <a:t>层次化索引</a:t>
            </a:r>
            <a:endParaRPr lang="zh-CN" altLang="en-US" sz="3600" smtClean="0"/>
          </a:p>
        </p:txBody>
      </p:sp>
      <p:sp>
        <p:nvSpPr>
          <p:cNvPr id="105475"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各层都可以有名字（可以是字符串，也可以是別的</a:t>
            </a:r>
            <a:r>
              <a:rPr lang="en-US" altLang="zh-CN" sz="2800" smtClean="0"/>
              <a:t>Python</a:t>
            </a:r>
            <a:r>
              <a:rPr lang="zh-CN" altLang="zh-CN" sz="2800" smtClean="0"/>
              <a:t>对象</a:t>
            </a:r>
            <a:r>
              <a:rPr lang="en-US" altLang="zh-CN" sz="2800" smtClean="0"/>
              <a:t>）</a:t>
            </a:r>
            <a:r>
              <a:rPr lang="zh-CN" altLang="zh-CN" sz="2800" smtClean="0"/>
              <a:t>。如果指定了名称，它 们就会显示在控制台输出中（不要将索引名称跟轴标签混为一谈！</a:t>
            </a:r>
            <a:r>
              <a:rPr lang="en-US" altLang="zh-CN" sz="2800" smtClean="0"/>
              <a:t>）</a:t>
            </a:r>
            <a:r>
              <a:rPr lang="zh-CN" altLang="zh-CN"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由于有了分部的列索引，因此可以轻松选取列分组:</a:t>
            </a:r>
            <a:endParaRPr lang="zh-CN" altLang="zh-CN" sz="2800" smtClean="0"/>
          </a:p>
          <a:p>
            <a:pPr>
              <a:buFont typeface="Wingdings" pitchFamily="2" charset="2"/>
              <a:buNone/>
            </a:pPr>
            <a:endParaRPr lang="zh-CN" altLang="en-US" sz="2800" smtClean="0"/>
          </a:p>
        </p:txBody>
      </p:sp>
      <p:sp>
        <p:nvSpPr>
          <p:cNvPr id="1054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0665B9-9DA8-4B08-B792-148AEB2155A0}" type="slidenum">
              <a:rPr lang="en-US" altLang="zh-CN" smtClean="0"/>
              <a:pPr eaLnBrk="1" hangingPunct="1"/>
              <a:t>101</a:t>
            </a:fld>
            <a:endParaRPr lang="en-US" altLang="zh-CN" smtClean="0"/>
          </a:p>
        </p:txBody>
      </p:sp>
      <p:sp>
        <p:nvSpPr>
          <p:cNvPr id="105477" name="Text Box 4"/>
          <p:cNvSpPr txBox="1">
            <a:spLocks noChangeArrowheads="1"/>
          </p:cNvSpPr>
          <p:nvPr/>
        </p:nvSpPr>
        <p:spPr bwMode="auto">
          <a:xfrm>
            <a:off x="1524000" y="2971800"/>
            <a:ext cx="64008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frame.index.names = ['key1','key2‘]</a:t>
            </a:r>
          </a:p>
          <a:p>
            <a:pPr eaLnBrk="1" hangingPunct="1"/>
            <a:r>
              <a:rPr lang="en-US" altLang="zh-CN" sz="2000"/>
              <a:t>&gt;&gt;&gt;frame.columns.names = ['state', 'color']</a:t>
            </a:r>
          </a:p>
          <a:p>
            <a:pPr eaLnBrk="1" hangingPunct="1"/>
            <a:endParaRPr lang="en-US" altLang="zh-CN" sz="2000"/>
          </a:p>
          <a:p>
            <a:pPr eaLnBrk="1" hangingPunct="1"/>
            <a:r>
              <a:rPr lang="en-US" altLang="zh-CN" sz="2000"/>
              <a:t>&gt;&gt;&gt;frame</a:t>
            </a:r>
          </a:p>
        </p:txBody>
      </p:sp>
      <p:sp>
        <p:nvSpPr>
          <p:cNvPr id="105478" name="Text Box 4"/>
          <p:cNvSpPr txBox="1">
            <a:spLocks noChangeArrowheads="1"/>
          </p:cNvSpPr>
          <p:nvPr/>
        </p:nvSpPr>
        <p:spPr bwMode="auto">
          <a:xfrm>
            <a:off x="1752600" y="5410200"/>
            <a:ext cx="6400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frame['Ohio']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zh-CN" sz="3600" smtClean="0"/>
              <a:t>层次化索引</a:t>
            </a:r>
            <a:endParaRPr lang="zh-CN" altLang="en-US" sz="3600" smtClean="0"/>
          </a:p>
        </p:txBody>
      </p:sp>
      <p:sp>
        <p:nvSpPr>
          <p:cNvPr id="106499"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可以单独创建</a:t>
            </a:r>
            <a:r>
              <a:rPr lang="en-US" altLang="zh-CN" sz="2800" smtClean="0"/>
              <a:t>Multilndex</a:t>
            </a:r>
            <a:r>
              <a:rPr lang="zh-CN" altLang="zh-CN" sz="2800" smtClean="0"/>
              <a:t>然后复用。上面那个</a:t>
            </a:r>
            <a:r>
              <a:rPr lang="en-US" altLang="zh-CN" sz="2800" smtClean="0"/>
              <a:t>DataFrame</a:t>
            </a:r>
            <a:r>
              <a:rPr lang="zh-CN" altLang="zh-CN" sz="2800" smtClean="0"/>
              <a:t>中的（分级的）列可以这样 创建：</a:t>
            </a:r>
          </a:p>
          <a:p>
            <a:pPr>
              <a:buFont typeface="Wingdings" pitchFamily="2" charset="2"/>
              <a:buNone/>
            </a:pPr>
            <a:endParaRPr lang="zh-CN" altLang="en-US" sz="2800" smtClean="0"/>
          </a:p>
        </p:txBody>
      </p:sp>
      <p:sp>
        <p:nvSpPr>
          <p:cNvPr id="1065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2216911-33C1-4C95-85E5-B4D7F902BF34}" type="slidenum">
              <a:rPr lang="en-US" altLang="zh-CN" smtClean="0"/>
              <a:pPr eaLnBrk="1" hangingPunct="1"/>
              <a:t>102</a:t>
            </a:fld>
            <a:endParaRPr lang="en-US" altLang="zh-CN" smtClean="0"/>
          </a:p>
        </p:txBody>
      </p:sp>
      <p:sp>
        <p:nvSpPr>
          <p:cNvPr id="106501" name="Text Box 4"/>
          <p:cNvSpPr txBox="1">
            <a:spLocks noChangeArrowheads="1"/>
          </p:cNvSpPr>
          <p:nvPr/>
        </p:nvSpPr>
        <p:spPr bwMode="auto">
          <a:xfrm>
            <a:off x="838200" y="2590800"/>
            <a:ext cx="7620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&gt;&gt;&gt;MultiIndex.from_arrays([['Ohio', 'Ohio', 'Colorado'],</a:t>
            </a:r>
          </a:p>
          <a:p>
            <a:pPr eaLnBrk="1" hangingPunct="1"/>
            <a:r>
              <a:rPr lang="en-US" altLang="zh-CN" sz="2000"/>
              <a:t>                         ['Green','Red', 'Green']],</a:t>
            </a:r>
          </a:p>
          <a:p>
            <a:pPr eaLnBrk="1" hangingPunct="1"/>
            <a:r>
              <a:rPr lang="en-US" altLang="zh-CN" sz="2000"/>
              <a:t>                    names=['state', 'color'])</a:t>
            </a:r>
          </a:p>
          <a:p>
            <a:pPr eaLnBrk="1" hangingPunct="1"/>
            <a:r>
              <a:rPr lang="en-US" altLang="zh-CN" sz="2000"/>
              <a:t>MultiIndex(levels=[[u'Colorado', u'Ohio'], [u'Green', u'Red']],</a:t>
            </a:r>
          </a:p>
          <a:p>
            <a:pPr eaLnBrk="1" hangingPunct="1"/>
            <a:r>
              <a:rPr lang="en-US" altLang="zh-CN" sz="2000"/>
              <a:t>           labels=[[1, 1, 0], [0, 1, 0]],</a:t>
            </a:r>
          </a:p>
          <a:p>
            <a:pPr eaLnBrk="1" hangingPunct="1"/>
            <a:r>
              <a:rPr lang="en-US" altLang="zh-CN" sz="2000"/>
              <a:t>           names=[u'state', u'color'])</a:t>
            </a:r>
          </a:p>
          <a:p>
            <a:pPr eaLnBrk="1" hangingPunct="1"/>
            <a:endParaRPr lang="en-US" altLang="zh-CN" sz="2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zh-CN" sz="3600" smtClean="0"/>
              <a:t>层次化索引</a:t>
            </a:r>
            <a:endParaRPr lang="zh-CN" altLang="en-US" sz="3600" smtClean="0"/>
          </a:p>
        </p:txBody>
      </p:sp>
      <p:sp>
        <p:nvSpPr>
          <p:cNvPr id="107523" name="内容占位符 2"/>
          <p:cNvSpPr>
            <a:spLocks noGrp="1"/>
          </p:cNvSpPr>
          <p:nvPr>
            <p:ph idx="1"/>
          </p:nvPr>
        </p:nvSpPr>
        <p:spPr/>
        <p:txBody>
          <a:bodyPr/>
          <a:lstStyle/>
          <a:p>
            <a:r>
              <a:rPr lang="zh-CN" altLang="zh-CN" sz="3200" smtClean="0"/>
              <a:t>重排分级顺序</a:t>
            </a:r>
          </a:p>
          <a:p>
            <a:pPr>
              <a:buFont typeface="Wingdings" pitchFamily="2" charset="2"/>
              <a:buNone/>
            </a:pPr>
            <a:r>
              <a:rPr lang="en-US" altLang="zh-CN" smtClean="0"/>
              <a:t>         </a:t>
            </a:r>
            <a:r>
              <a:rPr lang="zh-CN" altLang="en-US" smtClean="0"/>
              <a:t>如</a:t>
            </a:r>
            <a:r>
              <a:rPr lang="zh-CN" altLang="zh-CN" smtClean="0"/>
              <a:t>需要重新调整某条轴上各级别的顺序，或根据指定级别上的值对数据进行排序。</a:t>
            </a:r>
            <a:r>
              <a:rPr lang="en-US" altLang="zh-CN" smtClean="0"/>
              <a:t>swaplevel</a:t>
            </a:r>
            <a:r>
              <a:rPr lang="zh-CN" altLang="zh-CN" smtClean="0"/>
              <a:t>接受两个级别编号或名称，并返回一个互换了级</a:t>
            </a:r>
            <a:r>
              <a:rPr lang="zh-CN" altLang="en-US" smtClean="0"/>
              <a:t>别</a:t>
            </a:r>
            <a:r>
              <a:rPr lang="zh-CN" altLang="zh-CN" smtClean="0"/>
              <a:t>的新对象（但数据不会发生变化</a:t>
            </a:r>
            <a:r>
              <a:rPr lang="en-US" altLang="zh-CN" smtClean="0"/>
              <a:t>）</a:t>
            </a:r>
            <a:r>
              <a:rPr lang="zh-CN" altLang="zh-CN" smtClean="0"/>
              <a:t>：</a:t>
            </a:r>
          </a:p>
          <a:p>
            <a:endParaRPr lang="zh-CN" altLang="en-US" smtClean="0"/>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15ED496-8C04-4FA1-9B63-B4241C33DEF0}" type="slidenum">
              <a:rPr lang="en-US" altLang="zh-CN" smtClean="0"/>
              <a:pPr eaLnBrk="1" hangingPunct="1"/>
              <a:t>103</a:t>
            </a:fld>
            <a:endParaRPr lang="en-US" altLang="zh-CN" smtClean="0"/>
          </a:p>
        </p:txBody>
      </p:sp>
      <p:sp>
        <p:nvSpPr>
          <p:cNvPr id="107525" name="Text Box 4"/>
          <p:cNvSpPr txBox="1">
            <a:spLocks noChangeArrowheads="1"/>
          </p:cNvSpPr>
          <p:nvPr/>
        </p:nvSpPr>
        <p:spPr bwMode="auto">
          <a:xfrm>
            <a:off x="1219200" y="4191000"/>
            <a:ext cx="69342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&gt;&gt;&gt;frame</a:t>
            </a:r>
          </a:p>
          <a:p>
            <a:pPr eaLnBrk="1" hangingPunct="1"/>
            <a:endParaRPr lang="en-US" altLang="zh-CN" sz="2000"/>
          </a:p>
          <a:p>
            <a:pPr eaLnBrk="1" hangingPunct="1"/>
            <a:r>
              <a:rPr lang="en-US" altLang="zh-CN" sz="2000"/>
              <a:t>&gt;&gt;&gt;frame.swaplevel('key1','key2')</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zh-CN" sz="3600" smtClean="0"/>
              <a:t>层次化索引</a:t>
            </a:r>
            <a:endParaRPr lang="zh-CN" altLang="en-US" sz="3600" smtClean="0"/>
          </a:p>
        </p:txBody>
      </p:sp>
      <p:sp>
        <p:nvSpPr>
          <p:cNvPr id="108547" name="内容占位符 2"/>
          <p:cNvSpPr>
            <a:spLocks noGrp="1"/>
          </p:cNvSpPr>
          <p:nvPr>
            <p:ph idx="1"/>
          </p:nvPr>
        </p:nvSpPr>
        <p:spPr/>
        <p:txBody>
          <a:bodyPr/>
          <a:lstStyle/>
          <a:p>
            <a:pPr>
              <a:buFont typeface="Wingdings" pitchFamily="2" charset="2"/>
              <a:buNone/>
            </a:pPr>
            <a:r>
              <a:rPr lang="zh-CN" altLang="en-US" sz="2800" smtClean="0"/>
              <a:t>         而</a:t>
            </a:r>
            <a:r>
              <a:rPr lang="en-US" altLang="zh-CN" sz="2800" smtClean="0"/>
              <a:t>sortlevel</a:t>
            </a:r>
            <a:r>
              <a:rPr lang="zh-CN" altLang="zh-CN" sz="2800" smtClean="0"/>
              <a:t>则根据单个级别中的值对数据进行排序</a:t>
            </a:r>
            <a:r>
              <a:rPr lang="en-US" altLang="zh-CN" sz="2800" smtClean="0"/>
              <a:t>（</a:t>
            </a:r>
            <a:r>
              <a:rPr lang="zh-CN" altLang="zh-CN" sz="2800" smtClean="0"/>
              <a:t>稳定的</a:t>
            </a:r>
            <a:r>
              <a:rPr lang="en-US" altLang="zh-CN" sz="2800" smtClean="0"/>
              <a:t>）</a:t>
            </a:r>
            <a:r>
              <a:rPr lang="zh-CN" altLang="zh-CN" sz="2800" smtClean="0"/>
              <a:t>。交换级別时，常常也会 用到</a:t>
            </a:r>
            <a:r>
              <a:rPr lang="en-US" altLang="zh-CN" sz="2800" smtClean="0"/>
              <a:t>sortlevel，</a:t>
            </a:r>
            <a:r>
              <a:rPr lang="zh-CN" altLang="zh-CN" sz="2800" smtClean="0"/>
              <a:t>这样最终结果就是有序的了：</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zh-CN" sz="2800" smtClean="0"/>
              <a:t>注意</a:t>
            </a:r>
            <a:r>
              <a:rPr lang="zh-CN" altLang="en-US" sz="2800" smtClean="0"/>
              <a:t>：</a:t>
            </a:r>
            <a:r>
              <a:rPr lang="zh-CN" altLang="zh-CN" sz="2800" smtClean="0"/>
              <a:t>在层次化索引的对象上，如果索引是按字典方式</a:t>
            </a:r>
            <a:r>
              <a:rPr lang="zh-CN" altLang="zh-CN" sz="2800" b="1" smtClean="0"/>
              <a:t>从外到</a:t>
            </a:r>
            <a:r>
              <a:rPr lang="zh-CN" altLang="zh-CN" sz="2800" smtClean="0"/>
              <a:t>内排序</a:t>
            </a:r>
            <a:r>
              <a:rPr lang="en-US" altLang="zh-CN" sz="2800" smtClean="0"/>
              <a:t>（</a:t>
            </a:r>
            <a:r>
              <a:rPr lang="zh-CN" altLang="zh-CN" sz="2800" smtClean="0"/>
              <a:t>即调用</a:t>
            </a:r>
            <a:r>
              <a:rPr lang="en-US" altLang="zh-CN" sz="2800" smtClean="0"/>
              <a:t>sortlevel(0)</a:t>
            </a:r>
            <a:r>
              <a:rPr lang="zh-CN" altLang="zh-CN" sz="2800" smtClean="0"/>
              <a:t>或 </a:t>
            </a:r>
            <a:r>
              <a:rPr lang="en-US" altLang="zh-CN" sz="2800" smtClean="0"/>
              <a:t>sort_index()</a:t>
            </a:r>
            <a:r>
              <a:rPr lang="zh-CN" altLang="zh-CN" sz="2800" smtClean="0"/>
              <a:t>的结果</a:t>
            </a:r>
            <a:r>
              <a:rPr lang="en-US" altLang="zh-CN" sz="2800" smtClean="0"/>
              <a:t>）</a:t>
            </a:r>
            <a:r>
              <a:rPr lang="zh-CN" altLang="zh-CN" sz="2800" smtClean="0"/>
              <a:t>，数据选取操作的性能要好很多。</a:t>
            </a:r>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1085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BF4043-2640-4A67-AA68-E3812B2AAFF0}" type="slidenum">
              <a:rPr lang="en-US" altLang="zh-CN" smtClean="0"/>
              <a:pPr eaLnBrk="1" hangingPunct="1"/>
              <a:t>104</a:t>
            </a:fld>
            <a:endParaRPr lang="en-US" altLang="zh-CN" smtClean="0"/>
          </a:p>
        </p:txBody>
      </p:sp>
      <p:sp>
        <p:nvSpPr>
          <p:cNvPr id="108549" name="Text Box 4"/>
          <p:cNvSpPr txBox="1">
            <a:spLocks noChangeArrowheads="1"/>
          </p:cNvSpPr>
          <p:nvPr/>
        </p:nvSpPr>
        <p:spPr bwMode="auto">
          <a:xfrm>
            <a:off x="1295400" y="2590800"/>
            <a:ext cx="69342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&gt;&gt;&gt;frame.sortlevel(1)</a:t>
            </a:r>
          </a:p>
          <a:p>
            <a:pPr eaLnBrk="1" hangingPunct="1"/>
            <a:endParaRPr lang="en-US" altLang="zh-CN" sz="2000"/>
          </a:p>
          <a:p>
            <a:pPr eaLnBrk="1" hangingPunct="1"/>
            <a:r>
              <a:rPr lang="en-US" altLang="zh-CN" sz="2000"/>
              <a:t>&gt;&gt;&gt;frame.swaplevel(0,1).sortlevel(0)</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zh-CN" sz="3600" smtClean="0"/>
              <a:t>层次化索引</a:t>
            </a:r>
            <a:endParaRPr lang="zh-CN" altLang="en-US" sz="3600" smtClean="0"/>
          </a:p>
        </p:txBody>
      </p:sp>
      <p:sp>
        <p:nvSpPr>
          <p:cNvPr id="109571" name="内容占位符 2"/>
          <p:cNvSpPr>
            <a:spLocks noGrp="1"/>
          </p:cNvSpPr>
          <p:nvPr>
            <p:ph idx="1"/>
          </p:nvPr>
        </p:nvSpPr>
        <p:spPr/>
        <p:txBody>
          <a:bodyPr/>
          <a:lstStyle/>
          <a:p>
            <a:r>
              <a:rPr lang="zh-CN" altLang="zh-CN" sz="3200" smtClean="0"/>
              <a:t>根据级别汇总统计</a:t>
            </a:r>
          </a:p>
          <a:p>
            <a:pPr>
              <a:buFont typeface="Wingdings" pitchFamily="2" charset="2"/>
              <a:buNone/>
            </a:pPr>
            <a:r>
              <a:rPr lang="en-US" altLang="zh-CN" sz="2800" smtClean="0"/>
              <a:t>         </a:t>
            </a:r>
            <a:r>
              <a:rPr lang="zh-CN" altLang="zh-CN" sz="2800" smtClean="0"/>
              <a:t>许多对</a:t>
            </a:r>
            <a:r>
              <a:rPr lang="en-US" altLang="zh-CN" sz="2800" smtClean="0"/>
              <a:t>DataFrame</a:t>
            </a:r>
            <a:r>
              <a:rPr lang="zh-CN" altLang="zh-CN" sz="2800" smtClean="0"/>
              <a:t>和</a:t>
            </a:r>
            <a:r>
              <a:rPr lang="en-US" altLang="zh-CN" sz="2800" smtClean="0"/>
              <a:t>Series</a:t>
            </a:r>
            <a:r>
              <a:rPr lang="zh-CN" altLang="zh-CN" sz="2800" smtClean="0"/>
              <a:t>的描述和汇总统计都有一个</a:t>
            </a:r>
            <a:r>
              <a:rPr lang="en-US" altLang="zh-CN" sz="2800" smtClean="0"/>
              <a:t>level</a:t>
            </a:r>
            <a:r>
              <a:rPr lang="zh-CN" altLang="zh-CN" sz="2800" smtClean="0"/>
              <a:t>选项，它用</a:t>
            </a:r>
            <a:r>
              <a:rPr lang="zh-CN" altLang="en-US" sz="2800" smtClean="0"/>
              <a:t>于</a:t>
            </a:r>
            <a:r>
              <a:rPr lang="zh-CN" altLang="zh-CN" sz="2800" smtClean="0"/>
              <a:t>指定在某条轴 上求和的级别。再以上面那个</a:t>
            </a:r>
            <a:r>
              <a:rPr lang="en-US" altLang="zh-CN" sz="2800" smtClean="0"/>
              <a:t>DataFrame</a:t>
            </a:r>
            <a:r>
              <a:rPr lang="zh-CN" altLang="zh-CN" sz="2800" smtClean="0"/>
              <a:t>为例，可以根据行或列上的级別来进行求和，如下所示：</a:t>
            </a:r>
          </a:p>
          <a:p>
            <a:pPr>
              <a:buFont typeface="Wingdings" pitchFamily="2" charset="2"/>
              <a:buNone/>
            </a:pPr>
            <a:endParaRPr lang="zh-CN" altLang="en-US" sz="2800" smtClean="0"/>
          </a:p>
        </p:txBody>
      </p:sp>
      <p:sp>
        <p:nvSpPr>
          <p:cNvPr id="1095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B56E700-B8D2-4F85-A89E-D0C416EF4114}" type="slidenum">
              <a:rPr lang="en-US" altLang="zh-CN" smtClean="0"/>
              <a:pPr eaLnBrk="1" hangingPunct="1"/>
              <a:t>105</a:t>
            </a:fld>
            <a:endParaRPr lang="en-US" altLang="zh-CN" smtClean="0"/>
          </a:p>
        </p:txBody>
      </p:sp>
      <p:sp>
        <p:nvSpPr>
          <p:cNvPr id="109573" name="Text Box 4"/>
          <p:cNvSpPr txBox="1">
            <a:spLocks noChangeArrowheads="1"/>
          </p:cNvSpPr>
          <p:nvPr/>
        </p:nvSpPr>
        <p:spPr bwMode="auto">
          <a:xfrm>
            <a:off x="1219200" y="4038600"/>
            <a:ext cx="6934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&gt;&gt;&gt;frame.sum(level='key2')</a:t>
            </a:r>
          </a:p>
          <a:p>
            <a:pPr eaLnBrk="1" hangingPunct="1"/>
            <a:endParaRPr lang="en-US" altLang="zh-CN" sz="2000"/>
          </a:p>
          <a:p>
            <a:pPr eaLnBrk="1" hangingPunct="1"/>
            <a:r>
              <a:rPr lang="en-US" altLang="zh-CN" sz="2000"/>
              <a:t>&gt;&gt;&gt;frame.sum(level='color',axis=1)</a:t>
            </a:r>
          </a:p>
          <a:p>
            <a:pPr eaLnBrk="1" hangingPunct="1"/>
            <a:endParaRPr lang="en-US" altLang="zh-CN"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zh-CN" sz="3600" smtClean="0"/>
              <a:t>层次化索引</a:t>
            </a:r>
            <a:endParaRPr lang="zh-CN" altLang="en-US" sz="3600" smtClean="0"/>
          </a:p>
        </p:txBody>
      </p:sp>
      <p:sp>
        <p:nvSpPr>
          <p:cNvPr id="110595" name="内容占位符 2"/>
          <p:cNvSpPr>
            <a:spLocks noGrp="1"/>
          </p:cNvSpPr>
          <p:nvPr>
            <p:ph idx="1"/>
          </p:nvPr>
        </p:nvSpPr>
        <p:spPr/>
        <p:txBody>
          <a:bodyPr/>
          <a:lstStyle/>
          <a:p>
            <a:r>
              <a:rPr lang="zh-CN" altLang="zh-CN" sz="3200" smtClean="0"/>
              <a:t>使用</a:t>
            </a:r>
            <a:r>
              <a:rPr lang="en-US" altLang="zh-CN" sz="3200" smtClean="0"/>
              <a:t>DataFrame</a:t>
            </a:r>
            <a:r>
              <a:rPr lang="zh-CN" altLang="zh-CN" sz="3200" smtClean="0"/>
              <a:t>的列</a:t>
            </a:r>
          </a:p>
          <a:p>
            <a:pPr>
              <a:buFont typeface="Wingdings" pitchFamily="2" charset="2"/>
              <a:buNone/>
            </a:pPr>
            <a:r>
              <a:rPr lang="en-US" altLang="zh-CN" sz="2800" smtClean="0"/>
              <a:t>         </a:t>
            </a:r>
            <a:r>
              <a:rPr lang="zh-CN" altLang="zh-CN" sz="2800" smtClean="0"/>
              <a:t>人们经常想要将</a:t>
            </a:r>
            <a:r>
              <a:rPr lang="en-US" altLang="zh-CN" sz="2800" smtClean="0"/>
              <a:t>DataFrame</a:t>
            </a:r>
            <a:r>
              <a:rPr lang="zh-CN" altLang="zh-CN" sz="2800" smtClean="0"/>
              <a:t>的一个或多个列当做行索引来用，或者可能希望将行索引变 成</a:t>
            </a:r>
            <a:r>
              <a:rPr lang="en-US" altLang="zh-CN" sz="2800" smtClean="0"/>
              <a:t>DataFrame</a:t>
            </a:r>
            <a:r>
              <a:rPr lang="zh-CN" altLang="zh-CN" sz="2800" smtClean="0"/>
              <a:t>的列。以下面这个</a:t>
            </a:r>
            <a:r>
              <a:rPr lang="en-US" altLang="zh-CN" sz="2800" smtClean="0"/>
              <a:t>DataFrame</a:t>
            </a:r>
            <a:r>
              <a:rPr lang="zh-CN" altLang="zh-CN" sz="2800" smtClean="0"/>
              <a:t>为例：</a:t>
            </a:r>
          </a:p>
          <a:p>
            <a:endParaRPr lang="zh-CN" altLang="en-US" smtClean="0"/>
          </a:p>
        </p:txBody>
      </p:sp>
      <p:sp>
        <p:nvSpPr>
          <p:cNvPr id="1105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6726519-FB81-4976-A03A-612BDA3F3FD8}" type="slidenum">
              <a:rPr lang="en-US" altLang="zh-CN" smtClean="0"/>
              <a:pPr eaLnBrk="1" hangingPunct="1"/>
              <a:t>106</a:t>
            </a:fld>
            <a:endParaRPr lang="en-US" altLang="zh-CN" smtClean="0"/>
          </a:p>
        </p:txBody>
      </p:sp>
      <p:sp>
        <p:nvSpPr>
          <p:cNvPr id="110597" name="Text Box 4"/>
          <p:cNvSpPr txBox="1">
            <a:spLocks noChangeArrowheads="1"/>
          </p:cNvSpPr>
          <p:nvPr/>
        </p:nvSpPr>
        <p:spPr bwMode="auto">
          <a:xfrm>
            <a:off x="685800" y="3657600"/>
            <a:ext cx="78486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&gt;&gt;&gt;frame = DataFrame({'a': range(7),'b': range(7, 0, -1),</a:t>
            </a:r>
          </a:p>
          <a:p>
            <a:pPr eaLnBrk="1" hangingPunct="1"/>
            <a:r>
              <a:rPr lang="en-US" altLang="zh-CN" sz="2000"/>
              <a:t>    'c': ['one','one','one','two','two','two', 'two'],</a:t>
            </a:r>
          </a:p>
          <a:p>
            <a:pPr eaLnBrk="1" hangingPunct="1"/>
            <a:r>
              <a:rPr lang="en-US" altLang="zh-CN" sz="2000"/>
              <a:t>    'd': [0, 1, 2, 0, 1, 2, 3]})</a:t>
            </a:r>
          </a:p>
          <a:p>
            <a:pPr eaLnBrk="1" hangingPunct="1"/>
            <a:endParaRPr lang="en-US" altLang="zh-CN" sz="2000"/>
          </a:p>
          <a:p>
            <a:pPr eaLnBrk="1" hangingPunct="1"/>
            <a:r>
              <a:rPr lang="en-US" altLang="zh-CN" sz="2000"/>
              <a:t>&gt;&gt;&gt;frame</a:t>
            </a:r>
          </a:p>
          <a:p>
            <a:pPr eaLnBrk="1" hangingPunct="1"/>
            <a:endParaRPr lang="en-US" altLang="zh-CN" sz="20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zh-CN" sz="3600" smtClean="0"/>
              <a:t>层次化索引</a:t>
            </a:r>
            <a:endParaRPr lang="zh-CN" altLang="en-US" sz="3600" smtClean="0"/>
          </a:p>
        </p:txBody>
      </p:sp>
      <p:sp>
        <p:nvSpPr>
          <p:cNvPr id="111619"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DataFrame</a:t>
            </a:r>
            <a:r>
              <a:rPr lang="zh-CN" altLang="zh-CN" sz="2800" smtClean="0"/>
              <a:t>的</a:t>
            </a:r>
            <a:r>
              <a:rPr lang="en-US" altLang="zh-CN" sz="2800" smtClean="0"/>
              <a:t>set_index</a:t>
            </a:r>
            <a:r>
              <a:rPr lang="zh-CN" altLang="zh-CN" sz="2800" smtClean="0"/>
              <a:t>函数会将其一个或多个列转换为行索引，创建一个新的 </a:t>
            </a:r>
            <a:r>
              <a:rPr lang="en-US" altLang="zh-CN" sz="2800" smtClean="0"/>
              <a:t>DataFrame </a:t>
            </a:r>
            <a:r>
              <a:rPr lang="zh-CN" altLang="zh-CN" sz="2800" smtClean="0"/>
              <a:t>：</a:t>
            </a:r>
            <a:endParaRPr lang="en-US" altLang="zh-CN" sz="2800" smtClean="0"/>
          </a:p>
          <a:p>
            <a:pPr>
              <a:buFont typeface="Wingdings" pitchFamily="2" charset="2"/>
              <a:buNone/>
            </a:pPr>
            <a:endParaRPr lang="en-US" altLang="zh-CN" sz="2800" smtClean="0"/>
          </a:p>
          <a:p>
            <a:endParaRPr lang="zh-CN" altLang="zh-CN" sz="2800" smtClean="0"/>
          </a:p>
          <a:p>
            <a:pPr>
              <a:buFont typeface="Wingdings" pitchFamily="2" charset="2"/>
              <a:buNone/>
            </a:pPr>
            <a:r>
              <a:rPr lang="en-US" altLang="zh-CN" sz="2800" smtClean="0"/>
              <a:t>         </a:t>
            </a:r>
            <a:r>
              <a:rPr lang="zh-CN" altLang="zh-CN" sz="2800" smtClean="0"/>
              <a:t>默认情况下，那些列会从</a:t>
            </a:r>
            <a:r>
              <a:rPr lang="en-US" altLang="zh-CN" sz="2800" smtClean="0"/>
              <a:t>DataFrame</a:t>
            </a:r>
            <a:r>
              <a:rPr lang="zh-CN" altLang="zh-CN" sz="2800" smtClean="0"/>
              <a:t>中移除，</a:t>
            </a:r>
            <a:r>
              <a:rPr lang="zh-CN" altLang="en-US" sz="2800" smtClean="0"/>
              <a:t>但</a:t>
            </a:r>
            <a:r>
              <a:rPr lang="zh-CN" altLang="zh-CN" sz="2800" smtClean="0"/>
              <a:t>也可以将其保留下来: </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reset</a:t>
            </a:r>
            <a:r>
              <a:rPr lang="en-US" altLang="zh-CN" sz="2800" smtClean="0"/>
              <a:t>_</a:t>
            </a:r>
            <a:r>
              <a:rPr lang="zh-CN" altLang="zh-CN" sz="2800" smtClean="0"/>
              <a:t>index</a:t>
            </a:r>
            <a:r>
              <a:rPr lang="en-US" altLang="zh-CN" sz="2800" smtClean="0"/>
              <a:t>的功能跟</a:t>
            </a:r>
            <a:r>
              <a:rPr lang="zh-CN" altLang="zh-CN" sz="2800" smtClean="0"/>
              <a:t>set</a:t>
            </a:r>
            <a:r>
              <a:rPr lang="en-US" altLang="zh-CN" sz="2800" smtClean="0"/>
              <a:t>_i</a:t>
            </a:r>
            <a:r>
              <a:rPr lang="zh-CN" altLang="zh-CN" sz="2800" smtClean="0"/>
              <a:t>ndex</a:t>
            </a:r>
            <a:r>
              <a:rPr lang="en-US" altLang="zh-CN" sz="2800" smtClean="0"/>
              <a:t>刚好相反，层次化索引的级别会被转移到列里面</a:t>
            </a:r>
            <a:r>
              <a:rPr lang="zh-CN" altLang="zh-CN"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1116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3656642-20F3-4FCC-AC5D-B077385D7034}" type="slidenum">
              <a:rPr lang="en-US" altLang="zh-CN" smtClean="0"/>
              <a:pPr eaLnBrk="1" hangingPunct="1"/>
              <a:t>107</a:t>
            </a:fld>
            <a:endParaRPr lang="en-US" altLang="zh-CN" smtClean="0"/>
          </a:p>
        </p:txBody>
      </p:sp>
      <p:sp>
        <p:nvSpPr>
          <p:cNvPr id="111621" name="Text Box 4"/>
          <p:cNvSpPr txBox="1">
            <a:spLocks noChangeArrowheads="1"/>
          </p:cNvSpPr>
          <p:nvPr/>
        </p:nvSpPr>
        <p:spPr bwMode="auto">
          <a:xfrm>
            <a:off x="1219200" y="2438400"/>
            <a:ext cx="7315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 frame2 = frame.set_index(['c', 'd'])</a:t>
            </a:r>
          </a:p>
          <a:p>
            <a:pPr eaLnBrk="1" hangingPunct="1"/>
            <a:r>
              <a:rPr lang="en-US" altLang="zh-CN" sz="2000"/>
              <a:t>&gt;&gt;&gt;frame2</a:t>
            </a:r>
          </a:p>
        </p:txBody>
      </p:sp>
      <p:sp>
        <p:nvSpPr>
          <p:cNvPr id="111622" name="Text Box 4"/>
          <p:cNvSpPr txBox="1">
            <a:spLocks noChangeArrowheads="1"/>
          </p:cNvSpPr>
          <p:nvPr/>
        </p:nvSpPr>
        <p:spPr bwMode="auto">
          <a:xfrm>
            <a:off x="1066800" y="4419600"/>
            <a:ext cx="7239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 frame.set_index(['c','d'], drop=False)</a:t>
            </a:r>
          </a:p>
        </p:txBody>
      </p:sp>
      <p:sp>
        <p:nvSpPr>
          <p:cNvPr id="111623" name="Text Box 4"/>
          <p:cNvSpPr txBox="1">
            <a:spLocks noChangeArrowheads="1"/>
          </p:cNvSpPr>
          <p:nvPr/>
        </p:nvSpPr>
        <p:spPr bwMode="auto">
          <a:xfrm>
            <a:off x="1066800" y="5867400"/>
            <a:ext cx="7239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&gt;&gt;&gt; frame2.reset_index()</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2643" name="内容占位符 2"/>
          <p:cNvSpPr>
            <a:spLocks noGrp="1"/>
          </p:cNvSpPr>
          <p:nvPr>
            <p:ph idx="1"/>
          </p:nvPr>
        </p:nvSpPr>
        <p:spPr>
          <a:xfrm>
            <a:off x="566738" y="1052513"/>
            <a:ext cx="8001000" cy="5195887"/>
          </a:xfrm>
        </p:spPr>
        <p:txBody>
          <a:bodyPr/>
          <a:lstStyle/>
          <a:p>
            <a:r>
              <a:rPr lang="zh-CN" altLang="zh-CN" sz="3200" smtClean="0"/>
              <a:t>整数索引</a:t>
            </a:r>
          </a:p>
          <a:p>
            <a:pPr>
              <a:buFont typeface="Wingdings" pitchFamily="2" charset="2"/>
              <a:buNone/>
            </a:pPr>
            <a:r>
              <a:rPr lang="en-US" altLang="zh-CN" sz="2800" smtClean="0"/>
              <a:t>          </a:t>
            </a:r>
            <a:r>
              <a:rPr lang="zh-CN" altLang="zh-CN" sz="2800" smtClean="0"/>
              <a:t>操作由整数索引的</a:t>
            </a:r>
            <a:r>
              <a:rPr lang="en-US" altLang="zh-CN" sz="2800" smtClean="0"/>
              <a:t>pandas</a:t>
            </a:r>
            <a:r>
              <a:rPr lang="zh-CN" altLang="zh-CN" sz="2800" smtClean="0"/>
              <a:t>对象跟内置的</a:t>
            </a:r>
            <a:r>
              <a:rPr lang="en-US" altLang="zh-CN" sz="2800" smtClean="0"/>
              <a:t>Python</a:t>
            </a:r>
            <a:r>
              <a:rPr lang="zh-CN" altLang="zh-CN" sz="2800" smtClean="0"/>
              <a:t>数据结构 (如列表和元组</a:t>
            </a:r>
            <a:r>
              <a:rPr lang="en-US" altLang="zh-CN" sz="2800" smtClean="0"/>
              <a:t>)</a:t>
            </a:r>
            <a:r>
              <a:rPr lang="zh-CN" altLang="zh-CN" sz="2800" smtClean="0"/>
              <a:t>在索引语义上有些不同。例如，你可能认为下面这段代码不会产生一个错误：</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这里，有一个含有</a:t>
            </a:r>
            <a:r>
              <a:rPr lang="en-US" altLang="zh-CN" sz="2800" smtClean="0"/>
              <a:t>0,1,2</a:t>
            </a:r>
            <a:r>
              <a:rPr lang="zh-CN" altLang="zh-CN" sz="2800" smtClean="0"/>
              <a:t>的索引，很难推断出用户想要什么</a:t>
            </a:r>
            <a:r>
              <a:rPr lang="en-US" altLang="zh-CN" sz="2800" smtClean="0"/>
              <a:t>(</a:t>
            </a:r>
            <a:r>
              <a:rPr lang="zh-CN" altLang="zh-CN" sz="2800" smtClean="0"/>
              <a:t>基于标签或位置的索引</a:t>
            </a:r>
            <a:r>
              <a:rPr lang="en-US" altLang="zh-CN" sz="2800" smtClean="0"/>
              <a:t>);</a:t>
            </a:r>
            <a:r>
              <a:rPr lang="zh-CN" altLang="zh-CN" sz="2800" smtClean="0"/>
              <a:t>相反，一个非整数索引，就没有这样的歧义：</a:t>
            </a:r>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1126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E71C21E-13A3-475C-B970-4A2E6B2A7831}" type="slidenum">
              <a:rPr lang="en-US" altLang="zh-CN" smtClean="0"/>
              <a:pPr eaLnBrk="1" hangingPunct="1"/>
              <a:t>108</a:t>
            </a:fld>
            <a:endParaRPr lang="en-US" altLang="zh-CN" smtClean="0"/>
          </a:p>
        </p:txBody>
      </p:sp>
      <p:sp>
        <p:nvSpPr>
          <p:cNvPr id="112645" name="Text Box 4"/>
          <p:cNvSpPr txBox="1">
            <a:spLocks noChangeArrowheads="1"/>
          </p:cNvSpPr>
          <p:nvPr/>
        </p:nvSpPr>
        <p:spPr bwMode="auto">
          <a:xfrm>
            <a:off x="1219200" y="3352800"/>
            <a:ext cx="7315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ser = Series(np.arange(3.)),        ser[-1]</a:t>
            </a:r>
          </a:p>
        </p:txBody>
      </p:sp>
      <p:sp>
        <p:nvSpPr>
          <p:cNvPr id="112646" name="Text Box 4"/>
          <p:cNvSpPr txBox="1">
            <a:spLocks noChangeArrowheads="1"/>
          </p:cNvSpPr>
          <p:nvPr/>
        </p:nvSpPr>
        <p:spPr bwMode="auto">
          <a:xfrm>
            <a:off x="1143000" y="5334000"/>
            <a:ext cx="7010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&gt;&gt;&gt;ser2 = Series(np.arange(3.), index=['a', 'b', 'c'])</a:t>
            </a:r>
          </a:p>
          <a:p>
            <a:pPr eaLnBrk="1" hangingPunct="1"/>
            <a:r>
              <a:rPr lang="en-US" altLang="zh-CN" sz="2000"/>
              <a:t>&gt;&gt;&gt;ser2[-1]</a:t>
            </a:r>
          </a:p>
          <a:p>
            <a:pPr eaLnBrk="1" hangingPunct="1"/>
            <a:r>
              <a:rPr lang="en-US" altLang="zh-CN" sz="2000"/>
              <a:t>2.0</a:t>
            </a:r>
            <a:endParaRPr lang="en-US" altLang="zh-CN"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3667"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为了保持良好的一致性，如果轴索引含有索引器，那么根据整数进行数据选取的操作将总是面向标签的。这也包括用</a:t>
            </a:r>
            <a:r>
              <a:rPr lang="en-US" altLang="zh-CN" sz="2800" smtClean="0"/>
              <a:t>ix</a:t>
            </a:r>
            <a:r>
              <a:rPr lang="zh-CN" altLang="zh-CN" sz="2800" smtClean="0"/>
              <a:t>进行切片：</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zh-CN" altLang="en-US" sz="2800" smtClean="0"/>
          </a:p>
        </p:txBody>
      </p:sp>
      <p:sp>
        <p:nvSpPr>
          <p:cNvPr id="1136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CA088C-5211-433F-AF91-51F519B7A082}" type="slidenum">
              <a:rPr lang="en-US" altLang="zh-CN" smtClean="0"/>
              <a:pPr eaLnBrk="1" hangingPunct="1"/>
              <a:t>109</a:t>
            </a:fld>
            <a:endParaRPr lang="en-US" altLang="zh-CN" smtClean="0"/>
          </a:p>
        </p:txBody>
      </p:sp>
      <p:sp>
        <p:nvSpPr>
          <p:cNvPr id="113669" name="Text Box 4"/>
          <p:cNvSpPr txBox="1">
            <a:spLocks noChangeArrowheads="1"/>
          </p:cNvSpPr>
          <p:nvPr/>
        </p:nvSpPr>
        <p:spPr bwMode="auto">
          <a:xfrm>
            <a:off x="1219200" y="2819400"/>
            <a:ext cx="7010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&gt;&gt;&gt;ser.ix[:1]</a:t>
            </a:r>
          </a:p>
          <a:p>
            <a:pPr eaLnBrk="1" hangingPunct="1"/>
            <a:r>
              <a:rPr lang="en-US" altLang="zh-CN" sz="2000"/>
              <a:t>0    0</a:t>
            </a:r>
          </a:p>
          <a:p>
            <a:pPr eaLnBrk="1" hangingPunct="1"/>
            <a:r>
              <a:rPr lang="en-US" altLang="zh-CN" sz="2000"/>
              <a:t>1    1</a:t>
            </a:r>
          </a:p>
          <a:p>
            <a:pPr eaLnBrk="1" hangingPunct="1"/>
            <a:r>
              <a:rPr lang="en-US" altLang="zh-CN" sz="2000"/>
              <a:t>dtype: float64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z="3600" smtClean="0"/>
              <a:t>pandas</a:t>
            </a:r>
            <a:r>
              <a:rPr lang="zh-CN" altLang="zh-CN" sz="3600" smtClean="0"/>
              <a:t>的数据结构介绍</a:t>
            </a:r>
            <a:endParaRPr lang="en-US" altLang="zh-CN" sz="3600" smtClean="0"/>
          </a:p>
        </p:txBody>
      </p:sp>
      <p:sp>
        <p:nvSpPr>
          <p:cNvPr id="133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08A1EB-E4A6-4C82-9995-AF72F4EDC387}" type="slidenum">
              <a:rPr lang="en-US" altLang="zh-CN" smtClean="0"/>
              <a:pPr eaLnBrk="1" hangingPunct="1"/>
              <a:t>11</a:t>
            </a:fld>
            <a:endParaRPr lang="en-US" altLang="zh-CN" smtClean="0"/>
          </a:p>
        </p:txBody>
      </p:sp>
      <p:sp>
        <p:nvSpPr>
          <p:cNvPr id="13316" name="内容占位符 5"/>
          <p:cNvSpPr>
            <a:spLocks noGrp="1"/>
          </p:cNvSpPr>
          <p:nvPr>
            <p:ph idx="1"/>
          </p:nvPr>
        </p:nvSpPr>
        <p:spPr>
          <a:xfrm>
            <a:off x="609600" y="1066800"/>
            <a:ext cx="8001000" cy="5424488"/>
          </a:xfrm>
        </p:spPr>
        <p:txBody>
          <a:bodyPr/>
          <a:lstStyle/>
          <a:p>
            <a:pPr>
              <a:buFont typeface="Wingdings" pitchFamily="2" charset="2"/>
              <a:buNone/>
            </a:pPr>
            <a:r>
              <a:rPr lang="en-US" altLang="zh-CN" sz="2800" smtClean="0"/>
              <a:t>         </a:t>
            </a:r>
            <a:r>
              <a:rPr lang="zh-CN" altLang="zh-CN" sz="2800" smtClean="0"/>
              <a:t>如果数据被存放在一个</a:t>
            </a:r>
            <a:r>
              <a:rPr lang="en-US" altLang="zh-CN" sz="2800" smtClean="0"/>
              <a:t>Python</a:t>
            </a:r>
            <a:r>
              <a:rPr lang="zh-CN" altLang="zh-CN" sz="2800" smtClean="0"/>
              <a:t>字典中，也可以直接通过这个字典来创建</a:t>
            </a:r>
            <a:r>
              <a:rPr lang="en-US" altLang="zh-CN" sz="2800" smtClean="0"/>
              <a:t>Series:</a:t>
            </a:r>
            <a:endParaRPr lang="zh-CN" altLang="en-US" sz="2800" smtClean="0"/>
          </a:p>
        </p:txBody>
      </p:sp>
      <p:sp>
        <p:nvSpPr>
          <p:cNvPr id="13317" name="Text Box 4"/>
          <p:cNvSpPr txBox="1">
            <a:spLocks noChangeArrowheads="1"/>
          </p:cNvSpPr>
          <p:nvPr/>
        </p:nvSpPr>
        <p:spPr bwMode="auto">
          <a:xfrm>
            <a:off x="838200" y="2209800"/>
            <a:ext cx="75438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&gt;&gt;&gt;sdata = {'Ohio': 35000, 'Texas': 71000, 'Oregon': 16000, 'Utah': 5000}</a:t>
            </a:r>
          </a:p>
          <a:p>
            <a:pPr eaLnBrk="1" hangingPunct="1"/>
            <a:endParaRPr lang="en-US" altLang="zh-CN" sz="2000"/>
          </a:p>
          <a:p>
            <a:pPr eaLnBrk="1" hangingPunct="1"/>
            <a:r>
              <a:rPr lang="en-US" altLang="zh-CN" sz="2000"/>
              <a:t>&gt;&gt;&gt;obj3 = Series(sdata)</a:t>
            </a:r>
          </a:p>
          <a:p>
            <a:pPr eaLnBrk="1" hangingPunct="1"/>
            <a:endParaRPr lang="en-US" altLang="zh-CN" sz="2000"/>
          </a:p>
          <a:p>
            <a:pPr eaLnBrk="1" hangingPunct="1"/>
            <a:r>
              <a:rPr lang="en-US" altLang="zh-CN" sz="2000"/>
              <a:t>&gt;&gt;&gt;obj3</a:t>
            </a:r>
          </a:p>
          <a:p>
            <a:pPr eaLnBrk="1" hangingPunct="1"/>
            <a:r>
              <a:rPr lang="en-US" altLang="zh-CN" sz="2000"/>
              <a:t>Ohio      35000</a:t>
            </a:r>
          </a:p>
          <a:p>
            <a:pPr eaLnBrk="1" hangingPunct="1"/>
            <a:r>
              <a:rPr lang="en-US" altLang="zh-CN" sz="2000"/>
              <a:t>Oregon    16000</a:t>
            </a:r>
          </a:p>
          <a:p>
            <a:pPr eaLnBrk="1" hangingPunct="1"/>
            <a:r>
              <a:rPr lang="en-US" altLang="zh-CN" sz="2000"/>
              <a:t>Texas     71000</a:t>
            </a:r>
          </a:p>
          <a:p>
            <a:pPr eaLnBrk="1" hangingPunct="1"/>
            <a:r>
              <a:rPr lang="en-US" altLang="zh-CN" sz="2000"/>
              <a:t>Utah       5000</a:t>
            </a:r>
          </a:p>
          <a:p>
            <a:pPr eaLnBrk="1" hangingPunct="1"/>
            <a:r>
              <a:rPr lang="en-US" altLang="zh-CN" sz="2000"/>
              <a:t>dtype: int64</a:t>
            </a:r>
          </a:p>
          <a:p>
            <a:pPr eaLnBrk="1" hangingPunct="1"/>
            <a:endParaRPr lang="zh-CN" altLang="en-US" sz="20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469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如果你需要可靠的、不考虑索引</a:t>
            </a:r>
            <a:r>
              <a:rPr lang="zh-CN" altLang="en-US" sz="2800" smtClean="0"/>
              <a:t>类型</a:t>
            </a:r>
            <a:r>
              <a:rPr lang="zh-CN" altLang="zh-CN" sz="2800" smtClean="0"/>
              <a:t>的、基于位置的索引，可以使用</a:t>
            </a:r>
            <a:r>
              <a:rPr lang="en-US" altLang="zh-CN" sz="2800" smtClean="0"/>
              <a:t>Series</a:t>
            </a:r>
            <a:r>
              <a:rPr lang="zh-CN" altLang="zh-CN" sz="2800" smtClean="0"/>
              <a:t>的</a:t>
            </a:r>
            <a:r>
              <a:rPr lang="en-US" altLang="zh-CN" sz="2800" smtClean="0"/>
              <a:t>iget_ value </a:t>
            </a:r>
            <a:r>
              <a:rPr lang="zh-CN" altLang="zh-CN" sz="2800" smtClean="0"/>
              <a:t>方法和 </a:t>
            </a:r>
            <a:r>
              <a:rPr lang="en-US" altLang="zh-CN" sz="2800" smtClean="0"/>
              <a:t>DataFrame </a:t>
            </a:r>
            <a:r>
              <a:rPr lang="zh-CN" altLang="zh-CN" sz="2800" smtClean="0"/>
              <a:t>的 </a:t>
            </a:r>
            <a:r>
              <a:rPr lang="en-US" altLang="zh-CN" sz="2800" smtClean="0"/>
              <a:t>irow </a:t>
            </a:r>
            <a:r>
              <a:rPr lang="zh-CN" altLang="zh-CN" sz="2800" smtClean="0"/>
              <a:t>和 </a:t>
            </a:r>
            <a:r>
              <a:rPr lang="en-US" altLang="zh-CN" sz="2800" smtClean="0"/>
              <a:t>icol </a:t>
            </a:r>
            <a:r>
              <a:rPr lang="zh-CN" altLang="zh-CN" sz="2800" smtClean="0"/>
              <a:t>方法：</a:t>
            </a:r>
            <a:endParaRPr lang="zh-CN" altLang="en-US" sz="2800" smtClean="0"/>
          </a:p>
        </p:txBody>
      </p:sp>
      <p:sp>
        <p:nvSpPr>
          <p:cNvPr id="1146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4EAD4F0-3E45-4893-9419-CC2C569DC686}" type="slidenum">
              <a:rPr lang="en-US" altLang="zh-CN" smtClean="0"/>
              <a:pPr eaLnBrk="1" hangingPunct="1"/>
              <a:t>110</a:t>
            </a:fld>
            <a:endParaRPr lang="en-US" altLang="zh-CN" smtClean="0"/>
          </a:p>
        </p:txBody>
      </p:sp>
      <p:sp>
        <p:nvSpPr>
          <p:cNvPr id="114693" name="Text Box 4"/>
          <p:cNvSpPr txBox="1">
            <a:spLocks noChangeArrowheads="1"/>
          </p:cNvSpPr>
          <p:nvPr/>
        </p:nvSpPr>
        <p:spPr bwMode="auto">
          <a:xfrm>
            <a:off x="1295400" y="2819400"/>
            <a:ext cx="70104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ser3 = Series(range(3), index=[-5, 1, 3])</a:t>
            </a:r>
          </a:p>
          <a:p>
            <a:pPr eaLnBrk="1" hangingPunct="1"/>
            <a:r>
              <a:rPr lang="en-US" altLang="zh-CN" sz="2000"/>
              <a:t>&gt;&gt;&gt; ser3.iget_value(2)</a:t>
            </a:r>
          </a:p>
          <a:p>
            <a:pPr eaLnBrk="1" hangingPunct="1"/>
            <a:r>
              <a:rPr lang="en-US" altLang="zh-CN" sz="2000"/>
              <a:t>2</a:t>
            </a:r>
          </a:p>
          <a:p>
            <a:pPr eaLnBrk="1" hangingPunct="1"/>
            <a:endParaRPr lang="en-US" altLang="zh-CN" sz="2000"/>
          </a:p>
          <a:p>
            <a:pPr eaLnBrk="1" hangingPunct="1"/>
            <a:r>
              <a:rPr lang="en-US" altLang="zh-CN" sz="2000"/>
              <a:t>&gt;&gt;&gt; frame = DataFrame(np.arange(6).reshape(3, 2), index=[2,0,1])</a:t>
            </a:r>
          </a:p>
          <a:p>
            <a:pPr eaLnBrk="1" hangingPunct="1"/>
            <a:r>
              <a:rPr lang="en-US" altLang="zh-CN" sz="2000"/>
              <a:t>&gt;&gt;&gt; frame.irow(0)</a:t>
            </a:r>
          </a:p>
          <a:p>
            <a:pPr eaLnBrk="1" hangingPunct="1"/>
            <a:r>
              <a:rPr lang="en-US" altLang="zh-CN" sz="2000"/>
              <a:t>0    0</a:t>
            </a:r>
          </a:p>
          <a:p>
            <a:pPr eaLnBrk="1" hangingPunct="1"/>
            <a:r>
              <a:rPr lang="en-US" altLang="zh-CN" sz="2000"/>
              <a:t>1    1</a:t>
            </a:r>
          </a:p>
          <a:p>
            <a:pPr eaLnBrk="1" hangingPunct="1"/>
            <a:r>
              <a:rPr lang="en-US" altLang="zh-CN" sz="2000"/>
              <a:t>Name: 2, dtype: int32</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5715" name="内容占位符 2"/>
          <p:cNvSpPr>
            <a:spLocks noGrp="1"/>
          </p:cNvSpPr>
          <p:nvPr>
            <p:ph idx="1"/>
          </p:nvPr>
        </p:nvSpPr>
        <p:spPr/>
        <p:txBody>
          <a:bodyPr/>
          <a:lstStyle/>
          <a:p>
            <a:r>
              <a:rPr lang="zh-CN" altLang="zh-CN" sz="3200" smtClean="0"/>
              <a:t>面板数据</a:t>
            </a:r>
          </a:p>
          <a:p>
            <a:pPr>
              <a:buFont typeface="Wingdings" pitchFamily="2" charset="2"/>
              <a:buNone/>
            </a:pPr>
            <a:r>
              <a:rPr lang="en-US" altLang="zh-CN" smtClean="0"/>
              <a:t>         pandas</a:t>
            </a:r>
            <a:r>
              <a:rPr lang="zh-CN" altLang="zh-CN" smtClean="0"/>
              <a:t>有一个</a:t>
            </a:r>
            <a:r>
              <a:rPr lang="en-US" altLang="zh-CN" smtClean="0"/>
              <a:t>Panel</a:t>
            </a:r>
            <a:r>
              <a:rPr lang="zh-CN" altLang="zh-CN" smtClean="0"/>
              <a:t>数据结构</a:t>
            </a:r>
            <a:r>
              <a:rPr lang="en-US" altLang="zh-CN" smtClean="0"/>
              <a:t>，</a:t>
            </a:r>
            <a:r>
              <a:rPr lang="zh-CN" altLang="zh-CN" smtClean="0"/>
              <a:t>可以将其看做一个三维版的 可以用一个由</a:t>
            </a:r>
            <a:r>
              <a:rPr lang="en-US" altLang="zh-CN" smtClean="0"/>
              <a:t>DataFrame</a:t>
            </a:r>
            <a:r>
              <a:rPr lang="zh-CN" altLang="zh-CN" smtClean="0"/>
              <a:t>对象组成的字典或一个三维</a:t>
            </a:r>
            <a:r>
              <a:rPr lang="en-US" altLang="zh-CN" smtClean="0"/>
              <a:t>ndarray</a:t>
            </a:r>
            <a:r>
              <a:rPr lang="zh-CN" altLang="zh-CN" smtClean="0"/>
              <a:t>来创建</a:t>
            </a:r>
            <a:r>
              <a:rPr lang="en-US" altLang="zh-CN" smtClean="0"/>
              <a:t>Panel</a:t>
            </a:r>
            <a:r>
              <a:rPr lang="zh-CN" altLang="zh-CN" smtClean="0"/>
              <a:t>对象：</a:t>
            </a:r>
          </a:p>
          <a:p>
            <a:endParaRPr lang="zh-CN" altLang="en-US" smtClean="0"/>
          </a:p>
        </p:txBody>
      </p:sp>
      <p:sp>
        <p:nvSpPr>
          <p:cNvPr id="1157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CE593B4-AA69-4F95-B247-29976B3AA2B1}" type="slidenum">
              <a:rPr lang="en-US" altLang="zh-CN" smtClean="0"/>
              <a:pPr eaLnBrk="1" hangingPunct="1"/>
              <a:t>111</a:t>
            </a:fld>
            <a:endParaRPr lang="en-US" altLang="zh-CN" smtClean="0"/>
          </a:p>
        </p:txBody>
      </p:sp>
      <p:sp>
        <p:nvSpPr>
          <p:cNvPr id="115717" name="Text Box 4"/>
          <p:cNvSpPr txBox="1">
            <a:spLocks noChangeArrowheads="1"/>
          </p:cNvSpPr>
          <p:nvPr/>
        </p:nvSpPr>
        <p:spPr bwMode="auto">
          <a:xfrm>
            <a:off x="685800" y="3733800"/>
            <a:ext cx="7772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import pandas.io.data as web</a:t>
            </a:r>
          </a:p>
          <a:p>
            <a:pPr eaLnBrk="1" hangingPunct="1"/>
            <a:endParaRPr lang="en-US" altLang="zh-CN" sz="2000"/>
          </a:p>
          <a:p>
            <a:pPr eaLnBrk="1" hangingPunct="1"/>
            <a:r>
              <a:rPr lang="en-US" altLang="zh-CN" sz="2000"/>
              <a:t>&gt;&gt;&gt;pdata = pd.Panel(dict((stk, web.get_data_yahoo(stk, '1/1/2009', '6/1/2012'))</a:t>
            </a:r>
          </a:p>
          <a:p>
            <a:pPr eaLnBrk="1" hangingPunct="1"/>
            <a:r>
              <a:rPr lang="en-US" altLang="zh-CN" sz="2000"/>
              <a:t>        for stk in ['AAPL', 'GOOG', 'MSFT','DELL']))</a:t>
            </a:r>
          </a:p>
          <a:p>
            <a:pPr eaLnBrk="1" hangingPunct="1"/>
            <a:endParaRPr lang="en-US" altLang="zh-CN" sz="2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6739" name="内容占位符 2"/>
          <p:cNvSpPr>
            <a:spLocks noGrp="1"/>
          </p:cNvSpPr>
          <p:nvPr>
            <p:ph idx="1"/>
          </p:nvPr>
        </p:nvSpPr>
        <p:spPr/>
        <p:txBody>
          <a:bodyPr/>
          <a:lstStyle/>
          <a:p>
            <a:pPr>
              <a:buFont typeface="Wingdings" pitchFamily="2" charset="2"/>
              <a:buNone/>
            </a:pPr>
            <a:r>
              <a:rPr lang="en-US" altLang="zh-CN" sz="2800" smtClean="0"/>
              <a:t>          Panel</a:t>
            </a:r>
            <a:r>
              <a:rPr lang="zh-CN" altLang="zh-CN" sz="2800" smtClean="0"/>
              <a:t>中的每一项</a:t>
            </a:r>
            <a:r>
              <a:rPr lang="en-US" altLang="zh-CN" sz="2800" smtClean="0"/>
              <a:t>（</a:t>
            </a:r>
            <a:r>
              <a:rPr lang="zh-CN" altLang="zh-CN" sz="2800" smtClean="0"/>
              <a:t>类似于</a:t>
            </a:r>
            <a:r>
              <a:rPr lang="en-US" altLang="zh-CN" sz="2800" smtClean="0"/>
              <a:t>DataFrame</a:t>
            </a:r>
            <a:r>
              <a:rPr lang="zh-CN" altLang="zh-CN" sz="2800" smtClean="0"/>
              <a:t>的列）都是一个</a:t>
            </a:r>
            <a:r>
              <a:rPr lang="en-US" altLang="zh-CN" sz="2800" smtClean="0"/>
              <a:t>DataFrame</a:t>
            </a:r>
            <a:r>
              <a:rPr lang="zh-CN" altLang="zh-CN" sz="2800" smtClean="0"/>
              <a:t>:</a:t>
            </a:r>
          </a:p>
          <a:p>
            <a:pPr>
              <a:buFont typeface="Wingdings" pitchFamily="2" charset="2"/>
              <a:buNone/>
            </a:pPr>
            <a:endParaRPr lang="zh-CN" altLang="en-US" sz="2800"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D98BF5-8798-4C01-BE41-2BD4B6B0AA36}" type="slidenum">
              <a:rPr lang="en-US" altLang="zh-CN" smtClean="0"/>
              <a:pPr eaLnBrk="1" hangingPunct="1"/>
              <a:t>112</a:t>
            </a:fld>
            <a:endParaRPr lang="en-US" altLang="zh-CN" smtClean="0"/>
          </a:p>
        </p:txBody>
      </p:sp>
      <p:sp>
        <p:nvSpPr>
          <p:cNvPr id="116741" name="Text Box 4"/>
          <p:cNvSpPr txBox="1">
            <a:spLocks noChangeArrowheads="1"/>
          </p:cNvSpPr>
          <p:nvPr/>
        </p:nvSpPr>
        <p:spPr bwMode="auto">
          <a:xfrm>
            <a:off x="685800" y="2057400"/>
            <a:ext cx="77724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pdata</a:t>
            </a:r>
          </a:p>
          <a:p>
            <a:pPr eaLnBrk="1" hangingPunct="1"/>
            <a:r>
              <a:rPr lang="en-US" altLang="zh-CN" sz="2000"/>
              <a:t>&lt;class 'pandas.core.panel.Panel'&gt;</a:t>
            </a:r>
          </a:p>
          <a:p>
            <a:pPr eaLnBrk="1" hangingPunct="1"/>
            <a:r>
              <a:rPr lang="en-US" altLang="zh-CN" sz="2000"/>
              <a:t>Dimensions: 4 (items) x 868 (major_axis) x 6 (minor_axis)</a:t>
            </a:r>
          </a:p>
          <a:p>
            <a:pPr eaLnBrk="1" hangingPunct="1"/>
            <a:r>
              <a:rPr lang="en-US" altLang="zh-CN" sz="2000"/>
              <a:t>Items axis: AAPL to MSFT</a:t>
            </a:r>
          </a:p>
          <a:p>
            <a:pPr eaLnBrk="1" hangingPunct="1"/>
            <a:r>
              <a:rPr lang="en-US" altLang="zh-CN" sz="2000"/>
              <a:t>Major_axis axis: 2009-01-02 00:00:00 to 2012-06-01 00:00:00</a:t>
            </a:r>
          </a:p>
          <a:p>
            <a:pPr eaLnBrk="1" hangingPunct="1"/>
            <a:r>
              <a:rPr lang="en-US" altLang="zh-CN" sz="2000"/>
              <a:t>Minor_axis axis: Open to Adj Close</a:t>
            </a:r>
          </a:p>
          <a:p>
            <a:pPr eaLnBrk="1" hangingPunct="1"/>
            <a:endParaRPr lang="en-US" altLang="zh-CN" sz="2000"/>
          </a:p>
          <a:p>
            <a:pPr eaLnBrk="1" hangingPunct="1"/>
            <a:r>
              <a:rPr lang="en-US" altLang="zh-CN" sz="2000"/>
              <a:t>&gt;&gt;&gt; pdata = pdata.swapaxes('items', 'minor')</a:t>
            </a:r>
          </a:p>
          <a:p>
            <a:pPr eaLnBrk="1" hangingPunct="1"/>
            <a:endParaRPr lang="en-US" altLang="zh-CN" sz="2000"/>
          </a:p>
          <a:p>
            <a:pPr eaLnBrk="1" hangingPunct="1"/>
            <a:r>
              <a:rPr lang="en-US" altLang="zh-CN" sz="2000"/>
              <a:t>&gt;&gt;&gt;pdata['Adj Close']</a:t>
            </a:r>
          </a:p>
          <a:p>
            <a:pPr eaLnBrk="1" hangingPunct="1"/>
            <a:endParaRPr lang="en-US" altLang="zh-CN" sz="20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7763" name="内容占位符 2"/>
          <p:cNvSpPr>
            <a:spLocks noGrp="1"/>
          </p:cNvSpPr>
          <p:nvPr>
            <p:ph idx="1"/>
          </p:nvPr>
        </p:nvSpPr>
        <p:spPr>
          <a:xfrm>
            <a:off x="228600" y="1052513"/>
            <a:ext cx="8339138" cy="5272087"/>
          </a:xfrm>
        </p:spPr>
        <p:txBody>
          <a:bodyPr/>
          <a:lstStyle/>
          <a:p>
            <a:pPr>
              <a:buFont typeface="Wingdings" pitchFamily="2" charset="2"/>
              <a:buNone/>
            </a:pPr>
            <a:r>
              <a:rPr lang="en-US" altLang="zh-CN" sz="2800" smtClean="0"/>
              <a:t>          </a:t>
            </a:r>
            <a:r>
              <a:rPr lang="zh-CN" altLang="zh-CN" sz="2800" smtClean="0"/>
              <a:t>基于</a:t>
            </a:r>
            <a:r>
              <a:rPr lang="en-US" altLang="zh-CN" sz="2800" smtClean="0"/>
              <a:t>ix</a:t>
            </a:r>
            <a:r>
              <a:rPr lang="zh-CN" altLang="zh-CN" sz="2800" smtClean="0"/>
              <a:t>的标签索引被推广到了三个维度，因此可以选取指定日期或</a:t>
            </a:r>
            <a:r>
              <a:rPr lang="zh-CN" altLang="en-US" sz="2800" smtClean="0"/>
              <a:t>日</a:t>
            </a:r>
            <a:r>
              <a:rPr lang="zh-CN" altLang="zh-CN" sz="2800" smtClean="0"/>
              <a:t>期</a:t>
            </a:r>
            <a:r>
              <a:rPr lang="zh-CN" altLang="en-US" sz="2800" smtClean="0"/>
              <a:t>范围</a:t>
            </a:r>
            <a:r>
              <a:rPr lang="zh-CN" altLang="zh-CN" sz="2800" smtClean="0"/>
              <a:t>的所有数据，如下所示：</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另一个用</a:t>
            </a:r>
            <a:r>
              <a:rPr lang="zh-CN" altLang="en-US" sz="2800" smtClean="0"/>
              <a:t>于</a:t>
            </a:r>
            <a:r>
              <a:rPr lang="zh-CN" altLang="zh-CN" sz="2800" smtClean="0"/>
              <a:t>呈现面板数据（尤其</a:t>
            </a:r>
            <a:r>
              <a:rPr lang="zh-CN" altLang="en-US" sz="2800" smtClean="0"/>
              <a:t>是</a:t>
            </a:r>
            <a:r>
              <a:rPr lang="zh-CN" altLang="zh-CN" sz="2800" smtClean="0"/>
              <a:t>对拟合统计模型）的办法是“堆积式的” </a:t>
            </a:r>
            <a:r>
              <a:rPr lang="en-US" altLang="zh-CN" sz="2800" smtClean="0"/>
              <a:t>DataFrame </a:t>
            </a:r>
            <a:r>
              <a:rPr lang="zh-CN" altLang="zh-CN" sz="2800" smtClean="0"/>
              <a:t>形式：</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1177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F9F093-935D-4D43-93D8-35E788A14213}" type="slidenum">
              <a:rPr lang="en-US" altLang="zh-CN" smtClean="0"/>
              <a:pPr eaLnBrk="1" hangingPunct="1"/>
              <a:t>113</a:t>
            </a:fld>
            <a:endParaRPr lang="en-US" altLang="zh-CN" smtClean="0"/>
          </a:p>
        </p:txBody>
      </p:sp>
      <p:sp>
        <p:nvSpPr>
          <p:cNvPr id="117765" name="Text Box 4"/>
          <p:cNvSpPr txBox="1">
            <a:spLocks noChangeArrowheads="1"/>
          </p:cNvSpPr>
          <p:nvPr/>
        </p:nvSpPr>
        <p:spPr bwMode="auto">
          <a:xfrm>
            <a:off x="1676400" y="2362200"/>
            <a:ext cx="6324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pdata.ix[:,'6/1/2012',:]</a:t>
            </a:r>
          </a:p>
          <a:p>
            <a:pPr eaLnBrk="1" hangingPunct="1"/>
            <a:endParaRPr lang="en-US" altLang="zh-CN" sz="2000"/>
          </a:p>
          <a:p>
            <a:pPr eaLnBrk="1" hangingPunct="1"/>
            <a:r>
              <a:rPr lang="en-US" altLang="zh-CN" sz="2000"/>
              <a:t>&gt;&gt;&gt;pdata.ix['Adj Close', '5/22/2012':,:]</a:t>
            </a:r>
          </a:p>
        </p:txBody>
      </p:sp>
      <p:sp>
        <p:nvSpPr>
          <p:cNvPr id="117766" name="Text Box 4"/>
          <p:cNvSpPr txBox="1">
            <a:spLocks noChangeArrowheads="1"/>
          </p:cNvSpPr>
          <p:nvPr/>
        </p:nvSpPr>
        <p:spPr bwMode="auto">
          <a:xfrm>
            <a:off x="1219200" y="5029200"/>
            <a:ext cx="7010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stacked=pdata.ix[:,'5/30/2012':,:].to_frame()</a:t>
            </a:r>
          </a:p>
          <a:p>
            <a:pPr eaLnBrk="1" hangingPunct="1"/>
            <a:endParaRPr lang="en-US" altLang="zh-CN" sz="2000"/>
          </a:p>
          <a:p>
            <a:pPr eaLnBrk="1" hangingPunct="1"/>
            <a:r>
              <a:rPr lang="en-US" altLang="zh-CN" sz="2000"/>
              <a:t>&gt;&gt;&gt;stacked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zh-CN" sz="3600" smtClean="0"/>
              <a:t>其他有关</a:t>
            </a:r>
            <a:r>
              <a:rPr lang="en-US" altLang="zh-CN" sz="3600" smtClean="0"/>
              <a:t>pandas</a:t>
            </a:r>
            <a:r>
              <a:rPr lang="zh-CN" altLang="zh-CN" sz="3600" smtClean="0"/>
              <a:t>的话题</a:t>
            </a:r>
            <a:endParaRPr lang="zh-CN" altLang="en-US" sz="3600" smtClean="0"/>
          </a:p>
        </p:txBody>
      </p:sp>
      <p:sp>
        <p:nvSpPr>
          <p:cNvPr id="118787" name="内容占位符 2"/>
          <p:cNvSpPr>
            <a:spLocks noGrp="1"/>
          </p:cNvSpPr>
          <p:nvPr>
            <p:ph idx="1"/>
          </p:nvPr>
        </p:nvSpPr>
        <p:spPr/>
        <p:txBody>
          <a:bodyPr/>
          <a:lstStyle/>
          <a:p>
            <a:pPr>
              <a:buFont typeface="Wingdings" pitchFamily="2" charset="2"/>
              <a:buNone/>
            </a:pPr>
            <a:r>
              <a:rPr lang="en-US" altLang="zh-CN" sz="2800" smtClean="0"/>
              <a:t>          DataFrame</a:t>
            </a:r>
            <a:r>
              <a:rPr lang="zh-CN" altLang="zh-CN" sz="2800" smtClean="0"/>
              <a:t>有一个相应的</a:t>
            </a:r>
            <a:r>
              <a:rPr lang="en-US" altLang="zh-CN" sz="2800" smtClean="0"/>
              <a:t>to_panel</a:t>
            </a:r>
            <a:r>
              <a:rPr lang="zh-CN" altLang="zh-CN" sz="2800" smtClean="0"/>
              <a:t>方法，它是</a:t>
            </a:r>
            <a:r>
              <a:rPr lang="en-US" altLang="zh-CN" sz="2800" smtClean="0"/>
              <a:t>to_frame</a:t>
            </a:r>
            <a:r>
              <a:rPr lang="zh-CN" altLang="zh-CN" sz="2800" smtClean="0"/>
              <a:t>的逆运算:</a:t>
            </a:r>
          </a:p>
          <a:p>
            <a:pPr>
              <a:buFont typeface="Wingdings" pitchFamily="2" charset="2"/>
              <a:buNone/>
            </a:pPr>
            <a:endParaRPr lang="zh-CN" altLang="en-US" smtClean="0"/>
          </a:p>
        </p:txBody>
      </p:sp>
      <p:sp>
        <p:nvSpPr>
          <p:cNvPr id="1187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DDD3DAD-AE68-4660-824C-25BD00309798}" type="slidenum">
              <a:rPr lang="en-US" altLang="zh-CN" smtClean="0"/>
              <a:pPr eaLnBrk="1" hangingPunct="1"/>
              <a:t>114</a:t>
            </a:fld>
            <a:endParaRPr lang="en-US" altLang="zh-CN" smtClean="0"/>
          </a:p>
        </p:txBody>
      </p:sp>
      <p:sp>
        <p:nvSpPr>
          <p:cNvPr id="118789" name="Text Box 4"/>
          <p:cNvSpPr txBox="1">
            <a:spLocks noChangeArrowheads="1"/>
          </p:cNvSpPr>
          <p:nvPr/>
        </p:nvSpPr>
        <p:spPr bwMode="auto">
          <a:xfrm>
            <a:off x="1219200" y="2209800"/>
            <a:ext cx="7010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stacked.to_panel()</a:t>
            </a:r>
          </a:p>
          <a:p>
            <a:pPr eaLnBrk="1" hangingPunct="1"/>
            <a:r>
              <a:rPr lang="en-US" altLang="zh-CN" sz="2000"/>
              <a:t>&lt;class 'pandas.core.panel.Panel'&gt;</a:t>
            </a:r>
          </a:p>
          <a:p>
            <a:pPr eaLnBrk="1" hangingPunct="1"/>
            <a:r>
              <a:rPr lang="en-US" altLang="zh-CN" sz="2000"/>
              <a:t>Dimensions: 6 (items) x 3 (major_axis) x 4 (minor_axis)</a:t>
            </a:r>
          </a:p>
          <a:p>
            <a:pPr eaLnBrk="1" hangingPunct="1"/>
            <a:r>
              <a:rPr lang="en-US" altLang="zh-CN" sz="2000"/>
              <a:t>Items axis: Open to Adj Close</a:t>
            </a:r>
          </a:p>
          <a:p>
            <a:pPr eaLnBrk="1" hangingPunct="1"/>
            <a:r>
              <a:rPr lang="en-US" altLang="zh-CN" sz="2000"/>
              <a:t>Major_axis axis: 2012-05-30 00:00:00 to 2012-06-01 00:00:00</a:t>
            </a:r>
          </a:p>
          <a:p>
            <a:pPr eaLnBrk="1" hangingPunct="1"/>
            <a:r>
              <a:rPr lang="en-US" altLang="zh-CN" sz="2000"/>
              <a:t>Minor_axis axis: AAPL to MSFT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endParaRPr lang="zh-CN" altLang="en-US" smtClean="0"/>
          </a:p>
        </p:txBody>
      </p:sp>
      <p:sp>
        <p:nvSpPr>
          <p:cNvPr id="119811" name="内容占位符 2"/>
          <p:cNvSpPr>
            <a:spLocks noGrp="1"/>
          </p:cNvSpPr>
          <p:nvPr>
            <p:ph idx="1"/>
          </p:nvPr>
        </p:nvSpPr>
        <p:spPr/>
        <p:txBody>
          <a:bodyPr/>
          <a:lstStyle/>
          <a:p>
            <a:endParaRPr lang="zh-CN" altLang="en-US" smtClean="0"/>
          </a:p>
        </p:txBody>
      </p:sp>
      <p:sp>
        <p:nvSpPr>
          <p:cNvPr id="1198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D66BCD-1A7F-47BF-B2D9-5D00EFB83EA8}" type="slidenum">
              <a:rPr lang="en-US" altLang="zh-CN" smtClean="0"/>
              <a:pPr eaLnBrk="1" hangingPunct="1"/>
              <a:t>115</a:t>
            </a:fld>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09600" y="228600"/>
            <a:ext cx="8001000" cy="603250"/>
          </a:xfrm>
        </p:spPr>
        <p:txBody>
          <a:bodyPr/>
          <a:lstStyle/>
          <a:p>
            <a:r>
              <a:rPr lang="en-US" altLang="zh-CN" sz="3600" smtClean="0"/>
              <a:t>pandas</a:t>
            </a:r>
            <a:r>
              <a:rPr lang="zh-CN" altLang="zh-CN" sz="3600" smtClean="0"/>
              <a:t>的数据结构介绍</a:t>
            </a:r>
            <a:endParaRPr lang="zh-CN" altLang="en-US" sz="3600" smtClean="0"/>
          </a:p>
        </p:txBody>
      </p:sp>
      <p:sp>
        <p:nvSpPr>
          <p:cNvPr id="14339" name="内容占位符 2"/>
          <p:cNvSpPr>
            <a:spLocks noGrp="1"/>
          </p:cNvSpPr>
          <p:nvPr>
            <p:ph idx="1"/>
          </p:nvPr>
        </p:nvSpPr>
        <p:spPr>
          <a:xfrm>
            <a:off x="457200" y="1066800"/>
            <a:ext cx="8153400" cy="5257800"/>
          </a:xfrm>
        </p:spPr>
        <p:txBody>
          <a:bodyPr/>
          <a:lstStyle/>
          <a:p>
            <a:pPr>
              <a:buFont typeface="Wingdings" pitchFamily="2" charset="2"/>
              <a:buNone/>
            </a:pPr>
            <a:r>
              <a:rPr lang="en-US" altLang="zh-CN" sz="2800" smtClean="0"/>
              <a:t>         </a:t>
            </a:r>
            <a:r>
              <a:rPr lang="zh-CN" altLang="zh-CN" sz="2800" smtClean="0"/>
              <a:t>如果只传入一个字典，则结果</a:t>
            </a:r>
            <a:r>
              <a:rPr lang="en-US" altLang="zh-CN" sz="2800" smtClean="0"/>
              <a:t>Series</a:t>
            </a:r>
            <a:r>
              <a:rPr lang="zh-CN" altLang="zh-CN" sz="2800" smtClean="0"/>
              <a:t>中的索引就是原字典的键（有序排列</a:t>
            </a:r>
            <a:r>
              <a:rPr lang="zh-CN" altLang="en-US" sz="2800" smtClean="0"/>
              <a:t>）</a:t>
            </a:r>
            <a:r>
              <a:rPr lang="zh-CN" altLang="zh-CN"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在例子中，sdata跟states索引相匹配的那3个值会被找出来并放到相应的位</a:t>
            </a:r>
            <a:r>
              <a:rPr lang="zh-CN" altLang="en-US" sz="2800" smtClean="0"/>
              <a:t>置</a:t>
            </a:r>
            <a:r>
              <a:rPr lang="en-US" altLang="zh-CN" sz="2800" smtClean="0"/>
              <a:t>上， 但由于“California”所对应的sdata值找不到，所以其结果就为NaN (即“非数字” (not a number)).</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endParaRPr lang="zh-CN" altLang="en-US" sz="2800"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4ADCBCC-FE99-4FD9-AF88-FFF12167BB29}" type="slidenum">
              <a:rPr lang="en-US" altLang="zh-CN" smtClean="0"/>
              <a:pPr eaLnBrk="1" hangingPunct="1"/>
              <a:t>12</a:t>
            </a:fld>
            <a:endParaRPr lang="en-US" altLang="zh-CN" smtClean="0"/>
          </a:p>
        </p:txBody>
      </p:sp>
      <p:sp>
        <p:nvSpPr>
          <p:cNvPr id="14341" name="Text Box 4"/>
          <p:cNvSpPr txBox="1">
            <a:spLocks noChangeArrowheads="1"/>
          </p:cNvSpPr>
          <p:nvPr/>
        </p:nvSpPr>
        <p:spPr bwMode="auto">
          <a:xfrm>
            <a:off x="1143000" y="1981200"/>
            <a:ext cx="7010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&gt;&gt;&gt;states = ['California', 'Ohio', 'Oregon', 'Texas']</a:t>
            </a:r>
          </a:p>
          <a:p>
            <a:pPr eaLnBrk="1" hangingPunct="1"/>
            <a:r>
              <a:rPr lang="en-US" altLang="zh-CN" sz="2000"/>
              <a:t>&gt;&gt;&gt;obj4 = Series(sdata, index=states)</a:t>
            </a:r>
          </a:p>
          <a:p>
            <a:pPr eaLnBrk="1" hangingPunct="1"/>
            <a:r>
              <a:rPr lang="en-US" altLang="zh-CN" sz="2000"/>
              <a:t>&gt;&gt;&gt;obj4 </a:t>
            </a:r>
          </a:p>
          <a:p>
            <a:pPr eaLnBrk="1" hangingPunct="1"/>
            <a:r>
              <a:rPr lang="en-US" altLang="zh-CN" sz="2000"/>
              <a:t>California      NaN</a:t>
            </a:r>
          </a:p>
          <a:p>
            <a:pPr eaLnBrk="1" hangingPunct="1"/>
            <a:r>
              <a:rPr lang="en-US" altLang="zh-CN" sz="2000"/>
              <a:t>Ohio          35000</a:t>
            </a:r>
          </a:p>
          <a:p>
            <a:pPr eaLnBrk="1" hangingPunct="1"/>
            <a:r>
              <a:rPr lang="en-US" altLang="zh-CN" sz="2000"/>
              <a:t>Oregon        16000</a:t>
            </a:r>
          </a:p>
          <a:p>
            <a:pPr eaLnBrk="1" hangingPunct="1"/>
            <a:r>
              <a:rPr lang="en-US" altLang="zh-CN" sz="2000"/>
              <a:t>Texas         71000</a:t>
            </a:r>
          </a:p>
          <a:p>
            <a:pPr eaLnBrk="1" hangingPunct="1"/>
            <a:r>
              <a:rPr lang="en-US" altLang="zh-CN" sz="2000"/>
              <a:t>dtype: float64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85800" y="304800"/>
            <a:ext cx="8001000" cy="603250"/>
          </a:xfrm>
        </p:spPr>
        <p:txBody>
          <a:bodyPr/>
          <a:lstStyle/>
          <a:p>
            <a:r>
              <a:rPr lang="en-US" altLang="zh-CN" sz="3600" smtClean="0"/>
              <a:t>pandas</a:t>
            </a:r>
            <a:r>
              <a:rPr lang="zh-CN" altLang="zh-CN" sz="3600" smtClean="0"/>
              <a:t>的数据结构介绍</a:t>
            </a:r>
            <a:endParaRPr lang="zh-CN" altLang="en-US" sz="3600" smtClean="0"/>
          </a:p>
        </p:txBody>
      </p:sp>
      <p:sp>
        <p:nvSpPr>
          <p:cNvPr id="15363" name="内容占位符 2"/>
          <p:cNvSpPr>
            <a:spLocks noGrp="1"/>
          </p:cNvSpPr>
          <p:nvPr>
            <p:ph idx="1"/>
          </p:nvPr>
        </p:nvSpPr>
        <p:spPr>
          <a:xfrm>
            <a:off x="457200" y="1052513"/>
            <a:ext cx="8153400" cy="5272087"/>
          </a:xfrm>
        </p:spPr>
        <p:txBody>
          <a:bodyPr/>
          <a:lstStyle/>
          <a:p>
            <a:pPr>
              <a:buFont typeface="Wingdings" pitchFamily="2" charset="2"/>
              <a:buNone/>
            </a:pPr>
            <a:r>
              <a:rPr lang="en-US" altLang="zh-CN" sz="2800" smtClean="0"/>
              <a:t>       在pandas中</a:t>
            </a:r>
            <a:r>
              <a:rPr lang="zh-CN" altLang="en-US" sz="2800" smtClean="0"/>
              <a:t>使用</a:t>
            </a:r>
            <a:r>
              <a:rPr lang="en-US" altLang="zh-CN" sz="2800" smtClean="0"/>
              <a:t> NaN表示缺失（missing) 或NA</a:t>
            </a:r>
            <a:r>
              <a:rPr lang="zh-CN" altLang="en-US" sz="2800" smtClean="0"/>
              <a:t>值</a:t>
            </a:r>
            <a:r>
              <a:rPr lang="en-US" altLang="zh-CN" sz="2800" smtClean="0"/>
              <a:t>。 pandas的isnull和notnull函数可用于检测缺失数据：</a:t>
            </a:r>
          </a:p>
          <a:p>
            <a:pPr>
              <a:buFont typeface="Wingdings" pitchFamily="2" charset="2"/>
              <a:buNone/>
            </a:pPr>
            <a:r>
              <a:rPr lang="zh-CN" altLang="zh-CN" sz="2800" smtClean="0"/>
              <a:t> </a:t>
            </a:r>
            <a:endParaRPr lang="en-US" altLang="zh-CN" sz="2800" smtClean="0"/>
          </a:p>
          <a:p>
            <a:pPr>
              <a:buFont typeface="Wingdings" pitchFamily="2" charset="2"/>
              <a:buNone/>
            </a:pPr>
            <a:endParaRPr lang="zh-CN" altLang="en-US" smtClean="0"/>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FEB793-02D8-4F96-890A-4036B002BB8B}" type="slidenum">
              <a:rPr lang="en-US" altLang="zh-CN" smtClean="0"/>
              <a:pPr eaLnBrk="1" hangingPunct="1"/>
              <a:t>13</a:t>
            </a:fld>
            <a:endParaRPr lang="en-US" altLang="zh-CN" smtClean="0"/>
          </a:p>
        </p:txBody>
      </p:sp>
      <p:sp>
        <p:nvSpPr>
          <p:cNvPr id="15365" name="Text Box 4"/>
          <p:cNvSpPr txBox="1">
            <a:spLocks noChangeArrowheads="1"/>
          </p:cNvSpPr>
          <p:nvPr/>
        </p:nvSpPr>
        <p:spPr bwMode="auto">
          <a:xfrm>
            <a:off x="1524000" y="2514600"/>
            <a:ext cx="68580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&gt;&gt;&gt;pd.isnull(obj4) # Series</a:t>
            </a:r>
            <a:r>
              <a:rPr lang="zh-CN" altLang="en-US" sz="2000"/>
              <a:t>也有类似的实例方法</a:t>
            </a:r>
            <a:r>
              <a:rPr lang="en-US" altLang="zh-CN" sz="2000"/>
              <a:t>:</a:t>
            </a:r>
          </a:p>
          <a:p>
            <a:pPr eaLnBrk="1" hangingPunct="1"/>
            <a:r>
              <a:rPr lang="en-US" altLang="zh-CN" sz="2000"/>
              <a:t>California     True     #obj4.isnull()</a:t>
            </a:r>
          </a:p>
          <a:p>
            <a:pPr eaLnBrk="1" hangingPunct="1"/>
            <a:r>
              <a:rPr lang="en-US" altLang="zh-CN" sz="2000"/>
              <a:t>Ohio          False</a:t>
            </a:r>
          </a:p>
          <a:p>
            <a:pPr eaLnBrk="1" hangingPunct="1"/>
            <a:r>
              <a:rPr lang="en-US" altLang="zh-CN" sz="2000"/>
              <a:t>Oregon        False</a:t>
            </a:r>
          </a:p>
          <a:p>
            <a:pPr eaLnBrk="1" hangingPunct="1"/>
            <a:r>
              <a:rPr lang="en-US" altLang="zh-CN" sz="2000"/>
              <a:t>Texas         False</a:t>
            </a:r>
          </a:p>
          <a:p>
            <a:pPr eaLnBrk="1" hangingPunct="1"/>
            <a:r>
              <a:rPr lang="en-US" altLang="zh-CN" sz="2000"/>
              <a:t>dtype: bool</a:t>
            </a:r>
          </a:p>
          <a:p>
            <a:pPr eaLnBrk="1" hangingPunct="1"/>
            <a:r>
              <a:rPr lang="en-US" altLang="zh-CN" sz="2000"/>
              <a:t>&gt;&gt;&gt; pd.notnull(obj4)</a:t>
            </a:r>
          </a:p>
          <a:p>
            <a:pPr eaLnBrk="1" hangingPunct="1"/>
            <a:r>
              <a:rPr lang="en-US" altLang="zh-CN" sz="2000"/>
              <a:t>California    False</a:t>
            </a:r>
          </a:p>
          <a:p>
            <a:pPr eaLnBrk="1" hangingPunct="1"/>
            <a:r>
              <a:rPr lang="en-US" altLang="zh-CN" sz="2000"/>
              <a:t>Ohio           True</a:t>
            </a:r>
          </a:p>
          <a:p>
            <a:pPr eaLnBrk="1" hangingPunct="1"/>
            <a:r>
              <a:rPr lang="en-US" altLang="zh-CN" sz="2000"/>
              <a:t>Oregon         True</a:t>
            </a:r>
          </a:p>
          <a:p>
            <a:pPr eaLnBrk="1" hangingPunct="1"/>
            <a:r>
              <a:rPr lang="en-US" altLang="zh-CN" sz="2000"/>
              <a:t>Texas          True</a:t>
            </a:r>
          </a:p>
          <a:p>
            <a:pPr eaLnBrk="1" hangingPunct="1"/>
            <a:r>
              <a:rPr lang="en-US" altLang="zh-CN" sz="2000"/>
              <a:t>dtype: bool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6387"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对于许多应用而言，</a:t>
            </a:r>
            <a:r>
              <a:rPr lang="en-US" altLang="zh-CN" sz="2800" smtClean="0"/>
              <a:t>Series</a:t>
            </a:r>
            <a:r>
              <a:rPr lang="zh-CN" altLang="zh-CN" sz="2800" smtClean="0"/>
              <a:t>域重要的一个功能是：它在算术运算中会</a:t>
            </a:r>
            <a:r>
              <a:rPr lang="zh-CN" altLang="en-US" sz="2800" smtClean="0"/>
              <a:t>自动</a:t>
            </a:r>
            <a:r>
              <a:rPr lang="zh-CN" altLang="zh-CN" sz="2800" smtClean="0"/>
              <a:t>对齐不同索引 的数据。</a:t>
            </a:r>
          </a:p>
          <a:p>
            <a:pPr>
              <a:buFont typeface="Wingdings" pitchFamily="2" charset="2"/>
              <a:buNone/>
            </a:pPr>
            <a:endParaRPr lang="en-US" altLang="zh-CN" sz="2800" smtClean="0"/>
          </a:p>
          <a:p>
            <a:pPr>
              <a:buFont typeface="Wingdings" pitchFamily="2" charset="2"/>
              <a:buNone/>
            </a:pPr>
            <a:r>
              <a:rPr lang="en-US" altLang="zh-CN" smtClean="0"/>
              <a:t>          </a:t>
            </a:r>
            <a:endParaRPr lang="zh-CN"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zh-CN" altLang="zh-CN" smtClean="0"/>
          </a:p>
          <a:p>
            <a:pPr>
              <a:buFont typeface="Wingdings" pitchFamily="2" charset="2"/>
              <a:buNone/>
            </a:pPr>
            <a:endParaRPr lang="zh-CN" altLang="en-US" smtClean="0"/>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DCEA166-24DD-4075-AC33-8C1B9EC27825}" type="slidenum">
              <a:rPr lang="en-US" altLang="zh-CN" smtClean="0"/>
              <a:pPr eaLnBrk="1" hangingPunct="1"/>
              <a:t>14</a:t>
            </a:fld>
            <a:endParaRPr lang="en-US" altLang="zh-CN" smtClean="0"/>
          </a:p>
        </p:txBody>
      </p:sp>
      <p:sp>
        <p:nvSpPr>
          <p:cNvPr id="16389" name="Text Box 4"/>
          <p:cNvSpPr txBox="1">
            <a:spLocks noChangeArrowheads="1"/>
          </p:cNvSpPr>
          <p:nvPr/>
        </p:nvSpPr>
        <p:spPr bwMode="auto">
          <a:xfrm>
            <a:off x="1219200" y="2514600"/>
            <a:ext cx="69342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obj3</a:t>
            </a:r>
          </a:p>
          <a:p>
            <a:pPr eaLnBrk="1" hangingPunct="1"/>
            <a:endParaRPr lang="en-US" altLang="zh-CN" sz="2000"/>
          </a:p>
          <a:p>
            <a:pPr eaLnBrk="1" hangingPunct="1"/>
            <a:r>
              <a:rPr lang="en-US" altLang="zh-CN" sz="2000"/>
              <a:t>&gt;&gt;&gt; obj4</a:t>
            </a:r>
          </a:p>
          <a:p>
            <a:pPr eaLnBrk="1" hangingPunct="1"/>
            <a:endParaRPr lang="en-US" altLang="zh-CN" sz="2000"/>
          </a:p>
          <a:p>
            <a:pPr eaLnBrk="1" hangingPunct="1"/>
            <a:r>
              <a:rPr lang="en-US" altLang="zh-CN" sz="2000"/>
              <a:t>&gt;&gt;&gt;obj3 + obj4</a:t>
            </a:r>
          </a:p>
          <a:p>
            <a:pPr eaLnBrk="1" hangingPunct="1"/>
            <a:r>
              <a:rPr lang="en-US" altLang="zh-CN" sz="2000"/>
              <a:t>California       NaN</a:t>
            </a:r>
          </a:p>
          <a:p>
            <a:pPr eaLnBrk="1" hangingPunct="1"/>
            <a:r>
              <a:rPr lang="en-US" altLang="zh-CN" sz="2000"/>
              <a:t>Ohio           70000</a:t>
            </a:r>
          </a:p>
          <a:p>
            <a:pPr eaLnBrk="1" hangingPunct="1"/>
            <a:r>
              <a:rPr lang="en-US" altLang="zh-CN" sz="2000"/>
              <a:t>Oregon         32000</a:t>
            </a:r>
          </a:p>
          <a:p>
            <a:pPr eaLnBrk="1" hangingPunct="1"/>
            <a:r>
              <a:rPr lang="en-US" altLang="zh-CN" sz="2000"/>
              <a:t>Texas         142000</a:t>
            </a:r>
          </a:p>
          <a:p>
            <a:pPr eaLnBrk="1" hangingPunct="1"/>
            <a:r>
              <a:rPr lang="en-US" altLang="zh-CN" sz="2000"/>
              <a:t>Utah             NaN</a:t>
            </a:r>
          </a:p>
          <a:p>
            <a:pPr eaLnBrk="1" hangingPunct="1"/>
            <a:r>
              <a:rPr lang="en-US" altLang="zh-CN" sz="2000"/>
              <a:t>dtype: float64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7411" name="内容占位符 2"/>
          <p:cNvSpPr>
            <a:spLocks noGrp="1"/>
          </p:cNvSpPr>
          <p:nvPr>
            <p:ph idx="1"/>
          </p:nvPr>
        </p:nvSpPr>
        <p:spPr>
          <a:xfrm>
            <a:off x="457200" y="1052513"/>
            <a:ext cx="8110538" cy="5272087"/>
          </a:xfrm>
        </p:spPr>
        <p:txBody>
          <a:bodyPr/>
          <a:lstStyle/>
          <a:p>
            <a:pPr>
              <a:buFont typeface="Wingdings" pitchFamily="2" charset="2"/>
              <a:buNone/>
            </a:pPr>
            <a:r>
              <a:rPr lang="en-US" altLang="zh-CN" sz="2800" smtClean="0"/>
              <a:t>          Series</a:t>
            </a:r>
            <a:r>
              <a:rPr lang="zh-CN" altLang="zh-CN" sz="2800" smtClean="0"/>
              <a:t>对象</a:t>
            </a:r>
            <a:r>
              <a:rPr lang="zh-CN" altLang="en-US" sz="2800" smtClean="0"/>
              <a:t>本</a:t>
            </a:r>
            <a:r>
              <a:rPr lang="zh-CN" altLang="zh-CN" sz="2800" smtClean="0"/>
              <a:t>身及其索引都有一个</a:t>
            </a:r>
            <a:r>
              <a:rPr lang="en-US" altLang="zh-CN" sz="2800" smtClean="0"/>
              <a:t>name</a:t>
            </a:r>
            <a:r>
              <a:rPr lang="zh-CN" altLang="zh-CN" sz="2800" smtClean="0"/>
              <a:t>属性，该属性跟</a:t>
            </a:r>
            <a:r>
              <a:rPr lang="en-US" altLang="zh-CN" sz="2800" smtClean="0"/>
              <a:t>pandas</a:t>
            </a:r>
            <a:r>
              <a:rPr lang="zh-CN" altLang="zh-CN" sz="2800" smtClean="0"/>
              <a:t>其他的关键功能关系非常密切：</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mtClean="0"/>
          </a:p>
          <a:p>
            <a:pPr>
              <a:buFont typeface="Wingdings" pitchFamily="2" charset="2"/>
              <a:buNone/>
            </a:pPr>
            <a:endParaRPr lang="zh-CN" altLang="en-US" smtClean="0"/>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430348C-E9CF-4E01-9630-1AA0D70040F9}" type="slidenum">
              <a:rPr lang="en-US" altLang="zh-CN" smtClean="0"/>
              <a:pPr eaLnBrk="1" hangingPunct="1"/>
              <a:t>15</a:t>
            </a:fld>
            <a:endParaRPr lang="en-US" altLang="zh-CN" smtClean="0"/>
          </a:p>
        </p:txBody>
      </p:sp>
      <p:sp>
        <p:nvSpPr>
          <p:cNvPr id="17413" name="Text Box 4"/>
          <p:cNvSpPr txBox="1">
            <a:spLocks noChangeArrowheads="1"/>
          </p:cNvSpPr>
          <p:nvPr/>
        </p:nvSpPr>
        <p:spPr bwMode="auto">
          <a:xfrm>
            <a:off x="1143000" y="2590800"/>
            <a:ext cx="71628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obj4.name = 'population'</a:t>
            </a:r>
          </a:p>
          <a:p>
            <a:pPr eaLnBrk="1" hangingPunct="1"/>
            <a:endParaRPr lang="en-US" altLang="zh-CN" sz="2000"/>
          </a:p>
          <a:p>
            <a:pPr eaLnBrk="1" hangingPunct="1"/>
            <a:r>
              <a:rPr lang="en-US" altLang="zh-CN" sz="2000"/>
              <a:t>&gt;&gt;&gt;obj4.index.name = 'state'</a:t>
            </a:r>
          </a:p>
          <a:p>
            <a:pPr eaLnBrk="1" hangingPunct="1"/>
            <a:endParaRPr lang="en-US" altLang="zh-CN" sz="2000"/>
          </a:p>
          <a:p>
            <a:pPr eaLnBrk="1" hangingPunct="1"/>
            <a:r>
              <a:rPr lang="en-US" altLang="zh-CN" sz="2000"/>
              <a:t>&gt;&gt;&gt;obj4</a:t>
            </a:r>
          </a:p>
          <a:p>
            <a:pPr eaLnBrk="1" hangingPunct="1"/>
            <a:r>
              <a:rPr lang="en-US" altLang="zh-CN" sz="2000"/>
              <a:t>state</a:t>
            </a:r>
          </a:p>
          <a:p>
            <a:pPr eaLnBrk="1" hangingPunct="1"/>
            <a:r>
              <a:rPr lang="en-US" altLang="zh-CN" sz="2000"/>
              <a:t>California      NaN</a:t>
            </a:r>
          </a:p>
          <a:p>
            <a:pPr eaLnBrk="1" hangingPunct="1"/>
            <a:r>
              <a:rPr lang="en-US" altLang="zh-CN" sz="2000"/>
              <a:t>Ohio          35000</a:t>
            </a:r>
          </a:p>
          <a:p>
            <a:pPr eaLnBrk="1" hangingPunct="1"/>
            <a:r>
              <a:rPr lang="en-US" altLang="zh-CN" sz="2000"/>
              <a:t>Oregon        16000</a:t>
            </a:r>
          </a:p>
          <a:p>
            <a:pPr eaLnBrk="1" hangingPunct="1"/>
            <a:r>
              <a:rPr lang="en-US" altLang="zh-CN" sz="2000"/>
              <a:t>Texas         71000</a:t>
            </a:r>
          </a:p>
          <a:p>
            <a:pPr eaLnBrk="1" hangingPunct="1"/>
            <a:r>
              <a:rPr lang="en-US" altLang="zh-CN" sz="2000"/>
              <a:t>Name: population, dtype: float64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1843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146E4DC-CD44-4B11-BB97-C482ACE9E997}" type="slidenum">
              <a:rPr lang="en-US" altLang="zh-CN" smtClean="0"/>
              <a:pPr eaLnBrk="1" hangingPunct="1"/>
              <a:t>16</a:t>
            </a:fld>
            <a:endParaRPr lang="en-US" altLang="zh-CN" smtClean="0"/>
          </a:p>
        </p:txBody>
      </p:sp>
      <p:sp>
        <p:nvSpPr>
          <p:cNvPr id="18436" name="内容占位符 5"/>
          <p:cNvSpPr>
            <a:spLocks noGrp="1"/>
          </p:cNvSpPr>
          <p:nvPr>
            <p:ph idx="1"/>
          </p:nvPr>
        </p:nvSpPr>
        <p:spPr>
          <a:xfrm>
            <a:off x="566738" y="1052513"/>
            <a:ext cx="8043862" cy="4967287"/>
          </a:xfrm>
        </p:spPr>
        <p:txBody>
          <a:bodyPr/>
          <a:lstStyle/>
          <a:p>
            <a:pPr>
              <a:buFont typeface="Wingdings" pitchFamily="2" charset="2"/>
              <a:buNone/>
            </a:pPr>
            <a:r>
              <a:rPr lang="zh-CN" altLang="en-US" sz="2800" smtClean="0"/>
              <a:t>         </a:t>
            </a:r>
            <a:r>
              <a:rPr lang="en-US" altLang="zh-CN" sz="2800" smtClean="0"/>
              <a:t>Series</a:t>
            </a:r>
            <a:r>
              <a:rPr lang="zh-CN" altLang="zh-CN" sz="2800" smtClean="0"/>
              <a:t>的索引可以通过赋值的方式就地修改：</a:t>
            </a:r>
          </a:p>
          <a:p>
            <a:pPr>
              <a:buFont typeface="Wingdings" pitchFamily="2" charset="2"/>
              <a:buNone/>
            </a:pPr>
            <a:endParaRPr lang="zh-CN" altLang="en-US" sz="2800" smtClean="0"/>
          </a:p>
        </p:txBody>
      </p:sp>
      <p:sp>
        <p:nvSpPr>
          <p:cNvPr id="18437" name="Text Box 4"/>
          <p:cNvSpPr txBox="1">
            <a:spLocks noChangeArrowheads="1"/>
          </p:cNvSpPr>
          <p:nvPr/>
        </p:nvSpPr>
        <p:spPr bwMode="auto">
          <a:xfrm>
            <a:off x="1905000" y="1752600"/>
            <a:ext cx="64008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a:t>
            </a:r>
          </a:p>
          <a:p>
            <a:pPr eaLnBrk="1" hangingPunct="1"/>
            <a:r>
              <a:rPr lang="en-US" altLang="zh-CN" sz="2000"/>
              <a:t>0    4</a:t>
            </a:r>
          </a:p>
          <a:p>
            <a:pPr eaLnBrk="1" hangingPunct="1"/>
            <a:r>
              <a:rPr lang="en-US" altLang="zh-CN" sz="2000"/>
              <a:t>1    7</a:t>
            </a:r>
          </a:p>
          <a:p>
            <a:pPr eaLnBrk="1" hangingPunct="1"/>
            <a:r>
              <a:rPr lang="en-US" altLang="zh-CN" sz="2000"/>
              <a:t>2   -5</a:t>
            </a:r>
          </a:p>
          <a:p>
            <a:pPr eaLnBrk="1" hangingPunct="1"/>
            <a:r>
              <a:rPr lang="en-US" altLang="zh-CN" sz="2000"/>
              <a:t>3    3</a:t>
            </a:r>
          </a:p>
          <a:p>
            <a:pPr eaLnBrk="1" hangingPunct="1"/>
            <a:endParaRPr lang="en-US" altLang="zh-CN" sz="2000"/>
          </a:p>
          <a:p>
            <a:pPr eaLnBrk="1" hangingPunct="1"/>
            <a:r>
              <a:rPr lang="en-US" altLang="zh-CN" sz="2000"/>
              <a:t>&gt;&gt;&gt;obj.index = ['Bob', 'Steve', 'Jeff', 'Ryan']</a:t>
            </a:r>
          </a:p>
          <a:p>
            <a:pPr eaLnBrk="1" hangingPunct="1"/>
            <a:endParaRPr lang="en-US" altLang="zh-CN" sz="2000"/>
          </a:p>
          <a:p>
            <a:pPr eaLnBrk="1" hangingPunct="1"/>
            <a:r>
              <a:rPr lang="en-US" altLang="zh-CN" sz="2000"/>
              <a:t>&gt;&gt;&gt;obj</a:t>
            </a:r>
          </a:p>
          <a:p>
            <a:pPr eaLnBrk="1" hangingPunct="1"/>
            <a:r>
              <a:rPr lang="en-US" altLang="zh-CN" sz="2000"/>
              <a:t>Bob      4</a:t>
            </a:r>
          </a:p>
          <a:p>
            <a:pPr eaLnBrk="1" hangingPunct="1"/>
            <a:r>
              <a:rPr lang="en-US" altLang="zh-CN" sz="2000"/>
              <a:t>Steve    7</a:t>
            </a:r>
          </a:p>
          <a:p>
            <a:pPr eaLnBrk="1" hangingPunct="1"/>
            <a:r>
              <a:rPr lang="en-US" altLang="zh-CN" sz="2000"/>
              <a:t>Jeff    -5</a:t>
            </a:r>
          </a:p>
          <a:p>
            <a:pPr eaLnBrk="1" hangingPunct="1"/>
            <a:r>
              <a:rPr lang="en-US" altLang="zh-CN" sz="2000"/>
              <a:t>Ryan     3</a:t>
            </a:r>
          </a:p>
          <a:p>
            <a:pPr eaLnBrk="1" hangingPunct="1"/>
            <a:r>
              <a:rPr lang="en-US" altLang="zh-CN" sz="2000"/>
              <a:t>dtype: int64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94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86E24BD-A1E4-4DC8-89CE-898F06115774}" type="slidenum">
              <a:rPr lang="en-US" altLang="zh-CN" smtClean="0"/>
              <a:pPr eaLnBrk="1" hangingPunct="1"/>
              <a:t>17</a:t>
            </a:fld>
            <a:endParaRPr lang="en-US" altLang="zh-CN" smtClean="0"/>
          </a:p>
        </p:txBody>
      </p:sp>
      <p:sp>
        <p:nvSpPr>
          <p:cNvPr id="19460" name="内容占位符 4"/>
          <p:cNvSpPr>
            <a:spLocks noGrp="1"/>
          </p:cNvSpPr>
          <p:nvPr>
            <p:ph idx="1"/>
          </p:nvPr>
        </p:nvSpPr>
        <p:spPr>
          <a:xfrm>
            <a:off x="566738" y="1052513"/>
            <a:ext cx="8001000" cy="5195887"/>
          </a:xfrm>
        </p:spPr>
        <p:txBody>
          <a:bodyPr/>
          <a:lstStyle/>
          <a:p>
            <a:r>
              <a:rPr lang="en-US" altLang="zh-CN" sz="3200" smtClean="0"/>
              <a:t>DataFrame</a:t>
            </a:r>
            <a:endParaRPr lang="zh-CN" altLang="zh-CN" sz="3200" smtClean="0"/>
          </a:p>
          <a:p>
            <a:pPr>
              <a:buFont typeface="Wingdings" pitchFamily="2" charset="2"/>
              <a:buNone/>
            </a:pPr>
            <a:r>
              <a:rPr lang="en-US" altLang="zh-CN" sz="2800" smtClean="0"/>
              <a:t>          DataFrame是一个表格型的数据结构，它含有一组有序的列，每列可以是不同的值</a:t>
            </a:r>
            <a:r>
              <a:rPr lang="zh-CN" altLang="en-US" sz="2800" smtClean="0"/>
              <a:t>类</a:t>
            </a:r>
            <a:r>
              <a:rPr lang="en-US" altLang="zh-CN" sz="2800" smtClean="0"/>
              <a:t> 型（数值、字符串、布尔值等）</a:t>
            </a:r>
            <a:r>
              <a:rPr lang="zh-CN" altLang="zh-CN" sz="2800" smtClean="0"/>
              <a:t>。</a:t>
            </a:r>
            <a:r>
              <a:rPr lang="en-US" altLang="zh-CN" sz="2800" smtClean="0"/>
              <a:t>DataFrame既有行索引也有列索引，它可以被看做</a:t>
            </a:r>
            <a:r>
              <a:rPr lang="zh-CN" altLang="en-US" sz="2800" smtClean="0"/>
              <a:t>由</a:t>
            </a:r>
            <a:r>
              <a:rPr lang="en-US" altLang="zh-CN" sz="2800" smtClean="0"/>
              <a:t>Series组成的字典（共用同一个索引）。跟其他类似的数据结构相比（如R的data. frame)，DataFrame中面向行和面向列的操作基本上是平衡的。其实，DataFrame中的 数据是以一个或多个二维块存放的（而不是列表、字典或別的一维数据结构）。</a:t>
            </a:r>
            <a:endParaRPr lang="zh-CN" altLang="en-US"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20483" name="内容占位符 4"/>
          <p:cNvSpPr>
            <a:spLocks noGrp="1"/>
          </p:cNvSpPr>
          <p:nvPr>
            <p:ph idx="1"/>
          </p:nvPr>
        </p:nvSpPr>
        <p:spPr>
          <a:xfrm>
            <a:off x="533400" y="990600"/>
            <a:ext cx="8077200" cy="5410200"/>
          </a:xfrm>
        </p:spPr>
        <p:txBody>
          <a:bodyPr/>
          <a:lstStyle/>
          <a:p>
            <a:pPr>
              <a:buFont typeface="Wingdings" pitchFamily="2" charset="2"/>
              <a:buNone/>
            </a:pPr>
            <a:r>
              <a:rPr lang="en-US" altLang="zh-CN" sz="2800" smtClean="0"/>
              <a:t>         </a:t>
            </a:r>
            <a:r>
              <a:rPr lang="zh-CN" altLang="en-US" sz="2800" smtClean="0"/>
              <a:t>构建</a:t>
            </a:r>
            <a:r>
              <a:rPr lang="en-US" altLang="zh-CN" sz="2800" smtClean="0"/>
              <a:t>DataFrame</a:t>
            </a:r>
            <a:r>
              <a:rPr lang="zh-CN" altLang="zh-CN" sz="2800" smtClean="0"/>
              <a:t>的办法有很多，最常用的一种是直接传入一个由等长列表或</a:t>
            </a:r>
            <a:r>
              <a:rPr lang="en-US" altLang="zh-CN" sz="2800" smtClean="0"/>
              <a:t>NumPy</a:t>
            </a:r>
            <a:r>
              <a:rPr lang="zh-CN" altLang="zh-CN" sz="2800" smtClean="0"/>
              <a:t>数</a:t>
            </a:r>
            <a:r>
              <a:rPr lang="zh-CN" altLang="en-US" sz="2800" smtClean="0"/>
              <a:t>组</a:t>
            </a:r>
            <a:r>
              <a:rPr lang="en-US" altLang="zh-CN" sz="2800" smtClean="0"/>
              <a:t> </a:t>
            </a:r>
            <a:r>
              <a:rPr lang="zh-CN" altLang="zh-CN" sz="2800" smtClean="0"/>
              <a:t>组成的字典：</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结果</a:t>
            </a:r>
            <a:r>
              <a:rPr lang="en-US" altLang="zh-CN" sz="2800" smtClean="0"/>
              <a:t>DataFrame</a:t>
            </a:r>
            <a:r>
              <a:rPr lang="zh-CN" altLang="zh-CN" sz="2800" smtClean="0"/>
              <a:t>会自动加上索引（跟</a:t>
            </a:r>
            <a:r>
              <a:rPr lang="en-US" altLang="zh-CN" sz="2800" smtClean="0"/>
              <a:t>Series</a:t>
            </a:r>
            <a:r>
              <a:rPr lang="zh-CN" altLang="en-US" sz="2800" smtClean="0"/>
              <a:t>一</a:t>
            </a:r>
            <a:r>
              <a:rPr lang="zh-CN" altLang="zh-CN" sz="2800" smtClean="0"/>
              <a:t>样</a:t>
            </a:r>
            <a:r>
              <a:rPr lang="en-US" altLang="zh-CN" sz="2800" smtClean="0"/>
              <a:t>）</a:t>
            </a:r>
            <a:r>
              <a:rPr lang="zh-CN" altLang="zh-CN" sz="2800" smtClean="0"/>
              <a:t>，且全部列会被有序悱列</a:t>
            </a:r>
            <a:r>
              <a:rPr lang="en-US" altLang="zh-CN" sz="2800" smtClean="0"/>
              <a:t>.</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25E045-1EFD-48EF-8A9D-A73AFF34E446}" type="slidenum">
              <a:rPr lang="en-US" altLang="zh-CN" smtClean="0"/>
              <a:pPr eaLnBrk="1" hangingPunct="1"/>
              <a:t>18</a:t>
            </a:fld>
            <a:endParaRPr lang="en-US" altLang="zh-CN" smtClean="0"/>
          </a:p>
        </p:txBody>
      </p:sp>
      <p:sp>
        <p:nvSpPr>
          <p:cNvPr id="20485" name="Text Box 4"/>
          <p:cNvSpPr txBox="1">
            <a:spLocks noChangeArrowheads="1"/>
          </p:cNvSpPr>
          <p:nvPr/>
        </p:nvSpPr>
        <p:spPr bwMode="auto">
          <a:xfrm>
            <a:off x="762000" y="2438400"/>
            <a:ext cx="77724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&gt;&gt;&gt;data={'state':['Ohio','Ohio','Ohio','Nevada','Nevada'],</a:t>
            </a:r>
          </a:p>
          <a:p>
            <a:pPr eaLnBrk="1" hangingPunct="1"/>
            <a:r>
              <a:rPr lang="en-US" altLang="zh-CN" sz="2000"/>
              <a:t>      'year':[2000, 2001, 2002, 2001, 2002],</a:t>
            </a:r>
          </a:p>
          <a:p>
            <a:pPr eaLnBrk="1" hangingPunct="1"/>
            <a:r>
              <a:rPr lang="en-US" altLang="zh-CN" sz="2000"/>
              <a:t>      'pop':[1.5, 1.7, 3.6, 2.4, 2.9]}</a:t>
            </a:r>
          </a:p>
          <a:p>
            <a:pPr eaLnBrk="1" hangingPunct="1"/>
            <a:endParaRPr lang="en-US" altLang="zh-CN" sz="2000"/>
          </a:p>
          <a:p>
            <a:pPr eaLnBrk="1" hangingPunct="1"/>
            <a:r>
              <a:rPr lang="en-US" altLang="zh-CN" sz="2000"/>
              <a:t>&gt;&gt;&gt;frame = DataFrame(data)</a:t>
            </a:r>
          </a:p>
          <a:p>
            <a:pPr eaLnBrk="1" hangingPunct="1"/>
            <a:endParaRPr lang="en-US" altLang="zh-CN" sz="2000"/>
          </a:p>
          <a:p>
            <a:pPr eaLnBrk="1" hangingPunct="1"/>
            <a:r>
              <a:rPr lang="en-US" altLang="zh-CN" sz="2000"/>
              <a:t>&gt;&gt;&gt;frame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21507" name="Rectangle 3"/>
          <p:cNvSpPr>
            <a:spLocks noGrp="1" noChangeArrowheads="1"/>
          </p:cNvSpPr>
          <p:nvPr>
            <p:ph idx="1"/>
          </p:nvPr>
        </p:nvSpPr>
        <p:spPr>
          <a:xfrm>
            <a:off x="381000" y="1066800"/>
            <a:ext cx="8186738" cy="5257800"/>
          </a:xfrm>
        </p:spPr>
        <p:txBody>
          <a:bodyPr/>
          <a:lstStyle/>
          <a:p>
            <a:pPr>
              <a:buFont typeface="Wingdings" pitchFamily="2" charset="2"/>
              <a:buNone/>
            </a:pPr>
            <a:r>
              <a:rPr lang="en-US" altLang="zh-CN" sz="2800" smtClean="0"/>
              <a:t>          </a:t>
            </a:r>
            <a:r>
              <a:rPr lang="zh-CN" altLang="zh-CN" sz="2800" smtClean="0"/>
              <a:t>如果</a:t>
            </a:r>
            <a:r>
              <a:rPr lang="zh-CN" altLang="en-US" sz="2800" smtClean="0"/>
              <a:t>指定了</a:t>
            </a:r>
            <a:r>
              <a:rPr lang="zh-CN" altLang="zh-CN" sz="2800" smtClean="0"/>
              <a:t>列序列，则</a:t>
            </a:r>
            <a:r>
              <a:rPr lang="en-US" altLang="zh-CN" sz="2800" smtClean="0"/>
              <a:t>DataFrame</a:t>
            </a:r>
            <a:r>
              <a:rPr lang="zh-CN" altLang="zh-CN" sz="2800" smtClean="0"/>
              <a:t>的列就会按照指定顺序迸行排列:</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跟</a:t>
            </a:r>
            <a:r>
              <a:rPr lang="en-US" altLang="zh-CN" sz="2800" smtClean="0"/>
              <a:t>Series</a:t>
            </a:r>
            <a:r>
              <a:rPr lang="zh-CN" altLang="en-US" sz="2800" smtClean="0"/>
              <a:t>一</a:t>
            </a:r>
            <a:r>
              <a:rPr lang="zh-CN" altLang="zh-CN" sz="2800" smtClean="0"/>
              <a:t>样，如果传入的列在数据中找</a:t>
            </a:r>
            <a:r>
              <a:rPr lang="zh-CN" altLang="en-US" sz="2800" smtClean="0"/>
              <a:t>不</a:t>
            </a:r>
            <a:r>
              <a:rPr lang="zh-CN" altLang="zh-CN" sz="2800" smtClean="0"/>
              <a:t>到，就会产生</a:t>
            </a:r>
            <a:r>
              <a:rPr lang="en-US" altLang="zh-CN" sz="2800" smtClean="0"/>
              <a:t>NA</a:t>
            </a:r>
            <a:r>
              <a:rPr lang="zh-CN" altLang="zh-CN" sz="2800" smtClean="0"/>
              <a:t>值：</a:t>
            </a:r>
          </a:p>
          <a:p>
            <a:pPr>
              <a:buFont typeface="Wingdings" pitchFamily="2" charset="2"/>
              <a:buNone/>
            </a:pP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zh-CN" sz="2800" smtClean="0"/>
              <a:t> </a:t>
            </a:r>
            <a:endParaRPr lang="zh-CN" altLang="en-US" sz="2500" smtClean="0"/>
          </a:p>
        </p:txBody>
      </p:sp>
      <p:sp>
        <p:nvSpPr>
          <p:cNvPr id="215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706B9A-6CF5-4759-80AC-8AF76375E35F}" type="slidenum">
              <a:rPr lang="en-US" altLang="zh-CN" smtClean="0"/>
              <a:pPr eaLnBrk="1" hangingPunct="1"/>
              <a:t>19</a:t>
            </a:fld>
            <a:endParaRPr lang="en-US" altLang="zh-CN" smtClean="0"/>
          </a:p>
        </p:txBody>
      </p:sp>
      <p:sp>
        <p:nvSpPr>
          <p:cNvPr id="21509" name="Text Box 4"/>
          <p:cNvSpPr txBox="1">
            <a:spLocks noChangeArrowheads="1"/>
          </p:cNvSpPr>
          <p:nvPr/>
        </p:nvSpPr>
        <p:spPr bwMode="auto">
          <a:xfrm>
            <a:off x="914400" y="2057400"/>
            <a:ext cx="7543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&gt;&gt;&gt;DataFrame(data, columns=['year', 'state', 'pop'])</a:t>
            </a:r>
          </a:p>
        </p:txBody>
      </p:sp>
      <p:sp>
        <p:nvSpPr>
          <p:cNvPr id="21510" name="Text Box 4"/>
          <p:cNvSpPr txBox="1">
            <a:spLocks noChangeArrowheads="1"/>
          </p:cNvSpPr>
          <p:nvPr/>
        </p:nvSpPr>
        <p:spPr bwMode="auto">
          <a:xfrm>
            <a:off x="1066800" y="3657600"/>
            <a:ext cx="7391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frame2=DataFrame(data, columns=['year', 'state', 'pop', 'debt'],</a:t>
            </a:r>
          </a:p>
          <a:p>
            <a:pPr eaLnBrk="1" hangingPunct="1"/>
            <a:r>
              <a:rPr lang="en-US" altLang="zh-CN" sz="2000"/>
              <a:t>            index=['one', 'two', 'three', 'four', 'five'])</a:t>
            </a:r>
          </a:p>
          <a:p>
            <a:pPr eaLnBrk="1" hangingPunct="1"/>
            <a:endParaRPr lang="en-US" altLang="zh-CN" sz="2000"/>
          </a:p>
          <a:p>
            <a:pPr eaLnBrk="1" hangingPunct="1"/>
            <a:r>
              <a:rPr lang="en-US" altLang="zh-CN" sz="2000"/>
              <a:t>&gt;&gt;&gt; frame2</a:t>
            </a:r>
          </a:p>
          <a:p>
            <a:pPr eaLnBrk="1" hangingPunct="1"/>
            <a:endParaRPr lang="en-US" altLang="zh-CN" sz="2000"/>
          </a:p>
          <a:p>
            <a:pPr eaLnBrk="1" hangingPunct="1"/>
            <a:r>
              <a:rPr lang="en-US" altLang="zh-CN" sz="2000"/>
              <a:t>&gt;&gt;&gt; frame2.columns</a:t>
            </a:r>
          </a:p>
          <a:p>
            <a:pPr eaLnBrk="1" hangingPunct="1"/>
            <a:r>
              <a:rPr lang="en-US" altLang="zh-CN" sz="2000"/>
              <a:t>Index([u'year', u'state', u'pop', u'debt'], dtype='object')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600" smtClean="0"/>
              <a:t>目录</a:t>
            </a:r>
            <a:endParaRPr lang="en-US" altLang="zh-CN" sz="3600" smtClean="0"/>
          </a:p>
        </p:txBody>
      </p:sp>
      <p:sp>
        <p:nvSpPr>
          <p:cNvPr id="7171" name="Rectangle 3"/>
          <p:cNvSpPr>
            <a:spLocks noGrp="1" noChangeArrowheads="1"/>
          </p:cNvSpPr>
          <p:nvPr>
            <p:ph type="body" idx="1"/>
          </p:nvPr>
        </p:nvSpPr>
        <p:spPr>
          <a:xfrm>
            <a:off x="609600" y="990600"/>
            <a:ext cx="8001000" cy="5334000"/>
          </a:xfrm>
        </p:spPr>
        <p:txBody>
          <a:bodyPr/>
          <a:lstStyle/>
          <a:p>
            <a:pPr eaLnBrk="1" hangingPunct="1">
              <a:defRPr/>
            </a:pPr>
            <a:r>
              <a:rPr lang="zh-CN" sz="2800" dirty="0" smtClean="0"/>
              <a:t>pandas</a:t>
            </a:r>
            <a:r>
              <a:rPr lang="en-US" sz="2800" dirty="0" err="1" smtClean="0"/>
              <a:t>的数据结构介绍</a:t>
            </a:r>
            <a:endParaRPr lang="en-US" sz="2800" dirty="0" smtClean="0"/>
          </a:p>
          <a:p>
            <a:pPr lvl="1" eaLnBrk="1" hangingPunct="1">
              <a:defRPr/>
            </a:pPr>
            <a:r>
              <a:rPr lang="en-US" sz="2400" dirty="0" smtClean="0"/>
              <a:t>Series</a:t>
            </a:r>
          </a:p>
          <a:p>
            <a:pPr lvl="1" eaLnBrk="1" hangingPunct="1">
              <a:defRPr/>
            </a:pPr>
            <a:r>
              <a:rPr lang="en-US" sz="2400" dirty="0" err="1" smtClean="0"/>
              <a:t>DataFrame</a:t>
            </a:r>
            <a:endParaRPr lang="zh-CN" sz="2400" dirty="0" smtClean="0"/>
          </a:p>
          <a:p>
            <a:pPr lvl="1" eaLnBrk="1" hangingPunct="1">
              <a:defRPr/>
            </a:pPr>
            <a:r>
              <a:rPr lang="zh-CN" sz="2400" dirty="0" smtClean="0"/>
              <a:t>索引对象</a:t>
            </a:r>
            <a:endParaRPr lang="en-US" sz="2400" dirty="0" smtClean="0"/>
          </a:p>
          <a:p>
            <a:pPr eaLnBrk="1" hangingPunct="1">
              <a:defRPr/>
            </a:pPr>
            <a:r>
              <a:rPr lang="en-US" sz="2800" dirty="0" err="1" smtClean="0"/>
              <a:t>基本功能</a:t>
            </a:r>
            <a:endParaRPr lang="en-US" sz="2800" dirty="0" smtClean="0"/>
          </a:p>
          <a:p>
            <a:pPr lvl="1" eaLnBrk="1" hangingPunct="1">
              <a:defRPr/>
            </a:pPr>
            <a:r>
              <a:rPr lang="en-US" sz="2400" dirty="0" err="1" smtClean="0"/>
              <a:t>重新索引</a:t>
            </a:r>
            <a:endParaRPr lang="en-US" sz="2400" dirty="0" smtClean="0"/>
          </a:p>
          <a:p>
            <a:pPr lvl="1" eaLnBrk="1" hangingPunct="1">
              <a:defRPr/>
            </a:pPr>
            <a:r>
              <a:rPr lang="zh-CN" sz="2400" dirty="0" smtClean="0"/>
              <a:t>丢弃指定轴上的项</a:t>
            </a:r>
          </a:p>
          <a:p>
            <a:pPr lvl="1" eaLnBrk="1" hangingPunct="1">
              <a:defRPr/>
            </a:pPr>
            <a:r>
              <a:rPr lang="zh-CN" altLang="en-US" sz="2400" dirty="0" smtClean="0"/>
              <a:t>索引、选取和过滤</a:t>
            </a:r>
            <a:r>
              <a:rPr lang="zh-CN" sz="2400" dirty="0" smtClean="0"/>
              <a:t> </a:t>
            </a:r>
            <a:endParaRPr lang="en-US" sz="2400" dirty="0" err="1" smtClean="0"/>
          </a:p>
          <a:p>
            <a:pPr lvl="1" eaLnBrk="1" hangingPunct="1">
              <a:defRPr/>
            </a:pPr>
            <a:r>
              <a:rPr lang="en-US" sz="2400" dirty="0" err="1" smtClean="0">
                <a:cs typeface="+mn-cs"/>
              </a:rPr>
              <a:t>算术运算和数据对齐</a:t>
            </a:r>
            <a:endParaRPr lang="en-US" sz="2400" dirty="0" smtClean="0">
              <a:cs typeface="+mn-cs"/>
            </a:endParaRPr>
          </a:p>
          <a:p>
            <a:pPr lvl="1">
              <a:defRPr/>
            </a:pPr>
            <a:r>
              <a:rPr lang="zh-CN" altLang="en-US" sz="2400" dirty="0" smtClean="0"/>
              <a:t>函数应用和映射</a:t>
            </a:r>
            <a:endParaRPr lang="en-US" altLang="zh-CN" sz="2400" dirty="0" smtClean="0"/>
          </a:p>
          <a:p>
            <a:pPr lvl="1" eaLnBrk="1" hangingPunct="1">
              <a:defRPr/>
            </a:pPr>
            <a:r>
              <a:rPr lang="zh-CN" sz="2400" dirty="0" smtClean="0"/>
              <a:t>排序和排名</a:t>
            </a:r>
          </a:p>
          <a:p>
            <a:pPr lvl="1" eaLnBrk="1" hangingPunct="1">
              <a:defRPr/>
            </a:pPr>
            <a:r>
              <a:rPr lang="en-US" sz="2400" dirty="0" err="1" smtClean="0"/>
              <a:t>带有重复值的轴索引</a:t>
            </a:r>
            <a:endParaRPr lang="zh-CN" altLang="en-US" sz="2400" dirty="0" smtClean="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FBD3DCC-FBDD-46E0-BA92-D2BAD04A0AB2}" type="slidenum">
              <a:rPr lang="en-US" altLang="zh-CN" smtClean="0"/>
              <a:pPr eaLnBrk="1" hangingPunct="1"/>
              <a:t>2</a:t>
            </a:fld>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22531" name="内容占位符 6"/>
          <p:cNvSpPr>
            <a:spLocks noGrp="1"/>
          </p:cNvSpPr>
          <p:nvPr>
            <p:ph idx="1"/>
          </p:nvPr>
        </p:nvSpPr>
        <p:spPr>
          <a:xfrm>
            <a:off x="381000" y="990600"/>
            <a:ext cx="8153400" cy="5410200"/>
          </a:xfrm>
        </p:spPr>
        <p:txBody>
          <a:bodyPr/>
          <a:lstStyle/>
          <a:p>
            <a:pPr>
              <a:buFont typeface="Wingdings" pitchFamily="2" charset="2"/>
              <a:buNone/>
            </a:pPr>
            <a:r>
              <a:rPr lang="en-US" altLang="zh-CN" sz="2800" smtClean="0"/>
              <a:t>         </a:t>
            </a:r>
            <a:r>
              <a:rPr lang="zh-CN" altLang="zh-CN" sz="2800" smtClean="0"/>
              <a:t>通过类似字典标记的方式或属性的方式，可以将</a:t>
            </a:r>
            <a:r>
              <a:rPr lang="en-US" altLang="zh-CN" sz="2800" smtClean="0"/>
              <a:t>DataFrame</a:t>
            </a:r>
            <a:r>
              <a:rPr lang="zh-CN" altLang="zh-CN" sz="2800" smtClean="0"/>
              <a:t>的列获取为一个</a:t>
            </a:r>
            <a:r>
              <a:rPr lang="en-US" altLang="zh-CN" sz="2800" smtClean="0"/>
              <a:t>Series:</a:t>
            </a:r>
            <a:endParaRPr lang="zh-CN" altLang="en-US" sz="2800" smtClean="0"/>
          </a:p>
        </p:txBody>
      </p:sp>
      <p:sp>
        <p:nvSpPr>
          <p:cNvPr id="225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CBA2099-CF8A-4C18-9BD8-828065E7DA63}" type="slidenum">
              <a:rPr lang="en-US" altLang="zh-CN" smtClean="0"/>
              <a:pPr eaLnBrk="1" hangingPunct="1"/>
              <a:t>20</a:t>
            </a:fld>
            <a:endParaRPr lang="en-US" altLang="zh-CN" smtClean="0"/>
          </a:p>
        </p:txBody>
      </p:sp>
      <p:sp>
        <p:nvSpPr>
          <p:cNvPr id="22533" name="Text Box 4"/>
          <p:cNvSpPr txBox="1">
            <a:spLocks noChangeArrowheads="1"/>
          </p:cNvSpPr>
          <p:nvPr/>
        </p:nvSpPr>
        <p:spPr bwMode="auto">
          <a:xfrm>
            <a:off x="914400" y="2057400"/>
            <a:ext cx="75438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&gt;&gt;&gt;frame2['state']</a:t>
            </a:r>
          </a:p>
          <a:p>
            <a:pPr eaLnBrk="1" hangingPunct="1"/>
            <a:r>
              <a:rPr lang="en-US" altLang="zh-CN" sz="2000"/>
              <a:t>one        Ohio</a:t>
            </a:r>
          </a:p>
          <a:p>
            <a:pPr eaLnBrk="1" hangingPunct="1"/>
            <a:r>
              <a:rPr lang="en-US" altLang="zh-CN" sz="2000"/>
              <a:t>two        Ohio</a:t>
            </a:r>
          </a:p>
          <a:p>
            <a:pPr eaLnBrk="1" hangingPunct="1"/>
            <a:r>
              <a:rPr lang="en-US" altLang="zh-CN" sz="2000"/>
              <a:t>three      Ohio</a:t>
            </a:r>
          </a:p>
          <a:p>
            <a:pPr eaLnBrk="1" hangingPunct="1"/>
            <a:r>
              <a:rPr lang="en-US" altLang="zh-CN" sz="2000"/>
              <a:t>four     Nevada</a:t>
            </a:r>
          </a:p>
          <a:p>
            <a:pPr eaLnBrk="1" hangingPunct="1"/>
            <a:r>
              <a:rPr lang="en-US" altLang="zh-CN" sz="2000"/>
              <a:t>five     Nevada</a:t>
            </a:r>
          </a:p>
          <a:p>
            <a:pPr eaLnBrk="1" hangingPunct="1"/>
            <a:r>
              <a:rPr lang="en-US" altLang="zh-CN" sz="2000"/>
              <a:t>Name: state, dtype: object</a:t>
            </a:r>
          </a:p>
          <a:p>
            <a:pPr eaLnBrk="1" hangingPunct="1"/>
            <a:r>
              <a:rPr lang="en-US" altLang="zh-CN" sz="2000"/>
              <a:t>&gt;&gt;&gt;frame2.year</a:t>
            </a:r>
          </a:p>
          <a:p>
            <a:pPr eaLnBrk="1" hangingPunct="1"/>
            <a:r>
              <a:rPr lang="en-US" altLang="zh-CN" sz="2000"/>
              <a:t>one       2000</a:t>
            </a:r>
          </a:p>
          <a:p>
            <a:pPr eaLnBrk="1" hangingPunct="1"/>
            <a:r>
              <a:rPr lang="en-US" altLang="zh-CN" sz="2000"/>
              <a:t>two      2001</a:t>
            </a:r>
          </a:p>
          <a:p>
            <a:pPr eaLnBrk="1" hangingPunct="1"/>
            <a:r>
              <a:rPr lang="en-US" altLang="zh-CN" sz="2000"/>
              <a:t>three     2002</a:t>
            </a:r>
          </a:p>
          <a:p>
            <a:pPr eaLnBrk="1" hangingPunct="1"/>
            <a:r>
              <a:rPr lang="en-US" altLang="zh-CN" sz="2000"/>
              <a:t>four      2001</a:t>
            </a:r>
          </a:p>
          <a:p>
            <a:pPr eaLnBrk="1" hangingPunct="1"/>
            <a:r>
              <a:rPr lang="en-US" altLang="zh-CN" sz="2000"/>
              <a:t>five      2002</a:t>
            </a:r>
          </a:p>
          <a:p>
            <a:pPr eaLnBrk="1" hangingPunct="1"/>
            <a:r>
              <a:rPr lang="en-US" altLang="zh-CN" sz="2000"/>
              <a:t>Name: year, dtype: int64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en-US" altLang="zh-CN" sz="3600" smtClean="0"/>
          </a:p>
        </p:txBody>
      </p:sp>
      <p:sp>
        <p:nvSpPr>
          <p:cNvPr id="23555" name="Rectangle 3"/>
          <p:cNvSpPr>
            <a:spLocks noGrp="1" noChangeArrowheads="1"/>
          </p:cNvSpPr>
          <p:nvPr>
            <p:ph type="body" idx="1"/>
          </p:nvPr>
        </p:nvSpPr>
        <p:spPr>
          <a:xfrm>
            <a:off x="457200" y="1052513"/>
            <a:ext cx="8110538" cy="5195887"/>
          </a:xfrm>
        </p:spPr>
        <p:txBody>
          <a:bodyPr/>
          <a:lstStyle/>
          <a:p>
            <a:pPr>
              <a:buFont typeface="Wingdings" pitchFamily="2" charset="2"/>
              <a:buNone/>
            </a:pPr>
            <a:r>
              <a:rPr lang="en-US" altLang="zh-CN" sz="2800" smtClean="0"/>
              <a:t>         注意，返冋的</a:t>
            </a:r>
            <a:r>
              <a:rPr lang="zh-CN" altLang="zh-CN" sz="2800" smtClean="0"/>
              <a:t>Series</a:t>
            </a:r>
            <a:r>
              <a:rPr lang="en-US" altLang="zh-CN" sz="2800" smtClean="0"/>
              <a:t>拥有原</a:t>
            </a:r>
            <a:r>
              <a:rPr lang="zh-CN" altLang="zh-CN" sz="2800" smtClean="0"/>
              <a:t>DataFrame</a:t>
            </a:r>
            <a:r>
              <a:rPr lang="en-US" altLang="zh-CN" sz="2800" smtClean="0"/>
              <a:t>相同的索引，且其</a:t>
            </a:r>
            <a:r>
              <a:rPr lang="zh-CN" altLang="zh-CN" sz="2800" smtClean="0"/>
              <a:t>name</a:t>
            </a:r>
            <a:r>
              <a:rPr lang="en-US" altLang="zh-CN" sz="2800" smtClean="0"/>
              <a:t>属性也已经被相应地</a:t>
            </a:r>
            <a:r>
              <a:rPr lang="zh-CN" altLang="en-US" sz="2800" smtClean="0"/>
              <a:t>设置</a:t>
            </a:r>
            <a:r>
              <a:rPr lang="zh-CN" altLang="zh-CN" sz="2800" smtClean="0"/>
              <a:t> </a:t>
            </a:r>
            <a:r>
              <a:rPr lang="en-US" altLang="zh-CN" sz="2800" smtClean="0"/>
              <a:t>好了。行也可以通过位置或名称的方式进行获取，比如用索引字段</a:t>
            </a:r>
            <a:r>
              <a:rPr lang="zh-CN" altLang="zh-CN" sz="2800" smtClean="0"/>
              <a:t>ix </a:t>
            </a:r>
            <a:r>
              <a:rPr lang="zh-CN" altLang="en-US" sz="2800" smtClean="0"/>
              <a:t>：</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3A425FB-0E74-403D-8F64-60043E937F0D}" type="slidenum">
              <a:rPr lang="en-US" altLang="zh-CN" smtClean="0"/>
              <a:pPr eaLnBrk="1" hangingPunct="1"/>
              <a:t>21</a:t>
            </a:fld>
            <a:endParaRPr lang="en-US" altLang="zh-CN" smtClean="0"/>
          </a:p>
        </p:txBody>
      </p:sp>
      <p:sp>
        <p:nvSpPr>
          <p:cNvPr id="23557" name="Text Box 4"/>
          <p:cNvSpPr txBox="1">
            <a:spLocks noChangeArrowheads="1"/>
          </p:cNvSpPr>
          <p:nvPr/>
        </p:nvSpPr>
        <p:spPr bwMode="auto">
          <a:xfrm>
            <a:off x="1219200" y="3048000"/>
            <a:ext cx="6705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frame2.ix['three']</a:t>
            </a:r>
          </a:p>
          <a:p>
            <a:pPr eaLnBrk="1" hangingPunct="1"/>
            <a:r>
              <a:rPr lang="en-US" altLang="zh-CN" sz="2000"/>
              <a:t>year     2002</a:t>
            </a:r>
          </a:p>
          <a:p>
            <a:pPr eaLnBrk="1" hangingPunct="1"/>
            <a:r>
              <a:rPr lang="en-US" altLang="zh-CN" sz="2000"/>
              <a:t>state    Ohio</a:t>
            </a:r>
          </a:p>
          <a:p>
            <a:pPr eaLnBrk="1" hangingPunct="1"/>
            <a:r>
              <a:rPr lang="en-US" altLang="zh-CN" sz="2000"/>
              <a:t>pop       3.6</a:t>
            </a:r>
          </a:p>
          <a:p>
            <a:pPr eaLnBrk="1" hangingPunct="1"/>
            <a:r>
              <a:rPr lang="en-US" altLang="zh-CN" sz="2000"/>
              <a:t>debt      NaN</a:t>
            </a:r>
          </a:p>
          <a:p>
            <a:pPr eaLnBrk="1" hangingPunct="1"/>
            <a:r>
              <a:rPr lang="en-US" altLang="zh-CN" sz="2000"/>
              <a:t>Name: three, dtype: object</a:t>
            </a:r>
          </a:p>
          <a:p>
            <a:pPr eaLnBrk="1" hangingPunct="1"/>
            <a:endParaRPr lang="en-US"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001000" cy="603250"/>
          </a:xfrm>
        </p:spPr>
        <p:txBody>
          <a:bodyPr/>
          <a:lstStyle/>
          <a:p>
            <a:pPr eaLnBrk="1" hangingPunct="1"/>
            <a:r>
              <a:rPr lang="en-US" altLang="zh-CN" sz="3600" smtClean="0"/>
              <a:t>pandas</a:t>
            </a:r>
            <a:r>
              <a:rPr lang="zh-CN" altLang="zh-CN" sz="3600" smtClean="0"/>
              <a:t>的数据结构介绍</a:t>
            </a:r>
            <a:endParaRPr lang="en-US" altLang="zh-CN" sz="3600" smtClean="0"/>
          </a:p>
        </p:txBody>
      </p:sp>
      <p:sp>
        <p:nvSpPr>
          <p:cNvPr id="24579" name="Rectangle 3"/>
          <p:cNvSpPr>
            <a:spLocks noGrp="1" noChangeArrowheads="1"/>
          </p:cNvSpPr>
          <p:nvPr>
            <p:ph type="body" idx="1"/>
          </p:nvPr>
        </p:nvSpPr>
        <p:spPr>
          <a:xfrm>
            <a:off x="609600" y="990600"/>
            <a:ext cx="8001000" cy="4967288"/>
          </a:xfrm>
        </p:spPr>
        <p:txBody>
          <a:bodyPr/>
          <a:lstStyle/>
          <a:p>
            <a:pPr>
              <a:buFont typeface="Wingdings" pitchFamily="2" charset="2"/>
              <a:buNone/>
            </a:pPr>
            <a:r>
              <a:rPr lang="en-US" altLang="zh-CN" sz="2800" smtClean="0"/>
              <a:t>          </a:t>
            </a:r>
            <a:r>
              <a:rPr lang="zh-CN" altLang="zh-CN" sz="2800" smtClean="0"/>
              <a:t>列可以通过赋值的方式进行修改。例如，可以给那个空的</a:t>
            </a:r>
            <a:r>
              <a:rPr lang="en-US" altLang="zh-CN" sz="2800" smtClean="0"/>
              <a:t>“debt”</a:t>
            </a:r>
            <a:r>
              <a:rPr lang="zh-CN" altLang="zh-CN" sz="2800" smtClean="0"/>
              <a:t>列赋上一个标量值或一组值：</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en-US" altLang="zh-CN" sz="2800" smtClean="0"/>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30AD195-2466-437C-80FF-534BB71FF56E}" type="slidenum">
              <a:rPr lang="en-US" altLang="zh-CN" smtClean="0"/>
              <a:pPr eaLnBrk="1" hangingPunct="1"/>
              <a:t>22</a:t>
            </a:fld>
            <a:endParaRPr lang="en-US" altLang="zh-CN" smtClean="0"/>
          </a:p>
        </p:txBody>
      </p:sp>
      <p:sp>
        <p:nvSpPr>
          <p:cNvPr id="24581" name="Text Box 4"/>
          <p:cNvSpPr txBox="1">
            <a:spLocks noChangeArrowheads="1"/>
          </p:cNvSpPr>
          <p:nvPr/>
        </p:nvSpPr>
        <p:spPr bwMode="auto">
          <a:xfrm>
            <a:off x="1524000" y="2438400"/>
            <a:ext cx="6019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&gt;&gt;&gt;frame2['debt'] = 16.5</a:t>
            </a:r>
          </a:p>
          <a:p>
            <a:pPr eaLnBrk="1" hangingPunct="1"/>
            <a:endParaRPr lang="en-US" altLang="zh-CN" sz="2000"/>
          </a:p>
          <a:p>
            <a:pPr eaLnBrk="1" hangingPunct="1"/>
            <a:r>
              <a:rPr lang="en-US" altLang="zh-CN" sz="2000"/>
              <a:t>&gt;&gt;&gt;frame2</a:t>
            </a:r>
          </a:p>
          <a:p>
            <a:pPr eaLnBrk="1" hangingPunct="1"/>
            <a:endParaRPr lang="en-US" altLang="zh-CN" sz="2000"/>
          </a:p>
          <a:p>
            <a:pPr eaLnBrk="1" hangingPunct="1"/>
            <a:r>
              <a:rPr lang="en-US" altLang="zh-CN" sz="2000"/>
              <a:t>&gt;&gt;&gt;frame2['debt'] = np.arange(5)</a:t>
            </a:r>
          </a:p>
          <a:p>
            <a:pPr eaLnBrk="1" hangingPunct="1"/>
            <a:endParaRPr lang="en-US" altLang="zh-CN" sz="2000"/>
          </a:p>
          <a:p>
            <a:pPr eaLnBrk="1" hangingPunct="1"/>
            <a:r>
              <a:rPr lang="en-US" altLang="zh-CN" sz="2000"/>
              <a:t>&gt;&gt;&gt;frame2</a:t>
            </a:r>
          </a:p>
          <a:p>
            <a:pPr eaLnBrk="1" hangingPunct="1"/>
            <a:endParaRPr lang="en-US" altLang="zh-CN"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256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572107-A3A2-44B9-9A74-D09555098E34}" type="slidenum">
              <a:rPr lang="en-US" altLang="zh-CN" smtClean="0"/>
              <a:pPr eaLnBrk="1" hangingPunct="1"/>
              <a:t>23</a:t>
            </a:fld>
            <a:endParaRPr lang="en-US" altLang="zh-CN" smtClean="0"/>
          </a:p>
        </p:txBody>
      </p:sp>
      <p:sp>
        <p:nvSpPr>
          <p:cNvPr id="25604" name="内容占位符 5"/>
          <p:cNvSpPr>
            <a:spLocks noGrp="1"/>
          </p:cNvSpPr>
          <p:nvPr>
            <p:ph idx="1"/>
          </p:nvPr>
        </p:nvSpPr>
        <p:spPr>
          <a:xfrm>
            <a:off x="609600" y="1052513"/>
            <a:ext cx="7958138" cy="5272087"/>
          </a:xfrm>
        </p:spPr>
        <p:txBody>
          <a:bodyPr/>
          <a:lstStyle/>
          <a:p>
            <a:pPr>
              <a:buFont typeface="Wingdings" pitchFamily="2" charset="2"/>
              <a:buNone/>
            </a:pPr>
            <a:r>
              <a:rPr lang="en-US" altLang="zh-CN" sz="2800" smtClean="0"/>
              <a:t>         </a:t>
            </a:r>
            <a:r>
              <a:rPr lang="zh-CN" altLang="zh-CN" sz="2800" smtClean="0"/>
              <a:t>将列表或数组赋值给某个列时，其长度必须跟</a:t>
            </a:r>
            <a:r>
              <a:rPr lang="en-US" altLang="zh-CN" sz="2800" smtClean="0"/>
              <a:t>DataFrame</a:t>
            </a:r>
            <a:r>
              <a:rPr lang="zh-CN" altLang="zh-CN" sz="2800" smtClean="0"/>
              <a:t>的长度相匹配。如果赋值的是一个</a:t>
            </a:r>
            <a:r>
              <a:rPr lang="en-US" altLang="zh-CN" sz="2800" smtClean="0"/>
              <a:t>Series，</a:t>
            </a:r>
            <a:r>
              <a:rPr lang="zh-CN" altLang="zh-CN" sz="2800" smtClean="0"/>
              <a:t>就会精确匹配</a:t>
            </a:r>
            <a:r>
              <a:rPr lang="en-US" altLang="zh-CN" sz="2800" smtClean="0"/>
              <a:t>DataFrame</a:t>
            </a:r>
            <a:r>
              <a:rPr lang="zh-CN" altLang="zh-CN" sz="2800" smtClean="0"/>
              <a:t>的索引，所有的空位都将被填上缺失值：</a:t>
            </a:r>
            <a:endParaRPr lang="zh-CN" altLang="en-US" sz="2800" smtClean="0"/>
          </a:p>
        </p:txBody>
      </p:sp>
      <p:sp>
        <p:nvSpPr>
          <p:cNvPr id="25605" name="Text Box 4"/>
          <p:cNvSpPr txBox="1">
            <a:spLocks noChangeArrowheads="1"/>
          </p:cNvSpPr>
          <p:nvPr/>
        </p:nvSpPr>
        <p:spPr bwMode="auto">
          <a:xfrm>
            <a:off x="1066800" y="3200400"/>
            <a:ext cx="73152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val = Series([-1.2, -1.5, -1.7], index=[ 'two', 'four', 'five'])</a:t>
            </a:r>
          </a:p>
          <a:p>
            <a:pPr eaLnBrk="1" hangingPunct="1"/>
            <a:endParaRPr lang="en-US" altLang="zh-CN" sz="2000"/>
          </a:p>
          <a:p>
            <a:pPr eaLnBrk="1" hangingPunct="1"/>
            <a:r>
              <a:rPr lang="en-US" altLang="zh-CN" sz="2000"/>
              <a:t>&gt;&gt;&gt;frame2['debt'] = val</a:t>
            </a:r>
          </a:p>
          <a:p>
            <a:pPr eaLnBrk="1" hangingPunct="1"/>
            <a:endParaRPr lang="en-US" altLang="zh-CN" sz="2000"/>
          </a:p>
          <a:p>
            <a:pPr eaLnBrk="1" hangingPunct="1"/>
            <a:r>
              <a:rPr lang="en-US" altLang="zh-CN" sz="2000"/>
              <a:t>&gt;&gt;&gt;frame2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26627" name="Rectangle 3"/>
          <p:cNvSpPr>
            <a:spLocks noGrp="1" noChangeArrowheads="1"/>
          </p:cNvSpPr>
          <p:nvPr>
            <p:ph type="body" idx="1"/>
          </p:nvPr>
        </p:nvSpPr>
        <p:spPr/>
        <p:txBody>
          <a:bodyPr/>
          <a:lstStyle/>
          <a:p>
            <a:pPr eaLnBrk="1" hangingPunct="1">
              <a:buFont typeface="Wingdings" pitchFamily="2" charset="2"/>
              <a:buNone/>
            </a:pPr>
            <a:r>
              <a:rPr lang="en-US" altLang="zh-CN" sz="2800" smtClean="0"/>
              <a:t>          </a:t>
            </a:r>
            <a:r>
              <a:rPr lang="zh-CN" altLang="zh-CN" sz="2800" smtClean="0"/>
              <a:t>为不存在的列赋值会创建出一个新列。关键字</a:t>
            </a:r>
            <a:r>
              <a:rPr lang="en-US" altLang="zh-CN" sz="2800" smtClean="0"/>
              <a:t>del</a:t>
            </a:r>
            <a:r>
              <a:rPr lang="zh-CN" altLang="zh-CN" sz="2800" smtClean="0"/>
              <a:t>用于删除列:</a:t>
            </a:r>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a:p>
            <a:pPr eaLnBrk="1" hangingPunct="1">
              <a:buFont typeface="Wingdings" pitchFamily="2" charset="2"/>
              <a:buNone/>
            </a:pPr>
            <a:endParaRPr lang="en-US" altLang="zh-CN" sz="280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49E2545-D6B1-4032-9621-C4E88DDDAF48}" type="slidenum">
              <a:rPr lang="en-US" altLang="zh-CN" smtClean="0"/>
              <a:pPr eaLnBrk="1" hangingPunct="1"/>
              <a:t>24</a:t>
            </a:fld>
            <a:endParaRPr lang="en-US" altLang="zh-CN" smtClean="0"/>
          </a:p>
        </p:txBody>
      </p:sp>
      <p:sp>
        <p:nvSpPr>
          <p:cNvPr id="26629" name="Text Box 4"/>
          <p:cNvSpPr txBox="1">
            <a:spLocks noChangeArrowheads="1"/>
          </p:cNvSpPr>
          <p:nvPr/>
        </p:nvSpPr>
        <p:spPr bwMode="auto">
          <a:xfrm>
            <a:off x="990600" y="2057400"/>
            <a:ext cx="7391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frame2['eastern'] = frame2.state == 'Ohio'</a:t>
            </a:r>
          </a:p>
          <a:p>
            <a:pPr eaLnBrk="1" hangingPunct="1"/>
            <a:endParaRPr lang="en-US" altLang="zh-CN" sz="2000"/>
          </a:p>
          <a:p>
            <a:pPr eaLnBrk="1" hangingPunct="1"/>
            <a:r>
              <a:rPr lang="en-US" altLang="zh-CN" sz="2000"/>
              <a:t>&gt;&gt;&gt;frame2</a:t>
            </a:r>
          </a:p>
          <a:p>
            <a:pPr eaLnBrk="1" hangingPunct="1"/>
            <a:endParaRPr lang="en-US" altLang="zh-CN" sz="2000"/>
          </a:p>
          <a:p>
            <a:pPr eaLnBrk="1" hangingPunct="1"/>
            <a:r>
              <a:rPr lang="en-US" altLang="zh-CN" sz="2000"/>
              <a:t>&gt;&gt;&gt; del frame2['eastern']</a:t>
            </a:r>
          </a:p>
          <a:p>
            <a:pPr eaLnBrk="1" hangingPunct="1"/>
            <a:endParaRPr lang="en-US" altLang="zh-CN" sz="2000"/>
          </a:p>
          <a:p>
            <a:pPr eaLnBrk="1" hangingPunct="1"/>
            <a:r>
              <a:rPr lang="en-US" altLang="zh-CN" sz="2000"/>
              <a:t>&gt;&gt;&gt;frame2.columns</a:t>
            </a:r>
          </a:p>
          <a:p>
            <a:pPr eaLnBrk="1" hangingPunct="1"/>
            <a:r>
              <a:rPr lang="en-US" altLang="zh-CN" sz="2000"/>
              <a:t>Index([u'year', u'state', u'pop', u'debt'], dtype='object‘)</a:t>
            </a:r>
          </a:p>
          <a:p>
            <a:pPr eaLnBrk="1" hangingPunct="1"/>
            <a:endParaRPr lang="en-US" altLang="zh-CN"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27651" name="Rectangle 3"/>
          <p:cNvSpPr>
            <a:spLocks noGrp="1" noChangeArrowheads="1"/>
          </p:cNvSpPr>
          <p:nvPr>
            <p:ph type="body" idx="1"/>
          </p:nvPr>
        </p:nvSpPr>
        <p:spPr>
          <a:xfrm>
            <a:off x="566738" y="1052513"/>
            <a:ext cx="8001000" cy="5195887"/>
          </a:xfrm>
        </p:spPr>
        <p:txBody>
          <a:bodyPr/>
          <a:lstStyle/>
          <a:p>
            <a:pPr>
              <a:buFont typeface="Wingdings" pitchFamily="2" charset="2"/>
              <a:buNone/>
            </a:pPr>
            <a:r>
              <a:rPr lang="en-US" altLang="zh-CN" sz="2800" smtClean="0"/>
              <a:t>         另一种常见的数据形式是嵌套字典（也就是字典的字典）：</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如果将它传给</a:t>
            </a:r>
            <a:r>
              <a:rPr lang="en-US" altLang="zh-CN" sz="2800" smtClean="0"/>
              <a:t>DataFrame，</a:t>
            </a:r>
            <a:r>
              <a:rPr lang="zh-CN" altLang="zh-CN" sz="2800" smtClean="0"/>
              <a:t>它就会被解释为：外层字典的键作为列，内层键则作为行索引：</a:t>
            </a:r>
          </a:p>
          <a:p>
            <a:pPr>
              <a:buFont typeface="Wingdings" pitchFamily="2" charset="2"/>
              <a:buNone/>
            </a:pPr>
            <a:endParaRPr lang="zh-CN" altLang="en-US" sz="2800" smtClean="0"/>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D332BA7-A763-4977-9785-0FA821D3A7C5}" type="slidenum">
              <a:rPr lang="en-US" altLang="zh-CN" smtClean="0"/>
              <a:pPr eaLnBrk="1" hangingPunct="1"/>
              <a:t>25</a:t>
            </a:fld>
            <a:endParaRPr lang="en-US" altLang="zh-CN" smtClean="0"/>
          </a:p>
        </p:txBody>
      </p:sp>
      <p:sp>
        <p:nvSpPr>
          <p:cNvPr id="27653" name="Text Box 4"/>
          <p:cNvSpPr txBox="1">
            <a:spLocks noChangeArrowheads="1"/>
          </p:cNvSpPr>
          <p:nvPr/>
        </p:nvSpPr>
        <p:spPr bwMode="auto">
          <a:xfrm>
            <a:off x="1143000" y="2133600"/>
            <a:ext cx="7162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pop = {'Nevada': {2001: 2.4, 2002: 2.9},</a:t>
            </a:r>
          </a:p>
          <a:p>
            <a:pPr eaLnBrk="1" hangingPunct="1"/>
            <a:r>
              <a:rPr lang="en-US" altLang="zh-CN" sz="2000"/>
              <a:t>        'Ohio': {2000: 1.5, 2001: 1.7, 2002:3.6}}</a:t>
            </a:r>
          </a:p>
        </p:txBody>
      </p:sp>
      <p:sp>
        <p:nvSpPr>
          <p:cNvPr id="27654" name="Text Box 4"/>
          <p:cNvSpPr txBox="1">
            <a:spLocks noChangeArrowheads="1"/>
          </p:cNvSpPr>
          <p:nvPr/>
        </p:nvSpPr>
        <p:spPr bwMode="auto">
          <a:xfrm>
            <a:off x="1219200" y="4495800"/>
            <a:ext cx="7162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frame3 = DataFrame(pop)</a:t>
            </a:r>
          </a:p>
          <a:p>
            <a:pPr eaLnBrk="1" hangingPunct="1"/>
            <a:endParaRPr lang="en-US" altLang="zh-CN" sz="2000"/>
          </a:p>
          <a:p>
            <a:pPr eaLnBrk="1" hangingPunct="1"/>
            <a:r>
              <a:rPr lang="en-US" altLang="zh-CN" sz="2000"/>
              <a:t>&gt;&gt;&gt;frame3 </a:t>
            </a:r>
          </a:p>
          <a:p>
            <a:pPr eaLnBrk="1" hangingPunct="1"/>
            <a:endParaRPr lang="en-US" altLang="zh-CN" sz="2000"/>
          </a:p>
          <a:p>
            <a:pPr eaLnBrk="1" hangingPunct="1"/>
            <a:r>
              <a:rPr lang="en-US" altLang="zh-CN" sz="2000"/>
              <a:t>&gt;&gt;&gt;frame3.T   #也可以</a:t>
            </a:r>
            <a:r>
              <a:rPr lang="en-US" altLang="zh-CN" sz="2000" i="1"/>
              <a:t>对该结果</a:t>
            </a:r>
            <a:r>
              <a:rPr lang="en-US" altLang="zh-CN" sz="2000"/>
              <a:t>进行转置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04800"/>
            <a:ext cx="8001000" cy="603250"/>
          </a:xfrm>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28675"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内层字典的键会被合并、排序以形成最终的索引。如果显式指定了索引，则不会这样: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由</a:t>
            </a:r>
            <a:r>
              <a:rPr lang="en-US" altLang="zh-CN" sz="2800" smtClean="0"/>
              <a:t>Series</a:t>
            </a:r>
            <a:r>
              <a:rPr lang="zh-CN" altLang="zh-CN" sz="2800" smtClean="0"/>
              <a:t>组成的字典</a:t>
            </a:r>
            <a:r>
              <a:rPr lang="zh-CN" altLang="en-US" sz="2800" smtClean="0"/>
              <a:t>差不多</a:t>
            </a:r>
            <a:r>
              <a:rPr lang="zh-CN" altLang="zh-CN" sz="2800" smtClean="0"/>
              <a:t>也是一样的用法:</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zh-CN" altLang="en-US" sz="2600" smtClean="0"/>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632108-033F-42FC-8672-94B00088DAEA}" type="slidenum">
              <a:rPr lang="en-US" altLang="zh-CN" smtClean="0"/>
              <a:pPr eaLnBrk="1" hangingPunct="1"/>
              <a:t>26</a:t>
            </a:fld>
            <a:endParaRPr lang="en-US" altLang="zh-CN" smtClean="0"/>
          </a:p>
        </p:txBody>
      </p:sp>
      <p:sp>
        <p:nvSpPr>
          <p:cNvPr id="28677" name="Text Box 4"/>
          <p:cNvSpPr txBox="1">
            <a:spLocks noChangeArrowheads="1"/>
          </p:cNvSpPr>
          <p:nvPr/>
        </p:nvSpPr>
        <p:spPr bwMode="auto">
          <a:xfrm>
            <a:off x="1219200" y="2209800"/>
            <a:ext cx="693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DataFrame(pop, index=[2001, 2002, 2003])</a:t>
            </a:r>
          </a:p>
        </p:txBody>
      </p:sp>
      <p:sp>
        <p:nvSpPr>
          <p:cNvPr id="28678" name="Text Box 4"/>
          <p:cNvSpPr txBox="1">
            <a:spLocks noChangeArrowheads="1"/>
          </p:cNvSpPr>
          <p:nvPr/>
        </p:nvSpPr>
        <p:spPr bwMode="auto">
          <a:xfrm>
            <a:off x="1219200" y="4038600"/>
            <a:ext cx="7239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frame3</a:t>
            </a:r>
          </a:p>
          <a:p>
            <a:pPr eaLnBrk="1" hangingPunct="1"/>
            <a:endParaRPr lang="en-US" altLang="zh-CN" sz="2000"/>
          </a:p>
          <a:p>
            <a:pPr eaLnBrk="1" hangingPunct="1"/>
            <a:r>
              <a:rPr lang="en-US" altLang="zh-CN" sz="2000"/>
              <a:t>&gt;&gt;&gt; pdata = {'Ohio': frame3['Ohio'][:-1],</a:t>
            </a:r>
          </a:p>
          <a:p>
            <a:pPr eaLnBrk="1" hangingPunct="1"/>
            <a:r>
              <a:rPr lang="en-US" altLang="zh-CN" sz="2000"/>
              <a:t>        'Nevada': frame3['Nevada'][:2]}</a:t>
            </a:r>
          </a:p>
          <a:p>
            <a:pPr eaLnBrk="1" hangingPunct="1"/>
            <a:endParaRPr lang="en-US" altLang="zh-CN" sz="2000"/>
          </a:p>
          <a:p>
            <a:pPr eaLnBrk="1" hangingPunct="1"/>
            <a:r>
              <a:rPr lang="en-US" altLang="zh-CN" sz="2000"/>
              <a:t>&gt;&gt;&gt;DataFrame(pdata)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296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2894564-9739-418C-868B-DC7B01C45E23}" type="slidenum">
              <a:rPr lang="en-US" altLang="zh-CN" smtClean="0"/>
              <a:pPr eaLnBrk="1" hangingPunct="1"/>
              <a:t>27</a:t>
            </a:fld>
            <a:endParaRPr lang="en-US" altLang="zh-CN" smtClean="0"/>
          </a:p>
        </p:txBody>
      </p:sp>
      <p:graphicFrame>
        <p:nvGraphicFramePr>
          <p:cNvPr id="6" name="表格 5"/>
          <p:cNvGraphicFramePr>
            <a:graphicFrameLocks noGrp="1"/>
          </p:cNvGraphicFramePr>
          <p:nvPr/>
        </p:nvGraphicFramePr>
        <p:xfrm>
          <a:off x="1524000" y="3416300"/>
          <a:ext cx="6096000" cy="25400"/>
        </p:xfrm>
        <a:graphic>
          <a:graphicData uri="http://schemas.openxmlformats.org/drawingml/2006/table">
            <a:tbl>
              <a:tblPr/>
              <a:tblGrid>
                <a:gridCol w="6096000"/>
              </a:tblGrid>
              <a:tr h="0">
                <a:tc>
                  <a:txBody>
                    <a:bodyPr/>
                    <a:lstStyle/>
                    <a:p>
                      <a:pPr algn="l">
                        <a:spcAft>
                          <a:spcPts val="0"/>
                        </a:spcAft>
                      </a:pPr>
                      <a:endParaRPr lang="en-US" sz="100" dirty="0">
                        <a:solidFill>
                          <a:srgbClr val="000000"/>
                        </a:solidFill>
                        <a:latin typeface="MingLiU_HKSCS"/>
                        <a:cs typeface="Times New Roman"/>
                      </a:endParaRPr>
                    </a:p>
                  </a:txBody>
                  <a:tcPr marL="0" marR="0" marT="0" marB="0">
                    <a:lnL>
                      <a:noFill/>
                    </a:lnL>
                    <a:lnR>
                      <a:noFill/>
                    </a:lnR>
                    <a:lnT>
                      <a:noFill/>
                    </a:lnT>
                    <a:lnB>
                      <a:noFill/>
                    </a:lnB>
                  </a:tcPr>
                </a:tc>
              </a:tr>
            </a:tbl>
          </a:graphicData>
        </a:graphic>
      </p:graphicFrame>
      <p:sp>
        <p:nvSpPr>
          <p:cNvPr id="2970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zh-CN"/>
              <a:t/>
            </a:r>
            <a:br>
              <a:rPr lang="zh-CN" altLang="zh-CN"/>
            </a:br>
            <a:endParaRPr lang="zh-CN" altLang="zh-CN"/>
          </a:p>
          <a:p>
            <a:r>
              <a:rPr lang="zh-CN" altLang="zh-CN"/>
              <a:t/>
            </a:r>
            <a:br>
              <a:rPr lang="zh-CN" altLang="zh-CN"/>
            </a:br>
            <a:endParaRPr lang="zh-CN" altLang="zh-CN"/>
          </a:p>
        </p:txBody>
      </p:sp>
      <p:sp>
        <p:nvSpPr>
          <p:cNvPr id="29703" name="内容占位符 7"/>
          <p:cNvSpPr>
            <a:spLocks noGrp="1"/>
          </p:cNvSpPr>
          <p:nvPr>
            <p:ph idx="1"/>
          </p:nvPr>
        </p:nvSpPr>
        <p:spPr/>
        <p:txBody>
          <a:bodyPr/>
          <a:lstStyle/>
          <a:p>
            <a:pPr>
              <a:buFont typeface="Wingdings" pitchFamily="2" charset="2"/>
              <a:buNone/>
            </a:pPr>
            <a:r>
              <a:rPr lang="en-US" altLang="zh-CN" sz="2800" smtClean="0"/>
              <a:t>          </a:t>
            </a:r>
            <a:r>
              <a:rPr lang="zh-CN" altLang="zh-CN" sz="2800" smtClean="0"/>
              <a:t>如果设置</a:t>
            </a:r>
            <a:r>
              <a:rPr lang="zh-CN" altLang="en-US" sz="2800" smtClean="0"/>
              <a:t>了</a:t>
            </a:r>
            <a:r>
              <a:rPr lang="en-US" altLang="zh-CN" sz="2800" smtClean="0"/>
              <a:t>DataFrame</a:t>
            </a:r>
            <a:r>
              <a:rPr lang="zh-CN" altLang="zh-CN" sz="2800" smtClean="0"/>
              <a:t>的</a:t>
            </a:r>
            <a:r>
              <a:rPr lang="en-US" altLang="zh-CN" sz="2800" smtClean="0"/>
              <a:t>index</a:t>
            </a:r>
            <a:r>
              <a:rPr lang="zh-CN" altLang="zh-CN" sz="2800" smtClean="0"/>
              <a:t>和</a:t>
            </a:r>
            <a:r>
              <a:rPr lang="en-US" altLang="zh-CN" sz="2800" smtClean="0"/>
              <a:t>columns</a:t>
            </a:r>
            <a:r>
              <a:rPr lang="zh-CN" altLang="zh-CN" sz="2800" smtClean="0"/>
              <a:t>的</a:t>
            </a:r>
            <a:r>
              <a:rPr lang="en-US" altLang="zh-CN" sz="2800" smtClean="0"/>
              <a:t>name</a:t>
            </a:r>
            <a:r>
              <a:rPr lang="zh-CN" altLang="zh-CN" sz="2800" smtClean="0"/>
              <a:t>属性，则这些</a:t>
            </a:r>
            <a:r>
              <a:rPr lang="zh-CN" altLang="en-US" sz="2800" smtClean="0"/>
              <a:t>信息</a:t>
            </a:r>
            <a:r>
              <a:rPr lang="zh-CN" altLang="zh-CN" sz="2800" smtClean="0"/>
              <a:t>也会被</a:t>
            </a:r>
            <a:r>
              <a:rPr lang="zh-CN" altLang="en-US" sz="2800" smtClean="0"/>
              <a:t>显示</a:t>
            </a:r>
            <a:r>
              <a:rPr lang="zh-CN" altLang="zh-CN" sz="2800" smtClean="0"/>
              <a:t>出来：</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跟</a:t>
            </a:r>
            <a:r>
              <a:rPr lang="en-US" altLang="zh-CN" sz="2800" smtClean="0"/>
              <a:t>Series</a:t>
            </a:r>
            <a:r>
              <a:rPr lang="zh-CN" altLang="en-US" sz="2800" smtClean="0"/>
              <a:t>一</a:t>
            </a:r>
            <a:r>
              <a:rPr lang="zh-CN" altLang="zh-CN" sz="2800" smtClean="0"/>
              <a:t>样，</a:t>
            </a:r>
            <a:r>
              <a:rPr lang="en-US" altLang="zh-CN" sz="2800" smtClean="0"/>
              <a:t>values</a:t>
            </a:r>
            <a:r>
              <a:rPr lang="zh-CN" altLang="zh-CN" sz="2800" smtClean="0"/>
              <a:t>属性也会以二维</a:t>
            </a:r>
            <a:r>
              <a:rPr lang="en-US" altLang="zh-CN" sz="2800" smtClean="0"/>
              <a:t>ndarray</a:t>
            </a:r>
            <a:r>
              <a:rPr lang="zh-CN" altLang="zh-CN" sz="2800" smtClean="0"/>
              <a:t>的形式返回</a:t>
            </a:r>
            <a:r>
              <a:rPr lang="en-US" altLang="zh-CN" sz="2800" smtClean="0"/>
              <a:t>DataFrame</a:t>
            </a:r>
            <a:r>
              <a:rPr lang="zh-CN" altLang="zh-CN" sz="2800" smtClean="0"/>
              <a:t>中的数据：</a:t>
            </a:r>
          </a:p>
          <a:p>
            <a:pPr>
              <a:buFont typeface="Wingdings" pitchFamily="2" charset="2"/>
              <a:buNone/>
            </a:pPr>
            <a:endParaRPr lang="zh-CN" altLang="zh-CN" sz="2800" smtClean="0"/>
          </a:p>
          <a:p>
            <a:pPr>
              <a:buFont typeface="Wingdings" pitchFamily="2" charset="2"/>
              <a:buNone/>
            </a:pPr>
            <a:endParaRPr lang="zh-CN" altLang="en-US" smtClean="0"/>
          </a:p>
        </p:txBody>
      </p:sp>
      <p:sp>
        <p:nvSpPr>
          <p:cNvPr id="29704" name="Text Box 4"/>
          <p:cNvSpPr txBox="1">
            <a:spLocks noChangeArrowheads="1"/>
          </p:cNvSpPr>
          <p:nvPr/>
        </p:nvSpPr>
        <p:spPr bwMode="auto">
          <a:xfrm>
            <a:off x="914400" y="2438400"/>
            <a:ext cx="76200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frame3.index.name = 'year'; frame3.columns.name = 'state'</a:t>
            </a:r>
          </a:p>
          <a:p>
            <a:pPr eaLnBrk="1" hangingPunct="1"/>
            <a:r>
              <a:rPr lang="en-US" altLang="zh-CN" sz="2000"/>
              <a:t>&gt;&gt;&gt;frame3</a:t>
            </a:r>
          </a:p>
        </p:txBody>
      </p:sp>
      <p:sp>
        <p:nvSpPr>
          <p:cNvPr id="29705" name="Text Box 4"/>
          <p:cNvSpPr txBox="1">
            <a:spLocks noChangeArrowheads="1"/>
          </p:cNvSpPr>
          <p:nvPr/>
        </p:nvSpPr>
        <p:spPr bwMode="auto">
          <a:xfrm>
            <a:off x="914400" y="4495800"/>
            <a:ext cx="762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frame3.index.name = 'year'; frame3.columns.name = 'state'</a:t>
            </a:r>
          </a:p>
          <a:p>
            <a:pPr eaLnBrk="1" hangingPunct="1"/>
            <a:r>
              <a:rPr lang="en-US" altLang="zh-CN" sz="2000"/>
              <a:t>&gt;&gt;&gt;frame3.values</a:t>
            </a:r>
          </a:p>
          <a:p>
            <a:pPr eaLnBrk="1" hangingPunct="1"/>
            <a:r>
              <a:rPr lang="en-US" altLang="zh-CN" sz="2000"/>
              <a:t>array([[ nan,  1.5],</a:t>
            </a:r>
          </a:p>
          <a:p>
            <a:pPr eaLnBrk="1" hangingPunct="1"/>
            <a:r>
              <a:rPr lang="en-US" altLang="zh-CN" sz="2000"/>
              <a:t>       [ 2.4,  1.7],</a:t>
            </a:r>
          </a:p>
          <a:p>
            <a:pPr eaLnBrk="1" hangingPunct="1"/>
            <a:r>
              <a:rPr lang="en-US" altLang="zh-CN" sz="2000"/>
              <a:t>       [ 2.9,  3.6]])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30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B040533-B2AF-4C3A-8727-AB48177A625E}" type="slidenum">
              <a:rPr lang="en-US" altLang="zh-CN" smtClean="0"/>
              <a:pPr eaLnBrk="1" hangingPunct="1"/>
              <a:t>28</a:t>
            </a:fld>
            <a:endParaRPr lang="en-US" altLang="zh-CN" smtClean="0"/>
          </a:p>
        </p:txBody>
      </p:sp>
      <p:sp>
        <p:nvSpPr>
          <p:cNvPr id="30724" name="内容占位符 5"/>
          <p:cNvSpPr>
            <a:spLocks noGrp="1"/>
          </p:cNvSpPr>
          <p:nvPr>
            <p:ph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如果</a:t>
            </a:r>
            <a:r>
              <a:rPr lang="en-US" altLang="zh-CN" sz="2800" smtClean="0"/>
              <a:t>DataFrame</a:t>
            </a:r>
            <a:r>
              <a:rPr lang="zh-CN" altLang="zh-CN" sz="2800" smtClean="0"/>
              <a:t>各列的数据类型不同，则值数组的数据类型就会选用能兼容所有列的数</a:t>
            </a:r>
          </a:p>
          <a:p>
            <a:pPr>
              <a:buFont typeface="Wingdings" pitchFamily="2" charset="2"/>
              <a:buNone/>
            </a:pPr>
            <a:r>
              <a:rPr lang="en-US" altLang="zh-CN" sz="2800" smtClean="0"/>
              <a:t>    </a:t>
            </a:r>
            <a:r>
              <a:rPr lang="zh-CN" altLang="zh-CN" sz="2800" smtClean="0"/>
              <a:t>据类型：</a:t>
            </a:r>
            <a:endParaRPr lang="zh-CN" altLang="en-US" sz="2800" smtClean="0"/>
          </a:p>
        </p:txBody>
      </p:sp>
      <p:sp>
        <p:nvSpPr>
          <p:cNvPr id="30725" name="Text Box 4"/>
          <p:cNvSpPr txBox="1">
            <a:spLocks noChangeArrowheads="1"/>
          </p:cNvSpPr>
          <p:nvPr/>
        </p:nvSpPr>
        <p:spPr bwMode="auto">
          <a:xfrm>
            <a:off x="1143000" y="2667000"/>
            <a:ext cx="7391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frame2</a:t>
            </a:r>
          </a:p>
          <a:p>
            <a:pPr eaLnBrk="1" hangingPunct="1"/>
            <a:endParaRPr lang="en-US" altLang="zh-CN" sz="2000"/>
          </a:p>
          <a:p>
            <a:pPr eaLnBrk="1" hangingPunct="1"/>
            <a:r>
              <a:rPr lang="en-US" altLang="zh-CN" sz="2000"/>
              <a:t>&gt;&gt;&gt; frame2.values</a:t>
            </a:r>
          </a:p>
          <a:p>
            <a:pPr eaLnBrk="1" hangingPunct="1"/>
            <a:r>
              <a:rPr lang="en-US" altLang="zh-CN" sz="2000"/>
              <a:t>array([[2000L, 'Ohio', 1.5, nan],</a:t>
            </a:r>
          </a:p>
          <a:p>
            <a:pPr eaLnBrk="1" hangingPunct="1"/>
            <a:r>
              <a:rPr lang="en-US" altLang="zh-CN" sz="2000"/>
              <a:t>       [2001L, 'Ohio', 1.7, -1.2],</a:t>
            </a:r>
          </a:p>
          <a:p>
            <a:pPr eaLnBrk="1" hangingPunct="1"/>
            <a:r>
              <a:rPr lang="en-US" altLang="zh-CN" sz="2000"/>
              <a:t>       [2002L, 'Ohio', 3.6, nan],</a:t>
            </a:r>
          </a:p>
          <a:p>
            <a:pPr eaLnBrk="1" hangingPunct="1"/>
            <a:r>
              <a:rPr lang="en-US" altLang="zh-CN" sz="2000"/>
              <a:t>       [2001L, 'Nevada', 2.4, -1.5],</a:t>
            </a:r>
          </a:p>
          <a:p>
            <a:pPr eaLnBrk="1" hangingPunct="1"/>
            <a:r>
              <a:rPr lang="en-US" altLang="zh-CN" sz="2000"/>
              <a:t>       [2002L, 'Nevada', 2.9, -1.7]], dtype=object)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31747" name="内容占位符 2"/>
          <p:cNvSpPr>
            <a:spLocks noGrp="1"/>
          </p:cNvSpPr>
          <p:nvPr>
            <p:ph idx="1"/>
          </p:nvPr>
        </p:nvSpPr>
        <p:spPr/>
        <p:txBody>
          <a:bodyPr/>
          <a:lstStyle/>
          <a:p>
            <a:r>
              <a:rPr lang="zh-CN" altLang="zh-CN" sz="3200" smtClean="0"/>
              <a:t>索引对象</a:t>
            </a:r>
          </a:p>
          <a:p>
            <a:pPr>
              <a:buFont typeface="Wingdings" pitchFamily="2" charset="2"/>
              <a:buNone/>
            </a:pPr>
            <a:r>
              <a:rPr lang="en-US" altLang="zh-CN" sz="2800" smtClean="0"/>
              <a:t>          pandas</a:t>
            </a:r>
            <a:r>
              <a:rPr lang="zh-CN" altLang="zh-CN" sz="2800" smtClean="0"/>
              <a:t>的索引对象负责管理轴标签和其他元数据</a:t>
            </a:r>
            <a:r>
              <a:rPr lang="en-US" altLang="zh-CN" sz="2800" smtClean="0"/>
              <a:t>（</a:t>
            </a:r>
            <a:r>
              <a:rPr lang="zh-CN" altLang="zh-CN" sz="2800" smtClean="0"/>
              <a:t>比如轴名称等</a:t>
            </a:r>
            <a:r>
              <a:rPr lang="en-US" altLang="zh-CN" sz="2800" smtClean="0"/>
              <a:t>）</a:t>
            </a:r>
            <a:r>
              <a:rPr lang="zh-CN" altLang="zh-CN" sz="2800" smtClean="0"/>
              <a:t>。构建</a:t>
            </a:r>
            <a:r>
              <a:rPr lang="en-US" altLang="zh-CN" sz="2800" smtClean="0"/>
              <a:t>Series</a:t>
            </a:r>
            <a:r>
              <a:rPr lang="zh-CN" altLang="zh-CN" sz="2800" smtClean="0"/>
              <a:t>或 </a:t>
            </a:r>
            <a:r>
              <a:rPr lang="en-US" altLang="zh-CN" sz="2800" smtClean="0"/>
              <a:t>DataFrame</a:t>
            </a:r>
            <a:r>
              <a:rPr lang="zh-CN" altLang="zh-CN" sz="2800" smtClean="0"/>
              <a:t>时，所用到的任何数组或其他序列的标签都会被转换成一个</a:t>
            </a:r>
            <a:r>
              <a:rPr lang="en-US" altLang="zh-CN" sz="2800" smtClean="0"/>
              <a:t>Index:</a:t>
            </a:r>
            <a:endParaRPr lang="zh-CN" altLang="en-US" sz="2800" smtClean="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09EADB-4582-460F-BDF8-6972A9856CC4}" type="slidenum">
              <a:rPr lang="en-US" altLang="zh-CN" smtClean="0"/>
              <a:pPr eaLnBrk="1" hangingPunct="1"/>
              <a:t>29</a:t>
            </a:fld>
            <a:endParaRPr lang="en-US" altLang="zh-CN" smtClean="0"/>
          </a:p>
        </p:txBody>
      </p:sp>
      <p:sp>
        <p:nvSpPr>
          <p:cNvPr id="31749" name="Text Box 4"/>
          <p:cNvSpPr txBox="1">
            <a:spLocks noChangeArrowheads="1"/>
          </p:cNvSpPr>
          <p:nvPr/>
        </p:nvSpPr>
        <p:spPr bwMode="auto">
          <a:xfrm>
            <a:off x="1066800" y="3429000"/>
            <a:ext cx="72390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 = Series(range(3), index=['a', 'b', 'c'])</a:t>
            </a:r>
          </a:p>
          <a:p>
            <a:pPr eaLnBrk="1" hangingPunct="1"/>
            <a:endParaRPr lang="en-US" altLang="zh-CN" sz="2000"/>
          </a:p>
          <a:p>
            <a:pPr eaLnBrk="1" hangingPunct="1"/>
            <a:r>
              <a:rPr lang="en-US" altLang="zh-CN" sz="2000"/>
              <a:t>&gt;&gt;&gt;index = obj.index</a:t>
            </a:r>
          </a:p>
          <a:p>
            <a:pPr eaLnBrk="1" hangingPunct="1"/>
            <a:endParaRPr lang="en-US" altLang="zh-CN" sz="2000"/>
          </a:p>
          <a:p>
            <a:pPr eaLnBrk="1" hangingPunct="1"/>
            <a:r>
              <a:rPr lang="en-US" altLang="zh-CN" sz="2000"/>
              <a:t>&gt;&gt;&gt;index</a:t>
            </a:r>
          </a:p>
          <a:p>
            <a:pPr eaLnBrk="1" hangingPunct="1"/>
            <a:r>
              <a:rPr lang="en-US" altLang="zh-CN" sz="2000"/>
              <a:t>Index([u'a', u'b', u'c'], dtype='object')</a:t>
            </a:r>
          </a:p>
          <a:p>
            <a:pPr eaLnBrk="1" hangingPunct="1"/>
            <a:endParaRPr lang="en-US" altLang="zh-CN" sz="2000"/>
          </a:p>
          <a:p>
            <a:pPr eaLnBrk="1" hangingPunct="1"/>
            <a:r>
              <a:rPr lang="en-US" altLang="zh-CN" sz="2000"/>
              <a:t>&gt;&gt;&gt;index[1:]</a:t>
            </a:r>
          </a:p>
          <a:p>
            <a:pPr eaLnBrk="1" hangingPunct="1"/>
            <a:r>
              <a:rPr lang="en-US" altLang="zh-CN" sz="2000"/>
              <a:t>Index([u'b', u'c'], dtype='object‘)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目录</a:t>
            </a:r>
          </a:p>
        </p:txBody>
      </p:sp>
      <p:sp>
        <p:nvSpPr>
          <p:cNvPr id="7171" name="Rectangle 3"/>
          <p:cNvSpPr>
            <a:spLocks noGrp="1" noChangeArrowheads="1"/>
          </p:cNvSpPr>
          <p:nvPr>
            <p:ph type="body" idx="1"/>
          </p:nvPr>
        </p:nvSpPr>
        <p:spPr>
          <a:xfrm>
            <a:off x="609600" y="990600"/>
            <a:ext cx="8001000" cy="5424488"/>
          </a:xfrm>
        </p:spPr>
        <p:txBody>
          <a:bodyPr/>
          <a:lstStyle/>
          <a:p>
            <a:pPr eaLnBrk="1" hangingPunct="1"/>
            <a:r>
              <a:rPr lang="en-US" altLang="zh-CN" sz="2800" smtClean="0"/>
              <a:t>汇总和计算描述统计</a:t>
            </a:r>
          </a:p>
          <a:p>
            <a:pPr lvl="1" eaLnBrk="1" hangingPunct="1"/>
            <a:r>
              <a:rPr lang="zh-CN" altLang="zh-CN" sz="2400" smtClean="0"/>
              <a:t>相关系数与协方差</a:t>
            </a:r>
          </a:p>
          <a:p>
            <a:pPr lvl="1" eaLnBrk="1" hangingPunct="1"/>
            <a:r>
              <a:rPr lang="zh-CN" altLang="zh-CN" sz="2400" smtClean="0"/>
              <a:t>唯一值、值计数以及成员资格</a:t>
            </a:r>
            <a:endParaRPr lang="en-US" altLang="zh-CN" sz="2400" smtClean="0"/>
          </a:p>
          <a:p>
            <a:pPr eaLnBrk="1" hangingPunct="1"/>
            <a:r>
              <a:rPr lang="en-US" altLang="zh-CN" sz="2800" smtClean="0"/>
              <a:t>处理缺失数据</a:t>
            </a:r>
          </a:p>
          <a:p>
            <a:pPr lvl="1" eaLnBrk="1" hangingPunct="1"/>
            <a:r>
              <a:rPr lang="en-US" altLang="zh-CN" sz="2400" smtClean="0"/>
              <a:t>滤除缺失数据</a:t>
            </a:r>
          </a:p>
          <a:p>
            <a:pPr lvl="1" eaLnBrk="1" hangingPunct="1"/>
            <a:r>
              <a:rPr lang="zh-CN" altLang="zh-CN" sz="2400" smtClean="0"/>
              <a:t>填充缺失数据</a:t>
            </a:r>
            <a:endParaRPr lang="en-US" altLang="zh-CN" sz="2400" smtClean="0"/>
          </a:p>
          <a:p>
            <a:pPr eaLnBrk="1" hangingPunct="1"/>
            <a:r>
              <a:rPr lang="en-US" altLang="zh-CN" sz="2800" smtClean="0"/>
              <a:t>层次化索引</a:t>
            </a:r>
          </a:p>
          <a:p>
            <a:pPr lvl="1" eaLnBrk="1" hangingPunct="1"/>
            <a:r>
              <a:rPr lang="zh-CN" altLang="zh-CN" sz="2400" smtClean="0"/>
              <a:t>重排分级顺序</a:t>
            </a:r>
          </a:p>
          <a:p>
            <a:pPr lvl="1" eaLnBrk="1" hangingPunct="1"/>
            <a:r>
              <a:rPr lang="zh-CN" altLang="zh-CN" sz="2400" smtClean="0"/>
              <a:t>根据级别汇总统计</a:t>
            </a:r>
          </a:p>
          <a:p>
            <a:pPr lvl="1" eaLnBrk="1" hangingPunct="1"/>
            <a:r>
              <a:rPr lang="zh-CN" altLang="zh-CN" sz="2400" smtClean="0"/>
              <a:t>使用</a:t>
            </a:r>
            <a:r>
              <a:rPr lang="en-US" altLang="zh-CN" sz="2400" smtClean="0"/>
              <a:t>DataFrame</a:t>
            </a:r>
            <a:r>
              <a:rPr lang="zh-CN" altLang="zh-CN" sz="2400" smtClean="0"/>
              <a:t>的列</a:t>
            </a:r>
            <a:endParaRPr lang="en-US" altLang="zh-CN" sz="2400" smtClean="0"/>
          </a:p>
          <a:p>
            <a:pPr eaLnBrk="1" hangingPunct="1"/>
            <a:r>
              <a:rPr lang="en-US" altLang="zh-CN" sz="2800" smtClean="0"/>
              <a:t>其他有关</a:t>
            </a:r>
            <a:r>
              <a:rPr lang="zh-CN" altLang="zh-CN" sz="2800" smtClean="0"/>
              <a:t>pandas</a:t>
            </a:r>
            <a:r>
              <a:rPr lang="en-US" altLang="zh-CN" sz="2800" smtClean="0"/>
              <a:t>的话题</a:t>
            </a:r>
            <a:endParaRPr lang="zh-CN" altLang="zh-CN" sz="2800"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C7311C2-88D5-4EDB-A001-42CFDD4EE9AD}" type="slidenum">
              <a:rPr lang="en-US" altLang="zh-CN" smtClean="0"/>
              <a:pPr eaLnBrk="1" hangingPunct="1"/>
              <a:t>3</a:t>
            </a:fld>
            <a:endParaRPr lang="en-US"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en-US" altLang="zh-CN" sz="3400" smtClean="0"/>
          </a:p>
        </p:txBody>
      </p:sp>
      <p:sp>
        <p:nvSpPr>
          <p:cNvPr id="32771"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zh-CN" altLang="en-US" sz="2800" smtClean="0"/>
              <a:t>          </a:t>
            </a:r>
            <a:r>
              <a:rPr lang="en-US" altLang="zh-CN" sz="2800" smtClean="0"/>
              <a:t>Index</a:t>
            </a:r>
            <a:r>
              <a:rPr lang="zh-CN" altLang="zh-CN" sz="2800" smtClean="0"/>
              <a:t>对象是不可修改的（</a:t>
            </a:r>
            <a:r>
              <a:rPr lang="en-US" altLang="zh-CN" sz="2800" smtClean="0"/>
              <a:t>immutable</a:t>
            </a:r>
            <a:r>
              <a:rPr lang="zh-CN" altLang="zh-CN" sz="2800" smtClean="0"/>
              <a:t>)，因此用户不能对其进行修改：</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不可修改性非常</a:t>
            </a:r>
            <a:r>
              <a:rPr lang="zh-CN" altLang="en-US" sz="2800" smtClean="0"/>
              <a:t>重要</a:t>
            </a:r>
            <a:r>
              <a:rPr lang="zh-CN" altLang="zh-CN" sz="2800" smtClean="0"/>
              <a:t>，因为这样才能使</a:t>
            </a:r>
            <a:r>
              <a:rPr lang="en-US" altLang="zh-CN" sz="2800" smtClean="0"/>
              <a:t>Index</a:t>
            </a:r>
            <a:r>
              <a:rPr lang="zh-CN" altLang="zh-CN" sz="2800" smtClean="0"/>
              <a:t>对象在多个数据结构之间安全共享：</a:t>
            </a:r>
          </a:p>
        </p:txBody>
      </p:sp>
      <p:sp>
        <p:nvSpPr>
          <p:cNvPr id="327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606733D-10DB-4AA2-A618-812AF3519D83}" type="slidenum">
              <a:rPr lang="en-US" altLang="zh-CN" smtClean="0"/>
              <a:pPr eaLnBrk="1" hangingPunct="1"/>
              <a:t>30</a:t>
            </a:fld>
            <a:endParaRPr lang="en-US" altLang="zh-CN" smtClean="0"/>
          </a:p>
        </p:txBody>
      </p:sp>
      <p:sp>
        <p:nvSpPr>
          <p:cNvPr id="32773" name="Text Box 4"/>
          <p:cNvSpPr txBox="1">
            <a:spLocks noChangeArrowheads="1"/>
          </p:cNvSpPr>
          <p:nvPr/>
        </p:nvSpPr>
        <p:spPr bwMode="auto">
          <a:xfrm>
            <a:off x="838200" y="2057400"/>
            <a:ext cx="7772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index[1] = 'd'</a:t>
            </a:r>
          </a:p>
          <a:p>
            <a:pPr eaLnBrk="1" hangingPunct="1"/>
            <a:r>
              <a:rPr lang="en-US" altLang="zh-CN" sz="2000"/>
              <a:t>TypeError: Indexes does not support mutable operations </a:t>
            </a:r>
          </a:p>
        </p:txBody>
      </p:sp>
      <p:sp>
        <p:nvSpPr>
          <p:cNvPr id="32774" name="Text Box 4"/>
          <p:cNvSpPr txBox="1">
            <a:spLocks noChangeArrowheads="1"/>
          </p:cNvSpPr>
          <p:nvPr/>
        </p:nvSpPr>
        <p:spPr bwMode="auto">
          <a:xfrm>
            <a:off x="838200" y="4038600"/>
            <a:ext cx="7772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index = pd.Index(np.arange(3))</a:t>
            </a:r>
          </a:p>
          <a:p>
            <a:pPr eaLnBrk="1" hangingPunct="1"/>
            <a:endParaRPr lang="en-US" altLang="zh-CN" sz="2000"/>
          </a:p>
          <a:p>
            <a:pPr eaLnBrk="1" hangingPunct="1"/>
            <a:r>
              <a:rPr lang="en-US" altLang="zh-CN" sz="2000"/>
              <a:t>&gt;&gt;&gt;obj2 = Series([1.5, -2.5, 0], index=index)</a:t>
            </a:r>
          </a:p>
          <a:p>
            <a:pPr eaLnBrk="1" hangingPunct="1"/>
            <a:endParaRPr lang="en-US" altLang="zh-CN" sz="2000"/>
          </a:p>
          <a:p>
            <a:pPr eaLnBrk="1" hangingPunct="1"/>
            <a:r>
              <a:rPr lang="en-US" altLang="zh-CN" sz="2000"/>
              <a:t>&gt;&gt;&gt;obj2.index is index</a:t>
            </a:r>
          </a:p>
          <a:p>
            <a:pPr eaLnBrk="1" hangingPunct="1"/>
            <a:r>
              <a:rPr lang="en-US" altLang="zh-CN" sz="2000"/>
              <a:t>True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33795" name="内容占位符 2"/>
          <p:cNvSpPr>
            <a:spLocks noGrp="1"/>
          </p:cNvSpPr>
          <p:nvPr>
            <p:ph idx="1"/>
          </p:nvPr>
        </p:nvSpPr>
        <p:spPr>
          <a:xfrm>
            <a:off x="609600" y="1066800"/>
            <a:ext cx="8001000" cy="4967288"/>
          </a:xfrm>
        </p:spPr>
        <p:txBody>
          <a:bodyPr/>
          <a:lstStyle/>
          <a:p>
            <a:pPr>
              <a:buFont typeface="Wingdings" pitchFamily="2" charset="2"/>
              <a:buNone/>
            </a:pPr>
            <a:r>
              <a:rPr lang="en-US" altLang="zh-CN" sz="2800" smtClean="0"/>
              <a:t>          </a:t>
            </a:r>
            <a:r>
              <a:rPr lang="zh-CN" altLang="zh-CN" sz="2800" smtClean="0"/>
              <a:t>除了长得像数组，</a:t>
            </a:r>
            <a:r>
              <a:rPr lang="en-US" altLang="zh-CN" sz="2800" smtClean="0"/>
              <a:t>Index</a:t>
            </a:r>
            <a:r>
              <a:rPr lang="zh-CN" altLang="zh-CN" sz="2800" smtClean="0"/>
              <a:t>的功能也类似一个固定大小的集合</a:t>
            </a:r>
            <a:r>
              <a:rPr lang="en-US" altLang="zh-CN" sz="2800" smtClean="0"/>
              <a:t>:</a:t>
            </a: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每个索引都有</a:t>
            </a:r>
            <a:r>
              <a:rPr lang="zh-CN" altLang="en-US" sz="2800" smtClean="0"/>
              <a:t>一些</a:t>
            </a:r>
            <a:r>
              <a:rPr lang="zh-CN" altLang="zh-CN" sz="2800" smtClean="0"/>
              <a:t>方法和属性，它们可用</a:t>
            </a:r>
            <a:r>
              <a:rPr lang="zh-CN" altLang="en-US" sz="2800" smtClean="0"/>
              <a:t>于</a:t>
            </a:r>
            <a:r>
              <a:rPr lang="zh-CN" altLang="zh-CN" sz="2800" smtClean="0"/>
              <a:t>设置逻辑并回答有关该索引所包含的数据的 常见问题。</a:t>
            </a: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zh-CN" altLang="zh-CN" sz="2800"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5F12D4-2866-4BFA-87CD-16CD3BA1CF0A}" type="slidenum">
              <a:rPr lang="en-US" altLang="zh-CN" smtClean="0"/>
              <a:pPr eaLnBrk="1" hangingPunct="1"/>
              <a:t>31</a:t>
            </a:fld>
            <a:endParaRPr lang="en-US" altLang="zh-CN" smtClean="0"/>
          </a:p>
        </p:txBody>
      </p:sp>
      <p:sp>
        <p:nvSpPr>
          <p:cNvPr id="33797" name="Text Box 4"/>
          <p:cNvSpPr txBox="1">
            <a:spLocks noChangeArrowheads="1"/>
          </p:cNvSpPr>
          <p:nvPr/>
        </p:nvSpPr>
        <p:spPr bwMode="auto">
          <a:xfrm>
            <a:off x="1371600" y="2057400"/>
            <a:ext cx="6705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frame3</a:t>
            </a:r>
          </a:p>
          <a:p>
            <a:pPr eaLnBrk="1" hangingPunct="1"/>
            <a:endParaRPr lang="en-US" altLang="zh-CN" sz="2000"/>
          </a:p>
          <a:p>
            <a:pPr eaLnBrk="1" hangingPunct="1"/>
            <a:r>
              <a:rPr lang="en-US" altLang="zh-CN" sz="2000"/>
              <a:t>&gt;&gt;&gt;'Ohio' in frame3.columns</a:t>
            </a:r>
          </a:p>
          <a:p>
            <a:pPr eaLnBrk="1" hangingPunct="1"/>
            <a:r>
              <a:rPr lang="en-US" altLang="zh-CN" sz="2000"/>
              <a:t>True</a:t>
            </a:r>
          </a:p>
          <a:p>
            <a:pPr eaLnBrk="1" hangingPunct="1"/>
            <a:endParaRPr lang="en-US" altLang="zh-CN" sz="2000"/>
          </a:p>
          <a:p>
            <a:pPr eaLnBrk="1" hangingPunct="1"/>
            <a:r>
              <a:rPr lang="en-US" altLang="zh-CN" sz="2000"/>
              <a:t>&gt;&gt;&gt;2003 in frame3.index</a:t>
            </a:r>
          </a:p>
          <a:p>
            <a:pPr eaLnBrk="1" hangingPunct="1"/>
            <a:r>
              <a:rPr lang="en-US" altLang="zh-CN" sz="2000"/>
              <a:t>False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8"/>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34819" name="内容占位符 9"/>
          <p:cNvSpPr>
            <a:spLocks noGrp="1"/>
          </p:cNvSpPr>
          <p:nvPr>
            <p:ph idx="1"/>
          </p:nvPr>
        </p:nvSpPr>
        <p:spPr>
          <a:xfrm>
            <a:off x="381000" y="1052513"/>
            <a:ext cx="8186738" cy="5272087"/>
          </a:xfrm>
        </p:spPr>
        <p:txBody>
          <a:bodyPr/>
          <a:lstStyle/>
          <a:p>
            <a:pPr>
              <a:buFont typeface="Wingdings" pitchFamily="2" charset="2"/>
              <a:buNone/>
            </a:pPr>
            <a:r>
              <a:rPr lang="zh-CN" altLang="en-US" sz="2800" smtClean="0"/>
              <a:t>         </a:t>
            </a:r>
            <a:endParaRPr lang="en-US" altLang="zh-CN" sz="2800" smtClean="0"/>
          </a:p>
          <a:p>
            <a:pPr>
              <a:buFont typeface="Wingdings" pitchFamily="2" charset="2"/>
              <a:buNone/>
            </a:pPr>
            <a:endParaRPr lang="en-US" altLang="zh-CN" smtClean="0"/>
          </a:p>
        </p:txBody>
      </p:sp>
      <p:sp>
        <p:nvSpPr>
          <p:cNvPr id="34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5D41F4-F65B-4B72-98D1-E1A80346FD71}" type="slidenum">
              <a:rPr lang="en-US" altLang="zh-CN" smtClean="0"/>
              <a:pPr eaLnBrk="1" hangingPunct="1"/>
              <a:t>32</a:t>
            </a:fld>
            <a:endParaRPr lang="en-US" altLang="zh-CN" smtClean="0"/>
          </a:p>
        </p:txBody>
      </p:sp>
      <p:graphicFrame>
        <p:nvGraphicFramePr>
          <p:cNvPr id="8" name="表格 7"/>
          <p:cNvGraphicFramePr>
            <a:graphicFrameLocks noGrp="1"/>
          </p:cNvGraphicFramePr>
          <p:nvPr/>
        </p:nvGraphicFramePr>
        <p:xfrm>
          <a:off x="609600" y="1524000"/>
          <a:ext cx="8077200" cy="4768850"/>
        </p:xfrm>
        <a:graphic>
          <a:graphicData uri="http://schemas.openxmlformats.org/drawingml/2006/table">
            <a:tbl>
              <a:tblPr/>
              <a:tblGrid>
                <a:gridCol w="1657350"/>
                <a:gridCol w="6419850"/>
              </a:tblGrid>
              <a:tr h="314325">
                <a:tc>
                  <a:txBody>
                    <a:bodyPr/>
                    <a:lstStyle/>
                    <a:p>
                      <a:pPr marL="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MingLiU" pitchFamily="49" charset="-120"/>
                          <a:ea typeface="MingLiU" pitchFamily="49" charset="-120"/>
                        </a:rPr>
                        <a:t>方法</a:t>
                      </a:r>
                      <a:endParaRPr kumimoji="0" lang="zh-CN" sz="1800" b="0" i="0" u="none" strike="noStrike" cap="none" normalizeH="0" baseline="0" dirty="0" smtClean="0">
                        <a:ln>
                          <a:noFill/>
                        </a:ln>
                        <a:solidFill>
                          <a:schemeClr val="tx1"/>
                        </a:solidFill>
                        <a:effectLst/>
                        <a:latin typeface="MingLiU" pitchFamily="49" charset="-120"/>
                        <a:ea typeface="MingLiU" pitchFamily="49" charset="-120"/>
                      </a:endParaRPr>
                    </a:p>
                  </a:txBody>
                  <a:tcPr marL="0" marR="0" marT="0" marB="0"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说明</a:t>
                      </a:r>
                      <a:endParaRPr kumimoji="0" 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horzOverflow="overflow">
                    <a:lnL>
                      <a:noFill/>
                    </a:lnL>
                    <a:lnR>
                      <a:noFill/>
                    </a:lnR>
                    <a:lnT>
                      <a:noFill/>
                    </a:lnT>
                    <a:lnB>
                      <a:noFill/>
                    </a:lnB>
                    <a:lnTlToBr>
                      <a:noFill/>
                    </a:lnTlToBr>
                    <a:lnBlToTr>
                      <a:noFill/>
                    </a:lnBlToTr>
                    <a:solidFill>
                      <a:srgbClr val="FFFFFF"/>
                    </a:solidFill>
                  </a:tcPr>
                </a:tc>
              </a:tr>
              <a:tr h="482600">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append</a:t>
                      </a:r>
                    </a:p>
                    <a:p>
                      <a:pPr marL="0" marR="0" lvl="0" indent="-1282700" algn="l" defTabSz="914400" rtl="0" eaLnBrk="1" fontAlgn="base" latinLnBrk="0" hangingPunct="1">
                        <a:lnSpc>
                          <a:spcPts val="18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连接另一个</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Index</a:t>
                      </a:r>
                      <a:r>
                        <a:rPr kumimoji="0" lang="zh-CN" altLang="en-US" sz="1800" b="0" i="0" u="none" strike="noStrike" cap="none" normalizeH="0" baseline="0" smtClean="0">
                          <a:ln>
                            <a:noFill/>
                          </a:ln>
                          <a:solidFill>
                            <a:srgbClr val="000000"/>
                          </a:solidFill>
                          <a:effectLst/>
                          <a:latin typeface="MingLiU" pitchFamily="49" charset="-120"/>
                          <a:ea typeface="MingLiU" pitchFamily="49" charset="-120"/>
                          <a:cs typeface="Microsoft Sans Serif" pitchFamily="34" charset="0"/>
                        </a:rPr>
                        <a:t>对</a:t>
                      </a:r>
                      <a:r>
                        <a:rPr kumimoji="0" lang="zh-CN" sz="1800" b="0" i="0" u="none" strike="noStrike" cap="none" normalizeH="0" baseline="0" smtClean="0">
                          <a:ln>
                            <a:noFill/>
                          </a:ln>
                          <a:solidFill>
                            <a:srgbClr val="000000"/>
                          </a:solidFill>
                          <a:effectLst/>
                          <a:latin typeface="MingLiU" pitchFamily="49" charset="-120"/>
                          <a:ea typeface="MingLiU" pitchFamily="49" charset="-120"/>
                        </a:rPr>
                        <a:t>象，产生一个新的</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rPr>
                        <a:t>Index</a:t>
                      </a:r>
                    </a:p>
                    <a:p>
                      <a:pPr marL="203200" marR="0" lvl="0" indent="-1282700" algn="l" defTabSz="914400" rtl="0" eaLnBrk="1" fontAlgn="base" latinLnBrk="0" hangingPunct="1">
                        <a:lnSpc>
                          <a:spcPts val="19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6400">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diff</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计算差集，并得到一个</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Index</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horzOverflow="overflow">
                    <a:lnL>
                      <a:noFill/>
                    </a:lnL>
                    <a:lnR>
                      <a:noFill/>
                    </a:lnR>
                    <a:lnT>
                      <a:noFill/>
                    </a:lnT>
                    <a:lnB>
                      <a:noFill/>
                    </a:lnB>
                    <a:lnTlToBr>
                      <a:noFill/>
                    </a:lnTlToBr>
                    <a:lnBlToTr>
                      <a:noFill/>
                    </a:lnBlToTr>
                    <a:solidFill>
                      <a:srgbClr val="FFFFFF"/>
                    </a:solidFill>
                  </a:tcPr>
                </a:tc>
              </a:tr>
              <a:tr h="39528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intersection</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计算交集</a:t>
                      </a:r>
                      <a:endParaRPr kumimoji="0" 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union</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计算并集</a:t>
                      </a:r>
                      <a:endParaRPr kumimoji="0" 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isin</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计算一个指示各值是否都包含在参数集合中的布尔型数组</a:t>
                      </a:r>
                      <a:endParaRPr kumimoji="0" 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delete</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删除索引</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a:t>
                      </a:r>
                      <a:r>
                        <a:rPr kumimoji="0" lang="zh-CN" sz="1800" b="0" i="0" u="none" strike="noStrike" cap="none" normalizeH="0" baseline="0" smtClean="0">
                          <a:ln>
                            <a:noFill/>
                          </a:ln>
                          <a:solidFill>
                            <a:srgbClr val="000000"/>
                          </a:solidFill>
                          <a:effectLst/>
                          <a:latin typeface="MingLiU" pitchFamily="49" charset="-120"/>
                          <a:ea typeface="MingLiU" pitchFamily="49" charset="-120"/>
                        </a:rPr>
                        <a:t>处的元素，并得到新的</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rPr>
                        <a:t>Index</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6400">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drop</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删除传入的值，并得到新的</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Index</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insert</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将元素插入到索引</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a:t>
                      </a:r>
                      <a:r>
                        <a:rPr kumimoji="0" lang="zh-CN" sz="1800" b="0" i="0" u="none" strike="noStrike" cap="none" normalizeH="0" baseline="0" smtClean="0">
                          <a:ln>
                            <a:noFill/>
                          </a:ln>
                          <a:solidFill>
                            <a:srgbClr val="000000"/>
                          </a:solidFill>
                          <a:effectLst/>
                          <a:latin typeface="MingLiU" pitchFamily="49" charset="-120"/>
                          <a:ea typeface="MingLiU" pitchFamily="49" charset="-120"/>
                        </a:rPr>
                        <a:t>处，并得到新的</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rPr>
                        <a:t>Index</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Microsoft Sans Serif" pitchFamily="34" charset="0"/>
                          <a:ea typeface="MingLiU" pitchFamily="49" charset="-120"/>
                          <a:cs typeface="Microsoft Sans Serif" pitchFamily="34" charset="0"/>
                        </a:rPr>
                        <a:t>is_monotonic</a:t>
                      </a:r>
                      <a:endParaRPr kumimoji="0" lang="zh-CN" altLang="zh-CN" sz="1800" b="0" i="0" u="none" strike="noStrike" cap="none" normalizeH="0" baseline="0" dirty="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当各元素均大于等于前一个元素时，返回</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True</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401638">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is.unique</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当</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Index</a:t>
                      </a:r>
                      <a:r>
                        <a:rPr kumimoji="0" lang="zh-CN" sz="1800" b="0" i="0" u="none" strike="noStrike" cap="none" normalizeH="0" baseline="0" smtClean="0">
                          <a:ln>
                            <a:noFill/>
                          </a:ln>
                          <a:solidFill>
                            <a:srgbClr val="000000"/>
                          </a:solidFill>
                          <a:effectLst/>
                          <a:latin typeface="MingLiU" pitchFamily="49" charset="-120"/>
                          <a:ea typeface="MingLiU" pitchFamily="49" charset="-120"/>
                        </a:rPr>
                        <a:t>没有重复值时，返回</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rPr>
                        <a:t>True</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a:noFill/>
                    </a:lnB>
                    <a:lnTlToBr>
                      <a:noFill/>
                    </a:lnTlToBr>
                    <a:lnBlToTr>
                      <a:noFill/>
                    </a:lnBlToTr>
                    <a:solidFill>
                      <a:srgbClr val="FFFFFF"/>
                    </a:solidFill>
                  </a:tcPr>
                </a:tc>
              </a:tr>
              <a:tr h="354013">
                <a:tc>
                  <a:txBody>
                    <a:bodyPr/>
                    <a:lstStyle/>
                    <a:p>
                      <a:pPr marL="0" marR="0" lvl="0" indent="-1282700" algn="l"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unique</a:t>
                      </a:r>
                      <a:endParaRPr kumimoji="0" lang="zh-CN" altLang="zh-CN" sz="1800" b="0" i="0" u="none" strike="noStrike" cap="none" normalizeH="0" baseline="0" smtClean="0">
                        <a:ln>
                          <a:noFill/>
                        </a:ln>
                        <a:solidFill>
                          <a:schemeClr val="tx1"/>
                        </a:solidFill>
                        <a:effectLst/>
                        <a:latin typeface="MingLiU" pitchFamily="49" charset="-120"/>
                        <a:ea typeface="MingLiU" pitchFamily="49" charset="-120"/>
                        <a:cs typeface="Microsoft Sans Serif" pitchFamily="34" charset="0"/>
                      </a:endParaRPr>
                    </a:p>
                  </a:txBody>
                  <a:tcPr marL="0" marR="0" marT="0"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203200" marR="0" lvl="0" indent="-1282700" algn="l" defTabSz="914400" rtl="0" eaLnBrk="1" fontAlgn="base" latinLnBrk="0" hangingPunct="1">
                        <a:lnSpc>
                          <a:spcPts val="1900"/>
                        </a:lnSpc>
                        <a:spcBef>
                          <a:spcPct val="0"/>
                        </a:spcBef>
                        <a:spcAft>
                          <a:spcPct val="0"/>
                        </a:spcAft>
                        <a:buClrTx/>
                        <a:buSzTx/>
                        <a:buFontTx/>
                        <a:buNone/>
                        <a:tabLst/>
                      </a:pPr>
                      <a:r>
                        <a:rPr kumimoji="0" lang="zh-CN" sz="1800" b="0" i="0" u="none" strike="noStrike" cap="none" normalizeH="0" baseline="0" smtClean="0">
                          <a:ln>
                            <a:noFill/>
                          </a:ln>
                          <a:solidFill>
                            <a:srgbClr val="000000"/>
                          </a:solidFill>
                          <a:effectLst/>
                          <a:latin typeface="MingLiU" pitchFamily="49" charset="-120"/>
                          <a:ea typeface="MingLiU" pitchFamily="49" charset="-120"/>
                        </a:rPr>
                        <a:t>计算</a:t>
                      </a:r>
                      <a:r>
                        <a:rPr kumimoji="0" lang="en-US" altLang="zh-CN" sz="1800" b="0" i="0" u="none" strike="noStrike" cap="none" normalizeH="0" baseline="0" smtClean="0">
                          <a:ln>
                            <a:noFill/>
                          </a:ln>
                          <a:solidFill>
                            <a:srgbClr val="000000"/>
                          </a:solidFill>
                          <a:effectLst/>
                          <a:latin typeface="Microsoft Sans Serif" pitchFamily="34" charset="0"/>
                          <a:ea typeface="MingLiU" pitchFamily="49" charset="-120"/>
                          <a:cs typeface="Microsoft Sans Serif" pitchFamily="34" charset="0"/>
                        </a:rPr>
                        <a:t>Index</a:t>
                      </a:r>
                      <a:r>
                        <a:rPr kumimoji="0" lang="zh-CN" sz="1800" b="0" i="0" u="none" strike="noStrike" cap="none" normalizeH="0" baseline="0" smtClean="0">
                          <a:ln>
                            <a:noFill/>
                          </a:ln>
                          <a:solidFill>
                            <a:srgbClr val="000000"/>
                          </a:solidFill>
                          <a:effectLst/>
                          <a:latin typeface="MingLiU" pitchFamily="49" charset="-120"/>
                          <a:ea typeface="MingLiU" pitchFamily="49" charset="-120"/>
                        </a:rPr>
                        <a:t>中唯一值的数组</a:t>
                      </a:r>
                      <a:endParaRPr kumimoji="0" lang="zh-CN" sz="1800" b="0" i="0" u="none" strike="noStrike" cap="none" normalizeH="0" baseline="0" smtClean="0">
                        <a:ln>
                          <a:noFill/>
                        </a:ln>
                        <a:solidFill>
                          <a:schemeClr val="tx1"/>
                        </a:solidFill>
                        <a:effectLst/>
                        <a:latin typeface="MingLiU" pitchFamily="49" charset="-120"/>
                        <a:ea typeface="MingLiU" pitchFamily="49" charset="-120"/>
                      </a:endParaRPr>
                    </a:p>
                  </a:txBody>
                  <a:tcPr marL="0" marR="0" marT="0"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48" name="矩形 8"/>
          <p:cNvSpPr>
            <a:spLocks noChangeArrowheads="1"/>
          </p:cNvSpPr>
          <p:nvPr/>
        </p:nvSpPr>
        <p:spPr bwMode="auto">
          <a:xfrm>
            <a:off x="685800" y="990600"/>
            <a:ext cx="358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400" b="1"/>
              <a:t>Index的方法和属性</a:t>
            </a:r>
            <a:endParaRPr lang="zh-CN" alt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zh-CN" sz="3600" smtClean="0"/>
              <a:t>基本功能</a:t>
            </a:r>
            <a:endParaRPr lang="zh-CN" altLang="en-US" sz="3600" smtClean="0"/>
          </a:p>
        </p:txBody>
      </p:sp>
      <p:sp>
        <p:nvSpPr>
          <p:cNvPr id="35843" name="Rectangle 3"/>
          <p:cNvSpPr>
            <a:spLocks noGrp="1" noChangeArrowheads="1"/>
          </p:cNvSpPr>
          <p:nvPr>
            <p:ph type="body" idx="1"/>
          </p:nvPr>
        </p:nvSpPr>
        <p:spPr>
          <a:xfrm>
            <a:off x="566738" y="1052513"/>
            <a:ext cx="8001000" cy="5272087"/>
          </a:xfrm>
        </p:spPr>
        <p:txBody>
          <a:bodyPr/>
          <a:lstStyle/>
          <a:p>
            <a:r>
              <a:rPr lang="zh-CN" altLang="zh-CN" sz="3200" smtClean="0"/>
              <a:t>重新索引</a:t>
            </a:r>
          </a:p>
          <a:p>
            <a:pPr>
              <a:buFont typeface="Wingdings" pitchFamily="2" charset="2"/>
              <a:buNone/>
            </a:pPr>
            <a:r>
              <a:rPr lang="en-US" altLang="zh-CN" sz="2800" smtClean="0"/>
              <a:t>       pandas</a:t>
            </a:r>
            <a:r>
              <a:rPr lang="zh-CN" altLang="zh-CN" sz="2800" smtClean="0"/>
              <a:t>对象的一个</a:t>
            </a:r>
            <a:r>
              <a:rPr lang="zh-CN" altLang="en-US" sz="2800" smtClean="0"/>
              <a:t>重要</a:t>
            </a:r>
            <a:r>
              <a:rPr lang="zh-CN" altLang="zh-CN" sz="2800" smtClean="0"/>
              <a:t>方法是</a:t>
            </a:r>
            <a:r>
              <a:rPr lang="en-US" altLang="zh-CN" sz="2800" smtClean="0"/>
              <a:t>reindex</a:t>
            </a:r>
            <a:r>
              <a:rPr lang="zh-CN" altLang="zh-CN" sz="2800" smtClean="0"/>
              <a:t>，其作用是创建一个适应新索引的新对象。以之前 的一个简单示例来说：</a:t>
            </a:r>
          </a:p>
          <a:p>
            <a:pPr>
              <a:buFont typeface="Wingdings" pitchFamily="2" charset="2"/>
              <a:buNone/>
            </a:pPr>
            <a:r>
              <a:rPr lang="en-US" altLang="zh-CN" sz="2800" b="1" smtClean="0"/>
              <a:t/>
            </a:r>
            <a:br>
              <a:rPr lang="en-US" altLang="zh-CN" sz="2800" b="1" smtClean="0"/>
            </a:br>
            <a:endParaRPr lang="zh-CN" altLang="en-US" sz="2800" b="1" smtClean="0"/>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60E98B-E273-4628-B95C-6063A22E50AC}" type="slidenum">
              <a:rPr lang="en-US" altLang="zh-CN" smtClean="0"/>
              <a:pPr eaLnBrk="1" hangingPunct="1"/>
              <a:t>33</a:t>
            </a:fld>
            <a:endParaRPr lang="en-US" altLang="zh-CN" smtClean="0"/>
          </a:p>
        </p:txBody>
      </p:sp>
      <p:sp>
        <p:nvSpPr>
          <p:cNvPr id="35845" name="Text Box 4"/>
          <p:cNvSpPr txBox="1">
            <a:spLocks noChangeArrowheads="1"/>
          </p:cNvSpPr>
          <p:nvPr/>
        </p:nvSpPr>
        <p:spPr bwMode="auto">
          <a:xfrm>
            <a:off x="1066800" y="2971800"/>
            <a:ext cx="73152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Series([4.5, 7.2, -5.3, 3.6], index=['d', 'b', 'a', 'c'])</a:t>
            </a:r>
          </a:p>
          <a:p>
            <a:pPr eaLnBrk="1" hangingPunct="1"/>
            <a:endParaRPr lang="en-US" altLang="zh-CN" sz="2000"/>
          </a:p>
          <a:p>
            <a:pPr eaLnBrk="1" hangingPunct="1"/>
            <a:r>
              <a:rPr lang="en-US" altLang="zh-CN" sz="2000"/>
              <a:t>&gt;&gt;&gt; obj</a:t>
            </a:r>
          </a:p>
          <a:p>
            <a:pPr eaLnBrk="1" hangingPunct="1"/>
            <a:r>
              <a:rPr lang="en-US" altLang="zh-CN" sz="2000"/>
              <a:t>d    4.5</a:t>
            </a:r>
          </a:p>
          <a:p>
            <a:pPr eaLnBrk="1" hangingPunct="1"/>
            <a:r>
              <a:rPr lang="en-US" altLang="zh-CN" sz="2000"/>
              <a:t>b    7.2</a:t>
            </a:r>
          </a:p>
          <a:p>
            <a:pPr eaLnBrk="1" hangingPunct="1"/>
            <a:r>
              <a:rPr lang="en-US" altLang="zh-CN" sz="2000"/>
              <a:t>a   -5.3</a:t>
            </a:r>
          </a:p>
          <a:p>
            <a:pPr eaLnBrk="1" hangingPunct="1"/>
            <a:r>
              <a:rPr lang="en-US" altLang="zh-CN" sz="2000"/>
              <a:t>c    3.6</a:t>
            </a:r>
          </a:p>
          <a:p>
            <a:pPr eaLnBrk="1" hangingPunct="1"/>
            <a:r>
              <a:rPr lang="en-US" altLang="zh-CN" sz="2000"/>
              <a:t>dtype: float64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zh-CN" sz="3600" smtClean="0"/>
              <a:t>基本功能</a:t>
            </a:r>
            <a:endParaRPr lang="zh-CN" altLang="en-US" sz="3600" smtClean="0"/>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D1F35DA-2F1F-4A44-81AD-6A6E6BE335EB}" type="slidenum">
              <a:rPr lang="en-US" altLang="zh-CN" smtClean="0"/>
              <a:pPr eaLnBrk="1" hangingPunct="1"/>
              <a:t>34</a:t>
            </a:fld>
            <a:endParaRPr lang="en-US" altLang="zh-CN" smtClean="0"/>
          </a:p>
        </p:txBody>
      </p:sp>
      <p:sp>
        <p:nvSpPr>
          <p:cNvPr id="36868" name="内容占位符 8"/>
          <p:cNvSpPr>
            <a:spLocks noGrp="1"/>
          </p:cNvSpPr>
          <p:nvPr>
            <p:ph idx="1"/>
          </p:nvPr>
        </p:nvSpPr>
        <p:spPr>
          <a:xfrm>
            <a:off x="609600" y="990600"/>
            <a:ext cx="8001000" cy="5334000"/>
          </a:xfrm>
        </p:spPr>
        <p:txBody>
          <a:bodyPr/>
          <a:lstStyle/>
          <a:p>
            <a:pPr>
              <a:buFont typeface="Wingdings" pitchFamily="2" charset="2"/>
              <a:buNone/>
            </a:pPr>
            <a:r>
              <a:rPr lang="en-US" altLang="zh-CN" sz="2800" smtClean="0"/>
              <a:t>         </a:t>
            </a:r>
            <a:r>
              <a:rPr lang="zh-CN" altLang="zh-CN" sz="2800" smtClean="0"/>
              <a:t>调用该</a:t>
            </a:r>
            <a:r>
              <a:rPr lang="en-US" altLang="zh-CN" sz="2800" smtClean="0"/>
              <a:t>Series</a:t>
            </a:r>
            <a:r>
              <a:rPr lang="zh-CN" altLang="zh-CN" sz="2800" smtClean="0"/>
              <a:t>的</a:t>
            </a:r>
            <a:r>
              <a:rPr lang="en-US" altLang="zh-CN" sz="2800" smtClean="0"/>
              <a:t>reindex</a:t>
            </a:r>
            <a:r>
              <a:rPr lang="zh-CN" altLang="zh-CN" sz="2800" smtClean="0"/>
              <a:t>将会根据新索引进行重排。如果某个索引值当前不存在，就引入缺失值：</a:t>
            </a:r>
            <a:endParaRPr lang="zh-CN" altLang="en-US" sz="2800" smtClean="0"/>
          </a:p>
        </p:txBody>
      </p:sp>
      <p:sp>
        <p:nvSpPr>
          <p:cNvPr id="36869" name="Text Box 4"/>
          <p:cNvSpPr txBox="1">
            <a:spLocks noChangeArrowheads="1"/>
          </p:cNvSpPr>
          <p:nvPr/>
        </p:nvSpPr>
        <p:spPr bwMode="auto">
          <a:xfrm>
            <a:off x="1066800" y="2286000"/>
            <a:ext cx="73152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&gt;&gt;&gt;obj2 = obj.reindex(['a', 'b', 'c', 'd', 'e'])</a:t>
            </a:r>
          </a:p>
          <a:p>
            <a:pPr eaLnBrk="1" hangingPunct="1"/>
            <a:r>
              <a:rPr lang="en-US" altLang="zh-CN" sz="2000"/>
              <a:t>&gt;&gt;&gt;obj2</a:t>
            </a:r>
          </a:p>
          <a:p>
            <a:pPr eaLnBrk="1" hangingPunct="1"/>
            <a:r>
              <a:rPr lang="en-US" altLang="zh-CN" sz="2000"/>
              <a:t>a   -5.3</a:t>
            </a:r>
          </a:p>
          <a:p>
            <a:pPr eaLnBrk="1" hangingPunct="1"/>
            <a:r>
              <a:rPr lang="en-US" altLang="zh-CN" sz="2000"/>
              <a:t>b    7.2</a:t>
            </a:r>
          </a:p>
          <a:p>
            <a:pPr eaLnBrk="1" hangingPunct="1"/>
            <a:r>
              <a:rPr lang="en-US" altLang="zh-CN" sz="2000"/>
              <a:t>c    3.6</a:t>
            </a:r>
          </a:p>
          <a:p>
            <a:pPr eaLnBrk="1" hangingPunct="1"/>
            <a:r>
              <a:rPr lang="en-US" altLang="zh-CN" sz="2000"/>
              <a:t>d    4.5</a:t>
            </a:r>
          </a:p>
          <a:p>
            <a:pPr eaLnBrk="1" hangingPunct="1"/>
            <a:r>
              <a:rPr lang="en-US" altLang="zh-CN" sz="2000"/>
              <a:t>e    NaN</a:t>
            </a:r>
          </a:p>
          <a:p>
            <a:pPr eaLnBrk="1" hangingPunct="1"/>
            <a:r>
              <a:rPr lang="en-US" altLang="zh-CN" sz="2000"/>
              <a:t>&gt;&gt;&gt;obj.reindex(['a', 'b', 'c', 'd', 'e'], fill_value=0)</a:t>
            </a:r>
          </a:p>
          <a:p>
            <a:pPr eaLnBrk="1" hangingPunct="1"/>
            <a:r>
              <a:rPr lang="en-US" altLang="zh-CN" sz="2000"/>
              <a:t>Out[126]: </a:t>
            </a:r>
          </a:p>
          <a:p>
            <a:pPr eaLnBrk="1" hangingPunct="1"/>
            <a:r>
              <a:rPr lang="en-US" altLang="zh-CN" sz="2000"/>
              <a:t>a   -5.3</a:t>
            </a:r>
          </a:p>
          <a:p>
            <a:pPr eaLnBrk="1" hangingPunct="1"/>
            <a:r>
              <a:rPr lang="en-US" altLang="zh-CN" sz="2000"/>
              <a:t>b    7.2</a:t>
            </a:r>
          </a:p>
          <a:p>
            <a:pPr eaLnBrk="1" hangingPunct="1"/>
            <a:r>
              <a:rPr lang="en-US" altLang="zh-CN" sz="2000"/>
              <a:t>c    3.6</a:t>
            </a:r>
          </a:p>
          <a:p>
            <a:pPr eaLnBrk="1" hangingPunct="1"/>
            <a:r>
              <a:rPr lang="en-US" altLang="zh-CN" sz="2000"/>
              <a:t>d    4.5</a:t>
            </a:r>
          </a:p>
          <a:p>
            <a:pPr eaLnBrk="1" hangingPunct="1"/>
            <a:r>
              <a:rPr lang="en-US" altLang="zh-CN" sz="2000"/>
              <a:t>e    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zh-CN" sz="3600" smtClean="0"/>
              <a:t>基本功能</a:t>
            </a:r>
            <a:endParaRPr lang="zh-CN" altLang="en-US" sz="3600" smtClean="0"/>
          </a:p>
        </p:txBody>
      </p:sp>
      <p:sp>
        <p:nvSpPr>
          <p:cNvPr id="37891" name="内容占位符 2"/>
          <p:cNvSpPr>
            <a:spLocks noGrp="1"/>
          </p:cNvSpPr>
          <p:nvPr>
            <p:ph idx="1"/>
          </p:nvPr>
        </p:nvSpPr>
        <p:spPr>
          <a:xfrm>
            <a:off x="457200" y="1052513"/>
            <a:ext cx="8110538" cy="5272087"/>
          </a:xfrm>
        </p:spPr>
        <p:txBody>
          <a:bodyPr/>
          <a:lstStyle/>
          <a:p>
            <a:pPr>
              <a:buFont typeface="Wingdings" pitchFamily="2" charset="2"/>
              <a:buNone/>
            </a:pPr>
            <a:r>
              <a:rPr lang="en-US" altLang="zh-CN" sz="2800" smtClean="0"/>
              <a:t>          </a:t>
            </a:r>
            <a:r>
              <a:rPr lang="zh-CN" altLang="zh-CN" sz="2800" smtClean="0"/>
              <a:t>对于时间序列这样的有序数据，重新索引时可能需要做一些插值处理。</a:t>
            </a:r>
            <a:r>
              <a:rPr lang="en-US" altLang="zh-CN" sz="2800" smtClean="0"/>
              <a:t>method</a:t>
            </a:r>
            <a:r>
              <a:rPr lang="zh-CN" altLang="zh-CN" sz="2800" smtClean="0"/>
              <a:t>选项即可 达到此目的，例如，使用</a:t>
            </a:r>
            <a:r>
              <a:rPr lang="en-US" altLang="zh-CN" sz="2800" smtClean="0"/>
              <a:t>ffill</a:t>
            </a:r>
            <a:r>
              <a:rPr lang="zh-CN" altLang="zh-CN" sz="2800" smtClean="0"/>
              <a:t>可以实现前向值填充：</a:t>
            </a:r>
            <a:endParaRPr lang="zh-CN" altLang="en-US" sz="2800"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9A13CE-BB3B-494D-8ED4-7675C3938938}" type="slidenum">
              <a:rPr lang="en-US" altLang="zh-CN" smtClean="0"/>
              <a:pPr eaLnBrk="1" hangingPunct="1"/>
              <a:t>35</a:t>
            </a:fld>
            <a:endParaRPr lang="en-US" altLang="zh-CN" smtClean="0"/>
          </a:p>
        </p:txBody>
      </p:sp>
      <p:sp>
        <p:nvSpPr>
          <p:cNvPr id="37893" name="Text Box 4"/>
          <p:cNvSpPr txBox="1">
            <a:spLocks noChangeArrowheads="1"/>
          </p:cNvSpPr>
          <p:nvPr/>
        </p:nvSpPr>
        <p:spPr bwMode="auto">
          <a:xfrm>
            <a:off x="1676400" y="2743200"/>
            <a:ext cx="67056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obj3 = Series(['blue', 'purple', 'yellow'], index=[0, 2, 4])</a:t>
            </a:r>
          </a:p>
          <a:p>
            <a:pPr eaLnBrk="1" hangingPunct="1"/>
            <a:endParaRPr lang="en-US" altLang="zh-CN" sz="2000"/>
          </a:p>
          <a:p>
            <a:pPr eaLnBrk="1" hangingPunct="1"/>
            <a:r>
              <a:rPr lang="en-US" altLang="zh-CN" sz="2000"/>
              <a:t>&gt;&gt;&gt;obj3.reindex(range(6), method='ffill')</a:t>
            </a:r>
          </a:p>
          <a:p>
            <a:pPr eaLnBrk="1" hangingPunct="1"/>
            <a:r>
              <a:rPr lang="en-US" altLang="zh-CN" sz="2000"/>
              <a:t>0      blue</a:t>
            </a:r>
          </a:p>
          <a:p>
            <a:pPr eaLnBrk="1" hangingPunct="1"/>
            <a:r>
              <a:rPr lang="en-US" altLang="zh-CN" sz="2000"/>
              <a:t>1      blue</a:t>
            </a:r>
          </a:p>
          <a:p>
            <a:pPr eaLnBrk="1" hangingPunct="1"/>
            <a:r>
              <a:rPr lang="en-US" altLang="zh-CN" sz="2000"/>
              <a:t>2    purple</a:t>
            </a:r>
          </a:p>
          <a:p>
            <a:pPr eaLnBrk="1" hangingPunct="1"/>
            <a:r>
              <a:rPr lang="en-US" altLang="zh-CN" sz="2000"/>
              <a:t>3    purple</a:t>
            </a:r>
          </a:p>
          <a:p>
            <a:pPr eaLnBrk="1" hangingPunct="1"/>
            <a:r>
              <a:rPr lang="en-US" altLang="zh-CN" sz="2000"/>
              <a:t>4    yellow</a:t>
            </a:r>
          </a:p>
          <a:p>
            <a:pPr eaLnBrk="1" hangingPunct="1"/>
            <a:r>
              <a:rPr lang="en-US" altLang="zh-CN" sz="2000"/>
              <a:t>5    yellow</a:t>
            </a:r>
          </a:p>
          <a:p>
            <a:pPr eaLnBrk="1" hangingPunct="1"/>
            <a:r>
              <a:rPr lang="en-US" altLang="zh-CN" sz="2000"/>
              <a:t>dtype: object</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zh-CN" sz="3600" smtClean="0"/>
              <a:t>基本功能</a:t>
            </a:r>
            <a:endParaRPr lang="zh-CN" altLang="zh-CN" sz="3600" smtClean="0">
              <a:solidFill>
                <a:schemeClr val="tx1"/>
              </a:solidFill>
            </a:endParaRPr>
          </a:p>
        </p:txBody>
      </p:sp>
      <p:sp>
        <p:nvSpPr>
          <p:cNvPr id="38915"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reindex</a:t>
            </a:r>
            <a:r>
              <a:rPr lang="zh-CN" altLang="en-US" sz="2800" smtClean="0"/>
              <a:t>的（插值）</a:t>
            </a:r>
            <a:r>
              <a:rPr lang="en-US" altLang="zh-CN" sz="2800" smtClean="0"/>
              <a:t>method</a:t>
            </a:r>
            <a:r>
              <a:rPr lang="zh-CN" altLang="en-US" sz="2800" smtClean="0"/>
              <a:t>选项</a:t>
            </a:r>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对于</a:t>
            </a:r>
            <a:r>
              <a:rPr lang="en-US" altLang="zh-CN" sz="2800" smtClean="0"/>
              <a:t>DataFrame</a:t>
            </a:r>
            <a:r>
              <a:rPr lang="zh-CN" altLang="zh-CN" sz="2800" smtClean="0"/>
              <a:t>，</a:t>
            </a:r>
            <a:r>
              <a:rPr lang="en-US" altLang="zh-CN" sz="2800" smtClean="0"/>
              <a:t>reindex</a:t>
            </a:r>
            <a:r>
              <a:rPr lang="zh-CN" altLang="en-US" sz="2800" smtClean="0"/>
              <a:t>可</a:t>
            </a:r>
            <a:r>
              <a:rPr lang="zh-CN" altLang="zh-CN" sz="2800" smtClean="0"/>
              <a:t>以修改（行）索引、</a:t>
            </a:r>
            <a:r>
              <a:rPr lang="zh-CN" altLang="en-US" sz="2800" smtClean="0"/>
              <a:t>列</a:t>
            </a:r>
            <a:r>
              <a:rPr lang="zh-CN" altLang="zh-CN" sz="2800" smtClean="0"/>
              <a:t>，或两个都修改。如果仅传入一个序列，则会重新索引行：</a:t>
            </a:r>
            <a:endParaRPr lang="zh-CN" altLang="en-US" sz="2800" smtClean="0"/>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0576D3A-3DE6-4576-AD98-EE8A266C2FC4}" type="slidenum">
              <a:rPr lang="en-US" altLang="zh-CN" smtClean="0"/>
              <a:pPr eaLnBrk="1" hangingPunct="1"/>
              <a:t>36</a:t>
            </a:fld>
            <a:endParaRPr lang="en-US" altLang="zh-CN" smtClean="0"/>
          </a:p>
        </p:txBody>
      </p:sp>
      <p:sp>
        <p:nvSpPr>
          <p:cNvPr id="38917" name="Text Box 4"/>
          <p:cNvSpPr txBox="1">
            <a:spLocks noChangeArrowheads="1"/>
          </p:cNvSpPr>
          <p:nvPr/>
        </p:nvSpPr>
        <p:spPr bwMode="auto">
          <a:xfrm>
            <a:off x="1295400" y="1676400"/>
            <a:ext cx="6781800" cy="12001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参数	                 说明</a:t>
            </a:r>
          </a:p>
          <a:p>
            <a:pPr eaLnBrk="1" hangingPunct="1"/>
            <a:r>
              <a:rPr lang="en-US" altLang="zh-CN" sz="2400"/>
              <a:t>ffill</a:t>
            </a:r>
            <a:r>
              <a:rPr lang="zh-CN" altLang="en-US" sz="2400"/>
              <a:t>或</a:t>
            </a:r>
            <a:r>
              <a:rPr lang="en-US" altLang="zh-CN" sz="2400"/>
              <a:t>pad	        </a:t>
            </a:r>
            <a:r>
              <a:rPr lang="zh-CN" altLang="en-US" sz="2400"/>
              <a:t>前向填充（或搬运）值</a:t>
            </a:r>
          </a:p>
          <a:p>
            <a:pPr eaLnBrk="1" hangingPunct="1"/>
            <a:r>
              <a:rPr lang="en-US" altLang="zh-CN" sz="2400"/>
              <a:t>bfill</a:t>
            </a:r>
            <a:r>
              <a:rPr lang="zh-CN" altLang="en-US" sz="2400"/>
              <a:t>或</a:t>
            </a:r>
            <a:r>
              <a:rPr lang="en-US" altLang="zh-CN" sz="2400"/>
              <a:t>backfill</a:t>
            </a:r>
            <a:r>
              <a:rPr lang="zh-CN" altLang="en-US" sz="2400"/>
              <a:t>	后向填充（或搬运）值</a:t>
            </a:r>
            <a:endParaRPr lang="en-US" altLang="zh-CN" sz="2400">
              <a:solidFill>
                <a:srgbClr val="FF0000"/>
              </a:solidFill>
            </a:endParaRPr>
          </a:p>
        </p:txBody>
      </p:sp>
      <p:sp>
        <p:nvSpPr>
          <p:cNvPr id="38918" name="Text Box 4"/>
          <p:cNvSpPr txBox="1">
            <a:spLocks noChangeArrowheads="1"/>
          </p:cNvSpPr>
          <p:nvPr/>
        </p:nvSpPr>
        <p:spPr bwMode="auto">
          <a:xfrm>
            <a:off x="914400" y="4495800"/>
            <a:ext cx="7391400" cy="1754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frame = DataFrame(np.arange(9).reshape((3, 3)), index=['a', 'c', 'd'],</a:t>
            </a:r>
          </a:p>
          <a:p>
            <a:pPr eaLnBrk="1" hangingPunct="1"/>
            <a:r>
              <a:rPr lang="en-US" altLang="zh-CN"/>
              <a:t>                columns=[ 'Ohio', 'Texas', 'California'])</a:t>
            </a:r>
          </a:p>
          <a:p>
            <a:pPr eaLnBrk="1" hangingPunct="1"/>
            <a:r>
              <a:rPr lang="en-US" altLang="zh-CN"/>
              <a:t>&gt;&gt;&gt;frame</a:t>
            </a:r>
          </a:p>
          <a:p>
            <a:pPr eaLnBrk="1" hangingPunct="1"/>
            <a:r>
              <a:rPr lang="en-US" altLang="zh-CN"/>
              <a:t>&gt;&gt;&gt;frame2 = frame.reindex(['a', 'b', 'c', 'd'])</a:t>
            </a:r>
          </a:p>
          <a:p>
            <a:pPr eaLnBrk="1" hangingPunct="1"/>
            <a:r>
              <a:rPr lang="en-US" altLang="zh-CN"/>
              <a:t>&gt;&gt;&gt;frame2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lnSpc>
                <a:spcPct val="90000"/>
              </a:lnSpc>
            </a:pPr>
            <a:r>
              <a:rPr lang="zh-CN" altLang="zh-CN" sz="3600" smtClean="0"/>
              <a:t>基本功能</a:t>
            </a:r>
            <a:endParaRPr lang="en-US" altLang="zh-CN" sz="3600" smtClean="0"/>
          </a:p>
        </p:txBody>
      </p:sp>
      <p:sp>
        <p:nvSpPr>
          <p:cNvPr id="399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7557EF1-CDF6-4E0D-B7F3-EC00CE064787}" type="slidenum">
              <a:rPr lang="en-US" altLang="zh-CN" smtClean="0"/>
              <a:pPr eaLnBrk="1" hangingPunct="1"/>
              <a:t>37</a:t>
            </a:fld>
            <a:endParaRPr lang="en-US" altLang="zh-CN" smtClean="0"/>
          </a:p>
        </p:txBody>
      </p:sp>
      <p:sp>
        <p:nvSpPr>
          <p:cNvPr id="39940" name="内容占位符 4"/>
          <p:cNvSpPr>
            <a:spLocks noGrp="1"/>
          </p:cNvSpPr>
          <p:nvPr>
            <p:ph idx="1"/>
          </p:nvPr>
        </p:nvSpPr>
        <p:spPr>
          <a:xfrm>
            <a:off x="304800" y="1066800"/>
            <a:ext cx="8382000" cy="5119688"/>
          </a:xfrm>
        </p:spPr>
        <p:txBody>
          <a:bodyPr/>
          <a:lstStyle/>
          <a:p>
            <a:pPr>
              <a:buFont typeface="Wingdings" pitchFamily="2" charset="2"/>
              <a:buNone/>
            </a:pPr>
            <a:r>
              <a:rPr lang="en-US" altLang="zh-CN" sz="2800" smtClean="0"/>
              <a:t>          使用columns关键字即可重新索引列：</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也可以同时对行和列进行</a:t>
            </a:r>
            <a:r>
              <a:rPr lang="zh-CN" altLang="en-US" sz="2800" smtClean="0"/>
              <a:t>重</a:t>
            </a:r>
            <a:r>
              <a:rPr lang="en-US" altLang="zh-CN" sz="2800" smtClean="0"/>
              <a:t>新索引</a:t>
            </a:r>
            <a:r>
              <a:rPr lang="zh-CN" altLang="en-US" sz="2800" smtClean="0"/>
              <a:t>，</a:t>
            </a:r>
            <a:r>
              <a:rPr lang="en-US" altLang="zh-CN" sz="2800" smtClean="0"/>
              <a:t>而插值则只能按行应用(即轴0</a:t>
            </a:r>
            <a:r>
              <a:rPr lang="zh-CN" altLang="zh-CN"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利用</a:t>
            </a:r>
            <a:r>
              <a:rPr lang="en-US" altLang="zh-CN" sz="2800" smtClean="0"/>
              <a:t>ix</a:t>
            </a:r>
            <a:r>
              <a:rPr lang="zh-CN" altLang="zh-CN" sz="2800" smtClean="0"/>
              <a:t>的标签索引功能，重新索引任务可以变得更简洁:</a:t>
            </a:r>
          </a:p>
          <a:p>
            <a:pPr>
              <a:buFont typeface="Wingdings" pitchFamily="2" charset="2"/>
              <a:buNone/>
            </a:pPr>
            <a:r>
              <a:rPr lang="en-US" altLang="zh-CN" sz="2800" smtClean="0"/>
              <a:t>  </a:t>
            </a:r>
          </a:p>
        </p:txBody>
      </p:sp>
      <p:sp>
        <p:nvSpPr>
          <p:cNvPr id="39941" name="Text Box 4"/>
          <p:cNvSpPr txBox="1">
            <a:spLocks noChangeArrowheads="1"/>
          </p:cNvSpPr>
          <p:nvPr/>
        </p:nvSpPr>
        <p:spPr bwMode="auto">
          <a:xfrm>
            <a:off x="1219200" y="1676400"/>
            <a:ext cx="6629400" cy="923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states=['Texas', 'Utah', 'California']</a:t>
            </a:r>
          </a:p>
          <a:p>
            <a:pPr eaLnBrk="1" hangingPunct="1"/>
            <a:endParaRPr lang="en-US" altLang="zh-CN"/>
          </a:p>
          <a:p>
            <a:pPr eaLnBrk="1" hangingPunct="1"/>
            <a:r>
              <a:rPr lang="en-US" altLang="zh-CN"/>
              <a:t>&gt;&gt;&gt;frame.reindex(columns=states)</a:t>
            </a:r>
          </a:p>
        </p:txBody>
      </p:sp>
      <p:sp>
        <p:nvSpPr>
          <p:cNvPr id="39942" name="Text Box 4"/>
          <p:cNvSpPr txBox="1">
            <a:spLocks noChangeArrowheads="1"/>
          </p:cNvSpPr>
          <p:nvPr/>
        </p:nvSpPr>
        <p:spPr bwMode="auto">
          <a:xfrm>
            <a:off x="1295400" y="3657600"/>
            <a:ext cx="6705600" cy="6461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frame.reindex(index=['a', 'b', 'c', 'd'],</a:t>
            </a:r>
          </a:p>
          <a:p>
            <a:pPr eaLnBrk="1" hangingPunct="1"/>
            <a:r>
              <a:rPr lang="en-US" altLang="zh-CN"/>
              <a:t>        method='ffill', columns=states)</a:t>
            </a:r>
          </a:p>
        </p:txBody>
      </p:sp>
      <p:sp>
        <p:nvSpPr>
          <p:cNvPr id="39943" name="Text Box 4"/>
          <p:cNvSpPr txBox="1">
            <a:spLocks noChangeArrowheads="1"/>
          </p:cNvSpPr>
          <p:nvPr/>
        </p:nvSpPr>
        <p:spPr bwMode="auto">
          <a:xfrm>
            <a:off x="1219200" y="5638800"/>
            <a:ext cx="6705600" cy="3698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frame.ix[['a', 'b', 'c', 'd'], states]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a:lnSpc>
                <a:spcPct val="90000"/>
              </a:lnSpc>
            </a:pPr>
            <a:r>
              <a:rPr lang="zh-CN" altLang="zh-CN" sz="3600" smtClean="0"/>
              <a:t>基本功能</a:t>
            </a:r>
            <a:endParaRPr lang="en-US" altLang="zh-CN" sz="3600" smtClean="0"/>
          </a:p>
        </p:txBody>
      </p:sp>
      <p:sp>
        <p:nvSpPr>
          <p:cNvPr id="40963" name="内容占位符 2"/>
          <p:cNvSpPr>
            <a:spLocks noGrp="1"/>
          </p:cNvSpPr>
          <p:nvPr>
            <p:ph idx="1"/>
          </p:nvPr>
        </p:nvSpPr>
        <p:spPr>
          <a:xfrm>
            <a:off x="457200" y="990600"/>
            <a:ext cx="8229600" cy="5105400"/>
          </a:xfrm>
        </p:spPr>
        <p:txBody>
          <a:bodyPr/>
          <a:lstStyle/>
          <a:p>
            <a:pPr>
              <a:buFont typeface="Wingdings" pitchFamily="2" charset="2"/>
              <a:buNone/>
            </a:pPr>
            <a:r>
              <a:rPr lang="en-US" altLang="zh-CN" sz="2800" smtClean="0"/>
              <a:t>       reindex函数的参数 </a:t>
            </a:r>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6DEE6C1-AF86-4181-AEC5-881D8544F638}" type="slidenum">
              <a:rPr lang="en-US" altLang="zh-CN" smtClean="0"/>
              <a:pPr eaLnBrk="1" hangingPunct="1"/>
              <a:t>38</a:t>
            </a:fld>
            <a:endParaRPr lang="en-US" altLang="zh-CN" smtClean="0"/>
          </a:p>
        </p:txBody>
      </p:sp>
      <p:sp>
        <p:nvSpPr>
          <p:cNvPr id="40965" name="Text Box 4"/>
          <p:cNvSpPr txBox="1">
            <a:spLocks noChangeArrowheads="1"/>
          </p:cNvSpPr>
          <p:nvPr/>
        </p:nvSpPr>
        <p:spPr bwMode="auto">
          <a:xfrm>
            <a:off x="609600" y="1524000"/>
            <a:ext cx="8077200" cy="45243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参数	       说明</a:t>
            </a:r>
          </a:p>
          <a:p>
            <a:pPr eaLnBrk="1" hangingPunct="1"/>
            <a:r>
              <a:rPr lang="en-US" altLang="zh-CN" sz="2400"/>
              <a:t>index	       </a:t>
            </a:r>
            <a:r>
              <a:rPr lang="zh-CN" altLang="en-US" sz="2400"/>
              <a:t>用作索引的新序列。既可以是</a:t>
            </a:r>
            <a:r>
              <a:rPr lang="en-US" altLang="zh-CN" sz="2400"/>
              <a:t>index</a:t>
            </a:r>
            <a:r>
              <a:rPr lang="zh-CN" altLang="en-US" sz="2400"/>
              <a:t>实例，也</a:t>
            </a:r>
            <a:endParaRPr lang="en-US" altLang="zh-CN" sz="2400"/>
          </a:p>
          <a:p>
            <a:pPr eaLnBrk="1" hangingPunct="1"/>
            <a:r>
              <a:rPr lang="en-US" altLang="zh-CN" sz="2400"/>
              <a:t>               </a:t>
            </a:r>
            <a:r>
              <a:rPr lang="zh-CN" altLang="en-US" sz="2400"/>
              <a:t>可以是其他序列型的</a:t>
            </a:r>
            <a:r>
              <a:rPr lang="en-US" altLang="zh-CN" sz="2400"/>
              <a:t>Python</a:t>
            </a:r>
            <a:r>
              <a:rPr lang="zh-CN" altLang="en-US" sz="2400"/>
              <a:t>数据结构。</a:t>
            </a:r>
            <a:r>
              <a:rPr lang="en-US" altLang="zh-CN" sz="2400"/>
              <a:t>Index</a:t>
            </a:r>
          </a:p>
          <a:p>
            <a:pPr eaLnBrk="1" hangingPunct="1"/>
            <a:r>
              <a:rPr lang="en-US" altLang="zh-CN" sz="2400"/>
              <a:t>               </a:t>
            </a:r>
            <a:r>
              <a:rPr lang="zh-CN" altLang="en-US" sz="2400"/>
              <a:t>会被完全使用，就像没有任何复制一样。</a:t>
            </a:r>
          </a:p>
          <a:p>
            <a:pPr eaLnBrk="1" hangingPunct="1"/>
            <a:r>
              <a:rPr lang="en-US" altLang="zh-CN" sz="2400"/>
              <a:t>method     </a:t>
            </a:r>
            <a:r>
              <a:rPr lang="zh-CN" altLang="en-US" sz="2400"/>
              <a:t>插值（填充）方式。</a:t>
            </a:r>
          </a:p>
          <a:p>
            <a:pPr eaLnBrk="1" hangingPunct="1"/>
            <a:r>
              <a:rPr lang="en-US" altLang="zh-CN" sz="2400"/>
              <a:t>fill_value  </a:t>
            </a:r>
            <a:r>
              <a:rPr lang="zh-CN" altLang="en-US" sz="2400"/>
              <a:t>在重新索引的过程中，需要引入缺失值时使用</a:t>
            </a:r>
            <a:endParaRPr lang="en-US" altLang="zh-CN" sz="2400"/>
          </a:p>
          <a:p>
            <a:pPr eaLnBrk="1" hangingPunct="1"/>
            <a:r>
              <a:rPr lang="en-US" altLang="zh-CN" sz="2400"/>
              <a:t>               </a:t>
            </a:r>
            <a:r>
              <a:rPr lang="zh-CN" altLang="en-US" sz="2400"/>
              <a:t>的替代值 </a:t>
            </a:r>
            <a:r>
              <a:rPr lang="en-US" altLang="zh-CN" sz="2400"/>
              <a:t>.   </a:t>
            </a:r>
            <a:endParaRPr lang="zh-CN" altLang="en-US" sz="2400"/>
          </a:p>
          <a:p>
            <a:pPr eaLnBrk="1" hangingPunct="1"/>
            <a:r>
              <a:rPr lang="en-US" altLang="zh-CN" sz="2400"/>
              <a:t>limit	       </a:t>
            </a:r>
            <a:r>
              <a:rPr lang="zh-CN" altLang="en-US" sz="2400"/>
              <a:t>前向或后向填充时的最大填充量</a:t>
            </a:r>
            <a:r>
              <a:rPr lang="en-US" altLang="zh-CN" sz="2400"/>
              <a:t>.</a:t>
            </a:r>
            <a:endParaRPr lang="zh-CN" altLang="en-US" sz="2400"/>
          </a:p>
          <a:p>
            <a:pPr eaLnBrk="1" hangingPunct="1"/>
            <a:r>
              <a:rPr lang="en-US" altLang="zh-CN" sz="2400"/>
              <a:t>level	       </a:t>
            </a:r>
            <a:r>
              <a:rPr lang="zh-CN" altLang="en-US" sz="2400"/>
              <a:t>在</a:t>
            </a:r>
            <a:r>
              <a:rPr lang="en-US" altLang="zh-CN" sz="2400"/>
              <a:t>Multiindex</a:t>
            </a:r>
            <a:r>
              <a:rPr lang="zh-CN" altLang="en-US" sz="2400"/>
              <a:t>的指定级别上匹配简单索引，否</a:t>
            </a:r>
            <a:endParaRPr lang="en-US" altLang="zh-CN" sz="2400"/>
          </a:p>
          <a:p>
            <a:pPr eaLnBrk="1" hangingPunct="1"/>
            <a:r>
              <a:rPr lang="en-US" altLang="zh-CN" sz="2400"/>
              <a:t>                </a:t>
            </a:r>
            <a:r>
              <a:rPr lang="zh-CN" altLang="en-US" sz="2400"/>
              <a:t>则选取其子集</a:t>
            </a:r>
          </a:p>
          <a:p>
            <a:pPr eaLnBrk="1" hangingPunct="1"/>
            <a:r>
              <a:rPr lang="en-US" altLang="zh-CN" sz="2400"/>
              <a:t>copy	         </a:t>
            </a:r>
            <a:r>
              <a:rPr lang="zh-CN" altLang="en-US" sz="2400"/>
              <a:t>默认为</a:t>
            </a:r>
            <a:r>
              <a:rPr lang="en-US" altLang="zh-CN" sz="2400"/>
              <a:t>True</a:t>
            </a:r>
            <a:r>
              <a:rPr lang="zh-CN" altLang="en-US" sz="2400"/>
              <a:t>，无论如何都复制；如果为</a:t>
            </a:r>
            <a:r>
              <a:rPr lang="en-US" altLang="zh-CN" sz="2400"/>
              <a:t>False</a:t>
            </a:r>
            <a:r>
              <a:rPr lang="zh-CN" altLang="en-US" sz="2400"/>
              <a:t>，</a:t>
            </a:r>
            <a:endParaRPr lang="en-US" altLang="zh-CN" sz="2400"/>
          </a:p>
          <a:p>
            <a:pPr eaLnBrk="1" hangingPunct="1"/>
            <a:r>
              <a:rPr lang="en-US" altLang="zh-CN" sz="2400"/>
              <a:t>               </a:t>
            </a:r>
            <a:r>
              <a:rPr lang="zh-CN" altLang="en-US" sz="2400"/>
              <a:t>则新旧相等就不复制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zh-CN" sz="3600" smtClean="0"/>
              <a:t>基本功能</a:t>
            </a:r>
            <a:endParaRPr lang="zh-CN" altLang="en-US" sz="3600" smtClean="0"/>
          </a:p>
        </p:txBody>
      </p:sp>
      <p:sp>
        <p:nvSpPr>
          <p:cNvPr id="41987" name="内容占位符 2"/>
          <p:cNvSpPr>
            <a:spLocks noGrp="1"/>
          </p:cNvSpPr>
          <p:nvPr>
            <p:ph idx="1"/>
          </p:nvPr>
        </p:nvSpPr>
        <p:spPr>
          <a:xfrm>
            <a:off x="609600" y="990600"/>
            <a:ext cx="8001000" cy="5272088"/>
          </a:xfrm>
        </p:spPr>
        <p:txBody>
          <a:bodyPr/>
          <a:lstStyle/>
          <a:p>
            <a:r>
              <a:rPr lang="zh-CN" altLang="zh-CN" sz="3200" smtClean="0"/>
              <a:t>丢弃指定轴上的项</a:t>
            </a:r>
          </a:p>
          <a:p>
            <a:pPr>
              <a:buFont typeface="Wingdings" pitchFamily="2" charset="2"/>
              <a:buNone/>
            </a:pPr>
            <a:r>
              <a:rPr lang="en-US" altLang="zh-CN" sz="2800" smtClean="0"/>
              <a:t>         </a:t>
            </a:r>
            <a:r>
              <a:rPr lang="zh-CN" altLang="zh-CN" sz="2800" smtClean="0"/>
              <a:t>丢弃某条轴上的一个或多个项很简单，只要有一个索引数组或列表即可。由于需要执行一些数据整理和集合逻辑，所以</a:t>
            </a:r>
            <a:r>
              <a:rPr lang="en-US" altLang="zh-CN" sz="2800" smtClean="0"/>
              <a:t>drop</a:t>
            </a:r>
            <a:r>
              <a:rPr lang="zh-CN" altLang="zh-CN" sz="2800" smtClean="0"/>
              <a:t>方法返回的是一个在指定轴上删除</a:t>
            </a:r>
            <a:r>
              <a:rPr lang="zh-CN" altLang="en-US" sz="2800" smtClean="0"/>
              <a:t>了</a:t>
            </a:r>
            <a:r>
              <a:rPr lang="zh-CN" altLang="zh-CN" sz="2800" smtClean="0"/>
              <a:t>指定值的新对象：</a:t>
            </a:r>
            <a:endParaRPr lang="zh-CN" altLang="en-US" sz="2800" smtClean="0"/>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A3BE0C-2038-4CDB-96EA-031EA70FE1A2}" type="slidenum">
              <a:rPr lang="en-US" altLang="zh-CN" smtClean="0"/>
              <a:pPr eaLnBrk="1" hangingPunct="1"/>
              <a:t>39</a:t>
            </a:fld>
            <a:endParaRPr lang="en-US" altLang="zh-CN" smtClean="0"/>
          </a:p>
        </p:txBody>
      </p:sp>
      <p:sp>
        <p:nvSpPr>
          <p:cNvPr id="41989" name="Text Box 4"/>
          <p:cNvSpPr txBox="1">
            <a:spLocks noChangeArrowheads="1"/>
          </p:cNvSpPr>
          <p:nvPr/>
        </p:nvSpPr>
        <p:spPr bwMode="auto">
          <a:xfrm>
            <a:off x="457200" y="3429000"/>
            <a:ext cx="8153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Series(np.arange(5,), index=['a', 'b', 'c', 'd', 'e'])</a:t>
            </a:r>
          </a:p>
          <a:p>
            <a:pPr eaLnBrk="1" hangingPunct="1"/>
            <a:r>
              <a:rPr lang="en-US" altLang="zh-CN" sz="2000"/>
              <a:t>&gt;&gt;&gt; new_obj = obj.drop('c')</a:t>
            </a:r>
          </a:p>
          <a:p>
            <a:pPr eaLnBrk="1" hangingPunct="1"/>
            <a:r>
              <a:rPr lang="en-US" altLang="zh-CN" sz="2000"/>
              <a:t>&gt;&gt;&gt;new_obj</a:t>
            </a:r>
          </a:p>
          <a:p>
            <a:pPr eaLnBrk="1" hangingPunct="1"/>
            <a:r>
              <a:rPr lang="en-US" altLang="zh-CN" sz="2000"/>
              <a:t>a    0</a:t>
            </a:r>
          </a:p>
          <a:p>
            <a:pPr eaLnBrk="1" hangingPunct="1"/>
            <a:r>
              <a:rPr lang="en-US" altLang="zh-CN" sz="2000"/>
              <a:t>b    1</a:t>
            </a:r>
          </a:p>
          <a:p>
            <a:pPr eaLnBrk="1" hangingPunct="1"/>
            <a:r>
              <a:rPr lang="en-US" altLang="zh-CN" sz="2000"/>
              <a:t>d    3</a:t>
            </a:r>
          </a:p>
          <a:p>
            <a:pPr eaLnBrk="1" hangingPunct="1"/>
            <a:r>
              <a:rPr lang="en-US" altLang="zh-CN" sz="2000"/>
              <a:t>e    4</a:t>
            </a:r>
          </a:p>
          <a:p>
            <a:pPr eaLnBrk="1" hangingPunct="1"/>
            <a:endParaRPr lang="en-US" altLang="zh-CN" sz="2000"/>
          </a:p>
          <a:p>
            <a:pPr eaLnBrk="1" hangingPunct="1"/>
            <a:r>
              <a:rPr lang="en-US" altLang="zh-CN" sz="2000"/>
              <a:t>&gt;&gt;&gt;obj.drop(['d','c'])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5"/>
          <p:cNvSpPr>
            <a:spLocks noGrp="1"/>
          </p:cNvSpPr>
          <p:nvPr>
            <p:ph type="title"/>
          </p:nvPr>
        </p:nvSpPr>
        <p:spPr/>
        <p:txBody>
          <a:bodyPr/>
          <a:lstStyle/>
          <a:p>
            <a:endParaRPr lang="zh-CN" altLang="en-US" sz="3600" smtClean="0"/>
          </a:p>
        </p:txBody>
      </p:sp>
      <p:sp>
        <p:nvSpPr>
          <p:cNvPr id="8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0A3734-DA68-4333-AEF3-384AFD74408D}" type="slidenum">
              <a:rPr lang="en-US" altLang="zh-CN" smtClean="0"/>
              <a:pPr eaLnBrk="1" hangingPunct="1"/>
              <a:t>4</a:t>
            </a:fld>
            <a:endParaRPr lang="en-US" altLang="zh-CN" smtClean="0"/>
          </a:p>
        </p:txBody>
      </p:sp>
      <p:sp>
        <p:nvSpPr>
          <p:cNvPr id="8196" name="内容占位符 6"/>
          <p:cNvSpPr>
            <a:spLocks noGrp="1"/>
          </p:cNvSpPr>
          <p:nvPr>
            <p:ph idx="1"/>
          </p:nvPr>
        </p:nvSpPr>
        <p:spPr>
          <a:xfrm>
            <a:off x="566738" y="1052513"/>
            <a:ext cx="8001000" cy="5195887"/>
          </a:xfrm>
        </p:spPr>
        <p:txBody>
          <a:bodyPr/>
          <a:lstStyle/>
          <a:p>
            <a:pPr>
              <a:buFont typeface="Wingdings" pitchFamily="2" charset="2"/>
              <a:buNone/>
            </a:pPr>
            <a:r>
              <a:rPr lang="en-US" altLang="zh-CN" sz="2800" smtClean="0"/>
              <a:t>          pandas</a:t>
            </a:r>
            <a:r>
              <a:rPr lang="zh-CN" altLang="zh-CN" sz="2800" smtClean="0"/>
              <a:t>含有使数据分析工作变得更快更简单的高级数据结构和操作工具。</a:t>
            </a:r>
            <a:r>
              <a:rPr lang="zh-CN" altLang="en-US" sz="2800" smtClean="0"/>
              <a:t>它</a:t>
            </a:r>
            <a:r>
              <a:rPr lang="zh-CN" altLang="zh-CN" sz="2800" smtClean="0"/>
              <a:t>是基于</a:t>
            </a:r>
            <a:r>
              <a:rPr lang="en-US" altLang="zh-CN" sz="2800" smtClean="0"/>
              <a:t>NumPy</a:t>
            </a:r>
            <a:r>
              <a:rPr lang="zh-CN" altLang="zh-CN" sz="2800" smtClean="0"/>
              <a:t>构建的，让以</a:t>
            </a:r>
            <a:r>
              <a:rPr lang="en-US" altLang="zh-CN" sz="2800" smtClean="0"/>
              <a:t>NumPy</a:t>
            </a:r>
            <a:r>
              <a:rPr lang="zh-CN" altLang="zh-CN" sz="2800" smtClean="0"/>
              <a:t>为中心的应用变得更加简单。</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因为</a:t>
            </a:r>
            <a:r>
              <a:rPr lang="en-US" altLang="zh-CN" sz="2800" smtClean="0"/>
              <a:t>Series</a:t>
            </a:r>
            <a:r>
              <a:rPr lang="zh-CN" altLang="zh-CN" sz="2800" smtClean="0"/>
              <a:t>和</a:t>
            </a:r>
            <a:r>
              <a:rPr lang="en-US" altLang="zh-CN" sz="2800" smtClean="0"/>
              <a:t>DataFrame</a:t>
            </a:r>
            <a:r>
              <a:rPr lang="zh-CN" altLang="zh-CN" sz="2800" smtClean="0"/>
              <a:t>用的次数非常多，所以将其引入本地命名空间中会更方便。</a:t>
            </a:r>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8197" name="Text Box 4"/>
          <p:cNvSpPr txBox="1">
            <a:spLocks noChangeArrowheads="1"/>
          </p:cNvSpPr>
          <p:nvPr/>
        </p:nvSpPr>
        <p:spPr bwMode="auto">
          <a:xfrm>
            <a:off x="1066800" y="2895600"/>
            <a:ext cx="7086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&gt;&gt;&gt;from pandas import Series, DataFrame </a:t>
            </a:r>
          </a:p>
          <a:p>
            <a:pPr eaLnBrk="1" hangingPunct="1"/>
            <a:r>
              <a:rPr lang="en-US" altLang="zh-CN" sz="2000"/>
              <a:t>&gt;&gt;&gt;import pandas as pd</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zh-CN" sz="3600" smtClean="0"/>
              <a:t>基本功能</a:t>
            </a:r>
            <a:endParaRPr lang="zh-CN" altLang="en-US" sz="3600" smtClean="0"/>
          </a:p>
        </p:txBody>
      </p:sp>
      <p:sp>
        <p:nvSpPr>
          <p:cNvPr id="43011" name="内容占位符 2"/>
          <p:cNvSpPr>
            <a:spLocks noGrp="1"/>
          </p:cNvSpPr>
          <p:nvPr>
            <p:ph idx="1"/>
          </p:nvPr>
        </p:nvSpPr>
        <p:spPr>
          <a:xfrm>
            <a:off x="304800" y="1052513"/>
            <a:ext cx="8382000" cy="5424487"/>
          </a:xfrm>
        </p:spPr>
        <p:txBody>
          <a:bodyPr/>
          <a:lstStyle/>
          <a:p>
            <a:pPr>
              <a:buFont typeface="Wingdings" pitchFamily="2" charset="2"/>
              <a:buNone/>
            </a:pPr>
            <a:r>
              <a:rPr lang="en-US" altLang="zh-CN" sz="2800" smtClean="0"/>
              <a:t>       </a:t>
            </a:r>
            <a:r>
              <a:rPr lang="zh-CN" altLang="zh-CN" sz="2800" smtClean="0"/>
              <a:t>对于</a:t>
            </a:r>
            <a:r>
              <a:rPr lang="en-US" altLang="zh-CN" sz="2800" smtClean="0"/>
              <a:t>DataFrame，</a:t>
            </a:r>
            <a:r>
              <a:rPr lang="zh-CN" altLang="zh-CN" sz="2800" smtClean="0"/>
              <a:t>可以刪除任意轴上的索引值</a:t>
            </a:r>
            <a:r>
              <a:rPr lang="en-US" altLang="zh-CN" sz="2800" smtClean="0"/>
              <a:t>：</a:t>
            </a:r>
            <a:endParaRPr lang="zh-CN" altLang="zh-CN" sz="2800" smtClean="0"/>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DE14FA-73ED-4AD1-A31F-BCE0EB8C8364}" type="slidenum">
              <a:rPr lang="en-US" altLang="zh-CN" smtClean="0"/>
              <a:pPr eaLnBrk="1" hangingPunct="1"/>
              <a:t>40</a:t>
            </a:fld>
            <a:endParaRPr lang="en-US" altLang="zh-CN" smtClean="0"/>
          </a:p>
        </p:txBody>
      </p:sp>
      <p:sp>
        <p:nvSpPr>
          <p:cNvPr id="43013" name="Text Box 4"/>
          <p:cNvSpPr txBox="1">
            <a:spLocks noChangeArrowheads="1"/>
          </p:cNvSpPr>
          <p:nvPr/>
        </p:nvSpPr>
        <p:spPr bwMode="auto">
          <a:xfrm>
            <a:off x="990600" y="2209800"/>
            <a:ext cx="7391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 = DataFrame(np.arange(16).reshape((4, 4)),</a:t>
            </a:r>
          </a:p>
          <a:p>
            <a:pPr eaLnBrk="1" hangingPunct="1"/>
            <a:r>
              <a:rPr lang="en-US" altLang="zh-CN" sz="2000"/>
              <a:t>    index=['Ohio', 'Colorado', 'Utah', 'New York'],</a:t>
            </a:r>
          </a:p>
          <a:p>
            <a:pPr eaLnBrk="1" hangingPunct="1"/>
            <a:r>
              <a:rPr lang="en-US" altLang="zh-CN" sz="2000"/>
              <a:t>    columns=['one', 'two', 'three', 'four'])</a:t>
            </a:r>
          </a:p>
          <a:p>
            <a:pPr eaLnBrk="1" hangingPunct="1"/>
            <a:endParaRPr lang="en-US" altLang="zh-CN" sz="2000"/>
          </a:p>
          <a:p>
            <a:pPr eaLnBrk="1" hangingPunct="1"/>
            <a:r>
              <a:rPr lang="en-US" altLang="zh-CN" sz="2000"/>
              <a:t>&gt;&gt;&gt;data.drop(['Colorado', 'Ohio'])</a:t>
            </a:r>
          </a:p>
          <a:p>
            <a:pPr eaLnBrk="1" hangingPunct="1"/>
            <a:endParaRPr lang="en-US" altLang="zh-CN" sz="2000"/>
          </a:p>
          <a:p>
            <a:pPr eaLnBrk="1" hangingPunct="1"/>
            <a:r>
              <a:rPr lang="en-US" altLang="zh-CN" sz="2000"/>
              <a:t>&gt;&gt;&gt; data.drop('two', axis=1)</a:t>
            </a:r>
          </a:p>
          <a:p>
            <a:pPr eaLnBrk="1" hangingPunct="1"/>
            <a:endParaRPr lang="en-US" altLang="zh-CN" sz="2000"/>
          </a:p>
          <a:p>
            <a:pPr eaLnBrk="1" hangingPunct="1"/>
            <a:r>
              <a:rPr lang="en-US" altLang="zh-CN" sz="2000"/>
              <a:t>&gt;&gt;&gt; data.drop(['two', 'four'], axis=1)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zh-CN" sz="3600" smtClean="0"/>
              <a:t>基本功能</a:t>
            </a:r>
            <a:endParaRPr lang="zh-CN" altLang="en-US" sz="3600" smtClean="0"/>
          </a:p>
        </p:txBody>
      </p:sp>
      <p:sp>
        <p:nvSpPr>
          <p:cNvPr id="440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A1225A9-2653-42C8-8DDD-56CA04CD0894}" type="slidenum">
              <a:rPr lang="en-US" altLang="zh-CN" smtClean="0"/>
              <a:pPr eaLnBrk="1" hangingPunct="1"/>
              <a:t>41</a:t>
            </a:fld>
            <a:endParaRPr lang="en-US" altLang="zh-CN" smtClean="0"/>
          </a:p>
        </p:txBody>
      </p:sp>
      <p:sp>
        <p:nvSpPr>
          <p:cNvPr id="44036" name="内容占位符 5"/>
          <p:cNvSpPr>
            <a:spLocks noGrp="1"/>
          </p:cNvSpPr>
          <p:nvPr>
            <p:ph idx="1"/>
          </p:nvPr>
        </p:nvSpPr>
        <p:spPr>
          <a:xfrm>
            <a:off x="381000" y="1066800"/>
            <a:ext cx="8534400" cy="5181600"/>
          </a:xfrm>
        </p:spPr>
        <p:txBody>
          <a:bodyPr/>
          <a:lstStyle/>
          <a:p>
            <a:r>
              <a:rPr lang="zh-CN" altLang="zh-CN" sz="3200" smtClean="0"/>
              <a:t>索引、选取和过滤 </a:t>
            </a:r>
            <a:endParaRPr lang="en-US" altLang="zh-CN" sz="3200" smtClean="0"/>
          </a:p>
          <a:p>
            <a:pPr>
              <a:buFont typeface="Wingdings" pitchFamily="2" charset="2"/>
              <a:buNone/>
            </a:pPr>
            <a:r>
              <a:rPr lang="en-US" altLang="zh-CN" sz="2800" smtClean="0"/>
              <a:t>          </a:t>
            </a:r>
            <a:r>
              <a:rPr lang="zh-CN" altLang="zh-CN" sz="2800" smtClean="0"/>
              <a:t>Series</a:t>
            </a:r>
            <a:r>
              <a:rPr lang="en-US" altLang="zh-CN" sz="2800" smtClean="0"/>
              <a:t>索引（</a:t>
            </a:r>
            <a:r>
              <a:rPr lang="zh-CN" altLang="zh-CN" sz="2800" smtClean="0"/>
              <a:t>obj[...]</a:t>
            </a:r>
            <a:r>
              <a:rPr lang="zh-CN" altLang="en-US" sz="2800" smtClean="0"/>
              <a:t>）</a:t>
            </a:r>
            <a:r>
              <a:rPr lang="en-US" altLang="zh-CN" sz="2800" smtClean="0"/>
              <a:t>的工作方式类似于</a:t>
            </a:r>
            <a:r>
              <a:rPr lang="zh-CN" altLang="zh-CN" sz="2800" smtClean="0"/>
              <a:t>NumPy</a:t>
            </a:r>
            <a:r>
              <a:rPr lang="en-US" altLang="zh-CN" sz="2800" smtClean="0"/>
              <a:t>数组的索引，只不过</a:t>
            </a:r>
            <a:r>
              <a:rPr lang="zh-CN" altLang="zh-CN" sz="2800" smtClean="0"/>
              <a:t>Series</a:t>
            </a:r>
            <a:r>
              <a:rPr lang="en-US" altLang="zh-CN" sz="2800" smtClean="0"/>
              <a:t>的索引值不只是整数</a:t>
            </a:r>
            <a:r>
              <a:rPr lang="zh-CN" altLang="en-US" sz="2800" smtClean="0"/>
              <a:t>。</a:t>
            </a:r>
          </a:p>
        </p:txBody>
      </p:sp>
      <p:sp>
        <p:nvSpPr>
          <p:cNvPr id="44037" name="Text Box 4"/>
          <p:cNvSpPr txBox="1">
            <a:spLocks noChangeArrowheads="1"/>
          </p:cNvSpPr>
          <p:nvPr/>
        </p:nvSpPr>
        <p:spPr bwMode="auto">
          <a:xfrm>
            <a:off x="914400" y="3124200"/>
            <a:ext cx="7391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 = Series(np.arange(4,), index=['a', 'b', 'c', 'd'])</a:t>
            </a:r>
          </a:p>
          <a:p>
            <a:pPr eaLnBrk="1" hangingPunct="1"/>
            <a:r>
              <a:rPr lang="en-US" altLang="zh-CN" sz="2000"/>
              <a:t>&gt;&gt;&gt;obj['b']</a:t>
            </a:r>
          </a:p>
          <a:p>
            <a:pPr eaLnBrk="1" hangingPunct="1"/>
            <a:r>
              <a:rPr lang="en-US" altLang="zh-CN" sz="2000"/>
              <a:t>1</a:t>
            </a:r>
          </a:p>
          <a:p>
            <a:pPr eaLnBrk="1" hangingPunct="1"/>
            <a:r>
              <a:rPr lang="en-US" altLang="zh-CN" sz="2000"/>
              <a:t>&gt;&gt;&gt;obj[1]</a:t>
            </a:r>
          </a:p>
          <a:p>
            <a:pPr eaLnBrk="1" hangingPunct="1"/>
            <a:r>
              <a:rPr lang="en-US" altLang="zh-CN" sz="2000"/>
              <a:t>1</a:t>
            </a:r>
          </a:p>
          <a:p>
            <a:pPr eaLnBrk="1" hangingPunct="1"/>
            <a:r>
              <a:rPr lang="en-US" altLang="zh-CN" sz="2000"/>
              <a:t>&gt;&gt;&gt;obj[2:4]</a:t>
            </a:r>
          </a:p>
          <a:p>
            <a:pPr eaLnBrk="1" hangingPunct="1"/>
            <a:r>
              <a:rPr lang="en-US" altLang="zh-CN" sz="2000"/>
              <a:t>c    2</a:t>
            </a:r>
          </a:p>
          <a:p>
            <a:pPr eaLnBrk="1" hangingPunct="1"/>
            <a:r>
              <a:rPr lang="en-US" altLang="zh-CN" sz="2000"/>
              <a:t>d    3</a:t>
            </a:r>
          </a:p>
          <a:p>
            <a:pPr eaLnBrk="1" hangingPunct="1"/>
            <a:r>
              <a:rPr lang="en-US" altLang="zh-CN" sz="2000"/>
              <a:t>dtype: int32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z="3600" smtClean="0"/>
              <a:t>基本功能</a:t>
            </a:r>
            <a:endParaRPr lang="zh-CN" altLang="en-US" sz="3600" smtClean="0"/>
          </a:p>
        </p:txBody>
      </p:sp>
      <p:sp>
        <p:nvSpPr>
          <p:cNvPr id="45059" name="内容占位符 2"/>
          <p:cNvSpPr>
            <a:spLocks noGrp="1"/>
          </p:cNvSpPr>
          <p:nvPr>
            <p:ph idx="1"/>
          </p:nvPr>
        </p:nvSpPr>
        <p:spPr>
          <a:xfrm>
            <a:off x="609600" y="1066800"/>
            <a:ext cx="8001000" cy="5272088"/>
          </a:xfrm>
        </p:spPr>
        <p:txBody>
          <a:bodyPr/>
          <a:lstStyle/>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p:txBody>
      </p:sp>
      <p:sp>
        <p:nvSpPr>
          <p:cNvPr id="450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13304A-F752-4222-95A1-C308693F5EF3}" type="slidenum">
              <a:rPr lang="en-US" altLang="zh-CN" smtClean="0"/>
              <a:pPr eaLnBrk="1" hangingPunct="1"/>
              <a:t>42</a:t>
            </a:fld>
            <a:endParaRPr lang="en-US" altLang="zh-CN" smtClean="0"/>
          </a:p>
        </p:txBody>
      </p:sp>
      <p:sp>
        <p:nvSpPr>
          <p:cNvPr id="45061" name="Text Box 4"/>
          <p:cNvSpPr txBox="1">
            <a:spLocks noChangeArrowheads="1"/>
          </p:cNvSpPr>
          <p:nvPr/>
        </p:nvSpPr>
        <p:spPr bwMode="auto">
          <a:xfrm>
            <a:off x="838200" y="1219200"/>
            <a:ext cx="7391400" cy="50165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obj[['b', 'a', 'd']]</a:t>
            </a:r>
          </a:p>
          <a:p>
            <a:pPr eaLnBrk="1" hangingPunct="1"/>
            <a:r>
              <a:rPr lang="en-US" altLang="zh-CN" sz="2000"/>
              <a:t>b    1</a:t>
            </a:r>
          </a:p>
          <a:p>
            <a:pPr eaLnBrk="1" hangingPunct="1"/>
            <a:r>
              <a:rPr lang="en-US" altLang="zh-CN" sz="2000"/>
              <a:t>a    0</a:t>
            </a:r>
          </a:p>
          <a:p>
            <a:pPr eaLnBrk="1" hangingPunct="1"/>
            <a:r>
              <a:rPr lang="en-US" altLang="zh-CN" sz="2000"/>
              <a:t>d    3</a:t>
            </a:r>
          </a:p>
          <a:p>
            <a:pPr eaLnBrk="1" hangingPunct="1"/>
            <a:r>
              <a:rPr lang="en-US" altLang="zh-CN" sz="2000"/>
              <a:t>dtype: int32</a:t>
            </a:r>
          </a:p>
          <a:p>
            <a:pPr eaLnBrk="1" hangingPunct="1"/>
            <a:endParaRPr lang="en-US" altLang="zh-CN" sz="2000"/>
          </a:p>
          <a:p>
            <a:pPr eaLnBrk="1" hangingPunct="1"/>
            <a:r>
              <a:rPr lang="en-US" altLang="zh-CN" sz="2000"/>
              <a:t>&gt;&gt;&gt;obj[[1, 3]]</a:t>
            </a:r>
          </a:p>
          <a:p>
            <a:pPr eaLnBrk="1" hangingPunct="1"/>
            <a:r>
              <a:rPr lang="en-US" altLang="zh-CN" sz="2000"/>
              <a:t>b    1</a:t>
            </a:r>
          </a:p>
          <a:p>
            <a:pPr eaLnBrk="1" hangingPunct="1"/>
            <a:r>
              <a:rPr lang="en-US" altLang="zh-CN" sz="2000"/>
              <a:t>d    3</a:t>
            </a:r>
          </a:p>
          <a:p>
            <a:pPr eaLnBrk="1" hangingPunct="1"/>
            <a:r>
              <a:rPr lang="en-US" altLang="zh-CN" sz="2000"/>
              <a:t>dtype: int32</a:t>
            </a:r>
          </a:p>
          <a:p>
            <a:pPr eaLnBrk="1" hangingPunct="1"/>
            <a:endParaRPr lang="en-US" altLang="zh-CN" sz="2000"/>
          </a:p>
          <a:p>
            <a:pPr eaLnBrk="1" hangingPunct="1"/>
            <a:r>
              <a:rPr lang="en-US" altLang="zh-CN" sz="2000"/>
              <a:t>&gt;&gt;&gt;obj[obj &lt; 2]</a:t>
            </a:r>
          </a:p>
          <a:p>
            <a:pPr eaLnBrk="1" hangingPunct="1"/>
            <a:r>
              <a:rPr lang="en-US" altLang="zh-CN" sz="2000"/>
              <a:t>a    0</a:t>
            </a:r>
          </a:p>
          <a:p>
            <a:pPr eaLnBrk="1" hangingPunct="1"/>
            <a:r>
              <a:rPr lang="en-US" altLang="zh-CN" sz="2000"/>
              <a:t>b    1</a:t>
            </a:r>
          </a:p>
          <a:p>
            <a:pPr eaLnBrk="1" hangingPunct="1"/>
            <a:r>
              <a:rPr lang="en-US" altLang="zh-CN" sz="2000"/>
              <a:t>dtype: int32</a:t>
            </a:r>
          </a:p>
          <a:p>
            <a:pPr eaLnBrk="1" hangingPunct="1"/>
            <a:endParaRPr lang="en-US" altLang="zh-CN"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z="3600" smtClean="0"/>
              <a:t>基本功能</a:t>
            </a:r>
            <a:endParaRPr lang="zh-CN" altLang="en-US" sz="3600" smtClean="0"/>
          </a:p>
        </p:txBody>
      </p:sp>
      <p:sp>
        <p:nvSpPr>
          <p:cNvPr id="46083" name="内容占位符 2"/>
          <p:cNvSpPr>
            <a:spLocks noGrp="1"/>
          </p:cNvSpPr>
          <p:nvPr>
            <p:ph idx="1"/>
          </p:nvPr>
        </p:nvSpPr>
        <p:spPr>
          <a:xfrm>
            <a:off x="533400" y="990600"/>
            <a:ext cx="8001000" cy="5334000"/>
          </a:xfrm>
        </p:spPr>
        <p:txBody>
          <a:bodyPr/>
          <a:lstStyle/>
          <a:p>
            <a:pPr>
              <a:buFont typeface="Wingdings" pitchFamily="2" charset="2"/>
              <a:buNone/>
            </a:pPr>
            <a:r>
              <a:rPr lang="en-US" altLang="zh-CN" sz="2800" smtClean="0"/>
              <a:t>         </a:t>
            </a:r>
            <a:r>
              <a:rPr lang="zh-CN" altLang="zh-CN" sz="2800" smtClean="0"/>
              <a:t>利用标签的切片运算与普通的</a:t>
            </a:r>
            <a:r>
              <a:rPr lang="en-US" altLang="zh-CN" sz="2800" smtClean="0"/>
              <a:t>Python</a:t>
            </a:r>
            <a:r>
              <a:rPr lang="zh-CN" altLang="zh-CN" sz="2800" smtClean="0"/>
              <a:t>切片运算不同，</a:t>
            </a:r>
            <a:r>
              <a:rPr lang="zh-CN" altLang="en-US" sz="2800" smtClean="0"/>
              <a:t>当使用</a:t>
            </a:r>
            <a:r>
              <a:rPr lang="zh-CN" altLang="en-US" sz="2800" b="1" smtClean="0"/>
              <a:t>非整数</a:t>
            </a:r>
            <a:r>
              <a:rPr lang="zh-CN" altLang="en-US" sz="2800" smtClean="0"/>
              <a:t>作为切片索引时</a:t>
            </a:r>
            <a:r>
              <a:rPr lang="en-US" altLang="zh-CN" sz="2800" smtClean="0"/>
              <a:t>,</a:t>
            </a:r>
            <a:r>
              <a:rPr lang="zh-CN" altLang="zh-CN" sz="2800" smtClean="0"/>
              <a:t>其末端是包含的</a:t>
            </a:r>
            <a:r>
              <a:rPr lang="en-US" altLang="zh-CN" sz="2800" smtClean="0"/>
              <a:t>（inclusive)</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en-US" sz="2800" smtClean="0"/>
              <a:t>设置的方式也很简单：</a:t>
            </a:r>
            <a:r>
              <a:rPr lang="en-US" altLang="zh-CN" sz="2800" smtClean="0"/>
              <a:t>         </a:t>
            </a:r>
          </a:p>
          <a:p>
            <a:pPr>
              <a:buFont typeface="Wingdings" pitchFamily="2" charset="2"/>
              <a:buNone/>
            </a:pPr>
            <a:r>
              <a:rPr lang="en-US" altLang="zh-CN" smtClean="0"/>
              <a:t>         </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CB5F6F-EE57-4BB6-981F-FEF395D24A53}" type="slidenum">
              <a:rPr lang="en-US" altLang="zh-CN" smtClean="0"/>
              <a:pPr eaLnBrk="1" hangingPunct="1"/>
              <a:t>43</a:t>
            </a:fld>
            <a:endParaRPr lang="en-US" altLang="zh-CN" smtClean="0"/>
          </a:p>
        </p:txBody>
      </p:sp>
      <p:sp>
        <p:nvSpPr>
          <p:cNvPr id="46085" name="Text Box 4"/>
          <p:cNvSpPr txBox="1">
            <a:spLocks noChangeArrowheads="1"/>
          </p:cNvSpPr>
          <p:nvPr/>
        </p:nvSpPr>
        <p:spPr bwMode="auto">
          <a:xfrm>
            <a:off x="1447800" y="2438400"/>
            <a:ext cx="5867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obj['b': 'c']</a:t>
            </a:r>
          </a:p>
          <a:p>
            <a:pPr eaLnBrk="1" hangingPunct="1"/>
            <a:r>
              <a:rPr lang="en-US" altLang="zh-CN" sz="2000"/>
              <a:t>b    1</a:t>
            </a:r>
          </a:p>
          <a:p>
            <a:pPr eaLnBrk="1" hangingPunct="1"/>
            <a:r>
              <a:rPr lang="en-US" altLang="zh-CN" sz="2000"/>
              <a:t>c    2</a:t>
            </a:r>
          </a:p>
          <a:p>
            <a:pPr eaLnBrk="1" hangingPunct="1"/>
            <a:r>
              <a:rPr lang="en-US" altLang="zh-CN" sz="2000"/>
              <a:t>dtype: int32</a:t>
            </a:r>
          </a:p>
        </p:txBody>
      </p:sp>
      <p:sp>
        <p:nvSpPr>
          <p:cNvPr id="46086" name="Text Box 4"/>
          <p:cNvSpPr txBox="1">
            <a:spLocks noChangeArrowheads="1"/>
          </p:cNvSpPr>
          <p:nvPr/>
        </p:nvSpPr>
        <p:spPr bwMode="auto">
          <a:xfrm>
            <a:off x="1524000" y="4419600"/>
            <a:ext cx="5867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obj['b' :'c'] = 5</a:t>
            </a:r>
          </a:p>
          <a:p>
            <a:pPr eaLnBrk="1" hangingPunct="1"/>
            <a:r>
              <a:rPr lang="en-US" altLang="zh-CN" sz="2000"/>
              <a:t>&gt;&gt;&gt;obj</a:t>
            </a:r>
          </a:p>
          <a:p>
            <a:pPr eaLnBrk="1" hangingPunct="1"/>
            <a:r>
              <a:rPr lang="en-US" altLang="zh-CN" sz="2000"/>
              <a:t>a    0</a:t>
            </a:r>
          </a:p>
          <a:p>
            <a:pPr eaLnBrk="1" hangingPunct="1"/>
            <a:r>
              <a:rPr lang="en-US" altLang="zh-CN" sz="2000"/>
              <a:t>b    5</a:t>
            </a:r>
          </a:p>
          <a:p>
            <a:pPr eaLnBrk="1" hangingPunct="1"/>
            <a:r>
              <a:rPr lang="en-US" altLang="zh-CN" sz="2000"/>
              <a:t>c    5</a:t>
            </a:r>
          </a:p>
          <a:p>
            <a:pPr eaLnBrk="1" hangingPunct="1"/>
            <a:r>
              <a:rPr lang="en-US" altLang="zh-CN" sz="2000"/>
              <a:t>d    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zh-CN" sz="3600" smtClean="0"/>
              <a:t>基本功能</a:t>
            </a:r>
            <a:endParaRPr lang="zh-CN" altLang="en-US" sz="3600" smtClean="0"/>
          </a:p>
        </p:txBody>
      </p:sp>
      <p:sp>
        <p:nvSpPr>
          <p:cNvPr id="47107" name="内容占位符 2"/>
          <p:cNvSpPr>
            <a:spLocks noGrp="1"/>
          </p:cNvSpPr>
          <p:nvPr>
            <p:ph idx="1"/>
          </p:nvPr>
        </p:nvSpPr>
        <p:spPr>
          <a:xfrm>
            <a:off x="457200" y="1052513"/>
            <a:ext cx="8110538" cy="5348287"/>
          </a:xfrm>
        </p:spPr>
        <p:txBody>
          <a:bodyPr/>
          <a:lstStyle/>
          <a:p>
            <a:pPr>
              <a:buFont typeface="Wingdings" pitchFamily="2" charset="2"/>
              <a:buNone/>
            </a:pPr>
            <a:r>
              <a:rPr lang="zh-CN" altLang="en-US" sz="2800" smtClean="0"/>
              <a:t>          </a:t>
            </a:r>
            <a:r>
              <a:rPr lang="en-US" altLang="zh-CN" sz="2800" smtClean="0"/>
              <a:t>对</a:t>
            </a:r>
            <a:r>
              <a:rPr lang="zh-CN" altLang="zh-CN" sz="2800" smtClean="0"/>
              <a:t>DataFrame</a:t>
            </a:r>
            <a:r>
              <a:rPr lang="en-US" altLang="zh-CN" sz="2800" smtClean="0"/>
              <a:t>进行索引其实就是获取一个或多个列</a:t>
            </a:r>
            <a:r>
              <a:rPr lang="zh-CN" altLang="zh-CN" sz="2800" smtClean="0"/>
              <a:t>: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这种索引方式有几个特殊的情况。首先通过切片或布尔型数组选取行</a:t>
            </a:r>
            <a:r>
              <a:rPr lang="en-US" altLang="zh-CN" sz="2800" smtClean="0"/>
              <a:t>:</a:t>
            </a:r>
            <a:endParaRPr lang="zh-CN" altLang="en-US" sz="2800" smtClean="0"/>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B9F4C2-DC65-4997-93D4-ECB7EF30E3BC}" type="slidenum">
              <a:rPr lang="en-US" altLang="zh-CN" smtClean="0"/>
              <a:pPr eaLnBrk="1" hangingPunct="1"/>
              <a:t>44</a:t>
            </a:fld>
            <a:endParaRPr lang="en-US" altLang="zh-CN" smtClean="0"/>
          </a:p>
        </p:txBody>
      </p:sp>
      <p:sp>
        <p:nvSpPr>
          <p:cNvPr id="47109" name="Text Box 4"/>
          <p:cNvSpPr txBox="1">
            <a:spLocks noChangeArrowheads="1"/>
          </p:cNvSpPr>
          <p:nvPr/>
        </p:nvSpPr>
        <p:spPr bwMode="auto">
          <a:xfrm>
            <a:off x="1371600" y="2057400"/>
            <a:ext cx="6781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data['two']</a:t>
            </a:r>
          </a:p>
          <a:p>
            <a:pPr eaLnBrk="1" hangingPunct="1"/>
            <a:r>
              <a:rPr lang="en-US" altLang="zh-CN" sz="2000"/>
              <a:t>Ohio         1</a:t>
            </a:r>
          </a:p>
          <a:p>
            <a:pPr eaLnBrk="1" hangingPunct="1"/>
            <a:r>
              <a:rPr lang="en-US" altLang="zh-CN" sz="2000"/>
              <a:t>Colorado     5</a:t>
            </a:r>
          </a:p>
          <a:p>
            <a:pPr eaLnBrk="1" hangingPunct="1"/>
            <a:r>
              <a:rPr lang="en-US" altLang="zh-CN" sz="2000"/>
              <a:t>Utah         9</a:t>
            </a:r>
          </a:p>
          <a:p>
            <a:pPr eaLnBrk="1" hangingPunct="1"/>
            <a:r>
              <a:rPr lang="en-US" altLang="zh-CN" sz="2000"/>
              <a:t>New York    13</a:t>
            </a:r>
          </a:p>
          <a:p>
            <a:pPr eaLnBrk="1" hangingPunct="1"/>
            <a:r>
              <a:rPr lang="en-US" altLang="zh-CN" sz="2000"/>
              <a:t>&gt;&gt;&gt;data[['three', 'one']]</a:t>
            </a:r>
          </a:p>
        </p:txBody>
      </p:sp>
      <p:sp>
        <p:nvSpPr>
          <p:cNvPr id="47110" name="Text Box 4"/>
          <p:cNvSpPr txBox="1">
            <a:spLocks noChangeArrowheads="1"/>
          </p:cNvSpPr>
          <p:nvPr/>
        </p:nvSpPr>
        <p:spPr bwMode="auto">
          <a:xfrm>
            <a:off x="1447800" y="5105400"/>
            <a:ext cx="6629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data[:2]</a:t>
            </a:r>
          </a:p>
          <a:p>
            <a:pPr eaLnBrk="1" hangingPunct="1"/>
            <a:endParaRPr lang="en-US" altLang="zh-CN" sz="2000"/>
          </a:p>
          <a:p>
            <a:pPr eaLnBrk="1" hangingPunct="1"/>
            <a:r>
              <a:rPr lang="en-US" altLang="zh-CN" sz="2000"/>
              <a:t>&gt;&gt;&gt;data[data['three'] &gt;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zh-CN" sz="3600" smtClean="0"/>
              <a:t>基本功能</a:t>
            </a:r>
            <a:endParaRPr lang="en-US" altLang="zh-CN" sz="3600" smtClean="0">
              <a:solidFill>
                <a:schemeClr val="tx1"/>
              </a:solidFill>
            </a:endParaRPr>
          </a:p>
        </p:txBody>
      </p:sp>
      <p:sp>
        <p:nvSpPr>
          <p:cNvPr id="481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B06768-7CFD-4F8A-B1FB-78011FD51F46}" type="slidenum">
              <a:rPr lang="en-US" altLang="zh-CN" smtClean="0"/>
              <a:pPr eaLnBrk="1" hangingPunct="1"/>
              <a:t>45</a:t>
            </a:fld>
            <a:endParaRPr lang="en-US" altLang="zh-CN" smtClean="0"/>
          </a:p>
        </p:txBody>
      </p:sp>
      <p:sp>
        <p:nvSpPr>
          <p:cNvPr id="48132" name="内容占位符 5"/>
          <p:cNvSpPr>
            <a:spLocks noGrp="1"/>
          </p:cNvSpPr>
          <p:nvPr>
            <p:ph idx="1"/>
          </p:nvPr>
        </p:nvSpPr>
        <p:spPr>
          <a:xfrm>
            <a:off x="609600" y="990600"/>
            <a:ext cx="8001000" cy="5334000"/>
          </a:xfrm>
        </p:spPr>
        <p:txBody>
          <a:bodyPr/>
          <a:lstStyle/>
          <a:p>
            <a:pPr>
              <a:buFont typeface="Wingdings" pitchFamily="2" charset="2"/>
              <a:buNone/>
            </a:pPr>
            <a:r>
              <a:rPr lang="en-US" altLang="zh-CN" sz="2800" smtClean="0"/>
              <a:t>         </a:t>
            </a:r>
            <a:r>
              <a:rPr lang="zh-CN" altLang="zh-CN" sz="2800" smtClean="0"/>
              <a:t>另一种用法是通过布尔型</a:t>
            </a:r>
            <a:r>
              <a:rPr lang="en-US" altLang="zh-CN" sz="2800" smtClean="0"/>
              <a:t>DataFrame </a:t>
            </a:r>
            <a:r>
              <a:rPr lang="zh-CN" altLang="zh-CN" sz="2800" smtClean="0"/>
              <a:t>(比如下面这个由标</a:t>
            </a:r>
            <a:r>
              <a:rPr lang="zh-CN" altLang="en-US" sz="2800" smtClean="0"/>
              <a:t>量</a:t>
            </a:r>
            <a:r>
              <a:rPr lang="zh-CN" altLang="zh-CN" sz="2800" smtClean="0"/>
              <a:t>比较运算得出的）进行索引：</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这段代码的目的是使</a:t>
            </a:r>
            <a:r>
              <a:rPr lang="zh-CN" altLang="zh-CN" sz="2800" smtClean="0"/>
              <a:t>DataFrame</a:t>
            </a:r>
            <a:r>
              <a:rPr lang="en-US" altLang="zh-CN" sz="2800" smtClean="0"/>
              <a:t>在语法上</a:t>
            </a:r>
            <a:r>
              <a:rPr lang="zh-CN" altLang="en-US" sz="2800" smtClean="0"/>
              <a:t>更像</a:t>
            </a:r>
            <a:r>
              <a:rPr lang="zh-CN" altLang="zh-CN" sz="2800" smtClean="0"/>
              <a:t>ndarray</a:t>
            </a:r>
            <a:r>
              <a:rPr lang="en-US" altLang="zh-CN" sz="2800" smtClean="0"/>
              <a:t>。</a:t>
            </a:r>
            <a:endParaRPr lang="zh-CN" altLang="en-US" sz="2800" smtClean="0"/>
          </a:p>
        </p:txBody>
      </p:sp>
      <p:sp>
        <p:nvSpPr>
          <p:cNvPr id="48133" name="Text Box 4"/>
          <p:cNvSpPr txBox="1">
            <a:spLocks noChangeArrowheads="1"/>
          </p:cNvSpPr>
          <p:nvPr/>
        </p:nvSpPr>
        <p:spPr bwMode="auto">
          <a:xfrm>
            <a:off x="1066800" y="2438400"/>
            <a:ext cx="7543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 &lt; 5</a:t>
            </a:r>
          </a:p>
          <a:p>
            <a:pPr eaLnBrk="1" hangingPunct="1"/>
            <a:endParaRPr lang="en-US" altLang="zh-CN" sz="2000"/>
          </a:p>
          <a:p>
            <a:pPr eaLnBrk="1" hangingPunct="1"/>
            <a:r>
              <a:rPr lang="en-US" altLang="zh-CN" sz="2000"/>
              <a:t>&gt;&gt;&gt;</a:t>
            </a:r>
            <a:r>
              <a:rPr lang="it-IT" altLang="zh-CN" sz="2000"/>
              <a:t>data[data &lt; 5] = 0</a:t>
            </a:r>
          </a:p>
          <a:p>
            <a:pPr eaLnBrk="1" hangingPunct="1"/>
            <a:endParaRPr lang="it-IT" altLang="zh-CN" sz="2000"/>
          </a:p>
          <a:p>
            <a:pPr eaLnBrk="1" hangingPunct="1"/>
            <a:r>
              <a:rPr lang="it-IT" altLang="zh-CN" sz="2000"/>
              <a:t>&gt;&gt;&gt;data</a:t>
            </a:r>
            <a:endParaRPr lang="en-US" altLang="zh-CN"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zh-CN" sz="3600" smtClean="0"/>
              <a:t>基本功能</a:t>
            </a:r>
            <a:endParaRPr lang="en-US" altLang="zh-CN" sz="3600" smtClean="0"/>
          </a:p>
        </p:txBody>
      </p:sp>
      <p:sp>
        <p:nvSpPr>
          <p:cNvPr id="49155" name="内容占位符 2"/>
          <p:cNvSpPr>
            <a:spLocks noGrp="1"/>
          </p:cNvSpPr>
          <p:nvPr>
            <p:ph idx="1"/>
          </p:nvPr>
        </p:nvSpPr>
        <p:spPr>
          <a:xfrm>
            <a:off x="609600" y="990600"/>
            <a:ext cx="8001000" cy="5486400"/>
          </a:xfrm>
        </p:spPr>
        <p:txBody>
          <a:bodyPr/>
          <a:lstStyle/>
          <a:p>
            <a:pPr>
              <a:buFont typeface="Wingdings" pitchFamily="2" charset="2"/>
              <a:buNone/>
            </a:pPr>
            <a:r>
              <a:rPr lang="en-US" altLang="zh-CN" sz="2800" smtClean="0"/>
              <a:t>         </a:t>
            </a:r>
            <a:r>
              <a:rPr lang="zh-CN" altLang="zh-CN" sz="2800" smtClean="0"/>
              <a:t>为了在</a:t>
            </a:r>
            <a:r>
              <a:rPr lang="en-US" altLang="zh-CN" sz="2800" smtClean="0"/>
              <a:t>DataFrame</a:t>
            </a:r>
            <a:r>
              <a:rPr lang="zh-CN" altLang="zh-CN" sz="2800" smtClean="0"/>
              <a:t>的行上进行标签索引，引入了专门的索引字段</a:t>
            </a:r>
            <a:r>
              <a:rPr lang="en-US" altLang="zh-CN" sz="2800" smtClean="0"/>
              <a:t>ix。</a:t>
            </a:r>
            <a:r>
              <a:rPr lang="zh-CN" altLang="zh-CN" sz="2800" smtClean="0"/>
              <a:t>它可以通过 </a:t>
            </a:r>
            <a:r>
              <a:rPr lang="en-US" altLang="zh-CN" sz="2800" smtClean="0"/>
              <a:t>NumPy</a:t>
            </a:r>
            <a:r>
              <a:rPr lang="zh-CN" altLang="zh-CN" sz="2800" smtClean="0"/>
              <a:t>式的标记法以及轴标签从</a:t>
            </a:r>
            <a:r>
              <a:rPr lang="en-US" altLang="zh-CN" sz="2800" smtClean="0"/>
              <a:t>DataFrame</a:t>
            </a:r>
            <a:r>
              <a:rPr lang="zh-CN" altLang="zh-CN" sz="2800" smtClean="0"/>
              <a:t>中选取行和列的子集。这也是一种重新索引的简单手段：</a:t>
            </a:r>
          </a:p>
          <a:p>
            <a:pPr>
              <a:buFont typeface="Wingdings" pitchFamily="2" charset="2"/>
              <a:buNone/>
            </a:pPr>
            <a:endParaRPr lang="zh-CN" altLang="zh-CN" sz="2800" smtClean="0"/>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82904F-FA09-4E65-BD4E-D8C7BAE6CCE8}" type="slidenum">
              <a:rPr lang="en-US" altLang="zh-CN" smtClean="0"/>
              <a:pPr eaLnBrk="1" hangingPunct="1"/>
              <a:t>46</a:t>
            </a:fld>
            <a:endParaRPr lang="en-US" altLang="zh-CN" smtClean="0"/>
          </a:p>
        </p:txBody>
      </p:sp>
      <p:sp>
        <p:nvSpPr>
          <p:cNvPr id="49157" name="Text Box 4"/>
          <p:cNvSpPr txBox="1">
            <a:spLocks noChangeArrowheads="1"/>
          </p:cNvSpPr>
          <p:nvPr/>
        </p:nvSpPr>
        <p:spPr bwMode="auto">
          <a:xfrm>
            <a:off x="1828800" y="3352800"/>
            <a:ext cx="6019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&gt;&gt;&gt;data.ix['Colorado', ['two', 'three']]</a:t>
            </a:r>
          </a:p>
          <a:p>
            <a:pPr eaLnBrk="1" hangingPunct="1"/>
            <a:r>
              <a:rPr lang="en-US" altLang="zh-CN" sz="2000"/>
              <a:t>two      5</a:t>
            </a:r>
          </a:p>
          <a:p>
            <a:pPr eaLnBrk="1" hangingPunct="1"/>
            <a:r>
              <a:rPr lang="en-US" altLang="zh-CN" sz="2000"/>
              <a:t>three    6</a:t>
            </a:r>
          </a:p>
          <a:p>
            <a:pPr eaLnBrk="1" hangingPunct="1"/>
            <a:r>
              <a:rPr lang="en-US" altLang="zh-CN" sz="2000"/>
              <a:t>Name: Colorado, dtype: int32</a:t>
            </a:r>
          </a:p>
          <a:p>
            <a:pPr eaLnBrk="1" hangingPunct="1"/>
            <a:endParaRPr lang="en-US" altLang="zh-CN" sz="2000"/>
          </a:p>
          <a:p>
            <a:pPr eaLnBrk="1" hangingPunct="1"/>
            <a:r>
              <a:rPr lang="en-US" altLang="zh-CN" sz="2000"/>
              <a:t>&gt;&gt;&gt;data.ix[['Colorado', 'Utah'],[3, 0, 1]]</a:t>
            </a:r>
          </a:p>
          <a:p>
            <a:pPr eaLnBrk="1" hangingPunct="1"/>
            <a:endParaRPr lang="en-US" altLang="zh-CN"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zh-CN" sz="3600" smtClean="0"/>
              <a:t>基本功能</a:t>
            </a:r>
            <a:endParaRPr lang="zh-CN" altLang="en-US" sz="3600" smtClean="0"/>
          </a:p>
        </p:txBody>
      </p:sp>
      <p:sp>
        <p:nvSpPr>
          <p:cNvPr id="50179" name="内容占位符 2"/>
          <p:cNvSpPr>
            <a:spLocks noGrp="1"/>
          </p:cNvSpPr>
          <p:nvPr>
            <p:ph idx="1"/>
          </p:nvPr>
        </p:nvSpPr>
        <p:spPr>
          <a:xfrm>
            <a:off x="609600" y="838200"/>
            <a:ext cx="8001000" cy="5562600"/>
          </a:xfrm>
        </p:spPr>
        <p:txBody>
          <a:bodyPr/>
          <a:lstStyle/>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50C5B89-E9D3-437E-9022-5642B1FFE06F}" type="slidenum">
              <a:rPr lang="en-US" altLang="zh-CN" smtClean="0"/>
              <a:pPr eaLnBrk="1" hangingPunct="1"/>
              <a:t>47</a:t>
            </a:fld>
            <a:endParaRPr lang="en-US" altLang="zh-CN" smtClean="0"/>
          </a:p>
        </p:txBody>
      </p:sp>
      <p:sp>
        <p:nvSpPr>
          <p:cNvPr id="50181" name="Text Box 4"/>
          <p:cNvSpPr txBox="1">
            <a:spLocks noChangeArrowheads="1"/>
          </p:cNvSpPr>
          <p:nvPr/>
        </p:nvSpPr>
        <p:spPr bwMode="auto">
          <a:xfrm>
            <a:off x="838200" y="1066800"/>
            <a:ext cx="73152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&gt;&gt;&gt;data.ix[2]</a:t>
            </a:r>
          </a:p>
          <a:p>
            <a:pPr eaLnBrk="1" hangingPunct="1"/>
            <a:r>
              <a:rPr lang="en-US" altLang="zh-CN" sz="2000"/>
              <a:t>one       8</a:t>
            </a:r>
          </a:p>
          <a:p>
            <a:pPr eaLnBrk="1" hangingPunct="1"/>
            <a:r>
              <a:rPr lang="en-US" altLang="zh-CN" sz="2000"/>
              <a:t>two       9</a:t>
            </a:r>
          </a:p>
          <a:p>
            <a:pPr eaLnBrk="1" hangingPunct="1"/>
            <a:r>
              <a:rPr lang="en-US" altLang="zh-CN" sz="2000"/>
              <a:t>three    10</a:t>
            </a:r>
          </a:p>
          <a:p>
            <a:pPr eaLnBrk="1" hangingPunct="1"/>
            <a:r>
              <a:rPr lang="en-US" altLang="zh-CN" sz="2000"/>
              <a:t>four     11</a:t>
            </a:r>
          </a:p>
          <a:p>
            <a:pPr eaLnBrk="1" hangingPunct="1"/>
            <a:r>
              <a:rPr lang="en-US" altLang="zh-CN" sz="2000"/>
              <a:t>Name: Utah, dtype: int32</a:t>
            </a:r>
          </a:p>
          <a:p>
            <a:pPr eaLnBrk="1" hangingPunct="1"/>
            <a:r>
              <a:rPr lang="en-US" altLang="zh-CN" sz="2000"/>
              <a:t>&gt;&gt;&gt; data.ix[:'Utah', 'two']</a:t>
            </a:r>
          </a:p>
          <a:p>
            <a:pPr eaLnBrk="1" hangingPunct="1"/>
            <a:r>
              <a:rPr lang="en-US" altLang="zh-CN" sz="2000"/>
              <a:t>Ohio        0</a:t>
            </a:r>
          </a:p>
          <a:p>
            <a:pPr eaLnBrk="1" hangingPunct="1"/>
            <a:r>
              <a:rPr lang="en-US" altLang="zh-CN" sz="2000"/>
              <a:t>Colorado    5</a:t>
            </a:r>
          </a:p>
          <a:p>
            <a:pPr eaLnBrk="1" hangingPunct="1"/>
            <a:r>
              <a:rPr lang="en-US" altLang="zh-CN" sz="2000"/>
              <a:t>Utah        9</a:t>
            </a:r>
          </a:p>
          <a:p>
            <a:pPr eaLnBrk="1" hangingPunct="1"/>
            <a:r>
              <a:rPr lang="en-US" altLang="zh-CN" sz="2000"/>
              <a:t>Name: two, dtype: int32 </a:t>
            </a:r>
          </a:p>
          <a:p>
            <a:pPr eaLnBrk="1" hangingPunct="1"/>
            <a:r>
              <a:rPr lang="en-US" altLang="zh-CN" sz="2000"/>
              <a:t>&gt;&gt;&gt; data.ix[data.three &gt; 5, :3] </a:t>
            </a:r>
          </a:p>
          <a:p>
            <a:pPr eaLnBrk="1" hangingPunct="1"/>
            <a:endParaRPr lang="en-US" altLang="zh-CN" sz="2000"/>
          </a:p>
          <a:p>
            <a:pPr eaLnBrk="1" hangingPunct="1"/>
            <a:r>
              <a:rPr lang="en-US" altLang="zh-CN" sz="2000"/>
              <a:t>&gt;&gt;&gt; data.ix['Colorado', ['two', 'three']]</a:t>
            </a:r>
          </a:p>
          <a:p>
            <a:pPr eaLnBrk="1" hangingPunct="1"/>
            <a:r>
              <a:rPr lang="en-US" altLang="zh-CN" sz="2000"/>
              <a:t>two      5</a:t>
            </a:r>
          </a:p>
          <a:p>
            <a:pPr eaLnBrk="1" hangingPunct="1"/>
            <a:r>
              <a:rPr lang="en-US" altLang="zh-CN" sz="2000"/>
              <a:t>three    6</a:t>
            </a:r>
          </a:p>
          <a:p>
            <a:pPr eaLnBrk="1" hangingPunct="1"/>
            <a:r>
              <a:rPr lang="en-US" altLang="zh-CN" sz="2000"/>
              <a:t>Name: Colorado, dtype: int32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zh-CN" sz="3600" smtClean="0"/>
              <a:t>基本功能</a:t>
            </a:r>
            <a:endParaRPr lang="zh-CN" altLang="en-US" sz="3600" smtClean="0"/>
          </a:p>
        </p:txBody>
      </p:sp>
      <p:sp>
        <p:nvSpPr>
          <p:cNvPr id="512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5612AE2-2FC7-4C82-B13E-EEB7E0062AAD}" type="slidenum">
              <a:rPr lang="en-US" altLang="zh-CN" smtClean="0"/>
              <a:pPr eaLnBrk="1" hangingPunct="1"/>
              <a:t>48</a:t>
            </a:fld>
            <a:endParaRPr lang="en-US" altLang="zh-CN" smtClean="0"/>
          </a:p>
        </p:txBody>
      </p:sp>
      <p:sp>
        <p:nvSpPr>
          <p:cNvPr id="51204" name="内容占位符 5"/>
          <p:cNvSpPr>
            <a:spLocks noGrp="1"/>
          </p:cNvSpPr>
          <p:nvPr>
            <p:ph idx="1"/>
          </p:nvPr>
        </p:nvSpPr>
        <p:spPr>
          <a:xfrm>
            <a:off x="566738" y="1052513"/>
            <a:ext cx="8001000" cy="5348287"/>
          </a:xfrm>
        </p:spPr>
        <p:txBody>
          <a:bodyPr/>
          <a:lstStyle/>
          <a:p>
            <a:pPr>
              <a:buFont typeface="Wingdings" pitchFamily="2" charset="2"/>
              <a:buNone/>
            </a:pPr>
            <a:r>
              <a:rPr lang="zh-CN" altLang="en-US" sz="2800" smtClean="0"/>
              <a:t>        </a:t>
            </a:r>
            <a:r>
              <a:rPr lang="en-US" altLang="zh-CN" sz="2800" smtClean="0"/>
              <a:t>DataFrame的索引选项</a:t>
            </a:r>
            <a:r>
              <a:rPr lang="zh-CN" altLang="en-US" sz="2800" smtClean="0"/>
              <a:t>：</a:t>
            </a:r>
          </a:p>
        </p:txBody>
      </p:sp>
      <p:sp>
        <p:nvSpPr>
          <p:cNvPr id="51205" name="Text Box 4"/>
          <p:cNvSpPr txBox="1">
            <a:spLocks noChangeArrowheads="1"/>
          </p:cNvSpPr>
          <p:nvPr/>
        </p:nvSpPr>
        <p:spPr bwMode="auto">
          <a:xfrm>
            <a:off x="609600" y="1600200"/>
            <a:ext cx="79248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类型	                  说明</a:t>
            </a:r>
          </a:p>
          <a:p>
            <a:pPr eaLnBrk="1" hangingPunct="1"/>
            <a:r>
              <a:rPr lang="en-US" altLang="zh-CN" sz="2000"/>
              <a:t>obj[val]	     </a:t>
            </a:r>
            <a:r>
              <a:rPr lang="zh-CN" altLang="en-US" sz="2000"/>
              <a:t>选取</a:t>
            </a:r>
            <a:r>
              <a:rPr lang="en-US" altLang="zh-CN" sz="2000"/>
              <a:t>DataFrame</a:t>
            </a:r>
            <a:r>
              <a:rPr lang="zh-CN" altLang="en-US" sz="2000"/>
              <a:t>的单个列或一组列。在一些特殊</a:t>
            </a:r>
            <a:endParaRPr lang="en-US" altLang="zh-CN" sz="2000"/>
          </a:p>
          <a:p>
            <a:pPr eaLnBrk="1" hangingPunct="1"/>
            <a:r>
              <a:rPr lang="en-US" altLang="zh-CN" sz="2000"/>
              <a:t>                          </a:t>
            </a:r>
            <a:r>
              <a:rPr lang="zh-CN" altLang="en-US" sz="2000"/>
              <a:t>情况下会比较便利：布尔型数组（过滤行）、切</a:t>
            </a:r>
            <a:endParaRPr lang="en-US" altLang="zh-CN" sz="2000"/>
          </a:p>
          <a:p>
            <a:pPr eaLnBrk="1" hangingPunct="1"/>
            <a:r>
              <a:rPr lang="en-US" altLang="zh-CN" sz="2000"/>
              <a:t>                          </a:t>
            </a:r>
            <a:r>
              <a:rPr lang="zh-CN" altLang="en-US" sz="2000"/>
              <a:t>片（行切片）、布尔型</a:t>
            </a:r>
            <a:r>
              <a:rPr lang="en-US" altLang="zh-CN" sz="2000"/>
              <a:t>DataFrame (</a:t>
            </a:r>
            <a:r>
              <a:rPr lang="zh-CN" altLang="en-US" sz="2000"/>
              <a:t>根据条件</a:t>
            </a:r>
            <a:endParaRPr lang="en-US" altLang="zh-CN" sz="2000"/>
          </a:p>
          <a:p>
            <a:pPr eaLnBrk="1" hangingPunct="1"/>
            <a:r>
              <a:rPr lang="en-US" altLang="zh-CN" sz="2000"/>
              <a:t>                          </a:t>
            </a:r>
            <a:r>
              <a:rPr lang="zh-CN" altLang="en-US" sz="2000"/>
              <a:t>设置值）。</a:t>
            </a:r>
          </a:p>
          <a:p>
            <a:pPr eaLnBrk="1" hangingPunct="1"/>
            <a:r>
              <a:rPr lang="en-US" altLang="zh-CN" sz="2000"/>
              <a:t>obj.ix[val]	     </a:t>
            </a:r>
            <a:r>
              <a:rPr lang="zh-CN" altLang="en-US" sz="2000"/>
              <a:t>选取</a:t>
            </a:r>
            <a:r>
              <a:rPr lang="en-US" altLang="zh-CN" sz="2000"/>
              <a:t>DataFrame</a:t>
            </a:r>
            <a:r>
              <a:rPr lang="zh-CN" altLang="en-US" sz="2000"/>
              <a:t>的单个行或一组行。</a:t>
            </a:r>
            <a:endParaRPr lang="en-US" altLang="zh-CN" sz="2000"/>
          </a:p>
          <a:p>
            <a:pPr eaLnBrk="1" hangingPunct="1"/>
            <a:r>
              <a:rPr lang="en-US" altLang="zh-CN" sz="2000"/>
              <a:t>obj.ix[:, val]        </a:t>
            </a:r>
            <a:r>
              <a:rPr lang="zh-CN" altLang="en-US" sz="2000"/>
              <a:t>选取单个列或列子集。</a:t>
            </a:r>
          </a:p>
          <a:p>
            <a:pPr eaLnBrk="1" hangingPunct="1"/>
            <a:r>
              <a:rPr lang="en-US" altLang="zh-CN" sz="2000"/>
              <a:t>obj.ix[val1, val2]  </a:t>
            </a:r>
            <a:r>
              <a:rPr lang="zh-CN" altLang="en-US" sz="2000"/>
              <a:t>同时选取行和列。</a:t>
            </a:r>
          </a:p>
          <a:p>
            <a:pPr eaLnBrk="1" hangingPunct="1"/>
            <a:r>
              <a:rPr lang="en-US" altLang="zh-CN" sz="2000"/>
              <a:t>reindex </a:t>
            </a:r>
            <a:r>
              <a:rPr lang="zh-CN" altLang="en-US" sz="2000"/>
              <a:t>方法         将一个或多个轴匹配到新索引。</a:t>
            </a:r>
          </a:p>
          <a:p>
            <a:pPr eaLnBrk="1" hangingPunct="1"/>
            <a:r>
              <a:rPr lang="en-US" altLang="zh-CN" sz="2000"/>
              <a:t>xs</a:t>
            </a:r>
            <a:r>
              <a:rPr lang="zh-CN" altLang="en-US" sz="2000"/>
              <a:t>方法                  根据标签选取单行或单列，并返回一个</a:t>
            </a:r>
            <a:r>
              <a:rPr lang="en-US" altLang="zh-CN" sz="2000"/>
              <a:t>Series</a:t>
            </a:r>
            <a:r>
              <a:rPr lang="zh-CN" altLang="en-US" sz="2000"/>
              <a:t>。</a:t>
            </a:r>
          </a:p>
          <a:p>
            <a:pPr eaLnBrk="1" hangingPunct="1"/>
            <a:r>
              <a:rPr lang="en-US" altLang="zh-CN" sz="2000"/>
              <a:t>icol、irow</a:t>
            </a:r>
            <a:r>
              <a:rPr lang="zh-CN" altLang="en-US" sz="2000"/>
              <a:t>方法       根据整数位置选取单列或单行，并返回一个</a:t>
            </a:r>
            <a:endParaRPr lang="en-US" altLang="zh-CN" sz="2000"/>
          </a:p>
          <a:p>
            <a:pPr eaLnBrk="1" hangingPunct="1"/>
            <a:r>
              <a:rPr lang="en-US" altLang="zh-CN" sz="2000"/>
              <a:t>                           Series</a:t>
            </a:r>
            <a:r>
              <a:rPr lang="zh-CN" altLang="en-US" sz="2000"/>
              <a:t>。</a:t>
            </a:r>
          </a:p>
          <a:p>
            <a:pPr eaLnBrk="1" hangingPunct="1"/>
            <a:r>
              <a:rPr lang="en-US" altLang="zh-CN" sz="2000"/>
              <a:t>get.value, set_value</a:t>
            </a:r>
            <a:r>
              <a:rPr lang="zh-CN" altLang="en-US" sz="2000"/>
              <a:t>方法    根据行标签和列标签选取单个值。</a:t>
            </a:r>
          </a:p>
          <a:p>
            <a:pPr eaLnBrk="1" hangingPunct="1"/>
            <a:r>
              <a:rPr lang="en-US" altLang="zh-CN" sz="20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zh-CN" sz="3600" smtClean="0"/>
              <a:t>基本功能</a:t>
            </a:r>
            <a:endParaRPr lang="zh-CN" altLang="en-US" sz="3600" smtClean="0"/>
          </a:p>
        </p:txBody>
      </p:sp>
      <p:sp>
        <p:nvSpPr>
          <p:cNvPr id="522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CA891D-E133-49FA-ABD8-12414E998C48}" type="slidenum">
              <a:rPr lang="en-US" altLang="zh-CN" smtClean="0"/>
              <a:pPr eaLnBrk="1" hangingPunct="1"/>
              <a:t>49</a:t>
            </a:fld>
            <a:endParaRPr lang="en-US" altLang="zh-CN" smtClean="0"/>
          </a:p>
        </p:txBody>
      </p:sp>
      <p:sp>
        <p:nvSpPr>
          <p:cNvPr id="52228" name="内容占位符 5"/>
          <p:cNvSpPr>
            <a:spLocks noGrp="1"/>
          </p:cNvSpPr>
          <p:nvPr>
            <p:ph idx="1"/>
          </p:nvPr>
        </p:nvSpPr>
        <p:spPr/>
        <p:txBody>
          <a:bodyPr/>
          <a:lstStyle/>
          <a:p>
            <a:r>
              <a:rPr lang="zh-CN" altLang="zh-CN" sz="3200" smtClean="0"/>
              <a:t>算术运算和数据对齐</a:t>
            </a:r>
          </a:p>
          <a:p>
            <a:pPr>
              <a:buFont typeface="Wingdings" pitchFamily="2" charset="2"/>
              <a:buNone/>
            </a:pPr>
            <a:r>
              <a:rPr lang="en-US" altLang="zh-CN" sz="2800" smtClean="0"/>
              <a:t>          </a:t>
            </a:r>
            <a:r>
              <a:rPr lang="zh-CN" altLang="zh-CN" sz="2800" smtClean="0"/>
              <a:t>pandas</a:t>
            </a:r>
            <a:r>
              <a:rPr lang="en-US" altLang="zh-CN" sz="2800" smtClean="0"/>
              <a:t>最重要的一个功能是，它可以对不同索引的对象进行算术运算。在将对象</a:t>
            </a:r>
            <a:r>
              <a:rPr lang="zh-CN" altLang="en-US" sz="2800" smtClean="0"/>
              <a:t>相</a:t>
            </a:r>
            <a:r>
              <a:rPr lang="en-US" altLang="zh-CN" sz="2800" smtClean="0"/>
              <a:t>加时， 如果存在不同的索引对，则结果的索引就是该索引对的并集。</a:t>
            </a:r>
            <a:endParaRPr lang="zh-CN" altLang="en-US" sz="2800" smtClean="0"/>
          </a:p>
        </p:txBody>
      </p:sp>
      <p:sp>
        <p:nvSpPr>
          <p:cNvPr id="52229" name="Text Box 4"/>
          <p:cNvSpPr txBox="1">
            <a:spLocks noChangeArrowheads="1"/>
          </p:cNvSpPr>
          <p:nvPr/>
        </p:nvSpPr>
        <p:spPr bwMode="auto">
          <a:xfrm>
            <a:off x="1143000" y="3429000"/>
            <a:ext cx="72390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&gt;&gt;&gt;s1 = Series([7.3, -2.5, 3.4, 1.5],index=['a', 'c', 'd', 'e'])</a:t>
            </a:r>
          </a:p>
          <a:p>
            <a:pPr eaLnBrk="1" hangingPunct="1"/>
            <a:endParaRPr lang="en-US" altLang="zh-CN" sz="2000"/>
          </a:p>
          <a:p>
            <a:pPr eaLnBrk="1" hangingPunct="1"/>
            <a:r>
              <a:rPr lang="en-US" altLang="zh-CN" sz="2000"/>
              <a:t>&gt;&gt;&gt;s2 = Series([-2.1, 3.6, -1.5, 4, 3.1], index=['a', 'c', 'e', 'f', 'g'])</a:t>
            </a:r>
          </a:p>
          <a:p>
            <a:pPr eaLnBrk="1" hangingPunct="1"/>
            <a:endParaRPr lang="en-US" altLang="zh-CN" sz="2000"/>
          </a:p>
          <a:p>
            <a:pPr eaLnBrk="1" hangingPunct="1"/>
            <a:r>
              <a:rPr lang="en-US" altLang="zh-CN" sz="2000"/>
              <a:t>&gt;&gt;&gt;s1</a:t>
            </a:r>
          </a:p>
          <a:p>
            <a:pPr eaLnBrk="1" hangingPunct="1"/>
            <a:endParaRPr lang="en-US" altLang="zh-CN" sz="2000"/>
          </a:p>
          <a:p>
            <a:pPr eaLnBrk="1" hangingPunct="1"/>
            <a:r>
              <a:rPr lang="en-US" altLang="zh-CN" sz="2000"/>
              <a:t>&gt;&gt;&gt; s2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9219" name="内容占位符 2"/>
          <p:cNvSpPr>
            <a:spLocks noGrp="1"/>
          </p:cNvSpPr>
          <p:nvPr>
            <p:ph idx="1"/>
          </p:nvPr>
        </p:nvSpPr>
        <p:spPr/>
        <p:txBody>
          <a:bodyPr/>
          <a:lstStyle/>
          <a:p>
            <a:r>
              <a:rPr lang="en-US" altLang="zh-CN" sz="3200" smtClean="0"/>
              <a:t>Series</a:t>
            </a:r>
            <a:endParaRPr lang="zh-CN" altLang="zh-CN" sz="3200" smtClean="0"/>
          </a:p>
          <a:p>
            <a:pPr>
              <a:buFont typeface="Wingdings" pitchFamily="2" charset="2"/>
              <a:buNone/>
            </a:pPr>
            <a:r>
              <a:rPr lang="en-US" altLang="zh-CN" sz="2800" smtClean="0"/>
              <a:t>         Series</a:t>
            </a:r>
            <a:r>
              <a:rPr lang="zh-CN" altLang="zh-CN" sz="2800" smtClean="0"/>
              <a:t>是</a:t>
            </a:r>
            <a:r>
              <a:rPr lang="zh-CN" altLang="en-US" sz="2800" smtClean="0"/>
              <a:t>一</a:t>
            </a:r>
            <a:r>
              <a:rPr lang="zh-CN" altLang="zh-CN" sz="2800" smtClean="0"/>
              <a:t>种类似于一维数组的对象，它由一组数据（各种</a:t>
            </a:r>
            <a:r>
              <a:rPr lang="en-US" altLang="zh-CN" sz="2800" smtClean="0"/>
              <a:t>NumPy</a:t>
            </a:r>
            <a:r>
              <a:rPr lang="zh-CN" altLang="zh-CN" sz="2800" smtClean="0"/>
              <a:t>数据类型）以及一组 与之相关的数据标签（即索引）组成。仅由一组数据即可产生最简单的</a:t>
            </a:r>
            <a:r>
              <a:rPr lang="en-US" altLang="zh-CN" sz="2800" smtClean="0"/>
              <a:t>Series:</a:t>
            </a:r>
            <a:endParaRPr lang="zh-CN"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D3A998E-5FFB-4375-A879-F4B33284DBBC}" type="slidenum">
              <a:rPr lang="en-US" altLang="zh-CN" smtClean="0"/>
              <a:pPr eaLnBrk="1" hangingPunct="1"/>
              <a:t>5</a:t>
            </a:fld>
            <a:endParaRPr lang="en-US" altLang="zh-CN" smtClean="0"/>
          </a:p>
        </p:txBody>
      </p:sp>
      <p:sp>
        <p:nvSpPr>
          <p:cNvPr id="9221" name="Text Box 4"/>
          <p:cNvSpPr txBox="1">
            <a:spLocks noChangeArrowheads="1"/>
          </p:cNvSpPr>
          <p:nvPr/>
        </p:nvSpPr>
        <p:spPr bwMode="auto">
          <a:xfrm>
            <a:off x="1676400" y="3581400"/>
            <a:ext cx="5715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Series([4, 7, -5, 3])</a:t>
            </a:r>
          </a:p>
          <a:p>
            <a:pPr eaLnBrk="1" hangingPunct="1"/>
            <a:endParaRPr lang="en-US" altLang="zh-CN" sz="2000"/>
          </a:p>
          <a:p>
            <a:pPr eaLnBrk="1" hangingPunct="1"/>
            <a:r>
              <a:rPr lang="en-US" altLang="zh-CN" sz="2000"/>
              <a:t>&gt;&gt;&gt;obj</a:t>
            </a:r>
          </a:p>
          <a:p>
            <a:pPr eaLnBrk="1" hangingPunct="1"/>
            <a:r>
              <a:rPr lang="en-US" altLang="zh-CN" sz="2000"/>
              <a:t>0    4</a:t>
            </a:r>
          </a:p>
          <a:p>
            <a:pPr eaLnBrk="1" hangingPunct="1"/>
            <a:r>
              <a:rPr lang="en-US" altLang="zh-CN" sz="2000"/>
              <a:t>1    7</a:t>
            </a:r>
          </a:p>
          <a:p>
            <a:pPr eaLnBrk="1" hangingPunct="1"/>
            <a:r>
              <a:rPr lang="en-US" altLang="zh-CN" sz="2000"/>
              <a:t>2   -5</a:t>
            </a:r>
          </a:p>
          <a:p>
            <a:pPr eaLnBrk="1" hangingPunct="1"/>
            <a:r>
              <a:rPr lang="en-US" altLang="zh-CN" sz="2000"/>
              <a:t>3    3</a:t>
            </a:r>
          </a:p>
          <a:p>
            <a:pPr eaLnBrk="1" hangingPunct="1"/>
            <a:r>
              <a:rPr lang="en-US" altLang="zh-CN" sz="2000"/>
              <a:t>dtype: int64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zh-CN" sz="3600" smtClean="0"/>
              <a:t>基本功能</a:t>
            </a:r>
            <a:endParaRPr lang="zh-CN" altLang="en-US" sz="3600" smtClean="0"/>
          </a:p>
        </p:txBody>
      </p:sp>
      <p:sp>
        <p:nvSpPr>
          <p:cNvPr id="55299" name="内容占位符 2"/>
          <p:cNvSpPr>
            <a:spLocks noGrp="1"/>
          </p:cNvSpPr>
          <p:nvPr>
            <p:ph idx="1"/>
          </p:nvPr>
        </p:nvSpPr>
        <p:spPr>
          <a:xfrm>
            <a:off x="304800" y="990600"/>
            <a:ext cx="8382000" cy="5334000"/>
          </a:xfrm>
        </p:spPr>
        <p:txBody>
          <a:bodyPr/>
          <a:lstStyle/>
          <a:p>
            <a:pPr>
              <a:buFont typeface="Wingdings" pitchFamily="2" charset="2"/>
              <a:buNone/>
              <a:defRPr/>
            </a:pPr>
            <a:r>
              <a:rPr lang="en-US" altLang="zh-CN" sz="2800" dirty="0" smtClean="0"/>
              <a:t>           </a:t>
            </a:r>
            <a:r>
              <a:rPr lang="zh-CN" sz="2800" dirty="0" smtClean="0"/>
              <a:t>将它们相加就会产生：</a:t>
            </a:r>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r>
              <a:rPr lang="zh-CN" altLang="en-US" sz="2800" dirty="0" smtClean="0"/>
              <a:t>          </a:t>
            </a:r>
            <a:endParaRPr lang="en-US" altLang="zh-CN" sz="2800" dirty="0" smtClean="0"/>
          </a:p>
          <a:p>
            <a:pPr>
              <a:buFont typeface="Wingdings" pitchFamily="2" charset="2"/>
              <a:buNone/>
              <a:defRPr/>
            </a:pPr>
            <a:r>
              <a:rPr lang="en-US" altLang="zh-CN" sz="2800" dirty="0" smtClean="0"/>
              <a:t>         </a:t>
            </a:r>
            <a:r>
              <a:rPr lang="zh-CN" altLang="en-US" sz="2800" dirty="0" smtClean="0"/>
              <a:t>自</a:t>
            </a:r>
            <a:r>
              <a:rPr lang="zh-CN" sz="2800" dirty="0" smtClean="0"/>
              <a:t>动的数据对齐操作在不</a:t>
            </a:r>
            <a:r>
              <a:rPr lang="zh-CN" altLang="en-US" sz="2800" dirty="0" smtClean="0"/>
              <a:t>重叠</a:t>
            </a:r>
            <a:r>
              <a:rPr lang="zh-CN" sz="2800" dirty="0" smtClean="0"/>
              <a:t>的索引处引入</a:t>
            </a:r>
            <a:r>
              <a:rPr lang="en-US" sz="2800" cap="small" dirty="0" err="1" smtClean="0"/>
              <a:t>na</a:t>
            </a:r>
            <a:r>
              <a:rPr lang="zh-CN" sz="2800" dirty="0" smtClean="0"/>
              <a:t>值</a:t>
            </a:r>
            <a:r>
              <a:rPr lang="zh-CN" altLang="en-US" sz="2800" dirty="0" smtClean="0"/>
              <a:t>。</a:t>
            </a:r>
            <a:r>
              <a:rPr lang="zh-CN" sz="2800" dirty="0" smtClean="0"/>
              <a:t>缺失值会在算术运算过程中传播。</a:t>
            </a:r>
          </a:p>
          <a:p>
            <a:pPr>
              <a:buFont typeface="Wingdings" pitchFamily="2" charset="2"/>
              <a:buNone/>
              <a:defRPr/>
            </a:pPr>
            <a:endParaRPr lang="zh-CN" altLang="en-US" sz="2800" dirty="0"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1C30F2-B95C-4739-8698-28F27A4DD6D7}" type="slidenum">
              <a:rPr lang="en-US" altLang="zh-CN" smtClean="0"/>
              <a:pPr eaLnBrk="1" hangingPunct="1"/>
              <a:t>50</a:t>
            </a:fld>
            <a:endParaRPr lang="en-US" altLang="zh-CN" smtClean="0"/>
          </a:p>
        </p:txBody>
      </p:sp>
      <p:sp>
        <p:nvSpPr>
          <p:cNvPr id="53253" name="Text Box 4"/>
          <p:cNvSpPr txBox="1">
            <a:spLocks noChangeArrowheads="1"/>
          </p:cNvSpPr>
          <p:nvPr/>
        </p:nvSpPr>
        <p:spPr bwMode="auto">
          <a:xfrm>
            <a:off x="1295400" y="1752600"/>
            <a:ext cx="65532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&gt;&gt;&gt;s1+s2</a:t>
            </a:r>
          </a:p>
          <a:p>
            <a:pPr eaLnBrk="1" hangingPunct="1"/>
            <a:r>
              <a:rPr lang="en-US" altLang="zh-CN" sz="2000"/>
              <a:t>Out[201]: </a:t>
            </a:r>
          </a:p>
          <a:p>
            <a:pPr eaLnBrk="1" hangingPunct="1"/>
            <a:r>
              <a:rPr lang="en-US" altLang="zh-CN" sz="2000"/>
              <a:t>a    5.2</a:t>
            </a:r>
          </a:p>
          <a:p>
            <a:pPr eaLnBrk="1" hangingPunct="1"/>
            <a:r>
              <a:rPr lang="en-US" altLang="zh-CN" sz="2000"/>
              <a:t>c    1.1</a:t>
            </a:r>
          </a:p>
          <a:p>
            <a:pPr eaLnBrk="1" hangingPunct="1"/>
            <a:r>
              <a:rPr lang="en-US" altLang="zh-CN" sz="2000"/>
              <a:t>d    NaN</a:t>
            </a:r>
          </a:p>
          <a:p>
            <a:pPr eaLnBrk="1" hangingPunct="1"/>
            <a:r>
              <a:rPr lang="en-US" altLang="zh-CN" sz="2000"/>
              <a:t>e    0.0</a:t>
            </a:r>
          </a:p>
          <a:p>
            <a:pPr eaLnBrk="1" hangingPunct="1"/>
            <a:r>
              <a:rPr lang="en-US" altLang="zh-CN" sz="2000"/>
              <a:t>f    NaN</a:t>
            </a:r>
          </a:p>
          <a:p>
            <a:pPr eaLnBrk="1" hangingPunct="1"/>
            <a:r>
              <a:rPr lang="en-US" altLang="zh-CN" sz="2000"/>
              <a:t>g    NaN</a:t>
            </a:r>
          </a:p>
          <a:p>
            <a:pPr eaLnBrk="1" hangingPunct="1"/>
            <a:r>
              <a:rPr lang="en-US" altLang="zh-CN" sz="2000"/>
              <a:t>dtype: float64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sz="3600" smtClean="0"/>
              <a:t>基本功能</a:t>
            </a:r>
            <a:endParaRPr lang="zh-CN" altLang="en-US" sz="3600" smtClean="0"/>
          </a:p>
        </p:txBody>
      </p:sp>
      <p:sp>
        <p:nvSpPr>
          <p:cNvPr id="54275" name="内容占位符 5"/>
          <p:cNvSpPr>
            <a:spLocks noGrp="1"/>
          </p:cNvSpPr>
          <p:nvPr>
            <p:ph idx="1"/>
          </p:nvPr>
        </p:nvSpPr>
        <p:spPr>
          <a:xfrm>
            <a:off x="533400" y="1052513"/>
            <a:ext cx="8034338" cy="5195887"/>
          </a:xfrm>
        </p:spPr>
        <p:txBody>
          <a:bodyPr/>
          <a:lstStyle/>
          <a:p>
            <a:pPr>
              <a:buFont typeface="Wingdings" pitchFamily="2" charset="2"/>
              <a:buNone/>
            </a:pPr>
            <a:r>
              <a:rPr lang="en-US" altLang="zh-CN" sz="2800" smtClean="0"/>
              <a:t>          </a:t>
            </a:r>
            <a:r>
              <a:rPr lang="zh-CN" altLang="zh-CN" sz="2800" smtClean="0"/>
              <a:t>对于</a:t>
            </a:r>
            <a:r>
              <a:rPr lang="en-US" altLang="zh-CN" sz="2800" smtClean="0"/>
              <a:t>DataFrame,</a:t>
            </a:r>
            <a:r>
              <a:rPr lang="zh-CN" altLang="zh-CN" sz="2800" smtClean="0"/>
              <a:t>对齐操作会同时发生在行和列上:</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6EF4FC7-7958-459D-95EA-A6064437417B}" type="slidenum">
              <a:rPr lang="en-US" altLang="zh-CN" smtClean="0"/>
              <a:pPr eaLnBrk="1" hangingPunct="1"/>
              <a:t>51</a:t>
            </a:fld>
            <a:endParaRPr lang="en-US" altLang="zh-CN" smtClean="0"/>
          </a:p>
        </p:txBody>
      </p:sp>
      <p:sp>
        <p:nvSpPr>
          <p:cNvPr id="54277" name="Text Box 4"/>
          <p:cNvSpPr txBox="1">
            <a:spLocks noChangeArrowheads="1"/>
          </p:cNvSpPr>
          <p:nvPr/>
        </p:nvSpPr>
        <p:spPr bwMode="auto">
          <a:xfrm>
            <a:off x="685800" y="1981200"/>
            <a:ext cx="78486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&gt;&gt;&gt;df1 = DataFrame(np.arange(9,).reshape((3, 3)), columns=list('bcd'),</a:t>
            </a:r>
          </a:p>
          <a:p>
            <a:pPr eaLnBrk="1" hangingPunct="1"/>
            <a:r>
              <a:rPr lang="en-US" altLang="zh-CN" sz="2000"/>
              <a:t>        index=['Ohio', 'Texas', 'Colorado'])</a:t>
            </a:r>
          </a:p>
          <a:p>
            <a:pPr eaLnBrk="1" hangingPunct="1"/>
            <a:endParaRPr lang="en-US" altLang="zh-CN" sz="2000"/>
          </a:p>
          <a:p>
            <a:pPr eaLnBrk="1" hangingPunct="1"/>
            <a:r>
              <a:rPr lang="en-US" altLang="zh-CN" sz="2000"/>
              <a:t>&gt;&gt;&gt;df2 = DataFrame(np.arange(12,).reshape((4, 3)), columns=list('bde'), </a:t>
            </a:r>
          </a:p>
          <a:p>
            <a:pPr eaLnBrk="1" hangingPunct="1"/>
            <a:r>
              <a:rPr lang="en-US" altLang="zh-CN" sz="2000"/>
              <a:t>        index=['Utah', 'Ohio', 'Texas', 'Oregon'])</a:t>
            </a:r>
          </a:p>
          <a:p>
            <a:pPr eaLnBrk="1" hangingPunct="1"/>
            <a:endParaRPr lang="en-US" altLang="zh-CN" sz="2000"/>
          </a:p>
          <a:p>
            <a:pPr eaLnBrk="1" hangingPunct="1"/>
            <a:r>
              <a:rPr lang="en-US" altLang="zh-CN" sz="2000"/>
              <a:t>&gt;&gt;&gt;df1</a:t>
            </a:r>
          </a:p>
          <a:p>
            <a:pPr eaLnBrk="1" hangingPunct="1"/>
            <a:r>
              <a:rPr lang="en-US" altLang="zh-CN" sz="2000"/>
              <a:t>&gt;&gt;&gt;df2</a:t>
            </a:r>
          </a:p>
          <a:p>
            <a:pPr eaLnBrk="1" hangingPunct="1"/>
            <a:r>
              <a:rPr lang="en-US" altLang="zh-CN" sz="2000"/>
              <a:t>&gt;&gt;&gt; df1+ df2</a:t>
            </a:r>
          </a:p>
          <a:p>
            <a:pPr eaLnBrk="1" hangingPunct="1"/>
            <a:r>
              <a:rPr lang="en-US" altLang="zh-CN" sz="2000"/>
              <a:t>#</a:t>
            </a:r>
            <a:r>
              <a:rPr lang="zh-CN" altLang="en-US" sz="2000"/>
              <a:t>把它们相加后将会返回一个新的</a:t>
            </a:r>
            <a:r>
              <a:rPr lang="en-US" altLang="zh-CN" sz="2000"/>
              <a:t>DataFrame</a:t>
            </a:r>
            <a:r>
              <a:rPr lang="zh-CN" altLang="en-US" sz="2000"/>
              <a:t>，其索引和列为原来那两个</a:t>
            </a:r>
            <a:r>
              <a:rPr lang="en-US" altLang="zh-CN" sz="2000"/>
              <a:t>DataFrame</a:t>
            </a:r>
            <a:r>
              <a:rPr lang="zh-CN" altLang="en-US" sz="2000"/>
              <a:t>的并集</a:t>
            </a:r>
            <a:r>
              <a:rPr lang="en-US" altLang="zh-CN" sz="2000"/>
              <a:t>.</a:t>
            </a:r>
          </a:p>
          <a:p>
            <a:pPr eaLnBrk="1" hangingPunct="1"/>
            <a:endParaRPr lang="en-US" altLang="zh-CN"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zh-CN" sz="3600" smtClean="0"/>
              <a:t>基本功能</a:t>
            </a:r>
            <a:endParaRPr lang="zh-CN" altLang="en-US" sz="3600" smtClean="0"/>
          </a:p>
        </p:txBody>
      </p:sp>
      <p:sp>
        <p:nvSpPr>
          <p:cNvPr id="552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337CC6-873D-48A7-8BC6-5B1E6BD80732}" type="slidenum">
              <a:rPr lang="en-US" altLang="zh-CN" smtClean="0"/>
              <a:pPr eaLnBrk="1" hangingPunct="1"/>
              <a:t>52</a:t>
            </a:fld>
            <a:endParaRPr lang="en-US" altLang="zh-CN" smtClean="0"/>
          </a:p>
        </p:txBody>
      </p:sp>
      <p:sp>
        <p:nvSpPr>
          <p:cNvPr id="55300" name="内容占位符 5"/>
          <p:cNvSpPr>
            <a:spLocks noGrp="1"/>
          </p:cNvSpPr>
          <p:nvPr>
            <p:ph idx="1"/>
          </p:nvPr>
        </p:nvSpPr>
        <p:spPr/>
        <p:txBody>
          <a:bodyPr/>
          <a:lstStyle/>
          <a:p>
            <a:r>
              <a:rPr lang="zh-CN" altLang="zh-CN" sz="3200" smtClean="0"/>
              <a:t>在算术方法中填充值</a:t>
            </a:r>
          </a:p>
          <a:p>
            <a:pPr>
              <a:buFont typeface="Wingdings" pitchFamily="2" charset="2"/>
              <a:buNone/>
            </a:pPr>
            <a:r>
              <a:rPr lang="en-US" altLang="zh-CN" sz="2800" smtClean="0"/>
              <a:t>          </a:t>
            </a:r>
            <a:r>
              <a:rPr lang="zh-CN" altLang="zh-CN" sz="2800" smtClean="0"/>
              <a:t>在对不同索引的对象进行算术运算时，可能希望当一个对象中某个轴标签在另一个对象中找不到时填充一个特殊值（比如</a:t>
            </a:r>
            <a:r>
              <a:rPr lang="en-US" altLang="zh-CN" sz="2800" smtClean="0"/>
              <a:t>0)</a:t>
            </a:r>
            <a:r>
              <a:rPr lang="zh-CN" altLang="zh-CN"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55301" name="Text Box 4"/>
          <p:cNvSpPr txBox="1">
            <a:spLocks noChangeArrowheads="1"/>
          </p:cNvSpPr>
          <p:nvPr/>
        </p:nvSpPr>
        <p:spPr bwMode="auto">
          <a:xfrm>
            <a:off x="762000" y="3048000"/>
            <a:ext cx="80010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&gt;&gt;&gt;df1 = DataFrame(np.arange(12).reshape((3, 4)), columns=list('abcd'))</a:t>
            </a:r>
          </a:p>
          <a:p>
            <a:pPr eaLnBrk="1" hangingPunct="1"/>
            <a:endParaRPr lang="en-US" altLang="zh-CN" sz="2000"/>
          </a:p>
          <a:p>
            <a:pPr eaLnBrk="1" hangingPunct="1"/>
            <a:r>
              <a:rPr lang="en-US" altLang="zh-CN" sz="2000"/>
              <a:t>&gt;&gt;&gt;df2 = DataFrame(np.arange(20.).reshape((4, 5)), columns=list('abcde'))</a:t>
            </a:r>
          </a:p>
          <a:p>
            <a:pPr eaLnBrk="1" hangingPunct="1"/>
            <a:endParaRPr lang="en-US" altLang="zh-CN" sz="2000"/>
          </a:p>
          <a:p>
            <a:pPr eaLnBrk="1" hangingPunct="1"/>
            <a:r>
              <a:rPr lang="en-US" altLang="zh-CN" sz="2000"/>
              <a:t>&gt;&gt;&gt;df1</a:t>
            </a:r>
          </a:p>
          <a:p>
            <a:pPr eaLnBrk="1" hangingPunct="1"/>
            <a:r>
              <a:rPr lang="en-US" altLang="zh-CN" sz="2000"/>
              <a:t>&gt;&gt;&gt;df2</a:t>
            </a:r>
          </a:p>
          <a:p>
            <a:pPr eaLnBrk="1" hangingPunct="1"/>
            <a:r>
              <a:rPr lang="en-US" altLang="zh-CN" sz="2000"/>
              <a:t>&gt;&gt;&gt; df1 + df2</a:t>
            </a:r>
          </a:p>
          <a:p>
            <a:pPr eaLnBrk="1" hangingPunct="1"/>
            <a:r>
              <a:rPr lang="en-US" altLang="zh-CN" sz="2000"/>
              <a:t># 将它们相加时，没有重叠的位置就会产生NA值.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zh-CN" sz="3600" smtClean="0"/>
              <a:t>基本功能</a:t>
            </a:r>
            <a:endParaRPr lang="zh-CN" altLang="en-US" sz="3600" smtClean="0"/>
          </a:p>
        </p:txBody>
      </p:sp>
      <p:sp>
        <p:nvSpPr>
          <p:cNvPr id="56323" name="内容占位符 2"/>
          <p:cNvSpPr>
            <a:spLocks noGrp="1"/>
          </p:cNvSpPr>
          <p:nvPr>
            <p:ph idx="1"/>
          </p:nvPr>
        </p:nvSpPr>
        <p:spPr>
          <a:xfrm>
            <a:off x="457200" y="1066800"/>
            <a:ext cx="8305800" cy="5181600"/>
          </a:xfrm>
        </p:spPr>
        <p:txBody>
          <a:bodyPr/>
          <a:lstStyle/>
          <a:p>
            <a:pPr>
              <a:buFont typeface="Wingdings" pitchFamily="2" charset="2"/>
              <a:buNone/>
            </a:pPr>
            <a:r>
              <a:rPr lang="en-US" altLang="zh-CN" sz="2800" smtClean="0"/>
              <a:t>            </a:t>
            </a:r>
            <a:r>
              <a:rPr lang="zh-CN" altLang="zh-CN" sz="2800" smtClean="0"/>
              <a:t>使用</a:t>
            </a:r>
            <a:r>
              <a:rPr lang="en-US" altLang="zh-CN" sz="2800" smtClean="0"/>
              <a:t>df1</a:t>
            </a:r>
            <a:r>
              <a:rPr lang="zh-CN" altLang="zh-CN" sz="2800" smtClean="0"/>
              <a:t>的</a:t>
            </a:r>
            <a:r>
              <a:rPr lang="en-US" altLang="zh-CN" sz="2800" smtClean="0"/>
              <a:t>add</a:t>
            </a:r>
            <a:r>
              <a:rPr lang="zh-CN" altLang="zh-CN" sz="2800" smtClean="0"/>
              <a:t>方法，传入</a:t>
            </a:r>
            <a:r>
              <a:rPr lang="en-US" altLang="zh-CN" sz="2800" smtClean="0"/>
              <a:t>df2</a:t>
            </a:r>
            <a:r>
              <a:rPr lang="zh-CN" altLang="zh-CN" sz="2800" smtClean="0"/>
              <a:t>以及一个</a:t>
            </a:r>
            <a:r>
              <a:rPr lang="en-US" altLang="zh-CN" sz="2800" smtClean="0"/>
              <a:t>fill_value</a:t>
            </a:r>
            <a:r>
              <a:rPr lang="zh-CN" altLang="zh-CN" sz="2800" smtClean="0"/>
              <a:t>参数:</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与此类似，在对</a:t>
            </a:r>
            <a:r>
              <a:rPr lang="en-US" altLang="zh-CN" sz="2800" smtClean="0"/>
              <a:t>Series</a:t>
            </a:r>
            <a:r>
              <a:rPr lang="zh-CN" altLang="zh-CN" sz="2800" smtClean="0"/>
              <a:t>或</a:t>
            </a:r>
            <a:r>
              <a:rPr lang="en-US" altLang="zh-CN" sz="2800" smtClean="0"/>
              <a:t>DataFrame</a:t>
            </a:r>
            <a:r>
              <a:rPr lang="zh-CN" altLang="zh-CN" sz="2800" smtClean="0"/>
              <a:t>重新索引时，也可以</a:t>
            </a:r>
            <a:r>
              <a:rPr lang="zh-CN" altLang="en-US" sz="2800" smtClean="0"/>
              <a:t>指定</a:t>
            </a:r>
            <a:r>
              <a:rPr lang="zh-CN" altLang="zh-CN" sz="2800" smtClean="0"/>
              <a:t>一个</a:t>
            </a:r>
            <a:r>
              <a:rPr lang="zh-CN" altLang="en-US" sz="2800" smtClean="0"/>
              <a:t>填充</a:t>
            </a:r>
            <a:r>
              <a:rPr lang="zh-CN" altLang="zh-CN" sz="2800" smtClean="0"/>
              <a:t>值:</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zh-CN" altLang="zh-CN" sz="2800" smtClean="0"/>
          </a:p>
          <a:p>
            <a:pPr>
              <a:buFont typeface="Wingdings" pitchFamily="2" charset="2"/>
              <a:buNone/>
            </a:pPr>
            <a:endParaRPr lang="zh-CN" altLang="zh-CN" sz="2800" smtClean="0"/>
          </a:p>
          <a:p>
            <a:pPr>
              <a:buFont typeface="Wingdings" pitchFamily="2" charset="2"/>
              <a:buNone/>
            </a:pPr>
            <a:r>
              <a:rPr lang="en-US" altLang="zh-CN" sz="2800" b="1" smtClean="0"/>
              <a:t/>
            </a:r>
            <a:br>
              <a:rPr lang="en-US" altLang="zh-CN" sz="2800" b="1" smtClean="0"/>
            </a:br>
            <a:endParaRPr lang="zh-CN" altLang="en-US" sz="2800" smtClean="0"/>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630288F-7C0B-4F47-96CA-B1F02B24D714}" type="slidenum">
              <a:rPr lang="en-US" altLang="zh-CN" smtClean="0"/>
              <a:pPr eaLnBrk="1" hangingPunct="1"/>
              <a:t>53</a:t>
            </a:fld>
            <a:endParaRPr lang="en-US" altLang="zh-CN" smtClean="0"/>
          </a:p>
        </p:txBody>
      </p:sp>
      <p:sp>
        <p:nvSpPr>
          <p:cNvPr id="56325" name="Text Box 4"/>
          <p:cNvSpPr txBox="1">
            <a:spLocks noChangeArrowheads="1"/>
          </p:cNvSpPr>
          <p:nvPr/>
        </p:nvSpPr>
        <p:spPr bwMode="auto">
          <a:xfrm>
            <a:off x="1219200" y="2057400"/>
            <a:ext cx="6096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&gt;&gt;&gt;df1.add(df2, fill_value=0)</a:t>
            </a:r>
          </a:p>
        </p:txBody>
      </p:sp>
      <p:sp>
        <p:nvSpPr>
          <p:cNvPr id="56326" name="Text Box 4"/>
          <p:cNvSpPr txBox="1">
            <a:spLocks noChangeArrowheads="1"/>
          </p:cNvSpPr>
          <p:nvPr/>
        </p:nvSpPr>
        <p:spPr bwMode="auto">
          <a:xfrm>
            <a:off x="1219200" y="3657600"/>
            <a:ext cx="7391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df1.reindex(columns=df2.columns, fill_value=0)</a:t>
            </a:r>
          </a:p>
          <a:p>
            <a:pPr eaLnBrk="1" hangingPunct="1"/>
            <a:endParaRPr lang="en-US" altLang="zh-CN" sz="2000"/>
          </a:p>
        </p:txBody>
      </p:sp>
      <p:sp>
        <p:nvSpPr>
          <p:cNvPr id="56327" name="Text Box 4"/>
          <p:cNvSpPr txBox="1">
            <a:spLocks noChangeArrowheads="1"/>
          </p:cNvSpPr>
          <p:nvPr/>
        </p:nvSpPr>
        <p:spPr bwMode="auto">
          <a:xfrm>
            <a:off x="1447800" y="4648200"/>
            <a:ext cx="6477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灵活的算术方法</a:t>
            </a:r>
          </a:p>
          <a:p>
            <a:pPr eaLnBrk="1" hangingPunct="1"/>
            <a:r>
              <a:rPr lang="en-US" altLang="zh-CN" sz="2000"/>
              <a:t> add             </a:t>
            </a:r>
            <a:r>
              <a:rPr lang="zh-CN" altLang="en-US" sz="2000"/>
              <a:t>用于加法</a:t>
            </a:r>
            <a:r>
              <a:rPr lang="en-US" altLang="zh-CN" sz="2000"/>
              <a:t>(+ )</a:t>
            </a:r>
            <a:r>
              <a:rPr lang="zh-CN" altLang="en-US" sz="2000"/>
              <a:t>的方法</a:t>
            </a:r>
          </a:p>
          <a:p>
            <a:pPr eaLnBrk="1" hangingPunct="1"/>
            <a:r>
              <a:rPr lang="en-US" altLang="zh-CN" sz="2000"/>
              <a:t> sub             </a:t>
            </a:r>
            <a:r>
              <a:rPr lang="zh-CN" altLang="en-US" sz="2000"/>
              <a:t>用于减法</a:t>
            </a:r>
            <a:r>
              <a:rPr lang="en-US" altLang="zh-CN" sz="2000"/>
              <a:t>(-</a:t>
            </a:r>
            <a:r>
              <a:rPr lang="zh-CN" altLang="en-US" sz="2000"/>
              <a:t>）的方法</a:t>
            </a:r>
          </a:p>
          <a:p>
            <a:pPr eaLnBrk="1" hangingPunct="1"/>
            <a:r>
              <a:rPr lang="en-US" altLang="zh-CN" sz="2000"/>
              <a:t> div              </a:t>
            </a:r>
            <a:r>
              <a:rPr lang="zh-CN" altLang="en-US" sz="2000"/>
              <a:t>用于除法</a:t>
            </a:r>
            <a:r>
              <a:rPr lang="en-US" altLang="zh-CN" sz="2000"/>
              <a:t>(/)</a:t>
            </a:r>
            <a:r>
              <a:rPr lang="zh-CN" altLang="en-US" sz="2000"/>
              <a:t>的方法</a:t>
            </a:r>
          </a:p>
          <a:p>
            <a:pPr eaLnBrk="1" hangingPunct="1"/>
            <a:r>
              <a:rPr lang="en-US" altLang="zh-CN" sz="2000"/>
              <a:t> mul             </a:t>
            </a:r>
            <a:r>
              <a:rPr lang="zh-CN" altLang="en-US" sz="2000"/>
              <a:t>用于乘法</a:t>
            </a:r>
            <a:r>
              <a:rPr lang="en-US" altLang="zh-CN" sz="2000"/>
              <a:t>(*)</a:t>
            </a:r>
            <a:r>
              <a:rPr lang="zh-CN" altLang="en-US" sz="2000"/>
              <a:t>的方法</a:t>
            </a:r>
            <a:r>
              <a:rPr lang="en-US" altLang="zh-CN" sz="2000"/>
              <a:t> </a:t>
            </a:r>
            <a:endParaRPr lang="zh-C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zh-CN" sz="3600" smtClean="0"/>
              <a:t>基本功能</a:t>
            </a:r>
            <a:endParaRPr lang="zh-CN" altLang="en-US" sz="3600" smtClean="0"/>
          </a:p>
        </p:txBody>
      </p:sp>
      <p:sp>
        <p:nvSpPr>
          <p:cNvPr id="57347" name="内容占位符 2"/>
          <p:cNvSpPr>
            <a:spLocks noGrp="1"/>
          </p:cNvSpPr>
          <p:nvPr>
            <p:ph idx="1"/>
          </p:nvPr>
        </p:nvSpPr>
        <p:spPr>
          <a:xfrm>
            <a:off x="609600" y="1052513"/>
            <a:ext cx="8153400" cy="5272087"/>
          </a:xfrm>
        </p:spPr>
        <p:txBody>
          <a:bodyPr/>
          <a:lstStyle/>
          <a:p>
            <a:r>
              <a:rPr lang="en-US" altLang="zh-CN" sz="3200" smtClean="0"/>
              <a:t>DataFrame</a:t>
            </a:r>
            <a:r>
              <a:rPr lang="zh-CN" altLang="zh-CN" sz="3200" smtClean="0"/>
              <a:t>和</a:t>
            </a:r>
            <a:r>
              <a:rPr lang="en-US" altLang="zh-CN" sz="3200" smtClean="0"/>
              <a:t>Series</a:t>
            </a:r>
            <a:r>
              <a:rPr lang="zh-CN" altLang="zh-CN" sz="3200" smtClean="0"/>
              <a:t>之间的运算</a:t>
            </a:r>
          </a:p>
          <a:p>
            <a:pPr>
              <a:buFont typeface="Wingdings" pitchFamily="2" charset="2"/>
              <a:buNone/>
            </a:pPr>
            <a:r>
              <a:rPr lang="en-US" altLang="zh-CN" sz="2800" smtClean="0"/>
              <a:t>          </a:t>
            </a:r>
            <a:r>
              <a:rPr lang="zh-CN" altLang="zh-CN" sz="2800" smtClean="0"/>
              <a:t>跟</a:t>
            </a:r>
            <a:r>
              <a:rPr lang="en-US" altLang="zh-CN" sz="2800" smtClean="0"/>
              <a:t>NumPy</a:t>
            </a:r>
            <a:r>
              <a:rPr lang="zh-CN" altLang="zh-CN" sz="2800" smtClean="0"/>
              <a:t>数组一样，</a:t>
            </a:r>
            <a:r>
              <a:rPr lang="en-US" altLang="zh-CN" sz="2800" smtClean="0"/>
              <a:t>DataFrame</a:t>
            </a:r>
            <a:r>
              <a:rPr lang="zh-CN" altLang="zh-CN" sz="2800" smtClean="0"/>
              <a:t>和</a:t>
            </a:r>
            <a:r>
              <a:rPr lang="en-US" altLang="zh-CN" sz="2800" smtClean="0"/>
              <a:t>Series</a:t>
            </a:r>
            <a:r>
              <a:rPr lang="zh-CN" altLang="zh-CN" sz="2800" smtClean="0"/>
              <a:t>之间算术运算也是有明确规定的。先来看一个具有启发性的例子，计算一个二维数组与其某行之间的差：</a:t>
            </a:r>
            <a:endParaRPr lang="zh-CN" altLang="en-US" sz="2800" smtClean="0"/>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67FC75-336E-4A87-8DFC-0F37AB0FB93E}" type="slidenum">
              <a:rPr lang="en-US" altLang="zh-CN" smtClean="0"/>
              <a:pPr eaLnBrk="1" hangingPunct="1"/>
              <a:t>54</a:t>
            </a:fld>
            <a:endParaRPr lang="en-US" altLang="zh-CN" smtClean="0"/>
          </a:p>
        </p:txBody>
      </p:sp>
      <p:sp>
        <p:nvSpPr>
          <p:cNvPr id="57349" name="Text Box 4"/>
          <p:cNvSpPr txBox="1">
            <a:spLocks noChangeArrowheads="1"/>
          </p:cNvSpPr>
          <p:nvPr/>
        </p:nvSpPr>
        <p:spPr bwMode="auto">
          <a:xfrm>
            <a:off x="1371600" y="3352800"/>
            <a:ext cx="6781800" cy="31400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arr = np.arange(12.).reshape((3, 4))</a:t>
            </a:r>
          </a:p>
          <a:p>
            <a:pPr eaLnBrk="1" hangingPunct="1"/>
            <a:r>
              <a:rPr lang="en-US" altLang="zh-CN"/>
              <a:t>&gt;&gt;&gt;arr</a:t>
            </a:r>
          </a:p>
          <a:p>
            <a:pPr eaLnBrk="1" hangingPunct="1"/>
            <a:r>
              <a:rPr lang="en-US" altLang="zh-CN"/>
              <a:t>array([[  0.,   1.,   2.,   3.],</a:t>
            </a:r>
          </a:p>
          <a:p>
            <a:pPr eaLnBrk="1" hangingPunct="1"/>
            <a:r>
              <a:rPr lang="en-US" altLang="zh-CN"/>
              <a:t>          [  4.,   5.,   6.,   7.],</a:t>
            </a:r>
          </a:p>
          <a:p>
            <a:pPr eaLnBrk="1" hangingPunct="1"/>
            <a:r>
              <a:rPr lang="en-US" altLang="zh-CN"/>
              <a:t>          [  8.,   9.,  10.,  11.]])</a:t>
            </a:r>
          </a:p>
          <a:p>
            <a:pPr eaLnBrk="1" hangingPunct="1"/>
            <a:r>
              <a:rPr lang="en-US" altLang="zh-CN"/>
              <a:t>&gt;&gt;&gt;arr[0]</a:t>
            </a:r>
          </a:p>
          <a:p>
            <a:pPr eaLnBrk="1" hangingPunct="1"/>
            <a:r>
              <a:rPr lang="en-US" altLang="zh-CN"/>
              <a:t>array([ 0.,  1.,  2.,  3.])</a:t>
            </a:r>
          </a:p>
          <a:p>
            <a:pPr eaLnBrk="1" hangingPunct="1"/>
            <a:r>
              <a:rPr lang="en-US" altLang="zh-CN"/>
              <a:t>&gt;&gt;&gt;arr - arr[0]</a:t>
            </a:r>
          </a:p>
          <a:p>
            <a:pPr eaLnBrk="1" hangingPunct="1"/>
            <a:r>
              <a:rPr lang="en-US" altLang="zh-CN"/>
              <a:t>array([[ 0.,  0.,  0.,  0.],</a:t>
            </a:r>
          </a:p>
          <a:p>
            <a:pPr eaLnBrk="1" hangingPunct="1"/>
            <a:r>
              <a:rPr lang="en-US" altLang="zh-CN"/>
              <a:t>          [ 4.,  4.,  4.,  4.],</a:t>
            </a:r>
          </a:p>
          <a:p>
            <a:pPr eaLnBrk="1" hangingPunct="1"/>
            <a:r>
              <a:rPr lang="en-US" altLang="zh-CN"/>
              <a:t>          [ 8.,  8.,  8.,  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zh-CN" sz="3600" smtClean="0"/>
              <a:t>基本功能</a:t>
            </a:r>
            <a:endParaRPr lang="zh-CN" altLang="en-US" sz="3600" smtClean="0"/>
          </a:p>
        </p:txBody>
      </p:sp>
      <p:sp>
        <p:nvSpPr>
          <p:cNvPr id="58371" name="内容占位符 2"/>
          <p:cNvSpPr>
            <a:spLocks noGrp="1"/>
          </p:cNvSpPr>
          <p:nvPr>
            <p:ph idx="1"/>
          </p:nvPr>
        </p:nvSpPr>
        <p:spPr>
          <a:xfrm>
            <a:off x="609600" y="990600"/>
            <a:ext cx="8001000" cy="5195888"/>
          </a:xfrm>
        </p:spPr>
        <p:txBody>
          <a:bodyPr/>
          <a:lstStyle/>
          <a:p>
            <a:pPr>
              <a:buFont typeface="Wingdings" pitchFamily="2" charset="2"/>
              <a:buNone/>
            </a:pPr>
            <a:r>
              <a:rPr lang="en-US" altLang="zh-CN" sz="2800" smtClean="0"/>
              <a:t>         </a:t>
            </a:r>
            <a:r>
              <a:rPr lang="zh-CN" altLang="zh-CN" sz="2800" smtClean="0"/>
              <a:t>这就叫做广播</a:t>
            </a:r>
            <a:r>
              <a:rPr lang="en-US" altLang="zh-CN" sz="2800" smtClean="0"/>
              <a:t>（broadcasting)</a:t>
            </a:r>
            <a:r>
              <a:rPr lang="zh-CN" altLang="zh-CN" sz="2800" smtClean="0"/>
              <a:t>。</a:t>
            </a:r>
            <a:r>
              <a:rPr lang="en-US" altLang="zh-CN" sz="2800" smtClean="0"/>
              <a:t>DataFrame</a:t>
            </a:r>
            <a:r>
              <a:rPr lang="zh-CN" altLang="zh-CN" sz="2800" smtClean="0"/>
              <a:t>和</a:t>
            </a:r>
            <a:r>
              <a:rPr lang="en-US" altLang="zh-CN" sz="2800" smtClean="0"/>
              <a:t>Series</a:t>
            </a:r>
            <a:r>
              <a:rPr lang="zh-CN" altLang="zh-CN" sz="2800" smtClean="0"/>
              <a:t>之间的运算差不多也是如此：</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默认情况下，</a:t>
            </a:r>
            <a:r>
              <a:rPr lang="en-US" altLang="zh-CN" sz="2800" smtClean="0"/>
              <a:t>DataFrame</a:t>
            </a:r>
            <a:r>
              <a:rPr lang="zh-CN" altLang="zh-CN" sz="2800" smtClean="0"/>
              <a:t>和</a:t>
            </a:r>
            <a:r>
              <a:rPr lang="en-US" altLang="zh-CN" sz="2800" smtClean="0"/>
              <a:t>Series</a:t>
            </a:r>
            <a:r>
              <a:rPr lang="zh-CN" altLang="zh-CN" sz="2800" smtClean="0"/>
              <a:t>之间的算术运算会将</a:t>
            </a:r>
            <a:r>
              <a:rPr lang="en-US" altLang="zh-CN" sz="2800" smtClean="0"/>
              <a:t>Series</a:t>
            </a:r>
            <a:r>
              <a:rPr lang="zh-CN" altLang="zh-CN" sz="2800" smtClean="0"/>
              <a:t>的索引匹配到</a:t>
            </a:r>
            <a:r>
              <a:rPr lang="en-US" altLang="zh-CN" sz="2800" smtClean="0"/>
              <a:t>DataFrame</a:t>
            </a:r>
            <a:r>
              <a:rPr lang="zh-CN" altLang="zh-CN" sz="2800" smtClean="0"/>
              <a:t>的列，然后沿着行一直向下广播</a:t>
            </a:r>
            <a:r>
              <a:rPr lang="en-US" altLang="zh-CN" sz="2800" smtClean="0"/>
              <a:t>.</a:t>
            </a:r>
            <a:endParaRPr lang="zh-CN" altLang="zh-CN" sz="2800" smtClean="0"/>
          </a:p>
          <a:p>
            <a:pPr>
              <a:buFont typeface="Wingdings" pitchFamily="2" charset="2"/>
              <a:buNone/>
            </a:pPr>
            <a:endParaRPr lang="zh-CN" altLang="en-US" sz="2800" smtClean="0"/>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3CD473C-B06D-4ABC-AD7D-8C1ACD53001B}" type="slidenum">
              <a:rPr lang="en-US" altLang="zh-CN" smtClean="0"/>
              <a:pPr eaLnBrk="1" hangingPunct="1"/>
              <a:t>55</a:t>
            </a:fld>
            <a:endParaRPr lang="en-US" altLang="zh-CN" smtClean="0"/>
          </a:p>
        </p:txBody>
      </p:sp>
      <p:sp>
        <p:nvSpPr>
          <p:cNvPr id="58373" name="Text Box 4"/>
          <p:cNvSpPr txBox="1">
            <a:spLocks noChangeArrowheads="1"/>
          </p:cNvSpPr>
          <p:nvPr/>
        </p:nvSpPr>
        <p:spPr bwMode="auto">
          <a:xfrm>
            <a:off x="762000" y="2438400"/>
            <a:ext cx="7772400" cy="23082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frame = DataFrame(np.arange(12.).reshape((4, 3)), columns=list('bde'),</a:t>
            </a:r>
          </a:p>
          <a:p>
            <a:pPr eaLnBrk="1" hangingPunct="1"/>
            <a:r>
              <a:rPr lang="en-US" altLang="zh-CN"/>
              <a:t>            index=['Utah', 'Ohio', 'Texas', 'Oregon'])</a:t>
            </a:r>
          </a:p>
          <a:p>
            <a:pPr eaLnBrk="1" hangingPunct="1"/>
            <a:endParaRPr lang="en-US" altLang="zh-CN"/>
          </a:p>
          <a:p>
            <a:pPr eaLnBrk="1" hangingPunct="1"/>
            <a:r>
              <a:rPr lang="en-US" altLang="zh-CN"/>
              <a:t>&gt;&gt;&gt; series = frame.ix[0]</a:t>
            </a:r>
          </a:p>
          <a:p>
            <a:pPr eaLnBrk="1" hangingPunct="1"/>
            <a:r>
              <a:rPr lang="en-US" altLang="zh-CN"/>
              <a:t>&gt;&gt;&gt; frame</a:t>
            </a:r>
          </a:p>
          <a:p>
            <a:pPr eaLnBrk="1" hangingPunct="1"/>
            <a:r>
              <a:rPr lang="en-US" altLang="zh-CN"/>
              <a:t>&gt;&gt;&gt; series</a:t>
            </a:r>
          </a:p>
          <a:p>
            <a:pPr eaLnBrk="1" hangingPunct="1"/>
            <a:r>
              <a:rPr lang="en-US" altLang="zh-CN"/>
              <a:t>&gt;&gt;&gt;frame - series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zh-CN" sz="3600" smtClean="0"/>
              <a:t>基本功能</a:t>
            </a:r>
            <a:endParaRPr lang="zh-CN" altLang="en-US" sz="3600" smtClean="0"/>
          </a:p>
        </p:txBody>
      </p:sp>
      <p:sp>
        <p:nvSpPr>
          <p:cNvPr id="59395" name="内容占位符 2"/>
          <p:cNvSpPr>
            <a:spLocks noGrp="1"/>
          </p:cNvSpPr>
          <p:nvPr>
            <p:ph idx="1"/>
          </p:nvPr>
        </p:nvSpPr>
        <p:spPr>
          <a:xfrm>
            <a:off x="609600" y="1066800"/>
            <a:ext cx="8001000" cy="5334000"/>
          </a:xfrm>
        </p:spPr>
        <p:txBody>
          <a:bodyPr/>
          <a:lstStyle/>
          <a:p>
            <a:pPr>
              <a:buFont typeface="Wingdings" pitchFamily="2" charset="2"/>
              <a:buNone/>
            </a:pPr>
            <a:r>
              <a:rPr lang="en-US" altLang="zh-CN" sz="2800" smtClean="0"/>
              <a:t>         </a:t>
            </a:r>
            <a:r>
              <a:rPr lang="zh-CN" altLang="zh-CN" sz="2800" smtClean="0"/>
              <a:t>如果某个索引值在</a:t>
            </a:r>
            <a:r>
              <a:rPr lang="en-US" altLang="zh-CN" sz="2800" smtClean="0"/>
              <a:t>DataFrame</a:t>
            </a:r>
            <a:r>
              <a:rPr lang="zh-CN" altLang="zh-CN" sz="2800" smtClean="0"/>
              <a:t>的列或</a:t>
            </a:r>
            <a:r>
              <a:rPr lang="en-US" altLang="zh-CN" sz="2800" smtClean="0"/>
              <a:t>Series</a:t>
            </a:r>
            <a:r>
              <a:rPr lang="zh-CN" altLang="zh-CN" sz="2800" smtClean="0"/>
              <a:t>的索引中找不到，则参与运算的</a:t>
            </a:r>
            <a:r>
              <a:rPr lang="zh-CN" altLang="en-US" sz="2800" smtClean="0"/>
              <a:t>两</a:t>
            </a:r>
            <a:r>
              <a:rPr lang="zh-CN" altLang="zh-CN" sz="2800" smtClean="0"/>
              <a:t>个对象就会被重新索引以形成并集：</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如果希望匹配行且在列上广播，则必须使用算术运算方法。例如</a:t>
            </a:r>
            <a:r>
              <a:rPr lang="en-US" altLang="zh-CN" sz="2800" smtClean="0"/>
              <a:t>:</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传入的轴号就是希望匹配的轴。在本例中目的是匹配</a:t>
            </a:r>
            <a:r>
              <a:rPr lang="en-US" altLang="zh-CN" sz="2800" smtClean="0"/>
              <a:t>DauFrame</a:t>
            </a:r>
            <a:r>
              <a:rPr lang="zh-CN" altLang="zh-CN" sz="2800" smtClean="0"/>
              <a:t>的行索引并进行广播。</a:t>
            </a:r>
          </a:p>
          <a:p>
            <a:pPr>
              <a:buFont typeface="Wingdings" pitchFamily="2" charset="2"/>
              <a:buNone/>
            </a:pPr>
            <a:endParaRPr lang="zh-CN" altLang="zh-CN" sz="2800" smtClean="0"/>
          </a:p>
          <a:p>
            <a:pPr>
              <a:buFont typeface="Wingdings" pitchFamily="2" charset="2"/>
              <a:buNone/>
            </a:pP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en-US" altLang="zh-CN" sz="2800" smtClean="0"/>
          </a:p>
          <a:p>
            <a:pPr>
              <a:buFont typeface="Wingdings" pitchFamily="2" charset="2"/>
              <a:buNone/>
            </a:pPr>
            <a:endParaRPr lang="zh-CN" altLang="en-US" sz="2800" smtClean="0"/>
          </a:p>
          <a:p>
            <a:pPr>
              <a:buFont typeface="Wingdings" pitchFamily="2" charset="2"/>
              <a:buNone/>
            </a:pPr>
            <a:endParaRPr lang="zh-CN" altLang="en-US" smtClean="0"/>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24143B-7DA1-44B1-A280-545F700BA0E0}" type="slidenum">
              <a:rPr lang="en-US" altLang="zh-CN" smtClean="0"/>
              <a:pPr eaLnBrk="1" hangingPunct="1"/>
              <a:t>56</a:t>
            </a:fld>
            <a:endParaRPr lang="en-US" altLang="zh-CN" smtClean="0"/>
          </a:p>
        </p:txBody>
      </p:sp>
      <p:sp>
        <p:nvSpPr>
          <p:cNvPr id="59397" name="Text Box 4"/>
          <p:cNvSpPr txBox="1">
            <a:spLocks noChangeArrowheads="1"/>
          </p:cNvSpPr>
          <p:nvPr/>
        </p:nvSpPr>
        <p:spPr bwMode="auto">
          <a:xfrm>
            <a:off x="1143000" y="2590800"/>
            <a:ext cx="7315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series2 = Series(range(3), index=['b', 'e', 'f'])</a:t>
            </a:r>
          </a:p>
          <a:p>
            <a:pPr eaLnBrk="1" hangingPunct="1"/>
            <a:r>
              <a:rPr lang="en-US" altLang="zh-CN" sz="2000"/>
              <a:t>&gt;&gt;&gt;frame + series2</a:t>
            </a:r>
          </a:p>
        </p:txBody>
      </p:sp>
      <p:sp>
        <p:nvSpPr>
          <p:cNvPr id="59398" name="Text Box 4"/>
          <p:cNvSpPr txBox="1">
            <a:spLocks noChangeArrowheads="1"/>
          </p:cNvSpPr>
          <p:nvPr/>
        </p:nvSpPr>
        <p:spPr bwMode="auto">
          <a:xfrm>
            <a:off x="1219200" y="4419600"/>
            <a:ext cx="7086600" cy="923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series3 = frame['d']</a:t>
            </a:r>
          </a:p>
          <a:p>
            <a:pPr eaLnBrk="1" hangingPunct="1"/>
            <a:r>
              <a:rPr lang="en-US" altLang="zh-CN"/>
              <a:t>&gt;&gt;&gt; series3</a:t>
            </a:r>
          </a:p>
          <a:p>
            <a:pPr eaLnBrk="1" hangingPunct="1"/>
            <a:r>
              <a:rPr lang="en-US" altLang="zh-CN"/>
              <a:t>&gt;&gt;&gt; frame.sub(series3,  axis=0)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zh-CN" sz="3600" smtClean="0"/>
              <a:t>基本功能</a:t>
            </a:r>
            <a:endParaRPr lang="zh-CN" altLang="en-US" sz="3600" smtClean="0"/>
          </a:p>
        </p:txBody>
      </p:sp>
      <p:sp>
        <p:nvSpPr>
          <p:cNvPr id="604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3D90EF-5C88-42B6-9F2B-5F1D1164CF99}" type="slidenum">
              <a:rPr lang="en-US" altLang="zh-CN" smtClean="0"/>
              <a:pPr eaLnBrk="1" hangingPunct="1"/>
              <a:t>57</a:t>
            </a:fld>
            <a:endParaRPr lang="en-US" altLang="zh-CN" smtClean="0"/>
          </a:p>
        </p:txBody>
      </p:sp>
      <p:sp>
        <p:nvSpPr>
          <p:cNvPr id="60420" name="内容占位符 5"/>
          <p:cNvSpPr>
            <a:spLocks noGrp="1"/>
          </p:cNvSpPr>
          <p:nvPr>
            <p:ph idx="1"/>
          </p:nvPr>
        </p:nvSpPr>
        <p:spPr>
          <a:xfrm>
            <a:off x="566738" y="1052513"/>
            <a:ext cx="8001000" cy="5272087"/>
          </a:xfrm>
        </p:spPr>
        <p:txBody>
          <a:bodyPr/>
          <a:lstStyle/>
          <a:p>
            <a:r>
              <a:rPr lang="zh-CN" altLang="zh-CN" sz="3200" smtClean="0"/>
              <a:t>函数应用和映射</a:t>
            </a:r>
          </a:p>
          <a:p>
            <a:pPr>
              <a:buFont typeface="Wingdings" pitchFamily="2" charset="2"/>
              <a:buNone/>
            </a:pPr>
            <a:r>
              <a:rPr lang="en-US" altLang="zh-CN" sz="2800" smtClean="0"/>
              <a:t>          NumPy</a:t>
            </a:r>
            <a:r>
              <a:rPr lang="zh-CN" altLang="zh-CN" sz="2800" smtClean="0"/>
              <a:t>的</a:t>
            </a:r>
            <a:r>
              <a:rPr lang="en-US" altLang="zh-CN" sz="2800" smtClean="0"/>
              <a:t>ufuncs </a:t>
            </a:r>
            <a:r>
              <a:rPr lang="zh-CN" altLang="zh-CN" sz="2800" smtClean="0"/>
              <a:t>(元素级数组方法）也</a:t>
            </a:r>
            <a:r>
              <a:rPr lang="zh-CN" altLang="en-US" sz="2800" smtClean="0"/>
              <a:t>可用于</a:t>
            </a:r>
            <a:r>
              <a:rPr lang="zh-CN" altLang="zh-CN" sz="2800" smtClean="0"/>
              <a:t>操作</a:t>
            </a:r>
            <a:r>
              <a:rPr lang="en-US" altLang="zh-CN" sz="2800" smtClean="0"/>
              <a:t>pandas</a:t>
            </a:r>
            <a:r>
              <a:rPr lang="zh-CN" altLang="zh-CN" sz="2800" smtClean="0"/>
              <a:t>对象:</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zh-CN" sz="2800" smtClean="0"/>
          </a:p>
          <a:p>
            <a:pPr>
              <a:buFont typeface="Wingdings" pitchFamily="2" charset="2"/>
              <a:buNone/>
            </a:pPr>
            <a:endParaRPr lang="zh-CN" altLang="zh-CN" sz="2800" smtClean="0"/>
          </a:p>
          <a:p>
            <a:pPr>
              <a:buFont typeface="Wingdings" pitchFamily="2" charset="2"/>
              <a:buNone/>
            </a:pPr>
            <a:r>
              <a:rPr lang="en-US" altLang="zh-CN" sz="2800" smtClean="0"/>
              <a:t>          </a:t>
            </a:r>
            <a:endParaRPr lang="zh-CN" altLang="en-US" smtClean="0"/>
          </a:p>
        </p:txBody>
      </p:sp>
      <p:sp>
        <p:nvSpPr>
          <p:cNvPr id="60421" name="Text Box 4"/>
          <p:cNvSpPr txBox="1">
            <a:spLocks noChangeArrowheads="1"/>
          </p:cNvSpPr>
          <p:nvPr/>
        </p:nvSpPr>
        <p:spPr bwMode="auto">
          <a:xfrm>
            <a:off x="1143000" y="2819400"/>
            <a:ext cx="7086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 = DataFrame(np.random.randn(4, 3), columns=list('bde'), </a:t>
            </a:r>
          </a:p>
          <a:p>
            <a:pPr eaLnBrk="1" hangingPunct="1"/>
            <a:r>
              <a:rPr lang="en-US" altLang="zh-CN" sz="2000"/>
              <a:t>            index=['Utah', 'Ohio', 'Texas', 'Oregon'])</a:t>
            </a:r>
          </a:p>
          <a:p>
            <a:pPr eaLnBrk="1" hangingPunct="1"/>
            <a:endParaRPr lang="en-US" altLang="zh-CN" sz="2000"/>
          </a:p>
          <a:p>
            <a:pPr eaLnBrk="1" hangingPunct="1"/>
            <a:r>
              <a:rPr lang="en-US" altLang="zh-CN" sz="2000"/>
              <a:t>&gt;&gt;&gt;frame</a:t>
            </a:r>
          </a:p>
          <a:p>
            <a:pPr eaLnBrk="1" hangingPunct="1"/>
            <a:endParaRPr lang="en-US" altLang="zh-CN" sz="2000"/>
          </a:p>
          <a:p>
            <a:pPr eaLnBrk="1" hangingPunct="1"/>
            <a:r>
              <a:rPr lang="en-US" altLang="zh-CN" sz="2000"/>
              <a:t>&gt;&gt;&gt;np.abs(frame)</a:t>
            </a:r>
          </a:p>
          <a:p>
            <a:pPr eaLnBrk="1" hangingPunct="1"/>
            <a:endParaRPr lang="en-US" altLang="zh-CN"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
          <p:cNvSpPr>
            <a:spLocks noGrp="1"/>
          </p:cNvSpPr>
          <p:nvPr>
            <p:ph type="title"/>
          </p:nvPr>
        </p:nvSpPr>
        <p:spPr/>
        <p:txBody>
          <a:bodyPr/>
          <a:lstStyle/>
          <a:p>
            <a:r>
              <a:rPr lang="zh-CN" altLang="zh-CN" sz="3600" smtClean="0"/>
              <a:t>基本功能</a:t>
            </a:r>
            <a:endParaRPr lang="zh-CN" altLang="en-US" sz="3600" smtClean="0"/>
          </a:p>
        </p:txBody>
      </p:sp>
      <p:sp>
        <p:nvSpPr>
          <p:cNvPr id="61443" name="内容占位符 7"/>
          <p:cNvSpPr>
            <a:spLocks noGrp="1"/>
          </p:cNvSpPr>
          <p:nvPr>
            <p:ph idx="1"/>
          </p:nvPr>
        </p:nvSpPr>
        <p:spPr>
          <a:xfrm>
            <a:off x="533400" y="1066800"/>
            <a:ext cx="8186738" cy="5195888"/>
          </a:xfrm>
        </p:spPr>
        <p:txBody>
          <a:bodyPr/>
          <a:lstStyle/>
          <a:p>
            <a:pPr>
              <a:buFont typeface="Wingdings" pitchFamily="2" charset="2"/>
              <a:buNone/>
            </a:pPr>
            <a:r>
              <a:rPr lang="en-US" altLang="zh-CN" sz="2800" smtClean="0"/>
              <a:t>          </a:t>
            </a:r>
            <a:r>
              <a:rPr lang="zh-CN" altLang="zh-CN" sz="2800" smtClean="0"/>
              <a:t>另一个常见的操作是，将函数应用到由各列或行所形成的一维数组上。</a:t>
            </a:r>
            <a:r>
              <a:rPr lang="en-US" altLang="zh-CN" sz="2800" smtClean="0"/>
              <a:t>DataFrame</a:t>
            </a:r>
            <a:r>
              <a:rPr lang="zh-CN" altLang="zh-CN" sz="2800" smtClean="0"/>
              <a:t>的 </a:t>
            </a:r>
            <a:r>
              <a:rPr lang="en-US" altLang="zh-CN" sz="2800" smtClean="0"/>
              <a:t>apply</a:t>
            </a:r>
            <a:r>
              <a:rPr lang="zh-CN" altLang="zh-CN" sz="2800" smtClean="0"/>
              <a:t>方法即可实现此功能：</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许多最为常见的数组统计功能都被实现成</a:t>
            </a:r>
            <a:r>
              <a:rPr lang="en-US" altLang="zh-CN" sz="2800" smtClean="0"/>
              <a:t>DataFrame</a:t>
            </a:r>
            <a:r>
              <a:rPr lang="zh-CN" altLang="zh-CN" sz="2800" smtClean="0"/>
              <a:t>的方法（如</a:t>
            </a:r>
            <a:r>
              <a:rPr lang="en-US" altLang="zh-CN" sz="2800" smtClean="0"/>
              <a:t>sum</a:t>
            </a:r>
            <a:r>
              <a:rPr lang="zh-CN" altLang="zh-CN" sz="2800" smtClean="0"/>
              <a:t>和</a:t>
            </a:r>
            <a:r>
              <a:rPr lang="en-US" altLang="zh-CN" sz="2800" smtClean="0"/>
              <a:t>mean)</a:t>
            </a:r>
            <a:r>
              <a:rPr lang="zh-CN" altLang="zh-CN" sz="2800" smtClean="0"/>
              <a:t>，因此无需使用</a:t>
            </a:r>
            <a:r>
              <a:rPr lang="en-US" altLang="zh-CN" sz="2800" smtClean="0"/>
              <a:t>apply</a:t>
            </a:r>
            <a:r>
              <a:rPr lang="zh-CN" altLang="zh-CN" sz="2800" smtClean="0"/>
              <a:t>方法。</a:t>
            </a:r>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6475C47-1C7B-4801-B9B4-E8302D97E027}" type="slidenum">
              <a:rPr lang="en-US" altLang="zh-CN" smtClean="0"/>
              <a:pPr eaLnBrk="1" hangingPunct="1"/>
              <a:t>58</a:t>
            </a:fld>
            <a:endParaRPr lang="en-US" altLang="zh-CN" smtClean="0"/>
          </a:p>
        </p:txBody>
      </p:sp>
      <p:sp>
        <p:nvSpPr>
          <p:cNvPr id="61445" name="Text Box 4"/>
          <p:cNvSpPr txBox="1">
            <a:spLocks noChangeArrowheads="1"/>
          </p:cNvSpPr>
          <p:nvPr/>
        </p:nvSpPr>
        <p:spPr bwMode="auto">
          <a:xfrm>
            <a:off x="990600" y="2971800"/>
            <a:ext cx="70866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 = lambda x: x.max() - x.min()</a:t>
            </a:r>
          </a:p>
          <a:p>
            <a:pPr eaLnBrk="1" hangingPunct="1"/>
            <a:endParaRPr lang="en-US" altLang="zh-CN" sz="2000"/>
          </a:p>
          <a:p>
            <a:pPr eaLnBrk="1" hangingPunct="1"/>
            <a:r>
              <a:rPr lang="en-US" altLang="zh-CN" sz="2000"/>
              <a:t>&gt;&gt;&gt;frame.apply(f)</a:t>
            </a:r>
          </a:p>
          <a:p>
            <a:pPr eaLnBrk="1" hangingPunct="1"/>
            <a:endParaRPr lang="en-US" altLang="zh-CN" sz="2000"/>
          </a:p>
          <a:p>
            <a:pPr eaLnBrk="1" hangingPunct="1"/>
            <a:r>
              <a:rPr lang="en-US" altLang="zh-CN" sz="2000"/>
              <a:t>&gt;&gt;&gt;frame.apply(f, axis=1)</a:t>
            </a:r>
          </a:p>
          <a:p>
            <a:pPr eaLnBrk="1" hangingPunct="1"/>
            <a:endParaRPr lang="en-US" altLang="zh-CN"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zh-CN" sz="3600" smtClean="0"/>
              <a:t>基本功能</a:t>
            </a:r>
            <a:endParaRPr lang="zh-CN" altLang="en-US" sz="3600" smtClean="0"/>
          </a:p>
        </p:txBody>
      </p:sp>
      <p:sp>
        <p:nvSpPr>
          <p:cNvPr id="624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5FA8C2-8E09-40C3-B019-934B74D52200}" type="slidenum">
              <a:rPr lang="en-US" altLang="zh-CN" smtClean="0"/>
              <a:pPr eaLnBrk="1" hangingPunct="1"/>
              <a:t>59</a:t>
            </a:fld>
            <a:endParaRPr lang="en-US" altLang="zh-CN" smtClean="0"/>
          </a:p>
        </p:txBody>
      </p:sp>
      <p:sp>
        <p:nvSpPr>
          <p:cNvPr id="62468" name="内容占位符 6"/>
          <p:cNvSpPr>
            <a:spLocks noGrp="1"/>
          </p:cNvSpPr>
          <p:nvPr>
            <p:ph idx="1"/>
          </p:nvPr>
        </p:nvSpPr>
        <p:spPr/>
        <p:txBody>
          <a:bodyPr/>
          <a:lstStyle/>
          <a:p>
            <a:pPr>
              <a:buFont typeface="Wingdings" pitchFamily="2" charset="2"/>
              <a:buNone/>
            </a:pPr>
            <a:r>
              <a:rPr lang="en-US" altLang="zh-CN" sz="2800" smtClean="0"/>
              <a:t>         </a:t>
            </a:r>
            <a:r>
              <a:rPr lang="zh-CN" altLang="zh-CN" sz="2800" smtClean="0"/>
              <a:t>除标</a:t>
            </a:r>
            <a:r>
              <a:rPr lang="zh-CN" altLang="en-US" sz="2800" smtClean="0"/>
              <a:t>量</a:t>
            </a:r>
            <a:r>
              <a:rPr lang="zh-CN" altLang="zh-CN" sz="2800" smtClean="0"/>
              <a:t>值外，传递给</a:t>
            </a:r>
            <a:r>
              <a:rPr lang="en-US" altLang="zh-CN" sz="2800" smtClean="0"/>
              <a:t>apply</a:t>
            </a:r>
            <a:r>
              <a:rPr lang="zh-CN" altLang="zh-CN" sz="2800" smtClean="0"/>
              <a:t>的函数还可以返回由多个值组成的</a:t>
            </a:r>
            <a:r>
              <a:rPr lang="en-US" altLang="zh-CN" sz="2800" smtClean="0"/>
              <a:t>Series</a:t>
            </a:r>
            <a:r>
              <a:rPr lang="zh-CN" altLang="zh-CN" sz="2800" smtClean="0"/>
              <a:t>:</a:t>
            </a:r>
            <a:endParaRPr lang="en-US" altLang="zh-CN" sz="2800" smtClean="0"/>
          </a:p>
          <a:p>
            <a:endParaRPr lang="en-US" altLang="zh-CN" sz="2800" smtClean="0"/>
          </a:p>
          <a:p>
            <a:endParaRPr lang="en-US" altLang="zh-CN" sz="2800" smtClean="0"/>
          </a:p>
          <a:p>
            <a:endParaRPr lang="en-US" altLang="zh-CN" sz="2800" smtClean="0"/>
          </a:p>
          <a:p>
            <a:endParaRPr lang="en-US" altLang="zh-CN" sz="2800" smtClean="0"/>
          </a:p>
          <a:p>
            <a:pPr>
              <a:buFont typeface="Wingdings" pitchFamily="2" charset="2"/>
              <a:buNone/>
            </a:pPr>
            <a:r>
              <a:rPr lang="en-US" altLang="zh-CN" sz="2800" smtClean="0"/>
              <a:t>          </a:t>
            </a:r>
            <a:endParaRPr lang="zh-CN" altLang="zh-CN" sz="2800" smtClean="0"/>
          </a:p>
          <a:p>
            <a:endParaRPr lang="en-US" altLang="zh-CN" sz="2800" smtClean="0"/>
          </a:p>
        </p:txBody>
      </p:sp>
      <p:sp>
        <p:nvSpPr>
          <p:cNvPr id="62469" name="Text Box 4"/>
          <p:cNvSpPr txBox="1">
            <a:spLocks noChangeArrowheads="1"/>
          </p:cNvSpPr>
          <p:nvPr/>
        </p:nvSpPr>
        <p:spPr bwMode="auto">
          <a:xfrm>
            <a:off x="1066800" y="2133600"/>
            <a:ext cx="7086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&gt;&gt;&gt;def f(x):</a:t>
            </a:r>
          </a:p>
          <a:p>
            <a:pPr eaLnBrk="1" hangingPunct="1"/>
            <a:r>
              <a:rPr lang="en-US" altLang="zh-CN" sz="2000"/>
              <a:t>    return Series([x.min(), x.max()], index=['min', 'max'])</a:t>
            </a:r>
          </a:p>
          <a:p>
            <a:pPr eaLnBrk="1" hangingPunct="1"/>
            <a:endParaRPr lang="en-US" altLang="zh-CN" sz="2000"/>
          </a:p>
          <a:p>
            <a:pPr eaLnBrk="1" hangingPunct="1"/>
            <a:r>
              <a:rPr lang="en-US" altLang="zh-CN" sz="2000"/>
              <a:t>&gt;&gt;&gt;frame</a:t>
            </a:r>
          </a:p>
          <a:p>
            <a:pPr eaLnBrk="1" hangingPunct="1"/>
            <a:endParaRPr lang="en-US" altLang="zh-CN" sz="2000"/>
          </a:p>
          <a:p>
            <a:pPr eaLnBrk="1" hangingPunct="1"/>
            <a:r>
              <a:rPr lang="en-US" altLang="zh-CN" sz="2000"/>
              <a:t>&gt;&gt;&gt;frame.apply(f)</a:t>
            </a:r>
          </a:p>
          <a:p>
            <a:pPr eaLnBrk="1" hangingPunct="1"/>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z="3600" smtClean="0"/>
              <a:t>pandas</a:t>
            </a:r>
            <a:r>
              <a:rPr lang="zh-CN" altLang="zh-CN" sz="3600" smtClean="0"/>
              <a:t>的数据结构介绍</a:t>
            </a:r>
            <a:endParaRPr lang="zh-CN" altLang="en-US" sz="3600" smtClean="0"/>
          </a:p>
        </p:txBody>
      </p:sp>
      <p:sp>
        <p:nvSpPr>
          <p:cNvPr id="1028" name="Rectangle 3"/>
          <p:cNvSpPr>
            <a:spLocks noGrp="1" noChangeArrowheads="1"/>
          </p:cNvSpPr>
          <p:nvPr>
            <p:ph idx="1"/>
          </p:nvPr>
        </p:nvSpPr>
        <p:spPr>
          <a:xfrm>
            <a:off x="228600" y="1066800"/>
            <a:ext cx="8458200" cy="5257800"/>
          </a:xfrm>
        </p:spPr>
        <p:txBody>
          <a:bodyPr/>
          <a:lstStyle/>
          <a:p>
            <a:pPr>
              <a:buFont typeface="Wingdings" pitchFamily="2" charset="2"/>
              <a:buNone/>
            </a:pPr>
            <a:r>
              <a:rPr lang="en-US" altLang="zh-CN" sz="2800" smtClean="0"/>
              <a:t>          Series</a:t>
            </a:r>
            <a:r>
              <a:rPr lang="zh-CN" altLang="zh-CN" sz="2800" smtClean="0"/>
              <a:t>的字符串表现形式为：索引在左边，值在右边。由于没有为数据指定索引， 于是会自动创建一个</a:t>
            </a:r>
            <a:r>
              <a:rPr lang="en-US" altLang="zh-CN" sz="2800" smtClean="0"/>
              <a:t>0</a:t>
            </a:r>
            <a:r>
              <a:rPr lang="zh-CN" altLang="zh-CN" sz="2800" smtClean="0"/>
              <a:t>到</a:t>
            </a:r>
            <a:r>
              <a:rPr lang="en-US" altLang="zh-CN" sz="2800" smtClean="0"/>
              <a:t>N-1 (N</a:t>
            </a:r>
            <a:r>
              <a:rPr lang="zh-CN" altLang="zh-CN" sz="2800" smtClean="0"/>
              <a:t>为数据的长度</a:t>
            </a:r>
            <a:r>
              <a:rPr lang="en-US" altLang="zh-CN" sz="2800" smtClean="0"/>
              <a:t>）</a:t>
            </a:r>
            <a:r>
              <a:rPr lang="zh-CN" altLang="zh-CN" sz="2800" smtClean="0"/>
              <a:t>的整数型索引。可以通过</a:t>
            </a:r>
            <a:r>
              <a:rPr lang="en-US" altLang="zh-CN" sz="2800" smtClean="0"/>
              <a:t>Series</a:t>
            </a:r>
            <a:r>
              <a:rPr lang="zh-CN" altLang="zh-CN" sz="2800" smtClean="0"/>
              <a:t>的 </a:t>
            </a:r>
            <a:r>
              <a:rPr lang="en-US" altLang="zh-CN" sz="2800" smtClean="0"/>
              <a:t>values</a:t>
            </a:r>
            <a:r>
              <a:rPr lang="zh-CN" altLang="zh-CN" sz="2800" smtClean="0"/>
              <a:t>和</a:t>
            </a:r>
            <a:r>
              <a:rPr lang="en-US" altLang="zh-CN" sz="2800" smtClean="0"/>
              <a:t>index</a:t>
            </a:r>
            <a:r>
              <a:rPr lang="zh-CN" altLang="zh-CN" sz="2800" smtClean="0"/>
              <a:t>属性获取其数组表示形式和索引对象：</a:t>
            </a:r>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endParaRPr lang="zh-CN" altLang="en-US" sz="2800" smtClean="0"/>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8EAA510-F3FE-4A82-ABE1-F448AD05ED66}" type="slidenum">
              <a:rPr lang="en-US" altLang="zh-CN" smtClean="0"/>
              <a:pPr eaLnBrk="1" hangingPunct="1"/>
              <a:t>6</a:t>
            </a:fld>
            <a:endParaRPr lang="en-US" altLang="zh-CN" smtClean="0"/>
          </a:p>
        </p:txBody>
      </p:sp>
      <p:graphicFrame>
        <p:nvGraphicFramePr>
          <p:cNvPr id="1026" name="Object 5"/>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031" name="Equation" r:id="rId4" imgW="114120" imgH="177480" progId="Equation.DSMT4">
                  <p:embed/>
                </p:oleObj>
              </mc:Choice>
              <mc:Fallback>
                <p:oleObj name="Equation" r:id="rId4" imgW="114120" imgH="177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Text Box 4"/>
          <p:cNvSpPr txBox="1">
            <a:spLocks noChangeArrowheads="1"/>
          </p:cNvSpPr>
          <p:nvPr/>
        </p:nvSpPr>
        <p:spPr bwMode="auto">
          <a:xfrm>
            <a:off x="1905000" y="3505200"/>
            <a:ext cx="6019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&gt;&gt;&gt;obj.values</a:t>
            </a:r>
          </a:p>
          <a:p>
            <a:pPr eaLnBrk="1" hangingPunct="1"/>
            <a:r>
              <a:rPr lang="en-US" altLang="zh-CN" sz="2000"/>
              <a:t>array([ 4,  7, -5,  3], dtype=int64)</a:t>
            </a:r>
          </a:p>
          <a:p>
            <a:pPr eaLnBrk="1" hangingPunct="1"/>
            <a:endParaRPr lang="en-US" altLang="zh-CN" sz="2000"/>
          </a:p>
          <a:p>
            <a:pPr eaLnBrk="1" hangingPunct="1"/>
            <a:r>
              <a:rPr lang="en-US" altLang="zh-CN" sz="2000"/>
              <a:t>&gt;&gt;&gt;obj.index</a:t>
            </a:r>
          </a:p>
          <a:p>
            <a:pPr eaLnBrk="1" hangingPunct="1"/>
            <a:r>
              <a:rPr lang="en-US" altLang="zh-CN" sz="2000"/>
              <a:t>Int64Index([0, 1, 2, 3], dtype='int64')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609600" y="304800"/>
            <a:ext cx="8001000" cy="603250"/>
          </a:xfrm>
        </p:spPr>
        <p:txBody>
          <a:bodyPr/>
          <a:lstStyle/>
          <a:p>
            <a:r>
              <a:rPr lang="zh-CN" altLang="zh-CN" sz="3600" smtClean="0"/>
              <a:t>基本功能</a:t>
            </a:r>
            <a:endParaRPr lang="zh-CN" altLang="en-US" sz="3600" smtClean="0"/>
          </a:p>
        </p:txBody>
      </p:sp>
      <p:sp>
        <p:nvSpPr>
          <p:cNvPr id="634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C136139-AE45-4FAB-AE96-F7150ECE8E9E}" type="slidenum">
              <a:rPr lang="en-US" altLang="zh-CN" smtClean="0"/>
              <a:pPr eaLnBrk="1" hangingPunct="1"/>
              <a:t>60</a:t>
            </a:fld>
            <a:endParaRPr lang="en-US" altLang="zh-CN" smtClean="0"/>
          </a:p>
        </p:txBody>
      </p:sp>
      <p:sp>
        <p:nvSpPr>
          <p:cNvPr id="63492" name="内容占位符 5"/>
          <p:cNvSpPr>
            <a:spLocks noGrp="1"/>
          </p:cNvSpPr>
          <p:nvPr>
            <p:ph idx="1"/>
          </p:nvPr>
        </p:nvSpPr>
        <p:spPr/>
        <p:txBody>
          <a:bodyPr/>
          <a:lstStyle/>
          <a:p>
            <a:pPr>
              <a:buFont typeface="Wingdings" pitchFamily="2" charset="2"/>
              <a:buNone/>
            </a:pPr>
            <a:r>
              <a:rPr lang="en-US" altLang="zh-CN" sz="2800" smtClean="0"/>
              <a:t>          </a:t>
            </a:r>
            <a:r>
              <a:rPr lang="zh-CN" altLang="zh-CN" sz="2800" smtClean="0"/>
              <a:t>此外，</a:t>
            </a:r>
            <a:r>
              <a:rPr lang="zh-CN" altLang="en-US" sz="2800" smtClean="0"/>
              <a:t>元素</a:t>
            </a:r>
            <a:r>
              <a:rPr lang="zh-CN" altLang="zh-CN" sz="2800" smtClean="0"/>
              <a:t>级的</a:t>
            </a:r>
            <a:r>
              <a:rPr lang="en-US" altLang="zh-CN" sz="2800" smtClean="0"/>
              <a:t>Python</a:t>
            </a:r>
            <a:r>
              <a:rPr lang="zh-CN" altLang="en-US" sz="2800" smtClean="0"/>
              <a:t>函数</a:t>
            </a:r>
            <a:r>
              <a:rPr lang="zh-CN" altLang="zh-CN" sz="2800" smtClean="0"/>
              <a:t>也是</a:t>
            </a:r>
            <a:r>
              <a:rPr lang="zh-CN" altLang="en-US" sz="2800" smtClean="0"/>
              <a:t>可</a:t>
            </a:r>
            <a:r>
              <a:rPr lang="zh-CN" altLang="zh-CN" sz="2800" smtClean="0"/>
              <a:t>以用的。假如想得到</a:t>
            </a:r>
            <a:r>
              <a:rPr lang="en-US" altLang="zh-CN" sz="2800" smtClean="0"/>
              <a:t>frame</a:t>
            </a:r>
            <a:r>
              <a:rPr lang="zh-CN" altLang="zh-CN" sz="2800" smtClean="0"/>
              <a:t>中各个浮点值的格式化字符串，使用</a:t>
            </a:r>
            <a:r>
              <a:rPr lang="en-US" altLang="zh-CN" sz="2800" smtClean="0"/>
              <a:t>applymap</a:t>
            </a:r>
            <a:r>
              <a:rPr lang="zh-CN" altLang="zh-CN" sz="2800" smtClean="0"/>
              <a:t>即可:</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之所以叫做</a:t>
            </a:r>
            <a:r>
              <a:rPr lang="en-US" altLang="zh-CN" sz="2800" smtClean="0"/>
              <a:t>applymap，</a:t>
            </a:r>
            <a:r>
              <a:rPr lang="zh-CN" altLang="zh-CN" sz="2800" smtClean="0"/>
              <a:t>是因为</a:t>
            </a:r>
            <a:r>
              <a:rPr lang="en-US" altLang="zh-CN" sz="2800" smtClean="0"/>
              <a:t>Series</a:t>
            </a:r>
            <a:r>
              <a:rPr lang="zh-CN" altLang="zh-CN" sz="2800" smtClean="0"/>
              <a:t>有一个用</a:t>
            </a:r>
            <a:r>
              <a:rPr lang="zh-CN" altLang="en-US" sz="2800" smtClean="0"/>
              <a:t>于</a:t>
            </a:r>
            <a:r>
              <a:rPr lang="zh-CN" altLang="zh-CN" sz="2800" smtClean="0"/>
              <a:t>应用元素级函数的</a:t>
            </a:r>
            <a:r>
              <a:rPr lang="en-US" altLang="zh-CN" sz="2800" smtClean="0"/>
              <a:t>map</a:t>
            </a:r>
            <a:r>
              <a:rPr lang="zh-CN" altLang="zh-CN" sz="2800" smtClean="0"/>
              <a:t>方法:</a:t>
            </a:r>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63493" name="Text Box 4"/>
          <p:cNvSpPr txBox="1">
            <a:spLocks noChangeArrowheads="1"/>
          </p:cNvSpPr>
          <p:nvPr/>
        </p:nvSpPr>
        <p:spPr bwMode="auto">
          <a:xfrm>
            <a:off x="914400" y="2514600"/>
            <a:ext cx="7086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&gt;&gt;&gt;format = lambda x: '%.2f' % x</a:t>
            </a:r>
          </a:p>
          <a:p>
            <a:pPr eaLnBrk="1" hangingPunct="1"/>
            <a:endParaRPr lang="en-US" altLang="zh-CN" sz="2000"/>
          </a:p>
          <a:p>
            <a:pPr eaLnBrk="1" hangingPunct="1"/>
            <a:r>
              <a:rPr lang="en-US" altLang="zh-CN" sz="2000"/>
              <a:t>&gt;&gt;&gt;frame.applymap(format)</a:t>
            </a:r>
          </a:p>
          <a:p>
            <a:pPr eaLnBrk="1" hangingPunct="1"/>
            <a:endParaRPr lang="en-US" altLang="zh-CN" sz="2000"/>
          </a:p>
        </p:txBody>
      </p:sp>
      <p:sp>
        <p:nvSpPr>
          <p:cNvPr id="63494" name="Text Box 4"/>
          <p:cNvSpPr txBox="1">
            <a:spLocks noChangeArrowheads="1"/>
          </p:cNvSpPr>
          <p:nvPr/>
        </p:nvSpPr>
        <p:spPr bwMode="auto">
          <a:xfrm>
            <a:off x="1219200" y="4953000"/>
            <a:ext cx="7086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&gt;&gt;&gt;frame['e'].map(format)</a:t>
            </a:r>
          </a:p>
          <a:p>
            <a:pPr eaLnBrk="1" hangingPunct="1"/>
            <a:endParaRPr lang="en-US" altLang="zh-CN"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zh-CN" sz="3600" smtClean="0"/>
              <a:t>基本功能</a:t>
            </a:r>
            <a:endParaRPr lang="zh-CN" altLang="en-US" sz="3600" smtClean="0"/>
          </a:p>
        </p:txBody>
      </p:sp>
      <p:sp>
        <p:nvSpPr>
          <p:cNvPr id="64515" name="内容占位符 2"/>
          <p:cNvSpPr>
            <a:spLocks noGrp="1"/>
          </p:cNvSpPr>
          <p:nvPr>
            <p:ph idx="1"/>
          </p:nvPr>
        </p:nvSpPr>
        <p:spPr>
          <a:xfrm>
            <a:off x="304800" y="1052513"/>
            <a:ext cx="8534400" cy="4967287"/>
          </a:xfrm>
        </p:spPr>
        <p:txBody>
          <a:bodyPr/>
          <a:lstStyle/>
          <a:p>
            <a:r>
              <a:rPr lang="zh-CN" altLang="zh-CN" sz="3200" smtClean="0"/>
              <a:t>排序和排名</a:t>
            </a:r>
          </a:p>
          <a:p>
            <a:pPr>
              <a:buFont typeface="Wingdings" pitchFamily="2" charset="2"/>
              <a:buNone/>
            </a:pPr>
            <a:r>
              <a:rPr lang="en-US" altLang="zh-CN" sz="2800" smtClean="0"/>
              <a:t>         </a:t>
            </a:r>
            <a:r>
              <a:rPr lang="zh-CN" altLang="zh-CN" sz="2800" smtClean="0"/>
              <a:t>根据条件对数据集排序</a:t>
            </a:r>
            <a:r>
              <a:rPr lang="en-US" altLang="zh-CN" sz="2800" smtClean="0"/>
              <a:t>(sorting)</a:t>
            </a:r>
            <a:r>
              <a:rPr lang="zh-CN" altLang="zh-CN" sz="2800" smtClean="0"/>
              <a:t>也是一种重要的</a:t>
            </a:r>
            <a:r>
              <a:rPr lang="zh-CN" altLang="en-US" sz="2800" smtClean="0"/>
              <a:t>内置</a:t>
            </a:r>
            <a:r>
              <a:rPr lang="zh-CN" altLang="zh-CN" sz="2800" smtClean="0"/>
              <a:t>运算。要对行或列索引进行排序 (按字典顺序</a:t>
            </a:r>
            <a:r>
              <a:rPr lang="en-US" altLang="zh-CN" sz="2800" smtClean="0"/>
              <a:t>）</a:t>
            </a:r>
            <a:r>
              <a:rPr lang="zh-CN" altLang="zh-CN" sz="2800" smtClean="0"/>
              <a:t>，可使用</a:t>
            </a:r>
            <a:r>
              <a:rPr lang="en-US" altLang="zh-CN" sz="2800" smtClean="0"/>
              <a:t>sort_index</a:t>
            </a:r>
            <a:r>
              <a:rPr lang="zh-CN" altLang="zh-CN" sz="2800" smtClean="0"/>
              <a:t>方法，它将返回一个已排序的新对象：</a:t>
            </a:r>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1104FAD-B1D7-402B-AFA5-12606791A3AA}" type="slidenum">
              <a:rPr lang="en-US" altLang="zh-CN" smtClean="0"/>
              <a:pPr eaLnBrk="1" hangingPunct="1"/>
              <a:t>61</a:t>
            </a:fld>
            <a:endParaRPr lang="en-US" altLang="zh-CN" smtClean="0"/>
          </a:p>
        </p:txBody>
      </p:sp>
      <p:sp>
        <p:nvSpPr>
          <p:cNvPr id="64517" name="Text Box 4"/>
          <p:cNvSpPr txBox="1">
            <a:spLocks noChangeArrowheads="1"/>
          </p:cNvSpPr>
          <p:nvPr/>
        </p:nvSpPr>
        <p:spPr bwMode="auto">
          <a:xfrm>
            <a:off x="762000" y="3581400"/>
            <a:ext cx="7543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Series(range(4), index=['d', 'a',  'b', 'c'])</a:t>
            </a:r>
          </a:p>
          <a:p>
            <a:pPr eaLnBrk="1" hangingPunct="1"/>
            <a:endParaRPr lang="en-US" altLang="zh-CN" sz="2000"/>
          </a:p>
          <a:p>
            <a:pPr eaLnBrk="1" hangingPunct="1"/>
            <a:r>
              <a:rPr lang="en-US" altLang="zh-CN" sz="2000"/>
              <a:t>&gt;&gt;&gt;obj.sort_index()</a:t>
            </a:r>
          </a:p>
          <a:p>
            <a:pPr eaLnBrk="1" hangingPunct="1"/>
            <a:r>
              <a:rPr lang="en-US" altLang="zh-CN" sz="2000"/>
              <a:t>a    1</a:t>
            </a:r>
          </a:p>
          <a:p>
            <a:pPr eaLnBrk="1" hangingPunct="1"/>
            <a:r>
              <a:rPr lang="en-US" altLang="zh-CN" sz="2000"/>
              <a:t>b    2</a:t>
            </a:r>
          </a:p>
          <a:p>
            <a:pPr eaLnBrk="1" hangingPunct="1"/>
            <a:r>
              <a:rPr lang="en-US" altLang="zh-CN" sz="2000"/>
              <a:t>c    3</a:t>
            </a:r>
          </a:p>
          <a:p>
            <a:pPr eaLnBrk="1" hangingPunct="1"/>
            <a:r>
              <a:rPr lang="en-US" altLang="zh-CN" sz="2000"/>
              <a:t>d    0</a:t>
            </a:r>
          </a:p>
          <a:p>
            <a:pPr eaLnBrk="1" hangingPunct="1"/>
            <a:r>
              <a:rPr lang="en-US" altLang="zh-CN" sz="2000"/>
              <a:t>dtype: int64</a:t>
            </a:r>
            <a:endParaRPr lang="zh-CN"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zh-CN" sz="3600" smtClean="0"/>
              <a:t>基本功能</a:t>
            </a:r>
            <a:endParaRPr lang="zh-CN" altLang="en-US" sz="3600" smtClean="0"/>
          </a:p>
        </p:txBody>
      </p:sp>
      <p:sp>
        <p:nvSpPr>
          <p:cNvPr id="655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191CF7-3CE9-44FD-A5AE-45F2A481E482}" type="slidenum">
              <a:rPr lang="en-US" altLang="zh-CN" smtClean="0"/>
              <a:pPr eaLnBrk="1" hangingPunct="1"/>
              <a:t>62</a:t>
            </a:fld>
            <a:endParaRPr lang="en-US" altLang="zh-CN" smtClean="0"/>
          </a:p>
        </p:txBody>
      </p:sp>
      <p:sp>
        <p:nvSpPr>
          <p:cNvPr id="65540" name="内容占位符 7"/>
          <p:cNvSpPr>
            <a:spLocks noGrp="1"/>
          </p:cNvSpPr>
          <p:nvPr>
            <p:ph idx="1"/>
          </p:nvPr>
        </p:nvSpPr>
        <p:spPr/>
        <p:txBody>
          <a:bodyPr/>
          <a:lstStyle/>
          <a:p>
            <a:pPr>
              <a:buFont typeface="Wingdings" pitchFamily="2" charset="2"/>
              <a:buNone/>
            </a:pPr>
            <a:r>
              <a:rPr lang="zh-CN" altLang="en-US" sz="2800" smtClean="0"/>
              <a:t>          而</a:t>
            </a:r>
            <a:r>
              <a:rPr lang="zh-CN" altLang="zh-CN" sz="2800" smtClean="0"/>
              <a:t>对</a:t>
            </a:r>
            <a:r>
              <a:rPr lang="zh-CN" altLang="en-US" sz="2800" smtClean="0"/>
              <a:t>于</a:t>
            </a:r>
            <a:r>
              <a:rPr lang="en-US" altLang="zh-CN" sz="2800" smtClean="0"/>
              <a:t>DataFrame，</a:t>
            </a:r>
            <a:r>
              <a:rPr lang="zh-CN" altLang="zh-CN" sz="2800" smtClean="0"/>
              <a:t>则可以根据任意</a:t>
            </a:r>
            <a:r>
              <a:rPr lang="zh-CN" altLang="en-US" sz="2800" smtClean="0"/>
              <a:t>一</a:t>
            </a:r>
            <a:r>
              <a:rPr lang="zh-CN" altLang="zh-CN" sz="2800" smtClean="0"/>
              <a:t>个轴上的索引进行排序</a:t>
            </a:r>
            <a:r>
              <a:rPr lang="en-US" altLang="zh-CN" sz="2800" smtClean="0"/>
              <a:t>:</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数据默认是按</a:t>
            </a:r>
            <a:r>
              <a:rPr lang="zh-CN" altLang="en-US" sz="2800" smtClean="0"/>
              <a:t>升序排序</a:t>
            </a:r>
            <a:r>
              <a:rPr lang="zh-CN" altLang="zh-CN" sz="2800" smtClean="0"/>
              <a:t>的，但也可以降序排序</a:t>
            </a:r>
            <a:r>
              <a:rPr lang="en-US" altLang="zh-CN" sz="2800" smtClean="0"/>
              <a:t>:</a:t>
            </a:r>
            <a:endParaRPr lang="zh-CN" altLang="zh-CN" sz="2800" smtClean="0"/>
          </a:p>
          <a:p>
            <a:pPr>
              <a:buFont typeface="Wingdings" pitchFamily="2" charset="2"/>
              <a:buNone/>
            </a:pPr>
            <a:endParaRPr lang="zh-CN" altLang="zh-CN" sz="2800" smtClean="0"/>
          </a:p>
          <a:p>
            <a:pPr>
              <a:buFont typeface="Wingdings" pitchFamily="2" charset="2"/>
              <a:buNone/>
            </a:pPr>
            <a:endParaRPr lang="zh-CN" altLang="en-US" smtClean="0"/>
          </a:p>
        </p:txBody>
      </p:sp>
      <p:sp>
        <p:nvSpPr>
          <p:cNvPr id="65541" name="Text Box 4"/>
          <p:cNvSpPr txBox="1">
            <a:spLocks noChangeArrowheads="1"/>
          </p:cNvSpPr>
          <p:nvPr/>
        </p:nvSpPr>
        <p:spPr bwMode="auto">
          <a:xfrm>
            <a:off x="762000" y="1981200"/>
            <a:ext cx="7543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 = DataFrame(np.arange(8).reshape((2, 4)), </a:t>
            </a:r>
          </a:p>
          <a:p>
            <a:pPr eaLnBrk="1" hangingPunct="1"/>
            <a:r>
              <a:rPr lang="en-US" altLang="zh-CN" sz="2000"/>
              <a:t>    index=['three', 'one'], columns=['d','a','b','c'])</a:t>
            </a:r>
          </a:p>
          <a:p>
            <a:pPr eaLnBrk="1" hangingPunct="1"/>
            <a:endParaRPr lang="en-US" altLang="zh-CN" sz="2000"/>
          </a:p>
          <a:p>
            <a:pPr eaLnBrk="1" hangingPunct="1"/>
            <a:r>
              <a:rPr lang="en-US" altLang="zh-CN" sz="2000"/>
              <a:t>&gt;&gt;&gt;frame.sort_index()</a:t>
            </a:r>
          </a:p>
          <a:p>
            <a:pPr eaLnBrk="1" hangingPunct="1"/>
            <a:endParaRPr lang="en-US" altLang="zh-CN" sz="2000"/>
          </a:p>
          <a:p>
            <a:pPr eaLnBrk="1" hangingPunct="1"/>
            <a:r>
              <a:rPr lang="en-US" altLang="zh-CN" sz="2000"/>
              <a:t>&gt;&gt;&gt;frame.sort_index(axis=1)</a:t>
            </a:r>
          </a:p>
        </p:txBody>
      </p:sp>
      <p:sp>
        <p:nvSpPr>
          <p:cNvPr id="65542" name="Text Box 4"/>
          <p:cNvSpPr txBox="1">
            <a:spLocks noChangeArrowheads="1"/>
          </p:cNvSpPr>
          <p:nvPr/>
        </p:nvSpPr>
        <p:spPr bwMode="auto">
          <a:xfrm>
            <a:off x="990600" y="5105400"/>
            <a:ext cx="7543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&gt;&gt;&gt;frame.sort_index(axis=1, ascending=False)</a:t>
            </a:r>
          </a:p>
          <a:p>
            <a:pPr eaLnBrk="1" hangingPunct="1"/>
            <a:endParaRPr lang="en-US" altLang="zh-CN"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zh-CN" sz="3600" smtClean="0"/>
              <a:t>基本功能</a:t>
            </a:r>
            <a:endParaRPr lang="zh-CN" altLang="en-US" sz="3600" smtClean="0"/>
          </a:p>
        </p:txBody>
      </p:sp>
      <p:sp>
        <p:nvSpPr>
          <p:cNvPr id="66563" name="内容占位符 2"/>
          <p:cNvSpPr>
            <a:spLocks noGrp="1"/>
          </p:cNvSpPr>
          <p:nvPr>
            <p:ph idx="1"/>
          </p:nvPr>
        </p:nvSpPr>
        <p:spPr>
          <a:xfrm>
            <a:off x="381000" y="1052513"/>
            <a:ext cx="8305800" cy="5195887"/>
          </a:xfrm>
        </p:spPr>
        <p:txBody>
          <a:bodyPr/>
          <a:lstStyle/>
          <a:p>
            <a:pPr>
              <a:buFont typeface="Wingdings" pitchFamily="2" charset="2"/>
              <a:buNone/>
            </a:pPr>
            <a:r>
              <a:rPr lang="en-US" altLang="zh-CN" sz="2800" smtClean="0"/>
              <a:t>         </a:t>
            </a:r>
            <a:r>
              <a:rPr lang="zh-CN" altLang="zh-CN" sz="2800" smtClean="0"/>
              <a:t>若要按值对</a:t>
            </a:r>
            <a:r>
              <a:rPr lang="en-US" altLang="zh-CN" sz="2800" smtClean="0"/>
              <a:t>Series</a:t>
            </a:r>
            <a:r>
              <a:rPr lang="zh-CN" altLang="zh-CN" sz="2800" smtClean="0"/>
              <a:t>进行徘序，可使用其</a:t>
            </a:r>
            <a:r>
              <a:rPr lang="en-US" altLang="zh-CN" sz="2800" smtClean="0"/>
              <a:t>order</a:t>
            </a:r>
            <a:r>
              <a:rPr lang="zh-CN" altLang="zh-CN" sz="2800" smtClean="0"/>
              <a:t>方法：</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92A4DF-EC80-427C-99E0-6675B6C7DD20}" type="slidenum">
              <a:rPr lang="en-US" altLang="zh-CN" smtClean="0"/>
              <a:pPr eaLnBrk="1" hangingPunct="1"/>
              <a:t>63</a:t>
            </a:fld>
            <a:endParaRPr lang="en-US" altLang="zh-CN" smtClean="0"/>
          </a:p>
        </p:txBody>
      </p:sp>
      <p:sp>
        <p:nvSpPr>
          <p:cNvPr id="6" name="Text Box 4"/>
          <p:cNvSpPr txBox="1">
            <a:spLocks noChangeArrowheads="1"/>
          </p:cNvSpPr>
          <p:nvPr/>
        </p:nvSpPr>
        <p:spPr bwMode="auto">
          <a:xfrm>
            <a:off x="609600" y="1981200"/>
            <a:ext cx="8001000" cy="4400550"/>
          </a:xfrm>
          <a:prstGeom prst="rect">
            <a:avLst/>
          </a:prstGeom>
          <a:solidFill>
            <a:srgbClr val="BBDFBB"/>
          </a:solidFill>
          <a:ln w="9525">
            <a:noFill/>
            <a:miter lim="800000"/>
            <a:headEnd/>
            <a:tailEnd/>
          </a:ln>
        </p:spPr>
        <p:txBody>
          <a:bodyPr>
            <a:spAutoFit/>
          </a:bodyPr>
          <a:lstStyle/>
          <a:p>
            <a:pPr>
              <a:defRPr/>
            </a:pPr>
            <a:r>
              <a:rPr lang="en-US" altLang="zh-CN" sz="2000" dirty="0"/>
              <a:t>&gt;&gt;&gt;</a:t>
            </a:r>
            <a:r>
              <a:rPr lang="en-US" altLang="zh-CN" sz="2000" dirty="0" err="1"/>
              <a:t>obj</a:t>
            </a:r>
            <a:r>
              <a:rPr lang="en-US" altLang="zh-CN" sz="2000" dirty="0"/>
              <a:t> = Series([4, 7, -3, 2])</a:t>
            </a:r>
          </a:p>
          <a:p>
            <a:pPr>
              <a:defRPr/>
            </a:pPr>
            <a:r>
              <a:rPr lang="en-US" altLang="zh-CN" sz="2000" dirty="0"/>
              <a:t>&gt;&gt;&gt;</a:t>
            </a:r>
            <a:r>
              <a:rPr lang="en-US" altLang="zh-CN" sz="2000" dirty="0" err="1"/>
              <a:t>obj.order</a:t>
            </a:r>
            <a:r>
              <a:rPr lang="en-US" altLang="zh-CN" sz="2000" dirty="0"/>
              <a:t>()</a:t>
            </a:r>
          </a:p>
          <a:p>
            <a:pPr>
              <a:defRPr/>
            </a:pPr>
            <a:r>
              <a:rPr lang="en-US" altLang="zh-CN" sz="2000" dirty="0"/>
              <a:t>2   -3</a:t>
            </a:r>
          </a:p>
          <a:p>
            <a:pPr>
              <a:defRPr/>
            </a:pPr>
            <a:r>
              <a:rPr lang="en-US" altLang="zh-CN" sz="2000" dirty="0"/>
              <a:t>3    2</a:t>
            </a:r>
          </a:p>
          <a:p>
            <a:pPr>
              <a:defRPr/>
            </a:pPr>
            <a:r>
              <a:rPr lang="en-US" altLang="zh-CN" sz="2000" dirty="0"/>
              <a:t>0    4</a:t>
            </a:r>
          </a:p>
          <a:p>
            <a:pPr>
              <a:defRPr/>
            </a:pPr>
            <a:r>
              <a:rPr lang="en-US" altLang="zh-CN" sz="2000" dirty="0"/>
              <a:t>1    7</a:t>
            </a:r>
          </a:p>
          <a:p>
            <a:pPr>
              <a:defRPr/>
            </a:pPr>
            <a:r>
              <a:rPr lang="en-US" altLang="zh-CN" sz="2000" dirty="0"/>
              <a:t>&gt;&gt;&gt;</a:t>
            </a:r>
            <a:r>
              <a:rPr lang="en-US" altLang="zh-CN" sz="2000" dirty="0" err="1"/>
              <a:t>obj</a:t>
            </a:r>
            <a:r>
              <a:rPr lang="en-US" altLang="zh-CN" sz="2000" dirty="0"/>
              <a:t> = Series([4, np.nan, 1, np.nan, -3, 2])</a:t>
            </a:r>
          </a:p>
          <a:p>
            <a:pPr>
              <a:defRPr/>
            </a:pPr>
            <a:r>
              <a:rPr lang="en-US" altLang="zh-CN" sz="2000" dirty="0"/>
              <a:t>&gt;&gt;&gt;</a:t>
            </a:r>
            <a:r>
              <a:rPr lang="en-US" altLang="zh-CN" sz="2000" dirty="0" err="1"/>
              <a:t>obj.order</a:t>
            </a:r>
            <a:r>
              <a:rPr lang="en-US" altLang="zh-CN" sz="2000" dirty="0"/>
              <a:t>() #</a:t>
            </a:r>
            <a:r>
              <a:rPr lang="zh-CN" altLang="en-US" sz="2000" dirty="0"/>
              <a:t>在排序时，缺失值默认都会被放到</a:t>
            </a:r>
            <a:r>
              <a:rPr lang="en-US" sz="2000" dirty="0"/>
              <a:t>Series</a:t>
            </a:r>
            <a:r>
              <a:rPr lang="zh-CN" altLang="en-US" sz="2000" dirty="0"/>
              <a:t>的末尾</a:t>
            </a:r>
            <a:r>
              <a:rPr lang="en-US" altLang="zh-CN" sz="2000" dirty="0"/>
              <a:t>.</a:t>
            </a:r>
          </a:p>
          <a:p>
            <a:pPr>
              <a:defRPr/>
            </a:pPr>
            <a:r>
              <a:rPr lang="en-US" altLang="zh-CN" sz="2000" dirty="0"/>
              <a:t>4    -3</a:t>
            </a:r>
          </a:p>
          <a:p>
            <a:pPr>
              <a:defRPr/>
            </a:pPr>
            <a:r>
              <a:rPr lang="en-US" altLang="zh-CN" sz="2000" dirty="0"/>
              <a:t>2     1</a:t>
            </a:r>
          </a:p>
          <a:p>
            <a:pPr>
              <a:defRPr/>
            </a:pPr>
            <a:r>
              <a:rPr lang="en-US" altLang="zh-CN" sz="2000" dirty="0"/>
              <a:t>5     2</a:t>
            </a:r>
          </a:p>
          <a:p>
            <a:pPr>
              <a:defRPr/>
            </a:pPr>
            <a:r>
              <a:rPr lang="en-US" altLang="zh-CN" sz="2000" dirty="0"/>
              <a:t>0     4</a:t>
            </a:r>
          </a:p>
          <a:p>
            <a:pPr>
              <a:defRPr/>
            </a:pPr>
            <a:r>
              <a:rPr lang="en-US" altLang="zh-CN" sz="2000" dirty="0"/>
              <a:t>1   </a:t>
            </a:r>
            <a:r>
              <a:rPr lang="en-US" altLang="zh-CN" sz="2000" dirty="0" err="1"/>
              <a:t>NaN</a:t>
            </a:r>
            <a:endParaRPr lang="en-US" altLang="zh-CN" sz="2000" dirty="0"/>
          </a:p>
          <a:p>
            <a:pPr marL="457200" indent="-457200">
              <a:buFontTx/>
              <a:buAutoNum type="arabicPlain" startAt="3"/>
              <a:defRPr/>
            </a:pPr>
            <a:r>
              <a:rPr lang="en-US" altLang="zh-CN" sz="2000" dirty="0" err="1"/>
              <a:t>NaN</a:t>
            </a:r>
            <a:endParaRPr lang="en-US" altLang="zh-CN"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zh-CN" sz="3600" smtClean="0"/>
              <a:t>基本功能</a:t>
            </a:r>
            <a:endParaRPr lang="zh-CN" altLang="en-US" sz="3600" smtClean="0"/>
          </a:p>
        </p:txBody>
      </p:sp>
      <p:sp>
        <p:nvSpPr>
          <p:cNvPr id="67587" name="内容占位符 2"/>
          <p:cNvSpPr>
            <a:spLocks noGrp="1"/>
          </p:cNvSpPr>
          <p:nvPr>
            <p:ph idx="1"/>
          </p:nvPr>
        </p:nvSpPr>
        <p:spPr>
          <a:xfrm>
            <a:off x="609600" y="1143000"/>
            <a:ext cx="8077200" cy="5043488"/>
          </a:xfrm>
        </p:spPr>
        <p:txBody>
          <a:bodyPr/>
          <a:lstStyle/>
          <a:p>
            <a:pPr>
              <a:buFont typeface="Wingdings" pitchFamily="2" charset="2"/>
              <a:buNone/>
            </a:pPr>
            <a:r>
              <a:rPr lang="en-US" altLang="zh-CN" sz="2800" smtClean="0"/>
              <a:t>         </a:t>
            </a:r>
            <a:r>
              <a:rPr lang="zh-CN" altLang="zh-CN" sz="2800" smtClean="0"/>
              <a:t>在</a:t>
            </a:r>
            <a:r>
              <a:rPr lang="en-US" altLang="zh-CN" sz="2800" smtClean="0"/>
              <a:t>DataFrame</a:t>
            </a:r>
            <a:r>
              <a:rPr lang="zh-CN" altLang="zh-CN" sz="2800" smtClean="0"/>
              <a:t>上，可能希望根据一个或多个列中的值进行排序。将一个或多个列的名字传递给</a:t>
            </a:r>
            <a:r>
              <a:rPr lang="en-US" altLang="zh-CN" sz="2800" smtClean="0"/>
              <a:t>by</a:t>
            </a:r>
            <a:r>
              <a:rPr lang="zh-CN" altLang="zh-CN" sz="2800" smtClean="0"/>
              <a:t>选项即可达到该</a:t>
            </a:r>
            <a:r>
              <a:rPr lang="zh-CN" altLang="en-US" sz="2800" smtClean="0"/>
              <a:t>目</a:t>
            </a:r>
            <a:r>
              <a:rPr lang="zh-CN" altLang="zh-CN" sz="2800" smtClean="0"/>
              <a:t>的：</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要根据多个列进行排序，传</a:t>
            </a:r>
            <a:r>
              <a:rPr lang="zh-CN" altLang="en-US" sz="2800" smtClean="0"/>
              <a:t>入</a:t>
            </a:r>
            <a:r>
              <a:rPr lang="zh-CN" altLang="zh-CN" sz="2800" smtClean="0"/>
              <a:t>名称的列表即可</a:t>
            </a:r>
            <a:r>
              <a:rPr lang="en-US" altLang="zh-CN" sz="2800" smtClean="0"/>
              <a:t>:</a:t>
            </a:r>
            <a:endParaRPr lang="zh-CN" altLang="zh-CN" sz="2800" smtClean="0"/>
          </a:p>
          <a:p>
            <a:pPr>
              <a:buFont typeface="Wingdings" pitchFamily="2" charset="2"/>
              <a:buNone/>
            </a:pPr>
            <a:endParaRPr lang="zh-CN"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382607-697E-4C6D-85FE-9B7D54E6F353}" type="slidenum">
              <a:rPr lang="en-US" altLang="zh-CN" smtClean="0"/>
              <a:pPr eaLnBrk="1" hangingPunct="1"/>
              <a:t>64</a:t>
            </a:fld>
            <a:endParaRPr lang="en-US" altLang="zh-CN" smtClean="0"/>
          </a:p>
        </p:txBody>
      </p:sp>
      <p:sp>
        <p:nvSpPr>
          <p:cNvPr id="67589" name="Text Box 4"/>
          <p:cNvSpPr txBox="1">
            <a:spLocks noChangeArrowheads="1"/>
          </p:cNvSpPr>
          <p:nvPr/>
        </p:nvSpPr>
        <p:spPr bwMode="auto">
          <a:xfrm>
            <a:off x="914400" y="2514600"/>
            <a:ext cx="762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a:t>
            </a:r>
            <a:r>
              <a:rPr lang="nn-NO" altLang="zh-CN" sz="2000"/>
              <a:t>frame = DataFrame({'b': [4,7,-3,2], 'a':[0, 1, 0, 1]})</a:t>
            </a:r>
          </a:p>
          <a:p>
            <a:pPr eaLnBrk="1" hangingPunct="1"/>
            <a:endParaRPr lang="nn-NO" altLang="zh-CN" sz="2000"/>
          </a:p>
          <a:p>
            <a:pPr eaLnBrk="1" hangingPunct="1"/>
            <a:r>
              <a:rPr lang="nn-NO" altLang="zh-CN" sz="2000"/>
              <a:t>&gt;&gt;&gt;frame</a:t>
            </a:r>
          </a:p>
          <a:p>
            <a:pPr eaLnBrk="1" hangingPunct="1"/>
            <a:endParaRPr lang="nn-NO" altLang="zh-CN" sz="2000"/>
          </a:p>
          <a:p>
            <a:pPr eaLnBrk="1" hangingPunct="1"/>
            <a:r>
              <a:rPr lang="nn-NO" altLang="zh-CN" sz="2000"/>
              <a:t>&gt;&gt;&gt; frame.sort_index(by='b')</a:t>
            </a:r>
          </a:p>
          <a:p>
            <a:pPr eaLnBrk="1" hangingPunct="1"/>
            <a:endParaRPr lang="zh-CN" altLang="en-US" sz="2000"/>
          </a:p>
        </p:txBody>
      </p:sp>
      <p:sp>
        <p:nvSpPr>
          <p:cNvPr id="67590" name="Text Box 4"/>
          <p:cNvSpPr txBox="1">
            <a:spLocks noChangeArrowheads="1"/>
          </p:cNvSpPr>
          <p:nvPr/>
        </p:nvSpPr>
        <p:spPr bwMode="auto">
          <a:xfrm>
            <a:off x="1600200" y="5410200"/>
            <a:ext cx="6248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a:t>
            </a:r>
            <a:r>
              <a:rPr lang="nn-NO" altLang="zh-CN" sz="2000"/>
              <a:t>frame.sort_index(by=['a', 'b'])</a:t>
            </a:r>
          </a:p>
          <a:p>
            <a:pPr eaLnBrk="1" hangingPunct="1"/>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609600" y="304800"/>
            <a:ext cx="8001000" cy="603250"/>
          </a:xfrm>
        </p:spPr>
        <p:txBody>
          <a:bodyPr/>
          <a:lstStyle/>
          <a:p>
            <a:r>
              <a:rPr lang="zh-CN" altLang="zh-CN" sz="3600" smtClean="0"/>
              <a:t>基本功能</a:t>
            </a:r>
            <a:endParaRPr lang="zh-CN" altLang="en-US" sz="3600" smtClean="0"/>
          </a:p>
        </p:txBody>
      </p:sp>
      <p:sp>
        <p:nvSpPr>
          <p:cNvPr id="686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E0CC906-DB37-4C7F-9507-CADF6BE400D6}" type="slidenum">
              <a:rPr lang="en-US" altLang="zh-CN" smtClean="0"/>
              <a:pPr eaLnBrk="1" hangingPunct="1"/>
              <a:t>65</a:t>
            </a:fld>
            <a:endParaRPr lang="en-US" altLang="zh-CN" smtClean="0"/>
          </a:p>
        </p:txBody>
      </p:sp>
      <p:sp>
        <p:nvSpPr>
          <p:cNvPr id="68612" name="内容占位符 6"/>
          <p:cNvSpPr>
            <a:spLocks noGrp="1"/>
          </p:cNvSpPr>
          <p:nvPr>
            <p:ph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排名</a:t>
            </a:r>
            <a:r>
              <a:rPr lang="zh-CN" altLang="en-US" sz="2800" smtClean="0"/>
              <a:t>（</a:t>
            </a:r>
            <a:r>
              <a:rPr lang="en-US" altLang="zh-CN" sz="2800" smtClean="0"/>
              <a:t>ranking)</a:t>
            </a:r>
            <a:r>
              <a:rPr lang="zh-CN" altLang="zh-CN" sz="2800" smtClean="0"/>
              <a:t>跟排序关系密切，且它会增设一个排名值（从</a:t>
            </a:r>
            <a:r>
              <a:rPr lang="en-US" altLang="zh-CN" sz="2800" smtClean="0"/>
              <a:t>1</a:t>
            </a:r>
            <a:r>
              <a:rPr lang="zh-CN" altLang="zh-CN" sz="2800" smtClean="0"/>
              <a:t>开始，一直到数组中有 效数据的数</a:t>
            </a:r>
            <a:r>
              <a:rPr lang="zh-CN" altLang="en-US" sz="2800" smtClean="0"/>
              <a:t>量）</a:t>
            </a:r>
            <a:r>
              <a:rPr lang="zh-CN" altLang="zh-CN" sz="2800" smtClean="0"/>
              <a:t>。它跟</a:t>
            </a:r>
            <a:r>
              <a:rPr lang="en-US" altLang="zh-CN" sz="2800" smtClean="0"/>
              <a:t>numpy.argsort</a:t>
            </a:r>
            <a:r>
              <a:rPr lang="zh-CN" altLang="zh-CN" sz="2800" smtClean="0"/>
              <a:t>产生的间接排序索引差不多，只不过它可以根据某种规则破坏平级关系。</a:t>
            </a:r>
            <a:r>
              <a:rPr lang="en-US" altLang="zh-CN" sz="2800" smtClean="0"/>
              <a:t>Series</a:t>
            </a:r>
            <a:r>
              <a:rPr lang="zh-CN" altLang="zh-CN" sz="2800" smtClean="0"/>
              <a:t>和</a:t>
            </a:r>
            <a:r>
              <a:rPr lang="en-US" altLang="zh-CN" sz="2800" smtClean="0"/>
              <a:t>DataFrame</a:t>
            </a:r>
            <a:r>
              <a:rPr lang="zh-CN" altLang="zh-CN" sz="2800" smtClean="0"/>
              <a:t>的</a:t>
            </a:r>
            <a:r>
              <a:rPr lang="en-US" altLang="zh-CN" sz="2800" smtClean="0"/>
              <a:t>rank</a:t>
            </a:r>
            <a:r>
              <a:rPr lang="zh-CN" altLang="zh-CN" sz="2800" smtClean="0"/>
              <a:t>方法</a:t>
            </a:r>
            <a:r>
              <a:rPr lang="en-US" altLang="zh-CN" sz="2800" smtClean="0"/>
              <a:t>:</a:t>
            </a:r>
            <a:r>
              <a:rPr lang="zh-CN" altLang="zh-CN" sz="2800" smtClean="0"/>
              <a:t>默</a:t>
            </a:r>
            <a:r>
              <a:rPr lang="zh-CN" altLang="en-US" sz="2800" smtClean="0"/>
              <a:t>认</a:t>
            </a:r>
            <a:r>
              <a:rPr lang="zh-CN" altLang="zh-CN" sz="2800" smtClean="0"/>
              <a:t>情况下，</a:t>
            </a:r>
            <a:r>
              <a:rPr lang="en-US" altLang="zh-CN" sz="2800" smtClean="0"/>
              <a:t>rank</a:t>
            </a:r>
            <a:r>
              <a:rPr lang="zh-CN" altLang="zh-CN" sz="2800" smtClean="0"/>
              <a:t>是通过“为各组分配一个平均排名”的方式破坏平级关系的：</a:t>
            </a:r>
          </a:p>
          <a:p>
            <a:pPr>
              <a:buFont typeface="Wingdings" pitchFamily="2" charset="2"/>
              <a:buNone/>
            </a:pPr>
            <a:endParaRPr lang="zh-CN" altLang="en-US" smtClean="0"/>
          </a:p>
        </p:txBody>
      </p:sp>
      <p:sp>
        <p:nvSpPr>
          <p:cNvPr id="68613" name="Text Box 4"/>
          <p:cNvSpPr txBox="1">
            <a:spLocks noChangeArrowheads="1"/>
          </p:cNvSpPr>
          <p:nvPr/>
        </p:nvSpPr>
        <p:spPr bwMode="auto">
          <a:xfrm>
            <a:off x="914400" y="4114800"/>
            <a:ext cx="3733800" cy="23082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obj = Series([7,-5,7,4,2,0,4])</a:t>
            </a:r>
          </a:p>
          <a:p>
            <a:pPr eaLnBrk="1" hangingPunct="1"/>
            <a:r>
              <a:rPr lang="en-US" altLang="zh-CN" sz="1600"/>
              <a:t>&gt;&gt;&gt;obj</a:t>
            </a:r>
          </a:p>
          <a:p>
            <a:pPr eaLnBrk="1" hangingPunct="1"/>
            <a:r>
              <a:rPr lang="en-US" altLang="zh-CN" sz="1600"/>
              <a:t>0    7</a:t>
            </a:r>
          </a:p>
          <a:p>
            <a:pPr eaLnBrk="1" hangingPunct="1"/>
            <a:r>
              <a:rPr lang="en-US" altLang="zh-CN" sz="1600"/>
              <a:t>1   -5</a:t>
            </a:r>
          </a:p>
          <a:p>
            <a:pPr eaLnBrk="1" hangingPunct="1"/>
            <a:r>
              <a:rPr lang="en-US" altLang="zh-CN" sz="1600"/>
              <a:t>2    7</a:t>
            </a:r>
          </a:p>
          <a:p>
            <a:pPr eaLnBrk="1" hangingPunct="1"/>
            <a:r>
              <a:rPr lang="en-US" altLang="zh-CN" sz="1600"/>
              <a:t>3    4</a:t>
            </a:r>
          </a:p>
          <a:p>
            <a:pPr eaLnBrk="1" hangingPunct="1"/>
            <a:r>
              <a:rPr lang="en-US" altLang="zh-CN" sz="1600"/>
              <a:t>4    2</a:t>
            </a:r>
          </a:p>
          <a:p>
            <a:pPr eaLnBrk="1" hangingPunct="1"/>
            <a:r>
              <a:rPr lang="en-US" altLang="zh-CN" sz="1600"/>
              <a:t>5    0</a:t>
            </a:r>
          </a:p>
          <a:p>
            <a:pPr eaLnBrk="1" hangingPunct="1"/>
            <a:r>
              <a:rPr lang="en-US" altLang="zh-CN" sz="1600"/>
              <a:t>6    4</a:t>
            </a:r>
          </a:p>
        </p:txBody>
      </p:sp>
      <p:sp>
        <p:nvSpPr>
          <p:cNvPr id="68614" name="Text Box 4"/>
          <p:cNvSpPr txBox="1">
            <a:spLocks noChangeArrowheads="1"/>
          </p:cNvSpPr>
          <p:nvPr/>
        </p:nvSpPr>
        <p:spPr bwMode="auto">
          <a:xfrm>
            <a:off x="4953000" y="4191000"/>
            <a:ext cx="3124200" cy="2062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print obj.rank()</a:t>
            </a:r>
          </a:p>
          <a:p>
            <a:pPr eaLnBrk="1" hangingPunct="1"/>
            <a:r>
              <a:rPr lang="en-US" altLang="zh-CN" sz="1600"/>
              <a:t>0    6.5</a:t>
            </a:r>
          </a:p>
          <a:p>
            <a:pPr eaLnBrk="1" hangingPunct="1"/>
            <a:r>
              <a:rPr lang="en-US" altLang="zh-CN" sz="1600"/>
              <a:t>1    1.0</a:t>
            </a:r>
          </a:p>
          <a:p>
            <a:pPr eaLnBrk="1" hangingPunct="1"/>
            <a:r>
              <a:rPr lang="en-US" altLang="zh-CN" sz="1600"/>
              <a:t>2    6.5</a:t>
            </a:r>
          </a:p>
          <a:p>
            <a:pPr eaLnBrk="1" hangingPunct="1"/>
            <a:r>
              <a:rPr lang="en-US" altLang="zh-CN" sz="1600"/>
              <a:t>3    4.5</a:t>
            </a:r>
          </a:p>
          <a:p>
            <a:pPr eaLnBrk="1" hangingPunct="1"/>
            <a:r>
              <a:rPr lang="en-US" altLang="zh-CN" sz="1600"/>
              <a:t>4    3.0</a:t>
            </a:r>
          </a:p>
          <a:p>
            <a:pPr eaLnBrk="1" hangingPunct="1"/>
            <a:r>
              <a:rPr lang="en-US" altLang="zh-CN" sz="1600"/>
              <a:t>5    2.0</a:t>
            </a:r>
          </a:p>
          <a:p>
            <a:pPr eaLnBrk="1" hangingPunct="1"/>
            <a:r>
              <a:rPr lang="en-US" altLang="zh-CN" sz="1600"/>
              <a:t>6    4.5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zh-CN" sz="3600" smtClean="0"/>
              <a:t>基本功能</a:t>
            </a:r>
            <a:endParaRPr lang="zh-CN" altLang="en-US" sz="3600" smtClean="0"/>
          </a:p>
        </p:txBody>
      </p:sp>
      <p:sp>
        <p:nvSpPr>
          <p:cNvPr id="69635"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76B6053-525A-4D62-8677-ABB7338DEEA2}" type="slidenum">
              <a:rPr lang="en-US" altLang="zh-CN" smtClean="0"/>
              <a:pPr eaLnBrk="1" hangingPunct="1"/>
              <a:t>66</a:t>
            </a:fld>
            <a:endParaRPr lang="en-US" altLang="zh-CN" smtClean="0"/>
          </a:p>
        </p:txBody>
      </p:sp>
      <p:sp>
        <p:nvSpPr>
          <p:cNvPr id="5" name="Text Box 4"/>
          <p:cNvSpPr txBox="1">
            <a:spLocks noChangeArrowheads="1"/>
          </p:cNvSpPr>
          <p:nvPr/>
        </p:nvSpPr>
        <p:spPr bwMode="auto">
          <a:xfrm>
            <a:off x="990600" y="1066800"/>
            <a:ext cx="7239000" cy="5108575"/>
          </a:xfrm>
          <a:prstGeom prst="rect">
            <a:avLst/>
          </a:prstGeom>
          <a:solidFill>
            <a:srgbClr val="BBDFBB"/>
          </a:solidFill>
          <a:ln w="9525">
            <a:noFill/>
            <a:miter lim="800000"/>
            <a:headEnd/>
            <a:tailEnd/>
          </a:ln>
        </p:spPr>
        <p:txBody>
          <a:bodyPr>
            <a:spAutoFit/>
          </a:bodyPr>
          <a:lstStyle/>
          <a:p>
            <a:pPr>
              <a:defRPr/>
            </a:pPr>
            <a:r>
              <a:rPr lang="en-US" altLang="zh-CN" dirty="0"/>
              <a:t>&gt;&gt;&gt; </a:t>
            </a:r>
            <a:r>
              <a:rPr lang="en-US" altLang="zh-CN" dirty="0" err="1"/>
              <a:t>obj.rank</a:t>
            </a:r>
            <a:r>
              <a:rPr lang="en-US" altLang="zh-CN" dirty="0"/>
              <a:t>(method='first')  #</a:t>
            </a:r>
            <a:r>
              <a:rPr lang="zh-CN" altLang="en-US" dirty="0"/>
              <a:t>根据值在原数据中出现的顺序给出排名</a:t>
            </a:r>
            <a:r>
              <a:rPr lang="en-US" altLang="zh-CN" dirty="0"/>
              <a:t>:</a:t>
            </a:r>
          </a:p>
          <a:p>
            <a:pPr>
              <a:defRPr/>
            </a:pPr>
            <a:r>
              <a:rPr lang="en-US" altLang="zh-CN" dirty="0"/>
              <a:t>0    6</a:t>
            </a:r>
          </a:p>
          <a:p>
            <a:pPr>
              <a:defRPr/>
            </a:pPr>
            <a:r>
              <a:rPr lang="en-US" altLang="zh-CN" dirty="0"/>
              <a:t>1    1</a:t>
            </a:r>
          </a:p>
          <a:p>
            <a:pPr>
              <a:defRPr/>
            </a:pPr>
            <a:r>
              <a:rPr lang="en-US" altLang="zh-CN" dirty="0"/>
              <a:t>2    7</a:t>
            </a:r>
          </a:p>
          <a:p>
            <a:pPr>
              <a:defRPr/>
            </a:pPr>
            <a:r>
              <a:rPr lang="en-US" altLang="zh-CN" dirty="0"/>
              <a:t>3    4</a:t>
            </a:r>
          </a:p>
          <a:p>
            <a:pPr>
              <a:defRPr/>
            </a:pPr>
            <a:r>
              <a:rPr lang="en-US" altLang="zh-CN" dirty="0"/>
              <a:t>4    3</a:t>
            </a:r>
          </a:p>
          <a:p>
            <a:pPr>
              <a:defRPr/>
            </a:pPr>
            <a:r>
              <a:rPr lang="en-US" altLang="zh-CN" dirty="0"/>
              <a:t>5    2</a:t>
            </a:r>
          </a:p>
          <a:p>
            <a:pPr marL="457200" indent="-457200">
              <a:buFontTx/>
              <a:buAutoNum type="arabicPlain" startAt="6"/>
              <a:defRPr/>
            </a:pPr>
            <a:r>
              <a:rPr lang="en-US" altLang="zh-CN" dirty="0"/>
              <a:t>5</a:t>
            </a:r>
          </a:p>
          <a:p>
            <a:pPr marL="457200" indent="-457200">
              <a:defRPr/>
            </a:pPr>
            <a:r>
              <a:rPr lang="en-US" altLang="zh-CN" dirty="0"/>
              <a:t>&gt;&gt;&gt; </a:t>
            </a:r>
            <a:r>
              <a:rPr lang="en-US" altLang="zh-CN" dirty="0" err="1"/>
              <a:t>obj.rank</a:t>
            </a:r>
            <a:r>
              <a:rPr lang="en-US" altLang="zh-CN" dirty="0"/>
              <a:t>(ascending=False, method='max') #</a:t>
            </a:r>
            <a:r>
              <a:rPr lang="en-US" dirty="0"/>
              <a:t> </a:t>
            </a:r>
            <a:r>
              <a:rPr lang="en-US" dirty="0" err="1"/>
              <a:t>按降序进行排名</a:t>
            </a:r>
            <a:r>
              <a:rPr lang="en-US" dirty="0"/>
              <a:t>:</a:t>
            </a:r>
            <a:endParaRPr lang="en-US" altLang="zh-CN" dirty="0"/>
          </a:p>
          <a:p>
            <a:pPr marL="457200" indent="-457200">
              <a:defRPr/>
            </a:pPr>
            <a:r>
              <a:rPr lang="en-US" altLang="zh-CN" dirty="0"/>
              <a:t>0    2</a:t>
            </a:r>
          </a:p>
          <a:p>
            <a:pPr marL="457200" indent="-457200">
              <a:defRPr/>
            </a:pPr>
            <a:r>
              <a:rPr lang="en-US" altLang="zh-CN" dirty="0"/>
              <a:t>1    7</a:t>
            </a:r>
          </a:p>
          <a:p>
            <a:pPr marL="457200" indent="-457200">
              <a:defRPr/>
            </a:pPr>
            <a:r>
              <a:rPr lang="en-US" altLang="zh-CN" dirty="0"/>
              <a:t>2    2</a:t>
            </a:r>
          </a:p>
          <a:p>
            <a:pPr marL="457200" indent="-457200">
              <a:defRPr/>
            </a:pPr>
            <a:r>
              <a:rPr lang="en-US" altLang="zh-CN" dirty="0"/>
              <a:t>3    4</a:t>
            </a:r>
          </a:p>
          <a:p>
            <a:pPr marL="457200" indent="-457200">
              <a:defRPr/>
            </a:pPr>
            <a:r>
              <a:rPr lang="en-US" altLang="zh-CN" dirty="0"/>
              <a:t>4    5</a:t>
            </a:r>
          </a:p>
          <a:p>
            <a:pPr marL="457200" indent="-457200">
              <a:defRPr/>
            </a:pPr>
            <a:r>
              <a:rPr lang="en-US" altLang="zh-CN" dirty="0"/>
              <a:t>5    6</a:t>
            </a:r>
          </a:p>
          <a:p>
            <a:pPr marL="457200" indent="-457200">
              <a:defRPr/>
            </a:pPr>
            <a:r>
              <a:rPr lang="en-US" altLang="zh-CN" dirty="0"/>
              <a:t>6    4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zh-CN" sz="3600" smtClean="0"/>
              <a:t>基本功能</a:t>
            </a:r>
            <a:endParaRPr lang="zh-CN" altLang="en-US" sz="3600" smtClean="0"/>
          </a:p>
        </p:txBody>
      </p:sp>
      <p:sp>
        <p:nvSpPr>
          <p:cNvPr id="70659" name="内容占位符 2"/>
          <p:cNvSpPr>
            <a:spLocks noGrp="1"/>
          </p:cNvSpPr>
          <p:nvPr>
            <p:ph idx="1"/>
          </p:nvPr>
        </p:nvSpPr>
        <p:spPr>
          <a:xfrm>
            <a:off x="533400" y="914400"/>
            <a:ext cx="8001000" cy="5272088"/>
          </a:xfrm>
        </p:spPr>
        <p:txBody>
          <a:bodyPr/>
          <a:lstStyle/>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DataFrame</a:t>
            </a:r>
            <a:r>
              <a:rPr lang="en-US" altLang="zh-CN" sz="2800" smtClean="0"/>
              <a:t>可以在行或列上计算 排名：       </a:t>
            </a:r>
            <a:endParaRPr lang="zh-CN" altLang="en-US" sz="2800" smtClean="0"/>
          </a:p>
          <a:p>
            <a:pPr>
              <a:buFont typeface="Wingdings" pitchFamily="2" charset="2"/>
              <a:buNone/>
            </a:pPr>
            <a:r>
              <a:rPr lang="en-US" altLang="zh-CN" sz="2800" b="1" smtClean="0"/>
              <a:t>	</a:t>
            </a:r>
            <a:endParaRPr lang="zh-CN" altLang="en-US" sz="2800"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016B6E7-87CB-47F5-A0C1-8EFE0418FF04}" type="slidenum">
              <a:rPr lang="en-US" altLang="zh-CN" smtClean="0"/>
              <a:pPr eaLnBrk="1" hangingPunct="1"/>
              <a:t>67</a:t>
            </a:fld>
            <a:endParaRPr lang="en-US" altLang="zh-CN" smtClean="0"/>
          </a:p>
        </p:txBody>
      </p:sp>
      <p:sp>
        <p:nvSpPr>
          <p:cNvPr id="70661" name="Text Box 4"/>
          <p:cNvSpPr txBox="1">
            <a:spLocks noChangeArrowheads="1"/>
          </p:cNvSpPr>
          <p:nvPr/>
        </p:nvSpPr>
        <p:spPr bwMode="auto">
          <a:xfrm>
            <a:off x="762000" y="1143000"/>
            <a:ext cx="7620000" cy="20002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排名时用于破坏平级关系的</a:t>
            </a:r>
            <a:r>
              <a:rPr lang="en-US" altLang="zh-CN" sz="2400"/>
              <a:t>method</a:t>
            </a:r>
            <a:r>
              <a:rPr lang="zh-CN" altLang="en-US" sz="2400"/>
              <a:t>选项</a:t>
            </a:r>
          </a:p>
          <a:p>
            <a:pPr eaLnBrk="1" hangingPunct="1"/>
            <a:r>
              <a:rPr lang="en-US" altLang="zh-CN" sz="2000"/>
              <a:t>Method                           </a:t>
            </a:r>
            <a:r>
              <a:rPr lang="zh-CN" altLang="en-US" sz="2000"/>
              <a:t>说明</a:t>
            </a:r>
          </a:p>
          <a:p>
            <a:pPr eaLnBrk="1" hangingPunct="1"/>
            <a:r>
              <a:rPr lang="en-US" altLang="zh-CN" sz="2000"/>
              <a:t>‘average</a:t>
            </a:r>
            <a:r>
              <a:rPr lang="en-US" altLang="zh-CN" sz="2000" baseline="30000"/>
              <a:t>’            </a:t>
            </a:r>
            <a:r>
              <a:rPr lang="zh-CN" altLang="en-US" sz="2000"/>
              <a:t>默认：在相等分组中，为各个值分配平均排名</a:t>
            </a:r>
          </a:p>
          <a:p>
            <a:pPr eaLnBrk="1" hangingPunct="1"/>
            <a:r>
              <a:rPr lang="en-US" altLang="zh-CN" sz="2000"/>
              <a:t>‘min’              </a:t>
            </a:r>
            <a:r>
              <a:rPr lang="zh-CN" altLang="en-US" sz="2000"/>
              <a:t>使用整个分组的最小排名</a:t>
            </a:r>
          </a:p>
          <a:p>
            <a:pPr eaLnBrk="1" hangingPunct="1"/>
            <a:r>
              <a:rPr lang="en-US" altLang="zh-CN" sz="2000"/>
              <a:t>‘max’             </a:t>
            </a:r>
            <a:r>
              <a:rPr lang="zh-CN" altLang="en-US" sz="2000"/>
              <a:t>使用整个分组的最大排名</a:t>
            </a:r>
          </a:p>
          <a:p>
            <a:pPr eaLnBrk="1" hangingPunct="1"/>
            <a:r>
              <a:rPr lang="en-US" altLang="zh-CN" sz="2000"/>
              <a:t>‘first</a:t>
            </a:r>
            <a:r>
              <a:rPr lang="en-US" altLang="zh-CN" sz="2000" baseline="30000"/>
              <a:t>’                     </a:t>
            </a:r>
            <a:r>
              <a:rPr lang="zh-CN" altLang="en-US" sz="2000"/>
              <a:t>按值在原始数据中的出现顺序分配排名</a:t>
            </a:r>
            <a:r>
              <a:rPr lang="en-US" altLang="zh-CN" sz="1600"/>
              <a:t> </a:t>
            </a:r>
            <a:endParaRPr lang="zh-CN" altLang="en-US" sz="1600"/>
          </a:p>
        </p:txBody>
      </p:sp>
      <p:sp>
        <p:nvSpPr>
          <p:cNvPr id="70662" name="Text Box 4"/>
          <p:cNvSpPr txBox="1">
            <a:spLocks noChangeArrowheads="1"/>
          </p:cNvSpPr>
          <p:nvPr/>
        </p:nvSpPr>
        <p:spPr bwMode="auto">
          <a:xfrm>
            <a:off x="914400" y="4114800"/>
            <a:ext cx="7315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frame	=DataFrame({'b': [4.3, 7, -3, 2], 'a': [0, 1, 0, 1],</a:t>
            </a:r>
          </a:p>
          <a:p>
            <a:pPr eaLnBrk="1" hangingPunct="1"/>
            <a:r>
              <a:rPr lang="en-US" altLang="zh-CN" sz="2000"/>
              <a:t>                'c':[-2, 5, 8, -2.5]})</a:t>
            </a:r>
          </a:p>
          <a:p>
            <a:pPr eaLnBrk="1" hangingPunct="1"/>
            <a:endParaRPr lang="en-US" altLang="zh-CN" sz="2000"/>
          </a:p>
          <a:p>
            <a:pPr eaLnBrk="1" hangingPunct="1"/>
            <a:r>
              <a:rPr lang="en-US" altLang="zh-CN" sz="2000"/>
              <a:t>&gt;&gt;&gt;frame</a:t>
            </a:r>
          </a:p>
          <a:p>
            <a:pPr eaLnBrk="1" hangingPunct="1"/>
            <a:r>
              <a:rPr lang="en-US" altLang="zh-CN" sz="2000"/>
              <a:t>&gt;&gt;&gt; frame.rank(axis=1)</a:t>
            </a:r>
          </a:p>
          <a:p>
            <a:pPr eaLnBrk="1" hangingPunct="1"/>
            <a:endParaRPr lang="zh-C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zh-CN" sz="3600" smtClean="0"/>
              <a:t>基本功能</a:t>
            </a:r>
            <a:endParaRPr lang="zh-CN" altLang="en-US" sz="3600" smtClean="0"/>
          </a:p>
        </p:txBody>
      </p:sp>
      <p:sp>
        <p:nvSpPr>
          <p:cNvPr id="71683" name="内容占位符 2"/>
          <p:cNvSpPr>
            <a:spLocks noGrp="1"/>
          </p:cNvSpPr>
          <p:nvPr>
            <p:ph idx="1"/>
          </p:nvPr>
        </p:nvSpPr>
        <p:spPr/>
        <p:txBody>
          <a:bodyPr/>
          <a:lstStyle/>
          <a:p>
            <a:r>
              <a:rPr lang="zh-CN" altLang="zh-CN" sz="3200" smtClean="0"/>
              <a:t>带有重复值的轴索引</a:t>
            </a:r>
          </a:p>
          <a:p>
            <a:pPr>
              <a:buFont typeface="Wingdings" pitchFamily="2" charset="2"/>
              <a:buNone/>
            </a:pPr>
            <a:r>
              <a:rPr lang="en-US" altLang="zh-CN" sz="2800" smtClean="0"/>
              <a:t>           </a:t>
            </a:r>
            <a:r>
              <a:rPr lang="zh-CN" altLang="zh-CN" sz="2800" smtClean="0"/>
              <a:t>带有重复索引值的</a:t>
            </a:r>
            <a:r>
              <a:rPr lang="en-US" altLang="zh-CN" sz="2800" smtClean="0"/>
              <a:t>Series:</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索引的</a:t>
            </a:r>
            <a:r>
              <a:rPr lang="en-US" altLang="zh-CN" sz="2800" smtClean="0"/>
              <a:t>is_unique</a:t>
            </a:r>
            <a:r>
              <a:rPr lang="zh-CN" altLang="en-US" sz="2800" smtClean="0"/>
              <a:t>属</a:t>
            </a:r>
            <a:r>
              <a:rPr lang="zh-CN" altLang="zh-CN" sz="2800" smtClean="0"/>
              <a:t>性</a:t>
            </a:r>
            <a:r>
              <a:rPr lang="zh-CN" altLang="en-US" sz="2800" smtClean="0"/>
              <a:t>验证</a:t>
            </a:r>
            <a:r>
              <a:rPr lang="zh-CN" altLang="zh-CN" sz="2800" smtClean="0"/>
              <a:t>是否是唯一的</a:t>
            </a:r>
            <a:r>
              <a:rPr lang="en-US" altLang="zh-CN" sz="2800" smtClean="0"/>
              <a:t>：</a:t>
            </a:r>
            <a:endParaRPr lang="zh-CN" altLang="zh-CN" sz="2800" smtClean="0"/>
          </a:p>
          <a:p>
            <a:pPr>
              <a:buFont typeface="Wingdings" pitchFamily="2" charset="2"/>
              <a:buNone/>
            </a:pP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endParaRPr lang="zh-CN" altLang="en-US" sz="2800"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443639F-3005-4EAE-808E-A70170438D00}" type="slidenum">
              <a:rPr lang="en-US" altLang="zh-CN" smtClean="0"/>
              <a:pPr eaLnBrk="1" hangingPunct="1"/>
              <a:t>68</a:t>
            </a:fld>
            <a:endParaRPr lang="en-US" altLang="zh-CN" smtClean="0"/>
          </a:p>
        </p:txBody>
      </p:sp>
      <p:sp>
        <p:nvSpPr>
          <p:cNvPr id="71685" name="Text Box 4"/>
          <p:cNvSpPr txBox="1">
            <a:spLocks noChangeArrowheads="1"/>
          </p:cNvSpPr>
          <p:nvPr/>
        </p:nvSpPr>
        <p:spPr bwMode="auto">
          <a:xfrm>
            <a:off x="685800" y="2133600"/>
            <a:ext cx="7924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Series(range(5), index=['a','a','b','b','c'])</a:t>
            </a:r>
          </a:p>
          <a:p>
            <a:pPr eaLnBrk="1" hangingPunct="1"/>
            <a:r>
              <a:rPr lang="en-US" altLang="zh-CN" sz="2000"/>
              <a:t>&gt;&gt;&gt;obj</a:t>
            </a:r>
          </a:p>
          <a:p>
            <a:pPr eaLnBrk="1" hangingPunct="1"/>
            <a:r>
              <a:rPr lang="en-US" altLang="zh-CN" sz="2000"/>
              <a:t>a    0</a:t>
            </a:r>
          </a:p>
          <a:p>
            <a:pPr eaLnBrk="1" hangingPunct="1"/>
            <a:r>
              <a:rPr lang="en-US" altLang="zh-CN" sz="2000"/>
              <a:t>a    1</a:t>
            </a:r>
          </a:p>
          <a:p>
            <a:pPr eaLnBrk="1" hangingPunct="1"/>
            <a:r>
              <a:rPr lang="en-US" altLang="zh-CN" sz="2000"/>
              <a:t>b    2</a:t>
            </a:r>
          </a:p>
          <a:p>
            <a:pPr eaLnBrk="1" hangingPunct="1"/>
            <a:r>
              <a:rPr lang="en-US" altLang="zh-CN" sz="2000"/>
              <a:t>b    3</a:t>
            </a:r>
          </a:p>
          <a:p>
            <a:pPr eaLnBrk="1" hangingPunct="1"/>
            <a:r>
              <a:rPr lang="en-US" altLang="zh-CN" sz="2000"/>
              <a:t>c    4</a:t>
            </a:r>
            <a:endParaRPr lang="zh-CN" altLang="en-US" sz="2000"/>
          </a:p>
        </p:txBody>
      </p:sp>
      <p:sp>
        <p:nvSpPr>
          <p:cNvPr id="71686" name="Text Box 4"/>
          <p:cNvSpPr txBox="1">
            <a:spLocks noChangeArrowheads="1"/>
          </p:cNvSpPr>
          <p:nvPr/>
        </p:nvSpPr>
        <p:spPr bwMode="auto">
          <a:xfrm>
            <a:off x="1295400" y="5334000"/>
            <a:ext cx="6553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&gt;&gt;&gt;obj.index.is_unique</a:t>
            </a:r>
          </a:p>
          <a:p>
            <a:pPr eaLnBrk="1" hangingPunct="1"/>
            <a:r>
              <a:rPr lang="en-US" altLang="zh-CN" sz="2000"/>
              <a:t>False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457200" y="304800"/>
            <a:ext cx="8001000" cy="603250"/>
          </a:xfrm>
        </p:spPr>
        <p:txBody>
          <a:bodyPr/>
          <a:lstStyle/>
          <a:p>
            <a:r>
              <a:rPr lang="zh-CN" altLang="zh-CN" sz="3600" smtClean="0"/>
              <a:t>基本功能</a:t>
            </a:r>
            <a:endParaRPr lang="zh-CN" altLang="en-US" sz="3600" smtClean="0"/>
          </a:p>
        </p:txBody>
      </p:sp>
      <p:sp>
        <p:nvSpPr>
          <p:cNvPr id="72707" name="内容占位符 2"/>
          <p:cNvSpPr>
            <a:spLocks noGrp="1"/>
          </p:cNvSpPr>
          <p:nvPr>
            <p:ph idx="1"/>
          </p:nvPr>
        </p:nvSpPr>
        <p:spPr>
          <a:xfrm>
            <a:off x="533400" y="990600"/>
            <a:ext cx="8001000" cy="5257800"/>
          </a:xfrm>
        </p:spPr>
        <p:txBody>
          <a:bodyPr/>
          <a:lstStyle/>
          <a:p>
            <a:pPr>
              <a:buFont typeface="Wingdings" pitchFamily="2" charset="2"/>
              <a:buNone/>
            </a:pPr>
            <a:r>
              <a:rPr lang="en-US" altLang="zh-CN" sz="2800" smtClean="0"/>
              <a:t>         </a:t>
            </a:r>
            <a:r>
              <a:rPr lang="zh-CN" altLang="zh-CN" sz="2800" smtClean="0"/>
              <a:t>对</a:t>
            </a:r>
            <a:r>
              <a:rPr lang="zh-CN" altLang="en-US" sz="2800" smtClean="0"/>
              <a:t>于</a:t>
            </a:r>
            <a:r>
              <a:rPr lang="zh-CN" altLang="zh-CN" sz="2800" smtClean="0"/>
              <a:t>带</a:t>
            </a:r>
            <a:r>
              <a:rPr lang="zh-CN" altLang="en-US" sz="2800" smtClean="0"/>
              <a:t>有</a:t>
            </a:r>
            <a:r>
              <a:rPr lang="zh-CN" altLang="zh-CN" sz="2800" smtClean="0"/>
              <a:t>重复值的索引，数据选取的行为将会有些不同。如果某个索引对应多个值，则 返回一个</a:t>
            </a:r>
            <a:r>
              <a:rPr lang="en-US" altLang="zh-CN" sz="2800" smtClean="0"/>
              <a:t>Series;</a:t>
            </a:r>
            <a:r>
              <a:rPr lang="zh-CN" altLang="zh-CN" sz="2800" smtClean="0"/>
              <a:t>而对应单个值的，则返回一个标量值。</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对</a:t>
            </a:r>
            <a:r>
              <a:rPr lang="en-US" altLang="zh-CN" sz="2800" smtClean="0"/>
              <a:t>DataFrame</a:t>
            </a:r>
            <a:r>
              <a:rPr lang="zh-CN" altLang="zh-CN" sz="2800" smtClean="0"/>
              <a:t>的行进行索引时也是如此</a:t>
            </a:r>
            <a:r>
              <a:rPr lang="en-US" altLang="zh-CN" sz="2800" smtClean="0"/>
              <a:t>:</a:t>
            </a:r>
            <a:endParaRPr lang="zh-CN" altLang="en-US" sz="2800" smtClean="0"/>
          </a:p>
          <a:p>
            <a:pPr>
              <a:buFont typeface="Wingdings" pitchFamily="2" charset="2"/>
              <a:buNone/>
            </a:pPr>
            <a:endParaRPr lang="zh-CN" altLang="en-US" sz="2800"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29107C-F0F4-4643-85ED-3464FD141B1C}" type="slidenum">
              <a:rPr lang="en-US" altLang="zh-CN" smtClean="0"/>
              <a:pPr eaLnBrk="1" hangingPunct="1"/>
              <a:t>69</a:t>
            </a:fld>
            <a:endParaRPr lang="en-US" altLang="zh-CN" smtClean="0"/>
          </a:p>
        </p:txBody>
      </p:sp>
      <p:sp>
        <p:nvSpPr>
          <p:cNvPr id="72709" name="Text Box 4"/>
          <p:cNvSpPr txBox="1">
            <a:spLocks noChangeArrowheads="1"/>
          </p:cNvSpPr>
          <p:nvPr/>
        </p:nvSpPr>
        <p:spPr bwMode="auto">
          <a:xfrm>
            <a:off x="2743200" y="2514600"/>
            <a:ext cx="5257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&gt;&gt;&gt;obj['a']</a:t>
            </a:r>
          </a:p>
          <a:p>
            <a:pPr eaLnBrk="1" hangingPunct="1"/>
            <a:r>
              <a:rPr lang="en-US" altLang="zh-CN" sz="2000"/>
              <a:t>a    0</a:t>
            </a:r>
          </a:p>
          <a:p>
            <a:pPr eaLnBrk="1" hangingPunct="1"/>
            <a:r>
              <a:rPr lang="en-US" altLang="zh-CN" sz="2000"/>
              <a:t>a    1</a:t>
            </a:r>
          </a:p>
          <a:p>
            <a:pPr eaLnBrk="1" hangingPunct="1"/>
            <a:r>
              <a:rPr lang="en-US" altLang="zh-CN" sz="2000"/>
              <a:t>&gt;&gt;&gt;obj['c']</a:t>
            </a:r>
          </a:p>
          <a:p>
            <a:pPr eaLnBrk="1" hangingPunct="1"/>
            <a:r>
              <a:rPr lang="en-US" altLang="zh-CN" sz="2000"/>
              <a:t> 4</a:t>
            </a:r>
          </a:p>
        </p:txBody>
      </p:sp>
      <p:sp>
        <p:nvSpPr>
          <p:cNvPr id="72710" name="Text Box 4"/>
          <p:cNvSpPr txBox="1">
            <a:spLocks noChangeArrowheads="1"/>
          </p:cNvSpPr>
          <p:nvPr/>
        </p:nvSpPr>
        <p:spPr bwMode="auto">
          <a:xfrm>
            <a:off x="1447800" y="4876800"/>
            <a:ext cx="6477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 = DataFrame(np.random.randn(4, 3), index=['a','a','b','b'])</a:t>
            </a:r>
          </a:p>
          <a:p>
            <a:pPr eaLnBrk="1" hangingPunct="1"/>
            <a:r>
              <a:rPr lang="en-US" altLang="zh-CN" sz="2000"/>
              <a:t>&gt;&gt;&gt;df</a:t>
            </a:r>
          </a:p>
          <a:p>
            <a:pPr eaLnBrk="1" hangingPunct="1"/>
            <a:r>
              <a:rPr lang="en-US" altLang="zh-CN" sz="2000"/>
              <a:t>&gt;&gt;&gt; df.ix['b']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2052" name="内容占位符 2"/>
          <p:cNvSpPr>
            <a:spLocks noGrp="1"/>
          </p:cNvSpPr>
          <p:nvPr>
            <p:ph idx="1"/>
          </p:nvPr>
        </p:nvSpPr>
        <p:spPr>
          <a:xfrm>
            <a:off x="304800" y="1066800"/>
            <a:ext cx="8262938" cy="5272088"/>
          </a:xfrm>
        </p:spPr>
        <p:txBody>
          <a:bodyPr/>
          <a:lstStyle/>
          <a:p>
            <a:pPr>
              <a:buFont typeface="Wingdings" pitchFamily="2" charset="2"/>
              <a:buNone/>
            </a:pPr>
            <a:r>
              <a:rPr lang="zh-CN" altLang="en-US" sz="2800" smtClean="0"/>
              <a:t>          </a:t>
            </a:r>
            <a:r>
              <a:rPr lang="en-US" altLang="zh-CN" sz="2800" smtClean="0"/>
              <a:t>通常希望所创建的Series带有一个可以对各个数据点进行标记的索引：</a:t>
            </a:r>
            <a:endParaRPr lang="zh-CN" altLang="en-US" sz="2400" smtClean="0"/>
          </a:p>
        </p:txBody>
      </p:sp>
      <p:sp>
        <p:nvSpPr>
          <p:cNvPr id="20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04EC275-5CCC-4536-BDDF-18EC077F1C94}" type="slidenum">
              <a:rPr lang="en-US" altLang="zh-CN" smtClean="0"/>
              <a:pPr eaLnBrk="1" hangingPunct="1"/>
              <a:t>7</a:t>
            </a:fld>
            <a:endParaRPr lang="en-US" altLang="zh-CN" smtClean="0"/>
          </a:p>
        </p:txBody>
      </p:sp>
      <p:graphicFrame>
        <p:nvGraphicFramePr>
          <p:cNvPr id="2050" name="Object 6"/>
          <p:cNvGraphicFramePr>
            <a:graphicFrameLocks noChangeAspect="1"/>
          </p:cNvGraphicFramePr>
          <p:nvPr/>
        </p:nvGraphicFramePr>
        <p:xfrm>
          <a:off x="4502150" y="3352800"/>
          <a:ext cx="139700" cy="152400"/>
        </p:xfrm>
        <a:graphic>
          <a:graphicData uri="http://schemas.openxmlformats.org/presentationml/2006/ole">
            <mc:AlternateContent xmlns:mc="http://schemas.openxmlformats.org/markup-compatibility/2006">
              <mc:Choice xmlns:v="urn:schemas-microsoft-com:vml" Requires="v">
                <p:oleObj spid="_x0000_s2055" name="Equation" r:id="rId3" imgW="139680" imgH="152280" progId="Equation.DSMT4">
                  <p:embed/>
                </p:oleObj>
              </mc:Choice>
              <mc:Fallback>
                <p:oleObj name="Equation" r:id="rId3" imgW="139680" imgH="152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33528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4"/>
          <p:cNvSpPr txBox="1">
            <a:spLocks noChangeArrowheads="1"/>
          </p:cNvSpPr>
          <p:nvPr/>
        </p:nvSpPr>
        <p:spPr bwMode="auto">
          <a:xfrm>
            <a:off x="1066800" y="2362200"/>
            <a:ext cx="75438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s-ES" altLang="zh-CN" sz="2000"/>
              <a:t>&gt;&gt;&gt;obj2 = Series([4, 7,-5,3], index=['d','b','a','c'])</a:t>
            </a:r>
          </a:p>
          <a:p>
            <a:pPr eaLnBrk="1" hangingPunct="1"/>
            <a:endParaRPr lang="es-ES" altLang="zh-CN" sz="2000"/>
          </a:p>
          <a:p>
            <a:pPr eaLnBrk="1" hangingPunct="1"/>
            <a:r>
              <a:rPr lang="es-ES" altLang="zh-CN" sz="2000"/>
              <a:t>&gt;&gt;&gt;obj2</a:t>
            </a:r>
          </a:p>
          <a:p>
            <a:pPr eaLnBrk="1" hangingPunct="1"/>
            <a:r>
              <a:rPr lang="es-ES" altLang="zh-CN" sz="2000"/>
              <a:t>d    4</a:t>
            </a:r>
          </a:p>
          <a:p>
            <a:pPr eaLnBrk="1" hangingPunct="1"/>
            <a:r>
              <a:rPr lang="es-ES" altLang="zh-CN" sz="2000"/>
              <a:t>b    7</a:t>
            </a:r>
          </a:p>
          <a:p>
            <a:pPr eaLnBrk="1" hangingPunct="1"/>
            <a:r>
              <a:rPr lang="es-ES" altLang="zh-CN" sz="2000"/>
              <a:t>a   -5</a:t>
            </a:r>
          </a:p>
          <a:p>
            <a:pPr eaLnBrk="1" hangingPunct="1"/>
            <a:r>
              <a:rPr lang="es-ES" altLang="zh-CN" sz="2000"/>
              <a:t>c    3</a:t>
            </a:r>
          </a:p>
          <a:p>
            <a:pPr eaLnBrk="1" hangingPunct="1"/>
            <a:r>
              <a:rPr lang="es-ES" altLang="zh-CN" sz="2000"/>
              <a:t>dtype: int64</a:t>
            </a:r>
          </a:p>
          <a:p>
            <a:pPr eaLnBrk="1" hangingPunct="1"/>
            <a:endParaRPr lang="es-ES" altLang="zh-CN" sz="2000"/>
          </a:p>
          <a:p>
            <a:pPr eaLnBrk="1" hangingPunct="1"/>
            <a:r>
              <a:rPr lang="es-ES" altLang="zh-CN" sz="2000"/>
              <a:t>&gt;&gt;&gt; obj2.index</a:t>
            </a:r>
          </a:p>
          <a:p>
            <a:pPr eaLnBrk="1" hangingPunct="1"/>
            <a:r>
              <a:rPr lang="es-ES" altLang="zh-CN" sz="2000"/>
              <a:t>Index([u'd', u'b', u'a', u'c'], dtype='object')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609600" y="304800"/>
            <a:ext cx="8001000" cy="603250"/>
          </a:xfrm>
        </p:spPr>
        <p:txBody>
          <a:bodyPr/>
          <a:lstStyle/>
          <a:p>
            <a:r>
              <a:rPr lang="zh-CN" altLang="zh-CN" sz="3600" smtClean="0"/>
              <a:t>汇总和计算描述统计</a:t>
            </a:r>
            <a:endParaRPr lang="zh-CN" altLang="en-US" sz="3600" smtClean="0"/>
          </a:p>
        </p:txBody>
      </p:sp>
      <p:sp>
        <p:nvSpPr>
          <p:cNvPr id="73731" name="内容占位符 2"/>
          <p:cNvSpPr>
            <a:spLocks noGrp="1"/>
          </p:cNvSpPr>
          <p:nvPr>
            <p:ph idx="1"/>
          </p:nvPr>
        </p:nvSpPr>
        <p:spPr>
          <a:xfrm>
            <a:off x="533400" y="990600"/>
            <a:ext cx="8001000" cy="5424488"/>
          </a:xfrm>
        </p:spPr>
        <p:txBody>
          <a:bodyPr/>
          <a:lstStyle/>
          <a:p>
            <a:pPr>
              <a:buFont typeface="Wingdings" pitchFamily="2" charset="2"/>
              <a:buNone/>
            </a:pPr>
            <a:r>
              <a:rPr lang="en-US" altLang="zh-CN" sz="2800" smtClean="0"/>
              <a:t>          pandas</a:t>
            </a:r>
            <a:r>
              <a:rPr lang="zh-CN" altLang="zh-CN" sz="2800" smtClean="0"/>
              <a:t>对象拥有一组常用的数学和统计方法。它们大部分都</a:t>
            </a:r>
            <a:r>
              <a:rPr lang="zh-CN" altLang="en-US" sz="2800" smtClean="0"/>
              <a:t>属于</a:t>
            </a:r>
            <a:r>
              <a:rPr lang="zh-CN" altLang="zh-CN" sz="2800" smtClean="0"/>
              <a:t>约简和汇总统计，用</a:t>
            </a:r>
            <a:r>
              <a:rPr lang="zh-CN" altLang="en-US" sz="2800" smtClean="0"/>
              <a:t>于</a:t>
            </a:r>
            <a:r>
              <a:rPr lang="zh-CN" altLang="zh-CN" sz="2800" smtClean="0"/>
              <a:t>从</a:t>
            </a:r>
            <a:r>
              <a:rPr lang="en-US" altLang="zh-CN" sz="2800" smtClean="0"/>
              <a:t>Series</a:t>
            </a:r>
            <a:r>
              <a:rPr lang="zh-CN" altLang="zh-CN" sz="2800" smtClean="0"/>
              <a:t>中提取的个值（如</a:t>
            </a:r>
            <a:r>
              <a:rPr lang="en-US" altLang="zh-CN" sz="2800" smtClean="0"/>
              <a:t>sum</a:t>
            </a:r>
            <a:r>
              <a:rPr lang="zh-CN" altLang="zh-CN" sz="2800" smtClean="0"/>
              <a:t>或</a:t>
            </a:r>
            <a:r>
              <a:rPr lang="en-US" altLang="zh-CN" sz="2800" smtClean="0"/>
              <a:t>mean)</a:t>
            </a:r>
            <a:r>
              <a:rPr lang="zh-CN" altLang="zh-CN" sz="2800" smtClean="0"/>
              <a:t>或从</a:t>
            </a:r>
            <a:r>
              <a:rPr lang="en-US" altLang="zh-CN" sz="2800" smtClean="0"/>
              <a:t>DataFrame</a:t>
            </a:r>
            <a:r>
              <a:rPr lang="zh-CN" altLang="zh-CN" sz="2800" smtClean="0"/>
              <a:t>的行或列中提取一个</a:t>
            </a:r>
            <a:r>
              <a:rPr lang="en-US" altLang="zh-CN" sz="2800" smtClean="0"/>
              <a:t>Series</a:t>
            </a:r>
            <a:r>
              <a:rPr lang="zh-CN" altLang="zh-CN" sz="2800" smtClean="0"/>
              <a:t>。跟 对应的</a:t>
            </a:r>
            <a:r>
              <a:rPr lang="en-US" altLang="zh-CN" sz="2800" smtClean="0"/>
              <a:t>NumPy</a:t>
            </a:r>
            <a:r>
              <a:rPr lang="zh-CN" altLang="zh-CN" sz="2800" smtClean="0"/>
              <a:t>数组方法相比，它们都是基于没有缺失数据的假设而构建的。接下来看一 个简</a:t>
            </a:r>
            <a:r>
              <a:rPr lang="zh-CN" altLang="en-US" sz="2800" smtClean="0"/>
              <a:t>单</a:t>
            </a:r>
            <a:r>
              <a:rPr lang="zh-CN" altLang="zh-CN" sz="2800" smtClean="0"/>
              <a:t>的</a:t>
            </a:r>
            <a:r>
              <a:rPr lang="en-US" altLang="zh-CN" sz="2800" smtClean="0"/>
              <a:t>DataFrame</a:t>
            </a:r>
            <a:r>
              <a:rPr lang="zh-CN" altLang="zh-CN" sz="2800" smtClean="0"/>
              <a:t>:</a:t>
            </a:r>
            <a:endParaRPr lang="zh-CN" altLang="en-US" sz="2800" smtClean="0"/>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D1949AD-4465-4F0F-B72B-7E1CAC7F3B56}" type="slidenum">
              <a:rPr lang="en-US" altLang="zh-CN" smtClean="0"/>
              <a:pPr eaLnBrk="1" hangingPunct="1"/>
              <a:t>70</a:t>
            </a:fld>
            <a:endParaRPr lang="en-US" altLang="zh-CN" smtClean="0"/>
          </a:p>
        </p:txBody>
      </p:sp>
      <p:sp>
        <p:nvSpPr>
          <p:cNvPr id="73733" name="Text Box 4"/>
          <p:cNvSpPr txBox="1">
            <a:spLocks noChangeArrowheads="1"/>
          </p:cNvSpPr>
          <p:nvPr/>
        </p:nvSpPr>
        <p:spPr bwMode="auto">
          <a:xfrm>
            <a:off x="762000" y="4191000"/>
            <a:ext cx="762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&gt;&gt;&gt;df = DataFrame([[1.4, np.nan], [7.1, -4.5],</a:t>
            </a:r>
          </a:p>
          <a:p>
            <a:pPr eaLnBrk="1" hangingPunct="1"/>
            <a:r>
              <a:rPr lang="en-US" altLang="zh-CN" sz="2000"/>
              <a:t>    [np.nan, np.nan], [0.75,-1.3]],</a:t>
            </a:r>
          </a:p>
          <a:p>
            <a:pPr eaLnBrk="1" hangingPunct="1"/>
            <a:r>
              <a:rPr lang="en-US" altLang="zh-CN" sz="2000"/>
              <a:t>    index=['a','b','c','d'],</a:t>
            </a:r>
          </a:p>
          <a:p>
            <a:pPr eaLnBrk="1" hangingPunct="1"/>
            <a:r>
              <a:rPr lang="en-US" altLang="zh-CN" sz="2000"/>
              <a:t>    columns=[ 'one', 'two'])</a:t>
            </a:r>
          </a:p>
          <a:p>
            <a:pPr eaLnBrk="1" hangingPunct="1"/>
            <a:endParaRPr lang="en-US" altLang="zh-CN" sz="2000"/>
          </a:p>
          <a:p>
            <a:pPr eaLnBrk="1" hangingPunct="1"/>
            <a:r>
              <a:rPr lang="en-US" altLang="zh-CN" sz="2000"/>
              <a:t>&gt;&gt;&gt;df</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74755"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调用</a:t>
            </a:r>
            <a:r>
              <a:rPr lang="en-US" altLang="zh-CN" sz="2800" smtClean="0"/>
              <a:t>DataFrame</a:t>
            </a:r>
            <a:r>
              <a:rPr lang="zh-CN" altLang="zh-CN" sz="2800" smtClean="0"/>
              <a:t>的</a:t>
            </a:r>
            <a:r>
              <a:rPr lang="en-US" altLang="zh-CN" sz="2800" smtClean="0"/>
              <a:t>sum</a:t>
            </a:r>
            <a:r>
              <a:rPr lang="zh-CN" altLang="zh-CN" sz="2800" smtClean="0"/>
              <a:t>方法将会返回一个含有列小计的</a:t>
            </a:r>
            <a:r>
              <a:rPr lang="en-US" altLang="zh-CN" sz="2800" smtClean="0"/>
              <a:t>Series:</a:t>
            </a:r>
            <a:endParaRPr lang="zh-CN" altLang="zh-CN" sz="2800" smtClean="0"/>
          </a:p>
          <a:p>
            <a:pPr>
              <a:buFont typeface="Wingdings" pitchFamily="2" charset="2"/>
              <a:buNone/>
            </a:pPr>
            <a:endParaRPr lang="en-US" altLang="zh-CN" sz="2800" smtClean="0"/>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CED47-94DA-4F99-9141-1890C5A073C0}" type="slidenum">
              <a:rPr lang="en-US" altLang="zh-CN" smtClean="0"/>
              <a:pPr eaLnBrk="1" hangingPunct="1"/>
              <a:t>71</a:t>
            </a:fld>
            <a:endParaRPr lang="en-US" altLang="zh-CN" smtClean="0"/>
          </a:p>
        </p:txBody>
      </p:sp>
      <p:sp>
        <p:nvSpPr>
          <p:cNvPr id="74757" name="Text Box 4"/>
          <p:cNvSpPr txBox="1">
            <a:spLocks noChangeArrowheads="1"/>
          </p:cNvSpPr>
          <p:nvPr/>
        </p:nvSpPr>
        <p:spPr bwMode="auto">
          <a:xfrm>
            <a:off x="762000" y="1981200"/>
            <a:ext cx="7620000" cy="38465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df.sum()</a:t>
            </a:r>
          </a:p>
          <a:p>
            <a:pPr eaLnBrk="1" hangingPunct="1"/>
            <a:r>
              <a:rPr lang="en-US" altLang="zh-CN" sz="2000"/>
              <a:t>one    9.25</a:t>
            </a:r>
          </a:p>
          <a:p>
            <a:pPr eaLnBrk="1" hangingPunct="1"/>
            <a:r>
              <a:rPr lang="en-US" altLang="zh-CN" sz="2000"/>
              <a:t>two   -5.80</a:t>
            </a:r>
          </a:p>
          <a:p>
            <a:pPr eaLnBrk="1" hangingPunct="1"/>
            <a:r>
              <a:rPr lang="en-US" altLang="zh-CN" sz="2000"/>
              <a:t>dtype: float64</a:t>
            </a:r>
          </a:p>
          <a:p>
            <a:pPr eaLnBrk="1" hangingPunct="1"/>
            <a:endParaRPr lang="en-US" altLang="zh-CN" sz="2000"/>
          </a:p>
          <a:p>
            <a:pPr eaLnBrk="1" hangingPunct="1"/>
            <a:r>
              <a:rPr lang="en-US" altLang="zh-CN" sz="2400"/>
              <a:t>#</a:t>
            </a:r>
            <a:r>
              <a:rPr lang="zh-CN" altLang="en-US" sz="2400"/>
              <a:t>传入</a:t>
            </a:r>
            <a:r>
              <a:rPr lang="en-US" altLang="zh-CN" sz="2400"/>
              <a:t>axis=1</a:t>
            </a:r>
            <a:r>
              <a:rPr lang="zh-CN" altLang="en-US" sz="2400"/>
              <a:t>将会按行进行求和运算：</a:t>
            </a:r>
            <a:endParaRPr lang="en-US" altLang="zh-CN" sz="2400"/>
          </a:p>
          <a:p>
            <a:pPr eaLnBrk="1" hangingPunct="1"/>
            <a:r>
              <a:rPr lang="en-US" altLang="zh-CN" sz="2000"/>
              <a:t>&gt;&gt;&gt; df.sum(axis=1)</a:t>
            </a:r>
          </a:p>
          <a:p>
            <a:pPr eaLnBrk="1" hangingPunct="1"/>
            <a:r>
              <a:rPr lang="en-US" altLang="zh-CN" sz="2000"/>
              <a:t>a    1.40</a:t>
            </a:r>
          </a:p>
          <a:p>
            <a:pPr eaLnBrk="1" hangingPunct="1"/>
            <a:r>
              <a:rPr lang="en-US" altLang="zh-CN" sz="2000"/>
              <a:t>b    2.60</a:t>
            </a:r>
          </a:p>
          <a:p>
            <a:pPr eaLnBrk="1" hangingPunct="1"/>
            <a:r>
              <a:rPr lang="en-US" altLang="zh-CN" sz="2000"/>
              <a:t>c     NaN</a:t>
            </a:r>
          </a:p>
          <a:p>
            <a:pPr eaLnBrk="1" hangingPunct="1"/>
            <a:r>
              <a:rPr lang="en-US" altLang="zh-CN" sz="2000"/>
              <a:t>d   -0.55</a:t>
            </a:r>
          </a:p>
          <a:p>
            <a:pPr eaLnBrk="1" hangingPunct="1"/>
            <a:r>
              <a:rPr lang="en-US" altLang="zh-CN" sz="2000"/>
              <a:t>dtype: float64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75779" name="内容占位符 2"/>
          <p:cNvSpPr>
            <a:spLocks noGrp="1"/>
          </p:cNvSpPr>
          <p:nvPr>
            <p:ph idx="1"/>
          </p:nvPr>
        </p:nvSpPr>
        <p:spPr>
          <a:xfrm>
            <a:off x="566738" y="1052513"/>
            <a:ext cx="8001000" cy="5195887"/>
          </a:xfrm>
        </p:spPr>
        <p:txBody>
          <a:bodyPr/>
          <a:lstStyle/>
          <a:p>
            <a:pPr>
              <a:buFont typeface="Wingdings" pitchFamily="2" charset="2"/>
              <a:buNone/>
            </a:pPr>
            <a:r>
              <a:rPr lang="en-US" altLang="zh-CN" sz="2800" smtClean="0"/>
              <a:t>          NA</a:t>
            </a:r>
            <a:r>
              <a:rPr lang="zh-CN" altLang="zh-CN" sz="2800" smtClean="0"/>
              <a:t>值会自动被排除，除非整个切片（这</a:t>
            </a:r>
            <a:r>
              <a:rPr lang="zh-CN" altLang="en-US" sz="2800" smtClean="0"/>
              <a:t>里</a:t>
            </a:r>
            <a:r>
              <a:rPr lang="zh-CN" altLang="zh-CN" sz="2800" smtClean="0"/>
              <a:t>指的是行或列）都是</a:t>
            </a:r>
            <a:r>
              <a:rPr lang="en-US" altLang="zh-CN" sz="2800" smtClean="0"/>
              <a:t>NA</a:t>
            </a:r>
            <a:r>
              <a:rPr lang="zh-CN" altLang="zh-CN" sz="2800" smtClean="0"/>
              <a:t>。通过</a:t>
            </a:r>
            <a:r>
              <a:rPr lang="en-US" altLang="zh-CN" sz="2800" smtClean="0"/>
              <a:t>skipna</a:t>
            </a:r>
            <a:r>
              <a:rPr lang="zh-CN" altLang="zh-CN" sz="2800" smtClean="0"/>
              <a:t>选项可 以禁用该功能：</a:t>
            </a:r>
          </a:p>
          <a:p>
            <a:pPr>
              <a:buFont typeface="Wingdings" pitchFamily="2" charset="2"/>
              <a:buNone/>
            </a:pPr>
            <a:endParaRPr lang="zh-CN" altLang="en-US" sz="2800" smtClean="0"/>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9858F4C-4E84-451F-BAD7-6198B6AA9424}" type="slidenum">
              <a:rPr lang="en-US" altLang="zh-CN" smtClean="0"/>
              <a:pPr eaLnBrk="1" hangingPunct="1"/>
              <a:t>72</a:t>
            </a:fld>
            <a:endParaRPr lang="en-US" altLang="zh-CN" smtClean="0"/>
          </a:p>
        </p:txBody>
      </p:sp>
      <p:sp>
        <p:nvSpPr>
          <p:cNvPr id="75781" name="Text Box 4"/>
          <p:cNvSpPr txBox="1">
            <a:spLocks noChangeArrowheads="1"/>
          </p:cNvSpPr>
          <p:nvPr/>
        </p:nvSpPr>
        <p:spPr bwMode="auto">
          <a:xfrm>
            <a:off x="914400" y="2438400"/>
            <a:ext cx="762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df.mean(axis=1, skipna=False)</a:t>
            </a:r>
          </a:p>
          <a:p>
            <a:pPr eaLnBrk="1" hangingPunct="1"/>
            <a:r>
              <a:rPr lang="en-US" altLang="zh-CN" sz="2000"/>
              <a:t>a      NaN</a:t>
            </a:r>
          </a:p>
          <a:p>
            <a:pPr eaLnBrk="1" hangingPunct="1"/>
            <a:r>
              <a:rPr lang="en-US" altLang="zh-CN" sz="2000"/>
              <a:t>b    1.300</a:t>
            </a:r>
          </a:p>
          <a:p>
            <a:pPr eaLnBrk="1" hangingPunct="1"/>
            <a:r>
              <a:rPr lang="en-US" altLang="zh-CN" sz="2000"/>
              <a:t>c      NaN</a:t>
            </a:r>
          </a:p>
          <a:p>
            <a:pPr eaLnBrk="1" hangingPunct="1"/>
            <a:r>
              <a:rPr lang="en-US" altLang="zh-CN" sz="2000"/>
              <a:t>d   -0.275</a:t>
            </a:r>
          </a:p>
          <a:p>
            <a:pPr eaLnBrk="1" hangingPunct="1"/>
            <a:r>
              <a:rPr lang="en-US" altLang="zh-CN" sz="2000"/>
              <a:t>dtype: float64</a:t>
            </a:r>
          </a:p>
        </p:txBody>
      </p:sp>
      <p:sp>
        <p:nvSpPr>
          <p:cNvPr id="75782" name="Text Box 4"/>
          <p:cNvSpPr txBox="1">
            <a:spLocks noChangeArrowheads="1"/>
          </p:cNvSpPr>
          <p:nvPr/>
        </p:nvSpPr>
        <p:spPr bwMode="auto">
          <a:xfrm>
            <a:off x="838200" y="4419600"/>
            <a:ext cx="7620000" cy="20002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约简方法的选项 </a:t>
            </a:r>
            <a:endParaRPr lang="en-US" altLang="zh-CN" sz="2400"/>
          </a:p>
          <a:p>
            <a:pPr eaLnBrk="1" hangingPunct="1"/>
            <a:r>
              <a:rPr lang="zh-CN" altLang="en-US" sz="2000"/>
              <a:t>选项	     说明</a:t>
            </a:r>
          </a:p>
          <a:p>
            <a:pPr eaLnBrk="1" hangingPunct="1"/>
            <a:r>
              <a:rPr lang="en-US" altLang="zh-CN" sz="2000"/>
              <a:t>axis	  </a:t>
            </a:r>
            <a:r>
              <a:rPr lang="zh-CN" altLang="en-US" sz="2000"/>
              <a:t>约简的轴。</a:t>
            </a:r>
            <a:r>
              <a:rPr lang="en-US" altLang="zh-CN" sz="2000"/>
              <a:t>DataFrame</a:t>
            </a:r>
            <a:r>
              <a:rPr lang="zh-CN" altLang="en-US" sz="2000"/>
              <a:t>的行用</a:t>
            </a:r>
            <a:r>
              <a:rPr lang="en-US" altLang="zh-CN" sz="2000"/>
              <a:t>0</a:t>
            </a:r>
            <a:r>
              <a:rPr lang="zh-CN" altLang="en-US" sz="2000"/>
              <a:t>，列用</a:t>
            </a:r>
            <a:r>
              <a:rPr lang="en-US" altLang="zh-CN" sz="2000"/>
              <a:t>1</a:t>
            </a:r>
            <a:endParaRPr lang="zh-CN" altLang="en-US" sz="2000"/>
          </a:p>
          <a:p>
            <a:pPr eaLnBrk="1" hangingPunct="1"/>
            <a:r>
              <a:rPr lang="en-US" altLang="zh-CN" sz="2000"/>
              <a:t>skipna	  </a:t>
            </a:r>
            <a:r>
              <a:rPr lang="zh-CN" altLang="en-US" sz="2000"/>
              <a:t>排除缺失值，默认值为</a:t>
            </a:r>
            <a:r>
              <a:rPr lang="en-US" altLang="zh-CN" sz="2000"/>
              <a:t>True</a:t>
            </a:r>
            <a:endParaRPr lang="zh-CN" altLang="en-US" sz="2000"/>
          </a:p>
          <a:p>
            <a:pPr eaLnBrk="1" hangingPunct="1"/>
            <a:r>
              <a:rPr lang="en-US" altLang="zh-CN" sz="2000"/>
              <a:t>level	  </a:t>
            </a:r>
            <a:r>
              <a:rPr lang="zh-CN" altLang="en-US" sz="2000"/>
              <a:t>如果轴是层次化索引的（即</a:t>
            </a:r>
            <a:r>
              <a:rPr lang="en-US" altLang="zh-CN" sz="2000"/>
              <a:t>Multiindex)</a:t>
            </a:r>
            <a:r>
              <a:rPr lang="zh-CN" altLang="en-US" sz="2000"/>
              <a:t>，则根据</a:t>
            </a:r>
            <a:r>
              <a:rPr lang="en-US" altLang="zh-CN" sz="2000"/>
              <a:t>level</a:t>
            </a:r>
            <a:r>
              <a:rPr lang="zh-CN" altLang="en-US" sz="2000"/>
              <a:t>分</a:t>
            </a:r>
            <a:endParaRPr lang="en-US" altLang="zh-CN" sz="2000"/>
          </a:p>
          <a:p>
            <a:pPr eaLnBrk="1" hangingPunct="1"/>
            <a:r>
              <a:rPr lang="en-US" altLang="zh-CN" sz="2000"/>
              <a:t>            </a:t>
            </a:r>
            <a:r>
              <a:rPr lang="zh-CN" altLang="en-US" sz="2000"/>
              <a:t>组约简</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76803"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有些方法（如</a:t>
            </a:r>
            <a:r>
              <a:rPr lang="en-US" altLang="zh-CN" sz="2800" smtClean="0"/>
              <a:t>idxmin</a:t>
            </a:r>
            <a:r>
              <a:rPr lang="zh-CN" altLang="zh-CN" sz="2800" smtClean="0"/>
              <a:t>和</a:t>
            </a:r>
            <a:r>
              <a:rPr lang="en-US" altLang="zh-CN" sz="2800" smtClean="0"/>
              <a:t>idxmax)</a:t>
            </a:r>
            <a:r>
              <a:rPr lang="zh-CN" altLang="zh-CN" sz="2800" smtClean="0"/>
              <a:t>返回的是间接统计</a:t>
            </a:r>
            <a:r>
              <a:rPr lang="en-US" altLang="zh-CN" sz="2800" smtClean="0"/>
              <a:t>（</a:t>
            </a:r>
            <a:r>
              <a:rPr lang="zh-CN" altLang="zh-CN" sz="2800" smtClean="0"/>
              <a:t>比如达到最小值或最大值的索引</a:t>
            </a:r>
            <a:r>
              <a:rPr lang="en-US" altLang="zh-CN" sz="2800" smtClean="0"/>
              <a:t>）</a:t>
            </a:r>
            <a:r>
              <a:rPr lang="zh-CN" altLang="en-US" sz="2800" smtClean="0"/>
              <a:t>：</a:t>
            </a:r>
            <a:endParaRPr lang="zh-CN" altLang="zh-CN" sz="2800" smtClean="0"/>
          </a:p>
          <a:p>
            <a:pPr>
              <a:buFont typeface="Wingdings" pitchFamily="2" charset="2"/>
              <a:buNone/>
            </a:pPr>
            <a:endParaRPr lang="zh-CN" altLang="en-US" sz="2800" smtClean="0"/>
          </a:p>
          <a:p>
            <a:endParaRPr lang="en-US" altLang="zh-CN" sz="2800" smtClean="0"/>
          </a:p>
          <a:p>
            <a:endParaRPr lang="en-US" altLang="zh-CN" sz="2800" smtClean="0"/>
          </a:p>
          <a:p>
            <a:pPr>
              <a:buFont typeface="Wingdings" pitchFamily="2" charset="2"/>
              <a:buNone/>
            </a:pPr>
            <a:r>
              <a:rPr lang="en-US" altLang="zh-CN" sz="2800" smtClean="0"/>
              <a:t>          </a:t>
            </a:r>
            <a:r>
              <a:rPr lang="zh-CN" altLang="zh-CN" sz="2800" smtClean="0"/>
              <a:t>还有一种方法，它既不是约简</a:t>
            </a:r>
            <a:r>
              <a:rPr lang="zh-CN" altLang="en-US" sz="2800" smtClean="0"/>
              <a:t>型</a:t>
            </a:r>
            <a:r>
              <a:rPr lang="zh-CN" altLang="zh-CN" sz="2800" smtClean="0"/>
              <a:t>也</a:t>
            </a:r>
            <a:r>
              <a:rPr lang="zh-CN" altLang="en-US" sz="2800" smtClean="0"/>
              <a:t>不</a:t>
            </a:r>
            <a:r>
              <a:rPr lang="zh-CN" altLang="zh-CN" sz="2800" smtClean="0"/>
              <a:t>是</a:t>
            </a:r>
            <a:r>
              <a:rPr lang="zh-CN" altLang="en-US" sz="2800" smtClean="0"/>
              <a:t>累计</a:t>
            </a:r>
            <a:r>
              <a:rPr lang="zh-CN" altLang="zh-CN" sz="2800" smtClean="0"/>
              <a:t>型。</a:t>
            </a:r>
            <a:r>
              <a:rPr lang="en-US" altLang="zh-CN" sz="2800" smtClean="0"/>
              <a:t>describe</a:t>
            </a:r>
            <a:r>
              <a:rPr lang="zh-CN" altLang="zh-CN" sz="2800" smtClean="0"/>
              <a:t>就是一个例子，它用于一次性 产生多个汇总统计：</a:t>
            </a:r>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endParaRPr lang="zh-CN" altLang="zh-CN" sz="2800" smtClean="0"/>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7A3B538-1BA7-482E-ADC3-E465E6F3BEBB}" type="slidenum">
              <a:rPr lang="en-US" altLang="zh-CN" smtClean="0"/>
              <a:pPr eaLnBrk="1" hangingPunct="1"/>
              <a:t>73</a:t>
            </a:fld>
            <a:endParaRPr lang="en-US" altLang="zh-CN" smtClean="0"/>
          </a:p>
        </p:txBody>
      </p:sp>
      <p:sp>
        <p:nvSpPr>
          <p:cNvPr id="76805" name="Text Box 4"/>
          <p:cNvSpPr txBox="1">
            <a:spLocks noChangeArrowheads="1"/>
          </p:cNvSpPr>
          <p:nvPr/>
        </p:nvSpPr>
        <p:spPr bwMode="auto">
          <a:xfrm>
            <a:off x="1828800" y="2286000"/>
            <a:ext cx="6324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df.idxmax()</a:t>
            </a:r>
          </a:p>
          <a:p>
            <a:pPr eaLnBrk="1" hangingPunct="1"/>
            <a:r>
              <a:rPr lang="en-US" altLang="zh-CN" sz="2000"/>
              <a:t>one    b</a:t>
            </a:r>
          </a:p>
          <a:p>
            <a:pPr eaLnBrk="1" hangingPunct="1"/>
            <a:r>
              <a:rPr lang="en-US" altLang="zh-CN" sz="2000"/>
              <a:t>two    d</a:t>
            </a:r>
          </a:p>
          <a:p>
            <a:pPr eaLnBrk="1" hangingPunct="1"/>
            <a:r>
              <a:rPr lang="en-US" altLang="zh-CN" sz="2000"/>
              <a:t>&gt;&gt;&gt; df.cumsum()    # 累计型的</a:t>
            </a:r>
            <a:r>
              <a:rPr lang="zh-CN" altLang="en-US" sz="2000"/>
              <a:t>计算</a:t>
            </a:r>
            <a:endParaRPr lang="en-US" altLang="zh-CN" sz="2000"/>
          </a:p>
        </p:txBody>
      </p:sp>
      <p:sp>
        <p:nvSpPr>
          <p:cNvPr id="76806" name="Text Box 4"/>
          <p:cNvSpPr txBox="1">
            <a:spLocks noChangeArrowheads="1"/>
          </p:cNvSpPr>
          <p:nvPr/>
        </p:nvSpPr>
        <p:spPr bwMode="auto">
          <a:xfrm>
            <a:off x="1676400" y="5410200"/>
            <a:ext cx="6324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df.describe()</a:t>
            </a:r>
          </a:p>
          <a:p>
            <a:pPr eaLnBrk="1" hangingPunct="1"/>
            <a:endParaRPr lang="en-US" altLang="zh-CN"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77827" name="内容占位符 2"/>
          <p:cNvSpPr>
            <a:spLocks noGrp="1"/>
          </p:cNvSpPr>
          <p:nvPr>
            <p:ph idx="1"/>
          </p:nvPr>
        </p:nvSpPr>
        <p:spPr>
          <a:xfrm>
            <a:off x="609600" y="1052513"/>
            <a:ext cx="7958138" cy="5272087"/>
          </a:xfrm>
        </p:spPr>
        <p:txBody>
          <a:bodyPr/>
          <a:lstStyle/>
          <a:p>
            <a:pPr>
              <a:buFont typeface="Wingdings" pitchFamily="2" charset="2"/>
              <a:buNone/>
            </a:pPr>
            <a:r>
              <a:rPr lang="en-US" altLang="zh-CN" sz="2800" smtClean="0"/>
              <a:t>          </a:t>
            </a:r>
            <a:r>
              <a:rPr lang="zh-CN" altLang="zh-CN" sz="2800" smtClean="0"/>
              <a:t>对</a:t>
            </a:r>
            <a:r>
              <a:rPr lang="zh-CN" altLang="en-US" sz="2800" smtClean="0"/>
              <a:t>于</a:t>
            </a:r>
            <a:r>
              <a:rPr lang="zh-CN" altLang="zh-CN" sz="2800" smtClean="0"/>
              <a:t>非数值型数据，</a:t>
            </a:r>
            <a:r>
              <a:rPr lang="en-US" altLang="zh-CN" sz="2800" smtClean="0"/>
              <a:t>describe</a:t>
            </a:r>
            <a:r>
              <a:rPr lang="zh-CN" altLang="zh-CN" sz="2800" smtClean="0"/>
              <a:t>会产生另外一种汇总统计：</a:t>
            </a:r>
          </a:p>
          <a:p>
            <a:endParaRPr lang="en-US" altLang="zh-CN" sz="2800" smtClean="0"/>
          </a:p>
          <a:p>
            <a:endParaRPr lang="en-US" altLang="zh-CN" sz="2800" smtClean="0"/>
          </a:p>
          <a:p>
            <a:endParaRPr lang="en-US" altLang="zh-CN" sz="2800" smtClean="0"/>
          </a:p>
          <a:p>
            <a:endParaRPr lang="en-US" altLang="zh-CN" sz="2800" smtClean="0"/>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C66508B-A6EB-43C1-9CEB-6660E745FEF4}" type="slidenum">
              <a:rPr lang="en-US" altLang="zh-CN" smtClean="0"/>
              <a:pPr eaLnBrk="1" hangingPunct="1"/>
              <a:t>74</a:t>
            </a:fld>
            <a:endParaRPr lang="en-US" altLang="zh-CN" smtClean="0"/>
          </a:p>
        </p:txBody>
      </p:sp>
      <p:sp>
        <p:nvSpPr>
          <p:cNvPr id="77829" name="Text Box 4"/>
          <p:cNvSpPr txBox="1">
            <a:spLocks noChangeArrowheads="1"/>
          </p:cNvSpPr>
          <p:nvPr/>
        </p:nvSpPr>
        <p:spPr bwMode="auto">
          <a:xfrm>
            <a:off x="1524000" y="2209800"/>
            <a:ext cx="66294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 = Series(['a','a','b','c'] * 4)</a:t>
            </a:r>
          </a:p>
          <a:p>
            <a:pPr eaLnBrk="1" hangingPunct="1"/>
            <a:endParaRPr lang="en-US" altLang="zh-CN" sz="2000"/>
          </a:p>
          <a:p>
            <a:pPr eaLnBrk="1" hangingPunct="1"/>
            <a:r>
              <a:rPr lang="en-US" altLang="zh-CN" sz="2000"/>
              <a:t>&gt;&gt;&gt;obj</a:t>
            </a:r>
          </a:p>
          <a:p>
            <a:pPr eaLnBrk="1" hangingPunct="1"/>
            <a:endParaRPr lang="en-US" altLang="zh-CN" sz="2000"/>
          </a:p>
          <a:p>
            <a:pPr eaLnBrk="1" hangingPunct="1"/>
            <a:r>
              <a:rPr lang="en-US" altLang="zh-CN" sz="2000"/>
              <a:t>&gt;&gt;&gt;obj.describe()</a:t>
            </a:r>
          </a:p>
          <a:p>
            <a:pPr eaLnBrk="1" hangingPunct="1"/>
            <a:r>
              <a:rPr lang="en-US" altLang="zh-CN" sz="2000"/>
              <a:t>count     16</a:t>
            </a:r>
          </a:p>
          <a:p>
            <a:pPr eaLnBrk="1" hangingPunct="1"/>
            <a:r>
              <a:rPr lang="en-US" altLang="zh-CN" sz="2000"/>
              <a:t>unique     3</a:t>
            </a:r>
          </a:p>
          <a:p>
            <a:pPr eaLnBrk="1" hangingPunct="1"/>
            <a:r>
              <a:rPr lang="en-US" altLang="zh-CN" sz="2000"/>
              <a:t>top        a</a:t>
            </a:r>
          </a:p>
          <a:p>
            <a:pPr eaLnBrk="1" hangingPunct="1"/>
            <a:r>
              <a:rPr lang="en-US" altLang="zh-CN" sz="2000"/>
              <a:t>freq       8</a:t>
            </a:r>
          </a:p>
          <a:p>
            <a:pPr eaLnBrk="1" hangingPunct="1"/>
            <a:r>
              <a:rPr lang="en-US" altLang="zh-CN" sz="2000"/>
              <a:t>dtype: object</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78851" name="内容占位符 2"/>
          <p:cNvSpPr>
            <a:spLocks noGrp="1"/>
          </p:cNvSpPr>
          <p:nvPr>
            <p:ph idx="1"/>
          </p:nvPr>
        </p:nvSpPr>
        <p:spPr>
          <a:xfrm>
            <a:off x="533400" y="1143000"/>
            <a:ext cx="8001000" cy="4967288"/>
          </a:xfrm>
        </p:spPr>
        <p:txBody>
          <a:bodyPr/>
          <a:lstStyle/>
          <a:p>
            <a:pPr>
              <a:buFont typeface="Wingdings" pitchFamily="2" charset="2"/>
              <a:buNone/>
            </a:pPr>
            <a:r>
              <a:rPr lang="en-US" altLang="zh-CN" sz="2800" smtClean="0"/>
              <a:t>    </a:t>
            </a:r>
            <a:r>
              <a:rPr lang="zh-CN" altLang="zh-CN" sz="2800" smtClean="0"/>
              <a:t>描述和汇总统计</a:t>
            </a:r>
            <a:r>
              <a:rPr lang="en-US" altLang="zh-CN" sz="2800" smtClean="0"/>
              <a:t>:</a:t>
            </a:r>
            <a:endParaRPr lang="zh-CN" altLang="zh-CN" sz="2800" smtClean="0"/>
          </a:p>
          <a:p>
            <a:pPr>
              <a:buFont typeface="Wingdings" pitchFamily="2" charset="2"/>
              <a:buNone/>
            </a:pPr>
            <a:endParaRPr lang="zh-CN" altLang="en-US" sz="2800"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5F3FB0-8394-44B6-852B-E7ABA7B7C2F6}" type="slidenum">
              <a:rPr lang="en-US" altLang="zh-CN" smtClean="0"/>
              <a:pPr eaLnBrk="1" hangingPunct="1"/>
              <a:t>75</a:t>
            </a:fld>
            <a:endParaRPr lang="en-US" altLang="zh-CN" smtClean="0"/>
          </a:p>
        </p:txBody>
      </p:sp>
      <p:sp>
        <p:nvSpPr>
          <p:cNvPr id="78853" name="Text Box 4"/>
          <p:cNvSpPr txBox="1">
            <a:spLocks noChangeArrowheads="1"/>
          </p:cNvSpPr>
          <p:nvPr/>
        </p:nvSpPr>
        <p:spPr bwMode="auto">
          <a:xfrm>
            <a:off x="762000" y="1752600"/>
            <a:ext cx="75438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方法	                                 说明</a:t>
            </a:r>
            <a:endParaRPr lang="en-US" altLang="zh-CN" sz="2000"/>
          </a:p>
          <a:p>
            <a:pPr eaLnBrk="1" hangingPunct="1"/>
            <a:r>
              <a:rPr lang="en-US" altLang="zh-CN" sz="2000"/>
              <a:t>count                      </a:t>
            </a:r>
            <a:r>
              <a:rPr lang="zh-CN" altLang="en-US" sz="2000"/>
              <a:t>非</a:t>
            </a:r>
            <a:r>
              <a:rPr lang="en-US" altLang="zh-CN" sz="2000"/>
              <a:t>NA</a:t>
            </a:r>
            <a:r>
              <a:rPr lang="zh-CN" altLang="en-US" sz="2000"/>
              <a:t>值的数量</a:t>
            </a:r>
            <a:endParaRPr lang="en-US" altLang="zh-CN" sz="2000"/>
          </a:p>
          <a:p>
            <a:pPr eaLnBrk="1" hangingPunct="1"/>
            <a:r>
              <a:rPr lang="en-US" altLang="zh-CN" sz="2000"/>
              <a:t>describe                  </a:t>
            </a:r>
            <a:r>
              <a:rPr lang="zh-CN" altLang="en-US" sz="2000"/>
              <a:t>针对</a:t>
            </a:r>
            <a:r>
              <a:rPr lang="en-US" altLang="zh-CN" sz="2000"/>
              <a:t>Series</a:t>
            </a:r>
            <a:r>
              <a:rPr lang="zh-CN" altLang="en-US" sz="2000"/>
              <a:t>或各</a:t>
            </a:r>
            <a:r>
              <a:rPr lang="en-US" altLang="zh-CN" sz="2000"/>
              <a:t>DataFrame</a:t>
            </a:r>
            <a:r>
              <a:rPr lang="zh-CN" altLang="en-US" sz="2000"/>
              <a:t>列计算汇总</a:t>
            </a:r>
            <a:endParaRPr lang="en-US" altLang="zh-CN" sz="2000"/>
          </a:p>
          <a:p>
            <a:pPr eaLnBrk="1" hangingPunct="1"/>
            <a:r>
              <a:rPr lang="en-US" altLang="zh-CN" sz="2000"/>
              <a:t>                              </a:t>
            </a:r>
            <a:r>
              <a:rPr lang="zh-CN" altLang="en-US" sz="2000"/>
              <a:t>统计</a:t>
            </a:r>
            <a:endParaRPr lang="en-US" altLang="zh-CN" sz="2000"/>
          </a:p>
          <a:p>
            <a:pPr eaLnBrk="1" hangingPunct="1"/>
            <a:r>
              <a:rPr lang="en-US" altLang="zh-CN" sz="2000"/>
              <a:t>min,max                </a:t>
            </a:r>
            <a:r>
              <a:rPr lang="zh-CN" altLang="en-US" sz="2000"/>
              <a:t> 计算最小值和最大值</a:t>
            </a:r>
          </a:p>
          <a:p>
            <a:pPr eaLnBrk="1" hangingPunct="1"/>
            <a:r>
              <a:rPr lang="en-US" altLang="zh-CN" sz="2000"/>
              <a:t>argmin,argmax        </a:t>
            </a:r>
            <a:r>
              <a:rPr lang="zh-CN" altLang="en-US" sz="2000"/>
              <a:t>计算能够获取到最小值和最大值的索引位</a:t>
            </a:r>
            <a:endParaRPr lang="en-US" altLang="zh-CN" sz="2000"/>
          </a:p>
          <a:p>
            <a:pPr eaLnBrk="1" hangingPunct="1"/>
            <a:r>
              <a:rPr lang="en-US" altLang="zh-CN" sz="2000"/>
              <a:t>                              </a:t>
            </a:r>
            <a:r>
              <a:rPr lang="zh-CN" altLang="en-US" sz="2000"/>
              <a:t>置（整数</a:t>
            </a:r>
            <a:r>
              <a:rPr lang="en-US" altLang="zh-CN" sz="2000"/>
              <a:t>)</a:t>
            </a:r>
          </a:p>
          <a:p>
            <a:pPr eaLnBrk="1" hangingPunct="1"/>
            <a:r>
              <a:rPr lang="en-US" altLang="zh-CN" sz="2000"/>
              <a:t>idxmin,idxmax         </a:t>
            </a:r>
            <a:r>
              <a:rPr lang="zh-CN" altLang="en-US" sz="2000"/>
              <a:t>计算能够获取到最小值和最大值的索引值</a:t>
            </a:r>
            <a:endParaRPr lang="en-US" altLang="zh-CN" sz="2000"/>
          </a:p>
          <a:p>
            <a:pPr eaLnBrk="1" hangingPunct="1"/>
            <a:r>
              <a:rPr lang="en-US" altLang="zh-CN" sz="2000"/>
              <a:t>quantile                   </a:t>
            </a:r>
            <a:r>
              <a:rPr lang="zh-CN" altLang="en-US" sz="2000"/>
              <a:t>计算样本的分位数（</a:t>
            </a:r>
            <a:r>
              <a:rPr lang="en-US" altLang="zh-CN" sz="2000"/>
              <a:t>0</a:t>
            </a:r>
            <a:r>
              <a:rPr lang="zh-CN" altLang="en-US" sz="2000"/>
              <a:t>到</a:t>
            </a:r>
            <a:r>
              <a:rPr lang="en-US" altLang="zh-CN" sz="2000"/>
              <a:t> 1</a:t>
            </a:r>
            <a:r>
              <a:rPr lang="zh-CN" altLang="en-US" sz="2000"/>
              <a:t>） </a:t>
            </a:r>
            <a:endParaRPr lang="en-US" altLang="zh-CN" sz="2000"/>
          </a:p>
          <a:p>
            <a:pPr eaLnBrk="1" hangingPunct="1"/>
            <a:r>
              <a:rPr lang="en-US" altLang="zh-CN" sz="2000"/>
              <a:t>sum                        </a:t>
            </a:r>
            <a:r>
              <a:rPr lang="zh-CN" altLang="en-US" sz="2000"/>
              <a:t>值的总和</a:t>
            </a:r>
            <a:endParaRPr lang="en-US" altLang="zh-CN" sz="2000"/>
          </a:p>
          <a:p>
            <a:pPr eaLnBrk="1" hangingPunct="1"/>
            <a:r>
              <a:rPr lang="en-US" altLang="zh-CN" sz="2000"/>
              <a:t>mean                      </a:t>
            </a:r>
            <a:r>
              <a:rPr lang="zh-CN" altLang="en-US" sz="2000"/>
              <a:t>值的平均数</a:t>
            </a:r>
          </a:p>
          <a:p>
            <a:pPr eaLnBrk="1" hangingPunct="1"/>
            <a:r>
              <a:rPr lang="en-US" altLang="zh-CN" sz="2000"/>
              <a:t>media                      </a:t>
            </a:r>
            <a:r>
              <a:rPr lang="zh-CN" altLang="en-US" sz="2000"/>
              <a:t>值的算术中位数（</a:t>
            </a:r>
            <a:r>
              <a:rPr lang="en-US" altLang="zh-CN" sz="2000"/>
              <a:t>50%</a:t>
            </a:r>
            <a:r>
              <a:rPr lang="zh-CN" altLang="en-US" sz="2000"/>
              <a:t>分位数</a:t>
            </a:r>
            <a:r>
              <a:rPr lang="en-US" altLang="zh-CN" sz="2000"/>
              <a:t>)</a:t>
            </a:r>
          </a:p>
          <a:p>
            <a:pPr eaLnBrk="1" hangingPunct="1"/>
            <a:r>
              <a:rPr lang="en-US" altLang="zh-CN" sz="2000"/>
              <a:t>mad                         </a:t>
            </a:r>
            <a:r>
              <a:rPr lang="zh-CN" altLang="en-US" sz="2000"/>
              <a:t>根据平均值计算平均绝对离差</a:t>
            </a:r>
          </a:p>
          <a:p>
            <a:pPr eaLnBrk="1" hangingPunct="1"/>
            <a:r>
              <a:rPr lang="en-US" altLang="zh-CN" sz="2000"/>
              <a:t>var                          </a:t>
            </a:r>
            <a:r>
              <a:rPr lang="zh-CN" altLang="en-US" sz="2000"/>
              <a:t>样本值的方差</a:t>
            </a:r>
            <a:r>
              <a:rPr lang="en-US" altLang="zh-CN" sz="2000"/>
              <a:t> </a:t>
            </a:r>
            <a:endParaRPr lang="zh-CN"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09600" y="304800"/>
            <a:ext cx="8001000" cy="603250"/>
          </a:xfrm>
        </p:spPr>
        <p:txBody>
          <a:bodyPr/>
          <a:lstStyle/>
          <a:p>
            <a:r>
              <a:rPr lang="zh-CN" altLang="zh-CN" sz="3600" smtClean="0"/>
              <a:t>汇总和计算描述统计</a:t>
            </a:r>
            <a:endParaRPr lang="zh-CN" altLang="en-US" sz="3600" smtClean="0"/>
          </a:p>
        </p:txBody>
      </p:sp>
      <p:sp>
        <p:nvSpPr>
          <p:cNvPr id="79875" name="内容占位符 2"/>
          <p:cNvSpPr>
            <a:spLocks noGrp="1"/>
          </p:cNvSpPr>
          <p:nvPr>
            <p:ph idx="1"/>
          </p:nvPr>
        </p:nvSpPr>
        <p:spPr>
          <a:xfrm>
            <a:off x="566738" y="1052513"/>
            <a:ext cx="8001000" cy="5195887"/>
          </a:xfrm>
        </p:spPr>
        <p:txBody>
          <a:bodyPr/>
          <a:lstStyle/>
          <a:p>
            <a:pPr>
              <a:buFont typeface="Wingdings" pitchFamily="2" charset="2"/>
              <a:buNone/>
            </a:pPr>
            <a:r>
              <a:rPr lang="en-US" altLang="zh-CN" sz="2800" smtClean="0"/>
              <a:t>     描述和汇总统计（续</a:t>
            </a:r>
            <a:r>
              <a:rPr lang="zh-CN" altLang="en-US" sz="2800" smtClean="0"/>
              <a:t>）</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C4D2E84-773B-4038-8C94-C941E103E88E}" type="slidenum">
              <a:rPr lang="en-US" altLang="zh-CN" smtClean="0"/>
              <a:pPr eaLnBrk="1" hangingPunct="1"/>
              <a:t>76</a:t>
            </a:fld>
            <a:endParaRPr lang="en-US" altLang="zh-CN" smtClean="0"/>
          </a:p>
        </p:txBody>
      </p:sp>
      <p:sp>
        <p:nvSpPr>
          <p:cNvPr id="79877" name="Text Box 4"/>
          <p:cNvSpPr txBox="1">
            <a:spLocks noChangeArrowheads="1"/>
          </p:cNvSpPr>
          <p:nvPr/>
        </p:nvSpPr>
        <p:spPr bwMode="auto">
          <a:xfrm>
            <a:off x="685800" y="1600200"/>
            <a:ext cx="75438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000"/>
              <a:t>方法	                                 说明</a:t>
            </a:r>
            <a:endParaRPr lang="en-US" altLang="zh-CN" sz="2000"/>
          </a:p>
          <a:p>
            <a:pPr eaLnBrk="1" hangingPunct="1"/>
            <a:r>
              <a:rPr lang="en-US" altLang="zh-CN" sz="2000"/>
              <a:t>std                        </a:t>
            </a:r>
            <a:r>
              <a:rPr lang="zh-CN" altLang="en-US" sz="2000"/>
              <a:t>样本值的标准差</a:t>
            </a:r>
            <a:endParaRPr lang="en-US" altLang="zh-CN" sz="2000"/>
          </a:p>
          <a:p>
            <a:pPr eaLnBrk="1" hangingPunct="1"/>
            <a:r>
              <a:rPr lang="en-US" altLang="zh-CN" sz="2000"/>
              <a:t>skew                     </a:t>
            </a:r>
            <a:r>
              <a:rPr lang="zh-CN" altLang="en-US" sz="2000"/>
              <a:t>样本值的偏度（三阶矩）</a:t>
            </a:r>
          </a:p>
          <a:p>
            <a:pPr eaLnBrk="1" hangingPunct="1"/>
            <a:r>
              <a:rPr lang="en-US" altLang="zh-CN" sz="2000"/>
              <a:t>kurt                       </a:t>
            </a:r>
            <a:r>
              <a:rPr lang="zh-CN" altLang="en-US" sz="2000"/>
              <a:t>样本值的峰度（四阶矩）</a:t>
            </a:r>
          </a:p>
          <a:p>
            <a:pPr eaLnBrk="1" hangingPunct="1"/>
            <a:r>
              <a:rPr lang="en-US" altLang="zh-CN" sz="2000"/>
              <a:t>cumsum                 </a:t>
            </a:r>
            <a:r>
              <a:rPr lang="zh-CN" altLang="en-US" sz="2000"/>
              <a:t>样本值的累计和</a:t>
            </a:r>
          </a:p>
          <a:p>
            <a:pPr eaLnBrk="1" hangingPunct="1"/>
            <a:r>
              <a:rPr lang="en-US" altLang="zh-CN" sz="2000"/>
              <a:t>cummin,cummax    样本值的累计最大值和累计最小</a:t>
            </a:r>
            <a:endParaRPr lang="zh-CN" altLang="en-US" sz="2000"/>
          </a:p>
          <a:p>
            <a:pPr eaLnBrk="1" hangingPunct="1"/>
            <a:r>
              <a:rPr lang="en-US" altLang="zh-CN" sz="2000"/>
              <a:t>cumprod                样本值的累计积</a:t>
            </a:r>
            <a:endParaRPr lang="zh-CN" altLang="en-US" sz="2000"/>
          </a:p>
          <a:p>
            <a:pPr eaLnBrk="1" hangingPunct="1"/>
            <a:r>
              <a:rPr lang="en-US" altLang="zh-CN" sz="2000"/>
              <a:t>diff                        计算一阶差分（对时间序列很有用) </a:t>
            </a:r>
            <a:endParaRPr lang="zh-CN" altLang="en-US" sz="2000"/>
          </a:p>
          <a:p>
            <a:pPr eaLnBrk="1" hangingPunct="1"/>
            <a:r>
              <a:rPr lang="en-US" altLang="zh-CN" sz="2000"/>
              <a:t>pct_change            计算百分数变化</a:t>
            </a:r>
            <a:endParaRPr lang="zh-CN" alt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0899" name="内容占位符 2"/>
          <p:cNvSpPr>
            <a:spLocks noGrp="1"/>
          </p:cNvSpPr>
          <p:nvPr>
            <p:ph idx="1"/>
          </p:nvPr>
        </p:nvSpPr>
        <p:spPr>
          <a:xfrm>
            <a:off x="228600" y="1066800"/>
            <a:ext cx="8339138" cy="5272088"/>
          </a:xfrm>
        </p:spPr>
        <p:txBody>
          <a:bodyPr/>
          <a:lstStyle/>
          <a:p>
            <a:r>
              <a:rPr lang="zh-CN" altLang="zh-CN" sz="3200" smtClean="0"/>
              <a:t>相关系数与协方差</a:t>
            </a:r>
          </a:p>
          <a:p>
            <a:pPr>
              <a:buFont typeface="Wingdings" pitchFamily="2" charset="2"/>
              <a:buNone/>
            </a:pPr>
            <a:r>
              <a:rPr lang="en-US" altLang="zh-CN" sz="2800" smtClean="0"/>
              <a:t>         </a:t>
            </a:r>
            <a:r>
              <a:rPr lang="zh-CN" altLang="zh-CN" sz="2800" smtClean="0"/>
              <a:t>有些汇总统计（如相关系数和协方差）是通过参数对计算出来的。</a:t>
            </a:r>
            <a:r>
              <a:rPr lang="zh-CN" altLang="en-US" sz="2800" smtClean="0"/>
              <a:t>下面</a:t>
            </a:r>
            <a:r>
              <a:rPr lang="zh-CN" altLang="zh-CN" sz="2800" smtClean="0"/>
              <a:t>几个 </a:t>
            </a:r>
            <a:r>
              <a:rPr lang="en-US" altLang="zh-CN" sz="2800" smtClean="0"/>
              <a:t>DataFrame</a:t>
            </a:r>
            <a:r>
              <a:rPr lang="zh-CN" altLang="zh-CN" sz="2800" smtClean="0"/>
              <a:t>数据来自</a:t>
            </a:r>
            <a:r>
              <a:rPr lang="en-US" altLang="zh-CN" sz="2800" smtClean="0"/>
              <a:t>Yahoo! Finance</a:t>
            </a:r>
            <a:r>
              <a:rPr lang="zh-CN" altLang="zh-CN" sz="2800" smtClean="0"/>
              <a:t>的股票价格和成交</a:t>
            </a:r>
            <a:r>
              <a:rPr lang="zh-CN" altLang="en-US" sz="2800" smtClean="0"/>
              <a:t>量</a:t>
            </a:r>
            <a:r>
              <a:rPr lang="zh-CN" altLang="zh-CN" sz="2800" smtClean="0"/>
              <a:t>：</a:t>
            </a:r>
          </a:p>
          <a:p>
            <a:pPr>
              <a:buFont typeface="Wingdings" pitchFamily="2" charset="2"/>
              <a:buNone/>
            </a:pPr>
            <a:endParaRPr lang="zh-CN" altLang="zh-CN" sz="2800" smtClean="0"/>
          </a:p>
          <a:p>
            <a:endParaRPr lang="en-US" altLang="zh-CN" sz="2800" smtClean="0"/>
          </a:p>
          <a:p>
            <a:endParaRPr lang="en-US" altLang="zh-CN" sz="2800" smtClean="0"/>
          </a:p>
          <a:p>
            <a:endParaRPr lang="en-US" altLang="zh-CN" sz="2800" smtClean="0"/>
          </a:p>
          <a:p>
            <a:pPr>
              <a:buFont typeface="Wingdings" pitchFamily="2" charset="2"/>
              <a:buNone/>
            </a:pPr>
            <a:r>
              <a:rPr lang="zh-CN" altLang="zh-CN" sz="2800" smtClean="0"/>
              <a:t/>
            </a:r>
            <a:br>
              <a:rPr lang="zh-CN" altLang="zh-CN" sz="2800" smtClean="0"/>
            </a:br>
            <a:endParaRPr lang="zh-CN" altLang="en-US" smtClean="0"/>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047C5A-D47E-4884-8EA1-DF1BB91DEE45}" type="slidenum">
              <a:rPr lang="en-US" altLang="zh-CN" smtClean="0"/>
              <a:pPr eaLnBrk="1" hangingPunct="1"/>
              <a:t>77</a:t>
            </a:fld>
            <a:endParaRPr lang="en-US" altLang="zh-CN" smtClean="0"/>
          </a:p>
        </p:txBody>
      </p:sp>
      <p:sp>
        <p:nvSpPr>
          <p:cNvPr id="80901" name="Text Box 4"/>
          <p:cNvSpPr txBox="1">
            <a:spLocks noChangeArrowheads="1"/>
          </p:cNvSpPr>
          <p:nvPr/>
        </p:nvSpPr>
        <p:spPr bwMode="auto">
          <a:xfrm>
            <a:off x="685800" y="3124200"/>
            <a:ext cx="76200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&gt;&gt;&gt;import pandas.io.data as web</a:t>
            </a:r>
          </a:p>
          <a:p>
            <a:pPr eaLnBrk="1" hangingPunct="1"/>
            <a:r>
              <a:rPr lang="en-US" altLang="zh-CN" sz="2000"/>
              <a:t>&gt;&gt;&gt;  all_data = {}</a:t>
            </a:r>
          </a:p>
          <a:p>
            <a:pPr eaLnBrk="1" hangingPunct="1"/>
            <a:r>
              <a:rPr lang="en-US" altLang="zh-CN" sz="2000"/>
              <a:t>for ticker in ['AAPL','IBM','MSFT','GOOG']:</a:t>
            </a:r>
          </a:p>
          <a:p>
            <a:pPr eaLnBrk="1" hangingPunct="1"/>
            <a:r>
              <a:rPr lang="en-US" altLang="zh-CN" sz="2000"/>
              <a:t>    all_data[ticker] = web.get_data_yahoo(ticker,'1/1/2000','1/1/2010')</a:t>
            </a:r>
          </a:p>
          <a:p>
            <a:pPr eaLnBrk="1" hangingPunct="1"/>
            <a:endParaRPr lang="en-US" altLang="zh-CN" sz="2000"/>
          </a:p>
          <a:p>
            <a:pPr eaLnBrk="1" hangingPunct="1"/>
            <a:r>
              <a:rPr lang="en-US" altLang="zh-CN" sz="2000"/>
              <a:t>&gt;&gt;&gt;price = DataFrame({tic: data['Adj Close']</a:t>
            </a:r>
          </a:p>
          <a:p>
            <a:pPr eaLnBrk="1" hangingPunct="1"/>
            <a:r>
              <a:rPr lang="en-US" altLang="zh-CN" sz="2000"/>
              <a:t>        for tic, data in all_data.iteritems()}) </a:t>
            </a:r>
          </a:p>
          <a:p>
            <a:pPr eaLnBrk="1" hangingPunct="1"/>
            <a:r>
              <a:rPr lang="en-US" altLang="zh-CN" sz="2000"/>
              <a:t>&gt;&gt;&gt;volume = DataFrame({tic: data['Volume']</a:t>
            </a:r>
          </a:p>
          <a:p>
            <a:pPr eaLnBrk="1" hangingPunct="1"/>
            <a:r>
              <a:rPr lang="en-US" altLang="zh-CN" sz="2000"/>
              <a:t>        for tic, data in all_data.iteritems()})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609600" y="304800"/>
            <a:ext cx="8001000" cy="603250"/>
          </a:xfrm>
        </p:spPr>
        <p:txBody>
          <a:bodyPr/>
          <a:lstStyle/>
          <a:p>
            <a:r>
              <a:rPr lang="zh-CN" altLang="zh-CN" sz="3600" smtClean="0"/>
              <a:t>汇总和计算描述统计</a:t>
            </a:r>
            <a:endParaRPr lang="zh-CN" altLang="en-US" sz="3600" smtClean="0"/>
          </a:p>
        </p:txBody>
      </p:sp>
      <p:sp>
        <p:nvSpPr>
          <p:cNvPr id="81923"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接下来计算价格的百分数变化：</a:t>
            </a:r>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Series</a:t>
            </a:r>
            <a:r>
              <a:rPr lang="zh-CN" altLang="zh-CN" sz="2800" smtClean="0"/>
              <a:t>的</a:t>
            </a:r>
            <a:r>
              <a:rPr lang="en-US" altLang="zh-CN" sz="2800" smtClean="0"/>
              <a:t>corr</a:t>
            </a:r>
            <a:r>
              <a:rPr lang="zh-CN" altLang="zh-CN" sz="2800" smtClean="0"/>
              <a:t>方法用于计算两个</a:t>
            </a:r>
            <a:r>
              <a:rPr lang="en-US" altLang="zh-CN" sz="2800" smtClean="0"/>
              <a:t>Series</a:t>
            </a:r>
            <a:r>
              <a:rPr lang="zh-CN" altLang="zh-CN" sz="2800" smtClean="0"/>
              <a:t>中</a:t>
            </a:r>
            <a:r>
              <a:rPr lang="zh-CN" altLang="en-US" sz="2800" smtClean="0"/>
              <a:t>重叠</a:t>
            </a:r>
            <a:r>
              <a:rPr lang="zh-CN" altLang="zh-CN" sz="2800" smtClean="0"/>
              <a:t>的、非</a:t>
            </a:r>
            <a:r>
              <a:rPr lang="en-US" altLang="zh-CN" sz="2800" smtClean="0"/>
              <a:t>NA</a:t>
            </a:r>
            <a:r>
              <a:rPr lang="zh-CN" altLang="zh-CN" sz="2800" smtClean="0"/>
              <a:t>的、按索引对齐的值的相关系 数。与此类似，</a:t>
            </a:r>
            <a:r>
              <a:rPr lang="en-US" altLang="zh-CN" sz="2800" smtClean="0"/>
              <a:t>cov</a:t>
            </a:r>
            <a:r>
              <a:rPr lang="zh-CN" altLang="zh-CN" sz="2800" smtClean="0"/>
              <a:t>用干计算协方差：</a:t>
            </a:r>
          </a:p>
          <a:p>
            <a:pPr>
              <a:buFont typeface="Wingdings" pitchFamily="2" charset="2"/>
              <a:buNone/>
            </a:pPr>
            <a:r>
              <a:rPr lang="en-US" altLang="zh-CN" sz="2800" smtClean="0"/>
              <a:t>    </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36E5B90-0A8B-4BF2-BA88-F42D367D831E}" type="slidenum">
              <a:rPr lang="en-US" altLang="zh-CN" smtClean="0"/>
              <a:pPr eaLnBrk="1" hangingPunct="1"/>
              <a:t>78</a:t>
            </a:fld>
            <a:endParaRPr lang="en-US" altLang="zh-CN" smtClean="0"/>
          </a:p>
        </p:txBody>
      </p:sp>
      <p:sp>
        <p:nvSpPr>
          <p:cNvPr id="81925" name="Text Box 4"/>
          <p:cNvSpPr txBox="1">
            <a:spLocks noChangeArrowheads="1"/>
          </p:cNvSpPr>
          <p:nvPr/>
        </p:nvSpPr>
        <p:spPr bwMode="auto">
          <a:xfrm>
            <a:off x="762000" y="1600200"/>
            <a:ext cx="76200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&gt;&gt;&gt;returns = price.pct_change()</a:t>
            </a:r>
          </a:p>
          <a:p>
            <a:pPr eaLnBrk="1" hangingPunct="1"/>
            <a:r>
              <a:rPr lang="en-US" altLang="zh-CN" sz="2000"/>
              <a:t>&gt;&gt;&gt;returns.tail()</a:t>
            </a:r>
            <a:endParaRPr lang="zh-CN" altLang="en-US" sz="2000"/>
          </a:p>
        </p:txBody>
      </p:sp>
      <p:sp>
        <p:nvSpPr>
          <p:cNvPr id="81926" name="Text Box 4"/>
          <p:cNvSpPr txBox="1">
            <a:spLocks noChangeArrowheads="1"/>
          </p:cNvSpPr>
          <p:nvPr/>
        </p:nvSpPr>
        <p:spPr bwMode="auto">
          <a:xfrm>
            <a:off x="990600" y="4038600"/>
            <a:ext cx="762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&gt;&gt;&gt;returns.MSFT.corr(returns.IBM)</a:t>
            </a:r>
          </a:p>
          <a:p>
            <a:pPr eaLnBrk="1" hangingPunct="1"/>
            <a:r>
              <a:rPr lang="en-US" altLang="zh-CN" sz="2000"/>
              <a:t>0.49597970053200319</a:t>
            </a:r>
          </a:p>
          <a:p>
            <a:pPr eaLnBrk="1" hangingPunct="1"/>
            <a:endParaRPr lang="en-US" altLang="zh-CN" sz="2000"/>
          </a:p>
          <a:p>
            <a:pPr eaLnBrk="1" hangingPunct="1"/>
            <a:r>
              <a:rPr lang="en-US" altLang="zh-CN" sz="2000"/>
              <a:t>&gt;&gt;&gt;returns.MSFT.cov(returns.IBM)</a:t>
            </a:r>
          </a:p>
          <a:p>
            <a:pPr eaLnBrk="1" hangingPunct="1"/>
            <a:r>
              <a:rPr lang="en-US" altLang="zh-CN" sz="2000"/>
              <a:t>0.00021595764765417841</a:t>
            </a:r>
          </a:p>
          <a:p>
            <a:pPr eaLnBrk="1" hangingPunct="1"/>
            <a:endParaRPr lang="zh-CN" alt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2947"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DataFrame</a:t>
            </a:r>
            <a:r>
              <a:rPr lang="zh-CN" altLang="zh-CN" sz="2800" smtClean="0"/>
              <a:t>的</a:t>
            </a:r>
            <a:r>
              <a:rPr lang="en-US" altLang="zh-CN" sz="2800" smtClean="0"/>
              <a:t>corr</a:t>
            </a:r>
            <a:r>
              <a:rPr lang="zh-CN" altLang="zh-CN" sz="2800" smtClean="0"/>
              <a:t>和</a:t>
            </a:r>
            <a:r>
              <a:rPr lang="en-US" altLang="zh-CN" sz="2800" smtClean="0"/>
              <a:t>cov</a:t>
            </a:r>
            <a:r>
              <a:rPr lang="zh-CN" altLang="zh-CN" sz="2800" smtClean="0"/>
              <a:t>方法将以</a:t>
            </a:r>
            <a:r>
              <a:rPr lang="en-US" altLang="zh-CN" sz="2800" smtClean="0"/>
              <a:t>DataFrame</a:t>
            </a:r>
            <a:r>
              <a:rPr lang="zh-CN" altLang="zh-CN" sz="2800" smtClean="0"/>
              <a:t>的形式返回完整的相关系数或</a:t>
            </a:r>
            <a:r>
              <a:rPr lang="zh-CN" altLang="en-US" sz="2800" smtClean="0"/>
              <a:t>协方差</a:t>
            </a:r>
            <a:r>
              <a:rPr lang="zh-CN" altLang="zh-CN" sz="2800" smtClean="0"/>
              <a:t>矩阵:</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利用</a:t>
            </a:r>
            <a:r>
              <a:rPr lang="en-US" altLang="zh-CN" sz="2800" smtClean="0"/>
              <a:t>DataFrame</a:t>
            </a:r>
            <a:r>
              <a:rPr lang="zh-CN" altLang="zh-CN" sz="2800" smtClean="0"/>
              <a:t>的</a:t>
            </a:r>
            <a:r>
              <a:rPr lang="en-US" altLang="zh-CN" sz="2800" smtClean="0"/>
              <a:t>corrwith</a:t>
            </a:r>
            <a:r>
              <a:rPr lang="zh-CN" altLang="zh-CN" sz="2800" smtClean="0"/>
              <a:t>方法，可以计算其列或行跟另一个</a:t>
            </a:r>
            <a:r>
              <a:rPr lang="en-US" altLang="zh-CN" sz="2800" smtClean="0"/>
              <a:t>Series</a:t>
            </a:r>
            <a:r>
              <a:rPr lang="zh-CN" altLang="zh-CN" sz="2800" smtClean="0"/>
              <a:t>或</a:t>
            </a:r>
            <a:r>
              <a:rPr lang="en-US" altLang="zh-CN" sz="2800" smtClean="0"/>
              <a:t>DataFrame</a:t>
            </a:r>
            <a:r>
              <a:rPr lang="zh-CN" altLang="zh-CN" sz="2800" smtClean="0"/>
              <a:t>之间的相关系数。传入一个</a:t>
            </a:r>
            <a:r>
              <a:rPr lang="en-US" altLang="zh-CN" sz="2800" smtClean="0"/>
              <a:t>Series</a:t>
            </a:r>
            <a:r>
              <a:rPr lang="zh-CN" altLang="zh-CN" sz="2800" smtClean="0"/>
              <a:t>将会返回一个相关系数值</a:t>
            </a:r>
            <a:r>
              <a:rPr lang="en-US" altLang="zh-CN" sz="2800" smtClean="0"/>
              <a:t>Series </a:t>
            </a:r>
            <a:r>
              <a:rPr lang="zh-CN" altLang="zh-CN" sz="2800" smtClean="0"/>
              <a:t>(针对各列进行计算）：</a:t>
            </a:r>
          </a:p>
          <a:p>
            <a:pPr>
              <a:buFont typeface="Wingdings" pitchFamily="2" charset="2"/>
              <a:buNone/>
            </a:pPr>
            <a:endParaRPr lang="zh-CN" altLang="en-US" sz="2800" smtClean="0"/>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243317F-0517-4FF0-BA98-AE7AF309055C}" type="slidenum">
              <a:rPr lang="en-US" altLang="zh-CN" smtClean="0"/>
              <a:pPr eaLnBrk="1" hangingPunct="1"/>
              <a:t>79</a:t>
            </a:fld>
            <a:endParaRPr lang="en-US" altLang="zh-CN" smtClean="0"/>
          </a:p>
        </p:txBody>
      </p:sp>
      <p:sp>
        <p:nvSpPr>
          <p:cNvPr id="82949" name="Text Box 4"/>
          <p:cNvSpPr txBox="1">
            <a:spLocks noChangeArrowheads="1"/>
          </p:cNvSpPr>
          <p:nvPr/>
        </p:nvSpPr>
        <p:spPr bwMode="auto">
          <a:xfrm>
            <a:off x="2438400" y="2133600"/>
            <a:ext cx="5181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&gt;&gt;&gt;returns.corr()</a:t>
            </a:r>
          </a:p>
          <a:p>
            <a:pPr eaLnBrk="1" hangingPunct="1"/>
            <a:r>
              <a:rPr lang="en-US" altLang="zh-CN" sz="2000"/>
              <a:t>&gt;&gt;&gt;returns.cov()</a:t>
            </a:r>
          </a:p>
        </p:txBody>
      </p:sp>
      <p:sp>
        <p:nvSpPr>
          <p:cNvPr id="82950" name="Text Box 4"/>
          <p:cNvSpPr txBox="1">
            <a:spLocks noChangeArrowheads="1"/>
          </p:cNvSpPr>
          <p:nvPr/>
        </p:nvSpPr>
        <p:spPr bwMode="auto">
          <a:xfrm>
            <a:off x="1828800" y="4724400"/>
            <a:ext cx="6096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returns.corrwith(returns.IBM)</a:t>
            </a:r>
          </a:p>
          <a:p>
            <a:pPr eaLnBrk="1" hangingPunct="1"/>
            <a:r>
              <a:rPr lang="en-US" altLang="zh-CN" sz="2000"/>
              <a:t>AAPL    0.410011</a:t>
            </a:r>
          </a:p>
          <a:p>
            <a:pPr eaLnBrk="1" hangingPunct="1"/>
            <a:r>
              <a:rPr lang="en-US" altLang="zh-CN" sz="2000"/>
              <a:t>GOOG    0.390689</a:t>
            </a:r>
          </a:p>
          <a:p>
            <a:pPr eaLnBrk="1" hangingPunct="1"/>
            <a:r>
              <a:rPr lang="en-US" altLang="zh-CN" sz="2000"/>
              <a:t>IBM     1.000000</a:t>
            </a:r>
          </a:p>
          <a:p>
            <a:pPr eaLnBrk="1" hangingPunct="1"/>
            <a:r>
              <a:rPr lang="en-US" altLang="zh-CN" sz="2000"/>
              <a:t>MSFT    0.495980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0243" name="内容占位符 2"/>
          <p:cNvSpPr>
            <a:spLocks noGrp="1"/>
          </p:cNvSpPr>
          <p:nvPr>
            <p:ph idx="1"/>
          </p:nvPr>
        </p:nvSpPr>
        <p:spPr>
          <a:xfrm>
            <a:off x="609600" y="1066800"/>
            <a:ext cx="8001000" cy="5181600"/>
          </a:xfrm>
        </p:spPr>
        <p:txBody>
          <a:bodyPr/>
          <a:lstStyle/>
          <a:p>
            <a:pPr>
              <a:buFont typeface="Wingdings" pitchFamily="2" charset="2"/>
              <a:buNone/>
            </a:pPr>
            <a:r>
              <a:rPr lang="en-US" altLang="zh-CN" sz="2800" smtClean="0"/>
              <a:t>         </a:t>
            </a:r>
            <a:r>
              <a:rPr lang="zh-CN" altLang="zh-CN" sz="2800" smtClean="0"/>
              <a:t>与普通</a:t>
            </a:r>
            <a:r>
              <a:rPr lang="en-US" altLang="zh-CN" sz="2800" smtClean="0"/>
              <a:t>NumPy</a:t>
            </a:r>
            <a:r>
              <a:rPr lang="zh-CN" altLang="zh-CN" sz="2800" smtClean="0"/>
              <a:t>数组</a:t>
            </a:r>
            <a:r>
              <a:rPr lang="zh-CN" altLang="en-US" sz="2800" smtClean="0"/>
              <a:t>相</a:t>
            </a:r>
            <a:r>
              <a:rPr lang="zh-CN" altLang="zh-CN" sz="2800" smtClean="0"/>
              <a:t>比，可以通过索引的方式选取</a:t>
            </a:r>
            <a:r>
              <a:rPr lang="en-US" altLang="zh-CN" sz="2800" smtClean="0"/>
              <a:t>Series</a:t>
            </a:r>
            <a:r>
              <a:rPr lang="zh-CN" altLang="zh-CN" sz="2800" smtClean="0"/>
              <a:t>中的单个或一组值:</a:t>
            </a:r>
            <a:endParaRPr lang="zh-CN" altLang="en-US" sz="2800" smtClean="0"/>
          </a:p>
        </p:txBody>
      </p:sp>
      <p:sp>
        <p:nvSpPr>
          <p:cNvPr id="102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11462D8-197B-410B-8EF7-D868600E211F}" type="slidenum">
              <a:rPr lang="en-US" altLang="zh-CN" smtClean="0"/>
              <a:pPr eaLnBrk="1" hangingPunct="1"/>
              <a:t>8</a:t>
            </a:fld>
            <a:endParaRPr lang="en-US" altLang="zh-CN" smtClean="0"/>
          </a:p>
        </p:txBody>
      </p:sp>
      <p:sp>
        <p:nvSpPr>
          <p:cNvPr id="10245" name="Text Box 4"/>
          <p:cNvSpPr txBox="1">
            <a:spLocks noChangeArrowheads="1"/>
          </p:cNvSpPr>
          <p:nvPr/>
        </p:nvSpPr>
        <p:spPr bwMode="auto">
          <a:xfrm>
            <a:off x="762000" y="2209800"/>
            <a:ext cx="80010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&gt;&gt;&gt;obj2['a']</a:t>
            </a:r>
          </a:p>
          <a:p>
            <a:pPr eaLnBrk="1" hangingPunct="1"/>
            <a:r>
              <a:rPr lang="en-US" altLang="zh-CN" sz="2000"/>
              <a:t>-5</a:t>
            </a:r>
          </a:p>
          <a:p>
            <a:pPr eaLnBrk="1" hangingPunct="1"/>
            <a:endParaRPr lang="en-US" altLang="zh-CN" sz="2000"/>
          </a:p>
          <a:p>
            <a:pPr eaLnBrk="1" hangingPunct="1"/>
            <a:r>
              <a:rPr lang="en-US" altLang="zh-CN" sz="2000"/>
              <a:t>&gt;&gt;&gt;obj2['d']= 6</a:t>
            </a:r>
          </a:p>
          <a:p>
            <a:pPr eaLnBrk="1" hangingPunct="1"/>
            <a:endParaRPr lang="en-US" altLang="zh-CN" sz="2000"/>
          </a:p>
          <a:p>
            <a:pPr eaLnBrk="1" hangingPunct="1"/>
            <a:r>
              <a:rPr lang="en-US" altLang="zh-CN" sz="2000"/>
              <a:t>&gt;&gt;&gt;obj2[['c','a','d']]</a:t>
            </a:r>
          </a:p>
          <a:p>
            <a:pPr eaLnBrk="1" hangingPunct="1"/>
            <a:r>
              <a:rPr lang="en-US" altLang="zh-CN" sz="2000"/>
              <a:t>c    3</a:t>
            </a:r>
          </a:p>
          <a:p>
            <a:pPr eaLnBrk="1" hangingPunct="1"/>
            <a:r>
              <a:rPr lang="en-US" altLang="zh-CN" sz="2000"/>
              <a:t>a   -5</a:t>
            </a:r>
          </a:p>
          <a:p>
            <a:pPr eaLnBrk="1" hangingPunct="1"/>
            <a:r>
              <a:rPr lang="en-US" altLang="zh-CN" sz="2000"/>
              <a:t>d    6</a:t>
            </a:r>
          </a:p>
          <a:p>
            <a:pPr eaLnBrk="1" hangingPunct="1"/>
            <a:r>
              <a:rPr lang="en-US" altLang="zh-CN" sz="2000"/>
              <a:t>dtype: int64</a:t>
            </a:r>
          </a:p>
          <a:p>
            <a:pPr eaLnBrk="1" hangingPunct="1"/>
            <a:endParaRPr lang="en-US" altLang="zh-CN"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3971" name="内容占位符 2"/>
          <p:cNvSpPr>
            <a:spLocks noGrp="1"/>
          </p:cNvSpPr>
          <p:nvPr>
            <p:ph idx="1"/>
          </p:nvPr>
        </p:nvSpPr>
        <p:spPr>
          <a:xfrm>
            <a:off x="304800" y="1066800"/>
            <a:ext cx="8415338" cy="4967288"/>
          </a:xfrm>
        </p:spPr>
        <p:txBody>
          <a:bodyPr/>
          <a:lstStyle/>
          <a:p>
            <a:pPr>
              <a:buFont typeface="Wingdings" pitchFamily="2" charset="2"/>
              <a:buNone/>
            </a:pPr>
            <a:r>
              <a:rPr lang="en-US" altLang="zh-CN" sz="2800" smtClean="0"/>
              <a:t>          </a:t>
            </a:r>
            <a:r>
              <a:rPr lang="zh-CN" altLang="zh-CN" sz="2800" smtClean="0"/>
              <a:t>传</a:t>
            </a:r>
            <a:r>
              <a:rPr lang="zh-CN" altLang="en-US" sz="2800" smtClean="0"/>
              <a:t>入</a:t>
            </a:r>
            <a:r>
              <a:rPr lang="zh-CN" altLang="zh-CN" sz="2800" smtClean="0"/>
              <a:t>一个</a:t>
            </a:r>
            <a:r>
              <a:rPr lang="en-US" altLang="zh-CN" sz="2800" smtClean="0"/>
              <a:t>DataFrame</a:t>
            </a:r>
            <a:r>
              <a:rPr lang="zh-CN" altLang="zh-CN" sz="2800" smtClean="0"/>
              <a:t>则会计算按列名</a:t>
            </a:r>
            <a:r>
              <a:rPr lang="zh-CN" altLang="en-US" sz="2800" smtClean="0"/>
              <a:t>配对</a:t>
            </a:r>
            <a:r>
              <a:rPr lang="zh-CN" altLang="zh-CN" sz="2800" smtClean="0"/>
              <a:t>的相关系数。</a:t>
            </a:r>
            <a:r>
              <a:rPr lang="zh-CN" altLang="en-US" sz="2800" smtClean="0"/>
              <a:t>下面</a:t>
            </a:r>
            <a:r>
              <a:rPr lang="zh-CN" altLang="zh-CN" sz="2800" smtClean="0"/>
              <a:t>计算</a:t>
            </a:r>
            <a:r>
              <a:rPr lang="zh-CN" altLang="en-US" sz="2800" smtClean="0"/>
              <a:t>了</a:t>
            </a:r>
            <a:r>
              <a:rPr lang="zh-CN" altLang="zh-CN" sz="2800" smtClean="0"/>
              <a:t>百分比变化与成交量的相关系数：</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传入</a:t>
            </a:r>
            <a:r>
              <a:rPr lang="en-US" altLang="zh-CN" sz="2800" smtClean="0"/>
              <a:t>axis=1</a:t>
            </a:r>
            <a:r>
              <a:rPr lang="zh-CN" altLang="zh-CN" sz="2800" smtClean="0"/>
              <a:t>即</a:t>
            </a:r>
            <a:r>
              <a:rPr lang="zh-CN" altLang="en-US" sz="2800" smtClean="0"/>
              <a:t>可</a:t>
            </a:r>
            <a:r>
              <a:rPr lang="zh-CN" altLang="zh-CN" sz="2800" smtClean="0"/>
              <a:t>按行进行计算。无论如何，在计算相关系数之前，所有的数据项都会按标签对齐。</a:t>
            </a:r>
          </a:p>
          <a:p>
            <a:pPr>
              <a:buFont typeface="Wingdings" pitchFamily="2" charset="2"/>
              <a:buNone/>
            </a:pPr>
            <a:endParaRPr lang="zh-CN" altLang="en-US" sz="2800" smtClean="0"/>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BF86457-01F1-4BD8-98B9-FE35AC359716}" type="slidenum">
              <a:rPr lang="en-US" altLang="zh-CN" smtClean="0"/>
              <a:pPr eaLnBrk="1" hangingPunct="1"/>
              <a:t>80</a:t>
            </a:fld>
            <a:endParaRPr lang="en-US" altLang="zh-CN" smtClean="0"/>
          </a:p>
        </p:txBody>
      </p:sp>
      <p:sp>
        <p:nvSpPr>
          <p:cNvPr id="83973" name="Text Box 4"/>
          <p:cNvSpPr txBox="1">
            <a:spLocks noChangeArrowheads="1"/>
          </p:cNvSpPr>
          <p:nvPr/>
        </p:nvSpPr>
        <p:spPr bwMode="auto">
          <a:xfrm>
            <a:off x="1447800" y="2590800"/>
            <a:ext cx="6096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t>
            </a:r>
            <a:r>
              <a:rPr lang="en-US" altLang="zh-CN" sz="2000">
                <a:solidFill>
                  <a:srgbClr val="FF0000"/>
                </a:solidFill>
              </a:rPr>
              <a:t>returns.corrwith(volume)</a:t>
            </a:r>
          </a:p>
          <a:p>
            <a:pPr eaLnBrk="1" hangingPunct="1"/>
            <a:r>
              <a:rPr lang="en-US" altLang="zh-CN" sz="2000">
                <a:solidFill>
                  <a:srgbClr val="FF0000"/>
                </a:solidFill>
              </a:rPr>
              <a:t>AAPL   -0.057549</a:t>
            </a:r>
          </a:p>
          <a:p>
            <a:pPr eaLnBrk="1" hangingPunct="1"/>
            <a:r>
              <a:rPr lang="en-US" altLang="zh-CN" sz="2000">
                <a:solidFill>
                  <a:srgbClr val="FF0000"/>
                </a:solidFill>
              </a:rPr>
              <a:t>GOOG    0.062647</a:t>
            </a:r>
          </a:p>
          <a:p>
            <a:pPr eaLnBrk="1" hangingPunct="1"/>
            <a:r>
              <a:rPr lang="en-US" altLang="zh-CN" sz="2000">
                <a:solidFill>
                  <a:srgbClr val="FF0000"/>
                </a:solidFill>
              </a:rPr>
              <a:t>IBM    -0.007892</a:t>
            </a:r>
          </a:p>
          <a:p>
            <a:pPr eaLnBrk="1" hangingPunct="1"/>
            <a:r>
              <a:rPr lang="en-US" altLang="zh-CN" sz="2000">
                <a:solidFill>
                  <a:srgbClr val="FF0000"/>
                </a:solidFill>
              </a:rPr>
              <a:t>MSFT   -0.014245</a:t>
            </a:r>
          </a:p>
          <a:p>
            <a:pPr eaLnBrk="1" hangingPunct="1"/>
            <a:r>
              <a:rPr lang="en-US" altLang="zh-CN" sz="2000">
                <a:solidFill>
                  <a:srgbClr val="FF0000"/>
                </a:solidFill>
              </a:rPr>
              <a:t>dtype: float64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4995" name="内容占位符 2"/>
          <p:cNvSpPr>
            <a:spLocks noGrp="1"/>
          </p:cNvSpPr>
          <p:nvPr>
            <p:ph idx="1"/>
          </p:nvPr>
        </p:nvSpPr>
        <p:spPr>
          <a:xfrm>
            <a:off x="381000" y="990600"/>
            <a:ext cx="8110538" cy="5348288"/>
          </a:xfrm>
        </p:spPr>
        <p:txBody>
          <a:bodyPr/>
          <a:lstStyle/>
          <a:p>
            <a:r>
              <a:rPr lang="zh-CN" altLang="zh-CN" sz="3200" smtClean="0"/>
              <a:t>唯一值、值计数以及成员资格</a:t>
            </a:r>
          </a:p>
          <a:p>
            <a:pPr>
              <a:buFont typeface="Wingdings" pitchFamily="2" charset="2"/>
              <a:buNone/>
            </a:pPr>
            <a:r>
              <a:rPr lang="en-US" altLang="zh-CN" sz="2800" smtClean="0"/>
              <a:t>         </a:t>
            </a:r>
            <a:r>
              <a:rPr lang="zh-CN" altLang="zh-CN" sz="2800" smtClean="0"/>
              <a:t>还有一类方法</a:t>
            </a:r>
            <a:r>
              <a:rPr lang="zh-CN" altLang="en-US" sz="2800" smtClean="0"/>
              <a:t>可</a:t>
            </a:r>
            <a:r>
              <a:rPr lang="zh-CN" altLang="zh-CN" sz="2800" smtClean="0"/>
              <a:t>以从一维</a:t>
            </a:r>
            <a:r>
              <a:rPr lang="en-US" altLang="zh-CN" sz="2800" smtClean="0"/>
              <a:t>Series</a:t>
            </a:r>
            <a:r>
              <a:rPr lang="zh-CN" altLang="zh-CN" sz="2800" smtClean="0"/>
              <a:t>的值中抽取信息。以下</a:t>
            </a:r>
            <a:r>
              <a:rPr lang="zh-CN" altLang="en-US" sz="2800" smtClean="0"/>
              <a:t>面</a:t>
            </a:r>
            <a:r>
              <a:rPr lang="zh-CN" altLang="zh-CN" sz="2800" smtClean="0"/>
              <a:t>这个</a:t>
            </a:r>
            <a:r>
              <a:rPr lang="en-US" altLang="zh-CN" sz="2800" smtClean="0"/>
              <a:t>Series</a:t>
            </a:r>
            <a:r>
              <a:rPr lang="zh-CN" altLang="zh-CN" sz="2800" smtClean="0"/>
              <a:t>为例：</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返</a:t>
            </a:r>
            <a:r>
              <a:rPr lang="zh-CN" altLang="en-US" sz="2800" smtClean="0"/>
              <a:t>回</a:t>
            </a:r>
            <a:r>
              <a:rPr lang="zh-CN" altLang="zh-CN" sz="2800" smtClean="0"/>
              <a:t>的唯一值是未排序的，如果需要的话，可以对结果再次进行排序</a:t>
            </a:r>
            <a:r>
              <a:rPr lang="en-US" altLang="zh-CN" sz="2800" smtClean="0"/>
              <a:t>(uniques. sort())</a:t>
            </a:r>
            <a:r>
              <a:rPr lang="zh-CN" altLang="zh-CN" sz="2800" smtClean="0"/>
              <a:t>。</a:t>
            </a:r>
            <a:r>
              <a:rPr lang="en-US" altLang="zh-CN" sz="2800" smtClean="0"/>
              <a:t>value_counts</a:t>
            </a:r>
            <a:r>
              <a:rPr lang="zh-CN" altLang="zh-CN" sz="2800" smtClean="0"/>
              <a:t>用于计算一个</a:t>
            </a:r>
            <a:r>
              <a:rPr lang="en-US" altLang="zh-CN" sz="2800" smtClean="0"/>
              <a:t>Series</a:t>
            </a:r>
            <a:r>
              <a:rPr lang="zh-CN" altLang="zh-CN" sz="2800" smtClean="0"/>
              <a:t>中各值出现的频率：</a:t>
            </a:r>
          </a:p>
          <a:p>
            <a:pPr>
              <a:buFont typeface="Wingdings" pitchFamily="2" charset="2"/>
              <a:buNone/>
            </a:pP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4269B0-D5E7-48D6-B447-A8E03327020F}" type="slidenum">
              <a:rPr lang="en-US" altLang="zh-CN" smtClean="0"/>
              <a:pPr eaLnBrk="1" hangingPunct="1"/>
              <a:t>81</a:t>
            </a:fld>
            <a:endParaRPr lang="en-US" altLang="zh-CN" smtClean="0"/>
          </a:p>
        </p:txBody>
      </p:sp>
      <p:sp>
        <p:nvSpPr>
          <p:cNvPr id="84997" name="Text Box 4"/>
          <p:cNvSpPr txBox="1">
            <a:spLocks noChangeArrowheads="1"/>
          </p:cNvSpPr>
          <p:nvPr/>
        </p:nvSpPr>
        <p:spPr bwMode="auto">
          <a:xfrm>
            <a:off x="533400" y="2514600"/>
            <a:ext cx="7924800" cy="20002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obj=Series(['c','a','d','a','a','b','b','c','c'])</a:t>
            </a:r>
          </a:p>
          <a:p>
            <a:pPr eaLnBrk="1" hangingPunct="1"/>
            <a:endParaRPr lang="en-US" altLang="zh-CN" sz="2000"/>
          </a:p>
          <a:p>
            <a:pPr eaLnBrk="1" hangingPunct="1"/>
            <a:r>
              <a:rPr lang="en-US" altLang="zh-CN" sz="2400"/>
              <a:t># 函数是unique，它可以得到Series中的唯一值数组：</a:t>
            </a:r>
          </a:p>
          <a:p>
            <a:pPr eaLnBrk="1" hangingPunct="1"/>
            <a:r>
              <a:rPr lang="en-US" altLang="zh-CN" sz="2000"/>
              <a:t>&gt;&gt;&gt;uniques = obj.unique()</a:t>
            </a:r>
          </a:p>
          <a:p>
            <a:pPr eaLnBrk="1" hangingPunct="1"/>
            <a:r>
              <a:rPr lang="en-US" altLang="zh-CN" sz="2000"/>
              <a:t>&gt;&gt;&gt;uniques</a:t>
            </a:r>
          </a:p>
          <a:p>
            <a:pPr eaLnBrk="1" hangingPunct="1"/>
            <a:r>
              <a:rPr lang="en-US" altLang="zh-CN" sz="2000"/>
              <a:t>array(['c', 'a', 'd', 'b'], dtype=object)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6019" name="内容占位符 2"/>
          <p:cNvSpPr>
            <a:spLocks noGrp="1"/>
          </p:cNvSpPr>
          <p:nvPr>
            <p:ph idx="1"/>
          </p:nvPr>
        </p:nvSpPr>
        <p:spPr>
          <a:xfrm>
            <a:off x="457200" y="1052513"/>
            <a:ext cx="8110538" cy="5272087"/>
          </a:xfrm>
        </p:spPr>
        <p:txBody>
          <a:bodyPr/>
          <a:lstStyle/>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为</a:t>
            </a:r>
            <a:r>
              <a:rPr lang="zh-CN" altLang="en-US" sz="2800" smtClean="0"/>
              <a:t>了</a:t>
            </a:r>
            <a:r>
              <a:rPr lang="zh-CN" altLang="zh-CN" sz="2800" smtClean="0"/>
              <a:t>便</a:t>
            </a:r>
            <a:r>
              <a:rPr lang="zh-CN" altLang="en-US" sz="2800" smtClean="0"/>
              <a:t>于</a:t>
            </a:r>
            <a:r>
              <a:rPr lang="zh-CN" altLang="zh-CN" sz="2800" smtClean="0"/>
              <a:t>査看，结果</a:t>
            </a:r>
            <a:r>
              <a:rPr lang="en-US" altLang="zh-CN" sz="2800" smtClean="0"/>
              <a:t>Series</a:t>
            </a:r>
            <a:r>
              <a:rPr lang="zh-CN" altLang="zh-CN" sz="2800" smtClean="0"/>
              <a:t>是按值频率降序排列的。</a:t>
            </a:r>
            <a:r>
              <a:rPr lang="en-US" altLang="zh-CN" sz="2800" smtClean="0"/>
              <a:t>value_counts</a:t>
            </a:r>
            <a:r>
              <a:rPr lang="zh-CN" altLang="zh-CN" sz="2800" smtClean="0"/>
              <a:t>还是一个顶级</a:t>
            </a:r>
            <a:r>
              <a:rPr lang="en-US" altLang="zh-CN" sz="2800" smtClean="0"/>
              <a:t>pandas</a:t>
            </a:r>
            <a:r>
              <a:rPr lang="zh-CN" altLang="zh-CN" sz="2800" smtClean="0"/>
              <a:t>方法，可用于任何数组或序列： </a:t>
            </a:r>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60FA0F6-9229-41BC-8588-30F6E4DBBC8B}" type="slidenum">
              <a:rPr lang="en-US" altLang="zh-CN" smtClean="0"/>
              <a:pPr eaLnBrk="1" hangingPunct="1"/>
              <a:t>82</a:t>
            </a:fld>
            <a:endParaRPr lang="en-US" altLang="zh-CN" smtClean="0"/>
          </a:p>
        </p:txBody>
      </p:sp>
      <p:sp>
        <p:nvSpPr>
          <p:cNvPr id="86021" name="Text Box 4"/>
          <p:cNvSpPr txBox="1">
            <a:spLocks noChangeArrowheads="1"/>
          </p:cNvSpPr>
          <p:nvPr/>
        </p:nvSpPr>
        <p:spPr bwMode="auto">
          <a:xfrm>
            <a:off x="609600" y="1143000"/>
            <a:ext cx="7924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obj.value_counts()</a:t>
            </a:r>
          </a:p>
          <a:p>
            <a:pPr eaLnBrk="1" hangingPunct="1"/>
            <a:r>
              <a:rPr lang="en-US" altLang="zh-CN" sz="2000"/>
              <a:t>c    3</a:t>
            </a:r>
          </a:p>
          <a:p>
            <a:pPr eaLnBrk="1" hangingPunct="1"/>
            <a:r>
              <a:rPr lang="en-US" altLang="zh-CN" sz="2000"/>
              <a:t>a    3</a:t>
            </a:r>
          </a:p>
          <a:p>
            <a:pPr eaLnBrk="1" hangingPunct="1"/>
            <a:r>
              <a:rPr lang="en-US" altLang="zh-CN" sz="2000"/>
              <a:t>b    2</a:t>
            </a:r>
          </a:p>
          <a:p>
            <a:pPr eaLnBrk="1" hangingPunct="1"/>
            <a:r>
              <a:rPr lang="en-US" altLang="zh-CN" sz="2000"/>
              <a:t>d    1</a:t>
            </a:r>
          </a:p>
          <a:p>
            <a:pPr eaLnBrk="1" hangingPunct="1"/>
            <a:r>
              <a:rPr lang="en-US" altLang="zh-CN" sz="2000"/>
              <a:t>dtype: int64</a:t>
            </a:r>
          </a:p>
        </p:txBody>
      </p:sp>
      <p:sp>
        <p:nvSpPr>
          <p:cNvPr id="86022" name="Text Box 4"/>
          <p:cNvSpPr txBox="1">
            <a:spLocks noChangeArrowheads="1"/>
          </p:cNvSpPr>
          <p:nvPr/>
        </p:nvSpPr>
        <p:spPr bwMode="auto">
          <a:xfrm>
            <a:off x="685800" y="4419600"/>
            <a:ext cx="7924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pd.value_counts(obj.values, sort=False)</a:t>
            </a:r>
          </a:p>
          <a:p>
            <a:pPr eaLnBrk="1" hangingPunct="1"/>
            <a:r>
              <a:rPr lang="en-US" altLang="zh-CN" sz="2000">
                <a:solidFill>
                  <a:srgbClr val="FF0000"/>
                </a:solidFill>
              </a:rPr>
              <a:t>a    3</a:t>
            </a:r>
          </a:p>
          <a:p>
            <a:pPr eaLnBrk="1" hangingPunct="1"/>
            <a:r>
              <a:rPr lang="en-US" altLang="zh-CN" sz="2000">
                <a:solidFill>
                  <a:srgbClr val="FF0000"/>
                </a:solidFill>
              </a:rPr>
              <a:t>c    3</a:t>
            </a:r>
          </a:p>
          <a:p>
            <a:pPr eaLnBrk="1" hangingPunct="1"/>
            <a:r>
              <a:rPr lang="en-US" altLang="zh-CN" sz="2000">
                <a:solidFill>
                  <a:srgbClr val="FF0000"/>
                </a:solidFill>
              </a:rPr>
              <a:t>b    2</a:t>
            </a:r>
          </a:p>
          <a:p>
            <a:pPr eaLnBrk="1" hangingPunct="1"/>
            <a:r>
              <a:rPr lang="en-US" altLang="zh-CN" sz="2000">
                <a:solidFill>
                  <a:srgbClr val="FF0000"/>
                </a:solidFill>
              </a:rPr>
              <a:t>d    1</a:t>
            </a:r>
          </a:p>
          <a:p>
            <a:pPr eaLnBrk="1" hangingPunct="1"/>
            <a:r>
              <a:rPr lang="en-US" altLang="zh-CN" sz="2000">
                <a:solidFill>
                  <a:srgbClr val="FF0000"/>
                </a:solidFill>
              </a:rPr>
              <a:t>dtype: int64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7043" name="内容占位符 2"/>
          <p:cNvSpPr>
            <a:spLocks noGrp="1"/>
          </p:cNvSpPr>
          <p:nvPr>
            <p:ph idx="1"/>
          </p:nvPr>
        </p:nvSpPr>
        <p:spPr>
          <a:xfrm>
            <a:off x="609600" y="990600"/>
            <a:ext cx="8001000" cy="5272088"/>
          </a:xfrm>
        </p:spPr>
        <p:txBody>
          <a:bodyPr/>
          <a:lstStyle/>
          <a:p>
            <a:pPr>
              <a:buFont typeface="Wingdings" pitchFamily="2" charset="2"/>
              <a:buNone/>
            </a:pPr>
            <a:r>
              <a:rPr lang="en-US" altLang="zh-CN" sz="2800" smtClean="0"/>
              <a:t>         </a:t>
            </a:r>
            <a:r>
              <a:rPr lang="zh-CN" altLang="zh-CN" sz="2800" smtClean="0"/>
              <a:t>最后是</a:t>
            </a:r>
            <a:r>
              <a:rPr lang="en-US" altLang="zh-CN" sz="2800" smtClean="0"/>
              <a:t>isin，</a:t>
            </a:r>
            <a:r>
              <a:rPr lang="zh-CN" altLang="zh-CN" sz="2800" smtClean="0"/>
              <a:t>它用于判断矢量化集合的成员资格，可用</a:t>
            </a:r>
            <a:r>
              <a:rPr lang="zh-CN" altLang="en-US" sz="2800" smtClean="0"/>
              <a:t>于</a:t>
            </a:r>
            <a:r>
              <a:rPr lang="zh-CN" altLang="zh-CN" sz="2800" smtClean="0"/>
              <a:t>选取</a:t>
            </a:r>
            <a:r>
              <a:rPr lang="en-US" altLang="zh-CN" sz="2800" smtClean="0"/>
              <a:t>Series</a:t>
            </a:r>
            <a:r>
              <a:rPr lang="zh-CN" altLang="zh-CN" sz="2800" smtClean="0"/>
              <a:t>中或</a:t>
            </a:r>
            <a:r>
              <a:rPr lang="en-US" altLang="zh-CN" sz="2800" smtClean="0"/>
              <a:t>DataFrame</a:t>
            </a:r>
            <a:r>
              <a:rPr lang="zh-CN" altLang="zh-CN" sz="2800" smtClean="0"/>
              <a:t>列中 数据的子集：</a:t>
            </a:r>
          </a:p>
          <a:p>
            <a:pPr>
              <a:buFont typeface="Wingdings" pitchFamily="2" charset="2"/>
              <a:buNone/>
            </a:pPr>
            <a:endParaRPr lang="zh-CN" altLang="en-US" sz="2800" smtClean="0"/>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EB74D64-1838-42F7-A754-DDA0FD255765}" type="slidenum">
              <a:rPr lang="en-US" altLang="zh-CN" smtClean="0"/>
              <a:pPr eaLnBrk="1" hangingPunct="1"/>
              <a:t>83</a:t>
            </a:fld>
            <a:endParaRPr lang="en-US" altLang="zh-CN" smtClean="0"/>
          </a:p>
        </p:txBody>
      </p:sp>
      <p:sp>
        <p:nvSpPr>
          <p:cNvPr id="87045" name="Text Box 4"/>
          <p:cNvSpPr txBox="1">
            <a:spLocks noChangeArrowheads="1"/>
          </p:cNvSpPr>
          <p:nvPr/>
        </p:nvSpPr>
        <p:spPr bwMode="auto">
          <a:xfrm>
            <a:off x="3352800" y="2438400"/>
            <a:ext cx="26670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&gt;&gt;&gt;mask=obj.isin(['b','c'])</a:t>
            </a:r>
          </a:p>
          <a:p>
            <a:pPr eaLnBrk="1" hangingPunct="1"/>
            <a:r>
              <a:rPr lang="en-US" altLang="zh-CN" sz="2000"/>
              <a:t>&gt;&gt;&gt; mask</a:t>
            </a:r>
          </a:p>
          <a:p>
            <a:pPr eaLnBrk="1" hangingPunct="1"/>
            <a:r>
              <a:rPr lang="en-US" altLang="zh-CN" sz="2000"/>
              <a:t>0     True</a:t>
            </a:r>
          </a:p>
          <a:p>
            <a:pPr eaLnBrk="1" hangingPunct="1"/>
            <a:r>
              <a:rPr lang="en-US" altLang="zh-CN" sz="2000"/>
              <a:t>1    False</a:t>
            </a:r>
          </a:p>
          <a:p>
            <a:pPr eaLnBrk="1" hangingPunct="1"/>
            <a:r>
              <a:rPr lang="en-US" altLang="zh-CN" sz="2000"/>
              <a:t>2    False</a:t>
            </a:r>
          </a:p>
          <a:p>
            <a:pPr eaLnBrk="1" hangingPunct="1"/>
            <a:r>
              <a:rPr lang="en-US" altLang="zh-CN" sz="2000"/>
              <a:t>3    False</a:t>
            </a:r>
          </a:p>
          <a:p>
            <a:pPr eaLnBrk="1" hangingPunct="1"/>
            <a:r>
              <a:rPr lang="en-US" altLang="zh-CN" sz="2000"/>
              <a:t>4    False</a:t>
            </a:r>
          </a:p>
          <a:p>
            <a:pPr eaLnBrk="1" hangingPunct="1"/>
            <a:r>
              <a:rPr lang="en-US" altLang="zh-CN" sz="2000"/>
              <a:t>5     True</a:t>
            </a:r>
          </a:p>
          <a:p>
            <a:pPr eaLnBrk="1" hangingPunct="1"/>
            <a:r>
              <a:rPr lang="en-US" altLang="zh-CN" sz="2000"/>
              <a:t>6     True</a:t>
            </a:r>
          </a:p>
          <a:p>
            <a:pPr eaLnBrk="1" hangingPunct="1"/>
            <a:r>
              <a:rPr lang="en-US" altLang="zh-CN" sz="2000"/>
              <a:t>7     True</a:t>
            </a:r>
          </a:p>
          <a:p>
            <a:pPr eaLnBrk="1" hangingPunct="1"/>
            <a:r>
              <a:rPr lang="en-US" altLang="zh-CN" sz="2000"/>
              <a:t>8     True</a:t>
            </a:r>
          </a:p>
          <a:p>
            <a:pPr eaLnBrk="1" hangingPunct="1"/>
            <a:r>
              <a:rPr lang="en-US" altLang="zh-CN" sz="2000"/>
              <a:t>dtype: bool</a:t>
            </a:r>
          </a:p>
        </p:txBody>
      </p:sp>
      <p:sp>
        <p:nvSpPr>
          <p:cNvPr id="87046" name="Text Box 4"/>
          <p:cNvSpPr txBox="1">
            <a:spLocks noChangeArrowheads="1"/>
          </p:cNvSpPr>
          <p:nvPr/>
        </p:nvSpPr>
        <p:spPr bwMode="auto">
          <a:xfrm>
            <a:off x="609600" y="2438400"/>
            <a:ext cx="26670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a:t>
            </a:r>
          </a:p>
          <a:p>
            <a:pPr eaLnBrk="1" hangingPunct="1"/>
            <a:r>
              <a:rPr lang="en-US" altLang="zh-CN" sz="2000"/>
              <a:t>0    c</a:t>
            </a:r>
          </a:p>
          <a:p>
            <a:pPr eaLnBrk="1" hangingPunct="1"/>
            <a:r>
              <a:rPr lang="en-US" altLang="zh-CN" sz="2000"/>
              <a:t>1    a</a:t>
            </a:r>
          </a:p>
          <a:p>
            <a:pPr eaLnBrk="1" hangingPunct="1"/>
            <a:r>
              <a:rPr lang="en-US" altLang="zh-CN" sz="2000"/>
              <a:t>2    d</a:t>
            </a:r>
          </a:p>
          <a:p>
            <a:pPr eaLnBrk="1" hangingPunct="1"/>
            <a:r>
              <a:rPr lang="en-US" altLang="zh-CN" sz="2000"/>
              <a:t>3    a</a:t>
            </a:r>
          </a:p>
          <a:p>
            <a:pPr eaLnBrk="1" hangingPunct="1"/>
            <a:r>
              <a:rPr lang="en-US" altLang="zh-CN" sz="2000"/>
              <a:t>4    a</a:t>
            </a:r>
          </a:p>
          <a:p>
            <a:pPr eaLnBrk="1" hangingPunct="1"/>
            <a:r>
              <a:rPr lang="en-US" altLang="zh-CN" sz="2000"/>
              <a:t>5    b</a:t>
            </a:r>
          </a:p>
          <a:p>
            <a:pPr eaLnBrk="1" hangingPunct="1"/>
            <a:r>
              <a:rPr lang="en-US" altLang="zh-CN" sz="2000"/>
              <a:t>6    b</a:t>
            </a:r>
          </a:p>
          <a:p>
            <a:pPr eaLnBrk="1" hangingPunct="1"/>
            <a:r>
              <a:rPr lang="en-US" altLang="zh-CN" sz="2000"/>
              <a:t>7    c</a:t>
            </a:r>
          </a:p>
          <a:p>
            <a:pPr eaLnBrk="1" hangingPunct="1"/>
            <a:r>
              <a:rPr lang="en-US" altLang="zh-CN" sz="2000"/>
              <a:t>8    c</a:t>
            </a:r>
          </a:p>
          <a:p>
            <a:pPr eaLnBrk="1" hangingPunct="1"/>
            <a:r>
              <a:rPr lang="en-US" altLang="zh-CN" sz="2000"/>
              <a:t>dtype: object</a:t>
            </a:r>
          </a:p>
        </p:txBody>
      </p:sp>
      <p:sp>
        <p:nvSpPr>
          <p:cNvPr id="87047" name="Text Box 4"/>
          <p:cNvSpPr txBox="1">
            <a:spLocks noChangeArrowheads="1"/>
          </p:cNvSpPr>
          <p:nvPr/>
        </p:nvSpPr>
        <p:spPr bwMode="auto">
          <a:xfrm>
            <a:off x="6172200" y="2438400"/>
            <a:ext cx="25146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obj[mask]</a:t>
            </a:r>
          </a:p>
          <a:p>
            <a:pPr eaLnBrk="1" hangingPunct="1"/>
            <a:r>
              <a:rPr lang="en-US" altLang="zh-CN" sz="2000"/>
              <a:t>0    c</a:t>
            </a:r>
          </a:p>
          <a:p>
            <a:pPr eaLnBrk="1" hangingPunct="1"/>
            <a:r>
              <a:rPr lang="en-US" altLang="zh-CN" sz="2000"/>
              <a:t>5    b</a:t>
            </a:r>
          </a:p>
          <a:p>
            <a:pPr eaLnBrk="1" hangingPunct="1"/>
            <a:r>
              <a:rPr lang="en-US" altLang="zh-CN" sz="2000"/>
              <a:t>6    b</a:t>
            </a:r>
          </a:p>
          <a:p>
            <a:pPr eaLnBrk="1" hangingPunct="1"/>
            <a:r>
              <a:rPr lang="en-US" altLang="zh-CN" sz="2000"/>
              <a:t>7    c</a:t>
            </a:r>
          </a:p>
          <a:p>
            <a:pPr eaLnBrk="1" hangingPunct="1"/>
            <a:r>
              <a:rPr lang="en-US" altLang="zh-CN" sz="2000"/>
              <a:t>8    c</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8067" name="内容占位符 2"/>
          <p:cNvSpPr>
            <a:spLocks noGrp="1"/>
          </p:cNvSpPr>
          <p:nvPr>
            <p:ph idx="1"/>
          </p:nvPr>
        </p:nvSpPr>
        <p:spPr>
          <a:xfrm>
            <a:off x="381000" y="1052513"/>
            <a:ext cx="8186738" cy="4967287"/>
          </a:xfrm>
        </p:spPr>
        <p:txBody>
          <a:bodyPr/>
          <a:lstStyle/>
          <a:p>
            <a:pPr>
              <a:buFont typeface="Wingdings" pitchFamily="2" charset="2"/>
              <a:buNone/>
            </a:pPr>
            <a:r>
              <a:rPr lang="en-US" altLang="zh-CN" sz="2800" smtClean="0"/>
              <a:t>         </a:t>
            </a:r>
            <a:r>
              <a:rPr lang="zh-CN" altLang="zh-CN" sz="2800" smtClean="0"/>
              <a:t>唯一值、值计数、成员资格方法</a:t>
            </a:r>
            <a:endParaRPr lang="zh-CN" altLang="en-US" sz="2800" smtClean="0"/>
          </a:p>
        </p:txBody>
      </p:sp>
      <p:sp>
        <p:nvSpPr>
          <p:cNvPr id="88068" name="灯片编号占位符 3"/>
          <p:cNvSpPr>
            <a:spLocks noGrp="1"/>
          </p:cNvSpPr>
          <p:nvPr>
            <p:ph type="sldNum" sz="quarter" idx="12"/>
          </p:nvPr>
        </p:nvSpPr>
        <p:spPr>
          <a:xfrm>
            <a:off x="6553200" y="6400800"/>
            <a:ext cx="1981200" cy="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66BB50-F75C-4483-9BFE-3889D6A49C49}" type="slidenum">
              <a:rPr lang="en-US" altLang="zh-CN" smtClean="0"/>
              <a:pPr eaLnBrk="1" hangingPunct="1"/>
              <a:t>84</a:t>
            </a:fld>
            <a:endParaRPr lang="en-US" altLang="zh-CN" smtClean="0"/>
          </a:p>
        </p:txBody>
      </p:sp>
      <p:sp>
        <p:nvSpPr>
          <p:cNvPr id="88069" name="Text Box 4"/>
          <p:cNvSpPr txBox="1">
            <a:spLocks noChangeArrowheads="1"/>
          </p:cNvSpPr>
          <p:nvPr/>
        </p:nvSpPr>
        <p:spPr bwMode="auto">
          <a:xfrm>
            <a:off x="838200" y="1600200"/>
            <a:ext cx="7696200" cy="34163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方法                          说明</a:t>
            </a:r>
          </a:p>
          <a:p>
            <a:pPr eaLnBrk="1" hangingPunct="1"/>
            <a:r>
              <a:rPr lang="en-US" altLang="zh-CN" sz="2400"/>
              <a:t>isin                 </a:t>
            </a:r>
            <a:r>
              <a:rPr lang="zh-CN" altLang="en-US" sz="2400"/>
              <a:t>计算一个表示</a:t>
            </a:r>
            <a:r>
              <a:rPr lang="en-US" altLang="zh-CN" sz="2400"/>
              <a:t>“Series</a:t>
            </a:r>
            <a:r>
              <a:rPr lang="zh-CN" altLang="en-US" sz="2400"/>
              <a:t>各值是否包含于</a:t>
            </a:r>
            <a:endParaRPr lang="en-US" altLang="zh-CN" sz="2400"/>
          </a:p>
          <a:p>
            <a:pPr eaLnBrk="1" hangingPunct="1"/>
            <a:r>
              <a:rPr lang="en-US" altLang="zh-CN" sz="2400"/>
              <a:t>                      </a:t>
            </a:r>
            <a:r>
              <a:rPr lang="zh-CN" altLang="en-US" sz="2400"/>
              <a:t>传入的值序列中”的布尔型数组 </a:t>
            </a:r>
            <a:endParaRPr lang="en-US" altLang="zh-CN" sz="2400"/>
          </a:p>
          <a:p>
            <a:pPr eaLnBrk="1" hangingPunct="1"/>
            <a:endParaRPr lang="zh-CN" altLang="en-US" sz="2400"/>
          </a:p>
          <a:p>
            <a:pPr eaLnBrk="1" hangingPunct="1"/>
            <a:r>
              <a:rPr lang="en-US" altLang="zh-CN" sz="2400"/>
              <a:t>unique            </a:t>
            </a:r>
            <a:r>
              <a:rPr lang="zh-CN" altLang="en-US" sz="2400"/>
              <a:t>计算</a:t>
            </a:r>
            <a:r>
              <a:rPr lang="en-US" altLang="zh-CN" sz="2400"/>
              <a:t>Series</a:t>
            </a:r>
            <a:r>
              <a:rPr lang="zh-CN" altLang="en-US" sz="2400"/>
              <a:t>中的唯一值数组，按发现</a:t>
            </a:r>
            <a:endParaRPr lang="en-US" altLang="zh-CN" sz="2400"/>
          </a:p>
          <a:p>
            <a:pPr eaLnBrk="1" hangingPunct="1"/>
            <a:r>
              <a:rPr lang="en-US" altLang="zh-CN" sz="2400"/>
              <a:t>                      </a:t>
            </a:r>
            <a:r>
              <a:rPr lang="zh-CN" altLang="en-US" sz="2400"/>
              <a:t>的顺序返回 </a:t>
            </a:r>
            <a:endParaRPr lang="en-US" altLang="zh-CN" sz="2400"/>
          </a:p>
          <a:p>
            <a:pPr eaLnBrk="1" hangingPunct="1"/>
            <a:endParaRPr lang="zh-CN" altLang="en-US" sz="2400"/>
          </a:p>
          <a:p>
            <a:pPr eaLnBrk="1" hangingPunct="1"/>
            <a:r>
              <a:rPr lang="en-US" altLang="zh-CN" sz="2400"/>
              <a:t>value_counts    </a:t>
            </a:r>
            <a:r>
              <a:rPr lang="zh-CN" altLang="en-US" sz="2400"/>
              <a:t>返回一个</a:t>
            </a:r>
            <a:r>
              <a:rPr lang="en-US" altLang="zh-CN" sz="2400"/>
              <a:t>Series,</a:t>
            </a:r>
            <a:r>
              <a:rPr lang="zh-CN" altLang="en-US" sz="2400"/>
              <a:t>其索引为唯一值，其</a:t>
            </a:r>
            <a:endParaRPr lang="en-US" altLang="zh-CN" sz="2400"/>
          </a:p>
          <a:p>
            <a:pPr eaLnBrk="1" hangingPunct="1"/>
            <a:r>
              <a:rPr lang="en-US" altLang="zh-CN" sz="2400"/>
              <a:t>                       </a:t>
            </a:r>
            <a:r>
              <a:rPr lang="zh-CN" altLang="en-US" sz="2400"/>
              <a:t>值为频率，按计数值降序排列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zh-CN" sz="3600" smtClean="0"/>
              <a:t>汇总和计算描述统计</a:t>
            </a:r>
            <a:endParaRPr lang="zh-CN" altLang="en-US" sz="3600" smtClean="0"/>
          </a:p>
        </p:txBody>
      </p:sp>
      <p:sp>
        <p:nvSpPr>
          <p:cNvPr id="890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6D676FA-7D7A-4A07-9355-D4DA3C25286A}" type="slidenum">
              <a:rPr lang="en-US" altLang="zh-CN" smtClean="0"/>
              <a:pPr eaLnBrk="1" hangingPunct="1"/>
              <a:t>85</a:t>
            </a:fld>
            <a:endParaRPr lang="en-US" altLang="zh-CN" smtClean="0"/>
          </a:p>
        </p:txBody>
      </p:sp>
      <p:sp>
        <p:nvSpPr>
          <p:cNvPr id="89092" name="内容占位符 7"/>
          <p:cNvSpPr>
            <a:spLocks noGrp="1"/>
          </p:cNvSpPr>
          <p:nvPr>
            <p:ph idx="1"/>
          </p:nvPr>
        </p:nvSpPr>
        <p:spPr>
          <a:xfrm>
            <a:off x="685800" y="1066800"/>
            <a:ext cx="8001000" cy="4967288"/>
          </a:xfrm>
        </p:spPr>
        <p:txBody>
          <a:bodyPr/>
          <a:lstStyle/>
          <a:p>
            <a:pPr>
              <a:buFont typeface="Wingdings" pitchFamily="2" charset="2"/>
              <a:buNone/>
            </a:pPr>
            <a:r>
              <a:rPr lang="en-US" altLang="zh-CN" sz="2800" smtClean="0"/>
              <a:t>         </a:t>
            </a:r>
            <a:r>
              <a:rPr lang="zh-CN" altLang="zh-CN" sz="2800" smtClean="0"/>
              <a:t>有时，</a:t>
            </a:r>
            <a:r>
              <a:rPr lang="zh-CN" altLang="en-US" sz="2800" smtClean="0"/>
              <a:t>可</a:t>
            </a:r>
            <a:r>
              <a:rPr lang="zh-CN" altLang="zh-CN" sz="2800" smtClean="0"/>
              <a:t>能希望得到</a:t>
            </a:r>
            <a:r>
              <a:rPr lang="en-US" altLang="zh-CN" sz="2800" smtClean="0"/>
              <a:t>DataFrame</a:t>
            </a:r>
            <a:r>
              <a:rPr lang="zh-CN" altLang="zh-CN" sz="2800" smtClean="0"/>
              <a:t>中多个相关列的一张柱状图。例如：</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将 </a:t>
            </a:r>
            <a:r>
              <a:rPr lang="en-US" altLang="zh-CN" sz="2800" smtClean="0"/>
              <a:t>pandas</a:t>
            </a:r>
            <a:r>
              <a:rPr lang="zh-CN" altLang="zh-CN" sz="2800" smtClean="0"/>
              <a:t>.</a:t>
            </a:r>
            <a:r>
              <a:rPr lang="en-US" altLang="zh-CN" sz="2800" smtClean="0"/>
              <a:t>value_counts </a:t>
            </a:r>
            <a:r>
              <a:rPr lang="zh-CN" altLang="zh-CN" sz="2800" smtClean="0"/>
              <a:t>传给该 </a:t>
            </a:r>
            <a:r>
              <a:rPr lang="en-US" altLang="zh-CN" sz="2800" smtClean="0"/>
              <a:t>DataFrame </a:t>
            </a:r>
            <a:r>
              <a:rPr lang="zh-CN" altLang="zh-CN" sz="2800" smtClean="0"/>
              <a:t>的 </a:t>
            </a:r>
            <a:r>
              <a:rPr lang="en-US" altLang="zh-CN" sz="2800" smtClean="0"/>
              <a:t>apply </a:t>
            </a:r>
            <a:r>
              <a:rPr lang="zh-CN" altLang="zh-CN" sz="2800" smtClean="0"/>
              <a:t>函数，就会出现: </a:t>
            </a:r>
            <a:endParaRPr lang="en-US" altLang="zh-CN" sz="2800" smtClean="0"/>
          </a:p>
        </p:txBody>
      </p:sp>
      <p:sp>
        <p:nvSpPr>
          <p:cNvPr id="89093" name="Text Box 4"/>
          <p:cNvSpPr txBox="1">
            <a:spLocks noChangeArrowheads="1"/>
          </p:cNvSpPr>
          <p:nvPr/>
        </p:nvSpPr>
        <p:spPr bwMode="auto">
          <a:xfrm>
            <a:off x="914400" y="2057400"/>
            <a:ext cx="7467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 = DataFrame({'Qu1': [1, 3, 4, 3, 4],</a:t>
            </a:r>
          </a:p>
          <a:p>
            <a:pPr eaLnBrk="1" hangingPunct="1"/>
            <a:r>
              <a:rPr lang="en-US" altLang="zh-CN" sz="2000"/>
              <a:t>                  'Qu2': [2, 3, 1, 2, 3],</a:t>
            </a:r>
          </a:p>
          <a:p>
            <a:pPr eaLnBrk="1" hangingPunct="1"/>
            <a:r>
              <a:rPr lang="en-US" altLang="zh-CN" sz="2000"/>
              <a:t>                  'Qu3': [1, 5, 2, 4, 4]})</a:t>
            </a:r>
          </a:p>
          <a:p>
            <a:pPr eaLnBrk="1" hangingPunct="1"/>
            <a:r>
              <a:rPr lang="en-US" altLang="zh-CN" sz="2000"/>
              <a:t>&gt;&gt;&gt;data</a:t>
            </a:r>
          </a:p>
        </p:txBody>
      </p:sp>
      <p:sp>
        <p:nvSpPr>
          <p:cNvPr id="89094" name="Text Box 4"/>
          <p:cNvSpPr txBox="1">
            <a:spLocks noChangeArrowheads="1"/>
          </p:cNvSpPr>
          <p:nvPr/>
        </p:nvSpPr>
        <p:spPr bwMode="auto">
          <a:xfrm>
            <a:off x="990600" y="4724400"/>
            <a:ext cx="7467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&gt;&gt;&gt;result = data.apply(pd.value_counts).fillna(0)</a:t>
            </a:r>
          </a:p>
          <a:p>
            <a:pPr eaLnBrk="1" hangingPunct="1"/>
            <a:endParaRPr lang="en-US" altLang="zh-CN" sz="2000"/>
          </a:p>
          <a:p>
            <a:pPr eaLnBrk="1" hangingPunct="1"/>
            <a:r>
              <a:rPr lang="en-US" altLang="zh-CN" sz="2000"/>
              <a:t>&gt;&gt;&gt;result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zh-CN" sz="3600" smtClean="0"/>
              <a:t>处理缺失数据</a:t>
            </a:r>
            <a:endParaRPr lang="zh-CN" altLang="en-US" sz="3600" smtClean="0"/>
          </a:p>
        </p:txBody>
      </p:sp>
      <p:sp>
        <p:nvSpPr>
          <p:cNvPr id="90115" name="内容占位符 2"/>
          <p:cNvSpPr>
            <a:spLocks noGrp="1"/>
          </p:cNvSpPr>
          <p:nvPr>
            <p:ph idx="1"/>
          </p:nvPr>
        </p:nvSpPr>
        <p:spPr>
          <a:xfrm>
            <a:off x="304800" y="1052513"/>
            <a:ext cx="8458200" cy="5195887"/>
          </a:xfrm>
        </p:spPr>
        <p:txBody>
          <a:bodyPr/>
          <a:lstStyle/>
          <a:p>
            <a:pPr>
              <a:buFont typeface="Wingdings" pitchFamily="2" charset="2"/>
              <a:buNone/>
            </a:pPr>
            <a:r>
              <a:rPr lang="en-US" altLang="zh-CN" sz="2800" smtClean="0"/>
              <a:t>         </a:t>
            </a:r>
            <a:r>
              <a:rPr lang="zh-CN" altLang="zh-CN" sz="2800" smtClean="0"/>
              <a:t>缺失数据</a:t>
            </a:r>
            <a:r>
              <a:rPr lang="en-US" altLang="zh-CN" sz="2800" smtClean="0"/>
              <a:t>（missing data)</a:t>
            </a:r>
            <a:r>
              <a:rPr lang="zh-CN" altLang="zh-CN" sz="2800" smtClean="0"/>
              <a:t>在大部分数据分析应用中都很常见。</a:t>
            </a:r>
            <a:r>
              <a:rPr lang="en-US" altLang="zh-CN" sz="2800" smtClean="0"/>
              <a:t>pandas</a:t>
            </a:r>
            <a:r>
              <a:rPr lang="zh-CN" altLang="zh-CN" sz="2800" smtClean="0"/>
              <a:t>的设计目标之一就是让缺失数据的处理任务尽</a:t>
            </a:r>
            <a:r>
              <a:rPr lang="zh-CN" altLang="en-US" sz="2800" smtClean="0"/>
              <a:t>量</a:t>
            </a:r>
            <a:r>
              <a:rPr lang="zh-CN" altLang="zh-CN" sz="2800" smtClean="0"/>
              <a:t>轻松。例如，</a:t>
            </a:r>
            <a:r>
              <a:rPr lang="en-US" altLang="zh-CN" sz="2800" smtClean="0"/>
              <a:t>pandas</a:t>
            </a:r>
            <a:r>
              <a:rPr lang="zh-CN" altLang="zh-CN" sz="2800" smtClean="0"/>
              <a:t>对象上的所有描述统计都排除了缺失数据。</a:t>
            </a:r>
          </a:p>
          <a:p>
            <a:pPr>
              <a:buFont typeface="Wingdings" pitchFamily="2" charset="2"/>
              <a:buNone/>
            </a:pPr>
            <a:r>
              <a:rPr lang="en-US" altLang="zh-CN" sz="2800" smtClean="0"/>
              <a:t>          pandas</a:t>
            </a:r>
            <a:r>
              <a:rPr lang="zh-CN" altLang="zh-CN" sz="2800" smtClean="0"/>
              <a:t>使用浮点值</a:t>
            </a:r>
            <a:r>
              <a:rPr lang="en-US" altLang="zh-CN" sz="2800" smtClean="0"/>
              <a:t>NaN (Not a Number)</a:t>
            </a:r>
            <a:r>
              <a:rPr lang="zh-CN" altLang="zh-CN" sz="2800" smtClean="0"/>
              <a:t>表示浮点和非浮点数组中的缺失数据。它只是一 个便于被检测出来的标记而已：</a:t>
            </a:r>
          </a:p>
          <a:p>
            <a:pPr>
              <a:buFont typeface="Wingdings" pitchFamily="2" charset="2"/>
              <a:buNone/>
            </a:pPr>
            <a:r>
              <a:rPr lang="en-US" altLang="zh-CN" smtClean="0"/>
              <a:t>          </a:t>
            </a:r>
            <a:endParaRPr lang="zh-CN" altLang="zh-CN" smtClean="0"/>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14EA42F-0A2C-4017-942D-0CC97487663F}" type="slidenum">
              <a:rPr lang="en-US" altLang="zh-CN" smtClean="0"/>
              <a:pPr eaLnBrk="1" hangingPunct="1"/>
              <a:t>86</a:t>
            </a:fld>
            <a:endParaRPr lang="en-US" altLang="zh-CN" smtClean="0"/>
          </a:p>
        </p:txBody>
      </p:sp>
      <p:sp>
        <p:nvSpPr>
          <p:cNvPr id="90117" name="Text Box 4"/>
          <p:cNvSpPr txBox="1">
            <a:spLocks noChangeArrowheads="1"/>
          </p:cNvSpPr>
          <p:nvPr/>
        </p:nvSpPr>
        <p:spPr bwMode="auto">
          <a:xfrm>
            <a:off x="914400" y="4572000"/>
            <a:ext cx="7467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&gt;&gt;&gt;string_data=Series(['aardvark','artichoke',np.nan,'avocado'])</a:t>
            </a:r>
          </a:p>
          <a:p>
            <a:pPr eaLnBrk="1" hangingPunct="1"/>
            <a:endParaRPr lang="en-US" altLang="zh-CN" sz="2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zh-CN" sz="3600" smtClean="0"/>
              <a:t>处理缺失数据</a:t>
            </a:r>
            <a:endParaRPr lang="zh-CN" altLang="en-US" sz="3600" smtClean="0"/>
          </a:p>
        </p:txBody>
      </p:sp>
      <p:sp>
        <p:nvSpPr>
          <p:cNvPr id="91139" name="内容占位符 2"/>
          <p:cNvSpPr>
            <a:spLocks noGrp="1"/>
          </p:cNvSpPr>
          <p:nvPr>
            <p:ph idx="1"/>
          </p:nvPr>
        </p:nvSpPr>
        <p:spPr>
          <a:xfrm>
            <a:off x="566738" y="990600"/>
            <a:ext cx="8001000" cy="5410200"/>
          </a:xfrm>
        </p:spPr>
        <p:txBody>
          <a:bodyPr/>
          <a:lstStyle/>
          <a:p>
            <a:endParaRPr lang="zh-CN" altLang="zh-CN" sz="2800" smtClean="0"/>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p>
          <a:p>
            <a:pPr>
              <a:buFont typeface="Wingdings" pitchFamily="2" charset="2"/>
              <a:buNone/>
            </a:pPr>
            <a:r>
              <a:rPr lang="en-US" altLang="zh-CN" sz="2800" smtClean="0"/>
              <a:t>         Python内置的None值也会被当做NA处理</a:t>
            </a:r>
            <a:r>
              <a:rPr lang="zh-CN" altLang="zh-CN" sz="2800" smtClean="0"/>
              <a:t/>
            </a:r>
            <a:br>
              <a:rPr lang="zh-CN" altLang="zh-CN" sz="2800" smtClean="0"/>
            </a:br>
            <a:r>
              <a:rPr lang="zh-CN" altLang="zh-CN" sz="2800" smtClean="0"/>
              <a:t>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7459DA7-0DBE-4AF6-BD0B-A7641F65D6B1}" type="slidenum">
              <a:rPr lang="en-US" altLang="zh-CN" smtClean="0"/>
              <a:pPr eaLnBrk="1" hangingPunct="1"/>
              <a:t>87</a:t>
            </a:fld>
            <a:endParaRPr lang="en-US" altLang="zh-CN" smtClean="0"/>
          </a:p>
        </p:txBody>
      </p:sp>
      <p:sp>
        <p:nvSpPr>
          <p:cNvPr id="91141" name="Text Box 4"/>
          <p:cNvSpPr txBox="1">
            <a:spLocks noChangeArrowheads="1"/>
          </p:cNvSpPr>
          <p:nvPr/>
        </p:nvSpPr>
        <p:spPr bwMode="auto">
          <a:xfrm>
            <a:off x="1066800" y="3733800"/>
            <a:ext cx="7239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string_data[0] = None</a:t>
            </a:r>
          </a:p>
          <a:p>
            <a:pPr eaLnBrk="1" hangingPunct="1"/>
            <a:endParaRPr lang="en-US" altLang="zh-CN" sz="2000"/>
          </a:p>
          <a:p>
            <a:pPr eaLnBrk="1" hangingPunct="1"/>
            <a:r>
              <a:rPr lang="en-US" altLang="zh-CN" sz="2000"/>
              <a:t>&gt;&gt;&gt;string_data.isnull() </a:t>
            </a:r>
          </a:p>
          <a:p>
            <a:pPr eaLnBrk="1" hangingPunct="1"/>
            <a:r>
              <a:rPr lang="en-US" altLang="zh-CN" sz="2000"/>
              <a:t>0     True</a:t>
            </a:r>
          </a:p>
          <a:p>
            <a:pPr eaLnBrk="1" hangingPunct="1"/>
            <a:r>
              <a:rPr lang="en-US" altLang="zh-CN" sz="2000"/>
              <a:t>1    False</a:t>
            </a:r>
          </a:p>
          <a:p>
            <a:pPr eaLnBrk="1" hangingPunct="1"/>
            <a:r>
              <a:rPr lang="en-US" altLang="zh-CN" sz="2000"/>
              <a:t>2     True</a:t>
            </a:r>
          </a:p>
          <a:p>
            <a:pPr eaLnBrk="1" hangingPunct="1"/>
            <a:r>
              <a:rPr lang="en-US" altLang="zh-CN" sz="2000"/>
              <a:t>3    False</a:t>
            </a:r>
          </a:p>
          <a:p>
            <a:pPr eaLnBrk="1" hangingPunct="1"/>
            <a:r>
              <a:rPr lang="en-US" altLang="zh-CN" sz="2000"/>
              <a:t>dtype: bool</a:t>
            </a:r>
          </a:p>
        </p:txBody>
      </p:sp>
      <p:sp>
        <p:nvSpPr>
          <p:cNvPr id="91142" name="Text Box 4"/>
          <p:cNvSpPr txBox="1">
            <a:spLocks noChangeArrowheads="1"/>
          </p:cNvSpPr>
          <p:nvPr/>
        </p:nvSpPr>
        <p:spPr bwMode="auto">
          <a:xfrm>
            <a:off x="685800" y="1066800"/>
            <a:ext cx="35052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string_data</a:t>
            </a:r>
          </a:p>
          <a:p>
            <a:pPr eaLnBrk="1" hangingPunct="1"/>
            <a:r>
              <a:rPr lang="en-US" altLang="zh-CN" sz="2000"/>
              <a:t>0     aardvark</a:t>
            </a:r>
          </a:p>
          <a:p>
            <a:pPr eaLnBrk="1" hangingPunct="1"/>
            <a:r>
              <a:rPr lang="en-US" altLang="zh-CN" sz="2000"/>
              <a:t>1    artichoke</a:t>
            </a:r>
          </a:p>
          <a:p>
            <a:pPr eaLnBrk="1" hangingPunct="1"/>
            <a:r>
              <a:rPr lang="en-US" altLang="zh-CN" sz="2000"/>
              <a:t>2          NaN</a:t>
            </a:r>
          </a:p>
          <a:p>
            <a:pPr eaLnBrk="1" hangingPunct="1"/>
            <a:r>
              <a:rPr lang="en-US" altLang="zh-CN" sz="2000"/>
              <a:t>3      avocado</a:t>
            </a:r>
          </a:p>
          <a:p>
            <a:pPr eaLnBrk="1" hangingPunct="1"/>
            <a:r>
              <a:rPr lang="en-US" altLang="zh-CN" sz="2000"/>
              <a:t>dtype: object</a:t>
            </a:r>
          </a:p>
        </p:txBody>
      </p:sp>
      <p:sp>
        <p:nvSpPr>
          <p:cNvPr id="91143" name="Text Box 4"/>
          <p:cNvSpPr txBox="1">
            <a:spLocks noChangeArrowheads="1"/>
          </p:cNvSpPr>
          <p:nvPr/>
        </p:nvSpPr>
        <p:spPr bwMode="auto">
          <a:xfrm>
            <a:off x="4495800" y="1066800"/>
            <a:ext cx="38100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string_data.isnull()</a:t>
            </a:r>
          </a:p>
          <a:p>
            <a:pPr eaLnBrk="1" hangingPunct="1"/>
            <a:r>
              <a:rPr lang="en-US" altLang="zh-CN" sz="2000"/>
              <a:t>0    False</a:t>
            </a:r>
          </a:p>
          <a:p>
            <a:pPr eaLnBrk="1" hangingPunct="1"/>
            <a:r>
              <a:rPr lang="en-US" altLang="zh-CN" sz="2000"/>
              <a:t>1    False</a:t>
            </a:r>
          </a:p>
          <a:p>
            <a:pPr eaLnBrk="1" hangingPunct="1"/>
            <a:r>
              <a:rPr lang="en-US" altLang="zh-CN" sz="2000"/>
              <a:t>2     True</a:t>
            </a:r>
          </a:p>
          <a:p>
            <a:pPr eaLnBrk="1" hangingPunct="1"/>
            <a:r>
              <a:rPr lang="en-US" altLang="zh-CN" sz="2000"/>
              <a:t>3    False</a:t>
            </a:r>
          </a:p>
          <a:p>
            <a:pPr eaLnBrk="1" hangingPunct="1"/>
            <a:r>
              <a:rPr lang="en-US" altLang="zh-CN" sz="2000"/>
              <a:t>dtype: bool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609600" y="304800"/>
            <a:ext cx="8001000" cy="603250"/>
          </a:xfrm>
        </p:spPr>
        <p:txBody>
          <a:bodyPr/>
          <a:lstStyle/>
          <a:p>
            <a:r>
              <a:rPr lang="zh-CN" altLang="zh-CN" sz="3600" smtClean="0"/>
              <a:t>处理缺失数据</a:t>
            </a:r>
            <a:endParaRPr lang="zh-CN" altLang="en-US" sz="3600" smtClean="0"/>
          </a:p>
        </p:txBody>
      </p:sp>
      <p:sp>
        <p:nvSpPr>
          <p:cNvPr id="92163" name="内容占位符 2"/>
          <p:cNvSpPr>
            <a:spLocks noGrp="1"/>
          </p:cNvSpPr>
          <p:nvPr>
            <p:ph idx="1"/>
          </p:nvPr>
        </p:nvSpPr>
        <p:spPr>
          <a:xfrm>
            <a:off x="457200" y="1052513"/>
            <a:ext cx="8110538" cy="4967287"/>
          </a:xfrm>
        </p:spPr>
        <p:txBody>
          <a:bodyPr/>
          <a:lstStyle/>
          <a:p>
            <a:pPr>
              <a:buFont typeface="Wingdings" pitchFamily="2" charset="2"/>
              <a:buNone/>
            </a:pPr>
            <a:r>
              <a:rPr lang="en-US" altLang="zh-CN" sz="2800" smtClean="0"/>
              <a:t>          NA处理方法:</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1D7F19-799B-46C1-92A0-7613EC30C2C3}" type="slidenum">
              <a:rPr lang="en-US" altLang="zh-CN" smtClean="0"/>
              <a:pPr eaLnBrk="1" hangingPunct="1"/>
              <a:t>88</a:t>
            </a:fld>
            <a:endParaRPr lang="en-US" altLang="zh-CN" smtClean="0"/>
          </a:p>
        </p:txBody>
      </p:sp>
      <p:sp>
        <p:nvSpPr>
          <p:cNvPr id="92165" name="Text Box 4"/>
          <p:cNvSpPr txBox="1">
            <a:spLocks noChangeArrowheads="1"/>
          </p:cNvSpPr>
          <p:nvPr/>
        </p:nvSpPr>
        <p:spPr bwMode="auto">
          <a:xfrm>
            <a:off x="685800" y="1676400"/>
            <a:ext cx="79248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方法	                     说明</a:t>
            </a:r>
          </a:p>
          <a:p>
            <a:pPr eaLnBrk="1" hangingPunct="1"/>
            <a:r>
              <a:rPr lang="en-US" altLang="zh-CN" sz="2400"/>
              <a:t>dropna	</a:t>
            </a:r>
            <a:r>
              <a:rPr lang="zh-CN" altLang="en-US" sz="2400"/>
              <a:t>根据各标签的值中是否存在缺失数据对轴标</a:t>
            </a:r>
            <a:endParaRPr lang="en-US" altLang="zh-CN" sz="2400"/>
          </a:p>
          <a:p>
            <a:pPr eaLnBrk="1" hangingPunct="1"/>
            <a:r>
              <a:rPr lang="en-US" altLang="zh-CN" sz="2400"/>
              <a:t>                 </a:t>
            </a:r>
            <a:r>
              <a:rPr lang="zh-CN" altLang="en-US" sz="2400"/>
              <a:t>签进行过滤，可通过阈值调节对缺失值的容</a:t>
            </a:r>
            <a:endParaRPr lang="en-US" altLang="zh-CN" sz="2400"/>
          </a:p>
          <a:p>
            <a:pPr eaLnBrk="1" hangingPunct="1"/>
            <a:r>
              <a:rPr lang="en-US" altLang="zh-CN" sz="2400"/>
              <a:t>                 </a:t>
            </a:r>
            <a:r>
              <a:rPr lang="zh-CN" altLang="en-US" sz="2400"/>
              <a:t>忍度</a:t>
            </a:r>
          </a:p>
          <a:p>
            <a:pPr eaLnBrk="1" hangingPunct="1"/>
            <a:r>
              <a:rPr lang="en-US" altLang="zh-CN" sz="2400"/>
              <a:t>fillna	        </a:t>
            </a:r>
            <a:r>
              <a:rPr lang="zh-CN" altLang="en-US" sz="2400"/>
              <a:t>用指定值或插值方法（如</a:t>
            </a:r>
            <a:r>
              <a:rPr lang="en-US" altLang="zh-CN" sz="2400"/>
              <a:t>ffill</a:t>
            </a:r>
            <a:r>
              <a:rPr lang="zh-CN" altLang="en-US" sz="2400"/>
              <a:t>或</a:t>
            </a:r>
            <a:r>
              <a:rPr lang="en-US" altLang="zh-CN" sz="2400"/>
              <a:t>bfill)</a:t>
            </a:r>
            <a:r>
              <a:rPr lang="zh-CN" altLang="en-US" sz="2400"/>
              <a:t>填充缺</a:t>
            </a:r>
            <a:endParaRPr lang="en-US" altLang="zh-CN" sz="2400"/>
          </a:p>
          <a:p>
            <a:pPr eaLnBrk="1" hangingPunct="1"/>
            <a:r>
              <a:rPr lang="en-US" altLang="zh-CN" sz="2400"/>
              <a:t>                 </a:t>
            </a:r>
            <a:r>
              <a:rPr lang="zh-CN" altLang="en-US" sz="2400"/>
              <a:t>失数据</a:t>
            </a:r>
          </a:p>
          <a:p>
            <a:pPr eaLnBrk="1" hangingPunct="1"/>
            <a:r>
              <a:rPr lang="en-US" altLang="zh-CN" sz="2400"/>
              <a:t>isnull 	         </a:t>
            </a:r>
            <a:r>
              <a:rPr lang="zh-CN" altLang="en-US" sz="2400"/>
              <a:t>返回一个含有布尔值的对象，这些布尔值表</a:t>
            </a:r>
            <a:endParaRPr lang="en-US" altLang="zh-CN" sz="2400"/>
          </a:p>
          <a:p>
            <a:pPr eaLnBrk="1" hangingPunct="1"/>
            <a:r>
              <a:rPr lang="en-US" altLang="zh-CN" sz="2400"/>
              <a:t>                 </a:t>
            </a:r>
            <a:r>
              <a:rPr lang="zh-CN" altLang="en-US" sz="2400"/>
              <a:t>示哪些值是缺失值</a:t>
            </a:r>
            <a:r>
              <a:rPr lang="en-US" altLang="zh-CN" sz="2400"/>
              <a:t>/NA，</a:t>
            </a:r>
            <a:r>
              <a:rPr lang="zh-CN" altLang="en-US" sz="2400"/>
              <a:t>该对象的类型与源</a:t>
            </a:r>
            <a:endParaRPr lang="en-US" altLang="zh-CN" sz="2400"/>
          </a:p>
          <a:p>
            <a:pPr eaLnBrk="1" hangingPunct="1"/>
            <a:r>
              <a:rPr lang="en-US" altLang="zh-CN" sz="2400"/>
              <a:t>                 </a:t>
            </a:r>
            <a:r>
              <a:rPr lang="zh-CN" altLang="en-US" sz="2400"/>
              <a:t>类型一样</a:t>
            </a:r>
          </a:p>
          <a:p>
            <a:pPr eaLnBrk="1" hangingPunct="1"/>
            <a:r>
              <a:rPr lang="en-US" altLang="zh-CN" sz="2400"/>
              <a:t>notnull	isnull </a:t>
            </a:r>
            <a:r>
              <a:rPr lang="zh-CN" altLang="en-US" sz="2400"/>
              <a:t>的否定式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zh-CN" sz="3600" smtClean="0"/>
              <a:t>处理缺失数据</a:t>
            </a:r>
            <a:endParaRPr lang="zh-CN" altLang="en-US" smtClean="0"/>
          </a:p>
        </p:txBody>
      </p:sp>
      <p:sp>
        <p:nvSpPr>
          <p:cNvPr id="93187" name="内容占位符 2"/>
          <p:cNvSpPr>
            <a:spLocks noGrp="1"/>
          </p:cNvSpPr>
          <p:nvPr>
            <p:ph idx="1"/>
          </p:nvPr>
        </p:nvSpPr>
        <p:spPr>
          <a:xfrm>
            <a:off x="609600" y="1066800"/>
            <a:ext cx="8001000" cy="5181600"/>
          </a:xfrm>
        </p:spPr>
        <p:txBody>
          <a:bodyPr/>
          <a:lstStyle/>
          <a:p>
            <a:r>
              <a:rPr lang="zh-CN" altLang="zh-CN" sz="3200" smtClean="0"/>
              <a:t>滤除缺失数据</a:t>
            </a:r>
          </a:p>
          <a:p>
            <a:pPr>
              <a:buFont typeface="Wingdings" pitchFamily="2" charset="2"/>
              <a:buNone/>
            </a:pPr>
            <a:r>
              <a:rPr lang="en-US" altLang="zh-CN" sz="2800" smtClean="0"/>
              <a:t>          </a:t>
            </a:r>
            <a:r>
              <a:rPr lang="zh-CN" altLang="zh-CN" sz="2800" smtClean="0"/>
              <a:t>过滤掉缺失数据的办法</a:t>
            </a:r>
            <a:r>
              <a:rPr lang="zh-CN" altLang="en-US" sz="2800" smtClean="0"/>
              <a:t>有</a:t>
            </a:r>
            <a:r>
              <a:rPr lang="zh-CN" altLang="zh-CN" sz="2800" smtClean="0"/>
              <a:t>很多种。纯手工操作永远都是一个办法，但</a:t>
            </a:r>
            <a:r>
              <a:rPr lang="en-US" altLang="zh-CN" sz="2800" smtClean="0"/>
              <a:t>dropna</a:t>
            </a:r>
            <a:r>
              <a:rPr lang="zh-CN" altLang="zh-CN" sz="2800" smtClean="0"/>
              <a:t>可能会</a:t>
            </a:r>
            <a:r>
              <a:rPr lang="zh-CN" altLang="en-US" sz="2800" smtClean="0"/>
              <a:t>更</a:t>
            </a:r>
            <a:r>
              <a:rPr lang="zh-CN" altLang="zh-CN" sz="2800" smtClean="0"/>
              <a:t>实 用一</a:t>
            </a:r>
            <a:r>
              <a:rPr lang="zh-CN" altLang="en-US" sz="2800" smtClean="0"/>
              <a:t>些</a:t>
            </a:r>
            <a:r>
              <a:rPr lang="zh-CN" altLang="zh-CN" sz="2800" smtClean="0"/>
              <a:t>。对</a:t>
            </a:r>
            <a:r>
              <a:rPr lang="zh-CN" altLang="en-US" sz="2800" smtClean="0"/>
              <a:t>于</a:t>
            </a:r>
            <a:r>
              <a:rPr lang="zh-CN" altLang="zh-CN" sz="2800" smtClean="0"/>
              <a:t>一个</a:t>
            </a:r>
            <a:r>
              <a:rPr lang="en-US" altLang="zh-CN" sz="2800" smtClean="0"/>
              <a:t>Series，dropna</a:t>
            </a:r>
            <a:r>
              <a:rPr lang="zh-CN" altLang="zh-CN" sz="2800" smtClean="0"/>
              <a:t>返回一个仅含非空数据和索引值的</a:t>
            </a:r>
            <a:r>
              <a:rPr lang="en-US" altLang="zh-CN" sz="2800" smtClean="0"/>
              <a:t>Series:</a:t>
            </a:r>
            <a:endParaRPr lang="zh-CN" altLang="zh-CN" sz="2800" smtClean="0"/>
          </a:p>
          <a:p>
            <a:pPr>
              <a:buFont typeface="Wingdings" pitchFamily="2" charset="2"/>
              <a:buNone/>
            </a:pPr>
            <a:endParaRPr lang="zh-CN" altLang="zh-CN" sz="2800"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24A652-86CF-4B40-A4F6-B1B9A18717FE}" type="slidenum">
              <a:rPr lang="en-US" altLang="zh-CN" smtClean="0"/>
              <a:pPr eaLnBrk="1" hangingPunct="1"/>
              <a:t>89</a:t>
            </a:fld>
            <a:endParaRPr lang="en-US" altLang="zh-CN" smtClean="0"/>
          </a:p>
        </p:txBody>
      </p:sp>
      <p:sp>
        <p:nvSpPr>
          <p:cNvPr id="93189" name="Text Box 4"/>
          <p:cNvSpPr txBox="1">
            <a:spLocks noChangeArrowheads="1"/>
          </p:cNvSpPr>
          <p:nvPr/>
        </p:nvSpPr>
        <p:spPr bwMode="auto">
          <a:xfrm>
            <a:off x="1295400" y="3505200"/>
            <a:ext cx="6705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t>
            </a:r>
            <a:r>
              <a:rPr lang="pt-BR" altLang="zh-CN" sz="2000"/>
              <a:t>from numpy import nan as NA</a:t>
            </a:r>
          </a:p>
          <a:p>
            <a:pPr eaLnBrk="1" hangingPunct="1"/>
            <a:r>
              <a:rPr lang="en-US" altLang="zh-CN" sz="2000"/>
              <a:t>&gt;&gt;&gt;</a:t>
            </a:r>
            <a:r>
              <a:rPr lang="pt-BR" altLang="zh-CN" sz="2000"/>
              <a:t>data = Series([1, NA, 3.5, NA, 7])</a:t>
            </a:r>
          </a:p>
          <a:p>
            <a:pPr eaLnBrk="1" hangingPunct="1"/>
            <a:r>
              <a:rPr lang="pt-BR" altLang="zh-CN" sz="2000"/>
              <a:t>&gt;&gt;&gt;</a:t>
            </a:r>
            <a:r>
              <a:rPr lang="en-US" altLang="zh-CN" sz="2000"/>
              <a:t>data.dropna()</a:t>
            </a:r>
          </a:p>
          <a:p>
            <a:pPr eaLnBrk="1" hangingPunct="1"/>
            <a:r>
              <a:rPr lang="en-US" altLang="zh-CN" sz="2000"/>
              <a:t>0    1.0</a:t>
            </a:r>
          </a:p>
          <a:p>
            <a:pPr eaLnBrk="1" hangingPunct="1"/>
            <a:r>
              <a:rPr lang="en-US" altLang="zh-CN" sz="2000"/>
              <a:t>2    3.5</a:t>
            </a:r>
          </a:p>
          <a:p>
            <a:pPr eaLnBrk="1" hangingPunct="1"/>
            <a:r>
              <a:rPr lang="en-US" altLang="zh-CN" sz="2000"/>
              <a:t>4    7.0</a:t>
            </a:r>
          </a:p>
          <a:p>
            <a:pPr eaLnBrk="1" hangingPunct="1"/>
            <a:r>
              <a:rPr lang="en-US" altLang="zh-CN" sz="2000"/>
              <a:t>dtype: float64</a:t>
            </a:r>
          </a:p>
          <a:p>
            <a:pPr eaLnBrk="1" hangingPunct="1"/>
            <a:endParaRPr lang="pt-BR" altLang="zh-CN"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z="3600" smtClean="0"/>
              <a:t>pandas</a:t>
            </a:r>
            <a:r>
              <a:rPr lang="zh-CN" altLang="zh-CN" sz="3600" smtClean="0"/>
              <a:t>的数据结构介绍</a:t>
            </a:r>
            <a:endParaRPr lang="zh-CN" altLang="en-US" sz="3600" smtClean="0"/>
          </a:p>
        </p:txBody>
      </p:sp>
      <p:sp>
        <p:nvSpPr>
          <p:cNvPr id="11267"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NumPy</a:t>
            </a:r>
            <a:r>
              <a:rPr lang="zh-CN" altLang="zh-CN" sz="2800" smtClean="0"/>
              <a:t>数组运算</a:t>
            </a:r>
            <a:r>
              <a:rPr lang="en-US" altLang="zh-CN" sz="2800" smtClean="0"/>
              <a:t>（</a:t>
            </a:r>
            <a:r>
              <a:rPr lang="zh-CN" altLang="zh-CN" sz="2800" smtClean="0"/>
              <a:t>如根据布尔型数组进行过滤、标量乘法、应用数学函数等）都会保留索引和值之间的链接：</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mtClean="0"/>
          </a:p>
        </p:txBody>
      </p:sp>
      <p:sp>
        <p:nvSpPr>
          <p:cNvPr id="1126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B32D7F3-BAAD-45C1-9108-6D401CF2F0B7}" type="slidenum">
              <a:rPr lang="en-US" altLang="zh-CN" smtClean="0"/>
              <a:pPr eaLnBrk="1" hangingPunct="1"/>
              <a:t>9</a:t>
            </a:fld>
            <a:endParaRPr lang="en-US" altLang="zh-CN" smtClean="0"/>
          </a:p>
        </p:txBody>
      </p:sp>
      <p:sp>
        <p:nvSpPr>
          <p:cNvPr id="11269" name="Text Box 4"/>
          <p:cNvSpPr txBox="1">
            <a:spLocks noChangeArrowheads="1"/>
          </p:cNvSpPr>
          <p:nvPr/>
        </p:nvSpPr>
        <p:spPr bwMode="auto">
          <a:xfrm>
            <a:off x="1676400" y="2514600"/>
            <a:ext cx="54864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&gt;&gt;&gt;obj2</a:t>
            </a:r>
          </a:p>
          <a:p>
            <a:pPr eaLnBrk="1" hangingPunct="1"/>
            <a:endParaRPr lang="en-US" altLang="zh-CN" sz="2000"/>
          </a:p>
          <a:p>
            <a:pPr eaLnBrk="1" hangingPunct="1"/>
            <a:r>
              <a:rPr lang="en-US" altLang="zh-CN" sz="2000"/>
              <a:t>&gt;&gt;&gt;obj2[obj2 &gt; 0]</a:t>
            </a:r>
          </a:p>
          <a:p>
            <a:pPr eaLnBrk="1" hangingPunct="1"/>
            <a:endParaRPr lang="en-US" altLang="zh-CN" sz="2000"/>
          </a:p>
          <a:p>
            <a:pPr eaLnBrk="1" hangingPunct="1"/>
            <a:r>
              <a:rPr lang="en-US" altLang="zh-CN" sz="2000"/>
              <a:t>&gt;&gt;&gt;obj2*2</a:t>
            </a:r>
          </a:p>
          <a:p>
            <a:pPr eaLnBrk="1" hangingPunct="1"/>
            <a:endParaRPr lang="en-US" altLang="zh-CN" sz="2000"/>
          </a:p>
          <a:p>
            <a:pPr eaLnBrk="1" hangingPunct="1"/>
            <a:r>
              <a:rPr lang="en-US" altLang="zh-CN" sz="2000"/>
              <a:t>&gt;&gt;&gt;np.exp(obj2)</a:t>
            </a:r>
          </a:p>
          <a:p>
            <a:pPr eaLnBrk="1" hangingPunct="1"/>
            <a:r>
              <a:rPr lang="en-US" altLang="zh-CN" sz="2000"/>
              <a:t>d     403.428793</a:t>
            </a:r>
          </a:p>
          <a:p>
            <a:pPr eaLnBrk="1" hangingPunct="1"/>
            <a:r>
              <a:rPr lang="en-US" altLang="zh-CN" sz="2000"/>
              <a:t>b    1096.633158</a:t>
            </a:r>
          </a:p>
          <a:p>
            <a:pPr eaLnBrk="1" hangingPunct="1"/>
            <a:r>
              <a:rPr lang="en-US" altLang="zh-CN" sz="2000"/>
              <a:t>a       0.006738</a:t>
            </a:r>
          </a:p>
          <a:p>
            <a:pPr eaLnBrk="1" hangingPunct="1"/>
            <a:r>
              <a:rPr lang="en-US" altLang="zh-CN" sz="2000"/>
              <a:t>c      20.085537</a:t>
            </a:r>
          </a:p>
          <a:p>
            <a:pPr eaLnBrk="1" hangingPunct="1"/>
            <a:r>
              <a:rPr lang="en-US" altLang="zh-CN" sz="2000"/>
              <a:t>dtype: float64</a:t>
            </a:r>
            <a:endParaRPr lang="zh-CN" altLang="zh-CN"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zh-CN" sz="3600" smtClean="0"/>
              <a:t>处理缺失数据</a:t>
            </a:r>
            <a:endParaRPr lang="zh-CN" altLang="en-US" sz="3600" smtClean="0"/>
          </a:p>
        </p:txBody>
      </p:sp>
      <p:sp>
        <p:nvSpPr>
          <p:cNvPr id="9421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当然，也可以通过布尔型索引达到这个目的:</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对</a:t>
            </a:r>
            <a:r>
              <a:rPr lang="zh-CN" altLang="en-US" sz="2800" smtClean="0"/>
              <a:t>于</a:t>
            </a:r>
            <a:r>
              <a:rPr lang="en-US" altLang="zh-CN" sz="2800" smtClean="0"/>
              <a:t>DataFrame</a:t>
            </a:r>
            <a:r>
              <a:rPr lang="zh-CN" altLang="zh-CN" sz="2800" smtClean="0"/>
              <a:t>对象，</a:t>
            </a:r>
            <a:r>
              <a:rPr lang="en-US" altLang="zh-CN" sz="2800" smtClean="0"/>
              <a:t>dropna</a:t>
            </a:r>
            <a:r>
              <a:rPr lang="zh-CN" altLang="zh-CN" sz="2800" smtClean="0"/>
              <a:t>默认丢弃任何含有缺失值的行：</a:t>
            </a:r>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6841B4-B2E9-4C2D-8910-8FF0A4770E64}" type="slidenum">
              <a:rPr lang="en-US" altLang="zh-CN" smtClean="0"/>
              <a:pPr eaLnBrk="1" hangingPunct="1"/>
              <a:t>90</a:t>
            </a:fld>
            <a:endParaRPr lang="en-US" altLang="zh-CN" smtClean="0"/>
          </a:p>
        </p:txBody>
      </p:sp>
      <p:sp>
        <p:nvSpPr>
          <p:cNvPr id="94213" name="Text Box 4"/>
          <p:cNvSpPr txBox="1">
            <a:spLocks noChangeArrowheads="1"/>
          </p:cNvSpPr>
          <p:nvPr/>
        </p:nvSpPr>
        <p:spPr bwMode="auto">
          <a:xfrm>
            <a:off x="1447800" y="1524000"/>
            <a:ext cx="6324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&gt;&gt;&gt;data[data.notnull()] </a:t>
            </a:r>
          </a:p>
          <a:p>
            <a:pPr eaLnBrk="1" hangingPunct="1"/>
            <a:r>
              <a:rPr lang="en-US" altLang="zh-CN" sz="2000"/>
              <a:t>0    1.0</a:t>
            </a:r>
          </a:p>
          <a:p>
            <a:pPr eaLnBrk="1" hangingPunct="1"/>
            <a:r>
              <a:rPr lang="en-US" altLang="zh-CN" sz="2000"/>
              <a:t>2    3.5</a:t>
            </a:r>
          </a:p>
          <a:p>
            <a:pPr eaLnBrk="1" hangingPunct="1"/>
            <a:r>
              <a:rPr lang="en-US" altLang="zh-CN" sz="2000"/>
              <a:t>4    7.0</a:t>
            </a:r>
          </a:p>
          <a:p>
            <a:pPr eaLnBrk="1" hangingPunct="1"/>
            <a:r>
              <a:rPr lang="en-US" altLang="zh-CN" sz="2000"/>
              <a:t>dtype: float64</a:t>
            </a:r>
          </a:p>
        </p:txBody>
      </p:sp>
      <p:sp>
        <p:nvSpPr>
          <p:cNvPr id="94214" name="Text Box 4"/>
          <p:cNvSpPr txBox="1">
            <a:spLocks noChangeArrowheads="1"/>
          </p:cNvSpPr>
          <p:nvPr/>
        </p:nvSpPr>
        <p:spPr bwMode="auto">
          <a:xfrm>
            <a:off x="990600" y="4114800"/>
            <a:ext cx="7543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 = DataFrame([[1., 6.5, 3.],[1., NA,NA],</a:t>
            </a:r>
          </a:p>
          <a:p>
            <a:pPr eaLnBrk="1" hangingPunct="1"/>
            <a:r>
              <a:rPr lang="en-US" altLang="zh-CN" sz="2000"/>
              <a:t>        [NA, NA, NA], [NA, 6.5, 3.1]])</a:t>
            </a:r>
          </a:p>
          <a:p>
            <a:pPr eaLnBrk="1" hangingPunct="1"/>
            <a:endParaRPr lang="en-US" altLang="zh-CN" sz="2000"/>
          </a:p>
          <a:p>
            <a:pPr eaLnBrk="1" hangingPunct="1"/>
            <a:r>
              <a:rPr lang="en-US" altLang="zh-CN" sz="2000"/>
              <a:t>&gt;&gt;&gt;cleaned = data.dropna()</a:t>
            </a:r>
          </a:p>
          <a:p>
            <a:pPr eaLnBrk="1" hangingPunct="1"/>
            <a:r>
              <a:rPr lang="en-US" altLang="zh-CN" sz="2000"/>
              <a:t>&gt;&gt;&gt;data</a:t>
            </a:r>
          </a:p>
          <a:p>
            <a:pPr eaLnBrk="1" hangingPunct="1"/>
            <a:r>
              <a:rPr lang="en-US" altLang="zh-CN" sz="2000"/>
              <a:t>&gt;&gt;&gt; cleaned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zh-CN" sz="3600" smtClean="0"/>
              <a:t>处理缺失数据</a:t>
            </a:r>
            <a:endParaRPr lang="zh-CN" altLang="en-US" sz="3600" smtClean="0"/>
          </a:p>
        </p:txBody>
      </p:sp>
      <p:sp>
        <p:nvSpPr>
          <p:cNvPr id="95235"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传入</a:t>
            </a:r>
            <a:r>
              <a:rPr lang="en-US" altLang="zh-CN" sz="2800" smtClean="0"/>
              <a:t>how=‘all</a:t>
            </a:r>
            <a:r>
              <a:rPr lang="en-US" altLang="zh-CN" sz="2800" baseline="30000" smtClean="0"/>
              <a:t>’</a:t>
            </a:r>
            <a:r>
              <a:rPr lang="zh-CN" altLang="zh-CN" sz="2800" smtClean="0"/>
              <a:t>将只丢弃</a:t>
            </a:r>
            <a:r>
              <a:rPr lang="zh-CN" altLang="en-US" sz="2800" smtClean="0"/>
              <a:t>全</a:t>
            </a:r>
            <a:r>
              <a:rPr lang="zh-CN" altLang="zh-CN" sz="2800" smtClean="0"/>
              <a:t>为</a:t>
            </a:r>
            <a:r>
              <a:rPr lang="en-US" altLang="zh-CN" sz="2800" smtClean="0"/>
              <a:t>NA</a:t>
            </a:r>
            <a:r>
              <a:rPr lang="zh-CN" altLang="zh-CN" sz="2800" smtClean="0"/>
              <a:t>的那些行:</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另一个滤除</a:t>
            </a:r>
            <a:r>
              <a:rPr lang="en-US" altLang="zh-CN" sz="2800" smtClean="0"/>
              <a:t>DataFramc</a:t>
            </a:r>
            <a:r>
              <a:rPr lang="zh-CN" altLang="zh-CN" sz="2800" smtClean="0"/>
              <a:t>行的问题涉及时间序列数据。假设只想留下一部分观测数据， 可以用</a:t>
            </a:r>
            <a:r>
              <a:rPr lang="en-US" altLang="zh-CN" sz="2800" smtClean="0"/>
              <a:t>thresh</a:t>
            </a:r>
            <a:r>
              <a:rPr lang="zh-CN" altLang="zh-CN" sz="2800" smtClean="0"/>
              <a:t>参数实现此目的：</a:t>
            </a:r>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zh-CN" altLang="en-US" smtClean="0"/>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AC4E00C-89E1-4CD7-B8D7-8E3F114E96F0}" type="slidenum">
              <a:rPr lang="en-US" altLang="zh-CN" smtClean="0"/>
              <a:pPr eaLnBrk="1" hangingPunct="1"/>
              <a:t>91</a:t>
            </a:fld>
            <a:endParaRPr lang="en-US" altLang="zh-CN" smtClean="0"/>
          </a:p>
        </p:txBody>
      </p:sp>
      <p:sp>
        <p:nvSpPr>
          <p:cNvPr id="95237" name="Text Box 4"/>
          <p:cNvSpPr txBox="1">
            <a:spLocks noChangeArrowheads="1"/>
          </p:cNvSpPr>
          <p:nvPr/>
        </p:nvSpPr>
        <p:spPr bwMode="auto">
          <a:xfrm>
            <a:off x="1447800" y="1524000"/>
            <a:ext cx="6324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&gt;&gt;&gt;data.dropna(how='all‘)</a:t>
            </a:r>
          </a:p>
          <a:p>
            <a:pPr eaLnBrk="1" hangingPunct="1"/>
            <a:r>
              <a:rPr lang="en-US" altLang="zh-CN" sz="2000"/>
              <a:t>#</a:t>
            </a:r>
            <a:r>
              <a:rPr lang="zh-CN" altLang="en-US" sz="2000"/>
              <a:t>要用这种方式丢弃列，只需传入</a:t>
            </a:r>
            <a:r>
              <a:rPr lang="en-US" altLang="zh-CN" sz="2000"/>
              <a:t>axis=1</a:t>
            </a:r>
            <a:r>
              <a:rPr lang="zh-CN" altLang="en-US" sz="2000"/>
              <a:t>即可</a:t>
            </a:r>
            <a:r>
              <a:rPr lang="en-US" altLang="zh-CN" sz="2000"/>
              <a:t>:</a:t>
            </a:r>
          </a:p>
          <a:p>
            <a:pPr eaLnBrk="1" hangingPunct="1"/>
            <a:r>
              <a:rPr lang="en-US" altLang="zh-CN" sz="2000"/>
              <a:t>&gt;&gt;&gt;</a:t>
            </a:r>
            <a:r>
              <a:rPr lang="it-IT" altLang="zh-CN" sz="2000"/>
              <a:t>data[4] = NA</a:t>
            </a:r>
          </a:p>
          <a:p>
            <a:pPr eaLnBrk="1" hangingPunct="1"/>
            <a:r>
              <a:rPr lang="it-IT" altLang="zh-CN" sz="2000"/>
              <a:t>&gt;&gt;&gt;data</a:t>
            </a:r>
          </a:p>
          <a:p>
            <a:pPr eaLnBrk="1" hangingPunct="1"/>
            <a:r>
              <a:rPr lang="it-IT" altLang="zh-CN" sz="2000"/>
              <a:t>&gt;&gt;&gt;data.dropna(axis=1, how='all‘)</a:t>
            </a:r>
            <a:endParaRPr lang="en-US" altLang="zh-CN" sz="2000"/>
          </a:p>
        </p:txBody>
      </p:sp>
      <p:sp>
        <p:nvSpPr>
          <p:cNvPr id="95238" name="Text Box 4"/>
          <p:cNvSpPr txBox="1">
            <a:spLocks noChangeArrowheads="1"/>
          </p:cNvSpPr>
          <p:nvPr/>
        </p:nvSpPr>
        <p:spPr bwMode="auto">
          <a:xfrm>
            <a:off x="1524000" y="4495800"/>
            <a:ext cx="6324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&gt;&gt;&gt;df = DataFrame(np.random.randn(7, 3))</a:t>
            </a:r>
          </a:p>
          <a:p>
            <a:pPr eaLnBrk="1" hangingPunct="1"/>
            <a:r>
              <a:rPr lang="en-US" altLang="zh-CN" sz="2000"/>
              <a:t>&gt;&gt;&gt;</a:t>
            </a:r>
            <a:r>
              <a:rPr lang="pl-PL" altLang="zh-CN" sz="2000"/>
              <a:t>df.ix[:4, 1] = NA; df.ix[:2, 2] = NA</a:t>
            </a:r>
            <a:endParaRPr lang="en-US" altLang="zh-CN" sz="2000"/>
          </a:p>
          <a:p>
            <a:pPr eaLnBrk="1" hangingPunct="1"/>
            <a:endParaRPr lang="pl-PL" altLang="zh-CN" sz="2000"/>
          </a:p>
          <a:p>
            <a:pPr eaLnBrk="1" hangingPunct="1"/>
            <a:r>
              <a:rPr lang="en-US" altLang="zh-CN" sz="2000"/>
              <a:t>&gt;&gt;&gt;</a:t>
            </a:r>
            <a:r>
              <a:rPr lang="pl-PL" altLang="zh-CN" sz="2000"/>
              <a:t>df</a:t>
            </a:r>
            <a:endParaRPr lang="en-US" altLang="zh-CN" sz="2000"/>
          </a:p>
          <a:p>
            <a:pPr eaLnBrk="1" hangingPunct="1"/>
            <a:r>
              <a:rPr lang="en-US" altLang="zh-CN" sz="2000"/>
              <a:t>&gt;&gt;&gt;df.dropna(thresh=3)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zh-CN" sz="3600" smtClean="0"/>
              <a:t>处理缺失数据</a:t>
            </a:r>
            <a:endParaRPr lang="zh-CN" altLang="en-US" sz="3600" smtClean="0"/>
          </a:p>
        </p:txBody>
      </p:sp>
      <p:sp>
        <p:nvSpPr>
          <p:cNvPr id="96259" name="内容占位符 2"/>
          <p:cNvSpPr>
            <a:spLocks noGrp="1"/>
          </p:cNvSpPr>
          <p:nvPr>
            <p:ph idx="1"/>
          </p:nvPr>
        </p:nvSpPr>
        <p:spPr/>
        <p:txBody>
          <a:bodyPr/>
          <a:lstStyle/>
          <a:p>
            <a:r>
              <a:rPr lang="zh-CN" altLang="zh-CN" sz="3200" smtClean="0"/>
              <a:t>填充缺失数据</a:t>
            </a:r>
          </a:p>
          <a:p>
            <a:pPr>
              <a:buFont typeface="Wingdings" pitchFamily="2" charset="2"/>
              <a:buNone/>
            </a:pPr>
            <a:r>
              <a:rPr lang="en-US" altLang="zh-CN" sz="2800" smtClean="0"/>
              <a:t>         </a:t>
            </a:r>
            <a:r>
              <a:rPr lang="zh-CN" altLang="en-US" sz="2800" smtClean="0"/>
              <a:t>若</a:t>
            </a:r>
            <a:r>
              <a:rPr lang="zh-CN" altLang="zh-CN" sz="2800" smtClean="0"/>
              <a:t>不想滤除缺失数据</a:t>
            </a:r>
            <a:r>
              <a:rPr lang="en-US" altLang="zh-CN" sz="2800" smtClean="0"/>
              <a:t>（</a:t>
            </a:r>
            <a:r>
              <a:rPr lang="zh-CN" altLang="zh-CN" sz="2800" smtClean="0"/>
              <a:t>有可能会丢弃跟它有关的其他数据），而是希望通过其他方式填补那些“空洞”。对于大多数情况而言，</a:t>
            </a:r>
            <a:r>
              <a:rPr lang="en-US" altLang="zh-CN" sz="2800" smtClean="0"/>
              <a:t>fillna</a:t>
            </a:r>
            <a:r>
              <a:rPr lang="zh-CN" altLang="zh-CN" sz="2800" smtClean="0"/>
              <a:t>方法是最主要的函数。通过一个常数调用</a:t>
            </a:r>
            <a:r>
              <a:rPr lang="en-US" altLang="zh-CN" sz="2800" smtClean="0"/>
              <a:t>fillna</a:t>
            </a:r>
            <a:r>
              <a:rPr lang="zh-CN" altLang="zh-CN" sz="2800" smtClean="0"/>
              <a:t>就会将缺失值替换为那个常数值：</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若是通过一个字典调用</a:t>
            </a:r>
            <a:r>
              <a:rPr lang="en-US" altLang="zh-CN" sz="2800" smtClean="0"/>
              <a:t>fillna,</a:t>
            </a:r>
            <a:r>
              <a:rPr lang="zh-CN" altLang="zh-CN" sz="2800" smtClean="0"/>
              <a:t>就</a:t>
            </a:r>
            <a:r>
              <a:rPr lang="zh-CN" altLang="en-US" sz="2800" smtClean="0"/>
              <a:t>可</a:t>
            </a:r>
            <a:r>
              <a:rPr lang="zh-CN" altLang="zh-CN" sz="2800" smtClean="0"/>
              <a:t>以实现对不同的列</a:t>
            </a:r>
            <a:r>
              <a:rPr lang="zh-CN" altLang="en-US" sz="2800" smtClean="0"/>
              <a:t>填充</a:t>
            </a:r>
            <a:r>
              <a:rPr lang="zh-CN" altLang="zh-CN" sz="2800" smtClean="0"/>
              <a:t>不同的值</a:t>
            </a:r>
          </a:p>
          <a:p>
            <a:pPr>
              <a:buFont typeface="Wingdings" pitchFamily="2" charset="2"/>
              <a:buNone/>
            </a:pPr>
            <a:endParaRPr lang="zh-CN" altLang="en-US" sz="2800" smtClean="0"/>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D741824-476B-4142-9ADF-F693199585CD}" type="slidenum">
              <a:rPr lang="en-US" altLang="zh-CN" smtClean="0"/>
              <a:pPr eaLnBrk="1" hangingPunct="1"/>
              <a:t>92</a:t>
            </a:fld>
            <a:endParaRPr lang="en-US" altLang="zh-CN" smtClean="0"/>
          </a:p>
        </p:txBody>
      </p:sp>
      <p:sp>
        <p:nvSpPr>
          <p:cNvPr id="96261" name="Text Box 4"/>
          <p:cNvSpPr txBox="1">
            <a:spLocks noChangeArrowheads="1"/>
          </p:cNvSpPr>
          <p:nvPr/>
        </p:nvSpPr>
        <p:spPr bwMode="auto">
          <a:xfrm>
            <a:off x="1219200" y="3962400"/>
            <a:ext cx="63246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df.fillna(0)</a:t>
            </a:r>
          </a:p>
        </p:txBody>
      </p:sp>
      <p:sp>
        <p:nvSpPr>
          <p:cNvPr id="96262" name="Text Box 4"/>
          <p:cNvSpPr txBox="1">
            <a:spLocks noChangeArrowheads="1"/>
          </p:cNvSpPr>
          <p:nvPr/>
        </p:nvSpPr>
        <p:spPr bwMode="auto">
          <a:xfrm>
            <a:off x="1371600" y="5410200"/>
            <a:ext cx="6324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df.fillna({1:	0.5, 3: -1})</a:t>
            </a:r>
          </a:p>
          <a:p>
            <a:pPr eaLnBrk="1" hangingPunct="1"/>
            <a:endParaRPr lang="en-US" altLang="zh-CN" sz="2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zh-CN" sz="3600" smtClean="0"/>
              <a:t>处理缺失数据</a:t>
            </a:r>
            <a:endParaRPr lang="zh-CN" altLang="en-US" sz="3600" smtClean="0"/>
          </a:p>
        </p:txBody>
      </p:sp>
      <p:sp>
        <p:nvSpPr>
          <p:cNvPr id="972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4B7AC98-362F-4591-BD62-F2B140B46875}" type="slidenum">
              <a:rPr lang="en-US" altLang="zh-CN" smtClean="0"/>
              <a:pPr eaLnBrk="1" hangingPunct="1"/>
              <a:t>93</a:t>
            </a:fld>
            <a:endParaRPr lang="en-US" altLang="zh-CN" smtClean="0"/>
          </a:p>
        </p:txBody>
      </p:sp>
      <p:sp>
        <p:nvSpPr>
          <p:cNvPr id="97284" name="内容占位符 5"/>
          <p:cNvSpPr>
            <a:spLocks noGrp="1"/>
          </p:cNvSpPr>
          <p:nvPr>
            <p:ph idx="1"/>
          </p:nvPr>
        </p:nvSpPr>
        <p:spPr>
          <a:xfrm>
            <a:off x="381000" y="1052513"/>
            <a:ext cx="8186738" cy="5272087"/>
          </a:xfrm>
        </p:spPr>
        <p:txBody>
          <a:bodyPr/>
          <a:lstStyle/>
          <a:p>
            <a:pPr>
              <a:buFont typeface="Wingdings" pitchFamily="2" charset="2"/>
              <a:buNone/>
            </a:pPr>
            <a:r>
              <a:rPr lang="en-US" altLang="zh-CN" sz="2800" smtClean="0"/>
              <a:t>          fillna</a:t>
            </a:r>
            <a:r>
              <a:rPr lang="zh-CN" altLang="zh-CN" sz="2800" smtClean="0"/>
              <a:t>默认会返回新对象，但也可以对现有对象进行就地修改:</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对</a:t>
            </a:r>
            <a:r>
              <a:rPr lang="en-US" altLang="zh-CN" sz="2800" smtClean="0"/>
              <a:t>reindex</a:t>
            </a:r>
            <a:r>
              <a:rPr lang="zh-CN" altLang="zh-CN" sz="2800" smtClean="0"/>
              <a:t>有效的那些插值方法也可用</a:t>
            </a:r>
            <a:r>
              <a:rPr lang="zh-CN" altLang="en-US" sz="2800" smtClean="0"/>
              <a:t>于</a:t>
            </a:r>
            <a:r>
              <a:rPr lang="en-US" altLang="zh-CN" sz="2800" smtClean="0"/>
              <a:t>fillna:</a:t>
            </a:r>
            <a:endParaRPr lang="zh-CN" altLang="zh-CN" sz="2800" smtClean="0"/>
          </a:p>
          <a:p>
            <a:pPr>
              <a:buFont typeface="Wingdings" pitchFamily="2" charset="2"/>
              <a:buNone/>
            </a:pPr>
            <a:endParaRPr lang="zh-CN" altLang="en-US" sz="2800" smtClean="0"/>
          </a:p>
        </p:txBody>
      </p:sp>
      <p:sp>
        <p:nvSpPr>
          <p:cNvPr id="97285" name="Text Box 4"/>
          <p:cNvSpPr txBox="1">
            <a:spLocks noChangeArrowheads="1"/>
          </p:cNvSpPr>
          <p:nvPr/>
        </p:nvSpPr>
        <p:spPr bwMode="auto">
          <a:xfrm>
            <a:off x="1219200" y="1981200"/>
            <a:ext cx="6324600" cy="10779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400"/>
              <a:t>#</a:t>
            </a:r>
            <a:r>
              <a:rPr lang="zh-CN" altLang="en-US" sz="2400"/>
              <a:t>总是返回被填允对象的引用</a:t>
            </a:r>
          </a:p>
          <a:p>
            <a:pPr eaLnBrk="1" hangingPunct="1"/>
            <a:r>
              <a:rPr lang="en-US" altLang="zh-CN" sz="2000"/>
              <a:t>&gt;&gt;&gt; _ = df.fillna(0, inplace=True)</a:t>
            </a:r>
          </a:p>
          <a:p>
            <a:pPr eaLnBrk="1" hangingPunct="1"/>
            <a:r>
              <a:rPr lang="en-US" altLang="zh-CN" sz="2000"/>
              <a:t>&gt;&gt;&gt;df</a:t>
            </a:r>
          </a:p>
        </p:txBody>
      </p:sp>
      <p:sp>
        <p:nvSpPr>
          <p:cNvPr id="97286" name="Text Box 4"/>
          <p:cNvSpPr txBox="1">
            <a:spLocks noChangeArrowheads="1"/>
          </p:cNvSpPr>
          <p:nvPr/>
        </p:nvSpPr>
        <p:spPr bwMode="auto">
          <a:xfrm>
            <a:off x="1447800" y="4038600"/>
            <a:ext cx="6324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df = DataFrame(np.random.randn(6, 3))</a:t>
            </a:r>
          </a:p>
          <a:p>
            <a:pPr eaLnBrk="1" hangingPunct="1"/>
            <a:r>
              <a:rPr lang="en-US" altLang="zh-CN" sz="2000"/>
              <a:t>&gt;&gt;&gt;</a:t>
            </a:r>
            <a:r>
              <a:rPr lang="pl-PL" altLang="zh-CN" sz="2000"/>
              <a:t>df.ix[2:,1] = NA; df.ix[4:,2] = NA</a:t>
            </a:r>
            <a:endParaRPr lang="en-US" altLang="zh-CN" sz="2000"/>
          </a:p>
          <a:p>
            <a:pPr eaLnBrk="1" hangingPunct="1"/>
            <a:endParaRPr lang="pl-PL" altLang="zh-CN" sz="2000"/>
          </a:p>
          <a:p>
            <a:pPr eaLnBrk="1" hangingPunct="1"/>
            <a:r>
              <a:rPr lang="en-US" altLang="zh-CN" sz="2000"/>
              <a:t>&gt;&gt;&gt;</a:t>
            </a:r>
            <a:r>
              <a:rPr lang="pl-PL" altLang="zh-CN" sz="2000"/>
              <a:t>df</a:t>
            </a:r>
            <a:endParaRPr lang="en-US" altLang="zh-CN" sz="2000"/>
          </a:p>
          <a:p>
            <a:pPr eaLnBrk="1" hangingPunct="1"/>
            <a:r>
              <a:rPr lang="en-US" altLang="zh-CN" sz="2000"/>
              <a:t>&gt;&gt;&gt;df.fillna(method='ffill')</a:t>
            </a:r>
          </a:p>
          <a:p>
            <a:pPr eaLnBrk="1" hangingPunct="1"/>
            <a:r>
              <a:rPr lang="en-US" altLang="zh-CN" sz="2000"/>
              <a:t>&gt;&gt;&gt;df.fillna(method='ffill', limit=2)</a:t>
            </a:r>
            <a:endParaRPr lang="pl-PL" altLang="zh-CN" sz="2000"/>
          </a:p>
          <a:p>
            <a:pPr eaLnBrk="1" hangingPunct="1"/>
            <a:endParaRPr lang="en-US" altLang="zh-CN" sz="20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zh-CN" sz="3600" smtClean="0"/>
              <a:t>处理缺失数据</a:t>
            </a:r>
            <a:endParaRPr lang="zh-CN" altLang="en-US" sz="3600" smtClean="0"/>
          </a:p>
        </p:txBody>
      </p:sp>
      <p:sp>
        <p:nvSpPr>
          <p:cNvPr id="98307" name="内容占位符 2"/>
          <p:cNvSpPr>
            <a:spLocks noGrp="1"/>
          </p:cNvSpPr>
          <p:nvPr>
            <p:ph idx="1"/>
          </p:nvPr>
        </p:nvSpPr>
        <p:spPr>
          <a:xfrm>
            <a:off x="566738" y="1052513"/>
            <a:ext cx="8043862" cy="4967287"/>
          </a:xfrm>
        </p:spPr>
        <p:txBody>
          <a:bodyPr/>
          <a:lstStyle/>
          <a:p>
            <a:pPr>
              <a:buFont typeface="Wingdings" pitchFamily="2" charset="2"/>
              <a:buNone/>
            </a:pPr>
            <a:r>
              <a:rPr lang="en-US" altLang="zh-CN" smtClean="0"/>
              <a:t>           </a:t>
            </a:r>
            <a:r>
              <a:rPr lang="zh-CN" altLang="zh-CN" smtClean="0"/>
              <a:t>可以利用</a:t>
            </a:r>
            <a:r>
              <a:rPr lang="en-US" altLang="zh-CN" smtClean="0"/>
              <a:t>fillna</a:t>
            </a:r>
            <a:r>
              <a:rPr lang="zh-CN" altLang="zh-CN" smtClean="0"/>
              <a:t>实现许多别的功能。比如可以传入</a:t>
            </a:r>
            <a:r>
              <a:rPr lang="en-US" altLang="zh-CN" smtClean="0"/>
              <a:t>Series </a:t>
            </a:r>
            <a:r>
              <a:rPr lang="zh-CN" altLang="zh-CN" smtClean="0"/>
              <a:t>的平均值或中位数：</a:t>
            </a:r>
          </a:p>
          <a:p>
            <a:pPr>
              <a:buFont typeface="Wingdings" pitchFamily="2" charset="2"/>
              <a:buNone/>
            </a:pPr>
            <a:endParaRPr lang="zh-CN" altLang="zh-CN" sz="2800" smtClean="0"/>
          </a:p>
          <a:p>
            <a:endParaRPr lang="en-US" altLang="zh-CN" sz="2800" smtClean="0"/>
          </a:p>
          <a:p>
            <a:endParaRPr lang="en-US" altLang="zh-CN" sz="2800" smtClean="0"/>
          </a:p>
          <a:p>
            <a:endParaRPr lang="en-US" altLang="zh-CN" sz="2800" smtClean="0"/>
          </a:p>
          <a:p>
            <a:pPr>
              <a:buFont typeface="Wingdings" pitchFamily="2" charset="2"/>
              <a:buNone/>
            </a:pPr>
            <a:endParaRPr lang="en-US" altLang="zh-CN" sz="2800" smtClean="0"/>
          </a:p>
        </p:txBody>
      </p:sp>
      <p:sp>
        <p:nvSpPr>
          <p:cNvPr id="983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4FC274-2BD7-46B8-96C5-A881D7A68921}" type="slidenum">
              <a:rPr lang="en-US" altLang="zh-CN" smtClean="0"/>
              <a:pPr eaLnBrk="1" hangingPunct="1"/>
              <a:t>94</a:t>
            </a:fld>
            <a:endParaRPr lang="en-US" altLang="zh-CN" smtClean="0"/>
          </a:p>
        </p:txBody>
      </p:sp>
      <p:sp>
        <p:nvSpPr>
          <p:cNvPr id="98309" name="Text Box 4"/>
          <p:cNvSpPr txBox="1">
            <a:spLocks noChangeArrowheads="1"/>
          </p:cNvSpPr>
          <p:nvPr/>
        </p:nvSpPr>
        <p:spPr bwMode="auto">
          <a:xfrm>
            <a:off x="1371600" y="2438400"/>
            <a:ext cx="66294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 = Series([1., NA, 3.5, NA, 7])</a:t>
            </a:r>
          </a:p>
          <a:p>
            <a:pPr eaLnBrk="1" hangingPunct="1"/>
            <a:endParaRPr lang="en-US" altLang="zh-CN" sz="2000"/>
          </a:p>
          <a:p>
            <a:pPr eaLnBrk="1" hangingPunct="1"/>
            <a:r>
              <a:rPr lang="en-US" altLang="zh-CN" sz="2000"/>
              <a:t>&gt;&gt;&gt;data.fillna(data.mean())</a:t>
            </a:r>
          </a:p>
          <a:p>
            <a:pPr eaLnBrk="1" hangingPunct="1"/>
            <a:r>
              <a:rPr lang="en-US" altLang="zh-CN" sz="2000"/>
              <a:t>0    1.000000</a:t>
            </a:r>
          </a:p>
          <a:p>
            <a:pPr eaLnBrk="1" hangingPunct="1"/>
            <a:r>
              <a:rPr lang="en-US" altLang="zh-CN" sz="2000"/>
              <a:t>1    3.833333</a:t>
            </a:r>
          </a:p>
          <a:p>
            <a:pPr eaLnBrk="1" hangingPunct="1"/>
            <a:r>
              <a:rPr lang="en-US" altLang="zh-CN" sz="2000"/>
              <a:t>2    3.500000</a:t>
            </a:r>
          </a:p>
          <a:p>
            <a:pPr eaLnBrk="1" hangingPunct="1"/>
            <a:r>
              <a:rPr lang="en-US" altLang="zh-CN" sz="2000"/>
              <a:t>3    3.833333</a:t>
            </a:r>
          </a:p>
          <a:p>
            <a:pPr eaLnBrk="1" hangingPunct="1"/>
            <a:r>
              <a:rPr lang="en-US" altLang="zh-CN" sz="2000"/>
              <a:t>4    7.000000</a:t>
            </a:r>
          </a:p>
          <a:p>
            <a:pPr eaLnBrk="1" hangingPunct="1"/>
            <a:r>
              <a:rPr lang="en-US" altLang="zh-CN" sz="2000"/>
              <a:t>dtype: float64</a:t>
            </a:r>
          </a:p>
          <a:p>
            <a:pPr eaLnBrk="1" hangingPunct="1"/>
            <a:endParaRPr lang="en-US" altLang="zh-CN" sz="2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zh-CN" sz="3600" smtClean="0"/>
              <a:t>处理缺失数据</a:t>
            </a:r>
            <a:endParaRPr lang="zh-CN" altLang="en-US" sz="3600" smtClean="0"/>
          </a:p>
        </p:txBody>
      </p:sp>
      <p:sp>
        <p:nvSpPr>
          <p:cNvPr id="99331" name="内容占位符 2"/>
          <p:cNvSpPr>
            <a:spLocks noGrp="1"/>
          </p:cNvSpPr>
          <p:nvPr>
            <p:ph idx="1"/>
          </p:nvPr>
        </p:nvSpPr>
        <p:spPr/>
        <p:txBody>
          <a:bodyPr/>
          <a:lstStyle/>
          <a:p>
            <a:pPr>
              <a:buFont typeface="Wingdings" pitchFamily="2" charset="2"/>
              <a:buNone/>
            </a:pPr>
            <a:r>
              <a:rPr lang="en-US" altLang="zh-CN" sz="2800" smtClean="0"/>
              <a:t>          fillna</a:t>
            </a:r>
            <a:r>
              <a:rPr lang="zh-CN" altLang="zh-CN" sz="2800" smtClean="0"/>
              <a:t>函数的参数</a:t>
            </a:r>
            <a:endParaRPr lang="zh-CN" altLang="en-US" sz="2800" smtClean="0"/>
          </a:p>
        </p:txBody>
      </p:sp>
      <p:sp>
        <p:nvSpPr>
          <p:cNvPr id="993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8511656-64D3-43E0-B2A0-19BBDE404360}" type="slidenum">
              <a:rPr lang="en-US" altLang="zh-CN" smtClean="0"/>
              <a:pPr eaLnBrk="1" hangingPunct="1"/>
              <a:t>95</a:t>
            </a:fld>
            <a:endParaRPr lang="en-US" altLang="zh-CN" smtClean="0"/>
          </a:p>
        </p:txBody>
      </p:sp>
      <p:sp>
        <p:nvSpPr>
          <p:cNvPr id="99333" name="Text Box 4"/>
          <p:cNvSpPr txBox="1">
            <a:spLocks noChangeArrowheads="1"/>
          </p:cNvSpPr>
          <p:nvPr/>
        </p:nvSpPr>
        <p:spPr bwMode="auto">
          <a:xfrm>
            <a:off x="914400" y="1676400"/>
            <a:ext cx="7620000" cy="33543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t>参数	                  说明</a:t>
            </a:r>
          </a:p>
          <a:p>
            <a:pPr eaLnBrk="1" hangingPunct="1"/>
            <a:r>
              <a:rPr lang="en-US" altLang="zh-CN" sz="2400"/>
              <a:t>value	      </a:t>
            </a:r>
            <a:r>
              <a:rPr lang="zh-CN" altLang="en-US" sz="2400"/>
              <a:t>用于填充缺失值的标量值或字典对象</a:t>
            </a:r>
          </a:p>
          <a:p>
            <a:pPr eaLnBrk="1" hangingPunct="1"/>
            <a:r>
              <a:rPr lang="en-US" altLang="zh-CN" sz="2400"/>
              <a:t>method    </a:t>
            </a:r>
            <a:r>
              <a:rPr lang="zh-CN" altLang="en-US" sz="2400"/>
              <a:t>插值方式。如果函数调用时未指定其他参数</a:t>
            </a:r>
            <a:endParaRPr lang="en-US" altLang="zh-CN" sz="2400"/>
          </a:p>
          <a:p>
            <a:pPr eaLnBrk="1" hangingPunct="1"/>
            <a:r>
              <a:rPr lang="en-US" altLang="zh-CN" sz="2400"/>
              <a:t>               </a:t>
            </a:r>
            <a:r>
              <a:rPr lang="zh-CN" altLang="en-US" sz="2400"/>
              <a:t>的话，默认为</a:t>
            </a:r>
            <a:r>
              <a:rPr lang="en-US" altLang="zh-CN" sz="2400"/>
              <a:t>“ffill”</a:t>
            </a:r>
            <a:endParaRPr lang="zh-CN" altLang="en-US" sz="2400"/>
          </a:p>
          <a:p>
            <a:pPr eaLnBrk="1" hangingPunct="1"/>
            <a:r>
              <a:rPr lang="en-US" altLang="zh-CN" sz="2400"/>
              <a:t>axis	       </a:t>
            </a:r>
            <a:r>
              <a:rPr lang="zh-CN" altLang="en-US" sz="2400"/>
              <a:t>待填充的轴，默认</a:t>
            </a:r>
            <a:r>
              <a:rPr lang="en-US" altLang="zh-CN" sz="2400"/>
              <a:t>axis=0</a:t>
            </a:r>
          </a:p>
          <a:p>
            <a:pPr eaLnBrk="1" hangingPunct="1"/>
            <a:r>
              <a:rPr lang="en-US" altLang="zh-CN" sz="2400"/>
              <a:t>inplace     </a:t>
            </a:r>
            <a:r>
              <a:rPr lang="zh-CN" altLang="en-US" sz="2400"/>
              <a:t>修改调用者对象而不产生副本	</a:t>
            </a:r>
          </a:p>
          <a:p>
            <a:pPr eaLnBrk="1" hangingPunct="1"/>
            <a:r>
              <a:rPr lang="en-US" altLang="zh-CN" sz="2400"/>
              <a:t>limit	       (</a:t>
            </a:r>
            <a:r>
              <a:rPr lang="zh-CN" altLang="en-US" sz="2400"/>
              <a:t>对于前向和后向填充</a:t>
            </a:r>
            <a:r>
              <a:rPr lang="en-US" altLang="zh-CN" sz="2400"/>
              <a:t>)</a:t>
            </a:r>
            <a:r>
              <a:rPr lang="zh-CN" altLang="en-US" sz="2400"/>
              <a:t>可以连续填充的最</a:t>
            </a:r>
            <a:endParaRPr lang="en-US" altLang="zh-CN" sz="2400"/>
          </a:p>
          <a:p>
            <a:pPr eaLnBrk="1" hangingPunct="1"/>
            <a:r>
              <a:rPr lang="en-US" altLang="zh-CN" sz="2400"/>
              <a:t>               </a:t>
            </a:r>
            <a:r>
              <a:rPr lang="zh-CN" altLang="en-US" sz="2400"/>
              <a:t>大数量</a:t>
            </a:r>
          </a:p>
          <a:p>
            <a:pPr eaLnBrk="1" hangingPunct="1"/>
            <a:endParaRPr lang="zh-CN" altLang="en-US" sz="2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zh-CN" sz="3600" smtClean="0"/>
              <a:t>层次化索引</a:t>
            </a:r>
            <a:endParaRPr lang="zh-CN" altLang="en-US" sz="3600" smtClean="0"/>
          </a:p>
        </p:txBody>
      </p:sp>
      <p:sp>
        <p:nvSpPr>
          <p:cNvPr id="100355" name="内容占位符 2"/>
          <p:cNvSpPr>
            <a:spLocks noGrp="1"/>
          </p:cNvSpPr>
          <p:nvPr>
            <p:ph idx="1"/>
          </p:nvPr>
        </p:nvSpPr>
        <p:spPr/>
        <p:txBody>
          <a:bodyPr/>
          <a:lstStyle/>
          <a:p>
            <a:pPr>
              <a:buFont typeface="Wingdings" pitchFamily="2" charset="2"/>
              <a:buNone/>
            </a:pPr>
            <a:r>
              <a:rPr lang="en-US" altLang="zh-CN" sz="2800" smtClean="0"/>
              <a:t>          层次化索引（hierarchical indexing)是pandas的一项重要功能，它能在一个轴上拥 有多个（两个以上）索引级别。抽象点说，它使能以低维度形式处理高维度数据。 先来看一个简单的例子：创建一个Series，并用一个由列表或数组组成的列表作为</a:t>
            </a:r>
            <a:r>
              <a:rPr lang="zh-CN" altLang="zh-CN" sz="2800" smtClean="0"/>
              <a:t>索引。</a:t>
            </a:r>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1003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B49F9C-3EC3-4F73-82D4-96EC0B226C75}" type="slidenum">
              <a:rPr lang="en-US" altLang="zh-CN" smtClean="0"/>
              <a:pPr eaLnBrk="1" hangingPunct="1"/>
              <a:t>96</a:t>
            </a:fld>
            <a:endParaRPr lang="en-US" altLang="zh-CN" smtClean="0"/>
          </a:p>
        </p:txBody>
      </p:sp>
      <p:sp>
        <p:nvSpPr>
          <p:cNvPr id="100357" name="Text Box 4"/>
          <p:cNvSpPr txBox="1">
            <a:spLocks noChangeArrowheads="1"/>
          </p:cNvSpPr>
          <p:nvPr/>
        </p:nvSpPr>
        <p:spPr bwMode="auto">
          <a:xfrm>
            <a:off x="1219200" y="3886200"/>
            <a:ext cx="6629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&gt;&gt;&gt;data = Series(np.random.randn(10),</a:t>
            </a:r>
          </a:p>
          <a:p>
            <a:pPr eaLnBrk="1" hangingPunct="1"/>
            <a:r>
              <a:rPr lang="en-US" altLang="zh-CN" sz="2000"/>
              <a:t>    index=[['a','a','a','b','b','b','c','c','d','d'],</a:t>
            </a:r>
          </a:p>
          <a:p>
            <a:pPr eaLnBrk="1" hangingPunct="1"/>
            <a:r>
              <a:rPr lang="en-US" altLang="zh-CN" sz="2000"/>
              <a:t>        [1, 2, 3, 1, 2, 3, 1, 2, 2, 3]])</a:t>
            </a:r>
          </a:p>
          <a:p>
            <a:pPr eaLnBrk="1" hangingPunct="1"/>
            <a:endParaRPr lang="en-US" altLang="zh-CN" sz="2000"/>
          </a:p>
          <a:p>
            <a:pPr eaLnBrk="1" hangingPunct="1"/>
            <a:r>
              <a:rPr lang="en-US" altLang="zh-CN" sz="2000"/>
              <a:t>&gt;&gt;&gt;data</a:t>
            </a:r>
          </a:p>
          <a:p>
            <a:pPr eaLnBrk="1" hangingPunct="1"/>
            <a:endParaRPr lang="en-US" altLang="zh-CN" sz="20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zh-CN" sz="3600" smtClean="0"/>
              <a:t>层次化索引</a:t>
            </a:r>
            <a:endParaRPr lang="zh-CN" altLang="en-US" sz="3600" smtClean="0"/>
          </a:p>
        </p:txBody>
      </p:sp>
      <p:sp>
        <p:nvSpPr>
          <p:cNvPr id="101379"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这就是带有</a:t>
            </a:r>
            <a:r>
              <a:rPr lang="en-US" altLang="zh-CN" sz="2800" smtClean="0"/>
              <a:t>Multilndex</a:t>
            </a:r>
            <a:r>
              <a:rPr lang="zh-CN" altLang="zh-CN" sz="2800" smtClean="0"/>
              <a:t>索引的</a:t>
            </a:r>
            <a:r>
              <a:rPr lang="en-US" altLang="zh-CN" sz="2800" smtClean="0"/>
              <a:t>Series</a:t>
            </a:r>
            <a:r>
              <a:rPr lang="zh-CN" altLang="zh-CN" sz="2800" smtClean="0"/>
              <a:t>的格式化输出形式。索引之间的“间隔”表示“直 接使用上面的标签”：</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对于一个层次化索引的对象，选取数据子集的操作很简单：</a:t>
            </a:r>
            <a:endParaRPr lang="zh-CN" altLang="zh-CN" sz="2800" smtClean="0"/>
          </a:p>
          <a:p>
            <a:pPr>
              <a:buFont typeface="Wingdings" pitchFamily="2" charset="2"/>
              <a:buNone/>
            </a:pPr>
            <a:endParaRPr lang="zh-CN" altLang="en-US" smtClean="0"/>
          </a:p>
        </p:txBody>
      </p:sp>
      <p:sp>
        <p:nvSpPr>
          <p:cNvPr id="101380" name="灯片编号占位符 3"/>
          <p:cNvSpPr>
            <a:spLocks noGrp="1"/>
          </p:cNvSpPr>
          <p:nvPr>
            <p:ph type="sldNum" sz="quarter" idx="12"/>
          </p:nvPr>
        </p:nvSpPr>
        <p:spPr>
          <a:xfrm>
            <a:off x="6553200" y="6400800"/>
            <a:ext cx="1981200" cy="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EF3435F-3BA9-41DA-AA4B-6EFD5B690D66}" type="slidenum">
              <a:rPr lang="en-US" altLang="zh-CN" smtClean="0"/>
              <a:pPr eaLnBrk="1" hangingPunct="1"/>
              <a:t>97</a:t>
            </a:fld>
            <a:endParaRPr lang="en-US" altLang="zh-CN" smtClean="0"/>
          </a:p>
        </p:txBody>
      </p:sp>
      <p:sp>
        <p:nvSpPr>
          <p:cNvPr id="101381" name="Text Box 4"/>
          <p:cNvSpPr txBox="1">
            <a:spLocks noChangeArrowheads="1"/>
          </p:cNvSpPr>
          <p:nvPr/>
        </p:nvSpPr>
        <p:spPr bwMode="auto">
          <a:xfrm>
            <a:off x="990600" y="2514600"/>
            <a:ext cx="7391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data.index</a:t>
            </a:r>
          </a:p>
          <a:p>
            <a:pPr eaLnBrk="1" hangingPunct="1"/>
            <a:r>
              <a:rPr lang="en-US" altLang="zh-CN" sz="2000"/>
              <a:t>MultiIndex(levels=[[u'a', u'b', u'c', u'd'], [1, 2, 3]],</a:t>
            </a:r>
          </a:p>
          <a:p>
            <a:pPr eaLnBrk="1" hangingPunct="1"/>
            <a:r>
              <a:rPr lang="en-US" altLang="zh-CN" sz="2000"/>
              <a:t>           labels=[[0, 0, 0, 1, 1, 1, 2, 2, 3, 3], [0, 1, 2, 0, 1, 2, 0, 1, 1, 2]])</a:t>
            </a:r>
          </a:p>
        </p:txBody>
      </p:sp>
      <p:sp>
        <p:nvSpPr>
          <p:cNvPr id="101382" name="Text Box 4"/>
          <p:cNvSpPr txBox="1">
            <a:spLocks noChangeArrowheads="1"/>
          </p:cNvSpPr>
          <p:nvPr/>
        </p:nvSpPr>
        <p:spPr bwMode="auto">
          <a:xfrm>
            <a:off x="1524000" y="4876800"/>
            <a:ext cx="2362200" cy="14779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 data['b']</a:t>
            </a:r>
          </a:p>
          <a:p>
            <a:pPr eaLnBrk="1" hangingPunct="1"/>
            <a:r>
              <a:rPr lang="en-US" altLang="zh-CN"/>
              <a:t>1   -0.934701</a:t>
            </a:r>
          </a:p>
          <a:p>
            <a:pPr eaLnBrk="1" hangingPunct="1"/>
            <a:r>
              <a:rPr lang="en-US" altLang="zh-CN"/>
              <a:t>2    0.094732</a:t>
            </a:r>
          </a:p>
          <a:p>
            <a:pPr eaLnBrk="1" hangingPunct="1"/>
            <a:r>
              <a:rPr lang="en-US" altLang="zh-CN"/>
              <a:t>3    0.659636</a:t>
            </a:r>
          </a:p>
          <a:p>
            <a:pPr eaLnBrk="1" hangingPunct="1"/>
            <a:r>
              <a:rPr lang="en-US" altLang="zh-CN"/>
              <a:t>dtype: float64</a:t>
            </a:r>
          </a:p>
        </p:txBody>
      </p:sp>
      <p:sp>
        <p:nvSpPr>
          <p:cNvPr id="101383" name="Text Box 4"/>
          <p:cNvSpPr txBox="1">
            <a:spLocks noChangeArrowheads="1"/>
          </p:cNvSpPr>
          <p:nvPr/>
        </p:nvSpPr>
        <p:spPr bwMode="auto">
          <a:xfrm>
            <a:off x="4572000" y="4572000"/>
            <a:ext cx="3352800" cy="18161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&gt;&gt;&gt;data['b':'c']</a:t>
            </a:r>
          </a:p>
          <a:p>
            <a:pPr eaLnBrk="1" hangingPunct="1"/>
            <a:r>
              <a:rPr lang="en-US" altLang="zh-CN" sz="1600"/>
              <a:t>b  1   -0.934701</a:t>
            </a:r>
          </a:p>
          <a:p>
            <a:pPr eaLnBrk="1" hangingPunct="1"/>
            <a:r>
              <a:rPr lang="en-US" altLang="zh-CN" sz="1600"/>
              <a:t>   2    0.094732</a:t>
            </a:r>
          </a:p>
          <a:p>
            <a:pPr eaLnBrk="1" hangingPunct="1"/>
            <a:r>
              <a:rPr lang="en-US" altLang="zh-CN" sz="1600"/>
              <a:t>   3    0.659636</a:t>
            </a:r>
          </a:p>
          <a:p>
            <a:pPr eaLnBrk="1" hangingPunct="1"/>
            <a:r>
              <a:rPr lang="en-US" altLang="zh-CN" sz="1600"/>
              <a:t>c  1   -1.268955</a:t>
            </a:r>
          </a:p>
          <a:p>
            <a:pPr eaLnBrk="1" hangingPunct="1"/>
            <a:r>
              <a:rPr lang="en-US" altLang="zh-CN" sz="1600"/>
              <a:t>   2    1.925957</a:t>
            </a:r>
          </a:p>
          <a:p>
            <a:pPr eaLnBrk="1" hangingPunct="1"/>
            <a:r>
              <a:rPr lang="en-US" altLang="zh-CN" sz="1600"/>
              <a:t>dtype: float64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zh-CN" sz="3600" smtClean="0"/>
              <a:t>层次化索引</a:t>
            </a:r>
            <a:endParaRPr lang="zh-CN" altLang="en-US" sz="3600" smtClean="0"/>
          </a:p>
        </p:txBody>
      </p:sp>
      <p:sp>
        <p:nvSpPr>
          <p:cNvPr id="102403" name="内容占位符 2"/>
          <p:cNvSpPr>
            <a:spLocks noGrp="1"/>
          </p:cNvSpPr>
          <p:nvPr>
            <p:ph idx="1"/>
          </p:nvPr>
        </p:nvSpPr>
        <p:spPr>
          <a:xfrm>
            <a:off x="457200" y="990600"/>
            <a:ext cx="8153400" cy="5334000"/>
          </a:xfrm>
        </p:spPr>
        <p:txBody>
          <a:bodyPr/>
          <a:lstStyle/>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有时甚至还可以在“内层”中进行选取：</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1024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6CF6EAB-4FE2-455B-B658-C56EBFD676DD}" type="slidenum">
              <a:rPr lang="en-US" altLang="zh-CN" smtClean="0"/>
              <a:pPr eaLnBrk="1" hangingPunct="1"/>
              <a:t>98</a:t>
            </a:fld>
            <a:endParaRPr lang="en-US" altLang="zh-CN" smtClean="0"/>
          </a:p>
        </p:txBody>
      </p:sp>
      <p:sp>
        <p:nvSpPr>
          <p:cNvPr id="102405" name="Text Box 4"/>
          <p:cNvSpPr txBox="1">
            <a:spLocks noChangeArrowheads="1"/>
          </p:cNvSpPr>
          <p:nvPr/>
        </p:nvSpPr>
        <p:spPr bwMode="auto">
          <a:xfrm>
            <a:off x="1447800" y="4114800"/>
            <a:ext cx="6400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a:t>
            </a:r>
          </a:p>
          <a:p>
            <a:pPr eaLnBrk="1" hangingPunct="1"/>
            <a:r>
              <a:rPr lang="en-US" altLang="zh-CN" sz="2000"/>
              <a:t>&gt;&gt;&gt; data[:, 2]</a:t>
            </a:r>
          </a:p>
          <a:p>
            <a:pPr eaLnBrk="1" hangingPunct="1"/>
            <a:r>
              <a:rPr lang="en-US" altLang="zh-CN" sz="2000"/>
              <a:t>a   -1.664588</a:t>
            </a:r>
          </a:p>
          <a:p>
            <a:pPr eaLnBrk="1" hangingPunct="1"/>
            <a:r>
              <a:rPr lang="en-US" altLang="zh-CN" sz="2000"/>
              <a:t>b    0.094732</a:t>
            </a:r>
          </a:p>
          <a:p>
            <a:pPr eaLnBrk="1" hangingPunct="1"/>
            <a:r>
              <a:rPr lang="en-US" altLang="zh-CN" sz="2000"/>
              <a:t>c    1.925957</a:t>
            </a:r>
          </a:p>
          <a:p>
            <a:pPr eaLnBrk="1" hangingPunct="1"/>
            <a:r>
              <a:rPr lang="en-US" altLang="zh-CN" sz="2000"/>
              <a:t>d   -0.985724</a:t>
            </a:r>
          </a:p>
          <a:p>
            <a:pPr eaLnBrk="1" hangingPunct="1"/>
            <a:r>
              <a:rPr lang="en-US" altLang="zh-CN" sz="2000"/>
              <a:t>dtype: float64</a:t>
            </a:r>
          </a:p>
        </p:txBody>
      </p:sp>
      <p:sp>
        <p:nvSpPr>
          <p:cNvPr id="102406" name="Text Box 4"/>
          <p:cNvSpPr txBox="1">
            <a:spLocks noChangeArrowheads="1"/>
          </p:cNvSpPr>
          <p:nvPr/>
        </p:nvSpPr>
        <p:spPr bwMode="auto">
          <a:xfrm>
            <a:off x="1295400" y="1143000"/>
            <a:ext cx="6553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data.ix[['b', 'd']]</a:t>
            </a:r>
          </a:p>
          <a:p>
            <a:pPr eaLnBrk="1" hangingPunct="1"/>
            <a:r>
              <a:rPr lang="en-US" altLang="zh-CN" sz="2000"/>
              <a:t>b  1   -0.934701</a:t>
            </a:r>
          </a:p>
          <a:p>
            <a:pPr eaLnBrk="1" hangingPunct="1"/>
            <a:r>
              <a:rPr lang="en-US" altLang="zh-CN" sz="2000"/>
              <a:t>   2    0.094732</a:t>
            </a:r>
          </a:p>
          <a:p>
            <a:pPr eaLnBrk="1" hangingPunct="1"/>
            <a:r>
              <a:rPr lang="en-US" altLang="zh-CN" sz="2000"/>
              <a:t>   3    0.659636</a:t>
            </a:r>
          </a:p>
          <a:p>
            <a:pPr eaLnBrk="1" hangingPunct="1"/>
            <a:r>
              <a:rPr lang="en-US" altLang="zh-CN" sz="2000"/>
              <a:t>d  2   -0.985724</a:t>
            </a:r>
          </a:p>
          <a:p>
            <a:pPr eaLnBrk="1" hangingPunct="1"/>
            <a:r>
              <a:rPr lang="en-US" altLang="zh-CN" sz="2000"/>
              <a:t>   3    0.114412</a:t>
            </a:r>
          </a:p>
          <a:p>
            <a:pPr eaLnBrk="1" hangingPunct="1"/>
            <a:r>
              <a:rPr lang="en-US" altLang="zh-CN" sz="2000"/>
              <a:t>dtype: float64</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zh-CN" sz="3600" smtClean="0"/>
              <a:t>层次化索引</a:t>
            </a:r>
            <a:endParaRPr lang="zh-CN" altLang="en-US" sz="3600" smtClean="0"/>
          </a:p>
        </p:txBody>
      </p:sp>
      <p:sp>
        <p:nvSpPr>
          <p:cNvPr id="103427" name="内容占位符 2"/>
          <p:cNvSpPr>
            <a:spLocks noGrp="1"/>
          </p:cNvSpPr>
          <p:nvPr>
            <p:ph idx="1"/>
          </p:nvPr>
        </p:nvSpPr>
        <p:spPr>
          <a:xfrm>
            <a:off x="457200" y="1052513"/>
            <a:ext cx="8305800" cy="4967287"/>
          </a:xfrm>
        </p:spPr>
        <p:txBody>
          <a:bodyPr/>
          <a:lstStyle/>
          <a:p>
            <a:pPr>
              <a:buFont typeface="Wingdings" pitchFamily="2" charset="2"/>
              <a:buNone/>
            </a:pPr>
            <a:r>
              <a:rPr lang="en-US" altLang="zh-CN" sz="2800" smtClean="0"/>
              <a:t>          </a:t>
            </a:r>
            <a:r>
              <a:rPr lang="zh-CN" altLang="zh-CN" sz="2800" smtClean="0"/>
              <a:t>层次化索引在数据重塑和基于分组的操作（如透视表生成）中扮演着</a:t>
            </a:r>
            <a:r>
              <a:rPr lang="zh-CN" altLang="en-US" sz="2800" smtClean="0"/>
              <a:t>重</a:t>
            </a:r>
            <a:r>
              <a:rPr lang="zh-CN" altLang="zh-CN" sz="2800" smtClean="0"/>
              <a:t>要的角色。</a:t>
            </a:r>
            <a:r>
              <a:rPr lang="zh-CN" altLang="en-US" sz="2800" smtClean="0"/>
              <a:t>可</a:t>
            </a:r>
            <a:r>
              <a:rPr lang="zh-CN" altLang="zh-CN" sz="2800" smtClean="0"/>
              <a:t>通过其</a:t>
            </a:r>
            <a:r>
              <a:rPr lang="en-US" altLang="zh-CN" sz="2800" smtClean="0"/>
              <a:t>unstack</a:t>
            </a:r>
            <a:r>
              <a:rPr lang="zh-CN" altLang="zh-CN" sz="2800" smtClean="0"/>
              <a:t>方法被重新安排到一个</a:t>
            </a:r>
            <a:r>
              <a:rPr lang="en-US" altLang="zh-CN" sz="2800" smtClean="0"/>
              <a:t>DataFrame</a:t>
            </a:r>
            <a:r>
              <a:rPr lang="zh-CN" altLang="zh-CN" sz="2800" smtClean="0"/>
              <a:t>中：</a:t>
            </a:r>
            <a:r>
              <a:rPr lang="en-US" altLang="zh-CN" sz="2800" smtClean="0"/>
              <a:t>  </a:t>
            </a:r>
            <a:endParaRPr lang="zh-CN" altLang="en-US" sz="2800" smtClean="0"/>
          </a:p>
        </p:txBody>
      </p:sp>
      <p:sp>
        <p:nvSpPr>
          <p:cNvPr id="1034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BB7D5D0-CF25-4396-B3F8-CE1F7EA155A1}" type="slidenum">
              <a:rPr lang="en-US" altLang="zh-CN" smtClean="0"/>
              <a:pPr eaLnBrk="1" hangingPunct="1"/>
              <a:t>99</a:t>
            </a:fld>
            <a:endParaRPr lang="en-US" altLang="zh-CN" smtClean="0"/>
          </a:p>
        </p:txBody>
      </p:sp>
      <p:sp>
        <p:nvSpPr>
          <p:cNvPr id="103429" name="Text Box 4"/>
          <p:cNvSpPr txBox="1">
            <a:spLocks noChangeArrowheads="1"/>
          </p:cNvSpPr>
          <p:nvPr/>
        </p:nvSpPr>
        <p:spPr bwMode="auto">
          <a:xfrm>
            <a:off x="1524000" y="2514600"/>
            <a:ext cx="63246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data.unstack()</a:t>
            </a:r>
          </a:p>
          <a:p>
            <a:pPr eaLnBrk="1" hangingPunct="1"/>
            <a:r>
              <a:rPr lang="en-US" altLang="zh-CN" sz="2000"/>
              <a:t>#unstack</a:t>
            </a:r>
            <a:r>
              <a:rPr lang="zh-CN" altLang="en-US" sz="2000"/>
              <a:t>的逆运览是</a:t>
            </a:r>
            <a:r>
              <a:rPr lang="en-US" altLang="zh-CN" sz="2000"/>
              <a:t>stack:</a:t>
            </a:r>
          </a:p>
          <a:p>
            <a:pPr eaLnBrk="1" hangingPunct="1"/>
            <a:r>
              <a:rPr lang="en-US" altLang="zh-CN" sz="2000"/>
              <a:t>&gt;&gt;&gt;data.unstack().stack()</a:t>
            </a:r>
          </a:p>
          <a:p>
            <a:pPr eaLnBrk="1" hangingPunct="1"/>
            <a:r>
              <a:rPr lang="en-US" altLang="zh-CN" sz="2000"/>
              <a:t>a  1    0.815831</a:t>
            </a:r>
          </a:p>
          <a:p>
            <a:pPr eaLnBrk="1" hangingPunct="1"/>
            <a:r>
              <a:rPr lang="en-US" altLang="zh-CN" sz="2000"/>
              <a:t>   2    1.222145</a:t>
            </a:r>
          </a:p>
          <a:p>
            <a:pPr eaLnBrk="1" hangingPunct="1"/>
            <a:r>
              <a:rPr lang="en-US" altLang="zh-CN" sz="2000"/>
              <a:t>   3   -0.391358</a:t>
            </a:r>
          </a:p>
          <a:p>
            <a:pPr eaLnBrk="1" hangingPunct="1"/>
            <a:r>
              <a:rPr lang="en-US" altLang="zh-CN" sz="2000"/>
              <a:t>b  1   -0.208710</a:t>
            </a:r>
          </a:p>
          <a:p>
            <a:pPr eaLnBrk="1" hangingPunct="1"/>
            <a:r>
              <a:rPr lang="en-US" altLang="zh-CN" sz="2000"/>
              <a:t>   2   -0.211471</a:t>
            </a:r>
          </a:p>
          <a:p>
            <a:pPr eaLnBrk="1" hangingPunct="1"/>
            <a:r>
              <a:rPr lang="en-US" altLang="zh-CN" sz="2000"/>
              <a:t>   3   -1.549728</a:t>
            </a:r>
          </a:p>
          <a:p>
            <a:pPr eaLnBrk="1" hangingPunct="1"/>
            <a:r>
              <a:rPr lang="en-US" altLang="zh-CN" sz="2000"/>
              <a:t>c  1   -2.214000</a:t>
            </a:r>
          </a:p>
          <a:p>
            <a:pPr eaLnBrk="1" hangingPunct="1"/>
            <a:r>
              <a:rPr lang="en-US" altLang="zh-CN" sz="2000"/>
              <a:t>   2    0.250401</a:t>
            </a:r>
          </a:p>
          <a:p>
            <a:pPr eaLnBrk="1" hangingPunct="1"/>
            <a:r>
              <a:rPr lang="en-US" altLang="zh-CN" sz="2000"/>
              <a:t>d  2    1.773121</a:t>
            </a:r>
          </a:p>
          <a:p>
            <a:pPr eaLnBrk="1" hangingPunct="1"/>
            <a:r>
              <a:rPr lang="en-US" altLang="zh-CN" sz="2000"/>
              <a:t>   3   -0.103216</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Template>
  <TotalTime>12206</TotalTime>
  <Words>8787</Words>
  <Application>Microsoft Office PowerPoint</Application>
  <PresentationFormat>全屏显示(4:3)</PresentationFormat>
  <Paragraphs>1769</Paragraphs>
  <Slides>115</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25" baseType="lpstr">
      <vt:lpstr>Verdana</vt:lpstr>
      <vt:lpstr>宋体</vt:lpstr>
      <vt:lpstr>Arial</vt:lpstr>
      <vt:lpstr>Wingdings</vt:lpstr>
      <vt:lpstr>Times New Roman</vt:lpstr>
      <vt:lpstr>MingLiU_HKSCS</vt:lpstr>
      <vt:lpstr>MingLiU</vt:lpstr>
      <vt:lpstr>Microsoft Sans Serif</vt:lpstr>
      <vt:lpstr>Profile</vt:lpstr>
      <vt:lpstr>MathType 6.0 Equation</vt:lpstr>
      <vt:lpstr>PowerPoint 演示文稿</vt:lpstr>
      <vt:lpstr>目录</vt:lpstr>
      <vt:lpstr>目录</vt:lpstr>
      <vt:lpstr>PowerPoint 演示文稿</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pandas的数据结构介绍</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基本功能</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汇总和计算描述统计</vt:lpstr>
      <vt:lpstr>处理缺失数据</vt:lpstr>
      <vt:lpstr>处理缺失数据</vt:lpstr>
      <vt:lpstr>处理缺失数据</vt:lpstr>
      <vt:lpstr>处理缺失数据</vt:lpstr>
      <vt:lpstr>处理缺失数据</vt:lpstr>
      <vt:lpstr>处理缺失数据</vt:lpstr>
      <vt:lpstr>处理缺失数据</vt:lpstr>
      <vt:lpstr>处理缺失数据</vt:lpstr>
      <vt:lpstr>处理缺失数据</vt:lpstr>
      <vt:lpstr>处理缺失数据</vt:lpstr>
      <vt:lpstr>层次化索引</vt:lpstr>
      <vt:lpstr>层次化索引</vt:lpstr>
      <vt:lpstr>层次化索引</vt:lpstr>
      <vt:lpstr>层次化索引</vt:lpstr>
      <vt:lpstr>层次化索引</vt:lpstr>
      <vt:lpstr>层次化索引</vt:lpstr>
      <vt:lpstr>层次化索引</vt:lpstr>
      <vt:lpstr>层次化索引</vt:lpstr>
      <vt:lpstr>层次化索引</vt:lpstr>
      <vt:lpstr>层次化索引</vt:lpstr>
      <vt:lpstr>层次化索引</vt:lpstr>
      <vt:lpstr>层次化索引</vt:lpstr>
      <vt:lpstr>其他有关pandas的话题</vt:lpstr>
      <vt:lpstr>其他有关pandas的话题</vt:lpstr>
      <vt:lpstr>其他有关pandas的话题</vt:lpstr>
      <vt:lpstr>其他有关pandas的话题</vt:lpstr>
      <vt:lpstr>其他有关pandas的话题</vt:lpstr>
      <vt:lpstr>其他有关pandas的话题</vt:lpstr>
      <vt:lpstr>其他有关pandas的话题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mhzhang</dc:creator>
  <cp:lastModifiedBy>dengdq</cp:lastModifiedBy>
  <cp:revision>798</cp:revision>
  <cp:lastPrinted>1601-01-01T00:00:00Z</cp:lastPrinted>
  <dcterms:created xsi:type="dcterms:W3CDTF">1601-01-01T00:00:00Z</dcterms:created>
  <dcterms:modified xsi:type="dcterms:W3CDTF">2019-02-11T12:50:57Z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