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30"/>
  </p:notesMasterIdLst>
  <p:sldIdLst>
    <p:sldId id="256" r:id="rId2"/>
    <p:sldId id="268" r:id="rId3"/>
    <p:sldId id="259" r:id="rId4"/>
    <p:sldId id="269" r:id="rId5"/>
    <p:sldId id="381" r:id="rId6"/>
    <p:sldId id="382" r:id="rId7"/>
    <p:sldId id="257" r:id="rId8"/>
    <p:sldId id="258" r:id="rId9"/>
    <p:sldId id="367" r:id="rId10"/>
    <p:sldId id="368" r:id="rId11"/>
    <p:sldId id="383" r:id="rId12"/>
    <p:sldId id="369" r:id="rId13"/>
    <p:sldId id="370" r:id="rId14"/>
    <p:sldId id="371" r:id="rId15"/>
    <p:sldId id="372" r:id="rId16"/>
    <p:sldId id="373" r:id="rId17"/>
    <p:sldId id="374" r:id="rId18"/>
    <p:sldId id="376" r:id="rId19"/>
    <p:sldId id="375" r:id="rId20"/>
    <p:sldId id="377" r:id="rId21"/>
    <p:sldId id="378" r:id="rId22"/>
    <p:sldId id="379" r:id="rId23"/>
    <p:sldId id="380" r:id="rId24"/>
    <p:sldId id="385" r:id="rId25"/>
    <p:sldId id="386" r:id="rId26"/>
    <p:sldId id="387" r:id="rId27"/>
    <p:sldId id="388" r:id="rId28"/>
    <p:sldId id="389" r:id="rId29"/>
    <p:sldId id="390" r:id="rId30"/>
    <p:sldId id="391" r:id="rId31"/>
    <p:sldId id="392" r:id="rId32"/>
    <p:sldId id="393" r:id="rId33"/>
    <p:sldId id="394" r:id="rId34"/>
    <p:sldId id="396" r:id="rId35"/>
    <p:sldId id="397" r:id="rId36"/>
    <p:sldId id="395" r:id="rId37"/>
    <p:sldId id="399" r:id="rId38"/>
    <p:sldId id="400" r:id="rId39"/>
    <p:sldId id="402" r:id="rId40"/>
    <p:sldId id="403" r:id="rId41"/>
    <p:sldId id="401" r:id="rId42"/>
    <p:sldId id="404" r:id="rId43"/>
    <p:sldId id="405" r:id="rId44"/>
    <p:sldId id="406" r:id="rId45"/>
    <p:sldId id="409" r:id="rId46"/>
    <p:sldId id="384" r:id="rId47"/>
    <p:sldId id="407" r:id="rId48"/>
    <p:sldId id="408" r:id="rId49"/>
    <p:sldId id="415" r:id="rId50"/>
    <p:sldId id="260" r:id="rId51"/>
    <p:sldId id="272" r:id="rId52"/>
    <p:sldId id="410" r:id="rId53"/>
    <p:sldId id="327" r:id="rId54"/>
    <p:sldId id="328" r:id="rId55"/>
    <p:sldId id="411" r:id="rId56"/>
    <p:sldId id="412" r:id="rId57"/>
    <p:sldId id="413" r:id="rId58"/>
    <p:sldId id="414" r:id="rId59"/>
    <p:sldId id="416" r:id="rId60"/>
    <p:sldId id="329" r:id="rId61"/>
    <p:sldId id="330" r:id="rId62"/>
    <p:sldId id="417" r:id="rId63"/>
    <p:sldId id="418" r:id="rId64"/>
    <p:sldId id="419" r:id="rId65"/>
    <p:sldId id="420" r:id="rId66"/>
    <p:sldId id="421" r:id="rId67"/>
    <p:sldId id="422" r:id="rId68"/>
    <p:sldId id="423" r:id="rId69"/>
    <p:sldId id="424" r:id="rId70"/>
    <p:sldId id="425" r:id="rId71"/>
    <p:sldId id="426" r:id="rId72"/>
    <p:sldId id="427" r:id="rId73"/>
    <p:sldId id="428" r:id="rId74"/>
    <p:sldId id="429" r:id="rId75"/>
    <p:sldId id="430" r:id="rId76"/>
    <p:sldId id="431" r:id="rId77"/>
    <p:sldId id="432" r:id="rId78"/>
    <p:sldId id="334" r:id="rId79"/>
    <p:sldId id="335" r:id="rId80"/>
    <p:sldId id="337" r:id="rId81"/>
    <p:sldId id="433" r:id="rId82"/>
    <p:sldId id="435" r:id="rId83"/>
    <p:sldId id="434" r:id="rId84"/>
    <p:sldId id="436" r:id="rId85"/>
    <p:sldId id="438" r:id="rId86"/>
    <p:sldId id="338" r:id="rId87"/>
    <p:sldId id="437" r:id="rId88"/>
    <p:sldId id="439" r:id="rId89"/>
    <p:sldId id="440" r:id="rId90"/>
    <p:sldId id="332" r:id="rId91"/>
    <p:sldId id="441" r:id="rId92"/>
    <p:sldId id="442" r:id="rId93"/>
    <p:sldId id="443" r:id="rId94"/>
    <p:sldId id="444" r:id="rId95"/>
    <p:sldId id="445" r:id="rId96"/>
    <p:sldId id="339" r:id="rId97"/>
    <p:sldId id="336" r:id="rId98"/>
    <p:sldId id="341" r:id="rId99"/>
    <p:sldId id="343" r:id="rId100"/>
    <p:sldId id="342" r:id="rId101"/>
    <p:sldId id="352" r:id="rId102"/>
    <p:sldId id="345" r:id="rId103"/>
    <p:sldId id="346" r:id="rId104"/>
    <p:sldId id="447" r:id="rId105"/>
    <p:sldId id="344" r:id="rId106"/>
    <p:sldId id="348" r:id="rId107"/>
    <p:sldId id="353" r:id="rId108"/>
    <p:sldId id="354" r:id="rId109"/>
    <p:sldId id="355" r:id="rId110"/>
    <p:sldId id="356" r:id="rId111"/>
    <p:sldId id="349" r:id="rId112"/>
    <p:sldId id="350" r:id="rId113"/>
    <p:sldId id="351" r:id="rId114"/>
    <p:sldId id="357" r:id="rId115"/>
    <p:sldId id="358" r:id="rId116"/>
    <p:sldId id="359" r:id="rId117"/>
    <p:sldId id="360" r:id="rId118"/>
    <p:sldId id="362" r:id="rId119"/>
    <p:sldId id="361" r:id="rId120"/>
    <p:sldId id="326" r:id="rId121"/>
    <p:sldId id="448" r:id="rId122"/>
    <p:sldId id="449" r:id="rId123"/>
    <p:sldId id="450" r:id="rId124"/>
    <p:sldId id="451" r:id="rId125"/>
    <p:sldId id="452" r:id="rId126"/>
    <p:sldId id="453" r:id="rId127"/>
    <p:sldId id="454" r:id="rId128"/>
    <p:sldId id="455" r:id="rId1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50" autoAdjust="0"/>
  </p:normalViewPr>
  <p:slideViewPr>
    <p:cSldViewPr>
      <p:cViewPr>
        <p:scale>
          <a:sx n="89" d="100"/>
          <a:sy n="89" d="100"/>
        </p:scale>
        <p:origin x="-1434" y="2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341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79FFE55-8E23-432A-A4AE-DD4349E0AA45}" type="slidenum">
              <a:rPr lang="en-US" altLang="zh-CN"/>
              <a:pPr>
                <a:defRPr/>
              </a:pPr>
              <a:t>‹#›</a:t>
            </a:fld>
            <a:endParaRPr lang="en-US" altLang="zh-CN"/>
          </a:p>
        </p:txBody>
      </p:sp>
    </p:spTree>
    <p:extLst>
      <p:ext uri="{BB962C8B-B14F-4D97-AF65-F5344CB8AC3E}">
        <p14:creationId xmlns:p14="http://schemas.microsoft.com/office/powerpoint/2010/main" val="3294931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351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6C669AC-C6EF-4304-B0E3-340D17764473}" type="slidenum">
              <a:rPr lang="en-US" altLang="zh-CN" smtClean="0">
                <a:latin typeface="Arial" pitchFamily="34" charset="0"/>
              </a:rPr>
              <a:pPr eaLnBrk="1" hangingPunct="1"/>
              <a:t>51</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87960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p>
        </p:txBody>
      </p:sp>
      <p:sp>
        <p:nvSpPr>
          <p:cNvPr id="5" name="Rectangle 8"/>
          <p:cNvSpPr>
            <a:spLocks noChangeArrowheads="1"/>
          </p:cNvSpPr>
          <p:nvPr/>
        </p:nvSpPr>
        <p:spPr bwMode="auto">
          <a:xfrm>
            <a:off x="684213" y="908050"/>
            <a:ext cx="5686425" cy="939800"/>
          </a:xfrm>
          <a:prstGeom prst="rect">
            <a:avLst/>
          </a:prstGeom>
          <a:noFill/>
          <a:ln w="9525">
            <a:noFill/>
            <a:miter lim="800000"/>
            <a:headEnd/>
            <a:tailEnd/>
          </a:ln>
          <a:effectLst/>
        </p:spPr>
        <p:txBody>
          <a:bodyPr anchor="b"/>
          <a:lstStyle/>
          <a:p>
            <a:pPr>
              <a:defRPr/>
            </a:pPr>
            <a:r>
              <a:rPr lang="en-US" altLang="zh-CN" sz="4000">
                <a:solidFill>
                  <a:schemeClr val="tx2"/>
                </a:solidFill>
              </a:rPr>
              <a:t>Python</a:t>
            </a:r>
            <a:r>
              <a:rPr lang="zh-CN" altLang="en-US" sz="4000">
                <a:solidFill>
                  <a:schemeClr val="tx2"/>
                </a:solidFill>
              </a:rPr>
              <a:t>程序设计语言</a:t>
            </a:r>
          </a:p>
        </p:txBody>
      </p:sp>
      <p:sp>
        <p:nvSpPr>
          <p:cNvPr id="15362" name="Rectangle 2"/>
          <p:cNvSpPr>
            <a:spLocks noGrp="1" noChangeArrowheads="1"/>
          </p:cNvSpPr>
          <p:nvPr>
            <p:ph type="ctrTitle"/>
          </p:nvPr>
        </p:nvSpPr>
        <p:spPr>
          <a:xfrm>
            <a:off x="1403350" y="2489200"/>
            <a:ext cx="5648325" cy="939800"/>
          </a:xfrm>
        </p:spPr>
        <p:txBody>
          <a:bodyPr/>
          <a:lstStyle>
            <a:lvl1pPr>
              <a:defRPr sz="4000"/>
            </a:lvl1pPr>
          </a:lstStyle>
          <a:p>
            <a:pPr lvl="0"/>
            <a:r>
              <a:rPr lang="en-US" altLang="zh-CN" noProof="0" smtClean="0"/>
              <a:t>Python</a:t>
            </a:r>
            <a:r>
              <a:rPr lang="zh-CN" altLang="en-US" noProof="0" smtClean="0"/>
              <a:t>程序设计语言</a:t>
            </a:r>
          </a:p>
        </p:txBody>
      </p:sp>
      <p:sp>
        <p:nvSpPr>
          <p:cNvPr id="15363" name="Rectangle 3"/>
          <p:cNvSpPr>
            <a:spLocks noGrp="1" noChangeArrowheads="1"/>
          </p:cNvSpPr>
          <p:nvPr>
            <p:ph type="subTitle" idx="1"/>
          </p:nvPr>
        </p:nvSpPr>
        <p:spPr>
          <a:xfrm>
            <a:off x="1547813" y="4221163"/>
            <a:ext cx="5429250" cy="1600200"/>
          </a:xfrm>
        </p:spPr>
        <p:txBody>
          <a:bodyPr/>
          <a:lstStyle>
            <a:lvl1pPr marL="0" indent="0">
              <a:buFont typeface="Wingdings" pitchFamily="2" charset="2"/>
              <a:buNone/>
              <a:defRPr sz="2800"/>
            </a:lvl1pPr>
          </a:lstStyle>
          <a:p>
            <a:pPr lvl="0"/>
            <a:r>
              <a:rPr lang="zh-CN" altLang="en-US" noProof="0" smtClean="0"/>
              <a:t>张晓 西北工业大学计算机学院</a:t>
            </a:r>
          </a:p>
          <a:p>
            <a:pPr lvl="0"/>
            <a:r>
              <a:rPr lang="en-US" altLang="zh-CN" noProof="0" smtClean="0"/>
              <a:t>zhangxiao@nwpu.edu.cn</a:t>
            </a:r>
          </a:p>
          <a:p>
            <a:pPr lvl="0"/>
            <a:r>
              <a:rPr lang="en-US" altLang="zh-CN" noProof="0" smtClean="0"/>
              <a:t>2009-8-20</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r>
              <a:rPr lang="zh-CN" altLang="en-US"/>
              <a:t>2009-8-10</a:t>
            </a: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en-US" altLang="zh-CN"/>
              <a:t>Python程序设计语言</a:t>
            </a:r>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49384EF5-BC25-486B-B5E7-0D467172B92D}" type="slidenum">
              <a:rPr lang="en-US" altLang="zh-CN"/>
              <a:pPr>
                <a:defRPr/>
              </a:pPr>
              <a:t>‹#›</a:t>
            </a:fld>
            <a:endParaRPr lang="en-US" altLang="zh-CN"/>
          </a:p>
        </p:txBody>
      </p:sp>
    </p:spTree>
    <p:extLst>
      <p:ext uri="{BB962C8B-B14F-4D97-AF65-F5344CB8AC3E}">
        <p14:creationId xmlns:p14="http://schemas.microsoft.com/office/powerpoint/2010/main" val="1738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6" name="Rectangle 8"/>
          <p:cNvSpPr>
            <a:spLocks noGrp="1" noChangeArrowheads="1"/>
          </p:cNvSpPr>
          <p:nvPr>
            <p:ph type="sldNum" sz="quarter" idx="12"/>
          </p:nvPr>
        </p:nvSpPr>
        <p:spPr>
          <a:ln/>
        </p:spPr>
        <p:txBody>
          <a:bodyPr/>
          <a:lstStyle>
            <a:lvl1pPr>
              <a:defRPr/>
            </a:lvl1pPr>
          </a:lstStyle>
          <a:p>
            <a:pPr>
              <a:defRPr/>
            </a:pPr>
            <a:fld id="{D93B9A42-3EE8-4D03-B60C-6466B1FF5F3F}" type="slidenum">
              <a:rPr lang="en-US" altLang="zh-CN"/>
              <a:pPr>
                <a:defRPr/>
              </a:pPr>
              <a:t>‹#›</a:t>
            </a:fld>
            <a:endParaRPr lang="en-US" altLang="zh-CN"/>
          </a:p>
        </p:txBody>
      </p:sp>
    </p:spTree>
    <p:extLst>
      <p:ext uri="{BB962C8B-B14F-4D97-AF65-F5344CB8AC3E}">
        <p14:creationId xmlns:p14="http://schemas.microsoft.com/office/powerpoint/2010/main" val="237266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6" name="Rectangle 8"/>
          <p:cNvSpPr>
            <a:spLocks noGrp="1" noChangeArrowheads="1"/>
          </p:cNvSpPr>
          <p:nvPr>
            <p:ph type="sldNum" sz="quarter" idx="12"/>
          </p:nvPr>
        </p:nvSpPr>
        <p:spPr>
          <a:ln/>
        </p:spPr>
        <p:txBody>
          <a:bodyPr/>
          <a:lstStyle>
            <a:lvl1pPr>
              <a:defRPr/>
            </a:lvl1pPr>
          </a:lstStyle>
          <a:p>
            <a:pPr>
              <a:defRPr/>
            </a:pPr>
            <a:fld id="{655D79EE-5C9E-45ED-AD63-27F43270F73D}" type="slidenum">
              <a:rPr lang="en-US" altLang="zh-CN"/>
              <a:pPr>
                <a:defRPr/>
              </a:pPr>
              <a:t>‹#›</a:t>
            </a:fld>
            <a:endParaRPr lang="en-US" altLang="zh-CN"/>
          </a:p>
        </p:txBody>
      </p:sp>
    </p:spTree>
    <p:extLst>
      <p:ext uri="{BB962C8B-B14F-4D97-AF65-F5344CB8AC3E}">
        <p14:creationId xmlns:p14="http://schemas.microsoft.com/office/powerpoint/2010/main" val="85900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6" name="Rectangle 8"/>
          <p:cNvSpPr>
            <a:spLocks noGrp="1" noChangeArrowheads="1"/>
          </p:cNvSpPr>
          <p:nvPr>
            <p:ph type="sldNum" sz="quarter" idx="12"/>
          </p:nvPr>
        </p:nvSpPr>
        <p:spPr>
          <a:ln/>
        </p:spPr>
        <p:txBody>
          <a:bodyPr/>
          <a:lstStyle>
            <a:lvl1pPr>
              <a:defRPr/>
            </a:lvl1pPr>
          </a:lstStyle>
          <a:p>
            <a:pPr>
              <a:defRPr/>
            </a:pPr>
            <a:fld id="{B0DDBD81-4A3C-4CDB-885A-1854418DDA46}" type="slidenum">
              <a:rPr lang="en-US" altLang="zh-CN"/>
              <a:pPr>
                <a:defRPr/>
              </a:pPr>
              <a:t>‹#›</a:t>
            </a:fld>
            <a:endParaRPr lang="en-US" altLang="zh-CN"/>
          </a:p>
        </p:txBody>
      </p:sp>
    </p:spTree>
    <p:extLst>
      <p:ext uri="{BB962C8B-B14F-4D97-AF65-F5344CB8AC3E}">
        <p14:creationId xmlns:p14="http://schemas.microsoft.com/office/powerpoint/2010/main" val="170903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6" name="Rectangle 8"/>
          <p:cNvSpPr>
            <a:spLocks noGrp="1" noChangeArrowheads="1"/>
          </p:cNvSpPr>
          <p:nvPr>
            <p:ph type="sldNum" sz="quarter" idx="12"/>
          </p:nvPr>
        </p:nvSpPr>
        <p:spPr>
          <a:ln/>
        </p:spPr>
        <p:txBody>
          <a:bodyPr/>
          <a:lstStyle>
            <a:lvl1pPr>
              <a:defRPr/>
            </a:lvl1pPr>
          </a:lstStyle>
          <a:p>
            <a:pPr>
              <a:defRPr/>
            </a:pPr>
            <a:fld id="{27F16755-620E-4C7B-86D5-E62EDC57BE0D}" type="slidenum">
              <a:rPr lang="en-US" altLang="zh-CN"/>
              <a:pPr>
                <a:defRPr/>
              </a:pPr>
              <a:t>‹#›</a:t>
            </a:fld>
            <a:endParaRPr lang="en-US" altLang="zh-CN"/>
          </a:p>
        </p:txBody>
      </p:sp>
    </p:spTree>
    <p:extLst>
      <p:ext uri="{BB962C8B-B14F-4D97-AF65-F5344CB8AC3E}">
        <p14:creationId xmlns:p14="http://schemas.microsoft.com/office/powerpoint/2010/main" val="376481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7" name="Rectangle 8"/>
          <p:cNvSpPr>
            <a:spLocks noGrp="1" noChangeArrowheads="1"/>
          </p:cNvSpPr>
          <p:nvPr>
            <p:ph type="sldNum" sz="quarter" idx="12"/>
          </p:nvPr>
        </p:nvSpPr>
        <p:spPr>
          <a:ln/>
        </p:spPr>
        <p:txBody>
          <a:bodyPr/>
          <a:lstStyle>
            <a:lvl1pPr>
              <a:defRPr/>
            </a:lvl1pPr>
          </a:lstStyle>
          <a:p>
            <a:pPr>
              <a:defRPr/>
            </a:pPr>
            <a:fld id="{75E3DA6C-1340-47BF-B234-6797182E21C0}" type="slidenum">
              <a:rPr lang="en-US" altLang="zh-CN"/>
              <a:pPr>
                <a:defRPr/>
              </a:pPr>
              <a:t>‹#›</a:t>
            </a:fld>
            <a:endParaRPr lang="en-US" altLang="zh-CN"/>
          </a:p>
        </p:txBody>
      </p:sp>
    </p:spTree>
    <p:extLst>
      <p:ext uri="{BB962C8B-B14F-4D97-AF65-F5344CB8AC3E}">
        <p14:creationId xmlns:p14="http://schemas.microsoft.com/office/powerpoint/2010/main" val="380253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9" name="Rectangle 8"/>
          <p:cNvSpPr>
            <a:spLocks noGrp="1" noChangeArrowheads="1"/>
          </p:cNvSpPr>
          <p:nvPr>
            <p:ph type="sldNum" sz="quarter" idx="12"/>
          </p:nvPr>
        </p:nvSpPr>
        <p:spPr>
          <a:ln/>
        </p:spPr>
        <p:txBody>
          <a:bodyPr/>
          <a:lstStyle>
            <a:lvl1pPr>
              <a:defRPr/>
            </a:lvl1pPr>
          </a:lstStyle>
          <a:p>
            <a:pPr>
              <a:defRPr/>
            </a:pPr>
            <a:fld id="{BDE9B5D4-4470-4995-9FA6-E880F8D1B71D}" type="slidenum">
              <a:rPr lang="en-US" altLang="zh-CN"/>
              <a:pPr>
                <a:defRPr/>
              </a:pPr>
              <a:t>‹#›</a:t>
            </a:fld>
            <a:endParaRPr lang="en-US" altLang="zh-CN"/>
          </a:p>
        </p:txBody>
      </p:sp>
    </p:spTree>
    <p:extLst>
      <p:ext uri="{BB962C8B-B14F-4D97-AF65-F5344CB8AC3E}">
        <p14:creationId xmlns:p14="http://schemas.microsoft.com/office/powerpoint/2010/main" val="26601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5" name="Rectangle 8"/>
          <p:cNvSpPr>
            <a:spLocks noGrp="1" noChangeArrowheads="1"/>
          </p:cNvSpPr>
          <p:nvPr>
            <p:ph type="sldNum" sz="quarter" idx="12"/>
          </p:nvPr>
        </p:nvSpPr>
        <p:spPr>
          <a:ln/>
        </p:spPr>
        <p:txBody>
          <a:bodyPr/>
          <a:lstStyle>
            <a:lvl1pPr>
              <a:defRPr/>
            </a:lvl1pPr>
          </a:lstStyle>
          <a:p>
            <a:pPr>
              <a:defRPr/>
            </a:pPr>
            <a:fld id="{BB800FFF-CD2C-4421-8197-9F832416D755}" type="slidenum">
              <a:rPr lang="en-US" altLang="zh-CN"/>
              <a:pPr>
                <a:defRPr/>
              </a:pPr>
              <a:t>‹#›</a:t>
            </a:fld>
            <a:endParaRPr lang="en-US" altLang="zh-CN"/>
          </a:p>
        </p:txBody>
      </p:sp>
    </p:spTree>
    <p:extLst>
      <p:ext uri="{BB962C8B-B14F-4D97-AF65-F5344CB8AC3E}">
        <p14:creationId xmlns:p14="http://schemas.microsoft.com/office/powerpoint/2010/main" val="173925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4" name="Rectangle 8"/>
          <p:cNvSpPr>
            <a:spLocks noGrp="1" noChangeArrowheads="1"/>
          </p:cNvSpPr>
          <p:nvPr>
            <p:ph type="sldNum" sz="quarter" idx="12"/>
          </p:nvPr>
        </p:nvSpPr>
        <p:spPr>
          <a:ln/>
        </p:spPr>
        <p:txBody>
          <a:bodyPr/>
          <a:lstStyle>
            <a:lvl1pPr>
              <a:defRPr/>
            </a:lvl1pPr>
          </a:lstStyle>
          <a:p>
            <a:pPr>
              <a:defRPr/>
            </a:pPr>
            <a:fld id="{2D370137-6724-46EC-9FD8-51361087A1FC}" type="slidenum">
              <a:rPr lang="en-US" altLang="zh-CN"/>
              <a:pPr>
                <a:defRPr/>
              </a:pPr>
              <a:t>‹#›</a:t>
            </a:fld>
            <a:endParaRPr lang="en-US" altLang="zh-CN"/>
          </a:p>
        </p:txBody>
      </p:sp>
    </p:spTree>
    <p:extLst>
      <p:ext uri="{BB962C8B-B14F-4D97-AF65-F5344CB8AC3E}">
        <p14:creationId xmlns:p14="http://schemas.microsoft.com/office/powerpoint/2010/main" val="335617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7" name="Rectangle 8"/>
          <p:cNvSpPr>
            <a:spLocks noGrp="1" noChangeArrowheads="1"/>
          </p:cNvSpPr>
          <p:nvPr>
            <p:ph type="sldNum" sz="quarter" idx="12"/>
          </p:nvPr>
        </p:nvSpPr>
        <p:spPr>
          <a:ln/>
        </p:spPr>
        <p:txBody>
          <a:bodyPr/>
          <a:lstStyle>
            <a:lvl1pPr>
              <a:defRPr/>
            </a:lvl1pPr>
          </a:lstStyle>
          <a:p>
            <a:pPr>
              <a:defRPr/>
            </a:pPr>
            <a:fld id="{47698B13-A722-474F-B60C-D325274AC34D}" type="slidenum">
              <a:rPr lang="en-US" altLang="zh-CN"/>
              <a:pPr>
                <a:defRPr/>
              </a:pPr>
              <a:t>‹#›</a:t>
            </a:fld>
            <a:endParaRPr lang="en-US" altLang="zh-CN"/>
          </a:p>
        </p:txBody>
      </p:sp>
    </p:spTree>
    <p:extLst>
      <p:ext uri="{BB962C8B-B14F-4D97-AF65-F5344CB8AC3E}">
        <p14:creationId xmlns:p14="http://schemas.microsoft.com/office/powerpoint/2010/main" val="318405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r>
              <a:rPr lang="zh-CN" altLang="en-US"/>
              <a:t>2009-8-10</a:t>
            </a: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zh-CN"/>
              <a:t>Python程序设计语言</a:t>
            </a:r>
          </a:p>
        </p:txBody>
      </p:sp>
      <p:sp>
        <p:nvSpPr>
          <p:cNvPr id="7" name="Rectangle 8"/>
          <p:cNvSpPr>
            <a:spLocks noGrp="1" noChangeArrowheads="1"/>
          </p:cNvSpPr>
          <p:nvPr>
            <p:ph type="sldNum" sz="quarter" idx="12"/>
          </p:nvPr>
        </p:nvSpPr>
        <p:spPr>
          <a:ln/>
        </p:spPr>
        <p:txBody>
          <a:bodyPr/>
          <a:lstStyle>
            <a:lvl1pPr>
              <a:defRPr/>
            </a:lvl1pPr>
          </a:lstStyle>
          <a:p>
            <a:pPr>
              <a:defRPr/>
            </a:pPr>
            <a:fld id="{F43C112D-75BC-4AFD-AAAA-B4AD47D4908E}" type="slidenum">
              <a:rPr lang="en-US" altLang="zh-CN"/>
              <a:pPr>
                <a:defRPr/>
              </a:pPr>
              <a:t>‹#›</a:t>
            </a:fld>
            <a:endParaRPr lang="en-US" altLang="zh-CN"/>
          </a:p>
        </p:txBody>
      </p:sp>
    </p:spTree>
    <p:extLst>
      <p:ext uri="{BB962C8B-B14F-4D97-AF65-F5344CB8AC3E}">
        <p14:creationId xmlns:p14="http://schemas.microsoft.com/office/powerpoint/2010/main" val="53147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52513"/>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p>
        </p:txBody>
      </p:sp>
      <p:sp>
        <p:nvSpPr>
          <p:cNvPr id="1029" name="Line 5"/>
          <p:cNvSpPr>
            <a:spLocks noChangeShapeType="1"/>
          </p:cNvSpPr>
          <p:nvPr/>
        </p:nvSpPr>
        <p:spPr bwMode="auto">
          <a:xfrm flipV="1">
            <a:off x="609600" y="6308725"/>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14342" name="Rectangle 6"/>
          <p:cNvSpPr>
            <a:spLocks noGrp="1" noChangeArrowheads="1"/>
          </p:cNvSpPr>
          <p:nvPr>
            <p:ph type="dt" sz="half" idx="2"/>
          </p:nvPr>
        </p:nvSpPr>
        <p:spPr bwMode="auto">
          <a:xfrm>
            <a:off x="609600" y="6381750"/>
            <a:ext cx="1981200" cy="3397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vl1pPr>
          </a:lstStyle>
          <a:p>
            <a:pPr>
              <a:defRPr/>
            </a:pPr>
            <a:r>
              <a:rPr lang="zh-CN" altLang="en-US"/>
              <a:t>2009-8-10</a:t>
            </a:r>
            <a:endParaRPr lang="en-US" altLang="zh-CN"/>
          </a:p>
        </p:txBody>
      </p:sp>
      <p:sp>
        <p:nvSpPr>
          <p:cNvPr id="14343" name="Rectangle 7"/>
          <p:cNvSpPr>
            <a:spLocks noGrp="1" noChangeArrowheads="1"/>
          </p:cNvSpPr>
          <p:nvPr>
            <p:ph type="ftr" sz="quarter" idx="3"/>
          </p:nvPr>
        </p:nvSpPr>
        <p:spPr bwMode="auto">
          <a:xfrm>
            <a:off x="3124200" y="6381750"/>
            <a:ext cx="2895600" cy="33972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a:lvl1pPr>
          </a:lstStyle>
          <a:p>
            <a:pPr>
              <a:defRPr/>
            </a:pPr>
            <a:r>
              <a:rPr lang="en-US" altLang="zh-CN"/>
              <a:t>Python程序设计语言</a:t>
            </a:r>
          </a:p>
        </p:txBody>
      </p:sp>
      <p:sp>
        <p:nvSpPr>
          <p:cNvPr id="14344" name="Rectangle 8"/>
          <p:cNvSpPr>
            <a:spLocks noGrp="1" noChangeArrowheads="1"/>
          </p:cNvSpPr>
          <p:nvPr>
            <p:ph type="sldNum" sz="quarter" idx="4"/>
          </p:nvPr>
        </p:nvSpPr>
        <p:spPr bwMode="auto">
          <a:xfrm>
            <a:off x="6553200" y="6453188"/>
            <a:ext cx="1981200" cy="26828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vl1pPr>
          </a:lstStyle>
          <a:p>
            <a:pPr>
              <a:defRPr/>
            </a:pPr>
            <a:fld id="{635F3950-6D7A-4E18-9DB1-A25A1FAD7F50}" type="slidenum">
              <a:rPr lang="en-US" altLang="zh-CN"/>
              <a:pPr>
                <a:defRPr/>
              </a:pPr>
              <a:t>‹#›</a:t>
            </a:fld>
            <a:endParaRPr lang="en-US" altLang="zh-CN"/>
          </a:p>
        </p:txBody>
      </p:sp>
      <p:pic>
        <p:nvPicPr>
          <p:cNvPr id="1033" name="Picture 14" descr="python"/>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34225" y="188913"/>
            <a:ext cx="2009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6"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file:///\\&#26469;&#25351;&#31034;&#21453;&#26012;&#26464;&#26412;&#3652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2857500" y="2286000"/>
            <a:ext cx="4429125" cy="939800"/>
          </a:xfrm>
        </p:spPr>
        <p:txBody>
          <a:bodyPr/>
          <a:lstStyle/>
          <a:p>
            <a:pPr eaLnBrk="1" hangingPunct="1"/>
            <a:r>
              <a:rPr lang="en-US" altLang="zh-CN" sz="4400" smtClean="0"/>
              <a:t>Python</a:t>
            </a:r>
            <a:r>
              <a:rPr lang="zh-CN" altLang="en-US" sz="4400" smtClean="0"/>
              <a:t>基础</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z="3600" smtClean="0"/>
              <a:t>文件类型</a:t>
            </a:r>
            <a:endParaRPr lang="zh-CN" altLang="en-US" smtClean="0"/>
          </a:p>
        </p:txBody>
      </p:sp>
      <p:sp>
        <p:nvSpPr>
          <p:cNvPr id="12291" name="内容占位符 2"/>
          <p:cNvSpPr>
            <a:spLocks noGrp="1"/>
          </p:cNvSpPr>
          <p:nvPr>
            <p:ph idx="1"/>
          </p:nvPr>
        </p:nvSpPr>
        <p:spPr/>
        <p:txBody>
          <a:bodyPr/>
          <a:lstStyle/>
          <a:p>
            <a:pPr lvl="1"/>
            <a:r>
              <a:rPr lang="zh-CN" altLang="en-US" smtClean="0"/>
              <a:t>在命令行中输入</a:t>
            </a:r>
            <a:endParaRPr lang="en-US" altLang="zh-CN" smtClean="0"/>
          </a:p>
          <a:p>
            <a:pPr lvl="1">
              <a:buFont typeface="Wingdings" pitchFamily="2" charset="2"/>
              <a:buNone/>
            </a:pPr>
            <a:r>
              <a:rPr lang="zh-CN" altLang="en-US" smtClean="0"/>
              <a:t> </a:t>
            </a:r>
            <a:r>
              <a:rPr lang="en-US" altLang="zh-CN" smtClean="0"/>
              <a:t>python -O -m py_compile example.py</a:t>
            </a:r>
            <a:br>
              <a:rPr lang="en-US" altLang="zh-CN" smtClean="0"/>
            </a:br>
            <a:r>
              <a:rPr lang="zh-CN" altLang="en-US" smtClean="0"/>
              <a:t>参数 </a:t>
            </a:r>
            <a:r>
              <a:rPr lang="en-US" altLang="zh-CN" smtClean="0"/>
              <a:t>-O </a:t>
            </a:r>
            <a:r>
              <a:rPr lang="zh-CN" altLang="en-US" smtClean="0"/>
              <a:t>表示生成优化代码</a:t>
            </a:r>
            <a:br>
              <a:rPr lang="zh-CN" altLang="en-US" smtClean="0"/>
            </a:br>
            <a:r>
              <a:rPr lang="zh-CN" altLang="en-US" smtClean="0"/>
              <a:t>参数 </a:t>
            </a:r>
            <a:r>
              <a:rPr lang="en-US" altLang="zh-CN" smtClean="0"/>
              <a:t>-m </a:t>
            </a:r>
            <a:r>
              <a:rPr lang="zh-CN" altLang="en-US" smtClean="0"/>
              <a:t>表示导入的 </a:t>
            </a:r>
            <a:r>
              <a:rPr lang="en-US" altLang="zh-CN" smtClean="0"/>
              <a:t>py_compile </a:t>
            </a:r>
            <a:r>
              <a:rPr lang="zh-CN" altLang="en-US" smtClean="0"/>
              <a:t>模块作为脚本运行。编译 </a:t>
            </a:r>
            <a:r>
              <a:rPr lang="en-US" altLang="zh-CN" smtClean="0"/>
              <a:t>example.pyo </a:t>
            </a:r>
            <a:r>
              <a:rPr lang="zh-CN" altLang="en-US" smtClean="0"/>
              <a:t>需要调用 </a:t>
            </a:r>
            <a:r>
              <a:rPr lang="en-US" altLang="zh-CN" smtClean="0"/>
              <a:t>py_compile </a:t>
            </a:r>
            <a:r>
              <a:rPr lang="zh-CN" altLang="en-US" smtClean="0"/>
              <a:t>模块中的 </a:t>
            </a:r>
            <a:r>
              <a:rPr lang="en-US" altLang="zh-CN" smtClean="0"/>
              <a:t>compile() </a:t>
            </a:r>
            <a:r>
              <a:rPr lang="zh-CN" altLang="en-US" smtClean="0"/>
              <a:t>方法</a:t>
            </a:r>
            <a:br>
              <a:rPr lang="zh-CN" altLang="en-US" smtClean="0"/>
            </a:br>
            <a:r>
              <a:rPr lang="zh-CN" altLang="en-US" smtClean="0"/>
              <a:t>参数 </a:t>
            </a:r>
            <a:r>
              <a:rPr lang="en-US" altLang="zh-CN" smtClean="0"/>
              <a:t>example.py </a:t>
            </a:r>
            <a:r>
              <a:rPr lang="zh-CN" altLang="en-US" smtClean="0"/>
              <a:t>是待编译的文件名。</a:t>
            </a:r>
            <a:endParaRPr lang="en-US" altLang="zh-CN" smtClean="0"/>
          </a:p>
          <a:p>
            <a:pPr lvl="1">
              <a:buFont typeface="Wingdings" pitchFamily="2" charset="2"/>
              <a:buNone/>
            </a:pPr>
            <a:endParaRPr lang="en-US" altLang="zh-CN" sz="2400" smtClean="0"/>
          </a:p>
          <a:p>
            <a:pPr lvl="1">
              <a:buFont typeface="Wingdings" pitchFamily="2" charset="2"/>
              <a:buNone/>
            </a:pPr>
            <a:r>
              <a:rPr lang="en-US" altLang="zh-CN" sz="2400" smtClean="0"/>
              <a:t>   </a:t>
            </a:r>
            <a:r>
              <a:rPr lang="zh-CN" altLang="en-US" sz="2400" smtClean="0"/>
              <a:t>能够在</a:t>
            </a:r>
            <a:r>
              <a:rPr lang="en-US" altLang="zh-CN" sz="2400" smtClean="0"/>
              <a:t>DOS</a:t>
            </a:r>
            <a:r>
              <a:rPr lang="zh-CN" altLang="en-US" sz="2400" smtClean="0"/>
              <a:t>屏幕上运行：</a:t>
            </a:r>
            <a:r>
              <a:rPr lang="en-US" altLang="zh-CN" sz="2400" smtClean="0"/>
              <a:t>python example.pyo</a:t>
            </a:r>
            <a:endParaRPr lang="zh-CN" altLang="en-US" smtClean="0"/>
          </a:p>
        </p:txBody>
      </p:sp>
      <p:sp>
        <p:nvSpPr>
          <p:cNvPr id="1229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8465890-1C95-4B9A-9784-3A4A7A2C3A14}" type="slidenum">
              <a:rPr lang="en-US" altLang="zh-CN" smtClean="0"/>
              <a:pPr eaLnBrk="1" hangingPunct="1"/>
              <a:t>10</a:t>
            </a:fld>
            <a:endParaRPr lang="en-US" altLang="zh-CN" smtClean="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z="3600" smtClean="0">
                <a:ea typeface="黑体" pitchFamily="49" charset="-122"/>
              </a:rPr>
              <a:t>字典</a:t>
            </a:r>
            <a:endParaRPr lang="zh-CN" altLang="en-US" sz="3600" smtClean="0"/>
          </a:p>
        </p:txBody>
      </p:sp>
      <p:sp>
        <p:nvSpPr>
          <p:cNvPr id="66563" name="内容占位符 2"/>
          <p:cNvSpPr>
            <a:spLocks noGrp="1"/>
          </p:cNvSpPr>
          <p:nvPr>
            <p:ph idx="1"/>
          </p:nvPr>
        </p:nvSpPr>
        <p:spPr>
          <a:xfrm>
            <a:off x="571500" y="1143000"/>
            <a:ext cx="8001000" cy="5181600"/>
          </a:xfrm>
        </p:spPr>
        <p:txBody>
          <a:bodyPr/>
          <a:lstStyle/>
          <a:p>
            <a:pPr>
              <a:defRPr/>
            </a:pPr>
            <a:r>
              <a:rPr lang="zh-CN" altLang="en-US" sz="2800" dirty="0" smtClean="0">
                <a:latin typeface="+mn-ea"/>
              </a:rPr>
              <a:t>理解字典的最佳方式是把它看做无序的</a:t>
            </a:r>
            <a:r>
              <a:rPr lang="en-US" altLang="zh-CN" sz="2800" dirty="0" smtClean="0">
                <a:latin typeface="+mn-ea"/>
              </a:rPr>
              <a:t>(</a:t>
            </a:r>
            <a:r>
              <a:rPr lang="zh-CN" altLang="en-US" sz="2800" dirty="0" smtClean="0">
                <a:latin typeface="+mn-ea"/>
              </a:rPr>
              <a:t>关键字</a:t>
            </a:r>
            <a:r>
              <a:rPr lang="en-US" altLang="zh-CN" sz="2800" dirty="0" smtClean="0">
                <a:latin typeface="+mn-ea"/>
              </a:rPr>
              <a:t>:</a:t>
            </a:r>
            <a:r>
              <a:rPr lang="zh-CN" altLang="en-US" sz="2800" dirty="0" smtClean="0">
                <a:latin typeface="+mn-ea"/>
              </a:rPr>
              <a:t>值</a:t>
            </a:r>
            <a:r>
              <a:rPr lang="en-US" altLang="zh-CN" sz="2800" dirty="0" smtClean="0">
                <a:latin typeface="+mn-ea"/>
              </a:rPr>
              <a:t>)</a:t>
            </a:r>
            <a:r>
              <a:rPr lang="zh-CN" altLang="en-US" sz="2800" dirty="0" smtClean="0">
                <a:latin typeface="+mn-ea"/>
              </a:rPr>
              <a:t>对集合，关键字必须是互不相同的（在同一个字典之内）。</a:t>
            </a:r>
          </a:p>
          <a:p>
            <a:pPr>
              <a:defRPr/>
            </a:pPr>
            <a:r>
              <a:rPr lang="zh-CN" altLang="en-US" sz="2800" dirty="0" smtClean="0">
                <a:latin typeface="+mn-ea"/>
              </a:rPr>
              <a:t>一对大括号创建一个空的字典：</a:t>
            </a:r>
            <a:r>
              <a:rPr lang="en-US" altLang="zh-CN" sz="2800" dirty="0" smtClean="0">
                <a:latin typeface="+mn-ea"/>
              </a:rPr>
              <a:t>{}</a:t>
            </a:r>
            <a:r>
              <a:rPr lang="zh-CN" altLang="en-US" sz="2800" dirty="0" smtClean="0">
                <a:latin typeface="+mn-ea"/>
              </a:rPr>
              <a:t>。</a:t>
            </a:r>
            <a:endParaRPr lang="en-US" altLang="zh-CN" sz="2800" dirty="0" smtClean="0">
              <a:latin typeface="+mn-ea"/>
            </a:endParaRPr>
          </a:p>
          <a:p>
            <a:pPr>
              <a:defRPr/>
            </a:pPr>
            <a:r>
              <a:rPr lang="zh-CN" altLang="en-US" sz="2800" dirty="0" smtClean="0">
                <a:latin typeface="+mn-ea"/>
              </a:rPr>
              <a:t>字典的主要操作是依据关键字来存储和析取值。也可以用</a:t>
            </a:r>
            <a:r>
              <a:rPr lang="en-US" altLang="zh-CN" sz="2800" dirty="0" smtClean="0">
                <a:latin typeface="+mn-ea"/>
              </a:rPr>
              <a:t>del</a:t>
            </a:r>
            <a:r>
              <a:rPr lang="zh-CN" altLang="en-US" sz="2800" dirty="0" smtClean="0">
                <a:latin typeface="+mn-ea"/>
              </a:rPr>
              <a:t>来删除</a:t>
            </a:r>
            <a:r>
              <a:rPr lang="en-US" altLang="zh-CN" sz="2800" dirty="0" smtClean="0">
                <a:latin typeface="+mn-ea"/>
              </a:rPr>
              <a:t>(</a:t>
            </a:r>
            <a:r>
              <a:rPr lang="zh-CN" altLang="en-US" sz="2800" dirty="0" smtClean="0">
                <a:latin typeface="+mn-ea"/>
              </a:rPr>
              <a:t>关键字</a:t>
            </a:r>
            <a:r>
              <a:rPr lang="en-US" altLang="zh-CN" sz="2800" dirty="0" smtClean="0">
                <a:latin typeface="+mn-ea"/>
              </a:rPr>
              <a:t>:</a:t>
            </a:r>
            <a:r>
              <a:rPr lang="zh-CN" altLang="en-US" sz="2800" dirty="0" smtClean="0">
                <a:latin typeface="+mn-ea"/>
              </a:rPr>
              <a:t>值</a:t>
            </a:r>
            <a:r>
              <a:rPr lang="en-US" altLang="zh-CN" sz="2800" dirty="0" smtClean="0">
                <a:latin typeface="+mn-ea"/>
              </a:rPr>
              <a:t>)</a:t>
            </a:r>
            <a:r>
              <a:rPr lang="zh-CN" altLang="en-US" sz="2800" dirty="0" smtClean="0">
                <a:latin typeface="+mn-ea"/>
              </a:rPr>
              <a:t>对</a:t>
            </a:r>
          </a:p>
          <a:p>
            <a:pPr>
              <a:defRPr/>
            </a:pPr>
            <a:r>
              <a:rPr lang="zh-CN" altLang="en-US" sz="2800" dirty="0" smtClean="0">
                <a:latin typeface="+mn-ea"/>
              </a:rPr>
              <a:t>如果使用一个已经存在的关键字存储新的值或对象，以前为该关键字分配的值就会被遗忘。</a:t>
            </a:r>
          </a:p>
          <a:p>
            <a:pPr>
              <a:defRPr/>
            </a:pPr>
            <a:r>
              <a:rPr lang="zh-CN" altLang="en-US" sz="2800" dirty="0" smtClean="0">
                <a:latin typeface="+mn-ea"/>
              </a:rPr>
              <a:t>试图析取从一个不存在的关键字中读取值会导致错误。</a:t>
            </a:r>
          </a:p>
          <a:p>
            <a:pPr>
              <a:defRPr/>
            </a:pPr>
            <a:endParaRPr lang="zh-CN" altLang="en-US" dirty="0" smtClean="0"/>
          </a:p>
        </p:txBody>
      </p:sp>
      <p:sp>
        <p:nvSpPr>
          <p:cNvPr id="1044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38B7319-F160-4934-A40C-BEA837C59FDB}" type="slidenum">
              <a:rPr lang="en-US" altLang="zh-CN" smtClean="0"/>
              <a:pPr eaLnBrk="1" hangingPunct="1"/>
              <a:t>100</a:t>
            </a:fld>
            <a:endParaRPr lang="en-US" altLang="zh-CN"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428625" y="285750"/>
            <a:ext cx="8001000" cy="603250"/>
          </a:xfrm>
        </p:spPr>
        <p:txBody>
          <a:bodyPr/>
          <a:lstStyle/>
          <a:p>
            <a:r>
              <a:rPr lang="zh-CN" altLang="en-US" sz="3600" smtClean="0">
                <a:ea typeface="黑体" pitchFamily="49" charset="-122"/>
              </a:rPr>
              <a:t>字典</a:t>
            </a:r>
            <a:endParaRPr lang="zh-CN" altLang="en-US" sz="3600" smtClean="0"/>
          </a:p>
        </p:txBody>
      </p:sp>
      <p:sp>
        <p:nvSpPr>
          <p:cNvPr id="10547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938EAA8-EBFF-469A-BAD2-BB66D7FE59BE}" type="slidenum">
              <a:rPr lang="en-US" altLang="zh-CN" smtClean="0"/>
              <a:pPr eaLnBrk="1" hangingPunct="1"/>
              <a:t>101</a:t>
            </a:fld>
            <a:endParaRPr lang="en-US" altLang="zh-CN" smtClean="0"/>
          </a:p>
        </p:txBody>
      </p:sp>
      <p:sp>
        <p:nvSpPr>
          <p:cNvPr id="7"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字典的</a:t>
            </a:r>
            <a:r>
              <a:rPr lang="en-US" altLang="zh-CN" sz="3200" dirty="0">
                <a:latin typeface="+mn-ea"/>
                <a:ea typeface="+mn-ea"/>
              </a:rPr>
              <a:t>keys()</a:t>
            </a:r>
            <a:r>
              <a:rPr lang="zh-CN" altLang="en-US" sz="3200" dirty="0">
                <a:latin typeface="+mn-ea"/>
                <a:ea typeface="+mn-ea"/>
              </a:rPr>
              <a:t>方法返回由所有关键字组成的列表，该列表的顺序不定（如果需要它有序，只能调用返回列表的</a:t>
            </a:r>
            <a:r>
              <a:rPr lang="en-US" altLang="zh-CN" sz="3200" dirty="0">
                <a:latin typeface="+mn-ea"/>
                <a:ea typeface="+mn-ea"/>
              </a:rPr>
              <a:t>sort()</a:t>
            </a:r>
            <a:r>
              <a:rPr lang="zh-CN" altLang="en-US" sz="3200" dirty="0">
                <a:latin typeface="+mn-ea"/>
                <a:ea typeface="+mn-ea"/>
              </a:rPr>
              <a:t>方法）</a:t>
            </a:r>
          </a:p>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使用字典的</a:t>
            </a:r>
            <a:r>
              <a:rPr lang="en-US" altLang="zh-CN" sz="3200" dirty="0" err="1">
                <a:latin typeface="+mn-ea"/>
                <a:ea typeface="+mn-ea"/>
              </a:rPr>
              <a:t>has_key</a:t>
            </a:r>
            <a:r>
              <a:rPr lang="en-US" altLang="zh-CN" sz="3200" dirty="0">
                <a:latin typeface="+mn-ea"/>
                <a:ea typeface="+mn-ea"/>
              </a:rPr>
              <a:t>()</a:t>
            </a:r>
            <a:r>
              <a:rPr lang="zh-CN" altLang="en-US" sz="3200" dirty="0">
                <a:latin typeface="+mn-ea"/>
                <a:ea typeface="+mn-ea"/>
              </a:rPr>
              <a:t>方法可以检查字典中是否存在某一关键字</a:t>
            </a:r>
          </a:p>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字典的</a:t>
            </a:r>
            <a:r>
              <a:rPr lang="en-US" altLang="zh-CN" sz="3200" dirty="0">
                <a:latin typeface="+mn-ea"/>
                <a:ea typeface="+mn-ea"/>
              </a:rPr>
              <a:t>values()</a:t>
            </a:r>
            <a:r>
              <a:rPr lang="zh-CN" altLang="en-US" sz="3200" dirty="0">
                <a:latin typeface="+mn-ea"/>
                <a:ea typeface="+mn-ea"/>
              </a:rPr>
              <a:t>方法返回字典内所有的值</a:t>
            </a:r>
          </a:p>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字典的</a:t>
            </a:r>
            <a:r>
              <a:rPr lang="en-US" altLang="zh-CN" sz="3200" dirty="0">
                <a:latin typeface="+mn-ea"/>
                <a:ea typeface="+mn-ea"/>
              </a:rPr>
              <a:t>get()</a:t>
            </a:r>
            <a:r>
              <a:rPr lang="zh-CN" altLang="en-US" sz="3200" dirty="0">
                <a:latin typeface="+mn-ea"/>
                <a:ea typeface="+mn-ea"/>
              </a:rPr>
              <a:t>方法可以根据关键字返回值，如果不存在输入的关键字，返回</a:t>
            </a:r>
            <a:r>
              <a:rPr lang="en-US" altLang="zh-CN" sz="3200" dirty="0">
                <a:latin typeface="+mn-ea"/>
                <a:ea typeface="+mn-ea"/>
              </a:rPr>
              <a:t>None</a:t>
            </a:r>
          </a:p>
          <a:p>
            <a:pPr marL="469900" indent="-469900" eaLnBrk="0" hangingPunct="0">
              <a:lnSpc>
                <a:spcPct val="90000"/>
              </a:lnSpc>
              <a:spcBef>
                <a:spcPct val="20000"/>
              </a:spcBef>
              <a:buClr>
                <a:schemeClr val="accent2"/>
              </a:buClr>
              <a:buFont typeface="Wingdings" pitchFamily="2" charset="2"/>
              <a:buChar char="o"/>
              <a:defRPr/>
            </a:pPr>
            <a:endParaRPr lang="zh-CN" altLang="en-US" sz="2600" kern="0" dirty="0">
              <a:latin typeface="+mn-lt"/>
              <a:ea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z="3600" smtClean="0">
                <a:ea typeface="黑体" pitchFamily="49" charset="-122"/>
              </a:rPr>
              <a:t>字典例子</a:t>
            </a:r>
            <a:endParaRPr lang="zh-CN" altLang="en-US" sz="3600" smtClean="0"/>
          </a:p>
        </p:txBody>
      </p:sp>
      <p:sp>
        <p:nvSpPr>
          <p:cNvPr id="10649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6341DEC-2876-4B9F-99FE-10A678DF17BD}" type="slidenum">
              <a:rPr lang="en-US" altLang="zh-CN" smtClean="0"/>
              <a:pPr eaLnBrk="1" hangingPunct="1"/>
              <a:t>102</a:t>
            </a:fld>
            <a:endParaRPr lang="en-US" altLang="zh-CN" smtClean="0"/>
          </a:p>
        </p:txBody>
      </p:sp>
      <p:sp>
        <p:nvSpPr>
          <p:cNvPr id="106500" name="Rectangle 4"/>
          <p:cNvSpPr>
            <a:spLocks noChangeArrowheads="1"/>
          </p:cNvSpPr>
          <p:nvPr/>
        </p:nvSpPr>
        <p:spPr bwMode="auto">
          <a:xfrm>
            <a:off x="1908175" y="1412875"/>
            <a:ext cx="5616575" cy="4681538"/>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tel = {'jack':4098, 'shy':4139}</a:t>
            </a:r>
          </a:p>
          <a:p>
            <a:pPr eaLnBrk="1" hangingPunct="1"/>
            <a:r>
              <a:rPr lang="en-US" altLang="zh-CN" sz="1600" b="1">
                <a:latin typeface="Courier New" pitchFamily="49" charset="0"/>
              </a:rPr>
              <a:t>&gt;&gt;&gt; tel['gree'] = 4127</a:t>
            </a:r>
          </a:p>
          <a:p>
            <a:pPr eaLnBrk="1" hangingPunct="1"/>
            <a:r>
              <a:rPr lang="en-US" altLang="zh-CN" sz="1600" b="1">
                <a:latin typeface="Courier New" pitchFamily="49" charset="0"/>
              </a:rPr>
              <a:t>&gt;&gt;&gt; tel</a:t>
            </a:r>
          </a:p>
          <a:p>
            <a:pPr eaLnBrk="1" hangingPunct="1"/>
            <a:r>
              <a:rPr lang="en-US" altLang="zh-CN" sz="1600" b="1">
                <a:latin typeface="Courier New" pitchFamily="49" charset="0"/>
              </a:rPr>
              <a:t>{'gree': 4127, 'jack': 4098, 'shy': 4139}</a:t>
            </a:r>
          </a:p>
          <a:p>
            <a:pPr eaLnBrk="1" hangingPunct="1"/>
            <a:r>
              <a:rPr lang="en-US" altLang="zh-CN" sz="1600" b="1">
                <a:latin typeface="Courier New" pitchFamily="49" charset="0"/>
              </a:rPr>
              <a:t>&gt;&gt;&gt; tel['jack']</a:t>
            </a:r>
          </a:p>
          <a:p>
            <a:pPr eaLnBrk="1" hangingPunct="1"/>
            <a:r>
              <a:rPr lang="en-US" altLang="zh-CN" sz="1600" b="1">
                <a:latin typeface="Courier New" pitchFamily="49" charset="0"/>
              </a:rPr>
              <a:t>4098</a:t>
            </a:r>
          </a:p>
          <a:p>
            <a:pPr eaLnBrk="1" hangingPunct="1"/>
            <a:r>
              <a:rPr lang="en-US" altLang="zh-CN" sz="1600" b="1">
                <a:latin typeface="Courier New" pitchFamily="49" charset="0"/>
              </a:rPr>
              <a:t>&gt;&gt;&gt; del tel['shy']</a:t>
            </a:r>
          </a:p>
          <a:p>
            <a:pPr eaLnBrk="1" hangingPunct="1"/>
            <a:r>
              <a:rPr lang="en-US" altLang="zh-CN" sz="1600" b="1">
                <a:latin typeface="Courier New" pitchFamily="49" charset="0"/>
              </a:rPr>
              <a:t>&gt;&gt;&gt; tel</a:t>
            </a:r>
          </a:p>
          <a:p>
            <a:pPr eaLnBrk="1" hangingPunct="1"/>
            <a:r>
              <a:rPr lang="en-US" altLang="zh-CN" sz="1600" b="1">
                <a:latin typeface="Courier New" pitchFamily="49" charset="0"/>
              </a:rPr>
              <a:t>{'gree': 4127, 'jack': 4098}</a:t>
            </a:r>
          </a:p>
          <a:p>
            <a:pPr eaLnBrk="1" hangingPunct="1"/>
            <a:r>
              <a:rPr lang="en-US" altLang="zh-CN" sz="1600" b="1">
                <a:latin typeface="Courier New" pitchFamily="49" charset="0"/>
              </a:rPr>
              <a:t>&gt;&gt;&gt; tel['irv'] = 4127</a:t>
            </a:r>
          </a:p>
          <a:p>
            <a:pPr eaLnBrk="1" hangingPunct="1"/>
            <a:r>
              <a:rPr lang="en-US" altLang="zh-CN" sz="1600" b="1">
                <a:latin typeface="Courier New" pitchFamily="49" charset="0"/>
              </a:rPr>
              <a:t>&gt;&gt;&gt; tel</a:t>
            </a:r>
          </a:p>
          <a:p>
            <a:pPr eaLnBrk="1" hangingPunct="1"/>
            <a:r>
              <a:rPr lang="en-US" altLang="zh-CN" sz="1600" b="1">
                <a:latin typeface="Courier New" pitchFamily="49" charset="0"/>
              </a:rPr>
              <a:t>{'gree': 4127, 'irv': 4127, 'jack': 4098}</a:t>
            </a:r>
          </a:p>
          <a:p>
            <a:pPr eaLnBrk="1" hangingPunct="1"/>
            <a:r>
              <a:rPr lang="en-US" altLang="zh-CN" sz="1600" b="1">
                <a:latin typeface="Courier New" pitchFamily="49" charset="0"/>
              </a:rPr>
              <a:t>&gt;&gt;&gt; tel.keys()</a:t>
            </a:r>
          </a:p>
          <a:p>
            <a:pPr eaLnBrk="1" hangingPunct="1"/>
            <a:r>
              <a:rPr lang="en-US" altLang="zh-CN" sz="1600" b="1">
                <a:latin typeface="Courier New" pitchFamily="49" charset="0"/>
              </a:rPr>
              <a:t>['jack', 'irv', 'gree']</a:t>
            </a:r>
          </a:p>
          <a:p>
            <a:pPr eaLnBrk="1" hangingPunct="1"/>
            <a:r>
              <a:rPr lang="en-US" altLang="zh-CN" sz="1600" b="1">
                <a:latin typeface="Courier New" pitchFamily="49" charset="0"/>
              </a:rPr>
              <a:t>&gt;&gt;&gt; tel.has_key('gree')</a:t>
            </a:r>
          </a:p>
          <a:p>
            <a:pPr eaLnBrk="1" hangingPunct="1"/>
            <a:r>
              <a:rPr lang="en-US" altLang="zh-CN" sz="1600" b="1">
                <a:latin typeface="Courier New" pitchFamily="49" charset="0"/>
              </a:rPr>
              <a:t>True</a:t>
            </a:r>
          </a:p>
          <a:p>
            <a:pPr eaLnBrk="1" hangingPunct="1"/>
            <a:r>
              <a:rPr lang="en-US" altLang="zh-CN" sz="1600" b="1">
                <a:latin typeface="Courier New" pitchFamily="49" charset="0"/>
              </a:rPr>
              <a:t>&gt;&gt;&gt; tel.has_key('lee')</a:t>
            </a:r>
          </a:p>
          <a:p>
            <a:pPr eaLnBrk="1" hangingPunct="1"/>
            <a:r>
              <a:rPr lang="en-US" altLang="zh-CN" sz="1600" b="1">
                <a:latin typeface="Courier New" pitchFamily="49" charset="0"/>
              </a:rPr>
              <a:t>False</a:t>
            </a:r>
            <a:endParaRPr lang="zh-CN" altLang="en-US" sz="1600" b="1">
              <a:latin typeface="Courier New"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z="3600" smtClean="0">
                <a:ea typeface="黑体" pitchFamily="49" charset="-122"/>
              </a:rPr>
              <a:t>字典</a:t>
            </a:r>
            <a:endParaRPr lang="zh-CN" altLang="en-US" sz="3600" smtClean="0"/>
          </a:p>
        </p:txBody>
      </p:sp>
      <p:sp>
        <p:nvSpPr>
          <p:cNvPr id="1075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E8FE89-9893-4334-8528-109478B636D4}" type="slidenum">
              <a:rPr lang="en-US" altLang="zh-CN" smtClean="0"/>
              <a:pPr eaLnBrk="1" hangingPunct="1"/>
              <a:t>103</a:t>
            </a:fld>
            <a:endParaRPr lang="en-US" altLang="zh-CN" smtClean="0"/>
          </a:p>
        </p:txBody>
      </p:sp>
      <p:sp>
        <p:nvSpPr>
          <p:cNvPr id="11"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字典的</a:t>
            </a:r>
            <a:r>
              <a:rPr lang="en-US" altLang="zh-CN" sz="3200" dirty="0">
                <a:latin typeface="+mn-ea"/>
                <a:ea typeface="+mn-ea"/>
              </a:rPr>
              <a:t>update(</a:t>
            </a:r>
            <a:r>
              <a:rPr lang="en-US" altLang="zh-CN" sz="3200" i="1" dirty="0" err="1">
                <a:latin typeface="+mn-ea"/>
                <a:ea typeface="+mn-ea"/>
              </a:rPr>
              <a:t>anothordict</a:t>
            </a:r>
            <a:r>
              <a:rPr lang="en-US" altLang="zh-CN" sz="3200" dirty="0">
                <a:latin typeface="+mn-ea"/>
                <a:ea typeface="+mn-ea"/>
              </a:rPr>
              <a:t>)</a:t>
            </a:r>
            <a:r>
              <a:rPr lang="zh-CN" altLang="en-US" sz="3200" dirty="0">
                <a:latin typeface="+mn-ea"/>
                <a:ea typeface="+mn-ea"/>
              </a:rPr>
              <a:t>方法类似于合并，它把一个字典的关键字和值合并到另一个，盲目的覆盖相同键的值。</a:t>
            </a:r>
          </a:p>
        </p:txBody>
      </p:sp>
      <p:sp>
        <p:nvSpPr>
          <p:cNvPr id="107525" name="Rectangle 4"/>
          <p:cNvSpPr>
            <a:spLocks noChangeArrowheads="1"/>
          </p:cNvSpPr>
          <p:nvPr/>
        </p:nvSpPr>
        <p:spPr bwMode="auto">
          <a:xfrm>
            <a:off x="971550" y="3644900"/>
            <a:ext cx="7273925" cy="1800225"/>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tel</a:t>
            </a:r>
          </a:p>
          <a:p>
            <a:pPr eaLnBrk="1" hangingPunct="1"/>
            <a:r>
              <a:rPr lang="en-US" altLang="zh-CN" sz="1600" b="1">
                <a:latin typeface="Courier New" pitchFamily="49" charset="0"/>
              </a:rPr>
              <a:t>{'gree': 4127, 'irv': 4127, 'jack': 4098}</a:t>
            </a:r>
          </a:p>
          <a:p>
            <a:pPr eaLnBrk="1" hangingPunct="1"/>
            <a:r>
              <a:rPr lang="en-US" altLang="zh-CN" sz="1600" b="1">
                <a:latin typeface="Courier New" pitchFamily="49" charset="0"/>
              </a:rPr>
              <a:t>&gt;&gt;&gt; tel1 = {'gree':5127, 'pang':6008}</a:t>
            </a:r>
          </a:p>
          <a:p>
            <a:pPr eaLnBrk="1" hangingPunct="1"/>
            <a:r>
              <a:rPr lang="en-US" altLang="zh-CN" sz="1600" b="1">
                <a:latin typeface="Courier New" pitchFamily="49" charset="0"/>
              </a:rPr>
              <a:t>&gt;&gt;&gt; tel.update(tel1)</a:t>
            </a:r>
          </a:p>
          <a:p>
            <a:pPr eaLnBrk="1" hangingPunct="1"/>
            <a:r>
              <a:rPr lang="en-US" altLang="zh-CN" sz="1600" b="1">
                <a:latin typeface="Courier New" pitchFamily="49" charset="0"/>
              </a:rPr>
              <a:t>&gt;&gt;&gt; tel</a:t>
            </a:r>
          </a:p>
          <a:p>
            <a:pPr eaLnBrk="1" hangingPunct="1"/>
            <a:r>
              <a:rPr lang="en-US" altLang="zh-CN" sz="1600" b="1">
                <a:latin typeface="Courier New" pitchFamily="49" charset="0"/>
              </a:rPr>
              <a:t>{'gree': 5127, 'irv': 4127, 'jack': 4098, 'pang': 6008}</a:t>
            </a:r>
            <a:endParaRPr lang="zh-CN" altLang="en-US" sz="1600" b="1">
              <a:latin typeface="Courier New" pitchFamily="49"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z="3600" smtClean="0">
                <a:ea typeface="黑体" pitchFamily="49" charset="-122"/>
              </a:rPr>
              <a:t>字典</a:t>
            </a:r>
            <a:endParaRPr lang="zh-CN" altLang="en-US" sz="3600" smtClean="0"/>
          </a:p>
        </p:txBody>
      </p:sp>
      <p:sp>
        <p:nvSpPr>
          <p:cNvPr id="3" name="内容占位符 2"/>
          <p:cNvSpPr>
            <a:spLocks noGrp="1"/>
          </p:cNvSpPr>
          <p:nvPr>
            <p:ph idx="1"/>
          </p:nvPr>
        </p:nvSpPr>
        <p:spPr/>
        <p:txBody>
          <a:bodyPr/>
          <a:lstStyle/>
          <a:p>
            <a:pPr>
              <a:defRPr/>
            </a:pPr>
            <a:r>
              <a:rPr lang="zh-CN" altLang="en-US" sz="2800" dirty="0" smtClean="0">
                <a:latin typeface="+mn-ea"/>
              </a:rPr>
              <a:t>字典的</a:t>
            </a:r>
            <a:r>
              <a:rPr lang="en-US" altLang="zh-CN" sz="2800" dirty="0" smtClean="0">
                <a:latin typeface="+mn-ea"/>
              </a:rPr>
              <a:t>pop()</a:t>
            </a:r>
            <a:r>
              <a:rPr lang="zh-CN" altLang="en-US" sz="2800" dirty="0" smtClean="0">
                <a:latin typeface="+mn-ea"/>
              </a:rPr>
              <a:t>方法能够从字典中删除一个关键字并返回它的值，类似于列表的</a:t>
            </a:r>
            <a:r>
              <a:rPr lang="en-US" altLang="zh-CN" sz="2800" dirty="0" smtClean="0">
                <a:latin typeface="+mn-ea"/>
              </a:rPr>
              <a:t>pop</a:t>
            </a:r>
            <a:r>
              <a:rPr lang="zh-CN" altLang="en-US" sz="2800" dirty="0" smtClean="0">
                <a:latin typeface="+mn-ea"/>
              </a:rPr>
              <a:t>方法，只不过删除的是一个关键字而不是位置。</a:t>
            </a:r>
            <a:endParaRPr lang="zh-CN" altLang="en-US" dirty="0">
              <a:latin typeface="+mn-ea"/>
            </a:endParaRPr>
          </a:p>
        </p:txBody>
      </p:sp>
      <p:sp>
        <p:nvSpPr>
          <p:cNvPr id="10854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51578F9-B644-471C-9969-60F858AE6DA4}" type="slidenum">
              <a:rPr lang="en-US" altLang="zh-CN" smtClean="0"/>
              <a:pPr eaLnBrk="1" hangingPunct="1"/>
              <a:t>104</a:t>
            </a:fld>
            <a:endParaRPr lang="en-US" altLang="zh-CN" smtClean="0"/>
          </a:p>
        </p:txBody>
      </p:sp>
      <p:sp>
        <p:nvSpPr>
          <p:cNvPr id="108549" name="Rectangle 4"/>
          <p:cNvSpPr>
            <a:spLocks noChangeArrowheads="1"/>
          </p:cNvSpPr>
          <p:nvPr/>
        </p:nvSpPr>
        <p:spPr bwMode="auto">
          <a:xfrm>
            <a:off x="571500" y="2928938"/>
            <a:ext cx="8280400" cy="2665412"/>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tel</a:t>
            </a:r>
          </a:p>
          <a:p>
            <a:pPr eaLnBrk="1" hangingPunct="1"/>
            <a:r>
              <a:rPr lang="en-US" altLang="zh-CN" sz="1600" b="1">
                <a:latin typeface="Courier New" pitchFamily="49" charset="0"/>
              </a:rPr>
              <a:t>{'gree': 5127, 'irv': 4127, 'jack': 4098, 'pang': 6008}</a:t>
            </a:r>
          </a:p>
          <a:p>
            <a:pPr eaLnBrk="1" hangingPunct="1"/>
            <a:r>
              <a:rPr lang="en-US" altLang="zh-CN" sz="1600" b="1">
                <a:latin typeface="Courier New" pitchFamily="49" charset="0"/>
              </a:rPr>
              <a:t>&gt;&gt;&gt; tel.pop('gree')</a:t>
            </a:r>
          </a:p>
          <a:p>
            <a:pPr eaLnBrk="1" hangingPunct="1"/>
            <a:r>
              <a:rPr lang="en-US" altLang="zh-CN" sz="1600" b="1">
                <a:latin typeface="Courier New" pitchFamily="49" charset="0"/>
              </a:rPr>
              <a:t>5127</a:t>
            </a:r>
          </a:p>
          <a:p>
            <a:pPr eaLnBrk="1" hangingPunct="1"/>
            <a:r>
              <a:rPr lang="en-US" altLang="zh-CN" sz="1600" b="1">
                <a:latin typeface="Courier New" pitchFamily="49" charset="0"/>
              </a:rPr>
              <a:t>&gt;&gt;&gt; tel</a:t>
            </a:r>
          </a:p>
          <a:p>
            <a:pPr eaLnBrk="1" hangingPunct="1"/>
            <a:r>
              <a:rPr lang="en-US" altLang="zh-CN" sz="1600" b="1">
                <a:latin typeface="Courier New" pitchFamily="49" charset="0"/>
              </a:rPr>
              <a:t>{'irv': 4127, 'jack': 4098, 'pang': 6008}</a:t>
            </a:r>
          </a:p>
          <a:p>
            <a:pPr eaLnBrk="1" hangingPunct="1"/>
            <a:r>
              <a:rPr lang="en-US" altLang="zh-CN" sz="1600" b="1">
                <a:latin typeface="Courier New" pitchFamily="49" charset="0"/>
              </a:rPr>
              <a:t>&gt;&gt;&gt; tel.pop('li')</a:t>
            </a:r>
          </a:p>
          <a:p>
            <a:pPr eaLnBrk="1" hangingPunct="1"/>
            <a:r>
              <a:rPr lang="en-US" altLang="zh-CN" sz="1600" b="1">
                <a:latin typeface="Courier New" pitchFamily="49" charset="0"/>
              </a:rPr>
              <a:t>Traceback (most recent call last):</a:t>
            </a:r>
          </a:p>
          <a:p>
            <a:pPr eaLnBrk="1" hangingPunct="1"/>
            <a:r>
              <a:rPr lang="en-US" altLang="zh-CN" sz="1600" b="1">
                <a:latin typeface="Courier New" pitchFamily="49" charset="0"/>
              </a:rPr>
              <a:t>  File "&lt;interactive input&gt;", line 1, in &lt;module&gt;</a:t>
            </a:r>
          </a:p>
          <a:p>
            <a:pPr eaLnBrk="1" hangingPunct="1"/>
            <a:r>
              <a:rPr lang="en-US" altLang="zh-CN" sz="1600" b="1">
                <a:latin typeface="Courier New" pitchFamily="49" charset="0"/>
              </a:rPr>
              <a:t>KeyError: 'li'</a:t>
            </a:r>
            <a:endParaRPr lang="zh-CN" altLang="en-US" sz="1600" b="1">
              <a:latin typeface="Courier New"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sz="3600" smtClean="0"/>
              <a:t>dictionary</a:t>
            </a:r>
            <a:r>
              <a:rPr lang="zh-CN" altLang="en-US" sz="3600" smtClean="0"/>
              <a:t>对象的操作</a:t>
            </a:r>
          </a:p>
        </p:txBody>
      </p:sp>
      <p:sp>
        <p:nvSpPr>
          <p:cNvPr id="10957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925252D-25BC-487D-9EA7-10F287DE2A7C}" type="slidenum">
              <a:rPr lang="en-US" altLang="zh-CN" smtClean="0"/>
              <a:pPr eaLnBrk="1" hangingPunct="1"/>
              <a:t>105</a:t>
            </a:fld>
            <a:endParaRPr lang="en-US" altLang="zh-CN" smtClean="0"/>
          </a:p>
        </p:txBody>
      </p:sp>
      <p:graphicFrame>
        <p:nvGraphicFramePr>
          <p:cNvPr id="6" name="Group 256"/>
          <p:cNvGraphicFramePr>
            <a:graphicFrameLocks/>
          </p:cNvGraphicFramePr>
          <p:nvPr/>
        </p:nvGraphicFramePr>
        <p:xfrm>
          <a:off x="566738" y="1052513"/>
          <a:ext cx="8001000" cy="5187950"/>
        </p:xfrm>
        <a:graphic>
          <a:graphicData uri="http://schemas.openxmlformats.org/drawingml/2006/table">
            <a:tbl>
              <a:tblPr/>
              <a:tblGrid>
                <a:gridCol w="2058987"/>
                <a:gridCol w="5942013"/>
              </a:tblGrid>
              <a:tr h="48107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宋体" pitchFamily="2" charset="-122"/>
                          <a:ea typeface="宋体" pitchFamily="2" charset="-122"/>
                        </a:rPr>
                        <a:t>方法</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宋体" pitchFamily="2" charset="-122"/>
                          <a:ea typeface="宋体" pitchFamily="2" charset="-122"/>
                        </a:rPr>
                        <a:t>描述</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5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zh-CN" sz="2000" b="0" i="0" u="none" strike="noStrike" cap="none" normalizeH="0" baseline="0" smtClean="0">
                          <a:ln>
                            <a:noFill/>
                          </a:ln>
                          <a:solidFill>
                            <a:schemeClr val="tx1"/>
                          </a:solidFill>
                          <a:effectLst/>
                          <a:latin typeface="宋体" pitchFamily="2" charset="-122"/>
                          <a:ea typeface="宋体" pitchFamily="2" charset="-122"/>
                        </a:rPr>
                        <a:t>has_key(x)</a:t>
                      </a:r>
                      <a:endParaRPr kumimoji="0" lang="zh-CN"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如果字典中有键</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，则返回真。</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72">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keys()</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返回字典中键的列表</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72">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values()</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返回字典中值的列表。</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items()</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返回</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tuples</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的列表。每个</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tuple</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由字典的键和相应值组成。</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2659">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clear()</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删除字典的所有条目。</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861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copy()</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返回字典高层结构的一个拷贝，但不复制嵌入结构，而只复制对那些结构的引用。</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1072">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update(x)</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用字典</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中的键值对更新字典内容。</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861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get(x[,y])</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返回键</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x</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，若未找到该键返回</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none</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，若提供</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y</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，则未找到</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x</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时返回</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y</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 </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9604" name="AutoShape 38"/>
          <p:cNvSpPr>
            <a:spLocks noChangeArrowheads="1"/>
          </p:cNvSpPr>
          <p:nvPr/>
        </p:nvSpPr>
        <p:spPr bwMode="auto">
          <a:xfrm>
            <a:off x="5724525" y="5732463"/>
            <a:ext cx="2808288" cy="936625"/>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help(dict)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9041FF0-C4ED-4AF3-BA47-1AC26C8F8BAF}" type="slidenum">
              <a:rPr lang="en-US" altLang="zh-CN" smtClean="0"/>
              <a:pPr eaLnBrk="1" hangingPunct="1"/>
              <a:t>106</a:t>
            </a:fld>
            <a:endParaRPr lang="en-US" altLang="zh-CN" smtClean="0"/>
          </a:p>
        </p:txBody>
      </p:sp>
      <p:sp>
        <p:nvSpPr>
          <p:cNvPr id="8" name="Rectangle 3"/>
          <p:cNvSpPr txBox="1">
            <a:spLocks noChangeArrowheads="1"/>
          </p:cNvSpPr>
          <p:nvPr/>
        </p:nvSpPr>
        <p:spPr bwMode="auto">
          <a:xfrm>
            <a:off x="3143250" y="3786188"/>
            <a:ext cx="4786313" cy="785812"/>
          </a:xfrm>
          <a:prstGeom prst="rect">
            <a:avLst/>
          </a:prstGeom>
          <a:noFill/>
          <a:ln w="9525">
            <a:noFill/>
            <a:miter lim="800000"/>
            <a:headEnd/>
            <a:tailEnd/>
          </a:ln>
        </p:spPr>
        <p:txBody>
          <a:bodyPr/>
          <a:lstStyle/>
          <a:p>
            <a:pPr marL="469900" indent="-469900">
              <a:spcBef>
                <a:spcPct val="20000"/>
              </a:spcBef>
              <a:buClr>
                <a:schemeClr val="accent2"/>
              </a:buClr>
              <a:defRPr/>
            </a:pPr>
            <a:r>
              <a:rPr lang="en-US" altLang="zh-CN" sz="3600" kern="0" dirty="0">
                <a:latin typeface="+mn-lt"/>
                <a:ea typeface="+mn-ea"/>
              </a:rPr>
              <a:t>—Python</a:t>
            </a:r>
            <a:r>
              <a:rPr lang="zh-CN" altLang="en-US" sz="3600" kern="0" dirty="0">
                <a:latin typeface="+mn-lt"/>
                <a:ea typeface="+mn-ea"/>
              </a:rPr>
              <a:t>的</a:t>
            </a:r>
            <a:r>
              <a:rPr lang="zh-CN" altLang="en-US" sz="3600" dirty="0"/>
              <a:t>流程控制</a:t>
            </a:r>
            <a:endParaRPr lang="en-US" altLang="zh-CN" sz="3600" kern="0" dirty="0">
              <a:latin typeface="+mn-lt"/>
              <a:ea typeface="+mn-ea"/>
            </a:endParaRPr>
          </a:p>
        </p:txBody>
      </p:sp>
      <p:sp>
        <p:nvSpPr>
          <p:cNvPr id="10" name="Rectangle 2"/>
          <p:cNvSpPr txBox="1">
            <a:spLocks noChangeArrowheads="1"/>
          </p:cNvSpPr>
          <p:nvPr/>
        </p:nvSpPr>
        <p:spPr bwMode="auto">
          <a:xfrm>
            <a:off x="2071688" y="2286000"/>
            <a:ext cx="4429125" cy="939800"/>
          </a:xfrm>
          <a:prstGeom prst="rect">
            <a:avLst/>
          </a:prstGeom>
          <a:noFill/>
          <a:ln w="9525">
            <a:noFill/>
            <a:miter lim="800000"/>
            <a:headEnd/>
            <a:tailEnd/>
          </a:ln>
          <a:effectLst/>
        </p:spPr>
        <p:txBody>
          <a:bodyPr anchor="b"/>
          <a:lstStyle/>
          <a:p>
            <a:pPr>
              <a:defRPr/>
            </a:pPr>
            <a:r>
              <a:rPr lang="en-US" altLang="zh-CN" sz="4000" dirty="0"/>
              <a:t>Python</a:t>
            </a:r>
            <a:r>
              <a:rPr lang="zh-CN" altLang="en-US" sz="4000" dirty="0"/>
              <a:t>基础</a:t>
            </a:r>
            <a:endParaRPr lang="zh-CN" altLang="en-US" sz="3800" kern="0" dirty="0">
              <a:solidFill>
                <a:schemeClr val="tx2"/>
              </a:solidFill>
              <a:latin typeface="+mj-lt"/>
              <a:ea typeface="+mj-ea"/>
              <a:cs typeface="+mj-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z="3600" smtClean="0"/>
              <a:t>流程控制的语句</a:t>
            </a:r>
          </a:p>
        </p:txBody>
      </p:sp>
      <p:sp>
        <p:nvSpPr>
          <p:cNvPr id="111619" name="内容占位符 2"/>
          <p:cNvSpPr>
            <a:spLocks noGrp="1"/>
          </p:cNvSpPr>
          <p:nvPr>
            <p:ph idx="1"/>
          </p:nvPr>
        </p:nvSpPr>
        <p:spPr/>
        <p:txBody>
          <a:bodyPr/>
          <a:lstStyle/>
          <a:p>
            <a:pPr>
              <a:lnSpc>
                <a:spcPct val="90000"/>
              </a:lnSpc>
            </a:pPr>
            <a:r>
              <a:rPr lang="en-US" altLang="zh-CN" smtClean="0"/>
              <a:t>if</a:t>
            </a:r>
          </a:p>
          <a:p>
            <a:pPr>
              <a:lnSpc>
                <a:spcPct val="90000"/>
              </a:lnSpc>
            </a:pPr>
            <a:r>
              <a:rPr lang="en-US" altLang="zh-CN" smtClean="0"/>
              <a:t>while</a:t>
            </a:r>
          </a:p>
          <a:p>
            <a:pPr>
              <a:lnSpc>
                <a:spcPct val="90000"/>
              </a:lnSpc>
            </a:pPr>
            <a:r>
              <a:rPr lang="en-US" altLang="zh-CN" smtClean="0"/>
              <a:t>for</a:t>
            </a:r>
          </a:p>
          <a:p>
            <a:pPr>
              <a:lnSpc>
                <a:spcPct val="90000"/>
              </a:lnSpc>
            </a:pPr>
            <a:r>
              <a:rPr lang="en-US" altLang="zh-CN" smtClean="0"/>
              <a:t>break</a:t>
            </a:r>
          </a:p>
          <a:p>
            <a:pPr>
              <a:lnSpc>
                <a:spcPct val="90000"/>
              </a:lnSpc>
            </a:pPr>
            <a:r>
              <a:rPr lang="en-US" altLang="zh-CN" smtClean="0"/>
              <a:t>continue</a:t>
            </a:r>
          </a:p>
          <a:p>
            <a:pPr>
              <a:buFontTx/>
              <a:buNone/>
            </a:pPr>
            <a:endParaRPr lang="zh-CN" altLang="zh-CN" smtClean="0"/>
          </a:p>
          <a:p>
            <a:pPr>
              <a:buFont typeface="Wingdings" pitchFamily="2" charset="2"/>
              <a:buNone/>
            </a:pPr>
            <a:endParaRPr lang="zh-CN" altLang="en-US" smtClean="0"/>
          </a:p>
        </p:txBody>
      </p:sp>
      <p:sp>
        <p:nvSpPr>
          <p:cNvPr id="11162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EF8A527-9371-419F-8485-7D33C052E896}" type="slidenum">
              <a:rPr lang="en-US" altLang="zh-CN" smtClean="0"/>
              <a:pPr eaLnBrk="1" hangingPunct="1"/>
              <a:t>107</a:t>
            </a:fld>
            <a:endParaRPr lang="en-US" altLang="zh-CN" smtClean="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zh-CN" altLang="en-US" sz="3600" smtClean="0">
                <a:ea typeface="黑体" pitchFamily="49" charset="-122"/>
              </a:rPr>
              <a:t>控制流简介</a:t>
            </a:r>
            <a:endParaRPr lang="zh-CN" altLang="en-US" sz="3600" smtClean="0"/>
          </a:p>
        </p:txBody>
      </p:sp>
      <p:sp>
        <p:nvSpPr>
          <p:cNvPr id="112643" name="内容占位符 2"/>
          <p:cNvSpPr>
            <a:spLocks noGrp="1"/>
          </p:cNvSpPr>
          <p:nvPr>
            <p:ph idx="1"/>
          </p:nvPr>
        </p:nvSpPr>
        <p:spPr>
          <a:xfrm>
            <a:off x="566738" y="1052513"/>
            <a:ext cx="8001000" cy="5019675"/>
          </a:xfrm>
        </p:spPr>
        <p:txBody>
          <a:bodyPr/>
          <a:lstStyle/>
          <a:p>
            <a:pPr>
              <a:defRPr/>
            </a:pPr>
            <a:r>
              <a:rPr lang="zh-CN" altLang="en-US" sz="2800" dirty="0" smtClean="0">
                <a:latin typeface="+mn-ea"/>
              </a:rPr>
              <a:t>在到目前为止我们所见到的程序中，总是有一系列的语句，</a:t>
            </a:r>
            <a:r>
              <a:rPr lang="en-US" sz="2800" dirty="0" smtClean="0">
                <a:latin typeface="+mn-ea"/>
              </a:rPr>
              <a:t>Python</a:t>
            </a:r>
            <a:r>
              <a:rPr lang="zh-CN" altLang="en-US" sz="2800" dirty="0" smtClean="0">
                <a:latin typeface="+mn-ea"/>
              </a:rPr>
              <a:t>忠实地按照它们的顺序执行它们。如果想要改变语句流的执行顺序，该怎么办呢？ 例如，想要让程序做一些决定，根据不同的情况做不同的事情，如：根据时间打印“早上好”或者“晚上好”。</a:t>
            </a:r>
          </a:p>
          <a:p>
            <a:pPr>
              <a:defRPr/>
            </a:pPr>
            <a:r>
              <a:rPr lang="zh-CN" altLang="en-US" sz="2800" dirty="0" smtClean="0">
                <a:latin typeface="+mn-ea"/>
              </a:rPr>
              <a:t>这是通过控制流语句实现的，在</a:t>
            </a:r>
            <a:r>
              <a:rPr lang="en-US" sz="2800" dirty="0" smtClean="0">
                <a:latin typeface="+mn-ea"/>
              </a:rPr>
              <a:t>Python</a:t>
            </a:r>
            <a:r>
              <a:rPr lang="zh-CN" altLang="en-US" sz="2800" dirty="0" smtClean="0">
                <a:latin typeface="+mn-ea"/>
              </a:rPr>
              <a:t>中有三种控制流语句</a:t>
            </a:r>
            <a:r>
              <a:rPr lang="en-US" sz="2800" dirty="0" smtClean="0">
                <a:latin typeface="+mn-ea"/>
              </a:rPr>
              <a:t>——if</a:t>
            </a:r>
            <a:r>
              <a:rPr lang="zh-CN" altLang="en-US" sz="2800" dirty="0" smtClean="0">
                <a:latin typeface="+mn-ea"/>
              </a:rPr>
              <a:t>、</a:t>
            </a:r>
            <a:r>
              <a:rPr lang="en-US" sz="2800" dirty="0" smtClean="0">
                <a:latin typeface="+mn-ea"/>
              </a:rPr>
              <a:t>for</a:t>
            </a:r>
            <a:r>
              <a:rPr lang="zh-CN" altLang="en-US" sz="2800" dirty="0" smtClean="0">
                <a:latin typeface="+mn-ea"/>
              </a:rPr>
              <a:t>和</a:t>
            </a:r>
            <a:r>
              <a:rPr lang="en-US" sz="2800" dirty="0" smtClean="0">
                <a:latin typeface="+mn-ea"/>
              </a:rPr>
              <a:t>while</a:t>
            </a:r>
            <a:r>
              <a:rPr lang="zh-CN" altLang="en-US" sz="2800" dirty="0" smtClean="0">
                <a:latin typeface="+mn-ea"/>
              </a:rPr>
              <a:t>。</a:t>
            </a:r>
          </a:p>
          <a:p>
            <a:pPr lvl="1">
              <a:defRPr/>
            </a:pPr>
            <a:endParaRPr lang="en-US" altLang="zh-CN" sz="2200" dirty="0" smtClean="0"/>
          </a:p>
          <a:p>
            <a:pPr lvl="1">
              <a:buFont typeface="Wingdings" pitchFamily="2" charset="2"/>
              <a:buNone/>
              <a:defRPr/>
            </a:pPr>
            <a:endParaRPr lang="zh-CN" altLang="en-US" sz="2200" dirty="0" smtClean="0"/>
          </a:p>
        </p:txBody>
      </p:sp>
      <p:sp>
        <p:nvSpPr>
          <p:cNvPr id="11264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1E2F036-F9C4-45E5-9B16-F0BA0CAFE077}" type="slidenum">
              <a:rPr lang="en-US" altLang="zh-CN" smtClean="0"/>
              <a:pPr eaLnBrk="1" hangingPunct="1"/>
              <a:t>108</a:t>
            </a:fld>
            <a:endParaRPr lang="en-US" altLang="zh-CN" smtClean="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en-US" altLang="zh-CN" sz="3600" smtClean="0"/>
              <a:t>If</a:t>
            </a:r>
            <a:r>
              <a:rPr lang="zh-CN" altLang="en-US" sz="3600" smtClean="0"/>
              <a:t>语句</a:t>
            </a:r>
          </a:p>
        </p:txBody>
      </p:sp>
      <p:sp>
        <p:nvSpPr>
          <p:cNvPr id="11366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A864295-C206-4009-B458-4AB8D371BBA8}" type="slidenum">
              <a:rPr lang="en-US" altLang="zh-CN" smtClean="0"/>
              <a:pPr eaLnBrk="1" hangingPunct="1"/>
              <a:t>109</a:t>
            </a:fld>
            <a:endParaRPr lang="en-US" altLang="zh-CN" smtClean="0"/>
          </a:p>
        </p:txBody>
      </p:sp>
      <p:sp>
        <p:nvSpPr>
          <p:cNvPr id="5" name="内容占位符 2"/>
          <p:cNvSpPr>
            <a:spLocks noGrp="1"/>
          </p:cNvSpPr>
          <p:nvPr>
            <p:ph idx="1"/>
          </p:nvPr>
        </p:nvSpPr>
        <p:spPr>
          <a:xfrm>
            <a:off x="566738" y="1052513"/>
            <a:ext cx="8001000" cy="5019675"/>
          </a:xfrm>
        </p:spPr>
        <p:txBody>
          <a:bodyPr/>
          <a:lstStyle/>
          <a:p>
            <a:pPr>
              <a:defRPr/>
            </a:pPr>
            <a:r>
              <a:rPr lang="en-US" sz="2800" dirty="0" smtClean="0">
                <a:latin typeface="+mn-ea"/>
              </a:rPr>
              <a:t>if</a:t>
            </a:r>
            <a:r>
              <a:rPr lang="zh-CN" altLang="en-US" sz="2800" dirty="0" smtClean="0">
                <a:latin typeface="+mn-ea"/>
              </a:rPr>
              <a:t>语句是选取要执行的操作，是</a:t>
            </a:r>
            <a:r>
              <a:rPr lang="en-US" sz="2800" dirty="0" smtClean="0">
                <a:latin typeface="+mn-ea"/>
              </a:rPr>
              <a:t>Python</a:t>
            </a:r>
            <a:r>
              <a:rPr lang="zh-CN" altLang="en-US" sz="2800" dirty="0" smtClean="0">
                <a:latin typeface="+mn-ea"/>
              </a:rPr>
              <a:t>主要的选择工具，代表</a:t>
            </a:r>
            <a:r>
              <a:rPr lang="en-US" sz="2800" dirty="0" smtClean="0">
                <a:latin typeface="+mn-ea"/>
              </a:rPr>
              <a:t>Python</a:t>
            </a:r>
            <a:r>
              <a:rPr lang="zh-CN" altLang="en-US" sz="2800" dirty="0" smtClean="0">
                <a:latin typeface="+mn-ea"/>
              </a:rPr>
              <a:t>程序所拥有的大多数逻辑。</a:t>
            </a:r>
          </a:p>
          <a:p>
            <a:pPr>
              <a:defRPr/>
            </a:pPr>
            <a:r>
              <a:rPr lang="en-US" sz="2800" dirty="0" smtClean="0">
                <a:latin typeface="+mn-ea"/>
              </a:rPr>
              <a:t>if</a:t>
            </a:r>
            <a:r>
              <a:rPr lang="zh-CN" altLang="en-US" sz="2800" dirty="0" smtClean="0">
                <a:latin typeface="+mn-ea"/>
              </a:rPr>
              <a:t>语句是复合语句，同其他复合语句一样，</a:t>
            </a:r>
            <a:r>
              <a:rPr lang="en-US" sz="2800" dirty="0" smtClean="0">
                <a:latin typeface="+mn-ea"/>
              </a:rPr>
              <a:t>if</a:t>
            </a:r>
            <a:r>
              <a:rPr lang="zh-CN" altLang="en-US" sz="2800" dirty="0" smtClean="0">
                <a:latin typeface="+mn-ea"/>
              </a:rPr>
              <a:t>语句可以包含其他语句</a:t>
            </a:r>
          </a:p>
          <a:p>
            <a:pPr lvl="1">
              <a:defRPr/>
            </a:pPr>
            <a:endParaRPr lang="en-US" altLang="zh-CN" sz="2200" dirty="0" smtClean="0"/>
          </a:p>
          <a:p>
            <a:pPr lvl="1">
              <a:buFont typeface="Wingdings" pitchFamily="2" charset="2"/>
              <a:buNone/>
              <a:defRPr/>
            </a:pPr>
            <a:endParaRPr lang="zh-CN" altLang="en-US" sz="22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600" smtClean="0"/>
              <a:t>文件类型</a:t>
            </a:r>
            <a:endParaRPr lang="zh-CN" altLang="en-US" smtClean="0"/>
          </a:p>
        </p:txBody>
      </p:sp>
      <p:sp>
        <p:nvSpPr>
          <p:cNvPr id="13315" name="内容占位符 2"/>
          <p:cNvSpPr>
            <a:spLocks noGrp="1"/>
          </p:cNvSpPr>
          <p:nvPr>
            <p:ph idx="1"/>
          </p:nvPr>
        </p:nvSpPr>
        <p:spPr/>
        <p:txBody>
          <a:bodyPr/>
          <a:lstStyle/>
          <a:p>
            <a:r>
              <a:rPr lang="zh-CN" altLang="en-US" smtClean="0"/>
              <a:t>当程序比较大的时候，可以将程序划分成多个模块编写，每个模块用一个文件保存。</a:t>
            </a:r>
          </a:p>
          <a:p>
            <a:r>
              <a:rPr lang="zh-CN" altLang="en-US" smtClean="0"/>
              <a:t>模块之间可以通过导入互相调用（</a:t>
            </a:r>
            <a:r>
              <a:rPr lang="en-US" altLang="zh-CN" smtClean="0"/>
              <a:t>import</a:t>
            </a:r>
            <a:r>
              <a:rPr lang="zh-CN" altLang="en-US" smtClean="0"/>
              <a:t>）。</a:t>
            </a:r>
          </a:p>
          <a:p>
            <a:r>
              <a:rPr lang="zh-CN" altLang="en-US" smtClean="0"/>
              <a:t>模块也可以导入库中的其他模块。</a:t>
            </a:r>
          </a:p>
          <a:p>
            <a:endParaRPr lang="zh-CN" altLang="en-US" smtClean="0"/>
          </a:p>
          <a:p>
            <a:pPr>
              <a:buFontTx/>
              <a:buNone/>
            </a:pPr>
            <a:r>
              <a:rPr lang="en-US" altLang="zh-CN" smtClean="0"/>
              <a:t>          Python</a:t>
            </a:r>
            <a:r>
              <a:rPr lang="zh-CN" altLang="en-US" smtClean="0"/>
              <a:t>是以模块进行重用的，模块中可以包括类、函数、变量等。</a:t>
            </a:r>
          </a:p>
          <a:p>
            <a:pPr>
              <a:buFont typeface="Wingdings" pitchFamily="2" charset="2"/>
              <a:buNone/>
            </a:pPr>
            <a:endParaRPr lang="zh-CN" altLang="en-US" smtClean="0"/>
          </a:p>
        </p:txBody>
      </p:sp>
      <p:sp>
        <p:nvSpPr>
          <p:cNvPr id="1331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9DF5817-BC42-4ED9-9323-BFFC0149E6AE}" type="slidenum">
              <a:rPr lang="en-US" altLang="zh-CN" smtClean="0"/>
              <a:pPr eaLnBrk="1" hangingPunct="1"/>
              <a:t>11</a:t>
            </a:fld>
            <a:endParaRPr lang="en-US" altLang="zh-CN" smtClean="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571500" y="285750"/>
            <a:ext cx="8001000" cy="603250"/>
          </a:xfrm>
        </p:spPr>
        <p:txBody>
          <a:bodyPr/>
          <a:lstStyle/>
          <a:p>
            <a:r>
              <a:rPr lang="en-US" altLang="zh-CN" sz="3600" smtClean="0">
                <a:ea typeface="黑体" pitchFamily="49" charset="-122"/>
              </a:rPr>
              <a:t>if </a:t>
            </a:r>
            <a:r>
              <a:rPr lang="zh-CN" altLang="en-US" sz="3600" smtClean="0">
                <a:ea typeface="黑体" pitchFamily="49" charset="-122"/>
              </a:rPr>
              <a:t>通用格式</a:t>
            </a:r>
            <a:endParaRPr lang="zh-CN" altLang="en-US" sz="3600" smtClean="0"/>
          </a:p>
        </p:txBody>
      </p:sp>
      <p:sp>
        <p:nvSpPr>
          <p:cNvPr id="1146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409465C-0B5B-4740-ADB5-526C3B0DB7B7}" type="slidenum">
              <a:rPr lang="en-US" altLang="zh-CN" smtClean="0"/>
              <a:pPr eaLnBrk="1" hangingPunct="1"/>
              <a:t>110</a:t>
            </a:fld>
            <a:endParaRPr lang="en-US" altLang="zh-CN" smtClean="0"/>
          </a:p>
        </p:txBody>
      </p:sp>
      <p:sp>
        <p:nvSpPr>
          <p:cNvPr id="7"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None/>
              <a:defRPr/>
            </a:pPr>
            <a:endParaRPr lang="en-US" altLang="zh-CN" sz="3000" kern="0" dirty="0">
              <a:latin typeface="+mn-lt"/>
              <a:ea typeface="+mn-ea"/>
            </a:endParaRPr>
          </a:p>
        </p:txBody>
      </p:sp>
      <p:sp>
        <p:nvSpPr>
          <p:cNvPr id="114693" name="Text Box 4"/>
          <p:cNvSpPr txBox="1">
            <a:spLocks noChangeArrowheads="1"/>
          </p:cNvSpPr>
          <p:nvPr/>
        </p:nvSpPr>
        <p:spPr bwMode="auto">
          <a:xfrm>
            <a:off x="2357438" y="2714625"/>
            <a:ext cx="3600450" cy="2439988"/>
          </a:xfrm>
          <a:prstGeom prst="rect">
            <a:avLst/>
          </a:prstGeom>
          <a:solidFill>
            <a:srgbClr val="BBDFBB"/>
          </a:solidFill>
          <a:ln w="9525">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b="1">
                <a:solidFill>
                  <a:srgbClr val="3333FF"/>
                </a:solidFill>
                <a:latin typeface="Courier New" pitchFamily="49" charset="0"/>
              </a:rPr>
              <a:t>if</a:t>
            </a:r>
            <a:r>
              <a:rPr lang="en-US" altLang="zh-CN" b="1">
                <a:solidFill>
                  <a:srgbClr val="808000"/>
                </a:solidFill>
                <a:latin typeface="Courier New" pitchFamily="49" charset="0"/>
              </a:rPr>
              <a:t> </a:t>
            </a:r>
            <a:r>
              <a:rPr lang="en-US" altLang="zh-CN" b="1">
                <a:latin typeface="Courier New" pitchFamily="49" charset="0"/>
              </a:rPr>
              <a:t>&lt;test1&gt;:</a:t>
            </a:r>
          </a:p>
          <a:p>
            <a:pPr eaLnBrk="1" hangingPunct="1">
              <a:spcBef>
                <a:spcPct val="50000"/>
              </a:spcBef>
            </a:pPr>
            <a:r>
              <a:rPr lang="en-US" altLang="zh-CN" b="1">
                <a:solidFill>
                  <a:srgbClr val="808000"/>
                </a:solidFill>
                <a:latin typeface="Courier New" pitchFamily="49" charset="0"/>
              </a:rPr>
              <a:t>    </a:t>
            </a:r>
            <a:r>
              <a:rPr lang="en-US" altLang="zh-CN" b="1">
                <a:latin typeface="Courier New" pitchFamily="49" charset="0"/>
              </a:rPr>
              <a:t>&lt;statements1&gt;</a:t>
            </a:r>
          </a:p>
          <a:p>
            <a:pPr eaLnBrk="1" hangingPunct="1">
              <a:spcBef>
                <a:spcPct val="50000"/>
              </a:spcBef>
            </a:pPr>
            <a:r>
              <a:rPr lang="en-US" altLang="zh-CN" b="1">
                <a:solidFill>
                  <a:srgbClr val="3333FF"/>
                </a:solidFill>
                <a:latin typeface="Courier New" pitchFamily="49" charset="0"/>
              </a:rPr>
              <a:t>elif</a:t>
            </a:r>
            <a:r>
              <a:rPr lang="en-US" altLang="zh-CN" b="1">
                <a:solidFill>
                  <a:srgbClr val="808000"/>
                </a:solidFill>
                <a:latin typeface="Courier New" pitchFamily="49" charset="0"/>
              </a:rPr>
              <a:t> </a:t>
            </a:r>
            <a:r>
              <a:rPr lang="en-US" altLang="zh-CN" b="1">
                <a:latin typeface="Courier New" pitchFamily="49" charset="0"/>
              </a:rPr>
              <a:t>&lt;test2&gt;:</a:t>
            </a:r>
          </a:p>
          <a:p>
            <a:pPr eaLnBrk="1" hangingPunct="1">
              <a:spcBef>
                <a:spcPct val="50000"/>
              </a:spcBef>
            </a:pPr>
            <a:r>
              <a:rPr lang="en-US" altLang="zh-CN" b="1">
                <a:solidFill>
                  <a:srgbClr val="808000"/>
                </a:solidFill>
                <a:latin typeface="Courier New" pitchFamily="49" charset="0"/>
              </a:rPr>
              <a:t>    </a:t>
            </a:r>
            <a:r>
              <a:rPr lang="en-US" altLang="zh-CN" b="1">
                <a:latin typeface="Courier New" pitchFamily="49" charset="0"/>
              </a:rPr>
              <a:t>&lt;statements2&gt;</a:t>
            </a:r>
          </a:p>
          <a:p>
            <a:pPr eaLnBrk="1" hangingPunct="1">
              <a:spcBef>
                <a:spcPct val="50000"/>
              </a:spcBef>
            </a:pPr>
            <a:r>
              <a:rPr lang="en-US" altLang="zh-CN" b="1">
                <a:solidFill>
                  <a:srgbClr val="3333FF"/>
                </a:solidFill>
                <a:latin typeface="Courier New" pitchFamily="49" charset="0"/>
              </a:rPr>
              <a:t>else</a:t>
            </a:r>
            <a:r>
              <a:rPr lang="en-US" altLang="zh-CN" b="1">
                <a:latin typeface="Courier New" pitchFamily="49" charset="0"/>
              </a:rPr>
              <a:t>:</a:t>
            </a:r>
          </a:p>
          <a:p>
            <a:pPr eaLnBrk="1" hangingPunct="1">
              <a:spcBef>
                <a:spcPct val="50000"/>
              </a:spcBef>
            </a:pPr>
            <a:r>
              <a:rPr lang="en-US" altLang="zh-CN" b="1">
                <a:solidFill>
                  <a:srgbClr val="808000"/>
                </a:solidFill>
                <a:latin typeface="Courier New" pitchFamily="49" charset="0"/>
              </a:rPr>
              <a:t>    </a:t>
            </a:r>
            <a:r>
              <a:rPr lang="en-US" altLang="zh-CN" b="1">
                <a:latin typeface="Courier New" pitchFamily="49" charset="0"/>
              </a:rPr>
              <a:t>&lt;statements3&gt;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en-US" altLang="zh-CN" sz="3600" smtClean="0">
                <a:ea typeface="黑体" pitchFamily="49" charset="-122"/>
              </a:rPr>
              <a:t>if </a:t>
            </a:r>
            <a:r>
              <a:rPr lang="zh-CN" altLang="en-US" sz="3600" smtClean="0">
                <a:ea typeface="黑体" pitchFamily="49" charset="-122"/>
              </a:rPr>
              <a:t>的例子</a:t>
            </a:r>
            <a:endParaRPr lang="zh-CN" altLang="en-US" sz="3600" smtClean="0"/>
          </a:p>
        </p:txBody>
      </p:sp>
      <p:sp>
        <p:nvSpPr>
          <p:cNvPr id="1157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82FD324-4A09-4195-9DC0-3994766BE947}" type="slidenum">
              <a:rPr lang="en-US" altLang="zh-CN" smtClean="0"/>
              <a:pPr eaLnBrk="1" hangingPunct="1"/>
              <a:t>111</a:t>
            </a:fld>
            <a:endParaRPr lang="en-US" altLang="zh-CN" smtClean="0"/>
          </a:p>
        </p:txBody>
      </p:sp>
      <p:sp>
        <p:nvSpPr>
          <p:cNvPr id="115716" name="Text Box 3"/>
          <p:cNvSpPr txBox="1">
            <a:spLocks noChangeArrowheads="1"/>
          </p:cNvSpPr>
          <p:nvPr/>
        </p:nvSpPr>
        <p:spPr bwMode="auto">
          <a:xfrm>
            <a:off x="179388" y="1643063"/>
            <a:ext cx="8713787" cy="3786187"/>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8000"/>
                </a:solidFill>
                <a:latin typeface="Courier New" pitchFamily="49" charset="0"/>
              </a:rPr>
              <a:t>#coding:utf-8</a:t>
            </a:r>
            <a:endParaRPr lang="en-US" altLang="zh-CN" sz="1600" b="1">
              <a:solidFill>
                <a:srgbClr val="000080"/>
              </a:solidFill>
              <a:latin typeface="Courier New" pitchFamily="49" charset="0"/>
            </a:endParaRPr>
          </a:p>
          <a:p>
            <a:pPr eaLnBrk="1" hangingPunct="1"/>
            <a:r>
              <a:rPr lang="en-US" altLang="zh-CN" sz="1600" b="1">
                <a:solidFill>
                  <a:srgbClr val="000080"/>
                </a:solidFill>
                <a:latin typeface="Courier New" pitchFamily="49" charset="0"/>
              </a:rPr>
              <a:t>number</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23</a:t>
            </a:r>
            <a:endParaRPr lang="en-US" altLang="zh-CN" sz="1600" b="1">
              <a:solidFill>
                <a:srgbClr val="000080"/>
              </a:solidFill>
              <a:latin typeface="Courier New" pitchFamily="49" charset="0"/>
            </a:endParaRPr>
          </a:p>
          <a:p>
            <a:pPr eaLnBrk="1" hangingPunct="1"/>
            <a:r>
              <a:rPr lang="en-US" altLang="zh-CN" sz="1600" b="1">
                <a:solidFill>
                  <a:srgbClr val="000080"/>
                </a:solidFill>
                <a:latin typeface="Courier New" pitchFamily="49" charset="0"/>
              </a:rPr>
              <a:t>guess</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int</a:t>
            </a:r>
            <a:r>
              <a:rPr lang="en-US" altLang="zh-CN" sz="1600" b="1">
                <a:solidFill>
                  <a:srgbClr val="000080"/>
                </a:solidFill>
                <a:latin typeface="Courier New" pitchFamily="49" charset="0"/>
              </a:rPr>
              <a:t>(raw_input(</a:t>
            </a:r>
            <a:r>
              <a:rPr lang="en-US" altLang="zh-CN" sz="1600" b="1">
                <a:solidFill>
                  <a:srgbClr val="808040"/>
                </a:solidFill>
                <a:latin typeface="Courier New" pitchFamily="49" charset="0"/>
              </a:rPr>
              <a:t>'Enter an integer : '</a:t>
            </a:r>
            <a:r>
              <a:rPr lang="en-US" altLang="zh-CN" sz="1600" b="1">
                <a:solidFill>
                  <a:srgbClr val="000080"/>
                </a:solidFill>
                <a:latin typeface="Courier New" pitchFamily="49" charset="0"/>
              </a:rPr>
              <a:t>))</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if</a:t>
            </a:r>
            <a:r>
              <a:rPr lang="en-US" altLang="zh-CN" sz="1600" b="1">
                <a:latin typeface="Courier New" pitchFamily="49" charset="0"/>
              </a:rPr>
              <a:t> </a:t>
            </a:r>
            <a:r>
              <a:rPr lang="en-US" altLang="zh-CN" sz="1600" b="1">
                <a:solidFill>
                  <a:srgbClr val="000080"/>
                </a:solidFill>
                <a:latin typeface="Courier New" pitchFamily="49" charset="0"/>
              </a:rPr>
              <a:t>guess</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number:</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'Congratulations, you guessed it.'</a:t>
            </a:r>
            <a:r>
              <a:rPr lang="en-US" altLang="zh-CN" sz="1600" b="1">
                <a:latin typeface="Courier New" pitchFamily="49" charset="0"/>
              </a:rPr>
              <a:t> </a:t>
            </a:r>
            <a:r>
              <a:rPr lang="en-US" altLang="zh-CN" sz="1600" b="1">
                <a:solidFill>
                  <a:srgbClr val="008000"/>
                </a:solidFill>
                <a:latin typeface="Courier New" pitchFamily="49" charset="0"/>
              </a:rPr>
              <a:t># New block starts here</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"(but you do not win any prizes!)"</a:t>
            </a:r>
            <a:r>
              <a:rPr lang="en-US" altLang="zh-CN" sz="1600" b="1">
                <a:latin typeface="Courier New" pitchFamily="49" charset="0"/>
              </a:rPr>
              <a:t> </a:t>
            </a:r>
            <a:r>
              <a:rPr lang="en-US" altLang="zh-CN" sz="1600" b="1">
                <a:solidFill>
                  <a:srgbClr val="008000"/>
                </a:solidFill>
                <a:latin typeface="Courier New" pitchFamily="49" charset="0"/>
              </a:rPr>
              <a:t># New block ends here</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elif</a:t>
            </a:r>
            <a:r>
              <a:rPr lang="en-US" altLang="zh-CN" sz="1600" b="1">
                <a:latin typeface="Courier New" pitchFamily="49" charset="0"/>
              </a:rPr>
              <a:t> </a:t>
            </a:r>
            <a:r>
              <a:rPr lang="en-US" altLang="zh-CN" sz="1600" b="1">
                <a:solidFill>
                  <a:srgbClr val="000080"/>
                </a:solidFill>
                <a:latin typeface="Courier New" pitchFamily="49" charset="0"/>
              </a:rPr>
              <a:t>guess</a:t>
            </a:r>
            <a:r>
              <a:rPr lang="en-US" altLang="zh-CN" sz="1600" b="1">
                <a:latin typeface="Courier New" pitchFamily="49" charset="0"/>
              </a:rPr>
              <a:t> </a:t>
            </a:r>
            <a:r>
              <a:rPr lang="en-US" altLang="zh-CN" sz="1600" b="1">
                <a:solidFill>
                  <a:srgbClr val="000080"/>
                </a:solidFill>
                <a:latin typeface="Courier New" pitchFamily="49" charset="0"/>
              </a:rPr>
              <a:t>&lt;</a:t>
            </a:r>
            <a:r>
              <a:rPr lang="en-US" altLang="zh-CN" sz="1600" b="1">
                <a:latin typeface="Courier New" pitchFamily="49" charset="0"/>
              </a:rPr>
              <a:t> </a:t>
            </a:r>
            <a:r>
              <a:rPr lang="en-US" altLang="zh-CN" sz="1600" b="1">
                <a:solidFill>
                  <a:srgbClr val="000080"/>
                </a:solidFill>
                <a:latin typeface="Courier New" pitchFamily="49" charset="0"/>
              </a:rPr>
              <a:t>number:</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'No, it is a little higher than that'</a:t>
            </a:r>
            <a:r>
              <a:rPr lang="en-US" altLang="zh-CN" sz="1600" b="1">
                <a:latin typeface="Courier New" pitchFamily="49" charset="0"/>
              </a:rPr>
              <a:t> </a:t>
            </a:r>
            <a:r>
              <a:rPr lang="en-US" altLang="zh-CN" sz="1600" b="1">
                <a:solidFill>
                  <a:srgbClr val="008000"/>
                </a:solidFill>
                <a:latin typeface="Courier New" pitchFamily="49" charset="0"/>
              </a:rPr>
              <a:t># Another block</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8000"/>
                </a:solidFill>
                <a:latin typeface="Courier New" pitchFamily="49" charset="0"/>
              </a:rPr>
              <a:t># You can do whatever you want in a block ...</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else</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'No, it is a little lower than that'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8000"/>
                </a:solidFill>
                <a:latin typeface="Courier New" pitchFamily="49" charset="0"/>
              </a:rPr>
              <a:t># you must have guess &gt; number to reach here</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'Done'</a:t>
            </a:r>
            <a:endParaRPr lang="en-US" altLang="zh-CN" sz="1600" b="1">
              <a:latin typeface="Courier New" pitchFamily="49" charset="0"/>
            </a:endParaRPr>
          </a:p>
          <a:p>
            <a:pPr eaLnBrk="1" hangingPunct="1"/>
            <a:r>
              <a:rPr lang="en-US" altLang="zh-CN" sz="1600" b="1">
                <a:solidFill>
                  <a:srgbClr val="008000"/>
                </a:solidFill>
                <a:latin typeface="Courier New" pitchFamily="49" charset="0"/>
              </a:rPr>
              <a:t># This last statement is always executed, after the if statement is executed</a:t>
            </a:r>
            <a:endParaRPr lang="en-US" altLang="zh-CN" sz="1600">
              <a:latin typeface="Courier New"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en-US" altLang="zh-CN" sz="3600" smtClean="0">
                <a:ea typeface="黑体" pitchFamily="49" charset="-122"/>
              </a:rPr>
              <a:t>if</a:t>
            </a:r>
            <a:endParaRPr lang="zh-CN" altLang="en-US" sz="3600" smtClean="0"/>
          </a:p>
        </p:txBody>
      </p:sp>
      <p:sp>
        <p:nvSpPr>
          <p:cNvPr id="11673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9618C21-0865-49C9-8EBC-64F2FC3AD461}" type="slidenum">
              <a:rPr lang="en-US" altLang="zh-CN" smtClean="0"/>
              <a:pPr eaLnBrk="1" hangingPunct="1"/>
              <a:t>112</a:t>
            </a:fld>
            <a:endParaRPr lang="en-US" altLang="zh-CN" smtClean="0"/>
          </a:p>
        </p:txBody>
      </p:sp>
      <p:sp>
        <p:nvSpPr>
          <p:cNvPr id="6" name="Rectangle 3"/>
          <p:cNvSpPr txBox="1">
            <a:spLocks noChangeArrowheads="1"/>
          </p:cNvSpPr>
          <p:nvPr/>
        </p:nvSpPr>
        <p:spPr bwMode="auto">
          <a:xfrm>
            <a:off x="566738" y="1052513"/>
            <a:ext cx="8001000" cy="5162550"/>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endParaRPr lang="en-US" altLang="zh-CN" sz="3000" kern="0" dirty="0">
              <a:latin typeface="+mn-lt"/>
              <a:ea typeface="+mn-ea"/>
            </a:endParaRPr>
          </a:p>
          <a:p>
            <a:pPr>
              <a:defRPr/>
            </a:pPr>
            <a:r>
              <a:rPr lang="en-US" altLang="zh-CN" sz="3000" kern="0" dirty="0">
                <a:latin typeface="+mn-lt"/>
                <a:ea typeface="+mn-ea"/>
              </a:rPr>
              <a:t>  </a:t>
            </a:r>
            <a:endParaRPr lang="zh-CN" altLang="en-US" sz="3200" dirty="0">
              <a:ea typeface="黑体" pitchFamily="49" charset="-122"/>
            </a:endParaRPr>
          </a:p>
          <a:p>
            <a:pPr marL="469900" indent="-469900" eaLnBrk="0" hangingPunct="0">
              <a:spcBef>
                <a:spcPct val="20000"/>
              </a:spcBef>
              <a:buClr>
                <a:schemeClr val="accent2"/>
              </a:buClr>
              <a:buFont typeface="Wingdings" pitchFamily="2" charset="2"/>
              <a:buChar char="o"/>
              <a:defRPr/>
            </a:pPr>
            <a:r>
              <a:rPr lang="en-US" altLang="zh-CN" sz="2800" dirty="0">
                <a:latin typeface="+mn-ea"/>
                <a:ea typeface="+mn-ea"/>
              </a:rPr>
              <a:t>Python</a:t>
            </a:r>
            <a:r>
              <a:rPr lang="zh-CN" altLang="en-US" sz="2800" dirty="0">
                <a:latin typeface="+mn-ea"/>
                <a:ea typeface="+mn-ea"/>
              </a:rPr>
              <a:t>中没有</a:t>
            </a:r>
            <a:r>
              <a:rPr lang="en-US" altLang="zh-CN" sz="2800" dirty="0">
                <a:latin typeface="+mn-ea"/>
                <a:ea typeface="+mn-ea"/>
              </a:rPr>
              <a:t>switch</a:t>
            </a:r>
            <a:r>
              <a:rPr lang="zh-CN" altLang="en-US" sz="2800" dirty="0">
                <a:latin typeface="+mn-ea"/>
                <a:ea typeface="+mn-ea"/>
              </a:rPr>
              <a:t>、</a:t>
            </a:r>
            <a:r>
              <a:rPr lang="en-US" altLang="zh-CN" sz="2800" dirty="0">
                <a:latin typeface="+mn-ea"/>
                <a:ea typeface="+mn-ea"/>
              </a:rPr>
              <a:t>case</a:t>
            </a:r>
            <a:r>
              <a:rPr lang="zh-CN" altLang="en-US" sz="2800" dirty="0">
                <a:latin typeface="+mn-ea"/>
                <a:ea typeface="+mn-ea"/>
              </a:rPr>
              <a:t>语句</a:t>
            </a:r>
            <a:endParaRPr lang="en-US" altLang="zh-CN" sz="3000" kern="0" dirty="0">
              <a:latin typeface="+mn-ea"/>
              <a:ea typeface="+mn-ea"/>
            </a:endParaRPr>
          </a:p>
          <a:p>
            <a:pPr marL="469900" indent="-469900" eaLnBrk="0" hangingPunct="0">
              <a:spcBef>
                <a:spcPct val="20000"/>
              </a:spcBef>
              <a:buClr>
                <a:schemeClr val="accent2"/>
              </a:buClr>
              <a:buFont typeface="Wingdings" pitchFamily="2" charset="2"/>
              <a:buChar char="o"/>
              <a:defRPr/>
            </a:pPr>
            <a:endParaRPr lang="en-US" altLang="zh-CN" sz="3000" kern="0" dirty="0">
              <a:latin typeface="+mn-ea"/>
              <a:ea typeface="+mn-ea"/>
            </a:endParaRPr>
          </a:p>
          <a:p>
            <a:pPr marL="469900" indent="-469900" eaLnBrk="0" hangingPunct="0">
              <a:spcBef>
                <a:spcPct val="20000"/>
              </a:spcBef>
              <a:buClr>
                <a:schemeClr val="accent2"/>
              </a:buClr>
              <a:buFont typeface="Wingdings" pitchFamily="2" charset="2"/>
              <a:buChar char="o"/>
              <a:defRPr/>
            </a:pPr>
            <a:r>
              <a:rPr lang="zh-CN" altLang="en-US" sz="2800" dirty="0">
                <a:latin typeface="+mn-ea"/>
                <a:ea typeface="+mn-ea"/>
              </a:rPr>
              <a:t>可以用多个</a:t>
            </a:r>
            <a:r>
              <a:rPr lang="en-US" altLang="zh-CN" sz="2800" dirty="0">
                <a:latin typeface="+mn-ea"/>
                <a:ea typeface="+mn-ea"/>
              </a:rPr>
              <a:t>if</a:t>
            </a:r>
            <a:r>
              <a:rPr lang="zh-CN" altLang="en-US" sz="2800" dirty="0">
                <a:latin typeface="+mn-ea"/>
                <a:ea typeface="+mn-ea"/>
              </a:rPr>
              <a:t>实现，或者对字典进行索引运算或搜索列表，因为字典和列表可在运行时创建，有时会比硬编码的</a:t>
            </a:r>
            <a:r>
              <a:rPr lang="en-US" altLang="zh-CN" sz="2800" dirty="0">
                <a:latin typeface="+mn-ea"/>
                <a:ea typeface="+mn-ea"/>
              </a:rPr>
              <a:t>if</a:t>
            </a:r>
            <a:r>
              <a:rPr lang="zh-CN" altLang="en-US" sz="2800" dirty="0">
                <a:latin typeface="+mn-ea"/>
                <a:ea typeface="+mn-ea"/>
              </a:rPr>
              <a:t>逻辑更有灵活性</a:t>
            </a:r>
            <a:r>
              <a:rPr lang="zh-CN" altLang="en-US" sz="2800" dirty="0">
                <a:ea typeface="黑体" pitchFamily="49" charset="-122"/>
              </a:rPr>
              <a:t>。</a:t>
            </a:r>
          </a:p>
          <a:p>
            <a:pPr marL="469900" indent="-469900" eaLnBrk="0" hangingPunct="0">
              <a:spcBef>
                <a:spcPct val="20000"/>
              </a:spcBef>
              <a:buClr>
                <a:schemeClr val="accent2"/>
              </a:buClr>
              <a:buFont typeface="Wingdings" pitchFamily="2" charset="2"/>
              <a:buChar char="o"/>
              <a:defRPr/>
            </a:pPr>
            <a:endParaRPr lang="en-US" altLang="zh-CN" sz="3000" kern="0" dirty="0">
              <a:latin typeface="+mn-lt"/>
              <a:ea typeface="+mn-ea"/>
            </a:endParaRPr>
          </a:p>
          <a:p>
            <a:pPr marL="469900" indent="-469900" eaLnBrk="0" hangingPunct="0">
              <a:spcBef>
                <a:spcPct val="20000"/>
              </a:spcBef>
              <a:buClr>
                <a:schemeClr val="accent2"/>
              </a:buClr>
              <a:buFont typeface="Wingdings" pitchFamily="2" charset="2"/>
              <a:buChar char="o"/>
              <a:defRPr/>
            </a:pPr>
            <a:endParaRPr lang="zh-CN" altLang="en-US" sz="3000" kern="0" dirty="0">
              <a:latin typeface="+mn-lt"/>
              <a:ea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sz="3600" smtClean="0">
                <a:ea typeface="黑体" pitchFamily="49" charset="-122"/>
              </a:rPr>
              <a:t>字典实现</a:t>
            </a:r>
            <a:r>
              <a:rPr lang="en-US" altLang="zh-CN" sz="3600" smtClean="0">
                <a:ea typeface="黑体" pitchFamily="49" charset="-122"/>
              </a:rPr>
              <a:t>switch</a:t>
            </a:r>
            <a:endParaRPr lang="zh-CN" altLang="en-US" sz="3600" smtClean="0"/>
          </a:p>
        </p:txBody>
      </p:sp>
      <p:sp>
        <p:nvSpPr>
          <p:cNvPr id="11776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619AFD7-F4DF-4915-91D5-D48738607CC1}" type="slidenum">
              <a:rPr lang="en-US" altLang="zh-CN" smtClean="0"/>
              <a:pPr eaLnBrk="1" hangingPunct="1"/>
              <a:t>113</a:t>
            </a:fld>
            <a:endParaRPr lang="en-US" altLang="zh-CN" smtClean="0"/>
          </a:p>
        </p:txBody>
      </p:sp>
      <p:sp>
        <p:nvSpPr>
          <p:cNvPr id="117764" name="Text Box 3"/>
          <p:cNvSpPr txBox="1">
            <a:spLocks noChangeArrowheads="1"/>
          </p:cNvSpPr>
          <p:nvPr/>
        </p:nvSpPr>
        <p:spPr bwMode="auto">
          <a:xfrm>
            <a:off x="2000250" y="1143000"/>
            <a:ext cx="5080000" cy="1558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80"/>
                </a:solidFill>
                <a:latin typeface="Courier New" pitchFamily="49" charset="0"/>
              </a:rPr>
              <a:t>choice</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808040"/>
                </a:solidFill>
                <a:latin typeface="Courier New" pitchFamily="49" charset="0"/>
              </a:rPr>
              <a:t>'ham'</a:t>
            </a:r>
            <a:endParaRPr lang="en-US" altLang="zh-CN" sz="1600" b="1">
              <a:solidFill>
                <a:srgbClr val="000080"/>
              </a:solidFill>
              <a:latin typeface="Courier New" pitchFamily="49" charset="0"/>
            </a:endParaRPr>
          </a:p>
          <a:p>
            <a:pPr eaLnBrk="1" hangingPunct="1"/>
            <a:r>
              <a:rPr lang="en-US" altLang="zh-CN" sz="1600" b="1">
                <a:solidFill>
                  <a:srgbClr val="000080"/>
                </a:solidFill>
                <a:latin typeface="Courier New" pitchFamily="49" charset="0"/>
              </a:rPr>
              <a:t>dic</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solidFill>
                  <a:srgbClr val="808040"/>
                </a:solidFill>
                <a:latin typeface="Courier New" pitchFamily="49" charset="0"/>
              </a:rPr>
              <a:t>'spam'</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1.25</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808040"/>
                </a:solidFill>
                <a:latin typeface="Courier New" pitchFamily="49" charset="0"/>
              </a:rPr>
              <a:t>'ham'</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1.99</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808040"/>
                </a:solidFill>
                <a:latin typeface="Courier New" pitchFamily="49" charset="0"/>
              </a:rPr>
              <a:t>'eggs'</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0.99</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808040"/>
                </a:solidFill>
                <a:latin typeface="Courier New" pitchFamily="49" charset="0"/>
              </a:rPr>
              <a:t>'bacon'</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1.10</a:t>
            </a:r>
            <a:r>
              <a:rPr lang="en-US" altLang="zh-CN" sz="1600" b="1">
                <a:solidFill>
                  <a:srgbClr val="000080"/>
                </a:solidFill>
                <a:latin typeface="Courier New" pitchFamily="49" charset="0"/>
              </a:rPr>
              <a:t>}</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000080"/>
                </a:solidFill>
                <a:latin typeface="Courier New" pitchFamily="49" charset="0"/>
              </a:rPr>
              <a:t>dic[choice]</a:t>
            </a:r>
            <a:endParaRPr lang="en-US" altLang="zh-CN" sz="1600">
              <a:latin typeface="Courier New" pitchFamily="49" charset="0"/>
            </a:endParaRPr>
          </a:p>
        </p:txBody>
      </p:sp>
      <p:sp>
        <p:nvSpPr>
          <p:cNvPr id="117765" name="Text Box 4"/>
          <p:cNvSpPr txBox="1">
            <a:spLocks noChangeArrowheads="1"/>
          </p:cNvSpPr>
          <p:nvPr/>
        </p:nvSpPr>
        <p:spPr bwMode="auto">
          <a:xfrm>
            <a:off x="2071688" y="3786188"/>
            <a:ext cx="5080000" cy="25368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FF"/>
                </a:solidFill>
                <a:latin typeface="Courier New" pitchFamily="49" charset="0"/>
              </a:rPr>
              <a:t>if</a:t>
            </a:r>
            <a:r>
              <a:rPr lang="en-US" altLang="zh-CN" sz="1600" b="1">
                <a:latin typeface="Courier New" pitchFamily="49" charset="0"/>
              </a:rPr>
              <a:t> </a:t>
            </a:r>
            <a:r>
              <a:rPr lang="en-US" altLang="zh-CN" sz="1600" b="1">
                <a:solidFill>
                  <a:srgbClr val="000080"/>
                </a:solidFill>
                <a:latin typeface="Courier New" pitchFamily="49" charset="0"/>
              </a:rPr>
              <a:t>choice</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808040"/>
                </a:solidFill>
                <a:latin typeface="Courier New" pitchFamily="49" charset="0"/>
              </a:rPr>
              <a:t>'spam'</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FF0000"/>
                </a:solidFill>
                <a:latin typeface="Courier New" pitchFamily="49" charset="0"/>
              </a:rPr>
              <a:t>1.25</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elif</a:t>
            </a:r>
            <a:r>
              <a:rPr lang="en-US" altLang="zh-CN" sz="1600" b="1">
                <a:latin typeface="Courier New" pitchFamily="49" charset="0"/>
              </a:rPr>
              <a:t> </a:t>
            </a:r>
            <a:r>
              <a:rPr lang="en-US" altLang="zh-CN" sz="1600" b="1">
                <a:solidFill>
                  <a:srgbClr val="000080"/>
                </a:solidFill>
                <a:latin typeface="Courier New" pitchFamily="49" charset="0"/>
              </a:rPr>
              <a:t>choice</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808040"/>
                </a:solidFill>
                <a:latin typeface="Courier New" pitchFamily="49" charset="0"/>
              </a:rPr>
              <a:t>'ham'</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FF0000"/>
                </a:solidFill>
                <a:latin typeface="Courier New" pitchFamily="49" charset="0"/>
              </a:rPr>
              <a:t>1.99</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elif</a:t>
            </a:r>
            <a:r>
              <a:rPr lang="en-US" altLang="zh-CN" sz="1600" b="1">
                <a:latin typeface="Courier New" pitchFamily="49" charset="0"/>
              </a:rPr>
              <a:t> </a:t>
            </a:r>
            <a:r>
              <a:rPr lang="en-US" altLang="zh-CN" sz="1600" b="1">
                <a:solidFill>
                  <a:srgbClr val="000080"/>
                </a:solidFill>
                <a:latin typeface="Courier New" pitchFamily="49" charset="0"/>
              </a:rPr>
              <a:t>choice</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808040"/>
                </a:solidFill>
                <a:latin typeface="Courier New" pitchFamily="49" charset="0"/>
              </a:rPr>
              <a:t>'eggs'</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FF0000"/>
                </a:solidFill>
                <a:latin typeface="Courier New" pitchFamily="49" charset="0"/>
              </a:rPr>
              <a:t>0.99</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elif</a:t>
            </a:r>
            <a:r>
              <a:rPr lang="en-US" altLang="zh-CN" sz="1600" b="1">
                <a:latin typeface="Courier New" pitchFamily="49" charset="0"/>
              </a:rPr>
              <a:t> </a:t>
            </a:r>
            <a:r>
              <a:rPr lang="en-US" altLang="zh-CN" sz="1600" b="1">
                <a:solidFill>
                  <a:srgbClr val="000080"/>
                </a:solidFill>
                <a:latin typeface="Courier New" pitchFamily="49" charset="0"/>
              </a:rPr>
              <a:t>choice</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808040"/>
                </a:solidFill>
                <a:latin typeface="Courier New" pitchFamily="49" charset="0"/>
              </a:rPr>
              <a:t>'bacon'</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FF0000"/>
                </a:solidFill>
                <a:latin typeface="Courier New" pitchFamily="49" charset="0"/>
              </a:rPr>
              <a:t>1.10</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else</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'bad choice'</a:t>
            </a:r>
            <a:endParaRPr lang="en-US" altLang="zh-CN" sz="1600">
              <a:latin typeface="Courier New" pitchFamily="49" charset="0"/>
            </a:endParaRPr>
          </a:p>
        </p:txBody>
      </p:sp>
      <p:sp>
        <p:nvSpPr>
          <p:cNvPr id="8" name="Text Box 6"/>
          <p:cNvSpPr txBox="1">
            <a:spLocks noChangeArrowheads="1"/>
          </p:cNvSpPr>
          <p:nvPr/>
        </p:nvSpPr>
        <p:spPr bwMode="auto">
          <a:xfrm>
            <a:off x="1357313" y="2786063"/>
            <a:ext cx="6583362" cy="822325"/>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b="1">
                <a:solidFill>
                  <a:srgbClr val="FFFF00"/>
                </a:solidFill>
              </a:rPr>
              <a:t>字典适用于将值和键相关联，值也可以是函数，</a:t>
            </a:r>
          </a:p>
          <a:p>
            <a:pPr eaLnBrk="1" hangingPunct="1"/>
            <a:r>
              <a:rPr lang="zh-CN" altLang="en-US" sz="2400" b="1">
                <a:solidFill>
                  <a:srgbClr val="FFFF00"/>
                </a:solidFill>
              </a:rPr>
              <a:t>因此可以用于更多灵活的处理。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zh-CN" altLang="en-US" sz="3600" smtClean="0">
                <a:ea typeface="黑体" pitchFamily="49" charset="-122"/>
              </a:rPr>
              <a:t>真值测试</a:t>
            </a:r>
            <a:endParaRPr lang="zh-CN" altLang="en-US" sz="3600" smtClean="0"/>
          </a:p>
        </p:txBody>
      </p:sp>
      <p:sp>
        <p:nvSpPr>
          <p:cNvPr id="118787" name="内容占位符 2"/>
          <p:cNvSpPr>
            <a:spLocks noGrp="1"/>
          </p:cNvSpPr>
          <p:nvPr>
            <p:ph idx="1"/>
          </p:nvPr>
        </p:nvSpPr>
        <p:spPr>
          <a:xfrm>
            <a:off x="566738" y="1052513"/>
            <a:ext cx="8001000" cy="4948237"/>
          </a:xfrm>
        </p:spPr>
        <p:txBody>
          <a:bodyPr/>
          <a:lstStyle/>
          <a:p>
            <a:pPr>
              <a:defRPr/>
            </a:pPr>
            <a:r>
              <a:rPr lang="zh-CN" altLang="en-US" dirty="0" smtClean="0">
                <a:latin typeface="+mn-ea"/>
              </a:rPr>
              <a:t>在</a:t>
            </a:r>
            <a:r>
              <a:rPr lang="en-US" altLang="zh-CN" dirty="0" smtClean="0">
                <a:latin typeface="+mn-ea"/>
              </a:rPr>
              <a:t>Python</a:t>
            </a:r>
            <a:r>
              <a:rPr lang="zh-CN" altLang="en-US" dirty="0" smtClean="0">
                <a:latin typeface="+mn-ea"/>
              </a:rPr>
              <a:t>中，与大多数程序设计语言一样，整数</a:t>
            </a:r>
            <a:r>
              <a:rPr lang="en-US" altLang="zh-CN" dirty="0" smtClean="0">
                <a:latin typeface="+mn-ea"/>
              </a:rPr>
              <a:t>0</a:t>
            </a:r>
            <a:r>
              <a:rPr lang="zh-CN" altLang="en-US" dirty="0" smtClean="0">
                <a:latin typeface="+mn-ea"/>
              </a:rPr>
              <a:t>代表假，</a:t>
            </a:r>
            <a:r>
              <a:rPr lang="en-US" altLang="zh-CN" dirty="0" smtClean="0">
                <a:latin typeface="+mn-ea"/>
              </a:rPr>
              <a:t>1</a:t>
            </a:r>
            <a:r>
              <a:rPr lang="zh-CN" altLang="en-US" dirty="0" smtClean="0">
                <a:latin typeface="+mn-ea"/>
              </a:rPr>
              <a:t>代表真。不过，除此之外，</a:t>
            </a:r>
            <a:r>
              <a:rPr lang="en-US" altLang="zh-CN" dirty="0" smtClean="0">
                <a:latin typeface="+mn-ea"/>
              </a:rPr>
              <a:t>Python</a:t>
            </a:r>
            <a:r>
              <a:rPr lang="zh-CN" altLang="en-US" dirty="0" smtClean="0">
                <a:latin typeface="+mn-ea"/>
              </a:rPr>
              <a:t>也把任意的空数据结构视为假。</a:t>
            </a:r>
          </a:p>
          <a:p>
            <a:pPr>
              <a:defRPr/>
            </a:pPr>
            <a:r>
              <a:rPr lang="zh-CN" altLang="en-US" dirty="0" smtClean="0">
                <a:latin typeface="+mn-ea"/>
              </a:rPr>
              <a:t>更一般的，真和假的概念是</a:t>
            </a:r>
            <a:r>
              <a:rPr lang="en-US" altLang="zh-CN" dirty="0" smtClean="0">
                <a:latin typeface="+mn-ea"/>
              </a:rPr>
              <a:t>Python</a:t>
            </a:r>
            <a:r>
              <a:rPr lang="zh-CN" altLang="en-US" dirty="0" smtClean="0">
                <a:latin typeface="+mn-ea"/>
              </a:rPr>
              <a:t>中每个对象的固有属性：每个对象不是真就是假</a:t>
            </a:r>
            <a:r>
              <a:rPr lang="en-US" altLang="zh-CN" dirty="0" smtClean="0">
                <a:latin typeface="+mn-ea"/>
              </a:rPr>
              <a:t>.</a:t>
            </a:r>
            <a:endParaRPr lang="zh-CN" altLang="en-US" dirty="0" smtClean="0">
              <a:latin typeface="+mn-ea"/>
            </a:endParaRPr>
          </a:p>
          <a:p>
            <a:pPr>
              <a:defRPr/>
            </a:pPr>
            <a:endParaRPr lang="en-US" altLang="zh-CN" dirty="0" smtClean="0"/>
          </a:p>
          <a:p>
            <a:pPr>
              <a:defRPr/>
            </a:pPr>
            <a:endParaRPr lang="en-US" altLang="zh-CN" dirty="0" smtClean="0"/>
          </a:p>
          <a:p>
            <a:pPr>
              <a:defRPr/>
            </a:pPr>
            <a:endParaRPr lang="en-US" altLang="zh-CN" dirty="0" smtClean="0"/>
          </a:p>
          <a:p>
            <a:pPr>
              <a:defRPr/>
            </a:pPr>
            <a:endParaRPr lang="zh-CN" altLang="en-US" dirty="0" smtClean="0"/>
          </a:p>
          <a:p>
            <a:pPr>
              <a:buFont typeface="Wingdings" pitchFamily="2" charset="2"/>
              <a:buNone/>
              <a:defRPr/>
            </a:pPr>
            <a:endParaRPr lang="zh-CN" altLang="en-US" dirty="0" smtClean="0"/>
          </a:p>
        </p:txBody>
      </p:sp>
      <p:sp>
        <p:nvSpPr>
          <p:cNvPr id="11878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776A076-CB0A-45C5-A665-61C0BBE3443B}" type="slidenum">
              <a:rPr lang="en-US" altLang="zh-CN" smtClean="0"/>
              <a:pPr eaLnBrk="1" hangingPunct="1"/>
              <a:t>114</a:t>
            </a:fld>
            <a:endParaRPr lang="en-US" altLang="zh-CN"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zh-CN" altLang="en-US" sz="3600" smtClean="0">
                <a:ea typeface="黑体" pitchFamily="49" charset="-122"/>
              </a:rPr>
              <a:t>真值测试</a:t>
            </a:r>
            <a:endParaRPr lang="zh-CN" altLang="en-US" sz="3600" smtClean="0"/>
          </a:p>
        </p:txBody>
      </p:sp>
      <p:sp>
        <p:nvSpPr>
          <p:cNvPr id="119811" name="内容占位符 2"/>
          <p:cNvSpPr>
            <a:spLocks noGrp="1"/>
          </p:cNvSpPr>
          <p:nvPr>
            <p:ph idx="1"/>
          </p:nvPr>
        </p:nvSpPr>
        <p:spPr>
          <a:xfrm>
            <a:off x="566738" y="1052513"/>
            <a:ext cx="8001000" cy="5233987"/>
          </a:xfrm>
        </p:spPr>
        <p:txBody>
          <a:bodyPr/>
          <a:lstStyle/>
          <a:p>
            <a:pPr>
              <a:lnSpc>
                <a:spcPct val="90000"/>
              </a:lnSpc>
            </a:pPr>
            <a:r>
              <a:rPr lang="zh-CN" altLang="en-US" smtClean="0">
                <a:ea typeface="黑体" pitchFamily="49" charset="-122"/>
              </a:rPr>
              <a:t>数字如果非零，则为真</a:t>
            </a:r>
          </a:p>
          <a:p>
            <a:pPr>
              <a:lnSpc>
                <a:spcPct val="90000"/>
              </a:lnSpc>
            </a:pPr>
            <a:r>
              <a:rPr lang="zh-CN" altLang="en-US" smtClean="0">
                <a:ea typeface="黑体" pitchFamily="49" charset="-122"/>
              </a:rPr>
              <a:t>对象如果非空，则为真</a:t>
            </a:r>
          </a:p>
          <a:p>
            <a:pPr>
              <a:lnSpc>
                <a:spcPct val="90000"/>
              </a:lnSpc>
            </a:pPr>
            <a:r>
              <a:rPr lang="zh-CN" altLang="en-US" smtClean="0">
                <a:ea typeface="黑体" pitchFamily="49" charset="-122"/>
              </a:rPr>
              <a:t>数字零、空对象以及特殊对象</a:t>
            </a:r>
            <a:r>
              <a:rPr lang="en-US" altLang="zh-CN" smtClean="0">
                <a:ea typeface="黑体" pitchFamily="49" charset="-122"/>
              </a:rPr>
              <a:t>None</a:t>
            </a:r>
            <a:r>
              <a:rPr lang="zh-CN" altLang="en-US" smtClean="0">
                <a:ea typeface="黑体" pitchFamily="49" charset="-122"/>
              </a:rPr>
              <a:t>都被认作是假</a:t>
            </a:r>
          </a:p>
          <a:p>
            <a:pPr>
              <a:lnSpc>
                <a:spcPct val="90000"/>
              </a:lnSpc>
            </a:pPr>
            <a:r>
              <a:rPr lang="zh-CN" altLang="en-US" smtClean="0">
                <a:ea typeface="黑体" pitchFamily="49" charset="-122"/>
              </a:rPr>
              <a:t>比较和相等测试会递归的应用在数据结构中</a:t>
            </a:r>
          </a:p>
          <a:p>
            <a:pPr>
              <a:lnSpc>
                <a:spcPct val="90000"/>
              </a:lnSpc>
            </a:pPr>
            <a:r>
              <a:rPr lang="zh-CN" altLang="en-US" smtClean="0">
                <a:ea typeface="黑体" pitchFamily="49" charset="-122"/>
              </a:rPr>
              <a:t>比较和相等测试会返回</a:t>
            </a:r>
            <a:r>
              <a:rPr lang="en-US" altLang="zh-CN" smtClean="0">
                <a:ea typeface="黑体" pitchFamily="49" charset="-122"/>
              </a:rPr>
              <a:t>True</a:t>
            </a:r>
            <a:r>
              <a:rPr lang="zh-CN" altLang="en-US" smtClean="0">
                <a:ea typeface="黑体" pitchFamily="49" charset="-122"/>
              </a:rPr>
              <a:t>或</a:t>
            </a:r>
            <a:r>
              <a:rPr lang="en-US" altLang="zh-CN" smtClean="0">
                <a:ea typeface="黑体" pitchFamily="49" charset="-122"/>
              </a:rPr>
              <a:t>False</a:t>
            </a:r>
          </a:p>
          <a:p>
            <a:pPr>
              <a:lnSpc>
                <a:spcPct val="90000"/>
              </a:lnSpc>
            </a:pPr>
            <a:r>
              <a:rPr lang="zh-CN" altLang="en-US" smtClean="0">
                <a:ea typeface="黑体" pitchFamily="49" charset="-122"/>
              </a:rPr>
              <a:t>布尔</a:t>
            </a:r>
            <a:r>
              <a:rPr lang="en-US" altLang="zh-CN" smtClean="0">
                <a:ea typeface="黑体" pitchFamily="49" charset="-122"/>
              </a:rPr>
              <a:t>and</a:t>
            </a:r>
            <a:r>
              <a:rPr lang="zh-CN" altLang="en-US" smtClean="0">
                <a:ea typeface="黑体" pitchFamily="49" charset="-122"/>
              </a:rPr>
              <a:t>和</a:t>
            </a:r>
            <a:r>
              <a:rPr lang="en-US" altLang="zh-CN" smtClean="0">
                <a:ea typeface="黑体" pitchFamily="49" charset="-122"/>
              </a:rPr>
              <a:t>or</a:t>
            </a:r>
            <a:r>
              <a:rPr lang="zh-CN" altLang="en-US" smtClean="0">
                <a:ea typeface="黑体" pitchFamily="49" charset="-122"/>
              </a:rPr>
              <a:t>运算符会返回真或假的操作对象</a:t>
            </a:r>
          </a:p>
          <a:p>
            <a:endParaRPr lang="zh-CN" altLang="en-US" smtClean="0"/>
          </a:p>
        </p:txBody>
      </p:sp>
      <p:sp>
        <p:nvSpPr>
          <p:cNvPr id="11981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9B66CB8-98E7-40D9-8338-405E5F519785}" type="slidenum">
              <a:rPr lang="en-US" altLang="zh-CN" smtClean="0"/>
              <a:pPr eaLnBrk="1" hangingPunct="1"/>
              <a:t>115</a:t>
            </a:fld>
            <a:endParaRPr lang="en-US" altLang="zh-CN" smtClean="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sz="3600" smtClean="0">
                <a:ea typeface="黑体" pitchFamily="49" charset="-122"/>
              </a:rPr>
              <a:t>真值测试</a:t>
            </a:r>
            <a:endParaRPr lang="zh-CN" altLang="en-US" sz="3600" smtClean="0"/>
          </a:p>
        </p:txBody>
      </p:sp>
      <p:sp>
        <p:nvSpPr>
          <p:cNvPr id="1208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228445A-1064-4029-B675-4BD51CC86C9A}" type="slidenum">
              <a:rPr lang="en-US" altLang="zh-CN" smtClean="0"/>
              <a:pPr eaLnBrk="1" hangingPunct="1"/>
              <a:t>116</a:t>
            </a:fld>
            <a:endParaRPr lang="en-US" altLang="zh-CN" smtClean="0"/>
          </a:p>
        </p:txBody>
      </p:sp>
      <p:sp>
        <p:nvSpPr>
          <p:cNvPr id="120836" name="Text Box 3"/>
          <p:cNvSpPr txBox="1">
            <a:spLocks noChangeArrowheads="1"/>
          </p:cNvSpPr>
          <p:nvPr/>
        </p:nvSpPr>
        <p:spPr bwMode="auto">
          <a:xfrm>
            <a:off x="1214438" y="1357313"/>
            <a:ext cx="2087562" cy="579437"/>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latin typeface="Courier New" pitchFamily="49" charset="0"/>
              </a:rPr>
              <a:t>&gt;&gt;&gt; 2&lt;3</a:t>
            </a:r>
          </a:p>
          <a:p>
            <a:pPr eaLnBrk="1" hangingPunct="1"/>
            <a:r>
              <a:rPr lang="en-US" altLang="zh-CN" sz="1600">
                <a:latin typeface="Courier New" pitchFamily="49" charset="0"/>
              </a:rPr>
              <a:t>True</a:t>
            </a:r>
          </a:p>
        </p:txBody>
      </p:sp>
      <p:sp>
        <p:nvSpPr>
          <p:cNvPr id="120837" name="Text Box 4"/>
          <p:cNvSpPr txBox="1">
            <a:spLocks noChangeArrowheads="1"/>
          </p:cNvSpPr>
          <p:nvPr/>
        </p:nvSpPr>
        <p:spPr bwMode="auto">
          <a:xfrm>
            <a:off x="1260475" y="2205038"/>
            <a:ext cx="2071688" cy="22923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latin typeface="Courier New" pitchFamily="49" charset="0"/>
                <a:ea typeface="黑体" pitchFamily="49" charset="-122"/>
              </a:rPr>
              <a:t>&gt;&gt;&gt; 2 or 3</a:t>
            </a:r>
          </a:p>
          <a:p>
            <a:pPr eaLnBrk="1" hangingPunct="1"/>
            <a:r>
              <a:rPr lang="en-US" altLang="zh-CN" sz="1600">
                <a:latin typeface="Courier New" pitchFamily="49" charset="0"/>
                <a:ea typeface="黑体" pitchFamily="49" charset="-122"/>
              </a:rPr>
              <a:t>2</a:t>
            </a:r>
          </a:p>
          <a:p>
            <a:pPr eaLnBrk="1" hangingPunct="1"/>
            <a:r>
              <a:rPr lang="en-US" altLang="zh-CN" sz="1600">
                <a:latin typeface="Courier New" pitchFamily="49" charset="0"/>
                <a:ea typeface="黑体" pitchFamily="49" charset="-122"/>
              </a:rPr>
              <a:t>&gt;&gt;&gt; 0 or 2</a:t>
            </a:r>
          </a:p>
          <a:p>
            <a:pPr eaLnBrk="1" hangingPunct="1"/>
            <a:r>
              <a:rPr lang="en-US" altLang="zh-CN" sz="1600">
                <a:latin typeface="Courier New" pitchFamily="49" charset="0"/>
                <a:ea typeface="黑体" pitchFamily="49" charset="-122"/>
              </a:rPr>
              <a:t>2</a:t>
            </a:r>
          </a:p>
          <a:p>
            <a:pPr eaLnBrk="1" hangingPunct="1"/>
            <a:r>
              <a:rPr lang="en-US" altLang="zh-CN" sz="1600">
                <a:latin typeface="Courier New" pitchFamily="49" charset="0"/>
                <a:ea typeface="黑体" pitchFamily="49" charset="-122"/>
              </a:rPr>
              <a:t>&gt;&gt;&gt; [] or 'hello'</a:t>
            </a:r>
          </a:p>
          <a:p>
            <a:pPr eaLnBrk="1" hangingPunct="1"/>
            <a:r>
              <a:rPr lang="en-US" altLang="zh-CN" sz="1600">
                <a:latin typeface="Courier New" pitchFamily="49" charset="0"/>
                <a:ea typeface="黑体" pitchFamily="49" charset="-122"/>
              </a:rPr>
              <a:t>'hello'</a:t>
            </a:r>
          </a:p>
          <a:p>
            <a:pPr eaLnBrk="1" hangingPunct="1"/>
            <a:r>
              <a:rPr lang="en-US" altLang="zh-CN" sz="1600">
                <a:latin typeface="Courier New" pitchFamily="49" charset="0"/>
                <a:ea typeface="黑体" pitchFamily="49" charset="-122"/>
              </a:rPr>
              <a:t>&gt;&gt;&gt; [] or {}</a:t>
            </a:r>
          </a:p>
          <a:p>
            <a:pPr eaLnBrk="1" hangingPunct="1"/>
            <a:r>
              <a:rPr lang="en-US" altLang="zh-CN" sz="1600">
                <a:latin typeface="Courier New" pitchFamily="49" charset="0"/>
                <a:ea typeface="黑体" pitchFamily="49" charset="-122"/>
              </a:rPr>
              <a:t>{}</a:t>
            </a:r>
          </a:p>
        </p:txBody>
      </p:sp>
      <p:sp>
        <p:nvSpPr>
          <p:cNvPr id="120838" name="Text Box 5"/>
          <p:cNvSpPr txBox="1">
            <a:spLocks noChangeArrowheads="1"/>
          </p:cNvSpPr>
          <p:nvPr/>
        </p:nvSpPr>
        <p:spPr bwMode="auto">
          <a:xfrm>
            <a:off x="3643313" y="1428750"/>
            <a:ext cx="42783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latin typeface="Consolas" pitchFamily="49" charset="0"/>
              </a:rPr>
              <a:t>Python会由左向右求算操作对象，然后返回第一个为真的操作对象，再者Python会在其找到的第一个真值操作数的地方停止，这通常称为短路</a:t>
            </a:r>
            <a:r>
              <a:rPr lang="zh-CN" altLang="en-US" sz="2400">
                <a:solidFill>
                  <a:schemeClr val="bg1"/>
                </a:solidFill>
                <a:latin typeface="Consolas" pitchFamily="49" charset="0"/>
              </a:rPr>
              <a:t>运算。</a:t>
            </a:r>
          </a:p>
        </p:txBody>
      </p:sp>
      <p:sp>
        <p:nvSpPr>
          <p:cNvPr id="120839" name="Text Box 7"/>
          <p:cNvSpPr txBox="1">
            <a:spLocks noChangeArrowheads="1"/>
          </p:cNvSpPr>
          <p:nvPr/>
        </p:nvSpPr>
        <p:spPr bwMode="auto">
          <a:xfrm>
            <a:off x="3643313" y="4357688"/>
            <a:ext cx="42941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a:latin typeface="Consolas" pitchFamily="49" charset="0"/>
              </a:rPr>
              <a:t>Python会由左向右求算操作对象，然后返回第一个为假的操作对象，再者Python会在其找到的第一个假值操作数的地方停止</a:t>
            </a:r>
          </a:p>
        </p:txBody>
      </p:sp>
      <p:sp>
        <p:nvSpPr>
          <p:cNvPr id="14" name="AutoShape 8"/>
          <p:cNvSpPr>
            <a:spLocks noChangeArrowheads="1"/>
          </p:cNvSpPr>
          <p:nvPr/>
        </p:nvSpPr>
        <p:spPr bwMode="auto">
          <a:xfrm>
            <a:off x="1117600" y="3286125"/>
            <a:ext cx="7200900" cy="2160588"/>
          </a:xfrm>
          <a:prstGeom prst="horizontalScroll">
            <a:avLst>
              <a:gd name="adj" fmla="val 12500"/>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lang="zh-CN" altLang="en-US" sz="2000">
                <a:solidFill>
                  <a:srgbClr val="FF0000"/>
                </a:solidFill>
                <a:latin typeface="Consolas" pitchFamily="49" charset="0"/>
              </a:rPr>
              <a:t>这些最终结果都和C及其他语言相同：如果在if测试时，</a:t>
            </a:r>
          </a:p>
          <a:p>
            <a:pPr algn="ctr" eaLnBrk="1" hangingPunct="1"/>
            <a:r>
              <a:rPr lang="zh-CN" altLang="en-US" sz="2000">
                <a:solidFill>
                  <a:srgbClr val="FF0000"/>
                </a:solidFill>
                <a:latin typeface="Consolas" pitchFamily="49" charset="0"/>
              </a:rPr>
              <a:t>会得到逻辑真或假的值。</a:t>
            </a:r>
          </a:p>
          <a:p>
            <a:pPr algn="ctr" eaLnBrk="1" hangingPunct="1"/>
            <a:r>
              <a:rPr lang="zh-CN" altLang="en-US" sz="2000">
                <a:solidFill>
                  <a:srgbClr val="FF0000"/>
                </a:solidFill>
                <a:latin typeface="Consolas" pitchFamily="49" charset="0"/>
              </a:rPr>
              <a:t>然而，Python中，</a:t>
            </a:r>
          </a:p>
          <a:p>
            <a:pPr algn="ctr" eaLnBrk="1" hangingPunct="1"/>
            <a:r>
              <a:rPr lang="zh-CN" altLang="en-US" sz="2000">
                <a:solidFill>
                  <a:srgbClr val="FF0000"/>
                </a:solidFill>
                <a:latin typeface="Consolas" pitchFamily="49" charset="0"/>
              </a:rPr>
              <a:t>布尔运算返回左边或右边的对象，而不是简单的整数标志位。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zh-CN" altLang="en-US" sz="3600" smtClean="0">
                <a:ea typeface="黑体" pitchFamily="49" charset="-122"/>
              </a:rPr>
              <a:t>三元表达式</a:t>
            </a:r>
            <a:endParaRPr lang="zh-CN" altLang="en-US" sz="3600" smtClean="0"/>
          </a:p>
        </p:txBody>
      </p:sp>
      <p:sp>
        <p:nvSpPr>
          <p:cNvPr id="12185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75DE24-4BE5-4811-BB71-7D6C080E2BCF}" type="slidenum">
              <a:rPr lang="en-US" altLang="zh-CN" smtClean="0"/>
              <a:pPr eaLnBrk="1" hangingPunct="1"/>
              <a:t>117</a:t>
            </a:fld>
            <a:endParaRPr lang="en-US" altLang="zh-CN" smtClean="0"/>
          </a:p>
        </p:txBody>
      </p:sp>
      <p:sp>
        <p:nvSpPr>
          <p:cNvPr id="121860" name="Text Box 3"/>
          <p:cNvSpPr txBox="1">
            <a:spLocks noChangeArrowheads="1"/>
          </p:cNvSpPr>
          <p:nvPr/>
        </p:nvSpPr>
        <p:spPr bwMode="auto">
          <a:xfrm>
            <a:off x="1908175" y="1709738"/>
            <a:ext cx="5080000" cy="334962"/>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A </a:t>
            </a:r>
            <a:r>
              <a:rPr lang="en-US" altLang="zh-CN" sz="1600" b="1">
                <a:solidFill>
                  <a:srgbClr val="000080"/>
                </a:solidFill>
                <a:latin typeface="Courier New" pitchFamily="49" charset="0"/>
              </a:rPr>
              <a:t>=</a:t>
            </a:r>
            <a:r>
              <a:rPr lang="en-US" altLang="zh-CN" sz="1600" b="1">
                <a:latin typeface="Courier New" pitchFamily="49" charset="0"/>
              </a:rPr>
              <a:t> Y</a:t>
            </a:r>
            <a:r>
              <a:rPr lang="en-US" altLang="zh-CN" sz="1600" b="1">
                <a:solidFill>
                  <a:srgbClr val="000080"/>
                </a:solidFill>
                <a:latin typeface="Courier New" pitchFamily="49" charset="0"/>
              </a:rPr>
              <a:t>?</a:t>
            </a:r>
            <a:r>
              <a:rPr lang="en-US" altLang="zh-CN" sz="1600" b="1">
                <a:latin typeface="Courier New" pitchFamily="49" charset="0"/>
              </a:rPr>
              <a:t>X</a:t>
            </a:r>
            <a:r>
              <a:rPr lang="en-US" altLang="zh-CN" sz="1600" b="1">
                <a:solidFill>
                  <a:srgbClr val="000080"/>
                </a:solidFill>
                <a:latin typeface="Courier New" pitchFamily="49" charset="0"/>
              </a:rPr>
              <a:t>:</a:t>
            </a:r>
            <a:r>
              <a:rPr lang="en-US" altLang="zh-CN" sz="1600" b="1">
                <a:latin typeface="Courier New" pitchFamily="49" charset="0"/>
              </a:rPr>
              <a:t>Z</a:t>
            </a:r>
            <a:endParaRPr lang="en-US" altLang="zh-CN" sz="1600">
              <a:latin typeface="Courier New" pitchFamily="49" charset="0"/>
            </a:endParaRPr>
          </a:p>
        </p:txBody>
      </p:sp>
      <p:sp>
        <p:nvSpPr>
          <p:cNvPr id="121861" name="Text Box 4"/>
          <p:cNvSpPr txBox="1">
            <a:spLocks noChangeArrowheads="1"/>
          </p:cNvSpPr>
          <p:nvPr/>
        </p:nvSpPr>
        <p:spPr bwMode="auto">
          <a:xfrm>
            <a:off x="1908175" y="2357438"/>
            <a:ext cx="5080000" cy="1069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FF"/>
                </a:solidFill>
                <a:latin typeface="Courier New" pitchFamily="49" charset="0"/>
              </a:rPr>
              <a:t>if</a:t>
            </a:r>
            <a:r>
              <a:rPr lang="en-US" altLang="zh-CN" sz="1600" b="1">
                <a:latin typeface="Courier New" pitchFamily="49" charset="0"/>
              </a:rPr>
              <a:t> </a:t>
            </a:r>
            <a:r>
              <a:rPr lang="en-US" altLang="zh-CN" sz="1600" b="1">
                <a:solidFill>
                  <a:srgbClr val="000080"/>
                </a:solidFill>
                <a:latin typeface="Courier New" pitchFamily="49" charset="0"/>
              </a:rPr>
              <a:t>X:</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A</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Y</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else</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A</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Z</a:t>
            </a:r>
            <a:endParaRPr lang="en-US" altLang="zh-CN" sz="1600">
              <a:latin typeface="Courier New" pitchFamily="49" charset="0"/>
            </a:endParaRPr>
          </a:p>
        </p:txBody>
      </p:sp>
      <p:sp>
        <p:nvSpPr>
          <p:cNvPr id="121862" name="Text Box 5"/>
          <p:cNvSpPr txBox="1">
            <a:spLocks noChangeArrowheads="1"/>
          </p:cNvSpPr>
          <p:nvPr/>
        </p:nvSpPr>
        <p:spPr bwMode="auto">
          <a:xfrm>
            <a:off x="1908175" y="3860800"/>
            <a:ext cx="5080000" cy="3365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80"/>
                </a:solidFill>
                <a:latin typeface="Courier New" pitchFamily="49" charset="0"/>
              </a:rPr>
              <a:t>A</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Y</a:t>
            </a:r>
            <a:r>
              <a:rPr lang="en-US" altLang="zh-CN" sz="1600" b="1">
                <a:latin typeface="Courier New" pitchFamily="49" charset="0"/>
              </a:rPr>
              <a:t> </a:t>
            </a:r>
            <a:r>
              <a:rPr lang="en-US" altLang="zh-CN" sz="1600" b="1">
                <a:solidFill>
                  <a:srgbClr val="0000FF"/>
                </a:solidFill>
                <a:latin typeface="Courier New" pitchFamily="49" charset="0"/>
              </a:rPr>
              <a:t>if</a:t>
            </a:r>
            <a:r>
              <a:rPr lang="en-US" altLang="zh-CN" sz="1600" b="1">
                <a:latin typeface="Courier New" pitchFamily="49" charset="0"/>
              </a:rPr>
              <a:t> </a:t>
            </a:r>
            <a:r>
              <a:rPr lang="en-US" altLang="zh-CN" sz="1600" b="1">
                <a:solidFill>
                  <a:srgbClr val="000080"/>
                </a:solidFill>
                <a:latin typeface="Courier New" pitchFamily="49" charset="0"/>
              </a:rPr>
              <a:t>X</a:t>
            </a:r>
            <a:r>
              <a:rPr lang="en-US" altLang="zh-CN" sz="1600" b="1">
                <a:latin typeface="Courier New" pitchFamily="49" charset="0"/>
              </a:rPr>
              <a:t> </a:t>
            </a:r>
            <a:r>
              <a:rPr lang="en-US" altLang="zh-CN" sz="1600" b="1">
                <a:solidFill>
                  <a:srgbClr val="0000FF"/>
                </a:solidFill>
                <a:latin typeface="Courier New" pitchFamily="49" charset="0"/>
              </a:rPr>
              <a:t>else</a:t>
            </a:r>
            <a:r>
              <a:rPr lang="en-US" altLang="zh-CN" sz="1600" b="1">
                <a:latin typeface="Courier New" pitchFamily="49" charset="0"/>
              </a:rPr>
              <a:t> </a:t>
            </a:r>
            <a:r>
              <a:rPr lang="en-US" altLang="zh-CN" sz="1600" b="1">
                <a:solidFill>
                  <a:srgbClr val="000080"/>
                </a:solidFill>
                <a:latin typeface="Courier New" pitchFamily="49" charset="0"/>
              </a:rPr>
              <a:t>Z</a:t>
            </a:r>
            <a:endParaRPr lang="en-US" altLang="zh-CN" sz="1600">
              <a:latin typeface="Courier New" pitchFamily="49" charset="0"/>
            </a:endParaRPr>
          </a:p>
        </p:txBody>
      </p:sp>
      <p:sp>
        <p:nvSpPr>
          <p:cNvPr id="121863" name="Text Box 6"/>
          <p:cNvSpPr txBox="1">
            <a:spLocks noChangeArrowheads="1"/>
          </p:cNvSpPr>
          <p:nvPr/>
        </p:nvSpPr>
        <p:spPr bwMode="auto">
          <a:xfrm>
            <a:off x="1908175" y="4508500"/>
            <a:ext cx="5040313" cy="1558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a:latin typeface="Courier New" pitchFamily="49" charset="0"/>
              </a:rPr>
              <a:t>&gt;&gt;&gt; a = 't' if 'spam' else 'f'</a:t>
            </a:r>
          </a:p>
          <a:p>
            <a:pPr eaLnBrk="1" hangingPunct="1"/>
            <a:r>
              <a:rPr lang="en-US" altLang="zh-CN" sz="1600">
                <a:latin typeface="Courier New" pitchFamily="49" charset="0"/>
              </a:rPr>
              <a:t>&gt;&gt;&gt; a</a:t>
            </a:r>
          </a:p>
          <a:p>
            <a:pPr eaLnBrk="1" hangingPunct="1"/>
            <a:r>
              <a:rPr lang="en-US" altLang="zh-CN" sz="1600">
                <a:latin typeface="Courier New" pitchFamily="49" charset="0"/>
              </a:rPr>
              <a:t>'t'</a:t>
            </a:r>
          </a:p>
          <a:p>
            <a:pPr eaLnBrk="1" hangingPunct="1"/>
            <a:r>
              <a:rPr lang="en-US" altLang="zh-CN" sz="1600">
                <a:latin typeface="Courier New" pitchFamily="49" charset="0"/>
              </a:rPr>
              <a:t>&gt;&gt;&gt; a = 't' if '' else 'f'</a:t>
            </a:r>
          </a:p>
          <a:p>
            <a:pPr eaLnBrk="1" hangingPunct="1"/>
            <a:r>
              <a:rPr lang="en-US" altLang="zh-CN" sz="1600">
                <a:latin typeface="Courier New" pitchFamily="49" charset="0"/>
              </a:rPr>
              <a:t>&gt;&gt;&gt; a</a:t>
            </a:r>
          </a:p>
          <a:p>
            <a:pPr eaLnBrk="1" hangingPunct="1"/>
            <a:r>
              <a:rPr lang="en-US" altLang="zh-CN" sz="1600">
                <a:latin typeface="Courier New" pitchFamily="49" charset="0"/>
              </a:rPr>
              <a:t>'f'</a:t>
            </a:r>
            <a:endParaRPr lang="en-US" altLang="zh-CN">
              <a:latin typeface="Courier New" pitchFamily="49"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en-US" altLang="zh-CN" sz="3600" smtClean="0">
                <a:ea typeface="黑体" pitchFamily="49" charset="-122"/>
              </a:rPr>
              <a:t>while</a:t>
            </a:r>
            <a:r>
              <a:rPr lang="zh-CN" altLang="en-US" sz="3600" smtClean="0">
                <a:ea typeface="黑体" pitchFamily="49" charset="-122"/>
              </a:rPr>
              <a:t>、</a:t>
            </a:r>
            <a:r>
              <a:rPr lang="en-US" altLang="zh-CN" sz="3600" smtClean="0">
                <a:ea typeface="黑体" pitchFamily="49" charset="-122"/>
              </a:rPr>
              <a:t>for</a:t>
            </a:r>
            <a:endParaRPr lang="zh-CN" altLang="en-US" sz="3600" smtClean="0"/>
          </a:p>
        </p:txBody>
      </p:sp>
      <p:sp>
        <p:nvSpPr>
          <p:cNvPr id="122883" name="内容占位符 2"/>
          <p:cNvSpPr>
            <a:spLocks noGrp="1"/>
          </p:cNvSpPr>
          <p:nvPr>
            <p:ph idx="1"/>
          </p:nvPr>
        </p:nvSpPr>
        <p:spPr/>
        <p:txBody>
          <a:bodyPr/>
          <a:lstStyle/>
          <a:p>
            <a:r>
              <a:rPr lang="en-US" altLang="zh-CN" smtClean="0">
                <a:ea typeface="黑体" pitchFamily="49" charset="-122"/>
              </a:rPr>
              <a:t>while</a:t>
            </a:r>
            <a:r>
              <a:rPr lang="zh-CN" altLang="en-US" smtClean="0">
                <a:ea typeface="黑体" pitchFamily="49" charset="-122"/>
              </a:rPr>
              <a:t>、</a:t>
            </a:r>
            <a:r>
              <a:rPr lang="en-US" altLang="zh-CN" smtClean="0">
                <a:ea typeface="黑体" pitchFamily="49" charset="-122"/>
              </a:rPr>
              <a:t>for</a:t>
            </a:r>
            <a:r>
              <a:rPr lang="zh-CN" altLang="en-US" smtClean="0">
                <a:ea typeface="黑体" pitchFamily="49" charset="-122"/>
              </a:rPr>
              <a:t>用于提供循环的控制功能</a:t>
            </a:r>
          </a:p>
          <a:p>
            <a:r>
              <a:rPr lang="en-US" altLang="zh-CN" smtClean="0">
                <a:ea typeface="黑体" pitchFamily="49" charset="-122"/>
              </a:rPr>
              <a:t>while</a:t>
            </a:r>
            <a:r>
              <a:rPr lang="zh-CN" altLang="en-US" smtClean="0">
                <a:ea typeface="黑体" pitchFamily="49" charset="-122"/>
              </a:rPr>
              <a:t>一般格式：</a:t>
            </a:r>
          </a:p>
        </p:txBody>
      </p:sp>
      <p:sp>
        <p:nvSpPr>
          <p:cNvPr id="12288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5AC1DF-886B-44F0-8F15-34616E548975}" type="slidenum">
              <a:rPr lang="en-US" altLang="zh-CN" smtClean="0"/>
              <a:pPr eaLnBrk="1" hangingPunct="1"/>
              <a:t>118</a:t>
            </a:fld>
            <a:endParaRPr lang="en-US" altLang="zh-CN" smtClean="0"/>
          </a:p>
        </p:txBody>
      </p:sp>
      <p:sp>
        <p:nvSpPr>
          <p:cNvPr id="122885" name="Text Box 4"/>
          <p:cNvSpPr txBox="1">
            <a:spLocks noChangeArrowheads="1"/>
          </p:cNvSpPr>
          <p:nvPr/>
        </p:nvSpPr>
        <p:spPr bwMode="auto">
          <a:xfrm>
            <a:off x="1143000" y="2643188"/>
            <a:ext cx="7364413" cy="10699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FF"/>
                </a:solidFill>
                <a:latin typeface="Courier New" pitchFamily="49" charset="0"/>
              </a:rPr>
              <a:t>while</a:t>
            </a:r>
            <a:r>
              <a:rPr lang="en-US" altLang="zh-CN" sz="1600" b="1">
                <a:latin typeface="Courier New" pitchFamily="49" charset="0"/>
              </a:rPr>
              <a:t> </a:t>
            </a:r>
            <a:r>
              <a:rPr lang="en-US" altLang="zh-CN" sz="1600" b="1">
                <a:solidFill>
                  <a:srgbClr val="000080"/>
                </a:solidFill>
                <a:latin typeface="Courier New" pitchFamily="49" charset="0"/>
              </a:rPr>
              <a:t>&lt;test&gt;:</a:t>
            </a:r>
            <a:r>
              <a:rPr lang="en-US" altLang="zh-CN" sz="1600" b="1">
                <a:latin typeface="Courier New" pitchFamily="49" charset="0"/>
              </a:rPr>
              <a:t>		</a:t>
            </a:r>
            <a:r>
              <a:rPr lang="en-US" altLang="zh-CN" sz="1600" b="1">
                <a:solidFill>
                  <a:srgbClr val="008000"/>
                </a:solidFill>
                <a:latin typeface="Courier New" pitchFamily="49" charset="0"/>
              </a:rPr>
              <a:t>#Loop test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&lt;statements1&gt;</a:t>
            </a:r>
            <a:r>
              <a:rPr lang="en-US" altLang="zh-CN" sz="1600" b="1">
                <a:latin typeface="Courier New" pitchFamily="49" charset="0"/>
              </a:rPr>
              <a:t>	</a:t>
            </a:r>
            <a:r>
              <a:rPr lang="en-US" altLang="zh-CN" sz="1600" b="1">
                <a:solidFill>
                  <a:srgbClr val="008000"/>
                </a:solidFill>
                <a:latin typeface="Courier New" pitchFamily="49" charset="0"/>
              </a:rPr>
              <a:t>#Loop body</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else</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8000"/>
                </a:solidFill>
                <a:latin typeface="Courier New" pitchFamily="49" charset="0"/>
              </a:rPr>
              <a:t>#Optional else</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&lt;statements2&gt;</a:t>
            </a:r>
            <a:r>
              <a:rPr lang="en-US" altLang="zh-CN" sz="1600" b="1">
                <a:latin typeface="Courier New" pitchFamily="49" charset="0"/>
              </a:rPr>
              <a:t>	</a:t>
            </a:r>
            <a:r>
              <a:rPr lang="en-US" altLang="zh-CN" sz="1600" b="1">
                <a:solidFill>
                  <a:srgbClr val="008000"/>
                </a:solidFill>
                <a:latin typeface="Courier New" pitchFamily="49" charset="0"/>
              </a:rPr>
              <a:t>#Run if didn't exit loop with break</a:t>
            </a:r>
            <a:endParaRPr lang="en-US" altLang="zh-CN" sz="1600">
              <a:latin typeface="Courier New" pitchFamily="49" charset="0"/>
            </a:endParaRPr>
          </a:p>
        </p:txBody>
      </p:sp>
      <p:sp>
        <p:nvSpPr>
          <p:cNvPr id="122886" name="Text Box 5"/>
          <p:cNvSpPr txBox="1">
            <a:spLocks noChangeArrowheads="1"/>
          </p:cNvSpPr>
          <p:nvPr/>
        </p:nvSpPr>
        <p:spPr bwMode="auto">
          <a:xfrm>
            <a:off x="2151063" y="4300538"/>
            <a:ext cx="5080000" cy="13144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80"/>
                </a:solidFill>
                <a:latin typeface="Courier New" pitchFamily="49" charset="0"/>
              </a:rPr>
              <a:t>a</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0</a:t>
            </a:r>
            <a:endParaRPr lang="en-US" altLang="zh-CN" sz="1600" b="1">
              <a:solidFill>
                <a:srgbClr val="000080"/>
              </a:solidFill>
              <a:latin typeface="Courier New" pitchFamily="49" charset="0"/>
            </a:endParaRPr>
          </a:p>
          <a:p>
            <a:pPr eaLnBrk="1" hangingPunct="1"/>
            <a:r>
              <a:rPr lang="en-US" altLang="zh-CN" sz="1600" b="1">
                <a:solidFill>
                  <a:srgbClr val="000080"/>
                </a:solidFill>
                <a:latin typeface="Courier New" pitchFamily="49" charset="0"/>
              </a:rPr>
              <a:t>b</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10</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while</a:t>
            </a:r>
            <a:r>
              <a:rPr lang="en-US" altLang="zh-CN" sz="1600" b="1">
                <a:latin typeface="Courier New" pitchFamily="49" charset="0"/>
              </a:rPr>
              <a:t> </a:t>
            </a:r>
            <a:r>
              <a:rPr lang="en-US" altLang="zh-CN" sz="1600" b="1">
                <a:solidFill>
                  <a:srgbClr val="000080"/>
                </a:solidFill>
                <a:latin typeface="Courier New" pitchFamily="49" charset="0"/>
              </a:rPr>
              <a:t>a&lt;b:</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000080"/>
                </a:solidFill>
                <a:latin typeface="Courier New" pitchFamily="49" charset="0"/>
              </a:rPr>
              <a:t>a</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a</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a</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1</a:t>
            </a:r>
            <a:endParaRPr lang="en-US" altLang="zh-CN" sz="1600">
              <a:latin typeface="Courier New" pitchFamily="49"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en-US" altLang="zh-CN" sz="3600" smtClean="0">
                <a:ea typeface="黑体" pitchFamily="49" charset="-122"/>
              </a:rPr>
              <a:t>while</a:t>
            </a:r>
            <a:r>
              <a:rPr lang="zh-CN" altLang="en-US" sz="3600" smtClean="0">
                <a:ea typeface="黑体" pitchFamily="49" charset="-122"/>
              </a:rPr>
              <a:t>例子</a:t>
            </a:r>
            <a:endParaRPr lang="zh-CN" altLang="en-US" sz="3600" smtClean="0"/>
          </a:p>
        </p:txBody>
      </p:sp>
      <p:sp>
        <p:nvSpPr>
          <p:cNvPr id="1239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765B7EB-5413-4370-A2AF-CA1F11BAE5B0}" type="slidenum">
              <a:rPr lang="en-US" altLang="zh-CN" smtClean="0"/>
              <a:pPr eaLnBrk="1" hangingPunct="1"/>
              <a:t>119</a:t>
            </a:fld>
            <a:endParaRPr lang="en-US" altLang="zh-CN" smtClean="0"/>
          </a:p>
        </p:txBody>
      </p:sp>
      <p:sp>
        <p:nvSpPr>
          <p:cNvPr id="123908" name="Text Box 3"/>
          <p:cNvSpPr txBox="1">
            <a:spLocks noChangeArrowheads="1"/>
          </p:cNvSpPr>
          <p:nvPr/>
        </p:nvSpPr>
        <p:spPr bwMode="auto">
          <a:xfrm>
            <a:off x="468313" y="1628775"/>
            <a:ext cx="8351837" cy="37592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80"/>
                </a:solidFill>
                <a:latin typeface="Courier New" pitchFamily="49" charset="0"/>
              </a:rPr>
              <a:t>number</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FF0000"/>
                </a:solidFill>
                <a:latin typeface="Courier New" pitchFamily="49" charset="0"/>
              </a:rPr>
              <a:t>23</a:t>
            </a:r>
            <a:endParaRPr lang="en-US" altLang="zh-CN" sz="1600" b="1">
              <a:solidFill>
                <a:srgbClr val="000080"/>
              </a:solidFill>
              <a:latin typeface="Courier New" pitchFamily="49" charset="0"/>
            </a:endParaRPr>
          </a:p>
          <a:p>
            <a:pPr eaLnBrk="1" hangingPunct="1"/>
            <a:r>
              <a:rPr lang="en-US" altLang="zh-CN" sz="1600" b="1">
                <a:solidFill>
                  <a:srgbClr val="000080"/>
                </a:solidFill>
                <a:latin typeface="Courier New" pitchFamily="49" charset="0"/>
              </a:rPr>
              <a:t>running</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True</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while</a:t>
            </a:r>
            <a:r>
              <a:rPr lang="en-US" altLang="zh-CN" sz="1600" b="1">
                <a:latin typeface="Courier New" pitchFamily="49" charset="0"/>
              </a:rPr>
              <a:t> </a:t>
            </a:r>
            <a:r>
              <a:rPr lang="en-US" altLang="zh-CN" sz="1600" b="1">
                <a:solidFill>
                  <a:srgbClr val="000080"/>
                </a:solidFill>
                <a:latin typeface="Courier New" pitchFamily="49" charset="0"/>
              </a:rPr>
              <a:t>running:</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guess</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int</a:t>
            </a:r>
            <a:r>
              <a:rPr lang="en-US" altLang="zh-CN" sz="1600" b="1">
                <a:solidFill>
                  <a:srgbClr val="000080"/>
                </a:solidFill>
                <a:latin typeface="Courier New" pitchFamily="49" charset="0"/>
              </a:rPr>
              <a:t>(raw_input(</a:t>
            </a:r>
            <a:r>
              <a:rPr lang="en-US" altLang="zh-CN" sz="1600" b="1">
                <a:solidFill>
                  <a:srgbClr val="808040"/>
                </a:solidFill>
                <a:latin typeface="Courier New" pitchFamily="49" charset="0"/>
              </a:rPr>
              <a:t>'Enter an integer : '</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if</a:t>
            </a:r>
            <a:r>
              <a:rPr lang="en-US" altLang="zh-CN" sz="1600" b="1">
                <a:latin typeface="Courier New" pitchFamily="49" charset="0"/>
              </a:rPr>
              <a:t> </a:t>
            </a:r>
            <a:r>
              <a:rPr lang="en-US" altLang="zh-CN" sz="1600" b="1">
                <a:solidFill>
                  <a:srgbClr val="000080"/>
                </a:solidFill>
                <a:latin typeface="Courier New" pitchFamily="49" charset="0"/>
              </a:rPr>
              <a:t>guess</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number:</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'Congratulations, you guessed it.'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running</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False</a:t>
            </a:r>
            <a:r>
              <a:rPr lang="en-US" altLang="zh-CN" sz="1600" b="1">
                <a:latin typeface="Courier New" pitchFamily="49" charset="0"/>
              </a:rPr>
              <a:t> </a:t>
            </a:r>
            <a:r>
              <a:rPr lang="en-US" altLang="zh-CN" sz="1600" b="1">
                <a:solidFill>
                  <a:srgbClr val="008000"/>
                </a:solidFill>
                <a:latin typeface="Courier New" pitchFamily="49" charset="0"/>
              </a:rPr>
              <a:t># this causes the while loop to stop</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elif</a:t>
            </a:r>
            <a:r>
              <a:rPr lang="en-US" altLang="zh-CN" sz="1600" b="1">
                <a:latin typeface="Courier New" pitchFamily="49" charset="0"/>
              </a:rPr>
              <a:t> </a:t>
            </a:r>
            <a:r>
              <a:rPr lang="en-US" altLang="zh-CN" sz="1600" b="1">
                <a:solidFill>
                  <a:srgbClr val="000080"/>
                </a:solidFill>
                <a:latin typeface="Courier New" pitchFamily="49" charset="0"/>
              </a:rPr>
              <a:t>guess</a:t>
            </a:r>
            <a:r>
              <a:rPr lang="en-US" altLang="zh-CN" sz="1600" b="1">
                <a:latin typeface="Courier New" pitchFamily="49" charset="0"/>
              </a:rPr>
              <a:t> </a:t>
            </a:r>
            <a:r>
              <a:rPr lang="en-US" altLang="zh-CN" sz="1600" b="1">
                <a:solidFill>
                  <a:srgbClr val="000080"/>
                </a:solidFill>
                <a:latin typeface="Courier New" pitchFamily="49" charset="0"/>
              </a:rPr>
              <a:t>&lt;</a:t>
            </a:r>
            <a:r>
              <a:rPr lang="en-US" altLang="zh-CN" sz="1600" b="1">
                <a:latin typeface="Courier New" pitchFamily="49" charset="0"/>
              </a:rPr>
              <a:t> </a:t>
            </a:r>
            <a:r>
              <a:rPr lang="en-US" altLang="zh-CN" sz="1600" b="1">
                <a:solidFill>
                  <a:srgbClr val="000080"/>
                </a:solidFill>
                <a:latin typeface="Courier New" pitchFamily="49" charset="0"/>
              </a:rPr>
              <a:t>number:</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'No, it is a little</a:t>
            </a:r>
            <a:r>
              <a:rPr lang="en-US" altLang="zh-CN" sz="1600">
                <a:solidFill>
                  <a:srgbClr val="808040"/>
                </a:solidFill>
                <a:latin typeface="Courier New" pitchFamily="49" charset="0"/>
              </a:rPr>
              <a:t> lower t</a:t>
            </a:r>
            <a:r>
              <a:rPr lang="en-US" altLang="zh-CN" sz="1600" b="1">
                <a:solidFill>
                  <a:srgbClr val="808040"/>
                </a:solidFill>
                <a:latin typeface="Courier New" pitchFamily="49" charset="0"/>
              </a:rPr>
              <a:t>han that'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else</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'No, it is a litt</a:t>
            </a:r>
            <a:r>
              <a:rPr lang="en-US" altLang="zh-CN" sz="1600">
                <a:solidFill>
                  <a:srgbClr val="808040"/>
                </a:solidFill>
                <a:latin typeface="Courier New" pitchFamily="49" charset="0"/>
              </a:rPr>
              <a:t>le higher tha</a:t>
            </a:r>
            <a:r>
              <a:rPr lang="en-US" altLang="zh-CN" sz="1600" b="1">
                <a:solidFill>
                  <a:srgbClr val="808040"/>
                </a:solidFill>
                <a:latin typeface="Courier New" pitchFamily="49" charset="0"/>
              </a:rPr>
              <a:t>n that'</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else</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'The while loop is over.'</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8000"/>
                </a:solidFill>
                <a:latin typeface="Courier New" pitchFamily="49" charset="0"/>
              </a:rPr>
              <a:t># Do anything else you want to do here</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'Done'</a:t>
            </a:r>
            <a:endParaRPr lang="en-US" altLang="zh-CN" sz="1600">
              <a:latin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z="3600" smtClean="0"/>
              <a:t>编码风格</a:t>
            </a:r>
          </a:p>
        </p:txBody>
      </p:sp>
      <p:sp>
        <p:nvSpPr>
          <p:cNvPr id="14339" name="内容占位符 2"/>
          <p:cNvSpPr>
            <a:spLocks noGrp="1"/>
          </p:cNvSpPr>
          <p:nvPr>
            <p:ph idx="1"/>
          </p:nvPr>
        </p:nvSpPr>
        <p:spPr>
          <a:xfrm>
            <a:off x="566738" y="1052513"/>
            <a:ext cx="8001000" cy="5233987"/>
          </a:xfrm>
        </p:spPr>
        <p:txBody>
          <a:bodyPr/>
          <a:lstStyle/>
          <a:p>
            <a:r>
              <a:rPr lang="zh-CN" altLang="en-US" smtClean="0"/>
              <a:t>以“</a:t>
            </a:r>
            <a:r>
              <a:rPr lang="en-US" altLang="zh-CN" smtClean="0"/>
              <a:t>#”</a:t>
            </a:r>
            <a:r>
              <a:rPr lang="zh-CN" altLang="en-US" smtClean="0"/>
              <a:t>号开头的内容为注释，</a:t>
            </a:r>
            <a:r>
              <a:rPr lang="en-US" altLang="zh-CN" smtClean="0"/>
              <a:t>python</a:t>
            </a:r>
            <a:r>
              <a:rPr lang="zh-CN" altLang="en-US" smtClean="0"/>
              <a:t>解释器会忽略该行内容。 </a:t>
            </a:r>
            <a:endParaRPr lang="en-US" altLang="zh-CN" smtClean="0"/>
          </a:p>
          <a:p>
            <a:endParaRPr lang="zh-CN" altLang="en-US" sz="3200" smtClean="0"/>
          </a:p>
          <a:p>
            <a:pPr>
              <a:lnSpc>
                <a:spcPct val="80000"/>
              </a:lnSpc>
            </a:pPr>
            <a:r>
              <a:rPr lang="zh-CN" altLang="en-US" smtClean="0"/>
              <a:t>在</a:t>
            </a:r>
            <a:r>
              <a:rPr lang="en-US" altLang="zh-CN" smtClean="0"/>
              <a:t>Python</a:t>
            </a:r>
            <a:r>
              <a:rPr lang="zh-CN" altLang="en-US" smtClean="0"/>
              <a:t>中是以缩进</a:t>
            </a:r>
            <a:r>
              <a:rPr lang="en-US" altLang="zh-CN" smtClean="0"/>
              <a:t>(indent)</a:t>
            </a:r>
            <a:r>
              <a:rPr lang="zh-CN" altLang="en-US" smtClean="0"/>
              <a:t>来区分程序功能块的，缩进的长度不受限制，但就一个功能块来讲，最好保持一致的缩进量。 </a:t>
            </a:r>
          </a:p>
          <a:p>
            <a:pPr lvl="1">
              <a:lnSpc>
                <a:spcPct val="80000"/>
              </a:lnSpc>
            </a:pPr>
            <a:endParaRPr lang="en-US" altLang="zh-CN" sz="2400" smtClean="0"/>
          </a:p>
          <a:p>
            <a:pPr lvl="1">
              <a:lnSpc>
                <a:spcPct val="80000"/>
              </a:lnSpc>
            </a:pPr>
            <a:r>
              <a:rPr lang="zh-CN" altLang="en-US" sz="2400" smtClean="0"/>
              <a:t>可以使用空格、</a:t>
            </a:r>
            <a:r>
              <a:rPr lang="en-US" altLang="zh-CN" sz="2400" smtClean="0"/>
              <a:t>Tab</a:t>
            </a:r>
            <a:r>
              <a:rPr lang="zh-CN" altLang="en-US" sz="2400" smtClean="0"/>
              <a:t>键等，但是最好保持一致</a:t>
            </a:r>
          </a:p>
          <a:p>
            <a:endParaRPr lang="en-US" altLang="zh-CN" smtClean="0"/>
          </a:p>
          <a:p>
            <a:r>
              <a:rPr lang="zh-CN" altLang="en-US" smtClean="0"/>
              <a:t>如果一行中有多条语句，语句间要以分号（</a:t>
            </a:r>
            <a:r>
              <a:rPr lang="en-US" altLang="zh-CN" smtClean="0"/>
              <a:t>;</a:t>
            </a:r>
            <a:r>
              <a:rPr lang="zh-CN" altLang="en-US" smtClean="0"/>
              <a:t>）分隔。</a:t>
            </a:r>
          </a:p>
          <a:p>
            <a:endParaRPr lang="zh-CN" altLang="en-US" smtClean="0"/>
          </a:p>
        </p:txBody>
      </p:sp>
      <p:sp>
        <p:nvSpPr>
          <p:cNvPr id="1434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A56A84A-6A55-44BD-95CF-CEB123C45764}" type="slidenum">
              <a:rPr lang="en-US" altLang="zh-CN" smtClean="0"/>
              <a:pPr eaLnBrk="1" hangingPunct="1"/>
              <a:t>12</a:t>
            </a:fld>
            <a:endParaRPr lang="en-US" altLang="zh-CN" smtClean="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smtClean="0">
                <a:ea typeface="黑体" pitchFamily="49" charset="-122"/>
              </a:rPr>
              <a:t>中断循环</a:t>
            </a:r>
            <a:endParaRPr lang="zh-CN" altLang="en-US" smtClean="0"/>
          </a:p>
        </p:txBody>
      </p:sp>
      <p:sp>
        <p:nvSpPr>
          <p:cNvPr id="1249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C133EED-0BBB-4014-87F5-DDB1BDD5D83A}" type="slidenum">
              <a:rPr lang="en-US" altLang="zh-CN" smtClean="0"/>
              <a:pPr eaLnBrk="1" hangingPunct="1"/>
              <a:t>120</a:t>
            </a:fld>
            <a:endParaRPr lang="en-US" altLang="zh-CN" smtClean="0"/>
          </a:p>
        </p:txBody>
      </p:sp>
      <p:sp>
        <p:nvSpPr>
          <p:cNvPr id="124932" name="内容占位符 2"/>
          <p:cNvSpPr>
            <a:spLocks noGrp="1"/>
          </p:cNvSpPr>
          <p:nvPr>
            <p:ph idx="1"/>
          </p:nvPr>
        </p:nvSpPr>
        <p:spPr/>
        <p:txBody>
          <a:bodyPr/>
          <a:lstStyle/>
          <a:p>
            <a:pPr>
              <a:lnSpc>
                <a:spcPct val="90000"/>
              </a:lnSpc>
            </a:pPr>
            <a:r>
              <a:rPr lang="zh-CN" altLang="en-US" smtClean="0">
                <a:ea typeface="黑体" pitchFamily="49" charset="-122"/>
              </a:rPr>
              <a:t>在循环进行中，如果满足一定条件而中断整个循环或本次循环，可以使用</a:t>
            </a:r>
            <a:r>
              <a:rPr lang="en-US" altLang="zh-CN" smtClean="0">
                <a:ea typeface="黑体" pitchFamily="49" charset="-122"/>
              </a:rPr>
              <a:t>break</a:t>
            </a:r>
            <a:r>
              <a:rPr lang="zh-CN" altLang="en-US" smtClean="0">
                <a:ea typeface="黑体" pitchFamily="49" charset="-122"/>
              </a:rPr>
              <a:t>或</a:t>
            </a:r>
            <a:r>
              <a:rPr lang="en-US" altLang="zh-CN" smtClean="0">
                <a:ea typeface="黑体" pitchFamily="49" charset="-122"/>
              </a:rPr>
              <a:t>continue</a:t>
            </a:r>
            <a:r>
              <a:rPr lang="zh-CN" altLang="en-US" smtClean="0">
                <a:ea typeface="黑体" pitchFamily="49" charset="-122"/>
              </a:rPr>
              <a:t>。</a:t>
            </a:r>
          </a:p>
          <a:p>
            <a:pPr>
              <a:lnSpc>
                <a:spcPct val="90000"/>
              </a:lnSpc>
            </a:pPr>
            <a:r>
              <a:rPr lang="en-US" altLang="zh-CN" smtClean="0">
                <a:ea typeface="黑体" pitchFamily="49" charset="-122"/>
              </a:rPr>
              <a:t>break</a:t>
            </a:r>
            <a:r>
              <a:rPr lang="zh-CN" altLang="en-US" smtClean="0">
                <a:ea typeface="黑体" pitchFamily="49" charset="-122"/>
              </a:rPr>
              <a:t>语句是用来 </a:t>
            </a:r>
            <a:r>
              <a:rPr lang="zh-CN" altLang="en-US" smtClean="0">
                <a:solidFill>
                  <a:srgbClr val="FF0000"/>
                </a:solidFill>
                <a:ea typeface="黑体" pitchFamily="49" charset="-122"/>
              </a:rPr>
              <a:t>终止 </a:t>
            </a:r>
            <a:r>
              <a:rPr lang="zh-CN" altLang="en-US" smtClean="0">
                <a:ea typeface="黑体" pitchFamily="49" charset="-122"/>
              </a:rPr>
              <a:t>循环语句的，哪怕循环条件没有称为</a:t>
            </a:r>
            <a:r>
              <a:rPr lang="en-US" altLang="zh-CN" smtClean="0">
                <a:ea typeface="黑体" pitchFamily="49" charset="-122"/>
              </a:rPr>
              <a:t>False</a:t>
            </a:r>
            <a:r>
              <a:rPr lang="zh-CN" altLang="en-US" smtClean="0">
                <a:ea typeface="黑体" pitchFamily="49" charset="-122"/>
              </a:rPr>
              <a:t>或序列还没有被完全递归，也停止执行循环语句。</a:t>
            </a:r>
          </a:p>
          <a:p>
            <a:pPr>
              <a:lnSpc>
                <a:spcPct val="90000"/>
              </a:lnSpc>
            </a:pPr>
            <a:endParaRPr lang="zh-CN" altLang="en-US" smtClean="0">
              <a:ea typeface="黑体" pitchFamily="49" charset="-122"/>
            </a:endParaRPr>
          </a:p>
          <a:p>
            <a:pPr>
              <a:lnSpc>
                <a:spcPct val="90000"/>
              </a:lnSpc>
            </a:pPr>
            <a:r>
              <a:rPr lang="zh-CN" altLang="en-US" smtClean="0">
                <a:ea typeface="黑体" pitchFamily="49" charset="-122"/>
              </a:rPr>
              <a:t>注意的是：如果从</a:t>
            </a:r>
            <a:r>
              <a:rPr lang="en-US" altLang="zh-CN" smtClean="0">
                <a:ea typeface="黑体" pitchFamily="49" charset="-122"/>
              </a:rPr>
              <a:t>for</a:t>
            </a:r>
            <a:r>
              <a:rPr lang="zh-CN" altLang="en-US" smtClean="0">
                <a:ea typeface="黑体" pitchFamily="49" charset="-122"/>
              </a:rPr>
              <a:t>或</a:t>
            </a:r>
            <a:r>
              <a:rPr lang="en-US" altLang="zh-CN" smtClean="0">
                <a:ea typeface="黑体" pitchFamily="49" charset="-122"/>
              </a:rPr>
              <a:t>while</a:t>
            </a:r>
            <a:r>
              <a:rPr lang="zh-CN" altLang="en-US" smtClean="0">
                <a:ea typeface="黑体" pitchFamily="49" charset="-122"/>
              </a:rPr>
              <a:t>循环中终止 ，任何对应的循环</a:t>
            </a:r>
            <a:r>
              <a:rPr lang="en-US" altLang="zh-CN" smtClean="0">
                <a:ea typeface="黑体" pitchFamily="49" charset="-122"/>
              </a:rPr>
              <a:t>else</a:t>
            </a:r>
            <a:r>
              <a:rPr lang="zh-CN" altLang="en-US" smtClean="0">
                <a:ea typeface="黑体" pitchFamily="49" charset="-122"/>
              </a:rPr>
              <a:t>块将不执行。</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en-US" altLang="zh-CN" sz="3600" smtClean="0">
                <a:ea typeface="黑体" pitchFamily="49" charset="-122"/>
              </a:rPr>
              <a:t>break</a:t>
            </a:r>
            <a:r>
              <a:rPr lang="zh-CN" altLang="en-US" sz="3600" smtClean="0">
                <a:ea typeface="黑体" pitchFamily="49" charset="-122"/>
              </a:rPr>
              <a:t>的例子</a:t>
            </a:r>
            <a:endParaRPr lang="zh-CN" altLang="en-US" sz="3600" smtClean="0"/>
          </a:p>
        </p:txBody>
      </p:sp>
      <p:sp>
        <p:nvSpPr>
          <p:cNvPr id="12595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3236D17-2E4C-4303-AD20-97CD6A83348E}" type="slidenum">
              <a:rPr lang="en-US" altLang="zh-CN" smtClean="0"/>
              <a:pPr eaLnBrk="1" hangingPunct="1"/>
              <a:t>121</a:t>
            </a:fld>
            <a:endParaRPr lang="en-US" altLang="zh-CN" smtClean="0"/>
          </a:p>
        </p:txBody>
      </p:sp>
      <p:sp>
        <p:nvSpPr>
          <p:cNvPr id="125956" name="Text Box 3"/>
          <p:cNvSpPr txBox="1">
            <a:spLocks noChangeArrowheads="1"/>
          </p:cNvSpPr>
          <p:nvPr/>
        </p:nvSpPr>
        <p:spPr bwMode="auto">
          <a:xfrm>
            <a:off x="1785938" y="1571625"/>
            <a:ext cx="5080000" cy="39703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800" b="1">
                <a:solidFill>
                  <a:srgbClr val="0000FF"/>
                </a:solidFill>
                <a:latin typeface="Courier New" pitchFamily="49" charset="0"/>
              </a:rPr>
              <a:t>while</a:t>
            </a:r>
            <a:r>
              <a:rPr lang="en-US" altLang="zh-CN" sz="2800" b="1">
                <a:latin typeface="Courier New" pitchFamily="49" charset="0"/>
              </a:rPr>
              <a:t> </a:t>
            </a:r>
            <a:r>
              <a:rPr lang="en-US" altLang="zh-CN" sz="2800" b="1">
                <a:solidFill>
                  <a:srgbClr val="000080"/>
                </a:solidFill>
                <a:latin typeface="Courier New" pitchFamily="49" charset="0"/>
              </a:rPr>
              <a:t>True:</a:t>
            </a:r>
            <a:endParaRPr lang="en-US" altLang="zh-CN" sz="2800" b="1">
              <a:latin typeface="Courier New" pitchFamily="49" charset="0"/>
            </a:endParaRPr>
          </a:p>
          <a:p>
            <a:pPr eaLnBrk="1" hangingPunct="1"/>
            <a:r>
              <a:rPr lang="en-US" altLang="zh-CN" sz="2800" b="1">
                <a:latin typeface="Courier New" pitchFamily="49" charset="0"/>
              </a:rPr>
              <a:t>    </a:t>
            </a:r>
            <a:r>
              <a:rPr lang="en-US" altLang="zh-CN" sz="2800" b="1">
                <a:solidFill>
                  <a:srgbClr val="000080"/>
                </a:solidFill>
                <a:latin typeface="Courier New" pitchFamily="49" charset="0"/>
              </a:rPr>
              <a:t>s</a:t>
            </a:r>
            <a:r>
              <a:rPr lang="en-US" altLang="zh-CN" sz="2800" b="1">
                <a:latin typeface="Courier New" pitchFamily="49" charset="0"/>
              </a:rPr>
              <a:t> </a:t>
            </a:r>
            <a:r>
              <a:rPr lang="en-US" altLang="zh-CN" sz="2800" b="1">
                <a:solidFill>
                  <a:srgbClr val="000080"/>
                </a:solidFill>
                <a:latin typeface="Courier New" pitchFamily="49" charset="0"/>
              </a:rPr>
              <a:t>=</a:t>
            </a:r>
            <a:r>
              <a:rPr lang="en-US" altLang="zh-CN" sz="2800" b="1">
                <a:latin typeface="Courier New" pitchFamily="49" charset="0"/>
              </a:rPr>
              <a:t> </a:t>
            </a:r>
            <a:r>
              <a:rPr lang="en-US" altLang="zh-CN" sz="2800" b="1">
                <a:solidFill>
                  <a:srgbClr val="000080"/>
                </a:solidFill>
                <a:latin typeface="Courier New" pitchFamily="49" charset="0"/>
              </a:rPr>
              <a:t>raw_input(</a:t>
            </a:r>
            <a:r>
              <a:rPr lang="en-US" altLang="zh-CN" sz="2800" b="1">
                <a:solidFill>
                  <a:srgbClr val="808040"/>
                </a:solidFill>
                <a:latin typeface="Courier New" pitchFamily="49" charset="0"/>
              </a:rPr>
              <a:t>'Enter something : '</a:t>
            </a:r>
            <a:r>
              <a:rPr lang="en-US" altLang="zh-CN" sz="2800" b="1">
                <a:solidFill>
                  <a:srgbClr val="000080"/>
                </a:solidFill>
                <a:latin typeface="Courier New" pitchFamily="49" charset="0"/>
              </a:rPr>
              <a:t>)</a:t>
            </a:r>
            <a:endParaRPr lang="en-US" altLang="zh-CN" sz="2800" b="1">
              <a:latin typeface="Courier New" pitchFamily="49" charset="0"/>
            </a:endParaRPr>
          </a:p>
          <a:p>
            <a:pPr eaLnBrk="1" hangingPunct="1"/>
            <a:r>
              <a:rPr lang="en-US" altLang="zh-CN" sz="2800" b="1">
                <a:latin typeface="Courier New" pitchFamily="49" charset="0"/>
              </a:rPr>
              <a:t>    </a:t>
            </a:r>
            <a:r>
              <a:rPr lang="en-US" altLang="zh-CN" sz="2800" b="1">
                <a:solidFill>
                  <a:srgbClr val="0000FF"/>
                </a:solidFill>
                <a:latin typeface="Courier New" pitchFamily="49" charset="0"/>
              </a:rPr>
              <a:t>if</a:t>
            </a:r>
            <a:r>
              <a:rPr lang="en-US" altLang="zh-CN" sz="2800" b="1">
                <a:latin typeface="Courier New" pitchFamily="49" charset="0"/>
              </a:rPr>
              <a:t> </a:t>
            </a:r>
            <a:r>
              <a:rPr lang="en-US" altLang="zh-CN" sz="2800" b="1">
                <a:solidFill>
                  <a:srgbClr val="000080"/>
                </a:solidFill>
                <a:latin typeface="Courier New" pitchFamily="49" charset="0"/>
              </a:rPr>
              <a:t>s</a:t>
            </a:r>
            <a:r>
              <a:rPr lang="en-US" altLang="zh-CN" sz="2800" b="1">
                <a:latin typeface="Courier New" pitchFamily="49" charset="0"/>
              </a:rPr>
              <a:t> </a:t>
            </a:r>
            <a:r>
              <a:rPr lang="en-US" altLang="zh-CN" sz="2800" b="1">
                <a:solidFill>
                  <a:srgbClr val="000080"/>
                </a:solidFill>
                <a:latin typeface="Courier New" pitchFamily="49" charset="0"/>
              </a:rPr>
              <a:t>==</a:t>
            </a:r>
            <a:r>
              <a:rPr lang="en-US" altLang="zh-CN" sz="2800" b="1">
                <a:latin typeface="Courier New" pitchFamily="49" charset="0"/>
              </a:rPr>
              <a:t> </a:t>
            </a:r>
            <a:r>
              <a:rPr lang="en-US" altLang="zh-CN" sz="2800" b="1">
                <a:solidFill>
                  <a:srgbClr val="808040"/>
                </a:solidFill>
                <a:latin typeface="Courier New" pitchFamily="49" charset="0"/>
              </a:rPr>
              <a:t>'quit'</a:t>
            </a:r>
            <a:r>
              <a:rPr lang="en-US" altLang="zh-CN" sz="2800" b="1">
                <a:solidFill>
                  <a:srgbClr val="000080"/>
                </a:solidFill>
                <a:latin typeface="Courier New" pitchFamily="49" charset="0"/>
              </a:rPr>
              <a:t>:</a:t>
            </a:r>
            <a:endParaRPr lang="en-US" altLang="zh-CN" sz="2800" b="1">
              <a:latin typeface="Courier New" pitchFamily="49" charset="0"/>
            </a:endParaRPr>
          </a:p>
          <a:p>
            <a:pPr eaLnBrk="1" hangingPunct="1"/>
            <a:r>
              <a:rPr lang="en-US" altLang="zh-CN" sz="2800" b="1">
                <a:latin typeface="Courier New" pitchFamily="49" charset="0"/>
              </a:rPr>
              <a:t>        </a:t>
            </a:r>
            <a:r>
              <a:rPr lang="en-US" altLang="zh-CN" sz="2800" b="1">
                <a:solidFill>
                  <a:srgbClr val="0000FF"/>
                </a:solidFill>
                <a:latin typeface="Courier New" pitchFamily="49" charset="0"/>
              </a:rPr>
              <a:t>break</a:t>
            </a:r>
            <a:endParaRPr lang="en-US" altLang="zh-CN" sz="2800" b="1">
              <a:latin typeface="Courier New" pitchFamily="49" charset="0"/>
            </a:endParaRPr>
          </a:p>
          <a:p>
            <a:pPr eaLnBrk="1" hangingPunct="1"/>
            <a:r>
              <a:rPr lang="en-US" altLang="zh-CN" sz="2800" b="1">
                <a:latin typeface="Courier New" pitchFamily="49" charset="0"/>
              </a:rPr>
              <a:t>    </a:t>
            </a:r>
            <a:r>
              <a:rPr lang="en-US" altLang="zh-CN" sz="2800" b="1">
                <a:solidFill>
                  <a:srgbClr val="0000FF"/>
                </a:solidFill>
                <a:latin typeface="Courier New" pitchFamily="49" charset="0"/>
              </a:rPr>
              <a:t>print</a:t>
            </a:r>
            <a:r>
              <a:rPr lang="en-US" altLang="zh-CN" sz="2800" b="1">
                <a:latin typeface="Courier New" pitchFamily="49" charset="0"/>
              </a:rPr>
              <a:t> </a:t>
            </a:r>
            <a:r>
              <a:rPr lang="en-US" altLang="zh-CN" sz="2800" b="1">
                <a:solidFill>
                  <a:srgbClr val="808040"/>
                </a:solidFill>
                <a:latin typeface="Courier New" pitchFamily="49" charset="0"/>
              </a:rPr>
              <a:t>'Length of the string is'</a:t>
            </a:r>
            <a:r>
              <a:rPr lang="en-US" altLang="zh-CN" sz="2800" b="1">
                <a:solidFill>
                  <a:srgbClr val="000080"/>
                </a:solidFill>
                <a:latin typeface="Courier New" pitchFamily="49" charset="0"/>
              </a:rPr>
              <a:t>,</a:t>
            </a:r>
            <a:r>
              <a:rPr lang="en-US" altLang="zh-CN" sz="2800" b="1">
                <a:latin typeface="Courier New" pitchFamily="49" charset="0"/>
              </a:rPr>
              <a:t> </a:t>
            </a:r>
            <a:r>
              <a:rPr lang="en-US" altLang="zh-CN" sz="2800" b="1">
                <a:solidFill>
                  <a:srgbClr val="000080"/>
                </a:solidFill>
                <a:latin typeface="Courier New" pitchFamily="49" charset="0"/>
              </a:rPr>
              <a:t>len(s)</a:t>
            </a:r>
            <a:endParaRPr lang="en-US" altLang="zh-CN" sz="2800" b="1">
              <a:solidFill>
                <a:srgbClr val="0000FF"/>
              </a:solidFill>
              <a:latin typeface="Courier New" pitchFamily="49" charset="0"/>
            </a:endParaRPr>
          </a:p>
          <a:p>
            <a:pPr eaLnBrk="1" hangingPunct="1"/>
            <a:r>
              <a:rPr lang="en-US" altLang="zh-CN" sz="2800" b="1">
                <a:solidFill>
                  <a:srgbClr val="0000FF"/>
                </a:solidFill>
                <a:latin typeface="Courier New" pitchFamily="49" charset="0"/>
              </a:rPr>
              <a:t>print</a:t>
            </a:r>
            <a:r>
              <a:rPr lang="en-US" altLang="zh-CN" sz="2800" b="1">
                <a:latin typeface="Courier New" pitchFamily="49" charset="0"/>
              </a:rPr>
              <a:t> </a:t>
            </a:r>
            <a:r>
              <a:rPr lang="en-US" altLang="zh-CN" sz="2800" b="1">
                <a:solidFill>
                  <a:srgbClr val="808040"/>
                </a:solidFill>
                <a:latin typeface="Courier New" pitchFamily="49" charset="0"/>
              </a:rPr>
              <a:t>'Done'</a:t>
            </a:r>
            <a:endParaRPr lang="en-US" altLang="zh-CN" sz="2800">
              <a:latin typeface="Courier New"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sz="3600" smtClean="0">
                <a:ea typeface="黑体" pitchFamily="49" charset="-122"/>
              </a:rPr>
              <a:t>continue</a:t>
            </a:r>
            <a:endParaRPr lang="zh-CN" altLang="en-US" sz="3600" smtClean="0"/>
          </a:p>
        </p:txBody>
      </p:sp>
      <p:sp>
        <p:nvSpPr>
          <p:cNvPr id="126979" name="内容占位符 2"/>
          <p:cNvSpPr>
            <a:spLocks noGrp="1"/>
          </p:cNvSpPr>
          <p:nvPr>
            <p:ph idx="1"/>
          </p:nvPr>
        </p:nvSpPr>
        <p:spPr/>
        <p:txBody>
          <a:bodyPr/>
          <a:lstStyle/>
          <a:p>
            <a:r>
              <a:rPr lang="en-US" altLang="zh-CN" smtClean="0">
                <a:ea typeface="黑体" pitchFamily="49" charset="-122"/>
              </a:rPr>
              <a:t>continue</a:t>
            </a:r>
            <a:r>
              <a:rPr lang="zh-CN" altLang="en-US" smtClean="0">
                <a:ea typeface="黑体" pitchFamily="49" charset="-122"/>
              </a:rPr>
              <a:t>语句被用来告诉</a:t>
            </a:r>
            <a:r>
              <a:rPr lang="en-US" altLang="zh-CN" smtClean="0">
                <a:ea typeface="黑体" pitchFamily="49" charset="-122"/>
              </a:rPr>
              <a:t>Python</a:t>
            </a:r>
            <a:r>
              <a:rPr lang="zh-CN" altLang="en-US" smtClean="0">
                <a:ea typeface="黑体" pitchFamily="49" charset="-122"/>
              </a:rPr>
              <a:t>跳过当前循环块中的剩余语句，然后 继续 进行下一轮循环</a:t>
            </a:r>
          </a:p>
          <a:p>
            <a:endParaRPr lang="zh-CN" altLang="en-US" smtClean="0"/>
          </a:p>
        </p:txBody>
      </p:sp>
      <p:sp>
        <p:nvSpPr>
          <p:cNvPr id="12698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98DF194-0F60-44C9-841B-4ADED5C272D8}" type="slidenum">
              <a:rPr lang="en-US" altLang="zh-CN" smtClean="0"/>
              <a:pPr eaLnBrk="1" hangingPunct="1"/>
              <a:t>122</a:t>
            </a:fld>
            <a:endParaRPr lang="en-US" altLang="zh-CN" smtClean="0"/>
          </a:p>
        </p:txBody>
      </p:sp>
      <p:sp>
        <p:nvSpPr>
          <p:cNvPr id="126981" name="Text Box 4"/>
          <p:cNvSpPr txBox="1">
            <a:spLocks noChangeArrowheads="1"/>
          </p:cNvSpPr>
          <p:nvPr/>
        </p:nvSpPr>
        <p:spPr bwMode="auto">
          <a:xfrm>
            <a:off x="1547813" y="3502025"/>
            <a:ext cx="6624637" cy="20478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FF"/>
                </a:solidFill>
                <a:latin typeface="Courier New" pitchFamily="49" charset="0"/>
              </a:rPr>
              <a:t>while</a:t>
            </a:r>
            <a:r>
              <a:rPr lang="en-US" altLang="zh-CN" sz="1600" b="1">
                <a:latin typeface="Courier New" pitchFamily="49" charset="0"/>
              </a:rPr>
              <a:t> </a:t>
            </a:r>
            <a:r>
              <a:rPr lang="en-US" altLang="zh-CN" sz="1600" b="1">
                <a:solidFill>
                  <a:srgbClr val="000080"/>
                </a:solidFill>
                <a:latin typeface="Courier New" pitchFamily="49" charset="0"/>
              </a:rPr>
              <a:t>True:</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s</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000080"/>
                </a:solidFill>
                <a:latin typeface="Courier New" pitchFamily="49" charset="0"/>
              </a:rPr>
              <a:t>raw_input(</a:t>
            </a:r>
            <a:r>
              <a:rPr lang="en-US" altLang="zh-CN" sz="1600" b="1">
                <a:solidFill>
                  <a:srgbClr val="808040"/>
                </a:solidFill>
                <a:latin typeface="Courier New" pitchFamily="49" charset="0"/>
              </a:rPr>
              <a:t>'Enter something : '</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if</a:t>
            </a:r>
            <a:r>
              <a:rPr lang="en-US" altLang="zh-CN" sz="1600" b="1">
                <a:latin typeface="Courier New" pitchFamily="49" charset="0"/>
              </a:rPr>
              <a:t> </a:t>
            </a:r>
            <a:r>
              <a:rPr lang="en-US" altLang="zh-CN" sz="1600" b="1">
                <a:solidFill>
                  <a:srgbClr val="000080"/>
                </a:solidFill>
                <a:latin typeface="Courier New" pitchFamily="49" charset="0"/>
              </a:rPr>
              <a:t>s</a:t>
            </a:r>
            <a:r>
              <a:rPr lang="en-US" altLang="zh-CN" sz="1600" b="1">
                <a:latin typeface="Courier New" pitchFamily="49" charset="0"/>
              </a:rPr>
              <a:t> </a:t>
            </a:r>
            <a:r>
              <a:rPr lang="en-US" altLang="zh-CN" sz="1600" b="1">
                <a:solidFill>
                  <a:srgbClr val="000080"/>
                </a:solidFill>
                <a:latin typeface="Courier New" pitchFamily="49" charset="0"/>
              </a:rPr>
              <a:t>==</a:t>
            </a:r>
            <a:r>
              <a:rPr lang="en-US" altLang="zh-CN" sz="1600" b="1">
                <a:latin typeface="Courier New" pitchFamily="49" charset="0"/>
              </a:rPr>
              <a:t> </a:t>
            </a:r>
            <a:r>
              <a:rPr lang="en-US" altLang="zh-CN" sz="1600" b="1">
                <a:solidFill>
                  <a:srgbClr val="808040"/>
                </a:solidFill>
                <a:latin typeface="Courier New" pitchFamily="49" charset="0"/>
              </a:rPr>
              <a:t>'quit'</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break</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if</a:t>
            </a:r>
            <a:r>
              <a:rPr lang="en-US" altLang="zh-CN" sz="1600" b="1">
                <a:latin typeface="Courier New" pitchFamily="49" charset="0"/>
              </a:rPr>
              <a:t> </a:t>
            </a:r>
            <a:r>
              <a:rPr lang="en-US" altLang="zh-CN" sz="1600" b="1">
                <a:solidFill>
                  <a:srgbClr val="000080"/>
                </a:solidFill>
                <a:latin typeface="Courier New" pitchFamily="49" charset="0"/>
              </a:rPr>
              <a:t>len(s)</a:t>
            </a:r>
            <a:r>
              <a:rPr lang="en-US" altLang="zh-CN" sz="1600" b="1">
                <a:latin typeface="Courier New" pitchFamily="49" charset="0"/>
              </a:rPr>
              <a:t> </a:t>
            </a:r>
            <a:r>
              <a:rPr lang="en-US" altLang="zh-CN" sz="1600" b="1">
                <a:solidFill>
                  <a:srgbClr val="000080"/>
                </a:solidFill>
                <a:latin typeface="Courier New" pitchFamily="49" charset="0"/>
              </a:rPr>
              <a:t>&lt;</a:t>
            </a:r>
            <a:r>
              <a:rPr lang="en-US" altLang="zh-CN" sz="1600" b="1">
                <a:latin typeface="Courier New" pitchFamily="49" charset="0"/>
              </a:rPr>
              <a:t> </a:t>
            </a:r>
            <a:r>
              <a:rPr lang="en-US" altLang="zh-CN" sz="1600" b="1">
                <a:solidFill>
                  <a:srgbClr val="FF0000"/>
                </a:solidFill>
                <a:latin typeface="Courier New" pitchFamily="49" charset="0"/>
              </a:rPr>
              <a:t>3</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print</a:t>
            </a:r>
            <a:r>
              <a:rPr lang="en-US" altLang="zh-CN" sz="1600" b="1">
                <a:latin typeface="Courier New" pitchFamily="49" charset="0"/>
              </a:rPr>
              <a:t> </a:t>
            </a:r>
            <a:r>
              <a:rPr lang="en-US" altLang="zh-CN" sz="1600" b="1">
                <a:solidFill>
                  <a:srgbClr val="808040"/>
                </a:solidFill>
                <a:latin typeface="Courier New" pitchFamily="49" charset="0"/>
              </a:rPr>
              <a:t>'Input is of sufficient length'</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FF"/>
                </a:solidFill>
                <a:latin typeface="Courier New" pitchFamily="49" charset="0"/>
              </a:rPr>
              <a:t>continue</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8000"/>
                </a:solidFill>
                <a:latin typeface="Courier New" pitchFamily="49" charset="0"/>
              </a:rPr>
              <a:t># Do other kinds of processing here...</a:t>
            </a:r>
            <a:endParaRPr lang="en-US" altLang="zh-CN" sz="1600">
              <a:latin typeface="Courier New"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r>
              <a:rPr lang="en-US" altLang="zh-CN" sz="3600" smtClean="0">
                <a:ea typeface="黑体" pitchFamily="49" charset="-122"/>
              </a:rPr>
              <a:t>for</a:t>
            </a:r>
            <a:endParaRPr lang="zh-CN" altLang="en-US" sz="3600" smtClean="0"/>
          </a:p>
        </p:txBody>
      </p:sp>
      <p:sp>
        <p:nvSpPr>
          <p:cNvPr id="128003" name="内容占位符 2"/>
          <p:cNvSpPr>
            <a:spLocks noGrp="1"/>
          </p:cNvSpPr>
          <p:nvPr>
            <p:ph idx="1"/>
          </p:nvPr>
        </p:nvSpPr>
        <p:spPr/>
        <p:txBody>
          <a:bodyPr/>
          <a:lstStyle/>
          <a:p>
            <a:r>
              <a:rPr lang="en-US" altLang="zh-CN" smtClean="0"/>
              <a:t> </a:t>
            </a:r>
            <a:r>
              <a:rPr lang="en-US" altLang="zh-CN" smtClean="0">
                <a:ea typeface="黑体" pitchFamily="49" charset="-122"/>
              </a:rPr>
              <a:t>for</a:t>
            </a:r>
            <a:r>
              <a:rPr lang="zh-CN" altLang="en-US" smtClean="0">
                <a:ea typeface="黑体" pitchFamily="49" charset="-122"/>
              </a:rPr>
              <a:t>循环在</a:t>
            </a:r>
            <a:r>
              <a:rPr lang="en-US" altLang="zh-CN" smtClean="0">
                <a:ea typeface="黑体" pitchFamily="49" charset="-122"/>
              </a:rPr>
              <a:t>Python</a:t>
            </a:r>
            <a:r>
              <a:rPr lang="zh-CN" altLang="en-US" smtClean="0">
                <a:ea typeface="黑体" pitchFamily="49" charset="-122"/>
              </a:rPr>
              <a:t>中是一个通用的序列迭代器：可以遍历任何有序的序列对象内的元素。</a:t>
            </a:r>
          </a:p>
          <a:p>
            <a:r>
              <a:rPr lang="en-US" altLang="zh-CN" smtClean="0">
                <a:ea typeface="黑体" pitchFamily="49" charset="-122"/>
              </a:rPr>
              <a:t>for</a:t>
            </a:r>
            <a:r>
              <a:rPr lang="zh-CN" altLang="en-US" smtClean="0">
                <a:ea typeface="黑体" pitchFamily="49" charset="-122"/>
              </a:rPr>
              <a:t>语句可用于字符串、列表、元组、其他内置可迭代对象，以及用户通过类创建的新对象。</a:t>
            </a:r>
          </a:p>
          <a:p>
            <a:endParaRPr lang="zh-CN" altLang="en-US" smtClean="0"/>
          </a:p>
        </p:txBody>
      </p:sp>
      <p:sp>
        <p:nvSpPr>
          <p:cNvPr id="12800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EF782D-54EE-46FC-A582-9F0A22D39F78}" type="slidenum">
              <a:rPr lang="en-US" altLang="zh-CN" smtClean="0"/>
              <a:pPr eaLnBrk="1" hangingPunct="1"/>
              <a:t>123</a:t>
            </a:fld>
            <a:endParaRPr lang="en-US" altLang="zh-CN"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en-US" altLang="zh-CN" sz="3600" smtClean="0">
                <a:ea typeface="黑体" pitchFamily="49" charset="-122"/>
              </a:rPr>
              <a:t>for</a:t>
            </a:r>
            <a:r>
              <a:rPr lang="zh-CN" altLang="en-US" sz="3600" smtClean="0">
                <a:ea typeface="黑体" pitchFamily="49" charset="-122"/>
              </a:rPr>
              <a:t>一般格式</a:t>
            </a:r>
            <a:endParaRPr lang="zh-CN" altLang="en-US" sz="3600" smtClean="0"/>
          </a:p>
        </p:txBody>
      </p:sp>
      <p:sp>
        <p:nvSpPr>
          <p:cNvPr id="129027" name="内容占位符 2"/>
          <p:cNvSpPr>
            <a:spLocks noGrp="1"/>
          </p:cNvSpPr>
          <p:nvPr>
            <p:ph idx="1"/>
          </p:nvPr>
        </p:nvSpPr>
        <p:spPr/>
        <p:txBody>
          <a:bodyPr/>
          <a:lstStyle/>
          <a:p>
            <a:pPr>
              <a:lnSpc>
                <a:spcPct val="80000"/>
              </a:lnSpc>
            </a:pPr>
            <a:r>
              <a:rPr lang="en-US" altLang="zh-CN" smtClean="0"/>
              <a:t> </a:t>
            </a:r>
            <a:r>
              <a:rPr lang="en-US" altLang="zh-CN" smtClean="0">
                <a:ea typeface="黑体" pitchFamily="49" charset="-122"/>
              </a:rPr>
              <a:t>for</a:t>
            </a:r>
            <a:r>
              <a:rPr lang="zh-CN" altLang="en-US" smtClean="0">
                <a:ea typeface="黑体" pitchFamily="49" charset="-122"/>
              </a:rPr>
              <a:t>循环首行定义一个赋值目标，以及想遍历的对象；首行后面是想重复的语句块。</a:t>
            </a:r>
            <a:endParaRPr lang="en-US" altLang="zh-CN" smtClean="0">
              <a:ea typeface="黑体" pitchFamily="49" charset="-122"/>
            </a:endParaRPr>
          </a:p>
          <a:p>
            <a:pPr>
              <a:lnSpc>
                <a:spcPct val="80000"/>
              </a:lnSpc>
            </a:pPr>
            <a:endParaRPr lang="en-US" altLang="zh-CN" smtClean="0">
              <a:ea typeface="黑体" pitchFamily="49" charset="-122"/>
            </a:endParaRPr>
          </a:p>
          <a:p>
            <a:pPr>
              <a:lnSpc>
                <a:spcPct val="80000"/>
              </a:lnSpc>
            </a:pPr>
            <a:endParaRPr lang="zh-CN" altLang="en-US" smtClean="0">
              <a:ea typeface="黑体" pitchFamily="49" charset="-122"/>
            </a:endParaRPr>
          </a:p>
          <a:p>
            <a:pPr>
              <a:lnSpc>
                <a:spcPct val="80000"/>
              </a:lnSpc>
            </a:pPr>
            <a:endParaRPr lang="zh-CN" altLang="en-US" smtClean="0">
              <a:ea typeface="黑体" pitchFamily="49" charset="-122"/>
            </a:endParaRPr>
          </a:p>
          <a:p>
            <a:pPr>
              <a:lnSpc>
                <a:spcPct val="80000"/>
              </a:lnSpc>
            </a:pPr>
            <a:endParaRPr lang="zh-CN" altLang="en-US" smtClean="0">
              <a:ea typeface="黑体" pitchFamily="49" charset="-122"/>
            </a:endParaRPr>
          </a:p>
          <a:p>
            <a:pPr>
              <a:lnSpc>
                <a:spcPct val="80000"/>
              </a:lnSpc>
            </a:pPr>
            <a:endParaRPr lang="zh-CN" altLang="en-US" smtClean="0">
              <a:ea typeface="黑体" pitchFamily="49" charset="-122"/>
            </a:endParaRPr>
          </a:p>
          <a:p>
            <a:pPr>
              <a:lnSpc>
                <a:spcPct val="80000"/>
              </a:lnSpc>
            </a:pPr>
            <a:r>
              <a:rPr lang="zh-CN" altLang="en-US" smtClean="0">
                <a:ea typeface="黑体" pitchFamily="49" charset="-122"/>
              </a:rPr>
              <a:t>运行</a:t>
            </a:r>
            <a:r>
              <a:rPr lang="en-US" altLang="zh-CN" smtClean="0">
                <a:ea typeface="黑体" pitchFamily="49" charset="-122"/>
              </a:rPr>
              <a:t>for</a:t>
            </a:r>
            <a:r>
              <a:rPr lang="zh-CN" altLang="en-US" smtClean="0">
                <a:ea typeface="黑体" pitchFamily="49" charset="-122"/>
              </a:rPr>
              <a:t>循环时，会逐个将序列对象中的元素赋值给目标，然后为每个元素执行循环主体。循环主体一般使用赋值目标来引用序列中当前元素。</a:t>
            </a:r>
          </a:p>
          <a:p>
            <a:endParaRPr lang="zh-CN" altLang="en-US" smtClean="0"/>
          </a:p>
        </p:txBody>
      </p:sp>
      <p:sp>
        <p:nvSpPr>
          <p:cNvPr id="12902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A5666C6-9A8C-4BAA-B667-B07CBBA11038}" type="slidenum">
              <a:rPr lang="en-US" altLang="zh-CN" smtClean="0"/>
              <a:pPr eaLnBrk="1" hangingPunct="1"/>
              <a:t>124</a:t>
            </a:fld>
            <a:endParaRPr lang="en-US" altLang="zh-CN" smtClean="0"/>
          </a:p>
        </p:txBody>
      </p:sp>
      <p:sp>
        <p:nvSpPr>
          <p:cNvPr id="129029" name="Text Box 4"/>
          <p:cNvSpPr txBox="1">
            <a:spLocks noChangeArrowheads="1"/>
          </p:cNvSpPr>
          <p:nvPr/>
        </p:nvSpPr>
        <p:spPr bwMode="auto">
          <a:xfrm>
            <a:off x="1357313" y="2286000"/>
            <a:ext cx="6840537" cy="13144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solidFill>
                  <a:srgbClr val="0000FF"/>
                </a:solidFill>
                <a:latin typeface="Courier New" pitchFamily="49" charset="0"/>
              </a:rPr>
              <a:t>for</a:t>
            </a:r>
            <a:r>
              <a:rPr lang="en-US" altLang="zh-CN" sz="1600" b="1">
                <a:latin typeface="Courier New" pitchFamily="49" charset="0"/>
              </a:rPr>
              <a:t> </a:t>
            </a:r>
            <a:r>
              <a:rPr lang="en-US" altLang="zh-CN" sz="1600" b="1">
                <a:solidFill>
                  <a:srgbClr val="000080"/>
                </a:solidFill>
                <a:latin typeface="Courier New" pitchFamily="49" charset="0"/>
              </a:rPr>
              <a:t>&lt;target&gt;</a:t>
            </a:r>
            <a:r>
              <a:rPr lang="en-US" altLang="zh-CN" sz="1600" b="1">
                <a:latin typeface="Courier New" pitchFamily="49" charset="0"/>
              </a:rPr>
              <a:t> </a:t>
            </a:r>
            <a:r>
              <a:rPr lang="en-US" altLang="zh-CN" sz="1600" b="1">
                <a:solidFill>
                  <a:srgbClr val="0000FF"/>
                </a:solidFill>
                <a:latin typeface="Courier New" pitchFamily="49" charset="0"/>
              </a:rPr>
              <a:t>in</a:t>
            </a:r>
            <a:r>
              <a:rPr lang="en-US" altLang="zh-CN" sz="1600" b="1">
                <a:latin typeface="Courier New" pitchFamily="49" charset="0"/>
              </a:rPr>
              <a:t> </a:t>
            </a:r>
            <a:r>
              <a:rPr lang="en-US" altLang="zh-CN" sz="1600" b="1">
                <a:solidFill>
                  <a:srgbClr val="000080"/>
                </a:solidFill>
                <a:latin typeface="Courier New" pitchFamily="49" charset="0"/>
              </a:rPr>
              <a:t>&lt;object&gt;:</a:t>
            </a:r>
            <a:r>
              <a:rPr lang="en-US" altLang="zh-CN" sz="1600" b="1">
                <a:solidFill>
                  <a:srgbClr val="008000"/>
                </a:solidFill>
                <a:latin typeface="Courier New" pitchFamily="49" charset="0"/>
              </a:rPr>
              <a:t>#Assign object items to target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&lt;statements&gt;</a:t>
            </a:r>
            <a:r>
              <a:rPr lang="en-US" altLang="zh-CN" sz="1600" b="1">
                <a:latin typeface="Courier New" pitchFamily="49" charset="0"/>
              </a:rPr>
              <a:t>	</a:t>
            </a:r>
            <a:r>
              <a:rPr lang="en-US" altLang="zh-CN" sz="1600" b="1">
                <a:solidFill>
                  <a:srgbClr val="008000"/>
                </a:solidFill>
                <a:latin typeface="Courier New" pitchFamily="49" charset="0"/>
              </a:rPr>
              <a:t>#Repeated loop body:use target</a:t>
            </a:r>
            <a:endParaRPr lang="en-US" altLang="zh-CN" sz="1600" b="1">
              <a:solidFill>
                <a:srgbClr val="0000FF"/>
              </a:solidFill>
              <a:latin typeface="Courier New" pitchFamily="49" charset="0"/>
            </a:endParaRPr>
          </a:p>
          <a:p>
            <a:pPr eaLnBrk="1" hangingPunct="1"/>
            <a:r>
              <a:rPr lang="en-US" altLang="zh-CN" sz="1600" b="1">
                <a:solidFill>
                  <a:srgbClr val="0000FF"/>
                </a:solidFill>
                <a:latin typeface="Courier New" pitchFamily="49" charset="0"/>
              </a:rPr>
              <a:t>else</a:t>
            </a:r>
            <a:r>
              <a:rPr lang="en-US" altLang="zh-CN" sz="1600" b="1">
                <a:solidFill>
                  <a:srgbClr val="000080"/>
                </a:solidFill>
                <a:latin typeface="Courier New" pitchFamily="49" charset="0"/>
              </a:rPr>
              <a:t>:</a:t>
            </a:r>
            <a:endParaRPr lang="en-US" altLang="zh-CN" sz="1600" b="1">
              <a:latin typeface="Courier New" pitchFamily="49" charset="0"/>
            </a:endParaRPr>
          </a:p>
          <a:p>
            <a:pPr eaLnBrk="1" hangingPunct="1"/>
            <a:r>
              <a:rPr lang="en-US" altLang="zh-CN" sz="1600" b="1">
                <a:latin typeface="Courier New" pitchFamily="49" charset="0"/>
              </a:rPr>
              <a:t>	</a:t>
            </a:r>
            <a:r>
              <a:rPr lang="en-US" altLang="zh-CN" sz="1600" b="1">
                <a:solidFill>
                  <a:srgbClr val="000080"/>
                </a:solidFill>
                <a:latin typeface="Courier New" pitchFamily="49" charset="0"/>
              </a:rPr>
              <a:t>&lt;statements&gt;</a:t>
            </a:r>
            <a:r>
              <a:rPr lang="en-US" altLang="zh-CN" sz="1600" b="1">
                <a:latin typeface="Courier New" pitchFamily="49" charset="0"/>
              </a:rPr>
              <a:t>	</a:t>
            </a:r>
            <a:r>
              <a:rPr lang="en-US" altLang="zh-CN" sz="1600" b="1">
                <a:solidFill>
                  <a:srgbClr val="008000"/>
                </a:solidFill>
                <a:latin typeface="Courier New" pitchFamily="49" charset="0"/>
              </a:rPr>
              <a:t>#If we didn't hit a 'break'</a:t>
            </a:r>
            <a:endParaRPr lang="en-US" altLang="zh-CN" sz="1600">
              <a:latin typeface="Courier New"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en-US" altLang="zh-CN" sz="3600" smtClean="0">
                <a:ea typeface="黑体" pitchFamily="49" charset="-122"/>
              </a:rPr>
              <a:t>for</a:t>
            </a:r>
            <a:r>
              <a:rPr lang="zh-CN" altLang="en-US" sz="3600" smtClean="0">
                <a:ea typeface="黑体" pitchFamily="49" charset="-122"/>
              </a:rPr>
              <a:t>完整格式</a:t>
            </a:r>
            <a:endParaRPr lang="zh-CN" altLang="en-US" sz="3600" smtClean="0"/>
          </a:p>
        </p:txBody>
      </p:sp>
      <p:sp>
        <p:nvSpPr>
          <p:cNvPr id="130051" name="内容占位符 2"/>
          <p:cNvSpPr>
            <a:spLocks noGrp="1"/>
          </p:cNvSpPr>
          <p:nvPr>
            <p:ph idx="1"/>
          </p:nvPr>
        </p:nvSpPr>
        <p:spPr/>
        <p:txBody>
          <a:bodyPr/>
          <a:lstStyle/>
          <a:p>
            <a:endParaRPr lang="zh-CN" altLang="en-US" smtClean="0"/>
          </a:p>
        </p:txBody>
      </p:sp>
      <p:sp>
        <p:nvSpPr>
          <p:cNvPr id="1300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83FBC80-7C9D-4010-8A33-78D53A34DBB5}" type="slidenum">
              <a:rPr lang="en-US" altLang="zh-CN" smtClean="0"/>
              <a:pPr eaLnBrk="1" hangingPunct="1"/>
              <a:t>125</a:t>
            </a:fld>
            <a:endParaRPr lang="en-US" altLang="zh-CN" smtClean="0"/>
          </a:p>
        </p:txBody>
      </p:sp>
      <p:sp>
        <p:nvSpPr>
          <p:cNvPr id="130053" name="Text Box 4"/>
          <p:cNvSpPr txBox="1">
            <a:spLocks noChangeArrowheads="1"/>
          </p:cNvSpPr>
          <p:nvPr/>
        </p:nvSpPr>
        <p:spPr bwMode="auto">
          <a:xfrm>
            <a:off x="785813" y="1285875"/>
            <a:ext cx="7777162" cy="41544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z="2400" b="1">
                <a:solidFill>
                  <a:srgbClr val="0000FF"/>
                </a:solidFill>
                <a:latin typeface="Courier New" pitchFamily="49" charset="0"/>
              </a:rPr>
              <a:t>for</a:t>
            </a:r>
            <a:r>
              <a:rPr lang="zh-CN" altLang="en-US" sz="2400" b="1">
                <a:latin typeface="Courier New" pitchFamily="49" charset="0"/>
              </a:rPr>
              <a:t> </a:t>
            </a:r>
            <a:r>
              <a:rPr lang="zh-CN" altLang="en-US" sz="2400" b="1">
                <a:solidFill>
                  <a:srgbClr val="000080"/>
                </a:solidFill>
                <a:latin typeface="Courier New" pitchFamily="49" charset="0"/>
              </a:rPr>
              <a:t>&lt;target&gt;</a:t>
            </a:r>
            <a:r>
              <a:rPr lang="zh-CN" altLang="en-US" sz="2400" b="1">
                <a:latin typeface="Courier New" pitchFamily="49" charset="0"/>
              </a:rPr>
              <a:t> </a:t>
            </a:r>
            <a:r>
              <a:rPr lang="zh-CN" altLang="en-US" sz="2400" b="1">
                <a:solidFill>
                  <a:srgbClr val="0000FF"/>
                </a:solidFill>
                <a:latin typeface="Courier New" pitchFamily="49" charset="0"/>
              </a:rPr>
              <a:t>in</a:t>
            </a:r>
            <a:r>
              <a:rPr lang="zh-CN" altLang="en-US" sz="2400" b="1">
                <a:latin typeface="Courier New" pitchFamily="49" charset="0"/>
              </a:rPr>
              <a:t> </a:t>
            </a:r>
            <a:r>
              <a:rPr lang="zh-CN" altLang="en-US" sz="2400" b="1">
                <a:solidFill>
                  <a:srgbClr val="000080"/>
                </a:solidFill>
                <a:latin typeface="Courier New" pitchFamily="49" charset="0"/>
              </a:rPr>
              <a:t>&lt;object&gt;:</a:t>
            </a:r>
            <a:r>
              <a:rPr lang="zh-CN" altLang="en-US" sz="2400" b="1">
                <a:solidFill>
                  <a:srgbClr val="008000"/>
                </a:solidFill>
                <a:latin typeface="Courier New" pitchFamily="49" charset="0"/>
              </a:rPr>
              <a:t>#Assign object items to target</a:t>
            </a:r>
            <a:endParaRPr lang="zh-CN" altLang="en-US" sz="2400" b="1">
              <a:latin typeface="Courier New" pitchFamily="49" charset="0"/>
            </a:endParaRPr>
          </a:p>
          <a:p>
            <a:pPr eaLnBrk="1" hangingPunct="1"/>
            <a:r>
              <a:rPr lang="zh-CN" altLang="en-US" sz="2400" b="1">
                <a:latin typeface="Courier New" pitchFamily="49" charset="0"/>
              </a:rPr>
              <a:t>	</a:t>
            </a:r>
            <a:r>
              <a:rPr lang="zh-CN" altLang="en-US" sz="2400" b="1">
                <a:solidFill>
                  <a:srgbClr val="000080"/>
                </a:solidFill>
                <a:latin typeface="Courier New" pitchFamily="49" charset="0"/>
              </a:rPr>
              <a:t>&lt;statements&gt;</a:t>
            </a:r>
            <a:r>
              <a:rPr lang="zh-CN" altLang="en-US" sz="2400" b="1">
                <a:latin typeface="Courier New" pitchFamily="49" charset="0"/>
              </a:rPr>
              <a:t>	</a:t>
            </a:r>
            <a:r>
              <a:rPr lang="zh-CN" altLang="en-US" sz="2400" b="1">
                <a:solidFill>
                  <a:srgbClr val="008000"/>
                </a:solidFill>
                <a:latin typeface="Courier New" pitchFamily="49" charset="0"/>
              </a:rPr>
              <a:t>#Repeated loop body:use target</a:t>
            </a:r>
            <a:endParaRPr lang="zh-CN" altLang="en-US" sz="2400" b="1">
              <a:latin typeface="Courier New" pitchFamily="49" charset="0"/>
            </a:endParaRPr>
          </a:p>
          <a:p>
            <a:pPr eaLnBrk="1" hangingPunct="1"/>
            <a:r>
              <a:rPr lang="zh-CN" altLang="en-US" sz="2400" b="1">
                <a:latin typeface="Courier New" pitchFamily="49" charset="0"/>
              </a:rPr>
              <a:t>	</a:t>
            </a:r>
            <a:r>
              <a:rPr lang="zh-CN" altLang="en-US" sz="2400" b="1">
                <a:solidFill>
                  <a:srgbClr val="0000FF"/>
                </a:solidFill>
                <a:latin typeface="Courier New" pitchFamily="49" charset="0"/>
              </a:rPr>
              <a:t>if</a:t>
            </a:r>
            <a:r>
              <a:rPr lang="zh-CN" altLang="en-US" sz="2400" b="1">
                <a:latin typeface="Courier New" pitchFamily="49" charset="0"/>
              </a:rPr>
              <a:t> </a:t>
            </a:r>
            <a:r>
              <a:rPr lang="zh-CN" altLang="en-US" sz="2400" b="1">
                <a:solidFill>
                  <a:srgbClr val="000080"/>
                </a:solidFill>
                <a:latin typeface="Courier New" pitchFamily="49" charset="0"/>
              </a:rPr>
              <a:t>&lt;test&gt;:</a:t>
            </a:r>
            <a:r>
              <a:rPr lang="zh-CN" altLang="en-US" sz="2400" b="1">
                <a:latin typeface="Courier New" pitchFamily="49" charset="0"/>
              </a:rPr>
              <a:t> </a:t>
            </a:r>
            <a:r>
              <a:rPr lang="zh-CN" altLang="en-US" sz="2400" b="1">
                <a:solidFill>
                  <a:srgbClr val="0000FF"/>
                </a:solidFill>
                <a:latin typeface="Courier New" pitchFamily="49" charset="0"/>
              </a:rPr>
              <a:t>break </a:t>
            </a:r>
            <a:r>
              <a:rPr lang="zh-CN" altLang="en-US" sz="2400">
                <a:solidFill>
                  <a:srgbClr val="008000"/>
                </a:solidFill>
                <a:latin typeface="Courier New" pitchFamily="49" charset="0"/>
              </a:rPr>
              <a:t>#Exit loop now, skip else</a:t>
            </a:r>
          </a:p>
          <a:p>
            <a:pPr eaLnBrk="1" hangingPunct="1"/>
            <a:r>
              <a:rPr lang="zh-CN" altLang="en-US" sz="2400" b="1">
                <a:latin typeface="Courier New" pitchFamily="49" charset="0"/>
              </a:rPr>
              <a:t>	</a:t>
            </a:r>
            <a:r>
              <a:rPr lang="zh-CN" altLang="en-US" sz="2400" b="1">
                <a:solidFill>
                  <a:srgbClr val="0000FF"/>
                </a:solidFill>
                <a:latin typeface="Courier New" pitchFamily="49" charset="0"/>
              </a:rPr>
              <a:t>if</a:t>
            </a:r>
            <a:r>
              <a:rPr lang="zh-CN" altLang="en-US" sz="2400" b="1">
                <a:latin typeface="Courier New" pitchFamily="49" charset="0"/>
              </a:rPr>
              <a:t> </a:t>
            </a:r>
            <a:r>
              <a:rPr lang="zh-CN" altLang="en-US" sz="2400" b="1">
                <a:solidFill>
                  <a:srgbClr val="000080"/>
                </a:solidFill>
                <a:latin typeface="Courier New" pitchFamily="49" charset="0"/>
              </a:rPr>
              <a:t>&lt;test&gt;:</a:t>
            </a:r>
            <a:r>
              <a:rPr lang="zh-CN" altLang="en-US" sz="2400" b="1">
                <a:latin typeface="Courier New" pitchFamily="49" charset="0"/>
              </a:rPr>
              <a:t> </a:t>
            </a:r>
            <a:r>
              <a:rPr lang="zh-CN" altLang="en-US" sz="2400" b="1">
                <a:solidFill>
                  <a:srgbClr val="0000FF"/>
                </a:solidFill>
                <a:latin typeface="Courier New" pitchFamily="49" charset="0"/>
              </a:rPr>
              <a:t>continue </a:t>
            </a:r>
            <a:r>
              <a:rPr lang="zh-CN" altLang="en-US" sz="2400">
                <a:solidFill>
                  <a:srgbClr val="008000"/>
                </a:solidFill>
                <a:latin typeface="Courier New" pitchFamily="49" charset="0"/>
              </a:rPr>
              <a:t>#Go to top of loop now</a:t>
            </a:r>
          </a:p>
          <a:p>
            <a:pPr eaLnBrk="1" hangingPunct="1"/>
            <a:r>
              <a:rPr lang="zh-CN" altLang="en-US" sz="2400" b="1">
                <a:solidFill>
                  <a:srgbClr val="0000FF"/>
                </a:solidFill>
                <a:latin typeface="Courier New" pitchFamily="49" charset="0"/>
              </a:rPr>
              <a:t>else</a:t>
            </a:r>
            <a:r>
              <a:rPr lang="zh-CN" altLang="en-US" sz="2400" b="1">
                <a:solidFill>
                  <a:srgbClr val="000080"/>
                </a:solidFill>
                <a:latin typeface="Courier New" pitchFamily="49" charset="0"/>
              </a:rPr>
              <a:t>:</a:t>
            </a:r>
            <a:endParaRPr lang="zh-CN" altLang="en-US" sz="2400" b="1">
              <a:latin typeface="Courier New" pitchFamily="49" charset="0"/>
            </a:endParaRPr>
          </a:p>
          <a:p>
            <a:pPr eaLnBrk="1" hangingPunct="1"/>
            <a:r>
              <a:rPr lang="zh-CN" altLang="en-US" sz="2400" b="1">
                <a:latin typeface="Courier New" pitchFamily="49" charset="0"/>
              </a:rPr>
              <a:t>	</a:t>
            </a:r>
            <a:r>
              <a:rPr lang="zh-CN" altLang="en-US" sz="2400" b="1">
                <a:solidFill>
                  <a:srgbClr val="000080"/>
                </a:solidFill>
                <a:latin typeface="Courier New" pitchFamily="49" charset="0"/>
              </a:rPr>
              <a:t>&lt;statements&gt;</a:t>
            </a:r>
            <a:r>
              <a:rPr lang="zh-CN" altLang="en-US" sz="2400" b="1">
                <a:latin typeface="Courier New" pitchFamily="49" charset="0"/>
              </a:rPr>
              <a:t>	</a:t>
            </a:r>
            <a:r>
              <a:rPr lang="zh-CN" altLang="en-US" sz="2400" b="1">
                <a:solidFill>
                  <a:srgbClr val="008000"/>
                </a:solidFill>
                <a:latin typeface="Courier New" pitchFamily="49" charset="0"/>
              </a:rPr>
              <a:t>#If we didn't hit a 'break'</a:t>
            </a:r>
            <a:endParaRPr lang="zh-CN" altLang="en-US" sz="2400">
              <a:latin typeface="Courier New" pitchFamily="49"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en-US" altLang="zh-CN" sz="3600" smtClean="0">
                <a:ea typeface="黑体" pitchFamily="49" charset="-122"/>
              </a:rPr>
              <a:t>for</a:t>
            </a:r>
            <a:r>
              <a:rPr lang="zh-CN" altLang="en-US" sz="3600" smtClean="0">
                <a:ea typeface="黑体" pitchFamily="49" charset="-122"/>
              </a:rPr>
              <a:t>例子</a:t>
            </a:r>
            <a:endParaRPr lang="zh-CN" altLang="en-US" sz="3600" smtClean="0"/>
          </a:p>
        </p:txBody>
      </p:sp>
      <p:sp>
        <p:nvSpPr>
          <p:cNvPr id="131075" name="内容占位符 2"/>
          <p:cNvSpPr>
            <a:spLocks noGrp="1"/>
          </p:cNvSpPr>
          <p:nvPr>
            <p:ph idx="1"/>
          </p:nvPr>
        </p:nvSpPr>
        <p:spPr/>
        <p:txBody>
          <a:bodyPr/>
          <a:lstStyle/>
          <a:p>
            <a:endParaRPr lang="zh-CN" altLang="en-US" smtClean="0"/>
          </a:p>
        </p:txBody>
      </p:sp>
      <p:sp>
        <p:nvSpPr>
          <p:cNvPr id="1310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C871A95-760F-46AA-89A0-5C48242BA0AA}" type="slidenum">
              <a:rPr lang="en-US" altLang="zh-CN" smtClean="0"/>
              <a:pPr eaLnBrk="1" hangingPunct="1"/>
              <a:t>126</a:t>
            </a:fld>
            <a:endParaRPr lang="en-US" altLang="zh-CN" smtClean="0"/>
          </a:p>
        </p:txBody>
      </p:sp>
      <p:sp>
        <p:nvSpPr>
          <p:cNvPr id="131077" name="Text Box 4"/>
          <p:cNvSpPr txBox="1">
            <a:spLocks noChangeArrowheads="1"/>
          </p:cNvSpPr>
          <p:nvPr/>
        </p:nvSpPr>
        <p:spPr bwMode="auto">
          <a:xfrm>
            <a:off x="755650" y="1701800"/>
            <a:ext cx="3960813" cy="1558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for x in ['a', 'b', 'c']:</a:t>
            </a:r>
          </a:p>
          <a:p>
            <a:pPr eaLnBrk="1" hangingPunct="1"/>
            <a:r>
              <a:rPr lang="en-US" altLang="zh-CN" sz="1600" b="1">
                <a:latin typeface="Courier New" pitchFamily="49" charset="0"/>
              </a:rPr>
              <a:t>...     print x</a:t>
            </a:r>
          </a:p>
          <a:p>
            <a:pPr eaLnBrk="1" hangingPunct="1"/>
            <a:r>
              <a:rPr lang="en-US" altLang="zh-CN" sz="1600" b="1">
                <a:latin typeface="Courier New" pitchFamily="49" charset="0"/>
              </a:rPr>
              <a:t>...     </a:t>
            </a:r>
          </a:p>
          <a:p>
            <a:pPr eaLnBrk="1" hangingPunct="1"/>
            <a:r>
              <a:rPr lang="en-US" altLang="zh-CN" sz="1600" b="1">
                <a:latin typeface="Courier New" pitchFamily="49" charset="0"/>
              </a:rPr>
              <a:t>a</a:t>
            </a:r>
          </a:p>
          <a:p>
            <a:pPr eaLnBrk="1" hangingPunct="1"/>
            <a:r>
              <a:rPr lang="en-US" altLang="zh-CN" sz="1600" b="1">
                <a:latin typeface="Courier New" pitchFamily="49" charset="0"/>
              </a:rPr>
              <a:t>b</a:t>
            </a:r>
          </a:p>
          <a:p>
            <a:pPr eaLnBrk="1" hangingPunct="1"/>
            <a:r>
              <a:rPr lang="en-US" altLang="zh-CN" sz="1600" b="1">
                <a:latin typeface="Courier New" pitchFamily="49" charset="0"/>
              </a:rPr>
              <a:t>c</a:t>
            </a:r>
          </a:p>
        </p:txBody>
      </p:sp>
      <p:sp>
        <p:nvSpPr>
          <p:cNvPr id="131078" name="Text Box 5"/>
          <p:cNvSpPr txBox="1">
            <a:spLocks noChangeArrowheads="1"/>
          </p:cNvSpPr>
          <p:nvPr/>
        </p:nvSpPr>
        <p:spPr bwMode="auto">
          <a:xfrm>
            <a:off x="755650" y="3644900"/>
            <a:ext cx="3960813" cy="15589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sum = 0</a:t>
            </a:r>
          </a:p>
          <a:p>
            <a:pPr eaLnBrk="1" hangingPunct="1"/>
            <a:r>
              <a:rPr lang="en-US" altLang="zh-CN" sz="1600" b="1">
                <a:latin typeface="Courier New" pitchFamily="49" charset="0"/>
              </a:rPr>
              <a:t>&gt;&gt;&gt; for x in [1, 2, 3, 4]:</a:t>
            </a:r>
          </a:p>
          <a:p>
            <a:pPr eaLnBrk="1" hangingPunct="1"/>
            <a:r>
              <a:rPr lang="en-US" altLang="zh-CN" sz="1600" b="1">
                <a:latin typeface="Courier New" pitchFamily="49" charset="0"/>
              </a:rPr>
              <a:t>...     sum = sum + x</a:t>
            </a:r>
          </a:p>
          <a:p>
            <a:pPr eaLnBrk="1" hangingPunct="1"/>
            <a:r>
              <a:rPr lang="en-US" altLang="zh-CN" sz="1600" b="1">
                <a:latin typeface="Courier New" pitchFamily="49" charset="0"/>
              </a:rPr>
              <a:t>...     </a:t>
            </a:r>
          </a:p>
          <a:p>
            <a:pPr eaLnBrk="1" hangingPunct="1"/>
            <a:r>
              <a:rPr lang="en-US" altLang="zh-CN" sz="1600" b="1">
                <a:latin typeface="Courier New" pitchFamily="49" charset="0"/>
              </a:rPr>
              <a:t>&gt;&gt;&gt; sum</a:t>
            </a:r>
          </a:p>
          <a:p>
            <a:pPr eaLnBrk="1" hangingPunct="1"/>
            <a:r>
              <a:rPr lang="en-US" altLang="zh-CN" sz="1600" b="1">
                <a:latin typeface="Courier New" pitchFamily="49" charset="0"/>
              </a:rPr>
              <a:t>10</a:t>
            </a:r>
          </a:p>
        </p:txBody>
      </p:sp>
      <p:sp>
        <p:nvSpPr>
          <p:cNvPr id="131079" name="Text Box 6"/>
          <p:cNvSpPr txBox="1">
            <a:spLocks noChangeArrowheads="1"/>
          </p:cNvSpPr>
          <p:nvPr/>
        </p:nvSpPr>
        <p:spPr bwMode="auto">
          <a:xfrm>
            <a:off x="5003800" y="2636838"/>
            <a:ext cx="3384550" cy="204787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for i in range(0, 5):</a:t>
            </a:r>
          </a:p>
          <a:p>
            <a:pPr eaLnBrk="1" hangingPunct="1"/>
            <a:r>
              <a:rPr lang="en-US" altLang="zh-CN" sz="1600" b="1">
                <a:latin typeface="Courier New" pitchFamily="49" charset="0"/>
              </a:rPr>
              <a:t>...     print i</a:t>
            </a:r>
          </a:p>
          <a:p>
            <a:pPr eaLnBrk="1" hangingPunct="1"/>
            <a:r>
              <a:rPr lang="en-US" altLang="zh-CN" sz="1600" b="1">
                <a:latin typeface="Courier New" pitchFamily="49" charset="0"/>
              </a:rPr>
              <a:t>...     </a:t>
            </a:r>
          </a:p>
          <a:p>
            <a:pPr eaLnBrk="1" hangingPunct="1"/>
            <a:r>
              <a:rPr lang="en-US" altLang="zh-CN" sz="1600" b="1">
                <a:latin typeface="Courier New" pitchFamily="49" charset="0"/>
              </a:rPr>
              <a:t>0</a:t>
            </a:r>
          </a:p>
          <a:p>
            <a:pPr eaLnBrk="1" hangingPunct="1"/>
            <a:r>
              <a:rPr lang="en-US" altLang="zh-CN" sz="1600" b="1">
                <a:latin typeface="Courier New" pitchFamily="49" charset="0"/>
              </a:rPr>
              <a:t>1</a:t>
            </a:r>
          </a:p>
          <a:p>
            <a:pPr eaLnBrk="1" hangingPunct="1"/>
            <a:r>
              <a:rPr lang="en-US" altLang="zh-CN" sz="1600" b="1">
                <a:latin typeface="Courier New" pitchFamily="49" charset="0"/>
              </a:rPr>
              <a:t>2</a:t>
            </a:r>
          </a:p>
          <a:p>
            <a:pPr eaLnBrk="1" hangingPunct="1"/>
            <a:r>
              <a:rPr lang="en-US" altLang="zh-CN" sz="1600" b="1">
                <a:latin typeface="Courier New" pitchFamily="49" charset="0"/>
              </a:rPr>
              <a:t>3</a:t>
            </a:r>
          </a:p>
          <a:p>
            <a:pPr eaLnBrk="1" hangingPunct="1"/>
            <a:r>
              <a:rPr lang="en-US" altLang="zh-CN" sz="1600" b="1">
                <a:latin typeface="Courier New" pitchFamily="49" charset="0"/>
              </a:rPr>
              <a:t>4</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en-US" altLang="zh-CN" sz="3600" smtClean="0">
                <a:ea typeface="黑体" pitchFamily="49" charset="-122"/>
              </a:rPr>
              <a:t>range</a:t>
            </a:r>
            <a:endParaRPr lang="zh-CN" altLang="en-US" sz="3600" smtClean="0"/>
          </a:p>
        </p:txBody>
      </p:sp>
      <p:sp>
        <p:nvSpPr>
          <p:cNvPr id="132099" name="内容占位符 2"/>
          <p:cNvSpPr>
            <a:spLocks noGrp="1"/>
          </p:cNvSpPr>
          <p:nvPr>
            <p:ph idx="1"/>
          </p:nvPr>
        </p:nvSpPr>
        <p:spPr/>
        <p:txBody>
          <a:bodyPr/>
          <a:lstStyle/>
          <a:p>
            <a:r>
              <a:rPr lang="en-US" altLang="zh-CN" sz="3200" smtClean="0">
                <a:ea typeface="黑体" pitchFamily="49" charset="-122"/>
              </a:rPr>
              <a:t>range</a:t>
            </a:r>
            <a:r>
              <a:rPr lang="zh-CN" altLang="en-US" sz="3200" smtClean="0">
                <a:ea typeface="黑体" pitchFamily="49" charset="-122"/>
              </a:rPr>
              <a:t>用来产生整数列表</a:t>
            </a:r>
          </a:p>
          <a:p>
            <a:r>
              <a:rPr lang="en-US" altLang="zh-CN" sz="3200" smtClean="0">
                <a:ea typeface="黑体" pitchFamily="49" charset="-122"/>
              </a:rPr>
              <a:t>range([start], stop[, step]) </a:t>
            </a:r>
          </a:p>
          <a:p>
            <a:endParaRPr lang="zh-CN" altLang="en-US" smtClean="0"/>
          </a:p>
        </p:txBody>
      </p:sp>
      <p:sp>
        <p:nvSpPr>
          <p:cNvPr id="13210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DC0DDB4-B2B9-4530-96E4-F9D0AFE17CD2}" type="slidenum">
              <a:rPr lang="en-US" altLang="zh-CN" smtClean="0"/>
              <a:pPr eaLnBrk="1" hangingPunct="1"/>
              <a:t>127</a:t>
            </a:fld>
            <a:endParaRPr lang="en-US" altLang="zh-CN" smtClean="0"/>
          </a:p>
        </p:txBody>
      </p:sp>
      <p:pic>
        <p:nvPicPr>
          <p:cNvPr id="1321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357438"/>
            <a:ext cx="6624638"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endParaRPr lang="zh-CN" altLang="en-US" smtClean="0"/>
          </a:p>
        </p:txBody>
      </p:sp>
      <p:sp>
        <p:nvSpPr>
          <p:cNvPr id="133123" name="内容占位符 2"/>
          <p:cNvSpPr>
            <a:spLocks noGrp="1"/>
          </p:cNvSpPr>
          <p:nvPr>
            <p:ph idx="1"/>
          </p:nvPr>
        </p:nvSpPr>
        <p:spPr/>
        <p:txBody>
          <a:bodyPr/>
          <a:lstStyle/>
          <a:p>
            <a:endParaRPr lang="zh-CN" altLang="en-US" smtClean="0"/>
          </a:p>
        </p:txBody>
      </p:sp>
      <p:sp>
        <p:nvSpPr>
          <p:cNvPr id="13312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98493D8-F486-47AD-8679-9BED0129C607}" type="slidenum">
              <a:rPr lang="en-US" altLang="zh-CN" smtClean="0"/>
              <a:pPr eaLnBrk="1" hangingPunct="1"/>
              <a:t>128</a:t>
            </a:fld>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15363" name="内容占位符 2"/>
          <p:cNvSpPr>
            <a:spLocks noGrp="1"/>
          </p:cNvSpPr>
          <p:nvPr>
            <p:ph idx="1"/>
          </p:nvPr>
        </p:nvSpPr>
        <p:spPr/>
        <p:txBody>
          <a:bodyPr/>
          <a:lstStyle/>
          <a:p>
            <a:pPr>
              <a:lnSpc>
                <a:spcPct val="80000"/>
              </a:lnSpc>
            </a:pPr>
            <a:r>
              <a:rPr lang="zh-CN" altLang="en-US" smtClean="0"/>
              <a:t>常量</a:t>
            </a:r>
          </a:p>
          <a:p>
            <a:pPr lvl="1">
              <a:lnSpc>
                <a:spcPct val="90000"/>
              </a:lnSpc>
            </a:pPr>
            <a:r>
              <a:rPr lang="zh-CN" altLang="en-US" smtClean="0"/>
              <a:t>一个字面意义上的常量的例子是如同</a:t>
            </a:r>
            <a:r>
              <a:rPr lang="en-US" altLang="zh-CN" smtClean="0"/>
              <a:t>5</a:t>
            </a:r>
            <a:r>
              <a:rPr lang="zh-CN" altLang="en-US" smtClean="0"/>
              <a:t>、</a:t>
            </a:r>
            <a:r>
              <a:rPr lang="en-US" altLang="zh-CN" smtClean="0"/>
              <a:t>1.23</a:t>
            </a:r>
            <a:r>
              <a:rPr lang="zh-CN" altLang="en-US" smtClean="0"/>
              <a:t>、</a:t>
            </a:r>
            <a:r>
              <a:rPr lang="en-US" altLang="zh-CN" smtClean="0"/>
              <a:t>9.25e-3</a:t>
            </a:r>
            <a:r>
              <a:rPr lang="zh-CN" altLang="en-US" smtClean="0"/>
              <a:t>这样的 数，或者如同</a:t>
            </a:r>
            <a:r>
              <a:rPr lang="en-US" altLang="zh-CN" smtClean="0"/>
              <a:t>‘This is a string’</a:t>
            </a:r>
            <a:r>
              <a:rPr lang="zh-CN" altLang="en-US" smtClean="0"/>
              <a:t>、</a:t>
            </a:r>
            <a:r>
              <a:rPr lang="en-US" altLang="zh-CN" smtClean="0"/>
              <a:t>“It‘s a string!”</a:t>
            </a:r>
            <a:r>
              <a:rPr lang="zh-CN" altLang="en-US" smtClean="0"/>
              <a:t>这样的字符串。</a:t>
            </a:r>
          </a:p>
          <a:p>
            <a:pPr lvl="2">
              <a:lnSpc>
                <a:spcPct val="80000"/>
              </a:lnSpc>
              <a:buFont typeface="Wingdings" pitchFamily="2" charset="2"/>
              <a:buNone/>
            </a:pPr>
            <a:endParaRPr lang="zh-CN" altLang="en-US" smtClean="0"/>
          </a:p>
          <a:p>
            <a:pPr lvl="1">
              <a:lnSpc>
                <a:spcPct val="90000"/>
              </a:lnSpc>
            </a:pPr>
            <a:r>
              <a:rPr lang="zh-CN" altLang="en-US" smtClean="0"/>
              <a:t>它们被称作字面意义上的，因为它们具备 </a:t>
            </a:r>
            <a:r>
              <a:rPr lang="zh-CN" altLang="en-US" i="1" smtClean="0"/>
              <a:t>字面</a:t>
            </a:r>
            <a:r>
              <a:rPr lang="zh-CN" altLang="en-US" smtClean="0"/>
              <a:t> 的意义</a:t>
            </a:r>
            <a:r>
              <a:rPr lang="en-US" altLang="zh-CN" smtClean="0"/>
              <a:t>——</a:t>
            </a:r>
            <a:r>
              <a:rPr lang="zh-CN" altLang="en-US" smtClean="0"/>
              <a:t>按照它们的字面意义使用它们的值。数</a:t>
            </a:r>
            <a:r>
              <a:rPr lang="en-US" altLang="zh-CN" smtClean="0"/>
              <a:t>2</a:t>
            </a:r>
            <a:r>
              <a:rPr lang="zh-CN" altLang="en-US" smtClean="0"/>
              <a:t>总是代表它自己，而不会是别的什么东西</a:t>
            </a:r>
            <a:r>
              <a:rPr lang="en-US" altLang="zh-CN" smtClean="0"/>
              <a:t>——</a:t>
            </a:r>
            <a:r>
              <a:rPr lang="zh-CN" altLang="en-US" smtClean="0"/>
              <a:t>它是一个常量，因为不能改变它的值。因此，所有这些都被称为字面意义上的常量。 </a:t>
            </a:r>
          </a:p>
          <a:p>
            <a:pPr>
              <a:buFont typeface="Wingdings" pitchFamily="2" charset="2"/>
              <a:buNone/>
            </a:pPr>
            <a:endParaRPr lang="zh-CN" altLang="en-US" smtClean="0"/>
          </a:p>
        </p:txBody>
      </p:sp>
      <p:sp>
        <p:nvSpPr>
          <p:cNvPr id="1536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64A8DFF-4DEF-456A-A483-00E98B1A13B9}" type="slidenum">
              <a:rPr lang="en-US" altLang="zh-CN" smtClean="0"/>
              <a:pPr eaLnBrk="1" hangingPunct="1"/>
              <a:t>13</a:t>
            </a:fld>
            <a:endParaRPr lang="en-US"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16387" name="内容占位符 2"/>
          <p:cNvSpPr>
            <a:spLocks noGrp="1"/>
          </p:cNvSpPr>
          <p:nvPr>
            <p:ph idx="1"/>
          </p:nvPr>
        </p:nvSpPr>
        <p:spPr/>
        <p:txBody>
          <a:bodyPr/>
          <a:lstStyle/>
          <a:p>
            <a:pPr>
              <a:lnSpc>
                <a:spcPct val="80000"/>
              </a:lnSpc>
            </a:pPr>
            <a:r>
              <a:rPr lang="zh-CN" altLang="en-US" sz="3200" b="1" smtClean="0"/>
              <a:t>数</a:t>
            </a:r>
            <a:endParaRPr lang="zh-CN" altLang="en-US" sz="3200" smtClean="0"/>
          </a:p>
          <a:p>
            <a:pPr>
              <a:buFont typeface="Wingdings" pitchFamily="2" charset="2"/>
              <a:buNone/>
            </a:pPr>
            <a:r>
              <a:rPr lang="zh-CN" altLang="en-US" smtClean="0"/>
              <a:t>          在</a:t>
            </a:r>
            <a:r>
              <a:rPr lang="en-US" altLang="zh-CN" smtClean="0"/>
              <a:t>Python</a:t>
            </a:r>
            <a:r>
              <a:rPr lang="zh-CN" altLang="en-US" smtClean="0"/>
              <a:t>中有</a:t>
            </a:r>
            <a:r>
              <a:rPr lang="en-US" altLang="zh-CN" smtClean="0"/>
              <a:t>4</a:t>
            </a:r>
            <a:r>
              <a:rPr lang="zh-CN" altLang="en-US" smtClean="0"/>
              <a:t>种类型的数</a:t>
            </a:r>
            <a:r>
              <a:rPr lang="en-US" altLang="zh-CN" smtClean="0"/>
              <a:t>——</a:t>
            </a:r>
            <a:r>
              <a:rPr lang="zh-CN" altLang="en-US" smtClean="0"/>
              <a:t>整数、长整数、浮点数和复数。</a:t>
            </a:r>
          </a:p>
          <a:p>
            <a:pPr lvl="1"/>
            <a:r>
              <a:rPr lang="en-US" altLang="zh-CN" smtClean="0"/>
              <a:t>2</a:t>
            </a:r>
            <a:r>
              <a:rPr lang="zh-CN" altLang="en-US" smtClean="0"/>
              <a:t>是一个整数的例子。 </a:t>
            </a:r>
          </a:p>
          <a:p>
            <a:pPr lvl="1"/>
            <a:r>
              <a:rPr lang="zh-CN" altLang="en-US" smtClean="0"/>
              <a:t>长整数不过是大一些的整数。 </a:t>
            </a:r>
          </a:p>
          <a:p>
            <a:pPr lvl="1"/>
            <a:r>
              <a:rPr lang="en-US" altLang="zh-CN" smtClean="0"/>
              <a:t>3.23</a:t>
            </a:r>
            <a:r>
              <a:rPr lang="zh-CN" altLang="en-US" smtClean="0"/>
              <a:t>和</a:t>
            </a:r>
            <a:r>
              <a:rPr lang="en-US" altLang="zh-CN" smtClean="0"/>
              <a:t>52.3E-4</a:t>
            </a:r>
            <a:r>
              <a:rPr lang="zh-CN" altLang="en-US" smtClean="0"/>
              <a:t>是浮点数的例子。</a:t>
            </a:r>
            <a:r>
              <a:rPr lang="en-US" altLang="zh-CN" smtClean="0"/>
              <a:t>E</a:t>
            </a:r>
            <a:r>
              <a:rPr lang="zh-CN" altLang="en-US" smtClean="0"/>
              <a:t>标记表示</a:t>
            </a:r>
            <a:r>
              <a:rPr lang="en-US" altLang="zh-CN" smtClean="0"/>
              <a:t>10</a:t>
            </a:r>
            <a:r>
              <a:rPr lang="zh-CN" altLang="en-US" smtClean="0"/>
              <a:t>的幂。在这里，</a:t>
            </a:r>
            <a:r>
              <a:rPr lang="en-US" altLang="zh-CN" smtClean="0"/>
              <a:t>52.3E-4</a:t>
            </a:r>
            <a:r>
              <a:rPr lang="zh-CN" altLang="en-US" smtClean="0"/>
              <a:t>表 示</a:t>
            </a:r>
            <a:r>
              <a:rPr lang="en-US" altLang="zh-CN" smtClean="0"/>
              <a:t>52.3 * 10-4</a:t>
            </a:r>
            <a:r>
              <a:rPr lang="zh-CN" altLang="en-US" smtClean="0"/>
              <a:t>。 </a:t>
            </a:r>
          </a:p>
          <a:p>
            <a:pPr lvl="1"/>
            <a:r>
              <a:rPr lang="en-US" altLang="zh-CN" smtClean="0"/>
              <a:t>(-5+4j)</a:t>
            </a:r>
            <a:r>
              <a:rPr lang="zh-CN" altLang="en-US" smtClean="0"/>
              <a:t>和</a:t>
            </a:r>
            <a:r>
              <a:rPr lang="en-US" altLang="zh-CN" smtClean="0"/>
              <a:t>(2.3-4.6j)</a:t>
            </a:r>
            <a:r>
              <a:rPr lang="zh-CN" altLang="en-US" smtClean="0"/>
              <a:t>是复数的例子</a:t>
            </a:r>
          </a:p>
          <a:p>
            <a:pPr>
              <a:lnSpc>
                <a:spcPct val="80000"/>
              </a:lnSpc>
              <a:buFont typeface="Wingdings" pitchFamily="2" charset="2"/>
              <a:buNone/>
            </a:pPr>
            <a:endParaRPr lang="zh-CN" altLang="en-US" smtClean="0"/>
          </a:p>
          <a:p>
            <a:endParaRPr lang="zh-CN" altLang="en-US" smtClean="0"/>
          </a:p>
        </p:txBody>
      </p:sp>
      <p:sp>
        <p:nvSpPr>
          <p:cNvPr id="1638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0471221-597C-42CE-9876-57589693DE5C}" type="slidenum">
              <a:rPr lang="en-US" altLang="zh-CN" smtClean="0"/>
              <a:pPr eaLnBrk="1" hangingPunct="1"/>
              <a:t>14</a:t>
            </a:fld>
            <a:endParaRPr lang="en-US" altLang="zh-CN"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17411" name="内容占位符 2"/>
          <p:cNvSpPr>
            <a:spLocks noGrp="1"/>
          </p:cNvSpPr>
          <p:nvPr>
            <p:ph idx="1"/>
          </p:nvPr>
        </p:nvSpPr>
        <p:spPr/>
        <p:txBody>
          <a:bodyPr/>
          <a:lstStyle/>
          <a:p>
            <a:pPr>
              <a:lnSpc>
                <a:spcPct val="90000"/>
              </a:lnSpc>
            </a:pPr>
            <a:r>
              <a:rPr lang="zh-CN" altLang="en-US" sz="3200" b="1" smtClean="0"/>
              <a:t>字符串</a:t>
            </a:r>
            <a:endParaRPr lang="en-US" altLang="zh-CN" sz="3200" b="1" smtClean="0"/>
          </a:p>
          <a:p>
            <a:pPr>
              <a:buFont typeface="Wingdings" pitchFamily="2" charset="2"/>
              <a:buNone/>
            </a:pPr>
            <a:r>
              <a:rPr lang="zh-CN" altLang="en-US" sz="2800" smtClean="0"/>
              <a:t>          字符串是 </a:t>
            </a:r>
            <a:r>
              <a:rPr lang="zh-CN" altLang="en-US" sz="2800" b="1" i="1" smtClean="0">
                <a:solidFill>
                  <a:srgbClr val="FF0000"/>
                </a:solidFill>
              </a:rPr>
              <a:t>字符的序列</a:t>
            </a:r>
            <a:r>
              <a:rPr lang="zh-CN" altLang="en-US" sz="2800" b="1" smtClean="0">
                <a:solidFill>
                  <a:srgbClr val="FF0000"/>
                </a:solidFill>
              </a:rPr>
              <a:t> </a:t>
            </a:r>
            <a:r>
              <a:rPr lang="zh-CN" altLang="en-US" sz="2800" smtClean="0">
                <a:solidFill>
                  <a:srgbClr val="FF0000"/>
                </a:solidFill>
              </a:rPr>
              <a:t>。 </a:t>
            </a:r>
            <a:r>
              <a:rPr lang="en-US" altLang="zh-CN" sz="2800" smtClean="0"/>
              <a:t>C</a:t>
            </a:r>
            <a:r>
              <a:rPr lang="zh-CN" altLang="en-US" sz="2800" smtClean="0"/>
              <a:t>语言中用字符数组表示，如</a:t>
            </a:r>
            <a:r>
              <a:rPr lang="en-US" altLang="zh-CN" sz="2800" smtClean="0"/>
              <a:t>char str[20] = “hello”.</a:t>
            </a:r>
          </a:p>
          <a:p>
            <a:pPr>
              <a:buFont typeface="Wingdings" pitchFamily="2" charset="2"/>
              <a:buNone/>
            </a:pPr>
            <a:r>
              <a:rPr lang="en-US" altLang="zh-CN" sz="2800" smtClean="0"/>
              <a:t>           Python</a:t>
            </a:r>
            <a:r>
              <a:rPr lang="zh-CN" altLang="en-US" sz="2800" smtClean="0"/>
              <a:t>中的字符串可以如下表示：</a:t>
            </a:r>
            <a:endParaRPr lang="en-US" altLang="zh-CN" smtClean="0"/>
          </a:p>
          <a:p>
            <a:pPr lvl="1"/>
            <a:r>
              <a:rPr lang="zh-CN" altLang="en-US" sz="2800" b="1" smtClean="0"/>
              <a:t>使用单引号（</a:t>
            </a:r>
            <a:r>
              <a:rPr lang="en-US" altLang="zh-CN" sz="2800" b="1" smtClean="0"/>
              <a:t>‘</a:t>
            </a:r>
            <a:r>
              <a:rPr lang="zh-CN" altLang="en-US" sz="2800" b="1" smtClean="0"/>
              <a:t>）：</a:t>
            </a:r>
            <a:r>
              <a:rPr lang="zh-CN" altLang="en-US" sz="2800" smtClean="0"/>
              <a:t>可以用单引号指示字符串，就如同</a:t>
            </a:r>
            <a:r>
              <a:rPr lang="en-US" altLang="zh-CN" sz="2800" smtClean="0"/>
              <a:t>‘ Hello world ‘</a:t>
            </a:r>
            <a:r>
              <a:rPr lang="zh-CN" altLang="en-US" sz="2800" smtClean="0"/>
              <a:t>这样。所有的空白，即空格和制表符都照原样保留。 </a:t>
            </a:r>
          </a:p>
          <a:p>
            <a:pPr lvl="1"/>
            <a:r>
              <a:rPr lang="zh-CN" altLang="en-US" sz="2800" b="1" smtClean="0"/>
              <a:t>使用双引号（</a:t>
            </a:r>
            <a:r>
              <a:rPr lang="en-US" altLang="zh-CN" sz="2800" b="1" smtClean="0"/>
              <a:t>“</a:t>
            </a:r>
            <a:r>
              <a:rPr lang="zh-CN" altLang="en-US" sz="2800" b="1" smtClean="0"/>
              <a:t>）</a:t>
            </a:r>
            <a:r>
              <a:rPr lang="zh-CN" altLang="en-US" sz="2800" smtClean="0"/>
              <a:t>：在双引号中的字符串与单引号中的字符串的使用完全相同，例如</a:t>
            </a:r>
            <a:r>
              <a:rPr lang="en-US" altLang="zh-CN" sz="2800" smtClean="0"/>
              <a:t>”What‘s your name?“</a:t>
            </a:r>
            <a:r>
              <a:rPr lang="zh-CN" altLang="en-US" sz="2800" smtClean="0"/>
              <a:t>。</a:t>
            </a:r>
          </a:p>
          <a:p>
            <a:endParaRPr lang="zh-CN" altLang="en-US" smtClean="0"/>
          </a:p>
        </p:txBody>
      </p:sp>
      <p:sp>
        <p:nvSpPr>
          <p:cNvPr id="1741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C931D66-36DC-40C2-97C9-C33A5A9D1E03}" type="slidenum">
              <a:rPr lang="en-US" altLang="zh-CN" smtClean="0"/>
              <a:pPr eaLnBrk="1" hangingPunct="1"/>
              <a:t>15</a:t>
            </a:fld>
            <a:endParaRPr lang="en-US" altLang="zh-CN"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18435" name="内容占位符 2"/>
          <p:cNvSpPr>
            <a:spLocks noGrp="1"/>
          </p:cNvSpPr>
          <p:nvPr>
            <p:ph idx="1"/>
          </p:nvPr>
        </p:nvSpPr>
        <p:spPr>
          <a:xfrm>
            <a:off x="642938" y="928688"/>
            <a:ext cx="8001000" cy="5143500"/>
          </a:xfrm>
        </p:spPr>
        <p:txBody>
          <a:bodyPr/>
          <a:lstStyle/>
          <a:p>
            <a:pPr lvl="1"/>
            <a:endParaRPr lang="en-US" altLang="zh-CN" sz="2800" b="1" smtClean="0"/>
          </a:p>
          <a:p>
            <a:pPr lvl="1"/>
            <a:r>
              <a:rPr lang="zh-CN" altLang="en-US" sz="2800" b="1" smtClean="0"/>
              <a:t>使用三引号（</a:t>
            </a:r>
            <a:r>
              <a:rPr lang="en-US" altLang="zh-CN" sz="2800" b="1" smtClean="0"/>
              <a:t>‘’‘</a:t>
            </a:r>
            <a:r>
              <a:rPr lang="zh-CN" altLang="en-US" sz="2800" b="1" smtClean="0"/>
              <a:t>或</a:t>
            </a:r>
            <a:r>
              <a:rPr lang="en-US" altLang="zh-CN" sz="2800" b="1" smtClean="0"/>
              <a:t>“”“</a:t>
            </a:r>
            <a:r>
              <a:rPr lang="zh-CN" altLang="en-US" sz="2800" b="1" smtClean="0"/>
              <a:t>）：利用三引号，可以指示一个</a:t>
            </a:r>
            <a:r>
              <a:rPr lang="zh-CN" altLang="en-US" sz="2800" b="1" smtClean="0">
                <a:solidFill>
                  <a:srgbClr val="FF0000"/>
                </a:solidFill>
              </a:rPr>
              <a:t>多行</a:t>
            </a:r>
            <a:r>
              <a:rPr lang="zh-CN" altLang="en-US" sz="2800" b="1" smtClean="0"/>
              <a:t>的字符串，可以在三引号中自由的使用单引号和双引号</a:t>
            </a:r>
            <a:r>
              <a:rPr lang="zh-CN" altLang="en-US" sz="2800" smtClean="0"/>
              <a:t>，如：</a:t>
            </a:r>
          </a:p>
          <a:p>
            <a:pPr>
              <a:buFont typeface="Wingdings" pitchFamily="2" charset="2"/>
              <a:buNone/>
            </a:pPr>
            <a:endParaRPr lang="en-US" altLang="zh-CN" sz="3200" smtClean="0"/>
          </a:p>
        </p:txBody>
      </p:sp>
      <p:sp>
        <p:nvSpPr>
          <p:cNvPr id="1843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43FFC71-0EBF-45AE-953D-4016F0C83107}" type="slidenum">
              <a:rPr lang="en-US" altLang="zh-CN" smtClean="0"/>
              <a:pPr eaLnBrk="1" hangingPunct="1"/>
              <a:t>16</a:t>
            </a:fld>
            <a:endParaRPr lang="en-US" altLang="zh-CN" smtClean="0"/>
          </a:p>
        </p:txBody>
      </p:sp>
      <p:sp>
        <p:nvSpPr>
          <p:cNvPr id="5" name="Text Box 6"/>
          <p:cNvSpPr txBox="1">
            <a:spLocks noChangeArrowheads="1"/>
          </p:cNvSpPr>
          <p:nvPr/>
        </p:nvSpPr>
        <p:spPr bwMode="auto">
          <a:xfrm>
            <a:off x="3203575" y="3284538"/>
            <a:ext cx="3368675" cy="2678112"/>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sz="2400">
                <a:solidFill>
                  <a:srgbClr val="808000"/>
                </a:solidFill>
                <a:latin typeface="Consolas" pitchFamily="49" charset="0"/>
              </a:rPr>
              <a:t>'''</a:t>
            </a:r>
            <a:r>
              <a:rPr lang="zh-CN" altLang="en-US" sz="2400">
                <a:solidFill>
                  <a:srgbClr val="808000"/>
                </a:solidFill>
                <a:latin typeface="Consolas" pitchFamily="49" charset="0"/>
              </a:rPr>
              <a:t>这是一个多行的</a:t>
            </a:r>
          </a:p>
          <a:p>
            <a:pPr eaLnBrk="1" hangingPunct="1">
              <a:spcBef>
                <a:spcPct val="50000"/>
              </a:spcBef>
            </a:pPr>
            <a:r>
              <a:rPr lang="zh-CN" altLang="en-US" sz="2400">
                <a:solidFill>
                  <a:srgbClr val="808000"/>
                </a:solidFill>
                <a:latin typeface="Consolas" pitchFamily="49" charset="0"/>
              </a:rPr>
              <a:t>字符串，你可以写入</a:t>
            </a:r>
          </a:p>
          <a:p>
            <a:pPr eaLnBrk="1" hangingPunct="1">
              <a:spcBef>
                <a:spcPct val="50000"/>
              </a:spcBef>
            </a:pPr>
            <a:r>
              <a:rPr lang="zh-CN" altLang="en-US" sz="2400">
                <a:solidFill>
                  <a:srgbClr val="808000"/>
                </a:solidFill>
                <a:latin typeface="Consolas" pitchFamily="49" charset="0"/>
              </a:rPr>
              <a:t>任意字符，甚至是</a:t>
            </a:r>
          </a:p>
          <a:p>
            <a:pPr eaLnBrk="1" hangingPunct="1">
              <a:spcBef>
                <a:spcPct val="50000"/>
              </a:spcBef>
            </a:pPr>
            <a:r>
              <a:rPr lang="zh-CN" altLang="en-US" sz="2400">
                <a:solidFill>
                  <a:srgbClr val="808000"/>
                </a:solidFill>
                <a:latin typeface="Consolas" pitchFamily="49" charset="0"/>
              </a:rPr>
              <a:t>单引号</a:t>
            </a:r>
            <a:r>
              <a:rPr lang="en-US" altLang="zh-CN" sz="2400">
                <a:solidFill>
                  <a:srgbClr val="808000"/>
                </a:solidFill>
                <a:latin typeface="Consolas" pitchFamily="49" charset="0"/>
              </a:rPr>
              <a:t>'</a:t>
            </a:r>
            <a:r>
              <a:rPr lang="zh-CN" altLang="en-US" sz="2400">
                <a:solidFill>
                  <a:srgbClr val="808000"/>
                </a:solidFill>
                <a:latin typeface="Consolas" pitchFamily="49" charset="0"/>
              </a:rPr>
              <a:t>和双引号</a:t>
            </a:r>
            <a:r>
              <a:rPr lang="en-US" altLang="zh-CN" sz="2400">
                <a:solidFill>
                  <a:srgbClr val="808000"/>
                </a:solidFill>
                <a:latin typeface="Consolas" pitchFamily="49" charset="0"/>
              </a:rPr>
              <a:t>"</a:t>
            </a:r>
          </a:p>
          <a:p>
            <a:pPr eaLnBrk="1" hangingPunct="1">
              <a:spcBef>
                <a:spcPct val="50000"/>
              </a:spcBef>
            </a:pPr>
            <a:r>
              <a:rPr lang="en-US" altLang="zh-CN" sz="2400">
                <a:solidFill>
                  <a:srgbClr val="808000"/>
                </a:solidFill>
                <a:latin typeface="Consolas" pitchFamily="49" charset="0"/>
              </a:rPr>
              <a:t>'''</a:t>
            </a:r>
            <a:endParaRPr lang="zh-CN" altLang="en-US" sz="2400">
              <a:solidFill>
                <a:srgbClr val="808000"/>
              </a:solidFill>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19459" name="内容占位符 2"/>
          <p:cNvSpPr>
            <a:spLocks noGrp="1"/>
          </p:cNvSpPr>
          <p:nvPr>
            <p:ph idx="1"/>
          </p:nvPr>
        </p:nvSpPr>
        <p:spPr>
          <a:xfrm>
            <a:off x="566738" y="1052513"/>
            <a:ext cx="8001000" cy="5162550"/>
          </a:xfrm>
        </p:spPr>
        <p:txBody>
          <a:bodyPr/>
          <a:lstStyle/>
          <a:p>
            <a:pPr lvl="1"/>
            <a:r>
              <a:rPr lang="zh-CN" altLang="en-US" sz="3200" b="1" smtClean="0"/>
              <a:t>转义符</a:t>
            </a:r>
            <a:r>
              <a:rPr lang="zh-CN" altLang="en-US" sz="3200" smtClean="0"/>
              <a:t> </a:t>
            </a:r>
          </a:p>
          <a:p>
            <a:pPr lvl="2">
              <a:lnSpc>
                <a:spcPct val="90000"/>
              </a:lnSpc>
            </a:pPr>
            <a:r>
              <a:rPr lang="zh-CN" altLang="en-US" sz="2800" smtClean="0"/>
              <a:t>假设想要在一个字符串中包含一个单引号（</a:t>
            </a:r>
            <a:r>
              <a:rPr lang="en-US" altLang="zh-CN" sz="2800" smtClean="0"/>
              <a:t>‘</a:t>
            </a:r>
            <a:r>
              <a:rPr lang="zh-CN" altLang="en-US" sz="2800" smtClean="0"/>
              <a:t>），那么该怎么指示这个字符串？例如，这个字符串是</a:t>
            </a:r>
            <a:r>
              <a:rPr lang="en-US" altLang="zh-CN" sz="2800" smtClean="0"/>
              <a:t>What’s your name?</a:t>
            </a:r>
            <a:r>
              <a:rPr lang="zh-CN" altLang="en-US" sz="2800" smtClean="0"/>
              <a:t>。</a:t>
            </a:r>
            <a:endParaRPr lang="en-US" altLang="zh-CN" sz="2800" smtClean="0"/>
          </a:p>
          <a:p>
            <a:pPr lvl="2">
              <a:lnSpc>
                <a:spcPct val="90000"/>
              </a:lnSpc>
            </a:pPr>
            <a:endParaRPr lang="en-US" altLang="zh-CN" sz="2800" smtClean="0"/>
          </a:p>
          <a:p>
            <a:pPr lvl="2">
              <a:lnSpc>
                <a:spcPct val="90000"/>
              </a:lnSpc>
            </a:pPr>
            <a:r>
              <a:rPr lang="zh-CN" altLang="en-US" sz="2800" smtClean="0"/>
              <a:t>肯定不能用</a:t>
            </a:r>
            <a:r>
              <a:rPr lang="en-US" altLang="zh-CN" sz="2800" smtClean="0"/>
              <a:t>‘What’s your name?‘</a:t>
            </a:r>
            <a:r>
              <a:rPr lang="zh-CN" altLang="en-US" sz="2800" smtClean="0"/>
              <a:t>来指示它，因为</a:t>
            </a:r>
            <a:r>
              <a:rPr lang="en-US" altLang="zh-CN" sz="2800" smtClean="0"/>
              <a:t>Python</a:t>
            </a:r>
            <a:r>
              <a:rPr lang="zh-CN" altLang="en-US" sz="2800" smtClean="0"/>
              <a:t>会弄不明白这个字符串从何处开始，何处结束。 所以，需要指明单引号而不是字符串的结尾。可以通过 </a:t>
            </a:r>
            <a:r>
              <a:rPr lang="zh-CN" altLang="en-US" sz="2800" i="1" smtClean="0">
                <a:solidFill>
                  <a:srgbClr val="FF0000"/>
                </a:solidFill>
              </a:rPr>
              <a:t>转义符</a:t>
            </a:r>
            <a:r>
              <a:rPr lang="zh-CN" altLang="en-US" sz="2800" smtClean="0">
                <a:solidFill>
                  <a:srgbClr val="FF0000"/>
                </a:solidFill>
              </a:rPr>
              <a:t> </a:t>
            </a:r>
            <a:r>
              <a:rPr lang="zh-CN" altLang="en-US" sz="2800" smtClean="0"/>
              <a:t>来完成这个任务。用</a:t>
            </a:r>
            <a:r>
              <a:rPr lang="en-US" altLang="zh-CN" sz="2800" smtClean="0"/>
              <a:t>\’</a:t>
            </a:r>
            <a:r>
              <a:rPr lang="zh-CN" altLang="en-US" sz="2800" smtClean="0"/>
              <a:t>来指示单引号 </a:t>
            </a:r>
            <a:r>
              <a:rPr lang="en-US" altLang="zh-CN" sz="2800" smtClean="0"/>
              <a:t>——</a:t>
            </a:r>
            <a:r>
              <a:rPr lang="zh-CN" altLang="en-US" sz="2800" smtClean="0"/>
              <a:t>注意这个反斜杠。现在可以把字符串表示为</a:t>
            </a:r>
            <a:r>
              <a:rPr lang="en-US" altLang="zh-CN" sz="2800" smtClean="0"/>
              <a:t>‘What\’s your name?‘</a:t>
            </a:r>
            <a:r>
              <a:rPr lang="zh-CN" altLang="en-US" sz="2800" smtClean="0"/>
              <a:t>。</a:t>
            </a:r>
          </a:p>
        </p:txBody>
      </p:sp>
      <p:sp>
        <p:nvSpPr>
          <p:cNvPr id="1946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A7FE998-C6E6-461B-A9C6-403881FA8613}" type="slidenum">
              <a:rPr lang="en-US" altLang="zh-CN" smtClean="0"/>
              <a:pPr eaLnBrk="1" hangingPunct="1"/>
              <a:t>17</a:t>
            </a:fld>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04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C8515D4-EA1D-4894-BECA-2D3B7B43D9EB}" type="slidenum">
              <a:rPr lang="en-US" altLang="zh-CN" smtClean="0"/>
              <a:pPr eaLnBrk="1" hangingPunct="1"/>
              <a:t>18</a:t>
            </a:fld>
            <a:endParaRPr lang="en-US" altLang="zh-CN" smtClean="0"/>
          </a:p>
        </p:txBody>
      </p:sp>
      <p:sp>
        <p:nvSpPr>
          <p:cNvPr id="20484" name="内容占位符 2"/>
          <p:cNvSpPr>
            <a:spLocks noGrp="1"/>
          </p:cNvSpPr>
          <p:nvPr>
            <p:ph idx="1"/>
          </p:nvPr>
        </p:nvSpPr>
        <p:spPr>
          <a:xfrm>
            <a:off x="566738" y="1052513"/>
            <a:ext cx="8001000" cy="5162550"/>
          </a:xfrm>
        </p:spPr>
        <p:txBody>
          <a:bodyPr/>
          <a:lstStyle/>
          <a:p>
            <a:pPr lvl="2">
              <a:lnSpc>
                <a:spcPct val="90000"/>
              </a:lnSpc>
            </a:pPr>
            <a:endParaRPr lang="en-US" altLang="zh-CN" sz="2800" smtClean="0"/>
          </a:p>
          <a:p>
            <a:pPr lvl="2">
              <a:lnSpc>
                <a:spcPct val="90000"/>
              </a:lnSpc>
            </a:pPr>
            <a:r>
              <a:rPr lang="zh-CN" altLang="en-US" sz="2800" smtClean="0"/>
              <a:t>另一个表示这个特别的字符串的方法是</a:t>
            </a:r>
            <a:r>
              <a:rPr lang="en-US" altLang="zh-CN" sz="2800" smtClean="0"/>
              <a:t>“What‘s your name?”</a:t>
            </a:r>
            <a:r>
              <a:rPr lang="zh-CN" altLang="en-US" sz="2800" smtClean="0"/>
              <a:t>，即用双引号。类似地，要在双引号字符串中 使用双引号本身的时候，也可以借助于转义符。另外，可以用转义符</a:t>
            </a:r>
            <a:r>
              <a:rPr lang="en-US" altLang="zh-CN" sz="2800" smtClean="0">
                <a:hlinkClick r:id="rId2" action="ppaction://hlinkfile"/>
              </a:rPr>
              <a:t>\\</a:t>
            </a:r>
            <a:r>
              <a:rPr lang="zh-CN" altLang="en-US" sz="2800" smtClean="0">
                <a:hlinkClick r:id="rId2" action="ppaction://hlinkfile"/>
              </a:rPr>
              <a:t>来指示反斜杠本身</a:t>
            </a:r>
            <a:r>
              <a:rPr lang="zh-CN" altLang="en-US" sz="2800" smtClean="0"/>
              <a:t>。</a:t>
            </a:r>
            <a:endParaRPr lang="en-US" altLang="zh-CN" sz="2800" smtClean="0"/>
          </a:p>
          <a:p>
            <a:pPr lvl="2">
              <a:lnSpc>
                <a:spcPct val="90000"/>
              </a:lnSpc>
            </a:pPr>
            <a:endParaRPr lang="en-US" altLang="zh-CN" sz="2800" smtClean="0"/>
          </a:p>
          <a:p>
            <a:pPr lvl="2">
              <a:lnSpc>
                <a:spcPct val="90000"/>
              </a:lnSpc>
            </a:pPr>
            <a:r>
              <a:rPr lang="zh-CN" altLang="en-US" sz="2800" smtClean="0"/>
              <a:t>值得注意的一件事是，在一个字符串中，行末的单独一个反斜杠表示字符串在下一行继续，而不是开始一个新的行</a:t>
            </a:r>
            <a:r>
              <a:rPr lang="en-US" altLang="zh-CN" sz="2800" smtClean="0"/>
              <a:t>.</a:t>
            </a:r>
            <a:endParaRPr lang="zh-CN" altLang="en-US" sz="2800" smtClean="0"/>
          </a:p>
        </p:txBody>
      </p:sp>
      <p:sp>
        <p:nvSpPr>
          <p:cNvPr id="8" name="Text Box 4"/>
          <p:cNvSpPr txBox="1">
            <a:spLocks noChangeArrowheads="1"/>
          </p:cNvSpPr>
          <p:nvPr/>
        </p:nvSpPr>
        <p:spPr bwMode="auto">
          <a:xfrm>
            <a:off x="2411413" y="2205038"/>
            <a:ext cx="4608512" cy="650875"/>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"This is the first sentence.\</a:t>
            </a:r>
            <a:br>
              <a:rPr lang="en-US" altLang="zh-CN">
                <a:solidFill>
                  <a:srgbClr val="808000"/>
                </a:solidFill>
                <a:latin typeface="Consolas" pitchFamily="49" charset="0"/>
              </a:rPr>
            </a:br>
            <a:r>
              <a:rPr lang="en-US" altLang="zh-CN">
                <a:solidFill>
                  <a:srgbClr val="808000"/>
                </a:solidFill>
                <a:latin typeface="Consolas" pitchFamily="49" charset="0"/>
              </a:rPr>
              <a:t>This is the second sentence." </a:t>
            </a:r>
            <a:endParaRPr lang="zh-CN" altLang="en-US">
              <a:solidFill>
                <a:srgbClr val="808000"/>
              </a:solidFill>
              <a:latin typeface="Consolas" pitchFamily="49" charset="0"/>
            </a:endParaRPr>
          </a:p>
        </p:txBody>
      </p:sp>
      <p:sp>
        <p:nvSpPr>
          <p:cNvPr id="9" name="Text Box 5"/>
          <p:cNvSpPr txBox="1">
            <a:spLocks noChangeArrowheads="1"/>
          </p:cNvSpPr>
          <p:nvPr/>
        </p:nvSpPr>
        <p:spPr bwMode="auto">
          <a:xfrm>
            <a:off x="1071563" y="4500563"/>
            <a:ext cx="7705725" cy="376237"/>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"This is the first sentence. This is the second sentence." </a:t>
            </a:r>
            <a:endParaRPr lang="zh-CN" altLang="en-US">
              <a:solidFill>
                <a:srgbClr val="808000"/>
              </a:solidFill>
              <a:latin typeface="Consolas" pitchFamily="49" charset="0"/>
            </a:endParaRPr>
          </a:p>
        </p:txBody>
      </p:sp>
      <p:sp>
        <p:nvSpPr>
          <p:cNvPr id="10" name="AutoShape 6"/>
          <p:cNvSpPr>
            <a:spLocks noChangeArrowheads="1"/>
          </p:cNvSpPr>
          <p:nvPr/>
        </p:nvSpPr>
        <p:spPr bwMode="auto">
          <a:xfrm>
            <a:off x="3995738" y="3141663"/>
            <a:ext cx="863600" cy="1152525"/>
          </a:xfrm>
          <a:prstGeom prst="downArrow">
            <a:avLst>
              <a:gd name="adj1" fmla="val 50000"/>
              <a:gd name="adj2" fmla="val 33364"/>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out)">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150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757738D-F82F-43F5-8E8C-80B5FD147C59}" type="slidenum">
              <a:rPr lang="en-US" altLang="zh-CN" smtClean="0"/>
              <a:pPr eaLnBrk="1" hangingPunct="1"/>
              <a:t>19</a:t>
            </a:fld>
            <a:endParaRPr lang="en-US" altLang="zh-CN" smtClean="0"/>
          </a:p>
        </p:txBody>
      </p:sp>
      <p:sp>
        <p:nvSpPr>
          <p:cNvPr id="21508" name="内容占位符 2"/>
          <p:cNvSpPr>
            <a:spLocks noGrp="1"/>
          </p:cNvSpPr>
          <p:nvPr>
            <p:ph idx="1"/>
          </p:nvPr>
        </p:nvSpPr>
        <p:spPr>
          <a:xfrm>
            <a:off x="566738" y="1052513"/>
            <a:ext cx="8001000" cy="5162550"/>
          </a:xfrm>
        </p:spPr>
        <p:txBody>
          <a:bodyPr/>
          <a:lstStyle/>
          <a:p>
            <a:pPr lvl="1"/>
            <a:r>
              <a:rPr lang="zh-CN" altLang="en-US" sz="3200" b="1" smtClean="0"/>
              <a:t>自然字符串</a:t>
            </a:r>
            <a:r>
              <a:rPr lang="zh-CN" altLang="en-US" sz="3200" smtClean="0"/>
              <a:t>  </a:t>
            </a:r>
          </a:p>
          <a:p>
            <a:pPr lvl="2"/>
            <a:r>
              <a:rPr lang="zh-CN" altLang="en-US" sz="2800" smtClean="0"/>
              <a:t>如果你想要指示某些不需要如转义符那样的特别处理的字符串，那么你需要指定一个自然字符串。自然字符串通过给字符串加上前缀</a:t>
            </a:r>
            <a:r>
              <a:rPr lang="en-US" altLang="zh-CN" sz="2800" smtClean="0"/>
              <a:t>r</a:t>
            </a:r>
            <a:r>
              <a:rPr lang="zh-CN" altLang="en-US" sz="2800" smtClean="0"/>
              <a:t>或</a:t>
            </a:r>
            <a:r>
              <a:rPr lang="en-US" altLang="zh-CN" sz="2800" smtClean="0"/>
              <a:t>R</a:t>
            </a:r>
            <a:r>
              <a:rPr lang="zh-CN" altLang="en-US" sz="2800" smtClean="0"/>
              <a:t>来指定。例如</a:t>
            </a:r>
            <a:r>
              <a:rPr lang="en-US" altLang="zh-CN" sz="2800" smtClean="0"/>
              <a:t>r"Newlines are indicated by \n“</a:t>
            </a:r>
          </a:p>
          <a:p>
            <a:pPr lvl="3">
              <a:lnSpc>
                <a:spcPct val="90000"/>
              </a:lnSpc>
            </a:pPr>
            <a:endParaRPr lang="en-US" altLang="zh-CN" sz="2500" smtClean="0"/>
          </a:p>
          <a:p>
            <a:pPr lvl="2"/>
            <a:r>
              <a:rPr lang="zh-CN" altLang="en-US" sz="2800" smtClean="0"/>
              <a:t>比较下面两句话的区别：</a:t>
            </a:r>
          </a:p>
        </p:txBody>
      </p:sp>
      <p:sp>
        <p:nvSpPr>
          <p:cNvPr id="8" name="Text Box 4"/>
          <p:cNvSpPr txBox="1">
            <a:spLocks noChangeArrowheads="1"/>
          </p:cNvSpPr>
          <p:nvPr/>
        </p:nvSpPr>
        <p:spPr bwMode="auto">
          <a:xfrm>
            <a:off x="1857375" y="5000625"/>
            <a:ext cx="5832475" cy="78898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3333FF"/>
                </a:solidFill>
                <a:latin typeface="Consolas" pitchFamily="49" charset="0"/>
              </a:rPr>
              <a:t>print</a:t>
            </a:r>
            <a:r>
              <a:rPr lang="en-US" altLang="zh-CN">
                <a:solidFill>
                  <a:srgbClr val="FF6600"/>
                </a:solidFill>
                <a:latin typeface="Consolas" pitchFamily="49" charset="0"/>
              </a:rPr>
              <a:t> </a:t>
            </a:r>
            <a:r>
              <a:rPr lang="en-US" altLang="zh-CN">
                <a:solidFill>
                  <a:srgbClr val="808000"/>
                </a:solidFill>
                <a:latin typeface="Consolas" pitchFamily="49" charset="0"/>
              </a:rPr>
              <a:t>"Newlines are indicated by \nhello </a:t>
            </a:r>
            <a:r>
              <a:rPr lang="en-US" altLang="zh-CN">
                <a:solidFill>
                  <a:srgbClr val="808000"/>
                </a:solidFill>
              </a:rPr>
              <a:t>"</a:t>
            </a:r>
            <a:endParaRPr lang="en-US" altLang="zh-CN">
              <a:solidFill>
                <a:srgbClr val="808000"/>
              </a:solidFill>
              <a:latin typeface="Consolas" pitchFamily="49" charset="0"/>
            </a:endParaRPr>
          </a:p>
          <a:p>
            <a:pPr eaLnBrk="1" hangingPunct="1">
              <a:spcBef>
                <a:spcPct val="50000"/>
              </a:spcBef>
            </a:pPr>
            <a:r>
              <a:rPr lang="en-US" altLang="zh-CN">
                <a:solidFill>
                  <a:srgbClr val="3333FF"/>
                </a:solidFill>
                <a:latin typeface="Consolas" pitchFamily="49" charset="0"/>
              </a:rPr>
              <a:t>print</a:t>
            </a:r>
            <a:r>
              <a:rPr lang="en-US" altLang="zh-CN">
                <a:solidFill>
                  <a:srgbClr val="FF6600"/>
                </a:solidFill>
                <a:latin typeface="Consolas" pitchFamily="49" charset="0"/>
              </a:rPr>
              <a:t> </a:t>
            </a:r>
            <a:r>
              <a:rPr lang="en-US" altLang="zh-CN">
                <a:solidFill>
                  <a:srgbClr val="808000"/>
                </a:solidFill>
                <a:latin typeface="Consolas" pitchFamily="49" charset="0"/>
              </a:rPr>
              <a:t>r"Newlines are indicated by \nhello"</a:t>
            </a:r>
            <a:endParaRPr lang="zh-CN" altLang="en-US">
              <a:solidFill>
                <a:srgbClr val="808000"/>
              </a:solidFill>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FD5B9D3-BB9C-4603-82C7-11381C9AAEF6}" type="slidenum">
              <a:rPr lang="en-US" altLang="zh-CN" smtClean="0"/>
              <a:pPr eaLnBrk="1" hangingPunct="1"/>
              <a:t>2</a:t>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sz="3400" smtClean="0"/>
              <a:t>本节目录</a:t>
            </a:r>
          </a:p>
        </p:txBody>
      </p:sp>
      <p:sp>
        <p:nvSpPr>
          <p:cNvPr id="4100" name="Rectangle 3"/>
          <p:cNvSpPr>
            <a:spLocks noGrp="1" noChangeArrowheads="1"/>
          </p:cNvSpPr>
          <p:nvPr>
            <p:ph type="body" idx="1"/>
          </p:nvPr>
        </p:nvSpPr>
        <p:spPr/>
        <p:txBody>
          <a:bodyPr/>
          <a:lstStyle/>
          <a:p>
            <a:pPr eaLnBrk="1" hangingPunct="1"/>
            <a:r>
              <a:rPr lang="en-US" altLang="zh-CN" smtClean="0">
                <a:sym typeface="Arial" pitchFamily="34" charset="0"/>
              </a:rPr>
              <a:t>Python</a:t>
            </a:r>
            <a:r>
              <a:rPr lang="zh-CN" altLang="en-US" smtClean="0">
                <a:sym typeface="Arial" pitchFamily="34" charset="0"/>
              </a:rPr>
              <a:t>语言数据类型、运算符和表达式</a:t>
            </a:r>
            <a:endParaRPr lang="en-US" altLang="zh-CN" smtClean="0">
              <a:sym typeface="Arial" pitchFamily="34" charset="0"/>
            </a:endParaRPr>
          </a:p>
          <a:p>
            <a:pPr eaLnBrk="1" hangingPunct="1"/>
            <a:r>
              <a:rPr lang="en-US" altLang="zh-CN" smtClean="0"/>
              <a:t>Python</a:t>
            </a:r>
            <a:r>
              <a:rPr lang="zh-CN" altLang="en-US" smtClean="0"/>
              <a:t>的数据结构</a:t>
            </a:r>
            <a:endParaRPr lang="en-US" altLang="zh-CN" smtClean="0"/>
          </a:p>
          <a:p>
            <a:pPr eaLnBrk="1" hangingPunct="1"/>
            <a:r>
              <a:rPr lang="en-US" altLang="zh-CN" smtClean="0"/>
              <a:t>Python</a:t>
            </a:r>
            <a:r>
              <a:rPr lang="zh-CN" altLang="en-US" smtClean="0"/>
              <a:t>的流程控制</a:t>
            </a:r>
            <a:endParaRPr lang="en-US" altLang="zh-CN" smtClean="0"/>
          </a:p>
          <a:p>
            <a:pPr eaLnBrk="1" hangingPunct="1"/>
            <a:r>
              <a:rPr lang="en-US" altLang="zh-CN" smtClean="0"/>
              <a:t>Python</a:t>
            </a:r>
            <a:r>
              <a:rPr lang="zh-CN" altLang="en-US" smtClean="0"/>
              <a:t>函数</a:t>
            </a:r>
            <a:endParaRPr lang="en-US" altLang="zh-CN" smtClean="0"/>
          </a:p>
          <a:p>
            <a:pPr eaLnBrk="1" hangingPunct="1"/>
            <a:r>
              <a:rPr lang="en-US" altLang="zh-CN" smtClean="0"/>
              <a:t>Python</a:t>
            </a:r>
            <a:r>
              <a:rPr lang="zh-CN" altLang="en-US" smtClean="0"/>
              <a:t>模块</a:t>
            </a:r>
            <a:endParaRPr lang="en-US" altLang="zh-CN" smtClean="0"/>
          </a:p>
          <a:p>
            <a:pPr eaLnBrk="1" hangingPunct="1"/>
            <a:r>
              <a:rPr lang="en-US" altLang="zh-CN" smtClean="0"/>
              <a:t>Python</a:t>
            </a:r>
            <a:r>
              <a:rPr lang="zh-CN" altLang="en-US" smtClean="0"/>
              <a:t>的输入、输出</a:t>
            </a:r>
            <a:endParaRPr lang="en-US" altLang="zh-CN" smtClean="0"/>
          </a:p>
          <a:p>
            <a:pPr eaLnBrk="1" hangingPunct="1"/>
            <a:r>
              <a:rPr lang="zh-CN" altLang="en-US" smtClean="0">
                <a:sym typeface="Arial" pitchFamily="34" charset="0"/>
              </a:rPr>
              <a:t>异常处理</a:t>
            </a:r>
            <a:endParaRPr lang="en-US" altLang="zh-CN" smtClean="0"/>
          </a:p>
          <a:p>
            <a:pPr eaLnBrk="1" hangingPunct="1"/>
            <a:endParaRPr lang="en-US" altLang="zh-CN" smtClean="0"/>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253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295140D-2A91-4FB0-AF55-AA2CAD9841DE}" type="slidenum">
              <a:rPr lang="en-US" altLang="zh-CN" smtClean="0"/>
              <a:pPr eaLnBrk="1" hangingPunct="1"/>
              <a:t>20</a:t>
            </a:fld>
            <a:endParaRPr lang="en-US" altLang="zh-CN" smtClean="0"/>
          </a:p>
        </p:txBody>
      </p:sp>
      <p:sp>
        <p:nvSpPr>
          <p:cNvPr id="22532" name="内容占位符 2"/>
          <p:cNvSpPr>
            <a:spLocks noGrp="1"/>
          </p:cNvSpPr>
          <p:nvPr>
            <p:ph idx="1"/>
          </p:nvPr>
        </p:nvSpPr>
        <p:spPr>
          <a:xfrm>
            <a:off x="566738" y="1052513"/>
            <a:ext cx="8001000" cy="5162550"/>
          </a:xfrm>
        </p:spPr>
        <p:txBody>
          <a:bodyPr/>
          <a:lstStyle/>
          <a:p>
            <a:pPr lvl="1">
              <a:lnSpc>
                <a:spcPct val="90000"/>
              </a:lnSpc>
            </a:pPr>
            <a:r>
              <a:rPr lang="en-US" altLang="zh-CN" sz="3200" b="1" smtClean="0"/>
              <a:t>Unicode</a:t>
            </a:r>
            <a:r>
              <a:rPr lang="zh-CN" altLang="en-US" sz="3200" b="1" smtClean="0"/>
              <a:t>字符串</a:t>
            </a:r>
            <a:endParaRPr lang="zh-CN" altLang="en-US" sz="3200" smtClean="0"/>
          </a:p>
          <a:p>
            <a:pPr lvl="2">
              <a:lnSpc>
                <a:spcPct val="90000"/>
              </a:lnSpc>
            </a:pPr>
            <a:r>
              <a:rPr lang="en-US" altLang="zh-CN" sz="2800" smtClean="0"/>
              <a:t>Unicode</a:t>
            </a:r>
            <a:r>
              <a:rPr lang="zh-CN" altLang="en-US" sz="2800" smtClean="0"/>
              <a:t>是书写国际文本的标准方法。如果想要用中文、日文、韩文等写文本，那么需要有一个支持</a:t>
            </a:r>
            <a:r>
              <a:rPr lang="en-US" altLang="zh-CN" sz="2800" smtClean="0"/>
              <a:t>Unicode</a:t>
            </a:r>
            <a:r>
              <a:rPr lang="zh-CN" altLang="en-US" sz="2800" smtClean="0"/>
              <a:t>的编辑器。类似地，</a:t>
            </a:r>
            <a:r>
              <a:rPr lang="en-US" altLang="zh-CN" sz="2800" smtClean="0"/>
              <a:t>Python</a:t>
            </a:r>
            <a:r>
              <a:rPr lang="zh-CN" altLang="en-US" sz="2800" smtClean="0"/>
              <a:t>允许处理</a:t>
            </a:r>
            <a:r>
              <a:rPr lang="en-US" altLang="zh-CN" sz="2800" smtClean="0"/>
              <a:t>Unicode</a:t>
            </a:r>
            <a:r>
              <a:rPr lang="zh-CN" altLang="en-US" sz="2800" smtClean="0"/>
              <a:t>文本</a:t>
            </a:r>
            <a:r>
              <a:rPr lang="en-US" altLang="zh-CN" sz="2800" smtClean="0"/>
              <a:t>——</a:t>
            </a:r>
            <a:r>
              <a:rPr lang="zh-CN" altLang="en-US" sz="2800" smtClean="0"/>
              <a:t>只需要在字符串前加上前缀</a:t>
            </a:r>
            <a:r>
              <a:rPr lang="en-US" altLang="zh-CN" sz="2800" smtClean="0"/>
              <a:t>u</a:t>
            </a:r>
            <a:r>
              <a:rPr lang="zh-CN" altLang="en-US" sz="2800" smtClean="0"/>
              <a:t>或</a:t>
            </a:r>
            <a:r>
              <a:rPr lang="en-US" altLang="zh-CN" sz="2800" smtClean="0"/>
              <a:t>U</a:t>
            </a:r>
            <a:r>
              <a:rPr lang="zh-CN" altLang="en-US" sz="2800" smtClean="0"/>
              <a:t>。例如，</a:t>
            </a:r>
            <a:r>
              <a:rPr lang="en-US" altLang="zh-CN" sz="2800" smtClean="0"/>
              <a:t>u"This is a Unicode string."</a:t>
            </a:r>
            <a:r>
              <a:rPr lang="zh-CN" altLang="en-US" sz="2800" smtClean="0"/>
              <a:t>。</a:t>
            </a:r>
          </a:p>
          <a:p>
            <a:pPr lvl="4">
              <a:lnSpc>
                <a:spcPct val="90000"/>
              </a:lnSpc>
            </a:pPr>
            <a:endParaRPr lang="en-US" altLang="zh-CN" sz="2500" smtClean="0"/>
          </a:p>
          <a:p>
            <a:pPr lvl="2">
              <a:lnSpc>
                <a:spcPct val="90000"/>
              </a:lnSpc>
            </a:pPr>
            <a:r>
              <a:rPr lang="zh-CN" altLang="en-US" sz="2800" smtClean="0"/>
              <a:t>在处理文本文件的时候尽量使用</a:t>
            </a:r>
            <a:r>
              <a:rPr lang="en-US" altLang="zh-CN" sz="2800" smtClean="0"/>
              <a:t>Unicode</a:t>
            </a:r>
            <a:r>
              <a:rPr lang="zh-CN" altLang="en-US" sz="2800" smtClean="0"/>
              <a:t>编码，特别是文件中含有用非英语的语言写的文本。</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355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D06EC97-57F9-43F7-9947-7F5CD3544E00}" type="slidenum">
              <a:rPr lang="en-US" altLang="zh-CN" smtClean="0"/>
              <a:pPr eaLnBrk="1" hangingPunct="1"/>
              <a:t>21</a:t>
            </a:fld>
            <a:endParaRPr lang="en-US" altLang="zh-CN" smtClean="0"/>
          </a:p>
        </p:txBody>
      </p:sp>
      <p:sp>
        <p:nvSpPr>
          <p:cNvPr id="23556" name="内容占位符 2"/>
          <p:cNvSpPr>
            <a:spLocks noGrp="1"/>
          </p:cNvSpPr>
          <p:nvPr>
            <p:ph idx="1"/>
          </p:nvPr>
        </p:nvSpPr>
        <p:spPr>
          <a:xfrm>
            <a:off x="566738" y="1052513"/>
            <a:ext cx="8001000" cy="5162550"/>
          </a:xfrm>
        </p:spPr>
        <p:txBody>
          <a:bodyPr/>
          <a:lstStyle/>
          <a:p>
            <a:pPr lvl="1"/>
            <a:r>
              <a:rPr lang="zh-CN" altLang="en-US" sz="2800" b="1" smtClean="0"/>
              <a:t>字符串是不可变的</a:t>
            </a:r>
            <a:r>
              <a:rPr lang="zh-CN" altLang="en-US" sz="2800" smtClean="0"/>
              <a:t> </a:t>
            </a:r>
            <a:endParaRPr lang="en-US" altLang="zh-CN" sz="2800" smtClean="0"/>
          </a:p>
          <a:p>
            <a:pPr lvl="1">
              <a:buFont typeface="Wingdings" pitchFamily="2" charset="2"/>
              <a:buNone/>
            </a:pPr>
            <a:r>
              <a:rPr lang="zh-CN" altLang="en-US" sz="2800" smtClean="0"/>
              <a:t>         这意味着一旦创造了一个字符串，就不能再改变它了。虽然这看起来像是一件坏事，但实际上它不是。我们将会在后面的程序中看到为什么说它不是一个缺点。</a:t>
            </a:r>
            <a:endParaRPr lang="en-US" altLang="zh-CN" sz="2800" smtClean="0"/>
          </a:p>
          <a:p>
            <a:pPr lvl="1">
              <a:lnSpc>
                <a:spcPct val="90000"/>
              </a:lnSpc>
            </a:pPr>
            <a:r>
              <a:rPr lang="zh-CN" altLang="en-US" sz="2800" b="1" smtClean="0"/>
              <a:t>级连字符串</a:t>
            </a:r>
            <a:r>
              <a:rPr lang="zh-CN" altLang="en-US" sz="2800" smtClean="0"/>
              <a:t> </a:t>
            </a:r>
          </a:p>
          <a:p>
            <a:pPr lvl="1">
              <a:lnSpc>
                <a:spcPct val="90000"/>
              </a:lnSpc>
              <a:buFont typeface="Wingdings" pitchFamily="2" charset="2"/>
              <a:buNone/>
            </a:pPr>
            <a:r>
              <a:rPr lang="zh-CN" altLang="en-US" sz="2800" smtClean="0"/>
              <a:t>         如果把两个字符串按字面意义相邻放着，他们会被</a:t>
            </a:r>
            <a:r>
              <a:rPr lang="en-US" altLang="zh-CN" sz="2800" smtClean="0"/>
              <a:t>Python</a:t>
            </a:r>
            <a:r>
              <a:rPr lang="zh-CN" altLang="en-US" sz="2800" smtClean="0"/>
              <a:t>自动级连。例如，</a:t>
            </a:r>
            <a:r>
              <a:rPr lang="en-US" altLang="zh-CN" sz="2800" smtClean="0"/>
              <a:t>'What\'s' 'your name?'</a:t>
            </a:r>
            <a:r>
              <a:rPr lang="zh-CN" altLang="en-US" sz="2800" smtClean="0"/>
              <a:t>会 被自动转为</a:t>
            </a:r>
            <a:r>
              <a:rPr lang="en-US" altLang="zh-CN" sz="2800" smtClean="0"/>
              <a:t>"What's your name?"</a:t>
            </a:r>
            <a:endParaRPr lang="zh-CN" altLang="en-US" sz="2800" smtClean="0"/>
          </a:p>
        </p:txBody>
      </p:sp>
      <p:sp>
        <p:nvSpPr>
          <p:cNvPr id="10" name="Text Box 5"/>
          <p:cNvSpPr txBox="1">
            <a:spLocks noChangeArrowheads="1"/>
          </p:cNvSpPr>
          <p:nvPr/>
        </p:nvSpPr>
        <p:spPr bwMode="auto">
          <a:xfrm>
            <a:off x="2771775" y="5445125"/>
            <a:ext cx="3548063" cy="37623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'What\'s' 'your name?'</a:t>
            </a:r>
            <a:endParaRPr lang="zh-CN" altLang="en-US">
              <a:solidFill>
                <a:srgbClr val="808000"/>
              </a:solidFill>
              <a:latin typeface="Consolas" pitchFamily="49" charset="0"/>
            </a:endParaRPr>
          </a:p>
        </p:txBody>
      </p:sp>
      <p:sp>
        <p:nvSpPr>
          <p:cNvPr id="11" name="Text Box 6"/>
          <p:cNvSpPr txBox="1">
            <a:spLocks noChangeArrowheads="1"/>
          </p:cNvSpPr>
          <p:nvPr/>
        </p:nvSpPr>
        <p:spPr bwMode="auto">
          <a:xfrm>
            <a:off x="2771775" y="5876925"/>
            <a:ext cx="3527425" cy="37623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"What's your name?"</a:t>
            </a:r>
            <a:endParaRPr lang="zh-CN" altLang="en-US">
              <a:solidFill>
                <a:srgbClr val="808000"/>
              </a:solidFill>
              <a:latin typeface="Consolas" pitchFamily="49" charset="0"/>
            </a:endParaRPr>
          </a:p>
        </p:txBody>
      </p:sp>
      <p:sp>
        <p:nvSpPr>
          <p:cNvPr id="12" name="Text Box 7"/>
          <p:cNvSpPr txBox="1">
            <a:spLocks noChangeArrowheads="1"/>
          </p:cNvSpPr>
          <p:nvPr/>
        </p:nvSpPr>
        <p:spPr bwMode="auto">
          <a:xfrm>
            <a:off x="2771775" y="6308725"/>
            <a:ext cx="3527425" cy="37623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rPr>
              <a:t>"What\'s" + "your name? "</a:t>
            </a:r>
            <a:endParaRPr lang="zh-CN" altLang="en-US">
              <a:solidFill>
                <a:srgbClr val="8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4579" name="内容占位符 2"/>
          <p:cNvSpPr>
            <a:spLocks noGrp="1"/>
          </p:cNvSpPr>
          <p:nvPr>
            <p:ph idx="1"/>
          </p:nvPr>
        </p:nvSpPr>
        <p:spPr/>
        <p:txBody>
          <a:bodyPr/>
          <a:lstStyle/>
          <a:p>
            <a:r>
              <a:rPr lang="zh-CN" altLang="en-US" sz="3200" b="1" smtClean="0"/>
              <a:t>变量</a:t>
            </a:r>
            <a:endParaRPr lang="zh-CN" altLang="en-US" sz="3200" smtClean="0"/>
          </a:p>
          <a:p>
            <a:pPr lvl="1"/>
            <a:r>
              <a:rPr lang="zh-CN" altLang="en-US" sz="2800" smtClean="0"/>
              <a:t>仅仅使用字面意义上的常量很快就会不能满足我们的需求</a:t>
            </a:r>
            <a:r>
              <a:rPr lang="en-US" altLang="zh-CN" sz="2800" smtClean="0"/>
              <a:t>——</a:t>
            </a:r>
            <a:r>
              <a:rPr lang="zh-CN" altLang="en-US" sz="2800" smtClean="0"/>
              <a:t>我们需要一种既可以储存信息又可以对它们进行操作（改变它的内容）的方法。这是为什么要引入</a:t>
            </a:r>
            <a:r>
              <a:rPr lang="zh-CN" altLang="en-US" sz="2800" smtClean="0">
                <a:solidFill>
                  <a:srgbClr val="FF0000"/>
                </a:solidFill>
              </a:rPr>
              <a:t> </a:t>
            </a:r>
            <a:r>
              <a:rPr lang="zh-CN" altLang="en-US" sz="2800" i="1" smtClean="0">
                <a:solidFill>
                  <a:srgbClr val="FF0000"/>
                </a:solidFill>
              </a:rPr>
              <a:t>变量</a:t>
            </a:r>
            <a:r>
              <a:rPr lang="zh-CN" altLang="en-US" sz="2800" smtClean="0">
                <a:solidFill>
                  <a:srgbClr val="FF0000"/>
                </a:solidFill>
              </a:rPr>
              <a:t> </a:t>
            </a:r>
            <a:r>
              <a:rPr lang="zh-CN" altLang="en-US" sz="2800" smtClean="0"/>
              <a:t>。</a:t>
            </a:r>
            <a:endParaRPr lang="en-US" altLang="zh-CN" sz="2800" smtClean="0"/>
          </a:p>
          <a:p>
            <a:pPr lvl="1"/>
            <a:r>
              <a:rPr lang="zh-CN" altLang="en-US" sz="2800" smtClean="0"/>
              <a:t>变量的值可以</a:t>
            </a:r>
            <a:r>
              <a:rPr lang="zh-CN" altLang="en-US" sz="2800" i="1" smtClean="0">
                <a:solidFill>
                  <a:srgbClr val="FF0000"/>
                </a:solidFill>
              </a:rPr>
              <a:t>变化</a:t>
            </a:r>
            <a:r>
              <a:rPr lang="zh-CN" altLang="en-US" sz="2800" smtClean="0"/>
              <a:t>，即可以使用变量存储任何东西。变量只是计算机中存储信息的一部分内存。与字面意义上的常量不同，需要一些能够访问这些变量的方法，因此要给变量命名。 </a:t>
            </a:r>
          </a:p>
          <a:p>
            <a:pPr lvl="1"/>
            <a:endParaRPr lang="zh-CN" altLang="en-US" sz="2400" smtClean="0"/>
          </a:p>
          <a:p>
            <a:endParaRPr lang="zh-CN" altLang="en-US" smtClean="0"/>
          </a:p>
        </p:txBody>
      </p:sp>
      <p:sp>
        <p:nvSpPr>
          <p:cNvPr id="2458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ABC6915-B9BA-4AAE-992B-D509152E01FE}" type="slidenum">
              <a:rPr lang="en-US" altLang="zh-CN" smtClean="0"/>
              <a:pPr eaLnBrk="1" hangingPunct="1"/>
              <a:t>22</a:t>
            </a:fld>
            <a:endParaRPr lang="en-US" altLang="zh-CN"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5603" name="内容占位符 2"/>
          <p:cNvSpPr>
            <a:spLocks noGrp="1"/>
          </p:cNvSpPr>
          <p:nvPr>
            <p:ph idx="1"/>
          </p:nvPr>
        </p:nvSpPr>
        <p:spPr/>
        <p:txBody>
          <a:bodyPr/>
          <a:lstStyle/>
          <a:p>
            <a:r>
              <a:rPr lang="zh-CN" altLang="en-US" sz="3200" b="1" smtClean="0"/>
              <a:t>标识符的命名</a:t>
            </a:r>
            <a:endParaRPr lang="en-US" altLang="zh-CN" sz="3200" b="1" smtClean="0"/>
          </a:p>
          <a:p>
            <a:pPr>
              <a:buFont typeface="Wingdings" pitchFamily="2" charset="2"/>
              <a:buNone/>
            </a:pPr>
            <a:r>
              <a:rPr lang="zh-CN" altLang="en-US" sz="3200" smtClean="0"/>
              <a:t>        变量是标识符的例子。 </a:t>
            </a:r>
            <a:r>
              <a:rPr lang="zh-CN" altLang="en-US" sz="3200" i="1" smtClean="0">
                <a:solidFill>
                  <a:srgbClr val="FF0000"/>
                </a:solidFill>
              </a:rPr>
              <a:t>标识符</a:t>
            </a:r>
            <a:r>
              <a:rPr lang="zh-CN" altLang="en-US" sz="3200" smtClean="0">
                <a:solidFill>
                  <a:srgbClr val="FF0000"/>
                </a:solidFill>
              </a:rPr>
              <a:t> </a:t>
            </a:r>
            <a:r>
              <a:rPr lang="zh-CN" altLang="en-US" sz="3200" smtClean="0"/>
              <a:t>是用来标识 </a:t>
            </a:r>
            <a:r>
              <a:rPr lang="zh-CN" altLang="en-US" sz="3200" i="1" smtClean="0"/>
              <a:t>某样东西</a:t>
            </a:r>
            <a:r>
              <a:rPr lang="zh-CN" altLang="en-US" sz="3200" smtClean="0"/>
              <a:t> 的名字。在命名标识符的时候，要遵循这些规则：</a:t>
            </a:r>
            <a:endParaRPr lang="en-US" altLang="zh-CN" sz="3200" smtClean="0"/>
          </a:p>
          <a:p>
            <a:pPr lvl="1">
              <a:lnSpc>
                <a:spcPct val="80000"/>
              </a:lnSpc>
            </a:pPr>
            <a:r>
              <a:rPr lang="zh-CN" altLang="en-US" sz="2800" smtClean="0"/>
              <a:t>标识符的第一个字符必须是字母表中的字母（大写或小写）或者一个下划线（‘ </a:t>
            </a:r>
            <a:r>
              <a:rPr lang="en-US" altLang="zh-CN" sz="2800" smtClean="0"/>
              <a:t>_ ’</a:t>
            </a:r>
            <a:r>
              <a:rPr lang="zh-CN" altLang="en-US" sz="2800" smtClean="0"/>
              <a:t>）。</a:t>
            </a:r>
          </a:p>
          <a:p>
            <a:pPr lvl="1">
              <a:lnSpc>
                <a:spcPct val="80000"/>
              </a:lnSpc>
            </a:pPr>
            <a:r>
              <a:rPr lang="zh-CN" altLang="en-US" sz="2800" smtClean="0"/>
              <a:t>标识符名称的其他部分可以由字母（大写或小写）、下划线（‘ </a:t>
            </a:r>
            <a:r>
              <a:rPr lang="en-US" altLang="zh-CN" sz="2800" smtClean="0"/>
              <a:t>_ ’</a:t>
            </a:r>
            <a:r>
              <a:rPr lang="zh-CN" altLang="en-US" sz="2800" smtClean="0"/>
              <a:t>）或数字（</a:t>
            </a:r>
            <a:r>
              <a:rPr lang="en-US" altLang="zh-CN" sz="2800" smtClean="0"/>
              <a:t>0-9</a:t>
            </a:r>
            <a:r>
              <a:rPr lang="zh-CN" altLang="en-US" sz="2800" smtClean="0"/>
              <a:t>）组成。</a:t>
            </a:r>
            <a:endParaRPr lang="zh-CN" altLang="en-US" sz="3200" smtClean="0"/>
          </a:p>
        </p:txBody>
      </p:sp>
      <p:sp>
        <p:nvSpPr>
          <p:cNvPr id="2560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BFD79E2-A49E-4BC1-B0D3-2E468E5AFDC4}" type="slidenum">
              <a:rPr lang="en-US" altLang="zh-CN" smtClean="0"/>
              <a:pPr eaLnBrk="1" hangingPunct="1"/>
              <a:t>23</a:t>
            </a:fld>
            <a:endParaRPr lang="en-US" altLang="zh-CN"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6627" name="内容占位符 2"/>
          <p:cNvSpPr>
            <a:spLocks noGrp="1"/>
          </p:cNvSpPr>
          <p:nvPr>
            <p:ph idx="1"/>
          </p:nvPr>
        </p:nvSpPr>
        <p:spPr/>
        <p:txBody>
          <a:bodyPr/>
          <a:lstStyle/>
          <a:p>
            <a:pPr lvl="1">
              <a:lnSpc>
                <a:spcPct val="80000"/>
              </a:lnSpc>
            </a:pPr>
            <a:endParaRPr lang="en-US" altLang="zh-CN" sz="2800" smtClean="0"/>
          </a:p>
          <a:p>
            <a:pPr lvl="1">
              <a:lnSpc>
                <a:spcPct val="80000"/>
              </a:lnSpc>
            </a:pPr>
            <a:r>
              <a:rPr lang="zh-CN" altLang="en-US" sz="2800" smtClean="0"/>
              <a:t>标识符名称是对大小写敏感的。例如，</a:t>
            </a:r>
            <a:r>
              <a:rPr lang="en-US" altLang="zh-CN" sz="2800" smtClean="0"/>
              <a:t>myname</a:t>
            </a:r>
            <a:r>
              <a:rPr lang="zh-CN" altLang="en-US" sz="2800" smtClean="0"/>
              <a:t>和</a:t>
            </a:r>
            <a:r>
              <a:rPr lang="en-US" altLang="zh-CN" sz="2800" smtClean="0"/>
              <a:t>myName</a:t>
            </a:r>
            <a:r>
              <a:rPr lang="zh-CN" altLang="en-US" sz="2800" b="1" smtClean="0"/>
              <a:t>不是</a:t>
            </a:r>
            <a:r>
              <a:rPr lang="zh-CN" altLang="en-US" sz="2800" smtClean="0"/>
              <a:t>一个标识符。注意前者中的小写</a:t>
            </a:r>
            <a:r>
              <a:rPr lang="en-US" altLang="zh-CN" sz="2800" smtClean="0"/>
              <a:t>n</a:t>
            </a:r>
            <a:r>
              <a:rPr lang="zh-CN" altLang="en-US" sz="2800" smtClean="0"/>
              <a:t>和后者中的大写</a:t>
            </a:r>
            <a:r>
              <a:rPr lang="en-US" altLang="zh-CN" sz="2800" smtClean="0"/>
              <a:t>N</a:t>
            </a:r>
            <a:r>
              <a:rPr lang="zh-CN" altLang="en-US" sz="2800" smtClean="0"/>
              <a:t>。</a:t>
            </a:r>
            <a:endParaRPr lang="en-US" altLang="zh-CN" sz="2800" smtClean="0"/>
          </a:p>
          <a:p>
            <a:pPr lvl="1">
              <a:lnSpc>
                <a:spcPct val="80000"/>
              </a:lnSpc>
            </a:pPr>
            <a:endParaRPr lang="zh-CN" altLang="en-US" sz="2800" smtClean="0"/>
          </a:p>
          <a:p>
            <a:pPr lvl="1">
              <a:lnSpc>
                <a:spcPct val="80000"/>
              </a:lnSpc>
            </a:pPr>
            <a:r>
              <a:rPr lang="zh-CN" altLang="en-US" sz="2800" i="1" smtClean="0"/>
              <a:t>有效</a:t>
            </a:r>
            <a:r>
              <a:rPr lang="zh-CN" altLang="en-US" sz="2800" smtClean="0"/>
              <a:t> 标识符名称的例子有</a:t>
            </a:r>
            <a:r>
              <a:rPr lang="en-US" altLang="zh-CN" sz="2800" smtClean="0"/>
              <a:t>i</a:t>
            </a:r>
            <a:r>
              <a:rPr lang="zh-CN" altLang="en-US" sz="2800" smtClean="0"/>
              <a:t>、</a:t>
            </a:r>
            <a:r>
              <a:rPr lang="en-US" altLang="zh-CN" sz="2800" smtClean="0"/>
              <a:t>__my_name</a:t>
            </a:r>
            <a:r>
              <a:rPr lang="zh-CN" altLang="en-US" sz="2800" smtClean="0"/>
              <a:t>、</a:t>
            </a:r>
            <a:r>
              <a:rPr lang="en-US" altLang="zh-CN" sz="2800" smtClean="0"/>
              <a:t>name_23</a:t>
            </a:r>
            <a:r>
              <a:rPr lang="zh-CN" altLang="en-US" sz="2800" smtClean="0"/>
              <a:t>和</a:t>
            </a:r>
            <a:r>
              <a:rPr lang="en-US" altLang="zh-CN" sz="2800" smtClean="0"/>
              <a:t>a1b2_c3</a:t>
            </a:r>
            <a:r>
              <a:rPr lang="zh-CN" altLang="en-US" sz="2800" smtClean="0"/>
              <a:t>。</a:t>
            </a:r>
            <a:endParaRPr lang="en-US" altLang="zh-CN" sz="2800" smtClean="0"/>
          </a:p>
          <a:p>
            <a:pPr lvl="1">
              <a:lnSpc>
                <a:spcPct val="80000"/>
              </a:lnSpc>
            </a:pPr>
            <a:endParaRPr lang="zh-CN" altLang="en-US" sz="2800" smtClean="0"/>
          </a:p>
          <a:p>
            <a:pPr lvl="1">
              <a:lnSpc>
                <a:spcPct val="80000"/>
              </a:lnSpc>
            </a:pPr>
            <a:r>
              <a:rPr lang="zh-CN" altLang="en-US" sz="2800" i="1" smtClean="0">
                <a:solidFill>
                  <a:srgbClr val="FF0000"/>
                </a:solidFill>
              </a:rPr>
              <a:t>无效</a:t>
            </a:r>
            <a:r>
              <a:rPr lang="zh-CN" altLang="en-US" sz="2800" smtClean="0"/>
              <a:t> 标识符名称的例子有</a:t>
            </a:r>
            <a:r>
              <a:rPr lang="en-US" altLang="zh-CN" sz="2800" smtClean="0"/>
              <a:t>2things</a:t>
            </a:r>
            <a:r>
              <a:rPr lang="zh-CN" altLang="en-US" sz="2800" smtClean="0"/>
              <a:t>、</a:t>
            </a:r>
            <a:r>
              <a:rPr lang="en-US" altLang="zh-CN" sz="2800" smtClean="0"/>
              <a:t>this is spaced out</a:t>
            </a:r>
            <a:r>
              <a:rPr lang="zh-CN" altLang="en-US" sz="2800" smtClean="0"/>
              <a:t>和</a:t>
            </a:r>
            <a:r>
              <a:rPr lang="en-US" altLang="zh-CN" sz="2800" smtClean="0"/>
              <a:t>my-name</a:t>
            </a:r>
            <a:r>
              <a:rPr lang="zh-CN" altLang="en-US" sz="2800" smtClean="0"/>
              <a:t>。</a:t>
            </a:r>
          </a:p>
          <a:p>
            <a:pPr lvl="1"/>
            <a:endParaRPr lang="zh-CN" altLang="en-US" smtClean="0"/>
          </a:p>
        </p:txBody>
      </p:sp>
      <p:sp>
        <p:nvSpPr>
          <p:cNvPr id="2662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F37EC27-4037-45DF-A336-5810A64A1086}" type="slidenum">
              <a:rPr lang="en-US" altLang="zh-CN" smtClean="0"/>
              <a:pPr eaLnBrk="1" hangingPunct="1"/>
              <a:t>24</a:t>
            </a:fld>
            <a:endParaRPr lang="en-US" altLang="zh-C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7651" name="内容占位符 2"/>
          <p:cNvSpPr>
            <a:spLocks noGrp="1"/>
          </p:cNvSpPr>
          <p:nvPr>
            <p:ph idx="1"/>
          </p:nvPr>
        </p:nvSpPr>
        <p:spPr/>
        <p:txBody>
          <a:bodyPr/>
          <a:lstStyle/>
          <a:p>
            <a:r>
              <a:rPr lang="zh-CN" altLang="en-US" sz="3200" b="1" smtClean="0">
                <a:latin typeface="Arial Rounded MT Bold" pitchFamily="34" charset="0"/>
                <a:ea typeface="黑体" pitchFamily="49" charset="-122"/>
              </a:rPr>
              <a:t>标识符的命名</a:t>
            </a:r>
            <a:r>
              <a:rPr lang="en-US" altLang="zh-CN" sz="3200" b="1" smtClean="0">
                <a:latin typeface="Arial Rounded MT Bold" pitchFamily="34" charset="0"/>
                <a:ea typeface="黑体" pitchFamily="49" charset="-122"/>
              </a:rPr>
              <a:t>-</a:t>
            </a:r>
            <a:r>
              <a:rPr lang="zh-CN" altLang="en-US" sz="3200" b="1" smtClean="0">
                <a:latin typeface="Arial Rounded MT Bold" pitchFamily="34" charset="0"/>
                <a:ea typeface="黑体" pitchFamily="49" charset="-122"/>
              </a:rPr>
              <a:t>关键字</a:t>
            </a:r>
          </a:p>
          <a:p>
            <a:endParaRPr lang="zh-CN" altLang="en-US" smtClean="0"/>
          </a:p>
        </p:txBody>
      </p:sp>
      <p:sp>
        <p:nvSpPr>
          <p:cNvPr id="276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B05ABFB-DCAC-4D4B-AD43-DFE7CB9D171C}" type="slidenum">
              <a:rPr lang="en-US" altLang="zh-CN" smtClean="0"/>
              <a:pPr eaLnBrk="1" hangingPunct="1"/>
              <a:t>25</a:t>
            </a:fld>
            <a:endParaRPr lang="en-US" altLang="zh-CN" smtClean="0"/>
          </a:p>
        </p:txBody>
      </p:sp>
      <p:graphicFrame>
        <p:nvGraphicFramePr>
          <p:cNvPr id="7" name="Group 427"/>
          <p:cNvGraphicFramePr>
            <a:graphicFrameLocks/>
          </p:cNvGraphicFramePr>
          <p:nvPr/>
        </p:nvGraphicFramePr>
        <p:xfrm>
          <a:off x="500063" y="1785938"/>
          <a:ext cx="8229600" cy="4389437"/>
        </p:xfrm>
        <a:graphic>
          <a:graphicData uri="http://schemas.openxmlformats.org/drawingml/2006/table">
            <a:tbl>
              <a:tblPr/>
              <a:tblGrid>
                <a:gridCol w="1646238"/>
                <a:gridCol w="1646237"/>
                <a:gridCol w="1644650"/>
                <a:gridCol w="1646238"/>
                <a:gridCol w="1646237"/>
              </a:tblGrid>
              <a:tr h="627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Consolas" pitchFamily="49" charset="0"/>
                          <a:ea typeface="宋体" pitchFamily="2" charset="-122"/>
                        </a:rPr>
                        <a:t>and</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0000FF"/>
                          </a:solidFill>
                          <a:effectLst/>
                          <a:latin typeface="Consolas" pitchFamily="49" charset="0"/>
                          <a:ea typeface="宋体" pitchFamily="2" charset="-122"/>
                        </a:rPr>
                        <a:t>del</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from</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not</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while</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r>
              <a:tr h="627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as</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elif</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global</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or</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with</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r>
              <a:tr h="627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assert</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else</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if</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pass</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yield</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r>
              <a:tr h="627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break</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except</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import</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print</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0000FF"/>
                        </a:solidFill>
                        <a:effectLst/>
                        <a:latin typeface="Consolas" pitchFamily="49" charset="0"/>
                        <a:ea typeface="黑体" pitchFamily="49" charset="-122"/>
                      </a:endParaRP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r>
              <a:tr h="627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class</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exec</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in</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raise</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0000FF"/>
                        </a:solidFill>
                        <a:effectLst/>
                        <a:latin typeface="Consolas" pitchFamily="49" charset="0"/>
                        <a:ea typeface="黑体" pitchFamily="49" charset="-122"/>
                      </a:endParaRP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r>
              <a:tr h="627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continue</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finally</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is</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return</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rgbClr val="0000FF"/>
                        </a:solidFill>
                        <a:effectLst/>
                        <a:latin typeface="Consolas" pitchFamily="49" charset="0"/>
                        <a:ea typeface="黑体" pitchFamily="49" charset="-122"/>
                      </a:endParaRP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r>
              <a:tr h="627062">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def</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for</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lambda</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Consolas" pitchFamily="49" charset="0"/>
                          <a:ea typeface="宋体" pitchFamily="2" charset="-122"/>
                        </a:rPr>
                        <a:t>try</a:t>
                      </a: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rgbClr val="0000FF"/>
                        </a:solidFill>
                        <a:effectLst/>
                        <a:latin typeface="Consolas" pitchFamily="49" charset="0"/>
                        <a:ea typeface="黑体" pitchFamily="49" charset="-122"/>
                      </a:endParaRPr>
                    </a:p>
                  </a:txBody>
                  <a:tcPr marL="90000" marR="90000" marT="46800" marB="46800" anchor="ctr" anchorCtr="1"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8675" name="内容占位符 2"/>
          <p:cNvSpPr>
            <a:spLocks noGrp="1"/>
          </p:cNvSpPr>
          <p:nvPr>
            <p:ph idx="1"/>
          </p:nvPr>
        </p:nvSpPr>
        <p:spPr/>
        <p:txBody>
          <a:bodyPr/>
          <a:lstStyle/>
          <a:p>
            <a:r>
              <a:rPr lang="zh-CN" altLang="en-US" sz="3200" b="1" smtClean="0"/>
              <a:t>标识符的命名</a:t>
            </a:r>
            <a:r>
              <a:rPr lang="en-US" altLang="zh-CN" sz="3200" b="1" smtClean="0"/>
              <a:t>-</a:t>
            </a:r>
            <a:r>
              <a:rPr lang="zh-CN" altLang="en-US" sz="3200" b="1" smtClean="0"/>
              <a:t>类保留</a:t>
            </a:r>
            <a:endParaRPr lang="en-US" altLang="zh-CN" sz="3200" b="1" smtClean="0"/>
          </a:p>
          <a:p>
            <a:endParaRPr lang="en-US" altLang="zh-CN" b="1" smtClean="0"/>
          </a:p>
          <a:p>
            <a:pPr lvl="1"/>
            <a:r>
              <a:rPr lang="en-US" altLang="zh-CN" sz="2800" smtClean="0"/>
              <a:t>_*</a:t>
            </a:r>
            <a:r>
              <a:rPr lang="zh-CN" altLang="en-US" sz="2800" smtClean="0"/>
              <a:t>：</a:t>
            </a:r>
            <a:r>
              <a:rPr lang="en-US" altLang="zh-CN" sz="2800" smtClean="0"/>
              <a:t>from module import *</a:t>
            </a:r>
            <a:r>
              <a:rPr lang="zh-CN" altLang="en-US" sz="2800" smtClean="0"/>
              <a:t>将不被导出。交互环境最后表达式的值。</a:t>
            </a:r>
            <a:endParaRPr lang="en-US" altLang="zh-CN" sz="2800" smtClean="0"/>
          </a:p>
          <a:p>
            <a:pPr lvl="1"/>
            <a:endParaRPr lang="zh-CN" altLang="en-US" sz="2800" smtClean="0"/>
          </a:p>
          <a:p>
            <a:pPr lvl="1"/>
            <a:r>
              <a:rPr lang="en-US" altLang="zh-CN" sz="2800" smtClean="0"/>
              <a:t>__*__</a:t>
            </a:r>
            <a:r>
              <a:rPr lang="zh-CN" altLang="en-US" sz="2800" smtClean="0"/>
              <a:t>：系统定义的名字</a:t>
            </a:r>
            <a:endParaRPr lang="en-US" altLang="zh-CN" sz="2800" smtClean="0"/>
          </a:p>
          <a:p>
            <a:pPr lvl="1"/>
            <a:endParaRPr lang="zh-CN" altLang="en-US" sz="2800" smtClean="0"/>
          </a:p>
          <a:p>
            <a:pPr lvl="1"/>
            <a:r>
              <a:rPr lang="en-US" altLang="zh-CN" sz="2800" smtClean="0"/>
              <a:t>__*</a:t>
            </a:r>
            <a:r>
              <a:rPr lang="zh-CN" altLang="en-US" sz="2800" smtClean="0"/>
              <a:t>：类的私有变量或方法</a:t>
            </a:r>
          </a:p>
          <a:p>
            <a:endParaRPr lang="zh-CN" altLang="en-US" smtClean="0"/>
          </a:p>
        </p:txBody>
      </p:sp>
      <p:sp>
        <p:nvSpPr>
          <p:cNvPr id="286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3EEE5E-E608-4C65-95EA-77A0AFAA816E}" type="slidenum">
              <a:rPr lang="en-US" altLang="zh-CN" smtClean="0"/>
              <a:pPr eaLnBrk="1" hangingPunct="1"/>
              <a:t>26</a:t>
            </a:fld>
            <a:endParaRPr lang="en-US" altLang="zh-CN"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29699" name="内容占位符 2"/>
          <p:cNvSpPr>
            <a:spLocks noGrp="1"/>
          </p:cNvSpPr>
          <p:nvPr>
            <p:ph idx="1"/>
          </p:nvPr>
        </p:nvSpPr>
        <p:spPr/>
        <p:txBody>
          <a:bodyPr/>
          <a:lstStyle/>
          <a:p>
            <a:r>
              <a:rPr lang="zh-CN" altLang="en-US" b="1" smtClean="0"/>
              <a:t>数据类型</a:t>
            </a:r>
            <a:endParaRPr lang="en-US" altLang="zh-CN" b="1" smtClean="0"/>
          </a:p>
          <a:p>
            <a:pPr lvl="1"/>
            <a:r>
              <a:rPr lang="zh-CN" altLang="en-US" sz="2800" smtClean="0"/>
              <a:t>每个变量都有自己的类型，可以处理不同类型的值，称为</a:t>
            </a:r>
            <a:r>
              <a:rPr lang="zh-CN" altLang="en-US" sz="2800" b="1" smtClean="0"/>
              <a:t>数据类型</a:t>
            </a:r>
            <a:r>
              <a:rPr lang="zh-CN" altLang="en-US" sz="2800" smtClean="0"/>
              <a:t>。</a:t>
            </a:r>
          </a:p>
          <a:p>
            <a:pPr lvl="1"/>
            <a:r>
              <a:rPr lang="zh-CN" altLang="en-US" sz="2800" smtClean="0"/>
              <a:t>基本的类型是数和字符串，我们已经讨论过它们了。在后面的章节里面，我们会研究怎么用</a:t>
            </a:r>
            <a:r>
              <a:rPr lang="zh-CN" altLang="en-US" sz="2800" i="1" smtClean="0">
                <a:solidFill>
                  <a:srgbClr val="FFFF00"/>
                </a:solidFill>
              </a:rPr>
              <a:t>类</a:t>
            </a:r>
            <a:r>
              <a:rPr lang="zh-CN" altLang="en-US" sz="2800" smtClean="0"/>
              <a:t>创造我们自己的类型。</a:t>
            </a:r>
          </a:p>
          <a:p>
            <a:pPr lvl="1"/>
            <a:r>
              <a:rPr lang="en-US" altLang="zh-CN" sz="2800" smtClean="0"/>
              <a:t>Python</a:t>
            </a:r>
            <a:r>
              <a:rPr lang="zh-CN" altLang="en-US" sz="2800" smtClean="0"/>
              <a:t>中一切都是对象，包括字符串和数。</a:t>
            </a:r>
          </a:p>
          <a:p>
            <a:endParaRPr lang="zh-CN" altLang="en-US" smtClean="0"/>
          </a:p>
        </p:txBody>
      </p:sp>
      <p:sp>
        <p:nvSpPr>
          <p:cNvPr id="2970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89BAA95-0C0B-4A3A-9666-8AA49DE1923B}" type="slidenum">
              <a:rPr lang="en-US" altLang="zh-CN" smtClean="0"/>
              <a:pPr eaLnBrk="1" hangingPunct="1"/>
              <a:t>27</a:t>
            </a:fld>
            <a:endParaRPr lang="en-US" altLang="zh-CN"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0723" name="内容占位符 2"/>
          <p:cNvSpPr>
            <a:spLocks noGrp="1"/>
          </p:cNvSpPr>
          <p:nvPr>
            <p:ph idx="1"/>
          </p:nvPr>
        </p:nvSpPr>
        <p:spPr/>
        <p:txBody>
          <a:bodyPr/>
          <a:lstStyle/>
          <a:p>
            <a:r>
              <a:rPr lang="zh-CN" altLang="en-US" b="1" smtClean="0"/>
              <a:t>对象</a:t>
            </a:r>
            <a:endParaRPr lang="en-US" altLang="zh-CN" b="1" smtClean="0"/>
          </a:p>
          <a:p>
            <a:pPr>
              <a:buFont typeface="Wingdings" pitchFamily="2" charset="2"/>
              <a:buNone/>
            </a:pPr>
            <a:r>
              <a:rPr lang="en-US" altLang="zh-CN" smtClean="0"/>
              <a:t>          Python</a:t>
            </a:r>
            <a:r>
              <a:rPr lang="zh-CN" altLang="en-US" smtClean="0"/>
              <a:t>把在程序中用到的任何东西都称为 </a:t>
            </a:r>
            <a:r>
              <a:rPr lang="zh-CN" altLang="en-US" i="1" smtClean="0">
                <a:solidFill>
                  <a:srgbClr val="FF0000"/>
                </a:solidFill>
              </a:rPr>
              <a:t>对象</a:t>
            </a:r>
            <a:r>
              <a:rPr lang="zh-CN" altLang="en-US" smtClean="0"/>
              <a:t>。</a:t>
            </a:r>
            <a:r>
              <a:rPr lang="en-US" altLang="zh-CN" smtClean="0"/>
              <a:t>Python</a:t>
            </a:r>
            <a:r>
              <a:rPr lang="zh-CN" altLang="en-US" smtClean="0"/>
              <a:t>是完全面向对象的语言，任何变量都是对象，甚至包括执行的代码：函数。</a:t>
            </a:r>
          </a:p>
          <a:p>
            <a:pPr>
              <a:buFont typeface="Wingdings" pitchFamily="2" charset="2"/>
              <a:buNone/>
            </a:pPr>
            <a:endParaRPr lang="zh-CN" altLang="en-US" smtClean="0"/>
          </a:p>
        </p:txBody>
      </p:sp>
      <p:sp>
        <p:nvSpPr>
          <p:cNvPr id="3072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5B59ABE-D36C-4FEF-BE9C-B075E64084A8}" type="slidenum">
              <a:rPr lang="en-US" altLang="zh-CN" smtClean="0"/>
              <a:pPr eaLnBrk="1" hangingPunct="1"/>
              <a:t>28</a:t>
            </a:fld>
            <a:endParaRPr lang="en-US" altLang="zh-CN" smtClean="0"/>
          </a:p>
        </p:txBody>
      </p:sp>
      <p:sp>
        <p:nvSpPr>
          <p:cNvPr id="30725" name="Text Box 4"/>
          <p:cNvSpPr txBox="1">
            <a:spLocks noChangeArrowheads="1"/>
          </p:cNvSpPr>
          <p:nvPr/>
        </p:nvSpPr>
        <p:spPr bwMode="auto">
          <a:xfrm>
            <a:off x="2268538" y="3500438"/>
            <a:ext cx="5183187" cy="2573337"/>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i="1">
                <a:solidFill>
                  <a:srgbClr val="008000"/>
                </a:solidFill>
                <a:latin typeface="Consolas" pitchFamily="49" charset="0"/>
              </a:rPr>
              <a:t># Filename : var.py</a:t>
            </a:r>
            <a:br>
              <a:rPr lang="en-US" altLang="zh-CN" i="1">
                <a:solidFill>
                  <a:srgbClr val="008000"/>
                </a:solidFill>
                <a:latin typeface="Consolas" pitchFamily="49" charset="0"/>
              </a:rPr>
            </a:br>
            <a:r>
              <a:rPr lang="en-US" altLang="zh-CN">
                <a:latin typeface="Consolas" pitchFamily="49" charset="0"/>
              </a:rPr>
              <a:t>i = 5</a:t>
            </a:r>
            <a:br>
              <a:rPr lang="en-US" altLang="zh-CN">
                <a:latin typeface="Consolas" pitchFamily="49" charset="0"/>
              </a:rPr>
            </a:br>
            <a:r>
              <a:rPr lang="en-US" altLang="zh-CN">
                <a:solidFill>
                  <a:srgbClr val="3333FF"/>
                </a:solidFill>
                <a:latin typeface="Consolas" pitchFamily="49" charset="0"/>
              </a:rPr>
              <a:t>print</a:t>
            </a:r>
            <a:r>
              <a:rPr lang="en-US" altLang="zh-CN">
                <a:latin typeface="Consolas" pitchFamily="49" charset="0"/>
              </a:rPr>
              <a:t> i</a:t>
            </a:r>
            <a:br>
              <a:rPr lang="en-US" altLang="zh-CN">
                <a:latin typeface="Consolas" pitchFamily="49" charset="0"/>
              </a:rPr>
            </a:br>
            <a:r>
              <a:rPr lang="en-US" altLang="zh-CN">
                <a:latin typeface="Consolas" pitchFamily="49" charset="0"/>
              </a:rPr>
              <a:t>i = i + 1</a:t>
            </a:r>
            <a:br>
              <a:rPr lang="en-US" altLang="zh-CN">
                <a:latin typeface="Consolas" pitchFamily="49" charset="0"/>
              </a:rPr>
            </a:br>
            <a:r>
              <a:rPr lang="en-US" altLang="zh-CN">
                <a:solidFill>
                  <a:srgbClr val="3333FF"/>
                </a:solidFill>
                <a:latin typeface="Consolas" pitchFamily="49" charset="0"/>
              </a:rPr>
              <a:t>print</a:t>
            </a:r>
            <a:r>
              <a:rPr lang="en-US" altLang="zh-CN">
                <a:latin typeface="Consolas" pitchFamily="49" charset="0"/>
              </a:rPr>
              <a:t> i</a:t>
            </a:r>
            <a:br>
              <a:rPr lang="en-US" altLang="zh-CN">
                <a:latin typeface="Consolas" pitchFamily="49" charset="0"/>
              </a:rPr>
            </a:br>
            <a:r>
              <a:rPr lang="en-US" altLang="zh-CN">
                <a:latin typeface="Consolas" pitchFamily="49" charset="0"/>
              </a:rPr>
              <a:t/>
            </a:r>
            <a:br>
              <a:rPr lang="en-US" altLang="zh-CN">
                <a:latin typeface="Consolas" pitchFamily="49" charset="0"/>
              </a:rPr>
            </a:br>
            <a:r>
              <a:rPr lang="en-US" altLang="zh-CN">
                <a:latin typeface="Consolas" pitchFamily="49" charset="0"/>
              </a:rPr>
              <a:t>s = </a:t>
            </a:r>
            <a:r>
              <a:rPr lang="en-US" altLang="zh-CN">
                <a:solidFill>
                  <a:srgbClr val="808000"/>
                </a:solidFill>
                <a:latin typeface="Consolas" pitchFamily="49" charset="0"/>
              </a:rPr>
              <a:t>'''This is a multi-line string.</a:t>
            </a:r>
            <a:br>
              <a:rPr lang="en-US" altLang="zh-CN">
                <a:solidFill>
                  <a:srgbClr val="808000"/>
                </a:solidFill>
                <a:latin typeface="Consolas" pitchFamily="49" charset="0"/>
              </a:rPr>
            </a:br>
            <a:r>
              <a:rPr lang="en-US" altLang="zh-CN">
                <a:solidFill>
                  <a:srgbClr val="808000"/>
                </a:solidFill>
                <a:latin typeface="Consolas" pitchFamily="49" charset="0"/>
              </a:rPr>
              <a:t>This is the second line.'''</a:t>
            </a:r>
            <a:r>
              <a:rPr lang="en-US" altLang="zh-CN">
                <a:latin typeface="Consolas" pitchFamily="49" charset="0"/>
              </a:rPr>
              <a:t/>
            </a:r>
            <a:br>
              <a:rPr lang="en-US" altLang="zh-CN">
                <a:latin typeface="Consolas" pitchFamily="49" charset="0"/>
              </a:rPr>
            </a:br>
            <a:r>
              <a:rPr lang="en-US" altLang="zh-CN">
                <a:solidFill>
                  <a:srgbClr val="3333FF"/>
                </a:solidFill>
                <a:latin typeface="Consolas" pitchFamily="49" charset="0"/>
              </a:rPr>
              <a:t>print</a:t>
            </a:r>
            <a:r>
              <a:rPr lang="en-US" altLang="zh-CN">
                <a:latin typeface="Consolas" pitchFamily="49" charset="0"/>
              </a:rPr>
              <a:t> s </a:t>
            </a:r>
            <a:endParaRPr lang="zh-CN" altLang="en-US">
              <a:latin typeface="Consolas"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1747" name="内容占位符 2"/>
          <p:cNvSpPr>
            <a:spLocks noGrp="1"/>
          </p:cNvSpPr>
          <p:nvPr>
            <p:ph idx="1"/>
          </p:nvPr>
        </p:nvSpPr>
        <p:spPr/>
        <p:txBody>
          <a:bodyPr/>
          <a:lstStyle/>
          <a:p>
            <a:r>
              <a:rPr lang="zh-CN" altLang="en-US" b="1" smtClean="0"/>
              <a:t>逻辑行与物理行</a:t>
            </a:r>
            <a:endParaRPr lang="en-US" altLang="zh-CN" b="1" smtClean="0"/>
          </a:p>
          <a:p>
            <a:pPr lvl="1">
              <a:lnSpc>
                <a:spcPct val="90000"/>
              </a:lnSpc>
            </a:pPr>
            <a:r>
              <a:rPr lang="zh-CN" altLang="en-US" smtClean="0"/>
              <a:t>物理行是在编写程序时所 </a:t>
            </a:r>
            <a:r>
              <a:rPr lang="zh-CN" altLang="en-US" i="1" smtClean="0"/>
              <a:t>看见</a:t>
            </a:r>
            <a:r>
              <a:rPr lang="zh-CN" altLang="en-US" smtClean="0"/>
              <a:t> 的。逻辑行是</a:t>
            </a:r>
            <a:r>
              <a:rPr lang="en-US" altLang="zh-CN" smtClean="0"/>
              <a:t>Python </a:t>
            </a:r>
            <a:r>
              <a:rPr lang="zh-CN" altLang="en-US" i="1" smtClean="0"/>
              <a:t>看见</a:t>
            </a:r>
            <a:r>
              <a:rPr lang="zh-CN" altLang="en-US" smtClean="0"/>
              <a:t> 的单个语句。</a:t>
            </a:r>
            <a:r>
              <a:rPr lang="en-US" altLang="zh-CN" smtClean="0"/>
              <a:t>Python</a:t>
            </a:r>
            <a:r>
              <a:rPr lang="zh-CN" altLang="en-US" smtClean="0"/>
              <a:t>假定每个 </a:t>
            </a:r>
            <a:r>
              <a:rPr lang="zh-CN" altLang="en-US" i="1" smtClean="0"/>
              <a:t>物 理行</a:t>
            </a:r>
            <a:r>
              <a:rPr lang="zh-CN" altLang="en-US" smtClean="0"/>
              <a:t> 对应一个 </a:t>
            </a:r>
            <a:r>
              <a:rPr lang="zh-CN" altLang="en-US" i="1" smtClean="0"/>
              <a:t>逻辑行</a:t>
            </a:r>
            <a:r>
              <a:rPr lang="zh-CN" altLang="en-US" smtClean="0"/>
              <a:t> </a:t>
            </a:r>
          </a:p>
          <a:p>
            <a:pPr lvl="1">
              <a:lnSpc>
                <a:spcPct val="90000"/>
              </a:lnSpc>
            </a:pPr>
            <a:r>
              <a:rPr lang="en-US" altLang="zh-CN" smtClean="0"/>
              <a:t>Python</a:t>
            </a:r>
            <a:r>
              <a:rPr lang="zh-CN" altLang="en-US" smtClean="0"/>
              <a:t>希望每行都只使用一个语句，这样使得代码更加易读 </a:t>
            </a:r>
          </a:p>
          <a:p>
            <a:pPr lvl="1">
              <a:lnSpc>
                <a:spcPct val="90000"/>
              </a:lnSpc>
            </a:pPr>
            <a:r>
              <a:rPr lang="zh-CN" altLang="en-US" smtClean="0"/>
              <a:t>如果想要在一个物理行中使用多于一个逻辑行，那么需要使用分号（</a:t>
            </a:r>
            <a:r>
              <a:rPr lang="en-US" altLang="zh-CN" smtClean="0"/>
              <a:t>;</a:t>
            </a:r>
            <a:r>
              <a:rPr lang="zh-CN" altLang="en-US" smtClean="0"/>
              <a:t>）来特别地标明这种用法。分号表示一个逻辑行</a:t>
            </a:r>
            <a:r>
              <a:rPr lang="en-US" altLang="zh-CN" smtClean="0"/>
              <a:t>/</a:t>
            </a:r>
            <a:r>
              <a:rPr lang="zh-CN" altLang="en-US" smtClean="0"/>
              <a:t>语句的结束。例如： </a:t>
            </a:r>
          </a:p>
          <a:p>
            <a:endParaRPr lang="zh-CN" altLang="en-US" smtClean="0"/>
          </a:p>
        </p:txBody>
      </p:sp>
      <p:sp>
        <p:nvSpPr>
          <p:cNvPr id="3174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0ACF44E-3CEF-4D2C-8387-1A5A6AC72373}" type="slidenum">
              <a:rPr lang="en-US" altLang="zh-CN" smtClean="0"/>
              <a:pPr eaLnBrk="1" hangingPunct="1"/>
              <a:t>29</a:t>
            </a:fld>
            <a:endParaRPr lang="en-US" altLang="zh-CN" smtClean="0"/>
          </a:p>
        </p:txBody>
      </p:sp>
      <p:sp>
        <p:nvSpPr>
          <p:cNvPr id="7" name="Text Box 4"/>
          <p:cNvSpPr txBox="1">
            <a:spLocks noChangeArrowheads="1"/>
          </p:cNvSpPr>
          <p:nvPr/>
        </p:nvSpPr>
        <p:spPr bwMode="auto">
          <a:xfrm>
            <a:off x="908050" y="5000625"/>
            <a:ext cx="1943100" cy="78898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i=5</a:t>
            </a:r>
          </a:p>
          <a:p>
            <a:pPr eaLnBrk="1" hangingPunct="1">
              <a:spcBef>
                <a:spcPct val="50000"/>
              </a:spcBef>
            </a:pPr>
            <a:r>
              <a:rPr lang="en-US" altLang="zh-CN">
                <a:solidFill>
                  <a:srgbClr val="808000"/>
                </a:solidFill>
                <a:latin typeface="Consolas" pitchFamily="49" charset="0"/>
              </a:rPr>
              <a:t>print i</a:t>
            </a:r>
          </a:p>
        </p:txBody>
      </p:sp>
      <p:sp>
        <p:nvSpPr>
          <p:cNvPr id="8" name="AutoShape 5"/>
          <p:cNvSpPr>
            <a:spLocks noChangeArrowheads="1"/>
          </p:cNvSpPr>
          <p:nvPr/>
        </p:nvSpPr>
        <p:spPr bwMode="auto">
          <a:xfrm>
            <a:off x="2924175" y="5216525"/>
            <a:ext cx="647700" cy="360363"/>
          </a:xfrm>
          <a:prstGeom prst="rightArrow">
            <a:avLst>
              <a:gd name="adj1" fmla="val 50000"/>
              <a:gd name="adj2" fmla="val 4493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
        <p:nvSpPr>
          <p:cNvPr id="9" name="Text Box 6"/>
          <p:cNvSpPr txBox="1">
            <a:spLocks noChangeArrowheads="1"/>
          </p:cNvSpPr>
          <p:nvPr/>
        </p:nvSpPr>
        <p:spPr bwMode="auto">
          <a:xfrm>
            <a:off x="3571875" y="5000625"/>
            <a:ext cx="1943100" cy="78898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i=5;</a:t>
            </a:r>
          </a:p>
          <a:p>
            <a:pPr eaLnBrk="1" hangingPunct="1">
              <a:spcBef>
                <a:spcPct val="50000"/>
              </a:spcBef>
            </a:pPr>
            <a:r>
              <a:rPr lang="en-US" altLang="zh-CN">
                <a:solidFill>
                  <a:srgbClr val="808000"/>
                </a:solidFill>
                <a:latin typeface="Consolas" pitchFamily="49" charset="0"/>
              </a:rPr>
              <a:t>print i;</a:t>
            </a:r>
          </a:p>
        </p:txBody>
      </p:sp>
      <p:sp>
        <p:nvSpPr>
          <p:cNvPr id="10" name="Text Box 7"/>
          <p:cNvSpPr txBox="1">
            <a:spLocks noChangeArrowheads="1"/>
          </p:cNvSpPr>
          <p:nvPr/>
        </p:nvSpPr>
        <p:spPr bwMode="auto">
          <a:xfrm>
            <a:off x="6380163" y="5145088"/>
            <a:ext cx="1943100" cy="376237"/>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i=5;print i</a:t>
            </a:r>
          </a:p>
        </p:txBody>
      </p:sp>
      <p:sp>
        <p:nvSpPr>
          <p:cNvPr id="11" name="AutoShape 8"/>
          <p:cNvSpPr>
            <a:spLocks noChangeArrowheads="1"/>
          </p:cNvSpPr>
          <p:nvPr/>
        </p:nvSpPr>
        <p:spPr bwMode="auto">
          <a:xfrm>
            <a:off x="5588000" y="5145088"/>
            <a:ext cx="647700" cy="360362"/>
          </a:xfrm>
          <a:prstGeom prst="rightArrow">
            <a:avLst>
              <a:gd name="adj1" fmla="val 50000"/>
              <a:gd name="adj2" fmla="val 4493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Horizontal)">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Horizontal)">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BA3A49D-3DC2-43F7-A153-A5502C0D6B7F}" type="slidenum">
              <a:rPr lang="en-US" altLang="zh-CN" smtClean="0"/>
              <a:pPr eaLnBrk="1" hangingPunct="1"/>
              <a:t>3</a:t>
            </a:fld>
            <a:endParaRPr lang="en-US" altLang="zh-CN" smtClean="0"/>
          </a:p>
        </p:txBody>
      </p:sp>
      <p:sp>
        <p:nvSpPr>
          <p:cNvPr id="5123" name="Rectangle 3"/>
          <p:cNvSpPr>
            <a:spLocks noGrp="1" noChangeArrowheads="1"/>
          </p:cNvSpPr>
          <p:nvPr>
            <p:ph type="subTitle" idx="4294967295"/>
          </p:nvPr>
        </p:nvSpPr>
        <p:spPr>
          <a:xfrm>
            <a:off x="2714625" y="3786188"/>
            <a:ext cx="5072063" cy="1785937"/>
          </a:xfrm>
        </p:spPr>
        <p:txBody>
          <a:bodyPr/>
          <a:lstStyle/>
          <a:p>
            <a:pPr eaLnBrk="1" hangingPunct="1">
              <a:buFont typeface="Wingdings" pitchFamily="2" charset="2"/>
              <a:buNone/>
            </a:pPr>
            <a:r>
              <a:rPr lang="en-US" altLang="zh-CN" sz="3600" smtClean="0"/>
              <a:t>—</a:t>
            </a:r>
            <a:r>
              <a:rPr lang="en-US" altLang="zh-CN" sz="3600" smtClean="0">
                <a:sym typeface="Arial" pitchFamily="34" charset="0"/>
              </a:rPr>
              <a:t>Python</a:t>
            </a:r>
            <a:r>
              <a:rPr lang="zh-CN" altLang="en-US" sz="3600" smtClean="0">
                <a:sym typeface="Arial" pitchFamily="34" charset="0"/>
              </a:rPr>
              <a:t>语言数据类型、运算符和表达式</a:t>
            </a:r>
            <a:endParaRPr lang="en-US" altLang="zh-CN" sz="3600" smtClean="0"/>
          </a:p>
        </p:txBody>
      </p:sp>
      <p:sp>
        <p:nvSpPr>
          <p:cNvPr id="10" name="Rectangle 2"/>
          <p:cNvSpPr txBox="1">
            <a:spLocks noChangeArrowheads="1"/>
          </p:cNvSpPr>
          <p:nvPr/>
        </p:nvSpPr>
        <p:spPr bwMode="auto">
          <a:xfrm>
            <a:off x="1857375" y="2143125"/>
            <a:ext cx="4429125" cy="939800"/>
          </a:xfrm>
          <a:prstGeom prst="rect">
            <a:avLst/>
          </a:prstGeom>
          <a:noFill/>
          <a:ln w="9525">
            <a:noFill/>
            <a:miter lim="800000"/>
            <a:headEnd/>
            <a:tailEnd/>
          </a:ln>
          <a:effectLst/>
        </p:spPr>
        <p:txBody>
          <a:bodyPr anchor="b"/>
          <a:lstStyle/>
          <a:p>
            <a:pPr>
              <a:defRPr/>
            </a:pPr>
            <a:r>
              <a:rPr lang="en-US" altLang="zh-CN" sz="4000" dirty="0"/>
              <a:t>Python</a:t>
            </a:r>
            <a:r>
              <a:rPr lang="zh-CN" altLang="en-US" sz="4000" dirty="0"/>
              <a:t>基础</a:t>
            </a:r>
            <a:endParaRPr lang="zh-CN" altLang="en-US" sz="3800" kern="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2771" name="内容占位符 2"/>
          <p:cNvSpPr>
            <a:spLocks noGrp="1"/>
          </p:cNvSpPr>
          <p:nvPr>
            <p:ph idx="1"/>
          </p:nvPr>
        </p:nvSpPr>
        <p:spPr/>
        <p:txBody>
          <a:bodyPr/>
          <a:lstStyle/>
          <a:p>
            <a:pPr lvl="1"/>
            <a:r>
              <a:rPr lang="zh-CN" altLang="en-US" sz="2800" b="1" smtClean="0"/>
              <a:t>强烈建议</a:t>
            </a:r>
            <a:r>
              <a:rPr lang="zh-CN" altLang="en-US" sz="2800" smtClean="0"/>
              <a:t>坚持</a:t>
            </a:r>
            <a:r>
              <a:rPr lang="zh-CN" altLang="en-US" sz="2800" b="1" smtClean="0"/>
              <a:t>在每个物理行只写一句逻辑行</a:t>
            </a:r>
            <a:r>
              <a:rPr lang="zh-CN" altLang="en-US" sz="2800" smtClean="0"/>
              <a:t>。</a:t>
            </a:r>
          </a:p>
          <a:p>
            <a:pPr lvl="1"/>
            <a:r>
              <a:rPr lang="zh-CN" altLang="en-US" sz="2800" smtClean="0"/>
              <a:t>仅仅当逻辑行太长的时候，在多于一个物理行写一个逻辑行。这些都是为了尽可能避免使用分号，从而让代码更加易读。 </a:t>
            </a:r>
          </a:p>
          <a:p>
            <a:pPr lvl="1"/>
            <a:r>
              <a:rPr lang="zh-CN" altLang="en-US" sz="2800" smtClean="0"/>
              <a:t>下面是一个在多个物理行中写一个逻辑行的例子。它被称为</a:t>
            </a:r>
            <a:r>
              <a:rPr lang="zh-CN" altLang="en-US" sz="2800" b="1" smtClean="0">
                <a:solidFill>
                  <a:srgbClr val="FF0000"/>
                </a:solidFill>
              </a:rPr>
              <a:t>明确的行连接</a:t>
            </a:r>
            <a:r>
              <a:rPr lang="zh-CN" altLang="en-US" sz="2800" smtClean="0"/>
              <a:t>。 </a:t>
            </a:r>
          </a:p>
          <a:p>
            <a:endParaRPr lang="zh-CN" altLang="en-US" smtClean="0"/>
          </a:p>
        </p:txBody>
      </p:sp>
      <p:sp>
        <p:nvSpPr>
          <p:cNvPr id="327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5E7D02D-51A2-49DB-9983-97CF6CB7DE77}" type="slidenum">
              <a:rPr lang="en-US" altLang="zh-CN" smtClean="0"/>
              <a:pPr eaLnBrk="1" hangingPunct="1"/>
              <a:t>30</a:t>
            </a:fld>
            <a:endParaRPr lang="en-US" altLang="zh-CN" smtClean="0"/>
          </a:p>
        </p:txBody>
      </p:sp>
      <p:sp>
        <p:nvSpPr>
          <p:cNvPr id="7" name="Text Box 4"/>
          <p:cNvSpPr txBox="1">
            <a:spLocks noChangeArrowheads="1"/>
          </p:cNvSpPr>
          <p:nvPr/>
        </p:nvSpPr>
        <p:spPr bwMode="auto">
          <a:xfrm>
            <a:off x="2143125" y="4429125"/>
            <a:ext cx="4824413" cy="925513"/>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latin typeface="Consolas" pitchFamily="49" charset="0"/>
              </a:rPr>
              <a:t>s =</a:t>
            </a:r>
            <a:r>
              <a:rPr lang="en-US" altLang="zh-CN">
                <a:solidFill>
                  <a:srgbClr val="808000"/>
                </a:solidFill>
                <a:latin typeface="Consolas" pitchFamily="49" charset="0"/>
              </a:rPr>
              <a:t> 'This is a string. \</a:t>
            </a:r>
            <a:br>
              <a:rPr lang="en-US" altLang="zh-CN">
                <a:solidFill>
                  <a:srgbClr val="808000"/>
                </a:solidFill>
                <a:latin typeface="Consolas" pitchFamily="49" charset="0"/>
              </a:rPr>
            </a:br>
            <a:r>
              <a:rPr lang="en-US" altLang="zh-CN">
                <a:solidFill>
                  <a:srgbClr val="808000"/>
                </a:solidFill>
                <a:latin typeface="Consolas" pitchFamily="49" charset="0"/>
              </a:rPr>
              <a:t>This continues the string.'</a:t>
            </a:r>
            <a:br>
              <a:rPr lang="en-US" altLang="zh-CN">
                <a:solidFill>
                  <a:srgbClr val="808000"/>
                </a:solidFill>
                <a:latin typeface="Consolas" pitchFamily="49" charset="0"/>
              </a:rPr>
            </a:br>
            <a:r>
              <a:rPr lang="en-US" altLang="zh-CN">
                <a:solidFill>
                  <a:srgbClr val="3333FF"/>
                </a:solidFill>
                <a:latin typeface="Consolas" pitchFamily="49" charset="0"/>
              </a:rPr>
              <a:t>print</a:t>
            </a:r>
            <a:r>
              <a:rPr lang="en-US" altLang="zh-CN">
                <a:solidFill>
                  <a:srgbClr val="808000"/>
                </a:solidFill>
                <a:latin typeface="Consolas" pitchFamily="49" charset="0"/>
              </a:rPr>
              <a:t> </a:t>
            </a:r>
            <a:r>
              <a:rPr lang="en-US" altLang="zh-CN">
                <a:latin typeface="Consolas" pitchFamily="49" charset="0"/>
              </a:rPr>
              <a:t>s </a:t>
            </a:r>
            <a:endParaRPr lang="zh-CN" altLang="en-US">
              <a:latin typeface="Consolas" pitchFamily="49" charset="0"/>
            </a:endParaRPr>
          </a:p>
        </p:txBody>
      </p:sp>
      <p:sp>
        <p:nvSpPr>
          <p:cNvPr id="8" name="Text Box 5"/>
          <p:cNvSpPr txBox="1">
            <a:spLocks noChangeArrowheads="1"/>
          </p:cNvSpPr>
          <p:nvPr/>
        </p:nvSpPr>
        <p:spPr bwMode="auto">
          <a:xfrm>
            <a:off x="1857375" y="5643563"/>
            <a:ext cx="6119813" cy="376237"/>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solidFill>
                  <a:srgbClr val="808000"/>
                </a:solidFill>
                <a:latin typeface="Consolas" pitchFamily="49" charset="0"/>
              </a:rPr>
              <a:t>This is a string. This continues the string. </a:t>
            </a:r>
            <a:endParaRPr lang="zh-CN" altLang="en-US">
              <a:solidFill>
                <a:srgbClr val="808000"/>
              </a:solidFill>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3795" name="内容占位符 2"/>
          <p:cNvSpPr>
            <a:spLocks noGrp="1"/>
          </p:cNvSpPr>
          <p:nvPr>
            <p:ph idx="1"/>
          </p:nvPr>
        </p:nvSpPr>
        <p:spPr/>
        <p:txBody>
          <a:bodyPr/>
          <a:lstStyle/>
          <a:p>
            <a:pPr lvl="1"/>
            <a:endParaRPr lang="en-US" altLang="zh-CN" smtClean="0"/>
          </a:p>
          <a:p>
            <a:pPr lvl="1"/>
            <a:r>
              <a:rPr lang="zh-CN" altLang="en-US" smtClean="0"/>
              <a:t>有一种暗示的假设，可以不需要使用反斜杠。这种情况出现在逻辑行中使用了圆括号、方括号或波形括号的时候。这被称为</a:t>
            </a:r>
            <a:r>
              <a:rPr lang="zh-CN" altLang="en-US" sz="2800" b="1" smtClean="0">
                <a:solidFill>
                  <a:srgbClr val="FF0000"/>
                </a:solidFill>
              </a:rPr>
              <a:t>暗示的行连接</a:t>
            </a:r>
            <a:r>
              <a:rPr lang="en-US" altLang="zh-CN" sz="2800" b="1" smtClean="0">
                <a:solidFill>
                  <a:srgbClr val="FF0000"/>
                </a:solidFill>
              </a:rPr>
              <a:t>.</a:t>
            </a:r>
            <a:r>
              <a:rPr lang="zh-CN" altLang="en-US" smtClean="0"/>
              <a:t>。 </a:t>
            </a:r>
          </a:p>
          <a:p>
            <a:endParaRPr lang="zh-CN" altLang="en-US" smtClean="0"/>
          </a:p>
        </p:txBody>
      </p:sp>
      <p:sp>
        <p:nvSpPr>
          <p:cNvPr id="3379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74E456D-5178-48D1-8D88-066C860C0799}" type="slidenum">
              <a:rPr lang="en-US" altLang="zh-CN" smtClean="0"/>
              <a:pPr eaLnBrk="1" hangingPunct="1"/>
              <a:t>31</a:t>
            </a:fld>
            <a:endParaRPr lang="en-US" altLang="zh-CN" smtClean="0"/>
          </a:p>
        </p:txBody>
      </p:sp>
      <p:sp>
        <p:nvSpPr>
          <p:cNvPr id="8" name="Text Box 4"/>
          <p:cNvSpPr txBox="1">
            <a:spLocks noChangeArrowheads="1"/>
          </p:cNvSpPr>
          <p:nvPr/>
        </p:nvSpPr>
        <p:spPr bwMode="auto">
          <a:xfrm>
            <a:off x="2786063" y="3714750"/>
            <a:ext cx="3260725" cy="120173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latin typeface="Consolas" pitchFamily="49" charset="0"/>
              </a:rPr>
              <a:t>a = [</a:t>
            </a:r>
            <a:r>
              <a:rPr lang="en-US" altLang="zh-CN">
                <a:solidFill>
                  <a:schemeClr val="hlink"/>
                </a:solidFill>
                <a:latin typeface="Consolas" pitchFamily="49" charset="0"/>
              </a:rPr>
              <a:t>100</a:t>
            </a:r>
            <a:r>
              <a:rPr lang="en-US" altLang="zh-CN">
                <a:latin typeface="Consolas" pitchFamily="49" charset="0"/>
              </a:rPr>
              <a:t>,</a:t>
            </a:r>
          </a:p>
          <a:p>
            <a:pPr eaLnBrk="1" hangingPunct="1">
              <a:spcBef>
                <a:spcPct val="50000"/>
              </a:spcBef>
            </a:pPr>
            <a:r>
              <a:rPr lang="en-US" altLang="zh-CN">
                <a:latin typeface="Consolas" pitchFamily="49" charset="0"/>
              </a:rPr>
              <a:t>    </a:t>
            </a:r>
            <a:r>
              <a:rPr lang="en-US" altLang="zh-CN">
                <a:solidFill>
                  <a:schemeClr val="hlink"/>
                </a:solidFill>
                <a:latin typeface="Consolas" pitchFamily="49" charset="0"/>
              </a:rPr>
              <a:t>200</a:t>
            </a:r>
            <a:r>
              <a:rPr lang="en-US" altLang="zh-CN">
                <a:latin typeface="Consolas" pitchFamily="49" charset="0"/>
              </a:rPr>
              <a:t>]</a:t>
            </a:r>
          </a:p>
          <a:p>
            <a:pPr eaLnBrk="1" hangingPunct="1">
              <a:spcBef>
                <a:spcPct val="50000"/>
              </a:spcBef>
            </a:pPr>
            <a:r>
              <a:rPr lang="en-US" altLang="zh-CN">
                <a:solidFill>
                  <a:srgbClr val="3333FF"/>
                </a:solidFill>
                <a:latin typeface="Consolas" pitchFamily="49" charset="0"/>
              </a:rPr>
              <a:t>print</a:t>
            </a:r>
            <a:r>
              <a:rPr lang="en-US" altLang="zh-CN">
                <a:solidFill>
                  <a:srgbClr val="808000"/>
                </a:solidFill>
                <a:latin typeface="Consolas" pitchFamily="49" charset="0"/>
              </a:rPr>
              <a:t> </a:t>
            </a:r>
            <a:r>
              <a:rPr lang="en-US" altLang="zh-CN">
                <a:latin typeface="Consolas" pitchFamily="49" charset="0"/>
              </a:rPr>
              <a:t>a</a:t>
            </a:r>
            <a:endParaRPr lang="zh-CN" altLang="en-US">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4819" name="内容占位符 2"/>
          <p:cNvSpPr>
            <a:spLocks noGrp="1"/>
          </p:cNvSpPr>
          <p:nvPr>
            <p:ph idx="1"/>
          </p:nvPr>
        </p:nvSpPr>
        <p:spPr/>
        <p:txBody>
          <a:bodyPr/>
          <a:lstStyle/>
          <a:p>
            <a:r>
              <a:rPr lang="zh-CN" altLang="en-US" b="1" smtClean="0"/>
              <a:t>缩进</a:t>
            </a:r>
            <a:endParaRPr lang="en-US" altLang="zh-CN" b="1" smtClean="0"/>
          </a:p>
          <a:p>
            <a:pPr lvl="1"/>
            <a:r>
              <a:rPr lang="zh-CN" altLang="en-US" sz="2800" smtClean="0"/>
              <a:t>空白在</a:t>
            </a:r>
            <a:r>
              <a:rPr lang="en-US" altLang="zh-CN" sz="2800" smtClean="0"/>
              <a:t>Python</a:t>
            </a:r>
            <a:r>
              <a:rPr lang="zh-CN" altLang="en-US" sz="2800" smtClean="0"/>
              <a:t>中是重要的。事实上</a:t>
            </a:r>
            <a:r>
              <a:rPr lang="zh-CN" altLang="en-US" sz="2800" b="1" smtClean="0"/>
              <a:t>行首的空白是重要的</a:t>
            </a:r>
            <a:r>
              <a:rPr lang="zh-CN" altLang="en-US" sz="2800" smtClean="0"/>
              <a:t>。它称为</a:t>
            </a:r>
            <a:r>
              <a:rPr lang="zh-CN" altLang="en-US" sz="2800" b="1" smtClean="0"/>
              <a:t>缩进</a:t>
            </a:r>
            <a:r>
              <a:rPr lang="zh-CN" altLang="en-US" sz="2800" smtClean="0"/>
              <a:t>。在逻辑行 首的空白（空格和制表符）用来决定逻辑行的缩进层次，从而用来决定语句的分组。</a:t>
            </a:r>
          </a:p>
          <a:p>
            <a:pPr lvl="1"/>
            <a:r>
              <a:rPr lang="zh-CN" altLang="en-US" sz="2800" smtClean="0"/>
              <a:t>这意味着同一层次的语句</a:t>
            </a:r>
            <a:r>
              <a:rPr lang="zh-CN" altLang="en-US" sz="2800" b="1" smtClean="0"/>
              <a:t>必须</a:t>
            </a:r>
            <a:r>
              <a:rPr lang="zh-CN" altLang="en-US" sz="2800" smtClean="0"/>
              <a:t>有相同的缩进。每一组这样的语句称为一个</a:t>
            </a:r>
            <a:r>
              <a:rPr lang="zh-CN" altLang="en-US" sz="2800" b="1" smtClean="0"/>
              <a:t>块</a:t>
            </a:r>
            <a:r>
              <a:rPr lang="zh-CN" altLang="en-US" sz="2800" smtClean="0"/>
              <a:t>。错误的缩进会引发错误 </a:t>
            </a:r>
          </a:p>
          <a:p>
            <a:pPr lvl="1"/>
            <a:r>
              <a:rPr lang="zh-CN" altLang="en-US" sz="2800" smtClean="0"/>
              <a:t>不同于</a:t>
            </a:r>
            <a:r>
              <a:rPr lang="en-US" altLang="zh-CN" sz="2800" smtClean="0"/>
              <a:t>C/C++</a:t>
            </a:r>
            <a:r>
              <a:rPr lang="zh-CN" altLang="en-US" sz="2800" smtClean="0"/>
              <a:t>、</a:t>
            </a:r>
            <a:r>
              <a:rPr lang="en-US" altLang="zh-CN" sz="2800" smtClean="0"/>
              <a:t>Java</a:t>
            </a:r>
            <a:r>
              <a:rPr lang="zh-CN" altLang="en-US" sz="2800" smtClean="0"/>
              <a:t>用的是</a:t>
            </a:r>
            <a:r>
              <a:rPr lang="en-US" altLang="zh-CN" sz="2800" smtClean="0"/>
              <a:t>{}</a:t>
            </a:r>
            <a:endParaRPr lang="en-US" altLang="zh-CN" sz="2800" b="1" smtClean="0"/>
          </a:p>
          <a:p>
            <a:endParaRPr lang="zh-CN" altLang="en-US" smtClean="0"/>
          </a:p>
        </p:txBody>
      </p:sp>
      <p:sp>
        <p:nvSpPr>
          <p:cNvPr id="3482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8BE34EE-0AF6-47CD-A977-B96A40B16068}" type="slidenum">
              <a:rPr lang="en-US" altLang="zh-CN" smtClean="0"/>
              <a:pPr eaLnBrk="1" hangingPunct="1"/>
              <a:t>32</a:t>
            </a:fld>
            <a:endParaRPr lang="en-US" altLang="zh-CN" smtClean="0"/>
          </a:p>
        </p:txBody>
      </p:sp>
      <p:sp>
        <p:nvSpPr>
          <p:cNvPr id="8" name="Text Box 4"/>
          <p:cNvSpPr txBox="1">
            <a:spLocks noChangeArrowheads="1"/>
          </p:cNvSpPr>
          <p:nvPr/>
        </p:nvSpPr>
        <p:spPr bwMode="auto">
          <a:xfrm>
            <a:off x="857250" y="5214938"/>
            <a:ext cx="8158163" cy="1200150"/>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latin typeface="Consolas" pitchFamily="49" charset="0"/>
              </a:rPr>
              <a:t>i = 5</a:t>
            </a:r>
            <a:br>
              <a:rPr lang="en-US" altLang="zh-CN">
                <a:latin typeface="Consolas" pitchFamily="49" charset="0"/>
              </a:rPr>
            </a:br>
            <a:r>
              <a:rPr lang="en-US" altLang="zh-CN">
                <a:latin typeface="Consolas" pitchFamily="49" charset="0"/>
              </a:rPr>
              <a:t> print 'Value is', i # Error! Notice a single space at the start of the line</a:t>
            </a:r>
            <a:br>
              <a:rPr lang="en-US" altLang="zh-CN">
                <a:latin typeface="Consolas" pitchFamily="49" charset="0"/>
              </a:rPr>
            </a:br>
            <a:r>
              <a:rPr lang="en-US" altLang="zh-CN">
                <a:latin typeface="Consolas" pitchFamily="49" charset="0"/>
              </a:rPr>
              <a:t>print 'I repeat, the value is', i </a:t>
            </a:r>
            <a:endParaRPr lang="zh-CN" altLang="en-US">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5843" name="内容占位符 2"/>
          <p:cNvSpPr>
            <a:spLocks noGrp="1"/>
          </p:cNvSpPr>
          <p:nvPr>
            <p:ph idx="1"/>
          </p:nvPr>
        </p:nvSpPr>
        <p:spPr/>
        <p:txBody>
          <a:bodyPr/>
          <a:lstStyle/>
          <a:p>
            <a:pPr lvl="1">
              <a:lnSpc>
                <a:spcPct val="90000"/>
              </a:lnSpc>
            </a:pPr>
            <a:r>
              <a:rPr lang="zh-CN" altLang="en-US" sz="2800" smtClean="0"/>
              <a:t>如何缩进</a:t>
            </a:r>
            <a:br>
              <a:rPr lang="zh-CN" altLang="en-US" sz="2800" smtClean="0"/>
            </a:br>
            <a:r>
              <a:rPr lang="zh-CN" altLang="en-US" sz="2800" smtClean="0"/>
              <a:t>      </a:t>
            </a:r>
            <a:r>
              <a:rPr lang="zh-CN" altLang="en-US" sz="2800" b="1" smtClean="0"/>
              <a:t>不要</a:t>
            </a:r>
            <a:r>
              <a:rPr lang="zh-CN" altLang="en-US" sz="2800" smtClean="0"/>
              <a:t>混合使用制表符和空格来缩进，因为这在跨越不同的平台的时候，无法正常工作。</a:t>
            </a:r>
            <a:r>
              <a:rPr lang="zh-CN" altLang="en-US" sz="2800" i="1" smtClean="0">
                <a:solidFill>
                  <a:srgbClr val="FF0000"/>
                </a:solidFill>
              </a:rPr>
              <a:t>强烈建议</a:t>
            </a:r>
            <a:r>
              <a:rPr lang="zh-CN" altLang="en-US" sz="2800" smtClean="0">
                <a:solidFill>
                  <a:srgbClr val="FF0000"/>
                </a:solidFill>
              </a:rPr>
              <a:t> </a:t>
            </a:r>
            <a:r>
              <a:rPr lang="zh-CN" altLang="en-US" sz="2800" smtClean="0"/>
              <a:t>在每个缩进层次使用 </a:t>
            </a:r>
            <a:r>
              <a:rPr lang="zh-CN" altLang="en-US" sz="2800" i="1" smtClean="0"/>
              <a:t>单个制表符</a:t>
            </a:r>
            <a:r>
              <a:rPr lang="zh-CN" altLang="en-US" sz="2800" smtClean="0"/>
              <a:t> 或 </a:t>
            </a:r>
            <a:r>
              <a:rPr lang="zh-CN" altLang="en-US" sz="2800" i="1" smtClean="0"/>
              <a:t>两个或四个空格</a:t>
            </a:r>
            <a:r>
              <a:rPr lang="zh-CN" altLang="en-US" sz="2800" smtClean="0"/>
              <a:t> 。</a:t>
            </a:r>
            <a:br>
              <a:rPr lang="zh-CN" altLang="en-US" sz="2800" smtClean="0"/>
            </a:br>
            <a:r>
              <a:rPr lang="zh-CN" altLang="en-US" sz="2800" smtClean="0"/>
              <a:t>选择这三种缩进风格之一。更加重要的是，选择一种风格，然后</a:t>
            </a:r>
            <a:r>
              <a:rPr lang="zh-CN" altLang="en-US" sz="2800" b="1" smtClean="0"/>
              <a:t>一贯地</a:t>
            </a:r>
            <a:r>
              <a:rPr lang="zh-CN" altLang="en-US" sz="2800" smtClean="0"/>
              <a:t>使用它，即 </a:t>
            </a:r>
            <a:r>
              <a:rPr lang="zh-CN" altLang="en-US" sz="2800" i="1" smtClean="0"/>
              <a:t>只</a:t>
            </a:r>
            <a:r>
              <a:rPr lang="zh-CN" altLang="en-US" sz="2800" smtClean="0"/>
              <a:t> 使用这一种风格。</a:t>
            </a:r>
          </a:p>
          <a:p>
            <a:pPr>
              <a:buFont typeface="Wingdings" pitchFamily="2" charset="2"/>
              <a:buNone/>
            </a:pPr>
            <a:endParaRPr lang="zh-CN" altLang="en-US" smtClean="0"/>
          </a:p>
        </p:txBody>
      </p:sp>
      <p:sp>
        <p:nvSpPr>
          <p:cNvPr id="3584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63C786F-BCD8-4899-B42C-74B94F49FEAD}" type="slidenum">
              <a:rPr lang="en-US" altLang="zh-CN" smtClean="0"/>
              <a:pPr eaLnBrk="1" hangingPunct="1"/>
              <a:t>33</a:t>
            </a:fld>
            <a:endParaRPr lang="en-US" altLang="zh-CN"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6867" name="内容占位符 2"/>
          <p:cNvSpPr>
            <a:spLocks noGrp="1"/>
          </p:cNvSpPr>
          <p:nvPr>
            <p:ph idx="1"/>
          </p:nvPr>
        </p:nvSpPr>
        <p:spPr/>
        <p:txBody>
          <a:bodyPr/>
          <a:lstStyle/>
          <a:p>
            <a:pPr lvl="1"/>
            <a:r>
              <a:rPr lang="en-US" altLang="zh-CN" sz="2800" smtClean="0"/>
              <a:t>Python</a:t>
            </a:r>
            <a:r>
              <a:rPr lang="zh-CN" altLang="en-US" sz="2800" smtClean="0"/>
              <a:t>迫使程序员写成统一、整齐并且具有可读性程序的主要方式之一，这就意味着必须根据程序的逻辑结构，以垂直对齐的方式来组织程序代码，结果就是让程序更一致，并具有可读性，因而具备了重用性和可维护性，对自己和他人都是如此。 </a:t>
            </a:r>
          </a:p>
          <a:p>
            <a:pPr lvl="1">
              <a:buFont typeface="Wingdings" pitchFamily="2" charset="2"/>
              <a:buNone/>
            </a:pPr>
            <a:endParaRPr lang="zh-CN" altLang="en-US" smtClean="0"/>
          </a:p>
        </p:txBody>
      </p:sp>
      <p:sp>
        <p:nvSpPr>
          <p:cNvPr id="3686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6442568-B10E-47EE-9870-44809A4DE01E}" type="slidenum">
              <a:rPr lang="en-US" altLang="zh-CN" smtClean="0"/>
              <a:pPr eaLnBrk="1" hangingPunct="1"/>
              <a:t>34</a:t>
            </a:fld>
            <a:endParaRPr lang="en-US" altLang="zh-CN" smtClean="0"/>
          </a:p>
        </p:txBody>
      </p:sp>
      <p:sp>
        <p:nvSpPr>
          <p:cNvPr id="7" name="Text Box 4"/>
          <p:cNvSpPr txBox="1">
            <a:spLocks noChangeArrowheads="1"/>
          </p:cNvSpPr>
          <p:nvPr/>
        </p:nvSpPr>
        <p:spPr bwMode="auto">
          <a:xfrm>
            <a:off x="1285875" y="4071938"/>
            <a:ext cx="3214688" cy="2027237"/>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latin typeface="Consolas" pitchFamily="49" charset="0"/>
              </a:rPr>
              <a:t>if (x)</a:t>
            </a:r>
          </a:p>
          <a:p>
            <a:pPr eaLnBrk="1" hangingPunct="1">
              <a:spcBef>
                <a:spcPct val="50000"/>
              </a:spcBef>
            </a:pPr>
            <a:r>
              <a:rPr lang="en-US" altLang="zh-CN">
                <a:latin typeface="Consolas" pitchFamily="49" charset="0"/>
              </a:rPr>
              <a:t>    if (y)</a:t>
            </a:r>
          </a:p>
          <a:p>
            <a:pPr eaLnBrk="1" hangingPunct="1">
              <a:spcBef>
                <a:spcPct val="50000"/>
              </a:spcBef>
            </a:pPr>
            <a:r>
              <a:rPr lang="en-US" altLang="zh-CN">
                <a:latin typeface="Consolas" pitchFamily="49" charset="0"/>
              </a:rPr>
              <a:t>        statements;</a:t>
            </a:r>
          </a:p>
          <a:p>
            <a:pPr eaLnBrk="1" hangingPunct="1">
              <a:spcBef>
                <a:spcPct val="50000"/>
              </a:spcBef>
            </a:pPr>
            <a:r>
              <a:rPr lang="en-US" altLang="zh-CN">
                <a:latin typeface="Consolas" pitchFamily="49" charset="0"/>
              </a:rPr>
              <a:t>else</a:t>
            </a:r>
          </a:p>
          <a:p>
            <a:pPr eaLnBrk="1" hangingPunct="1">
              <a:spcBef>
                <a:spcPct val="50000"/>
              </a:spcBef>
            </a:pPr>
            <a:r>
              <a:rPr lang="en-US" altLang="zh-CN">
                <a:latin typeface="Consolas" pitchFamily="49" charset="0"/>
              </a:rPr>
              <a:t>    statements;</a:t>
            </a:r>
          </a:p>
        </p:txBody>
      </p:sp>
      <p:sp>
        <p:nvSpPr>
          <p:cNvPr id="8" name="Text Box 6"/>
          <p:cNvSpPr txBox="1">
            <a:spLocks noChangeArrowheads="1"/>
          </p:cNvSpPr>
          <p:nvPr/>
        </p:nvSpPr>
        <p:spPr bwMode="auto">
          <a:xfrm>
            <a:off x="5500688" y="4071938"/>
            <a:ext cx="3214687" cy="2027237"/>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latin typeface="Consolas" pitchFamily="49" charset="0"/>
              </a:rPr>
              <a:t>if x:</a:t>
            </a:r>
          </a:p>
          <a:p>
            <a:pPr eaLnBrk="1" hangingPunct="1">
              <a:spcBef>
                <a:spcPct val="50000"/>
              </a:spcBef>
            </a:pPr>
            <a:r>
              <a:rPr lang="en-US" altLang="zh-CN">
                <a:latin typeface="Consolas" pitchFamily="49" charset="0"/>
              </a:rPr>
              <a:t>    if y:</a:t>
            </a:r>
          </a:p>
          <a:p>
            <a:pPr eaLnBrk="1" hangingPunct="1">
              <a:spcBef>
                <a:spcPct val="50000"/>
              </a:spcBef>
            </a:pPr>
            <a:r>
              <a:rPr lang="en-US" altLang="zh-CN">
                <a:latin typeface="Consolas" pitchFamily="49" charset="0"/>
              </a:rPr>
              <a:t>        statements</a:t>
            </a:r>
          </a:p>
          <a:p>
            <a:pPr eaLnBrk="1" hangingPunct="1">
              <a:spcBef>
                <a:spcPct val="50000"/>
              </a:spcBef>
            </a:pPr>
            <a:r>
              <a:rPr lang="en-US" altLang="zh-CN">
                <a:latin typeface="Consolas" pitchFamily="49" charset="0"/>
              </a:rPr>
              <a:t>else:</a:t>
            </a:r>
          </a:p>
          <a:p>
            <a:pPr eaLnBrk="1" hangingPunct="1">
              <a:spcBef>
                <a:spcPct val="50000"/>
              </a:spcBef>
            </a:pPr>
            <a:r>
              <a:rPr lang="en-US" altLang="zh-CN">
                <a:latin typeface="Consolas" pitchFamily="49" charset="0"/>
              </a:rPr>
              <a:t>    statements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 name="内容占位符 2"/>
          <p:cNvSpPr>
            <a:spLocks noGrp="1"/>
          </p:cNvSpPr>
          <p:nvPr>
            <p:ph idx="1"/>
          </p:nvPr>
        </p:nvSpPr>
        <p:spPr/>
        <p:txBody>
          <a:bodyPr/>
          <a:lstStyle/>
          <a:p>
            <a:pPr>
              <a:defRPr/>
            </a:pPr>
            <a:r>
              <a:rPr lang="en-US" altLang="zh-CN" dirty="0" smtClean="0"/>
              <a:t>Python</a:t>
            </a:r>
            <a:r>
              <a:rPr lang="zh-CN" altLang="en-US" dirty="0" smtClean="0"/>
              <a:t>程序结构</a:t>
            </a:r>
            <a:endParaRPr lang="en-US" altLang="zh-CN" dirty="0" smtClean="0"/>
          </a:p>
          <a:p>
            <a:pPr marL="609600" indent="-609600">
              <a:buFontTx/>
              <a:buAutoNum type="arabicPeriod"/>
              <a:defRPr/>
            </a:pPr>
            <a:r>
              <a:rPr lang="zh-CN" altLang="en-US" sz="2800" dirty="0" smtClean="0"/>
              <a:t>程序由模块构成</a:t>
            </a:r>
          </a:p>
          <a:p>
            <a:pPr marL="609600" indent="-609600">
              <a:buFontTx/>
              <a:buAutoNum type="arabicPeriod"/>
              <a:defRPr/>
            </a:pPr>
            <a:r>
              <a:rPr lang="zh-CN" altLang="en-US" sz="2800" dirty="0" smtClean="0"/>
              <a:t>模块包含语句</a:t>
            </a:r>
          </a:p>
          <a:p>
            <a:pPr marL="609600" indent="-609600">
              <a:buFontTx/>
              <a:buAutoNum type="arabicPeriod"/>
              <a:defRPr/>
            </a:pPr>
            <a:r>
              <a:rPr lang="zh-CN" altLang="en-US" sz="2800" dirty="0" smtClean="0"/>
              <a:t>语句包含表达式</a:t>
            </a:r>
          </a:p>
          <a:p>
            <a:pPr marL="609600" indent="-609600">
              <a:buFontTx/>
              <a:buAutoNum type="arabicPeriod"/>
              <a:defRPr/>
            </a:pPr>
            <a:r>
              <a:rPr lang="zh-CN" altLang="en-US" sz="2800" dirty="0" smtClean="0"/>
              <a:t>表达式建立并处理对象</a:t>
            </a:r>
          </a:p>
          <a:p>
            <a:pPr marL="609600" indent="-609600">
              <a:buFont typeface="Wingdings" pitchFamily="2" charset="2"/>
              <a:buNone/>
              <a:defRPr/>
            </a:pPr>
            <a:r>
              <a:rPr lang="en-US" altLang="zh-CN" sz="2800" dirty="0" smtClean="0"/>
              <a:t>            Python</a:t>
            </a:r>
            <a:r>
              <a:rPr lang="zh-CN" altLang="en-US" sz="2800" dirty="0" smtClean="0"/>
              <a:t>语法实质上是有语句和表达式组成的。表达式处理对象并嵌套在语句中。语句编程实现程序操作中更大的逻辑关系。此外，语句还是对象生成的地方，有些语句会生成新的对象类型（函数、类等）。语句总是存在于模块中，而模块本身则又是由语句来管理的。</a:t>
            </a:r>
            <a:endParaRPr lang="en-US" altLang="zh-CN" sz="2800" dirty="0" smtClean="0"/>
          </a:p>
          <a:p>
            <a:pPr>
              <a:defRPr/>
            </a:pPr>
            <a:endParaRPr lang="zh-CN" altLang="en-US" dirty="0"/>
          </a:p>
        </p:txBody>
      </p:sp>
      <p:sp>
        <p:nvSpPr>
          <p:cNvPr id="3789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99B5F4A-941D-45E3-B503-B0BFFEAF1ED6}" type="slidenum">
              <a:rPr lang="en-US" altLang="zh-CN" smtClean="0"/>
              <a:pPr eaLnBrk="1" hangingPunct="1"/>
              <a:t>35</a:t>
            </a:fld>
            <a:endParaRPr lang="en-US" altLang="zh-CN"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z="3600" smtClean="0"/>
              <a:t>Python</a:t>
            </a:r>
            <a:r>
              <a:rPr lang="zh-CN" altLang="en-US" sz="3600" smtClean="0"/>
              <a:t>程序基本概念</a:t>
            </a:r>
          </a:p>
        </p:txBody>
      </p:sp>
      <p:sp>
        <p:nvSpPr>
          <p:cNvPr id="38915" name="内容占位符 2"/>
          <p:cNvSpPr>
            <a:spLocks noGrp="1"/>
          </p:cNvSpPr>
          <p:nvPr>
            <p:ph idx="1"/>
          </p:nvPr>
        </p:nvSpPr>
        <p:spPr>
          <a:xfrm>
            <a:off x="566738" y="1052513"/>
            <a:ext cx="8001000" cy="5305425"/>
          </a:xfrm>
        </p:spPr>
        <p:txBody>
          <a:bodyPr/>
          <a:lstStyle/>
          <a:p>
            <a:r>
              <a:rPr lang="en-US" altLang="zh-CN" smtClean="0"/>
              <a:t>Python</a:t>
            </a:r>
            <a:r>
              <a:rPr lang="zh-CN" altLang="en-US" smtClean="0"/>
              <a:t>语法</a:t>
            </a:r>
            <a:endParaRPr lang="en-US" altLang="zh-CN" smtClean="0"/>
          </a:p>
          <a:p>
            <a:endParaRPr lang="en-US" altLang="zh-CN" smtClean="0"/>
          </a:p>
          <a:p>
            <a:endParaRPr lang="en-US" altLang="zh-CN" smtClean="0"/>
          </a:p>
          <a:p>
            <a:pPr lvl="1"/>
            <a:endParaRPr lang="en-US" altLang="zh-CN" sz="2400" smtClean="0"/>
          </a:p>
          <a:p>
            <a:pPr lvl="1"/>
            <a:r>
              <a:rPr lang="en-US" altLang="zh-CN" sz="2400" smtClean="0"/>
              <a:t>Python</a:t>
            </a:r>
            <a:r>
              <a:rPr lang="zh-CN" altLang="en-US" sz="2400" smtClean="0"/>
              <a:t>增加了什么</a:t>
            </a:r>
            <a:endParaRPr lang="en-US" altLang="zh-CN" sz="2400" smtClean="0"/>
          </a:p>
          <a:p>
            <a:pPr lvl="1">
              <a:buFont typeface="Wingdings" pitchFamily="2" charset="2"/>
              <a:buNone/>
            </a:pPr>
            <a:r>
              <a:rPr lang="en-US" altLang="zh-CN" sz="2400" smtClean="0"/>
              <a:t>          </a:t>
            </a:r>
            <a:r>
              <a:rPr lang="zh-CN" altLang="en-US" sz="2100" smtClean="0"/>
              <a:t>新的语法成分冒号（</a:t>
            </a:r>
            <a:r>
              <a:rPr lang="en-US" altLang="zh-CN" sz="2100" smtClean="0"/>
              <a:t>:</a:t>
            </a:r>
            <a:r>
              <a:rPr lang="zh-CN" altLang="en-US" sz="2100" smtClean="0"/>
              <a:t>）。所有的复合语句（语句中嵌套了语句）都有相同的一般形式，就是首行以冒号结尾，首行下一行嵌套的代码往往按缩进的格式书写。</a:t>
            </a:r>
          </a:p>
          <a:p>
            <a:pPr lvl="1"/>
            <a:r>
              <a:rPr lang="en-US" altLang="zh-CN" sz="2400" smtClean="0"/>
              <a:t>Python</a:t>
            </a:r>
            <a:r>
              <a:rPr lang="zh-CN" altLang="en-US" sz="2400" smtClean="0"/>
              <a:t>删除了什么</a:t>
            </a:r>
          </a:p>
          <a:p>
            <a:pPr lvl="2"/>
            <a:r>
              <a:rPr lang="zh-CN" altLang="en-US" sz="2100" smtClean="0"/>
              <a:t>括号是可选的</a:t>
            </a:r>
          </a:p>
          <a:p>
            <a:pPr lvl="2"/>
            <a:r>
              <a:rPr lang="zh-CN" altLang="en-US" sz="2100" smtClean="0"/>
              <a:t>终止行就是终止语句（分号）</a:t>
            </a:r>
          </a:p>
          <a:p>
            <a:pPr lvl="2"/>
            <a:r>
              <a:rPr lang="zh-CN" altLang="en-US" sz="2100" smtClean="0"/>
              <a:t>缩进的结束就是代码块的结束（</a:t>
            </a:r>
            <a:r>
              <a:rPr lang="en-US" altLang="zh-CN" sz="2100" smtClean="0"/>
              <a:t>}</a:t>
            </a:r>
            <a:r>
              <a:rPr lang="zh-CN" altLang="en-US" sz="2100" smtClean="0"/>
              <a:t>）</a:t>
            </a:r>
          </a:p>
          <a:p>
            <a:endParaRPr lang="zh-CN" altLang="en-US" smtClean="0"/>
          </a:p>
        </p:txBody>
      </p:sp>
      <p:sp>
        <p:nvSpPr>
          <p:cNvPr id="3891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53B97FD-CB61-4189-959F-98AE1941C0F7}" type="slidenum">
              <a:rPr lang="en-US" altLang="zh-CN" smtClean="0"/>
              <a:pPr eaLnBrk="1" hangingPunct="1"/>
              <a:t>36</a:t>
            </a:fld>
            <a:endParaRPr lang="en-US" altLang="zh-CN" smtClean="0"/>
          </a:p>
        </p:txBody>
      </p:sp>
      <p:sp>
        <p:nvSpPr>
          <p:cNvPr id="7" name="Text Box 4"/>
          <p:cNvSpPr txBox="1">
            <a:spLocks noChangeArrowheads="1"/>
          </p:cNvSpPr>
          <p:nvPr/>
        </p:nvSpPr>
        <p:spPr bwMode="auto">
          <a:xfrm>
            <a:off x="1285875" y="1571625"/>
            <a:ext cx="2143125" cy="1616075"/>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latin typeface="Consolas" pitchFamily="49" charset="0"/>
              </a:rPr>
              <a:t>if (x &gt; y) {</a:t>
            </a:r>
          </a:p>
          <a:p>
            <a:pPr eaLnBrk="1" hangingPunct="1">
              <a:spcBef>
                <a:spcPct val="50000"/>
              </a:spcBef>
            </a:pPr>
            <a:r>
              <a:rPr lang="en-US" altLang="zh-CN">
                <a:latin typeface="Consolas" pitchFamily="49" charset="0"/>
              </a:rPr>
              <a:t>    x = 1;</a:t>
            </a:r>
          </a:p>
          <a:p>
            <a:pPr eaLnBrk="1" hangingPunct="1">
              <a:spcBef>
                <a:spcPct val="50000"/>
              </a:spcBef>
            </a:pPr>
            <a:r>
              <a:rPr lang="en-US" altLang="zh-CN">
                <a:latin typeface="Consolas" pitchFamily="49" charset="0"/>
              </a:rPr>
              <a:t>    y = 2;</a:t>
            </a:r>
          </a:p>
          <a:p>
            <a:pPr eaLnBrk="1" hangingPunct="1">
              <a:spcBef>
                <a:spcPct val="50000"/>
              </a:spcBef>
            </a:pPr>
            <a:r>
              <a:rPr lang="en-US" altLang="zh-CN">
                <a:latin typeface="Consolas" pitchFamily="49" charset="0"/>
              </a:rPr>
              <a:t>}</a:t>
            </a:r>
          </a:p>
        </p:txBody>
      </p:sp>
      <p:sp>
        <p:nvSpPr>
          <p:cNvPr id="8" name="Text Box 5"/>
          <p:cNvSpPr txBox="1">
            <a:spLocks noChangeArrowheads="1"/>
          </p:cNvSpPr>
          <p:nvPr/>
        </p:nvSpPr>
        <p:spPr bwMode="auto">
          <a:xfrm>
            <a:off x="3929063" y="1714500"/>
            <a:ext cx="3214687" cy="1201738"/>
          </a:xfrm>
          <a:prstGeom prst="rect">
            <a:avLst/>
          </a:prstGeom>
          <a:solidFill>
            <a:srgbClr val="BBDFBB"/>
          </a:solidFill>
          <a:ln w="9525" algn="ctr">
            <a:solidFill>
              <a:schemeClr val="tx1"/>
            </a:solidFill>
            <a:miter lim="800000"/>
            <a:headEnd/>
            <a:tailEnd/>
          </a:ln>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r>
              <a:rPr lang="en-US" altLang="zh-CN">
                <a:latin typeface="Consolas" pitchFamily="49" charset="0"/>
              </a:rPr>
              <a:t>if x &gt; y:</a:t>
            </a:r>
          </a:p>
          <a:p>
            <a:pPr eaLnBrk="1" hangingPunct="1">
              <a:spcBef>
                <a:spcPct val="50000"/>
              </a:spcBef>
            </a:pPr>
            <a:r>
              <a:rPr lang="en-US" altLang="zh-CN">
                <a:latin typeface="Consolas" pitchFamily="49" charset="0"/>
              </a:rPr>
              <a:t>    x = 1</a:t>
            </a:r>
          </a:p>
          <a:p>
            <a:pPr eaLnBrk="1" hangingPunct="1">
              <a:spcBef>
                <a:spcPct val="50000"/>
              </a:spcBef>
            </a:pPr>
            <a:r>
              <a:rPr lang="en-US" altLang="zh-CN">
                <a:latin typeface="Consolas" pitchFamily="49" charset="0"/>
              </a:rPr>
              <a:t>    y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3600" smtClean="0"/>
              <a:t>运算符与表达式</a:t>
            </a:r>
          </a:p>
        </p:txBody>
      </p:sp>
      <p:sp>
        <p:nvSpPr>
          <p:cNvPr id="39939" name="内容占位符 2"/>
          <p:cNvSpPr>
            <a:spLocks noGrp="1"/>
          </p:cNvSpPr>
          <p:nvPr>
            <p:ph idx="1"/>
          </p:nvPr>
        </p:nvSpPr>
        <p:spPr>
          <a:xfrm>
            <a:off x="571500" y="1000125"/>
            <a:ext cx="8001000" cy="5253038"/>
          </a:xfrm>
        </p:spPr>
        <p:txBody>
          <a:bodyPr/>
          <a:lstStyle/>
          <a:p>
            <a:r>
              <a:rPr lang="zh-CN" altLang="en-US" sz="3200" smtClean="0"/>
              <a:t>编写的大多数语句（逻辑行）都包含</a:t>
            </a:r>
            <a:r>
              <a:rPr lang="zh-CN" altLang="en-US" sz="3200" b="1" smtClean="0"/>
              <a:t>表达式</a:t>
            </a:r>
            <a:r>
              <a:rPr lang="zh-CN" altLang="en-US" sz="3200" smtClean="0"/>
              <a:t>。一个简单的表达式例子如</a:t>
            </a:r>
            <a:r>
              <a:rPr lang="en-US" altLang="zh-CN" sz="3200" smtClean="0"/>
              <a:t>2 + 3</a:t>
            </a:r>
            <a:r>
              <a:rPr lang="zh-CN" altLang="en-US" sz="3200" smtClean="0"/>
              <a:t>。一 个</a:t>
            </a:r>
            <a:r>
              <a:rPr lang="zh-CN" altLang="en-US" sz="3200" smtClean="0">
                <a:solidFill>
                  <a:srgbClr val="FF0000"/>
                </a:solidFill>
              </a:rPr>
              <a:t>表达式</a:t>
            </a:r>
            <a:r>
              <a:rPr lang="zh-CN" altLang="en-US" sz="3200" smtClean="0"/>
              <a:t>可以分解为</a:t>
            </a:r>
            <a:r>
              <a:rPr lang="zh-CN" altLang="en-US" sz="3200" smtClean="0">
                <a:solidFill>
                  <a:srgbClr val="FF0000"/>
                </a:solidFill>
              </a:rPr>
              <a:t>运算符</a:t>
            </a:r>
            <a:r>
              <a:rPr lang="zh-CN" altLang="en-US" sz="3200" smtClean="0"/>
              <a:t>和</a:t>
            </a:r>
            <a:r>
              <a:rPr lang="zh-CN" altLang="en-US" sz="3200" smtClean="0">
                <a:solidFill>
                  <a:srgbClr val="FF0000"/>
                </a:solidFill>
              </a:rPr>
              <a:t>操作数</a:t>
            </a:r>
            <a:r>
              <a:rPr lang="zh-CN" altLang="en-US" sz="3200" smtClean="0"/>
              <a:t>。</a:t>
            </a:r>
            <a:endParaRPr lang="zh-CN" altLang="en-US" sz="3200" i="1" smtClean="0"/>
          </a:p>
          <a:p>
            <a:r>
              <a:rPr lang="zh-CN" altLang="en-US" sz="3200" i="1" smtClean="0"/>
              <a:t>运算符</a:t>
            </a:r>
            <a:r>
              <a:rPr lang="zh-CN" altLang="en-US" sz="3200" smtClean="0"/>
              <a:t> 的功能是完成某件事，它们由如</a:t>
            </a:r>
            <a:r>
              <a:rPr lang="en-US" altLang="zh-CN" sz="3200" smtClean="0"/>
              <a:t>+</a:t>
            </a:r>
            <a:r>
              <a:rPr lang="zh-CN" altLang="en-US" sz="3200" smtClean="0"/>
              <a:t>这样的符号或者其他特定的关键字表示。运算符需要数据来进行运算，这样的数据被称为 </a:t>
            </a:r>
            <a:r>
              <a:rPr lang="zh-CN" altLang="en-US" sz="3200" i="1" smtClean="0">
                <a:solidFill>
                  <a:srgbClr val="FF0000"/>
                </a:solidFill>
              </a:rPr>
              <a:t>操作数</a:t>
            </a:r>
            <a:r>
              <a:rPr lang="zh-CN" altLang="en-US" sz="3200" smtClean="0"/>
              <a:t> 。在这个例子中，</a:t>
            </a:r>
            <a:r>
              <a:rPr lang="en-US" altLang="zh-CN" sz="3200" smtClean="0"/>
              <a:t>2</a:t>
            </a:r>
            <a:r>
              <a:rPr lang="zh-CN" altLang="en-US" sz="3200" smtClean="0"/>
              <a:t>和</a:t>
            </a:r>
            <a:r>
              <a:rPr lang="en-US" altLang="zh-CN" sz="3200" smtClean="0"/>
              <a:t>3</a:t>
            </a:r>
            <a:r>
              <a:rPr lang="zh-CN" altLang="en-US" sz="3200" smtClean="0"/>
              <a:t>是操作数。</a:t>
            </a:r>
          </a:p>
          <a:p>
            <a:r>
              <a:rPr lang="zh-CN" altLang="en-US" sz="3200" smtClean="0"/>
              <a:t>在</a:t>
            </a:r>
            <a:r>
              <a:rPr lang="en-US" altLang="zh-CN" sz="3200" smtClean="0"/>
              <a:t>Python</a:t>
            </a:r>
            <a:r>
              <a:rPr lang="zh-CN" altLang="en-US" sz="3200" smtClean="0"/>
              <a:t>中，表达式可以作为语句，但表达式结果不会存储。</a:t>
            </a:r>
          </a:p>
          <a:p>
            <a:endParaRPr lang="zh-CN" altLang="en-US" smtClean="0"/>
          </a:p>
        </p:txBody>
      </p:sp>
      <p:sp>
        <p:nvSpPr>
          <p:cNvPr id="3994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318F619-8306-4652-B51B-7CE741D7F45A}" type="slidenum">
              <a:rPr lang="en-US" altLang="zh-CN" smtClean="0"/>
              <a:pPr eaLnBrk="1" hangingPunct="1"/>
              <a:t>37</a:t>
            </a:fld>
            <a:endParaRPr lang="en-US" altLang="zh-CN"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sz="3600" smtClean="0"/>
              <a:t>运算符及其用法 </a:t>
            </a:r>
          </a:p>
        </p:txBody>
      </p:sp>
      <p:sp>
        <p:nvSpPr>
          <p:cNvPr id="4096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FB7E72F-5AC8-4D64-9A8F-504C5AF46CC6}" type="slidenum">
              <a:rPr lang="en-US" altLang="zh-CN" smtClean="0"/>
              <a:pPr eaLnBrk="1" hangingPunct="1"/>
              <a:t>38</a:t>
            </a:fld>
            <a:endParaRPr lang="en-US" altLang="zh-CN" smtClean="0"/>
          </a:p>
        </p:txBody>
      </p:sp>
      <p:graphicFrame>
        <p:nvGraphicFramePr>
          <p:cNvPr id="7" name="Group 1219"/>
          <p:cNvGraphicFramePr>
            <a:graphicFrameLocks noGrp="1"/>
          </p:cNvGraphicFramePr>
          <p:nvPr>
            <p:ph idx="1"/>
          </p:nvPr>
        </p:nvGraphicFramePr>
        <p:xfrm>
          <a:off x="457200" y="1214438"/>
          <a:ext cx="8229600" cy="5002212"/>
        </p:xfrm>
        <a:graphic>
          <a:graphicData uri="http://schemas.openxmlformats.org/drawingml/2006/table">
            <a:tbl>
              <a:tblPr/>
              <a:tblGrid>
                <a:gridCol w="822325"/>
                <a:gridCol w="649269"/>
                <a:gridCol w="3465531"/>
                <a:gridCol w="3292475"/>
              </a:tblGrid>
              <a:tr h="42143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rPr>
                        <a:t>运算符</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rPr>
                        <a:t>名称</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dirty="0" smtClean="0">
                          <a:ln>
                            <a:noFill/>
                          </a:ln>
                          <a:solidFill>
                            <a:schemeClr val="tx1"/>
                          </a:solidFill>
                          <a:effectLst/>
                          <a:latin typeface="Times New Roman" pitchFamily="18" charset="0"/>
                          <a:ea typeface="宋体" pitchFamily="2" charset="-122"/>
                        </a:rPr>
                        <a:t>说明</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200" b="1" i="0" u="none" strike="noStrike" cap="none" normalizeH="0" baseline="0" smtClean="0">
                          <a:ln>
                            <a:noFill/>
                          </a:ln>
                          <a:solidFill>
                            <a:schemeClr val="tx1"/>
                          </a:solidFill>
                          <a:effectLst/>
                          <a:latin typeface="Times New Roman" pitchFamily="18" charset="0"/>
                          <a:ea typeface="宋体" pitchFamily="2" charset="-122"/>
                        </a:rPr>
                        <a:t>例子</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4093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加</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两个对象相加</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3 + 5</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8</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'a' + 'b'</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'ab'</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4093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减</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得到负数或是一个数减去另一个数</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-5.2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得到一个负数。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50 - 24</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26</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495404">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乘</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两个数相乘或是返回一个被重复若干次的字符串</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2 * 3</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6</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'la' * 3</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200" b="0" i="0" u="none" strike="noStrike" cap="none" normalizeH="0" baseline="0" dirty="0" err="1" smtClean="0">
                          <a:ln>
                            <a:noFill/>
                          </a:ln>
                          <a:solidFill>
                            <a:schemeClr val="tx1"/>
                          </a:solidFill>
                          <a:effectLst/>
                          <a:latin typeface="Times New Roman" pitchFamily="18" charset="0"/>
                          <a:ea typeface="宋体" pitchFamily="2" charset="-122"/>
                        </a:rPr>
                        <a:t>lalala</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4093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幂</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Arial" pitchFamily="34" charset="0"/>
                          <a:ea typeface="Times New Roman" pitchFamily="18" charset="0"/>
                          <a:cs typeface="宋体" pitchFamily="2" charset="-122"/>
                        </a:rPr>
                        <a:t>返回</a:t>
                      </a:r>
                      <a:r>
                        <a:rPr kumimoji="0" lang="en-US" altLang="zh-CN" sz="1200" b="0" i="0" u="none" strike="noStrike" cap="none" normalizeH="0" baseline="0" smtClean="0">
                          <a:ln>
                            <a:noFill/>
                          </a:ln>
                          <a:solidFill>
                            <a:schemeClr val="tx1"/>
                          </a:solidFill>
                          <a:effectLst/>
                          <a:latin typeface="Arial" pitchFamily="34" charset="0"/>
                          <a:ea typeface="Times New Roman" pitchFamily="18" charset="0"/>
                          <a:cs typeface="宋体" pitchFamily="2" charset="-122"/>
                        </a:rPr>
                        <a:t>x</a:t>
                      </a:r>
                      <a:r>
                        <a:rPr kumimoji="0" lang="zh-CN" altLang="en-US" sz="1200" b="0" i="0" u="none" strike="noStrike" cap="none" normalizeH="0" baseline="0" smtClean="0">
                          <a:ln>
                            <a:noFill/>
                          </a:ln>
                          <a:solidFill>
                            <a:schemeClr val="tx1"/>
                          </a:solidFill>
                          <a:effectLst/>
                          <a:latin typeface="Arial" pitchFamily="34" charset="0"/>
                          <a:ea typeface="Times New Roman" pitchFamily="18" charset="0"/>
                          <a:cs typeface="宋体" pitchFamily="2" charset="-122"/>
                        </a:rPr>
                        <a:t>的</a:t>
                      </a:r>
                      <a:r>
                        <a:rPr kumimoji="0" lang="en-US" altLang="zh-CN" sz="1200" b="0" i="0" u="none" strike="noStrike" cap="none" normalizeH="0" baseline="0" smtClean="0">
                          <a:ln>
                            <a:noFill/>
                          </a:ln>
                          <a:solidFill>
                            <a:schemeClr val="tx1"/>
                          </a:solidFill>
                          <a:effectLst/>
                          <a:latin typeface="Arial" pitchFamily="34" charset="0"/>
                          <a:ea typeface="Times New Roman" pitchFamily="18" charset="0"/>
                          <a:cs typeface="宋体" pitchFamily="2" charset="-122"/>
                        </a:rPr>
                        <a:t>y</a:t>
                      </a:r>
                      <a:r>
                        <a:rPr kumimoji="0" lang="zh-CN" altLang="en-US" sz="1200" b="0" i="0" u="none" strike="noStrike" cap="none" normalizeH="0" baseline="0" smtClean="0">
                          <a:ln>
                            <a:noFill/>
                          </a:ln>
                          <a:solidFill>
                            <a:schemeClr val="tx1"/>
                          </a:solidFill>
                          <a:effectLst/>
                          <a:latin typeface="Arial" pitchFamily="34" charset="0"/>
                          <a:ea typeface="Times New Roman" pitchFamily="18" charset="0"/>
                          <a:cs typeface="宋体" pitchFamily="2" charset="-122"/>
                        </a:rPr>
                        <a:t>次幂</a:t>
                      </a:r>
                      <a:endParaRPr kumimoji="0" lang="zh-CN" altLang="en-US" sz="1800" b="0" i="0" u="none" strike="noStrike" cap="none" normalizeH="0" baseline="0" smtClean="0">
                        <a:ln>
                          <a:noFill/>
                        </a:ln>
                        <a:solidFill>
                          <a:schemeClr val="tx1"/>
                        </a:solidFill>
                        <a:effectLst/>
                        <a:latin typeface="Arial" pitchFamily="34" charset="0"/>
                        <a:ea typeface="Times New Roman" pitchFamily="18" charset="0"/>
                        <a:cs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3 ** 4</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81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（即</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3 * 3 * 3 * 3</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6794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除</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x</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除以</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y</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4/3</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（整数的除法得到整数结果）。</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4.0/3</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或</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4/3.0</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1.3333333333333333</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4093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取整除</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返回商的整数部分</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4 // 3.0</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40939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取模</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返回除法的余数</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8%3</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-25.5%2.25</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1.5</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6794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&lt;&lt;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左移</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把一个数的比特向左移一定数目（每个数在内存中都表示为比特或二进制数字，即</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0</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和</a:t>
                      </a: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2 &lt;&lt; 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8</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200" b="0" i="0" u="none" strike="noStrike" cap="none" normalizeH="0" baseline="0" dirty="0" smtClean="0">
                          <a:ln>
                            <a:noFill/>
                          </a:ln>
                          <a:solidFill>
                            <a:schemeClr val="tx1"/>
                          </a:solidFill>
                          <a:effectLst/>
                          <a:latin typeface="Arial"/>
                          <a:ea typeface="宋体" pitchFamily="2" charset="-122"/>
                        </a:rPr>
                        <a:t>——</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按比特表示为</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10</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r h="67946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rPr>
                        <a:t>&gt;&gt;</a:t>
                      </a:r>
                      <a:endParaRPr kumimoji="0" lang="en-US"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右移</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tx1"/>
                          </a:solidFill>
                          <a:effectLst/>
                          <a:latin typeface="Times New Roman" pitchFamily="18" charset="0"/>
                          <a:ea typeface="宋体" pitchFamily="2" charset="-122"/>
                        </a:rPr>
                        <a:t>把一个数的比特向右移一定数目</a:t>
                      </a: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11 &gt;&gt; 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5</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1200" b="0" i="0" u="none" strike="noStrike" cap="none" normalizeH="0" baseline="0" dirty="0" smtClean="0">
                          <a:ln>
                            <a:noFill/>
                          </a:ln>
                          <a:solidFill>
                            <a:schemeClr val="tx1"/>
                          </a:solidFill>
                          <a:effectLst/>
                          <a:latin typeface="Arial"/>
                          <a:ea typeface="宋体" pitchFamily="2" charset="-122"/>
                        </a:rPr>
                        <a:t>——</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按比特表示为</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1011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，向右移动</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比特后得到</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101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，即十进制的</a:t>
                      </a:r>
                      <a:r>
                        <a:rPr kumimoji="0" lang="en-US" altLang="zh-CN" sz="1200" b="0" i="0" u="none" strike="noStrike" cap="none" normalizeH="0" baseline="0" dirty="0" smtClean="0">
                          <a:ln>
                            <a:noFill/>
                          </a:ln>
                          <a:solidFill>
                            <a:schemeClr val="tx1"/>
                          </a:solidFill>
                          <a:effectLst/>
                          <a:latin typeface="Times New Roman" pitchFamily="18" charset="0"/>
                          <a:ea typeface="宋体" pitchFamily="2" charset="-122"/>
                        </a:rPr>
                        <a:t>5</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99CC00"/>
                      </a:solidFill>
                      <a:prstDash val="solid"/>
                      <a:round/>
                      <a:headEnd type="none" w="med" len="med"/>
                      <a:tailEnd type="none" w="med" len="med"/>
                    </a:lnL>
                    <a:lnR w="12700" cap="flat" cmpd="sng" algn="ctr">
                      <a:solidFill>
                        <a:srgbClr val="99CC00"/>
                      </a:solidFill>
                      <a:prstDash val="solid"/>
                      <a:round/>
                      <a:headEnd type="none" w="med" len="med"/>
                      <a:tailEnd type="none" w="med" len="med"/>
                    </a:lnR>
                    <a:lnT w="12700" cap="flat" cmpd="sng" algn="ctr">
                      <a:solidFill>
                        <a:srgbClr val="99CC00"/>
                      </a:solidFill>
                      <a:prstDash val="solid"/>
                      <a:round/>
                      <a:headEnd type="none" w="med" len="med"/>
                      <a:tailEnd type="none" w="med" len="med"/>
                    </a:lnT>
                    <a:lnB w="12700" cap="flat" cmpd="sng" algn="ctr">
                      <a:solidFill>
                        <a:srgbClr val="99CC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z="3600" smtClean="0"/>
              <a:t>运算符及其用法</a:t>
            </a:r>
          </a:p>
        </p:txBody>
      </p:sp>
      <p:sp>
        <p:nvSpPr>
          <p:cNvPr id="4198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20902C-44F7-475A-B08F-AF0A8DC4B530}" type="slidenum">
              <a:rPr lang="en-US" altLang="zh-CN" smtClean="0"/>
              <a:pPr eaLnBrk="1" hangingPunct="1"/>
              <a:t>39</a:t>
            </a:fld>
            <a:endParaRPr lang="en-US" altLang="zh-CN" smtClean="0"/>
          </a:p>
        </p:txBody>
      </p:sp>
      <p:graphicFrame>
        <p:nvGraphicFramePr>
          <p:cNvPr id="7" name="Group 164"/>
          <p:cNvGraphicFramePr>
            <a:graphicFrameLocks noGrp="1"/>
          </p:cNvGraphicFramePr>
          <p:nvPr>
            <p:ph idx="1"/>
          </p:nvPr>
        </p:nvGraphicFramePr>
        <p:xfrm>
          <a:off x="539750" y="1143000"/>
          <a:ext cx="8229600" cy="5211763"/>
        </p:xfrm>
        <a:graphic>
          <a:graphicData uri="http://schemas.openxmlformats.org/drawingml/2006/table">
            <a:tbl>
              <a:tblPr/>
              <a:tblGrid>
                <a:gridCol w="2057400"/>
                <a:gridCol w="2057400"/>
                <a:gridCol w="2057400"/>
                <a:gridCol w="2057400"/>
              </a:tblGrid>
              <a:tr h="1042988">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运算符</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名称</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说明</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例子</a:t>
                      </a:r>
                      <a:endParaRPr kumimoji="0" lang="zh-CN" altLang="en-US" sz="24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042988">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&amp;</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按位与</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数的按位与</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 &amp; 3</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得到</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041400">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按位或</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数的按位或</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 | 3</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得到</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041400">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按位异或</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数的按位异或</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 ^ 3</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得到</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042988">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按位翻转</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的按位翻转是</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-(x+1)</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marL="742950" indent="-285750" eaLnBrk="0" hangingPunct="0">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marL="1143000" indent="-228600" eaLnBrk="0" hangingPunct="0">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marL="1600200" indent="-228600" eaLnBrk="0" hangingPunct="0">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marL="2057400" indent="-228600" eaLnBrk="0" hangingPunct="0">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得到</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9AD9F30-E5F6-4E93-AFF8-FE21E34A3A47}" type="slidenum">
              <a:rPr lang="en-US" altLang="zh-CN" smtClean="0"/>
              <a:pPr eaLnBrk="1" hangingPunct="1"/>
              <a:t>4</a:t>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sz="3600" smtClean="0"/>
              <a:t>Python</a:t>
            </a:r>
            <a:r>
              <a:rPr lang="zh-CN" altLang="en-US" sz="3600" smtClean="0"/>
              <a:t>语法基础</a:t>
            </a:r>
          </a:p>
        </p:txBody>
      </p:sp>
      <p:sp>
        <p:nvSpPr>
          <p:cNvPr id="6148" name="Rectangle 3"/>
          <p:cNvSpPr>
            <a:spLocks noGrp="1" noChangeArrowheads="1"/>
          </p:cNvSpPr>
          <p:nvPr>
            <p:ph type="body" idx="1"/>
          </p:nvPr>
        </p:nvSpPr>
        <p:spPr/>
        <p:txBody>
          <a:bodyPr/>
          <a:lstStyle/>
          <a:p>
            <a:r>
              <a:rPr lang="zh-CN" altLang="en-US" sz="2800" smtClean="0"/>
              <a:t>文件类型</a:t>
            </a:r>
            <a:endParaRPr lang="en-US" altLang="zh-CN" sz="2800" smtClean="0"/>
          </a:p>
          <a:p>
            <a:pPr eaLnBrk="1" hangingPunct="1">
              <a:lnSpc>
                <a:spcPct val="90000"/>
              </a:lnSpc>
            </a:pPr>
            <a:r>
              <a:rPr lang="en-US" altLang="zh-CN" sz="2800" smtClean="0"/>
              <a:t>Python</a:t>
            </a:r>
            <a:r>
              <a:rPr lang="zh-CN" altLang="en-US" sz="2800" smtClean="0"/>
              <a:t>程序基本概念</a:t>
            </a:r>
          </a:p>
          <a:p>
            <a:pPr eaLnBrk="1" hangingPunct="1">
              <a:lnSpc>
                <a:spcPct val="90000"/>
              </a:lnSpc>
            </a:pPr>
            <a:r>
              <a:rPr lang="en-US" altLang="zh-CN" sz="2800" smtClean="0"/>
              <a:t>Python</a:t>
            </a:r>
            <a:r>
              <a:rPr lang="zh-CN" altLang="en-US" sz="2800" smtClean="0"/>
              <a:t>运算符和表达式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z="3600" smtClean="0"/>
              <a:t>运算符及其用法</a:t>
            </a:r>
          </a:p>
        </p:txBody>
      </p:sp>
      <p:sp>
        <p:nvSpPr>
          <p:cNvPr id="430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606E3C5-B381-4200-89A2-BA987AE3AF01}" type="slidenum">
              <a:rPr lang="en-US" altLang="zh-CN" smtClean="0"/>
              <a:pPr eaLnBrk="1" hangingPunct="1"/>
              <a:t>40</a:t>
            </a:fld>
            <a:endParaRPr lang="en-US" altLang="zh-CN" smtClean="0"/>
          </a:p>
        </p:txBody>
      </p:sp>
      <p:graphicFrame>
        <p:nvGraphicFramePr>
          <p:cNvPr id="8" name="Group 503"/>
          <p:cNvGraphicFramePr>
            <a:graphicFrameLocks noGrp="1"/>
          </p:cNvGraphicFramePr>
          <p:nvPr>
            <p:ph idx="1"/>
          </p:nvPr>
        </p:nvGraphicFramePr>
        <p:xfrm>
          <a:off x="500063" y="1143000"/>
          <a:ext cx="8229600" cy="4784725"/>
        </p:xfrm>
        <a:graphic>
          <a:graphicData uri="http://schemas.openxmlformats.org/drawingml/2006/table">
            <a:tbl>
              <a:tblPr/>
              <a:tblGrid>
                <a:gridCol w="1000132"/>
                <a:gridCol w="1214446"/>
                <a:gridCol w="3214710"/>
                <a:gridCol w="2800312"/>
              </a:tblGrid>
              <a:tr h="3352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运算符</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说明</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例子</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31046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小于</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是否小于</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。所有比较运算符返回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表示真，返回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表示假。这分别与特殊的变量</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等价。注意，这些变量名的大写。</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&lt; 3</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（即</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）而</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&lt; 5</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（即</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）。比较可以被任意连接：</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 &lt; 5 &lt; 7</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0666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大于</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是否大于</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5 &gt; 3</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。如果两个操作数都是数字，它们首先被转换为一个共同的类型。否则，它总是返回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3352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&lt;=</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小于等于</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是否小于等于</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3; y = 6; x &lt;= y</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3352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&gt;=</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大于等于</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是否大于等于</a:t>
                      </a: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4; y = 3; x &gt;= y</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06665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等于</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比较对象是否相等</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2; y = 2; x == y</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x == y</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y = '</a:t>
                      </a:r>
                      <a:r>
                        <a:rPr kumimoji="0" lang="en-US" altLang="zh-CN" sz="16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str</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x == y</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33523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不等于</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比较两个对象是否不相等</a:t>
                      </a:r>
                      <a:endParaRPr kumimoji="0" lang="zh-CN" altLang="en-US" sz="16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2; y = 3; x != y</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4" marB="45714"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z="3600" smtClean="0"/>
              <a:t>运算符及其用法</a:t>
            </a:r>
          </a:p>
        </p:txBody>
      </p:sp>
      <p:sp>
        <p:nvSpPr>
          <p:cNvPr id="4403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E6FEF77-98C9-4E9C-91DE-DEEDEB799FB5}" type="slidenum">
              <a:rPr lang="en-US" altLang="zh-CN" smtClean="0"/>
              <a:pPr eaLnBrk="1" hangingPunct="1"/>
              <a:t>41</a:t>
            </a:fld>
            <a:endParaRPr lang="en-US" altLang="zh-CN" smtClean="0"/>
          </a:p>
        </p:txBody>
      </p:sp>
      <p:graphicFrame>
        <p:nvGraphicFramePr>
          <p:cNvPr id="7" name="Group 142"/>
          <p:cNvGraphicFramePr>
            <a:graphicFrameLocks noGrp="1"/>
          </p:cNvGraphicFramePr>
          <p:nvPr>
            <p:ph idx="1"/>
          </p:nvPr>
        </p:nvGraphicFramePr>
        <p:xfrm>
          <a:off x="457200" y="1143000"/>
          <a:ext cx="8229600" cy="5003800"/>
        </p:xfrm>
        <a:graphic>
          <a:graphicData uri="http://schemas.openxmlformats.org/drawingml/2006/table">
            <a:tbl>
              <a:tblPr/>
              <a:tblGrid>
                <a:gridCol w="900090"/>
                <a:gridCol w="1285884"/>
                <a:gridCol w="2571768"/>
                <a:gridCol w="3471858"/>
              </a:tblGrid>
              <a:tr h="50832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运算符</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说明</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例子</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914360">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not</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布尔</a:t>
                      </a:r>
                      <a:r>
                        <a:rPr kumimoji="0" lang="zh-CN" altLang="en-US" sz="1800"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非</a:t>
                      </a:r>
                      <a:r>
                        <a:rPr kumimoji="0" lang="zh-CN" altLang="en-US" sz="1800" b="0" i="0" u="none" strike="noStrike" cap="none" normalizeH="0" baseline="0" dirty="0" smtClean="0">
                          <a:ln>
                            <a:noFill/>
                          </a:ln>
                          <a:solidFill>
                            <a:schemeClr val="tx1"/>
                          </a:solidFill>
                          <a:effectLst/>
                          <a:latin typeface="Arial"/>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为</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，它返回</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True; not y</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2328782">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and</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布尔</a:t>
                      </a:r>
                      <a:r>
                        <a:rPr kumimoji="0" lang="zh-CN" altLang="en-US" sz="1800" b="0"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与</a:t>
                      </a:r>
                      <a:r>
                        <a:rPr kumimoji="0" lang="zh-CN" altLang="en-US"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为</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 and y</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，否则它返回</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的计算值。</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False; y = True; x and y</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，由于</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。在这里，</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Python</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不会计算</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y</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，因为它知道这个表达式的值肯定是</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（因为</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False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）。这个现象 称为短路计算。</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r h="1252336">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or</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布尔</a:t>
                      </a:r>
                      <a:r>
                        <a:rPr kumimoji="0" lang="zh-CN" altLang="en-US" sz="1800" b="0" i="0" u="none" strike="noStrike" cap="none" normalizeH="0" baseline="0" smtClean="0">
                          <a:ln>
                            <a:noFill/>
                          </a:ln>
                          <a:solidFill>
                            <a:schemeClr val="tx1"/>
                          </a:solidFill>
                          <a:effectLst/>
                          <a:latin typeface="Arial"/>
                          <a:ea typeface="宋体" pitchFamily="2" charset="-122"/>
                          <a:cs typeface="Times New Roman" pitchFamily="18" charset="0"/>
                        </a:rPr>
                        <a:t>“</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a:t>
                      </a:r>
                      <a:r>
                        <a:rPr kumimoji="0" lang="zh-CN" altLang="en-US" sz="1800" b="0" i="0" u="none" strike="noStrike" cap="none" normalizeH="0" baseline="0" smtClean="0">
                          <a:ln>
                            <a:noFill/>
                          </a:ln>
                          <a:solidFill>
                            <a:schemeClr val="tx1"/>
                          </a:solidFill>
                          <a:effectLst/>
                          <a:latin typeface="Arial"/>
                          <a:ea typeface="宋体" pitchFamily="2" charset="-122"/>
                          <a:cs typeface="Times New Roman" pitchFamily="18" charset="0"/>
                        </a:rPr>
                        <a:t>”</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如果</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x</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是</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，它返回</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，否则它返回</a:t>
                      </a: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y</a:t>
                      </a:r>
                      <a:r>
                        <a:rPr kumimoji="0"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的计算值。</a:t>
                      </a:r>
                      <a:endParaRPr kumimoji="0" lang="zh-CN" altLang="en-US" sz="1800" b="0"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x = True; y = False; x or y</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True</a:t>
                      </a:r>
                      <a:r>
                        <a:rPr kumimoji="0" lang="zh-CN" altLang="en-US" sz="1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18" marB="45718" anchor="ctr" horzOverflow="overflow">
                    <a:lnL w="12700" cap="flat" cmpd="sng" algn="ctr">
                      <a:solidFill>
                        <a:schemeClr val="folHlink"/>
                      </a:solidFill>
                      <a:prstDash val="solid"/>
                      <a:round/>
                      <a:headEnd type="none" w="med" len="med"/>
                      <a:tailEnd type="none" w="med" len="med"/>
                    </a:lnL>
                    <a:lnR w="12700" cap="flat" cmpd="sng" algn="ctr">
                      <a:solidFill>
                        <a:schemeClr val="folHlink"/>
                      </a:solidFill>
                      <a:prstDash val="solid"/>
                      <a:round/>
                      <a:headEnd type="none" w="med" len="med"/>
                      <a:tailEnd type="none" w="med" len="med"/>
                    </a:lnR>
                    <a:lnT w="12700" cap="flat" cmpd="sng" algn="ctr">
                      <a:solidFill>
                        <a:schemeClr val="folHlink"/>
                      </a:solidFill>
                      <a:prstDash val="solid"/>
                      <a:round/>
                      <a:headEnd type="none" w="med" len="med"/>
                      <a:tailEnd type="none" w="med" len="med"/>
                    </a:lnT>
                    <a:lnB w="12700" cap="flat" cmpd="sng" algn="ctr">
                      <a:solidFill>
                        <a:schemeClr val="folHlink"/>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z="3600" b="1" smtClean="0"/>
              <a:t>运算符优先级</a:t>
            </a:r>
            <a:endParaRPr lang="zh-CN" altLang="en-US" sz="3600" smtClean="0"/>
          </a:p>
        </p:txBody>
      </p:sp>
      <p:sp>
        <p:nvSpPr>
          <p:cNvPr id="45059" name="内容占位符 2"/>
          <p:cNvSpPr>
            <a:spLocks noGrp="1"/>
          </p:cNvSpPr>
          <p:nvPr>
            <p:ph idx="1"/>
          </p:nvPr>
        </p:nvSpPr>
        <p:spPr/>
        <p:txBody>
          <a:bodyPr/>
          <a:lstStyle/>
          <a:p>
            <a:r>
              <a:rPr lang="zh-CN" altLang="en-US" smtClean="0"/>
              <a:t>如果有一个如</a:t>
            </a:r>
            <a:r>
              <a:rPr lang="en-US" altLang="zh-CN" smtClean="0"/>
              <a:t>2 + 3 * 4</a:t>
            </a:r>
            <a:r>
              <a:rPr lang="zh-CN" altLang="en-US" smtClean="0"/>
              <a:t>那样的表达式，是先做加法呢，还是先做乘法？ </a:t>
            </a:r>
          </a:p>
          <a:p>
            <a:r>
              <a:rPr lang="zh-CN" altLang="en-US" smtClean="0"/>
              <a:t>应当先做乘法</a:t>
            </a:r>
            <a:r>
              <a:rPr lang="en-US" altLang="zh-CN" smtClean="0"/>
              <a:t>——</a:t>
            </a:r>
            <a:r>
              <a:rPr lang="zh-CN" altLang="en-US" smtClean="0"/>
              <a:t>这意味着乘法运算符的优先级高于加法运算符 。</a:t>
            </a:r>
          </a:p>
          <a:p>
            <a:r>
              <a:rPr lang="zh-CN" altLang="en-US" smtClean="0"/>
              <a:t>下面给出</a:t>
            </a:r>
            <a:r>
              <a:rPr lang="en-US" altLang="zh-CN" smtClean="0"/>
              <a:t>Python</a:t>
            </a:r>
            <a:r>
              <a:rPr lang="zh-CN" altLang="en-US" smtClean="0"/>
              <a:t>运算符优先级。 </a:t>
            </a:r>
            <a:endParaRPr lang="en-US" altLang="zh-CN" smtClean="0"/>
          </a:p>
          <a:p>
            <a:endParaRPr lang="zh-CN" altLang="en-US" smtClean="0"/>
          </a:p>
        </p:txBody>
      </p:sp>
      <p:sp>
        <p:nvSpPr>
          <p:cNvPr id="4506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2F8B88D-E258-4761-B288-3EB91EB66595}" type="slidenum">
              <a:rPr lang="en-US" altLang="zh-CN" smtClean="0"/>
              <a:pPr eaLnBrk="1" hangingPunct="1"/>
              <a:t>42</a:t>
            </a:fld>
            <a:endParaRPr lang="en-US" altLang="zh-CN"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z="3600" smtClean="0"/>
              <a:t>运算符优先级</a:t>
            </a:r>
            <a:r>
              <a:rPr lang="en-US" altLang="zh-CN" sz="3600" smtClean="0">
                <a:latin typeface="Arial" pitchFamily="34" charset="0"/>
              </a:rPr>
              <a:t>—</a:t>
            </a:r>
            <a:r>
              <a:rPr lang="zh-CN" altLang="en-US" sz="3600" smtClean="0"/>
              <a:t>由高向低</a:t>
            </a:r>
          </a:p>
        </p:txBody>
      </p:sp>
      <p:sp>
        <p:nvSpPr>
          <p:cNvPr id="4608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C530E84-19A3-4C1A-9F5C-05B58398BF94}" type="slidenum">
              <a:rPr lang="en-US" altLang="zh-CN" smtClean="0"/>
              <a:pPr eaLnBrk="1" hangingPunct="1"/>
              <a:t>43</a:t>
            </a:fld>
            <a:endParaRPr lang="en-US" altLang="zh-CN" smtClean="0"/>
          </a:p>
        </p:txBody>
      </p:sp>
      <p:graphicFrame>
        <p:nvGraphicFramePr>
          <p:cNvPr id="7" name="表格 6"/>
          <p:cNvGraphicFramePr>
            <a:graphicFrameLocks noGrp="1"/>
          </p:cNvGraphicFramePr>
          <p:nvPr/>
        </p:nvGraphicFramePr>
        <p:xfrm>
          <a:off x="571500" y="1214438"/>
          <a:ext cx="3924300" cy="5087937"/>
        </p:xfrm>
        <a:graphic>
          <a:graphicData uri="http://schemas.openxmlformats.org/drawingml/2006/table">
            <a:tbl>
              <a:tblPr/>
              <a:tblGrid>
                <a:gridCol w="1685925"/>
                <a:gridCol w="2238375"/>
              </a:tblGrid>
              <a:tr h="368254">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宋体" pitchFamily="2" charset="-122"/>
                          <a:ea typeface="宋体" pitchFamily="2" charset="-122"/>
                        </a:rPr>
                        <a:t>运算符</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描述</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52">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rPr>
                        <a:t>expr</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字符串转换</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4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{key:expr,...}</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字典</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4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[expr1,expr2...]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列表</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52">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(expr1,expr2,...)</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元组</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18095">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function(expr,...)</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函数调用</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4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x[index:index]</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切片</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4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x[index]</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下标索引取值</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52">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x.attribute</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属性引用</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4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按位取反</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4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正，负</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952">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幂</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254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乘，除，取模</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表格 7"/>
          <p:cNvGraphicFramePr>
            <a:graphicFrameLocks noGrp="1"/>
          </p:cNvGraphicFramePr>
          <p:nvPr/>
        </p:nvGraphicFramePr>
        <p:xfrm>
          <a:off x="4643438" y="1214438"/>
          <a:ext cx="3924300" cy="5094287"/>
        </p:xfrm>
        <a:graphic>
          <a:graphicData uri="http://schemas.openxmlformats.org/drawingml/2006/table">
            <a:tbl>
              <a:tblPr/>
              <a:tblGrid>
                <a:gridCol w="1962150"/>
                <a:gridCol w="1962150"/>
              </a:tblGrid>
              <a:tr h="363560">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sz="1400" b="1" i="0" u="none" strike="noStrike" cap="none" normalizeH="0" baseline="0" dirty="0" smtClean="0">
                          <a:ln>
                            <a:noFill/>
                          </a:ln>
                          <a:solidFill>
                            <a:schemeClr val="tx1"/>
                          </a:solidFill>
                          <a:effectLst/>
                          <a:latin typeface="宋体" pitchFamily="2" charset="-122"/>
                          <a:ea typeface="宋体" pitchFamily="2" charset="-122"/>
                        </a:rPr>
                        <a:t>运算符</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tx1"/>
                          </a:solidFill>
                          <a:effectLst/>
                          <a:latin typeface="宋体" pitchFamily="2" charset="-122"/>
                          <a:ea typeface="宋体" pitchFamily="2" charset="-122"/>
                        </a:rPr>
                        <a:t>描述</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rPr>
                        <a:t>x+y</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x-y</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加，减</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x&lt;&lt;y</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x&gt;&gt;y</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移位</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x&amp;y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按位与</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按位异或</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按位或</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1565">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x&lt;y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x&lt;=y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x&gt;=y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x&gt;y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比较</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 is 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 is not 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等同测试</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 in y</a:t>
                      </a:r>
                      <a:r>
                        <a:rPr kumimoji="0" lang="zh-CN" altLang="en-US" sz="14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400" b="0" i="0" u="none" strike="noStrike" cap="none" normalizeH="0" baseline="0" smtClean="0">
                          <a:ln>
                            <a:noFill/>
                          </a:ln>
                          <a:solidFill>
                            <a:schemeClr val="tx1"/>
                          </a:solidFill>
                          <a:effectLst/>
                          <a:latin typeface="宋体" pitchFamily="2" charset="-122"/>
                          <a:ea typeface="宋体" pitchFamily="2" charset="-122"/>
                        </a:rPr>
                        <a:t>x not in 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成员判断</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not x</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逻辑否</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 and 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逻辑与</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x or 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逻辑或</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6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宋体" pitchFamily="2" charset="-122"/>
                          <a:ea typeface="宋体" pitchFamily="2" charset="-122"/>
                        </a:rPr>
                        <a:t>lambda arg,...:expr</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rPr>
                        <a:t>Lambda</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rPr>
                        <a:t>匿名函数 </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z="3600" b="1" smtClean="0"/>
              <a:t>运算符优先级</a:t>
            </a:r>
            <a:endParaRPr lang="zh-CN" altLang="en-US" sz="3600" smtClean="0"/>
          </a:p>
        </p:txBody>
      </p:sp>
      <p:sp>
        <p:nvSpPr>
          <p:cNvPr id="47107" name="内容占位符 2"/>
          <p:cNvSpPr>
            <a:spLocks noGrp="1"/>
          </p:cNvSpPr>
          <p:nvPr>
            <p:ph idx="1"/>
          </p:nvPr>
        </p:nvSpPr>
        <p:spPr/>
        <p:txBody>
          <a:bodyPr/>
          <a:lstStyle/>
          <a:p>
            <a:r>
              <a:rPr lang="zh-CN" altLang="en-US" smtClean="0"/>
              <a:t>建议使用圆括号来分组运算符和操作数，以便能够明确地指出运算的先后顺序，使程序尽可能地易读。</a:t>
            </a:r>
          </a:p>
          <a:p>
            <a:r>
              <a:rPr lang="zh-CN" altLang="en-US" smtClean="0"/>
              <a:t>例如，</a:t>
            </a:r>
            <a:r>
              <a:rPr lang="en-US" altLang="zh-CN" smtClean="0"/>
              <a:t>2 + (3 * 4)</a:t>
            </a:r>
            <a:r>
              <a:rPr lang="zh-CN" altLang="en-US" smtClean="0"/>
              <a:t>显然比</a:t>
            </a:r>
            <a:r>
              <a:rPr lang="en-US" altLang="zh-CN" smtClean="0"/>
              <a:t>2 + 3 * 4</a:t>
            </a:r>
            <a:r>
              <a:rPr lang="zh-CN" altLang="en-US" smtClean="0"/>
              <a:t>清晰。与此同时，圆括号也应该正确使用，而不应该用得过滥，比如：</a:t>
            </a:r>
            <a:r>
              <a:rPr lang="en-US" altLang="zh-CN" smtClean="0"/>
              <a:t>(2 + (3 + 4))</a:t>
            </a:r>
            <a:r>
              <a:rPr lang="zh-CN" altLang="en-US" smtClean="0"/>
              <a:t>。 </a:t>
            </a:r>
          </a:p>
          <a:p>
            <a:endParaRPr lang="zh-CN" altLang="en-US" smtClean="0"/>
          </a:p>
        </p:txBody>
      </p:sp>
      <p:sp>
        <p:nvSpPr>
          <p:cNvPr id="4710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05DA908-83C8-42E2-9359-9E4C789DA758}" type="slidenum">
              <a:rPr lang="en-US" altLang="zh-CN" smtClean="0"/>
              <a:pPr eaLnBrk="1" hangingPunct="1"/>
              <a:t>44</a:t>
            </a:fld>
            <a:endParaRPr lang="en-US" altLang="zh-CN"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z="3600" b="1" smtClean="0"/>
              <a:t>运算符优先级</a:t>
            </a:r>
            <a:endParaRPr lang="zh-CN" altLang="en-US" sz="3600" smtClean="0"/>
          </a:p>
        </p:txBody>
      </p:sp>
      <p:sp>
        <p:nvSpPr>
          <p:cNvPr id="48131" name="内容占位符 2"/>
          <p:cNvSpPr>
            <a:spLocks noGrp="1"/>
          </p:cNvSpPr>
          <p:nvPr>
            <p:ph idx="1"/>
          </p:nvPr>
        </p:nvSpPr>
        <p:spPr/>
        <p:txBody>
          <a:bodyPr/>
          <a:lstStyle/>
          <a:p>
            <a:r>
              <a:rPr lang="zh-CN" altLang="en-US" sz="2800" b="1" smtClean="0"/>
              <a:t>计算顺序</a:t>
            </a:r>
          </a:p>
          <a:p>
            <a:pPr lvl="1"/>
            <a:r>
              <a:rPr lang="zh-CN" altLang="en-US" sz="2400" smtClean="0"/>
              <a:t>默认地，运算符优先级表决定了哪个运算符在别的运算符之前计算。然而，如果想要改变它们的计算顺序，可以使用圆括号。例如，想要在一个表达式中让加法在乘法之前计算，那么就可以写成类似</a:t>
            </a:r>
            <a:r>
              <a:rPr lang="en-US" altLang="zh-CN" sz="2400" smtClean="0"/>
              <a:t>(2 + 3) * 4</a:t>
            </a:r>
            <a:r>
              <a:rPr lang="zh-CN" altLang="en-US" sz="2400" smtClean="0"/>
              <a:t>的样子。</a:t>
            </a:r>
            <a:endParaRPr lang="zh-CN" altLang="en-US" sz="2400" b="1" smtClean="0"/>
          </a:p>
          <a:p>
            <a:r>
              <a:rPr lang="zh-CN" altLang="en-US" sz="2800" b="1" smtClean="0"/>
              <a:t>结合规律</a:t>
            </a:r>
          </a:p>
          <a:p>
            <a:pPr lvl="1"/>
            <a:r>
              <a:rPr lang="zh-CN" altLang="en-US" sz="2400" smtClean="0"/>
              <a:t>运算符通常由左向右结合，即具有相同优先级的运算符按照从左向右的顺序计算。例如，</a:t>
            </a:r>
            <a:r>
              <a:rPr lang="en-US" altLang="zh-CN" sz="2400" smtClean="0"/>
              <a:t>2 + 3 + 4</a:t>
            </a:r>
            <a:r>
              <a:rPr lang="zh-CN" altLang="en-US" sz="2400" smtClean="0"/>
              <a:t>被计算成</a:t>
            </a:r>
            <a:r>
              <a:rPr lang="en-US" altLang="zh-CN" sz="2400" smtClean="0"/>
              <a:t>(2 + 3) + 4</a:t>
            </a:r>
            <a:r>
              <a:rPr lang="zh-CN" altLang="en-US" sz="2400" smtClean="0"/>
              <a:t>。一些如赋值运算符那样的运算符是由右向左结合的，即</a:t>
            </a:r>
            <a:r>
              <a:rPr lang="en-US" altLang="zh-CN" sz="2400" smtClean="0"/>
              <a:t>a = b = c</a:t>
            </a:r>
            <a:r>
              <a:rPr lang="zh-CN" altLang="en-US" sz="2400" smtClean="0"/>
              <a:t>被处理为</a:t>
            </a:r>
            <a:r>
              <a:rPr lang="en-US" altLang="zh-CN" sz="2400" smtClean="0"/>
              <a:t>a = (b = c)</a:t>
            </a:r>
            <a:r>
              <a:rPr lang="zh-CN" altLang="en-US" sz="2400" smtClean="0"/>
              <a:t>。</a:t>
            </a:r>
          </a:p>
          <a:p>
            <a:endParaRPr lang="zh-CN" altLang="en-US" smtClean="0"/>
          </a:p>
        </p:txBody>
      </p:sp>
      <p:sp>
        <p:nvSpPr>
          <p:cNvPr id="4813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82880B2-B304-43B6-9AB4-057CF4C7D18E}" type="slidenum">
              <a:rPr lang="en-US" altLang="zh-CN" smtClean="0"/>
              <a:pPr eaLnBrk="1" hangingPunct="1"/>
              <a:t>45</a:t>
            </a:fld>
            <a:endParaRPr lang="en-US" altLang="zh-CN"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z="3600" smtClean="0"/>
              <a:t>真值表</a:t>
            </a:r>
          </a:p>
        </p:txBody>
      </p:sp>
      <p:sp>
        <p:nvSpPr>
          <p:cNvPr id="4915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CF9CAB3-F0C8-4DAA-8117-254B57221896}" type="slidenum">
              <a:rPr lang="en-US" altLang="zh-CN" smtClean="0"/>
              <a:pPr eaLnBrk="1" hangingPunct="1"/>
              <a:t>46</a:t>
            </a:fld>
            <a:endParaRPr lang="en-US" altLang="zh-CN" smtClean="0"/>
          </a:p>
        </p:txBody>
      </p:sp>
      <p:graphicFrame>
        <p:nvGraphicFramePr>
          <p:cNvPr id="7" name="表格 6"/>
          <p:cNvGraphicFramePr>
            <a:graphicFrameLocks noGrp="1"/>
          </p:cNvGraphicFramePr>
          <p:nvPr/>
        </p:nvGraphicFramePr>
        <p:xfrm>
          <a:off x="642938" y="1071563"/>
          <a:ext cx="3924300" cy="4786312"/>
        </p:xfrm>
        <a:graphic>
          <a:graphicData uri="http://schemas.openxmlformats.org/drawingml/2006/table">
            <a:tbl>
              <a:tblPr/>
              <a:tblGrid>
                <a:gridCol w="2392362"/>
                <a:gridCol w="1531938"/>
              </a:tblGrid>
              <a:tr h="487788">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宋体" pitchFamily="2" charset="-122"/>
                          <a:ea typeface="宋体" pitchFamily="2" charset="-122"/>
                        </a:rPr>
                        <a:t>对象</a:t>
                      </a:r>
                      <a:r>
                        <a:rPr kumimoji="0" lang="zh-CN" altLang="zh-CN" sz="2000" b="1" i="0" u="none" strike="noStrike" cap="none" normalizeH="0" baseline="0" dirty="0" smtClean="0">
                          <a:ln>
                            <a:noFill/>
                          </a:ln>
                          <a:solidFill>
                            <a:schemeClr val="tx1"/>
                          </a:solidFill>
                          <a:effectLst/>
                          <a:latin typeface="宋体" pitchFamily="2" charset="-122"/>
                          <a:ea typeface="宋体" pitchFamily="2" charset="-122"/>
                        </a:rPr>
                        <a:t>/</a:t>
                      </a:r>
                      <a:r>
                        <a:rPr kumimoji="0" lang="zh-CN" sz="2000" b="1" i="0" u="none" strike="noStrike" cap="none" normalizeH="0" baseline="0" dirty="0" smtClean="0">
                          <a:ln>
                            <a:noFill/>
                          </a:ln>
                          <a:solidFill>
                            <a:schemeClr val="tx1"/>
                          </a:solidFill>
                          <a:effectLst/>
                          <a:latin typeface="宋体" pitchFamily="2" charset="-122"/>
                          <a:ea typeface="宋体" pitchFamily="2" charset="-122"/>
                        </a:rPr>
                        <a:t>常量</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值</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假</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"string"</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真</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假</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&gt;=1</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真</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&lt;=-1</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真</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空元组</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假</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空列表</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假</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8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空字典</a:t>
                      </a:r>
                      <a:endParaRPr kumimoji="0" lang="zh-CN" altLang="en-US"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假</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2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None</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假 </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132"/>
          <p:cNvSpPr txBox="1">
            <a:spLocks noChangeArrowheads="1"/>
          </p:cNvSpPr>
          <p:nvPr/>
        </p:nvSpPr>
        <p:spPr>
          <a:xfrm>
            <a:off x="4714875" y="1214438"/>
            <a:ext cx="3924300" cy="4953000"/>
          </a:xfrm>
          <a:prstGeom prst="rect">
            <a:avLst/>
          </a:prstGeom>
        </p:spPr>
        <p:txBody>
          <a:bodyPr/>
          <a:lstStyle/>
          <a:p>
            <a:pPr marL="469900" indent="-469900" eaLnBrk="0" hangingPunct="0">
              <a:lnSpc>
                <a:spcPct val="80000"/>
              </a:lnSpc>
              <a:spcBef>
                <a:spcPct val="20000"/>
              </a:spcBef>
              <a:buClr>
                <a:schemeClr val="accent2"/>
              </a:buClr>
              <a:defRPr/>
            </a:pPr>
            <a:r>
              <a:rPr lang="zh-CN" altLang="en-US" sz="2200" kern="0" dirty="0">
                <a:latin typeface="+mn-lt"/>
                <a:ea typeface="+mn-ea"/>
              </a:rPr>
              <a:t>复合表达式 </a:t>
            </a:r>
          </a:p>
          <a:p>
            <a:pPr marL="469900" indent="-469900" eaLnBrk="0" hangingPunct="0">
              <a:lnSpc>
                <a:spcPct val="80000"/>
              </a:lnSpc>
              <a:spcBef>
                <a:spcPct val="20000"/>
              </a:spcBef>
              <a:buClr>
                <a:schemeClr val="accent2"/>
              </a:buClr>
              <a:buFont typeface="Wingdings" pitchFamily="2" charset="2"/>
              <a:buChar char="o"/>
              <a:defRPr/>
            </a:pPr>
            <a:r>
              <a:rPr lang="en-US" altLang="zh-CN" sz="2200" kern="0" dirty="0">
                <a:latin typeface="+mn-lt"/>
                <a:ea typeface="+mn-ea"/>
              </a:rPr>
              <a:t>and</a:t>
            </a:r>
          </a:p>
          <a:p>
            <a:pPr marL="908050" lvl="1" indent="-436563" eaLnBrk="0" hangingPunct="0">
              <a:lnSpc>
                <a:spcPct val="80000"/>
              </a:lnSpc>
              <a:spcBef>
                <a:spcPct val="20000"/>
              </a:spcBef>
              <a:buClr>
                <a:schemeClr val="accent2"/>
              </a:buClr>
              <a:buFont typeface="Wingdings" pitchFamily="2" charset="2"/>
              <a:buChar char="n"/>
              <a:defRPr/>
            </a:pPr>
            <a:r>
              <a:rPr lang="zh-CN" altLang="en-US" sz="2000" kern="0" dirty="0">
                <a:latin typeface="+mn-lt"/>
                <a:ea typeface="+mn-ea"/>
              </a:rPr>
              <a:t>当计算</a:t>
            </a:r>
            <a:r>
              <a:rPr lang="en-US" altLang="zh-CN" sz="2000" kern="0" dirty="0">
                <a:latin typeface="+mn-lt"/>
                <a:ea typeface="+mn-ea"/>
              </a:rPr>
              <a:t>a and b</a:t>
            </a:r>
            <a:r>
              <a:rPr lang="zh-CN" altLang="en-US" sz="2000" kern="0" dirty="0">
                <a:latin typeface="+mn-lt"/>
                <a:ea typeface="+mn-ea"/>
              </a:rPr>
              <a:t>时，</a:t>
            </a:r>
            <a:r>
              <a:rPr lang="en-US" altLang="zh-CN" sz="2000" kern="0" dirty="0">
                <a:latin typeface="+mn-lt"/>
                <a:ea typeface="+mn-ea"/>
              </a:rPr>
              <a:t>python</a:t>
            </a:r>
            <a:r>
              <a:rPr lang="zh-CN" altLang="en-US" sz="2000" kern="0" dirty="0">
                <a:latin typeface="+mn-lt"/>
                <a:ea typeface="+mn-ea"/>
              </a:rPr>
              <a:t>会计算</a:t>
            </a:r>
            <a:r>
              <a:rPr lang="en-US" altLang="zh-CN" sz="2000" kern="0" dirty="0">
                <a:latin typeface="+mn-lt"/>
                <a:ea typeface="+mn-ea"/>
              </a:rPr>
              <a:t>a</a:t>
            </a:r>
            <a:r>
              <a:rPr lang="zh-CN" altLang="en-US" sz="2000" kern="0" dirty="0">
                <a:latin typeface="+mn-lt"/>
                <a:ea typeface="+mn-ea"/>
              </a:rPr>
              <a:t>，如果</a:t>
            </a:r>
            <a:r>
              <a:rPr lang="en-US" altLang="zh-CN" sz="2000" kern="0" dirty="0">
                <a:latin typeface="+mn-lt"/>
                <a:ea typeface="+mn-ea"/>
              </a:rPr>
              <a:t>a</a:t>
            </a:r>
            <a:r>
              <a:rPr lang="zh-CN" altLang="en-US" sz="2000" kern="0" dirty="0">
                <a:latin typeface="+mn-lt"/>
                <a:ea typeface="+mn-ea"/>
              </a:rPr>
              <a:t>为假，则取</a:t>
            </a:r>
            <a:r>
              <a:rPr lang="en-US" altLang="zh-CN" sz="2000" kern="0" dirty="0">
                <a:latin typeface="+mn-lt"/>
                <a:ea typeface="+mn-ea"/>
              </a:rPr>
              <a:t>a</a:t>
            </a:r>
            <a:r>
              <a:rPr lang="zh-CN" altLang="en-US" sz="2000" kern="0" dirty="0">
                <a:latin typeface="+mn-lt"/>
                <a:ea typeface="+mn-ea"/>
              </a:rPr>
              <a:t>值，如果</a:t>
            </a:r>
            <a:r>
              <a:rPr lang="en-US" altLang="zh-CN" sz="2000" kern="0" dirty="0">
                <a:latin typeface="+mn-lt"/>
                <a:ea typeface="+mn-ea"/>
              </a:rPr>
              <a:t>a</a:t>
            </a:r>
            <a:r>
              <a:rPr lang="zh-CN" altLang="en-US" sz="2000" kern="0" dirty="0">
                <a:latin typeface="+mn-lt"/>
                <a:ea typeface="+mn-ea"/>
              </a:rPr>
              <a:t>为真，则</a:t>
            </a:r>
            <a:r>
              <a:rPr lang="en-US" altLang="zh-CN" sz="2000" kern="0" dirty="0">
                <a:latin typeface="+mn-lt"/>
                <a:ea typeface="+mn-ea"/>
              </a:rPr>
              <a:t>python</a:t>
            </a:r>
            <a:r>
              <a:rPr lang="zh-CN" altLang="en-US" sz="2000" kern="0" dirty="0">
                <a:latin typeface="+mn-lt"/>
                <a:ea typeface="+mn-ea"/>
              </a:rPr>
              <a:t>会计算</a:t>
            </a:r>
            <a:r>
              <a:rPr lang="en-US" altLang="zh-CN" sz="2000" kern="0" dirty="0">
                <a:latin typeface="+mn-lt"/>
                <a:ea typeface="+mn-ea"/>
              </a:rPr>
              <a:t>b</a:t>
            </a:r>
            <a:r>
              <a:rPr lang="zh-CN" altLang="en-US" sz="2000" kern="0" dirty="0">
                <a:latin typeface="+mn-lt"/>
                <a:ea typeface="+mn-ea"/>
              </a:rPr>
              <a:t>且整个表达式会取</a:t>
            </a:r>
            <a:r>
              <a:rPr lang="en-US" altLang="zh-CN" sz="2000" kern="0" dirty="0">
                <a:latin typeface="+mn-lt"/>
                <a:ea typeface="+mn-ea"/>
              </a:rPr>
              <a:t>b</a:t>
            </a:r>
            <a:r>
              <a:rPr lang="zh-CN" altLang="en-US" sz="2000" kern="0" dirty="0">
                <a:latin typeface="+mn-lt"/>
                <a:ea typeface="+mn-ea"/>
              </a:rPr>
              <a:t>值。 </a:t>
            </a:r>
          </a:p>
          <a:p>
            <a:pPr marL="469900" indent="-469900" eaLnBrk="0" hangingPunct="0">
              <a:lnSpc>
                <a:spcPct val="80000"/>
              </a:lnSpc>
              <a:spcBef>
                <a:spcPct val="20000"/>
              </a:spcBef>
              <a:buClr>
                <a:schemeClr val="accent2"/>
              </a:buClr>
              <a:buFont typeface="Wingdings" pitchFamily="2" charset="2"/>
              <a:buChar char="o"/>
              <a:defRPr/>
            </a:pPr>
            <a:r>
              <a:rPr lang="en-US" altLang="zh-CN" sz="2200" kern="0" dirty="0">
                <a:latin typeface="+mn-lt"/>
                <a:ea typeface="+mn-ea"/>
              </a:rPr>
              <a:t>or</a:t>
            </a:r>
          </a:p>
          <a:p>
            <a:pPr marL="908050" lvl="1" indent="-436563" eaLnBrk="0" hangingPunct="0">
              <a:lnSpc>
                <a:spcPct val="80000"/>
              </a:lnSpc>
              <a:spcBef>
                <a:spcPct val="20000"/>
              </a:spcBef>
              <a:buClr>
                <a:schemeClr val="accent2"/>
              </a:buClr>
              <a:buFont typeface="Wingdings" pitchFamily="2" charset="2"/>
              <a:buChar char="n"/>
              <a:defRPr/>
            </a:pPr>
            <a:r>
              <a:rPr lang="zh-CN" altLang="en-US" sz="2000" kern="0" dirty="0">
                <a:latin typeface="+mn-lt"/>
                <a:ea typeface="+mn-ea"/>
              </a:rPr>
              <a:t>当计算</a:t>
            </a:r>
            <a:r>
              <a:rPr lang="en-US" altLang="zh-CN" sz="2000" kern="0" dirty="0">
                <a:latin typeface="+mn-lt"/>
                <a:ea typeface="+mn-ea"/>
              </a:rPr>
              <a:t>a or b</a:t>
            </a:r>
            <a:r>
              <a:rPr lang="zh-CN" altLang="en-US" sz="2000" kern="0" dirty="0">
                <a:latin typeface="+mn-lt"/>
                <a:ea typeface="+mn-ea"/>
              </a:rPr>
              <a:t>时，</a:t>
            </a:r>
            <a:r>
              <a:rPr lang="en-US" altLang="zh-CN" sz="2000" kern="0" dirty="0">
                <a:latin typeface="+mn-lt"/>
                <a:ea typeface="+mn-ea"/>
              </a:rPr>
              <a:t>python</a:t>
            </a:r>
            <a:r>
              <a:rPr lang="zh-CN" altLang="en-US" sz="2000" kern="0" dirty="0">
                <a:latin typeface="+mn-lt"/>
                <a:ea typeface="+mn-ea"/>
              </a:rPr>
              <a:t>会计算</a:t>
            </a:r>
            <a:r>
              <a:rPr lang="en-US" altLang="zh-CN" sz="2000" kern="0" dirty="0">
                <a:latin typeface="+mn-lt"/>
                <a:ea typeface="+mn-ea"/>
              </a:rPr>
              <a:t>a</a:t>
            </a:r>
            <a:r>
              <a:rPr lang="zh-CN" altLang="en-US" sz="2000" kern="0" dirty="0">
                <a:latin typeface="+mn-lt"/>
                <a:ea typeface="+mn-ea"/>
              </a:rPr>
              <a:t>，如果</a:t>
            </a:r>
            <a:r>
              <a:rPr lang="en-US" altLang="zh-CN" sz="2000" kern="0" dirty="0">
                <a:latin typeface="+mn-lt"/>
                <a:ea typeface="+mn-ea"/>
              </a:rPr>
              <a:t>a</a:t>
            </a:r>
            <a:r>
              <a:rPr lang="zh-CN" altLang="en-US" sz="2000" kern="0" dirty="0">
                <a:latin typeface="+mn-lt"/>
                <a:ea typeface="+mn-ea"/>
              </a:rPr>
              <a:t>为真，则整个表达式取</a:t>
            </a:r>
            <a:r>
              <a:rPr lang="en-US" altLang="zh-CN" sz="2000" kern="0" dirty="0">
                <a:latin typeface="+mn-lt"/>
                <a:ea typeface="+mn-ea"/>
              </a:rPr>
              <a:t>a</a:t>
            </a:r>
            <a:r>
              <a:rPr lang="zh-CN" altLang="en-US" sz="2000" kern="0" dirty="0">
                <a:latin typeface="+mn-lt"/>
                <a:ea typeface="+mn-ea"/>
              </a:rPr>
              <a:t>值，如果</a:t>
            </a:r>
            <a:r>
              <a:rPr lang="en-US" altLang="zh-CN" sz="2000" kern="0" dirty="0">
                <a:latin typeface="+mn-lt"/>
                <a:ea typeface="+mn-ea"/>
              </a:rPr>
              <a:t>a</a:t>
            </a:r>
            <a:r>
              <a:rPr lang="zh-CN" altLang="en-US" sz="2000" kern="0" dirty="0">
                <a:latin typeface="+mn-lt"/>
                <a:ea typeface="+mn-ea"/>
              </a:rPr>
              <a:t>为假，表达式将取</a:t>
            </a:r>
            <a:r>
              <a:rPr lang="en-US" altLang="zh-CN" sz="2000" kern="0" dirty="0">
                <a:latin typeface="+mn-lt"/>
                <a:ea typeface="+mn-ea"/>
              </a:rPr>
              <a:t>b</a:t>
            </a:r>
            <a:r>
              <a:rPr lang="zh-CN" altLang="en-US" sz="2000" kern="0" dirty="0">
                <a:latin typeface="+mn-lt"/>
                <a:ea typeface="+mn-ea"/>
              </a:rPr>
              <a:t>值。 </a:t>
            </a:r>
          </a:p>
          <a:p>
            <a:pPr marL="469900" indent="-469900" eaLnBrk="0" hangingPunct="0">
              <a:lnSpc>
                <a:spcPct val="80000"/>
              </a:lnSpc>
              <a:spcBef>
                <a:spcPct val="20000"/>
              </a:spcBef>
              <a:buClr>
                <a:schemeClr val="accent2"/>
              </a:buClr>
              <a:buFont typeface="Wingdings" pitchFamily="2" charset="2"/>
              <a:buChar char="o"/>
              <a:defRPr/>
            </a:pPr>
            <a:r>
              <a:rPr lang="en-US" altLang="zh-CN" sz="2200" kern="0" dirty="0">
                <a:latin typeface="+mn-lt"/>
                <a:ea typeface="+mn-ea"/>
              </a:rPr>
              <a:t>not</a:t>
            </a:r>
          </a:p>
          <a:p>
            <a:pPr marL="908050" lvl="1" indent="-436563" eaLnBrk="0" hangingPunct="0">
              <a:lnSpc>
                <a:spcPct val="80000"/>
              </a:lnSpc>
              <a:spcBef>
                <a:spcPct val="20000"/>
              </a:spcBef>
              <a:buClr>
                <a:schemeClr val="accent2"/>
              </a:buClr>
              <a:buFont typeface="Wingdings" pitchFamily="2" charset="2"/>
              <a:buChar char="n"/>
              <a:defRPr/>
            </a:pPr>
            <a:r>
              <a:rPr lang="zh-CN" altLang="en-US" sz="2000" kern="0" dirty="0">
                <a:latin typeface="+mn-lt"/>
                <a:ea typeface="+mn-ea"/>
              </a:rPr>
              <a:t>如果表达式为真，</a:t>
            </a:r>
            <a:r>
              <a:rPr lang="en-US" altLang="zh-CN" sz="2000" kern="0" dirty="0">
                <a:latin typeface="+mn-lt"/>
                <a:ea typeface="+mn-ea"/>
              </a:rPr>
              <a:t>not</a:t>
            </a:r>
            <a:r>
              <a:rPr lang="zh-CN" altLang="en-US" sz="2000" kern="0" dirty="0">
                <a:latin typeface="+mn-lt"/>
                <a:ea typeface="+mn-ea"/>
              </a:rPr>
              <a:t>为返回假，如为表达式为假，</a:t>
            </a:r>
            <a:r>
              <a:rPr lang="en-US" altLang="zh-CN" sz="2000" kern="0" dirty="0">
                <a:latin typeface="+mn-lt"/>
                <a:ea typeface="+mn-ea"/>
              </a:rPr>
              <a:t>not</a:t>
            </a:r>
            <a:r>
              <a:rPr lang="zh-CN" altLang="en-US" sz="2000" kern="0" dirty="0">
                <a:latin typeface="+mn-lt"/>
                <a:ea typeface="+mn-ea"/>
              </a:rPr>
              <a:t>为返回真。 </a:t>
            </a:r>
          </a:p>
        </p:txBody>
      </p:sp>
      <p:sp>
        <p:nvSpPr>
          <p:cNvPr id="49192" name="AutoShape 131"/>
          <p:cNvSpPr>
            <a:spLocks noChangeArrowheads="1"/>
          </p:cNvSpPr>
          <p:nvPr/>
        </p:nvSpPr>
        <p:spPr bwMode="auto">
          <a:xfrm>
            <a:off x="2000250" y="6000750"/>
            <a:ext cx="2438400" cy="685800"/>
          </a:xfrm>
          <a:prstGeom prst="wedgeRoundRectCallout">
            <a:avLst>
              <a:gd name="adj1" fmla="val 40366"/>
              <a:gd name="adj2" fmla="val -129630"/>
              <a:gd name="adj3" fmla="val 16667"/>
            </a:avLst>
          </a:prstGeom>
          <a:solidFill>
            <a:srgbClr val="99CCFF"/>
          </a:solidFill>
          <a:ln w="9525">
            <a:solidFill>
              <a:schemeClr val="tx1"/>
            </a:solidFill>
            <a:miter lim="800000"/>
            <a:headEnd/>
            <a:tailEnd/>
          </a:ln>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a:t>真值表在判断、循环等语句中应用广泛。</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z="3600" smtClean="0"/>
              <a:t>给变量赋值 </a:t>
            </a:r>
          </a:p>
        </p:txBody>
      </p:sp>
      <p:sp>
        <p:nvSpPr>
          <p:cNvPr id="50179" name="内容占位符 2"/>
          <p:cNvSpPr>
            <a:spLocks noGrp="1"/>
          </p:cNvSpPr>
          <p:nvPr>
            <p:ph idx="1"/>
          </p:nvPr>
        </p:nvSpPr>
        <p:spPr/>
        <p:txBody>
          <a:bodyPr/>
          <a:lstStyle/>
          <a:p>
            <a:r>
              <a:rPr lang="zh-CN" altLang="en-US" sz="2800" smtClean="0"/>
              <a:t>简单赋值，</a:t>
            </a:r>
            <a:r>
              <a:rPr lang="en-US" altLang="zh-CN" sz="2800" smtClean="0"/>
              <a:t>Variable(</a:t>
            </a:r>
            <a:r>
              <a:rPr lang="zh-CN" altLang="en-US" sz="2800" smtClean="0"/>
              <a:t>变量</a:t>
            </a:r>
            <a:r>
              <a:rPr lang="en-US" altLang="zh-CN" sz="2800" smtClean="0"/>
              <a:t>)=Value(</a:t>
            </a:r>
            <a:r>
              <a:rPr lang="zh-CN" altLang="en-US" sz="2800" smtClean="0"/>
              <a:t>值</a:t>
            </a:r>
            <a:r>
              <a:rPr lang="en-US" altLang="zh-CN" sz="2800" smtClean="0"/>
              <a:t>)</a:t>
            </a:r>
            <a:r>
              <a:rPr lang="zh-CN" altLang="en-US" sz="2800" smtClean="0"/>
              <a:t>。 </a:t>
            </a:r>
            <a:endParaRPr lang="en-US" altLang="zh-CN" sz="2800" smtClean="0"/>
          </a:p>
          <a:p>
            <a:endParaRPr lang="zh-CN" altLang="en-US" sz="2800" smtClean="0"/>
          </a:p>
          <a:p>
            <a:r>
              <a:rPr lang="zh-CN" altLang="en-US" sz="2800" smtClean="0"/>
              <a:t>多变量赋值，</a:t>
            </a:r>
            <a:r>
              <a:rPr lang="en-US" altLang="zh-CN" sz="2800" smtClean="0"/>
              <a:t>Variable1,variable2,...=Value1,Value2,... </a:t>
            </a:r>
          </a:p>
          <a:p>
            <a:pPr lvl="1"/>
            <a:r>
              <a:rPr lang="en-US" altLang="zh-CN" sz="2400" smtClean="0"/>
              <a:t>a,b,c=1,2,3</a:t>
            </a:r>
          </a:p>
          <a:p>
            <a:pPr lvl="1"/>
            <a:r>
              <a:rPr lang="en-US" altLang="zh-CN" sz="2400" smtClean="0"/>
              <a:t>a=[1,2,3];b,c,d=a</a:t>
            </a:r>
          </a:p>
          <a:p>
            <a:pPr lvl="1"/>
            <a:r>
              <a:rPr lang="en-US" altLang="zh-CN" sz="2400" smtClean="0"/>
              <a:t>a=(1,2,3);b,c,d=a</a:t>
            </a:r>
          </a:p>
          <a:p>
            <a:endParaRPr lang="zh-CN" altLang="en-US" smtClean="0"/>
          </a:p>
        </p:txBody>
      </p:sp>
      <p:sp>
        <p:nvSpPr>
          <p:cNvPr id="5018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2E2D0D1-6BE0-49CF-961A-53B40874F344}" type="slidenum">
              <a:rPr lang="en-US" altLang="zh-CN" smtClean="0"/>
              <a:pPr eaLnBrk="1" hangingPunct="1"/>
              <a:t>47</a:t>
            </a:fld>
            <a:endParaRPr lang="en-US" altLang="zh-CN"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z="3600" smtClean="0"/>
              <a:t>给变量赋值 </a:t>
            </a:r>
          </a:p>
        </p:txBody>
      </p:sp>
      <p:sp>
        <p:nvSpPr>
          <p:cNvPr id="51203" name="内容占位符 2"/>
          <p:cNvSpPr>
            <a:spLocks noGrp="1"/>
          </p:cNvSpPr>
          <p:nvPr>
            <p:ph idx="1"/>
          </p:nvPr>
        </p:nvSpPr>
        <p:spPr/>
        <p:txBody>
          <a:bodyPr/>
          <a:lstStyle/>
          <a:p>
            <a:r>
              <a:rPr lang="zh-CN" altLang="en-US" sz="3200" smtClean="0"/>
              <a:t>多变量赋值也可用于变量交换 </a:t>
            </a:r>
          </a:p>
          <a:p>
            <a:pPr lvl="1"/>
            <a:r>
              <a:rPr lang="en-US" altLang="zh-CN" sz="2200" smtClean="0"/>
              <a:t>a,b=b,a</a:t>
            </a:r>
          </a:p>
          <a:p>
            <a:endParaRPr lang="en-US" altLang="zh-CN" sz="3200" smtClean="0"/>
          </a:p>
          <a:p>
            <a:r>
              <a:rPr lang="zh-CN" altLang="en-US" sz="3200" smtClean="0"/>
              <a:t>多目标赋值，</a:t>
            </a:r>
            <a:r>
              <a:rPr lang="en-US" altLang="zh-CN" sz="3200" smtClean="0"/>
              <a:t>a=b=variable</a:t>
            </a:r>
          </a:p>
          <a:p>
            <a:endParaRPr lang="en-US" altLang="zh-CN" sz="3200" smtClean="0"/>
          </a:p>
          <a:p>
            <a:r>
              <a:rPr lang="zh-CN" altLang="en-US" sz="3200" smtClean="0"/>
              <a:t>自变赋值，如</a:t>
            </a:r>
            <a:r>
              <a:rPr lang="en-US" altLang="zh-CN" sz="3200" smtClean="0"/>
              <a:t>+=</a:t>
            </a:r>
            <a:r>
              <a:rPr lang="zh-CN" altLang="en-US" sz="3200" smtClean="0"/>
              <a:t>，</a:t>
            </a:r>
            <a:r>
              <a:rPr lang="en-US" altLang="zh-CN" sz="3200" smtClean="0"/>
              <a:t>-=</a:t>
            </a:r>
            <a:r>
              <a:rPr lang="zh-CN" altLang="en-US" sz="3200" smtClean="0"/>
              <a:t>，*</a:t>
            </a:r>
            <a:r>
              <a:rPr lang="en-US" altLang="zh-CN" sz="3200" smtClean="0"/>
              <a:t>=</a:t>
            </a:r>
            <a:r>
              <a:rPr lang="zh-CN" altLang="en-US" sz="3200" smtClean="0"/>
              <a:t>等。在自变赋值中，</a:t>
            </a:r>
            <a:r>
              <a:rPr lang="en-US" altLang="zh-CN" sz="3200" smtClean="0"/>
              <a:t>python</a:t>
            </a:r>
            <a:r>
              <a:rPr lang="zh-CN" altLang="en-US" sz="3200" smtClean="0"/>
              <a:t>仅计算一次，而普通写法需计算两次； </a:t>
            </a:r>
          </a:p>
          <a:p>
            <a:endParaRPr lang="zh-CN" altLang="en-US" smtClean="0"/>
          </a:p>
        </p:txBody>
      </p:sp>
      <p:sp>
        <p:nvSpPr>
          <p:cNvPr id="5120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3236723-9582-485C-8858-1315EA672A4B}" type="slidenum">
              <a:rPr lang="en-US" altLang="zh-CN" smtClean="0"/>
              <a:pPr eaLnBrk="1" hangingPunct="1"/>
              <a:t>48</a:t>
            </a:fld>
            <a:endParaRPr lang="en-US" altLang="zh-CN"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z="3600" smtClean="0">
                <a:ea typeface="黑体" pitchFamily="49" charset="-122"/>
              </a:rPr>
              <a:t>变量和基本的表达式</a:t>
            </a:r>
            <a:endParaRPr lang="zh-CN" altLang="en-US" sz="3600" smtClean="0"/>
          </a:p>
        </p:txBody>
      </p:sp>
      <p:sp>
        <p:nvSpPr>
          <p:cNvPr id="3" name="内容占位符 2"/>
          <p:cNvSpPr>
            <a:spLocks noGrp="1"/>
          </p:cNvSpPr>
          <p:nvPr>
            <p:ph idx="1"/>
          </p:nvPr>
        </p:nvSpPr>
        <p:spPr/>
        <p:txBody>
          <a:bodyPr/>
          <a:lstStyle/>
          <a:p>
            <a:pPr>
              <a:buFont typeface="Wingdings" pitchFamily="2" charset="2"/>
              <a:buNone/>
              <a:defRPr/>
            </a:pPr>
            <a:r>
              <a:rPr lang="zh-CN" altLang="en-US" dirty="0" smtClean="0">
                <a:latin typeface="+mn-ea"/>
              </a:rPr>
              <a:t>          变量就是用来记录程序中的信息，它的特点：</a:t>
            </a:r>
          </a:p>
          <a:p>
            <a:pPr lvl="1">
              <a:defRPr/>
            </a:pPr>
            <a:r>
              <a:rPr lang="zh-CN" altLang="en-US" sz="2800" dirty="0" smtClean="0">
                <a:latin typeface="+mn-ea"/>
              </a:rPr>
              <a:t>变量像对象一样不需要声明</a:t>
            </a:r>
          </a:p>
          <a:p>
            <a:pPr lvl="1">
              <a:defRPr/>
            </a:pPr>
            <a:r>
              <a:rPr lang="zh-CN" altLang="en-US" sz="2800" dirty="0" smtClean="0">
                <a:latin typeface="+mn-ea"/>
              </a:rPr>
              <a:t>变量在第一次赋值时创建</a:t>
            </a:r>
          </a:p>
          <a:p>
            <a:pPr lvl="1">
              <a:defRPr/>
            </a:pPr>
            <a:r>
              <a:rPr lang="zh-CN" altLang="en-US" sz="2800" dirty="0" smtClean="0">
                <a:latin typeface="+mn-ea"/>
              </a:rPr>
              <a:t>变量在表达式中使用将被替换为他们的值</a:t>
            </a:r>
          </a:p>
          <a:p>
            <a:pPr lvl="1">
              <a:defRPr/>
            </a:pPr>
            <a:r>
              <a:rPr lang="zh-CN" altLang="en-US" sz="2800" dirty="0" smtClean="0">
                <a:latin typeface="+mn-ea"/>
              </a:rPr>
              <a:t>变量在表达式中使用以前必须已经赋值</a:t>
            </a:r>
          </a:p>
          <a:p>
            <a:pPr>
              <a:defRPr/>
            </a:pPr>
            <a:endParaRPr lang="en-US" altLang="zh-CN" dirty="0" smtClean="0"/>
          </a:p>
          <a:p>
            <a:pPr>
              <a:defRPr/>
            </a:pPr>
            <a:endParaRPr lang="zh-CN" altLang="en-US" dirty="0"/>
          </a:p>
        </p:txBody>
      </p:sp>
      <p:sp>
        <p:nvSpPr>
          <p:cNvPr id="5222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smtClean="0"/>
              <a:t>2009-8-10</a:t>
            </a:r>
            <a:endParaRPr lang="en-US" altLang="zh-CN" smtClean="0"/>
          </a:p>
        </p:txBody>
      </p:sp>
      <p:sp>
        <p:nvSpPr>
          <p:cNvPr id="52229"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Python程序设计语言</a:t>
            </a:r>
          </a:p>
        </p:txBody>
      </p:sp>
      <p:sp>
        <p:nvSpPr>
          <p:cNvPr id="522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75682D9-46FE-40B2-BCDF-98A4C0BC31F5}" type="slidenum">
              <a:rPr lang="en-US" altLang="zh-CN" smtClean="0"/>
              <a:pPr eaLnBrk="1" hangingPunct="1"/>
              <a:t>49</a:t>
            </a:fld>
            <a:endParaRPr lang="en-US" altLang="zh-CN"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600" smtClean="0"/>
              <a:t>文件类型</a:t>
            </a:r>
          </a:p>
        </p:txBody>
      </p:sp>
      <p:sp>
        <p:nvSpPr>
          <p:cNvPr id="7171" name="内容占位符 2"/>
          <p:cNvSpPr>
            <a:spLocks noGrp="1"/>
          </p:cNvSpPr>
          <p:nvPr>
            <p:ph idx="1"/>
          </p:nvPr>
        </p:nvSpPr>
        <p:spPr/>
        <p:txBody>
          <a:bodyPr/>
          <a:lstStyle/>
          <a:p>
            <a:r>
              <a:rPr lang="zh-CN" altLang="en-US" smtClean="0"/>
              <a:t>在交互模式下，想输入多少</a:t>
            </a:r>
            <a:r>
              <a:rPr lang="en-US" altLang="zh-CN" smtClean="0"/>
              <a:t>Python</a:t>
            </a:r>
            <a:r>
              <a:rPr lang="zh-CN" altLang="en-US" smtClean="0"/>
              <a:t>命令，就输入多少；每个命令在输入回车后都立即运行。</a:t>
            </a:r>
          </a:p>
          <a:p>
            <a:r>
              <a:rPr lang="zh-CN" altLang="en-US" smtClean="0"/>
              <a:t>只要不重新开启新的解释器，我们都在同一个会话中运行，因此，前面定义的变量，后面的语句都可以使用。</a:t>
            </a:r>
          </a:p>
          <a:p>
            <a:r>
              <a:rPr lang="zh-CN" altLang="en-US" smtClean="0"/>
              <a:t>一旦关闭解释器，会话中的所有变量和敲入的语句将不复存在。</a:t>
            </a:r>
          </a:p>
          <a:p>
            <a:endParaRPr lang="zh-CN" altLang="en-US" smtClean="0"/>
          </a:p>
        </p:txBody>
      </p:sp>
      <p:sp>
        <p:nvSpPr>
          <p:cNvPr id="71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532C61D-D0D9-4FBC-9B0F-C0664892D46F}" type="slidenum">
              <a:rPr lang="en-US" altLang="zh-CN" smtClean="0"/>
              <a:pPr eaLnBrk="1" hangingPunct="1"/>
              <a:t>5</a:t>
            </a:fld>
            <a:endParaRPr lang="en-US" altLang="zh-CN"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0313" y="3857625"/>
            <a:ext cx="5643562" cy="603250"/>
          </a:xfrm>
        </p:spPr>
        <p:txBody>
          <a:bodyPr/>
          <a:lstStyle/>
          <a:p>
            <a:pPr eaLnBrk="1" hangingPunct="1"/>
            <a:r>
              <a:rPr lang="en-US" altLang="zh-CN" sz="3600" smtClean="0"/>
              <a:t>—Python</a:t>
            </a:r>
            <a:r>
              <a:rPr lang="zh-CN" altLang="en-US" sz="3600" smtClean="0"/>
              <a:t>的数据结构</a:t>
            </a:r>
            <a:endParaRPr lang="en-US" altLang="zh-CN" sz="3600" smtClean="0"/>
          </a:p>
        </p:txBody>
      </p:sp>
      <p:sp>
        <p:nvSpPr>
          <p:cNvPr id="5325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64B6123-33C8-4106-9EF3-CFD3C30370DB}" type="slidenum">
              <a:rPr lang="en-US" altLang="zh-CN" smtClean="0"/>
              <a:pPr eaLnBrk="1" hangingPunct="1"/>
              <a:t>50</a:t>
            </a:fld>
            <a:endParaRPr lang="en-US" altLang="zh-CN" smtClean="0"/>
          </a:p>
        </p:txBody>
      </p:sp>
      <p:sp>
        <p:nvSpPr>
          <p:cNvPr id="7" name="矩形 6"/>
          <p:cNvSpPr/>
          <p:nvPr/>
        </p:nvSpPr>
        <p:spPr>
          <a:xfrm>
            <a:off x="2143125" y="2500313"/>
            <a:ext cx="2986088" cy="708025"/>
          </a:xfrm>
          <a:prstGeom prst="rect">
            <a:avLst/>
          </a:prstGeom>
        </p:spPr>
        <p:txBody>
          <a:bodyPr wrap="none">
            <a:spAutoFit/>
          </a:bodyPr>
          <a:lstStyle/>
          <a:p>
            <a:pPr>
              <a:defRPr/>
            </a:pPr>
            <a:r>
              <a:rPr lang="en-US" altLang="zh-CN" sz="4000" dirty="0"/>
              <a:t>Python</a:t>
            </a:r>
            <a:r>
              <a:rPr lang="zh-CN" altLang="en-US" sz="4000" dirty="0"/>
              <a:t>基础</a:t>
            </a:r>
            <a:endParaRPr lang="zh-CN" altLang="en-US" sz="3800" kern="0" dirty="0">
              <a:solidFill>
                <a:schemeClr val="tx2"/>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27EA330-E442-4854-B079-6B3DDB4F0CB1}" type="slidenum">
              <a:rPr lang="en-US" altLang="zh-CN" smtClean="0"/>
              <a:pPr eaLnBrk="1" hangingPunct="1"/>
              <a:t>51</a:t>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sz="3600" smtClean="0"/>
              <a:t>Python</a:t>
            </a:r>
            <a:r>
              <a:rPr lang="zh-CN" altLang="en-US" sz="3600" smtClean="0"/>
              <a:t>的数据结构</a:t>
            </a:r>
            <a:endParaRPr lang="zh-CN" altLang="en-US" sz="3400" smtClean="0"/>
          </a:p>
        </p:txBody>
      </p:sp>
      <p:sp>
        <p:nvSpPr>
          <p:cNvPr id="54276" name="Rectangle 3"/>
          <p:cNvSpPr>
            <a:spLocks noGrp="1" noChangeArrowheads="1"/>
          </p:cNvSpPr>
          <p:nvPr>
            <p:ph type="body" idx="1"/>
          </p:nvPr>
        </p:nvSpPr>
        <p:spPr>
          <a:xfrm>
            <a:off x="611188" y="1112838"/>
            <a:ext cx="8001000" cy="4967287"/>
          </a:xfrm>
        </p:spPr>
        <p:txBody>
          <a:bodyPr/>
          <a:lstStyle/>
          <a:p>
            <a:pPr eaLnBrk="1" hangingPunct="1">
              <a:lnSpc>
                <a:spcPct val="90000"/>
              </a:lnSpc>
            </a:pPr>
            <a:r>
              <a:rPr lang="zh-CN" altLang="zh-CN" smtClean="0">
                <a:ea typeface="黑体" pitchFamily="49" charset="-122"/>
              </a:rPr>
              <a:t>数字</a:t>
            </a:r>
          </a:p>
          <a:p>
            <a:pPr eaLnBrk="1" hangingPunct="1">
              <a:lnSpc>
                <a:spcPct val="90000"/>
              </a:lnSpc>
            </a:pPr>
            <a:r>
              <a:rPr lang="zh-CN" altLang="zh-CN" smtClean="0">
                <a:ea typeface="黑体" pitchFamily="49" charset="-122"/>
              </a:rPr>
              <a:t>字符串</a:t>
            </a:r>
          </a:p>
          <a:p>
            <a:pPr eaLnBrk="1" hangingPunct="1">
              <a:lnSpc>
                <a:spcPct val="90000"/>
              </a:lnSpc>
            </a:pPr>
            <a:r>
              <a:rPr lang="zh-CN" altLang="zh-CN" smtClean="0">
                <a:ea typeface="黑体" pitchFamily="49" charset="-122"/>
              </a:rPr>
              <a:t>列表</a:t>
            </a:r>
          </a:p>
          <a:p>
            <a:pPr eaLnBrk="1" hangingPunct="1">
              <a:lnSpc>
                <a:spcPct val="90000"/>
              </a:lnSpc>
            </a:pPr>
            <a:r>
              <a:rPr lang="zh-CN" altLang="zh-CN" smtClean="0">
                <a:ea typeface="黑体" pitchFamily="49" charset="-122"/>
              </a:rPr>
              <a:t>元组</a:t>
            </a:r>
          </a:p>
          <a:p>
            <a:pPr eaLnBrk="1" hangingPunct="1">
              <a:lnSpc>
                <a:spcPct val="90000"/>
              </a:lnSpc>
            </a:pPr>
            <a:r>
              <a:rPr lang="zh-CN" altLang="zh-CN" smtClean="0">
                <a:ea typeface="黑体" pitchFamily="49" charset="-122"/>
              </a:rPr>
              <a:t>字典</a:t>
            </a:r>
            <a:endParaRPr lang="en-US" altLang="zh-CN" smtClean="0">
              <a:ea typeface="黑体"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60F416B-3556-4AD8-9A4B-4C34DDD350C6}" type="slidenum">
              <a:rPr lang="en-US" altLang="zh-CN" smtClean="0"/>
              <a:pPr eaLnBrk="1" hangingPunct="1"/>
              <a:t>52</a:t>
            </a:fld>
            <a:endParaRPr lang="en-US" altLang="zh-CN" smtClean="0"/>
          </a:p>
        </p:txBody>
      </p:sp>
      <p:pic>
        <p:nvPicPr>
          <p:cNvPr id="55299" name="Picture 2" descr="SDXTMPPP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357188"/>
            <a:ext cx="7848600" cy="621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z="3600" smtClean="0">
                <a:ea typeface="黑体" pitchFamily="49" charset="-122"/>
              </a:rPr>
              <a:t>数字</a:t>
            </a:r>
            <a:endParaRPr lang="zh-CN" altLang="en-US" sz="3600" smtClean="0"/>
          </a:p>
        </p:txBody>
      </p:sp>
      <p:sp>
        <p:nvSpPr>
          <p:cNvPr id="563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85675E1-C892-442C-976E-155F3D63A7CA}" type="slidenum">
              <a:rPr lang="en-US" altLang="zh-CN" smtClean="0"/>
              <a:pPr eaLnBrk="1" hangingPunct="1"/>
              <a:t>53</a:t>
            </a:fld>
            <a:endParaRPr lang="en-US" altLang="zh-CN" smtClean="0"/>
          </a:p>
        </p:txBody>
      </p:sp>
      <p:sp>
        <p:nvSpPr>
          <p:cNvPr id="7"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lnSpc>
                <a:spcPct val="90000"/>
              </a:lnSpc>
              <a:spcBef>
                <a:spcPct val="20000"/>
              </a:spcBef>
              <a:buClr>
                <a:schemeClr val="accent2"/>
              </a:buClr>
              <a:buFont typeface="Wingdings" pitchFamily="2" charset="2"/>
              <a:buChar char="o"/>
              <a:defRPr/>
            </a:pPr>
            <a:r>
              <a:rPr lang="en-US" sz="3200" dirty="0">
                <a:latin typeface="+mn-ea"/>
                <a:ea typeface="+mn-ea"/>
              </a:rPr>
              <a:t>Python</a:t>
            </a:r>
            <a:r>
              <a:rPr lang="zh-CN" altLang="en-US" sz="3200" dirty="0">
                <a:latin typeface="+mn-ea"/>
                <a:ea typeface="+mn-ea"/>
              </a:rPr>
              <a:t>提供了常用的数字类型：整数、浮点数以及与之相关的语法和操作。</a:t>
            </a:r>
            <a:endParaRPr lang="en-US" altLang="zh-CN" sz="3200" dirty="0">
              <a:latin typeface="+mn-ea"/>
              <a:ea typeface="+mn-ea"/>
            </a:endParaRPr>
          </a:p>
          <a:p>
            <a:pPr marL="469900" indent="-469900" eaLnBrk="0" hangingPunct="0">
              <a:lnSpc>
                <a:spcPct val="90000"/>
              </a:lnSpc>
              <a:spcBef>
                <a:spcPct val="20000"/>
              </a:spcBef>
              <a:buClr>
                <a:schemeClr val="accent2"/>
              </a:buClr>
              <a:buFont typeface="Wingdings" pitchFamily="2" charset="2"/>
              <a:buChar char="o"/>
              <a:defRPr/>
            </a:pPr>
            <a:endParaRPr lang="en-US" altLang="zh-CN" sz="3200" dirty="0">
              <a:latin typeface="+mn-ea"/>
              <a:ea typeface="+mn-ea"/>
            </a:endParaRPr>
          </a:p>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允许使用八进制、十六进制常量。</a:t>
            </a:r>
            <a:endParaRPr lang="en-US" altLang="zh-CN" sz="3200" dirty="0">
              <a:latin typeface="+mn-ea"/>
              <a:ea typeface="+mn-ea"/>
            </a:endParaRPr>
          </a:p>
          <a:p>
            <a:pPr marL="469900" indent="-469900" eaLnBrk="0" hangingPunct="0">
              <a:lnSpc>
                <a:spcPct val="90000"/>
              </a:lnSpc>
              <a:spcBef>
                <a:spcPct val="20000"/>
              </a:spcBef>
              <a:buClr>
                <a:schemeClr val="accent2"/>
              </a:buClr>
              <a:buFont typeface="Wingdings" pitchFamily="2" charset="2"/>
              <a:buChar char="o"/>
              <a:defRPr/>
            </a:pPr>
            <a:endParaRPr lang="en-US" altLang="zh-CN" sz="3200" dirty="0">
              <a:latin typeface="+mn-ea"/>
              <a:ea typeface="+mn-ea"/>
            </a:endParaRPr>
          </a:p>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提供了复数类型。</a:t>
            </a:r>
            <a:endParaRPr lang="en-US" altLang="zh-CN" sz="3200" dirty="0">
              <a:latin typeface="+mn-ea"/>
              <a:ea typeface="+mn-ea"/>
            </a:endParaRPr>
          </a:p>
          <a:p>
            <a:pPr marL="469900" indent="-469900" eaLnBrk="0" hangingPunct="0">
              <a:lnSpc>
                <a:spcPct val="90000"/>
              </a:lnSpc>
              <a:spcBef>
                <a:spcPct val="20000"/>
              </a:spcBef>
              <a:buClr>
                <a:schemeClr val="accent2"/>
              </a:buClr>
              <a:buFont typeface="Wingdings" pitchFamily="2" charset="2"/>
              <a:buChar char="o"/>
              <a:defRPr/>
            </a:pPr>
            <a:endParaRPr lang="en-US" altLang="zh-CN" sz="3200" dirty="0">
              <a:latin typeface="+mn-ea"/>
              <a:ea typeface="+mn-ea"/>
            </a:endParaRPr>
          </a:p>
          <a:p>
            <a:pPr marL="469900" indent="-469900" eaLnBrk="0" hangingPunct="0">
              <a:lnSpc>
                <a:spcPct val="90000"/>
              </a:lnSpc>
              <a:spcBef>
                <a:spcPct val="20000"/>
              </a:spcBef>
              <a:buClr>
                <a:schemeClr val="accent2"/>
              </a:buClr>
              <a:buFont typeface="Wingdings" pitchFamily="2" charset="2"/>
              <a:buChar char="o"/>
              <a:defRPr/>
            </a:pPr>
            <a:r>
              <a:rPr lang="zh-CN" altLang="en-US" sz="3200" dirty="0">
                <a:latin typeface="+mn-ea"/>
                <a:ea typeface="+mn-ea"/>
              </a:rPr>
              <a:t>提供了无穷精度的长度类型（只要内存空间允许，可以增长成为任意位数的整数）。</a:t>
            </a:r>
            <a:endParaRPr lang="en-US" altLang="zh-CN" sz="3200" kern="0" dirty="0">
              <a:latin typeface="+mn-ea"/>
              <a:ea typeface="+mn-ea"/>
            </a:endParaRPr>
          </a:p>
        </p:txBody>
      </p:sp>
      <p:sp>
        <p:nvSpPr>
          <p:cNvPr id="56325" name="Rectangle 4"/>
          <p:cNvSpPr>
            <a:spLocks noChangeArrowheads="1"/>
          </p:cNvSpPr>
          <p:nvPr/>
        </p:nvSpPr>
        <p:spPr bwMode="auto">
          <a:xfrm>
            <a:off x="5429250" y="3429000"/>
            <a:ext cx="3024188" cy="914400"/>
          </a:xfrm>
          <a:prstGeom prst="rect">
            <a:avLst/>
          </a:prstGeom>
          <a:solidFill>
            <a:schemeClr val="tx1"/>
          </a:solidFill>
          <a:ln w="28575">
            <a:solidFill>
              <a:schemeClr val="accent2"/>
            </a:solidFill>
            <a:miter lim="800000"/>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fr-FR" altLang="zh-CN">
                <a:solidFill>
                  <a:schemeClr val="bg1"/>
                </a:solidFill>
              </a:rPr>
              <a:t>&gt;&gt;&gt; import sys</a:t>
            </a:r>
          </a:p>
          <a:p>
            <a:pPr eaLnBrk="1" hangingPunct="1"/>
            <a:r>
              <a:rPr lang="fr-FR" altLang="zh-CN">
                <a:solidFill>
                  <a:schemeClr val="bg1"/>
                </a:solidFill>
              </a:rPr>
              <a:t>&gt;&gt;&gt; print sys.maxint</a:t>
            </a:r>
          </a:p>
          <a:p>
            <a:pPr eaLnBrk="1" hangingPunct="1"/>
            <a:r>
              <a:rPr lang="fr-FR" altLang="zh-CN">
                <a:solidFill>
                  <a:schemeClr val="bg1"/>
                </a:solidFill>
              </a:rPr>
              <a:t>2147483647</a:t>
            </a:r>
            <a:endParaRPr lang="en-US" altLang="zh-CN">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z="3600" smtClean="0">
                <a:ea typeface="黑体" pitchFamily="49" charset="-122"/>
              </a:rPr>
              <a:t>数字常量</a:t>
            </a:r>
            <a:endParaRPr lang="zh-CN" altLang="en-US" sz="3600" smtClean="0"/>
          </a:p>
        </p:txBody>
      </p:sp>
      <p:sp>
        <p:nvSpPr>
          <p:cNvPr id="5734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F780FE4-2E34-47F0-AACA-461B4C1A22B2}" type="slidenum">
              <a:rPr lang="en-US" altLang="zh-CN" smtClean="0"/>
              <a:pPr eaLnBrk="1" hangingPunct="1"/>
              <a:t>54</a:t>
            </a:fld>
            <a:endParaRPr lang="en-US" altLang="zh-CN" smtClean="0"/>
          </a:p>
        </p:txBody>
      </p:sp>
      <p:graphicFrame>
        <p:nvGraphicFramePr>
          <p:cNvPr id="8" name="Group 3"/>
          <p:cNvGraphicFramePr>
            <a:graphicFrameLocks noGrp="1"/>
          </p:cNvGraphicFramePr>
          <p:nvPr/>
        </p:nvGraphicFramePr>
        <p:xfrm>
          <a:off x="428625" y="1428750"/>
          <a:ext cx="8229600" cy="4525963"/>
        </p:xfrm>
        <a:graphic>
          <a:graphicData uri="http://schemas.openxmlformats.org/drawingml/2006/table">
            <a:tbl>
              <a:tblPr/>
              <a:tblGrid>
                <a:gridCol w="4686300"/>
                <a:gridCol w="3543300"/>
              </a:tblGrid>
              <a:tr h="754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rgbClr val="FFFFFF"/>
                          </a:solidFill>
                          <a:effectLst/>
                          <a:latin typeface="Courier New" pitchFamily="49" charset="0"/>
                          <a:ea typeface="宋体" pitchFamily="2" charset="-122"/>
                        </a:rPr>
                        <a:t>数字</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1" i="0" u="none" strike="noStrike" cap="none" normalizeH="0" baseline="0" smtClean="0">
                          <a:ln>
                            <a:noFill/>
                          </a:ln>
                          <a:solidFill>
                            <a:srgbClr val="FFFFFF"/>
                          </a:solidFill>
                          <a:effectLst/>
                          <a:latin typeface="Courier New" pitchFamily="49" charset="0"/>
                          <a:ea typeface="宋体" pitchFamily="2" charset="-122"/>
                        </a:rPr>
                        <a:t>常量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7540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effectLst/>
                          <a:latin typeface="Consolas" pitchFamily="49" charset="0"/>
                          <a:ea typeface="宋体" pitchFamily="2" charset="-122"/>
                        </a:rPr>
                        <a:t>1234</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-24</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800" b="0" i="0" u="none" strike="noStrike" cap="none" normalizeH="0" baseline="0" smtClean="0">
                          <a:ln>
                            <a:noFill/>
                          </a:ln>
                          <a:effectLst/>
                          <a:latin typeface="Calibri" pitchFamily="34" charset="0"/>
                          <a:ea typeface="宋体" pitchFamily="2" charset="-122"/>
                        </a:rPr>
                        <a:t>一般整数（</a:t>
                      </a:r>
                      <a:r>
                        <a:rPr kumimoji="0" lang="en-US" sz="1800" b="0" i="0" u="none" strike="noStrike" cap="none" normalizeH="0" baseline="0" smtClean="0">
                          <a:ln>
                            <a:noFill/>
                          </a:ln>
                          <a:effectLst/>
                          <a:latin typeface="Calibri" pitchFamily="34" charset="0"/>
                          <a:ea typeface="宋体" pitchFamily="2" charset="-122"/>
                        </a:rPr>
                        <a:t>c</a:t>
                      </a:r>
                      <a:r>
                        <a:rPr kumimoji="0" lang="zh-CN" sz="1800" b="0" i="0" u="none" strike="noStrike" cap="none" normalizeH="0" baseline="0" smtClean="0">
                          <a:ln>
                            <a:noFill/>
                          </a:ln>
                          <a:effectLst/>
                          <a:latin typeface="Calibri" pitchFamily="34" charset="0"/>
                          <a:ea typeface="宋体" pitchFamily="2" charset="-122"/>
                        </a:rPr>
                        <a:t>语言长整型）</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7524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effectLst/>
                          <a:latin typeface="Consolas" pitchFamily="49" charset="0"/>
                          <a:ea typeface="宋体" pitchFamily="2" charset="-122"/>
                        </a:rPr>
                        <a:t>999999999999999999999999999L</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effectLst/>
                          <a:latin typeface="Consolas" pitchFamily="49" charset="0"/>
                          <a:ea typeface="宋体" pitchFamily="2" charset="-122"/>
                        </a:rPr>
                        <a:t>98888888888888888l</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latin typeface="Courier New" pitchFamily="49" charset="0"/>
                          <a:ea typeface="宋体" pitchFamily="2" charset="-122"/>
                        </a:rPr>
                        <a:t>长整型数（无限大小）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7556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effectLst/>
                          <a:latin typeface="Consolas" pitchFamily="49" charset="0"/>
                          <a:ea typeface="宋体" pitchFamily="2" charset="-122"/>
                        </a:rPr>
                        <a:t>1.23</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3.14e-10</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4E210</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4.0e+210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800" b="0" i="0" u="none" strike="noStrike" cap="none" normalizeH="0" baseline="0" smtClean="0">
                          <a:ln>
                            <a:noFill/>
                          </a:ln>
                          <a:effectLst/>
                          <a:latin typeface="Calibri" pitchFamily="34" charset="0"/>
                          <a:ea typeface="宋体" pitchFamily="2" charset="-122"/>
                        </a:rPr>
                        <a:t>浮点数（</a:t>
                      </a:r>
                      <a:r>
                        <a:rPr kumimoji="0" lang="en-US" sz="1800" b="0" i="0" u="none" strike="noStrike" cap="none" normalizeH="0" baseline="0" smtClean="0">
                          <a:ln>
                            <a:noFill/>
                          </a:ln>
                          <a:effectLst/>
                          <a:latin typeface="Calibri" pitchFamily="34" charset="0"/>
                          <a:ea typeface="宋体" pitchFamily="2" charset="-122"/>
                        </a:rPr>
                        <a:t>C</a:t>
                      </a:r>
                      <a:r>
                        <a:rPr kumimoji="0" lang="zh-CN" sz="1800" b="0" i="0" u="none" strike="noStrike" cap="none" normalizeH="0" baseline="0" smtClean="0">
                          <a:ln>
                            <a:noFill/>
                          </a:ln>
                          <a:effectLst/>
                          <a:latin typeface="Calibri" pitchFamily="34" charset="0"/>
                          <a:ea typeface="宋体" pitchFamily="2" charset="-122"/>
                        </a:rPr>
                        <a:t>语言双精度浮点数）</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7524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smtClean="0">
                          <a:ln>
                            <a:noFill/>
                          </a:ln>
                          <a:effectLst/>
                          <a:latin typeface="Consolas" pitchFamily="49" charset="0"/>
                          <a:ea typeface="宋体" pitchFamily="2" charset="-122"/>
                        </a:rPr>
                        <a:t>0</a:t>
                      </a:r>
                      <a:r>
                        <a:rPr kumimoji="0" lang="en-US" sz="1800" b="0" i="0" u="none" strike="noStrike" cap="none" normalizeH="0" baseline="0" smtClean="0">
                          <a:ln>
                            <a:noFill/>
                          </a:ln>
                          <a:effectLst/>
                          <a:latin typeface="Consolas" pitchFamily="49" charset="0"/>
                          <a:ea typeface="宋体" pitchFamily="2" charset="-122"/>
                        </a:rPr>
                        <a:t>177</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0x9ff</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effectLst/>
                          <a:latin typeface="Courier New" pitchFamily="49" charset="0"/>
                          <a:ea typeface="宋体" pitchFamily="2" charset="-122"/>
                        </a:rPr>
                        <a:t>八进制、十六进制</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757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800" b="0" i="0" u="none" strike="noStrike" cap="none" normalizeH="0" baseline="0" smtClean="0">
                          <a:ln>
                            <a:noFill/>
                          </a:ln>
                          <a:effectLst/>
                          <a:latin typeface="Consolas" pitchFamily="49" charset="0"/>
                          <a:ea typeface="宋体" pitchFamily="2" charset="-122"/>
                        </a:rPr>
                        <a:t>3+4j</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3.0+4.0j</a:t>
                      </a:r>
                      <a:r>
                        <a:rPr kumimoji="0" lang="zh-CN" sz="1800" b="0" i="0" u="none" strike="noStrike" cap="none" normalizeH="0" baseline="0" smtClean="0">
                          <a:ln>
                            <a:noFill/>
                          </a:ln>
                          <a:effectLst/>
                          <a:latin typeface="Consolas" pitchFamily="49" charset="0"/>
                          <a:ea typeface="宋体" pitchFamily="2" charset="-122"/>
                        </a:rPr>
                        <a:t>，</a:t>
                      </a:r>
                      <a:r>
                        <a:rPr kumimoji="0" lang="en-US" sz="1800" b="0" i="0" u="none" strike="noStrike" cap="none" normalizeH="0" baseline="0" smtClean="0">
                          <a:ln>
                            <a:noFill/>
                          </a:ln>
                          <a:effectLst/>
                          <a:latin typeface="Consolas" pitchFamily="49" charset="0"/>
                          <a:ea typeface="宋体" pitchFamily="2" charset="-122"/>
                        </a:rPr>
                        <a:t>3J</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effectLst/>
                          <a:latin typeface="Courier New" pitchFamily="49" charset="0"/>
                          <a:ea typeface="宋体" pitchFamily="2" charset="-122"/>
                        </a:rPr>
                        <a:t>复数常量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sz="3600" smtClean="0">
                <a:ea typeface="黑体" pitchFamily="49" charset="-122"/>
              </a:rPr>
              <a:t>内置数学工具和扩展</a:t>
            </a:r>
            <a:endParaRPr lang="zh-CN" altLang="en-US" sz="3600" smtClean="0"/>
          </a:p>
        </p:txBody>
      </p:sp>
      <p:sp>
        <p:nvSpPr>
          <p:cNvPr id="58371" name="内容占位符 2"/>
          <p:cNvSpPr>
            <a:spLocks noGrp="1"/>
          </p:cNvSpPr>
          <p:nvPr>
            <p:ph idx="1"/>
          </p:nvPr>
        </p:nvSpPr>
        <p:spPr/>
        <p:txBody>
          <a:bodyPr/>
          <a:lstStyle/>
          <a:p>
            <a:r>
              <a:rPr lang="zh-CN" altLang="zh-CN" smtClean="0">
                <a:ea typeface="黑体" pitchFamily="49" charset="-122"/>
              </a:rPr>
              <a:t>表达式操作符</a:t>
            </a:r>
          </a:p>
          <a:p>
            <a:pPr lvl="1">
              <a:buFont typeface="Wingdings" pitchFamily="2" charset="2"/>
              <a:buNone/>
            </a:pPr>
            <a:r>
              <a:rPr lang="en-US" altLang="zh-CN" smtClean="0">
                <a:ea typeface="黑体" pitchFamily="49" charset="-122"/>
              </a:rPr>
              <a:t>    +</a:t>
            </a:r>
            <a:r>
              <a:rPr lang="zh-CN" altLang="zh-CN" smtClean="0">
                <a:ea typeface="黑体" pitchFamily="49" charset="-122"/>
              </a:rPr>
              <a:t>、</a:t>
            </a:r>
            <a:r>
              <a:rPr lang="en-US" altLang="zh-CN" smtClean="0">
                <a:ea typeface="黑体" pitchFamily="49" charset="-122"/>
              </a:rPr>
              <a:t>-</a:t>
            </a:r>
            <a:r>
              <a:rPr lang="zh-CN" altLang="zh-CN" smtClean="0">
                <a:ea typeface="黑体" pitchFamily="49" charset="-122"/>
              </a:rPr>
              <a:t>、*、</a:t>
            </a:r>
            <a:r>
              <a:rPr lang="en-US" altLang="zh-CN" smtClean="0">
                <a:ea typeface="黑体" pitchFamily="49" charset="-122"/>
              </a:rPr>
              <a:t>/</a:t>
            </a:r>
            <a:r>
              <a:rPr lang="zh-CN" altLang="en-US" smtClean="0">
                <a:ea typeface="黑体" pitchFamily="49" charset="-122"/>
              </a:rPr>
              <a:t>、**</a:t>
            </a:r>
          </a:p>
          <a:p>
            <a:r>
              <a:rPr lang="zh-CN" altLang="en-US" smtClean="0">
                <a:ea typeface="黑体" pitchFamily="49" charset="-122"/>
              </a:rPr>
              <a:t>内置数学函数</a:t>
            </a:r>
          </a:p>
          <a:p>
            <a:pPr lvl="1">
              <a:buFont typeface="Wingdings" pitchFamily="2" charset="2"/>
              <a:buNone/>
            </a:pPr>
            <a:r>
              <a:rPr lang="en-US" altLang="zh-CN" smtClean="0">
                <a:ea typeface="黑体" pitchFamily="49" charset="-122"/>
              </a:rPr>
              <a:t>    pow</a:t>
            </a:r>
            <a:r>
              <a:rPr lang="zh-CN" altLang="zh-CN" smtClean="0">
                <a:ea typeface="黑体" pitchFamily="49" charset="-122"/>
              </a:rPr>
              <a:t>、</a:t>
            </a:r>
            <a:r>
              <a:rPr lang="en-US" altLang="zh-CN" smtClean="0">
                <a:ea typeface="黑体" pitchFamily="49" charset="-122"/>
              </a:rPr>
              <a:t>abs</a:t>
            </a:r>
          </a:p>
          <a:p>
            <a:r>
              <a:rPr lang="zh-CN" altLang="zh-CN" smtClean="0">
                <a:ea typeface="黑体" pitchFamily="49" charset="-122"/>
              </a:rPr>
              <a:t>公用模块</a:t>
            </a:r>
          </a:p>
          <a:p>
            <a:pPr lvl="1">
              <a:buFont typeface="Wingdings" pitchFamily="2" charset="2"/>
              <a:buNone/>
            </a:pPr>
            <a:r>
              <a:rPr lang="en-US" altLang="zh-CN" smtClean="0">
                <a:ea typeface="黑体" pitchFamily="49" charset="-122"/>
              </a:rPr>
              <a:t>   random</a:t>
            </a:r>
            <a:r>
              <a:rPr lang="zh-CN" altLang="zh-CN" smtClean="0">
                <a:ea typeface="黑体" pitchFamily="49" charset="-122"/>
              </a:rPr>
              <a:t>、</a:t>
            </a:r>
            <a:r>
              <a:rPr lang="en-US" altLang="zh-CN" smtClean="0">
                <a:ea typeface="黑体" pitchFamily="49" charset="-122"/>
              </a:rPr>
              <a:t>math</a:t>
            </a:r>
            <a:r>
              <a:rPr lang="zh-CN" altLang="en-US" smtClean="0">
                <a:ea typeface="黑体" pitchFamily="49" charset="-122"/>
              </a:rPr>
              <a:t>等</a:t>
            </a:r>
          </a:p>
          <a:p>
            <a:r>
              <a:rPr lang="zh-CN" altLang="en-US" smtClean="0">
                <a:ea typeface="黑体" pitchFamily="49" charset="-122"/>
              </a:rPr>
              <a:t>专业扩展</a:t>
            </a:r>
            <a:r>
              <a:rPr lang="en-US" altLang="zh-CN" smtClean="0">
                <a:ea typeface="黑体" pitchFamily="49" charset="-122"/>
              </a:rPr>
              <a:t>NumPy</a:t>
            </a:r>
          </a:p>
          <a:p>
            <a:pPr lvl="1">
              <a:buFont typeface="Wingdings" pitchFamily="2" charset="2"/>
              <a:buNone/>
            </a:pPr>
            <a:r>
              <a:rPr lang="en-US" altLang="zh-CN" smtClean="0">
                <a:ea typeface="黑体" pitchFamily="49" charset="-122"/>
              </a:rPr>
              <a:t>  </a:t>
            </a:r>
            <a:r>
              <a:rPr lang="zh-CN" altLang="zh-CN" smtClean="0">
                <a:ea typeface="黑体" pitchFamily="49" charset="-122"/>
              </a:rPr>
              <a:t>矩阵、向量处理等</a:t>
            </a:r>
          </a:p>
          <a:p>
            <a:endParaRPr lang="zh-CN" altLang="en-US" smtClean="0"/>
          </a:p>
        </p:txBody>
      </p:sp>
      <p:sp>
        <p:nvSpPr>
          <p:cNvPr id="5837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55CDFD5-E463-4128-83B5-3DEC81AD88BF}" type="slidenum">
              <a:rPr lang="en-US" altLang="zh-CN" smtClean="0"/>
              <a:pPr eaLnBrk="1" hangingPunct="1"/>
              <a:t>55</a:t>
            </a:fld>
            <a:endParaRPr lang="en-US" altLang="zh-CN"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z="3600" smtClean="0">
                <a:ea typeface="黑体" pitchFamily="49" charset="-122"/>
              </a:rPr>
              <a:t>数字的基本应用</a:t>
            </a:r>
            <a:endParaRPr lang="zh-CN" altLang="en-US" sz="3600" smtClean="0"/>
          </a:p>
        </p:txBody>
      </p:sp>
      <p:sp>
        <p:nvSpPr>
          <p:cNvPr id="593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76B6B63-CEC3-4645-9C10-C8CF72815AD5}" type="slidenum">
              <a:rPr lang="en-US" altLang="zh-CN" smtClean="0"/>
              <a:pPr eaLnBrk="1" hangingPunct="1"/>
              <a:t>56</a:t>
            </a:fld>
            <a:endParaRPr lang="en-US" altLang="zh-CN" smtClean="0"/>
          </a:p>
        </p:txBody>
      </p:sp>
      <p:sp>
        <p:nvSpPr>
          <p:cNvPr id="59396" name="Text Box 3"/>
          <p:cNvSpPr txBox="1">
            <a:spLocks noChangeArrowheads="1"/>
          </p:cNvSpPr>
          <p:nvPr/>
        </p:nvSpPr>
        <p:spPr bwMode="auto">
          <a:xfrm>
            <a:off x="179388" y="1270000"/>
            <a:ext cx="3384550" cy="46799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a = 3</a:t>
            </a:r>
          </a:p>
          <a:p>
            <a:pPr eaLnBrk="1" hangingPunct="1"/>
            <a:r>
              <a:rPr lang="en-US" altLang="zh-CN">
                <a:latin typeface="Courier New" pitchFamily="49" charset="0"/>
              </a:rPr>
              <a:t>&gt;&gt;&gt; b = 4</a:t>
            </a:r>
          </a:p>
          <a:p>
            <a:pPr eaLnBrk="1" hangingPunct="1"/>
            <a:r>
              <a:rPr lang="en-US" altLang="zh-CN">
                <a:latin typeface="Courier New" pitchFamily="49" charset="0"/>
              </a:rPr>
              <a:t>&gt;&gt;&gt; a + 1</a:t>
            </a:r>
          </a:p>
          <a:p>
            <a:pPr eaLnBrk="1" hangingPunct="1"/>
            <a:r>
              <a:rPr lang="en-US" altLang="zh-CN">
                <a:latin typeface="Courier New" pitchFamily="49" charset="0"/>
              </a:rPr>
              <a:t>4</a:t>
            </a:r>
          </a:p>
          <a:p>
            <a:pPr eaLnBrk="1" hangingPunct="1"/>
            <a:r>
              <a:rPr lang="en-US" altLang="zh-CN">
                <a:latin typeface="Courier New" pitchFamily="49" charset="0"/>
              </a:rPr>
              <a:t>&gt;&gt;&gt; a - 1</a:t>
            </a:r>
          </a:p>
          <a:p>
            <a:pPr eaLnBrk="1" hangingPunct="1"/>
            <a:r>
              <a:rPr lang="en-US" altLang="zh-CN">
                <a:latin typeface="Courier New" pitchFamily="49" charset="0"/>
              </a:rPr>
              <a:t>2</a:t>
            </a:r>
          </a:p>
          <a:p>
            <a:pPr eaLnBrk="1" hangingPunct="1"/>
            <a:r>
              <a:rPr lang="en-US" altLang="zh-CN">
                <a:latin typeface="Courier New" pitchFamily="49" charset="0"/>
              </a:rPr>
              <a:t>&gt;&gt;&gt; b * 3</a:t>
            </a:r>
          </a:p>
          <a:p>
            <a:pPr eaLnBrk="1" hangingPunct="1"/>
            <a:r>
              <a:rPr lang="en-US" altLang="zh-CN">
                <a:latin typeface="Courier New" pitchFamily="49" charset="0"/>
              </a:rPr>
              <a:t>12</a:t>
            </a:r>
          </a:p>
          <a:p>
            <a:pPr eaLnBrk="1" hangingPunct="1"/>
            <a:r>
              <a:rPr lang="en-US" altLang="zh-CN">
                <a:latin typeface="Courier New" pitchFamily="49" charset="0"/>
              </a:rPr>
              <a:t>&gt;&gt;&gt; b / 2</a:t>
            </a:r>
          </a:p>
          <a:p>
            <a:pPr eaLnBrk="1" hangingPunct="1"/>
            <a:r>
              <a:rPr lang="en-US" altLang="zh-CN">
                <a:latin typeface="Courier New" pitchFamily="49" charset="0"/>
              </a:rPr>
              <a:t>2</a:t>
            </a:r>
          </a:p>
          <a:p>
            <a:pPr eaLnBrk="1" hangingPunct="1"/>
            <a:r>
              <a:rPr lang="en-US" altLang="zh-CN">
                <a:latin typeface="Courier New" pitchFamily="49" charset="0"/>
              </a:rPr>
              <a:t>&gt;&gt;&gt; a % 2</a:t>
            </a:r>
          </a:p>
          <a:p>
            <a:pPr eaLnBrk="1" hangingPunct="1"/>
            <a:r>
              <a:rPr lang="en-US" altLang="zh-CN">
                <a:latin typeface="Courier New" pitchFamily="49" charset="0"/>
              </a:rPr>
              <a:t>1</a:t>
            </a:r>
          </a:p>
          <a:p>
            <a:pPr eaLnBrk="1" hangingPunct="1"/>
            <a:r>
              <a:rPr lang="en-US" altLang="zh-CN">
                <a:latin typeface="Courier New" pitchFamily="49" charset="0"/>
              </a:rPr>
              <a:t>&gt;&gt;&gt; b ** 2</a:t>
            </a:r>
          </a:p>
          <a:p>
            <a:pPr eaLnBrk="1" hangingPunct="1"/>
            <a:r>
              <a:rPr lang="en-US" altLang="zh-CN">
                <a:latin typeface="Courier New" pitchFamily="49" charset="0"/>
              </a:rPr>
              <a:t>16</a:t>
            </a:r>
          </a:p>
          <a:p>
            <a:pPr eaLnBrk="1" hangingPunct="1"/>
            <a:r>
              <a:rPr lang="en-US" altLang="zh-CN">
                <a:latin typeface="Courier New" pitchFamily="49" charset="0"/>
              </a:rPr>
              <a:t>&gt;&gt;&gt; 2.0**b</a:t>
            </a:r>
          </a:p>
          <a:p>
            <a:pPr eaLnBrk="1" hangingPunct="1"/>
            <a:r>
              <a:rPr lang="en-US" altLang="zh-CN">
                <a:latin typeface="Courier New" pitchFamily="49" charset="0"/>
              </a:rPr>
              <a:t>16.0</a:t>
            </a:r>
          </a:p>
        </p:txBody>
      </p:sp>
      <p:sp>
        <p:nvSpPr>
          <p:cNvPr id="59397" name="Text Box 4"/>
          <p:cNvSpPr txBox="1">
            <a:spLocks noChangeArrowheads="1"/>
          </p:cNvSpPr>
          <p:nvPr/>
        </p:nvSpPr>
        <p:spPr bwMode="auto">
          <a:xfrm>
            <a:off x="3779838" y="1412875"/>
            <a:ext cx="4897437" cy="17287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sym typeface="Arial" pitchFamily="34" charset="0"/>
              </a:rPr>
              <a:t>&gt;&gt;&gt; c * 2</a:t>
            </a:r>
          </a:p>
          <a:p>
            <a:pPr eaLnBrk="1" hangingPunct="1"/>
            <a:r>
              <a:rPr lang="en-US" altLang="zh-CN">
                <a:latin typeface="Courier New" pitchFamily="49" charset="0"/>
                <a:sym typeface="Arial" pitchFamily="34" charset="0"/>
              </a:rPr>
              <a:t>Traceback (most recent call last):</a:t>
            </a:r>
          </a:p>
          <a:p>
            <a:pPr eaLnBrk="1" hangingPunct="1"/>
            <a:r>
              <a:rPr lang="en-US" altLang="zh-CN">
                <a:latin typeface="Courier New" pitchFamily="49" charset="0"/>
                <a:sym typeface="Arial" pitchFamily="34" charset="0"/>
              </a:rPr>
              <a:t>  File "&lt;interactive input&gt;", line 1, in &lt;module&gt;</a:t>
            </a:r>
          </a:p>
          <a:p>
            <a:pPr eaLnBrk="1" hangingPunct="1"/>
            <a:r>
              <a:rPr lang="en-US" altLang="zh-CN">
                <a:latin typeface="Courier New" pitchFamily="49" charset="0"/>
                <a:sym typeface="Arial" pitchFamily="34" charset="0"/>
              </a:rPr>
              <a:t>NameError: name 'c' is not defined</a:t>
            </a:r>
          </a:p>
        </p:txBody>
      </p:sp>
      <p:sp>
        <p:nvSpPr>
          <p:cNvPr id="59398" name="Text Box 5"/>
          <p:cNvSpPr txBox="1">
            <a:spLocks noChangeArrowheads="1"/>
          </p:cNvSpPr>
          <p:nvPr/>
        </p:nvSpPr>
        <p:spPr bwMode="auto">
          <a:xfrm>
            <a:off x="3781425" y="3429000"/>
            <a:ext cx="4895850" cy="18732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sym typeface="Arial" pitchFamily="34" charset="0"/>
              </a:rPr>
              <a:t>&gt;&gt;&gt; b/2+a</a:t>
            </a:r>
          </a:p>
          <a:p>
            <a:pPr eaLnBrk="1" hangingPunct="1"/>
            <a:r>
              <a:rPr lang="en-US" altLang="zh-CN">
                <a:latin typeface="Courier New" pitchFamily="49" charset="0"/>
                <a:sym typeface="Arial" pitchFamily="34" charset="0"/>
              </a:rPr>
              <a:t>5</a:t>
            </a:r>
          </a:p>
          <a:p>
            <a:pPr eaLnBrk="1" hangingPunct="1"/>
            <a:r>
              <a:rPr lang="en-US" altLang="zh-CN">
                <a:latin typeface="Courier New" pitchFamily="49" charset="0"/>
                <a:sym typeface="Arial" pitchFamily="34" charset="0"/>
              </a:rPr>
              <a:t>&gt;&gt;&gt; b /(2.0 + a)</a:t>
            </a:r>
          </a:p>
          <a:p>
            <a:pPr eaLnBrk="1" hangingPunct="1"/>
            <a:r>
              <a:rPr lang="en-US" altLang="zh-CN">
                <a:latin typeface="Courier New" pitchFamily="49" charset="0"/>
                <a:sym typeface="Arial" pitchFamily="34" charset="0"/>
              </a:rPr>
              <a:t>0.80000000000000004</a:t>
            </a:r>
          </a:p>
          <a:p>
            <a:pPr eaLnBrk="1" hangingPunct="1"/>
            <a:r>
              <a:rPr lang="en-US" altLang="zh-CN">
                <a:latin typeface="Courier New" pitchFamily="49" charset="0"/>
                <a:sym typeface="Arial" pitchFamily="34" charset="0"/>
              </a:rPr>
              <a:t>&gt;&gt;&gt; print b /(2.0 + a)</a:t>
            </a:r>
          </a:p>
          <a:p>
            <a:pPr eaLnBrk="1" hangingPunct="1"/>
            <a:r>
              <a:rPr lang="en-US" altLang="zh-CN">
                <a:latin typeface="Courier New" pitchFamily="49" charset="0"/>
                <a:sym typeface="Arial" pitchFamily="34" charset="0"/>
              </a:rPr>
              <a:t>0.8</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z="3600" smtClean="0">
                <a:ea typeface="黑体" pitchFamily="49" charset="-122"/>
              </a:rPr>
              <a:t>数字显示的格式</a:t>
            </a:r>
            <a:endParaRPr lang="zh-CN" altLang="en-US" sz="3600" smtClean="0"/>
          </a:p>
        </p:txBody>
      </p:sp>
      <p:sp>
        <p:nvSpPr>
          <p:cNvPr id="6041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47794BC-0E57-4439-92C5-0EB0E136136B}" type="slidenum">
              <a:rPr lang="en-US" altLang="zh-CN" smtClean="0"/>
              <a:pPr eaLnBrk="1" hangingPunct="1"/>
              <a:t>57</a:t>
            </a:fld>
            <a:endParaRPr lang="en-US" altLang="zh-CN" smtClean="0"/>
          </a:p>
        </p:txBody>
      </p:sp>
      <p:sp>
        <p:nvSpPr>
          <p:cNvPr id="60420" name="Text Box 4"/>
          <p:cNvSpPr txBox="1">
            <a:spLocks noChangeArrowheads="1"/>
          </p:cNvSpPr>
          <p:nvPr/>
        </p:nvSpPr>
        <p:spPr bwMode="auto">
          <a:xfrm>
            <a:off x="1857375" y="1785938"/>
            <a:ext cx="5000625" cy="38576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2400">
                <a:latin typeface="Courier New" pitchFamily="49" charset="0"/>
                <a:sym typeface="Arial" pitchFamily="34" charset="0"/>
              </a:rPr>
              <a:t>&gt;&gt;&gt; num = 1 / 3.0</a:t>
            </a:r>
          </a:p>
          <a:p>
            <a:pPr eaLnBrk="1" hangingPunct="1"/>
            <a:r>
              <a:rPr lang="en-US" altLang="zh-CN" sz="2400">
                <a:latin typeface="Courier New" pitchFamily="49" charset="0"/>
                <a:sym typeface="Arial" pitchFamily="34" charset="0"/>
              </a:rPr>
              <a:t>&gt;&gt;&gt; num</a:t>
            </a:r>
          </a:p>
          <a:p>
            <a:pPr eaLnBrk="1" hangingPunct="1"/>
            <a:r>
              <a:rPr lang="en-US" altLang="zh-CN" sz="2400">
                <a:latin typeface="Courier New" pitchFamily="49" charset="0"/>
                <a:sym typeface="Arial" pitchFamily="34" charset="0"/>
              </a:rPr>
              <a:t>0.33333333333333331</a:t>
            </a:r>
          </a:p>
          <a:p>
            <a:pPr eaLnBrk="1" hangingPunct="1"/>
            <a:r>
              <a:rPr lang="en-US" altLang="zh-CN" sz="2400">
                <a:latin typeface="Courier New" pitchFamily="49" charset="0"/>
                <a:sym typeface="Arial" pitchFamily="34" charset="0"/>
              </a:rPr>
              <a:t>&gt;&gt;&gt; print num</a:t>
            </a:r>
          </a:p>
          <a:p>
            <a:pPr eaLnBrk="1" hangingPunct="1"/>
            <a:r>
              <a:rPr lang="en-US" altLang="zh-CN" sz="2400">
                <a:latin typeface="Courier New" pitchFamily="49" charset="0"/>
                <a:sym typeface="Arial" pitchFamily="34" charset="0"/>
              </a:rPr>
              <a:t>0.333333333333</a:t>
            </a:r>
          </a:p>
          <a:p>
            <a:pPr eaLnBrk="1" hangingPunct="1"/>
            <a:r>
              <a:rPr lang="en-US" altLang="zh-CN" sz="2400">
                <a:latin typeface="Courier New" pitchFamily="49" charset="0"/>
                <a:sym typeface="Arial" pitchFamily="34" charset="0"/>
              </a:rPr>
              <a:t>&gt;&gt;&gt; "%e"%num</a:t>
            </a:r>
          </a:p>
          <a:p>
            <a:pPr eaLnBrk="1" hangingPunct="1"/>
            <a:r>
              <a:rPr lang="en-US" altLang="zh-CN" sz="2400">
                <a:latin typeface="Courier New" pitchFamily="49" charset="0"/>
                <a:sym typeface="Arial" pitchFamily="34" charset="0"/>
              </a:rPr>
              <a:t>'3.333333e-01'</a:t>
            </a:r>
          </a:p>
          <a:p>
            <a:pPr eaLnBrk="1" hangingPunct="1"/>
            <a:r>
              <a:rPr lang="en-US" altLang="zh-CN" sz="2400">
                <a:latin typeface="Courier New" pitchFamily="49" charset="0"/>
                <a:sym typeface="Arial" pitchFamily="34" charset="0"/>
              </a:rPr>
              <a:t>&gt;&gt;&gt; "%2.2f"%num</a:t>
            </a:r>
          </a:p>
          <a:p>
            <a:pPr eaLnBrk="1" hangingPunct="1"/>
            <a:r>
              <a:rPr lang="en-US" altLang="zh-CN" sz="2400">
                <a:latin typeface="Courier New" pitchFamily="49" charset="0"/>
                <a:sym typeface="Arial" pitchFamily="34" charset="0"/>
              </a:rPr>
              <a:t>'0.33'</a:t>
            </a:r>
          </a:p>
          <a:p>
            <a:pPr eaLnBrk="1" hangingPunct="1"/>
            <a:r>
              <a:rPr lang="en-US" altLang="zh-CN" sz="2400">
                <a:latin typeface="Courier New" pitchFamily="49" charset="0"/>
                <a:sym typeface="Arial" pitchFamily="34" charset="0"/>
              </a:rPr>
              <a:t>&gt;&gt;&gt;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457200" y="274638"/>
            <a:ext cx="8229600" cy="654050"/>
          </a:xfrm>
        </p:spPr>
        <p:txBody>
          <a:bodyPr/>
          <a:lstStyle/>
          <a:p>
            <a:r>
              <a:rPr lang="zh-CN" altLang="en-US" sz="3600" smtClean="0">
                <a:ea typeface="黑体" pitchFamily="49" charset="-122"/>
              </a:rPr>
              <a:t>数学内置函数和内置模块</a:t>
            </a:r>
            <a:endParaRPr lang="zh-CN" altLang="en-US" sz="3600" smtClean="0"/>
          </a:p>
        </p:txBody>
      </p:sp>
      <p:sp>
        <p:nvSpPr>
          <p:cNvPr id="61443" name="内容占位符 7"/>
          <p:cNvSpPr>
            <a:spLocks noGrp="1"/>
          </p:cNvSpPr>
          <p:nvPr>
            <p:ph sz="half" idx="2"/>
          </p:nvPr>
        </p:nvSpPr>
        <p:spPr>
          <a:xfrm>
            <a:off x="457200" y="1214438"/>
            <a:ext cx="4040188" cy="2357437"/>
          </a:xfrm>
        </p:spPr>
        <p:txBody>
          <a:bodyPr/>
          <a:lstStyle/>
          <a:p>
            <a:r>
              <a:rPr lang="en-US" altLang="zh-CN" smtClean="0">
                <a:ea typeface="黑体" pitchFamily="49" charset="-122"/>
              </a:rPr>
              <a:t>math</a:t>
            </a:r>
            <a:r>
              <a:rPr lang="zh-CN" altLang="en-US" smtClean="0">
                <a:ea typeface="黑体" pitchFamily="49" charset="-122"/>
              </a:rPr>
              <a:t>模块</a:t>
            </a:r>
            <a:r>
              <a:rPr lang="en-US" altLang="zh-CN" smtClean="0">
                <a:ea typeface="黑体" pitchFamily="49" charset="-122"/>
              </a:rPr>
              <a:t>-</a:t>
            </a:r>
            <a:r>
              <a:rPr lang="zh-CN" altLang="en-US" smtClean="0">
                <a:ea typeface="黑体" pitchFamily="49" charset="-122"/>
              </a:rPr>
              <a:t>普通数学函数</a:t>
            </a:r>
          </a:p>
          <a:p>
            <a:r>
              <a:rPr lang="en-US" altLang="zh-CN" smtClean="0">
                <a:ea typeface="黑体" pitchFamily="49" charset="-122"/>
              </a:rPr>
              <a:t>cmath</a:t>
            </a:r>
            <a:r>
              <a:rPr lang="zh-CN" altLang="en-US" smtClean="0">
                <a:ea typeface="黑体" pitchFamily="49" charset="-122"/>
              </a:rPr>
              <a:t>模块</a:t>
            </a:r>
            <a:r>
              <a:rPr lang="en-US" altLang="zh-CN" smtClean="0">
                <a:ea typeface="黑体" pitchFamily="49" charset="-122"/>
              </a:rPr>
              <a:t>-</a:t>
            </a:r>
            <a:r>
              <a:rPr lang="zh-CN" altLang="en-US" smtClean="0">
                <a:ea typeface="黑体" pitchFamily="49" charset="-122"/>
              </a:rPr>
              <a:t>处理复数的模块</a:t>
            </a:r>
          </a:p>
          <a:p>
            <a:endParaRPr lang="zh-CN" altLang="en-US" smtClean="0"/>
          </a:p>
        </p:txBody>
      </p:sp>
      <p:sp>
        <p:nvSpPr>
          <p:cNvPr id="6144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1EDB2D5-C3A0-4667-AF3A-DFACE54EFABD}" type="slidenum">
              <a:rPr lang="en-US" altLang="zh-CN" smtClean="0"/>
              <a:pPr eaLnBrk="1" hangingPunct="1"/>
              <a:t>58</a:t>
            </a:fld>
            <a:endParaRPr lang="en-US" altLang="zh-CN" smtClean="0"/>
          </a:p>
        </p:txBody>
      </p:sp>
      <p:graphicFrame>
        <p:nvGraphicFramePr>
          <p:cNvPr id="11" name="Group 4"/>
          <p:cNvGraphicFramePr>
            <a:graphicFrameLocks noGrp="1"/>
          </p:cNvGraphicFramePr>
          <p:nvPr>
            <p:ph sz="quarter" idx="2"/>
          </p:nvPr>
        </p:nvGraphicFramePr>
        <p:xfrm>
          <a:off x="4929188" y="785813"/>
          <a:ext cx="4038600" cy="5792787"/>
        </p:xfrm>
        <a:graphic>
          <a:graphicData uri="http://schemas.openxmlformats.org/drawingml/2006/table">
            <a:tbl>
              <a:tblPr/>
              <a:tblGrid>
                <a:gridCol w="2055813"/>
                <a:gridCol w="1982787"/>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dirty="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rPr>
                        <a:t>'</a:t>
                      </a:r>
                      <a:r>
                        <a:rPr kumimoji="0" lang="en-US" sz="1400" b="1" i="0" u="none" strike="noStrike" cap="none" normalizeH="0" baseline="0" dirty="0" err="1" smtClean="0">
                          <a:ln>
                            <a:noFill/>
                          </a:ln>
                          <a:solidFill>
                            <a:schemeClr val="accent2"/>
                          </a:solidFill>
                          <a:effectLst/>
                          <a:latin typeface="Times New Roman" pitchFamily="18" charset="0"/>
                          <a:ea typeface="宋体" pitchFamily="2" charset="-122"/>
                        </a:rPr>
                        <a:t>acos</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'fsum',</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'acosh',</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'hypot',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'asin',</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'isinf',</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'asinh',</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'isnan',</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'atan',</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'ldexp',</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'atan2',</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'log',</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'atanh',</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'log10',</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dirty="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rPr>
                        <a:t>'ceil',</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'log1p',</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'copysign',</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'modf',</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'cos',</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'pi',</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'cosh',</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'pow',</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'degrees',</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'radians',</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'e',</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'sin',</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'exp',</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'sinh',</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'fabs',</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'sqrt',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'factorial',</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'tan',</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'floor',</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'tanh',</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'fmod',</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'trunc'</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rPr>
                        <a:t>'frexp',</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1" i="0" u="none" strike="noStrike" cap="none" normalizeH="0" baseline="0" dirty="0" smtClean="0">
                        <a:ln>
                          <a:noFill/>
                        </a:ln>
                        <a:solidFill>
                          <a:schemeClr val="accent2"/>
                        </a:solidFill>
                        <a:effectLst/>
                        <a:latin typeface="Times New Roman" pitchFamily="18" charset="0"/>
                        <a:ea typeface="宋体" pitchFamily="2" charset="-122"/>
                      </a:endParaRP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12" name="Group 140"/>
          <p:cNvGraphicFramePr>
            <a:graphicFrameLocks noGrp="1"/>
          </p:cNvGraphicFramePr>
          <p:nvPr>
            <p:ph sz="quarter" idx="3"/>
          </p:nvPr>
        </p:nvGraphicFramePr>
        <p:xfrm>
          <a:off x="641350" y="2500313"/>
          <a:ext cx="4038600" cy="3657600"/>
        </p:xfrm>
        <a:graphic>
          <a:graphicData uri="http://schemas.openxmlformats.org/drawingml/2006/table">
            <a:tbl>
              <a:tblPr/>
              <a:tblGrid>
                <a:gridCol w="2044700"/>
                <a:gridCol w="1993900"/>
              </a:tblGrid>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a:t>
                      </a:r>
                      <a:r>
                        <a:rPr kumimoji="0" lang="en-US" sz="1400" b="1" i="0" u="none" strike="noStrike" cap="none" normalizeH="0" baseline="0" dirty="0" err="1" smtClean="0">
                          <a:ln>
                            <a:noFill/>
                          </a:ln>
                          <a:solidFill>
                            <a:schemeClr val="accent2"/>
                          </a:solidFill>
                          <a:effectLst/>
                          <a:latin typeface="Times New Roman" pitchFamily="18" charset="0"/>
                          <a:ea typeface="宋体" pitchFamily="2" charset="-122"/>
                          <a:sym typeface="宋体" pitchFamily="2" charset="-122"/>
                        </a:rPr>
                        <a:t>acos</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'log',</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'acosh',</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'log10',</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'asin',</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'phase',</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'asinh',</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'pi',</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'atan',</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'polar',</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'atanh',</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'rect',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'cos',</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'sin',</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'cosh',</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'sinh',</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'e',</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'sqrt',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'exp',</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'tan',</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'isinf',</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a:t>
                      </a:r>
                      <a:r>
                        <a:rPr kumimoji="0" lang="en-US" sz="1400" b="1" i="0" u="none" strike="noStrike" cap="none" normalizeH="0" baseline="0" dirty="0" err="1" smtClean="0">
                          <a:ln>
                            <a:noFill/>
                          </a:ln>
                          <a:solidFill>
                            <a:schemeClr val="accent2"/>
                          </a:solidFill>
                          <a:effectLst/>
                          <a:latin typeface="Times New Roman" pitchFamily="18" charset="0"/>
                          <a:ea typeface="宋体" pitchFamily="2" charset="-122"/>
                          <a:sym typeface="宋体" pitchFamily="2" charset="-122"/>
                        </a:rPr>
                        <a:t>tanh</a:t>
                      </a:r>
                      <a:r>
                        <a:rPr kumimoji="0" lang="en-US" sz="1400" b="1" i="0" u="none" strike="noStrike" cap="none" normalizeH="0" baseline="0" dirty="0" smtClean="0">
                          <a:ln>
                            <a:noFill/>
                          </a:ln>
                          <a:solidFill>
                            <a:schemeClr val="accent2"/>
                          </a:solidFill>
                          <a:effectLst/>
                          <a:latin typeface="Times New Roman" pitchFamily="18" charset="0"/>
                          <a:ea typeface="宋体" pitchFamily="2" charset="-122"/>
                          <a:sym typeface="宋体" pitchFamily="2" charset="-122"/>
                        </a:rPr>
                        <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r h="304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 </a:t>
                      </a:r>
                      <a:r>
                        <a:rPr kumimoji="0" lang="en-US" sz="1400" b="1" i="0" u="none" strike="noStrike" cap="none" normalizeH="0" baseline="0" smtClean="0">
                          <a:ln>
                            <a:noFill/>
                          </a:ln>
                          <a:solidFill>
                            <a:schemeClr val="accent2"/>
                          </a:solidFill>
                          <a:effectLst/>
                          <a:latin typeface="Times New Roman" pitchFamily="18" charset="0"/>
                          <a:ea typeface="宋体" pitchFamily="2" charset="-122"/>
                          <a:sym typeface="宋体" pitchFamily="2" charset="-122"/>
                        </a:rPr>
                        <a:t>'isnan',</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400" b="1" i="0" u="none" strike="noStrike" cap="none" normalizeH="0" baseline="0" smtClean="0">
                        <a:ln>
                          <a:noFill/>
                        </a:ln>
                        <a:solidFill>
                          <a:schemeClr val="accent2"/>
                        </a:solidFill>
                        <a:effectLst/>
                        <a:latin typeface="Times New Roman" pitchFamily="18" charset="0"/>
                        <a:ea typeface="宋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9"/>
          <p:cNvSpPr>
            <a:spLocks noGrp="1"/>
          </p:cNvSpPr>
          <p:nvPr>
            <p:ph type="title"/>
          </p:nvPr>
        </p:nvSpPr>
        <p:spPr/>
        <p:txBody>
          <a:bodyPr/>
          <a:lstStyle/>
          <a:p>
            <a:r>
              <a:rPr lang="zh-CN" altLang="en-US" sz="3600" smtClean="0">
                <a:ea typeface="黑体" pitchFamily="49" charset="-122"/>
              </a:rPr>
              <a:t>数学内置函数和内置模块</a:t>
            </a:r>
            <a:endParaRPr lang="zh-CN" altLang="en-US" sz="3600" smtClean="0"/>
          </a:p>
        </p:txBody>
      </p:sp>
      <p:sp>
        <p:nvSpPr>
          <p:cNvPr id="62467" name="内容占位符 10"/>
          <p:cNvSpPr>
            <a:spLocks noGrp="1"/>
          </p:cNvSpPr>
          <p:nvPr>
            <p:ph idx="1"/>
          </p:nvPr>
        </p:nvSpPr>
        <p:spPr/>
        <p:txBody>
          <a:bodyPr/>
          <a:lstStyle/>
          <a:p>
            <a:r>
              <a:rPr lang="en-US" altLang="zh-CN" smtClean="0">
                <a:ea typeface="黑体" pitchFamily="49" charset="-122"/>
              </a:rPr>
              <a:t>random</a:t>
            </a:r>
            <a:r>
              <a:rPr lang="zh-CN" altLang="zh-CN" smtClean="0">
                <a:ea typeface="黑体" pitchFamily="49" charset="-122"/>
              </a:rPr>
              <a:t>模块</a:t>
            </a:r>
            <a:endParaRPr lang="en-US" altLang="zh-CN" smtClean="0">
              <a:ea typeface="黑体" pitchFamily="49" charset="-122"/>
            </a:endParaRPr>
          </a:p>
          <a:p>
            <a:pPr>
              <a:buFont typeface="Wingdings" pitchFamily="2" charset="2"/>
              <a:buNone/>
            </a:pPr>
            <a:r>
              <a:rPr lang="zh-CN" altLang="en-US" smtClean="0">
                <a:ea typeface="黑体" pitchFamily="49" charset="-122"/>
              </a:rPr>
              <a:t>     用于产生随机数</a:t>
            </a:r>
          </a:p>
          <a:p>
            <a:pPr>
              <a:buFont typeface="Wingdings" pitchFamily="2" charset="2"/>
              <a:buNone/>
            </a:pPr>
            <a:endParaRPr lang="en-US" altLang="zh-CN" smtClean="0">
              <a:ea typeface="黑体" pitchFamily="49" charset="-122"/>
            </a:endParaRPr>
          </a:p>
        </p:txBody>
      </p:sp>
      <p:sp>
        <p:nvSpPr>
          <p:cNvPr id="62468" name="灯片编号占位符 8"/>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9B0D5BC-5DA8-4081-ACD0-F3AC98303258}" type="slidenum">
              <a:rPr lang="en-US" altLang="zh-CN" smtClean="0"/>
              <a:pPr eaLnBrk="1" hangingPunct="1"/>
              <a:t>59</a:t>
            </a:fld>
            <a:endParaRPr lang="en-US" altLang="zh-CN" smtClean="0"/>
          </a:p>
        </p:txBody>
      </p:sp>
      <p:sp>
        <p:nvSpPr>
          <p:cNvPr id="62469" name="Text Box 4"/>
          <p:cNvSpPr txBox="1">
            <a:spLocks noChangeArrowheads="1"/>
          </p:cNvSpPr>
          <p:nvPr/>
        </p:nvSpPr>
        <p:spPr bwMode="auto">
          <a:xfrm>
            <a:off x="2197100" y="2781300"/>
            <a:ext cx="5111750" cy="22320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sym typeface="Arial" pitchFamily="34" charset="0"/>
              </a:rPr>
              <a:t>&gt;&gt;&gt; import random</a:t>
            </a:r>
          </a:p>
          <a:p>
            <a:pPr eaLnBrk="1" hangingPunct="1"/>
            <a:r>
              <a:rPr lang="en-US" altLang="zh-CN">
                <a:latin typeface="Courier New" pitchFamily="49" charset="0"/>
                <a:sym typeface="Arial" pitchFamily="34" charset="0"/>
              </a:rPr>
              <a:t>&gt;&gt;&gt; random.random()</a:t>
            </a:r>
          </a:p>
          <a:p>
            <a:pPr eaLnBrk="1" hangingPunct="1"/>
            <a:r>
              <a:rPr lang="en-US" altLang="zh-CN">
                <a:latin typeface="Courier New" pitchFamily="49" charset="0"/>
                <a:sym typeface="Arial" pitchFamily="34" charset="0"/>
              </a:rPr>
              <a:t>0.33452758558893336</a:t>
            </a:r>
          </a:p>
          <a:p>
            <a:pPr eaLnBrk="1" hangingPunct="1"/>
            <a:r>
              <a:rPr lang="en-US" altLang="zh-CN">
                <a:latin typeface="Courier New" pitchFamily="49" charset="0"/>
                <a:sym typeface="Arial" pitchFamily="34" charset="0"/>
              </a:rPr>
              <a:t>&gt;&gt;&gt; random.randint(1, 10)</a:t>
            </a:r>
          </a:p>
          <a:p>
            <a:pPr eaLnBrk="1" hangingPunct="1"/>
            <a:r>
              <a:rPr lang="en-US" altLang="zh-CN">
                <a:latin typeface="Courier New" pitchFamily="49" charset="0"/>
                <a:sym typeface="Arial" pitchFamily="34" charset="0"/>
              </a:rPr>
              <a:t>5</a:t>
            </a:r>
          </a:p>
          <a:p>
            <a:pPr eaLnBrk="1" hangingPunct="1"/>
            <a:r>
              <a:rPr lang="en-US" altLang="zh-CN">
                <a:latin typeface="Courier New" pitchFamily="49" charset="0"/>
                <a:sym typeface="Arial" pitchFamily="34" charset="0"/>
              </a:rPr>
              <a:t>&gt;&gt;&gt; random.choice(['a', 'b', 'c'])</a:t>
            </a:r>
          </a:p>
          <a:p>
            <a:pPr eaLnBrk="1" hangingPunct="1"/>
            <a:r>
              <a:rPr lang="en-US" altLang="zh-CN">
                <a:latin typeface="Courier New" pitchFamily="49" charset="0"/>
                <a:sym typeface="Arial" pitchFamily="34" charset="0"/>
              </a:rPr>
              <a: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z="3600" smtClean="0"/>
              <a:t>文件类型</a:t>
            </a:r>
          </a:p>
        </p:txBody>
      </p:sp>
      <p:sp>
        <p:nvSpPr>
          <p:cNvPr id="8195" name="内容占位符 2"/>
          <p:cNvSpPr>
            <a:spLocks noGrp="1"/>
          </p:cNvSpPr>
          <p:nvPr>
            <p:ph idx="1"/>
          </p:nvPr>
        </p:nvSpPr>
        <p:spPr>
          <a:xfrm>
            <a:off x="566738" y="1052513"/>
            <a:ext cx="8001000" cy="5305425"/>
          </a:xfrm>
        </p:spPr>
        <p:txBody>
          <a:bodyPr/>
          <a:lstStyle/>
          <a:p>
            <a:r>
              <a:rPr lang="zh-CN" altLang="en-US" smtClean="0"/>
              <a:t>为了能够永久保存程序，并且能够被重复执行，我们必须要将代码保存在文件中，因此，就需要用编辑器来进行代码的编写，和其他编程语言一样，不同的</a:t>
            </a:r>
            <a:r>
              <a:rPr lang="en-US" altLang="zh-CN" smtClean="0"/>
              <a:t>Python</a:t>
            </a:r>
            <a:r>
              <a:rPr lang="zh-CN" altLang="en-US" smtClean="0"/>
              <a:t>的源代码可以直接执行而不需要像编译型语言一样编译成二进制代码。</a:t>
            </a:r>
            <a:endParaRPr lang="en-US" altLang="zh-CN" smtClean="0"/>
          </a:p>
          <a:p>
            <a:pPr>
              <a:buFont typeface="Wingdings" pitchFamily="2" charset="2"/>
              <a:buNone/>
            </a:pPr>
            <a:endParaRPr lang="zh-CN" altLang="en-US" smtClean="0"/>
          </a:p>
          <a:p>
            <a:r>
              <a:rPr lang="en-US" altLang="zh-CN" smtClean="0"/>
              <a:t>Python</a:t>
            </a:r>
            <a:r>
              <a:rPr lang="zh-CN" altLang="en-US" smtClean="0"/>
              <a:t>源代码文件就是普通的文本文件，只要是能编辑文本文件的编辑器都可以用来编写</a:t>
            </a:r>
            <a:r>
              <a:rPr lang="en-US" altLang="zh-CN" smtClean="0"/>
              <a:t>Python</a:t>
            </a:r>
            <a:r>
              <a:rPr lang="zh-CN" altLang="en-US" smtClean="0"/>
              <a:t>程序，如</a:t>
            </a:r>
            <a:r>
              <a:rPr lang="en-US" altLang="zh-CN" smtClean="0"/>
              <a:t>notepad/word</a:t>
            </a:r>
            <a:r>
              <a:rPr lang="zh-CN" altLang="en-US" smtClean="0"/>
              <a:t>等。</a:t>
            </a:r>
          </a:p>
        </p:txBody>
      </p:sp>
      <p:sp>
        <p:nvSpPr>
          <p:cNvPr id="819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DFE538D-BD28-4976-A8C5-7A94DDC6C273}" type="slidenum">
              <a:rPr lang="en-US" altLang="zh-CN" smtClean="0"/>
              <a:pPr eaLnBrk="1" hangingPunct="1"/>
              <a:t>6</a:t>
            </a:fld>
            <a:endParaRPr lang="en-US" altLang="zh-CN"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571500" y="285750"/>
            <a:ext cx="8001000" cy="603250"/>
          </a:xfrm>
        </p:spPr>
        <p:txBody>
          <a:bodyPr/>
          <a:lstStyle/>
          <a:p>
            <a:r>
              <a:rPr lang="zh-CN" altLang="en-US" sz="3600" smtClean="0"/>
              <a:t>字符串的定义</a:t>
            </a:r>
          </a:p>
        </p:txBody>
      </p:sp>
      <p:sp>
        <p:nvSpPr>
          <p:cNvPr id="634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DBB0F05-7375-4861-A778-0E862EDAE239}" type="slidenum">
              <a:rPr lang="en-US" altLang="zh-CN" smtClean="0"/>
              <a:pPr eaLnBrk="1" hangingPunct="1"/>
              <a:t>60</a:t>
            </a:fld>
            <a:endParaRPr lang="en-US" altLang="zh-CN" smtClean="0"/>
          </a:p>
        </p:txBody>
      </p:sp>
      <p:sp>
        <p:nvSpPr>
          <p:cNvPr id="7" name="Rectangle 3"/>
          <p:cNvSpPr txBox="1">
            <a:spLocks noChangeArrowheads="1"/>
          </p:cNvSpPr>
          <p:nvPr/>
        </p:nvSpPr>
        <p:spPr bwMode="auto">
          <a:xfrm>
            <a:off x="566738" y="1052513"/>
            <a:ext cx="8001000" cy="5376862"/>
          </a:xfrm>
          <a:prstGeom prst="rect">
            <a:avLst/>
          </a:prstGeom>
          <a:noFill/>
          <a:ln w="9525">
            <a:noFill/>
            <a:miter lim="800000"/>
            <a:headEnd/>
            <a:tailEnd/>
          </a:ln>
        </p:spPr>
        <p:txBody>
          <a:bodyPr/>
          <a:lstStyle/>
          <a:p>
            <a:pPr marL="469900" indent="-469900" eaLnBrk="0" hangingPunct="0">
              <a:lnSpc>
                <a:spcPct val="90000"/>
              </a:lnSpc>
              <a:spcBef>
                <a:spcPct val="20000"/>
              </a:spcBef>
              <a:buClr>
                <a:schemeClr val="accent2"/>
              </a:buClr>
              <a:buFont typeface="Wingdings" pitchFamily="2" charset="2"/>
              <a:buChar char="o"/>
              <a:defRPr/>
            </a:pPr>
            <a:r>
              <a:rPr lang="zh-CN" altLang="en-US" sz="2600" kern="0" dirty="0">
                <a:latin typeface="+mn-lt"/>
                <a:ea typeface="+mn-ea"/>
              </a:rPr>
              <a:t>字符串在</a:t>
            </a:r>
            <a:r>
              <a:rPr lang="en-US" altLang="zh-CN" sz="2600" kern="0" dirty="0">
                <a:latin typeface="+mn-lt"/>
                <a:ea typeface="+mn-ea"/>
              </a:rPr>
              <a:t>python</a:t>
            </a:r>
            <a:r>
              <a:rPr lang="zh-CN" altLang="en-US" sz="2600" kern="0" dirty="0">
                <a:latin typeface="+mn-lt"/>
                <a:ea typeface="+mn-ea"/>
              </a:rPr>
              <a:t>被看成是单个字符的序列，具有序列对象的特殊功能，字符串是固定的，不可变的。 </a:t>
            </a:r>
          </a:p>
          <a:p>
            <a:pPr marL="469900" indent="-469900" eaLnBrk="0" hangingPunct="0">
              <a:lnSpc>
                <a:spcPct val="90000"/>
              </a:lnSpc>
              <a:spcBef>
                <a:spcPct val="20000"/>
              </a:spcBef>
              <a:buClr>
                <a:schemeClr val="accent2"/>
              </a:buClr>
              <a:buFont typeface="Wingdings" pitchFamily="2" charset="2"/>
              <a:buChar char="o"/>
              <a:defRPr/>
            </a:pPr>
            <a:r>
              <a:rPr lang="zh-CN" altLang="en-US" sz="2600" kern="0" dirty="0">
                <a:latin typeface="+mn-lt"/>
                <a:ea typeface="+mn-ea"/>
              </a:rPr>
              <a:t>可在字符串中使用单引号和双引号，注意要搭配。如</a:t>
            </a:r>
            <a:r>
              <a:rPr lang="zh-CN" altLang="en-US" sz="2600" kern="0" dirty="0">
                <a:latin typeface="Arial"/>
                <a:ea typeface="+mn-ea"/>
              </a:rPr>
              <a:t>‘</a:t>
            </a:r>
            <a:r>
              <a:rPr lang="en-US" altLang="zh-CN" sz="2600" kern="0" dirty="0">
                <a:latin typeface="+mn-lt"/>
                <a:ea typeface="+mn-ea"/>
              </a:rPr>
              <a:t>boy</a:t>
            </a:r>
            <a:r>
              <a:rPr lang="en-US" altLang="zh-CN" sz="2600" kern="0" dirty="0">
                <a:latin typeface="Arial"/>
                <a:ea typeface="+mn-ea"/>
              </a:rPr>
              <a:t>’</a:t>
            </a:r>
            <a:r>
              <a:rPr lang="en-US" altLang="zh-CN" sz="2600" kern="0" dirty="0">
                <a:latin typeface="+mn-lt"/>
                <a:ea typeface="+mn-ea"/>
              </a:rPr>
              <a:t>, </a:t>
            </a:r>
            <a:r>
              <a:rPr lang="en-US" altLang="zh-CN" sz="2600" kern="0" dirty="0">
                <a:latin typeface="Arial"/>
                <a:ea typeface="+mn-ea"/>
              </a:rPr>
              <a:t>”</a:t>
            </a:r>
            <a:r>
              <a:rPr lang="en-US" altLang="zh-CN" sz="2600" kern="0" dirty="0">
                <a:latin typeface="+mn-lt"/>
                <a:ea typeface="+mn-ea"/>
              </a:rPr>
              <a:t>girl</a:t>
            </a:r>
            <a:r>
              <a:rPr lang="en-US" altLang="zh-CN" sz="2600" kern="0" dirty="0">
                <a:latin typeface="Arial"/>
                <a:ea typeface="+mn-ea"/>
              </a:rPr>
              <a:t>”</a:t>
            </a:r>
            <a:r>
              <a:rPr lang="zh-CN" altLang="en-US" sz="2600" kern="0" dirty="0">
                <a:latin typeface="+mn-lt"/>
                <a:ea typeface="+mn-ea"/>
              </a:rPr>
              <a:t>等。</a:t>
            </a:r>
          </a:p>
          <a:p>
            <a:pPr marL="469900" indent="-469900" eaLnBrk="0" hangingPunct="0">
              <a:lnSpc>
                <a:spcPct val="90000"/>
              </a:lnSpc>
              <a:spcBef>
                <a:spcPct val="20000"/>
              </a:spcBef>
              <a:buClr>
                <a:schemeClr val="accent2"/>
              </a:buClr>
              <a:buFont typeface="Wingdings" pitchFamily="2" charset="2"/>
              <a:buChar char="o"/>
              <a:defRPr/>
            </a:pPr>
            <a:r>
              <a:rPr lang="zh-CN" altLang="en-US" sz="2600" kern="0" dirty="0">
                <a:latin typeface="+mn-lt"/>
                <a:ea typeface="+mn-ea"/>
              </a:rPr>
              <a:t>字符串内部的一个反斜杠</a:t>
            </a:r>
            <a:r>
              <a:rPr lang="zh-CN" altLang="en-US" sz="2600" kern="0" dirty="0">
                <a:latin typeface="Arial"/>
                <a:ea typeface="+mn-ea"/>
              </a:rPr>
              <a:t>“</a:t>
            </a:r>
            <a:r>
              <a:rPr lang="en-US" altLang="zh-CN" sz="2600" kern="0" dirty="0">
                <a:latin typeface="+mn-lt"/>
                <a:ea typeface="+mn-ea"/>
              </a:rPr>
              <a:t>\</a:t>
            </a:r>
            <a:r>
              <a:rPr lang="en-US" altLang="zh-CN" sz="2600" kern="0" dirty="0">
                <a:latin typeface="Arial"/>
                <a:ea typeface="+mn-ea"/>
              </a:rPr>
              <a:t>”</a:t>
            </a:r>
            <a:r>
              <a:rPr lang="zh-CN" altLang="en-US" sz="2600" kern="0" dirty="0">
                <a:latin typeface="+mn-lt"/>
                <a:ea typeface="+mn-ea"/>
              </a:rPr>
              <a:t>可允许把字符串放于多行</a:t>
            </a:r>
          </a:p>
          <a:p>
            <a:pPr marL="469900" indent="-469900" eaLnBrk="0" hangingPunct="0">
              <a:lnSpc>
                <a:spcPct val="90000"/>
              </a:lnSpc>
              <a:spcBef>
                <a:spcPct val="20000"/>
              </a:spcBef>
              <a:buClr>
                <a:schemeClr val="accent2"/>
              </a:buClr>
              <a:buFont typeface="Wingdings" pitchFamily="2" charset="2"/>
              <a:buChar char="o"/>
              <a:defRPr/>
            </a:pPr>
            <a:r>
              <a:rPr lang="zh-CN" altLang="en-US" sz="2600" kern="0" dirty="0">
                <a:latin typeface="+mn-lt"/>
                <a:ea typeface="+mn-ea"/>
              </a:rPr>
              <a:t>也可以使用三个</a:t>
            </a:r>
            <a:r>
              <a:rPr lang="zh-CN" altLang="en-US" sz="2600" kern="0" dirty="0">
                <a:latin typeface="Arial"/>
                <a:ea typeface="+mn-ea"/>
              </a:rPr>
              <a:t>’</a:t>
            </a:r>
            <a:r>
              <a:rPr lang="zh-CN" altLang="en-US" sz="2600" kern="0" dirty="0">
                <a:latin typeface="+mn-lt"/>
                <a:ea typeface="+mn-ea"/>
              </a:rPr>
              <a:t>或</a:t>
            </a:r>
            <a:r>
              <a:rPr lang="zh-CN" altLang="en-US" sz="2600" kern="0" dirty="0">
                <a:latin typeface="Arial"/>
                <a:ea typeface="+mn-ea"/>
              </a:rPr>
              <a:t>”</a:t>
            </a:r>
            <a:r>
              <a:rPr lang="zh-CN" altLang="en-US" sz="2600" kern="0" dirty="0">
                <a:latin typeface="+mn-lt"/>
                <a:ea typeface="+mn-ea"/>
              </a:rPr>
              <a:t>使字符串跨行。</a:t>
            </a:r>
          </a:p>
          <a:p>
            <a:pPr marL="469900" indent="-469900" eaLnBrk="0" hangingPunct="0">
              <a:lnSpc>
                <a:spcPct val="90000"/>
              </a:lnSpc>
              <a:spcBef>
                <a:spcPct val="20000"/>
              </a:spcBef>
              <a:buClr>
                <a:schemeClr val="accent2"/>
              </a:buClr>
              <a:buFont typeface="Wingdings" pitchFamily="2" charset="2"/>
              <a:buChar char="o"/>
              <a:defRPr/>
            </a:pPr>
            <a:r>
              <a:rPr lang="zh-CN" altLang="en-US" sz="2600" kern="0" dirty="0">
                <a:latin typeface="+mn-lt"/>
                <a:ea typeface="+mn-ea"/>
              </a:rPr>
              <a:t>使用</a:t>
            </a:r>
            <a:r>
              <a:rPr lang="zh-CN" altLang="en-US" sz="2600" kern="0" dirty="0">
                <a:latin typeface="Arial"/>
                <a:ea typeface="+mn-ea"/>
              </a:rPr>
              <a:t>“</a:t>
            </a:r>
            <a:r>
              <a:rPr lang="zh-CN" altLang="en-US" sz="2600" kern="0" dirty="0">
                <a:latin typeface="+mn-lt"/>
                <a:ea typeface="+mn-ea"/>
              </a:rPr>
              <a:t>*</a:t>
            </a:r>
            <a:r>
              <a:rPr lang="zh-CN" altLang="en-US" sz="2600" kern="0" dirty="0">
                <a:latin typeface="Arial"/>
                <a:ea typeface="+mn-ea"/>
              </a:rPr>
              <a:t>”</a:t>
            </a:r>
            <a:r>
              <a:rPr lang="zh-CN" altLang="en-US" sz="2600" kern="0" dirty="0">
                <a:latin typeface="+mn-lt"/>
                <a:ea typeface="+mn-ea"/>
              </a:rPr>
              <a:t>号重复字符串，如：</a:t>
            </a:r>
            <a:r>
              <a:rPr lang="en-US" altLang="zh-CN" sz="2600" kern="0" dirty="0">
                <a:latin typeface="+mn-lt"/>
                <a:ea typeface="+mn-ea"/>
              </a:rPr>
              <a:t>'hello'*3</a:t>
            </a:r>
            <a:r>
              <a:rPr lang="en-US" altLang="zh-CN" sz="2600" kern="0" dirty="0">
                <a:latin typeface="+mn-lt"/>
                <a:ea typeface="+mn-ea"/>
                <a:sym typeface="Wingdings" pitchFamily="2" charset="2"/>
              </a:rPr>
              <a:t>hellohellohello</a:t>
            </a:r>
            <a:r>
              <a:rPr lang="en-US" altLang="zh-CN" sz="2600" kern="0" dirty="0">
                <a:latin typeface="+mn-lt"/>
                <a:ea typeface="+mn-ea"/>
              </a:rPr>
              <a:t>  </a:t>
            </a:r>
          </a:p>
        </p:txBody>
      </p:sp>
      <p:sp>
        <p:nvSpPr>
          <p:cNvPr id="63493" name="Rectangle 4"/>
          <p:cNvSpPr>
            <a:spLocks noChangeArrowheads="1"/>
          </p:cNvSpPr>
          <p:nvPr/>
        </p:nvSpPr>
        <p:spPr bwMode="auto">
          <a:xfrm>
            <a:off x="979488" y="5000625"/>
            <a:ext cx="2376487" cy="1296988"/>
          </a:xfrm>
          <a:prstGeom prst="rect">
            <a:avLst/>
          </a:prstGeom>
          <a:solidFill>
            <a:schemeClr val="tx1"/>
          </a:solidFill>
          <a:ln w="28575" algn="ctr">
            <a:solidFill>
              <a:schemeClr val="accent2"/>
            </a:solidFill>
            <a:miter lim="800000"/>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solidFill>
                  <a:schemeClr val="bg1"/>
                </a:solidFill>
              </a:rPr>
              <a:t>&gt;&gt;&gt; a = '12345\</a:t>
            </a:r>
          </a:p>
          <a:p>
            <a:pPr eaLnBrk="1" hangingPunct="1"/>
            <a:r>
              <a:rPr lang="en-US" altLang="zh-CN">
                <a:solidFill>
                  <a:schemeClr val="bg1"/>
                </a:solidFill>
              </a:rPr>
              <a:t>... 67890'</a:t>
            </a:r>
          </a:p>
          <a:p>
            <a:pPr eaLnBrk="1" hangingPunct="1"/>
            <a:r>
              <a:rPr lang="en-US" altLang="zh-CN">
                <a:solidFill>
                  <a:schemeClr val="bg1"/>
                </a:solidFill>
              </a:rPr>
              <a:t>&gt;&gt;&gt; print a</a:t>
            </a:r>
          </a:p>
          <a:p>
            <a:pPr eaLnBrk="1" hangingPunct="1"/>
            <a:r>
              <a:rPr lang="en-US" altLang="zh-CN">
                <a:solidFill>
                  <a:schemeClr val="bg1"/>
                </a:solidFill>
              </a:rPr>
              <a:t>1234567890</a:t>
            </a:r>
          </a:p>
        </p:txBody>
      </p:sp>
      <p:sp>
        <p:nvSpPr>
          <p:cNvPr id="63494" name="Rectangle 5"/>
          <p:cNvSpPr>
            <a:spLocks noChangeArrowheads="1"/>
          </p:cNvSpPr>
          <p:nvPr/>
        </p:nvSpPr>
        <p:spPr bwMode="auto">
          <a:xfrm>
            <a:off x="6596063" y="5000625"/>
            <a:ext cx="2089150" cy="1296988"/>
          </a:xfrm>
          <a:prstGeom prst="rect">
            <a:avLst/>
          </a:prstGeom>
          <a:solidFill>
            <a:schemeClr val="tx1"/>
          </a:solidFill>
          <a:ln w="28575" algn="ctr">
            <a:solidFill>
              <a:schemeClr val="accent2"/>
            </a:solidFill>
            <a:miter lim="800000"/>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solidFill>
                  <a:schemeClr val="bg1"/>
                </a:solidFill>
              </a:rPr>
              <a:t>&gt;&gt;&gt; a='hello'*3</a:t>
            </a:r>
          </a:p>
          <a:p>
            <a:pPr eaLnBrk="1" hangingPunct="1"/>
            <a:r>
              <a:rPr lang="en-US" altLang="zh-CN">
                <a:solidFill>
                  <a:schemeClr val="bg1"/>
                </a:solidFill>
              </a:rPr>
              <a:t>&gt;&gt;&gt; print a</a:t>
            </a:r>
          </a:p>
          <a:p>
            <a:pPr eaLnBrk="1" hangingPunct="1"/>
            <a:r>
              <a:rPr lang="en-US" altLang="zh-CN">
                <a:solidFill>
                  <a:schemeClr val="bg1"/>
                </a:solidFill>
              </a:rPr>
              <a:t>hellohellohello</a:t>
            </a:r>
          </a:p>
        </p:txBody>
      </p:sp>
      <p:sp>
        <p:nvSpPr>
          <p:cNvPr id="63495" name="Rectangle 6"/>
          <p:cNvSpPr>
            <a:spLocks noChangeArrowheads="1"/>
          </p:cNvSpPr>
          <p:nvPr/>
        </p:nvSpPr>
        <p:spPr bwMode="auto">
          <a:xfrm>
            <a:off x="3643313" y="5000625"/>
            <a:ext cx="2592387" cy="1296988"/>
          </a:xfrm>
          <a:prstGeom prst="rect">
            <a:avLst/>
          </a:prstGeom>
          <a:solidFill>
            <a:schemeClr val="tx1"/>
          </a:solidFill>
          <a:ln w="28575" algn="ctr">
            <a:solidFill>
              <a:schemeClr val="accent2"/>
            </a:solidFill>
            <a:miter lim="800000"/>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solidFill>
                  <a:schemeClr val="bg1"/>
                </a:solidFill>
              </a:rPr>
              <a:t>&gt;&gt;&gt; a="""123456</a:t>
            </a:r>
          </a:p>
          <a:p>
            <a:pPr eaLnBrk="1" hangingPunct="1"/>
            <a:r>
              <a:rPr lang="en-US" altLang="zh-CN">
                <a:solidFill>
                  <a:schemeClr val="bg1"/>
                </a:solidFill>
              </a:rPr>
              <a:t>... 7890"""</a:t>
            </a:r>
          </a:p>
          <a:p>
            <a:pPr eaLnBrk="1" hangingPunct="1"/>
            <a:r>
              <a:rPr lang="en-US" altLang="zh-CN">
                <a:solidFill>
                  <a:schemeClr val="bg1"/>
                </a:solidFill>
              </a:rPr>
              <a:t>&gt;&gt;&gt; print a</a:t>
            </a:r>
          </a:p>
          <a:p>
            <a:pPr eaLnBrk="1" hangingPunct="1"/>
            <a:r>
              <a:rPr lang="en-US" altLang="zh-CN">
                <a:solidFill>
                  <a:schemeClr val="bg1"/>
                </a:solidFill>
              </a:rPr>
              <a:t>123456</a:t>
            </a:r>
          </a:p>
          <a:p>
            <a:pPr eaLnBrk="1" hangingPunct="1"/>
            <a:r>
              <a:rPr lang="en-US" altLang="zh-CN">
                <a:solidFill>
                  <a:schemeClr val="bg1"/>
                </a:solidFill>
              </a:rPr>
              <a:t>7890</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sz="3600" smtClean="0"/>
              <a:t>转义符</a:t>
            </a:r>
          </a:p>
        </p:txBody>
      </p:sp>
      <p:sp>
        <p:nvSpPr>
          <p:cNvPr id="645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0837089-A090-49DF-A217-21D8427C09BA}" type="slidenum">
              <a:rPr lang="en-US" altLang="zh-CN" smtClean="0"/>
              <a:pPr eaLnBrk="1" hangingPunct="1"/>
              <a:t>61</a:t>
            </a:fld>
            <a:endParaRPr lang="en-US" altLang="zh-CN" smtClean="0"/>
          </a:p>
        </p:txBody>
      </p:sp>
      <p:graphicFrame>
        <p:nvGraphicFramePr>
          <p:cNvPr id="9" name="表格 8"/>
          <p:cNvGraphicFramePr>
            <a:graphicFrameLocks noGrp="1"/>
          </p:cNvGraphicFramePr>
          <p:nvPr/>
        </p:nvGraphicFramePr>
        <p:xfrm>
          <a:off x="857250" y="1143000"/>
          <a:ext cx="3295650" cy="4359275"/>
        </p:xfrm>
        <a:graphic>
          <a:graphicData uri="http://schemas.openxmlformats.org/drawingml/2006/table">
            <a:tbl>
              <a:tblPr/>
              <a:tblGrid>
                <a:gridCol w="1206500"/>
                <a:gridCol w="2089150"/>
              </a:tblGrid>
              <a:tr h="396298">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宋体" pitchFamily="2" charset="-122"/>
                          <a:ea typeface="宋体" pitchFamily="2" charset="-122"/>
                        </a:rPr>
                        <a:t>转义字符</a:t>
                      </a:r>
                      <a:endParaRPr kumimoji="0" lang="zh-CN"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描述</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反斜杠符号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单引号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双引号</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响铃</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\b</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退格</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(Backspace)</a:t>
                      </a:r>
                      <a:endParaRPr kumimoji="0" lang="en-US" altLang="zh-CN"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\e</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转义</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\000</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空</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\v</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纵向制表符</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\t</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横向制表符</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9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\r</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回车</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0" name="表格 9"/>
          <p:cNvGraphicFramePr>
            <a:graphicFrameLocks noGrp="1"/>
          </p:cNvGraphicFramePr>
          <p:nvPr/>
        </p:nvGraphicFramePr>
        <p:xfrm>
          <a:off x="4357688" y="1143000"/>
          <a:ext cx="3924300" cy="4371975"/>
        </p:xfrm>
        <a:graphic>
          <a:graphicData uri="http://schemas.openxmlformats.org/drawingml/2006/table">
            <a:tbl>
              <a:tblPr/>
              <a:tblGrid>
                <a:gridCol w="1962150"/>
                <a:gridCol w="1962150"/>
              </a:tblGrid>
              <a:tr h="409575">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chemeClr val="tx1"/>
                          </a:solidFill>
                          <a:effectLst/>
                          <a:latin typeface="宋体" pitchFamily="2" charset="-122"/>
                          <a:ea typeface="宋体" pitchFamily="2" charset="-122"/>
                        </a:rPr>
                        <a:t>转义字符</a:t>
                      </a:r>
                      <a:endParaRPr kumimoji="0" lang="zh-CN"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宋体" pitchFamily="2" charset="-122"/>
                          <a:ea typeface="宋体" pitchFamily="2" charset="-122"/>
                        </a:rPr>
                        <a:t>描述</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\n</a:t>
                      </a:r>
                      <a:endParaRPr kumimoji="0" lang="en-US" altLang="zh-CN" sz="32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换行</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1163">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r>
                        <a:rPr kumimoji="0" lang="zh-CN" altLang="en-US" sz="2000" b="0" i="0" u="none" strike="noStrike" cap="none" normalizeH="0" baseline="0" smtClean="0">
                          <a:ln>
                            <a:noFill/>
                          </a:ln>
                          <a:solidFill>
                            <a:schemeClr val="tx1"/>
                          </a:solidFill>
                          <a:effectLst/>
                          <a:latin typeface="宋体" pitchFamily="2" charset="-122"/>
                          <a:ea typeface="宋体" pitchFamily="2" charset="-122"/>
                        </a:rPr>
                        <a:t>在行尾时</a:t>
                      </a:r>
                      <a:r>
                        <a:rPr kumimoji="0" lang="en-US" altLang="zh-CN" sz="2000" b="0" i="0" u="none" strike="noStrike" cap="none" normalizeH="0" baseline="0" smtClean="0">
                          <a:ln>
                            <a:noFill/>
                          </a:ln>
                          <a:solidFill>
                            <a:schemeClr val="tx1"/>
                          </a:solidFill>
                          <a:effectLst/>
                          <a:latin typeface="宋体" pitchFamily="2" charset="-122"/>
                          <a:ea typeface="宋体" pitchFamily="2" charset="-122"/>
                        </a:rPr>
                        <a:t>)</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续行符</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\f</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换页</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965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\oyy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八进制数</a:t>
                      </a:r>
                      <a:r>
                        <a:rPr kumimoji="0" lang="en-US" altLang="zh-CN" sz="2000" b="0" i="0" u="none" strike="noStrike" cap="none" normalizeH="0" baseline="0" dirty="0" err="1" smtClean="0">
                          <a:ln>
                            <a:noFill/>
                          </a:ln>
                          <a:solidFill>
                            <a:schemeClr val="tx1"/>
                          </a:solidFill>
                          <a:effectLst/>
                          <a:latin typeface="宋体" pitchFamily="2" charset="-122"/>
                          <a:ea typeface="宋体" pitchFamily="2" charset="-122"/>
                        </a:rPr>
                        <a:t>yy</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代表的字符，例如：</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\o12</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代表换行</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965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\xyy</a:t>
                      </a:r>
                      <a:endParaRPr kumimoji="0" lang="en-US" altLang="zh-CN" sz="20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十进制数</a:t>
                      </a:r>
                      <a:r>
                        <a:rPr kumimoji="0" lang="en-US" altLang="zh-CN" sz="2000" b="0" i="0" u="none" strike="noStrike" cap="none" normalizeH="0" baseline="0" dirty="0" err="1" smtClean="0">
                          <a:ln>
                            <a:noFill/>
                          </a:ln>
                          <a:solidFill>
                            <a:schemeClr val="tx1"/>
                          </a:solidFill>
                          <a:effectLst/>
                          <a:latin typeface="宋体" pitchFamily="2" charset="-122"/>
                          <a:ea typeface="宋体" pitchFamily="2" charset="-122"/>
                        </a:rPr>
                        <a:t>yy</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代表的字符，例如：</a:t>
                      </a: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\x0a</a:t>
                      </a: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代表换行</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1200">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宋体" pitchFamily="2" charset="-122"/>
                          <a:ea typeface="宋体" pitchFamily="2" charset="-122"/>
                        </a:rPr>
                        <a:t>\other</a:t>
                      </a:r>
                      <a:endParaRPr kumimoji="0" lang="en-US" altLang="zh-CN"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宋体" pitchFamily="2" charset="-122"/>
                          <a:ea typeface="宋体" pitchFamily="2" charset="-122"/>
                        </a:rPr>
                        <a:t>其它的字符以普通格式输出 </a:t>
                      </a:r>
                      <a:endParaRPr kumimoji="0" lang="zh-CN" altLang="en-US" sz="2000" b="0" i="0" u="none" strike="noStrike" cap="none" normalizeH="0" baseline="0" dirty="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4580" name="AutoShape 749"/>
          <p:cNvSpPr>
            <a:spLocks noChangeArrowheads="1"/>
          </p:cNvSpPr>
          <p:nvPr/>
        </p:nvSpPr>
        <p:spPr bwMode="auto">
          <a:xfrm>
            <a:off x="684213" y="5589588"/>
            <a:ext cx="5472112" cy="647700"/>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lang="zh-CN" altLang="en-US"/>
              <a:t>不想让转义字符生效时，用</a:t>
            </a:r>
            <a:r>
              <a:rPr lang="en-US" altLang="zh-CN"/>
              <a:t>r</a:t>
            </a:r>
            <a:r>
              <a:rPr lang="zh-CN" altLang="en-US"/>
              <a:t>和</a:t>
            </a:r>
            <a:r>
              <a:rPr lang="en-US" altLang="zh-CN"/>
              <a:t>R</a:t>
            </a:r>
            <a:r>
              <a:rPr lang="zh-CN" altLang="en-US"/>
              <a:t>来定义原始字符串。</a:t>
            </a:r>
          </a:p>
          <a:p>
            <a:pPr algn="ctr" eaLnBrk="1" hangingPunct="1"/>
            <a:r>
              <a:rPr lang="zh-CN" altLang="en-US"/>
              <a:t>如：</a:t>
            </a:r>
            <a:r>
              <a:rPr lang="en-US" altLang="zh-CN"/>
              <a:t>print r'\t\r</a:t>
            </a:r>
            <a:r>
              <a:rPr lang="en-US" altLang="zh-CN">
                <a:latin typeface="Arial" pitchFamily="34" charset="0"/>
              </a:rPr>
              <a:t>‘</a:t>
            </a:r>
            <a:r>
              <a:rPr lang="en-US" altLang="zh-CN">
                <a:sym typeface="Wingdings" pitchFamily="2" charset="2"/>
              </a:rPr>
              <a:t> \t\r</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z="3600" smtClean="0">
                <a:ea typeface="黑体" pitchFamily="49" charset="-122"/>
              </a:rPr>
              <a:t>字符串基本操作</a:t>
            </a:r>
            <a:endParaRPr lang="zh-CN" altLang="en-US" sz="3600" smtClean="0"/>
          </a:p>
        </p:txBody>
      </p:sp>
      <p:sp>
        <p:nvSpPr>
          <p:cNvPr id="65539" name="内容占位符 2"/>
          <p:cNvSpPr>
            <a:spLocks noGrp="1"/>
          </p:cNvSpPr>
          <p:nvPr>
            <p:ph idx="1"/>
          </p:nvPr>
        </p:nvSpPr>
        <p:spPr/>
        <p:txBody>
          <a:bodyPr/>
          <a:lstStyle/>
          <a:p>
            <a:r>
              <a:rPr lang="en-US" altLang="zh-CN" smtClean="0">
                <a:ea typeface="黑体" pitchFamily="49" charset="-122"/>
              </a:rPr>
              <a:t>+</a:t>
            </a:r>
            <a:r>
              <a:rPr lang="zh-CN" altLang="zh-CN" smtClean="0">
                <a:ea typeface="黑体" pitchFamily="49" charset="-122"/>
              </a:rPr>
              <a:t>字符串合并</a:t>
            </a:r>
          </a:p>
          <a:p>
            <a:r>
              <a:rPr lang="zh-CN" altLang="zh-CN" smtClean="0">
                <a:ea typeface="黑体" pitchFamily="49" charset="-122"/>
              </a:rPr>
              <a:t>*字符串重复</a:t>
            </a:r>
          </a:p>
          <a:p>
            <a:endParaRPr lang="zh-CN" altLang="en-US" smtClean="0"/>
          </a:p>
        </p:txBody>
      </p:sp>
      <p:sp>
        <p:nvSpPr>
          <p:cNvPr id="6554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C296BF6-B758-4769-8314-DDE2B0DE5CED}" type="slidenum">
              <a:rPr lang="en-US" altLang="zh-CN" smtClean="0"/>
              <a:pPr eaLnBrk="1" hangingPunct="1"/>
              <a:t>62</a:t>
            </a:fld>
            <a:endParaRPr lang="en-US" altLang="zh-CN" smtClean="0"/>
          </a:p>
        </p:txBody>
      </p:sp>
      <p:sp>
        <p:nvSpPr>
          <p:cNvPr id="65541" name="Rectangle 4"/>
          <p:cNvSpPr>
            <a:spLocks noChangeArrowheads="1"/>
          </p:cNvSpPr>
          <p:nvPr/>
        </p:nvSpPr>
        <p:spPr bwMode="auto">
          <a:xfrm>
            <a:off x="642938" y="2357438"/>
            <a:ext cx="8064500" cy="3500437"/>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len('abc')</a:t>
            </a:r>
          </a:p>
          <a:p>
            <a:pPr eaLnBrk="1" hangingPunct="1"/>
            <a:r>
              <a:rPr lang="en-US" altLang="zh-CN">
                <a:latin typeface="Courier New" pitchFamily="49" charset="0"/>
              </a:rPr>
              <a:t>3</a:t>
            </a:r>
          </a:p>
          <a:p>
            <a:pPr eaLnBrk="1" hangingPunct="1"/>
            <a:r>
              <a:rPr lang="en-US" altLang="zh-CN">
                <a:latin typeface="Courier New" pitchFamily="49" charset="0"/>
              </a:rPr>
              <a:t>&gt;&gt;&gt; 'abc'+'def'</a:t>
            </a:r>
          </a:p>
          <a:p>
            <a:pPr eaLnBrk="1" hangingPunct="1"/>
            <a:r>
              <a:rPr lang="en-US" altLang="zh-CN">
                <a:latin typeface="Courier New" pitchFamily="49" charset="0"/>
              </a:rPr>
              <a:t>'abcdef'</a:t>
            </a:r>
          </a:p>
          <a:p>
            <a:pPr eaLnBrk="1" hangingPunct="1"/>
            <a:r>
              <a:rPr lang="en-US" altLang="zh-CN">
                <a:latin typeface="Courier New" pitchFamily="49" charset="0"/>
              </a:rPr>
              <a:t>&gt;&gt;&gt; 'abc' 'def'</a:t>
            </a:r>
          </a:p>
          <a:p>
            <a:pPr eaLnBrk="1" hangingPunct="1"/>
            <a:r>
              <a:rPr lang="en-US" altLang="zh-CN">
                <a:latin typeface="Courier New" pitchFamily="49" charset="0"/>
              </a:rPr>
              <a:t>'abcdef'</a:t>
            </a:r>
          </a:p>
          <a:p>
            <a:pPr eaLnBrk="1" hangingPunct="1"/>
            <a:r>
              <a:rPr lang="en-US" altLang="zh-CN">
                <a:latin typeface="Courier New" pitchFamily="49" charset="0"/>
              </a:rPr>
              <a:t>&gt;&gt;&gt; 'hello'*4</a:t>
            </a:r>
          </a:p>
          <a:p>
            <a:pPr eaLnBrk="1" hangingPunct="1"/>
            <a:r>
              <a:rPr lang="en-US" altLang="zh-CN">
                <a:latin typeface="Courier New" pitchFamily="49" charset="0"/>
              </a:rPr>
              <a:t>'hellohellohellohello‘</a:t>
            </a:r>
          </a:p>
          <a:p>
            <a:pPr eaLnBrk="1" hangingPunct="1"/>
            <a:r>
              <a:rPr lang="en-US" altLang="zh-CN">
                <a:latin typeface="Courier New" pitchFamily="49" charset="0"/>
              </a:rPr>
              <a:t>&gt;&gt;&gt; 'abc'+9</a:t>
            </a:r>
          </a:p>
          <a:p>
            <a:pPr eaLnBrk="1" hangingPunct="1"/>
            <a:r>
              <a:rPr lang="en-US" altLang="zh-CN">
                <a:latin typeface="Courier New" pitchFamily="49" charset="0"/>
              </a:rPr>
              <a:t>Traceback (most recent call last):</a:t>
            </a:r>
          </a:p>
          <a:p>
            <a:pPr eaLnBrk="1" hangingPunct="1"/>
            <a:r>
              <a:rPr lang="en-US" altLang="zh-CN">
                <a:latin typeface="Courier New" pitchFamily="49" charset="0"/>
              </a:rPr>
              <a:t>  File "&lt;interactive input&gt;", line 1, in &lt;module&gt;</a:t>
            </a:r>
          </a:p>
          <a:p>
            <a:pPr eaLnBrk="1" hangingPunct="1"/>
            <a:r>
              <a:rPr lang="en-US" altLang="zh-CN">
                <a:latin typeface="Courier New" pitchFamily="49" charset="0"/>
              </a:rPr>
              <a:t>TypeError: cannot concatenate 'str' and 'int' objects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sz="3600" smtClean="0">
                <a:ea typeface="黑体" pitchFamily="49" charset="-122"/>
              </a:rPr>
              <a:t>字符串基本操作</a:t>
            </a:r>
            <a:endParaRPr lang="zh-CN" altLang="en-US" sz="3600" smtClean="0"/>
          </a:p>
        </p:txBody>
      </p:sp>
      <p:sp>
        <p:nvSpPr>
          <p:cNvPr id="3" name="内容占位符 2"/>
          <p:cNvSpPr>
            <a:spLocks noGrp="1"/>
          </p:cNvSpPr>
          <p:nvPr>
            <p:ph idx="1"/>
          </p:nvPr>
        </p:nvSpPr>
        <p:spPr>
          <a:xfrm>
            <a:off x="566738" y="1052513"/>
            <a:ext cx="8001000" cy="5305425"/>
          </a:xfrm>
        </p:spPr>
        <p:txBody>
          <a:bodyPr/>
          <a:lstStyle/>
          <a:p>
            <a:pPr>
              <a:lnSpc>
                <a:spcPct val="80000"/>
              </a:lnSpc>
              <a:defRPr/>
            </a:pPr>
            <a:r>
              <a:rPr lang="zh-CN" sz="2800" dirty="0" smtClean="0">
                <a:latin typeface="+mn-ea"/>
              </a:rPr>
              <a:t>可以用</a:t>
            </a:r>
            <a:r>
              <a:rPr lang="en-US" sz="2800" dirty="0" smtClean="0">
                <a:latin typeface="+mn-ea"/>
              </a:rPr>
              <a:t>for</a:t>
            </a:r>
            <a:r>
              <a:rPr lang="zh-CN" sz="2800" dirty="0" smtClean="0">
                <a:latin typeface="+mn-ea"/>
              </a:rPr>
              <a:t>语句在一个字符串中进行迭代，并使用</a:t>
            </a:r>
            <a:r>
              <a:rPr lang="en-US" sz="2800" dirty="0" smtClean="0">
                <a:latin typeface="+mn-ea"/>
              </a:rPr>
              <a:t>in</a:t>
            </a:r>
            <a:r>
              <a:rPr lang="zh-CN" sz="2800" dirty="0" smtClean="0">
                <a:latin typeface="+mn-ea"/>
              </a:rPr>
              <a:t>表达式操作符进行成员关系的测试，这实际上是一种搜索</a:t>
            </a:r>
            <a:r>
              <a:rPr lang="zh-CN" altLang="en-US" sz="2800" dirty="0" smtClean="0">
                <a:latin typeface="+mn-ea"/>
              </a:rPr>
              <a:t>。</a:t>
            </a:r>
            <a:endParaRPr lang="en-US" altLang="zh-CN" sz="2800" dirty="0" smtClean="0">
              <a:latin typeface="+mn-ea"/>
            </a:endParaRPr>
          </a:p>
          <a:p>
            <a:pPr>
              <a:lnSpc>
                <a:spcPct val="80000"/>
              </a:lnSpc>
              <a:defRPr/>
            </a:pPr>
            <a:endParaRPr lang="zh-CN" sz="2800" dirty="0" smtClean="0">
              <a:latin typeface="+mn-ea"/>
            </a:endParaRPr>
          </a:p>
          <a:p>
            <a:pPr>
              <a:lnSpc>
                <a:spcPct val="80000"/>
              </a:lnSpc>
              <a:defRPr/>
            </a:pPr>
            <a:endParaRPr lang="zh-CN" sz="2800" dirty="0" smtClean="0">
              <a:latin typeface="+mn-ea"/>
            </a:endParaRPr>
          </a:p>
          <a:p>
            <a:pPr>
              <a:lnSpc>
                <a:spcPct val="80000"/>
              </a:lnSpc>
              <a:defRPr/>
            </a:pPr>
            <a:endParaRPr lang="zh-CN" sz="2800" dirty="0" smtClean="0">
              <a:latin typeface="+mn-ea"/>
            </a:endParaRPr>
          </a:p>
          <a:p>
            <a:pPr>
              <a:lnSpc>
                <a:spcPct val="80000"/>
              </a:lnSpc>
              <a:defRPr/>
            </a:pPr>
            <a:endParaRPr lang="zh-CN" sz="2800" dirty="0" smtClean="0">
              <a:latin typeface="+mn-ea"/>
            </a:endParaRPr>
          </a:p>
          <a:p>
            <a:pPr>
              <a:lnSpc>
                <a:spcPct val="80000"/>
              </a:lnSpc>
              <a:defRPr/>
            </a:pPr>
            <a:endParaRPr lang="zh-CN" sz="2800" dirty="0" smtClean="0">
              <a:latin typeface="+mn-ea"/>
            </a:endParaRPr>
          </a:p>
          <a:p>
            <a:pPr>
              <a:lnSpc>
                <a:spcPct val="80000"/>
              </a:lnSpc>
              <a:defRPr/>
            </a:pPr>
            <a:endParaRPr lang="zh-CN" sz="2800" dirty="0" smtClean="0">
              <a:latin typeface="+mn-ea"/>
            </a:endParaRPr>
          </a:p>
          <a:p>
            <a:pPr>
              <a:lnSpc>
                <a:spcPct val="80000"/>
              </a:lnSpc>
              <a:defRPr/>
            </a:pPr>
            <a:endParaRPr lang="zh-CN" sz="2800" dirty="0" smtClean="0">
              <a:latin typeface="+mn-ea"/>
            </a:endParaRPr>
          </a:p>
          <a:p>
            <a:pPr>
              <a:lnSpc>
                <a:spcPct val="80000"/>
              </a:lnSpc>
              <a:defRPr/>
            </a:pPr>
            <a:r>
              <a:rPr lang="en-US" sz="2800" dirty="0" smtClean="0">
                <a:latin typeface="+mn-ea"/>
              </a:rPr>
              <a:t>for</a:t>
            </a:r>
            <a:r>
              <a:rPr lang="zh-CN" sz="2800" dirty="0" smtClean="0">
                <a:latin typeface="+mn-ea"/>
              </a:rPr>
              <a:t>循环指派了一个变量去获取一个序列其中的元素，并对每一个元素执行一个或多个语句，变量</a:t>
            </a:r>
            <a:r>
              <a:rPr lang="en-US" sz="2800" dirty="0" smtClean="0">
                <a:latin typeface="+mn-ea"/>
              </a:rPr>
              <a:t>c</a:t>
            </a:r>
            <a:r>
              <a:rPr lang="zh-CN" sz="2800" dirty="0" smtClean="0">
                <a:latin typeface="+mn-ea"/>
              </a:rPr>
              <a:t>相当于在字符串中步进</a:t>
            </a:r>
            <a:r>
              <a:rPr lang="zh-CN" sz="3200" dirty="0" smtClean="0">
                <a:latin typeface="+mn-ea"/>
              </a:rPr>
              <a:t>的指针</a:t>
            </a:r>
            <a:r>
              <a:rPr lang="zh-CN" altLang="en-US" sz="3200" dirty="0" smtClean="0">
                <a:latin typeface="+mn-ea"/>
              </a:rPr>
              <a:t>。</a:t>
            </a:r>
            <a:endParaRPr lang="zh-CN" altLang="en-US" dirty="0"/>
          </a:p>
        </p:txBody>
      </p:sp>
      <p:sp>
        <p:nvSpPr>
          <p:cNvPr id="6656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AF549B4-788E-4A85-8858-3DEBB5FA6E5C}" type="slidenum">
              <a:rPr lang="en-US" altLang="zh-CN" smtClean="0"/>
              <a:pPr eaLnBrk="1" hangingPunct="1"/>
              <a:t>63</a:t>
            </a:fld>
            <a:endParaRPr lang="en-US" altLang="zh-CN" smtClean="0"/>
          </a:p>
        </p:txBody>
      </p:sp>
      <p:sp>
        <p:nvSpPr>
          <p:cNvPr id="66565" name="Rectangle 4"/>
          <p:cNvSpPr>
            <a:spLocks noChangeArrowheads="1"/>
          </p:cNvSpPr>
          <p:nvPr/>
        </p:nvSpPr>
        <p:spPr bwMode="auto">
          <a:xfrm>
            <a:off x="3143250" y="2357438"/>
            <a:ext cx="4572000" cy="2563812"/>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s = 'hello'</a:t>
            </a:r>
          </a:p>
          <a:p>
            <a:pPr eaLnBrk="1" hangingPunct="1"/>
            <a:r>
              <a:rPr lang="en-US" altLang="zh-CN">
                <a:latin typeface="Courier New" pitchFamily="49" charset="0"/>
              </a:rPr>
              <a:t>&gt;&gt;&gt; for c in s:</a:t>
            </a:r>
          </a:p>
          <a:p>
            <a:pPr eaLnBrk="1" hangingPunct="1"/>
            <a:r>
              <a:rPr lang="en-US" altLang="zh-CN">
                <a:latin typeface="Courier New" pitchFamily="49" charset="0"/>
              </a:rPr>
              <a:t>...     print c,</a:t>
            </a:r>
          </a:p>
          <a:p>
            <a:pPr eaLnBrk="1" hangingPunct="1"/>
            <a:r>
              <a:rPr lang="en-US" altLang="zh-CN">
                <a:latin typeface="Courier New" pitchFamily="49" charset="0"/>
              </a:rPr>
              <a:t>... </a:t>
            </a:r>
          </a:p>
          <a:p>
            <a:pPr eaLnBrk="1" hangingPunct="1"/>
            <a:r>
              <a:rPr lang="en-US" altLang="zh-CN">
                <a:latin typeface="Courier New" pitchFamily="49" charset="0"/>
              </a:rPr>
              <a:t>h e l l o</a:t>
            </a:r>
          </a:p>
          <a:p>
            <a:pPr eaLnBrk="1" hangingPunct="1"/>
            <a:r>
              <a:rPr lang="en-US" altLang="zh-CN">
                <a:latin typeface="Courier New" pitchFamily="49" charset="0"/>
              </a:rPr>
              <a:t>&gt;&gt;&gt; "h" in s</a:t>
            </a:r>
          </a:p>
          <a:p>
            <a:pPr eaLnBrk="1" hangingPunct="1"/>
            <a:r>
              <a:rPr lang="en-US" altLang="zh-CN">
                <a:latin typeface="Courier New" pitchFamily="49" charset="0"/>
              </a:rPr>
              <a:t>True</a:t>
            </a:r>
          </a:p>
          <a:p>
            <a:pPr eaLnBrk="1" hangingPunct="1"/>
            <a:r>
              <a:rPr lang="en-US" altLang="zh-CN">
                <a:latin typeface="Courier New" pitchFamily="49" charset="0"/>
              </a:rPr>
              <a:t>&gt;&gt;&gt; "b" in s</a:t>
            </a:r>
          </a:p>
          <a:p>
            <a:pPr eaLnBrk="1" hangingPunct="1"/>
            <a:r>
              <a:rPr lang="en-US" altLang="zh-CN">
                <a:latin typeface="Courier New" pitchFamily="49" charset="0"/>
              </a:rPr>
              <a:t>False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z="3600" smtClean="0">
                <a:ea typeface="黑体" pitchFamily="49" charset="-122"/>
              </a:rPr>
              <a:t>字符串索引和分片</a:t>
            </a:r>
            <a:endParaRPr lang="zh-CN" altLang="en-US" sz="3600" smtClean="0"/>
          </a:p>
        </p:txBody>
      </p:sp>
      <p:sp>
        <p:nvSpPr>
          <p:cNvPr id="67587" name="内容占位符 2"/>
          <p:cNvSpPr>
            <a:spLocks noGrp="1"/>
          </p:cNvSpPr>
          <p:nvPr>
            <p:ph idx="1"/>
          </p:nvPr>
        </p:nvSpPr>
        <p:spPr/>
        <p:txBody>
          <a:bodyPr/>
          <a:lstStyle/>
          <a:p>
            <a:r>
              <a:rPr lang="zh-CN" altLang="zh-CN" smtClean="0">
                <a:ea typeface="黑体" pitchFamily="49" charset="-122"/>
              </a:rPr>
              <a:t>字符串是字符的有序集合，能够通过其位置来获得他们的元素</a:t>
            </a:r>
          </a:p>
          <a:p>
            <a:r>
              <a:rPr lang="en-US" altLang="zh-CN" smtClean="0">
                <a:ea typeface="黑体" pitchFamily="49" charset="-122"/>
              </a:rPr>
              <a:t>Python</a:t>
            </a:r>
            <a:r>
              <a:rPr lang="zh-CN" altLang="zh-CN" smtClean="0">
                <a:ea typeface="黑体" pitchFamily="49" charset="-122"/>
              </a:rPr>
              <a:t>中字符串中的字符是通过索引提取的</a:t>
            </a:r>
          </a:p>
          <a:p>
            <a:r>
              <a:rPr lang="zh-CN" altLang="zh-CN" smtClean="0">
                <a:ea typeface="黑体" pitchFamily="49" charset="-122"/>
              </a:rPr>
              <a:t>索引从</a:t>
            </a:r>
            <a:r>
              <a:rPr lang="en-US" altLang="zh-CN" smtClean="0">
                <a:ea typeface="黑体" pitchFamily="49" charset="-122"/>
              </a:rPr>
              <a:t>0</a:t>
            </a:r>
            <a:r>
              <a:rPr lang="zh-CN" altLang="zh-CN" smtClean="0">
                <a:ea typeface="黑体" pitchFamily="49" charset="-122"/>
              </a:rPr>
              <a:t>开始，但不同于</a:t>
            </a:r>
            <a:r>
              <a:rPr lang="en-US" altLang="zh-CN" smtClean="0">
                <a:ea typeface="黑体" pitchFamily="49" charset="-122"/>
              </a:rPr>
              <a:t>C</a:t>
            </a:r>
            <a:r>
              <a:rPr lang="zh-CN" altLang="zh-CN" smtClean="0">
                <a:ea typeface="黑体" pitchFamily="49" charset="-122"/>
              </a:rPr>
              <a:t>语言的是可以取负值，表示从末尾提取，最后一个是</a:t>
            </a:r>
            <a:r>
              <a:rPr lang="en-US" altLang="zh-CN" smtClean="0">
                <a:ea typeface="黑体" pitchFamily="49" charset="-122"/>
              </a:rPr>
              <a:t>-1</a:t>
            </a:r>
            <a:r>
              <a:rPr lang="zh-CN" altLang="zh-CN" smtClean="0">
                <a:ea typeface="黑体" pitchFamily="49" charset="-122"/>
              </a:rPr>
              <a:t>，前一个是</a:t>
            </a:r>
            <a:r>
              <a:rPr lang="en-US" altLang="zh-CN" smtClean="0">
                <a:ea typeface="黑体" pitchFamily="49" charset="-122"/>
              </a:rPr>
              <a:t>-2</a:t>
            </a:r>
            <a:r>
              <a:rPr lang="zh-CN" altLang="zh-CN" smtClean="0">
                <a:ea typeface="黑体" pitchFamily="49" charset="-122"/>
              </a:rPr>
              <a:t>，依次类推，认为是从结束处反向计数</a:t>
            </a:r>
          </a:p>
          <a:p>
            <a:endParaRPr lang="zh-CN" altLang="en-US" smtClean="0"/>
          </a:p>
        </p:txBody>
      </p:sp>
      <p:sp>
        <p:nvSpPr>
          <p:cNvPr id="6758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72B458E-2794-4023-BEC7-CE0B2A178382}" type="slidenum">
              <a:rPr lang="en-US" altLang="zh-CN" smtClean="0"/>
              <a:pPr eaLnBrk="1" hangingPunct="1"/>
              <a:t>64</a:t>
            </a:fld>
            <a:endParaRPr lang="en-US" altLang="zh-CN" smtClean="0"/>
          </a:p>
        </p:txBody>
      </p:sp>
      <p:sp>
        <p:nvSpPr>
          <p:cNvPr id="8" name="Rectangle 4"/>
          <p:cNvSpPr>
            <a:spLocks noChangeArrowheads="1"/>
          </p:cNvSpPr>
          <p:nvPr/>
        </p:nvSpPr>
        <p:spPr bwMode="auto">
          <a:xfrm>
            <a:off x="3143250" y="3429000"/>
            <a:ext cx="4572000" cy="25638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s = 'spam'</a:t>
            </a:r>
          </a:p>
          <a:p>
            <a:pPr eaLnBrk="1" hangingPunct="1"/>
            <a:r>
              <a:rPr lang="en-US" altLang="zh-CN">
                <a:latin typeface="Courier New" pitchFamily="49" charset="0"/>
              </a:rPr>
              <a:t>&gt;&gt;&gt; s[0]</a:t>
            </a:r>
          </a:p>
          <a:p>
            <a:pPr eaLnBrk="1" hangingPunct="1"/>
            <a:r>
              <a:rPr lang="en-US" altLang="zh-CN">
                <a:latin typeface="Courier New" pitchFamily="49" charset="0"/>
              </a:rPr>
              <a:t>'s'</a:t>
            </a:r>
          </a:p>
          <a:p>
            <a:pPr eaLnBrk="1" hangingPunct="1"/>
            <a:r>
              <a:rPr lang="en-US" altLang="zh-CN">
                <a:latin typeface="Courier New" pitchFamily="49" charset="0"/>
              </a:rPr>
              <a:t>&gt;&gt;&gt; s[1]</a:t>
            </a:r>
          </a:p>
          <a:p>
            <a:pPr eaLnBrk="1" hangingPunct="1"/>
            <a:r>
              <a:rPr lang="en-US" altLang="zh-CN">
                <a:latin typeface="Courier New" pitchFamily="49" charset="0"/>
              </a:rPr>
              <a:t>'p'</a:t>
            </a:r>
          </a:p>
          <a:p>
            <a:pPr eaLnBrk="1" hangingPunct="1"/>
            <a:r>
              <a:rPr lang="en-US" altLang="zh-CN">
                <a:latin typeface="Courier New" pitchFamily="49" charset="0"/>
              </a:rPr>
              <a:t>&gt;&gt;&gt; s[-1]</a:t>
            </a:r>
          </a:p>
          <a:p>
            <a:pPr eaLnBrk="1" hangingPunct="1"/>
            <a:r>
              <a:rPr lang="en-US" altLang="zh-CN">
                <a:latin typeface="Courier New" pitchFamily="49" charset="0"/>
              </a:rPr>
              <a:t>'m'</a:t>
            </a:r>
          </a:p>
          <a:p>
            <a:pPr eaLnBrk="1" hangingPunct="1"/>
            <a:r>
              <a:rPr lang="en-US" altLang="zh-CN">
                <a:latin typeface="Courier New" pitchFamily="49" charset="0"/>
              </a:rPr>
              <a:t>&gt;&gt;&gt; s[-2]</a:t>
            </a:r>
          </a:p>
          <a:p>
            <a:pPr eaLnBrk="1" hangingPunct="1"/>
            <a:r>
              <a:rPr lang="en-US" altLang="zh-CN">
                <a:latin typeface="Courier New" pitchFamily="49" charset="0"/>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smtClean="0">
                <a:ea typeface="黑体" pitchFamily="49" charset="-122"/>
              </a:rPr>
              <a:t>字符串索引和分片</a:t>
            </a:r>
            <a:endParaRPr lang="zh-CN" altLang="en-US" smtClean="0"/>
          </a:p>
        </p:txBody>
      </p:sp>
      <p:sp>
        <p:nvSpPr>
          <p:cNvPr id="3" name="内容占位符 2"/>
          <p:cNvSpPr>
            <a:spLocks noGrp="1"/>
          </p:cNvSpPr>
          <p:nvPr>
            <p:ph idx="1"/>
          </p:nvPr>
        </p:nvSpPr>
        <p:spPr>
          <a:xfrm>
            <a:off x="566738" y="1052513"/>
            <a:ext cx="8001000" cy="5162550"/>
          </a:xfrm>
        </p:spPr>
        <p:txBody>
          <a:bodyPr/>
          <a:lstStyle/>
          <a:p>
            <a:pPr>
              <a:lnSpc>
                <a:spcPct val="80000"/>
              </a:lnSpc>
              <a:defRPr/>
            </a:pPr>
            <a:r>
              <a:rPr lang="zh-CN" sz="2800" dirty="0" smtClean="0">
                <a:latin typeface="+mn-ea"/>
              </a:rPr>
              <a:t>分片：从字符串中分离提取了一部分内容（子字符串）；可以用于提取部分数据，分离出前、后缀等场合。</a:t>
            </a:r>
          </a:p>
          <a:p>
            <a:pPr>
              <a:lnSpc>
                <a:spcPct val="80000"/>
              </a:lnSpc>
              <a:defRPr/>
            </a:pPr>
            <a:r>
              <a:rPr lang="zh-CN" sz="2800" dirty="0" smtClean="0">
                <a:latin typeface="+mn-ea"/>
              </a:rPr>
              <a:t>当使用一对以冒号分隔的偏移索引字符串这样的序列对象时，</a:t>
            </a:r>
            <a:r>
              <a:rPr lang="en-US" sz="2800" dirty="0" smtClean="0">
                <a:latin typeface="+mn-ea"/>
              </a:rPr>
              <a:t>Python</a:t>
            </a:r>
            <a:r>
              <a:rPr lang="zh-CN" sz="2800" dirty="0" smtClean="0">
                <a:latin typeface="+mn-ea"/>
              </a:rPr>
              <a:t>就返回一个新的对象，其中包含了以这对偏移所标识的连续的内容。</a:t>
            </a:r>
          </a:p>
          <a:p>
            <a:pPr>
              <a:lnSpc>
                <a:spcPct val="80000"/>
              </a:lnSpc>
              <a:defRPr/>
            </a:pPr>
            <a:r>
              <a:rPr lang="zh-CN" sz="2800" dirty="0" smtClean="0">
                <a:latin typeface="+mn-ea"/>
              </a:rPr>
              <a:t>左边的偏移被取作是下边界（包含下边界在内），而右边的偏移被认为是上边界（不包括上边界在内）。</a:t>
            </a:r>
          </a:p>
          <a:p>
            <a:pPr>
              <a:lnSpc>
                <a:spcPct val="80000"/>
              </a:lnSpc>
              <a:defRPr/>
            </a:pPr>
            <a:r>
              <a:rPr lang="zh-CN" sz="2800" dirty="0" smtClean="0">
                <a:latin typeface="+mn-ea"/>
              </a:rPr>
              <a:t>如果被省略上下边界的默认值分别对应为</a:t>
            </a:r>
            <a:r>
              <a:rPr lang="en-US" sz="2800" dirty="0" smtClean="0">
                <a:latin typeface="+mn-ea"/>
              </a:rPr>
              <a:t>0</a:t>
            </a:r>
            <a:r>
              <a:rPr lang="zh-CN" sz="2800" dirty="0" smtClean="0">
                <a:latin typeface="+mn-ea"/>
              </a:rPr>
              <a:t>和分片对象的长度</a:t>
            </a:r>
            <a:r>
              <a:rPr lang="zh-CN" altLang="en-US" sz="2800" dirty="0" smtClean="0">
                <a:latin typeface="+mn-ea"/>
              </a:rPr>
              <a:t>。</a:t>
            </a:r>
            <a:endParaRPr lang="zh-CN" sz="2800" dirty="0" smtClean="0">
              <a:latin typeface="+mn-ea"/>
            </a:endParaRPr>
          </a:p>
          <a:p>
            <a:pPr>
              <a:defRPr/>
            </a:pPr>
            <a:endParaRPr lang="zh-CN" altLang="en-US" dirty="0"/>
          </a:p>
        </p:txBody>
      </p:sp>
      <p:sp>
        <p:nvSpPr>
          <p:cNvPr id="6861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66EE6FB-E722-4344-9A7E-BF56E59D0F18}" type="slidenum">
              <a:rPr lang="en-US" altLang="zh-CN" smtClean="0"/>
              <a:pPr eaLnBrk="1" hangingPunct="1"/>
              <a:t>65</a:t>
            </a:fld>
            <a:endParaRPr lang="en-US" altLang="zh-CN" smtClean="0"/>
          </a:p>
        </p:txBody>
      </p:sp>
      <p:sp>
        <p:nvSpPr>
          <p:cNvPr id="68613" name="Rectangle 4"/>
          <p:cNvSpPr>
            <a:spLocks noChangeArrowheads="1"/>
          </p:cNvSpPr>
          <p:nvPr/>
        </p:nvSpPr>
        <p:spPr bwMode="auto">
          <a:xfrm>
            <a:off x="2286000" y="2422525"/>
            <a:ext cx="4591050" cy="25908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s = 'spam'</a:t>
            </a:r>
          </a:p>
          <a:p>
            <a:pPr eaLnBrk="1" hangingPunct="1"/>
            <a:r>
              <a:rPr lang="en-US" altLang="zh-CN">
                <a:latin typeface="Courier New" pitchFamily="49" charset="0"/>
              </a:rPr>
              <a:t>&gt;&gt;&gt; s[1:3]</a:t>
            </a:r>
          </a:p>
          <a:p>
            <a:pPr eaLnBrk="1" hangingPunct="1"/>
            <a:r>
              <a:rPr lang="en-US" altLang="zh-CN">
                <a:latin typeface="Courier New" pitchFamily="49" charset="0"/>
              </a:rPr>
              <a:t>'pa'</a:t>
            </a:r>
          </a:p>
          <a:p>
            <a:pPr eaLnBrk="1" hangingPunct="1"/>
            <a:r>
              <a:rPr lang="en-US" altLang="zh-CN">
                <a:latin typeface="Courier New" pitchFamily="49" charset="0"/>
              </a:rPr>
              <a:t>&gt;&gt;&gt; s[1:]</a:t>
            </a:r>
          </a:p>
          <a:p>
            <a:pPr eaLnBrk="1" hangingPunct="1"/>
            <a:r>
              <a:rPr lang="en-US" altLang="zh-CN">
                <a:latin typeface="Courier New" pitchFamily="49" charset="0"/>
              </a:rPr>
              <a:t>'pam'</a:t>
            </a:r>
          </a:p>
          <a:p>
            <a:pPr eaLnBrk="1" hangingPunct="1"/>
            <a:r>
              <a:rPr lang="en-US" altLang="zh-CN">
                <a:latin typeface="Courier New" pitchFamily="49" charset="0"/>
              </a:rPr>
              <a:t>&gt;&gt;&gt; s[:-1]</a:t>
            </a:r>
          </a:p>
          <a:p>
            <a:pPr eaLnBrk="1" hangingPunct="1"/>
            <a:r>
              <a:rPr lang="en-US" altLang="zh-CN">
                <a:latin typeface="Courier New" pitchFamily="49" charset="0"/>
              </a:rPr>
              <a:t>'spa'</a:t>
            </a:r>
          </a:p>
          <a:p>
            <a:pPr eaLnBrk="1" hangingPunct="1"/>
            <a:r>
              <a:rPr lang="en-US" altLang="zh-CN">
                <a:latin typeface="Courier New" pitchFamily="49" charset="0"/>
              </a:rPr>
              <a:t>&gt;&gt;&gt; s[:]</a:t>
            </a:r>
          </a:p>
          <a:p>
            <a:pPr eaLnBrk="1" hangingPunct="1"/>
            <a:r>
              <a:rPr lang="en-US" altLang="zh-CN">
                <a:latin typeface="Courier New" pitchFamily="49" charset="0"/>
              </a:rPr>
              <a:t>'spam'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z="3600" smtClean="0">
                <a:ea typeface="黑体" pitchFamily="49" charset="-122"/>
              </a:rPr>
              <a:t>索引和分片的总结</a:t>
            </a:r>
            <a:endParaRPr lang="zh-CN" altLang="en-US" sz="3600" smtClean="0"/>
          </a:p>
        </p:txBody>
      </p:sp>
      <p:sp>
        <p:nvSpPr>
          <p:cNvPr id="3" name="内容占位符 2"/>
          <p:cNvSpPr>
            <a:spLocks noGrp="1"/>
          </p:cNvSpPr>
          <p:nvPr>
            <p:ph idx="1"/>
          </p:nvPr>
        </p:nvSpPr>
        <p:spPr>
          <a:xfrm>
            <a:off x="500063" y="1052513"/>
            <a:ext cx="8215312" cy="4967287"/>
          </a:xfrm>
        </p:spPr>
        <p:txBody>
          <a:bodyPr/>
          <a:lstStyle/>
          <a:p>
            <a:pPr>
              <a:lnSpc>
                <a:spcPct val="90000"/>
              </a:lnSpc>
              <a:defRPr/>
            </a:pPr>
            <a:endParaRPr lang="en-US" altLang="zh-CN" sz="3200" dirty="0" smtClean="0">
              <a:latin typeface="+mn-ea"/>
            </a:endParaRPr>
          </a:p>
          <a:p>
            <a:pPr>
              <a:lnSpc>
                <a:spcPct val="90000"/>
              </a:lnSpc>
              <a:defRPr/>
            </a:pPr>
            <a:r>
              <a:rPr lang="zh-CN" sz="3200" dirty="0" smtClean="0">
                <a:latin typeface="+mn-ea"/>
              </a:rPr>
              <a:t>索引（</a:t>
            </a:r>
            <a:r>
              <a:rPr lang="en-US" sz="3200" dirty="0" smtClean="0">
                <a:latin typeface="+mn-ea"/>
              </a:rPr>
              <a:t>s[</a:t>
            </a:r>
            <a:r>
              <a:rPr lang="en-US" sz="3200" dirty="0" err="1" smtClean="0">
                <a:latin typeface="+mn-ea"/>
              </a:rPr>
              <a:t>i</a:t>
            </a:r>
            <a:r>
              <a:rPr lang="en-US" sz="3200" dirty="0" smtClean="0">
                <a:latin typeface="+mn-ea"/>
              </a:rPr>
              <a:t>]</a:t>
            </a:r>
            <a:r>
              <a:rPr lang="zh-CN" altLang="en-US" sz="3200" dirty="0" smtClean="0">
                <a:latin typeface="+mn-ea"/>
              </a:rPr>
              <a:t>）获取特定偏移的元素</a:t>
            </a:r>
          </a:p>
          <a:p>
            <a:pPr lvl="1">
              <a:lnSpc>
                <a:spcPct val="90000"/>
              </a:lnSpc>
              <a:defRPr/>
            </a:pPr>
            <a:r>
              <a:rPr lang="zh-CN" altLang="en-US" sz="2800" dirty="0" smtClean="0">
                <a:latin typeface="+mn-ea"/>
              </a:rPr>
              <a:t>第一个元素的偏移为</a:t>
            </a:r>
            <a:r>
              <a:rPr lang="en-US" sz="2800" dirty="0" smtClean="0">
                <a:latin typeface="+mn-ea"/>
              </a:rPr>
              <a:t>0</a:t>
            </a:r>
          </a:p>
          <a:p>
            <a:pPr lvl="1">
              <a:lnSpc>
                <a:spcPct val="90000"/>
              </a:lnSpc>
              <a:defRPr/>
            </a:pPr>
            <a:r>
              <a:rPr lang="zh-CN" sz="2800" dirty="0" smtClean="0">
                <a:latin typeface="+mn-ea"/>
              </a:rPr>
              <a:t>负偏移索引意味着从最后或右边反向进行计数</a:t>
            </a:r>
          </a:p>
          <a:p>
            <a:pPr lvl="1">
              <a:lnSpc>
                <a:spcPct val="90000"/>
              </a:lnSpc>
              <a:defRPr/>
            </a:pPr>
            <a:r>
              <a:rPr lang="en-US" sz="2800" dirty="0" smtClean="0">
                <a:latin typeface="+mn-ea"/>
              </a:rPr>
              <a:t>s[0]</a:t>
            </a:r>
            <a:r>
              <a:rPr lang="zh-CN" sz="2800" dirty="0" smtClean="0">
                <a:latin typeface="+mn-ea"/>
              </a:rPr>
              <a:t>获取第一个元素</a:t>
            </a:r>
          </a:p>
          <a:p>
            <a:pPr lvl="1">
              <a:lnSpc>
                <a:spcPct val="90000"/>
              </a:lnSpc>
              <a:defRPr/>
            </a:pPr>
            <a:r>
              <a:rPr lang="en-US" sz="2800" dirty="0" smtClean="0">
                <a:latin typeface="+mn-ea"/>
              </a:rPr>
              <a:t>s[-2]</a:t>
            </a:r>
            <a:r>
              <a:rPr lang="zh-CN" altLang="en-US" sz="2800" dirty="0" smtClean="0">
                <a:latin typeface="+mn-ea"/>
              </a:rPr>
              <a:t>获取倒数第二个元素</a:t>
            </a:r>
          </a:p>
          <a:p>
            <a:pPr>
              <a:defRPr/>
            </a:pPr>
            <a:endParaRPr lang="zh-CN" altLang="en-US" dirty="0"/>
          </a:p>
        </p:txBody>
      </p:sp>
      <p:sp>
        <p:nvSpPr>
          <p:cNvPr id="6963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6157334-7267-4CC3-BA31-286D298C7D71}" type="slidenum">
              <a:rPr lang="en-US" altLang="zh-CN" smtClean="0"/>
              <a:pPr eaLnBrk="1" hangingPunct="1"/>
              <a:t>66</a:t>
            </a:fld>
            <a:endParaRPr lang="en-US" altLang="zh-CN"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r>
              <a:rPr lang="zh-CN" altLang="en-US" sz="3600" smtClean="0">
                <a:ea typeface="黑体" pitchFamily="49" charset="-122"/>
              </a:rPr>
              <a:t>索引和分片的总结</a:t>
            </a:r>
            <a:endParaRPr lang="zh-CN" altLang="en-US" sz="3600" smtClean="0"/>
          </a:p>
        </p:txBody>
      </p:sp>
      <p:sp>
        <p:nvSpPr>
          <p:cNvPr id="3" name="内容占位符 2"/>
          <p:cNvSpPr>
            <a:spLocks noGrp="1"/>
          </p:cNvSpPr>
          <p:nvPr>
            <p:ph idx="1"/>
          </p:nvPr>
        </p:nvSpPr>
        <p:spPr>
          <a:xfrm>
            <a:off x="571500" y="1000125"/>
            <a:ext cx="8001000" cy="4967288"/>
          </a:xfrm>
        </p:spPr>
        <p:txBody>
          <a:bodyPr/>
          <a:lstStyle/>
          <a:p>
            <a:pPr>
              <a:lnSpc>
                <a:spcPct val="90000"/>
              </a:lnSpc>
              <a:defRPr/>
            </a:pPr>
            <a:endParaRPr lang="en-US" altLang="zh-CN" sz="2800" dirty="0" smtClean="0">
              <a:latin typeface="+mn-ea"/>
            </a:endParaRPr>
          </a:p>
          <a:p>
            <a:pPr>
              <a:lnSpc>
                <a:spcPct val="90000"/>
              </a:lnSpc>
              <a:defRPr/>
            </a:pPr>
            <a:r>
              <a:rPr lang="zh-CN" altLang="en-US" sz="2800" dirty="0" smtClean="0">
                <a:latin typeface="+mn-ea"/>
              </a:rPr>
              <a:t>分片（</a:t>
            </a:r>
            <a:r>
              <a:rPr lang="en-US" sz="2800" dirty="0" smtClean="0">
                <a:latin typeface="+mn-ea"/>
              </a:rPr>
              <a:t>s[i:j</a:t>
            </a:r>
            <a:r>
              <a:rPr lang="zh-CN" altLang="en-US" sz="2800" dirty="0" smtClean="0">
                <a:latin typeface="+mn-ea"/>
              </a:rPr>
              <a:t>）提取对应的部分作为一个序列</a:t>
            </a:r>
          </a:p>
          <a:p>
            <a:pPr lvl="1">
              <a:lnSpc>
                <a:spcPct val="90000"/>
              </a:lnSpc>
              <a:defRPr/>
            </a:pPr>
            <a:r>
              <a:rPr lang="zh-CN" altLang="en-US" sz="2400" dirty="0" smtClean="0">
                <a:latin typeface="+mn-ea"/>
              </a:rPr>
              <a:t>上边界并不包含在内</a:t>
            </a:r>
          </a:p>
          <a:p>
            <a:pPr lvl="1">
              <a:lnSpc>
                <a:spcPct val="90000"/>
              </a:lnSpc>
              <a:defRPr/>
            </a:pPr>
            <a:r>
              <a:rPr lang="zh-CN" altLang="en-US" sz="2400" dirty="0" smtClean="0">
                <a:latin typeface="+mn-ea"/>
              </a:rPr>
              <a:t>分片的边界默认为</a:t>
            </a:r>
            <a:r>
              <a:rPr lang="en-US" sz="2400" dirty="0" smtClean="0">
                <a:latin typeface="+mn-ea"/>
              </a:rPr>
              <a:t>0</a:t>
            </a:r>
            <a:r>
              <a:rPr lang="zh-CN" sz="2400" dirty="0" smtClean="0">
                <a:latin typeface="+mn-ea"/>
              </a:rPr>
              <a:t>和序列的长度，如果没有给出的话</a:t>
            </a:r>
          </a:p>
          <a:p>
            <a:pPr lvl="1">
              <a:lnSpc>
                <a:spcPct val="90000"/>
              </a:lnSpc>
              <a:defRPr/>
            </a:pPr>
            <a:r>
              <a:rPr lang="en-US" sz="2400" dirty="0" smtClean="0">
                <a:latin typeface="+mn-ea"/>
              </a:rPr>
              <a:t>s[1:3]</a:t>
            </a:r>
            <a:r>
              <a:rPr lang="zh-CN" sz="2400" dirty="0" smtClean="0">
                <a:latin typeface="+mn-ea"/>
              </a:rPr>
              <a:t>获取从偏移为</a:t>
            </a:r>
            <a:r>
              <a:rPr lang="en-US" sz="2400" dirty="0" smtClean="0">
                <a:latin typeface="+mn-ea"/>
              </a:rPr>
              <a:t>1</a:t>
            </a:r>
            <a:r>
              <a:rPr lang="zh-CN" sz="2400" dirty="0" smtClean="0">
                <a:latin typeface="+mn-ea"/>
              </a:rPr>
              <a:t>开始，直到但不包含偏移为</a:t>
            </a:r>
            <a:r>
              <a:rPr lang="en-US" sz="2400" dirty="0" smtClean="0">
                <a:latin typeface="+mn-ea"/>
              </a:rPr>
              <a:t>3</a:t>
            </a:r>
            <a:r>
              <a:rPr lang="zh-CN" sz="2400" dirty="0" smtClean="0">
                <a:latin typeface="+mn-ea"/>
              </a:rPr>
              <a:t>的元素</a:t>
            </a:r>
          </a:p>
          <a:p>
            <a:pPr lvl="1">
              <a:lnSpc>
                <a:spcPct val="90000"/>
              </a:lnSpc>
              <a:defRPr/>
            </a:pPr>
            <a:r>
              <a:rPr lang="en-US" sz="2400" dirty="0" smtClean="0">
                <a:latin typeface="+mn-ea"/>
              </a:rPr>
              <a:t>s[1:]</a:t>
            </a:r>
            <a:r>
              <a:rPr lang="zh-CN" sz="2400" dirty="0" smtClean="0">
                <a:latin typeface="+mn-ea"/>
              </a:rPr>
              <a:t>获取了从偏移为</a:t>
            </a:r>
            <a:r>
              <a:rPr lang="en-US" sz="2400" dirty="0" smtClean="0">
                <a:latin typeface="+mn-ea"/>
              </a:rPr>
              <a:t>1</a:t>
            </a:r>
            <a:r>
              <a:rPr lang="zh-CN" sz="2400" dirty="0" smtClean="0">
                <a:latin typeface="+mn-ea"/>
              </a:rPr>
              <a:t>直到末尾之间的元素</a:t>
            </a:r>
          </a:p>
          <a:p>
            <a:pPr lvl="1">
              <a:lnSpc>
                <a:spcPct val="90000"/>
              </a:lnSpc>
              <a:defRPr/>
            </a:pPr>
            <a:r>
              <a:rPr lang="en-US" sz="2400" dirty="0" smtClean="0">
                <a:latin typeface="+mn-ea"/>
              </a:rPr>
              <a:t>s[:3]</a:t>
            </a:r>
            <a:r>
              <a:rPr lang="zh-CN" sz="2400" dirty="0" smtClean="0">
                <a:latin typeface="+mn-ea"/>
              </a:rPr>
              <a:t>获取从偏移为</a:t>
            </a:r>
            <a:r>
              <a:rPr lang="en-US" sz="2400" dirty="0" smtClean="0">
                <a:latin typeface="+mn-ea"/>
              </a:rPr>
              <a:t>0</a:t>
            </a:r>
            <a:r>
              <a:rPr lang="zh-CN" sz="2400" dirty="0" smtClean="0">
                <a:latin typeface="+mn-ea"/>
              </a:rPr>
              <a:t>直到但不包含偏移为</a:t>
            </a:r>
            <a:r>
              <a:rPr lang="en-US" sz="2400" dirty="0" smtClean="0">
                <a:latin typeface="+mn-ea"/>
              </a:rPr>
              <a:t>3</a:t>
            </a:r>
            <a:r>
              <a:rPr lang="zh-CN" sz="2400" dirty="0" smtClean="0">
                <a:latin typeface="+mn-ea"/>
              </a:rPr>
              <a:t>的元素</a:t>
            </a:r>
          </a:p>
          <a:p>
            <a:pPr lvl="1">
              <a:lnSpc>
                <a:spcPct val="90000"/>
              </a:lnSpc>
              <a:defRPr/>
            </a:pPr>
            <a:r>
              <a:rPr lang="en-US" sz="2400" dirty="0" smtClean="0">
                <a:latin typeface="+mn-ea"/>
              </a:rPr>
              <a:t>s[:-1]</a:t>
            </a:r>
            <a:r>
              <a:rPr lang="zh-CN" sz="2400" dirty="0" smtClean="0">
                <a:latin typeface="+mn-ea"/>
              </a:rPr>
              <a:t>获取从偏移为</a:t>
            </a:r>
            <a:r>
              <a:rPr lang="en-US" sz="2400" dirty="0" smtClean="0">
                <a:latin typeface="+mn-ea"/>
              </a:rPr>
              <a:t>0</a:t>
            </a:r>
            <a:r>
              <a:rPr lang="zh-CN" sz="2400" dirty="0" smtClean="0">
                <a:latin typeface="+mn-ea"/>
              </a:rPr>
              <a:t>直到但不包含最后一个元素之间的元素</a:t>
            </a:r>
          </a:p>
          <a:p>
            <a:pPr lvl="1">
              <a:lnSpc>
                <a:spcPct val="90000"/>
              </a:lnSpc>
              <a:defRPr/>
            </a:pPr>
            <a:r>
              <a:rPr lang="en-US" sz="2400" dirty="0" smtClean="0">
                <a:latin typeface="+mn-ea"/>
              </a:rPr>
              <a:t>s[:]</a:t>
            </a:r>
            <a:r>
              <a:rPr lang="zh-CN" sz="2400" dirty="0" smtClean="0">
                <a:latin typeface="+mn-ea"/>
              </a:rPr>
              <a:t>获取从偏移为</a:t>
            </a:r>
            <a:r>
              <a:rPr lang="en-US" sz="2400" dirty="0" smtClean="0">
                <a:latin typeface="+mn-ea"/>
              </a:rPr>
              <a:t>0</a:t>
            </a:r>
            <a:r>
              <a:rPr lang="zh-CN" sz="2400" dirty="0" smtClean="0">
                <a:latin typeface="+mn-ea"/>
              </a:rPr>
              <a:t>直到末尾之间的所有元素</a:t>
            </a:r>
          </a:p>
          <a:p>
            <a:pPr>
              <a:defRPr/>
            </a:pPr>
            <a:endParaRPr lang="zh-CN" altLang="en-US" dirty="0"/>
          </a:p>
        </p:txBody>
      </p:sp>
      <p:sp>
        <p:nvSpPr>
          <p:cNvPr id="7066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CE742B6-E3F9-482B-BC2C-2F42E09E589A}" type="slidenum">
              <a:rPr lang="en-US" altLang="zh-CN" smtClean="0"/>
              <a:pPr eaLnBrk="1" hangingPunct="1"/>
              <a:t>67</a:t>
            </a:fld>
            <a:endParaRPr lang="en-US" altLang="zh-CN"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z="3600" smtClean="0">
                <a:ea typeface="黑体" pitchFamily="49" charset="-122"/>
              </a:rPr>
              <a:t>分片的扩展形式</a:t>
            </a:r>
            <a:endParaRPr lang="zh-CN" altLang="en-US" sz="3600" smtClean="0"/>
          </a:p>
        </p:txBody>
      </p:sp>
      <p:sp>
        <p:nvSpPr>
          <p:cNvPr id="3" name="内容占位符 2"/>
          <p:cNvSpPr>
            <a:spLocks noGrp="1"/>
          </p:cNvSpPr>
          <p:nvPr>
            <p:ph idx="1"/>
          </p:nvPr>
        </p:nvSpPr>
        <p:spPr/>
        <p:txBody>
          <a:bodyPr/>
          <a:lstStyle/>
          <a:p>
            <a:pPr>
              <a:lnSpc>
                <a:spcPct val="90000"/>
              </a:lnSpc>
              <a:defRPr/>
            </a:pPr>
            <a:r>
              <a:rPr lang="zh-CN" dirty="0" smtClean="0">
                <a:latin typeface="+mn-ea"/>
              </a:rPr>
              <a:t>在</a:t>
            </a:r>
            <a:r>
              <a:rPr lang="en-US" dirty="0" smtClean="0">
                <a:latin typeface="+mn-ea"/>
              </a:rPr>
              <a:t>Python2.3</a:t>
            </a:r>
            <a:r>
              <a:rPr lang="zh-CN" dirty="0" smtClean="0">
                <a:latin typeface="+mn-ea"/>
              </a:rPr>
              <a:t>后，分片表达式增加了一个可选的第三个索引，用作步进选取</a:t>
            </a:r>
          </a:p>
          <a:p>
            <a:pPr>
              <a:lnSpc>
                <a:spcPct val="90000"/>
              </a:lnSpc>
              <a:defRPr/>
            </a:pPr>
            <a:r>
              <a:rPr lang="zh-CN" dirty="0" smtClean="0">
                <a:latin typeface="+mn-ea"/>
              </a:rPr>
              <a:t>完整形式为：</a:t>
            </a:r>
            <a:r>
              <a:rPr lang="en-US" b="1" dirty="0" smtClean="0">
                <a:solidFill>
                  <a:srgbClr val="FF0000"/>
                </a:solidFill>
                <a:latin typeface="+mn-ea"/>
              </a:rPr>
              <a:t>X[I:J:K]</a:t>
            </a:r>
            <a:r>
              <a:rPr lang="en-US" dirty="0" smtClean="0">
                <a:latin typeface="+mn-ea"/>
              </a:rPr>
              <a:t>,</a:t>
            </a:r>
            <a:r>
              <a:rPr lang="zh-CN" dirty="0" smtClean="0">
                <a:latin typeface="+mn-ea"/>
              </a:rPr>
              <a:t>这表示：索引（获取）对象</a:t>
            </a:r>
            <a:r>
              <a:rPr lang="en-US" b="1" dirty="0" smtClean="0">
                <a:solidFill>
                  <a:srgbClr val="FF0000"/>
                </a:solidFill>
                <a:latin typeface="+mn-ea"/>
              </a:rPr>
              <a:t>X</a:t>
            </a:r>
            <a:r>
              <a:rPr lang="zh-CN" dirty="0" smtClean="0">
                <a:latin typeface="+mn-ea"/>
              </a:rPr>
              <a:t>中元素，从偏移为</a:t>
            </a:r>
            <a:r>
              <a:rPr lang="en-US" b="1" dirty="0" smtClean="0">
                <a:solidFill>
                  <a:srgbClr val="FF0000"/>
                </a:solidFill>
                <a:latin typeface="+mn-ea"/>
              </a:rPr>
              <a:t>I</a:t>
            </a:r>
            <a:r>
              <a:rPr lang="zh-CN" dirty="0" smtClean="0">
                <a:latin typeface="+mn-ea"/>
              </a:rPr>
              <a:t>直到</a:t>
            </a:r>
            <a:r>
              <a:rPr lang="en-US" b="1" dirty="0" smtClean="0">
                <a:solidFill>
                  <a:srgbClr val="FF0000"/>
                </a:solidFill>
                <a:latin typeface="+mn-ea"/>
              </a:rPr>
              <a:t>J-1</a:t>
            </a:r>
            <a:r>
              <a:rPr lang="zh-CN" dirty="0" smtClean="0">
                <a:latin typeface="+mn-ea"/>
              </a:rPr>
              <a:t>，每隔</a:t>
            </a:r>
            <a:r>
              <a:rPr lang="en-US" b="1" dirty="0" smtClean="0">
                <a:solidFill>
                  <a:srgbClr val="FF0000"/>
                </a:solidFill>
                <a:latin typeface="+mn-ea"/>
              </a:rPr>
              <a:t>K</a:t>
            </a:r>
            <a:r>
              <a:rPr lang="zh-CN" dirty="0" smtClean="0">
                <a:latin typeface="+mn-ea"/>
              </a:rPr>
              <a:t>元素索引一次</a:t>
            </a:r>
          </a:p>
          <a:p>
            <a:pPr>
              <a:lnSpc>
                <a:spcPct val="90000"/>
              </a:lnSpc>
              <a:defRPr/>
            </a:pPr>
            <a:r>
              <a:rPr lang="en-US" b="1" dirty="0" smtClean="0">
                <a:solidFill>
                  <a:srgbClr val="FF0000"/>
                </a:solidFill>
                <a:latin typeface="+mn-ea"/>
              </a:rPr>
              <a:t>K</a:t>
            </a:r>
            <a:r>
              <a:rPr lang="zh-CN" dirty="0" smtClean="0">
                <a:latin typeface="+mn-ea"/>
              </a:rPr>
              <a:t>默认为</a:t>
            </a:r>
            <a:r>
              <a:rPr lang="en-US" dirty="0" smtClean="0">
                <a:latin typeface="+mn-ea"/>
              </a:rPr>
              <a:t>1</a:t>
            </a:r>
            <a:r>
              <a:rPr lang="zh-CN" dirty="0" smtClean="0">
                <a:latin typeface="+mn-ea"/>
              </a:rPr>
              <a:t>，这就是通常在切片中从左至右提取每个元素的原因</a:t>
            </a:r>
          </a:p>
          <a:p>
            <a:pPr>
              <a:lnSpc>
                <a:spcPct val="90000"/>
              </a:lnSpc>
              <a:defRPr/>
            </a:pPr>
            <a:r>
              <a:rPr lang="zh-CN" dirty="0" smtClean="0">
                <a:latin typeface="+mn-ea"/>
              </a:rPr>
              <a:t>步进为负数表示将会从右至左进行而不是从左至右</a:t>
            </a:r>
          </a:p>
          <a:p>
            <a:pPr>
              <a:defRPr/>
            </a:pPr>
            <a:endParaRPr lang="zh-CN" altLang="en-US" dirty="0"/>
          </a:p>
        </p:txBody>
      </p:sp>
      <p:sp>
        <p:nvSpPr>
          <p:cNvPr id="7168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CEF47F7-CCCE-4114-BCB9-24CBBB75E65E}" type="slidenum">
              <a:rPr lang="en-US" altLang="zh-CN" smtClean="0"/>
              <a:pPr eaLnBrk="1" hangingPunct="1"/>
              <a:t>68</a:t>
            </a:fld>
            <a:endParaRPr lang="en-US" altLang="zh-CN"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sz="3600" smtClean="0">
                <a:ea typeface="黑体" pitchFamily="49" charset="-122"/>
              </a:rPr>
              <a:t>分片的扩展形式</a:t>
            </a:r>
            <a:endParaRPr lang="zh-CN" altLang="en-US" sz="3600" smtClean="0"/>
          </a:p>
        </p:txBody>
      </p:sp>
      <p:sp>
        <p:nvSpPr>
          <p:cNvPr id="72707" name="内容占位符 2"/>
          <p:cNvSpPr>
            <a:spLocks noGrp="1"/>
          </p:cNvSpPr>
          <p:nvPr>
            <p:ph idx="1"/>
          </p:nvPr>
        </p:nvSpPr>
        <p:spPr>
          <a:xfrm>
            <a:off x="566738" y="1052513"/>
            <a:ext cx="4005262" cy="3090862"/>
          </a:xfrm>
        </p:spPr>
        <p:txBody>
          <a:bodyPr/>
          <a:lstStyle/>
          <a:p>
            <a:pPr>
              <a:buFont typeface="Wingdings" pitchFamily="2" charset="2"/>
              <a:buNone/>
            </a:pPr>
            <a:r>
              <a:rPr lang="en-US" altLang="zh-CN" b="1" smtClean="0">
                <a:solidFill>
                  <a:srgbClr val="FF0000"/>
                </a:solidFill>
                <a:latin typeface="Courier New" pitchFamily="49" charset="0"/>
              </a:rPr>
              <a:t>     X[1:10:2]</a:t>
            </a:r>
            <a:r>
              <a:rPr lang="zh-CN" altLang="zh-CN" smtClean="0">
                <a:ea typeface="黑体" pitchFamily="49" charset="-122"/>
              </a:rPr>
              <a:t>会取出</a:t>
            </a:r>
            <a:r>
              <a:rPr lang="en-US" altLang="zh-CN" b="1" smtClean="0">
                <a:solidFill>
                  <a:srgbClr val="FF0000"/>
                </a:solidFill>
                <a:latin typeface="Courier New" pitchFamily="49" charset="0"/>
              </a:rPr>
              <a:t>X</a:t>
            </a:r>
            <a:r>
              <a:rPr lang="zh-CN" altLang="zh-CN" smtClean="0">
                <a:ea typeface="黑体" pitchFamily="49" charset="-122"/>
              </a:rPr>
              <a:t>中，偏移量</a:t>
            </a:r>
            <a:r>
              <a:rPr lang="en-US" altLang="zh-CN" smtClean="0">
                <a:ea typeface="黑体" pitchFamily="49" charset="-122"/>
              </a:rPr>
              <a:t>1-9</a:t>
            </a:r>
            <a:r>
              <a:rPr lang="zh-CN" altLang="zh-CN" smtClean="0">
                <a:ea typeface="黑体" pitchFamily="49" charset="-122"/>
              </a:rPr>
              <a:t>之间，间隔一个元素的元素，即获取偏移量为</a:t>
            </a:r>
            <a:r>
              <a:rPr lang="en-US" altLang="zh-CN" smtClean="0">
                <a:ea typeface="黑体" pitchFamily="49" charset="-122"/>
              </a:rPr>
              <a:t>1</a:t>
            </a:r>
            <a:r>
              <a:rPr lang="zh-CN" altLang="zh-CN" smtClean="0">
                <a:ea typeface="黑体" pitchFamily="49" charset="-122"/>
              </a:rPr>
              <a:t>、</a:t>
            </a:r>
            <a:r>
              <a:rPr lang="en-US" altLang="zh-CN" smtClean="0">
                <a:ea typeface="黑体" pitchFamily="49" charset="-122"/>
              </a:rPr>
              <a:t>3</a:t>
            </a:r>
            <a:r>
              <a:rPr lang="zh-CN" altLang="zh-CN" smtClean="0">
                <a:ea typeface="黑体" pitchFamily="49" charset="-122"/>
              </a:rPr>
              <a:t>、</a:t>
            </a:r>
            <a:r>
              <a:rPr lang="en-US" altLang="zh-CN" smtClean="0">
                <a:ea typeface="黑体" pitchFamily="49" charset="-122"/>
              </a:rPr>
              <a:t>5</a:t>
            </a:r>
            <a:r>
              <a:rPr lang="zh-CN" altLang="zh-CN" smtClean="0">
                <a:ea typeface="黑体" pitchFamily="49" charset="-122"/>
              </a:rPr>
              <a:t>、</a:t>
            </a:r>
            <a:r>
              <a:rPr lang="en-US" altLang="zh-CN" smtClean="0">
                <a:ea typeface="黑体" pitchFamily="49" charset="-122"/>
              </a:rPr>
              <a:t>7</a:t>
            </a:r>
            <a:r>
              <a:rPr lang="zh-CN" altLang="zh-CN" smtClean="0">
                <a:ea typeface="黑体" pitchFamily="49" charset="-122"/>
              </a:rPr>
              <a:t>、</a:t>
            </a:r>
            <a:r>
              <a:rPr lang="en-US" altLang="zh-CN" smtClean="0">
                <a:ea typeface="黑体" pitchFamily="49" charset="-122"/>
              </a:rPr>
              <a:t>9</a:t>
            </a:r>
          </a:p>
          <a:p>
            <a:pPr>
              <a:buFont typeface="Wingdings" pitchFamily="2" charset="2"/>
              <a:buNone/>
            </a:pPr>
            <a:endParaRPr lang="zh-CN" altLang="en-US" smtClean="0"/>
          </a:p>
        </p:txBody>
      </p:sp>
      <p:sp>
        <p:nvSpPr>
          <p:cNvPr id="7270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740205A-2580-434B-A6B0-B5F19453BD26}" type="slidenum">
              <a:rPr lang="en-US" altLang="zh-CN" smtClean="0"/>
              <a:pPr eaLnBrk="1" hangingPunct="1"/>
              <a:t>69</a:t>
            </a:fld>
            <a:endParaRPr lang="en-US" altLang="zh-CN" smtClean="0"/>
          </a:p>
        </p:txBody>
      </p:sp>
      <p:sp>
        <p:nvSpPr>
          <p:cNvPr id="72709" name="Rectangle 4"/>
          <p:cNvSpPr>
            <a:spLocks noChangeArrowheads="1"/>
          </p:cNvSpPr>
          <p:nvPr/>
        </p:nvSpPr>
        <p:spPr bwMode="auto">
          <a:xfrm>
            <a:off x="785813" y="4429125"/>
            <a:ext cx="3816350" cy="14652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s = 'abcdefghijklmnop'</a:t>
            </a:r>
          </a:p>
          <a:p>
            <a:pPr eaLnBrk="1" hangingPunct="1"/>
            <a:r>
              <a:rPr lang="en-US" altLang="zh-CN">
                <a:latin typeface="Courier New" pitchFamily="49" charset="0"/>
              </a:rPr>
              <a:t>&gt;&gt;&gt; s[1:10:2]</a:t>
            </a:r>
          </a:p>
          <a:p>
            <a:pPr eaLnBrk="1" hangingPunct="1"/>
            <a:r>
              <a:rPr lang="en-US" altLang="zh-CN">
                <a:latin typeface="Courier New" pitchFamily="49" charset="0"/>
              </a:rPr>
              <a:t>'bdfhj'</a:t>
            </a:r>
          </a:p>
          <a:p>
            <a:pPr eaLnBrk="1" hangingPunct="1"/>
            <a:r>
              <a:rPr lang="en-US" altLang="zh-CN">
                <a:latin typeface="Courier New" pitchFamily="49" charset="0"/>
              </a:rPr>
              <a:t>&gt;&gt;&gt; s[::2]</a:t>
            </a:r>
          </a:p>
          <a:p>
            <a:pPr eaLnBrk="1" hangingPunct="1"/>
            <a:r>
              <a:rPr lang="en-US" altLang="zh-CN">
                <a:latin typeface="Courier New" pitchFamily="49" charset="0"/>
              </a:rPr>
              <a:t>'acegikmo'</a:t>
            </a:r>
          </a:p>
        </p:txBody>
      </p:sp>
      <p:sp>
        <p:nvSpPr>
          <p:cNvPr id="72710" name="Rectangle 5"/>
          <p:cNvSpPr>
            <a:spLocks noChangeArrowheads="1"/>
          </p:cNvSpPr>
          <p:nvPr/>
        </p:nvSpPr>
        <p:spPr bwMode="auto">
          <a:xfrm>
            <a:off x="5610225" y="1189038"/>
            <a:ext cx="2952750" cy="4760912"/>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s = '0123456'</a:t>
            </a:r>
          </a:p>
          <a:p>
            <a:pPr eaLnBrk="1" hangingPunct="1"/>
            <a:r>
              <a:rPr lang="en-US" altLang="zh-CN">
                <a:latin typeface="Courier New" pitchFamily="49" charset="0"/>
              </a:rPr>
              <a:t>&gt;&gt;&gt; s[::]</a:t>
            </a:r>
          </a:p>
          <a:p>
            <a:pPr eaLnBrk="1" hangingPunct="1"/>
            <a:r>
              <a:rPr lang="en-US" altLang="zh-CN">
                <a:latin typeface="Courier New" pitchFamily="49" charset="0"/>
              </a:rPr>
              <a:t>'0123456'</a:t>
            </a:r>
          </a:p>
          <a:p>
            <a:pPr eaLnBrk="1" hangingPunct="1"/>
            <a:r>
              <a:rPr lang="en-US" altLang="zh-CN">
                <a:latin typeface="Courier New" pitchFamily="49" charset="0"/>
              </a:rPr>
              <a:t>&gt;&gt;&gt; s[::-1]</a:t>
            </a:r>
          </a:p>
          <a:p>
            <a:pPr eaLnBrk="1" hangingPunct="1"/>
            <a:r>
              <a:rPr lang="en-US" altLang="zh-CN">
                <a:latin typeface="Courier New" pitchFamily="49" charset="0"/>
              </a:rPr>
              <a:t>'6543210'</a:t>
            </a:r>
          </a:p>
          <a:p>
            <a:pPr eaLnBrk="1" hangingPunct="1"/>
            <a:r>
              <a:rPr lang="en-US" altLang="zh-CN">
                <a:latin typeface="Courier New" pitchFamily="49" charset="0"/>
              </a:rPr>
              <a:t>&gt;&gt;&gt; s[::-2]</a:t>
            </a:r>
          </a:p>
          <a:p>
            <a:pPr eaLnBrk="1" hangingPunct="1"/>
            <a:r>
              <a:rPr lang="en-US" altLang="zh-CN">
                <a:latin typeface="Courier New" pitchFamily="49" charset="0"/>
              </a:rPr>
              <a:t>'6420'</a:t>
            </a:r>
          </a:p>
          <a:p>
            <a:pPr eaLnBrk="1" hangingPunct="1"/>
            <a:r>
              <a:rPr lang="en-US" altLang="zh-CN">
                <a:latin typeface="Courier New" pitchFamily="49" charset="0"/>
              </a:rPr>
              <a:t>&gt;&gt;&gt; s[1:5:-1]</a:t>
            </a:r>
          </a:p>
          <a:p>
            <a:pPr eaLnBrk="1" hangingPunct="1"/>
            <a:r>
              <a:rPr lang="en-US" altLang="zh-CN">
                <a:latin typeface="Courier New" pitchFamily="49" charset="0"/>
              </a:rPr>
              <a:t>''</a:t>
            </a:r>
          </a:p>
          <a:p>
            <a:pPr eaLnBrk="1" hangingPunct="1"/>
            <a:r>
              <a:rPr lang="en-US" altLang="zh-CN">
                <a:latin typeface="Courier New" pitchFamily="49" charset="0"/>
              </a:rPr>
              <a:t>&gt;&gt;&gt; s[5:1:-1]</a:t>
            </a:r>
          </a:p>
          <a:p>
            <a:pPr eaLnBrk="1" hangingPunct="1"/>
            <a:r>
              <a:rPr lang="en-US" altLang="zh-CN">
                <a:latin typeface="Courier New" pitchFamily="49" charset="0"/>
              </a:rPr>
              <a:t>'5432'</a:t>
            </a:r>
          </a:p>
          <a:p>
            <a:pPr eaLnBrk="1" hangingPunct="1"/>
            <a:r>
              <a:rPr lang="en-US" altLang="zh-CN">
                <a:latin typeface="Courier New" pitchFamily="49" charset="0"/>
              </a:rPr>
              <a:t>&gt;&gt;&gt; s[9::-1]</a:t>
            </a:r>
          </a:p>
          <a:p>
            <a:pPr eaLnBrk="1" hangingPunct="1"/>
            <a:r>
              <a:rPr lang="en-US" altLang="zh-CN">
                <a:latin typeface="Courier New" pitchFamily="49" charset="0"/>
              </a:rPr>
              <a:t>'6543210'</a:t>
            </a:r>
          </a:p>
          <a:p>
            <a:pPr eaLnBrk="1" hangingPunct="1"/>
            <a:r>
              <a:rPr lang="en-US" altLang="zh-CN">
                <a:latin typeface="Courier New" pitchFamily="49" charset="0"/>
              </a:rPr>
              <a:t>&gt;&gt;&gt; s[6:-1:-1]</a:t>
            </a:r>
          </a:p>
          <a:p>
            <a:pPr eaLnBrk="1" hangingPunct="1"/>
            <a:r>
              <a:rPr lang="en-US" altLang="zh-CN">
                <a:latin typeface="Courier New" pitchFamily="49" charset="0"/>
              </a:rPr>
              <a:t>''</a:t>
            </a:r>
          </a:p>
          <a:p>
            <a:pPr eaLnBrk="1" hangingPunct="1"/>
            <a:r>
              <a:rPr lang="en-US" altLang="zh-CN">
                <a:latin typeface="Courier New" pitchFamily="49" charset="0"/>
              </a:rPr>
              <a:t>&gt;&gt;&gt; s[6:-2:-1]</a:t>
            </a:r>
          </a:p>
          <a:p>
            <a:pPr eaLnBrk="1" hangingPunct="1"/>
            <a:r>
              <a:rPr lang="en-US" altLang="zh-CN">
                <a:latin typeface="Courier New" pitchFamily="49" charset="0"/>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093E75E-DC6C-4C80-A60D-030E5837B4DB}" type="slidenum">
              <a:rPr lang="en-US" altLang="zh-CN" smtClean="0"/>
              <a:pPr eaLnBrk="1" hangingPunct="1"/>
              <a:t>7</a:t>
            </a:fld>
            <a:endParaRPr lang="en-US" altLang="zh-CN" smtClean="0"/>
          </a:p>
        </p:txBody>
      </p:sp>
      <p:sp>
        <p:nvSpPr>
          <p:cNvPr id="9219" name="Rectangle 2"/>
          <p:cNvSpPr>
            <a:spLocks noGrp="1" noChangeArrowheads="1"/>
          </p:cNvSpPr>
          <p:nvPr>
            <p:ph type="title"/>
          </p:nvPr>
        </p:nvSpPr>
        <p:spPr/>
        <p:txBody>
          <a:bodyPr/>
          <a:lstStyle/>
          <a:p>
            <a:r>
              <a:rPr lang="zh-CN" altLang="en-US" sz="3600" smtClean="0"/>
              <a:t>文件类型</a:t>
            </a:r>
            <a:endParaRPr lang="en-US" altLang="zh-CN" sz="3600" smtClean="0"/>
          </a:p>
        </p:txBody>
      </p:sp>
      <p:sp>
        <p:nvSpPr>
          <p:cNvPr id="9220" name="Rectangle 3"/>
          <p:cNvSpPr>
            <a:spLocks noGrp="1" noChangeArrowheads="1"/>
          </p:cNvSpPr>
          <p:nvPr>
            <p:ph type="body" idx="1"/>
          </p:nvPr>
        </p:nvSpPr>
        <p:spPr/>
        <p:txBody>
          <a:bodyPr/>
          <a:lstStyle/>
          <a:p>
            <a:pPr eaLnBrk="1" hangingPunct="1">
              <a:buFont typeface="Wingdings" pitchFamily="2" charset="2"/>
              <a:buNone/>
            </a:pPr>
            <a:r>
              <a:rPr lang="en-US" altLang="zh-CN" sz="2800" smtClean="0"/>
              <a:t>          </a:t>
            </a:r>
            <a:r>
              <a:rPr lang="en-US" altLang="zh-CN" smtClean="0"/>
              <a:t>Python</a:t>
            </a:r>
            <a:r>
              <a:rPr lang="zh-CN" altLang="en-US" smtClean="0"/>
              <a:t>的文件类型分为三种：源代码、字节代码、优化代码。</a:t>
            </a:r>
            <a:endParaRPr lang="en-US" altLang="zh-CN" smtClean="0"/>
          </a:p>
          <a:p>
            <a:pPr eaLnBrk="1" hangingPunct="1"/>
            <a:r>
              <a:rPr lang="zh-CN" altLang="en-US" smtClean="0"/>
              <a:t>源代码</a:t>
            </a:r>
            <a:endParaRPr lang="en-US" altLang="zh-CN" smtClean="0"/>
          </a:p>
          <a:p>
            <a:pPr>
              <a:buFontTx/>
              <a:buNone/>
            </a:pPr>
            <a:r>
              <a:rPr lang="en-US" altLang="zh-CN" smtClean="0"/>
              <a:t>           Python</a:t>
            </a:r>
            <a:r>
              <a:rPr lang="zh-CN" altLang="en-US" smtClean="0"/>
              <a:t>源代码文件，即</a:t>
            </a:r>
            <a:r>
              <a:rPr lang="en-US" altLang="zh-CN" smtClean="0"/>
              <a:t>py</a:t>
            </a:r>
            <a:r>
              <a:rPr lang="zh-CN" altLang="en-US" smtClean="0"/>
              <a:t>脚本文件，由 </a:t>
            </a:r>
            <a:r>
              <a:rPr lang="en-US" altLang="zh-CN" smtClean="0"/>
              <a:t>python.exe </a:t>
            </a:r>
            <a:r>
              <a:rPr lang="zh-CN" altLang="en-US" smtClean="0"/>
              <a:t>解释，可在控制台下运行。</a:t>
            </a:r>
            <a:endParaRPr lang="en-US" altLang="zh-CN" smtClean="0"/>
          </a:p>
          <a:p>
            <a:pPr>
              <a:buFontTx/>
              <a:buNone/>
            </a:pPr>
            <a:r>
              <a:rPr lang="en-US" altLang="zh-CN" sz="2800" smtClean="0">
                <a:solidFill>
                  <a:srgbClr val="FF0000"/>
                </a:solidFill>
              </a:rPr>
              <a:t>            pyw</a:t>
            </a:r>
            <a:r>
              <a:rPr lang="zh-CN" altLang="en-US" sz="2800" smtClean="0">
                <a:solidFill>
                  <a:srgbClr val="FF0000"/>
                </a:solidFill>
              </a:rPr>
              <a:t>脚本文件是图形用户接口</a:t>
            </a:r>
            <a:r>
              <a:rPr lang="en-US" altLang="zh-CN" sz="2800" smtClean="0">
                <a:solidFill>
                  <a:srgbClr val="FF0000"/>
                </a:solidFill>
              </a:rPr>
              <a:t>(Graphical user interface) </a:t>
            </a:r>
            <a:r>
              <a:rPr lang="zh-CN" altLang="en-US" sz="2800" smtClean="0">
                <a:solidFill>
                  <a:srgbClr val="FF0000"/>
                </a:solidFill>
              </a:rPr>
              <a:t>的源文件，专门用来开发图形界面，由 </a:t>
            </a:r>
            <a:r>
              <a:rPr lang="en-US" altLang="zh-CN" sz="2800" smtClean="0">
                <a:solidFill>
                  <a:srgbClr val="FF0000"/>
                </a:solidFill>
              </a:rPr>
              <a:t>pythonw.exe </a:t>
            </a:r>
            <a:r>
              <a:rPr lang="zh-CN" altLang="en-US" sz="2800" smtClean="0">
                <a:solidFill>
                  <a:srgbClr val="FF0000"/>
                </a:solidFill>
              </a:rPr>
              <a:t>解释运行。</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z="3600" smtClean="0">
                <a:ea typeface="黑体" pitchFamily="49" charset="-122"/>
              </a:rPr>
              <a:t>字符串转化</a:t>
            </a:r>
            <a:endParaRPr lang="zh-CN" altLang="en-US" sz="3600" smtClean="0"/>
          </a:p>
        </p:txBody>
      </p:sp>
      <p:sp>
        <p:nvSpPr>
          <p:cNvPr id="3" name="内容占位符 2"/>
          <p:cNvSpPr>
            <a:spLocks noGrp="1"/>
          </p:cNvSpPr>
          <p:nvPr>
            <p:ph idx="1"/>
          </p:nvPr>
        </p:nvSpPr>
        <p:spPr/>
        <p:txBody>
          <a:bodyPr/>
          <a:lstStyle/>
          <a:p>
            <a:pPr>
              <a:lnSpc>
                <a:spcPct val="90000"/>
              </a:lnSpc>
              <a:defRPr/>
            </a:pPr>
            <a:r>
              <a:rPr lang="en-US" dirty="0" smtClean="0">
                <a:latin typeface="+mn-ea"/>
              </a:rPr>
              <a:t>Python</a:t>
            </a:r>
            <a:r>
              <a:rPr lang="zh-CN" dirty="0" smtClean="0">
                <a:latin typeface="+mn-ea"/>
              </a:rPr>
              <a:t>不允许字符串和数字直接相加。</a:t>
            </a:r>
          </a:p>
          <a:p>
            <a:pPr>
              <a:lnSpc>
                <a:spcPct val="90000"/>
              </a:lnSpc>
              <a:defRPr/>
            </a:pPr>
            <a:endParaRPr lang="zh-CN" dirty="0" smtClean="0">
              <a:latin typeface="+mn-ea"/>
            </a:endParaRPr>
          </a:p>
          <a:p>
            <a:pPr>
              <a:lnSpc>
                <a:spcPct val="90000"/>
              </a:lnSpc>
              <a:defRPr/>
            </a:pPr>
            <a:endParaRPr lang="zh-CN" dirty="0" smtClean="0">
              <a:latin typeface="+mn-ea"/>
            </a:endParaRPr>
          </a:p>
          <a:p>
            <a:pPr>
              <a:lnSpc>
                <a:spcPct val="90000"/>
              </a:lnSpc>
              <a:defRPr/>
            </a:pPr>
            <a:endParaRPr lang="zh-CN" dirty="0" smtClean="0">
              <a:latin typeface="+mn-ea"/>
            </a:endParaRPr>
          </a:p>
          <a:p>
            <a:pPr>
              <a:lnSpc>
                <a:spcPct val="90000"/>
              </a:lnSpc>
              <a:defRPr/>
            </a:pPr>
            <a:endParaRPr lang="en-US" altLang="zh-CN" dirty="0" smtClean="0">
              <a:latin typeface="+mn-ea"/>
            </a:endParaRPr>
          </a:p>
          <a:p>
            <a:pPr>
              <a:lnSpc>
                <a:spcPct val="90000"/>
              </a:lnSpc>
              <a:defRPr/>
            </a:pPr>
            <a:r>
              <a:rPr lang="zh-CN" dirty="0" smtClean="0">
                <a:latin typeface="+mn-ea"/>
              </a:rPr>
              <a:t>这是有意设计的，因为</a:t>
            </a:r>
            <a:r>
              <a:rPr lang="en-US" b="1" dirty="0" smtClean="0">
                <a:solidFill>
                  <a:srgbClr val="FFFF00"/>
                </a:solidFill>
                <a:latin typeface="+mn-ea"/>
              </a:rPr>
              <a:t>+</a:t>
            </a:r>
            <a:r>
              <a:rPr lang="zh-CN" dirty="0" smtClean="0">
                <a:latin typeface="+mn-ea"/>
              </a:rPr>
              <a:t>既能够进行加法运算也能够进行合并运算，这样的语法会变得模棱两可，因此，</a:t>
            </a:r>
            <a:r>
              <a:rPr lang="en-US" dirty="0" smtClean="0">
                <a:latin typeface="+mn-ea"/>
              </a:rPr>
              <a:t>Python</a:t>
            </a:r>
            <a:r>
              <a:rPr lang="zh-CN" dirty="0" smtClean="0">
                <a:latin typeface="+mn-ea"/>
              </a:rPr>
              <a:t>将其作为错误处理，在</a:t>
            </a:r>
            <a:r>
              <a:rPr lang="en-US" dirty="0" smtClean="0">
                <a:latin typeface="+mn-ea"/>
              </a:rPr>
              <a:t>Python</a:t>
            </a:r>
            <a:r>
              <a:rPr lang="zh-CN" dirty="0" smtClean="0">
                <a:latin typeface="+mn-ea"/>
              </a:rPr>
              <a:t>中，如果让操作变得复杂或含糊，就会避免这样的语法</a:t>
            </a:r>
            <a:r>
              <a:rPr lang="zh-CN" altLang="en-US" dirty="0" smtClean="0">
                <a:latin typeface="+mn-ea"/>
              </a:rPr>
              <a:t>。</a:t>
            </a:r>
            <a:endParaRPr lang="zh-CN" altLang="en-US" dirty="0">
              <a:latin typeface="+mn-ea"/>
            </a:endParaRPr>
          </a:p>
        </p:txBody>
      </p:sp>
      <p:sp>
        <p:nvSpPr>
          <p:cNvPr id="7373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68D6A6C-3AFA-4BE8-9B46-B62AABACF297}" type="slidenum">
              <a:rPr lang="en-US" altLang="zh-CN" smtClean="0"/>
              <a:pPr eaLnBrk="1" hangingPunct="1"/>
              <a:t>70</a:t>
            </a:fld>
            <a:endParaRPr lang="en-US" altLang="zh-CN" smtClean="0"/>
          </a:p>
        </p:txBody>
      </p:sp>
      <p:sp>
        <p:nvSpPr>
          <p:cNvPr id="73733" name="Rectangle 4"/>
          <p:cNvSpPr>
            <a:spLocks noChangeArrowheads="1"/>
          </p:cNvSpPr>
          <p:nvPr/>
        </p:nvSpPr>
        <p:spPr bwMode="auto">
          <a:xfrm>
            <a:off x="500063" y="1714500"/>
            <a:ext cx="8280400" cy="122396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"15" + 1</a:t>
            </a:r>
          </a:p>
          <a:p>
            <a:pPr eaLnBrk="1" hangingPunct="1"/>
            <a:r>
              <a:rPr lang="en-US" altLang="zh-CN">
                <a:latin typeface="Courier New" pitchFamily="49" charset="0"/>
              </a:rPr>
              <a:t>Traceback (most recent call last):</a:t>
            </a:r>
          </a:p>
          <a:p>
            <a:pPr eaLnBrk="1" hangingPunct="1"/>
            <a:r>
              <a:rPr lang="en-US" altLang="zh-CN">
                <a:latin typeface="Courier New" pitchFamily="49" charset="0"/>
              </a:rPr>
              <a:t>  File "&lt;interactive input&gt;", line 1, in &lt;module&gt;</a:t>
            </a:r>
          </a:p>
          <a:p>
            <a:pPr eaLnBrk="1" hangingPunct="1"/>
            <a:r>
              <a:rPr lang="en-US" altLang="zh-CN">
                <a:latin typeface="Courier New" pitchFamily="49" charset="0"/>
              </a:rPr>
              <a:t>TypeError: cannot concatenate 'str' and 'int' objects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r>
              <a:rPr lang="zh-CN" altLang="en-US" sz="3600" smtClean="0">
                <a:ea typeface="黑体" pitchFamily="49" charset="-122"/>
              </a:rPr>
              <a:t>字符串转化</a:t>
            </a:r>
            <a:endParaRPr lang="zh-CN" altLang="en-US" sz="3600" smtClean="0"/>
          </a:p>
        </p:txBody>
      </p:sp>
      <p:sp>
        <p:nvSpPr>
          <p:cNvPr id="3" name="内容占位符 2"/>
          <p:cNvSpPr>
            <a:spLocks noGrp="1"/>
          </p:cNvSpPr>
          <p:nvPr>
            <p:ph idx="1"/>
          </p:nvPr>
        </p:nvSpPr>
        <p:spPr/>
        <p:txBody>
          <a:bodyPr/>
          <a:lstStyle/>
          <a:p>
            <a:pPr>
              <a:defRPr/>
            </a:pPr>
            <a:r>
              <a:rPr lang="zh-CN" altLang="en-US" dirty="0" smtClean="0">
                <a:latin typeface="+mn-ea"/>
              </a:rPr>
              <a:t>如果用户从文件或用户界面得到一个作为字符串的数字，怎么把这个字符串变为数字型呢？这就用到类型的转换函数</a:t>
            </a:r>
          </a:p>
          <a:p>
            <a:pPr>
              <a:defRPr/>
            </a:pPr>
            <a:endParaRPr lang="zh-CN" altLang="en-US" dirty="0"/>
          </a:p>
        </p:txBody>
      </p:sp>
      <p:sp>
        <p:nvSpPr>
          <p:cNvPr id="7475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BC89660C-1056-417F-A348-A617A9B1DC82}" type="slidenum">
              <a:rPr lang="en-US" altLang="zh-CN" smtClean="0"/>
              <a:pPr eaLnBrk="1" hangingPunct="1"/>
              <a:t>71</a:t>
            </a:fld>
            <a:endParaRPr lang="en-US" altLang="zh-CN" smtClean="0"/>
          </a:p>
        </p:txBody>
      </p:sp>
      <p:sp>
        <p:nvSpPr>
          <p:cNvPr id="74757" name="Rectangle 4"/>
          <p:cNvSpPr>
            <a:spLocks noChangeArrowheads="1"/>
          </p:cNvSpPr>
          <p:nvPr/>
        </p:nvSpPr>
        <p:spPr bwMode="auto">
          <a:xfrm>
            <a:off x="714375" y="3000375"/>
            <a:ext cx="2952750" cy="2563813"/>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pl-PL" altLang="zh-CN">
                <a:latin typeface="Courier New" pitchFamily="49" charset="0"/>
              </a:rPr>
              <a:t>&gt;&gt;&gt; s = '42'</a:t>
            </a:r>
          </a:p>
          <a:p>
            <a:pPr eaLnBrk="1" hangingPunct="1"/>
            <a:r>
              <a:rPr lang="pl-PL" altLang="zh-CN">
                <a:latin typeface="Courier New" pitchFamily="49" charset="0"/>
              </a:rPr>
              <a:t>&gt;&gt;&gt; type(s)</a:t>
            </a:r>
          </a:p>
          <a:p>
            <a:pPr eaLnBrk="1" hangingPunct="1"/>
            <a:r>
              <a:rPr lang="pl-PL" altLang="zh-CN">
                <a:latin typeface="Courier New" pitchFamily="49" charset="0"/>
              </a:rPr>
              <a:t>&lt;type 'str'&gt;</a:t>
            </a:r>
          </a:p>
          <a:p>
            <a:pPr eaLnBrk="1" hangingPunct="1"/>
            <a:r>
              <a:rPr lang="pl-PL" altLang="zh-CN">
                <a:latin typeface="Courier New" pitchFamily="49" charset="0"/>
              </a:rPr>
              <a:t>&gt;&gt;&gt; i = int(s)</a:t>
            </a:r>
          </a:p>
          <a:p>
            <a:pPr eaLnBrk="1" hangingPunct="1"/>
            <a:r>
              <a:rPr lang="pl-PL" altLang="zh-CN">
                <a:latin typeface="Courier New" pitchFamily="49" charset="0"/>
              </a:rPr>
              <a:t>&gt;&gt;&gt; type(i)</a:t>
            </a:r>
          </a:p>
          <a:p>
            <a:pPr eaLnBrk="1" hangingPunct="1"/>
            <a:r>
              <a:rPr lang="pl-PL" altLang="zh-CN">
                <a:latin typeface="Courier New" pitchFamily="49" charset="0"/>
              </a:rPr>
              <a:t>&lt;type 'int'&gt;</a:t>
            </a:r>
          </a:p>
          <a:p>
            <a:pPr eaLnBrk="1" hangingPunct="1"/>
            <a:r>
              <a:rPr lang="pl-PL" altLang="zh-CN">
                <a:latin typeface="Courier New" pitchFamily="49" charset="0"/>
              </a:rPr>
              <a:t>&gt;&gt;&gt; s1 = str(i)</a:t>
            </a:r>
          </a:p>
          <a:p>
            <a:pPr eaLnBrk="1" hangingPunct="1"/>
            <a:r>
              <a:rPr lang="pl-PL" altLang="zh-CN">
                <a:latin typeface="Courier New" pitchFamily="49" charset="0"/>
              </a:rPr>
              <a:t>&gt;&gt;&gt; type(s1)</a:t>
            </a:r>
          </a:p>
          <a:p>
            <a:pPr eaLnBrk="1" hangingPunct="1"/>
            <a:r>
              <a:rPr lang="pl-PL" altLang="zh-CN">
                <a:latin typeface="Courier New" pitchFamily="49" charset="0"/>
              </a:rPr>
              <a:t>&lt;type 'str'&gt;</a:t>
            </a:r>
            <a:endParaRPr lang="en-US" altLang="zh-CN">
              <a:latin typeface="Courier New" pitchFamily="49" charset="0"/>
            </a:endParaRPr>
          </a:p>
        </p:txBody>
      </p:sp>
      <p:sp>
        <p:nvSpPr>
          <p:cNvPr id="74758" name="Rectangle 5"/>
          <p:cNvSpPr>
            <a:spLocks noChangeArrowheads="1"/>
          </p:cNvSpPr>
          <p:nvPr/>
        </p:nvSpPr>
        <p:spPr bwMode="auto">
          <a:xfrm>
            <a:off x="4000500" y="2857500"/>
            <a:ext cx="4572000" cy="295275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s = '15'</a:t>
            </a:r>
          </a:p>
          <a:p>
            <a:pPr eaLnBrk="1" hangingPunct="1"/>
            <a:r>
              <a:rPr lang="en-US" altLang="zh-CN">
                <a:latin typeface="Courier New" pitchFamily="49" charset="0"/>
              </a:rPr>
              <a:t>&gt;&gt;&gt; s + 1</a:t>
            </a:r>
          </a:p>
          <a:p>
            <a:pPr eaLnBrk="1" hangingPunct="1"/>
            <a:r>
              <a:rPr lang="en-US" altLang="zh-CN">
                <a:latin typeface="Courier New" pitchFamily="49" charset="0"/>
              </a:rPr>
              <a:t>Traceback (most recent call last):</a:t>
            </a:r>
          </a:p>
          <a:p>
            <a:pPr eaLnBrk="1" hangingPunct="1"/>
            <a:r>
              <a:rPr lang="en-US" altLang="zh-CN">
                <a:latin typeface="Courier New" pitchFamily="49" charset="0"/>
              </a:rPr>
              <a:t>  File "&lt;interactive input&gt;", line 1, in &lt;module&gt;</a:t>
            </a:r>
          </a:p>
          <a:p>
            <a:pPr eaLnBrk="1" hangingPunct="1"/>
            <a:r>
              <a:rPr lang="en-US" altLang="zh-CN">
                <a:latin typeface="Courier New" pitchFamily="49" charset="0"/>
              </a:rPr>
              <a:t>TypeError: cannot concatenate 'str' and 'int' objects</a:t>
            </a:r>
          </a:p>
          <a:p>
            <a:pPr eaLnBrk="1" hangingPunct="1"/>
            <a:r>
              <a:rPr lang="en-US" altLang="zh-CN">
                <a:latin typeface="Courier New" pitchFamily="49" charset="0"/>
              </a:rPr>
              <a:t>&gt;&gt;&gt; int(s) + 1</a:t>
            </a:r>
          </a:p>
          <a:p>
            <a:pPr eaLnBrk="1" hangingPunct="1"/>
            <a:r>
              <a:rPr lang="en-US" altLang="zh-CN">
                <a:latin typeface="Courier New" pitchFamily="49" charset="0"/>
              </a:rPr>
              <a:t>16</a:t>
            </a:r>
          </a:p>
        </p:txBody>
      </p:sp>
      <p:sp>
        <p:nvSpPr>
          <p:cNvPr id="11" name="AutoShape 6"/>
          <p:cNvSpPr>
            <a:spLocks noChangeArrowheads="1"/>
          </p:cNvSpPr>
          <p:nvPr/>
        </p:nvSpPr>
        <p:spPr bwMode="auto">
          <a:xfrm>
            <a:off x="6357938" y="5429250"/>
            <a:ext cx="2447925" cy="719138"/>
          </a:xfrm>
          <a:prstGeom prst="wedgeRoundRectCallout">
            <a:avLst>
              <a:gd name="adj1" fmla="val -80352"/>
              <a:gd name="adj2" fmla="val -59935"/>
              <a:gd name="adj3" fmla="val 16667"/>
            </a:avLst>
          </a:prstGeom>
          <a:solidFill>
            <a:schemeClr val="accent1">
              <a:alpha val="79999"/>
            </a:schemeClr>
          </a:solidFill>
          <a:ln w="9525">
            <a:solidFill>
              <a:schemeClr val="tx1"/>
            </a:solidFill>
            <a:miter lim="800000"/>
            <a:headEnd/>
            <a:tailEnd/>
          </a:ln>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lang="zh-CN" altLang="en-US">
                <a:latin typeface="黑体" pitchFamily="49" charset="-122"/>
                <a:ea typeface="黑体" pitchFamily="49" charset="-122"/>
              </a:rPr>
              <a:t>通过明确的手动类型转换再进行</a:t>
            </a:r>
            <a:r>
              <a:rPr lang="en-US" altLang="zh-CN">
                <a:latin typeface="黑体" pitchFamily="49" charset="-122"/>
                <a:ea typeface="黑体" pitchFamily="49" charset="-122"/>
              </a:rPr>
              <a:t>+</a:t>
            </a:r>
            <a:r>
              <a:rPr lang="zh-CN" altLang="en-US">
                <a:latin typeface="黑体" pitchFamily="49" charset="-122"/>
                <a:ea typeface="黑体" pitchFamily="49" charset="-122"/>
              </a:rPr>
              <a:t>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sz="3600" smtClean="0">
                <a:ea typeface="黑体" pitchFamily="49" charset="-122"/>
              </a:rPr>
              <a:t>字符串转化</a:t>
            </a:r>
            <a:endParaRPr lang="zh-CN" altLang="en-US" sz="3600" smtClean="0"/>
          </a:p>
        </p:txBody>
      </p:sp>
      <p:sp>
        <p:nvSpPr>
          <p:cNvPr id="3" name="内容占位符 2"/>
          <p:cNvSpPr>
            <a:spLocks noGrp="1"/>
          </p:cNvSpPr>
          <p:nvPr>
            <p:ph idx="1"/>
          </p:nvPr>
        </p:nvSpPr>
        <p:spPr/>
        <p:txBody>
          <a:bodyPr/>
          <a:lstStyle/>
          <a:p>
            <a:pPr>
              <a:defRPr/>
            </a:pPr>
            <a:r>
              <a:rPr lang="zh-CN" dirty="0" smtClean="0">
                <a:latin typeface="+mn-ea"/>
              </a:rPr>
              <a:t>常用的类型转换还有字符串到浮点型的转换</a:t>
            </a:r>
            <a:r>
              <a:rPr lang="zh-CN" altLang="en-US" dirty="0" smtClean="0">
                <a:latin typeface="+mn-ea"/>
              </a:rPr>
              <a:t>。</a:t>
            </a:r>
            <a:endParaRPr lang="zh-CN" dirty="0" smtClean="0">
              <a:latin typeface="+mn-ea"/>
            </a:endParaRPr>
          </a:p>
          <a:p>
            <a:pPr>
              <a:defRPr/>
            </a:pPr>
            <a:endParaRPr lang="zh-CN" dirty="0" smtClean="0">
              <a:latin typeface="+mn-ea"/>
            </a:endParaRPr>
          </a:p>
          <a:p>
            <a:pPr>
              <a:defRPr/>
            </a:pPr>
            <a:endParaRPr lang="zh-CN" dirty="0" smtClean="0">
              <a:latin typeface="+mn-ea"/>
            </a:endParaRPr>
          </a:p>
          <a:p>
            <a:pPr>
              <a:defRPr/>
            </a:pPr>
            <a:r>
              <a:rPr lang="zh-CN" dirty="0" smtClean="0">
                <a:latin typeface="+mn-ea"/>
              </a:rPr>
              <a:t>之后会深入学习内置的</a:t>
            </a:r>
            <a:r>
              <a:rPr lang="en-US" dirty="0" err="1" smtClean="0">
                <a:latin typeface="+mn-ea"/>
              </a:rPr>
              <a:t>eval</a:t>
            </a:r>
            <a:r>
              <a:rPr lang="zh-CN" dirty="0" smtClean="0">
                <a:latin typeface="+mn-ea"/>
              </a:rPr>
              <a:t>函数，用于运行一个包含了</a:t>
            </a:r>
            <a:r>
              <a:rPr lang="en-US" dirty="0" smtClean="0">
                <a:latin typeface="+mn-ea"/>
              </a:rPr>
              <a:t>Python</a:t>
            </a:r>
            <a:r>
              <a:rPr lang="zh-CN" dirty="0" smtClean="0">
                <a:latin typeface="+mn-ea"/>
              </a:rPr>
              <a:t>表达式代码的字符串</a:t>
            </a:r>
            <a:r>
              <a:rPr lang="zh-CN" altLang="en-US" dirty="0" smtClean="0">
                <a:latin typeface="+mn-ea"/>
              </a:rPr>
              <a:t>。</a:t>
            </a:r>
            <a:endParaRPr lang="zh-CN" dirty="0" smtClean="0">
              <a:latin typeface="+mn-ea"/>
            </a:endParaRPr>
          </a:p>
          <a:p>
            <a:pPr>
              <a:defRPr/>
            </a:pPr>
            <a:endParaRPr lang="zh-CN" altLang="en-US" dirty="0"/>
          </a:p>
        </p:txBody>
      </p:sp>
      <p:sp>
        <p:nvSpPr>
          <p:cNvPr id="7578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1DF6690-B730-4800-B383-B2E7800FCFD6}" type="slidenum">
              <a:rPr lang="en-US" altLang="zh-CN" smtClean="0"/>
              <a:pPr eaLnBrk="1" hangingPunct="1"/>
              <a:t>72</a:t>
            </a:fld>
            <a:endParaRPr lang="en-US" altLang="zh-CN" smtClean="0"/>
          </a:p>
        </p:txBody>
      </p:sp>
      <p:sp>
        <p:nvSpPr>
          <p:cNvPr id="75781" name="Rectangle 4"/>
          <p:cNvSpPr>
            <a:spLocks noChangeArrowheads="1"/>
          </p:cNvSpPr>
          <p:nvPr/>
        </p:nvSpPr>
        <p:spPr bwMode="auto">
          <a:xfrm>
            <a:off x="2071688" y="2000250"/>
            <a:ext cx="4572000" cy="9159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s = '15.0'</a:t>
            </a:r>
          </a:p>
          <a:p>
            <a:pPr eaLnBrk="1" hangingPunct="1"/>
            <a:r>
              <a:rPr lang="en-US" altLang="zh-CN">
                <a:latin typeface="Courier New" pitchFamily="49" charset="0"/>
              </a:rPr>
              <a:t>&gt;&gt;&gt; float(s)</a:t>
            </a:r>
          </a:p>
          <a:p>
            <a:pPr eaLnBrk="1" hangingPunct="1"/>
            <a:r>
              <a:rPr lang="en-US" altLang="zh-CN">
                <a:latin typeface="Courier New" pitchFamily="49" charset="0"/>
              </a:rPr>
              <a:t>15.0</a:t>
            </a:r>
          </a:p>
        </p:txBody>
      </p:sp>
      <p:sp>
        <p:nvSpPr>
          <p:cNvPr id="75782" name="Rectangle 5"/>
          <p:cNvSpPr>
            <a:spLocks noChangeArrowheads="1"/>
          </p:cNvSpPr>
          <p:nvPr/>
        </p:nvSpPr>
        <p:spPr bwMode="auto">
          <a:xfrm>
            <a:off x="2143125" y="4572000"/>
            <a:ext cx="4572000" cy="11906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nl-NL" altLang="zh-CN">
                <a:latin typeface="Courier New" pitchFamily="49" charset="0"/>
              </a:rPr>
              <a:t>&gt;&gt;&gt; eval('12')</a:t>
            </a:r>
          </a:p>
          <a:p>
            <a:pPr eaLnBrk="1" hangingPunct="1"/>
            <a:r>
              <a:rPr lang="nl-NL" altLang="zh-CN">
                <a:latin typeface="Courier New" pitchFamily="49" charset="0"/>
              </a:rPr>
              <a:t>12</a:t>
            </a:r>
          </a:p>
          <a:p>
            <a:pPr eaLnBrk="1" hangingPunct="1"/>
            <a:r>
              <a:rPr lang="nl-NL" altLang="zh-CN">
                <a:latin typeface="Courier New" pitchFamily="49" charset="0"/>
              </a:rPr>
              <a:t>&gt;&gt;&gt; eval('12 + 3')</a:t>
            </a:r>
          </a:p>
          <a:p>
            <a:pPr eaLnBrk="1" hangingPunct="1"/>
            <a:r>
              <a:rPr lang="nl-NL" altLang="zh-CN">
                <a:latin typeface="Courier New" pitchFamily="49" charset="0"/>
              </a:rPr>
              <a:t>15</a:t>
            </a:r>
            <a:endParaRPr lang="en-US" altLang="zh-CN">
              <a:latin typeface="Courier New"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sz="3600" smtClean="0">
                <a:ea typeface="黑体" pitchFamily="49" charset="-122"/>
              </a:rPr>
              <a:t>字符串代码转换</a:t>
            </a:r>
            <a:endParaRPr lang="zh-CN" altLang="en-US" sz="3600" smtClean="0"/>
          </a:p>
        </p:txBody>
      </p:sp>
      <p:sp>
        <p:nvSpPr>
          <p:cNvPr id="3" name="内容占位符 2"/>
          <p:cNvSpPr>
            <a:spLocks noGrp="1"/>
          </p:cNvSpPr>
          <p:nvPr>
            <p:ph idx="1"/>
          </p:nvPr>
        </p:nvSpPr>
        <p:spPr/>
        <p:txBody>
          <a:bodyPr/>
          <a:lstStyle/>
          <a:p>
            <a:pPr>
              <a:defRPr/>
            </a:pPr>
            <a:r>
              <a:rPr lang="zh-CN" dirty="0" smtClean="0">
                <a:latin typeface="+mn-ea"/>
              </a:rPr>
              <a:t>单个字符可以通过</a:t>
            </a:r>
            <a:r>
              <a:rPr lang="en-US" dirty="0" err="1" smtClean="0">
                <a:latin typeface="+mn-ea"/>
              </a:rPr>
              <a:t>ord</a:t>
            </a:r>
            <a:r>
              <a:rPr lang="zh-CN" dirty="0" smtClean="0">
                <a:latin typeface="+mn-ea"/>
              </a:rPr>
              <a:t>函数转换为对应的</a:t>
            </a:r>
            <a:r>
              <a:rPr lang="en-US" dirty="0" smtClean="0">
                <a:latin typeface="+mn-ea"/>
              </a:rPr>
              <a:t>ASCII</a:t>
            </a:r>
            <a:r>
              <a:rPr lang="zh-CN" dirty="0" smtClean="0">
                <a:latin typeface="+mn-ea"/>
              </a:rPr>
              <a:t>数值（整数）</a:t>
            </a:r>
            <a:r>
              <a:rPr lang="zh-CN" altLang="en-US" dirty="0" smtClean="0">
                <a:latin typeface="+mn-ea"/>
              </a:rPr>
              <a:t>。</a:t>
            </a:r>
            <a:endParaRPr lang="zh-CN" dirty="0" smtClean="0">
              <a:latin typeface="+mn-ea"/>
            </a:endParaRPr>
          </a:p>
          <a:p>
            <a:pPr>
              <a:defRPr/>
            </a:pPr>
            <a:r>
              <a:rPr lang="en-US" dirty="0" err="1" smtClean="0">
                <a:latin typeface="+mn-ea"/>
              </a:rPr>
              <a:t>chr</a:t>
            </a:r>
            <a:r>
              <a:rPr lang="zh-CN" dirty="0" smtClean="0">
                <a:latin typeface="+mn-ea"/>
              </a:rPr>
              <a:t>函数相反，可以将一个整数转换为对应的字符</a:t>
            </a:r>
            <a:r>
              <a:rPr lang="zh-CN" altLang="en-US" dirty="0" smtClean="0">
                <a:latin typeface="+mn-ea"/>
              </a:rPr>
              <a:t>。</a:t>
            </a:r>
            <a:endParaRPr lang="zh-CN" dirty="0" smtClean="0">
              <a:latin typeface="+mn-ea"/>
            </a:endParaRPr>
          </a:p>
          <a:p>
            <a:pPr>
              <a:defRPr/>
            </a:pPr>
            <a:endParaRPr lang="zh-CN" altLang="en-US" dirty="0"/>
          </a:p>
        </p:txBody>
      </p:sp>
      <p:sp>
        <p:nvSpPr>
          <p:cNvPr id="7680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F6BE6E0F-AF52-4AD4-B131-D685294B654E}" type="slidenum">
              <a:rPr lang="en-US" altLang="zh-CN" smtClean="0"/>
              <a:pPr eaLnBrk="1" hangingPunct="1"/>
              <a:t>73</a:t>
            </a:fld>
            <a:endParaRPr lang="en-US" altLang="zh-CN" smtClean="0"/>
          </a:p>
        </p:txBody>
      </p:sp>
      <p:sp>
        <p:nvSpPr>
          <p:cNvPr id="76805" name="Rectangle 4"/>
          <p:cNvSpPr>
            <a:spLocks noChangeArrowheads="1"/>
          </p:cNvSpPr>
          <p:nvPr/>
        </p:nvSpPr>
        <p:spPr bwMode="auto">
          <a:xfrm>
            <a:off x="2268538" y="4005263"/>
            <a:ext cx="4572000" cy="1190625"/>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latin typeface="Courier New" pitchFamily="49" charset="0"/>
              </a:rPr>
              <a:t>&gt;&gt;&gt; ord('a')</a:t>
            </a:r>
          </a:p>
          <a:p>
            <a:pPr eaLnBrk="1" hangingPunct="1"/>
            <a:r>
              <a:rPr lang="en-US" altLang="zh-CN">
                <a:latin typeface="Courier New" pitchFamily="49" charset="0"/>
              </a:rPr>
              <a:t>97</a:t>
            </a:r>
          </a:p>
          <a:p>
            <a:pPr eaLnBrk="1" hangingPunct="1"/>
            <a:r>
              <a:rPr lang="en-US" altLang="zh-CN">
                <a:latin typeface="Courier New" pitchFamily="49" charset="0"/>
              </a:rPr>
              <a:t>&gt;&gt;&gt; chr(97)</a:t>
            </a:r>
          </a:p>
          <a:p>
            <a:pPr eaLnBrk="1" hangingPunct="1"/>
            <a:r>
              <a:rPr lang="en-US" altLang="zh-CN">
                <a:latin typeface="Courier New" pitchFamily="49" charset="0"/>
              </a:rPr>
              <a:t>'a'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sz="3600" smtClean="0">
                <a:ea typeface="黑体" pitchFamily="49" charset="-122"/>
              </a:rPr>
              <a:t>修改字符串</a:t>
            </a:r>
            <a:endParaRPr lang="zh-CN" altLang="en-US" sz="3600" smtClean="0"/>
          </a:p>
        </p:txBody>
      </p:sp>
      <p:sp>
        <p:nvSpPr>
          <p:cNvPr id="3" name="内容占位符 2"/>
          <p:cNvSpPr>
            <a:spLocks noGrp="1"/>
          </p:cNvSpPr>
          <p:nvPr>
            <p:ph idx="1"/>
          </p:nvPr>
        </p:nvSpPr>
        <p:spPr/>
        <p:txBody>
          <a:bodyPr/>
          <a:lstStyle/>
          <a:p>
            <a:pPr>
              <a:lnSpc>
                <a:spcPct val="80000"/>
              </a:lnSpc>
              <a:defRPr/>
            </a:pPr>
            <a:r>
              <a:rPr lang="zh-CN" altLang="en-US" sz="2800" dirty="0" smtClean="0">
                <a:latin typeface="+mn-ea"/>
              </a:rPr>
              <a:t>缺省情况下，字符串对象是“不可变序列”，不可变的意思是不能实地的修改一个字符串。</a:t>
            </a:r>
          </a:p>
          <a:p>
            <a:pPr>
              <a:lnSpc>
                <a:spcPct val="80000"/>
              </a:lnSpc>
              <a:defRPr/>
            </a:pPr>
            <a:endParaRPr lang="zh-CN" altLang="en-US" sz="2800" dirty="0" smtClean="0">
              <a:latin typeface="+mn-ea"/>
            </a:endParaRPr>
          </a:p>
          <a:p>
            <a:pPr>
              <a:lnSpc>
                <a:spcPct val="80000"/>
              </a:lnSpc>
              <a:defRPr/>
            </a:pPr>
            <a:endParaRPr lang="zh-CN" altLang="en-US" sz="2800" dirty="0" smtClean="0">
              <a:latin typeface="+mn-ea"/>
            </a:endParaRPr>
          </a:p>
          <a:p>
            <a:pPr>
              <a:lnSpc>
                <a:spcPct val="80000"/>
              </a:lnSpc>
              <a:defRPr/>
            </a:pPr>
            <a:endParaRPr lang="zh-CN" altLang="en-US" sz="2800" dirty="0" smtClean="0">
              <a:latin typeface="+mn-ea"/>
            </a:endParaRPr>
          </a:p>
          <a:p>
            <a:pPr>
              <a:lnSpc>
                <a:spcPct val="80000"/>
              </a:lnSpc>
              <a:defRPr/>
            </a:pPr>
            <a:r>
              <a:rPr lang="zh-CN" altLang="en-US" sz="2800" dirty="0" smtClean="0">
                <a:latin typeface="+mn-ea"/>
              </a:rPr>
              <a:t>那如何改变一个字符串呢？这就要利用合并、分片这样的工具来建立并赋值给一个新的字符串；必要的话，可以将结果赋值给字符串最初的变量名。</a:t>
            </a:r>
          </a:p>
          <a:p>
            <a:pPr>
              <a:defRPr/>
            </a:pPr>
            <a:endParaRPr lang="zh-CN" altLang="en-US" dirty="0"/>
          </a:p>
        </p:txBody>
      </p:sp>
      <p:sp>
        <p:nvSpPr>
          <p:cNvPr id="7782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94718BA-1B2E-4089-AF3F-E611AADA0929}" type="slidenum">
              <a:rPr lang="en-US" altLang="zh-CN" smtClean="0"/>
              <a:pPr eaLnBrk="1" hangingPunct="1"/>
              <a:t>74</a:t>
            </a:fld>
            <a:endParaRPr lang="en-US" altLang="zh-CN" smtClean="0"/>
          </a:p>
        </p:txBody>
      </p:sp>
      <p:sp>
        <p:nvSpPr>
          <p:cNvPr id="77829" name="Rectangle 4"/>
          <p:cNvSpPr>
            <a:spLocks noChangeArrowheads="1"/>
          </p:cNvSpPr>
          <p:nvPr/>
        </p:nvSpPr>
        <p:spPr bwMode="auto">
          <a:xfrm>
            <a:off x="1079500" y="1785938"/>
            <a:ext cx="8064500" cy="1295400"/>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s = 'spam'</a:t>
            </a:r>
          </a:p>
          <a:p>
            <a:pPr eaLnBrk="1" hangingPunct="1"/>
            <a:r>
              <a:rPr lang="en-US" altLang="zh-CN" sz="1600" b="1">
                <a:latin typeface="Courier New" pitchFamily="49" charset="0"/>
              </a:rPr>
              <a:t>&gt;&gt;&gt; s[0] = 'x'</a:t>
            </a:r>
          </a:p>
          <a:p>
            <a:pPr eaLnBrk="1" hangingPunct="1"/>
            <a:r>
              <a:rPr lang="en-US" altLang="zh-CN" sz="1600" b="1">
                <a:latin typeface="Courier New" pitchFamily="49" charset="0"/>
              </a:rPr>
              <a:t>Traceback (most recent call last):</a:t>
            </a:r>
          </a:p>
          <a:p>
            <a:pPr eaLnBrk="1" hangingPunct="1"/>
            <a:r>
              <a:rPr lang="en-US" altLang="zh-CN" sz="1600" b="1">
                <a:latin typeface="Courier New" pitchFamily="49" charset="0"/>
              </a:rPr>
              <a:t>  File "&lt;interactive input&gt;", line 1, in &lt;module&gt;</a:t>
            </a:r>
          </a:p>
          <a:p>
            <a:pPr eaLnBrk="1" hangingPunct="1"/>
            <a:r>
              <a:rPr lang="en-US" altLang="zh-CN" sz="1600" b="1">
                <a:latin typeface="Courier New" pitchFamily="49" charset="0"/>
              </a:rPr>
              <a:t>TypeError: 'str' object does not support item assignment</a:t>
            </a:r>
          </a:p>
        </p:txBody>
      </p:sp>
      <p:sp>
        <p:nvSpPr>
          <p:cNvPr id="77830" name="Rectangle 5"/>
          <p:cNvSpPr>
            <a:spLocks noChangeArrowheads="1"/>
          </p:cNvSpPr>
          <p:nvPr/>
        </p:nvSpPr>
        <p:spPr bwMode="auto">
          <a:xfrm>
            <a:off x="3143250" y="4286250"/>
            <a:ext cx="4572000" cy="201453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pl-PL" altLang="zh-CN" sz="1600" b="1">
                <a:latin typeface="Courier New" pitchFamily="49" charset="0"/>
              </a:rPr>
              <a:t>&gt;&gt;&gt; s = 'spam'</a:t>
            </a:r>
          </a:p>
          <a:p>
            <a:pPr eaLnBrk="1" hangingPunct="1"/>
            <a:r>
              <a:rPr lang="pl-PL" altLang="zh-CN" sz="1600" b="1">
                <a:latin typeface="Courier New" pitchFamily="49" charset="0"/>
              </a:rPr>
              <a:t>&gt;&gt;&gt; s = s + 'SPAM'</a:t>
            </a:r>
          </a:p>
          <a:p>
            <a:pPr eaLnBrk="1" hangingPunct="1"/>
            <a:r>
              <a:rPr lang="pl-PL" altLang="zh-CN" sz="1600" b="1">
                <a:latin typeface="Courier New" pitchFamily="49" charset="0"/>
              </a:rPr>
              <a:t>&gt;&gt;&gt; s</a:t>
            </a:r>
          </a:p>
          <a:p>
            <a:pPr eaLnBrk="1" hangingPunct="1"/>
            <a:r>
              <a:rPr lang="pl-PL" altLang="zh-CN" sz="1600" b="1">
                <a:latin typeface="Courier New" pitchFamily="49" charset="0"/>
              </a:rPr>
              <a:t>'spamSPAM'</a:t>
            </a:r>
          </a:p>
          <a:p>
            <a:pPr eaLnBrk="1" hangingPunct="1"/>
            <a:r>
              <a:rPr lang="pl-PL" altLang="zh-CN" sz="1600" b="1">
                <a:latin typeface="Courier New" pitchFamily="49" charset="0"/>
              </a:rPr>
              <a:t>&gt;&gt;&gt; s = s[:4] + 'OK!' + s[-1]</a:t>
            </a:r>
          </a:p>
          <a:p>
            <a:pPr eaLnBrk="1" hangingPunct="1"/>
            <a:r>
              <a:rPr lang="pl-PL" altLang="zh-CN" sz="1600" b="1">
                <a:latin typeface="Courier New" pitchFamily="49" charset="0"/>
              </a:rPr>
              <a:t>&gt;&gt;&gt; s</a:t>
            </a:r>
          </a:p>
          <a:p>
            <a:pPr eaLnBrk="1" hangingPunct="1"/>
            <a:r>
              <a:rPr lang="pl-PL" altLang="zh-CN" sz="1600" b="1">
                <a:latin typeface="Courier New" pitchFamily="49" charset="0"/>
              </a:rPr>
              <a:t>'spamOK!M'</a:t>
            </a:r>
            <a:endParaRPr lang="en-US" altLang="zh-CN" sz="1600" b="1">
              <a:latin typeface="Courier New"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sz="3600" smtClean="0">
                <a:ea typeface="黑体" pitchFamily="49" charset="-122"/>
              </a:rPr>
              <a:t>修改字符串</a:t>
            </a:r>
            <a:endParaRPr lang="zh-CN" altLang="en-US" sz="3600" smtClean="0"/>
          </a:p>
        </p:txBody>
      </p:sp>
      <p:sp>
        <p:nvSpPr>
          <p:cNvPr id="3" name="内容占位符 2"/>
          <p:cNvSpPr>
            <a:spLocks noGrp="1"/>
          </p:cNvSpPr>
          <p:nvPr>
            <p:ph idx="1"/>
          </p:nvPr>
        </p:nvSpPr>
        <p:spPr/>
        <p:txBody>
          <a:bodyPr/>
          <a:lstStyle/>
          <a:p>
            <a:pPr>
              <a:defRPr/>
            </a:pPr>
            <a:r>
              <a:rPr lang="zh-CN" dirty="0" smtClean="0">
                <a:latin typeface="+mn-ea"/>
              </a:rPr>
              <a:t>每修改一次字符串就生成一个新的字符串对象，这看起来好像会造成效率下降，其实，在</a:t>
            </a:r>
            <a:r>
              <a:rPr lang="en-US" dirty="0" smtClean="0">
                <a:latin typeface="+mn-ea"/>
              </a:rPr>
              <a:t>Python</a:t>
            </a:r>
            <a:r>
              <a:rPr lang="zh-CN" dirty="0" smtClean="0">
                <a:latin typeface="+mn-ea"/>
              </a:rPr>
              <a:t>内部会自动对不再使用的字符串进行垃圾回收，所以，新的对象重用了前面已有字符串的空间</a:t>
            </a:r>
            <a:r>
              <a:rPr lang="zh-CN" altLang="en-US" dirty="0" smtClean="0">
                <a:latin typeface="+mn-ea"/>
              </a:rPr>
              <a:t>。</a:t>
            </a:r>
            <a:endParaRPr lang="zh-CN" dirty="0" smtClean="0">
              <a:latin typeface="+mn-ea"/>
            </a:endParaRPr>
          </a:p>
          <a:p>
            <a:pPr>
              <a:defRPr/>
            </a:pPr>
            <a:r>
              <a:rPr lang="en-US" dirty="0" smtClean="0">
                <a:latin typeface="+mn-ea"/>
              </a:rPr>
              <a:t>Python</a:t>
            </a:r>
            <a:r>
              <a:rPr lang="zh-CN" dirty="0" smtClean="0">
                <a:latin typeface="+mn-ea"/>
              </a:rPr>
              <a:t>的效率比我们想象的要好</a:t>
            </a:r>
            <a:r>
              <a:rPr lang="zh-CN" altLang="en-US" dirty="0" smtClean="0">
                <a:latin typeface="+mn-ea"/>
              </a:rPr>
              <a:t>。</a:t>
            </a:r>
            <a:endParaRPr lang="zh-CN" dirty="0" smtClean="0">
              <a:latin typeface="+mn-ea"/>
            </a:endParaRPr>
          </a:p>
          <a:p>
            <a:pPr>
              <a:defRPr/>
            </a:pPr>
            <a:endParaRPr lang="zh-CN" altLang="en-US" dirty="0"/>
          </a:p>
        </p:txBody>
      </p:sp>
      <p:sp>
        <p:nvSpPr>
          <p:cNvPr id="7885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2992CED-D738-4E79-AB3F-1FBFCA7F0FB5}" type="slidenum">
              <a:rPr lang="en-US" altLang="zh-CN" smtClean="0"/>
              <a:pPr eaLnBrk="1" hangingPunct="1"/>
              <a:t>75</a:t>
            </a:fld>
            <a:endParaRPr lang="en-US" altLang="zh-CN"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z="3600" smtClean="0">
                <a:ea typeface="黑体" pitchFamily="49" charset="-122"/>
              </a:rPr>
              <a:t>字符串格式化</a:t>
            </a:r>
            <a:endParaRPr lang="zh-CN" altLang="en-US" sz="3600" smtClean="0"/>
          </a:p>
        </p:txBody>
      </p:sp>
      <p:sp>
        <p:nvSpPr>
          <p:cNvPr id="3" name="内容占位符 2"/>
          <p:cNvSpPr>
            <a:spLocks noGrp="1"/>
          </p:cNvSpPr>
          <p:nvPr>
            <p:ph idx="1"/>
          </p:nvPr>
        </p:nvSpPr>
        <p:spPr/>
        <p:txBody>
          <a:bodyPr/>
          <a:lstStyle/>
          <a:p>
            <a:pPr>
              <a:defRPr/>
            </a:pPr>
            <a:r>
              <a:rPr lang="en-US" sz="2800" dirty="0" smtClean="0">
                <a:latin typeface="+mn-ea"/>
              </a:rPr>
              <a:t>Python</a:t>
            </a:r>
            <a:r>
              <a:rPr lang="zh-CN" sz="2800" dirty="0" smtClean="0">
                <a:latin typeface="+mn-ea"/>
              </a:rPr>
              <a:t>可以用</a:t>
            </a:r>
            <a:r>
              <a:rPr lang="en-US" sz="2800" dirty="0" smtClean="0">
                <a:latin typeface="+mn-ea"/>
              </a:rPr>
              <a:t>%</a:t>
            </a:r>
            <a:r>
              <a:rPr lang="zh-CN" sz="2800" dirty="0" smtClean="0">
                <a:latin typeface="+mn-ea"/>
              </a:rPr>
              <a:t>操作符编写格式化的字符串</a:t>
            </a:r>
          </a:p>
          <a:p>
            <a:pPr>
              <a:defRPr/>
            </a:pPr>
            <a:r>
              <a:rPr lang="zh-CN" sz="2800" dirty="0" smtClean="0">
                <a:latin typeface="+mn-ea"/>
              </a:rPr>
              <a:t>格式化字符串：</a:t>
            </a:r>
          </a:p>
          <a:p>
            <a:pPr lvl="1">
              <a:defRPr/>
            </a:pPr>
            <a:r>
              <a:rPr lang="en-US" sz="2400" dirty="0" smtClean="0">
                <a:latin typeface="+mn-ea"/>
              </a:rPr>
              <a:t>1</a:t>
            </a:r>
            <a:r>
              <a:rPr lang="zh-CN" sz="2400" dirty="0" smtClean="0">
                <a:latin typeface="+mn-ea"/>
              </a:rPr>
              <a:t>、在</a:t>
            </a:r>
            <a:r>
              <a:rPr lang="en-US" sz="2400" dirty="0" smtClean="0">
                <a:latin typeface="+mn-ea"/>
              </a:rPr>
              <a:t>%</a:t>
            </a:r>
            <a:r>
              <a:rPr lang="zh-CN" sz="2400" dirty="0" smtClean="0">
                <a:latin typeface="+mn-ea"/>
              </a:rPr>
              <a:t>操作符左侧放置一个需要进行格式化的字符串，这个字符串带有一个或多个嵌入的转换目标，都以</a:t>
            </a:r>
            <a:r>
              <a:rPr lang="en-US" sz="2400" dirty="0" smtClean="0">
                <a:latin typeface="+mn-ea"/>
              </a:rPr>
              <a:t>%</a:t>
            </a:r>
            <a:r>
              <a:rPr lang="zh-CN" sz="2400" dirty="0" smtClean="0">
                <a:latin typeface="+mn-ea"/>
              </a:rPr>
              <a:t>开头，如</a:t>
            </a:r>
            <a:r>
              <a:rPr lang="en-US" sz="2400" dirty="0" smtClean="0">
                <a:latin typeface="+mn-ea"/>
              </a:rPr>
              <a:t>%d</a:t>
            </a:r>
            <a:r>
              <a:rPr lang="zh-CN" sz="2400" dirty="0" smtClean="0">
                <a:latin typeface="+mn-ea"/>
              </a:rPr>
              <a:t>、</a:t>
            </a:r>
            <a:r>
              <a:rPr lang="en-US" sz="2400" dirty="0" smtClean="0">
                <a:latin typeface="+mn-ea"/>
              </a:rPr>
              <a:t>%f</a:t>
            </a:r>
            <a:r>
              <a:rPr lang="zh-CN" sz="2400" dirty="0" smtClean="0">
                <a:latin typeface="+mn-ea"/>
              </a:rPr>
              <a:t>等</a:t>
            </a:r>
          </a:p>
          <a:p>
            <a:pPr lvl="1">
              <a:defRPr/>
            </a:pPr>
            <a:r>
              <a:rPr lang="en-US" sz="2400" dirty="0" smtClean="0">
                <a:latin typeface="+mn-ea"/>
              </a:rPr>
              <a:t>2</a:t>
            </a:r>
            <a:r>
              <a:rPr lang="zh-CN" sz="2400" dirty="0" smtClean="0">
                <a:latin typeface="+mn-ea"/>
              </a:rPr>
              <a:t>、在</a:t>
            </a:r>
            <a:r>
              <a:rPr lang="en-US" sz="2400" dirty="0" smtClean="0">
                <a:latin typeface="+mn-ea"/>
              </a:rPr>
              <a:t>%</a:t>
            </a:r>
            <a:r>
              <a:rPr lang="zh-CN" sz="2400" dirty="0" smtClean="0">
                <a:latin typeface="+mn-ea"/>
              </a:rPr>
              <a:t>操作符右侧放置一个对象（或多个，在括号内），这些对象会被插入到左侧格式化字符串的转换目标的位置上</a:t>
            </a:r>
          </a:p>
          <a:p>
            <a:pPr>
              <a:defRPr/>
            </a:pPr>
            <a:endParaRPr lang="zh-CN" altLang="en-US" dirty="0"/>
          </a:p>
        </p:txBody>
      </p:sp>
      <p:sp>
        <p:nvSpPr>
          <p:cNvPr id="7987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8C0A86-7891-4D4C-8F3B-ADE36E3ECC53}" type="slidenum">
              <a:rPr lang="en-US" altLang="zh-CN" smtClean="0"/>
              <a:pPr eaLnBrk="1" hangingPunct="1"/>
              <a:t>76</a:t>
            </a:fld>
            <a:endParaRPr lang="en-US" altLang="zh-CN" smtClean="0"/>
          </a:p>
        </p:txBody>
      </p:sp>
      <p:sp>
        <p:nvSpPr>
          <p:cNvPr id="79877" name="Rectangle 4"/>
          <p:cNvSpPr>
            <a:spLocks noChangeArrowheads="1"/>
          </p:cNvSpPr>
          <p:nvPr/>
        </p:nvSpPr>
        <p:spPr bwMode="auto">
          <a:xfrm>
            <a:off x="2143125" y="4714875"/>
            <a:ext cx="4572000" cy="915988"/>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bookcount = 10</a:t>
            </a:r>
          </a:p>
          <a:p>
            <a:pPr eaLnBrk="1" hangingPunct="1"/>
            <a:r>
              <a:rPr lang="en-US" altLang="zh-CN" sz="1600" b="1">
                <a:latin typeface="Courier New" pitchFamily="49" charset="0"/>
              </a:rPr>
              <a:t>&gt;&gt;&gt; "there are %d books"%bookcount</a:t>
            </a:r>
          </a:p>
          <a:p>
            <a:pPr eaLnBrk="1" hangingPunct="1"/>
            <a:r>
              <a:rPr lang="en-US" altLang="zh-CN" sz="1600" b="1">
                <a:latin typeface="Courier New" pitchFamily="49" charset="0"/>
              </a:rPr>
              <a:t>'there are 10 books'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zh-CN" altLang="en-US" sz="3600" smtClean="0">
                <a:ea typeface="黑体" pitchFamily="49" charset="-122"/>
              </a:rPr>
              <a:t>字符串格式化</a:t>
            </a:r>
            <a:endParaRPr lang="zh-CN" altLang="en-US" sz="3600" smtClean="0"/>
          </a:p>
        </p:txBody>
      </p:sp>
      <p:sp>
        <p:nvSpPr>
          <p:cNvPr id="80899"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C34E351-D175-41C9-B347-BB726D4A6632}" type="slidenum">
              <a:rPr lang="en-US" altLang="zh-CN" smtClean="0"/>
              <a:pPr eaLnBrk="1" hangingPunct="1"/>
              <a:t>77</a:t>
            </a:fld>
            <a:endParaRPr lang="en-US" altLang="zh-CN" smtClean="0"/>
          </a:p>
        </p:txBody>
      </p:sp>
      <p:sp>
        <p:nvSpPr>
          <p:cNvPr id="80900" name="Rectangle 4"/>
          <p:cNvSpPr>
            <a:spLocks noChangeArrowheads="1"/>
          </p:cNvSpPr>
          <p:nvPr/>
        </p:nvSpPr>
        <p:spPr bwMode="auto">
          <a:xfrm>
            <a:off x="1547813" y="1500188"/>
            <a:ext cx="6048375" cy="1465262"/>
          </a:xfrm>
          <a:prstGeom prst="rect">
            <a:avLst/>
          </a:prstGeom>
          <a:solidFill>
            <a:srgbClr val="BBDF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"%d %s %d you"%(1, 'spam', 4)</a:t>
            </a:r>
          </a:p>
          <a:p>
            <a:pPr eaLnBrk="1" hangingPunct="1"/>
            <a:r>
              <a:rPr lang="en-US" altLang="zh-CN" sz="1600" b="1">
                <a:latin typeface="Courier New" pitchFamily="49" charset="0"/>
              </a:rPr>
              <a:t>'1 spam 4 you‘</a:t>
            </a:r>
          </a:p>
          <a:p>
            <a:pPr eaLnBrk="1" hangingPunct="1"/>
            <a:endParaRPr lang="en-US" altLang="zh-CN" sz="1600" b="1">
              <a:latin typeface="Courier New" pitchFamily="49" charset="0"/>
            </a:endParaRPr>
          </a:p>
          <a:p>
            <a:pPr eaLnBrk="1" hangingPunct="1"/>
            <a:r>
              <a:rPr lang="en-US" altLang="zh-CN" sz="1600" b="1">
                <a:latin typeface="Courier New" pitchFamily="49" charset="0"/>
              </a:rPr>
              <a:t>&gt;&gt;&gt; "%s -- %s -- %s"%(42, 3.1415926, [1, 2, 3])</a:t>
            </a:r>
          </a:p>
          <a:p>
            <a:pPr eaLnBrk="1" hangingPunct="1"/>
            <a:r>
              <a:rPr lang="en-US" altLang="zh-CN" sz="1600" b="1">
                <a:latin typeface="Courier New" pitchFamily="49" charset="0"/>
              </a:rPr>
              <a:t>'42 -- 3.1415926 -- [1, 2, 3]'</a:t>
            </a:r>
          </a:p>
        </p:txBody>
      </p:sp>
      <p:sp>
        <p:nvSpPr>
          <p:cNvPr id="8" name="AutoShape 5"/>
          <p:cNvSpPr>
            <a:spLocks noChangeArrowheads="1"/>
          </p:cNvSpPr>
          <p:nvPr/>
        </p:nvSpPr>
        <p:spPr bwMode="auto">
          <a:xfrm>
            <a:off x="5292725" y="3443288"/>
            <a:ext cx="3168650" cy="1296987"/>
          </a:xfrm>
          <a:prstGeom prst="wedgeRoundRectCallout">
            <a:avLst>
              <a:gd name="adj1" fmla="val -44088"/>
              <a:gd name="adj2" fmla="val -124662"/>
              <a:gd name="adj3" fmla="val 16667"/>
            </a:avLst>
          </a:prstGeom>
          <a:solidFill>
            <a:schemeClr val="accent1">
              <a:alpha val="79999"/>
            </a:schemeClr>
          </a:solidFill>
          <a:ln w="9525">
            <a:solidFill>
              <a:schemeClr val="tx1"/>
            </a:solidFill>
            <a:miter lim="800000"/>
            <a:headEnd/>
            <a:tailEnd/>
          </a:ln>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lang="zh-CN" altLang="en-US">
                <a:latin typeface="黑体" pitchFamily="49" charset="-122"/>
                <a:ea typeface="黑体" pitchFamily="49" charset="-122"/>
              </a:rPr>
              <a:t>左侧的目标位置都要求是</a:t>
            </a:r>
            <a:r>
              <a:rPr lang="en-US" altLang="zh-CN">
                <a:latin typeface="黑体" pitchFamily="49" charset="-122"/>
                <a:ea typeface="黑体" pitchFamily="49" charset="-122"/>
              </a:rPr>
              <a:t>%s</a:t>
            </a:r>
            <a:r>
              <a:rPr lang="zh-CN" altLang="en-US">
                <a:latin typeface="黑体" pitchFamily="49" charset="-122"/>
                <a:ea typeface="黑体" pitchFamily="49" charset="-122"/>
              </a:rPr>
              <a:t>（字符串），这就表示要将右边的对象都转换为字符串</a:t>
            </a:r>
          </a:p>
        </p:txBody>
      </p:sp>
      <p:sp>
        <p:nvSpPr>
          <p:cNvPr id="9" name="AutoShape 6"/>
          <p:cNvSpPr>
            <a:spLocks noChangeArrowheads="1"/>
          </p:cNvSpPr>
          <p:nvPr/>
        </p:nvSpPr>
        <p:spPr bwMode="auto">
          <a:xfrm>
            <a:off x="611188" y="4652963"/>
            <a:ext cx="6337300" cy="1655762"/>
          </a:xfrm>
          <a:prstGeom prst="horizontalScroll">
            <a:avLst>
              <a:gd name="adj" fmla="val 12500"/>
            </a:avLst>
          </a:prstGeom>
          <a:solidFill>
            <a:srgbClr val="FF9900"/>
          </a:solidFill>
          <a:ln w="9525">
            <a:solidFill>
              <a:schemeClr val="tx1"/>
            </a:solidFill>
            <a:round/>
            <a:headEnd/>
            <a:tailEnd/>
          </a:ln>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zh-CN" altLang="en-US" b="1">
                <a:solidFill>
                  <a:schemeClr val="accent2"/>
                </a:solidFill>
                <a:ea typeface="黑体" pitchFamily="49" charset="-122"/>
              </a:rPr>
              <a:t>另外要注意的是，格式化总会返回新的字符串作为结果，而不是对左侧的字符串进行修改，由于字符串是不可变的；因此，如果需要的话，可以分配一个变量名来保持结果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en-US" altLang="zh-CN" sz="3600" smtClean="0"/>
              <a:t>List</a:t>
            </a:r>
            <a:r>
              <a:rPr lang="zh-CN" altLang="en-US" sz="3600" smtClean="0"/>
              <a:t>列表 </a:t>
            </a:r>
          </a:p>
        </p:txBody>
      </p:sp>
      <p:sp>
        <p:nvSpPr>
          <p:cNvPr id="8192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791BFFDE-6B38-42B3-A3B7-7B263325631B}" type="slidenum">
              <a:rPr lang="en-US" altLang="zh-CN" smtClean="0"/>
              <a:pPr eaLnBrk="1" hangingPunct="1"/>
              <a:t>78</a:t>
            </a:fld>
            <a:endParaRPr lang="en-US" altLang="zh-CN" smtClean="0"/>
          </a:p>
        </p:txBody>
      </p:sp>
      <p:sp>
        <p:nvSpPr>
          <p:cNvPr id="6"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zh-CN" altLang="en-US" sz="3200" dirty="0"/>
              <a:t>列表是</a:t>
            </a:r>
            <a:r>
              <a:rPr lang="en-US" sz="3200" dirty="0"/>
              <a:t>Python</a:t>
            </a:r>
            <a:r>
              <a:rPr lang="zh-CN" altLang="en-US" sz="3200" dirty="0"/>
              <a:t>中最具灵活性的有序集合对象类型。和字符串不同的是，列表可以包含任何种类的对象：数字、字符串、自定义对象甚至其他列表。</a:t>
            </a:r>
          </a:p>
          <a:p>
            <a:pPr marL="469900" indent="-469900" eaLnBrk="0" hangingPunct="0">
              <a:spcBef>
                <a:spcPct val="20000"/>
              </a:spcBef>
              <a:buClr>
                <a:schemeClr val="accent2"/>
              </a:buClr>
              <a:buFont typeface="Wingdings" pitchFamily="2" charset="2"/>
              <a:buChar char="o"/>
              <a:defRPr/>
            </a:pPr>
            <a:r>
              <a:rPr lang="zh-CN" altLang="en-US" sz="3200" kern="0" dirty="0">
                <a:latin typeface="+mn-lt"/>
                <a:ea typeface="+mn-ea"/>
              </a:rPr>
              <a:t>似与其他高级语言的数组</a:t>
            </a:r>
            <a:r>
              <a:rPr lang="zh-CN" altLang="en-US" sz="3200" dirty="0"/>
              <a:t>列表是可变对象，支持在原处修改，可以通过指定的偏移值和分片、列表方法调用、删除语句等方法实现。</a:t>
            </a:r>
          </a:p>
          <a:p>
            <a:pPr marL="469900" indent="-469900" eaLnBrk="0" hangingPunct="0">
              <a:spcBef>
                <a:spcPct val="20000"/>
              </a:spcBef>
              <a:buClr>
                <a:schemeClr val="accent2"/>
              </a:buClr>
              <a:buFont typeface="Wingdings" pitchFamily="2" charset="2"/>
              <a:buChar char="o"/>
              <a:defRPr/>
            </a:pPr>
            <a:endParaRPr lang="en-US" altLang="zh-CN" sz="3400" kern="0" dirty="0">
              <a:latin typeface="+mn-lt"/>
              <a:ea typeface="+mn-ea"/>
            </a:endParaRPr>
          </a:p>
          <a:p>
            <a:pPr marL="469900" indent="-469900" eaLnBrk="0" hangingPunct="0">
              <a:spcBef>
                <a:spcPct val="20000"/>
              </a:spcBef>
              <a:buClr>
                <a:schemeClr val="accent2"/>
              </a:buClr>
              <a:buFont typeface="Wingdings" pitchFamily="2" charset="2"/>
              <a:buChar char="o"/>
              <a:defRPr/>
            </a:pPr>
            <a:endParaRPr lang="en-US" altLang="zh-CN" sz="3400" kern="0" dirty="0">
              <a:latin typeface="+mn-lt"/>
              <a:ea typeface="+mn-ea"/>
            </a:endParaRPr>
          </a:p>
          <a:p>
            <a:pPr marL="469900" indent="-469900" eaLnBrk="0" hangingPunct="0">
              <a:spcBef>
                <a:spcPct val="20000"/>
              </a:spcBef>
              <a:buClr>
                <a:schemeClr val="accent2"/>
              </a:buClr>
              <a:buFont typeface="Wingdings" pitchFamily="2" charset="2"/>
              <a:buChar char="o"/>
              <a:defRPr/>
            </a:pPr>
            <a:endParaRPr lang="zh-CN" altLang="en-US" sz="3400" kern="0" dirty="0">
              <a:latin typeface="+mn-lt"/>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sz="3600" smtClean="0">
                <a:ea typeface="黑体" pitchFamily="49" charset="-122"/>
              </a:rPr>
              <a:t>列表的主要性质</a:t>
            </a:r>
            <a:endParaRPr lang="zh-CN" altLang="en-US" sz="3600" smtClean="0"/>
          </a:p>
        </p:txBody>
      </p:sp>
      <p:sp>
        <p:nvSpPr>
          <p:cNvPr id="8294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C01A415-6376-45B1-A801-60CE81242353}" type="slidenum">
              <a:rPr lang="en-US" altLang="zh-CN" smtClean="0"/>
              <a:pPr eaLnBrk="1" hangingPunct="1"/>
              <a:t>79</a:t>
            </a:fld>
            <a:endParaRPr lang="en-US" altLang="zh-CN" smtClean="0"/>
          </a:p>
        </p:txBody>
      </p:sp>
      <p:sp>
        <p:nvSpPr>
          <p:cNvPr id="6"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zh-CN" altLang="en-US" sz="3200" dirty="0">
                <a:latin typeface="+mn-ea"/>
                <a:ea typeface="+mn-ea"/>
              </a:rPr>
              <a:t>任意对象的有序集合</a:t>
            </a:r>
          </a:p>
          <a:p>
            <a:pPr lvl="1">
              <a:defRPr/>
            </a:pPr>
            <a:r>
              <a:rPr lang="zh-CN" altLang="en-US" sz="2800" dirty="0">
                <a:latin typeface="+mn-ea"/>
                <a:ea typeface="+mn-ea"/>
              </a:rPr>
              <a:t>     从功能是看，列表就是收集其他对象的地方，可以他们看成数组；同时，列表所包含的每一项都保持了从左到右的位置顺序（也就是说，它们是序列）。</a:t>
            </a:r>
          </a:p>
          <a:p>
            <a:pPr marL="469900" indent="-469900" eaLnBrk="0" hangingPunct="0">
              <a:spcBef>
                <a:spcPct val="20000"/>
              </a:spcBef>
              <a:buClr>
                <a:schemeClr val="accent2"/>
              </a:buClr>
              <a:buFont typeface="Wingdings" pitchFamily="2" charset="2"/>
              <a:buChar char="o"/>
              <a:defRPr/>
            </a:pPr>
            <a:r>
              <a:rPr lang="en-US" altLang="zh-CN" sz="3200" kern="0" dirty="0">
                <a:latin typeface="+mn-ea"/>
                <a:ea typeface="+mn-ea"/>
              </a:rPr>
              <a:t> </a:t>
            </a:r>
            <a:r>
              <a:rPr lang="zh-CN" altLang="en-US" sz="3200" dirty="0">
                <a:latin typeface="+mn-ea"/>
                <a:ea typeface="+mn-ea"/>
              </a:rPr>
              <a:t>通过偏移读取</a:t>
            </a:r>
          </a:p>
          <a:p>
            <a:pPr lvl="1">
              <a:defRPr/>
            </a:pPr>
            <a:r>
              <a:rPr lang="zh-CN" altLang="en-US" sz="2800" dirty="0">
                <a:latin typeface="+mn-ea"/>
                <a:ea typeface="+mn-ea"/>
              </a:rPr>
              <a:t>    和字符串一样，可以通过列表对象的偏移对其进行索引，从而读取对象的一部分内容。当然也可以执行诸如分片和合并之类的操作。</a:t>
            </a:r>
          </a:p>
          <a:p>
            <a:pPr marL="908050" lvl="1" indent="-436563" eaLnBrk="0" hangingPunct="0">
              <a:spcBef>
                <a:spcPct val="20000"/>
              </a:spcBef>
              <a:buClr>
                <a:schemeClr val="accent2"/>
              </a:buClr>
              <a:buFont typeface="Wingdings" pitchFamily="2" charset="2"/>
              <a:buChar char="n"/>
              <a:defRPr/>
            </a:pPr>
            <a:endParaRPr lang="en-US" altLang="zh-CN" sz="2200" kern="0" dirty="0">
              <a:latin typeface="+mn-lt"/>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4625966-76E6-4997-8E34-8E6987B5A7A9}" type="slidenum">
              <a:rPr lang="en-US" altLang="zh-CN" smtClean="0"/>
              <a:pPr eaLnBrk="1" hangingPunct="1"/>
              <a:t>8</a:t>
            </a:fld>
            <a:endParaRPr lang="en-US" altLang="zh-CN" smtClean="0"/>
          </a:p>
        </p:txBody>
      </p:sp>
      <p:sp>
        <p:nvSpPr>
          <p:cNvPr id="10243" name="Rectangle 2"/>
          <p:cNvSpPr>
            <a:spLocks noGrp="1" noChangeArrowheads="1"/>
          </p:cNvSpPr>
          <p:nvPr>
            <p:ph type="title"/>
          </p:nvPr>
        </p:nvSpPr>
        <p:spPr/>
        <p:txBody>
          <a:bodyPr/>
          <a:lstStyle/>
          <a:p>
            <a:pPr eaLnBrk="1" hangingPunct="1"/>
            <a:r>
              <a:rPr lang="zh-CN" altLang="en-US" sz="3600" smtClean="0"/>
              <a:t>文件类型</a:t>
            </a:r>
          </a:p>
        </p:txBody>
      </p:sp>
      <p:sp>
        <p:nvSpPr>
          <p:cNvPr id="10244" name="Rectangle 3"/>
          <p:cNvSpPr>
            <a:spLocks noGrp="1" noChangeArrowheads="1"/>
          </p:cNvSpPr>
          <p:nvPr>
            <p:ph type="body" idx="1"/>
          </p:nvPr>
        </p:nvSpPr>
        <p:spPr/>
        <p:txBody>
          <a:bodyPr/>
          <a:lstStyle/>
          <a:p>
            <a:pPr eaLnBrk="1" hangingPunct="1"/>
            <a:r>
              <a:rPr lang="zh-CN" altLang="en-US" smtClean="0"/>
              <a:t>字节代码</a:t>
            </a:r>
            <a:endParaRPr lang="en-US" altLang="zh-CN" smtClean="0"/>
          </a:p>
          <a:p>
            <a:pPr eaLnBrk="1" hangingPunct="1">
              <a:buFont typeface="Wingdings" pitchFamily="2" charset="2"/>
              <a:buNone/>
            </a:pPr>
            <a:r>
              <a:rPr lang="en-US" altLang="zh-CN" smtClean="0"/>
              <a:t>          Python</a:t>
            </a:r>
            <a:r>
              <a:rPr lang="zh-CN" altLang="en-US" smtClean="0"/>
              <a:t>源文件经过编译后生成的</a:t>
            </a:r>
            <a:r>
              <a:rPr lang="en-US" altLang="zh-CN" smtClean="0"/>
              <a:t>pyc</a:t>
            </a:r>
            <a:r>
              <a:rPr lang="zh-CN" altLang="en-US" smtClean="0"/>
              <a:t>文件，即字节文件。它与平台无关，所以可以移植到其他系统上。下面这段脚本可以把 </a:t>
            </a:r>
            <a:r>
              <a:rPr lang="en-US" altLang="zh-CN" smtClean="0"/>
              <a:t>example.py </a:t>
            </a:r>
            <a:r>
              <a:rPr lang="zh-CN" altLang="en-US" smtClean="0"/>
              <a:t>编译为 </a:t>
            </a:r>
            <a:r>
              <a:rPr lang="en-US" altLang="zh-CN" smtClean="0"/>
              <a:t>example.pyc</a:t>
            </a:r>
          </a:p>
          <a:p>
            <a:pPr eaLnBrk="1" hangingPunct="1">
              <a:buFont typeface="Wingdings" pitchFamily="2" charset="2"/>
              <a:buNone/>
            </a:pPr>
            <a:r>
              <a:rPr lang="en-US" altLang="zh-CN" smtClean="0"/>
              <a:t/>
            </a:r>
            <a:br>
              <a:rPr lang="en-US" altLang="zh-CN" smtClean="0"/>
            </a:br>
            <a:r>
              <a:rPr lang="en-US" altLang="zh-CN" smtClean="0"/>
              <a:t>#compile py to pyc</a:t>
            </a:r>
            <a:br>
              <a:rPr lang="en-US" altLang="zh-CN" smtClean="0"/>
            </a:br>
            <a:r>
              <a:rPr lang="en-US" altLang="zh-CN" smtClean="0"/>
              <a:t>import py_compile</a:t>
            </a:r>
            <a:br>
              <a:rPr lang="en-US" altLang="zh-CN" smtClean="0"/>
            </a:br>
            <a:r>
              <a:rPr lang="en-US" altLang="zh-CN" smtClean="0"/>
              <a:t>py_compile.compile('example.py')</a:t>
            </a:r>
            <a:br>
              <a:rPr lang="en-US" altLang="zh-CN" smtClean="0"/>
            </a:br>
            <a:r>
              <a:rPr lang="zh-CN" altLang="en-US" smtClean="0"/>
              <a:t>运行此脚本即可得到</a:t>
            </a:r>
            <a:r>
              <a:rPr lang="en-US" altLang="zh-CN" smtClean="0"/>
              <a:t>example.pyc      </a:t>
            </a:r>
            <a:endParaRPr lang="zh-CN"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z="3600" smtClean="0">
                <a:ea typeface="黑体" pitchFamily="49" charset="-122"/>
              </a:rPr>
              <a:t>列表的主要性质</a:t>
            </a:r>
            <a:endParaRPr lang="zh-CN" altLang="en-US" sz="3600" smtClean="0"/>
          </a:p>
        </p:txBody>
      </p:sp>
      <p:sp>
        <p:nvSpPr>
          <p:cNvPr id="8397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03C0356-DDC1-44B0-B3EE-FA5D90DE0E81}" type="slidenum">
              <a:rPr lang="en-US" altLang="zh-CN" smtClean="0"/>
              <a:pPr eaLnBrk="1" hangingPunct="1"/>
              <a:t>80</a:t>
            </a:fld>
            <a:endParaRPr lang="en-US" altLang="zh-CN" smtClean="0"/>
          </a:p>
        </p:txBody>
      </p:sp>
      <p:sp>
        <p:nvSpPr>
          <p:cNvPr id="6"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zh-CN" altLang="en-US" sz="2800" dirty="0">
                <a:latin typeface="+mn-ea"/>
                <a:ea typeface="黑体" pitchFamily="49" charset="-122"/>
              </a:rPr>
              <a:t> </a:t>
            </a:r>
            <a:r>
              <a:rPr lang="zh-CN" altLang="en-US" sz="3200" dirty="0">
                <a:latin typeface="+mn-ea"/>
                <a:ea typeface="+mn-ea"/>
              </a:rPr>
              <a:t>可变长度、异构以及任意嵌套</a:t>
            </a:r>
          </a:p>
          <a:p>
            <a:pPr lvl="1">
              <a:defRPr/>
            </a:pPr>
            <a:r>
              <a:rPr lang="zh-CN" altLang="en-US" sz="2800" dirty="0">
                <a:latin typeface="+mn-ea"/>
                <a:ea typeface="+mn-ea"/>
              </a:rPr>
              <a:t>和字符串不同，列表可以根据需要增长或缩短（长度可变），并且可以包含任何类型的对象，并支持任意的嵌套。</a:t>
            </a:r>
          </a:p>
          <a:p>
            <a:pPr marL="469900" indent="-469900" eaLnBrk="0" hangingPunct="0">
              <a:spcBef>
                <a:spcPct val="20000"/>
              </a:spcBef>
              <a:buClr>
                <a:schemeClr val="accent2"/>
              </a:buClr>
              <a:buFont typeface="Wingdings" pitchFamily="2" charset="2"/>
              <a:buChar char="o"/>
              <a:defRPr/>
            </a:pPr>
            <a:r>
              <a:rPr lang="en-US" altLang="zh-CN" sz="3200" dirty="0">
                <a:latin typeface="+mn-ea"/>
                <a:ea typeface="+mn-ea"/>
              </a:rPr>
              <a:t> </a:t>
            </a:r>
            <a:r>
              <a:rPr lang="zh-CN" altLang="en-US" sz="3200" dirty="0">
                <a:latin typeface="+mn-ea"/>
                <a:ea typeface="+mn-ea"/>
              </a:rPr>
              <a:t>可变序列</a:t>
            </a:r>
          </a:p>
          <a:p>
            <a:pPr lvl="1">
              <a:defRPr/>
            </a:pPr>
            <a:r>
              <a:rPr lang="zh-CN" altLang="en-US" sz="2800" dirty="0">
                <a:latin typeface="+mn-ea"/>
                <a:ea typeface="+mn-ea"/>
              </a:rPr>
              <a:t>列表支持在原处的修改，也可以响应所有针对字符串序列的操作，如索引、分片以及合并。实际上，序列操作在列表与字符串中工作方式相同。唯一区别是：当合并或分片应用于列表时，返回新的列表而不是新的字符串。当然，支持某些字符串不支持的操作。</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r>
              <a:rPr lang="zh-CN" altLang="en-US" sz="3600" smtClean="0">
                <a:ea typeface="黑体" pitchFamily="49" charset="-122"/>
              </a:rPr>
              <a:t>常用列表常量和操作</a:t>
            </a:r>
            <a:endParaRPr lang="zh-CN" altLang="en-US" sz="3600" smtClean="0"/>
          </a:p>
        </p:txBody>
      </p:sp>
      <p:sp>
        <p:nvSpPr>
          <p:cNvPr id="8499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9C5606D-89EC-4826-A928-3F7111DAA999}" type="slidenum">
              <a:rPr lang="en-US" altLang="zh-CN" smtClean="0"/>
              <a:pPr eaLnBrk="1" hangingPunct="1"/>
              <a:t>81</a:t>
            </a:fld>
            <a:endParaRPr lang="en-US" altLang="zh-CN" smtClean="0"/>
          </a:p>
        </p:txBody>
      </p:sp>
      <p:graphicFrame>
        <p:nvGraphicFramePr>
          <p:cNvPr id="8" name="Group 50"/>
          <p:cNvGraphicFramePr>
            <a:graphicFrameLocks noGrp="1"/>
          </p:cNvGraphicFramePr>
          <p:nvPr>
            <p:ph idx="1"/>
          </p:nvPr>
        </p:nvGraphicFramePr>
        <p:xfrm>
          <a:off x="395288" y="1412875"/>
          <a:ext cx="8229600" cy="4706938"/>
        </p:xfrm>
        <a:graphic>
          <a:graphicData uri="http://schemas.openxmlformats.org/drawingml/2006/table">
            <a:tbl>
              <a:tblPr/>
              <a:tblGrid>
                <a:gridCol w="4762500"/>
                <a:gridCol w="3467100"/>
              </a:tblGrid>
              <a:tr h="5203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rgbClr val="FF0000"/>
                          </a:solidFill>
                          <a:effectLst/>
                          <a:latin typeface="黑体" pitchFamily="49" charset="-122"/>
                          <a:ea typeface="黑体" pitchFamily="49" charset="-122"/>
                        </a:rPr>
                        <a:t>操作</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0000"/>
                          </a:solidFill>
                          <a:effectLst/>
                          <a:latin typeface="黑体" pitchFamily="49" charset="-122"/>
                          <a:ea typeface="黑体" pitchFamily="49" charset="-122"/>
                        </a:rPr>
                        <a:t>解释</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24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Courier New" pitchFamily="49" charset="0"/>
                          <a:ea typeface="宋体" pitchFamily="2" charset="-122"/>
                        </a:rPr>
                        <a:t>L1=[]</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smtClean="0">
                          <a:ln>
                            <a:noFill/>
                          </a:ln>
                          <a:solidFill>
                            <a:srgbClr val="FF0000"/>
                          </a:solidFill>
                          <a:effectLst/>
                          <a:latin typeface="黑体" pitchFamily="49" charset="-122"/>
                          <a:ea typeface="黑体" pitchFamily="49" charset="-122"/>
                        </a:rPr>
                        <a:t>一个空的列表</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0645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Courier New" pitchFamily="49" charset="0"/>
                          <a:ea typeface="宋体" pitchFamily="2" charset="-122"/>
                        </a:rPr>
                        <a:t>L2 = [0, 1, 2, 3]</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四元素列表</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24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urier New" pitchFamily="49" charset="0"/>
                          <a:ea typeface="宋体" pitchFamily="2" charset="-122"/>
                        </a:rPr>
                        <a:t>L3 = [‘abc’,10,[‘def’, ‘ghi’]</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嵌套列表</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08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urier New" pitchFamily="49" charset="0"/>
                          <a:ea typeface="宋体" pitchFamily="2" charset="-122"/>
                        </a:rPr>
                        <a:t>L2[i]</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索引</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24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urier New" pitchFamily="49" charset="0"/>
                          <a:ea typeface="宋体" pitchFamily="2" charset="-122"/>
                        </a:rPr>
                        <a:t>L3[i][j]</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索引的索引</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08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urier New" pitchFamily="49" charset="0"/>
                          <a:ea typeface="宋体" pitchFamily="2" charset="-122"/>
                        </a:rPr>
                        <a:t>L2[i:j]</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分片</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24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urier New" pitchFamily="49" charset="0"/>
                          <a:ea typeface="宋体" pitchFamily="2" charset="-122"/>
                        </a:rPr>
                        <a:t>len(L2)</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求长度</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51756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urier New" pitchFamily="49" charset="0"/>
                          <a:ea typeface="宋体" pitchFamily="2" charset="-122"/>
                        </a:rPr>
                        <a:t>L1 + L2</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合并</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088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Courier New" pitchFamily="49" charset="0"/>
                          <a:ea typeface="宋体" pitchFamily="2" charset="-122"/>
                        </a:rPr>
                        <a:t>L2 * 3</a:t>
                      </a:r>
                    </a:p>
                  </a:txBody>
                  <a:tcPr marL="90000" marR="90000" marT="46804" marB="4680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smtClean="0">
                          <a:ln>
                            <a:noFill/>
                          </a:ln>
                          <a:solidFill>
                            <a:srgbClr val="FF0000"/>
                          </a:solidFill>
                          <a:effectLst/>
                          <a:latin typeface="黑体" pitchFamily="49" charset="-122"/>
                          <a:ea typeface="黑体" pitchFamily="49" charset="-122"/>
                        </a:rPr>
                        <a:t>重复</a:t>
                      </a:r>
                    </a:p>
                  </a:txBody>
                  <a:tcPr marL="90000" marR="90000" marT="46804" marB="4680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zh-CN" altLang="en-US" sz="3600" smtClean="0">
                <a:ea typeface="黑体" pitchFamily="49" charset="-122"/>
              </a:rPr>
              <a:t>列表的方法</a:t>
            </a:r>
            <a:endParaRPr lang="zh-CN" altLang="en-US" sz="3600" smtClean="0"/>
          </a:p>
        </p:txBody>
      </p:sp>
      <p:sp>
        <p:nvSpPr>
          <p:cNvPr id="3" name="内容占位符 2"/>
          <p:cNvSpPr>
            <a:spLocks noGrp="1"/>
          </p:cNvSpPr>
          <p:nvPr>
            <p:ph idx="1"/>
          </p:nvPr>
        </p:nvSpPr>
        <p:spPr/>
        <p:txBody>
          <a:bodyPr/>
          <a:lstStyle/>
          <a:p>
            <a:pPr>
              <a:lnSpc>
                <a:spcPct val="90000"/>
              </a:lnSpc>
              <a:defRPr/>
            </a:pPr>
            <a:r>
              <a:rPr lang="en-US" altLang="zh-CN" dirty="0" smtClean="0">
                <a:latin typeface="+mn-ea"/>
              </a:rPr>
              <a:t> </a:t>
            </a:r>
            <a:r>
              <a:rPr lang="en-US" altLang="zh-CN" sz="2800" dirty="0" smtClean="0">
                <a:latin typeface="+mn-ea"/>
              </a:rPr>
              <a:t>append(x)</a:t>
            </a:r>
          </a:p>
          <a:p>
            <a:pPr lvl="1">
              <a:lnSpc>
                <a:spcPct val="90000"/>
              </a:lnSpc>
              <a:buFont typeface="Wingdings" pitchFamily="2" charset="2"/>
              <a:buNone/>
              <a:defRPr/>
            </a:pPr>
            <a:r>
              <a:rPr lang="zh-CN" altLang="en-US" sz="2400" dirty="0" smtClean="0">
                <a:latin typeface="+mn-ea"/>
              </a:rPr>
              <a:t>       </a:t>
            </a:r>
            <a:r>
              <a:rPr lang="zh-CN" altLang="en-US" sz="2800" dirty="0" smtClean="0">
                <a:latin typeface="+mn-ea"/>
              </a:rPr>
              <a:t>把一个元素添加到列表的结尾，相当于</a:t>
            </a:r>
            <a:r>
              <a:rPr lang="en-US" altLang="zh-CN" sz="2800" dirty="0" smtClean="0">
                <a:latin typeface="+mn-ea"/>
              </a:rPr>
              <a:t>a[</a:t>
            </a:r>
            <a:r>
              <a:rPr lang="en-US" altLang="zh-CN" sz="2800" dirty="0" err="1" smtClean="0">
                <a:latin typeface="+mn-ea"/>
              </a:rPr>
              <a:t>len</a:t>
            </a:r>
            <a:r>
              <a:rPr lang="en-US" altLang="zh-CN" sz="2800" dirty="0" smtClean="0">
                <a:latin typeface="+mn-ea"/>
              </a:rPr>
              <a:t>(a):] = [x]</a:t>
            </a:r>
          </a:p>
          <a:p>
            <a:pPr>
              <a:lnSpc>
                <a:spcPct val="90000"/>
              </a:lnSpc>
              <a:defRPr/>
            </a:pPr>
            <a:r>
              <a:rPr lang="en-US" altLang="zh-CN" sz="2800" dirty="0" smtClean="0">
                <a:latin typeface="+mn-ea"/>
              </a:rPr>
              <a:t>extend(L)</a:t>
            </a:r>
          </a:p>
          <a:p>
            <a:pPr lvl="1">
              <a:lnSpc>
                <a:spcPct val="90000"/>
              </a:lnSpc>
              <a:buFont typeface="Wingdings" pitchFamily="2" charset="2"/>
              <a:buNone/>
              <a:defRPr/>
            </a:pPr>
            <a:r>
              <a:rPr lang="zh-CN" altLang="en-US" sz="2800" dirty="0" smtClean="0">
                <a:latin typeface="+mn-ea"/>
              </a:rPr>
              <a:t>       通过添加指定列表的所有元素来扩充列表，相当于</a:t>
            </a:r>
            <a:r>
              <a:rPr lang="en-US" altLang="zh-CN" sz="2800" dirty="0" smtClean="0">
                <a:latin typeface="+mn-ea"/>
              </a:rPr>
              <a:t>a[</a:t>
            </a:r>
            <a:r>
              <a:rPr lang="en-US" altLang="zh-CN" sz="2800" dirty="0" err="1" smtClean="0">
                <a:latin typeface="+mn-ea"/>
              </a:rPr>
              <a:t>len</a:t>
            </a:r>
            <a:r>
              <a:rPr lang="en-US" altLang="zh-CN" sz="2800" dirty="0" smtClean="0">
                <a:latin typeface="+mn-ea"/>
              </a:rPr>
              <a:t>(a):]=L</a:t>
            </a:r>
          </a:p>
          <a:p>
            <a:pPr>
              <a:lnSpc>
                <a:spcPct val="90000"/>
              </a:lnSpc>
              <a:defRPr/>
            </a:pPr>
            <a:r>
              <a:rPr lang="en-US" altLang="zh-CN" sz="2800" dirty="0" smtClean="0">
                <a:latin typeface="+mn-ea"/>
              </a:rPr>
              <a:t>insert(</a:t>
            </a:r>
            <a:r>
              <a:rPr lang="en-US" altLang="zh-CN" sz="2800" dirty="0" err="1" smtClean="0">
                <a:latin typeface="+mn-ea"/>
              </a:rPr>
              <a:t>i,x</a:t>
            </a:r>
            <a:r>
              <a:rPr lang="en-US" altLang="zh-CN" sz="2800" dirty="0" smtClean="0">
                <a:latin typeface="+mn-ea"/>
              </a:rPr>
              <a:t>)</a:t>
            </a:r>
          </a:p>
          <a:p>
            <a:pPr lvl="1">
              <a:lnSpc>
                <a:spcPct val="90000"/>
              </a:lnSpc>
              <a:buFont typeface="Wingdings" pitchFamily="2" charset="2"/>
              <a:buNone/>
              <a:defRPr/>
            </a:pPr>
            <a:r>
              <a:rPr lang="zh-CN" altLang="en-US" sz="2800" dirty="0" smtClean="0">
                <a:latin typeface="+mn-ea"/>
              </a:rPr>
              <a:t>       在指定位置插入一个元素。第一个参数是准备插入到其前面的那个元素的索引，例如</a:t>
            </a:r>
            <a:r>
              <a:rPr lang="en-US" altLang="zh-CN" sz="2800" dirty="0" err="1" smtClean="0">
                <a:latin typeface="+mn-ea"/>
              </a:rPr>
              <a:t>a.insert</a:t>
            </a:r>
            <a:r>
              <a:rPr lang="en-US" altLang="zh-CN" sz="2800" dirty="0" smtClean="0">
                <a:latin typeface="+mn-ea"/>
              </a:rPr>
              <a:t>(0,x)</a:t>
            </a:r>
            <a:r>
              <a:rPr lang="zh-CN" altLang="en-US" sz="2800" dirty="0" smtClean="0">
                <a:latin typeface="+mn-ea"/>
              </a:rPr>
              <a:t>会插入到整个链表之前，而</a:t>
            </a:r>
            <a:r>
              <a:rPr lang="en-US" altLang="zh-CN" sz="2800" dirty="0" err="1" smtClean="0">
                <a:latin typeface="+mn-ea"/>
              </a:rPr>
              <a:t>a.insert</a:t>
            </a:r>
            <a:r>
              <a:rPr lang="en-US" altLang="zh-CN" sz="2800" dirty="0" smtClean="0">
                <a:latin typeface="+mn-ea"/>
              </a:rPr>
              <a:t>(</a:t>
            </a:r>
            <a:r>
              <a:rPr lang="en-US" altLang="zh-CN" sz="2800" dirty="0" err="1" smtClean="0">
                <a:latin typeface="+mn-ea"/>
              </a:rPr>
              <a:t>len</a:t>
            </a:r>
            <a:r>
              <a:rPr lang="en-US" altLang="zh-CN" sz="2800" dirty="0" smtClean="0">
                <a:latin typeface="+mn-ea"/>
              </a:rPr>
              <a:t>(a), x)</a:t>
            </a:r>
            <a:r>
              <a:rPr lang="zh-CN" altLang="en-US" sz="2800" dirty="0" smtClean="0">
                <a:latin typeface="+mn-ea"/>
              </a:rPr>
              <a:t>相当于</a:t>
            </a:r>
            <a:r>
              <a:rPr lang="en-US" altLang="zh-CN" sz="2800" dirty="0" err="1" smtClean="0">
                <a:latin typeface="+mn-ea"/>
              </a:rPr>
              <a:t>a.append</a:t>
            </a:r>
            <a:r>
              <a:rPr lang="en-US" altLang="zh-CN" sz="2800" dirty="0" smtClean="0">
                <a:latin typeface="+mn-ea"/>
              </a:rPr>
              <a:t>(x)</a:t>
            </a:r>
            <a:r>
              <a:rPr lang="zh-CN" altLang="en-US" sz="2800" dirty="0" smtClean="0">
                <a:latin typeface="+mn-ea"/>
              </a:rPr>
              <a:t>。</a:t>
            </a:r>
          </a:p>
          <a:p>
            <a:pPr>
              <a:defRPr/>
            </a:pPr>
            <a:endParaRPr lang="zh-CN" altLang="en-US" dirty="0"/>
          </a:p>
        </p:txBody>
      </p:sp>
      <p:sp>
        <p:nvSpPr>
          <p:cNvPr id="8602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388F1C4E-4BAC-4A69-812B-E5805D168485}" type="slidenum">
              <a:rPr lang="en-US" altLang="zh-CN" smtClean="0"/>
              <a:pPr eaLnBrk="1" hangingPunct="1"/>
              <a:t>82</a:t>
            </a:fld>
            <a:endParaRPr lang="en-US" altLang="zh-CN"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z="3600" smtClean="0">
                <a:ea typeface="黑体" pitchFamily="49" charset="-122"/>
              </a:rPr>
              <a:t>列表的方法</a:t>
            </a:r>
            <a:endParaRPr lang="zh-CN" altLang="en-US" sz="3600" smtClean="0"/>
          </a:p>
        </p:txBody>
      </p:sp>
      <p:sp>
        <p:nvSpPr>
          <p:cNvPr id="3" name="内容占位符 2"/>
          <p:cNvSpPr>
            <a:spLocks noGrp="1"/>
          </p:cNvSpPr>
          <p:nvPr>
            <p:ph idx="1"/>
          </p:nvPr>
        </p:nvSpPr>
        <p:spPr/>
        <p:txBody>
          <a:bodyPr/>
          <a:lstStyle/>
          <a:p>
            <a:pPr>
              <a:defRPr/>
            </a:pPr>
            <a:r>
              <a:rPr lang="en-US" altLang="zh-CN" dirty="0" smtClean="0">
                <a:latin typeface="+mn-ea"/>
              </a:rPr>
              <a:t>remove(x)</a:t>
            </a:r>
          </a:p>
          <a:p>
            <a:pPr lvl="1">
              <a:buFont typeface="Wingdings" pitchFamily="2" charset="2"/>
              <a:buNone/>
              <a:defRPr/>
            </a:pPr>
            <a:r>
              <a:rPr lang="zh-CN" altLang="en-US" dirty="0" smtClean="0">
                <a:latin typeface="+mn-ea"/>
              </a:rPr>
              <a:t>       删除链表中值为</a:t>
            </a:r>
            <a:r>
              <a:rPr lang="en-US" altLang="zh-CN" dirty="0" smtClean="0">
                <a:latin typeface="+mn-ea"/>
              </a:rPr>
              <a:t>x</a:t>
            </a:r>
            <a:r>
              <a:rPr lang="zh-CN" altLang="en-US" dirty="0" smtClean="0">
                <a:latin typeface="+mn-ea"/>
              </a:rPr>
              <a:t>的第一个元素。如果没有这样的元素，就会返回一个错误。</a:t>
            </a:r>
          </a:p>
          <a:p>
            <a:pPr>
              <a:defRPr/>
            </a:pPr>
            <a:r>
              <a:rPr lang="en-US" altLang="zh-CN" dirty="0" smtClean="0">
                <a:latin typeface="+mn-ea"/>
              </a:rPr>
              <a:t>pop([</a:t>
            </a:r>
            <a:r>
              <a:rPr lang="en-US" altLang="zh-CN" dirty="0" err="1" smtClean="0">
                <a:latin typeface="+mn-ea"/>
              </a:rPr>
              <a:t>i</a:t>
            </a:r>
            <a:r>
              <a:rPr lang="en-US" altLang="zh-CN" dirty="0" smtClean="0">
                <a:latin typeface="+mn-ea"/>
              </a:rPr>
              <a:t>])</a:t>
            </a:r>
          </a:p>
          <a:p>
            <a:pPr lvl="1">
              <a:buFont typeface="Wingdings" pitchFamily="2" charset="2"/>
              <a:buNone/>
              <a:defRPr/>
            </a:pPr>
            <a:r>
              <a:rPr lang="zh-CN" altLang="en-US" dirty="0" smtClean="0">
                <a:latin typeface="+mn-ea"/>
              </a:rPr>
              <a:t>       从链表的指定位置删除元素，并将其返回。如果没有指定索引，</a:t>
            </a:r>
            <a:r>
              <a:rPr lang="en-US" altLang="zh-CN" dirty="0" smtClean="0">
                <a:latin typeface="+mn-ea"/>
              </a:rPr>
              <a:t>a.pop()</a:t>
            </a:r>
            <a:r>
              <a:rPr lang="zh-CN" altLang="en-US" dirty="0" smtClean="0">
                <a:latin typeface="+mn-ea"/>
              </a:rPr>
              <a:t>返回最后一个元素。元素随即从链表中被删除。（方法中</a:t>
            </a:r>
            <a:r>
              <a:rPr lang="en-US" altLang="zh-CN" dirty="0" err="1" smtClean="0">
                <a:latin typeface="+mn-ea"/>
              </a:rPr>
              <a:t>i</a:t>
            </a:r>
            <a:r>
              <a:rPr lang="zh-CN" altLang="en-US" dirty="0" smtClean="0">
                <a:latin typeface="+mn-ea"/>
              </a:rPr>
              <a:t>两边的方括号表示这个参数是可选的，而不是要求输入一对方括号，会经常在</a:t>
            </a:r>
            <a:r>
              <a:rPr lang="en-US" altLang="zh-CN" dirty="0" smtClean="0">
                <a:latin typeface="+mn-ea"/>
              </a:rPr>
              <a:t>Python</a:t>
            </a:r>
            <a:r>
              <a:rPr lang="zh-CN" altLang="en-US" dirty="0" smtClean="0">
                <a:latin typeface="+mn-ea"/>
              </a:rPr>
              <a:t>库参考手册中遇到这样的标记。）</a:t>
            </a:r>
            <a:endParaRPr lang="en-US" altLang="zh-CN" dirty="0" smtClean="0">
              <a:latin typeface="+mn-ea"/>
            </a:endParaRPr>
          </a:p>
          <a:p>
            <a:pPr>
              <a:defRPr/>
            </a:pPr>
            <a:endParaRPr lang="zh-CN" altLang="en-US" dirty="0"/>
          </a:p>
        </p:txBody>
      </p:sp>
      <p:sp>
        <p:nvSpPr>
          <p:cNvPr id="8704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6953F96-8C5E-4A4D-B8AF-AAF0E7F6320F}" type="slidenum">
              <a:rPr lang="en-US" altLang="zh-CN" smtClean="0"/>
              <a:pPr eaLnBrk="1" hangingPunct="1"/>
              <a:t>83</a:t>
            </a:fld>
            <a:endParaRPr lang="en-US" altLang="zh-CN" smtClean="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p:txBody>
          <a:bodyPr/>
          <a:lstStyle/>
          <a:p>
            <a:r>
              <a:rPr lang="zh-CN" altLang="en-US" sz="3600" smtClean="0">
                <a:ea typeface="黑体" pitchFamily="49" charset="-122"/>
              </a:rPr>
              <a:t>列表的方法</a:t>
            </a:r>
            <a:endParaRPr lang="zh-CN" altLang="en-US" sz="3600" smtClean="0"/>
          </a:p>
        </p:txBody>
      </p:sp>
      <p:sp>
        <p:nvSpPr>
          <p:cNvPr id="3" name="内容占位符 2"/>
          <p:cNvSpPr>
            <a:spLocks noGrp="1"/>
          </p:cNvSpPr>
          <p:nvPr>
            <p:ph idx="1"/>
          </p:nvPr>
        </p:nvSpPr>
        <p:spPr/>
        <p:txBody>
          <a:bodyPr/>
          <a:lstStyle/>
          <a:p>
            <a:pPr>
              <a:lnSpc>
                <a:spcPct val="90000"/>
              </a:lnSpc>
              <a:defRPr/>
            </a:pPr>
            <a:r>
              <a:rPr lang="en-US" altLang="zh-CN" dirty="0" smtClean="0">
                <a:latin typeface="+mn-ea"/>
              </a:rPr>
              <a:t>index(x)</a:t>
            </a:r>
          </a:p>
          <a:p>
            <a:pPr lvl="1">
              <a:lnSpc>
                <a:spcPct val="90000"/>
              </a:lnSpc>
              <a:buFont typeface="Wingdings" pitchFamily="2" charset="2"/>
              <a:buNone/>
              <a:defRPr/>
            </a:pPr>
            <a:r>
              <a:rPr lang="zh-CN" altLang="en-US" dirty="0" smtClean="0">
                <a:latin typeface="+mn-ea"/>
              </a:rPr>
              <a:t>       返回链表中第一个值为</a:t>
            </a:r>
            <a:r>
              <a:rPr lang="en-US" altLang="zh-CN" dirty="0" smtClean="0">
                <a:latin typeface="+mn-ea"/>
              </a:rPr>
              <a:t>x</a:t>
            </a:r>
            <a:r>
              <a:rPr lang="zh-CN" altLang="en-US" dirty="0" smtClean="0">
                <a:latin typeface="+mn-ea"/>
              </a:rPr>
              <a:t>的元素的索引。如果没有匹配的元素就会返回一个错误。</a:t>
            </a:r>
          </a:p>
          <a:p>
            <a:pPr>
              <a:lnSpc>
                <a:spcPct val="90000"/>
              </a:lnSpc>
              <a:defRPr/>
            </a:pPr>
            <a:r>
              <a:rPr lang="en-US" altLang="zh-CN" dirty="0" smtClean="0">
                <a:latin typeface="+mn-ea"/>
              </a:rPr>
              <a:t>count(x)</a:t>
            </a:r>
          </a:p>
          <a:p>
            <a:pPr lvl="1">
              <a:lnSpc>
                <a:spcPct val="90000"/>
              </a:lnSpc>
              <a:buFont typeface="Wingdings" pitchFamily="2" charset="2"/>
              <a:buNone/>
              <a:defRPr/>
            </a:pPr>
            <a:r>
              <a:rPr lang="zh-CN" altLang="en-US" dirty="0" smtClean="0">
                <a:latin typeface="+mn-ea"/>
              </a:rPr>
              <a:t>   返回</a:t>
            </a:r>
            <a:r>
              <a:rPr lang="en-US" altLang="zh-CN" dirty="0" smtClean="0">
                <a:latin typeface="+mn-ea"/>
              </a:rPr>
              <a:t>x</a:t>
            </a:r>
            <a:r>
              <a:rPr lang="zh-CN" altLang="en-US" dirty="0" smtClean="0">
                <a:latin typeface="+mn-ea"/>
              </a:rPr>
              <a:t>在链表中出现的次数。</a:t>
            </a:r>
          </a:p>
          <a:p>
            <a:pPr>
              <a:lnSpc>
                <a:spcPct val="90000"/>
              </a:lnSpc>
              <a:defRPr/>
            </a:pPr>
            <a:r>
              <a:rPr lang="en-US" altLang="zh-CN" dirty="0" smtClean="0">
                <a:latin typeface="+mn-ea"/>
              </a:rPr>
              <a:t>sort()</a:t>
            </a:r>
          </a:p>
          <a:p>
            <a:pPr lvl="1">
              <a:lnSpc>
                <a:spcPct val="90000"/>
              </a:lnSpc>
              <a:buFont typeface="Wingdings" pitchFamily="2" charset="2"/>
              <a:buNone/>
              <a:defRPr/>
            </a:pPr>
            <a:r>
              <a:rPr lang="zh-CN" altLang="en-US" dirty="0" smtClean="0">
                <a:latin typeface="+mn-ea"/>
              </a:rPr>
              <a:t>  对链表中的元素进行适当的排序。</a:t>
            </a:r>
          </a:p>
          <a:p>
            <a:pPr>
              <a:lnSpc>
                <a:spcPct val="90000"/>
              </a:lnSpc>
              <a:defRPr/>
            </a:pPr>
            <a:r>
              <a:rPr lang="en-US" altLang="zh-CN" dirty="0" smtClean="0">
                <a:latin typeface="+mn-ea"/>
              </a:rPr>
              <a:t>reverse()</a:t>
            </a:r>
          </a:p>
          <a:p>
            <a:pPr lvl="1">
              <a:lnSpc>
                <a:spcPct val="90000"/>
              </a:lnSpc>
              <a:buFont typeface="Wingdings" pitchFamily="2" charset="2"/>
              <a:buNone/>
              <a:defRPr/>
            </a:pPr>
            <a:r>
              <a:rPr lang="zh-CN" altLang="en-US" dirty="0" smtClean="0">
                <a:latin typeface="+mn-ea"/>
              </a:rPr>
              <a:t>  倒排链表中的元素。</a:t>
            </a:r>
            <a:endParaRPr lang="en-US" altLang="zh-CN" dirty="0" smtClean="0">
              <a:latin typeface="+mn-ea"/>
            </a:endParaRPr>
          </a:p>
          <a:p>
            <a:pPr>
              <a:defRPr/>
            </a:pPr>
            <a:endParaRPr lang="zh-CN" altLang="en-US" dirty="0"/>
          </a:p>
        </p:txBody>
      </p:sp>
      <p:sp>
        <p:nvSpPr>
          <p:cNvPr id="8806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C787C8D-0E98-4F7E-8D37-D7BFF29FD9E9}" type="slidenum">
              <a:rPr lang="en-US" altLang="zh-CN" smtClean="0"/>
              <a:pPr eaLnBrk="1" hangingPunct="1"/>
              <a:t>84</a:t>
            </a:fld>
            <a:endParaRPr lang="en-US" altLang="zh-CN"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sz="3600" smtClean="0">
                <a:ea typeface="黑体" pitchFamily="49" charset="-122"/>
              </a:rPr>
              <a:t>列表的方法</a:t>
            </a:r>
            <a:endParaRPr lang="zh-CN" altLang="en-US" sz="3600" smtClean="0"/>
          </a:p>
        </p:txBody>
      </p:sp>
      <p:sp>
        <p:nvSpPr>
          <p:cNvPr id="8909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74216AC-12AA-4004-95E1-18794155E1F9}" type="slidenum">
              <a:rPr lang="en-US" altLang="zh-CN" smtClean="0"/>
              <a:pPr eaLnBrk="1" hangingPunct="1"/>
              <a:t>85</a:t>
            </a:fld>
            <a:endParaRPr lang="en-US" altLang="zh-CN" smtClean="0"/>
          </a:p>
        </p:txBody>
      </p:sp>
      <p:sp>
        <p:nvSpPr>
          <p:cNvPr id="89092" name="Rectangle 4"/>
          <p:cNvSpPr>
            <a:spLocks noChangeArrowheads="1"/>
          </p:cNvSpPr>
          <p:nvPr/>
        </p:nvSpPr>
        <p:spPr bwMode="auto">
          <a:xfrm>
            <a:off x="827088" y="1412875"/>
            <a:ext cx="7345362" cy="4645025"/>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a = [66.6, 333, 333, 1, 1234.5]</a:t>
            </a:r>
          </a:p>
          <a:p>
            <a:pPr eaLnBrk="1" hangingPunct="1"/>
            <a:r>
              <a:rPr lang="en-US" altLang="zh-CN" sz="1600" b="1">
                <a:latin typeface="Courier New" pitchFamily="49" charset="0"/>
              </a:rPr>
              <a:t>&gt;&gt;&gt; print a.count(333), a.count(66.6), a.count('x')</a:t>
            </a:r>
          </a:p>
          <a:p>
            <a:pPr eaLnBrk="1" hangingPunct="1"/>
            <a:r>
              <a:rPr lang="en-US" altLang="zh-CN" sz="1600" b="1">
                <a:latin typeface="Courier New" pitchFamily="49" charset="0"/>
              </a:rPr>
              <a:t>2 1 0</a:t>
            </a:r>
          </a:p>
          <a:p>
            <a:pPr eaLnBrk="1" hangingPunct="1"/>
            <a:r>
              <a:rPr lang="en-US" altLang="zh-CN" sz="1600" b="1">
                <a:latin typeface="Courier New" pitchFamily="49" charset="0"/>
              </a:rPr>
              <a:t>&gt;&gt;&gt; a.insert(2, -1)</a:t>
            </a:r>
          </a:p>
          <a:p>
            <a:pPr eaLnBrk="1" hangingPunct="1"/>
            <a:r>
              <a:rPr lang="en-US" altLang="zh-CN" sz="1600" b="1">
                <a:latin typeface="Courier New" pitchFamily="49" charset="0"/>
              </a:rPr>
              <a:t>&gt;&gt;&gt; a.append(333)</a:t>
            </a:r>
          </a:p>
          <a:p>
            <a:pPr eaLnBrk="1" hangingPunct="1"/>
            <a:r>
              <a:rPr lang="en-US" altLang="zh-CN" sz="1600" b="1">
                <a:latin typeface="Courier New" pitchFamily="49" charset="0"/>
              </a:rPr>
              <a:t>&gt;&gt;&gt; a</a:t>
            </a:r>
          </a:p>
          <a:p>
            <a:pPr eaLnBrk="1" hangingPunct="1"/>
            <a:r>
              <a:rPr lang="en-US" altLang="zh-CN" sz="1600" b="1">
                <a:latin typeface="Courier New" pitchFamily="49" charset="0"/>
              </a:rPr>
              <a:t>[66.599999999999994, 333, -1, 333, 1, 1234.5, 333]</a:t>
            </a:r>
          </a:p>
          <a:p>
            <a:pPr eaLnBrk="1" hangingPunct="1"/>
            <a:r>
              <a:rPr lang="en-US" altLang="zh-CN" sz="1600" b="1">
                <a:latin typeface="Courier New" pitchFamily="49" charset="0"/>
              </a:rPr>
              <a:t>&gt;&gt;&gt; a.index(333)</a:t>
            </a:r>
          </a:p>
          <a:p>
            <a:pPr eaLnBrk="1" hangingPunct="1"/>
            <a:r>
              <a:rPr lang="en-US" altLang="zh-CN" sz="1600" b="1">
                <a:latin typeface="Courier New" pitchFamily="49" charset="0"/>
              </a:rPr>
              <a:t>1</a:t>
            </a:r>
          </a:p>
          <a:p>
            <a:pPr eaLnBrk="1" hangingPunct="1"/>
            <a:r>
              <a:rPr lang="en-US" altLang="zh-CN" sz="1600" b="1">
                <a:latin typeface="Courier New" pitchFamily="49" charset="0"/>
              </a:rPr>
              <a:t>&gt;&gt;&gt; a.remove(333)</a:t>
            </a:r>
          </a:p>
          <a:p>
            <a:pPr eaLnBrk="1" hangingPunct="1"/>
            <a:r>
              <a:rPr lang="en-US" altLang="zh-CN" sz="1600" b="1">
                <a:latin typeface="Courier New" pitchFamily="49" charset="0"/>
              </a:rPr>
              <a:t>&gt;&gt;&gt; a</a:t>
            </a:r>
          </a:p>
          <a:p>
            <a:pPr eaLnBrk="1" hangingPunct="1"/>
            <a:r>
              <a:rPr lang="en-US" altLang="zh-CN" sz="1600" b="1">
                <a:latin typeface="Courier New" pitchFamily="49" charset="0"/>
              </a:rPr>
              <a:t>[66.599999999999994, -1, 333, 1, 1234.5, 333]</a:t>
            </a:r>
          </a:p>
          <a:p>
            <a:pPr eaLnBrk="1" hangingPunct="1"/>
            <a:r>
              <a:rPr lang="en-US" altLang="zh-CN" sz="1600" b="1">
                <a:latin typeface="Courier New" pitchFamily="49" charset="0"/>
              </a:rPr>
              <a:t>&gt;&gt;&gt; a.reverse()</a:t>
            </a:r>
          </a:p>
          <a:p>
            <a:pPr eaLnBrk="1" hangingPunct="1"/>
            <a:r>
              <a:rPr lang="en-US" altLang="zh-CN" sz="1600" b="1">
                <a:latin typeface="Courier New" pitchFamily="49" charset="0"/>
              </a:rPr>
              <a:t>&gt;&gt;&gt; a</a:t>
            </a:r>
          </a:p>
          <a:p>
            <a:pPr eaLnBrk="1" hangingPunct="1"/>
            <a:r>
              <a:rPr lang="en-US" altLang="zh-CN" sz="1600" b="1">
                <a:latin typeface="Courier New" pitchFamily="49" charset="0"/>
              </a:rPr>
              <a:t>[333, 1234.5, 1, 333, -1, 66.599999999999994]</a:t>
            </a:r>
          </a:p>
          <a:p>
            <a:pPr eaLnBrk="1" hangingPunct="1"/>
            <a:r>
              <a:rPr lang="en-US" altLang="zh-CN" sz="1600" b="1">
                <a:latin typeface="Courier New" pitchFamily="49" charset="0"/>
              </a:rPr>
              <a:t>&gt;&gt;&gt; a.sort()</a:t>
            </a:r>
          </a:p>
          <a:p>
            <a:pPr eaLnBrk="1" hangingPunct="1"/>
            <a:r>
              <a:rPr lang="en-US" altLang="zh-CN" sz="1600" b="1">
                <a:latin typeface="Courier New" pitchFamily="49" charset="0"/>
              </a:rPr>
              <a:t>&gt;&gt;&gt; a</a:t>
            </a:r>
          </a:p>
          <a:p>
            <a:pPr eaLnBrk="1" hangingPunct="1"/>
            <a:r>
              <a:rPr lang="en-US" altLang="zh-CN" sz="1600" b="1">
                <a:latin typeface="Courier New" pitchFamily="49" charset="0"/>
              </a:rPr>
              <a:t>[-1, 1, 66.599999999999994, 333, 333, 1234.5]</a:t>
            </a:r>
            <a:endParaRPr lang="zh-CN" altLang="en-US" sz="1600" b="1">
              <a:latin typeface="Courier New"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en-US" altLang="zh-CN" sz="3600" smtClean="0"/>
              <a:t>List</a:t>
            </a:r>
            <a:r>
              <a:rPr lang="zh-CN" altLang="en-US" sz="3600" smtClean="0"/>
              <a:t>对象的操作</a:t>
            </a:r>
          </a:p>
        </p:txBody>
      </p:sp>
      <p:sp>
        <p:nvSpPr>
          <p:cNvPr id="9011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96CD8773-17F9-4D96-ADD7-74FAB2C99E0F}" type="slidenum">
              <a:rPr lang="en-US" altLang="zh-CN" smtClean="0"/>
              <a:pPr eaLnBrk="1" hangingPunct="1"/>
              <a:t>86</a:t>
            </a:fld>
            <a:endParaRPr lang="en-US" altLang="zh-CN" smtClean="0"/>
          </a:p>
        </p:txBody>
      </p:sp>
      <p:graphicFrame>
        <p:nvGraphicFramePr>
          <p:cNvPr id="6" name="Group 148"/>
          <p:cNvGraphicFramePr>
            <a:graphicFrameLocks noGrp="1"/>
          </p:cNvGraphicFramePr>
          <p:nvPr>
            <p:ph idx="1"/>
          </p:nvPr>
        </p:nvGraphicFramePr>
        <p:xfrm>
          <a:off x="566738" y="1052513"/>
          <a:ext cx="8001000" cy="5237162"/>
        </p:xfrm>
        <a:graphic>
          <a:graphicData uri="http://schemas.openxmlformats.org/drawingml/2006/table">
            <a:tbl>
              <a:tblPr/>
              <a:tblGrid>
                <a:gridCol w="2058987"/>
                <a:gridCol w="5942013"/>
              </a:tblGrid>
              <a:tr h="365738">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宋体" pitchFamily="2" charset="-122"/>
                          <a:ea typeface="宋体" pitchFamily="2" charset="-122"/>
                        </a:rPr>
                        <a:t>方法</a:t>
                      </a:r>
                      <a:endParaRPr kumimoji="0" lang="zh-CN" sz="2800" b="0" i="0" u="none" strike="noStrike" cap="none" normalizeH="0" baseline="0" dirty="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rPr>
                        <a:t>描述</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append(x)</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在列表尾部追加单个对象</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。使用多个参数会引起异常。</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38">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count(x)</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返回对象</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在列表中出现的次数。</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87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extend(L)</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将列表</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L</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中的表项添加到列表中。返回</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None</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Index(x)</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返回列表中匹配对象</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的第一个列表项的索引。无匹配元素时产生异常。</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insert(i,x)</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在索引为</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i</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的元素前插入对象</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。如</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list.insert(0,x)</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在第一项前插入对象。返回</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None</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pop(x)</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删除列表中索引为</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的表项，并返回该表项的值。若未指定索引，</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pop</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返回列表最后一项。</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sort()</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对列表排序，返回</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none</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bisect</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模块可用于排序列表项的添加和删除。 </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remove(x)</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宋体" pitchFamily="2" charset="-122"/>
                          <a:ea typeface="宋体" pitchFamily="2" charset="-122"/>
                        </a:rPr>
                        <a:t>删除列表中匹配对象</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x</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的第一个元素。匹配元素时产生异常。返回</a:t>
                      </a:r>
                      <a:r>
                        <a:rPr kumimoji="0" lang="en-US" altLang="zh-CN" sz="1800" b="0" i="0" u="none" strike="noStrike" cap="none" normalizeH="0" baseline="0" smtClean="0">
                          <a:ln>
                            <a:noFill/>
                          </a:ln>
                          <a:solidFill>
                            <a:schemeClr val="tx1"/>
                          </a:solidFill>
                          <a:effectLst/>
                          <a:latin typeface="宋体" pitchFamily="2" charset="-122"/>
                          <a:ea typeface="宋体" pitchFamily="2" charset="-122"/>
                        </a:rPr>
                        <a:t>None</a:t>
                      </a:r>
                      <a:r>
                        <a:rPr kumimoji="0" lang="zh-CN" altLang="en-US" sz="1800" b="0" i="0" u="none" strike="noStrike" cap="none" normalizeH="0" baseline="0" smtClean="0">
                          <a:ln>
                            <a:noFill/>
                          </a:ln>
                          <a:solidFill>
                            <a:schemeClr val="tx1"/>
                          </a:solidFill>
                          <a:effectLst/>
                          <a:latin typeface="宋体" pitchFamily="2" charset="-122"/>
                          <a:ea typeface="宋体" pitchFamily="2" charset="-122"/>
                        </a:rPr>
                        <a:t>。</a:t>
                      </a:r>
                      <a:endParaRPr kumimoji="0" lang="zh-CN" altLang="en-US"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871">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宋体" pitchFamily="2" charset="-122"/>
                          <a:ea typeface="宋体" pitchFamily="2" charset="-122"/>
                        </a:rPr>
                        <a:t>reverse()</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宋体" pitchFamily="2" charset="-122"/>
                          <a:ea typeface="宋体" pitchFamily="2" charset="-122"/>
                        </a:rPr>
                        <a:t>颠倒列表元素的顺序。</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0151" name="AutoShape 133"/>
          <p:cNvSpPr>
            <a:spLocks noChangeArrowheads="1"/>
          </p:cNvSpPr>
          <p:nvPr/>
        </p:nvSpPr>
        <p:spPr bwMode="auto">
          <a:xfrm>
            <a:off x="5724525" y="5445125"/>
            <a:ext cx="2808288" cy="936625"/>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a:t>help(list)</a:t>
            </a:r>
          </a:p>
          <a:p>
            <a:pPr eaLnBrk="1" hangingPunct="1"/>
            <a:r>
              <a:rPr lang="en-US" altLang="zh-CN"/>
              <a:t>Help(list.count)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sz="3600" smtClean="0">
                <a:ea typeface="黑体" pitchFamily="49" charset="-122"/>
              </a:rPr>
              <a:t>把列表当作堆栈使用</a:t>
            </a:r>
            <a:endParaRPr lang="zh-CN" altLang="en-US" sz="3600" smtClean="0"/>
          </a:p>
        </p:txBody>
      </p:sp>
      <p:sp>
        <p:nvSpPr>
          <p:cNvPr id="3" name="内容占位符 2"/>
          <p:cNvSpPr>
            <a:spLocks noGrp="1"/>
          </p:cNvSpPr>
          <p:nvPr>
            <p:ph idx="1"/>
          </p:nvPr>
        </p:nvSpPr>
        <p:spPr/>
        <p:txBody>
          <a:bodyPr/>
          <a:lstStyle/>
          <a:p>
            <a:pPr>
              <a:defRPr/>
            </a:pPr>
            <a:r>
              <a:rPr lang="zh-CN" altLang="en-US" dirty="0" smtClean="0">
                <a:latin typeface="+mn-ea"/>
              </a:rPr>
              <a:t>链表方法使得链表可以很方便的做为一个堆栈来使用，堆栈作为特定的数据结构，最先进入的元素最后一个被释放（后进先出）。用</a:t>
            </a:r>
            <a:r>
              <a:rPr lang="en-US" altLang="zh-CN" dirty="0" smtClean="0">
                <a:latin typeface="+mn-ea"/>
              </a:rPr>
              <a:t>append() </a:t>
            </a:r>
            <a:r>
              <a:rPr lang="zh-CN" altLang="en-US" dirty="0" smtClean="0">
                <a:latin typeface="+mn-ea"/>
              </a:rPr>
              <a:t>方法可以把一个元素添加到堆栈顶。用不指定索引的</a:t>
            </a:r>
            <a:r>
              <a:rPr lang="en-US" altLang="zh-CN" dirty="0" smtClean="0">
                <a:latin typeface="+mn-ea"/>
              </a:rPr>
              <a:t>pop() </a:t>
            </a:r>
            <a:r>
              <a:rPr lang="zh-CN" altLang="en-US" dirty="0" smtClean="0">
                <a:latin typeface="+mn-ea"/>
              </a:rPr>
              <a:t>方法可以把一个元素从堆栈顶释放出来。</a:t>
            </a:r>
          </a:p>
          <a:p>
            <a:pPr>
              <a:defRPr/>
            </a:pPr>
            <a:r>
              <a:rPr lang="zh-CN" altLang="en-US" dirty="0" smtClean="0">
                <a:latin typeface="+mn-ea"/>
              </a:rPr>
              <a:t>举例：</a:t>
            </a:r>
          </a:p>
          <a:p>
            <a:pPr>
              <a:defRPr/>
            </a:pPr>
            <a:endParaRPr lang="zh-CN" altLang="en-US" dirty="0"/>
          </a:p>
        </p:txBody>
      </p:sp>
      <p:sp>
        <p:nvSpPr>
          <p:cNvPr id="91140"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mtClean="0"/>
              <a:t>Python程序计语言</a:t>
            </a:r>
          </a:p>
        </p:txBody>
      </p:sp>
      <p:sp>
        <p:nvSpPr>
          <p:cNvPr id="9114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2B74953-B182-40AD-B2FB-F196C0708C53}" type="slidenum">
              <a:rPr lang="en-US" altLang="zh-CN" smtClean="0"/>
              <a:pPr eaLnBrk="1" hangingPunct="1"/>
              <a:t>87</a:t>
            </a:fld>
            <a:endParaRPr lang="en-US" altLang="zh-CN" smtClean="0"/>
          </a:p>
        </p:txBody>
      </p:sp>
      <p:sp>
        <p:nvSpPr>
          <p:cNvPr id="7" name="Rectangle 4"/>
          <p:cNvSpPr>
            <a:spLocks noChangeArrowheads="1"/>
          </p:cNvSpPr>
          <p:nvPr/>
        </p:nvSpPr>
        <p:spPr bwMode="auto">
          <a:xfrm>
            <a:off x="2286000" y="1341438"/>
            <a:ext cx="4572000" cy="4194175"/>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st = [3, 4, 5]</a:t>
            </a:r>
          </a:p>
          <a:p>
            <a:pPr eaLnBrk="1" hangingPunct="1"/>
            <a:r>
              <a:rPr lang="en-US" altLang="zh-CN" sz="1600" b="1">
                <a:latin typeface="Courier New" pitchFamily="49" charset="0"/>
              </a:rPr>
              <a:t>&gt;&gt;&gt; st.append(6)</a:t>
            </a:r>
          </a:p>
          <a:p>
            <a:pPr eaLnBrk="1" hangingPunct="1"/>
            <a:r>
              <a:rPr lang="en-US" altLang="zh-CN" sz="1600" b="1">
                <a:latin typeface="Courier New" pitchFamily="49" charset="0"/>
              </a:rPr>
              <a:t>&gt;&gt;&gt; st.append(7)</a:t>
            </a:r>
          </a:p>
          <a:p>
            <a:pPr eaLnBrk="1" hangingPunct="1"/>
            <a:r>
              <a:rPr lang="en-US" altLang="zh-CN" sz="1600" b="1">
                <a:latin typeface="Courier New" pitchFamily="49" charset="0"/>
              </a:rPr>
              <a:t>&gt;&gt;&gt; st</a:t>
            </a:r>
          </a:p>
          <a:p>
            <a:pPr eaLnBrk="1" hangingPunct="1"/>
            <a:r>
              <a:rPr lang="en-US" altLang="zh-CN" sz="1600" b="1">
                <a:latin typeface="Courier New" pitchFamily="49" charset="0"/>
              </a:rPr>
              <a:t>[3, 4, 5, 6, 7]</a:t>
            </a:r>
          </a:p>
          <a:p>
            <a:pPr eaLnBrk="1" hangingPunct="1"/>
            <a:r>
              <a:rPr lang="en-US" altLang="zh-CN" sz="1600" b="1">
                <a:latin typeface="Courier New" pitchFamily="49" charset="0"/>
              </a:rPr>
              <a:t>&gt;&gt;&gt; st.pop()</a:t>
            </a:r>
          </a:p>
          <a:p>
            <a:pPr eaLnBrk="1" hangingPunct="1"/>
            <a:r>
              <a:rPr lang="en-US" altLang="zh-CN" sz="1600" b="1">
                <a:latin typeface="Courier New" pitchFamily="49" charset="0"/>
              </a:rPr>
              <a:t>7</a:t>
            </a:r>
          </a:p>
          <a:p>
            <a:pPr eaLnBrk="1" hangingPunct="1"/>
            <a:r>
              <a:rPr lang="en-US" altLang="zh-CN" sz="1600" b="1">
                <a:latin typeface="Courier New" pitchFamily="49" charset="0"/>
              </a:rPr>
              <a:t>&gt;&gt;&gt; st</a:t>
            </a:r>
          </a:p>
          <a:p>
            <a:pPr eaLnBrk="1" hangingPunct="1"/>
            <a:r>
              <a:rPr lang="en-US" altLang="zh-CN" sz="1600" b="1">
                <a:latin typeface="Courier New" pitchFamily="49" charset="0"/>
              </a:rPr>
              <a:t>[3, 4, 5, 6]</a:t>
            </a:r>
          </a:p>
          <a:p>
            <a:pPr eaLnBrk="1" hangingPunct="1"/>
            <a:r>
              <a:rPr lang="en-US" altLang="zh-CN" sz="1600" b="1">
                <a:latin typeface="Courier New" pitchFamily="49" charset="0"/>
              </a:rPr>
              <a:t>&gt;&gt;&gt; st.pop()</a:t>
            </a:r>
          </a:p>
          <a:p>
            <a:pPr eaLnBrk="1" hangingPunct="1"/>
            <a:r>
              <a:rPr lang="en-US" altLang="zh-CN" sz="1600" b="1">
                <a:latin typeface="Courier New" pitchFamily="49" charset="0"/>
              </a:rPr>
              <a:t>6</a:t>
            </a:r>
          </a:p>
          <a:p>
            <a:pPr eaLnBrk="1" hangingPunct="1"/>
            <a:r>
              <a:rPr lang="en-US" altLang="zh-CN" sz="1600" b="1">
                <a:latin typeface="Courier New" pitchFamily="49" charset="0"/>
              </a:rPr>
              <a:t>&gt;&gt;&gt; st.pop()</a:t>
            </a:r>
          </a:p>
          <a:p>
            <a:pPr eaLnBrk="1" hangingPunct="1"/>
            <a:r>
              <a:rPr lang="en-US" altLang="zh-CN" sz="1600" b="1">
                <a:latin typeface="Courier New" pitchFamily="49" charset="0"/>
              </a:rPr>
              <a:t>5</a:t>
            </a:r>
          </a:p>
          <a:p>
            <a:pPr eaLnBrk="1" hangingPunct="1"/>
            <a:r>
              <a:rPr lang="en-US" altLang="zh-CN" sz="1600" b="1">
                <a:latin typeface="Courier New" pitchFamily="49" charset="0"/>
              </a:rPr>
              <a:t>&gt;&gt;&gt; st</a:t>
            </a:r>
          </a:p>
          <a:p>
            <a:pPr eaLnBrk="1" hangingPunct="1"/>
            <a:r>
              <a:rPr lang="en-US" altLang="zh-CN" sz="1600" b="1">
                <a:latin typeface="Courier New" pitchFamily="49" charset="0"/>
              </a:rPr>
              <a:t>[3, 4]</a:t>
            </a:r>
            <a:endParaRPr lang="zh-CN" altLang="en-US" sz="1600" b="1">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zh-CN" altLang="en-US" sz="3600" smtClean="0">
                <a:ea typeface="黑体" pitchFamily="49" charset="-122"/>
              </a:rPr>
              <a:t>把列表当作队列使用</a:t>
            </a:r>
            <a:endParaRPr lang="zh-CN" altLang="en-US" sz="3600" smtClean="0"/>
          </a:p>
        </p:txBody>
      </p:sp>
      <p:sp>
        <p:nvSpPr>
          <p:cNvPr id="92163" name="内容占位符 2"/>
          <p:cNvSpPr>
            <a:spLocks noGrp="1"/>
          </p:cNvSpPr>
          <p:nvPr>
            <p:ph idx="1"/>
          </p:nvPr>
        </p:nvSpPr>
        <p:spPr/>
        <p:txBody>
          <a:bodyPr/>
          <a:lstStyle/>
          <a:p>
            <a:r>
              <a:rPr lang="zh-CN" altLang="en-US" smtClean="0">
                <a:ea typeface="黑体" pitchFamily="49" charset="-122"/>
              </a:rPr>
              <a:t>也可以把链表当做队列使用，队列作为特定的数据结构，最先进入的元素最先释放（先进先出）。使用</a:t>
            </a:r>
            <a:r>
              <a:rPr lang="en-US" altLang="zh-CN" smtClean="0">
                <a:ea typeface="黑体" pitchFamily="49" charset="-122"/>
              </a:rPr>
              <a:t>append()</a:t>
            </a:r>
            <a:r>
              <a:rPr lang="zh-CN" altLang="en-US" smtClean="0">
                <a:ea typeface="黑体" pitchFamily="49" charset="-122"/>
              </a:rPr>
              <a:t>方法可以把元素添加到队列最后，以</a:t>
            </a:r>
            <a:r>
              <a:rPr lang="en-US" altLang="zh-CN" smtClean="0">
                <a:ea typeface="黑体" pitchFamily="49" charset="-122"/>
              </a:rPr>
              <a:t>0</a:t>
            </a:r>
            <a:r>
              <a:rPr lang="zh-CN" altLang="en-US" smtClean="0">
                <a:ea typeface="黑体" pitchFamily="49" charset="-122"/>
              </a:rPr>
              <a:t>为参数调用</a:t>
            </a:r>
            <a:r>
              <a:rPr lang="en-US" altLang="zh-CN" smtClean="0">
                <a:ea typeface="黑体" pitchFamily="49" charset="-122"/>
              </a:rPr>
              <a:t>pop() </a:t>
            </a:r>
            <a:r>
              <a:rPr lang="zh-CN" altLang="en-US" smtClean="0">
                <a:ea typeface="黑体" pitchFamily="49" charset="-122"/>
              </a:rPr>
              <a:t>方法可以把最先进入的元素释放出来。</a:t>
            </a:r>
          </a:p>
          <a:p>
            <a:endParaRPr lang="zh-CN" altLang="en-US" smtClean="0"/>
          </a:p>
        </p:txBody>
      </p:sp>
      <p:sp>
        <p:nvSpPr>
          <p:cNvPr id="9216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180BE58-1C43-4C76-AC93-6CB19E76B100}" type="slidenum">
              <a:rPr lang="en-US" altLang="zh-CN" smtClean="0"/>
              <a:pPr eaLnBrk="1" hangingPunct="1"/>
              <a:t>88</a:t>
            </a:fld>
            <a:endParaRPr lang="en-US" altLang="zh-CN" smtClean="0"/>
          </a:p>
        </p:txBody>
      </p:sp>
      <p:sp>
        <p:nvSpPr>
          <p:cNvPr id="7" name="Rectangle 4"/>
          <p:cNvSpPr>
            <a:spLocks noChangeArrowheads="1"/>
          </p:cNvSpPr>
          <p:nvPr/>
        </p:nvSpPr>
        <p:spPr bwMode="auto">
          <a:xfrm>
            <a:off x="2268538" y="1773238"/>
            <a:ext cx="5803900" cy="4584700"/>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queue = ['a', 'b', 'c']</a:t>
            </a:r>
          </a:p>
          <a:p>
            <a:pPr eaLnBrk="1" hangingPunct="1"/>
            <a:r>
              <a:rPr lang="en-US" altLang="zh-CN" sz="1600" b="1">
                <a:latin typeface="Courier New" pitchFamily="49" charset="0"/>
              </a:rPr>
              <a:t>&gt;&gt;&gt; queue.append('d')</a:t>
            </a:r>
          </a:p>
          <a:p>
            <a:pPr eaLnBrk="1" hangingPunct="1"/>
            <a:r>
              <a:rPr lang="en-US" altLang="zh-CN" sz="1600" b="1">
                <a:latin typeface="Courier New" pitchFamily="49" charset="0"/>
              </a:rPr>
              <a:t>&gt;&gt;&gt; queue.append('e')</a:t>
            </a:r>
          </a:p>
          <a:p>
            <a:pPr eaLnBrk="1" hangingPunct="1"/>
            <a:r>
              <a:rPr lang="en-US" altLang="zh-CN" sz="1600" b="1">
                <a:latin typeface="Courier New" pitchFamily="49" charset="0"/>
              </a:rPr>
              <a:t>&gt;&gt;&gt; queue</a:t>
            </a:r>
          </a:p>
          <a:p>
            <a:pPr eaLnBrk="1" hangingPunct="1"/>
            <a:r>
              <a:rPr lang="en-US" altLang="zh-CN" sz="1600" b="1">
                <a:latin typeface="Courier New" pitchFamily="49" charset="0"/>
              </a:rPr>
              <a:t>['a',</a:t>
            </a:r>
            <a:r>
              <a:rPr lang="zh-CN" altLang="en-US" sz="1600">
                <a:ea typeface="黑体" pitchFamily="49" charset="-122"/>
              </a:rPr>
              <a:t>也可以把链表当做队列使用，队列作为特定的数据结构，最先进入的元素最先释放（先进先出）。使用</a:t>
            </a:r>
            <a:r>
              <a:rPr lang="en-US" altLang="zh-CN" sz="1600">
                <a:ea typeface="黑体" pitchFamily="49" charset="-122"/>
              </a:rPr>
              <a:t>append()</a:t>
            </a:r>
            <a:r>
              <a:rPr lang="zh-CN" altLang="en-US" sz="1600">
                <a:ea typeface="黑体" pitchFamily="49" charset="-122"/>
              </a:rPr>
              <a:t>方法可以把元素添加到队列最后，以</a:t>
            </a:r>
            <a:r>
              <a:rPr lang="en-US" altLang="zh-CN" sz="1600">
                <a:ea typeface="黑体" pitchFamily="49" charset="-122"/>
              </a:rPr>
              <a:t>0</a:t>
            </a:r>
            <a:r>
              <a:rPr lang="zh-CN" altLang="en-US" sz="1600">
                <a:ea typeface="黑体" pitchFamily="49" charset="-122"/>
              </a:rPr>
              <a:t>为参数调用</a:t>
            </a:r>
            <a:r>
              <a:rPr lang="en-US" altLang="zh-CN" sz="1600">
                <a:ea typeface="黑体" pitchFamily="49" charset="-122"/>
              </a:rPr>
              <a:t>pop() </a:t>
            </a:r>
            <a:r>
              <a:rPr lang="zh-CN" altLang="en-US" sz="1600">
                <a:ea typeface="黑体" pitchFamily="49" charset="-122"/>
              </a:rPr>
              <a:t>方法可以把最先进入的元素释放出来。</a:t>
            </a:r>
          </a:p>
          <a:p>
            <a:pPr eaLnBrk="1" hangingPunct="1"/>
            <a:r>
              <a:rPr lang="en-US" altLang="zh-CN" sz="1600" b="1">
                <a:latin typeface="Courier New" pitchFamily="49" charset="0"/>
              </a:rPr>
              <a:t>'b', 'c', 'd', 'e']</a:t>
            </a:r>
          </a:p>
          <a:p>
            <a:pPr eaLnBrk="1" hangingPunct="1"/>
            <a:r>
              <a:rPr lang="en-US" altLang="zh-CN" sz="1600" b="1">
                <a:latin typeface="Courier New" pitchFamily="49" charset="0"/>
              </a:rPr>
              <a:t>&gt;&gt;&gt; queue.pop(0)</a:t>
            </a:r>
          </a:p>
          <a:p>
            <a:pPr eaLnBrk="1" hangingPunct="1"/>
            <a:r>
              <a:rPr lang="en-US" altLang="zh-CN" sz="1600" b="1">
                <a:latin typeface="Courier New" pitchFamily="49" charset="0"/>
              </a:rPr>
              <a:t>'a'</a:t>
            </a:r>
          </a:p>
          <a:p>
            <a:pPr eaLnBrk="1" hangingPunct="1"/>
            <a:r>
              <a:rPr lang="en-US" altLang="zh-CN" sz="1600" b="1">
                <a:latin typeface="Courier New" pitchFamily="49" charset="0"/>
              </a:rPr>
              <a:t>&gt;&gt;&gt; queue</a:t>
            </a:r>
          </a:p>
          <a:p>
            <a:pPr eaLnBrk="1" hangingPunct="1"/>
            <a:r>
              <a:rPr lang="en-US" altLang="zh-CN" sz="1600" b="1">
                <a:latin typeface="Courier New" pitchFamily="49" charset="0"/>
              </a:rPr>
              <a:t>['b', 'c', 'd', 'e']</a:t>
            </a:r>
          </a:p>
          <a:p>
            <a:pPr eaLnBrk="1" hangingPunct="1"/>
            <a:r>
              <a:rPr lang="en-US" altLang="zh-CN" sz="1600" b="1">
                <a:latin typeface="Courier New" pitchFamily="49" charset="0"/>
              </a:rPr>
              <a:t>&gt;&gt;&gt; queue.pop(0)</a:t>
            </a:r>
          </a:p>
          <a:p>
            <a:pPr eaLnBrk="1" hangingPunct="1"/>
            <a:r>
              <a:rPr lang="en-US" altLang="zh-CN" sz="1600" b="1">
                <a:latin typeface="Courier New" pitchFamily="49" charset="0"/>
              </a:rPr>
              <a:t>'b'</a:t>
            </a:r>
          </a:p>
          <a:p>
            <a:pPr eaLnBrk="1" hangingPunct="1"/>
            <a:r>
              <a:rPr lang="en-US" altLang="zh-CN" sz="1600" b="1">
                <a:latin typeface="Courier New" pitchFamily="49" charset="0"/>
              </a:rPr>
              <a:t>&gt;&gt;&gt; queue</a:t>
            </a:r>
          </a:p>
          <a:p>
            <a:pPr eaLnBrk="1" hangingPunct="1"/>
            <a:r>
              <a:rPr lang="en-US" altLang="zh-CN" sz="1600" b="1">
                <a:latin typeface="Courier New" pitchFamily="49" charset="0"/>
              </a:rPr>
              <a:t>['c', 'd', 'e']</a:t>
            </a:r>
            <a:endParaRPr lang="zh-CN" altLang="en-US" sz="1600" b="1">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z="3600" smtClean="0">
                <a:ea typeface="黑体" pitchFamily="49" charset="-122"/>
              </a:rPr>
              <a:t>删除列表元素</a:t>
            </a:r>
            <a:endParaRPr lang="zh-CN" altLang="en-US" sz="3600" smtClean="0"/>
          </a:p>
        </p:txBody>
      </p:sp>
      <p:sp>
        <p:nvSpPr>
          <p:cNvPr id="93187" name="内容占位符 2"/>
          <p:cNvSpPr>
            <a:spLocks noGrp="1"/>
          </p:cNvSpPr>
          <p:nvPr>
            <p:ph idx="1"/>
          </p:nvPr>
        </p:nvSpPr>
        <p:spPr/>
        <p:txBody>
          <a:bodyPr/>
          <a:lstStyle/>
          <a:p>
            <a:r>
              <a:rPr lang="zh-CN" altLang="en-US" smtClean="0">
                <a:ea typeface="黑体" pitchFamily="49" charset="-122"/>
              </a:rPr>
              <a:t>可以用</a:t>
            </a:r>
            <a:r>
              <a:rPr lang="en-US" altLang="zh-CN" smtClean="0">
                <a:ea typeface="黑体" pitchFamily="49" charset="-122"/>
              </a:rPr>
              <a:t>del</a:t>
            </a:r>
            <a:r>
              <a:rPr lang="zh-CN" altLang="en-US" smtClean="0">
                <a:ea typeface="黑体" pitchFamily="49" charset="-122"/>
              </a:rPr>
              <a:t>进行</a:t>
            </a:r>
          </a:p>
          <a:p>
            <a:r>
              <a:rPr lang="zh-CN" altLang="en-US" smtClean="0">
                <a:ea typeface="黑体" pitchFamily="49" charset="-122"/>
              </a:rPr>
              <a:t>可以删除某个索引的元素或切片元素</a:t>
            </a:r>
          </a:p>
          <a:p>
            <a:endParaRPr lang="zh-CN" altLang="en-US" smtClean="0"/>
          </a:p>
        </p:txBody>
      </p:sp>
      <p:sp>
        <p:nvSpPr>
          <p:cNvPr id="9318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0A76789-F9B4-42A0-BF21-CFD563F1AFDE}" type="slidenum">
              <a:rPr lang="en-US" altLang="zh-CN" smtClean="0"/>
              <a:pPr eaLnBrk="1" hangingPunct="1"/>
              <a:t>89</a:t>
            </a:fld>
            <a:endParaRPr lang="en-US" altLang="zh-CN" smtClean="0"/>
          </a:p>
        </p:txBody>
      </p:sp>
      <p:sp>
        <p:nvSpPr>
          <p:cNvPr id="93189" name="Rectangle 4"/>
          <p:cNvSpPr>
            <a:spLocks noChangeArrowheads="1"/>
          </p:cNvSpPr>
          <p:nvPr/>
        </p:nvSpPr>
        <p:spPr bwMode="auto">
          <a:xfrm>
            <a:off x="2071688" y="2357438"/>
            <a:ext cx="4572000" cy="3387725"/>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sv-SE" altLang="zh-CN" sz="1600" b="1">
                <a:latin typeface="Courier New" pitchFamily="49" charset="0"/>
              </a:rPr>
              <a:t>&gt;&gt;&gt; lst = [1, 2, 3]</a:t>
            </a:r>
          </a:p>
          <a:p>
            <a:pPr eaLnBrk="1" hangingPunct="1"/>
            <a:r>
              <a:rPr lang="sv-SE" altLang="zh-CN" sz="1600" b="1">
                <a:latin typeface="Courier New" pitchFamily="49" charset="0"/>
              </a:rPr>
              <a:t>&gt;&gt;&gt; lst</a:t>
            </a:r>
          </a:p>
          <a:p>
            <a:pPr eaLnBrk="1" hangingPunct="1"/>
            <a:r>
              <a:rPr lang="sv-SE" altLang="zh-CN" sz="1600" b="1">
                <a:latin typeface="Courier New" pitchFamily="49" charset="0"/>
              </a:rPr>
              <a:t>[1, 2, 3]</a:t>
            </a:r>
          </a:p>
          <a:p>
            <a:pPr eaLnBrk="1" hangingPunct="1"/>
            <a:r>
              <a:rPr lang="sv-SE" altLang="zh-CN" sz="1600" b="1">
                <a:latin typeface="Courier New" pitchFamily="49" charset="0"/>
              </a:rPr>
              <a:t>&gt;&gt;&gt; del lst[1]</a:t>
            </a:r>
          </a:p>
          <a:p>
            <a:pPr eaLnBrk="1" hangingPunct="1"/>
            <a:r>
              <a:rPr lang="sv-SE" altLang="zh-CN" sz="1600" b="1">
                <a:latin typeface="Courier New" pitchFamily="49" charset="0"/>
              </a:rPr>
              <a:t>&gt;&gt;&gt; lst</a:t>
            </a:r>
          </a:p>
          <a:p>
            <a:pPr eaLnBrk="1" hangingPunct="1"/>
            <a:r>
              <a:rPr lang="sv-SE" altLang="zh-CN" sz="1600" b="1">
                <a:latin typeface="Courier New" pitchFamily="49" charset="0"/>
              </a:rPr>
              <a:t>[1, 3]</a:t>
            </a:r>
          </a:p>
          <a:p>
            <a:pPr eaLnBrk="1" hangingPunct="1"/>
            <a:r>
              <a:rPr lang="sv-SE" altLang="zh-CN" sz="1600" b="1">
                <a:latin typeface="Courier New" pitchFamily="49" charset="0"/>
              </a:rPr>
              <a:t>&gt;&gt;&gt; lst.append(4)</a:t>
            </a:r>
          </a:p>
          <a:p>
            <a:pPr eaLnBrk="1" hangingPunct="1"/>
            <a:r>
              <a:rPr lang="sv-SE" altLang="zh-CN" sz="1600" b="1">
                <a:latin typeface="Courier New" pitchFamily="49" charset="0"/>
              </a:rPr>
              <a:t>&gt;&gt;&gt; lst</a:t>
            </a:r>
          </a:p>
          <a:p>
            <a:pPr eaLnBrk="1" hangingPunct="1"/>
            <a:r>
              <a:rPr lang="sv-SE" altLang="zh-CN" sz="1600" b="1">
                <a:latin typeface="Courier New" pitchFamily="49" charset="0"/>
              </a:rPr>
              <a:t>[1, 3, 4]</a:t>
            </a:r>
          </a:p>
          <a:p>
            <a:pPr eaLnBrk="1" hangingPunct="1"/>
            <a:r>
              <a:rPr lang="sv-SE" altLang="zh-CN" sz="1600" b="1">
                <a:latin typeface="Courier New" pitchFamily="49" charset="0"/>
              </a:rPr>
              <a:t>&gt;&gt;&gt; del lst[0:]</a:t>
            </a:r>
          </a:p>
          <a:p>
            <a:pPr eaLnBrk="1" hangingPunct="1"/>
            <a:r>
              <a:rPr lang="sv-SE" altLang="zh-CN" sz="1600" b="1">
                <a:latin typeface="Courier New" pitchFamily="49" charset="0"/>
              </a:rPr>
              <a:t>&gt;&gt;&gt; lst</a:t>
            </a:r>
          </a:p>
          <a:p>
            <a:pPr eaLnBrk="1" hangingPunct="1"/>
            <a:r>
              <a:rPr lang="sv-SE" altLang="zh-CN" sz="1600" b="1">
                <a:latin typeface="Courier New" pitchFamily="49" charset="0"/>
              </a:rPr>
              <a:t>[]</a:t>
            </a:r>
            <a:endParaRPr lang="zh-CN" altLang="en-US" sz="1600" b="1">
              <a:latin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z="4000" smtClean="0"/>
              <a:t>文件类型</a:t>
            </a:r>
            <a:endParaRPr lang="zh-CN" altLang="en-US" smtClean="0"/>
          </a:p>
        </p:txBody>
      </p:sp>
      <p:sp>
        <p:nvSpPr>
          <p:cNvPr id="11267" name="内容占位符 2"/>
          <p:cNvSpPr>
            <a:spLocks noGrp="1"/>
          </p:cNvSpPr>
          <p:nvPr>
            <p:ph idx="1"/>
          </p:nvPr>
        </p:nvSpPr>
        <p:spPr>
          <a:xfrm>
            <a:off x="566738" y="1052513"/>
            <a:ext cx="8001000" cy="5233987"/>
          </a:xfrm>
        </p:spPr>
        <p:txBody>
          <a:bodyPr/>
          <a:lstStyle/>
          <a:p>
            <a:pPr>
              <a:buFont typeface="Wingdings" pitchFamily="2" charset="2"/>
              <a:buNone/>
            </a:pPr>
            <a:r>
              <a:rPr lang="zh-CN" altLang="en-US" smtClean="0"/>
              <a:t>        </a:t>
            </a:r>
            <a:r>
              <a:rPr lang="zh-CN" altLang="en-US" sz="2800" smtClean="0"/>
              <a:t>不能在</a:t>
            </a:r>
            <a:r>
              <a:rPr lang="en-US" altLang="zh-CN" sz="2800" smtClean="0"/>
              <a:t>python</a:t>
            </a:r>
            <a:r>
              <a:rPr lang="zh-CN" altLang="en-US" sz="2800" smtClean="0"/>
              <a:t>的交互界面中运行。只能够在</a:t>
            </a:r>
            <a:r>
              <a:rPr lang="en-US" altLang="zh-CN" sz="2800" smtClean="0"/>
              <a:t>DOS</a:t>
            </a:r>
            <a:r>
              <a:rPr lang="zh-CN" altLang="en-US" sz="2800" smtClean="0"/>
              <a:t>屏幕上运行：</a:t>
            </a:r>
            <a:r>
              <a:rPr lang="en-US" altLang="zh-CN" sz="2800" smtClean="0"/>
              <a:t>python example.pyc </a:t>
            </a:r>
            <a:br>
              <a:rPr lang="en-US" altLang="zh-CN" sz="2800" smtClean="0"/>
            </a:br>
            <a:r>
              <a:rPr lang="zh-CN" altLang="en-US" sz="2800" smtClean="0"/>
              <a:t>在程序中调用可以用：</a:t>
            </a:r>
            <a:br>
              <a:rPr lang="zh-CN" altLang="en-US" sz="2800" smtClean="0"/>
            </a:br>
            <a:r>
              <a:rPr lang="zh-CN" altLang="en-US" sz="2800" smtClean="0"/>
              <a:t>   </a:t>
            </a:r>
            <a:r>
              <a:rPr lang="en-US" altLang="zh-CN" sz="2800" smtClean="0"/>
              <a:t>os.system ("python example.pyc ")</a:t>
            </a:r>
          </a:p>
          <a:p>
            <a:r>
              <a:rPr lang="zh-CN" altLang="en-US" smtClean="0"/>
              <a:t>优化代码</a:t>
            </a:r>
            <a:endParaRPr lang="en-US" altLang="zh-CN" smtClean="0"/>
          </a:p>
          <a:p>
            <a:pPr>
              <a:buFont typeface="Wingdings" pitchFamily="2" charset="2"/>
              <a:buNone/>
            </a:pPr>
            <a:r>
              <a:rPr lang="zh-CN" altLang="en-US" smtClean="0"/>
              <a:t>          经过优化的源文件生成扩展名为</a:t>
            </a:r>
            <a:r>
              <a:rPr lang="en-US" altLang="zh-CN" smtClean="0"/>
              <a:t>pyo</a:t>
            </a:r>
            <a:r>
              <a:rPr lang="zh-CN" altLang="en-US" smtClean="0"/>
              <a:t>的文件，即优化文件。下面步骤可以把 </a:t>
            </a:r>
            <a:r>
              <a:rPr lang="en-US" altLang="zh-CN" smtClean="0"/>
              <a:t>example.py </a:t>
            </a:r>
            <a:r>
              <a:rPr lang="zh-CN" altLang="en-US" smtClean="0"/>
              <a:t>编译为 </a:t>
            </a:r>
            <a:r>
              <a:rPr lang="en-US" altLang="zh-CN" smtClean="0"/>
              <a:t>example.pyo</a:t>
            </a:r>
          </a:p>
          <a:p>
            <a:pPr lvl="1"/>
            <a:r>
              <a:rPr lang="zh-CN" altLang="en-US" smtClean="0"/>
              <a:t>启动命令行窗口，进入</a:t>
            </a:r>
            <a:r>
              <a:rPr lang="en-US" altLang="zh-CN" smtClean="0"/>
              <a:t>example.py</a:t>
            </a:r>
            <a:r>
              <a:rPr lang="zh-CN" altLang="en-US" smtClean="0"/>
              <a:t>所在目录：</a:t>
            </a:r>
            <a:br>
              <a:rPr lang="zh-CN" altLang="en-US" smtClean="0"/>
            </a:br>
            <a:r>
              <a:rPr lang="en-US" altLang="zh-CN" smtClean="0"/>
              <a:t>D</a:t>
            </a:r>
            <a:r>
              <a:rPr lang="zh-CN" altLang="en-US" smtClean="0"/>
              <a:t>：  </a:t>
            </a:r>
            <a:r>
              <a:rPr lang="en-US" altLang="zh-CN" smtClean="0"/>
              <a:t>cd D:\path\examples</a:t>
            </a:r>
          </a:p>
          <a:p>
            <a:pPr lvl="1"/>
            <a:endParaRPr lang="zh-CN" altLang="en-US" b="1" smtClean="0"/>
          </a:p>
        </p:txBody>
      </p:sp>
      <p:sp>
        <p:nvSpPr>
          <p:cNvPr id="1126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A0F424A-7613-40E4-99CB-2F90F7028713}" type="slidenum">
              <a:rPr lang="en-US" altLang="zh-CN" smtClean="0"/>
              <a:pPr eaLnBrk="1" hangingPunct="1"/>
              <a:t>9</a:t>
            </a:fld>
            <a:endParaRPr lang="en-US" altLang="zh-CN" smtClean="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en-US" altLang="zh-CN" sz="3600" smtClean="0"/>
              <a:t>Tuple</a:t>
            </a:r>
            <a:r>
              <a:rPr lang="zh-CN" altLang="en-US" sz="3600" smtClean="0"/>
              <a:t>元组 </a:t>
            </a:r>
          </a:p>
        </p:txBody>
      </p:sp>
      <p:sp>
        <p:nvSpPr>
          <p:cNvPr id="942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5AF300C3-F131-43C4-8DD8-ADF8BA240CD0}" type="slidenum">
              <a:rPr lang="en-US" altLang="zh-CN" smtClean="0"/>
              <a:pPr eaLnBrk="1" hangingPunct="1"/>
              <a:t>90</a:t>
            </a:fld>
            <a:endParaRPr lang="en-US" altLang="zh-CN" smtClean="0"/>
          </a:p>
        </p:txBody>
      </p:sp>
      <p:sp>
        <p:nvSpPr>
          <p:cNvPr id="7"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a:defRPr/>
            </a:pPr>
            <a:r>
              <a:rPr lang="zh-CN" altLang="en-US" sz="3200" dirty="0">
                <a:latin typeface="+mn-ea"/>
                <a:ea typeface="+mn-ea"/>
              </a:rPr>
              <a:t>      我们知道链表和字符串有很多通用的属性，例如索引和切片操作。它们是</a:t>
            </a:r>
            <a:r>
              <a:rPr lang="zh-CN" altLang="en-US" sz="3200" dirty="0">
                <a:solidFill>
                  <a:srgbClr val="FF0000"/>
                </a:solidFill>
                <a:latin typeface="+mn-ea"/>
                <a:ea typeface="+mn-ea"/>
              </a:rPr>
              <a:t>序列类型</a:t>
            </a:r>
            <a:r>
              <a:rPr lang="zh-CN" altLang="en-US" sz="3200" dirty="0">
                <a:latin typeface="+mn-ea"/>
                <a:ea typeface="+mn-ea"/>
              </a:rPr>
              <a:t>中的两种。因为</a:t>
            </a:r>
            <a:r>
              <a:rPr lang="en-US" altLang="zh-CN" sz="3200" dirty="0">
                <a:latin typeface="+mn-ea"/>
                <a:ea typeface="+mn-ea"/>
              </a:rPr>
              <a:t>Python</a:t>
            </a:r>
            <a:r>
              <a:rPr lang="zh-CN" altLang="en-US" sz="3200" dirty="0">
                <a:latin typeface="+mn-ea"/>
                <a:ea typeface="+mn-ea"/>
              </a:rPr>
              <a:t>是一个在不断进化的语言，也会加入其它的序列类型，另一种标准序列类型：元组。</a:t>
            </a:r>
          </a:p>
          <a:p>
            <a:pPr marL="908050" lvl="1" indent="-436563" eaLnBrk="0" hangingPunct="0">
              <a:lnSpc>
                <a:spcPct val="90000"/>
              </a:lnSpc>
              <a:spcBef>
                <a:spcPct val="20000"/>
              </a:spcBef>
              <a:buClr>
                <a:schemeClr val="accent2"/>
              </a:buClr>
              <a:buFont typeface="Wingdings" pitchFamily="2" charset="2"/>
              <a:buChar char="n"/>
              <a:defRPr/>
            </a:pPr>
            <a:endParaRPr lang="en-US" altLang="zh-CN" sz="2600" kern="0" dirty="0">
              <a:latin typeface="+mn-lt"/>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sz="3600" smtClean="0">
                <a:ea typeface="黑体" pitchFamily="49" charset="-122"/>
              </a:rPr>
              <a:t>元组简介</a:t>
            </a:r>
            <a:endParaRPr lang="zh-CN" altLang="en-US" sz="3600" smtClean="0"/>
          </a:p>
        </p:txBody>
      </p:sp>
      <p:sp>
        <p:nvSpPr>
          <p:cNvPr id="3" name="内容占位符 2"/>
          <p:cNvSpPr>
            <a:spLocks noGrp="1"/>
          </p:cNvSpPr>
          <p:nvPr>
            <p:ph idx="1"/>
          </p:nvPr>
        </p:nvSpPr>
        <p:spPr/>
        <p:txBody>
          <a:bodyPr/>
          <a:lstStyle/>
          <a:p>
            <a:pPr>
              <a:defRPr/>
            </a:pPr>
            <a:r>
              <a:rPr lang="zh-CN" altLang="en-US" dirty="0" smtClean="0">
                <a:latin typeface="+mn-ea"/>
              </a:rPr>
              <a:t>一个元组由数个逗号分隔的值组成，例如：</a:t>
            </a:r>
            <a:endParaRPr lang="en-US" altLang="zh-CN" dirty="0" smtClean="0">
              <a:latin typeface="+mn-ea"/>
            </a:endParaRPr>
          </a:p>
          <a:p>
            <a:pPr>
              <a:defRPr/>
            </a:pPr>
            <a:endParaRPr lang="en-US" altLang="zh-CN" dirty="0" smtClean="0">
              <a:latin typeface="+mn-ea"/>
            </a:endParaRPr>
          </a:p>
          <a:p>
            <a:pPr>
              <a:defRPr/>
            </a:pPr>
            <a:endParaRPr lang="en-US" altLang="zh-CN" dirty="0" smtClean="0">
              <a:latin typeface="+mn-ea"/>
            </a:endParaRPr>
          </a:p>
          <a:p>
            <a:pPr>
              <a:defRPr/>
            </a:pPr>
            <a:endParaRPr lang="en-US" altLang="zh-CN" dirty="0" smtClean="0">
              <a:latin typeface="+mn-ea"/>
            </a:endParaRPr>
          </a:p>
          <a:p>
            <a:pPr>
              <a:defRPr/>
            </a:pPr>
            <a:endParaRPr lang="zh-CN" altLang="en-US" dirty="0" smtClean="0">
              <a:latin typeface="+mn-ea"/>
            </a:endParaRPr>
          </a:p>
          <a:p>
            <a:pPr>
              <a:defRPr/>
            </a:pPr>
            <a:r>
              <a:rPr lang="zh-CN" altLang="en-US" dirty="0" smtClean="0">
                <a:latin typeface="+mn-ea"/>
              </a:rPr>
              <a:t>如上所示，元组在输出时总是有括号的，以便于正确表达嵌套结构。</a:t>
            </a:r>
          </a:p>
          <a:p>
            <a:pPr>
              <a:defRPr/>
            </a:pPr>
            <a:r>
              <a:rPr lang="zh-CN" altLang="en-US" dirty="0" smtClean="0">
                <a:latin typeface="+mn-ea"/>
              </a:rPr>
              <a:t>在输入时，有或没有括号都可以，不过经常括号都是必须的（如果元组是一个更大的表达式的一部分）。</a:t>
            </a:r>
          </a:p>
          <a:p>
            <a:pPr>
              <a:defRPr/>
            </a:pPr>
            <a:endParaRPr lang="zh-CN" altLang="en-US" dirty="0"/>
          </a:p>
        </p:txBody>
      </p:sp>
      <p:sp>
        <p:nvSpPr>
          <p:cNvPr id="9523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E9E382D-C1E0-4C78-A6CA-1D28C8D92BDD}" type="slidenum">
              <a:rPr lang="en-US" altLang="zh-CN" smtClean="0"/>
              <a:pPr eaLnBrk="1" hangingPunct="1"/>
              <a:t>91</a:t>
            </a:fld>
            <a:endParaRPr lang="en-US" altLang="zh-CN" smtClean="0"/>
          </a:p>
        </p:txBody>
      </p:sp>
      <p:sp>
        <p:nvSpPr>
          <p:cNvPr id="95237" name="Rectangle 4"/>
          <p:cNvSpPr>
            <a:spLocks noChangeArrowheads="1"/>
          </p:cNvSpPr>
          <p:nvPr/>
        </p:nvSpPr>
        <p:spPr bwMode="auto">
          <a:xfrm>
            <a:off x="2214563" y="1643063"/>
            <a:ext cx="4826000" cy="2146300"/>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t = 12345, 54321, 'hello'</a:t>
            </a:r>
          </a:p>
          <a:p>
            <a:pPr eaLnBrk="1" hangingPunct="1"/>
            <a:r>
              <a:rPr lang="en-US" altLang="zh-CN" sz="1600" b="1">
                <a:latin typeface="Courier New" pitchFamily="49" charset="0"/>
              </a:rPr>
              <a:t>&gt;&gt;&gt; t[0]</a:t>
            </a:r>
          </a:p>
          <a:p>
            <a:pPr eaLnBrk="1" hangingPunct="1"/>
            <a:r>
              <a:rPr lang="en-US" altLang="zh-CN" sz="1600" b="1">
                <a:latin typeface="Courier New" pitchFamily="49" charset="0"/>
              </a:rPr>
              <a:t>12345</a:t>
            </a:r>
          </a:p>
          <a:p>
            <a:pPr eaLnBrk="1" hangingPunct="1"/>
            <a:r>
              <a:rPr lang="en-US" altLang="zh-CN" sz="1600" b="1">
                <a:latin typeface="Courier New" pitchFamily="49" charset="0"/>
              </a:rPr>
              <a:t>&gt;&gt;&gt; t</a:t>
            </a:r>
          </a:p>
          <a:p>
            <a:pPr eaLnBrk="1" hangingPunct="1"/>
            <a:r>
              <a:rPr lang="en-US" altLang="zh-CN" sz="1600" b="1">
                <a:latin typeface="Courier New" pitchFamily="49" charset="0"/>
              </a:rPr>
              <a:t>(12345, 54321, 'hello')</a:t>
            </a:r>
          </a:p>
          <a:p>
            <a:pPr eaLnBrk="1" hangingPunct="1"/>
            <a:r>
              <a:rPr lang="en-US" altLang="zh-CN" sz="1600" b="1">
                <a:latin typeface="Courier New" pitchFamily="49" charset="0"/>
              </a:rPr>
              <a:t>&gt;&gt;&gt; u = t, (1, 2, 3)</a:t>
            </a:r>
          </a:p>
          <a:p>
            <a:pPr eaLnBrk="1" hangingPunct="1"/>
            <a:r>
              <a:rPr lang="en-US" altLang="zh-CN" sz="1600" b="1">
                <a:latin typeface="Courier New" pitchFamily="49" charset="0"/>
              </a:rPr>
              <a:t>&gt;&gt;&gt; u</a:t>
            </a:r>
          </a:p>
          <a:p>
            <a:pPr eaLnBrk="1" hangingPunct="1"/>
            <a:r>
              <a:rPr lang="en-US" altLang="zh-CN" sz="1600" b="1">
                <a:latin typeface="Courier New" pitchFamily="49" charset="0"/>
              </a:rPr>
              <a:t>((12345, 54321, 'hello'), (1, 2, 3))</a:t>
            </a:r>
            <a:endParaRPr lang="zh-CN" altLang="en-US" sz="1600" b="1">
              <a:latin typeface="Courier New"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zh-CN" altLang="en-US" sz="3600" smtClean="0">
                <a:ea typeface="黑体" pitchFamily="49" charset="-122"/>
              </a:rPr>
              <a:t>元组</a:t>
            </a:r>
            <a:endParaRPr lang="zh-CN" altLang="en-US" sz="3600" smtClean="0"/>
          </a:p>
        </p:txBody>
      </p:sp>
      <p:sp>
        <p:nvSpPr>
          <p:cNvPr id="96259" name="内容占位符 2"/>
          <p:cNvSpPr>
            <a:spLocks noGrp="1"/>
          </p:cNvSpPr>
          <p:nvPr>
            <p:ph idx="1"/>
          </p:nvPr>
        </p:nvSpPr>
        <p:spPr/>
        <p:txBody>
          <a:bodyPr/>
          <a:lstStyle/>
          <a:p>
            <a:r>
              <a:rPr lang="zh-CN" altLang="en-US" smtClean="0">
                <a:ea typeface="黑体" pitchFamily="49" charset="-122"/>
              </a:rPr>
              <a:t>元组有很多用途。例如</a:t>
            </a:r>
            <a:r>
              <a:rPr lang="en-US" altLang="zh-CN" smtClean="0">
                <a:ea typeface="黑体" pitchFamily="49" charset="-122"/>
              </a:rPr>
              <a:t>(x, y)</a:t>
            </a:r>
            <a:r>
              <a:rPr lang="zh-CN" altLang="en-US" smtClean="0">
                <a:ea typeface="黑体" pitchFamily="49" charset="-122"/>
              </a:rPr>
              <a:t>坐标点，数据库中的员工记录等等。</a:t>
            </a:r>
          </a:p>
          <a:p>
            <a:r>
              <a:rPr lang="zh-CN" altLang="en-US" smtClean="0">
                <a:ea typeface="黑体" pitchFamily="49" charset="-122"/>
              </a:rPr>
              <a:t>元组就像字符串，不可改变：不能给元组的一个独立的元素赋值（尽管可以通过联接和切片来模仿）</a:t>
            </a:r>
          </a:p>
          <a:p>
            <a:r>
              <a:rPr lang="zh-CN" altLang="en-US" smtClean="0">
                <a:ea typeface="黑体" pitchFamily="49" charset="-122"/>
              </a:rPr>
              <a:t>可以通过包含可变对象来创建元组，例如链表。</a:t>
            </a:r>
          </a:p>
          <a:p>
            <a:endParaRPr lang="zh-CN" altLang="en-US" smtClean="0"/>
          </a:p>
        </p:txBody>
      </p:sp>
      <p:sp>
        <p:nvSpPr>
          <p:cNvPr id="9626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5E50425-E80E-484B-9A67-764119D4493B}" type="slidenum">
              <a:rPr lang="en-US" altLang="zh-CN" smtClean="0"/>
              <a:pPr eaLnBrk="1" hangingPunct="1"/>
              <a:t>92</a:t>
            </a:fld>
            <a:endParaRPr lang="en-US" altLang="zh-CN" smtClean="0"/>
          </a:p>
        </p:txBody>
      </p:sp>
      <p:sp>
        <p:nvSpPr>
          <p:cNvPr id="96261" name="Rectangle 4"/>
          <p:cNvSpPr>
            <a:spLocks noChangeArrowheads="1"/>
          </p:cNvSpPr>
          <p:nvPr/>
        </p:nvSpPr>
        <p:spPr bwMode="auto">
          <a:xfrm>
            <a:off x="2214563" y="4572000"/>
            <a:ext cx="4572000" cy="1190625"/>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fr-FR" altLang="zh-CN" sz="1600" b="1">
                <a:latin typeface="Courier New" pitchFamily="49" charset="0"/>
              </a:rPr>
              <a:t>&gt;&gt;&gt; lst = [1, 2, 3]</a:t>
            </a:r>
          </a:p>
          <a:p>
            <a:pPr eaLnBrk="1" hangingPunct="1"/>
            <a:r>
              <a:rPr lang="fr-FR" altLang="zh-CN" sz="1600" b="1">
                <a:latin typeface="Courier New" pitchFamily="49" charset="0"/>
              </a:rPr>
              <a:t>&gt;&gt;&gt; t = tuple(lst)</a:t>
            </a:r>
          </a:p>
          <a:p>
            <a:pPr eaLnBrk="1" hangingPunct="1"/>
            <a:r>
              <a:rPr lang="fr-FR" altLang="zh-CN" sz="1600" b="1">
                <a:latin typeface="Courier New" pitchFamily="49" charset="0"/>
              </a:rPr>
              <a:t>&gt;&gt;&gt; t</a:t>
            </a:r>
          </a:p>
          <a:p>
            <a:pPr eaLnBrk="1" hangingPunct="1"/>
            <a:r>
              <a:rPr lang="fr-FR" altLang="zh-CN" sz="1600" b="1">
                <a:latin typeface="Courier New" pitchFamily="49" charset="0"/>
              </a:rPr>
              <a:t>(1, 2, 3)</a:t>
            </a:r>
            <a:endParaRPr lang="zh-CN" altLang="en-US" sz="1600" b="1">
              <a:latin typeface="Courier New"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sz="3600" smtClean="0">
                <a:ea typeface="黑体" pitchFamily="49" charset="-122"/>
              </a:rPr>
              <a:t>元组</a:t>
            </a:r>
            <a:endParaRPr lang="zh-CN" altLang="en-US" sz="3600" smtClean="0"/>
          </a:p>
        </p:txBody>
      </p:sp>
      <p:sp>
        <p:nvSpPr>
          <p:cNvPr id="3" name="内容占位符 2"/>
          <p:cNvSpPr>
            <a:spLocks noGrp="1"/>
          </p:cNvSpPr>
          <p:nvPr>
            <p:ph idx="1"/>
          </p:nvPr>
        </p:nvSpPr>
        <p:spPr/>
        <p:txBody>
          <a:bodyPr/>
          <a:lstStyle/>
          <a:p>
            <a:pPr>
              <a:defRPr/>
            </a:pPr>
            <a:r>
              <a:rPr lang="zh-CN" altLang="en-US" sz="2800" dirty="0" smtClean="0">
                <a:latin typeface="+mn-ea"/>
              </a:rPr>
              <a:t>一个特殊的问题是构造包含零个或一个元素的元组：为了适应这种情况，语法上有一些额外的改变。一对空的括号可以创建空元组；要创建一个单元素元组可以在值后面跟一个逗号（在括号中放入一个单值是不够的）。丑陋，但是有效。例如：</a:t>
            </a:r>
          </a:p>
          <a:p>
            <a:pPr>
              <a:defRPr/>
            </a:pPr>
            <a:endParaRPr lang="zh-CN" altLang="en-US" dirty="0"/>
          </a:p>
        </p:txBody>
      </p:sp>
      <p:sp>
        <p:nvSpPr>
          <p:cNvPr id="9728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6E9564FB-6B53-4E2F-9AE0-A37BFEC32D71}" type="slidenum">
              <a:rPr lang="en-US" altLang="zh-CN" smtClean="0"/>
              <a:pPr eaLnBrk="1" hangingPunct="1"/>
              <a:t>93</a:t>
            </a:fld>
            <a:endParaRPr lang="en-US" altLang="zh-CN" smtClean="0"/>
          </a:p>
        </p:txBody>
      </p:sp>
      <p:sp>
        <p:nvSpPr>
          <p:cNvPr id="97285" name="Rectangle 4"/>
          <p:cNvSpPr>
            <a:spLocks noChangeArrowheads="1"/>
          </p:cNvSpPr>
          <p:nvPr/>
        </p:nvSpPr>
        <p:spPr bwMode="auto">
          <a:xfrm>
            <a:off x="2071688" y="3716338"/>
            <a:ext cx="6029325" cy="2498725"/>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emp = ()</a:t>
            </a:r>
          </a:p>
          <a:p>
            <a:pPr eaLnBrk="1" hangingPunct="1"/>
            <a:r>
              <a:rPr lang="en-US" altLang="zh-CN" sz="1600" b="1">
                <a:latin typeface="Courier New" pitchFamily="49" charset="0"/>
              </a:rPr>
              <a:t>&gt;&gt;&gt; emp</a:t>
            </a:r>
          </a:p>
          <a:p>
            <a:pPr eaLnBrk="1" hangingPunct="1"/>
            <a:r>
              <a:rPr lang="en-US" altLang="zh-CN" sz="1600" b="1">
                <a:latin typeface="Courier New" pitchFamily="49" charset="0"/>
              </a:rPr>
              <a:t>()</a:t>
            </a:r>
          </a:p>
          <a:p>
            <a:pPr eaLnBrk="1" hangingPunct="1"/>
            <a:r>
              <a:rPr lang="en-US" altLang="zh-CN" sz="1600" b="1">
                <a:latin typeface="Courier New" pitchFamily="49" charset="0"/>
              </a:rPr>
              <a:t>&gt;&gt;&gt; single = 'a',  #&lt;-- note trailing comma</a:t>
            </a:r>
          </a:p>
          <a:p>
            <a:pPr eaLnBrk="1" hangingPunct="1"/>
            <a:r>
              <a:rPr lang="en-US" altLang="zh-CN" sz="1600" b="1">
                <a:latin typeface="Courier New" pitchFamily="49" charset="0"/>
              </a:rPr>
              <a:t>&gt;&gt;&gt; len(emp)</a:t>
            </a:r>
          </a:p>
          <a:p>
            <a:pPr eaLnBrk="1" hangingPunct="1"/>
            <a:r>
              <a:rPr lang="en-US" altLang="zh-CN" sz="1600" b="1">
                <a:latin typeface="Courier New" pitchFamily="49" charset="0"/>
              </a:rPr>
              <a:t>0</a:t>
            </a:r>
          </a:p>
          <a:p>
            <a:pPr eaLnBrk="1" hangingPunct="1"/>
            <a:r>
              <a:rPr lang="en-US" altLang="zh-CN" sz="1600" b="1">
                <a:latin typeface="Courier New" pitchFamily="49" charset="0"/>
              </a:rPr>
              <a:t>&gt;&gt;&gt; len(single)</a:t>
            </a:r>
          </a:p>
          <a:p>
            <a:pPr eaLnBrk="1" hangingPunct="1"/>
            <a:r>
              <a:rPr lang="en-US" altLang="zh-CN" sz="1600" b="1">
                <a:latin typeface="Courier New" pitchFamily="49" charset="0"/>
              </a:rPr>
              <a:t>1</a:t>
            </a:r>
          </a:p>
          <a:p>
            <a:pPr eaLnBrk="1" hangingPunct="1"/>
            <a:r>
              <a:rPr lang="en-US" altLang="zh-CN" sz="1600" b="1">
                <a:latin typeface="Courier New" pitchFamily="49" charset="0"/>
              </a:rPr>
              <a:t>&gt;&gt;&gt; single</a:t>
            </a:r>
          </a:p>
          <a:p>
            <a:pPr eaLnBrk="1" hangingPunct="1"/>
            <a:r>
              <a:rPr lang="en-US" altLang="zh-CN" sz="1600" b="1">
                <a:latin typeface="Courier New" pitchFamily="49" charset="0"/>
              </a:rPr>
              <a:t>('a',)</a:t>
            </a:r>
            <a:endParaRPr lang="zh-CN" altLang="en-US" sz="1600" b="1">
              <a:latin typeface="Courier New" pitchFamily="49"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sz="3600" smtClean="0">
                <a:ea typeface="黑体" pitchFamily="49" charset="-122"/>
              </a:rPr>
              <a:t>元组封装和解封</a:t>
            </a:r>
            <a:endParaRPr lang="zh-CN" altLang="en-US" sz="3600" smtClean="0"/>
          </a:p>
        </p:txBody>
      </p:sp>
      <p:sp>
        <p:nvSpPr>
          <p:cNvPr id="3" name="内容占位符 2"/>
          <p:cNvSpPr>
            <a:spLocks noGrp="1"/>
          </p:cNvSpPr>
          <p:nvPr>
            <p:ph idx="1"/>
          </p:nvPr>
        </p:nvSpPr>
        <p:spPr/>
        <p:txBody>
          <a:bodyPr/>
          <a:lstStyle/>
          <a:p>
            <a:pPr>
              <a:defRPr/>
            </a:pPr>
            <a:r>
              <a:rPr lang="zh-CN" altLang="en-US" sz="2800" dirty="0" smtClean="0">
                <a:latin typeface="+mn-ea"/>
              </a:rPr>
              <a:t>语句</a:t>
            </a:r>
            <a:r>
              <a:rPr lang="en-US" altLang="zh-CN" sz="2800" dirty="0" smtClean="0">
                <a:latin typeface="+mn-ea"/>
              </a:rPr>
              <a:t>t = 12345, 54321, ’hello!’ </a:t>
            </a:r>
            <a:r>
              <a:rPr lang="zh-CN" altLang="en-US" sz="2800" dirty="0" smtClean="0">
                <a:latin typeface="+mn-ea"/>
              </a:rPr>
              <a:t>是元组封装（</a:t>
            </a:r>
            <a:r>
              <a:rPr lang="en-US" altLang="zh-CN" sz="2800" dirty="0" smtClean="0">
                <a:latin typeface="+mn-ea"/>
              </a:rPr>
              <a:t>sequence packing</a:t>
            </a:r>
            <a:r>
              <a:rPr lang="zh-CN" altLang="en-US" sz="2800" dirty="0" smtClean="0">
                <a:latin typeface="+mn-ea"/>
              </a:rPr>
              <a:t>）的一个例子：值</a:t>
            </a:r>
            <a:r>
              <a:rPr lang="en-US" altLang="zh-CN" sz="2800" dirty="0" smtClean="0">
                <a:latin typeface="+mn-ea"/>
              </a:rPr>
              <a:t>12345</a:t>
            </a:r>
            <a:r>
              <a:rPr lang="zh-CN" altLang="en-US" sz="2800" dirty="0" smtClean="0">
                <a:latin typeface="+mn-ea"/>
              </a:rPr>
              <a:t>，</a:t>
            </a:r>
            <a:r>
              <a:rPr lang="en-US" altLang="zh-CN" sz="2800" dirty="0" smtClean="0">
                <a:latin typeface="+mn-ea"/>
              </a:rPr>
              <a:t>54321 </a:t>
            </a:r>
            <a:r>
              <a:rPr lang="zh-CN" altLang="en-US" sz="2800" dirty="0" smtClean="0">
                <a:latin typeface="+mn-ea"/>
              </a:rPr>
              <a:t>和’</a:t>
            </a:r>
            <a:r>
              <a:rPr lang="en-US" altLang="zh-CN" sz="2800" dirty="0" smtClean="0">
                <a:latin typeface="+mn-ea"/>
              </a:rPr>
              <a:t>hello!’ </a:t>
            </a:r>
            <a:r>
              <a:rPr lang="zh-CN" altLang="en-US" sz="2800" dirty="0" smtClean="0">
                <a:latin typeface="+mn-ea"/>
              </a:rPr>
              <a:t>被封装进元组。其逆操作可能是这样：</a:t>
            </a:r>
          </a:p>
          <a:p>
            <a:pPr>
              <a:defRPr/>
            </a:pPr>
            <a:endParaRPr lang="zh-CN" altLang="en-US" sz="2800" dirty="0" smtClean="0">
              <a:latin typeface="+mn-ea"/>
            </a:endParaRPr>
          </a:p>
          <a:p>
            <a:pPr>
              <a:defRPr/>
            </a:pPr>
            <a:endParaRPr lang="zh-CN" altLang="en-US" sz="2800" dirty="0" smtClean="0">
              <a:latin typeface="+mn-ea"/>
            </a:endParaRPr>
          </a:p>
          <a:p>
            <a:pPr>
              <a:defRPr/>
            </a:pPr>
            <a:endParaRPr lang="zh-CN" altLang="en-US" sz="2800" dirty="0" smtClean="0">
              <a:latin typeface="+mn-ea"/>
            </a:endParaRPr>
          </a:p>
          <a:p>
            <a:pPr>
              <a:defRPr/>
            </a:pPr>
            <a:r>
              <a:rPr lang="zh-CN" altLang="en-US" sz="2800" dirty="0" smtClean="0">
                <a:latin typeface="+mn-ea"/>
              </a:rPr>
              <a:t>这个调用被称为</a:t>
            </a:r>
            <a:r>
              <a:rPr lang="zh-CN" altLang="en-US" sz="2800" dirty="0" smtClean="0">
                <a:solidFill>
                  <a:srgbClr val="FF0000"/>
                </a:solidFill>
                <a:latin typeface="+mn-ea"/>
              </a:rPr>
              <a:t>序列拆封</a:t>
            </a:r>
            <a:r>
              <a:rPr lang="zh-CN" altLang="en-US" sz="2800" dirty="0" smtClean="0">
                <a:latin typeface="+mn-ea"/>
              </a:rPr>
              <a:t>非常合适。序列拆封要求左侧的变量数目与序列的元素个数相同。</a:t>
            </a:r>
          </a:p>
          <a:p>
            <a:pPr>
              <a:defRPr/>
            </a:pPr>
            <a:endParaRPr lang="zh-CN" altLang="en-US" dirty="0"/>
          </a:p>
        </p:txBody>
      </p:sp>
      <p:sp>
        <p:nvSpPr>
          <p:cNvPr id="9830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0A1E7-93B1-4558-9E17-2BD1E2FCA002}" type="slidenum">
              <a:rPr lang="en-US" altLang="zh-CN" smtClean="0"/>
              <a:pPr eaLnBrk="1" hangingPunct="1"/>
              <a:t>94</a:t>
            </a:fld>
            <a:endParaRPr lang="en-US" altLang="zh-CN" smtClean="0"/>
          </a:p>
        </p:txBody>
      </p:sp>
      <p:sp>
        <p:nvSpPr>
          <p:cNvPr id="98309" name="Rectangle 4"/>
          <p:cNvSpPr>
            <a:spLocks noChangeArrowheads="1"/>
          </p:cNvSpPr>
          <p:nvPr/>
        </p:nvSpPr>
        <p:spPr bwMode="auto">
          <a:xfrm>
            <a:off x="2714625" y="3000375"/>
            <a:ext cx="4572000" cy="1223963"/>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1600" b="1">
                <a:latin typeface="Courier New" pitchFamily="49" charset="0"/>
              </a:rPr>
              <a:t>&gt;&gt;&gt; t = (1, 2, 3)</a:t>
            </a:r>
          </a:p>
          <a:p>
            <a:pPr eaLnBrk="1" hangingPunct="1"/>
            <a:r>
              <a:rPr lang="en-US" altLang="zh-CN" sz="1600" b="1">
                <a:latin typeface="Courier New" pitchFamily="49" charset="0"/>
              </a:rPr>
              <a:t>&gt;&gt;&gt; x, y, z = t</a:t>
            </a:r>
          </a:p>
          <a:p>
            <a:pPr eaLnBrk="1" hangingPunct="1"/>
            <a:r>
              <a:rPr lang="en-US" altLang="zh-CN" sz="1600" b="1">
                <a:latin typeface="Courier New" pitchFamily="49" charset="0"/>
              </a:rPr>
              <a:t>&gt;&gt;&gt; print x, y, z</a:t>
            </a:r>
          </a:p>
          <a:p>
            <a:pPr eaLnBrk="1" hangingPunct="1"/>
            <a:r>
              <a:rPr lang="en-US" altLang="zh-CN" sz="1600" b="1">
                <a:latin typeface="Courier New" pitchFamily="49" charset="0"/>
              </a:rPr>
              <a:t>1 2 3</a:t>
            </a:r>
            <a:endParaRPr lang="zh-CN" altLang="en-US" sz="1600" b="1">
              <a:latin typeface="Courier New"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en-US" sz="3600" smtClean="0">
                <a:ea typeface="黑体" pitchFamily="49" charset="-122"/>
              </a:rPr>
              <a:t>元组封装和解封</a:t>
            </a:r>
            <a:endParaRPr lang="zh-CN" altLang="en-US" sz="3600" smtClean="0"/>
          </a:p>
        </p:txBody>
      </p:sp>
      <p:sp>
        <p:nvSpPr>
          <p:cNvPr id="3" name="内容占位符 2"/>
          <p:cNvSpPr>
            <a:spLocks noGrp="1"/>
          </p:cNvSpPr>
          <p:nvPr>
            <p:ph idx="1"/>
          </p:nvPr>
        </p:nvSpPr>
        <p:spPr/>
        <p:txBody>
          <a:bodyPr/>
          <a:lstStyle/>
          <a:p>
            <a:pPr>
              <a:defRPr/>
            </a:pPr>
            <a:r>
              <a:rPr lang="zh-CN" altLang="en-US" dirty="0" smtClean="0">
                <a:latin typeface="+mn-ea"/>
              </a:rPr>
              <a:t>拆封和封装一点不对称：封装多重参数通常会创建一个元组，而拆封操作可以作用于任何序列。</a:t>
            </a:r>
          </a:p>
          <a:p>
            <a:pPr>
              <a:defRPr/>
            </a:pPr>
            <a:endParaRPr lang="zh-CN" altLang="en-US" dirty="0"/>
          </a:p>
        </p:txBody>
      </p:sp>
      <p:sp>
        <p:nvSpPr>
          <p:cNvPr id="9933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E00A08CB-FA82-45C9-BCDF-0EF05210C9B2}" type="slidenum">
              <a:rPr lang="en-US" altLang="zh-CN" smtClean="0"/>
              <a:pPr eaLnBrk="1" hangingPunct="1"/>
              <a:t>95</a:t>
            </a:fld>
            <a:endParaRPr lang="en-US" altLang="zh-CN" smtClean="0"/>
          </a:p>
        </p:txBody>
      </p:sp>
      <p:sp>
        <p:nvSpPr>
          <p:cNvPr id="99333" name="Rectangle 4"/>
          <p:cNvSpPr>
            <a:spLocks noChangeArrowheads="1"/>
          </p:cNvSpPr>
          <p:nvPr/>
        </p:nvSpPr>
        <p:spPr bwMode="auto">
          <a:xfrm>
            <a:off x="2286000" y="2428875"/>
            <a:ext cx="4572000" cy="2376488"/>
          </a:xfrm>
          <a:prstGeom prst="rect">
            <a:avLst/>
          </a:prstGeom>
          <a:solidFill>
            <a:srgbClr val="BBDFBB"/>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fr-FR" altLang="zh-CN" sz="1600" b="1">
                <a:latin typeface="Courier New" pitchFamily="49" charset="0"/>
              </a:rPr>
              <a:t>&gt;&gt;&gt; t = [1, 2, 3]</a:t>
            </a:r>
          </a:p>
          <a:p>
            <a:pPr eaLnBrk="1" hangingPunct="1"/>
            <a:r>
              <a:rPr lang="fr-FR" altLang="zh-CN" sz="1600" b="1">
                <a:latin typeface="Courier New" pitchFamily="49" charset="0"/>
              </a:rPr>
              <a:t>&gt;&gt;&gt; x, y, z = t</a:t>
            </a:r>
          </a:p>
          <a:p>
            <a:pPr eaLnBrk="1" hangingPunct="1"/>
            <a:r>
              <a:rPr lang="fr-FR" altLang="zh-CN" sz="1600" b="1">
                <a:latin typeface="Courier New" pitchFamily="49" charset="0"/>
              </a:rPr>
              <a:t>&gt;&gt;&gt; print x, y, z</a:t>
            </a:r>
          </a:p>
          <a:p>
            <a:pPr eaLnBrk="1" hangingPunct="1"/>
            <a:r>
              <a:rPr lang="fr-FR" altLang="zh-CN" sz="1600" b="1">
                <a:latin typeface="Courier New" pitchFamily="49" charset="0"/>
              </a:rPr>
              <a:t>1 2 3</a:t>
            </a:r>
          </a:p>
          <a:p>
            <a:pPr eaLnBrk="1" hangingPunct="1"/>
            <a:endParaRPr lang="fr-FR" altLang="zh-CN" sz="1600" b="1">
              <a:latin typeface="Courier New" pitchFamily="49" charset="0"/>
            </a:endParaRPr>
          </a:p>
          <a:p>
            <a:pPr eaLnBrk="1" hangingPunct="1"/>
            <a:r>
              <a:rPr lang="fr-FR" altLang="zh-CN" sz="1600" b="1">
                <a:latin typeface="Courier New" pitchFamily="49" charset="0"/>
              </a:rPr>
              <a:t>&gt;&gt;&gt; s = "123"</a:t>
            </a:r>
          </a:p>
          <a:p>
            <a:pPr eaLnBrk="1" hangingPunct="1"/>
            <a:r>
              <a:rPr lang="fr-FR" altLang="zh-CN" sz="1600" b="1">
                <a:latin typeface="Courier New" pitchFamily="49" charset="0"/>
              </a:rPr>
              <a:t>&gt;&gt;&gt; x,y,z = s</a:t>
            </a:r>
          </a:p>
          <a:p>
            <a:pPr eaLnBrk="1" hangingPunct="1"/>
            <a:r>
              <a:rPr lang="fr-FR" altLang="zh-CN" sz="1600" b="1">
                <a:latin typeface="Courier New" pitchFamily="49" charset="0"/>
              </a:rPr>
              <a:t>&gt;&gt;&gt; print x, y, z</a:t>
            </a:r>
          </a:p>
          <a:p>
            <a:pPr eaLnBrk="1" hangingPunct="1"/>
            <a:r>
              <a:rPr lang="fr-FR" altLang="zh-CN" sz="1600" b="1">
                <a:latin typeface="Courier New" pitchFamily="49" charset="0"/>
              </a:rPr>
              <a:t>1 2 3</a:t>
            </a:r>
            <a:endParaRPr lang="zh-CN" altLang="en-US" sz="1600" b="1">
              <a:latin typeface="Courier New" pitchFamily="49" charset="0"/>
            </a:endParaRPr>
          </a:p>
        </p:txBody>
      </p:sp>
      <p:sp>
        <p:nvSpPr>
          <p:cNvPr id="99334" name="AutoShape 17"/>
          <p:cNvSpPr>
            <a:spLocks noChangeArrowheads="1"/>
          </p:cNvSpPr>
          <p:nvPr/>
        </p:nvSpPr>
        <p:spPr bwMode="auto">
          <a:xfrm>
            <a:off x="900113" y="4868863"/>
            <a:ext cx="4176712" cy="1143000"/>
          </a:xfrm>
          <a:prstGeom prst="horizontalScroll">
            <a:avLst>
              <a:gd name="adj" fmla="val 1250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r>
              <a:rPr lang="en-US" altLang="zh-CN"/>
              <a:t>help(tuple)</a:t>
            </a:r>
          </a:p>
          <a:p>
            <a:pPr algn="ctr" eaLnBrk="1" hangingPunct="1"/>
            <a:r>
              <a:rPr lang="en-US" altLang="zh-CN"/>
              <a:t>Help(tuple.count)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zh-CN" altLang="en-US" sz="3600" smtClean="0"/>
              <a:t>序列对象 </a:t>
            </a:r>
          </a:p>
        </p:txBody>
      </p:sp>
      <p:sp>
        <p:nvSpPr>
          <p:cNvPr id="100355"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DA8A6C97-9D5F-4F64-AAED-1B5CC13A36D7}" type="slidenum">
              <a:rPr lang="en-US" altLang="zh-CN" smtClean="0"/>
              <a:pPr eaLnBrk="1" hangingPunct="1"/>
              <a:t>96</a:t>
            </a:fld>
            <a:endParaRPr lang="en-US" altLang="zh-CN" smtClean="0"/>
          </a:p>
        </p:txBody>
      </p:sp>
      <p:sp>
        <p:nvSpPr>
          <p:cNvPr id="6"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lnSpc>
                <a:spcPct val="90000"/>
              </a:lnSpc>
              <a:spcBef>
                <a:spcPct val="20000"/>
              </a:spcBef>
              <a:buClr>
                <a:schemeClr val="accent2"/>
              </a:buClr>
              <a:buFont typeface="Wingdings" pitchFamily="2" charset="2"/>
              <a:buChar char="o"/>
              <a:defRPr/>
            </a:pPr>
            <a:r>
              <a:rPr lang="zh-CN" altLang="en-US" sz="2800" kern="0" dirty="0">
                <a:latin typeface="+mn-lt"/>
                <a:ea typeface="+mn-ea"/>
              </a:rPr>
              <a:t>字符串、列表和元组的对象类型均属于称为序列的</a:t>
            </a:r>
            <a:r>
              <a:rPr lang="en-US" altLang="zh-CN" sz="2800" kern="0" dirty="0">
                <a:latin typeface="+mn-lt"/>
                <a:ea typeface="+mn-ea"/>
              </a:rPr>
              <a:t>Python</a:t>
            </a:r>
            <a:r>
              <a:rPr lang="zh-CN" altLang="en-US" sz="2800" kern="0" dirty="0">
                <a:latin typeface="+mn-lt"/>
                <a:ea typeface="+mn-ea"/>
              </a:rPr>
              <a:t>对象</a:t>
            </a:r>
            <a:r>
              <a:rPr lang="en-US" altLang="zh-CN" sz="2800" kern="0" dirty="0">
                <a:latin typeface="+mn-lt"/>
                <a:ea typeface="+mn-ea"/>
              </a:rPr>
              <a:t>,</a:t>
            </a:r>
            <a:r>
              <a:rPr lang="zh-CN" altLang="en-US" sz="2800" kern="0" dirty="0">
                <a:latin typeface="+mn-lt"/>
                <a:ea typeface="+mn-ea"/>
              </a:rPr>
              <a:t>一种可使用数字化索引进行访问其中元素的对象 。</a:t>
            </a:r>
            <a:endParaRPr lang="en-US" altLang="zh-CN" sz="2800" kern="0" dirty="0">
              <a:latin typeface="+mn-lt"/>
              <a:ea typeface="+mn-ea"/>
            </a:endParaRPr>
          </a:p>
          <a:p>
            <a:pPr marL="469900" indent="-469900" eaLnBrk="0" hangingPunct="0">
              <a:lnSpc>
                <a:spcPct val="90000"/>
              </a:lnSpc>
              <a:spcBef>
                <a:spcPct val="20000"/>
              </a:spcBef>
              <a:buClr>
                <a:schemeClr val="accent2"/>
              </a:buClr>
              <a:buFont typeface="Wingdings" pitchFamily="2" charset="2"/>
              <a:buChar char="o"/>
              <a:defRPr/>
            </a:pPr>
            <a:endParaRPr lang="zh-CN" altLang="en-US" sz="2800" kern="0" dirty="0">
              <a:latin typeface="+mn-lt"/>
              <a:ea typeface="+mn-ea"/>
            </a:endParaRPr>
          </a:p>
          <a:p>
            <a:pPr marL="469900" indent="-469900" eaLnBrk="0" hangingPunct="0">
              <a:lnSpc>
                <a:spcPct val="90000"/>
              </a:lnSpc>
              <a:spcBef>
                <a:spcPct val="20000"/>
              </a:spcBef>
              <a:buClr>
                <a:schemeClr val="accent2"/>
              </a:buClr>
              <a:buFont typeface="Wingdings" pitchFamily="2" charset="2"/>
              <a:buChar char="o"/>
              <a:defRPr/>
            </a:pPr>
            <a:r>
              <a:rPr lang="zh-CN" altLang="en-US" sz="2800" kern="0" dirty="0">
                <a:latin typeface="+mn-lt"/>
                <a:ea typeface="+mn-ea"/>
              </a:rPr>
              <a:t>可用算术运算符联接或重复序列。 </a:t>
            </a:r>
            <a:r>
              <a:rPr lang="en-US" altLang="zh-CN" sz="2800" kern="0" dirty="0">
                <a:latin typeface="+mn-lt"/>
                <a:ea typeface="+mn-ea"/>
              </a:rPr>
              <a:t>(+/*)</a:t>
            </a:r>
          </a:p>
          <a:p>
            <a:pPr marL="469900" indent="-469900" eaLnBrk="0" hangingPunct="0">
              <a:lnSpc>
                <a:spcPct val="90000"/>
              </a:lnSpc>
              <a:spcBef>
                <a:spcPct val="20000"/>
              </a:spcBef>
              <a:buClr>
                <a:schemeClr val="accent2"/>
              </a:buClr>
              <a:buFont typeface="Wingdings" pitchFamily="2" charset="2"/>
              <a:buChar char="o"/>
              <a:defRPr/>
            </a:pPr>
            <a:endParaRPr lang="en-US" altLang="zh-CN" sz="2800" kern="0" dirty="0">
              <a:latin typeface="+mn-lt"/>
              <a:ea typeface="+mn-ea"/>
            </a:endParaRPr>
          </a:p>
          <a:p>
            <a:pPr marL="469900" indent="-469900" eaLnBrk="0" hangingPunct="0">
              <a:lnSpc>
                <a:spcPct val="90000"/>
              </a:lnSpc>
              <a:spcBef>
                <a:spcPct val="20000"/>
              </a:spcBef>
              <a:buClr>
                <a:schemeClr val="accent2"/>
              </a:buClr>
              <a:buFont typeface="Wingdings" pitchFamily="2" charset="2"/>
              <a:buChar char="o"/>
              <a:defRPr/>
            </a:pPr>
            <a:r>
              <a:rPr lang="zh-CN" altLang="en-US" sz="2800" kern="0" dirty="0">
                <a:latin typeface="+mn-lt"/>
                <a:ea typeface="+mn-ea"/>
              </a:rPr>
              <a:t>比较运算符</a:t>
            </a:r>
            <a:r>
              <a:rPr lang="en-US" altLang="zh-CN" sz="2800" kern="0" dirty="0">
                <a:latin typeface="+mn-lt"/>
                <a:ea typeface="+mn-ea"/>
              </a:rPr>
              <a:t>(&lt;</a:t>
            </a:r>
            <a:r>
              <a:rPr lang="zh-CN" altLang="en-US" sz="2800" kern="0" dirty="0">
                <a:latin typeface="+mn-lt"/>
                <a:ea typeface="+mn-ea"/>
              </a:rPr>
              <a:t>，</a:t>
            </a:r>
            <a:r>
              <a:rPr lang="en-US" altLang="zh-CN" sz="2800" kern="0" dirty="0">
                <a:latin typeface="+mn-lt"/>
                <a:ea typeface="+mn-ea"/>
              </a:rPr>
              <a:t>&lt;=</a:t>
            </a:r>
            <a:r>
              <a:rPr lang="zh-CN" altLang="en-US" sz="2800" kern="0" dirty="0">
                <a:latin typeface="+mn-lt"/>
                <a:ea typeface="+mn-ea"/>
              </a:rPr>
              <a:t>，</a:t>
            </a:r>
            <a:r>
              <a:rPr lang="en-US" altLang="zh-CN" sz="2800" kern="0" dirty="0">
                <a:latin typeface="+mn-lt"/>
                <a:ea typeface="+mn-ea"/>
              </a:rPr>
              <a:t>&gt;</a:t>
            </a:r>
            <a:r>
              <a:rPr lang="zh-CN" altLang="en-US" sz="2800" kern="0" dirty="0">
                <a:latin typeface="+mn-lt"/>
                <a:ea typeface="+mn-ea"/>
              </a:rPr>
              <a:t>，</a:t>
            </a:r>
            <a:r>
              <a:rPr lang="en-US" altLang="zh-CN" sz="2800" kern="0" dirty="0">
                <a:latin typeface="+mn-lt"/>
                <a:ea typeface="+mn-ea"/>
              </a:rPr>
              <a:t>&gt;=</a:t>
            </a:r>
            <a:r>
              <a:rPr lang="zh-CN" altLang="en-US" sz="2800" kern="0" dirty="0">
                <a:latin typeface="+mn-lt"/>
                <a:ea typeface="+mn-ea"/>
              </a:rPr>
              <a:t>，</a:t>
            </a:r>
            <a:r>
              <a:rPr lang="en-US" altLang="zh-CN" sz="2800" kern="0" dirty="0">
                <a:latin typeface="+mn-lt"/>
                <a:ea typeface="+mn-ea"/>
              </a:rPr>
              <a:t>!=</a:t>
            </a:r>
            <a:r>
              <a:rPr lang="zh-CN" altLang="en-US" sz="2800" kern="0" dirty="0">
                <a:latin typeface="+mn-lt"/>
                <a:ea typeface="+mn-ea"/>
              </a:rPr>
              <a:t>，</a:t>
            </a:r>
            <a:r>
              <a:rPr lang="en-US" altLang="zh-CN" sz="2800" kern="0" dirty="0">
                <a:latin typeface="+mn-lt"/>
                <a:ea typeface="+mn-ea"/>
              </a:rPr>
              <a:t>==)</a:t>
            </a:r>
            <a:r>
              <a:rPr lang="zh-CN" altLang="en-US" sz="2800" kern="0" dirty="0">
                <a:latin typeface="+mn-lt"/>
                <a:ea typeface="+mn-ea"/>
              </a:rPr>
              <a:t>也可用于序列 。</a:t>
            </a:r>
            <a:endParaRPr lang="en-US" altLang="zh-CN" sz="2800" kern="0" dirty="0">
              <a:latin typeface="+mn-lt"/>
              <a:ea typeface="+mn-ea"/>
            </a:endParaRPr>
          </a:p>
          <a:p>
            <a:pPr marL="469900" indent="-469900" eaLnBrk="0" hangingPunct="0">
              <a:lnSpc>
                <a:spcPct val="90000"/>
              </a:lnSpc>
              <a:spcBef>
                <a:spcPct val="20000"/>
              </a:spcBef>
              <a:buClr>
                <a:schemeClr val="accent2"/>
              </a:buClr>
              <a:buFont typeface="Wingdings" pitchFamily="2" charset="2"/>
              <a:buChar char="o"/>
              <a:defRPr/>
            </a:pPr>
            <a:endParaRPr lang="zh-CN" altLang="en-US" sz="2800" kern="0" dirty="0">
              <a:latin typeface="+mn-lt"/>
              <a:ea typeface="+mn-ea"/>
            </a:endParaRPr>
          </a:p>
          <a:p>
            <a:pPr marL="908050" lvl="1" indent="-436563" eaLnBrk="0" hangingPunct="0">
              <a:lnSpc>
                <a:spcPct val="90000"/>
              </a:lnSpc>
              <a:spcBef>
                <a:spcPct val="20000"/>
              </a:spcBef>
              <a:buClr>
                <a:schemeClr val="accent2"/>
              </a:buClr>
              <a:buFont typeface="Wingdings" pitchFamily="2" charset="2"/>
              <a:buChar char="n"/>
              <a:defRPr/>
            </a:pPr>
            <a:r>
              <a:rPr lang="en-US" altLang="zh-CN" sz="2400" kern="0" dirty="0">
                <a:latin typeface="+mn-lt"/>
                <a:ea typeface="+mn-ea"/>
              </a:rPr>
              <a:t>a=</a:t>
            </a:r>
            <a:r>
              <a:rPr lang="en-US" altLang="zh-CN" sz="2400" kern="0" dirty="0">
                <a:latin typeface="Arial"/>
                <a:ea typeface="+mn-ea"/>
              </a:rPr>
              <a:t>“</a:t>
            </a:r>
            <a:r>
              <a:rPr lang="en-US" altLang="zh-CN" sz="2400" kern="0" dirty="0">
                <a:latin typeface="+mn-lt"/>
                <a:ea typeface="+mn-ea"/>
              </a:rPr>
              <a:t>123</a:t>
            </a:r>
            <a:r>
              <a:rPr lang="en-US" altLang="zh-CN" sz="2400" kern="0" dirty="0">
                <a:latin typeface="Arial"/>
                <a:ea typeface="+mn-ea"/>
              </a:rPr>
              <a:t>”</a:t>
            </a:r>
            <a:r>
              <a:rPr lang="en-US" altLang="zh-CN" sz="2400" kern="0" dirty="0">
                <a:latin typeface="+mn-lt"/>
                <a:ea typeface="+mn-ea"/>
              </a:rPr>
              <a:t> b = </a:t>
            </a:r>
            <a:r>
              <a:rPr lang="en-US" altLang="zh-CN" sz="2400" kern="0" dirty="0">
                <a:latin typeface="Arial"/>
                <a:ea typeface="+mn-ea"/>
              </a:rPr>
              <a:t>“</a:t>
            </a:r>
            <a:r>
              <a:rPr lang="en-US" altLang="zh-CN" sz="2400" kern="0" dirty="0">
                <a:latin typeface="+mn-lt"/>
                <a:ea typeface="+mn-ea"/>
              </a:rPr>
              <a:t>456</a:t>
            </a:r>
            <a:r>
              <a:rPr lang="en-US" altLang="zh-CN" sz="2400" kern="0" dirty="0">
                <a:latin typeface="Arial"/>
                <a:ea typeface="+mn-ea"/>
              </a:rPr>
              <a:t>”</a:t>
            </a:r>
            <a:r>
              <a:rPr lang="en-US" altLang="zh-CN" sz="2400" kern="0" dirty="0">
                <a:latin typeface="+mn-lt"/>
                <a:ea typeface="+mn-ea"/>
              </a:rPr>
              <a:t> a</a:t>
            </a:r>
            <a:r>
              <a:rPr lang="zh-CN" altLang="en-US" sz="2400" kern="0" dirty="0">
                <a:latin typeface="+mn-lt"/>
                <a:ea typeface="+mn-ea"/>
              </a:rPr>
              <a:t>和</a:t>
            </a:r>
            <a:r>
              <a:rPr lang="en-US" altLang="zh-CN" sz="2400" kern="0" dirty="0">
                <a:latin typeface="+mn-lt"/>
                <a:ea typeface="+mn-ea"/>
              </a:rPr>
              <a:t>b</a:t>
            </a:r>
            <a:r>
              <a:rPr lang="zh-CN" altLang="en-US" sz="2400" kern="0" dirty="0">
                <a:latin typeface="+mn-lt"/>
                <a:ea typeface="+mn-ea"/>
              </a:rPr>
              <a:t>的比较关系</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zh-CN" altLang="en-US" sz="3600" smtClean="0"/>
              <a:t>序列对象 </a:t>
            </a:r>
          </a:p>
        </p:txBody>
      </p:sp>
      <p:sp>
        <p:nvSpPr>
          <p:cNvPr id="101379" name="内容占位符 2"/>
          <p:cNvSpPr>
            <a:spLocks noGrp="1"/>
          </p:cNvSpPr>
          <p:nvPr>
            <p:ph idx="1"/>
          </p:nvPr>
        </p:nvSpPr>
        <p:spPr/>
        <p:txBody>
          <a:bodyPr/>
          <a:lstStyle/>
          <a:p>
            <a:pPr>
              <a:lnSpc>
                <a:spcPct val="90000"/>
              </a:lnSpc>
            </a:pPr>
            <a:r>
              <a:rPr lang="zh-CN" altLang="en-US" sz="2800" smtClean="0"/>
              <a:t>可通过下标，切片和解包来访问序列的某部份。 </a:t>
            </a:r>
          </a:p>
          <a:p>
            <a:pPr lvl="1">
              <a:lnSpc>
                <a:spcPct val="90000"/>
              </a:lnSpc>
            </a:pPr>
            <a:r>
              <a:rPr lang="en-US" altLang="zh-CN" sz="2400" smtClean="0"/>
              <a:t>a=</a:t>
            </a:r>
            <a:r>
              <a:rPr lang="en-US" altLang="zh-CN" sz="2400" smtClean="0">
                <a:latin typeface="Arial" pitchFamily="34" charset="0"/>
              </a:rPr>
              <a:t>“</a:t>
            </a:r>
            <a:r>
              <a:rPr lang="en-US" altLang="zh-CN" sz="2400" smtClean="0"/>
              <a:t>123456</a:t>
            </a:r>
            <a:r>
              <a:rPr lang="en-US" altLang="zh-CN" sz="2400" smtClean="0">
                <a:latin typeface="Arial" pitchFamily="34" charset="0"/>
              </a:rPr>
              <a:t>”</a:t>
            </a:r>
            <a:r>
              <a:rPr lang="en-US" altLang="zh-CN" sz="2400" smtClean="0"/>
              <a:t>  </a:t>
            </a:r>
          </a:p>
          <a:p>
            <a:pPr lvl="1">
              <a:lnSpc>
                <a:spcPct val="90000"/>
              </a:lnSpc>
            </a:pPr>
            <a:r>
              <a:rPr lang="en-US" altLang="zh-CN" sz="2400" smtClean="0"/>
              <a:t>print a[1],a[3:],a[:3],a[2:4]</a:t>
            </a:r>
          </a:p>
          <a:p>
            <a:pPr lvl="1">
              <a:lnSpc>
                <a:spcPct val="90000"/>
              </a:lnSpc>
            </a:pPr>
            <a:endParaRPr lang="en-US" altLang="zh-CN" sz="2000" smtClean="0"/>
          </a:p>
          <a:p>
            <a:pPr>
              <a:lnSpc>
                <a:spcPct val="90000"/>
              </a:lnSpc>
            </a:pPr>
            <a:r>
              <a:rPr lang="en-US" altLang="zh-CN" sz="2800" smtClean="0"/>
              <a:t>in</a:t>
            </a:r>
            <a:r>
              <a:rPr lang="zh-CN" altLang="en-US" sz="2800" smtClean="0"/>
              <a:t>运算符可判断当有对象是否序列对象成员 </a:t>
            </a:r>
          </a:p>
          <a:p>
            <a:pPr lvl="1">
              <a:lnSpc>
                <a:spcPct val="90000"/>
              </a:lnSpc>
            </a:pPr>
            <a:r>
              <a:rPr lang="zh-CN" altLang="en-US" sz="2400" smtClean="0">
                <a:latin typeface="Arial" pitchFamily="34" charset="0"/>
              </a:rPr>
              <a:t>‘</a:t>
            </a:r>
            <a:r>
              <a:rPr lang="en-US" altLang="zh-CN" sz="2400" smtClean="0"/>
              <a:t>1</a:t>
            </a:r>
            <a:r>
              <a:rPr lang="en-US" altLang="zh-CN" sz="2400" smtClean="0">
                <a:latin typeface="Arial" pitchFamily="34" charset="0"/>
              </a:rPr>
              <a:t>’</a:t>
            </a:r>
            <a:r>
              <a:rPr lang="en-US" altLang="zh-CN" sz="2400" smtClean="0"/>
              <a:t> in a</a:t>
            </a:r>
          </a:p>
          <a:p>
            <a:pPr lvl="1">
              <a:lnSpc>
                <a:spcPct val="90000"/>
              </a:lnSpc>
            </a:pPr>
            <a:endParaRPr lang="en-US" altLang="zh-CN" sz="2000" smtClean="0"/>
          </a:p>
          <a:p>
            <a:pPr>
              <a:lnSpc>
                <a:spcPct val="90000"/>
              </a:lnSpc>
            </a:pPr>
            <a:r>
              <a:rPr lang="zh-CN" altLang="en-US" sz="2800" smtClean="0"/>
              <a:t>也可通过循环运算符对序列对象进行迭代操作。 </a:t>
            </a:r>
          </a:p>
          <a:p>
            <a:pPr lvl="1">
              <a:lnSpc>
                <a:spcPct val="90000"/>
              </a:lnSpc>
            </a:pPr>
            <a:r>
              <a:rPr lang="en-US" altLang="zh-CN" sz="2400" smtClean="0"/>
              <a:t>for x in range(1,10):</a:t>
            </a:r>
          </a:p>
        </p:txBody>
      </p:sp>
      <p:sp>
        <p:nvSpPr>
          <p:cNvPr id="10138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0CCABE26-AE04-47C6-92A0-E266A1D40008}" type="slidenum">
              <a:rPr lang="en-US" altLang="zh-CN" smtClean="0"/>
              <a:pPr eaLnBrk="1" hangingPunct="1"/>
              <a:t>97</a:t>
            </a:fld>
            <a:endParaRPr lang="en-US" altLang="zh-CN" smtClean="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sz="3600" smtClean="0"/>
              <a:t>Dictionary</a:t>
            </a:r>
            <a:r>
              <a:rPr lang="zh-CN" altLang="en-US" sz="3600" smtClean="0"/>
              <a:t>字典</a:t>
            </a:r>
          </a:p>
        </p:txBody>
      </p:sp>
      <p:sp>
        <p:nvSpPr>
          <p:cNvPr id="102403"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10001427-2139-4EFA-8097-9BB8E926B21C}" type="slidenum">
              <a:rPr lang="en-US" altLang="zh-CN" smtClean="0"/>
              <a:pPr eaLnBrk="1" hangingPunct="1"/>
              <a:t>98</a:t>
            </a:fld>
            <a:endParaRPr lang="en-US" altLang="zh-CN" smtClean="0"/>
          </a:p>
        </p:txBody>
      </p:sp>
      <p:sp>
        <p:nvSpPr>
          <p:cNvPr id="6" name="Rectangle 3"/>
          <p:cNvSpPr txBox="1">
            <a:spLocks noChangeArrowheads="1"/>
          </p:cNvSpPr>
          <p:nvPr/>
        </p:nvSpPr>
        <p:spPr bwMode="auto">
          <a:xfrm>
            <a:off x="566738" y="1052513"/>
            <a:ext cx="8001000" cy="4967287"/>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Char char="o"/>
              <a:defRPr/>
            </a:pPr>
            <a:r>
              <a:rPr lang="zh-CN" altLang="en-US" sz="2800" dirty="0">
                <a:latin typeface="+mn-ea"/>
                <a:ea typeface="+mn-ea"/>
              </a:rPr>
              <a:t>另一个非常有用的</a:t>
            </a:r>
            <a:r>
              <a:rPr lang="en-US" altLang="zh-CN" sz="2800" dirty="0">
                <a:latin typeface="+mn-ea"/>
                <a:ea typeface="+mn-ea"/>
              </a:rPr>
              <a:t>Python</a:t>
            </a:r>
            <a:r>
              <a:rPr lang="zh-CN" altLang="en-US" sz="2800" dirty="0">
                <a:latin typeface="+mn-ea"/>
                <a:ea typeface="+mn-ea"/>
              </a:rPr>
              <a:t>内建数据类型是字典。字典在某些语言中可能称为“联合内存”（“</a:t>
            </a:r>
            <a:r>
              <a:rPr lang="en-US" altLang="zh-CN" sz="2800" dirty="0">
                <a:latin typeface="+mn-ea"/>
                <a:ea typeface="+mn-ea"/>
              </a:rPr>
              <a:t>associative memories”</a:t>
            </a:r>
            <a:r>
              <a:rPr lang="zh-CN" altLang="en-US" sz="2800" dirty="0">
                <a:latin typeface="+mn-ea"/>
                <a:ea typeface="+mn-ea"/>
              </a:rPr>
              <a:t>）或“联合数组”（“</a:t>
            </a:r>
            <a:r>
              <a:rPr lang="en-US" altLang="zh-CN" sz="2800" dirty="0">
                <a:latin typeface="+mn-ea"/>
                <a:ea typeface="+mn-ea"/>
              </a:rPr>
              <a:t>associative arrays”</a:t>
            </a:r>
            <a:r>
              <a:rPr lang="zh-CN" altLang="en-US" sz="2800" dirty="0">
                <a:latin typeface="+mn-ea"/>
                <a:ea typeface="+mn-ea"/>
              </a:rPr>
              <a:t>）。</a:t>
            </a:r>
            <a:endParaRPr lang="en-US" altLang="zh-CN" sz="2800" dirty="0">
              <a:latin typeface="+mn-ea"/>
              <a:ea typeface="+mn-ea"/>
            </a:endParaRPr>
          </a:p>
          <a:p>
            <a:pPr marL="469900" indent="-469900" eaLnBrk="0" hangingPunct="0">
              <a:spcBef>
                <a:spcPct val="20000"/>
              </a:spcBef>
              <a:buClr>
                <a:schemeClr val="accent2"/>
              </a:buClr>
              <a:buFont typeface="Wingdings" pitchFamily="2" charset="2"/>
              <a:buChar char="o"/>
              <a:defRPr/>
            </a:pPr>
            <a:r>
              <a:rPr lang="en-US" altLang="zh-CN" sz="2800" dirty="0">
                <a:latin typeface="+mn-ea"/>
                <a:ea typeface="+mn-ea"/>
              </a:rPr>
              <a:t> </a:t>
            </a:r>
            <a:r>
              <a:rPr lang="zh-CN" altLang="en-US" sz="2800" dirty="0">
                <a:latin typeface="+mn-ea"/>
                <a:ea typeface="+mn-ea"/>
              </a:rPr>
              <a:t>字典类似于通过联系人名字查找地址和联系人详细情况的地址簿，即：我们把</a:t>
            </a:r>
            <a:r>
              <a:rPr lang="zh-CN" altLang="en-US" sz="2800" b="1" dirty="0">
                <a:latin typeface="+mn-ea"/>
                <a:ea typeface="+mn-ea"/>
              </a:rPr>
              <a:t>键</a:t>
            </a:r>
            <a:r>
              <a:rPr lang="zh-CN" altLang="en-US" sz="2800" dirty="0">
                <a:latin typeface="+mn-ea"/>
                <a:ea typeface="+mn-ea"/>
              </a:rPr>
              <a:t>（名字）和</a:t>
            </a:r>
            <a:r>
              <a:rPr lang="zh-CN" altLang="en-US" sz="2800" b="1" dirty="0">
                <a:latin typeface="+mn-ea"/>
                <a:ea typeface="+mn-ea"/>
              </a:rPr>
              <a:t>值</a:t>
            </a:r>
            <a:r>
              <a:rPr lang="zh-CN" altLang="en-US" sz="2800" dirty="0">
                <a:latin typeface="+mn-ea"/>
                <a:ea typeface="+mn-ea"/>
              </a:rPr>
              <a:t>（详细情况）联系在一起。注意，键必须是</a:t>
            </a:r>
            <a:r>
              <a:rPr lang="zh-CN" altLang="en-US" sz="2800" dirty="0">
                <a:solidFill>
                  <a:srgbClr val="FF0000"/>
                </a:solidFill>
                <a:latin typeface="+mn-ea"/>
                <a:ea typeface="+mn-ea"/>
              </a:rPr>
              <a:t>唯一</a:t>
            </a:r>
            <a:r>
              <a:rPr lang="zh-CN" altLang="en-US" sz="2800" dirty="0">
                <a:latin typeface="+mn-ea"/>
                <a:ea typeface="+mn-ea"/>
              </a:rPr>
              <a:t>的，就像如果有两个人恰巧同名的话，将无法找到正确的信息</a:t>
            </a:r>
            <a:r>
              <a:rPr lang="zh-CN" altLang="en-US" sz="3200" dirty="0">
                <a:ea typeface="黑体" pitchFamily="49" charset="-122"/>
              </a:rPr>
              <a:t>。 </a:t>
            </a:r>
          </a:p>
          <a:p>
            <a:pPr marL="908050" lvl="1" indent="-436563" eaLnBrk="0" hangingPunct="0">
              <a:spcBef>
                <a:spcPct val="20000"/>
              </a:spcBef>
              <a:buClr>
                <a:schemeClr val="accent2"/>
              </a:buClr>
              <a:buFont typeface="Wingdings" pitchFamily="2" charset="2"/>
              <a:buChar char="n"/>
              <a:defRPr/>
            </a:pPr>
            <a:endParaRPr lang="en-US" altLang="zh-CN" sz="2600" kern="0" dirty="0">
              <a:latin typeface="+mn-lt"/>
              <a:ea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zh-CN" altLang="en-US" sz="3600" smtClean="0">
                <a:ea typeface="黑体" pitchFamily="49" charset="-122"/>
              </a:rPr>
              <a:t>字典</a:t>
            </a:r>
            <a:endParaRPr lang="zh-CN" altLang="en-US" sz="3600" smtClean="0"/>
          </a:p>
        </p:txBody>
      </p:sp>
      <p:sp>
        <p:nvSpPr>
          <p:cNvPr id="67587" name="内容占位符 2"/>
          <p:cNvSpPr>
            <a:spLocks noGrp="1"/>
          </p:cNvSpPr>
          <p:nvPr>
            <p:ph idx="1"/>
          </p:nvPr>
        </p:nvSpPr>
        <p:spPr/>
        <p:txBody>
          <a:bodyPr/>
          <a:lstStyle/>
          <a:p>
            <a:pPr>
              <a:defRPr/>
            </a:pPr>
            <a:r>
              <a:rPr lang="zh-CN" altLang="en-US" sz="2800" dirty="0" smtClean="0">
                <a:latin typeface="+mn-ea"/>
              </a:rPr>
              <a:t>序列是以连续的整数为索引，与此不同的是，字典以关键字为索引</a:t>
            </a:r>
          </a:p>
          <a:p>
            <a:pPr>
              <a:defRPr/>
            </a:pPr>
            <a:r>
              <a:rPr lang="zh-CN" altLang="en-US" sz="2800" dirty="0" smtClean="0">
                <a:latin typeface="+mn-ea"/>
              </a:rPr>
              <a:t>关键字可以是任意</a:t>
            </a:r>
            <a:r>
              <a:rPr lang="zh-CN" altLang="en-US" sz="2800" dirty="0" smtClean="0">
                <a:solidFill>
                  <a:srgbClr val="FF0000"/>
                </a:solidFill>
                <a:latin typeface="+mn-ea"/>
              </a:rPr>
              <a:t>不可变</a:t>
            </a:r>
            <a:r>
              <a:rPr lang="zh-CN" altLang="en-US" sz="2800" dirty="0" smtClean="0">
                <a:latin typeface="+mn-ea"/>
              </a:rPr>
              <a:t>类型，通常用字符串或数值。如果元组中只包含字符串和数字，它可以做为关键字，如果它直接或间接的包含了可变对象，就不能当做关键字</a:t>
            </a:r>
          </a:p>
          <a:p>
            <a:pPr>
              <a:defRPr/>
            </a:pPr>
            <a:r>
              <a:rPr lang="zh-CN" altLang="en-US" sz="2800" dirty="0" smtClean="0">
                <a:latin typeface="+mn-ea"/>
              </a:rPr>
              <a:t>不能用列表做关键字，因为链表可以用它们的</a:t>
            </a:r>
            <a:r>
              <a:rPr lang="en-US" altLang="zh-CN" sz="2800" dirty="0" smtClean="0">
                <a:latin typeface="+mn-ea"/>
              </a:rPr>
              <a:t>append()</a:t>
            </a:r>
            <a:r>
              <a:rPr lang="zh-CN" altLang="en-US" sz="2800" dirty="0" smtClean="0">
                <a:latin typeface="+mn-ea"/>
              </a:rPr>
              <a:t>和</a:t>
            </a:r>
            <a:r>
              <a:rPr lang="en-US" altLang="zh-CN" sz="2800" dirty="0" smtClean="0">
                <a:latin typeface="+mn-ea"/>
              </a:rPr>
              <a:t>extend()</a:t>
            </a:r>
            <a:r>
              <a:rPr lang="zh-CN" altLang="en-US" sz="2800" dirty="0" smtClean="0">
                <a:latin typeface="+mn-ea"/>
              </a:rPr>
              <a:t>方法，或者用切片、或者通过检索变量来即时改变</a:t>
            </a:r>
          </a:p>
          <a:p>
            <a:pPr>
              <a:defRPr/>
            </a:pPr>
            <a:r>
              <a:rPr lang="zh-CN" altLang="en-US" sz="2800" dirty="0" smtClean="0">
                <a:latin typeface="+mn-ea"/>
              </a:rPr>
              <a:t>基本说来，应该只使用简单的对象作为键</a:t>
            </a:r>
          </a:p>
          <a:p>
            <a:pPr>
              <a:buFont typeface="Wingdings" pitchFamily="2" charset="2"/>
              <a:buNone/>
              <a:defRPr/>
            </a:pPr>
            <a:endParaRPr lang="zh-CN" altLang="en-US" dirty="0" smtClean="0"/>
          </a:p>
        </p:txBody>
      </p:sp>
      <p:sp>
        <p:nvSpPr>
          <p:cNvPr id="10342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A10F7FE7-236C-4DD7-BAAE-2631D1068682}" type="slidenum">
              <a:rPr lang="en-US" altLang="zh-CN" smtClean="0"/>
              <a:pPr eaLnBrk="1" hangingPunct="1"/>
              <a:t>99</a:t>
            </a:fld>
            <a:endParaRPr lang="en-US" altLang="zh-CN" smtClean="0"/>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3976</TotalTime>
  <Words>10470</Words>
  <Application>Microsoft Office PowerPoint</Application>
  <PresentationFormat>全屏显示(4:3)</PresentationFormat>
  <Paragraphs>1511</Paragraphs>
  <Slides>128</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128</vt:i4>
      </vt:variant>
    </vt:vector>
  </HeadingPairs>
  <TitlesOfParts>
    <vt:vector size="139" baseType="lpstr">
      <vt:lpstr>Verdana</vt:lpstr>
      <vt:lpstr>宋体</vt:lpstr>
      <vt:lpstr>Arial</vt:lpstr>
      <vt:lpstr>Wingdings</vt:lpstr>
      <vt:lpstr>Consolas</vt:lpstr>
      <vt:lpstr>Arial Rounded MT Bold</vt:lpstr>
      <vt:lpstr>黑体</vt:lpstr>
      <vt:lpstr>Times New Roman</vt:lpstr>
      <vt:lpstr>Courier New</vt:lpstr>
      <vt:lpstr>Calibri</vt:lpstr>
      <vt:lpstr>Profile</vt:lpstr>
      <vt:lpstr>Python基础</vt:lpstr>
      <vt:lpstr>本节目录</vt:lpstr>
      <vt:lpstr>PowerPoint 演示文稿</vt:lpstr>
      <vt:lpstr>Python语法基础</vt:lpstr>
      <vt:lpstr>文件类型</vt:lpstr>
      <vt:lpstr>文件类型</vt:lpstr>
      <vt:lpstr>文件类型</vt:lpstr>
      <vt:lpstr>文件类型</vt:lpstr>
      <vt:lpstr>文件类型</vt:lpstr>
      <vt:lpstr>文件类型</vt:lpstr>
      <vt:lpstr>文件类型</vt:lpstr>
      <vt:lpstr>编码风格</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Python程序基本概念</vt:lpstr>
      <vt:lpstr>运算符与表达式</vt:lpstr>
      <vt:lpstr>运算符及其用法 </vt:lpstr>
      <vt:lpstr>运算符及其用法</vt:lpstr>
      <vt:lpstr>运算符及其用法</vt:lpstr>
      <vt:lpstr>运算符及其用法</vt:lpstr>
      <vt:lpstr>运算符优先级</vt:lpstr>
      <vt:lpstr>运算符优先级—由高向低</vt:lpstr>
      <vt:lpstr>运算符优先级</vt:lpstr>
      <vt:lpstr>运算符优先级</vt:lpstr>
      <vt:lpstr>真值表</vt:lpstr>
      <vt:lpstr>给变量赋值 </vt:lpstr>
      <vt:lpstr>给变量赋值 </vt:lpstr>
      <vt:lpstr>变量和基本的表达式</vt:lpstr>
      <vt:lpstr>—Python的数据结构</vt:lpstr>
      <vt:lpstr>Python的数据结构</vt:lpstr>
      <vt:lpstr>PowerPoint 演示文稿</vt:lpstr>
      <vt:lpstr>数字</vt:lpstr>
      <vt:lpstr>数字常量</vt:lpstr>
      <vt:lpstr>内置数学工具和扩展</vt:lpstr>
      <vt:lpstr>数字的基本应用</vt:lpstr>
      <vt:lpstr>数字显示的格式</vt:lpstr>
      <vt:lpstr>数学内置函数和内置模块</vt:lpstr>
      <vt:lpstr>数学内置函数和内置模块</vt:lpstr>
      <vt:lpstr>字符串的定义</vt:lpstr>
      <vt:lpstr>转义符</vt:lpstr>
      <vt:lpstr>字符串基本操作</vt:lpstr>
      <vt:lpstr>字符串基本操作</vt:lpstr>
      <vt:lpstr>字符串索引和分片</vt:lpstr>
      <vt:lpstr>字符串索引和分片</vt:lpstr>
      <vt:lpstr>索引和分片的总结</vt:lpstr>
      <vt:lpstr>索引和分片的总结</vt:lpstr>
      <vt:lpstr>分片的扩展形式</vt:lpstr>
      <vt:lpstr>分片的扩展形式</vt:lpstr>
      <vt:lpstr>字符串转化</vt:lpstr>
      <vt:lpstr>字符串转化</vt:lpstr>
      <vt:lpstr>字符串转化</vt:lpstr>
      <vt:lpstr>字符串代码转换</vt:lpstr>
      <vt:lpstr>修改字符串</vt:lpstr>
      <vt:lpstr>修改字符串</vt:lpstr>
      <vt:lpstr>字符串格式化</vt:lpstr>
      <vt:lpstr>字符串格式化</vt:lpstr>
      <vt:lpstr>List列表 </vt:lpstr>
      <vt:lpstr>列表的主要性质</vt:lpstr>
      <vt:lpstr>列表的主要性质</vt:lpstr>
      <vt:lpstr>常用列表常量和操作</vt:lpstr>
      <vt:lpstr>列表的方法</vt:lpstr>
      <vt:lpstr>列表的方法</vt:lpstr>
      <vt:lpstr>列表的方法</vt:lpstr>
      <vt:lpstr>列表的方法</vt:lpstr>
      <vt:lpstr>List对象的操作</vt:lpstr>
      <vt:lpstr>把列表当作堆栈使用</vt:lpstr>
      <vt:lpstr>把列表当作队列使用</vt:lpstr>
      <vt:lpstr>删除列表元素</vt:lpstr>
      <vt:lpstr>Tuple元组 </vt:lpstr>
      <vt:lpstr>元组简介</vt:lpstr>
      <vt:lpstr>元组</vt:lpstr>
      <vt:lpstr>元组</vt:lpstr>
      <vt:lpstr>元组封装和解封</vt:lpstr>
      <vt:lpstr>元组封装和解封</vt:lpstr>
      <vt:lpstr>序列对象 </vt:lpstr>
      <vt:lpstr>序列对象 </vt:lpstr>
      <vt:lpstr>Dictionary字典</vt:lpstr>
      <vt:lpstr>字典</vt:lpstr>
      <vt:lpstr>字典</vt:lpstr>
      <vt:lpstr>字典</vt:lpstr>
      <vt:lpstr>字典例子</vt:lpstr>
      <vt:lpstr>字典</vt:lpstr>
      <vt:lpstr>字典</vt:lpstr>
      <vt:lpstr>dictionary对象的操作</vt:lpstr>
      <vt:lpstr>PowerPoint 演示文稿</vt:lpstr>
      <vt:lpstr>流程控制的语句</vt:lpstr>
      <vt:lpstr>控制流简介</vt:lpstr>
      <vt:lpstr>If语句</vt:lpstr>
      <vt:lpstr>if 通用格式</vt:lpstr>
      <vt:lpstr>if 的例子</vt:lpstr>
      <vt:lpstr>if</vt:lpstr>
      <vt:lpstr>字典实现switch</vt:lpstr>
      <vt:lpstr>真值测试</vt:lpstr>
      <vt:lpstr>真值测试</vt:lpstr>
      <vt:lpstr>真值测试</vt:lpstr>
      <vt:lpstr>三元表达式</vt:lpstr>
      <vt:lpstr>while、for</vt:lpstr>
      <vt:lpstr>while例子</vt:lpstr>
      <vt:lpstr>中断循环</vt:lpstr>
      <vt:lpstr>break的例子</vt:lpstr>
      <vt:lpstr>continue</vt:lpstr>
      <vt:lpstr>for</vt:lpstr>
      <vt:lpstr>for一般格式</vt:lpstr>
      <vt:lpstr>for完整格式</vt:lpstr>
      <vt:lpstr>for例子</vt:lpstr>
      <vt:lpstr>range</vt:lpstr>
      <vt:lpstr>PowerPoint 演示文稿</vt:lpstr>
    </vt:vector>
  </TitlesOfParts>
  <Company>NEC-AS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zhangxiao</dc:creator>
  <cp:lastModifiedBy>dengdq</cp:lastModifiedBy>
  <cp:revision>136</cp:revision>
  <dcterms:created xsi:type="dcterms:W3CDTF">2009-08-17T07:43:16Z</dcterms:created>
  <dcterms:modified xsi:type="dcterms:W3CDTF">2019-02-11T12:46:19Z</dcterms:modified>
</cp:coreProperties>
</file>