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4"/>
  </p:notesMasterIdLst>
  <p:sldIdLst>
    <p:sldId id="278" r:id="rId2"/>
    <p:sldId id="257" r:id="rId3"/>
    <p:sldId id="258" r:id="rId4"/>
    <p:sldId id="330" r:id="rId5"/>
    <p:sldId id="259" r:id="rId6"/>
    <p:sldId id="260" r:id="rId7"/>
    <p:sldId id="331" r:id="rId8"/>
    <p:sldId id="332" r:id="rId9"/>
    <p:sldId id="334" r:id="rId10"/>
    <p:sldId id="335" r:id="rId11"/>
    <p:sldId id="387" r:id="rId12"/>
    <p:sldId id="388" r:id="rId13"/>
    <p:sldId id="389" r:id="rId14"/>
    <p:sldId id="261" r:id="rId15"/>
    <p:sldId id="336" r:id="rId16"/>
    <p:sldId id="337" r:id="rId17"/>
    <p:sldId id="277" r:id="rId18"/>
    <p:sldId id="333" r:id="rId19"/>
    <p:sldId id="265" r:id="rId20"/>
    <p:sldId id="266" r:id="rId21"/>
    <p:sldId id="267" r:id="rId22"/>
    <p:sldId id="269" r:id="rId23"/>
    <p:sldId id="268" r:id="rId24"/>
    <p:sldId id="272" r:id="rId25"/>
    <p:sldId id="353" r:id="rId26"/>
    <p:sldId id="354" r:id="rId27"/>
    <p:sldId id="279" r:id="rId28"/>
    <p:sldId id="271" r:id="rId29"/>
    <p:sldId id="338" r:id="rId30"/>
    <p:sldId id="339" r:id="rId31"/>
    <p:sldId id="270" r:id="rId32"/>
    <p:sldId id="340" r:id="rId33"/>
    <p:sldId id="341" r:id="rId34"/>
    <p:sldId id="280" r:id="rId35"/>
    <p:sldId id="281" r:id="rId36"/>
    <p:sldId id="282" r:id="rId37"/>
    <p:sldId id="283" r:id="rId38"/>
    <p:sldId id="303" r:id="rId39"/>
    <p:sldId id="391" r:id="rId40"/>
    <p:sldId id="392" r:id="rId41"/>
    <p:sldId id="306" r:id="rId42"/>
    <p:sldId id="376" r:id="rId43"/>
    <p:sldId id="304" r:id="rId44"/>
    <p:sldId id="307" r:id="rId45"/>
    <p:sldId id="308" r:id="rId46"/>
    <p:sldId id="309" r:id="rId47"/>
    <p:sldId id="342" r:id="rId48"/>
    <p:sldId id="311" r:id="rId49"/>
    <p:sldId id="312" r:id="rId50"/>
    <p:sldId id="343" r:id="rId51"/>
    <p:sldId id="344" r:id="rId52"/>
    <p:sldId id="345" r:id="rId53"/>
    <p:sldId id="346" r:id="rId54"/>
    <p:sldId id="393" r:id="rId55"/>
    <p:sldId id="394" r:id="rId56"/>
    <p:sldId id="305" r:id="rId57"/>
    <p:sldId id="390" r:id="rId58"/>
    <p:sldId id="347" r:id="rId59"/>
    <p:sldId id="348" r:id="rId60"/>
    <p:sldId id="349" r:id="rId61"/>
    <p:sldId id="350" r:id="rId62"/>
    <p:sldId id="351" r:id="rId63"/>
    <p:sldId id="352" r:id="rId64"/>
    <p:sldId id="356" r:id="rId65"/>
    <p:sldId id="355" r:id="rId66"/>
    <p:sldId id="357" r:id="rId67"/>
    <p:sldId id="378" r:id="rId68"/>
    <p:sldId id="379" r:id="rId69"/>
    <p:sldId id="380" r:id="rId70"/>
    <p:sldId id="381" r:id="rId71"/>
    <p:sldId id="382" r:id="rId72"/>
    <p:sldId id="383" r:id="rId73"/>
    <p:sldId id="384" r:id="rId74"/>
    <p:sldId id="385" r:id="rId75"/>
    <p:sldId id="386" r:id="rId76"/>
    <p:sldId id="358" r:id="rId77"/>
    <p:sldId id="359" r:id="rId78"/>
    <p:sldId id="360" r:id="rId79"/>
    <p:sldId id="361" r:id="rId80"/>
    <p:sldId id="362" r:id="rId81"/>
    <p:sldId id="364" r:id="rId82"/>
    <p:sldId id="365" r:id="rId83"/>
    <p:sldId id="366" r:id="rId84"/>
    <p:sldId id="367" r:id="rId85"/>
    <p:sldId id="363" r:id="rId86"/>
    <p:sldId id="368" r:id="rId87"/>
    <p:sldId id="369" r:id="rId88"/>
    <p:sldId id="370" r:id="rId89"/>
    <p:sldId id="371" r:id="rId90"/>
    <p:sldId id="377" r:id="rId91"/>
    <p:sldId id="372" r:id="rId92"/>
    <p:sldId id="375" r:id="rId9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92272" autoAdjust="0"/>
  </p:normalViewPr>
  <p:slideViewPr>
    <p:cSldViewPr>
      <p:cViewPr>
        <p:scale>
          <a:sx n="88" d="100"/>
          <a:sy n="88" d="100"/>
        </p:scale>
        <p:origin x="-1656" y="-60"/>
      </p:cViewPr>
      <p:guideLst>
        <p:guide orient="horz" pos="2160"/>
        <p:guide pos="2880"/>
      </p:guideLst>
    </p:cSldViewPr>
  </p:slideViewPr>
  <p:outlineViewPr>
    <p:cViewPr>
      <p:scale>
        <a:sx n="33" d="100"/>
        <a:sy n="33" d="100"/>
      </p:scale>
      <p:origin x="0" y="334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97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8F9D4ED-C05A-4CB8-88A0-B051972353B1}" type="slidenum">
              <a:rPr lang="en-US" altLang="zh-CN"/>
              <a:pPr>
                <a:defRPr/>
              </a:pPr>
              <a:t>‹#›</a:t>
            </a:fld>
            <a:endParaRPr lang="en-US" altLang="zh-CN"/>
          </a:p>
        </p:txBody>
      </p:sp>
    </p:spTree>
    <p:extLst>
      <p:ext uri="{BB962C8B-B14F-4D97-AF65-F5344CB8AC3E}">
        <p14:creationId xmlns:p14="http://schemas.microsoft.com/office/powerpoint/2010/main" val="1016071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60BB4E-2C88-4EB5-951B-9EA6CF1D9214}" type="slidenum">
              <a:rPr lang="en-US" altLang="zh-CN" smtClean="0">
                <a:latin typeface="Arial" charset="0"/>
              </a:rPr>
              <a:pPr eaLnBrk="1" hangingPunct="1"/>
              <a:t>6</a:t>
            </a:fld>
            <a:endParaRPr lang="en-US" altLang="zh-CN" smtClean="0">
              <a:latin typeface="Arial" charset="0"/>
            </a:endParaRPr>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a=2 </a:t>
            </a:r>
          </a:p>
          <a:p>
            <a:pPr eaLnBrk="1" hangingPunct="1">
              <a:lnSpc>
                <a:spcPct val="90000"/>
              </a:lnSpc>
            </a:pPr>
            <a:r>
              <a:rPr lang="en-US" altLang="zh-CN" sz="1000" smtClean="0"/>
              <a:t>b=2 </a:t>
            </a:r>
          </a:p>
          <a:p>
            <a:pPr eaLnBrk="1" hangingPunct="1">
              <a:lnSpc>
                <a:spcPct val="90000"/>
              </a:lnSpc>
            </a:pPr>
            <a:r>
              <a:rPr lang="en-US" altLang="zh-CN" sz="1000" smtClean="0"/>
              <a:t>def test(b):</a:t>
            </a:r>
          </a:p>
          <a:p>
            <a:pPr eaLnBrk="1" hangingPunct="1">
              <a:lnSpc>
                <a:spcPct val="90000"/>
              </a:lnSpc>
            </a:pPr>
            <a:r>
              <a:rPr lang="en-US" altLang="zh-CN" sz="1000" smtClean="0"/>
              <a:t>	test=a*b </a:t>
            </a:r>
          </a:p>
          <a:p>
            <a:pPr eaLnBrk="1" hangingPunct="1">
              <a:lnSpc>
                <a:spcPct val="90000"/>
              </a:lnSpc>
            </a:pPr>
            <a:r>
              <a:rPr lang="en-US" altLang="zh-CN" sz="1000" smtClean="0"/>
              <a:t>	return test </a:t>
            </a:r>
          </a:p>
          <a:p>
            <a:pPr eaLnBrk="1" hangingPunct="1">
              <a:lnSpc>
                <a:spcPct val="90000"/>
              </a:lnSpc>
            </a:pPr>
            <a:r>
              <a:rPr lang="en-US" altLang="zh-CN" sz="1000" smtClean="0"/>
              <a:t>print test(10)</a:t>
            </a:r>
          </a:p>
          <a:p>
            <a:pPr eaLnBrk="1" hangingPunct="1">
              <a:lnSpc>
                <a:spcPct val="90000"/>
              </a:lnSpc>
            </a:pPr>
            <a:endParaRPr lang="en-US" altLang="zh-CN" sz="1000" smtClean="0"/>
          </a:p>
          <a:p>
            <a:pPr eaLnBrk="1" hangingPunct="1">
              <a:lnSpc>
                <a:spcPct val="90000"/>
              </a:lnSpc>
            </a:pPr>
            <a:r>
              <a:rPr lang="en-US" altLang="zh-CN" sz="1000" smtClean="0"/>
              <a:t>Example 2:</a:t>
            </a:r>
          </a:p>
          <a:p>
            <a:pPr eaLnBrk="1" hangingPunct="1">
              <a:lnSpc>
                <a:spcPct val="90000"/>
              </a:lnSpc>
            </a:pPr>
            <a:r>
              <a:rPr lang="en-US" altLang="zh-CN" sz="1000" smtClean="0"/>
              <a:t>#</a:t>
            </a:r>
            <a:r>
              <a:rPr lang="zh-CN" altLang="en-US" sz="1000" smtClean="0"/>
              <a:t>没用</a:t>
            </a:r>
            <a:r>
              <a:rPr lang="en-US" altLang="zh-CN" sz="1000" smtClean="0"/>
              <a:t>global</a:t>
            </a:r>
            <a:r>
              <a:rPr lang="zh-CN" altLang="en-US" sz="1000" smtClean="0"/>
              <a:t>时的情况 </a:t>
            </a:r>
          </a:p>
          <a:p>
            <a:pPr eaLnBrk="1" hangingPunct="1">
              <a:lnSpc>
                <a:spcPct val="90000"/>
              </a:lnSpc>
            </a:pPr>
            <a:r>
              <a:rPr lang="en-US" altLang="zh-CN" sz="1000" smtClean="0"/>
              <a:t>name="Jims" </a:t>
            </a:r>
          </a:p>
          <a:p>
            <a:pPr eaLnBrk="1" hangingPunct="1">
              <a:lnSpc>
                <a:spcPct val="90000"/>
              </a:lnSpc>
            </a:pPr>
            <a:r>
              <a:rPr lang="en-US" altLang="zh-CN" sz="1000" smtClean="0"/>
              <a:t>def set():</a:t>
            </a:r>
          </a:p>
          <a:p>
            <a:pPr eaLnBrk="1" hangingPunct="1">
              <a:lnSpc>
                <a:spcPct val="90000"/>
              </a:lnSpc>
            </a:pPr>
            <a:r>
              <a:rPr lang="en-US" altLang="zh-CN" sz="1000" smtClean="0"/>
              <a:t>	name="ringkee“</a:t>
            </a:r>
          </a:p>
          <a:p>
            <a:pPr eaLnBrk="1" hangingPunct="1">
              <a:lnSpc>
                <a:spcPct val="90000"/>
              </a:lnSpc>
            </a:pPr>
            <a:r>
              <a:rPr lang="en-US" altLang="zh-CN" sz="1000" smtClean="0"/>
              <a:t>set()</a:t>
            </a:r>
          </a:p>
          <a:p>
            <a:pPr eaLnBrk="1" hangingPunct="1">
              <a:lnSpc>
                <a:spcPct val="90000"/>
              </a:lnSpc>
            </a:pPr>
            <a:r>
              <a:rPr lang="en-US" altLang="zh-CN" sz="1000" smtClean="0"/>
              <a:t>print name</a:t>
            </a:r>
          </a:p>
          <a:p>
            <a:pPr eaLnBrk="1" hangingPunct="1">
              <a:lnSpc>
                <a:spcPct val="90000"/>
              </a:lnSpc>
            </a:pPr>
            <a:endParaRPr lang="en-US" altLang="zh-CN" sz="1000" smtClean="0"/>
          </a:p>
          <a:p>
            <a:pPr eaLnBrk="1" hangingPunct="1">
              <a:lnSpc>
                <a:spcPct val="90000"/>
              </a:lnSpc>
            </a:pPr>
            <a:r>
              <a:rPr lang="en-US" altLang="zh-CN" sz="1000" smtClean="0"/>
              <a:t>#</a:t>
            </a:r>
            <a:r>
              <a:rPr lang="zh-CN" altLang="en-US" sz="1000" smtClean="0"/>
              <a:t>使用</a:t>
            </a:r>
            <a:r>
              <a:rPr lang="en-US" altLang="zh-CN" sz="1000" smtClean="0"/>
              <a:t>global</a:t>
            </a:r>
            <a:r>
              <a:rPr lang="zh-CN" altLang="en-US" sz="1000" smtClean="0"/>
              <a:t>后的情况 </a:t>
            </a:r>
          </a:p>
          <a:p>
            <a:pPr eaLnBrk="1" hangingPunct="1">
              <a:lnSpc>
                <a:spcPct val="90000"/>
              </a:lnSpc>
            </a:pPr>
            <a:r>
              <a:rPr lang="en-US" altLang="zh-CN" sz="1000" smtClean="0"/>
              <a:t>name="Jims" </a:t>
            </a:r>
          </a:p>
          <a:p>
            <a:pPr eaLnBrk="1" hangingPunct="1">
              <a:lnSpc>
                <a:spcPct val="90000"/>
              </a:lnSpc>
            </a:pPr>
            <a:r>
              <a:rPr lang="en-US" altLang="zh-CN" sz="1000" smtClean="0"/>
              <a:t>def set1()</a:t>
            </a:r>
          </a:p>
          <a:p>
            <a:pPr eaLnBrk="1" hangingPunct="1">
              <a:lnSpc>
                <a:spcPct val="90000"/>
              </a:lnSpc>
            </a:pPr>
            <a:r>
              <a:rPr lang="en-US" altLang="zh-CN" sz="1000" smtClean="0"/>
              <a:t>	global name</a:t>
            </a:r>
          </a:p>
          <a:p>
            <a:pPr eaLnBrk="1" hangingPunct="1">
              <a:lnSpc>
                <a:spcPct val="90000"/>
              </a:lnSpc>
            </a:pPr>
            <a:r>
              <a:rPr lang="en-US" altLang="zh-CN" sz="1000" smtClean="0"/>
              <a:t>	name="ringkee“</a:t>
            </a:r>
          </a:p>
          <a:p>
            <a:pPr eaLnBrk="1" hangingPunct="1">
              <a:lnSpc>
                <a:spcPct val="90000"/>
              </a:lnSpc>
            </a:pPr>
            <a:r>
              <a:rPr lang="en-US" altLang="zh-CN" sz="1000" smtClean="0"/>
              <a:t>set1() </a:t>
            </a:r>
          </a:p>
          <a:p>
            <a:pPr eaLnBrk="1" hangingPunct="1">
              <a:lnSpc>
                <a:spcPct val="90000"/>
              </a:lnSpc>
            </a:pPr>
            <a:r>
              <a:rPr lang="en-US" altLang="zh-CN" sz="1000" smtClean="0"/>
              <a:t>print name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A6A37E-609D-4A99-B590-13D2DB27E3A6}" type="slidenum">
              <a:rPr lang="en-US" altLang="zh-CN" smtClean="0">
                <a:latin typeface="Arial" charset="0"/>
              </a:rPr>
              <a:pPr eaLnBrk="1" hangingPunct="1"/>
              <a:t>14</a:t>
            </a:fld>
            <a:endParaRPr lang="en-US" altLang="zh-CN" smtClean="0">
              <a:latin typeface="Arial" charset="0"/>
            </a:endParaRPr>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使用缺省参数的好处是，如果某个参数大部分情况下都取某个固定的值，那么就可以为这个参数定义一个默认值，这样在以后使用这个函数时带来很大的便利，因为我们大部分时间都不用给它传参数；如果偶尔情况有变，还可以给它传递更适合的值</a:t>
            </a:r>
            <a:r>
              <a:rPr lang="en-US" altLang="zh-CN" smtClean="0"/>
              <a:t>——</a:t>
            </a:r>
            <a:r>
              <a:rPr lang="zh-CN" altLang="en-US" smtClean="0"/>
              <a:t>真是一举两得呀！</a:t>
            </a:r>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2014E0-D65F-486B-A500-138F9BC29766}" type="slidenum">
              <a:rPr lang="en-US" altLang="zh-CN" smtClean="0">
                <a:latin typeface="Arial" charset="0"/>
              </a:rPr>
              <a:pPr eaLnBrk="1" hangingPunct="1"/>
              <a:t>17</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D9A68F0-140B-4837-904B-0AD95AF237C3}" type="slidenum">
              <a:rPr lang="en-US" altLang="zh-CN" smtClean="0">
                <a:latin typeface="Arial" charset="0"/>
              </a:rPr>
              <a:pPr eaLnBrk="1" hangingPunct="1"/>
              <a:t>24</a:t>
            </a:fld>
            <a:endParaRPr lang="en-US" altLang="zh-CN" smtClean="0">
              <a:latin typeface="Arial" charset="0"/>
            </a:endParaRPr>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先创建一个</a:t>
            </a:r>
            <a:r>
              <a:rPr lang="en-US" altLang="zh-CN" smtClean="0"/>
              <a:t>dtype</a:t>
            </a:r>
            <a:r>
              <a:rPr lang="zh-CN" altLang="en-US" smtClean="0"/>
              <a:t>对象</a:t>
            </a:r>
            <a:r>
              <a:rPr lang="en-US" altLang="zh-CN" smtClean="0"/>
              <a:t>persontype</a:t>
            </a:r>
            <a:r>
              <a:rPr lang="zh-CN" altLang="en-US" smtClean="0"/>
              <a:t>，通过其字典参数描述结构类型的各个字段。字典有两个关键字：</a:t>
            </a:r>
            <a:r>
              <a:rPr lang="en-US" altLang="zh-CN" smtClean="0"/>
              <a:t>names</a:t>
            </a:r>
            <a:r>
              <a:rPr lang="zh-CN" altLang="en-US" smtClean="0"/>
              <a:t>，</a:t>
            </a:r>
            <a:r>
              <a:rPr lang="en-US" altLang="zh-CN" smtClean="0"/>
              <a:t>formats</a:t>
            </a:r>
            <a:r>
              <a:rPr lang="zh-CN" altLang="en-US" smtClean="0"/>
              <a:t>。每个关键字对应的值都是一个列表。</a:t>
            </a:r>
            <a:r>
              <a:rPr lang="en-US" altLang="zh-CN" smtClean="0"/>
              <a:t>names</a:t>
            </a:r>
            <a:r>
              <a:rPr lang="zh-CN" altLang="en-US" smtClean="0"/>
              <a:t>定义结构中的每个字段名，而</a:t>
            </a:r>
          </a:p>
          <a:p>
            <a:r>
              <a:rPr lang="en-US" altLang="zh-CN" smtClean="0"/>
              <a:t>formats</a:t>
            </a:r>
            <a:r>
              <a:rPr lang="zh-CN" altLang="en-US" smtClean="0"/>
              <a:t>则定义每个字段的类型：</a:t>
            </a:r>
            <a:endParaRPr lang="en-US" altLang="zh-CN" smtClean="0"/>
          </a:p>
          <a:p>
            <a:r>
              <a:rPr lang="en-US" altLang="zh-CN" smtClean="0"/>
              <a:t>• S32 : 32</a:t>
            </a:r>
            <a:r>
              <a:rPr lang="zh-CN" altLang="en-US" smtClean="0"/>
              <a:t>个字节的字符串类型，由于结构中的每个元素的大小必须固定，因此需要指定字符串的长度</a:t>
            </a:r>
            <a:r>
              <a:rPr lang="en-US" altLang="zh-CN" smtClean="0"/>
              <a:t>• i : 32bit</a:t>
            </a:r>
            <a:r>
              <a:rPr lang="zh-CN" altLang="en-US" smtClean="0"/>
              <a:t>的整数类型，相当于</a:t>
            </a:r>
            <a:r>
              <a:rPr lang="en-US" altLang="zh-CN" smtClean="0"/>
              <a:t>np.int32• f : 32bit</a:t>
            </a:r>
            <a:r>
              <a:rPr lang="zh-CN" altLang="en-US" smtClean="0"/>
              <a:t>的单精度浮点数类型，相当于</a:t>
            </a:r>
            <a:r>
              <a:rPr lang="en-US" altLang="zh-CN" smtClean="0"/>
              <a:t>np.float32</a:t>
            </a:r>
          </a:p>
          <a:p>
            <a:r>
              <a:rPr lang="zh-CN" altLang="en-US" smtClean="0"/>
              <a:t>然后我们调用</a:t>
            </a:r>
            <a:r>
              <a:rPr lang="en-US" altLang="zh-CN" smtClean="0"/>
              <a:t>array</a:t>
            </a:r>
            <a:r>
              <a:rPr lang="zh-CN" altLang="en-US" smtClean="0"/>
              <a:t>函数创建数组，通过关键字参数</a:t>
            </a:r>
            <a:r>
              <a:rPr lang="en-US" altLang="zh-CN" smtClean="0"/>
              <a:t>dtype=persontype</a:t>
            </a:r>
            <a:r>
              <a:rPr lang="zh-CN" altLang="en-US" smtClean="0"/>
              <a:t>， 指定所创建的数组的元素类型为结构</a:t>
            </a:r>
            <a:r>
              <a:rPr lang="en-US" altLang="zh-CN" smtClean="0"/>
              <a:t>persontype</a:t>
            </a:r>
            <a:r>
              <a:rPr lang="zh-CN" altLang="en-US" smtClean="0"/>
              <a:t>。运行上面程序之后，我们可以在</a:t>
            </a:r>
            <a:r>
              <a:rPr lang="en-US" altLang="zh-CN" smtClean="0"/>
              <a:t>IPython</a:t>
            </a:r>
            <a:r>
              <a:rPr lang="zh-CN" altLang="en-US" smtClean="0"/>
              <a:t>中执行如下的语句查看数组</a:t>
            </a:r>
            <a:r>
              <a:rPr lang="en-US" altLang="zh-CN" smtClean="0"/>
              <a:t>a</a:t>
            </a:r>
            <a:r>
              <a:rPr lang="zh-CN" altLang="en-US" smtClean="0"/>
              <a:t>的元素类型</a:t>
            </a: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ED90A52-FDF6-4A16-AFA5-59FBD77900FA}" type="slidenum">
              <a:rPr lang="en-US" altLang="zh-CN" smtClean="0">
                <a:latin typeface="Arial" charset="0"/>
              </a:rPr>
              <a:pPr eaLnBrk="1" hangingPunct="1"/>
              <a:t>32</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数据存储区域保存着数组中所有元素的二进制数据，</a:t>
            </a:r>
            <a:r>
              <a:rPr lang="en-US" altLang="zh-CN" smtClean="0"/>
              <a:t>dtype</a:t>
            </a:r>
            <a:r>
              <a:rPr lang="zh-CN" altLang="en-US" smtClean="0"/>
              <a:t>对象则知道如何将元素的二进制数据转换为可用的值。数组的维数、大小等信息都保存在</a:t>
            </a:r>
            <a:r>
              <a:rPr lang="en-US" altLang="zh-CN" smtClean="0"/>
              <a:t>ndarray</a:t>
            </a:r>
            <a:r>
              <a:rPr lang="zh-CN" altLang="en-US" smtClean="0"/>
              <a:t>数组对象的数据结构中。图中显示的是如下数组的内存结构：</a:t>
            </a:r>
            <a:endParaRPr lang="en-US" altLang="zh-CN" smtClean="0"/>
          </a:p>
          <a:p>
            <a:r>
              <a:rPr lang="en-US" altLang="zh-CN" smtClean="0"/>
              <a:t>&gt;&gt;&gt; a = np.array([[0,1,2],[3,4,5],[6,7,8]], dtype=np.float32)</a:t>
            </a:r>
          </a:p>
          <a:p>
            <a:r>
              <a:rPr lang="en-US" altLang="zh-CN" smtClean="0"/>
              <a:t>strides</a:t>
            </a:r>
            <a:r>
              <a:rPr lang="zh-CN" altLang="en-US" smtClean="0"/>
              <a:t>中保存的是当每个轴的下标增加</a:t>
            </a:r>
            <a:r>
              <a:rPr lang="en-US" altLang="zh-CN" smtClean="0"/>
              <a:t>1</a:t>
            </a:r>
            <a:r>
              <a:rPr lang="zh-CN" altLang="en-US" smtClean="0"/>
              <a:t>时，数据存储区中的指针所增加的字节数。</a:t>
            </a:r>
            <a:endParaRPr lang="en-US" altLang="zh-CN" smtClean="0"/>
          </a:p>
          <a:p>
            <a:endParaRPr lang="zh-CN" altLang="en-US" smtClean="0"/>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CBB693E-B08C-4326-951A-C76BF75B8412}" type="slidenum">
              <a:rPr lang="en-US" altLang="zh-CN" smtClean="0">
                <a:latin typeface="Arial" charset="0"/>
              </a:rPr>
              <a:pPr eaLnBrk="1" hangingPunct="1"/>
              <a:t>38</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07A6F63-238B-47E9-A490-145F29F1061B}" type="slidenum">
              <a:rPr lang="en-US" altLang="zh-CN" smtClean="0">
                <a:latin typeface="Arial" charset="0"/>
              </a:rPr>
              <a:pPr eaLnBrk="1" hangingPunct="1"/>
              <a:t>44</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 bins, patches = plt.hist(arr, bins=50, normed=1, facecolor='green', alpha=0.75)</a:t>
            </a:r>
          </a:p>
          <a:p>
            <a:r>
              <a:rPr lang="en-US" altLang="zh-CN" smtClean="0"/>
              <a:t>arr: </a:t>
            </a:r>
            <a:r>
              <a:rPr lang="zh-CN" altLang="en-US" smtClean="0"/>
              <a:t>需要计算直方图的一维数组  </a:t>
            </a:r>
            <a:r>
              <a:rPr lang="en-US" altLang="zh-CN" smtClean="0"/>
              <a:t>bins: </a:t>
            </a:r>
            <a:r>
              <a:rPr lang="zh-CN" altLang="en-US" smtClean="0"/>
              <a:t>直方图的柱数，可选项，默认为</a:t>
            </a:r>
            <a:r>
              <a:rPr lang="en-US" altLang="zh-CN" smtClean="0"/>
              <a:t>10 normed: </a:t>
            </a:r>
            <a:r>
              <a:rPr lang="zh-CN" altLang="en-US" smtClean="0"/>
              <a:t>是否将得到的直方图向量归一化。默认为</a:t>
            </a:r>
            <a:r>
              <a:rPr lang="en-US" altLang="zh-CN" smtClean="0"/>
              <a:t>0   facecolor: </a:t>
            </a:r>
            <a:r>
              <a:rPr lang="zh-CN" altLang="en-US" smtClean="0"/>
              <a:t>直方图颜色  </a:t>
            </a:r>
            <a:r>
              <a:rPr lang="en-US" altLang="zh-CN" smtClean="0"/>
              <a:t>alpha: </a:t>
            </a:r>
            <a:r>
              <a:rPr lang="zh-CN" altLang="en-US" smtClean="0"/>
              <a:t>透明度</a:t>
            </a:r>
          </a:p>
          <a:p>
            <a:r>
              <a:rPr lang="zh-CN" altLang="en-US" smtClean="0"/>
              <a:t>返回值 ：</a:t>
            </a:r>
            <a:r>
              <a:rPr lang="en-US" altLang="zh-CN" smtClean="0"/>
              <a:t>n: </a:t>
            </a:r>
            <a:r>
              <a:rPr lang="zh-CN" altLang="en-US" smtClean="0"/>
              <a:t>直方图向量，是否归一化由参数设定   </a:t>
            </a:r>
            <a:r>
              <a:rPr lang="en-US" altLang="zh-CN" smtClean="0"/>
              <a:t>bins: </a:t>
            </a:r>
            <a:r>
              <a:rPr lang="zh-CN" altLang="en-US" smtClean="0"/>
              <a:t>返回各个</a:t>
            </a:r>
            <a:r>
              <a:rPr lang="en-US" altLang="zh-CN" smtClean="0"/>
              <a:t>bin</a:t>
            </a:r>
            <a:r>
              <a:rPr lang="zh-CN" altLang="en-US" smtClean="0"/>
              <a:t>的区间范围  </a:t>
            </a:r>
            <a:r>
              <a:rPr lang="en-US" altLang="zh-CN" smtClean="0"/>
              <a:t>patches: </a:t>
            </a:r>
            <a:r>
              <a:rPr lang="zh-CN" altLang="en-US" smtClean="0"/>
              <a:t>返回每个</a:t>
            </a:r>
            <a:r>
              <a:rPr lang="en-US" altLang="zh-CN" smtClean="0"/>
              <a:t>bin</a:t>
            </a:r>
            <a:r>
              <a:rPr lang="zh-CN" altLang="en-US" smtClean="0"/>
              <a:t>里面包含的数据，是一个</a:t>
            </a:r>
            <a:r>
              <a:rPr lang="en-US" altLang="zh-CN" smtClean="0"/>
              <a:t>list</a:t>
            </a:r>
          </a:p>
          <a:p>
            <a:endParaRPr lang="zh-CN" altLang="en-US" smtClean="0"/>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831AD95-78B8-4BAC-B804-C7EA1E6013B0}" type="slidenum">
              <a:rPr lang="en-US" altLang="zh-CN" smtClean="0">
                <a:latin typeface="Arial" charset="0"/>
              </a:rPr>
              <a:pPr eaLnBrk="1" hangingPunct="1"/>
              <a:t>88</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8796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5" name="Rectangle 8"/>
          <p:cNvSpPr>
            <a:spLocks noChangeArrowheads="1"/>
          </p:cNvSpPr>
          <p:nvPr/>
        </p:nvSpPr>
        <p:spPr bwMode="auto">
          <a:xfrm>
            <a:off x="684213" y="908050"/>
            <a:ext cx="5686425" cy="939800"/>
          </a:xfrm>
          <a:prstGeom prst="rect">
            <a:avLst/>
          </a:prstGeom>
          <a:noFill/>
          <a:ln w="9525">
            <a:noFill/>
            <a:miter lim="800000"/>
            <a:headEnd/>
            <a:tailEnd/>
          </a:ln>
          <a:effectLst/>
        </p:spPr>
        <p:txBody>
          <a:bodyPr anchor="b"/>
          <a:lstStyle/>
          <a:p>
            <a:pPr>
              <a:defRPr/>
            </a:pPr>
            <a:r>
              <a:rPr lang="en-US" altLang="zh-CN">
                <a:latin typeface="Arial" charset="0"/>
              </a:rPr>
              <a:t>Python</a:t>
            </a:r>
            <a:r>
              <a:rPr lang="zh-CN" altLang="en-US">
                <a:latin typeface="Arial" charset="0"/>
              </a:rPr>
              <a:t>程序设计语言</a:t>
            </a:r>
          </a:p>
        </p:txBody>
      </p:sp>
      <p:sp>
        <p:nvSpPr>
          <p:cNvPr id="7170" name="Rectangle 2"/>
          <p:cNvSpPr>
            <a:spLocks noGrp="1" noChangeArrowheads="1"/>
          </p:cNvSpPr>
          <p:nvPr>
            <p:ph type="ctrTitle"/>
          </p:nvPr>
        </p:nvSpPr>
        <p:spPr>
          <a:xfrm>
            <a:off x="1403350" y="2489200"/>
            <a:ext cx="5648325" cy="939800"/>
          </a:xfrm>
        </p:spPr>
        <p:txBody>
          <a:bodyPr/>
          <a:lstStyle>
            <a:lvl1pPr>
              <a:defRPr sz="4000"/>
            </a:lvl1pPr>
          </a:lstStyle>
          <a:p>
            <a:r>
              <a:rPr lang="en-US" altLang="zh-CN"/>
              <a:t>Python</a:t>
            </a:r>
            <a:r>
              <a:rPr lang="zh-CN" altLang="en-US"/>
              <a:t>程序设计语言</a:t>
            </a:r>
          </a:p>
        </p:txBody>
      </p:sp>
      <p:sp>
        <p:nvSpPr>
          <p:cNvPr id="7171" name="Rectangle 3"/>
          <p:cNvSpPr>
            <a:spLocks noGrp="1" noChangeArrowheads="1"/>
          </p:cNvSpPr>
          <p:nvPr>
            <p:ph type="subTitle" idx="1"/>
          </p:nvPr>
        </p:nvSpPr>
        <p:spPr>
          <a:xfrm>
            <a:off x="1547813" y="4221163"/>
            <a:ext cx="5429250" cy="1600200"/>
          </a:xfrm>
        </p:spPr>
        <p:txBody>
          <a:bodyPr/>
          <a:lstStyle>
            <a:lvl1pPr marL="0" indent="0">
              <a:buFont typeface="Wingdings" pitchFamily="2" charset="2"/>
              <a:buNone/>
              <a:defRPr sz="2800"/>
            </a:lvl1pPr>
          </a:lstStyle>
          <a:p>
            <a:r>
              <a:rPr lang="zh-CN" altLang="en-US"/>
              <a:t>张晓 西北工业大学计算机学院</a:t>
            </a:r>
          </a:p>
          <a:p>
            <a:r>
              <a:rPr lang="en-US" altLang="zh-CN"/>
              <a:t>zhangxiao@nwpu.edu.cn</a:t>
            </a:r>
          </a:p>
          <a:p>
            <a:r>
              <a:rPr lang="en-US" altLang="zh-CN"/>
              <a:t>2009-8-20</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6110001F-65C1-4860-9B8A-A6176157A752}" type="slidenum">
              <a:rPr lang="en-US" altLang="zh-CN"/>
              <a:pPr>
                <a:defRPr/>
              </a:pPr>
              <a:t>‹#›</a:t>
            </a:fld>
            <a:endParaRPr lang="en-US" altLang="zh-CN"/>
          </a:p>
        </p:txBody>
      </p:sp>
    </p:spTree>
    <p:extLst>
      <p:ext uri="{BB962C8B-B14F-4D97-AF65-F5344CB8AC3E}">
        <p14:creationId xmlns:p14="http://schemas.microsoft.com/office/powerpoint/2010/main" val="142885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3C1BB0-1E1E-46B9-8261-1CB00AF31833}" type="slidenum">
              <a:rPr lang="en-US" altLang="zh-CN"/>
              <a:pPr>
                <a:defRPr/>
              </a:pPr>
              <a:t>‹#›</a:t>
            </a:fld>
            <a:endParaRPr lang="en-US" altLang="zh-CN"/>
          </a:p>
        </p:txBody>
      </p:sp>
    </p:spTree>
    <p:extLst>
      <p:ext uri="{BB962C8B-B14F-4D97-AF65-F5344CB8AC3E}">
        <p14:creationId xmlns:p14="http://schemas.microsoft.com/office/powerpoint/2010/main" val="37655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E050057-EB47-47B9-A5B1-22E3583630E5}" type="slidenum">
              <a:rPr lang="en-US" altLang="zh-CN"/>
              <a:pPr>
                <a:defRPr/>
              </a:pPr>
              <a:t>‹#›</a:t>
            </a:fld>
            <a:endParaRPr lang="en-US" altLang="zh-CN"/>
          </a:p>
        </p:txBody>
      </p:sp>
    </p:spTree>
    <p:extLst>
      <p:ext uri="{BB962C8B-B14F-4D97-AF65-F5344CB8AC3E}">
        <p14:creationId xmlns:p14="http://schemas.microsoft.com/office/powerpoint/2010/main" val="1251572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1B61BF9-D59D-4539-9947-E664E138454A}" type="slidenum">
              <a:rPr lang="en-US" altLang="zh-CN"/>
              <a:pPr>
                <a:defRPr/>
              </a:pPr>
              <a:t>‹#›</a:t>
            </a:fld>
            <a:endParaRPr lang="en-US" altLang="zh-CN"/>
          </a:p>
        </p:txBody>
      </p:sp>
    </p:spTree>
    <p:extLst>
      <p:ext uri="{BB962C8B-B14F-4D97-AF65-F5344CB8AC3E}">
        <p14:creationId xmlns:p14="http://schemas.microsoft.com/office/powerpoint/2010/main" val="200644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A819085-A96C-47D7-B77C-215979899557}" type="slidenum">
              <a:rPr lang="en-US" altLang="zh-CN"/>
              <a:pPr>
                <a:defRPr/>
              </a:pPr>
              <a:t>‹#›</a:t>
            </a:fld>
            <a:endParaRPr lang="en-US" altLang="zh-CN"/>
          </a:p>
        </p:txBody>
      </p:sp>
    </p:spTree>
    <p:extLst>
      <p:ext uri="{BB962C8B-B14F-4D97-AF65-F5344CB8AC3E}">
        <p14:creationId xmlns:p14="http://schemas.microsoft.com/office/powerpoint/2010/main" val="115535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87406F2-2207-40A8-93E7-35C217C33FB2}" type="slidenum">
              <a:rPr lang="en-US" altLang="zh-CN"/>
              <a:pPr>
                <a:defRPr/>
              </a:pPr>
              <a:t>‹#›</a:t>
            </a:fld>
            <a:endParaRPr lang="en-US" altLang="zh-CN"/>
          </a:p>
        </p:txBody>
      </p:sp>
    </p:spTree>
    <p:extLst>
      <p:ext uri="{BB962C8B-B14F-4D97-AF65-F5344CB8AC3E}">
        <p14:creationId xmlns:p14="http://schemas.microsoft.com/office/powerpoint/2010/main" val="168429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A4970D9-3B5B-4F1F-B6C2-9BDA3F615AB1}" type="slidenum">
              <a:rPr lang="en-US" altLang="zh-CN"/>
              <a:pPr>
                <a:defRPr/>
              </a:pPr>
              <a:t>‹#›</a:t>
            </a:fld>
            <a:endParaRPr lang="en-US" altLang="zh-CN"/>
          </a:p>
        </p:txBody>
      </p:sp>
    </p:spTree>
    <p:extLst>
      <p:ext uri="{BB962C8B-B14F-4D97-AF65-F5344CB8AC3E}">
        <p14:creationId xmlns:p14="http://schemas.microsoft.com/office/powerpoint/2010/main" val="412655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6EDE1877-2F27-4008-ADCD-59FAA118445F}" type="slidenum">
              <a:rPr lang="en-US" altLang="zh-CN"/>
              <a:pPr>
                <a:defRPr/>
              </a:pPr>
              <a:t>‹#›</a:t>
            </a:fld>
            <a:endParaRPr lang="en-US" altLang="zh-CN"/>
          </a:p>
        </p:txBody>
      </p:sp>
    </p:spTree>
    <p:extLst>
      <p:ext uri="{BB962C8B-B14F-4D97-AF65-F5344CB8AC3E}">
        <p14:creationId xmlns:p14="http://schemas.microsoft.com/office/powerpoint/2010/main" val="10295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8174B90A-5DB0-4C77-8ED7-6AE93B51713F}" type="slidenum">
              <a:rPr lang="en-US" altLang="zh-CN"/>
              <a:pPr>
                <a:defRPr/>
              </a:pPr>
              <a:t>‹#›</a:t>
            </a:fld>
            <a:endParaRPr lang="en-US" altLang="zh-CN"/>
          </a:p>
        </p:txBody>
      </p:sp>
    </p:spTree>
    <p:extLst>
      <p:ext uri="{BB962C8B-B14F-4D97-AF65-F5344CB8AC3E}">
        <p14:creationId xmlns:p14="http://schemas.microsoft.com/office/powerpoint/2010/main" val="169126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D67A599B-B503-41CF-AFF0-727E4CAC5D2A}" type="slidenum">
              <a:rPr lang="en-US" altLang="zh-CN"/>
              <a:pPr>
                <a:defRPr/>
              </a:pPr>
              <a:t>‹#›</a:t>
            </a:fld>
            <a:endParaRPr lang="en-US" altLang="zh-CN"/>
          </a:p>
        </p:txBody>
      </p:sp>
    </p:spTree>
    <p:extLst>
      <p:ext uri="{BB962C8B-B14F-4D97-AF65-F5344CB8AC3E}">
        <p14:creationId xmlns:p14="http://schemas.microsoft.com/office/powerpoint/2010/main" val="124246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47A4223-797D-4069-963B-F02FC4D46F02}" type="slidenum">
              <a:rPr lang="en-US" altLang="zh-CN"/>
              <a:pPr>
                <a:defRPr/>
              </a:pPr>
              <a:t>‹#›</a:t>
            </a:fld>
            <a:endParaRPr lang="en-US" altLang="zh-CN"/>
          </a:p>
        </p:txBody>
      </p:sp>
    </p:spTree>
    <p:extLst>
      <p:ext uri="{BB962C8B-B14F-4D97-AF65-F5344CB8AC3E}">
        <p14:creationId xmlns:p14="http://schemas.microsoft.com/office/powerpoint/2010/main" val="149425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658FD08-1B48-4103-9967-AF1496627215}" type="slidenum">
              <a:rPr lang="en-US" altLang="zh-CN"/>
              <a:pPr>
                <a:defRPr/>
              </a:pPr>
              <a:t>‹#›</a:t>
            </a:fld>
            <a:endParaRPr lang="en-US" altLang="zh-CN"/>
          </a:p>
        </p:txBody>
      </p:sp>
    </p:spTree>
    <p:extLst>
      <p:ext uri="{BB962C8B-B14F-4D97-AF65-F5344CB8AC3E}">
        <p14:creationId xmlns:p14="http://schemas.microsoft.com/office/powerpoint/2010/main" val="1971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AutoShape 4"/>
          <p:cNvSpPr>
            <a:spLocks noChangeArrowheads="1"/>
          </p:cNvSpPr>
          <p:nvPr/>
        </p:nvSpPr>
        <p:spPr bwMode="auto">
          <a:xfrm>
            <a:off x="609600" y="90805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6149" name="Line 5"/>
          <p:cNvSpPr>
            <a:spLocks noChangeShapeType="1"/>
          </p:cNvSpPr>
          <p:nvPr/>
        </p:nvSpPr>
        <p:spPr bwMode="auto">
          <a:xfrm flipV="1">
            <a:off x="609600" y="6308725"/>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6150" name="Rectangle 6"/>
          <p:cNvSpPr>
            <a:spLocks noGrp="1" noChangeArrowheads="1"/>
          </p:cNvSpPr>
          <p:nvPr>
            <p:ph type="dt" sz="half" idx="2"/>
          </p:nvPr>
        </p:nvSpPr>
        <p:spPr bwMode="auto">
          <a:xfrm>
            <a:off x="6096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6152" name="Rectangle 8"/>
          <p:cNvSpPr>
            <a:spLocks noGrp="1" noChangeArrowheads="1"/>
          </p:cNvSpPr>
          <p:nvPr>
            <p:ph type="sldNum" sz="quarter" idx="4"/>
          </p:nvPr>
        </p:nvSpPr>
        <p:spPr bwMode="auto">
          <a:xfrm>
            <a:off x="6553200" y="6453188"/>
            <a:ext cx="19812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6058A29-4BD3-483F-9833-6A76AF665AD8}" type="slidenum">
              <a:rPr lang="en-US" altLang="zh-CN"/>
              <a:pPr>
                <a:defRPr/>
              </a:pPr>
              <a:t>‹#›</a:t>
            </a:fld>
            <a:endParaRPr lang="en-US" altLang="zh-CN"/>
          </a:p>
        </p:txBody>
      </p:sp>
      <p:pic>
        <p:nvPicPr>
          <p:cNvPr id="1033" name="Picture 9" descr="pytho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4225" y="188913"/>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9"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7CC73D-0ED9-456E-BEFC-98609D1A5E48}" type="slidenum">
              <a:rPr lang="en-US" altLang="zh-CN" smtClean="0"/>
              <a:pPr eaLnBrk="1" hangingPunct="1"/>
              <a:t>1</a:t>
            </a:fld>
            <a:endParaRPr lang="en-US" altLang="zh-CN" smtClean="0"/>
          </a:p>
        </p:txBody>
      </p:sp>
      <p:sp>
        <p:nvSpPr>
          <p:cNvPr id="5" name="Rectangle 2"/>
          <p:cNvSpPr txBox="1">
            <a:spLocks noChangeArrowheads="1"/>
          </p:cNvSpPr>
          <p:nvPr/>
        </p:nvSpPr>
        <p:spPr bwMode="auto">
          <a:xfrm>
            <a:off x="2438400" y="2286000"/>
            <a:ext cx="4429125" cy="939800"/>
          </a:xfrm>
          <a:prstGeom prst="rect">
            <a:avLst/>
          </a:prstGeom>
          <a:noFill/>
          <a:ln w="9525">
            <a:noFill/>
            <a:miter lim="800000"/>
            <a:headEnd/>
            <a:tailEnd/>
          </a:ln>
          <a:effectLst/>
        </p:spPr>
        <p:txBody>
          <a:bodyPr anchor="b"/>
          <a:lstStyle/>
          <a:p>
            <a:pPr>
              <a:defRPr/>
            </a:pPr>
            <a:r>
              <a:rPr lang="en-US" altLang="zh-CN" sz="4000" dirty="0" err="1"/>
              <a:t>NumPy</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810000" y="3733800"/>
            <a:ext cx="4786313" cy="785813"/>
          </a:xfrm>
          <a:prstGeom prst="rect">
            <a:avLst/>
          </a:prstGeom>
          <a:noFill/>
          <a:ln w="9525">
            <a:noFill/>
            <a:miter lim="800000"/>
            <a:headEnd/>
            <a:tailEnd/>
          </a:ln>
        </p:spPr>
        <p:txBody>
          <a:bodyPr/>
          <a:lstStyle/>
          <a:p>
            <a:pPr marL="469900" indent="-469900">
              <a:spcBef>
                <a:spcPct val="20000"/>
              </a:spcBef>
              <a:buClr>
                <a:schemeClr val="accent2"/>
              </a:buClr>
              <a:defRPr/>
            </a:pPr>
            <a:r>
              <a:rPr lang="en-US" altLang="zh-CN" sz="3600" kern="0" dirty="0">
                <a:latin typeface="+mn-lt"/>
                <a:ea typeface="+mn-ea"/>
              </a:rPr>
              <a:t>—</a:t>
            </a:r>
            <a:r>
              <a:rPr lang="zh-CN" altLang="en-US" sz="3600" kern="0" dirty="0">
                <a:solidFill>
                  <a:schemeClr val="tx2"/>
                </a:solidFill>
                <a:latin typeface="+mn-lt"/>
                <a:ea typeface="+mn-ea"/>
              </a:rPr>
              <a:t>函数库</a:t>
            </a:r>
            <a:endParaRPr lang="en-US" altLang="zh-CN" sz="3600" kern="0" dirty="0">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zh-CN" sz="3600" smtClean="0"/>
              <a:t>求和、平均值、方差</a:t>
            </a:r>
            <a:endParaRPr lang="zh-CN" altLang="en-US" sz="3600" smtClean="0"/>
          </a:p>
        </p:txBody>
      </p:sp>
      <p:sp>
        <p:nvSpPr>
          <p:cNvPr id="12291" name="内容占位符 5"/>
          <p:cNvSpPr>
            <a:spLocks noGrp="1"/>
          </p:cNvSpPr>
          <p:nvPr>
            <p:ph idx="1"/>
          </p:nvPr>
        </p:nvSpPr>
        <p:spPr/>
        <p:txBody>
          <a:bodyPr/>
          <a:lstStyle/>
          <a:p>
            <a:pPr>
              <a:buFont typeface="Wingdings" pitchFamily="2" charset="2"/>
              <a:buNone/>
            </a:pPr>
            <a:r>
              <a:rPr lang="en-US" altLang="zh-CN" sz="3200" smtClean="0"/>
              <a:t>  </a:t>
            </a:r>
            <a:r>
              <a:rPr lang="en-US" altLang="zh-CN" sz="2800" smtClean="0"/>
              <a:t>       </a:t>
            </a:r>
            <a:r>
              <a:rPr lang="zh-CN" altLang="zh-CN" sz="2800" smtClean="0"/>
              <a:t>除此之外，</a:t>
            </a:r>
            <a:r>
              <a:rPr lang="en-US" altLang="zh-CN" sz="2800" smtClean="0"/>
              <a:t>average()</a:t>
            </a:r>
            <a:r>
              <a:rPr lang="zh-CN" altLang="zh-CN" sz="2800" smtClean="0"/>
              <a:t>也可以对数组进行平均计算。它没有</a:t>
            </a:r>
            <a:r>
              <a:rPr lang="en-US" altLang="zh-CN" sz="2800" smtClean="0"/>
              <a:t>out</a:t>
            </a:r>
            <a:r>
              <a:rPr lang="zh-CN" altLang="zh-CN" sz="2800" smtClean="0"/>
              <a:t>和</a:t>
            </a:r>
            <a:r>
              <a:rPr lang="en-US" altLang="zh-CN" sz="2800" smtClean="0"/>
              <a:t>dtype</a:t>
            </a:r>
            <a:r>
              <a:rPr lang="zh-CN" altLang="zh-CN" sz="2800" smtClean="0"/>
              <a:t>参数，但有一个</a:t>
            </a:r>
            <a:r>
              <a:rPr lang="zh-CN" altLang="en-US" sz="2800" smtClean="0"/>
              <a:t>指定</a:t>
            </a:r>
            <a:r>
              <a:rPr lang="zh-CN" altLang="zh-CN" sz="2800" smtClean="0"/>
              <a:t>每个元素权值的</a:t>
            </a:r>
            <a:r>
              <a:rPr lang="en-US" altLang="zh-CN" sz="2800" smtClean="0"/>
              <a:t>weights</a:t>
            </a:r>
            <a:r>
              <a:rPr lang="zh-CN" altLang="zh-CN" sz="2800" smtClean="0"/>
              <a:t>参数，</a:t>
            </a:r>
            <a:r>
              <a:rPr lang="zh-CN" altLang="en-US" sz="2800" smtClean="0"/>
              <a:t>可</a:t>
            </a:r>
            <a:r>
              <a:rPr lang="zh-CN" altLang="zh-CN" sz="2800" smtClean="0"/>
              <a:t>在</a:t>
            </a:r>
            <a:r>
              <a:rPr lang="en-US" altLang="zh-CN" sz="2800" smtClean="0"/>
              <a:t>IPython</a:t>
            </a:r>
            <a:r>
              <a:rPr lang="zh-CN" altLang="zh-CN" sz="2800" smtClean="0"/>
              <a:t>中输入</a:t>
            </a:r>
            <a:r>
              <a:rPr lang="en-US" altLang="zh-CN" sz="2800" smtClean="0"/>
              <a:t>“np.average?”</a:t>
            </a:r>
            <a:r>
              <a:rPr lang="zh-CN" altLang="zh-CN" sz="2800" smtClean="0"/>
              <a:t>来査看使用说明。 </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std()</a:t>
            </a:r>
            <a:r>
              <a:rPr lang="zh-CN" altLang="zh-CN" sz="2800" smtClean="0"/>
              <a:t>和</a:t>
            </a:r>
            <a:r>
              <a:rPr lang="en-US" altLang="zh-CN" sz="2800" smtClean="0"/>
              <a:t>var()</a:t>
            </a:r>
            <a:r>
              <a:rPr lang="zh-CN" altLang="zh-CN" sz="2800" smtClean="0"/>
              <a:t>分别计算数组的标准差和方差，有</a:t>
            </a:r>
            <a:r>
              <a:rPr lang="en-US" altLang="zh-CN" sz="2800" smtClean="0"/>
              <a:t>axis、out</a:t>
            </a:r>
            <a:r>
              <a:rPr lang="zh-CN" altLang="zh-CN" sz="2800" smtClean="0"/>
              <a:t>及</a:t>
            </a:r>
            <a:r>
              <a:rPr lang="en-US" altLang="zh-CN" sz="2800" smtClean="0"/>
              <a:t>dtype</a:t>
            </a:r>
            <a:r>
              <a:rPr lang="zh-CN" altLang="zh-CN" sz="2800" smtClean="0"/>
              <a:t>等参数。</a:t>
            </a:r>
            <a:endParaRPr lang="zh-CN" altLang="en-US" sz="2800" smtClean="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C6E00E-3C6C-4D75-ABBF-3F627ABCAAD9}" type="slidenum">
              <a:rPr lang="en-US" altLang="zh-CN" smtClean="0"/>
              <a:pPr eaLnBrk="1" hangingPunct="1"/>
              <a:t>10</a:t>
            </a:fld>
            <a:endParaRPr lang="en-US" altLang="zh-CN"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600" smtClean="0"/>
              <a:t>更改数组的形状与数组堆叠</a:t>
            </a:r>
          </a:p>
        </p:txBody>
      </p:sp>
      <p:sp>
        <p:nvSpPr>
          <p:cNvPr id="13315" name="内容占位符 2"/>
          <p:cNvSpPr>
            <a:spLocks noGrp="1"/>
          </p:cNvSpPr>
          <p:nvPr>
            <p:ph idx="1"/>
          </p:nvPr>
        </p:nvSpPr>
        <p:spPr/>
        <p:txBody>
          <a:bodyPr/>
          <a:lstStyle/>
          <a:p>
            <a:pPr>
              <a:buFont typeface="Wingdings" pitchFamily="2" charset="2"/>
              <a:buNone/>
            </a:pPr>
            <a:r>
              <a:rPr lang="zh-CN" altLang="en-US" sz="2800" smtClean="0"/>
              <a:t>更改数组的形状</a:t>
            </a:r>
            <a:r>
              <a:rPr lang="en-US" altLang="zh-CN" sz="2800" smtClean="0"/>
              <a:t>:</a:t>
            </a:r>
            <a:endParaRPr lang="zh-CN" altLang="en-US" sz="2800" smtClean="0"/>
          </a:p>
          <a:p>
            <a:endParaRPr lang="zh-CN" altLang="en-US" smtClean="0"/>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95034F-B5AD-45F5-BAE1-3F534556EF50}" type="slidenum">
              <a:rPr lang="en-US" altLang="zh-CN" smtClean="0"/>
              <a:pPr eaLnBrk="1" hangingPunct="1"/>
              <a:t>11</a:t>
            </a:fld>
            <a:endParaRPr lang="en-US" altLang="zh-CN" smtClean="0"/>
          </a:p>
        </p:txBody>
      </p:sp>
      <p:sp>
        <p:nvSpPr>
          <p:cNvPr id="13317" name="Text Box 4"/>
          <p:cNvSpPr txBox="1">
            <a:spLocks noChangeArrowheads="1"/>
          </p:cNvSpPr>
          <p:nvPr/>
        </p:nvSpPr>
        <p:spPr bwMode="auto">
          <a:xfrm>
            <a:off x="838200" y="1524000"/>
            <a:ext cx="68580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a1 = floor(10*random.random((3,4))) </a:t>
            </a:r>
          </a:p>
          <a:p>
            <a:pPr eaLnBrk="1" hangingPunct="1"/>
            <a:r>
              <a:rPr lang="en-US" altLang="zh-CN" sz="2000"/>
              <a:t>&gt;&gt;&gt; a1</a:t>
            </a:r>
          </a:p>
          <a:p>
            <a:pPr eaLnBrk="1" hangingPunct="1"/>
            <a:r>
              <a:rPr lang="en-US" altLang="zh-CN" sz="2000"/>
              <a:t> array([[ 7., 5., 9., 3.],</a:t>
            </a:r>
          </a:p>
          <a:p>
            <a:pPr eaLnBrk="1" hangingPunct="1"/>
            <a:r>
              <a:rPr lang="en-US" altLang="zh-CN" sz="2000"/>
              <a:t>           [ 7., 2., 7., 8.],</a:t>
            </a:r>
          </a:p>
          <a:p>
            <a:pPr eaLnBrk="1" hangingPunct="1"/>
            <a:r>
              <a:rPr lang="en-US" altLang="zh-CN" sz="2000"/>
              <a:t>           [ 6., 8., 3., 2.]]) </a:t>
            </a:r>
          </a:p>
          <a:p>
            <a:pPr eaLnBrk="1" hangingPunct="1"/>
            <a:endParaRPr lang="en-US" altLang="zh-CN" sz="2000"/>
          </a:p>
          <a:p>
            <a:pPr eaLnBrk="1" hangingPunct="1"/>
            <a:r>
              <a:rPr lang="en-US" altLang="zh-CN" sz="2000"/>
              <a:t>&gt;&gt;&gt; a1.shape </a:t>
            </a:r>
          </a:p>
          <a:p>
            <a:pPr eaLnBrk="1" hangingPunct="1"/>
            <a:r>
              <a:rPr lang="en-US" altLang="zh-CN" sz="2000"/>
              <a:t>(3, 4)</a:t>
            </a:r>
          </a:p>
          <a:p>
            <a:pPr eaLnBrk="1" hangingPunct="1"/>
            <a:r>
              <a:rPr lang="en-US" altLang="zh-CN" sz="2000"/>
              <a:t>&gt;&gt;&gt; a1.ravel() # flatten the array </a:t>
            </a:r>
          </a:p>
          <a:p>
            <a:pPr eaLnBrk="1" hangingPunct="1"/>
            <a:r>
              <a:rPr lang="en-US" altLang="zh-CN" sz="2000"/>
              <a:t>array([ 7., 5., 9., 3., 7., 2., 7., 8., 6., 8., 3., 2.])</a:t>
            </a:r>
          </a:p>
          <a:p>
            <a:pPr eaLnBrk="1" hangingPunct="1"/>
            <a:endParaRPr lang="en-US" altLang="zh-CN" sz="2000"/>
          </a:p>
          <a:p>
            <a:pPr eaLnBrk="1" hangingPunct="1"/>
            <a:r>
              <a:rPr lang="en-US" altLang="zh-CN" sz="2000"/>
              <a:t>&gt;&gt;&gt; a1.shape = (6, 2) </a:t>
            </a:r>
          </a:p>
          <a:p>
            <a:pPr eaLnBrk="1" hangingPunct="1"/>
            <a:r>
              <a:rPr lang="en-US" altLang="zh-CN" sz="2000"/>
              <a:t>&gt;&gt;&gt; a1.transpose() </a:t>
            </a:r>
          </a:p>
          <a:p>
            <a:pPr eaLnBrk="1" hangingPunct="1"/>
            <a:r>
              <a:rPr lang="en-US" altLang="zh-CN" sz="2000"/>
              <a:t>array([[ 7., 9., 7., 7., 6., 3.],</a:t>
            </a:r>
          </a:p>
          <a:p>
            <a:pPr eaLnBrk="1" hangingPunct="1"/>
            <a:r>
              <a:rPr lang="en-US" altLang="zh-CN" sz="2000"/>
              <a:t>          [ 5., 3., 2., 8., 8., 2.]])</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3600" smtClean="0"/>
              <a:t>更改数组的形状与数组堆叠</a:t>
            </a:r>
          </a:p>
        </p:txBody>
      </p:sp>
      <p:sp>
        <p:nvSpPr>
          <p:cNvPr id="14339" name="内容占位符 2"/>
          <p:cNvSpPr>
            <a:spLocks noGrp="1"/>
          </p:cNvSpPr>
          <p:nvPr>
            <p:ph idx="1"/>
          </p:nvPr>
        </p:nvSpPr>
        <p:spPr/>
        <p:txBody>
          <a:bodyPr/>
          <a:lstStyle/>
          <a:p>
            <a:r>
              <a:rPr lang="en-US" altLang="zh-CN" smtClean="0"/>
              <a:t> </a:t>
            </a:r>
            <a:endParaRPr lang="zh-CN" altLang="en-US"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09D36D0-36C2-4AB5-86D9-7762AA85DC3A}" type="slidenum">
              <a:rPr lang="en-US" altLang="zh-CN" smtClean="0"/>
              <a:pPr eaLnBrk="1" hangingPunct="1"/>
              <a:t>12</a:t>
            </a:fld>
            <a:endParaRPr lang="en-US" altLang="zh-CN" smtClean="0"/>
          </a:p>
        </p:txBody>
      </p:sp>
      <p:sp>
        <p:nvSpPr>
          <p:cNvPr id="14341" name="Text Box 4"/>
          <p:cNvSpPr txBox="1">
            <a:spLocks noChangeArrowheads="1"/>
          </p:cNvSpPr>
          <p:nvPr/>
        </p:nvSpPr>
        <p:spPr bwMode="auto">
          <a:xfrm>
            <a:off x="914400" y="1219200"/>
            <a:ext cx="68580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a1 </a:t>
            </a:r>
          </a:p>
          <a:p>
            <a:pPr eaLnBrk="1" hangingPunct="1"/>
            <a:r>
              <a:rPr lang="en-US" altLang="zh-CN" sz="2000"/>
              <a:t>array([[ 7., 5.],</a:t>
            </a:r>
          </a:p>
          <a:p>
            <a:pPr eaLnBrk="1" hangingPunct="1"/>
            <a:r>
              <a:rPr lang="en-US" altLang="zh-CN" sz="2000"/>
              <a:t>          [ 9., 3.], </a:t>
            </a:r>
          </a:p>
          <a:p>
            <a:pPr eaLnBrk="1" hangingPunct="1"/>
            <a:r>
              <a:rPr lang="en-US" altLang="zh-CN" sz="2000"/>
              <a:t>          [ 7., 2.],</a:t>
            </a:r>
          </a:p>
          <a:p>
            <a:pPr eaLnBrk="1" hangingPunct="1"/>
            <a:r>
              <a:rPr lang="en-US" altLang="zh-CN" sz="2000"/>
              <a:t>          [ 7., 8.], </a:t>
            </a:r>
          </a:p>
          <a:p>
            <a:pPr eaLnBrk="1" hangingPunct="1"/>
            <a:r>
              <a:rPr lang="en-US" altLang="zh-CN" sz="2000"/>
              <a:t>          [ 6., 8.], </a:t>
            </a:r>
          </a:p>
          <a:p>
            <a:pPr eaLnBrk="1" hangingPunct="1"/>
            <a:r>
              <a:rPr lang="en-US" altLang="zh-CN" sz="2000"/>
              <a:t>          [ 3., 2.]]) </a:t>
            </a:r>
          </a:p>
          <a:p>
            <a:pPr eaLnBrk="1" hangingPunct="1"/>
            <a:r>
              <a:rPr lang="en-US" altLang="zh-CN" sz="2000"/>
              <a:t>&gt;&gt;&gt; a1.resize(2,6) </a:t>
            </a:r>
          </a:p>
          <a:p>
            <a:pPr eaLnBrk="1" hangingPunct="1"/>
            <a:r>
              <a:rPr lang="en-US" altLang="zh-CN" sz="2000"/>
              <a:t>&gt;&gt;&gt; a1 </a:t>
            </a:r>
          </a:p>
          <a:p>
            <a:pPr eaLnBrk="1" hangingPunct="1"/>
            <a:r>
              <a:rPr lang="en-US" altLang="zh-CN" sz="2000"/>
              <a:t>array([[ 7., 5., 9., 3., 7., 2.],</a:t>
            </a:r>
          </a:p>
          <a:p>
            <a:pPr eaLnBrk="1" hangingPunct="1"/>
            <a:r>
              <a:rPr lang="en-US" altLang="zh-CN" sz="2000"/>
              <a:t>          [ 7., 8., 6., 8., 3., 2.]])</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3600" smtClean="0"/>
              <a:t>更改数组的形状与数组堆叠</a:t>
            </a:r>
          </a:p>
        </p:txBody>
      </p:sp>
      <p:sp>
        <p:nvSpPr>
          <p:cNvPr id="15363" name="内容占位符 2"/>
          <p:cNvSpPr>
            <a:spLocks noGrp="1"/>
          </p:cNvSpPr>
          <p:nvPr>
            <p:ph idx="1"/>
          </p:nvPr>
        </p:nvSpPr>
        <p:spPr/>
        <p:txBody>
          <a:bodyPr/>
          <a:lstStyle/>
          <a:p>
            <a:pPr>
              <a:buFont typeface="Wingdings" pitchFamily="2" charset="2"/>
              <a:buNone/>
            </a:pPr>
            <a:r>
              <a:rPr lang="zh-CN" altLang="en-US" sz="2800" smtClean="0"/>
              <a:t>沿不同轴将数组堆叠在一起：</a:t>
            </a:r>
            <a:endParaRPr lang="en-US" altLang="zh-CN" sz="2800" smtClean="0"/>
          </a:p>
          <a:p>
            <a:pPr>
              <a:buFont typeface="Wingdings" pitchFamily="2" charset="2"/>
              <a:buNone/>
            </a:pPr>
            <a:endParaRPr lang="zh-CN" altLang="en-US" smtClean="0"/>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D019233-E930-418C-BA6C-5232B776CD82}" type="slidenum">
              <a:rPr lang="en-US" altLang="zh-CN" smtClean="0"/>
              <a:pPr eaLnBrk="1" hangingPunct="1"/>
              <a:t>13</a:t>
            </a:fld>
            <a:endParaRPr lang="en-US" altLang="zh-CN" smtClean="0"/>
          </a:p>
        </p:txBody>
      </p:sp>
      <p:sp>
        <p:nvSpPr>
          <p:cNvPr id="15365" name="Text Box 4"/>
          <p:cNvSpPr txBox="1">
            <a:spLocks noChangeArrowheads="1"/>
          </p:cNvSpPr>
          <p:nvPr/>
        </p:nvSpPr>
        <p:spPr bwMode="auto">
          <a:xfrm>
            <a:off x="762000" y="1524000"/>
            <a:ext cx="7848600" cy="50784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a2 = floor(10*random.random((2,2))) </a:t>
            </a:r>
          </a:p>
          <a:p>
            <a:pPr eaLnBrk="1" hangingPunct="1"/>
            <a:r>
              <a:rPr lang="en-US" altLang="zh-CN"/>
              <a:t>&gt;&gt;&gt; a2 </a:t>
            </a:r>
          </a:p>
          <a:p>
            <a:pPr eaLnBrk="1" hangingPunct="1"/>
            <a:r>
              <a:rPr lang="en-US" altLang="zh-CN"/>
              <a:t>array([[ 1., 1.],</a:t>
            </a:r>
          </a:p>
          <a:p>
            <a:pPr eaLnBrk="1" hangingPunct="1"/>
            <a:r>
              <a:rPr lang="en-US" altLang="zh-CN"/>
              <a:t>          [ 5., 8.]])</a:t>
            </a:r>
          </a:p>
          <a:p>
            <a:pPr eaLnBrk="1" hangingPunct="1"/>
            <a:r>
              <a:rPr lang="en-US" altLang="zh-CN"/>
              <a:t> &gt;&gt;&gt; b2 = floor(10*random.random((2,2)))</a:t>
            </a:r>
          </a:p>
          <a:p>
            <a:pPr eaLnBrk="1" hangingPunct="1"/>
            <a:r>
              <a:rPr lang="en-US" altLang="zh-CN"/>
              <a:t> &gt;&gt;&gt; b2 </a:t>
            </a:r>
          </a:p>
          <a:p>
            <a:pPr eaLnBrk="1" hangingPunct="1"/>
            <a:r>
              <a:rPr lang="en-US" altLang="zh-CN"/>
              <a:t>array([[ 3., 3.],</a:t>
            </a:r>
          </a:p>
          <a:p>
            <a:pPr eaLnBrk="1" hangingPunct="1"/>
            <a:r>
              <a:rPr lang="en-US" altLang="zh-CN"/>
              <a:t>          [ 6., 0.]]) </a:t>
            </a:r>
          </a:p>
          <a:p>
            <a:pPr eaLnBrk="1" hangingPunct="1"/>
            <a:r>
              <a:rPr lang="en-US" altLang="zh-CN"/>
              <a:t>&gt;&gt;&gt; vstack((a2,b2)) </a:t>
            </a:r>
          </a:p>
          <a:p>
            <a:pPr eaLnBrk="1" hangingPunct="1"/>
            <a:r>
              <a:rPr lang="en-US" altLang="zh-CN"/>
              <a:t>array([[ 1., 1.], </a:t>
            </a:r>
          </a:p>
          <a:p>
            <a:pPr eaLnBrk="1" hangingPunct="1"/>
            <a:r>
              <a:rPr lang="en-US" altLang="zh-CN"/>
              <a:t>          [ 5., 8.], </a:t>
            </a:r>
          </a:p>
          <a:p>
            <a:pPr eaLnBrk="1" hangingPunct="1"/>
            <a:r>
              <a:rPr lang="en-US" altLang="zh-CN"/>
              <a:t>          [ 3., 3.],</a:t>
            </a:r>
          </a:p>
          <a:p>
            <a:pPr eaLnBrk="1" hangingPunct="1"/>
            <a:r>
              <a:rPr lang="en-US" altLang="zh-CN"/>
              <a:t>          [ 6., 0.]]) </a:t>
            </a:r>
          </a:p>
          <a:p>
            <a:pPr eaLnBrk="1" hangingPunct="1"/>
            <a:r>
              <a:rPr lang="en-US" altLang="zh-CN"/>
              <a:t>&gt;&gt;&gt; hstack((a2,b2)) </a:t>
            </a:r>
          </a:p>
          <a:p>
            <a:pPr eaLnBrk="1" hangingPunct="1"/>
            <a:r>
              <a:rPr lang="en-US" altLang="zh-CN"/>
              <a:t>array([[ 1., 1., 3., 3.],</a:t>
            </a:r>
          </a:p>
          <a:p>
            <a:pPr eaLnBrk="1" hangingPunct="1"/>
            <a:r>
              <a:rPr lang="en-US" altLang="zh-CN"/>
              <a:t>          [ 5., 8., 6., 0.]])</a:t>
            </a:r>
          </a:p>
          <a:p>
            <a:pPr eaLnBrk="1" hangingPunct="1"/>
            <a:r>
              <a:rPr lang="en-US" altLang="zh-CN"/>
              <a:t>#</a:t>
            </a:r>
            <a:r>
              <a:rPr lang="zh-CN" altLang="en-US"/>
              <a:t>对那些维度比二维更高的数组，</a:t>
            </a:r>
            <a:r>
              <a:rPr lang="en-US" altLang="zh-CN"/>
              <a:t>hstack</a:t>
            </a:r>
            <a:r>
              <a:rPr lang="zh-CN" altLang="en-US"/>
              <a:t>沿着第二个轴组合，</a:t>
            </a:r>
            <a:r>
              <a:rPr lang="en-US" altLang="zh-CN"/>
              <a:t>vstack</a:t>
            </a:r>
            <a:r>
              <a:rPr lang="zh-CN" altLang="en-US"/>
              <a:t>沿着第一个轴组合</a:t>
            </a:r>
            <a:r>
              <a:rPr lang="en-US" altLang="zh-CN"/>
              <a:t>,concatenate</a:t>
            </a:r>
            <a:r>
              <a:rPr lang="zh-CN" altLang="en-US"/>
              <a:t>允许可选参数给出组合时沿着的轴。</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zh-CN" sz="3600" smtClean="0"/>
              <a:t>最值和排序</a:t>
            </a:r>
            <a:endParaRPr lang="zh-CN" altLang="en-US" sz="3600" smtClean="0"/>
          </a:p>
        </p:txBody>
      </p:sp>
      <p:sp>
        <p:nvSpPr>
          <p:cNvPr id="16387" name="Rectangle 3"/>
          <p:cNvSpPr>
            <a:spLocks noGrp="1" noChangeArrowheads="1"/>
          </p:cNvSpPr>
          <p:nvPr>
            <p:ph type="body" idx="1"/>
          </p:nvPr>
        </p:nvSpPr>
        <p:spPr>
          <a:xfrm>
            <a:off x="566738" y="1052513"/>
            <a:ext cx="8001000" cy="5195887"/>
          </a:xfrm>
        </p:spPr>
        <p:txBody>
          <a:bodyPr/>
          <a:lstStyle/>
          <a:p>
            <a:pPr>
              <a:buFont typeface="Wingdings" pitchFamily="2" charset="2"/>
              <a:buNone/>
            </a:pPr>
            <a:r>
              <a:rPr lang="en-US" altLang="zh-CN" sz="2800" smtClean="0"/>
              <a:t>          </a:t>
            </a:r>
            <a:r>
              <a:rPr lang="zh-CN" altLang="zh-CN" sz="2800" smtClean="0"/>
              <a:t>用</a:t>
            </a:r>
            <a:r>
              <a:rPr lang="en-US" altLang="zh-CN" sz="2800" smtClean="0"/>
              <a:t>min()</a:t>
            </a:r>
            <a:r>
              <a:rPr lang="zh-CN" altLang="zh-CN" sz="2800" smtClean="0"/>
              <a:t>和</a:t>
            </a:r>
            <a:r>
              <a:rPr lang="en-US" altLang="zh-CN" sz="2800" smtClean="0"/>
              <a:t>max()</a:t>
            </a:r>
            <a:r>
              <a:rPr lang="zh-CN" altLang="zh-CN" sz="2800" smtClean="0"/>
              <a:t>可以计算数组的最大值和最小值，而</a:t>
            </a:r>
            <a:r>
              <a:rPr lang="en-US" altLang="zh-CN" sz="2800" smtClean="0"/>
              <a:t>ptp()</a:t>
            </a:r>
            <a:r>
              <a:rPr lang="zh-CN" altLang="zh-CN" sz="2800" smtClean="0"/>
              <a:t>计算最大值和最小值之间的差。 它们都有</a:t>
            </a:r>
            <a:r>
              <a:rPr lang="en-US" altLang="zh-CN" sz="2800" smtClean="0"/>
              <a:t>axis</a:t>
            </a:r>
            <a:r>
              <a:rPr lang="zh-CN" altLang="zh-CN" sz="2800" smtClean="0"/>
              <a:t>和</a:t>
            </a:r>
            <a:r>
              <a:rPr lang="en-US" altLang="zh-CN" sz="2800" smtClean="0"/>
              <a:t>out</a:t>
            </a:r>
            <a:r>
              <a:rPr lang="zh-CN" altLang="zh-CN" sz="2800" smtClean="0"/>
              <a:t>两个参数。这些参数的用法和</a:t>
            </a:r>
            <a:r>
              <a:rPr lang="en-US" altLang="zh-CN" sz="2800" smtClean="0"/>
              <a:t>sum()</a:t>
            </a:r>
            <a:r>
              <a:rPr lang="zh-CN" altLang="zh-CN" sz="2800" smtClean="0"/>
              <a:t>相同。</a:t>
            </a:r>
          </a:p>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用</a:t>
            </a:r>
            <a:r>
              <a:rPr lang="en-US" altLang="zh-CN" sz="2800" smtClean="0"/>
              <a:t>argmax()</a:t>
            </a:r>
            <a:r>
              <a:rPr lang="zh-CN" altLang="zh-CN" sz="2800" smtClean="0"/>
              <a:t>和</a:t>
            </a:r>
            <a:r>
              <a:rPr lang="en-US" altLang="zh-CN" sz="2800" smtClean="0"/>
              <a:t>argmin()</a:t>
            </a:r>
            <a:r>
              <a:rPr lang="zh-CN" altLang="zh-CN" sz="2800" smtClean="0"/>
              <a:t>可以求最大值和最小值的下标。如果不指定</a:t>
            </a:r>
            <a:r>
              <a:rPr lang="en-US" altLang="zh-CN" sz="2800" smtClean="0"/>
              <a:t>axis</a:t>
            </a:r>
            <a:r>
              <a:rPr lang="zh-CN" altLang="zh-CN" sz="2800" smtClean="0"/>
              <a:t>参数，就返回平坦化之后的数组下标，例如：</a:t>
            </a:r>
            <a:endParaRPr lang="en-US" altLang="zh-CN" smtClean="0"/>
          </a:p>
        </p:txBody>
      </p:sp>
      <p:sp>
        <p:nvSpPr>
          <p:cNvPr id="1638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D68288-6710-4F1C-B18D-034EE95131DD}" type="slidenum">
              <a:rPr lang="en-US" altLang="zh-CN" smtClean="0"/>
              <a:pPr eaLnBrk="1" hangingPunct="1"/>
              <a:t>14</a:t>
            </a:fld>
            <a:endParaRPr lang="en-US" altLang="zh-CN" smtClean="0"/>
          </a:p>
        </p:txBody>
      </p:sp>
      <p:sp>
        <p:nvSpPr>
          <p:cNvPr id="16389" name="Text Box 4"/>
          <p:cNvSpPr txBox="1">
            <a:spLocks noChangeArrowheads="1"/>
          </p:cNvSpPr>
          <p:nvPr/>
        </p:nvSpPr>
        <p:spPr bwMode="auto">
          <a:xfrm>
            <a:off x="1828800" y="2971800"/>
            <a:ext cx="5791200" cy="1754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&gt;&gt;&gt;np.min(a2)</a:t>
            </a:r>
          </a:p>
          <a:p>
            <a:pPr eaLnBrk="1" hangingPunct="1"/>
            <a:r>
              <a:rPr lang="en-US" altLang="zh-CN"/>
              <a:t>1.0</a:t>
            </a:r>
          </a:p>
          <a:p>
            <a:pPr eaLnBrk="1" hangingPunct="1"/>
            <a:r>
              <a:rPr lang="en-US" altLang="zh-CN"/>
              <a:t>&gt;&gt;&gt;np.max(a2)</a:t>
            </a:r>
          </a:p>
          <a:p>
            <a:pPr eaLnBrk="1" hangingPunct="1"/>
            <a:r>
              <a:rPr lang="en-US" altLang="zh-CN"/>
              <a:t>9.0</a:t>
            </a:r>
          </a:p>
          <a:p>
            <a:pPr eaLnBrk="1" hangingPunct="1"/>
            <a:r>
              <a:rPr lang="en-US" altLang="zh-CN"/>
              <a:t>&gt;&gt;&gt;np.ptp(a2)</a:t>
            </a:r>
          </a:p>
          <a:p>
            <a:pPr eaLnBrk="1" hangingPunct="1"/>
            <a:r>
              <a:rPr lang="en-US" altLang="zh-CN"/>
              <a:t>8.0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zh-CN" sz="3600" smtClean="0"/>
              <a:t>最值和排序</a:t>
            </a:r>
            <a:endParaRPr lang="zh-CN" altLang="en-US" sz="3600" smtClean="0"/>
          </a:p>
        </p:txBody>
      </p:sp>
      <p:sp>
        <p:nvSpPr>
          <p:cNvPr id="17411" name="内容占位符 2"/>
          <p:cNvSpPr>
            <a:spLocks noGrp="1"/>
          </p:cNvSpPr>
          <p:nvPr>
            <p:ph idx="1"/>
          </p:nvPr>
        </p:nvSpPr>
        <p:spPr>
          <a:xfrm>
            <a:off x="457200" y="1052513"/>
            <a:ext cx="8110538" cy="5195887"/>
          </a:xfrm>
        </p:spPr>
        <p:txBody>
          <a:bodyPr/>
          <a:lstStyle/>
          <a:p>
            <a:pPr>
              <a:buFont typeface="Wingdings" pitchFamily="2" charset="2"/>
              <a:buNone/>
            </a:pPr>
            <a:r>
              <a:rPr lang="en-US" altLang="zh-CN" smtClean="0"/>
              <a:t>  </a:t>
            </a: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可以通过</a:t>
            </a:r>
            <a:r>
              <a:rPr lang="en-US" altLang="zh-CN" sz="2800" smtClean="0"/>
              <a:t>unravel_index()</a:t>
            </a:r>
            <a:r>
              <a:rPr lang="zh-CN" altLang="zh-CN" sz="2800" smtClean="0"/>
              <a:t>将一维下标转换为多维数组中的下标，它的第一个参数为一维下标值，第二个参数是多维数组的形状：</a:t>
            </a:r>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19BA1DC-5636-406C-B3D1-4AEB47ED0F96}" type="slidenum">
              <a:rPr lang="en-US" altLang="zh-CN" smtClean="0"/>
              <a:pPr eaLnBrk="1" hangingPunct="1"/>
              <a:t>15</a:t>
            </a:fld>
            <a:endParaRPr lang="en-US" altLang="zh-CN" smtClean="0"/>
          </a:p>
        </p:txBody>
      </p:sp>
      <p:sp>
        <p:nvSpPr>
          <p:cNvPr id="17413" name="Text Box 4"/>
          <p:cNvSpPr txBox="1">
            <a:spLocks noChangeArrowheads="1"/>
          </p:cNvSpPr>
          <p:nvPr/>
        </p:nvSpPr>
        <p:spPr bwMode="auto">
          <a:xfrm>
            <a:off x="1295400" y="4648200"/>
            <a:ext cx="6705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idx = np.unravel_index(2, a.shape)</a:t>
            </a:r>
            <a:endParaRPr lang="zh-CN" altLang="en-US" sz="2000"/>
          </a:p>
          <a:p>
            <a:pPr eaLnBrk="1" hangingPunct="1"/>
            <a:r>
              <a:rPr lang="en-US" altLang="zh-CN" sz="2000"/>
              <a:t>&gt;&gt;&gt; idx</a:t>
            </a:r>
            <a:endParaRPr lang="zh-CN" altLang="en-US" sz="2000"/>
          </a:p>
          <a:p>
            <a:pPr eaLnBrk="1" hangingPunct="1"/>
            <a:r>
              <a:rPr lang="en-US" altLang="zh-CN" sz="2000"/>
              <a:t>(0, 2)</a:t>
            </a:r>
            <a:endParaRPr lang="zh-CN" altLang="en-US" sz="2000"/>
          </a:p>
          <a:p>
            <a:pPr eaLnBrk="1" hangingPunct="1"/>
            <a:r>
              <a:rPr lang="en-US" altLang="zh-CN" sz="2000"/>
              <a:t>&gt;&gt;&gt; a[idx]</a:t>
            </a:r>
            <a:endParaRPr lang="zh-CN" altLang="en-US" sz="2000"/>
          </a:p>
          <a:p>
            <a:pPr eaLnBrk="1" hangingPunct="1"/>
            <a:r>
              <a:rPr lang="en-US" altLang="zh-CN" sz="2000"/>
              <a:t>9</a:t>
            </a:r>
          </a:p>
        </p:txBody>
      </p:sp>
      <p:sp>
        <p:nvSpPr>
          <p:cNvPr id="17414" name="Text Box 4"/>
          <p:cNvSpPr txBox="1">
            <a:spLocks noChangeArrowheads="1"/>
          </p:cNvSpPr>
          <p:nvPr/>
        </p:nvSpPr>
        <p:spPr bwMode="auto">
          <a:xfrm>
            <a:off x="1219200" y="1295400"/>
            <a:ext cx="7162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np.argmax(a) #</a:t>
            </a:r>
            <a:r>
              <a:rPr lang="zh-CN" altLang="en-US" sz="2000"/>
              <a:t>找到数组</a:t>
            </a:r>
            <a:r>
              <a:rPr lang="en-US" altLang="zh-CN" sz="2000"/>
              <a:t>a</a:t>
            </a:r>
            <a:r>
              <a:rPr lang="zh-CN" altLang="en-US" sz="2000"/>
              <a:t>中最大值的下标，有多个最值时得到第一个最值的下标 </a:t>
            </a:r>
            <a:endParaRPr lang="en-US" altLang="zh-CN" sz="2000"/>
          </a:p>
          <a:p>
            <a:pPr eaLnBrk="1" hangingPunct="1"/>
            <a:r>
              <a:rPr lang="en-US" altLang="zh-CN" sz="2000"/>
              <a:t>2</a:t>
            </a:r>
            <a:endParaRPr lang="zh-CN" altLang="en-US" sz="2000"/>
          </a:p>
          <a:p>
            <a:pPr eaLnBrk="1" hangingPunct="1"/>
            <a:r>
              <a:rPr lang="en-US" altLang="zh-CN" sz="2000"/>
              <a:t>&gt;&gt;&gt; a.ravel()[2] #</a:t>
            </a:r>
            <a:r>
              <a:rPr lang="zh-CN" altLang="en-US" sz="2000"/>
              <a:t>求平坦化之后的数组中的第二个元素</a:t>
            </a:r>
            <a:endParaRPr lang="en-US" altLang="zh-CN" sz="2000"/>
          </a:p>
          <a:p>
            <a:pPr eaLnBrk="1" hangingPunct="1"/>
            <a:r>
              <a:rPr lang="zh-CN" altLang="en-US" sz="2000"/>
              <a:t> </a:t>
            </a:r>
            <a:r>
              <a:rPr lang="en-US" altLang="zh-CN" sz="2000"/>
              <a:t>9</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zh-CN" sz="3600" smtClean="0"/>
              <a:t>最值和排序</a:t>
            </a:r>
            <a:endParaRPr lang="zh-CN" altLang="en-US" sz="3600" smtClean="0"/>
          </a:p>
        </p:txBody>
      </p:sp>
      <p:sp>
        <p:nvSpPr>
          <p:cNvPr id="18435" name="内容占位符 4"/>
          <p:cNvSpPr>
            <a:spLocks noGrp="1"/>
          </p:cNvSpPr>
          <p:nvPr>
            <p:ph idx="1"/>
          </p:nvPr>
        </p:nvSpPr>
        <p:spPr/>
        <p:txBody>
          <a:bodyPr/>
          <a:lstStyle/>
          <a:p>
            <a:pPr>
              <a:buFont typeface="Wingdings" pitchFamily="2" charset="2"/>
              <a:buNone/>
            </a:pPr>
            <a:r>
              <a:rPr lang="en-US" altLang="zh-CN" sz="2800" smtClean="0"/>
              <a:t>         </a:t>
            </a:r>
            <a:r>
              <a:rPr lang="zh-CN" altLang="zh-CN" sz="2800" smtClean="0"/>
              <a:t>当使用</a:t>
            </a:r>
            <a:r>
              <a:rPr lang="en-US" altLang="zh-CN" sz="2800" smtClean="0"/>
              <a:t>axis</a:t>
            </a:r>
            <a:r>
              <a:rPr lang="zh-CN" altLang="zh-CN" sz="2800" smtClean="0"/>
              <a:t>参数时，可以沿着指定的轴计算最大值的下标。例如下面的结果表示，在数组 </a:t>
            </a:r>
            <a:r>
              <a:rPr lang="en-US" altLang="zh-CN" sz="2800" smtClean="0"/>
              <a:t>a</a:t>
            </a:r>
            <a:r>
              <a:rPr lang="zh-CN" altLang="zh-CN" sz="2800" smtClean="0"/>
              <a:t>中，第0行中最大值的下标为2,第1行中最大值的下标为3:</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下面的语句使用</a:t>
            </a:r>
            <a:r>
              <a:rPr lang="en-US" altLang="zh-CN" sz="2800" smtClean="0"/>
              <a:t>idx</a:t>
            </a:r>
            <a:r>
              <a:rPr lang="zh-CN" altLang="zh-CN" sz="2800" smtClean="0"/>
              <a:t>选择出每行的最大值</a:t>
            </a:r>
            <a:r>
              <a:rPr lang="en-US" altLang="zh-CN" sz="2800" smtClean="0"/>
              <a:t>:</a:t>
            </a: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D0720AA-FFA1-45B5-9AF0-AE454D031B71}" type="slidenum">
              <a:rPr lang="en-US" altLang="zh-CN" smtClean="0"/>
              <a:pPr eaLnBrk="1" hangingPunct="1"/>
              <a:t>16</a:t>
            </a:fld>
            <a:endParaRPr lang="en-US" altLang="zh-CN" smtClean="0"/>
          </a:p>
        </p:txBody>
      </p:sp>
      <p:sp>
        <p:nvSpPr>
          <p:cNvPr id="18437" name="Text Box 4"/>
          <p:cNvSpPr txBox="1">
            <a:spLocks noChangeArrowheads="1"/>
          </p:cNvSpPr>
          <p:nvPr/>
        </p:nvSpPr>
        <p:spPr bwMode="auto">
          <a:xfrm>
            <a:off x="1524000" y="3124200"/>
            <a:ext cx="5867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idx = np.argmax(a, axis=1)</a:t>
            </a:r>
            <a:endParaRPr lang="zh-CN" altLang="en-US" sz="2000"/>
          </a:p>
          <a:p>
            <a:pPr eaLnBrk="1" hangingPunct="1"/>
            <a:r>
              <a:rPr lang="en-US" altLang="zh-CN" sz="2000"/>
              <a:t>&gt;&gt;&gt; idx</a:t>
            </a:r>
            <a:endParaRPr lang="zh-CN" altLang="en-US" sz="2000"/>
          </a:p>
          <a:p>
            <a:pPr eaLnBrk="1" hangingPunct="1"/>
            <a:r>
              <a:rPr lang="en-US" altLang="zh-CN" sz="2000"/>
              <a:t>array([2, 3, 0, 0])</a:t>
            </a:r>
            <a:endParaRPr lang="zh-CN" altLang="en-US" sz="2000"/>
          </a:p>
        </p:txBody>
      </p:sp>
      <p:sp>
        <p:nvSpPr>
          <p:cNvPr id="18438" name="Text Box 4"/>
          <p:cNvSpPr txBox="1">
            <a:spLocks noChangeArrowheads="1"/>
          </p:cNvSpPr>
          <p:nvPr/>
        </p:nvSpPr>
        <p:spPr bwMode="auto">
          <a:xfrm>
            <a:off x="1524000" y="5105400"/>
            <a:ext cx="5867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a[xrange(a.shape[0])</a:t>
            </a:r>
            <a:r>
              <a:rPr lang="en-US" altLang="zh-CN" sz="2000" baseline="-25000"/>
              <a:t>,</a:t>
            </a:r>
            <a:r>
              <a:rPr lang="en-US" altLang="zh-CN" sz="2000"/>
              <a:t>idx]</a:t>
            </a:r>
            <a:endParaRPr lang="zh-CN" altLang="en-US" sz="2000"/>
          </a:p>
          <a:p>
            <a:pPr eaLnBrk="1" hangingPunct="1"/>
            <a:r>
              <a:rPr lang="en-US" altLang="zh-CN" sz="2000"/>
              <a:t>array([9, 8, 9, 9])</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zh-CN" sz="3600" smtClean="0"/>
              <a:t>最值和排序</a:t>
            </a:r>
            <a:endParaRPr lang="zh-CN" altLang="en-US" sz="3600" smtClean="0"/>
          </a:p>
        </p:txBody>
      </p:sp>
      <p:sp>
        <p:nvSpPr>
          <p:cNvPr id="19459" name="Rectangle 3"/>
          <p:cNvSpPr>
            <a:spLocks noGrp="1" noChangeArrowheads="1"/>
          </p:cNvSpPr>
          <p:nvPr>
            <p:ph idx="1"/>
          </p:nvPr>
        </p:nvSpPr>
        <p:spPr>
          <a:xfrm>
            <a:off x="381000" y="1066800"/>
            <a:ext cx="8186738" cy="5500688"/>
          </a:xfrm>
        </p:spPr>
        <p:txBody>
          <a:bodyPr/>
          <a:lstStyle/>
          <a:p>
            <a:pPr eaLnBrk="1" hangingPunct="1">
              <a:lnSpc>
                <a:spcPct val="80000"/>
              </a:lnSpc>
              <a:buFont typeface="Wingdings" pitchFamily="2" charset="2"/>
              <a:buNone/>
            </a:pPr>
            <a:r>
              <a:rPr lang="en-US" altLang="zh-CN" sz="2800" smtClean="0"/>
              <a:t>          </a:t>
            </a:r>
            <a:r>
              <a:rPr lang="zh-CN" altLang="zh-CN" sz="2800" smtClean="0"/>
              <a:t>数组的</a:t>
            </a:r>
            <a:r>
              <a:rPr lang="en-US" altLang="zh-CN" sz="2800" smtClean="0"/>
              <a:t>sort()</a:t>
            </a:r>
            <a:r>
              <a:rPr lang="zh-CN" altLang="zh-CN" sz="2800" smtClean="0"/>
              <a:t>方法用于对数组进行排序，它将改变数组的内容。而</a:t>
            </a:r>
            <a:r>
              <a:rPr lang="en-US" altLang="zh-CN" sz="2800" smtClean="0"/>
              <a:t>sort()</a:t>
            </a:r>
            <a:r>
              <a:rPr lang="zh-CN" altLang="zh-CN" sz="2800" smtClean="0"/>
              <a:t>函数则返回一个新数组，不改变原始数组。它们的</a:t>
            </a:r>
            <a:r>
              <a:rPr lang="en-US" altLang="zh-CN" sz="2800" smtClean="0"/>
              <a:t>axis</a:t>
            </a:r>
            <a:r>
              <a:rPr lang="zh-CN" altLang="zh-CN" sz="2800" smtClean="0"/>
              <a:t>参数</a:t>
            </a:r>
            <a:r>
              <a:rPr lang="zh-CN" altLang="en-US" sz="2800" smtClean="0"/>
              <a:t>默认</a:t>
            </a:r>
            <a:r>
              <a:rPr lang="zh-CN" altLang="zh-CN" sz="2800" smtClean="0"/>
              <a:t>值都为</a:t>
            </a:r>
            <a:r>
              <a:rPr lang="en-US" altLang="zh-CN" sz="2800" smtClean="0"/>
              <a:t>-1,</a:t>
            </a:r>
            <a:r>
              <a:rPr lang="zh-CN" altLang="zh-CN" sz="2800" smtClean="0"/>
              <a:t>即沿着数组的最后一个轴进行</a:t>
            </a:r>
            <a:r>
              <a:rPr lang="zh-CN" altLang="en-US" sz="2800" smtClean="0"/>
              <a:t>排序</a:t>
            </a:r>
            <a:r>
              <a:rPr lang="zh-CN" altLang="zh-CN" sz="2800" smtClean="0"/>
              <a:t>。 </a:t>
            </a:r>
            <a:r>
              <a:rPr lang="en-US" altLang="zh-CN" sz="2800" smtClean="0"/>
              <a:t>sort()</a:t>
            </a:r>
            <a:r>
              <a:rPr lang="zh-CN" altLang="zh-CN" sz="2800" smtClean="0"/>
              <a:t>函数的</a:t>
            </a:r>
            <a:r>
              <a:rPr lang="en-US" altLang="zh-CN" sz="2800" smtClean="0"/>
              <a:t>axis</a:t>
            </a:r>
            <a:r>
              <a:rPr lang="zh-CN" altLang="zh-CN" sz="2800" smtClean="0"/>
              <a:t>参数可以设置为</a:t>
            </a:r>
            <a:r>
              <a:rPr lang="en-US" altLang="zh-CN" sz="2800" smtClean="0"/>
              <a:t>None,</a:t>
            </a:r>
            <a:r>
              <a:rPr lang="zh-CN" altLang="zh-CN" sz="2800" smtClean="0"/>
              <a:t>此时它将得到平坦化之后进行排序的新数组。</a:t>
            </a:r>
          </a:p>
          <a:p>
            <a:pPr eaLnBrk="1" hangingPunct="1">
              <a:lnSpc>
                <a:spcPct val="80000"/>
              </a:lnSpc>
              <a:buFont typeface="Wingdings" pitchFamily="2" charset="2"/>
              <a:buNone/>
            </a:pPr>
            <a:endParaRPr lang="zh-CN" altLang="en-US" sz="2500" smtClean="0"/>
          </a:p>
        </p:txBody>
      </p:sp>
      <p:sp>
        <p:nvSpPr>
          <p:cNvPr id="1946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F82FFBB-63DA-4AB5-96C6-58B72A144B3E}" type="slidenum">
              <a:rPr lang="en-US" altLang="zh-CN" smtClean="0"/>
              <a:pPr eaLnBrk="1" hangingPunct="1"/>
              <a:t>17</a:t>
            </a:fld>
            <a:endParaRPr lang="en-US" altLang="zh-CN" smtClean="0"/>
          </a:p>
        </p:txBody>
      </p:sp>
      <p:sp>
        <p:nvSpPr>
          <p:cNvPr id="19461" name="Text Box 4"/>
          <p:cNvSpPr txBox="1">
            <a:spLocks noChangeArrowheads="1"/>
          </p:cNvSpPr>
          <p:nvPr/>
        </p:nvSpPr>
        <p:spPr bwMode="auto">
          <a:xfrm>
            <a:off x="1371600" y="3200400"/>
            <a:ext cx="67056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np.sort(a) #</a:t>
            </a:r>
            <a:r>
              <a:rPr lang="zh-CN" altLang="en-US" sz="2000"/>
              <a:t>对每行的数据进行排序</a:t>
            </a:r>
            <a:endParaRPr lang="en-US" altLang="zh-CN" sz="2000"/>
          </a:p>
          <a:p>
            <a:pPr eaLnBrk="1" hangingPunct="1"/>
            <a:r>
              <a:rPr lang="zh-CN" altLang="en-US" sz="2000"/>
              <a:t> </a:t>
            </a:r>
            <a:r>
              <a:rPr lang="en-US" altLang="zh-CN" sz="2000"/>
              <a:t>array([[1, 3, 6, 7, 9],</a:t>
            </a:r>
          </a:p>
          <a:p>
            <a:pPr eaLnBrk="1" hangingPunct="1"/>
            <a:r>
              <a:rPr lang="en-US" altLang="zh-CN" sz="2000"/>
              <a:t>           </a:t>
            </a:r>
            <a:r>
              <a:rPr lang="zh-CN" altLang="zh-CN" sz="2000"/>
              <a:t> </a:t>
            </a:r>
            <a:r>
              <a:rPr lang="en-US" altLang="zh-CN" sz="2000"/>
              <a:t>[1, 2, 3,5,</a:t>
            </a:r>
            <a:r>
              <a:rPr lang="zh-CN" altLang="en-US" sz="2000"/>
              <a:t> </a:t>
            </a:r>
            <a:r>
              <a:rPr lang="en-US" altLang="zh-CN" sz="2000"/>
              <a:t>8],</a:t>
            </a:r>
            <a:endParaRPr lang="zh-CN" altLang="en-US" sz="2000"/>
          </a:p>
          <a:p>
            <a:pPr eaLnBrk="1" hangingPunct="1"/>
            <a:r>
              <a:rPr lang="en-US" altLang="zh-CN" sz="2000"/>
              <a:t>            [0, 4,	8, 9, 9]</a:t>
            </a:r>
            <a:r>
              <a:rPr lang="zh-CN" altLang="en-US" sz="2000"/>
              <a:t>，</a:t>
            </a:r>
          </a:p>
          <a:p>
            <a:pPr eaLnBrk="1" hangingPunct="1"/>
            <a:r>
              <a:rPr lang="en-US" altLang="zh-CN" sz="2000"/>
              <a:t>            [0, 1,	5, 7, 9]])</a:t>
            </a:r>
            <a:endParaRPr lang="zh-CN" altLang="en-US" sz="2000"/>
          </a:p>
          <a:p>
            <a:pPr eaLnBrk="1" hangingPunct="1"/>
            <a:r>
              <a:rPr lang="en-US" altLang="zh-CN" sz="2000"/>
              <a:t>&gt;&gt;&gt; np.sort(a, axis=0) #</a:t>
            </a:r>
            <a:r>
              <a:rPr lang="zh-CN" altLang="en-US" sz="2000"/>
              <a:t>对每列的数据进行排序 </a:t>
            </a:r>
            <a:r>
              <a:rPr lang="en-US" altLang="zh-CN" sz="2000"/>
              <a:t>array([[5,1,1, 4, 0],</a:t>
            </a:r>
            <a:endParaRPr lang="zh-CN" altLang="en-US" sz="2000"/>
          </a:p>
          <a:p>
            <a:pPr eaLnBrk="1" hangingPunct="1"/>
            <a:r>
              <a:rPr lang="en-US" altLang="zh-CN" sz="2000"/>
              <a:t>          [7, 1, 3, 6, 0]</a:t>
            </a:r>
            <a:r>
              <a:rPr lang="zh-CN" altLang="en-US" sz="2000"/>
              <a:t>，</a:t>
            </a:r>
          </a:p>
          <a:p>
            <a:pPr eaLnBrk="1" hangingPunct="1"/>
            <a:r>
              <a:rPr lang="en-US" altLang="zh-CN" sz="2000"/>
              <a:t>          [9, 5, 9, 7, 2],</a:t>
            </a:r>
            <a:endParaRPr lang="zh-CN" altLang="en-US" sz="2000"/>
          </a:p>
          <a:p>
            <a:pPr eaLnBrk="1" hangingPunct="1"/>
            <a:r>
              <a:rPr lang="en-US" altLang="zh-CN" sz="2000"/>
              <a:t>          [9, 8, 9'8,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zh-CN" sz="3600" smtClean="0"/>
              <a:t>最值和排序</a:t>
            </a:r>
            <a:endParaRPr lang="zh-CN" altLang="en-US" sz="3600" smtClean="0"/>
          </a:p>
        </p:txBody>
      </p:sp>
      <p:sp>
        <p:nvSpPr>
          <p:cNvPr id="20483" name="内容占位符 4"/>
          <p:cNvSpPr>
            <a:spLocks noGrp="1"/>
          </p:cNvSpPr>
          <p:nvPr>
            <p:ph idx="1"/>
          </p:nvPr>
        </p:nvSpPr>
        <p:spPr>
          <a:xfrm>
            <a:off x="609600" y="990600"/>
            <a:ext cx="8001000" cy="5410200"/>
          </a:xfrm>
        </p:spPr>
        <p:txBody>
          <a:bodyPr/>
          <a:lstStyle/>
          <a:p>
            <a:pPr>
              <a:buFont typeface="Wingdings" pitchFamily="2" charset="2"/>
              <a:buNone/>
            </a:pPr>
            <a:r>
              <a:rPr lang="en-US" altLang="zh-CN" sz="2800" smtClean="0"/>
              <a:t>          argsort()</a:t>
            </a:r>
            <a:r>
              <a:rPr lang="zh-CN" altLang="zh-CN" sz="2800" smtClean="0"/>
              <a:t>返冋数组的排序下标，</a:t>
            </a:r>
            <a:r>
              <a:rPr lang="en-US" altLang="zh-CN" sz="2800" smtClean="0"/>
              <a:t>axis</a:t>
            </a:r>
            <a:r>
              <a:rPr lang="zh-CN" altLang="zh-CN" sz="2800" smtClean="0"/>
              <a:t>参数的默认值为-1:</a:t>
            </a:r>
          </a:p>
          <a:p>
            <a:endParaRPr lang="en-US" altLang="zh-CN" smtClean="0"/>
          </a:p>
          <a:p>
            <a:endParaRPr lang="en-US" altLang="zh-CN" smtClean="0"/>
          </a:p>
          <a:p>
            <a:endParaRPr lang="en-US" altLang="zh-CN" smtClean="0"/>
          </a:p>
          <a:p>
            <a:pPr>
              <a:buFont typeface="Wingdings" pitchFamily="2" charset="2"/>
              <a:buNone/>
            </a:pPr>
            <a:r>
              <a:rPr lang="en-US" altLang="zh-CN" sz="2800" smtClean="0"/>
              <a:t>          </a:t>
            </a:r>
            <a:r>
              <a:rPr lang="zh-CN" altLang="zh-CN" sz="2800" smtClean="0"/>
              <a:t>用</a:t>
            </a:r>
            <a:r>
              <a:rPr lang="en-US" altLang="zh-CN" sz="2800" smtClean="0"/>
              <a:t>median()</a:t>
            </a:r>
            <a:r>
              <a:rPr lang="zh-CN" altLang="zh-CN" sz="2800" smtClean="0"/>
              <a:t>可以获得数组的中值，即对数组进行排序之后，位于数组中间位置的值，当长度是偶数时，得到正中间两个数的平均值。它也可以指定</a:t>
            </a:r>
            <a:r>
              <a:rPr lang="en-US" altLang="zh-CN" sz="2800" smtClean="0"/>
              <a:t>axis</a:t>
            </a:r>
            <a:r>
              <a:rPr lang="zh-CN" altLang="zh-CN" sz="2800" smtClean="0"/>
              <a:t>和</a:t>
            </a:r>
            <a:r>
              <a:rPr lang="en-US" altLang="zh-CN" sz="2800" smtClean="0"/>
              <a:t>out</a:t>
            </a:r>
            <a:r>
              <a:rPr lang="zh-CN" altLang="zh-CN" sz="2800" smtClean="0"/>
              <a:t>参数：</a:t>
            </a:r>
            <a:r>
              <a:rPr lang="en-US" altLang="zh-CN" sz="2800" smtClean="0"/>
              <a:t>  </a:t>
            </a:r>
            <a:endParaRPr lang="zh-CN" altLang="zh-CN" sz="2800" smtClean="0"/>
          </a:p>
        </p:txBody>
      </p:sp>
      <p:sp>
        <p:nvSpPr>
          <p:cNvPr id="2048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6C719CE-C421-49EF-805E-B07700C5B6CF}" type="slidenum">
              <a:rPr lang="en-US" altLang="zh-CN" smtClean="0"/>
              <a:pPr eaLnBrk="1" hangingPunct="1"/>
              <a:t>18</a:t>
            </a:fld>
            <a:endParaRPr lang="en-US" altLang="zh-CN" smtClean="0"/>
          </a:p>
        </p:txBody>
      </p:sp>
      <p:sp>
        <p:nvSpPr>
          <p:cNvPr id="20485" name="Text Box 4"/>
          <p:cNvSpPr txBox="1">
            <a:spLocks noChangeArrowheads="1"/>
          </p:cNvSpPr>
          <p:nvPr/>
        </p:nvSpPr>
        <p:spPr bwMode="auto">
          <a:xfrm>
            <a:off x="4114800" y="1524000"/>
            <a:ext cx="4191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&gt;&gt;&gt;idx = np.argsort(a)</a:t>
            </a:r>
            <a:endParaRPr lang="zh-CN" altLang="en-US" sz="2000"/>
          </a:p>
          <a:p>
            <a:pPr eaLnBrk="1" hangingPunct="1"/>
            <a:r>
              <a:rPr lang="en-US" altLang="zh-CN" sz="2000"/>
              <a:t>&gt;&gt;&gt; idx</a:t>
            </a:r>
            <a:endParaRPr lang="zh-CN" altLang="en-US" sz="2000"/>
          </a:p>
          <a:p>
            <a:pPr eaLnBrk="1" hangingPunct="1"/>
            <a:r>
              <a:rPr lang="en-US" altLang="zh-CN" sz="2000"/>
              <a:t>array([[1, 4, 3, 0, 2],</a:t>
            </a:r>
            <a:endParaRPr lang="zh-CN" altLang="en-US" sz="2000"/>
          </a:p>
          <a:p>
            <a:pPr eaLnBrk="1" hangingPunct="1"/>
            <a:r>
              <a:rPr lang="en-US" altLang="zh-CN" sz="2000"/>
              <a:t>          [1, 4, 2, 0, 3],</a:t>
            </a:r>
            <a:endParaRPr lang="zh-CN" altLang="en-US" sz="2000"/>
          </a:p>
          <a:p>
            <a:pPr eaLnBrk="1" hangingPunct="1"/>
            <a:r>
              <a:rPr lang="en-US" altLang="zh-CN" sz="2000"/>
              <a:t>          [4, 3, 1, 0, 2],</a:t>
            </a:r>
            <a:endParaRPr lang="zh-CN" altLang="en-US" sz="2000"/>
          </a:p>
          <a:p>
            <a:pPr eaLnBrk="1" hangingPunct="1"/>
            <a:r>
              <a:rPr lang="en-US" altLang="zh-CN" sz="2000"/>
              <a:t>          [4, 2, 1, 3, 0]])</a:t>
            </a:r>
            <a:endParaRPr lang="zh-CN" altLang="en-US" sz="2000"/>
          </a:p>
        </p:txBody>
      </p:sp>
      <p:sp>
        <p:nvSpPr>
          <p:cNvPr id="20486" name="Text Box 4"/>
          <p:cNvSpPr txBox="1">
            <a:spLocks noChangeArrowheads="1"/>
          </p:cNvSpPr>
          <p:nvPr/>
        </p:nvSpPr>
        <p:spPr bwMode="auto">
          <a:xfrm>
            <a:off x="1676400" y="5486400"/>
            <a:ext cx="6172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np.median(a</a:t>
            </a:r>
            <a:r>
              <a:rPr lang="en-US" altLang="zh-CN" sz="2000" baseline="-25000"/>
              <a:t>,</a:t>
            </a:r>
            <a:r>
              <a:rPr lang="en-US" altLang="zh-CN" sz="2000"/>
              <a:t>axis=0)</a:t>
            </a:r>
            <a:endParaRPr lang="zh-CN" altLang="en-US" sz="2000"/>
          </a:p>
          <a:p>
            <a:pPr eaLnBrk="1" hangingPunct="1"/>
            <a:r>
              <a:rPr lang="en-US" altLang="zh-CN" sz="2000"/>
              <a:t>array([ 8. , 3. , 6. </a:t>
            </a:r>
            <a:r>
              <a:rPr lang="en-US" altLang="zh-CN" sz="2000" i="1"/>
              <a:t>,</a:t>
            </a:r>
            <a:r>
              <a:rPr lang="zh-CN" altLang="en-US" sz="2000"/>
              <a:t> </a:t>
            </a:r>
            <a:r>
              <a:rPr lang="en-US" altLang="zh-CN" sz="2000"/>
              <a:t>6.5, </a:t>
            </a:r>
            <a:r>
              <a:rPr lang="en-US" altLang="zh-CN" sz="2000" i="1"/>
              <a:t>1.</a:t>
            </a:r>
            <a:r>
              <a:rPr lang="en-US" altLang="zh-CN" sz="20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zh-CN" sz="3600" smtClean="0"/>
              <a:t>多项式函数</a:t>
            </a:r>
            <a:endParaRPr lang="en-US" altLang="zh-CN" sz="3600" smtClean="0"/>
          </a:p>
        </p:txBody>
      </p:sp>
      <p:sp>
        <p:nvSpPr>
          <p:cNvPr id="21507" name="Rectangle 3"/>
          <p:cNvSpPr>
            <a:spLocks noGrp="1" noChangeArrowheads="1"/>
          </p:cNvSpPr>
          <p:nvPr>
            <p:ph type="body" idx="1"/>
          </p:nvPr>
        </p:nvSpPr>
        <p:spPr>
          <a:xfrm>
            <a:off x="566738" y="1052513"/>
            <a:ext cx="8001000" cy="5195887"/>
          </a:xfrm>
        </p:spPr>
        <p:txBody>
          <a:bodyPr/>
          <a:lstStyle/>
          <a:p>
            <a:pPr>
              <a:buFont typeface="Wingdings" pitchFamily="2" charset="2"/>
              <a:buNone/>
            </a:pPr>
            <a:r>
              <a:rPr lang="en-US" altLang="zh-CN" sz="2800" smtClean="0"/>
              <a:t>          </a:t>
            </a:r>
            <a:r>
              <a:rPr lang="zh-CN" altLang="zh-CN" sz="2800" smtClean="0"/>
              <a:t>多项式函数是变量的整数次幂与系数的乘积之和，可以用下面的数学公式表示：</a:t>
            </a:r>
          </a:p>
          <a:p>
            <a:pPr>
              <a:buFont typeface="Wingdings" pitchFamily="2" charset="2"/>
              <a:buNone/>
            </a:pPr>
            <a:r>
              <a:rPr lang="en-US" altLang="zh-CN" sz="2800" i="1" smtClean="0"/>
              <a:t>     f(x)</a:t>
            </a:r>
            <a:r>
              <a:rPr lang="zh-CN" altLang="zh-CN" sz="2800" b="1" smtClean="0"/>
              <a:t>= </a:t>
            </a:r>
            <a:r>
              <a:rPr lang="en-US" altLang="zh-CN" sz="2800" i="1" smtClean="0"/>
              <a:t>a</a:t>
            </a:r>
            <a:r>
              <a:rPr lang="en-US" altLang="zh-CN" sz="2800" i="1" baseline="-25000" smtClean="0"/>
              <a:t>n</a:t>
            </a:r>
            <a:r>
              <a:rPr lang="en-US" altLang="zh-CN" sz="2800" i="1" smtClean="0"/>
              <a:t>x</a:t>
            </a:r>
            <a:r>
              <a:rPr lang="en-US" altLang="zh-CN" sz="2800" i="1" baseline="30000" smtClean="0"/>
              <a:t>n</a:t>
            </a:r>
            <a:r>
              <a:rPr lang="zh-CN" altLang="zh-CN" sz="2800" i="1" smtClean="0"/>
              <a:t>+</a:t>
            </a:r>
            <a:r>
              <a:rPr lang="en-US" altLang="zh-CN" sz="2800" i="1" smtClean="0"/>
              <a:t>a</a:t>
            </a:r>
            <a:r>
              <a:rPr lang="en-US" altLang="zh-CN" sz="2800" i="1" baseline="-25000" smtClean="0"/>
              <a:t>n-1</a:t>
            </a:r>
            <a:r>
              <a:rPr lang="en-US" altLang="zh-CN" sz="2800" i="1" smtClean="0"/>
              <a:t>x</a:t>
            </a:r>
            <a:r>
              <a:rPr lang="en-US" altLang="zh-CN" sz="2800" i="1" baseline="30000" smtClean="0"/>
              <a:t>n-1</a:t>
            </a:r>
            <a:r>
              <a:rPr lang="en-US" altLang="zh-CN" sz="2800" i="1" smtClean="0"/>
              <a:t> </a:t>
            </a:r>
            <a:r>
              <a:rPr lang="zh-CN" altLang="zh-CN" sz="2800" b="1" smtClean="0"/>
              <a:t>+</a:t>
            </a:r>
            <a:r>
              <a:rPr lang="en-US" altLang="zh-CN" sz="2800" b="1" smtClean="0"/>
              <a:t>…</a:t>
            </a:r>
            <a:r>
              <a:rPr lang="en-US" altLang="zh-CN" sz="2800" i="1" smtClean="0"/>
              <a:t>+a</a:t>
            </a:r>
            <a:r>
              <a:rPr lang="en-US" altLang="zh-CN" sz="2800" i="1" baseline="-25000" smtClean="0"/>
              <a:t>2</a:t>
            </a:r>
            <a:r>
              <a:rPr lang="en-US" altLang="zh-CN" sz="2800" i="1" smtClean="0"/>
              <a:t>x</a:t>
            </a:r>
            <a:r>
              <a:rPr lang="en-US" altLang="zh-CN" sz="2800" i="1" baseline="30000" smtClean="0"/>
              <a:t>2</a:t>
            </a:r>
            <a:r>
              <a:rPr lang="en-US" altLang="zh-CN" sz="2800" i="1" smtClean="0"/>
              <a:t>+a</a:t>
            </a:r>
            <a:r>
              <a:rPr lang="en-US" altLang="zh-CN" sz="2800" i="1" baseline="-25000" smtClean="0"/>
              <a:t>1</a:t>
            </a:r>
            <a:r>
              <a:rPr lang="en-US" altLang="zh-CN" sz="2800" i="1" smtClean="0"/>
              <a:t>x +a</a:t>
            </a:r>
            <a:r>
              <a:rPr lang="en-US" altLang="zh-CN" sz="2800" i="1" baseline="-25000" smtClean="0"/>
              <a:t>0</a:t>
            </a:r>
            <a:endParaRPr lang="zh-CN" altLang="zh-CN" sz="2800" smtClean="0"/>
          </a:p>
          <a:p>
            <a:pPr>
              <a:buFont typeface="Wingdings" pitchFamily="2" charset="2"/>
              <a:buNone/>
            </a:pPr>
            <a:r>
              <a:rPr lang="en-US" altLang="zh-CN" sz="2800" smtClean="0"/>
              <a:t>          </a:t>
            </a:r>
            <a:r>
              <a:rPr lang="zh-CN" altLang="zh-CN" sz="2800" smtClean="0"/>
              <a:t>由于多项式函数只包含加法和乘法运算，因此它很容易计算</a:t>
            </a:r>
            <a:r>
              <a:rPr lang="en-US" altLang="zh-CN" sz="2800" smtClean="0"/>
              <a:t>，</a:t>
            </a:r>
            <a:r>
              <a:rPr lang="zh-CN" altLang="zh-CN" sz="2800" smtClean="0"/>
              <a:t>并且可以用于计算其他数学函数的近似值。在</a:t>
            </a:r>
            <a:r>
              <a:rPr lang="en-US" altLang="zh-CN" sz="2800" smtClean="0"/>
              <a:t>NumPy</a:t>
            </a:r>
            <a:r>
              <a:rPr lang="zh-CN" altLang="zh-CN" sz="2800" smtClean="0"/>
              <a:t>中，多项式函数的系数可以用一维数组表示，例如</a:t>
            </a:r>
            <a:r>
              <a:rPr lang="en-US" altLang="zh-CN" sz="2800" i="1" smtClean="0"/>
              <a:t>f(x)</a:t>
            </a:r>
            <a:r>
              <a:rPr lang="en-US" altLang="zh-CN" sz="2800" b="1" smtClean="0"/>
              <a:t> </a:t>
            </a:r>
            <a:r>
              <a:rPr lang="zh-CN" altLang="zh-CN" sz="2800" b="1" smtClean="0"/>
              <a:t>= </a:t>
            </a:r>
            <a:r>
              <a:rPr lang="en-US" altLang="zh-CN" sz="2800" i="1" smtClean="0"/>
              <a:t>x</a:t>
            </a:r>
            <a:r>
              <a:rPr lang="en-US" altLang="zh-CN" sz="2800" i="1" baseline="30000" smtClean="0"/>
              <a:t>3</a:t>
            </a:r>
            <a:r>
              <a:rPr lang="en-US" altLang="zh-CN" sz="2800" i="1" smtClean="0"/>
              <a:t> -2x + 1</a:t>
            </a:r>
            <a:r>
              <a:rPr lang="zh-CN" altLang="zh-CN" sz="2800" smtClean="0"/>
              <a:t>可以用下面的数组表示，其中</a:t>
            </a:r>
            <a:r>
              <a:rPr lang="en-US" altLang="zh-CN" sz="2800" smtClean="0"/>
              <a:t>a[0]</a:t>
            </a:r>
            <a:r>
              <a:rPr lang="zh-CN" altLang="zh-CN" sz="2800" smtClean="0"/>
              <a:t>是最高次的系数，</a:t>
            </a:r>
            <a:r>
              <a:rPr lang="en-US" altLang="zh-CN" sz="2800" smtClean="0"/>
              <a:t>a[-1]</a:t>
            </a:r>
            <a:r>
              <a:rPr lang="zh-CN" altLang="zh-CN" sz="2800" smtClean="0"/>
              <a:t>是常数项，注意</a:t>
            </a:r>
            <a:r>
              <a:rPr lang="en-US" altLang="zh-CN" sz="2800" i="1" smtClean="0"/>
              <a:t>x</a:t>
            </a:r>
            <a:r>
              <a:rPr lang="en-US" altLang="zh-CN" sz="2800" i="1" baseline="30000" smtClean="0"/>
              <a:t>2</a:t>
            </a:r>
            <a:r>
              <a:rPr lang="zh-CN" altLang="zh-CN" sz="2800" smtClean="0"/>
              <a:t>的系数为0。</a:t>
            </a:r>
          </a:p>
          <a:p>
            <a:pPr eaLnBrk="1" hangingPunct="1">
              <a:lnSpc>
                <a:spcPct val="90000"/>
              </a:lnSpc>
            </a:pPr>
            <a:endParaRPr lang="zh-CN" altLang="en-US" smtClean="0"/>
          </a:p>
        </p:txBody>
      </p:sp>
      <p:sp>
        <p:nvSpPr>
          <p:cNvPr id="215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0C57F8D-8AD6-4296-91B2-EDE4E143C836}" type="slidenum">
              <a:rPr lang="en-US" altLang="zh-CN" smtClean="0"/>
              <a:pPr eaLnBrk="1" hangingPunct="1"/>
              <a:t>19</a:t>
            </a:fld>
            <a:endParaRPr lang="en-US" altLang="zh-CN" smtClean="0"/>
          </a:p>
        </p:txBody>
      </p:sp>
      <p:sp>
        <p:nvSpPr>
          <p:cNvPr id="21509" name="Text Box 4"/>
          <p:cNvSpPr txBox="1">
            <a:spLocks noChangeArrowheads="1"/>
          </p:cNvSpPr>
          <p:nvPr/>
        </p:nvSpPr>
        <p:spPr bwMode="auto">
          <a:xfrm>
            <a:off x="1600200" y="5562600"/>
            <a:ext cx="6172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&gt;&gt;&gt;a= np.array([1.0, 0, -2,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目录</a:t>
            </a:r>
          </a:p>
        </p:txBody>
      </p:sp>
      <p:sp>
        <p:nvSpPr>
          <p:cNvPr id="4099" name="Rectangle 3"/>
          <p:cNvSpPr>
            <a:spLocks noGrp="1" noChangeArrowheads="1"/>
          </p:cNvSpPr>
          <p:nvPr>
            <p:ph type="body" idx="1"/>
          </p:nvPr>
        </p:nvSpPr>
        <p:spPr/>
        <p:txBody>
          <a:bodyPr/>
          <a:lstStyle/>
          <a:p>
            <a:pPr eaLnBrk="1" hangingPunct="1"/>
            <a:r>
              <a:rPr lang="zh-CN" altLang="zh-CN" sz="3200" smtClean="0"/>
              <a:t>求和、平均值、方差</a:t>
            </a:r>
            <a:endParaRPr lang="en-US" altLang="zh-CN" sz="3200" smtClean="0"/>
          </a:p>
          <a:p>
            <a:pPr eaLnBrk="1" hangingPunct="1"/>
            <a:r>
              <a:rPr lang="zh-CN" altLang="en-US" sz="3200" smtClean="0"/>
              <a:t>更改数组的形状与数组堆叠</a:t>
            </a:r>
            <a:endParaRPr lang="en-US" altLang="zh-CN" sz="3200" smtClean="0"/>
          </a:p>
          <a:p>
            <a:pPr eaLnBrk="1" hangingPunct="1"/>
            <a:r>
              <a:rPr lang="zh-CN" altLang="zh-CN" sz="3200" smtClean="0"/>
              <a:t>最值和排序</a:t>
            </a:r>
            <a:endParaRPr lang="en-US" altLang="zh-CN" sz="3200" smtClean="0"/>
          </a:p>
          <a:p>
            <a:pPr eaLnBrk="1" hangingPunct="1"/>
            <a:r>
              <a:rPr lang="zh-CN" altLang="zh-CN" sz="3200" smtClean="0"/>
              <a:t>多项式函数</a:t>
            </a:r>
            <a:endParaRPr lang="en-US" altLang="zh-CN" sz="3200" smtClean="0"/>
          </a:p>
          <a:p>
            <a:pPr eaLnBrk="1" hangingPunct="1"/>
            <a:r>
              <a:rPr lang="zh-CN" altLang="zh-CN" sz="3200" smtClean="0"/>
              <a:t>分段函数</a:t>
            </a:r>
            <a:endParaRPr lang="en-US" altLang="zh-CN" sz="3200" smtClean="0"/>
          </a:p>
          <a:p>
            <a:pPr eaLnBrk="1" hangingPunct="1"/>
            <a:r>
              <a:rPr lang="zh-CN" altLang="zh-CN" sz="3200" smtClean="0"/>
              <a:t>统计函数</a:t>
            </a:r>
            <a:endParaRPr lang="en-US" altLang="zh-CN" sz="3200" smtClean="0"/>
          </a:p>
          <a:p>
            <a:pPr eaLnBrk="1" hangingPunct="1"/>
            <a:r>
              <a:rPr lang="zh-CN" altLang="zh-CN" sz="3200" smtClean="0"/>
              <a:t>解线性方程组</a:t>
            </a:r>
            <a:endParaRPr lang="en-US" altLang="zh-CN" sz="3200" smtClean="0"/>
          </a:p>
        </p:txBody>
      </p:sp>
      <p:sp>
        <p:nvSpPr>
          <p:cNvPr id="41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B3EB13-8A32-42B9-A993-FB5A7009A307}" type="slidenum">
              <a:rPr lang="en-US" altLang="zh-CN" smtClean="0"/>
              <a:pPr eaLnBrk="1" hangingPunct="1"/>
              <a:t>2</a:t>
            </a:fld>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04800"/>
            <a:ext cx="8001000" cy="603250"/>
          </a:xfrm>
        </p:spPr>
        <p:txBody>
          <a:bodyPr/>
          <a:lstStyle/>
          <a:p>
            <a:pPr eaLnBrk="1" hangingPunct="1"/>
            <a:r>
              <a:rPr lang="zh-CN" altLang="zh-CN" sz="3600" smtClean="0"/>
              <a:t>多项式函数</a:t>
            </a:r>
            <a:endParaRPr lang="en-US" altLang="zh-CN" sz="3600" smtClean="0"/>
          </a:p>
        </p:txBody>
      </p:sp>
      <p:sp>
        <p:nvSpPr>
          <p:cNvPr id="22531" name="Rectangle 3"/>
          <p:cNvSpPr>
            <a:spLocks noGrp="1" noChangeArrowheads="1"/>
          </p:cNvSpPr>
          <p:nvPr>
            <p:ph type="body" idx="1"/>
          </p:nvPr>
        </p:nvSpPr>
        <p:spPr/>
        <p:txBody>
          <a:bodyPr/>
          <a:lstStyle/>
          <a:p>
            <a:pPr>
              <a:buFont typeface="Wingdings" pitchFamily="2" charset="2"/>
              <a:buNone/>
            </a:pPr>
            <a:r>
              <a:rPr lang="en-US" altLang="zh-CN" sz="2800" smtClean="0"/>
              <a:t>         </a:t>
            </a:r>
            <a:r>
              <a:rPr lang="zh-CN" altLang="zh-CN" sz="2800" smtClean="0"/>
              <a:t>可以用</a:t>
            </a:r>
            <a:r>
              <a:rPr lang="en-US" altLang="zh-CN" sz="2800" smtClean="0"/>
              <a:t>poly1d()</a:t>
            </a:r>
            <a:r>
              <a:rPr lang="zh-CN" altLang="zh-CN" sz="2800" smtClean="0"/>
              <a:t>将系数转换为</a:t>
            </a:r>
            <a:r>
              <a:rPr lang="en-US" altLang="zh-CN" sz="2800" smtClean="0"/>
              <a:t>poly1d(</a:t>
            </a:r>
            <a:r>
              <a:rPr lang="zh-CN" altLang="en-US" sz="2800" smtClean="0"/>
              <a:t>一</a:t>
            </a:r>
            <a:r>
              <a:rPr lang="zh-CN" altLang="zh-CN" sz="2800" smtClean="0"/>
              <a:t>元多项式</a:t>
            </a:r>
            <a:r>
              <a:rPr lang="en-US" altLang="zh-CN" sz="2800" smtClean="0"/>
              <a:t>)</a:t>
            </a:r>
            <a:r>
              <a:rPr lang="zh-CN" altLang="zh-CN" sz="2800" smtClean="0"/>
              <a:t>对象，此对象可以像函数一样调用，它返</a:t>
            </a:r>
            <a:r>
              <a:rPr lang="zh-CN" altLang="en-US" sz="2800" smtClean="0"/>
              <a:t>回</a:t>
            </a:r>
            <a:r>
              <a:rPr lang="zh-CN" altLang="zh-CN" sz="2800" smtClean="0"/>
              <a:t>多项式函数的值：</a:t>
            </a: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endParaRPr lang="en-US" altLang="zh-CN" sz="2800" smtClean="0"/>
          </a:p>
        </p:txBody>
      </p:sp>
      <p:sp>
        <p:nvSpPr>
          <p:cNvPr id="225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596DF4B-EAF9-40E0-A09B-F0654E4BDC83}" type="slidenum">
              <a:rPr lang="en-US" altLang="zh-CN" smtClean="0"/>
              <a:pPr eaLnBrk="1" hangingPunct="1"/>
              <a:t>20</a:t>
            </a:fld>
            <a:endParaRPr lang="en-US" altLang="zh-CN" smtClean="0"/>
          </a:p>
        </p:txBody>
      </p:sp>
      <p:sp>
        <p:nvSpPr>
          <p:cNvPr id="22533" name="Text Box 4"/>
          <p:cNvSpPr txBox="1">
            <a:spLocks noChangeArrowheads="1"/>
          </p:cNvSpPr>
          <p:nvPr/>
        </p:nvSpPr>
        <p:spPr bwMode="auto">
          <a:xfrm>
            <a:off x="1295400" y="2971800"/>
            <a:ext cx="6781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 = np.poly1d(a)</a:t>
            </a:r>
          </a:p>
          <a:p>
            <a:pPr eaLnBrk="1" hangingPunct="1"/>
            <a:endParaRPr lang="zh-CN" altLang="en-US" sz="2000"/>
          </a:p>
          <a:p>
            <a:pPr eaLnBrk="1" hangingPunct="1"/>
            <a:r>
              <a:rPr lang="en-US" altLang="zh-CN" sz="2000"/>
              <a:t>&gt;&gt;&gt;type(p)</a:t>
            </a:r>
            <a:endParaRPr lang="zh-CN" altLang="en-US" sz="2000"/>
          </a:p>
          <a:p>
            <a:pPr eaLnBrk="1" hangingPunct="1"/>
            <a:r>
              <a:rPr lang="en-US" altLang="zh-CN" sz="2000"/>
              <a:t>&lt; numpy.lib.polynomial.poly1d&gt;</a:t>
            </a:r>
          </a:p>
          <a:p>
            <a:pPr eaLnBrk="1" hangingPunct="1"/>
            <a:endParaRPr lang="en-US" altLang="zh-CN" sz="2000"/>
          </a:p>
          <a:p>
            <a:pPr eaLnBrk="1" hangingPunct="1"/>
            <a:r>
              <a:rPr lang="en-US" altLang="zh-CN" sz="2000"/>
              <a:t>&gt;&gt;&gt; p(np.linspace(0,1, 5))</a:t>
            </a:r>
            <a:endParaRPr lang="zh-CN" altLang="en-US" sz="2000"/>
          </a:p>
          <a:p>
            <a:pPr eaLnBrk="1" hangingPunct="1"/>
            <a:r>
              <a:rPr lang="en-US" altLang="zh-CN" sz="2000"/>
              <a:t>array([ 1., 8.515625,	0.125	, -0.078125, 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zh-CN" sz="3600" smtClean="0"/>
              <a:t>多项式函数</a:t>
            </a:r>
            <a:endParaRPr lang="zh-CN" altLang="en-US" sz="3600" smtClean="0"/>
          </a:p>
        </p:txBody>
      </p:sp>
      <p:sp>
        <p:nvSpPr>
          <p:cNvPr id="23555" name="Rectangle 3"/>
          <p:cNvSpPr>
            <a:spLocks noGrp="1" noChangeArrowheads="1"/>
          </p:cNvSpPr>
          <p:nvPr>
            <p:ph type="body" idx="1"/>
          </p:nvPr>
        </p:nvSpPr>
        <p:spPr/>
        <p:txBody>
          <a:bodyPr/>
          <a:lstStyle/>
          <a:p>
            <a:pPr>
              <a:buFont typeface="Wingdings" pitchFamily="2" charset="2"/>
              <a:buNone/>
            </a:pPr>
            <a:r>
              <a:rPr lang="en-US" altLang="zh-CN" sz="2800" smtClean="0"/>
              <a:t>          </a:t>
            </a:r>
            <a:r>
              <a:rPr lang="zh-CN" altLang="zh-CN" sz="2800" smtClean="0"/>
              <a:t>对</a:t>
            </a:r>
            <a:r>
              <a:rPr lang="en-US" altLang="zh-CN" sz="2800" smtClean="0"/>
              <a:t>poly1d</a:t>
            </a:r>
            <a:r>
              <a:rPr lang="zh-CN" altLang="zh-CN" sz="2800" smtClean="0"/>
              <a:t>对象进行加减乘除运算相当于对相应的多项式函数进行计算。例如</a:t>
            </a:r>
            <a:r>
              <a:rPr lang="en-US" altLang="zh-CN" sz="2800" smtClean="0"/>
              <a:t>：</a:t>
            </a:r>
            <a:endParaRPr lang="zh-CN" altLang="zh-CN" sz="2800" smtClean="0"/>
          </a:p>
          <a:p>
            <a:pPr>
              <a:buFont typeface="Wingdings" pitchFamily="2" charset="2"/>
              <a:buNone/>
            </a:pPr>
            <a:r>
              <a:rPr lang="en-US" altLang="zh-CN" sz="2800" b="1" smtClean="0"/>
              <a:t/>
            </a:r>
            <a:br>
              <a:rPr lang="en-US" altLang="zh-CN" sz="2800" b="1" smtClean="0"/>
            </a:br>
            <a:endParaRPr lang="zh-CN" altLang="en-US" sz="2600" smtClean="0"/>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ABA2C86-11BF-450F-B9F6-5F8A13D10B9E}" type="slidenum">
              <a:rPr lang="en-US" altLang="zh-CN" smtClean="0"/>
              <a:pPr eaLnBrk="1" hangingPunct="1"/>
              <a:t>21</a:t>
            </a:fld>
            <a:endParaRPr lang="en-US" altLang="zh-CN" smtClean="0"/>
          </a:p>
        </p:txBody>
      </p:sp>
      <p:sp>
        <p:nvSpPr>
          <p:cNvPr id="23557" name="Text Box 4"/>
          <p:cNvSpPr txBox="1">
            <a:spLocks noChangeArrowheads="1"/>
          </p:cNvSpPr>
          <p:nvPr/>
        </p:nvSpPr>
        <p:spPr bwMode="auto">
          <a:xfrm>
            <a:off x="990600" y="2209800"/>
            <a:ext cx="76200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 + [-2, 1] # </a:t>
            </a:r>
            <a:r>
              <a:rPr lang="zh-CN" altLang="en-US" sz="2000"/>
              <a:t>和 </a:t>
            </a:r>
            <a:r>
              <a:rPr lang="en-US" altLang="zh-CN" sz="2000"/>
              <a:t>p + np.poly1d([-2, 1])</a:t>
            </a:r>
            <a:r>
              <a:rPr lang="zh-CN" altLang="en-US" sz="2000"/>
              <a:t>相同 </a:t>
            </a:r>
            <a:r>
              <a:rPr lang="en-US" altLang="zh-CN" sz="2000"/>
              <a:t>poly1d([ 1., 0., -4., 2.])</a:t>
            </a:r>
          </a:p>
          <a:p>
            <a:pPr eaLnBrk="1" hangingPunct="1"/>
            <a:endParaRPr lang="zh-CN" altLang="en-US" sz="2000"/>
          </a:p>
          <a:p>
            <a:pPr eaLnBrk="1" hangingPunct="1"/>
            <a:r>
              <a:rPr lang="en-US" altLang="zh-CN" sz="2000"/>
              <a:t>&gt;&gt;&gt; p*p #</a:t>
            </a:r>
            <a:r>
              <a:rPr lang="zh-CN" altLang="en-US" sz="2000"/>
              <a:t>两个</a:t>
            </a:r>
            <a:r>
              <a:rPr lang="en-US" altLang="zh-CN" sz="2000"/>
              <a:t>3</a:t>
            </a:r>
            <a:r>
              <a:rPr lang="zh-CN" altLang="en-US" sz="2000"/>
              <a:t>次多项式相乘得到一个</a:t>
            </a:r>
            <a:r>
              <a:rPr lang="en-US" altLang="zh-CN" sz="2000"/>
              <a:t>6</a:t>
            </a:r>
            <a:r>
              <a:rPr lang="zh-CN" altLang="en-US" sz="2000"/>
              <a:t>次多项式</a:t>
            </a:r>
            <a:endParaRPr lang="en-US" altLang="zh-CN" sz="2000"/>
          </a:p>
          <a:p>
            <a:pPr eaLnBrk="1" hangingPunct="1"/>
            <a:r>
              <a:rPr lang="zh-CN" altLang="en-US" sz="2000"/>
              <a:t> </a:t>
            </a:r>
            <a:r>
              <a:rPr lang="en-US" altLang="zh-CN" sz="2000"/>
              <a:t>poly1d([ 1.,	</a:t>
            </a:r>
            <a:r>
              <a:rPr lang="en-US" altLang="zh-CN" sz="2000" i="1"/>
              <a:t>0.,</a:t>
            </a:r>
            <a:r>
              <a:rPr lang="en-US" altLang="zh-CN" sz="2000"/>
              <a:t> -4., 2., 4., -4.,	1.])</a:t>
            </a:r>
          </a:p>
          <a:p>
            <a:pPr eaLnBrk="1" hangingPunct="1"/>
            <a:endParaRPr lang="en-US" altLang="zh-CN" sz="2000"/>
          </a:p>
          <a:p>
            <a:pPr eaLnBrk="1" hangingPunct="1"/>
            <a:r>
              <a:rPr lang="en-US" altLang="zh-CN" sz="2000"/>
              <a:t>&gt;&gt;&gt; p / [1, 1] #</a:t>
            </a:r>
            <a:r>
              <a:rPr lang="zh-CN" altLang="en-US" sz="2000"/>
              <a:t>除法返回两个多項式，分别为商式和余式 </a:t>
            </a:r>
            <a:r>
              <a:rPr lang="en-US" altLang="zh-CN" sz="2000"/>
              <a:t>(poly1d([ 1., -1., -1.]), poly1d([ 2.]))</a:t>
            </a:r>
            <a:endParaRPr lang="zh-CN" altLang="en-US" sz="2000"/>
          </a:p>
          <a:p>
            <a:pPr eaLnBrk="1" hangingPunct="1"/>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zh-CN" sz="3600" smtClean="0"/>
              <a:t>多项式函数</a:t>
            </a:r>
            <a:endParaRPr lang="zh-CN" altLang="en-US" sz="3600" smtClean="0"/>
          </a:p>
        </p:txBody>
      </p:sp>
      <p:sp>
        <p:nvSpPr>
          <p:cNvPr id="24579" name="Rectangle 3"/>
          <p:cNvSpPr>
            <a:spLocks noGrp="1" noChangeArrowheads="1"/>
          </p:cNvSpPr>
          <p:nvPr>
            <p:ph type="body" idx="1"/>
          </p:nvPr>
        </p:nvSpPr>
        <p:spPr/>
        <p:txBody>
          <a:bodyPr/>
          <a:lstStyle/>
          <a:p>
            <a:pPr eaLnBrk="1" hangingPunct="1">
              <a:buFont typeface="Wingdings" pitchFamily="2" charset="2"/>
              <a:buNone/>
            </a:pPr>
            <a:r>
              <a:rPr lang="zh-CN" altLang="en-US" sz="3200" smtClean="0"/>
              <a:t>         由于多项式的除法不</a:t>
            </a:r>
            <a:r>
              <a:rPr lang="en-US" altLang="zh-CN" sz="3200" smtClean="0"/>
              <a:t>一</a:t>
            </a:r>
            <a:r>
              <a:rPr lang="zh-CN" altLang="en-US" sz="3200" smtClean="0"/>
              <a:t>定能正好整除，因此它返回除法所得到的商式和余式。上面的例子中，商式为</a:t>
            </a:r>
            <a:r>
              <a:rPr lang="en-US" altLang="zh-CN" sz="3200" i="1" smtClean="0"/>
              <a:t>x</a:t>
            </a:r>
            <a:r>
              <a:rPr lang="en-US" altLang="zh-CN" sz="3200" i="1" baseline="30000" smtClean="0"/>
              <a:t>2</a:t>
            </a:r>
            <a:r>
              <a:rPr lang="en-US" altLang="zh-CN" sz="3200" i="1" smtClean="0"/>
              <a:t> -x - 1</a:t>
            </a:r>
            <a:r>
              <a:rPr lang="en-US" altLang="zh-CN" sz="3200" smtClean="0"/>
              <a:t>,</a:t>
            </a:r>
            <a:r>
              <a:rPr lang="zh-CN" altLang="en-US" sz="3200" smtClean="0"/>
              <a:t>余式为</a:t>
            </a:r>
            <a:r>
              <a:rPr lang="en-US" altLang="zh-CN" sz="3200" smtClean="0"/>
              <a:t>2</a:t>
            </a:r>
            <a:r>
              <a:rPr lang="zh-CN" altLang="en-US" sz="3200" smtClean="0"/>
              <a:t>。因此将商式和被除式相乘后，再加上余式就等于原来的</a:t>
            </a:r>
            <a:r>
              <a:rPr lang="en-US" altLang="zh-CN" sz="3200" smtClean="0"/>
              <a:t>P:</a:t>
            </a:r>
            <a:r>
              <a:rPr lang="en-US" altLang="zh-CN" smtClean="0"/>
              <a:t>  </a:t>
            </a:r>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E04B381-8CA3-4E05-BEC2-B1725AD4DABB}" type="slidenum">
              <a:rPr lang="en-US" altLang="zh-CN" smtClean="0"/>
              <a:pPr eaLnBrk="1" hangingPunct="1"/>
              <a:t>22</a:t>
            </a:fld>
            <a:endParaRPr lang="en-US" altLang="zh-CN" smtClean="0"/>
          </a:p>
        </p:txBody>
      </p:sp>
      <p:sp>
        <p:nvSpPr>
          <p:cNvPr id="24581" name="Text Box 4"/>
          <p:cNvSpPr txBox="1">
            <a:spLocks noChangeArrowheads="1"/>
          </p:cNvSpPr>
          <p:nvPr/>
        </p:nvSpPr>
        <p:spPr bwMode="auto">
          <a:xfrm>
            <a:off x="1295400" y="3886200"/>
            <a:ext cx="7010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p==np.poly1d([ 1., -1., -1.]) * [1,1] + 2 </a:t>
            </a:r>
          </a:p>
          <a:p>
            <a:pPr eaLnBrk="1" hangingPunct="1"/>
            <a:r>
              <a:rPr lang="en-US" altLang="zh-CN" sz="2000"/>
              <a:t>&gt;&gt;&gt; True</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zh-CN" sz="3600" smtClean="0"/>
              <a:t>多项式函数</a:t>
            </a:r>
            <a:endParaRPr lang="zh-CN" altLang="en-US" sz="3600" smtClean="0"/>
          </a:p>
        </p:txBody>
      </p:sp>
      <p:sp>
        <p:nvSpPr>
          <p:cNvPr id="25603" name="Rectangle 3"/>
          <p:cNvSpPr>
            <a:spLocks noGrp="1" noChangeArrowheads="1"/>
          </p:cNvSpPr>
          <p:nvPr>
            <p:ph type="body" idx="1"/>
          </p:nvPr>
        </p:nvSpPr>
        <p:spPr/>
        <p:txBody>
          <a:bodyPr/>
          <a:lstStyle/>
          <a:p>
            <a:pPr>
              <a:buFont typeface="Wingdings" pitchFamily="2" charset="2"/>
              <a:buNone/>
            </a:pPr>
            <a:r>
              <a:rPr lang="zh-CN" altLang="en-US" sz="2800" smtClean="0"/>
              <a:t>         多项式对象的</a:t>
            </a:r>
            <a:r>
              <a:rPr lang="en-US" altLang="zh-CN" sz="2800" smtClean="0"/>
              <a:t>deriv()</a:t>
            </a:r>
            <a:r>
              <a:rPr lang="zh-CN" altLang="en-US" sz="2800" smtClean="0"/>
              <a:t>和</a:t>
            </a:r>
            <a:r>
              <a:rPr lang="en-US" altLang="zh-CN" sz="2800" smtClean="0"/>
              <a:t>integ()</a:t>
            </a:r>
            <a:r>
              <a:rPr lang="zh-CN" altLang="en-US" sz="2800" smtClean="0"/>
              <a:t>方法分别计算多项式函数的微分和积分：</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588D9E0-7AF8-4B55-B9FD-6D08F31BA358}" type="slidenum">
              <a:rPr lang="en-US" altLang="zh-CN" smtClean="0"/>
              <a:pPr eaLnBrk="1" hangingPunct="1"/>
              <a:t>23</a:t>
            </a:fld>
            <a:endParaRPr lang="en-US" altLang="zh-CN" smtClean="0"/>
          </a:p>
        </p:txBody>
      </p:sp>
      <p:sp>
        <p:nvSpPr>
          <p:cNvPr id="25605" name="Text Box 4"/>
          <p:cNvSpPr txBox="1">
            <a:spLocks noChangeArrowheads="1"/>
          </p:cNvSpPr>
          <p:nvPr/>
        </p:nvSpPr>
        <p:spPr bwMode="auto">
          <a:xfrm>
            <a:off x="1524000" y="2362200"/>
            <a:ext cx="5562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p.deriv()</a:t>
            </a:r>
            <a:endParaRPr lang="zh-CN" altLang="en-US" sz="2000"/>
          </a:p>
          <a:p>
            <a:pPr eaLnBrk="1" hangingPunct="1"/>
            <a:r>
              <a:rPr lang="en-US" altLang="zh-CN" sz="2000"/>
              <a:t>poly1d([ 3., 0., -2.])</a:t>
            </a:r>
          </a:p>
          <a:p>
            <a:pPr eaLnBrk="1" hangingPunct="1"/>
            <a:endParaRPr lang="zh-CN" altLang="en-US" sz="2000"/>
          </a:p>
          <a:p>
            <a:pPr eaLnBrk="1" hangingPunct="1"/>
            <a:r>
              <a:rPr lang="en-US" altLang="zh-CN" sz="2000"/>
              <a:t>&gt;&gt;&gt; p.integ()</a:t>
            </a:r>
            <a:endParaRPr lang="zh-CN" altLang="en-US" sz="2000"/>
          </a:p>
          <a:p>
            <a:pPr eaLnBrk="1" hangingPunct="1"/>
            <a:r>
              <a:rPr lang="en-US" altLang="zh-CN" sz="2000"/>
              <a:t>poly1d([ 0.25, 0., -1., 1. , 0.])</a:t>
            </a:r>
          </a:p>
          <a:p>
            <a:pPr eaLnBrk="1" hangingPunct="1"/>
            <a:endParaRPr lang="zh-CN" altLang="en-US" sz="2000"/>
          </a:p>
          <a:p>
            <a:pPr eaLnBrk="1" hangingPunct="1"/>
            <a:r>
              <a:rPr lang="en-US" altLang="zh-CN" sz="2000"/>
              <a:t>&gt;&gt;&gt; p.integ().deriv() == p </a:t>
            </a:r>
          </a:p>
          <a:p>
            <a:pPr eaLnBrk="1" hangingPunct="1"/>
            <a:r>
              <a:rPr lang="en-US" altLang="zh-CN" sz="2000"/>
              <a:t>True</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304800"/>
            <a:ext cx="8001000" cy="603250"/>
          </a:xfrm>
        </p:spPr>
        <p:txBody>
          <a:bodyPr/>
          <a:lstStyle/>
          <a:p>
            <a:pPr eaLnBrk="1" hangingPunct="1"/>
            <a:r>
              <a:rPr lang="zh-CN" altLang="zh-CN" sz="3600" smtClean="0"/>
              <a:t>多项式函数</a:t>
            </a:r>
            <a:endParaRPr lang="zh-CN" altLang="en-US" sz="3600" smtClean="0"/>
          </a:p>
        </p:txBody>
      </p:sp>
      <p:sp>
        <p:nvSpPr>
          <p:cNvPr id="26627" name="Rectangle 3"/>
          <p:cNvSpPr>
            <a:spLocks noGrp="1" noChangeArrowheads="1"/>
          </p:cNvSpPr>
          <p:nvPr>
            <p:ph type="body" idx="1"/>
          </p:nvPr>
        </p:nvSpPr>
        <p:spPr/>
        <p:txBody>
          <a:bodyPr/>
          <a:lstStyle/>
          <a:p>
            <a:pPr>
              <a:buFont typeface="Wingdings" pitchFamily="2" charset="2"/>
              <a:buNone/>
            </a:pPr>
            <a:r>
              <a:rPr lang="en-US" altLang="zh-CN" sz="2800" smtClean="0"/>
              <a:t>      </a:t>
            </a:r>
            <a:r>
              <a:rPr lang="zh-CN" altLang="zh-CN" sz="2800" smtClean="0"/>
              <a:t>多项式函数的根可以使用</a:t>
            </a:r>
            <a:r>
              <a:rPr lang="en-US" altLang="zh-CN" sz="2800" smtClean="0"/>
              <a:t>roots()</a:t>
            </a:r>
            <a:r>
              <a:rPr lang="zh-CN" altLang="zh-CN" sz="2800" smtClean="0"/>
              <a:t>函数计算：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而</a:t>
            </a:r>
            <a:r>
              <a:rPr lang="en-US" altLang="zh-CN" sz="2800" smtClean="0"/>
              <a:t>poly()</a:t>
            </a:r>
            <a:r>
              <a:rPr lang="zh-CN" altLang="zh-CN" sz="2800" smtClean="0"/>
              <a:t>函数可以将根转换冋多项式的系数：</a:t>
            </a:r>
          </a:p>
          <a:p>
            <a:pPr eaLnBrk="1" hangingPunct="1">
              <a:lnSpc>
                <a:spcPct val="80000"/>
              </a:lnSpc>
              <a:buFont typeface="Wingdings" pitchFamily="2" charset="2"/>
              <a:buNone/>
            </a:pPr>
            <a:r>
              <a:rPr lang="en-US" altLang="zh-CN" sz="2600" smtClean="0"/>
              <a:t>   </a:t>
            </a:r>
          </a:p>
          <a:p>
            <a:pPr eaLnBrk="1" hangingPunct="1">
              <a:lnSpc>
                <a:spcPct val="80000"/>
              </a:lnSpc>
            </a:pPr>
            <a:endParaRPr lang="zh-CN" altLang="en-US" sz="2600" smtClean="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D838BE1-9400-4B43-BE53-26DF75FBCD5C}" type="slidenum">
              <a:rPr lang="en-US" altLang="zh-CN" smtClean="0"/>
              <a:pPr eaLnBrk="1" hangingPunct="1"/>
              <a:t>24</a:t>
            </a:fld>
            <a:endParaRPr lang="en-US" altLang="zh-CN" smtClean="0"/>
          </a:p>
        </p:txBody>
      </p:sp>
      <p:sp>
        <p:nvSpPr>
          <p:cNvPr id="26629" name="Text Box 4"/>
          <p:cNvSpPr txBox="1">
            <a:spLocks noChangeArrowheads="1"/>
          </p:cNvSpPr>
          <p:nvPr/>
        </p:nvSpPr>
        <p:spPr bwMode="auto">
          <a:xfrm>
            <a:off x="990600" y="1828800"/>
            <a:ext cx="70104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r = np.roots(p)</a:t>
            </a:r>
            <a:endParaRPr lang="zh-CN" altLang="en-US" sz="2000"/>
          </a:p>
          <a:p>
            <a:pPr eaLnBrk="1" hangingPunct="1"/>
            <a:r>
              <a:rPr lang="en-US" altLang="zh-CN" sz="2000"/>
              <a:t>&gt;&gt;&gt; r</a:t>
            </a:r>
            <a:endParaRPr lang="zh-CN" altLang="en-US" sz="2000"/>
          </a:p>
          <a:p>
            <a:pPr eaLnBrk="1" hangingPunct="1"/>
            <a:r>
              <a:rPr lang="en-US" altLang="zh-CN" sz="2000"/>
              <a:t>array([-1.61803399,	1.	, 0.61803399])</a:t>
            </a:r>
          </a:p>
          <a:p>
            <a:pPr eaLnBrk="1" hangingPunct="1"/>
            <a:endParaRPr lang="zh-CN" altLang="en-US" sz="2000"/>
          </a:p>
          <a:p>
            <a:pPr eaLnBrk="1" hangingPunct="1"/>
            <a:r>
              <a:rPr lang="en-US" altLang="zh-CN" sz="2000"/>
              <a:t>&gt;&gt;&gt; p(r)  #</a:t>
            </a:r>
            <a:r>
              <a:rPr lang="zh-CN" altLang="en-US" sz="2000"/>
              <a:t>将根带入多项式计算，得到的值近似为</a:t>
            </a:r>
            <a:r>
              <a:rPr lang="en-US" altLang="zh-CN" sz="2000"/>
              <a:t>0</a:t>
            </a:r>
            <a:endParaRPr lang="zh-CN" altLang="en-US" sz="2000"/>
          </a:p>
          <a:p>
            <a:pPr eaLnBrk="1" hangingPunct="1"/>
            <a:r>
              <a:rPr lang="en-US" altLang="zh-CN" sz="2000"/>
              <a:t>array([ -4.21884749e-15,	-4.44089210e-16,	-2.22044605e-16])</a:t>
            </a:r>
            <a:endParaRPr lang="zh-CN" altLang="en-US" sz="2000"/>
          </a:p>
        </p:txBody>
      </p:sp>
      <p:sp>
        <p:nvSpPr>
          <p:cNvPr id="26630" name="Text Box 4"/>
          <p:cNvSpPr txBox="1">
            <a:spLocks noChangeArrowheads="1"/>
          </p:cNvSpPr>
          <p:nvPr/>
        </p:nvSpPr>
        <p:spPr bwMode="auto">
          <a:xfrm>
            <a:off x="1066800" y="4876800"/>
            <a:ext cx="7010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np.poly(r)</a:t>
            </a:r>
            <a:endParaRPr lang="zh-CN" altLang="en-US" sz="2000"/>
          </a:p>
          <a:p>
            <a:pPr eaLnBrk="1" hangingPunct="1"/>
            <a:r>
              <a:rPr lang="en-US" altLang="zh-CN" sz="2000"/>
              <a:t>array([ 1. 00000000e+00, 9.99200722e-16, -2. 000000000e+00 , 1.00000000e+00])</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sz="3600" smtClean="0"/>
              <a:t>多项式函数</a:t>
            </a:r>
            <a:endParaRPr lang="zh-CN" altLang="en-US" sz="3600" smtClean="0"/>
          </a:p>
        </p:txBody>
      </p:sp>
      <p:sp>
        <p:nvSpPr>
          <p:cNvPr id="27651"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除了使用多项式对象之外，还可以直接使用</a:t>
            </a:r>
            <a:r>
              <a:rPr lang="en-US" altLang="zh-CN" sz="2800" smtClean="0"/>
              <a:t>NumPy</a:t>
            </a:r>
            <a:r>
              <a:rPr lang="zh-CN" altLang="zh-CN" sz="2800" smtClean="0"/>
              <a:t>提供的多项式函数对表示多项式系数的数组进行运算。可以在</a:t>
            </a:r>
            <a:r>
              <a:rPr lang="en-US" altLang="zh-CN" sz="2800" smtClean="0"/>
              <a:t>IPython</a:t>
            </a:r>
            <a:r>
              <a:rPr lang="zh-CN" altLang="zh-CN" sz="2800" smtClean="0"/>
              <a:t>中使用自动补全査看函数名：</a:t>
            </a:r>
          </a:p>
          <a:p>
            <a:endParaRPr lang="en-US" altLang="zh-CN" sz="2800" b="1" smtClean="0"/>
          </a:p>
          <a:p>
            <a:endParaRPr lang="en-US" altLang="zh-CN" sz="2800" b="1" smtClean="0"/>
          </a:p>
          <a:p>
            <a:pPr>
              <a:buFont typeface="Wingdings" pitchFamily="2" charset="2"/>
              <a:buNone/>
            </a:pPr>
            <a:r>
              <a:rPr lang="en-US" altLang="zh-CN" sz="2800" b="1" smtClean="0"/>
              <a:t>			</a:t>
            </a:r>
            <a:r>
              <a:rPr lang="zh-CN" altLang="zh-CN" sz="2800" i="1" smtClean="0"/>
              <a:t>	</a:t>
            </a:r>
            <a:endParaRPr lang="zh-CN"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其中：</a:t>
            </a:r>
            <a:r>
              <a:rPr lang="en-US" altLang="zh-CN" sz="2800" smtClean="0"/>
              <a:t>polyfit()</a:t>
            </a:r>
            <a:r>
              <a:rPr lang="zh-CN" altLang="zh-CN" sz="2800" smtClean="0"/>
              <a:t>函数可以对一组数据使用多项式函数进行拟合，找到和这组数据最接近的 多项式的系数</a:t>
            </a:r>
            <a:r>
              <a:rPr lang="zh-CN" altLang="zh-CN" smtClean="0"/>
              <a:t>。</a:t>
            </a:r>
          </a:p>
          <a:p>
            <a:pPr>
              <a:buFont typeface="Wingdings" pitchFamily="2" charset="2"/>
              <a:buNone/>
            </a:pPr>
            <a:endParaRPr lang="zh-CN" altLang="en-US" smtClean="0"/>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D8B0EAB-685A-4390-8015-8F387754C29A}" type="slidenum">
              <a:rPr lang="en-US" altLang="zh-CN" smtClean="0"/>
              <a:pPr eaLnBrk="1" hangingPunct="1"/>
              <a:t>25</a:t>
            </a:fld>
            <a:endParaRPr lang="en-US" altLang="zh-CN" smtClean="0"/>
          </a:p>
        </p:txBody>
      </p:sp>
      <p:sp>
        <p:nvSpPr>
          <p:cNvPr id="27653" name="Text Box 4"/>
          <p:cNvSpPr txBox="1">
            <a:spLocks noChangeArrowheads="1"/>
          </p:cNvSpPr>
          <p:nvPr/>
        </p:nvSpPr>
        <p:spPr bwMode="auto">
          <a:xfrm>
            <a:off x="1143000" y="2895600"/>
            <a:ext cx="73152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np.poly  # </a:t>
            </a:r>
            <a:r>
              <a:rPr lang="zh-CN" altLang="en-US" sz="2000"/>
              <a:t>按 </a:t>
            </a:r>
            <a:r>
              <a:rPr lang="en-US" altLang="zh-CN" sz="2000"/>
              <a:t>Tab </a:t>
            </a:r>
            <a:r>
              <a:rPr lang="zh-CN" altLang="en-US" sz="2000"/>
              <a:t>键</a:t>
            </a:r>
          </a:p>
          <a:p>
            <a:pPr eaLnBrk="1" hangingPunct="1"/>
            <a:r>
              <a:rPr lang="en-US" altLang="zh-CN" sz="2000"/>
              <a:t>np.poly np.polyadd np.polydiv np.polyint np.polysub np.poly1d np.polyder np.polyfit np.polymul np.polyval</a:t>
            </a:r>
          </a:p>
          <a:p>
            <a:pPr eaLnBrk="1" hangingPunct="1"/>
            <a:endParaRPr lang="en-US" altLang="zh-CN" sz="2000"/>
          </a:p>
          <a:p>
            <a:pPr eaLnBrk="1" hangingPunct="1"/>
            <a:r>
              <a:rPr lang="en-US" altLang="zh-CN" sz="2000"/>
              <a:t> &gt;&gt;&gt; np.polymul([1,1],[1,1])</a:t>
            </a:r>
            <a:endParaRPr lang="zh-CN" altLang="en-US" sz="2000"/>
          </a:p>
          <a:p>
            <a:pPr eaLnBrk="1" hangingPunct="1"/>
            <a:r>
              <a:rPr lang="en-US" altLang="zh-CN" sz="2000"/>
              <a:t>array( [1,2,1])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zh-CN" sz="3600" smtClean="0"/>
              <a:t>多项式函数</a:t>
            </a:r>
            <a:endParaRPr lang="zh-CN" altLang="en-US" sz="3600" smtClean="0"/>
          </a:p>
        </p:txBody>
      </p:sp>
      <p:sp>
        <p:nvSpPr>
          <p:cNvPr id="28675"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mtClean="0"/>
              <a:t>         </a:t>
            </a:r>
            <a:r>
              <a:rPr lang="zh-CN" altLang="zh-CN" sz="2800" smtClean="0"/>
              <a:t>计算</a:t>
            </a:r>
            <a:r>
              <a:rPr lang="en-US" altLang="zh-CN" sz="2800" smtClean="0"/>
              <a:t>-pi/2~ pi/2</a:t>
            </a:r>
            <a:r>
              <a:rPr lang="zh-CN" altLang="zh-CN" sz="2800" smtClean="0"/>
              <a:t>区间与</a:t>
            </a:r>
            <a:r>
              <a:rPr lang="en-US" altLang="zh-CN" sz="2800" smtClean="0"/>
              <a:t>sin(x)</a:t>
            </a:r>
            <a:r>
              <a:rPr lang="zh-CN" altLang="zh-CN" sz="2800" smtClean="0"/>
              <a:t>函数最接近的多项式的系数：</a:t>
            </a:r>
            <a:r>
              <a:rPr lang="en-US" altLang="zh-CN" sz="2800" smtClean="0"/>
              <a:t>(numpy_polyfit.py)</a:t>
            </a:r>
            <a:endParaRPr lang="zh-CN" altLang="en-US" sz="2800" smtClean="0"/>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9AA7A6B-CF33-4875-BDA3-35062F0A1BD4}" type="slidenum">
              <a:rPr lang="en-US" altLang="zh-CN" smtClean="0"/>
              <a:pPr eaLnBrk="1" hangingPunct="1"/>
              <a:t>26</a:t>
            </a:fld>
            <a:endParaRPr lang="en-US" altLang="zh-CN" smtClean="0"/>
          </a:p>
        </p:txBody>
      </p:sp>
      <p:sp>
        <p:nvSpPr>
          <p:cNvPr id="28677" name="Text Box 4"/>
          <p:cNvSpPr txBox="1">
            <a:spLocks noChangeArrowheads="1"/>
          </p:cNvSpPr>
          <p:nvPr/>
        </p:nvSpPr>
        <p:spPr bwMode="auto">
          <a:xfrm>
            <a:off x="762000" y="2057400"/>
            <a:ext cx="76962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pylab as pl</a:t>
            </a:r>
          </a:p>
          <a:p>
            <a:pPr eaLnBrk="1" hangingPunct="1"/>
            <a:r>
              <a:rPr lang="en-US" altLang="zh-CN" sz="2000"/>
              <a:t>pl.figure(figsize=(8,4))</a:t>
            </a:r>
          </a:p>
          <a:p>
            <a:pPr eaLnBrk="1" hangingPunct="1"/>
            <a:r>
              <a:rPr lang="en-US" altLang="zh-CN" sz="2000"/>
              <a:t>x = np.linspace(-np.pi/2, np.pi/2, 1000) </a:t>
            </a:r>
          </a:p>
          <a:p>
            <a:pPr eaLnBrk="1" hangingPunct="1"/>
            <a:r>
              <a:rPr lang="en-US" altLang="zh-CN" sz="2000"/>
              <a:t>y = np.sin(x) </a:t>
            </a:r>
          </a:p>
          <a:p>
            <a:pPr eaLnBrk="1" hangingPunct="1"/>
            <a:r>
              <a:rPr lang="en-US" altLang="zh-CN" sz="2000"/>
              <a:t>for deg in [3,5,7]:</a:t>
            </a:r>
          </a:p>
          <a:p>
            <a:pPr eaLnBrk="1" hangingPunct="1"/>
            <a:r>
              <a:rPr lang="en-US" altLang="zh-CN" sz="2000"/>
              <a:t>    a = np.polyfit(x, y, deg) </a:t>
            </a:r>
          </a:p>
          <a:p>
            <a:pPr eaLnBrk="1" hangingPunct="1"/>
            <a:r>
              <a:rPr lang="en-US" altLang="zh-CN" sz="2000"/>
              <a:t>    error = np.abs(np.polyval(a, x)-y) </a:t>
            </a:r>
          </a:p>
          <a:p>
            <a:pPr eaLnBrk="1" hangingPunct="1"/>
            <a:r>
              <a:rPr lang="en-US" altLang="zh-CN" sz="2000"/>
              <a:t>    print "poly %d:" % deg, a</a:t>
            </a:r>
          </a:p>
          <a:p>
            <a:pPr eaLnBrk="1" hangingPunct="1"/>
            <a:r>
              <a:rPr lang="en-US" altLang="zh-CN" sz="2000"/>
              <a:t>    print "max error of order %d:" % deg , np.max(error)</a:t>
            </a:r>
          </a:p>
          <a:p>
            <a:pPr eaLnBrk="1" hangingPunct="1"/>
            <a:r>
              <a:rPr lang="en-US" altLang="zh-CN" sz="2000"/>
              <a:t>pl.semilogy(x, error, label=u"%d</a:t>
            </a:r>
            <a:r>
              <a:rPr lang="zh-CN" altLang="en-US" sz="2000"/>
              <a:t>阶多项式的误差</a:t>
            </a:r>
            <a:r>
              <a:rPr lang="en-US" altLang="zh-CN" sz="2000"/>
              <a:t>" % deg)</a:t>
            </a:r>
          </a:p>
          <a:p>
            <a:pPr eaLnBrk="1" hangingPunct="1"/>
            <a:r>
              <a:rPr lang="en-US" altLang="zh-CN" sz="2000"/>
              <a:t>pl.legend(loc=3)</a:t>
            </a:r>
          </a:p>
          <a:p>
            <a:pPr eaLnBrk="1" hangingPunct="1"/>
            <a:r>
              <a:rPr lang="en-US" altLang="zh-CN" sz="2000"/>
              <a:t>pl.axis('tight')</a:t>
            </a:r>
          </a:p>
          <a:p>
            <a:pPr eaLnBrk="1" hangingPunct="1"/>
            <a:r>
              <a:rPr lang="en-US" altLang="zh-CN" sz="2000"/>
              <a:t>pl.show()</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zh-CN" sz="3600" smtClean="0"/>
              <a:t>多项式函数</a:t>
            </a:r>
            <a:endParaRPr lang="zh-CN" altLang="en-US" sz="3600" smtClean="0"/>
          </a:p>
        </p:txBody>
      </p:sp>
      <p:sp>
        <p:nvSpPr>
          <p:cNvPr id="26627" name="内容占位符 2"/>
          <p:cNvSpPr>
            <a:spLocks noGrp="1"/>
          </p:cNvSpPr>
          <p:nvPr>
            <p:ph idx="1"/>
          </p:nvPr>
        </p:nvSpPr>
        <p:spPr/>
        <p:txBody>
          <a:bodyPr/>
          <a:lstStyle/>
          <a:p>
            <a:pPr>
              <a:buFont typeface="Wingdings" pitchFamily="2" charset="2"/>
              <a:buNone/>
              <a:defRPr/>
            </a:pPr>
            <a:r>
              <a:rPr lang="zh-CN" altLang="en-US" sz="2800" dirty="0" smtClean="0"/>
              <a:t>         </a:t>
            </a:r>
            <a:endParaRPr lang="zh-CN" altLang="en-US" sz="2800" dirty="0" smtClean="0">
              <a:solidFill>
                <a:schemeClr val="tx2"/>
              </a:solidFill>
              <a:latin typeface="+mj-lt"/>
              <a:ea typeface="+mj-ea"/>
              <a:cs typeface="+mj-cs"/>
            </a:endParaRP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1C8459A-2CB7-4484-A117-28B6ABF3A63D}" type="slidenum">
              <a:rPr lang="en-US" altLang="zh-CN" smtClean="0"/>
              <a:pPr eaLnBrk="1" hangingPunct="1"/>
              <a:t>27</a:t>
            </a:fld>
            <a:endParaRPr lang="en-US" altLang="zh-CN" smtClean="0"/>
          </a:p>
        </p:txBody>
      </p:sp>
      <p:sp>
        <p:nvSpPr>
          <p:cNvPr id="29701" name="Text Box 4"/>
          <p:cNvSpPr txBox="1">
            <a:spLocks noChangeArrowheads="1"/>
          </p:cNvSpPr>
          <p:nvPr/>
        </p:nvSpPr>
        <p:spPr bwMode="auto">
          <a:xfrm>
            <a:off x="990600" y="2819400"/>
            <a:ext cx="74676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poly 3: [ -1.45021094e-01 -6.39518172e-16	9.88749145e-01 -4.29811537e-15]</a:t>
            </a:r>
            <a:endParaRPr lang="zh-CN" altLang="en-US" sz="2000"/>
          </a:p>
          <a:p>
            <a:pPr eaLnBrk="1" hangingPunct="1"/>
            <a:r>
              <a:rPr lang="en-US" altLang="zh-CN" sz="2000"/>
              <a:t>max error of order 3: 0.00894699976708</a:t>
            </a:r>
            <a:endParaRPr lang="zh-CN" altLang="en-US" sz="2000"/>
          </a:p>
          <a:p>
            <a:pPr eaLnBrk="1" hangingPunct="1"/>
            <a:r>
              <a:rPr lang="en-US" altLang="zh-CN" sz="2000"/>
              <a:t>poly 5： [7.57279944e-03 -2.50656614e-17</a:t>
            </a:r>
          </a:p>
          <a:p>
            <a:pPr eaLnBrk="1" hangingPunct="1"/>
            <a:r>
              <a:rPr lang="en-US" altLang="zh-CN" sz="2000"/>
              <a:t>            -1.65823793e-01	-2.72346001e-18</a:t>
            </a:r>
            <a:endParaRPr lang="zh-CN" altLang="en-US" sz="2000"/>
          </a:p>
          <a:p>
            <a:pPr eaLnBrk="1" hangingPunct="1"/>
            <a:r>
              <a:rPr lang="en-US" altLang="zh-CN" sz="2000"/>
              <a:t>              9.99770071e-01	7.17317591e-18]	</a:t>
            </a:r>
            <a:endParaRPr lang="zh-CN" altLang="en-US" sz="2000"/>
          </a:p>
          <a:p>
            <a:pPr eaLnBrk="1" hangingPunct="1"/>
            <a:r>
              <a:rPr lang="en-US" altLang="zh-CN" sz="2000"/>
              <a:t>max error of order 5: 0.00015740861417</a:t>
            </a:r>
            <a:endParaRPr lang="zh-CN" altLang="en-US" sz="2000"/>
          </a:p>
          <a:p>
            <a:pPr eaLnBrk="1" hangingPunct="1"/>
            <a:r>
              <a:rPr lang="en-US" altLang="zh-CN" sz="2000"/>
              <a:t>poly 7: [ -1.84445514e-04	3.70441786e-17	8.30942467e-03 -1.24633291e-16</a:t>
            </a:r>
            <a:endParaRPr lang="zh-CN" altLang="en-US" sz="2000"/>
          </a:p>
          <a:p>
            <a:pPr eaLnBrk="1" hangingPunct="1"/>
            <a:r>
              <a:rPr lang="en-US" altLang="zh-CN" sz="2000"/>
              <a:t>            -1.66651593e-01	7.40085118e-17	9.99997468e-01 -8.11201916e-18]</a:t>
            </a:r>
            <a:r>
              <a:rPr lang="zh-CN" altLang="en-US" sz="2000"/>
              <a:t> </a:t>
            </a:r>
            <a:r>
              <a:rPr lang="zh-CN" altLang="zh-CN" sz="2000"/>
              <a:t/>
            </a:r>
            <a:br>
              <a:rPr lang="zh-CN" altLang="zh-CN" sz="2000"/>
            </a:br>
            <a:r>
              <a:rPr lang="en-US" altLang="zh-CN" sz="2000"/>
              <a:t>max error of order 7: 1.52682558119e-06</a:t>
            </a:r>
            <a:endParaRPr lang="zh-CN" altLang="en-US" sz="2000"/>
          </a:p>
        </p:txBody>
      </p:sp>
      <p:pic>
        <p:nvPicPr>
          <p:cNvPr id="297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49530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zh-CN" sz="3600" smtClean="0"/>
              <a:t>分段函数</a:t>
            </a:r>
            <a:endParaRPr lang="en-US" altLang="zh-CN" sz="3400" smtClean="0"/>
          </a:p>
        </p:txBody>
      </p:sp>
      <p:sp>
        <p:nvSpPr>
          <p:cNvPr id="30723"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在</a:t>
            </a:r>
            <a:r>
              <a:rPr lang="zh-CN" altLang="en-US" sz="2800" smtClean="0"/>
              <a:t>上</a:t>
            </a:r>
            <a:r>
              <a:rPr lang="zh-CN" altLang="zh-CN" sz="2800" smtClean="0"/>
              <a:t>节中介绍了如何使用</a:t>
            </a:r>
            <a:r>
              <a:rPr lang="en-US" altLang="zh-CN" sz="2800" smtClean="0"/>
              <a:t>frompyfunc()</a:t>
            </a:r>
            <a:r>
              <a:rPr lang="zh-CN" altLang="zh-CN" sz="2800" smtClean="0"/>
              <a:t>函数计算三角波形。由于三角波形是分段函数，需要根据自变量的取值范围决定计算函数值的公式，因此无法直接通过</a:t>
            </a:r>
            <a:r>
              <a:rPr lang="en-US" altLang="zh-CN" sz="2800" smtClean="0"/>
              <a:t>ufunc</a:t>
            </a:r>
            <a:r>
              <a:rPr lang="zh-CN" altLang="zh-CN" sz="2800" smtClean="0"/>
              <a:t>函数计算它。</a:t>
            </a:r>
            <a:endParaRPr lang="en-US" altLang="zh-CN" sz="2800" smtClean="0"/>
          </a:p>
          <a:p>
            <a:pPr>
              <a:buFont typeface="Wingdings" pitchFamily="2" charset="2"/>
              <a:buNone/>
            </a:pPr>
            <a:r>
              <a:rPr lang="en-US" altLang="zh-CN" sz="2800" smtClean="0"/>
              <a:t>        NumPy</a:t>
            </a:r>
            <a:r>
              <a:rPr lang="zh-CN" altLang="zh-CN" sz="2800" smtClean="0"/>
              <a:t>提供了一些计算分段函数的方法。</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Python 2.6</a:t>
            </a:r>
            <a:r>
              <a:rPr lang="zh-CN" altLang="zh-CN" sz="2800" smtClean="0"/>
              <a:t>中新增了如下的判断表达式语法，当</a:t>
            </a:r>
            <a:r>
              <a:rPr lang="en-US" altLang="zh-CN" sz="2800" smtClean="0"/>
              <a:t>condition</a:t>
            </a:r>
            <a:r>
              <a:rPr lang="zh-CN" altLang="zh-CN" sz="2800" smtClean="0"/>
              <a:t>条件为</a:t>
            </a:r>
            <a:r>
              <a:rPr lang="en-US" altLang="zh-CN" sz="2800" smtClean="0"/>
              <a:t>True</a:t>
            </a:r>
            <a:r>
              <a:rPr lang="zh-CN" altLang="zh-CN" sz="2800" smtClean="0"/>
              <a:t>时，表达式的值为</a:t>
            </a:r>
            <a:r>
              <a:rPr lang="en-US" altLang="zh-CN" sz="2800" smtClean="0"/>
              <a:t>y， </a:t>
            </a:r>
            <a:r>
              <a:rPr lang="zh-CN" altLang="zh-CN" sz="2800" smtClean="0"/>
              <a:t>否则为</a:t>
            </a:r>
            <a:r>
              <a:rPr lang="en-US" altLang="zh-CN" sz="2800" smtClean="0"/>
              <a:t>z:</a:t>
            </a:r>
            <a:endParaRPr lang="zh-CN" altLang="zh-CN" sz="2800" smtClean="0"/>
          </a:p>
        </p:txBody>
      </p:sp>
      <p:sp>
        <p:nvSpPr>
          <p:cNvPr id="3072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BCC9DCF-0D63-4171-ADD1-077C5E60FC5B}" type="slidenum">
              <a:rPr lang="en-US" altLang="zh-CN" smtClean="0"/>
              <a:pPr eaLnBrk="1" hangingPunct="1"/>
              <a:t>28</a:t>
            </a:fld>
            <a:endParaRPr lang="en-US" altLang="zh-CN" smtClean="0"/>
          </a:p>
        </p:txBody>
      </p:sp>
      <p:sp>
        <p:nvSpPr>
          <p:cNvPr id="30725" name="Text Box 4"/>
          <p:cNvSpPr txBox="1">
            <a:spLocks noChangeArrowheads="1"/>
          </p:cNvSpPr>
          <p:nvPr/>
        </p:nvSpPr>
        <p:spPr bwMode="auto">
          <a:xfrm>
            <a:off x="1371600" y="3505200"/>
            <a:ext cx="6400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numpy_piecewise.py </a:t>
            </a:r>
          </a:p>
          <a:p>
            <a:pPr eaLnBrk="1" hangingPunct="1"/>
            <a:r>
              <a:rPr lang="zh-CN" altLang="en-US" sz="2000"/>
              <a:t>用</a:t>
            </a:r>
            <a:r>
              <a:rPr lang="en-US" altLang="zh-CN" sz="2000"/>
              <a:t>where()</a:t>
            </a:r>
            <a:r>
              <a:rPr lang="zh-CN" altLang="en-US" sz="2000"/>
              <a:t>和</a:t>
            </a:r>
            <a:r>
              <a:rPr lang="en-US" altLang="zh-CN" sz="2000"/>
              <a:t>piecewise()</a:t>
            </a:r>
            <a:r>
              <a:rPr lang="zh-CN" altLang="en-US" sz="2000"/>
              <a:t>计算三角波形</a:t>
            </a:r>
          </a:p>
        </p:txBody>
      </p:sp>
      <p:sp>
        <p:nvSpPr>
          <p:cNvPr id="30726" name="Text Box 4"/>
          <p:cNvSpPr txBox="1">
            <a:spLocks noChangeArrowheads="1"/>
          </p:cNvSpPr>
          <p:nvPr/>
        </p:nvSpPr>
        <p:spPr bwMode="auto">
          <a:xfrm>
            <a:off x="1905000" y="5791200"/>
            <a:ext cx="5486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 = y if condition else z</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zh-CN" sz="3600" smtClean="0"/>
              <a:t>分段函数</a:t>
            </a:r>
            <a:endParaRPr lang="zh-CN" altLang="en-US" sz="3600" smtClean="0"/>
          </a:p>
        </p:txBody>
      </p:sp>
      <p:sp>
        <p:nvSpPr>
          <p:cNvPr id="31747" name="内容占位符 2"/>
          <p:cNvSpPr>
            <a:spLocks noGrp="1"/>
          </p:cNvSpPr>
          <p:nvPr>
            <p:ph idx="1"/>
          </p:nvPr>
        </p:nvSpPr>
        <p:spPr>
          <a:xfrm>
            <a:off x="609600" y="1066800"/>
            <a:ext cx="8001000" cy="4967288"/>
          </a:xfrm>
        </p:spPr>
        <p:txBody>
          <a:bodyPr/>
          <a:lstStyle/>
          <a:p>
            <a:pPr>
              <a:buFont typeface="Wingdings" pitchFamily="2" charset="2"/>
              <a:buNone/>
            </a:pPr>
            <a:r>
              <a:rPr lang="en-US" altLang="zh-CN" sz="2800" smtClean="0"/>
              <a:t>          </a:t>
            </a:r>
            <a:r>
              <a:rPr lang="zh-CN" altLang="zh-CN" sz="2800" smtClean="0"/>
              <a:t>在</a:t>
            </a:r>
            <a:r>
              <a:rPr lang="en-US" altLang="zh-CN" sz="2800" smtClean="0"/>
              <a:t>NumPy</a:t>
            </a:r>
            <a:r>
              <a:rPr lang="zh-CN" altLang="zh-CN" sz="2800" smtClean="0"/>
              <a:t>中，</a:t>
            </a:r>
            <a:r>
              <a:rPr lang="en-US" altLang="zh-CN" sz="2800" smtClean="0"/>
              <a:t>where()</a:t>
            </a:r>
            <a:r>
              <a:rPr lang="zh-CN" altLang="zh-CN" sz="2800" smtClean="0"/>
              <a:t>函数可以看做判断表达式的数组版本：</a:t>
            </a:r>
          </a:p>
          <a:p>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其中，</a:t>
            </a:r>
            <a:r>
              <a:rPr lang="en-US" altLang="zh-CN" sz="2800" smtClean="0"/>
              <a:t>condition、y</a:t>
            </a:r>
            <a:r>
              <a:rPr lang="zh-CN" altLang="zh-CN" sz="2800" smtClean="0"/>
              <a:t>和</a:t>
            </a:r>
            <a:r>
              <a:rPr lang="en-US" altLang="zh-CN" sz="2800" smtClean="0"/>
              <a:t>z</a:t>
            </a:r>
            <a:r>
              <a:rPr lang="zh-CN" altLang="zh-CN" sz="2800" smtClean="0"/>
              <a:t>都是数组，它的返回值是一个形状与</a:t>
            </a:r>
            <a:r>
              <a:rPr lang="en-US" altLang="zh-CN" sz="2800" smtClean="0"/>
              <a:t>condition</a:t>
            </a:r>
            <a:r>
              <a:rPr lang="zh-CN" altLang="zh-CN" sz="2800" smtClean="0"/>
              <a:t>相同的数组。当 </a:t>
            </a:r>
            <a:r>
              <a:rPr lang="en-US" altLang="zh-CN" sz="2800" smtClean="0"/>
              <a:t>condition</a:t>
            </a:r>
            <a:r>
              <a:rPr lang="zh-CN" altLang="zh-CN" sz="2800" smtClean="0"/>
              <a:t>中的某个元素为</a:t>
            </a:r>
            <a:r>
              <a:rPr lang="en-US" altLang="zh-CN" sz="2800" smtClean="0"/>
              <a:t>True</a:t>
            </a:r>
            <a:r>
              <a:rPr lang="zh-CN" altLang="zh-CN" sz="2800" smtClean="0"/>
              <a:t>时，数组</a:t>
            </a:r>
            <a:r>
              <a:rPr lang="en-US" altLang="zh-CN" sz="2800" smtClean="0"/>
              <a:t>x</a:t>
            </a:r>
            <a:r>
              <a:rPr lang="zh-CN" altLang="zh-CN" sz="2800" smtClean="0"/>
              <a:t>中对应下标的值从数组</a:t>
            </a:r>
            <a:r>
              <a:rPr lang="en-US" altLang="zh-CN" sz="2800" smtClean="0"/>
              <a:t>y</a:t>
            </a:r>
            <a:r>
              <a:rPr lang="zh-CN" altLang="zh-CN" sz="2800" smtClean="0"/>
              <a:t>获取，否则从数组</a:t>
            </a:r>
            <a:r>
              <a:rPr lang="en-US" altLang="zh-CN" sz="2800" smtClean="0"/>
              <a:t>z</a:t>
            </a:r>
            <a:r>
              <a:rPr lang="zh-CN" altLang="zh-CN" sz="2800" smtClean="0"/>
              <a:t>获取:</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F3D5587-49B0-4D87-8968-AEB58339FE61}" type="slidenum">
              <a:rPr lang="en-US" altLang="zh-CN" smtClean="0"/>
              <a:pPr eaLnBrk="1" hangingPunct="1"/>
              <a:t>29</a:t>
            </a:fld>
            <a:endParaRPr lang="en-US" altLang="zh-CN" smtClean="0"/>
          </a:p>
        </p:txBody>
      </p:sp>
      <p:sp>
        <p:nvSpPr>
          <p:cNvPr id="31749" name="Text Box 4"/>
          <p:cNvSpPr txBox="1">
            <a:spLocks noChangeArrowheads="1"/>
          </p:cNvSpPr>
          <p:nvPr/>
        </p:nvSpPr>
        <p:spPr bwMode="auto">
          <a:xfrm>
            <a:off x="2514600" y="2133600"/>
            <a:ext cx="44196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 = where(condition, y, z)</a:t>
            </a:r>
            <a:endParaRPr lang="zh-CN" altLang="en-US" sz="2000"/>
          </a:p>
        </p:txBody>
      </p:sp>
      <p:sp>
        <p:nvSpPr>
          <p:cNvPr id="31750" name="Text Box 4"/>
          <p:cNvSpPr txBox="1">
            <a:spLocks noChangeArrowheads="1"/>
          </p:cNvSpPr>
          <p:nvPr/>
        </p:nvSpPr>
        <p:spPr bwMode="auto">
          <a:xfrm>
            <a:off x="1447800" y="4953000"/>
            <a:ext cx="6781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x = np.arange(10)</a:t>
            </a:r>
            <a:endParaRPr lang="zh-CN" altLang="en-US" sz="2000"/>
          </a:p>
          <a:p>
            <a:pPr eaLnBrk="1" hangingPunct="1"/>
            <a:r>
              <a:rPr lang="en-US" altLang="zh-CN" sz="2000"/>
              <a:t>&gt;&gt;&gt; np.where(x&lt;5, 9-x, x)</a:t>
            </a:r>
          </a:p>
          <a:p>
            <a:pPr eaLnBrk="1" hangingPunct="1"/>
            <a:r>
              <a:rPr lang="en-US" altLang="zh-CN" sz="2000"/>
              <a:t>array([9， 8</a:t>
            </a:r>
            <a:r>
              <a:rPr lang="zh-CN" altLang="en-US" sz="2000"/>
              <a:t>， </a:t>
            </a:r>
            <a:r>
              <a:rPr lang="en-US" altLang="zh-CN" sz="2000"/>
              <a:t>7</a:t>
            </a:r>
            <a:r>
              <a:rPr lang="zh-CN" altLang="en-US" sz="2000"/>
              <a:t>， </a:t>
            </a:r>
            <a:r>
              <a:rPr lang="en-US" altLang="zh-CN" sz="2000"/>
              <a:t>6</a:t>
            </a:r>
            <a:r>
              <a:rPr lang="zh-CN" altLang="en-US" sz="2000"/>
              <a:t>， </a:t>
            </a:r>
            <a:r>
              <a:rPr lang="en-US" altLang="zh-CN" sz="2000"/>
              <a:t>5</a:t>
            </a:r>
            <a:r>
              <a:rPr lang="zh-CN" altLang="en-US" sz="2000"/>
              <a:t>， </a:t>
            </a:r>
            <a:r>
              <a:rPr lang="en-US" altLang="zh-CN" sz="2000"/>
              <a:t>5</a:t>
            </a:r>
            <a:r>
              <a:rPr lang="zh-CN" altLang="en-US" sz="2000"/>
              <a:t>， </a:t>
            </a:r>
            <a:r>
              <a:rPr lang="en-US" altLang="zh-CN" sz="2000"/>
              <a:t>6</a:t>
            </a:r>
            <a:r>
              <a:rPr lang="zh-CN" altLang="en-US" sz="2000"/>
              <a:t>， </a:t>
            </a:r>
            <a:r>
              <a:rPr lang="en-US" altLang="zh-CN" sz="2000"/>
              <a:t>7</a:t>
            </a:r>
            <a:r>
              <a:rPr lang="zh-CN" altLang="en-US" sz="2000"/>
              <a:t>， </a:t>
            </a:r>
            <a:r>
              <a:rPr lang="en-US" altLang="zh-CN" sz="2000"/>
              <a:t>8</a:t>
            </a:r>
            <a:r>
              <a:rPr lang="zh-CN" altLang="en-US" sz="2000"/>
              <a:t>， </a:t>
            </a:r>
            <a:r>
              <a:rPr lang="en-US" altLang="zh-CN" sz="2000"/>
              <a:t>9])</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en-US" altLang="zh-CN" sz="3600" smtClean="0"/>
          </a:p>
        </p:txBody>
      </p:sp>
      <p:sp>
        <p:nvSpPr>
          <p:cNvPr id="5123" name="Rectangle 3"/>
          <p:cNvSpPr>
            <a:spLocks noGrp="1" noChangeArrowheads="1"/>
          </p:cNvSpPr>
          <p:nvPr>
            <p:ph type="body" idx="1"/>
          </p:nvPr>
        </p:nvSpPr>
        <p:spPr>
          <a:xfrm>
            <a:off x="609600" y="1066800"/>
            <a:ext cx="8001000" cy="4967288"/>
          </a:xfrm>
        </p:spPr>
        <p:txBody>
          <a:bodyPr/>
          <a:lstStyle/>
          <a:p>
            <a:r>
              <a:rPr lang="zh-CN" altLang="en-US" sz="3200" smtClean="0">
                <a:solidFill>
                  <a:schemeClr val="tx2"/>
                </a:solidFill>
              </a:rPr>
              <a:t>函数库</a:t>
            </a:r>
            <a:endParaRPr lang="en-US" altLang="zh-CN" smtClean="0"/>
          </a:p>
          <a:p>
            <a:pPr>
              <a:buFont typeface="Wingdings" pitchFamily="2" charset="2"/>
              <a:buNone/>
            </a:pPr>
            <a:r>
              <a:rPr lang="en-US" altLang="zh-CN" smtClean="0"/>
              <a:t>          </a:t>
            </a:r>
            <a:r>
              <a:rPr lang="zh-CN" altLang="zh-CN" smtClean="0"/>
              <a:t>除了前面介绍的</a:t>
            </a:r>
            <a:r>
              <a:rPr lang="en-US" altLang="zh-CN" smtClean="0"/>
              <a:t>ndarray</a:t>
            </a:r>
            <a:r>
              <a:rPr lang="zh-CN" altLang="zh-CN" smtClean="0"/>
              <a:t>数组对象和</a:t>
            </a:r>
            <a:r>
              <a:rPr lang="en-US" altLang="zh-CN" smtClean="0"/>
              <a:t>ufunc</a:t>
            </a:r>
            <a:r>
              <a:rPr lang="zh-CN" altLang="zh-CN" smtClean="0"/>
              <a:t>函数之外，</a:t>
            </a:r>
            <a:r>
              <a:rPr lang="en-US" altLang="zh-CN" smtClean="0"/>
              <a:t>NumPy</a:t>
            </a:r>
            <a:r>
              <a:rPr lang="zh-CN" altLang="zh-CN" smtClean="0"/>
              <a:t>还提供了大量对数组进行处 理的函数。充分利用这些函数，能够简化程序的逻辑，提高运算速度。</a:t>
            </a:r>
            <a:endParaRPr lang="zh-CN" altLang="en-US" smtClean="0"/>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FA47C2F-BF52-479E-955C-E8EA43317164}" type="slidenum">
              <a:rPr lang="en-US" altLang="zh-CN" smtClean="0"/>
              <a:pPr eaLnBrk="1" hangingPunct="1"/>
              <a:t>3</a:t>
            </a:fld>
            <a:endParaRPr lang="en-US" altLang="zh-CN"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8"/>
          <p:cNvSpPr>
            <a:spLocks noGrp="1"/>
          </p:cNvSpPr>
          <p:nvPr>
            <p:ph type="title"/>
          </p:nvPr>
        </p:nvSpPr>
        <p:spPr/>
        <p:txBody>
          <a:bodyPr/>
          <a:lstStyle/>
          <a:p>
            <a:r>
              <a:rPr lang="zh-CN" altLang="zh-CN" sz="3600" smtClean="0"/>
              <a:t>分段函数</a:t>
            </a:r>
            <a:endParaRPr lang="zh-CN" altLang="en-US" sz="3600" smtClean="0"/>
          </a:p>
        </p:txBody>
      </p:sp>
      <p:sp>
        <p:nvSpPr>
          <p:cNvPr id="32771" name="内容占位符 9"/>
          <p:cNvSpPr>
            <a:spLocks noGrp="1"/>
          </p:cNvSpPr>
          <p:nvPr>
            <p:ph idx="1"/>
          </p:nvPr>
        </p:nvSpPr>
        <p:spPr/>
        <p:txBody>
          <a:bodyPr/>
          <a:lstStyle/>
          <a:p>
            <a:pPr>
              <a:buFont typeface="Wingdings" pitchFamily="2" charset="2"/>
              <a:buNone/>
            </a:pPr>
            <a:r>
              <a:rPr lang="en-US" altLang="zh-CN" sz="2800" smtClean="0"/>
              <a:t>         </a:t>
            </a:r>
            <a:r>
              <a:rPr lang="zh-CN" altLang="zh-CN" sz="2800" smtClean="0"/>
              <a:t>如果</a:t>
            </a:r>
            <a:r>
              <a:rPr lang="en-US" altLang="zh-CN" sz="2800" smtClean="0"/>
              <a:t>y</a:t>
            </a:r>
            <a:r>
              <a:rPr lang="zh-CN" altLang="zh-CN" sz="2800" smtClean="0"/>
              <a:t>和</a:t>
            </a:r>
            <a:r>
              <a:rPr lang="en-US" altLang="zh-CN" sz="2800" smtClean="0"/>
              <a:t>z</a:t>
            </a:r>
            <a:r>
              <a:rPr lang="zh-CN" altLang="zh-CN" sz="2800" smtClean="0"/>
              <a:t>是单个的数值或者它们的形状与</a:t>
            </a:r>
            <a:r>
              <a:rPr lang="en-US" altLang="zh-CN" sz="2800" smtClean="0"/>
              <a:t>condition</a:t>
            </a:r>
            <a:r>
              <a:rPr lang="zh-CN" altLang="zh-CN" sz="2800" smtClean="0"/>
              <a:t>的不同</a:t>
            </a:r>
            <a:r>
              <a:rPr lang="en-US" altLang="zh-CN" sz="2800" smtClean="0"/>
              <a:t>,</a:t>
            </a:r>
            <a:r>
              <a:rPr lang="zh-CN" altLang="zh-CN" sz="2800" smtClean="0"/>
              <a:t>将先通过广播运算使其形状一致：</a:t>
            </a:r>
          </a:p>
          <a:p>
            <a:endParaRPr lang="en-US" altLang="zh-CN" sz="2800" smtClean="0"/>
          </a:p>
          <a:p>
            <a:endParaRPr lang="en-US" altLang="zh-CN" sz="2800" smtClean="0"/>
          </a:p>
          <a:p>
            <a:pPr>
              <a:buFont typeface="Wingdings" pitchFamily="2" charset="2"/>
              <a:buNone/>
            </a:pPr>
            <a:r>
              <a:rPr lang="en-US" altLang="zh-CN" sz="2800" smtClean="0"/>
              <a:t>          </a:t>
            </a:r>
            <a:r>
              <a:rPr lang="zh-CN" altLang="zh-CN" sz="2800" smtClean="0"/>
              <a:t>使用</a:t>
            </a:r>
            <a:r>
              <a:rPr lang="en-US" altLang="zh-CN" sz="2800" smtClean="0"/>
              <a:t>where()</a:t>
            </a:r>
            <a:r>
              <a:rPr lang="zh-CN" altLang="zh-CN" sz="2800" smtClean="0"/>
              <a:t>很容易计算</a:t>
            </a:r>
            <a:r>
              <a:rPr lang="zh-CN" altLang="en-US" sz="2800" smtClean="0"/>
              <a:t>上</a:t>
            </a:r>
            <a:r>
              <a:rPr lang="zh-CN" altLang="zh-CN" sz="2800" smtClean="0"/>
              <a:t>节介绍的三角波形。</a:t>
            </a:r>
            <a:endParaRPr lang="en-US" altLang="zh-CN" smtClean="0"/>
          </a:p>
          <a:p>
            <a:pPr>
              <a:buFont typeface="Wingdings" pitchFamily="2" charset="2"/>
              <a:buNone/>
            </a:pPr>
            <a:endParaRPr lang="en-US" altLang="zh-CN" smtClean="0"/>
          </a:p>
        </p:txBody>
      </p:sp>
      <p:sp>
        <p:nvSpPr>
          <p:cNvPr id="327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CBCAC81-CBCA-4D02-8FA7-9687EF725D07}" type="slidenum">
              <a:rPr lang="en-US" altLang="zh-CN" smtClean="0"/>
              <a:pPr eaLnBrk="1" hangingPunct="1"/>
              <a:t>30</a:t>
            </a:fld>
            <a:endParaRPr lang="en-US" altLang="zh-CN" smtClean="0"/>
          </a:p>
        </p:txBody>
      </p:sp>
      <p:sp>
        <p:nvSpPr>
          <p:cNvPr id="32773" name="Text Box 4"/>
          <p:cNvSpPr txBox="1">
            <a:spLocks noChangeArrowheads="1"/>
          </p:cNvSpPr>
          <p:nvPr/>
        </p:nvSpPr>
        <p:spPr bwMode="auto">
          <a:xfrm>
            <a:off x="1828800" y="2514600"/>
            <a:ext cx="57150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np.where(x&gt;6, 2*x, 0)</a:t>
            </a:r>
            <a:endParaRPr lang="zh-CN" altLang="en-US" sz="2000"/>
          </a:p>
          <a:p>
            <a:pPr eaLnBrk="1" hangingPunct="1"/>
            <a:r>
              <a:rPr lang="en-US" altLang="zh-CN" sz="2000"/>
              <a:t>array([ 0, 0, 0,</a:t>
            </a:r>
            <a:r>
              <a:rPr lang="zh-CN" altLang="en-US" sz="2000"/>
              <a:t> </a:t>
            </a:r>
            <a:r>
              <a:rPr lang="en-US" altLang="zh-CN" sz="2000"/>
              <a:t>0, 0, 0,</a:t>
            </a:r>
            <a:r>
              <a:rPr lang="zh-CN" altLang="en-US" sz="2000"/>
              <a:t> </a:t>
            </a:r>
            <a:r>
              <a:rPr lang="en-US" altLang="zh-CN" sz="2000"/>
              <a:t>0, 14, 16, 18])</a:t>
            </a:r>
            <a:endParaRPr lang="zh-CN" altLang="en-US" sz="2000"/>
          </a:p>
        </p:txBody>
      </p:sp>
      <p:sp>
        <p:nvSpPr>
          <p:cNvPr id="32774" name="Text Box 4"/>
          <p:cNvSpPr txBox="1">
            <a:spLocks noChangeArrowheads="1"/>
          </p:cNvSpPr>
          <p:nvPr/>
        </p:nvSpPr>
        <p:spPr bwMode="auto">
          <a:xfrm>
            <a:off x="1066800" y="4419600"/>
            <a:ext cx="7467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triangle_wave(x, c, c0, hc):</a:t>
            </a:r>
            <a:endParaRPr lang="zh-CN" altLang="en-US" sz="2000"/>
          </a:p>
          <a:p>
            <a:pPr eaLnBrk="1" hangingPunct="1"/>
            <a:r>
              <a:rPr lang="en-US" altLang="zh-CN" sz="2000"/>
              <a:t>      x = x - x.astype(np.int) #</a:t>
            </a:r>
            <a:r>
              <a:rPr lang="zh-CN" altLang="en-US" sz="2000"/>
              <a:t>三角波的周期为</a:t>
            </a:r>
            <a:r>
              <a:rPr lang="en-US" altLang="zh-CN" sz="2000"/>
              <a:t>1</a:t>
            </a:r>
            <a:r>
              <a:rPr lang="zh-CN" altLang="en-US" sz="2000"/>
              <a:t>，因此只取</a:t>
            </a:r>
            <a:r>
              <a:rPr lang="en-US" altLang="zh-CN" sz="2000"/>
              <a:t>x</a:t>
            </a:r>
            <a:r>
              <a:rPr lang="zh-CN" altLang="en-US" sz="2000"/>
              <a:t>坐标的小数部分进行计算 </a:t>
            </a:r>
            <a:endParaRPr lang="en-US" altLang="zh-CN" sz="2000"/>
          </a:p>
          <a:p>
            <a:pPr eaLnBrk="1" hangingPunct="1"/>
            <a:r>
              <a:rPr lang="en-US" altLang="zh-CN" sz="2000"/>
              <a:t>      return np.where(x&gt;=c,0,np.where(x&lt;c0, x/c0*hc, (c-x)/(c-c0)*hc))</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zh-CN" sz="3600" smtClean="0"/>
              <a:t>分段函数</a:t>
            </a:r>
            <a:endParaRPr lang="en-US" altLang="zh-CN" sz="3400" smtClean="0"/>
          </a:p>
        </p:txBody>
      </p:sp>
      <p:sp>
        <p:nvSpPr>
          <p:cNvPr id="33795"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由于三角波形分为三段，因此需要两个嵌套的</a:t>
            </a:r>
            <a:r>
              <a:rPr lang="en-US" altLang="zh-CN" sz="2800" smtClean="0"/>
              <a:t>where()</a:t>
            </a:r>
            <a:r>
              <a:rPr lang="zh-CN" altLang="zh-CN" sz="2800" smtClean="0"/>
              <a:t>进行计算</a:t>
            </a:r>
            <a:r>
              <a:rPr lang="en-US" altLang="zh-CN" sz="2800" smtClean="0"/>
              <a:t>.</a:t>
            </a:r>
            <a:r>
              <a:rPr lang="zh-CN" altLang="zh-CN" sz="2800" smtClean="0"/>
              <a:t>由于所有的运算和循环 都在</a:t>
            </a:r>
            <a:r>
              <a:rPr lang="en-US" altLang="zh-CN" sz="2800" smtClean="0"/>
              <a:t>C</a:t>
            </a:r>
            <a:r>
              <a:rPr lang="zh-CN" altLang="zh-CN" sz="2800" smtClean="0"/>
              <a:t>语言级别完成，因此它的计算效率比</a:t>
            </a:r>
            <a:r>
              <a:rPr lang="en-US" altLang="zh-CN" sz="2800" smtClean="0"/>
              <a:t>frompyfunc()</a:t>
            </a:r>
            <a:r>
              <a:rPr lang="zh-CN" altLang="zh-CN" sz="2800" smtClean="0"/>
              <a:t>高.</a:t>
            </a:r>
          </a:p>
          <a:p>
            <a:pPr>
              <a:buFont typeface="Wingdings" pitchFamily="2" charset="2"/>
              <a:buNone/>
            </a:pPr>
            <a:r>
              <a:rPr lang="en-US" altLang="zh-CN" sz="2800" smtClean="0"/>
              <a:t>          </a:t>
            </a:r>
            <a:r>
              <a:rPr lang="zh-CN" altLang="zh-CN" sz="2800" smtClean="0"/>
              <a:t>随着分段函数的分段数量的增加，需要嵌套更多层</a:t>
            </a:r>
            <a:r>
              <a:rPr lang="en-US" altLang="zh-CN" sz="2800" smtClean="0"/>
              <a:t>where(),</a:t>
            </a:r>
            <a:r>
              <a:rPr lang="zh-CN" altLang="zh-CN" sz="2800" smtClean="0"/>
              <a:t>但这样做不便于程序的编写 和阅读。可以用</a:t>
            </a:r>
            <a:r>
              <a:rPr lang="en-US" altLang="zh-CN" sz="2800" smtClean="0"/>
              <a:t>select()</a:t>
            </a:r>
            <a:r>
              <a:rPr lang="zh-CN" altLang="zh-CN" sz="2800" smtClean="0"/>
              <a:t>解决这个问题，它的调用形式如下：</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zh-CN" sz="2800" smtClean="0"/>
          </a:p>
          <a:p>
            <a:pPr>
              <a:buFont typeface="Wingdings" pitchFamily="2" charset="2"/>
              <a:buNone/>
            </a:pPr>
            <a:endParaRPr lang="zh-CN" altLang="zh-CN" sz="2800" smtClean="0"/>
          </a:p>
          <a:p>
            <a:pPr>
              <a:buFont typeface="Wingdings" pitchFamily="2" charset="2"/>
              <a:buNone/>
            </a:pPr>
            <a:r>
              <a:rPr lang="en-US" altLang="zh-CN" sz="2800" b="1" smtClean="0"/>
              <a:t/>
            </a:r>
            <a:br>
              <a:rPr lang="en-US" altLang="zh-CN" sz="2800" b="1" smtClean="0"/>
            </a:br>
            <a:endParaRPr lang="zh-CN" altLang="en-US" sz="2800" b="1" smtClean="0"/>
          </a:p>
        </p:txBody>
      </p:sp>
      <p:sp>
        <p:nvSpPr>
          <p:cNvPr id="337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AB1578C-9C1A-4185-BF70-9946D5192699}" type="slidenum">
              <a:rPr lang="en-US" altLang="zh-CN" smtClean="0"/>
              <a:pPr eaLnBrk="1" hangingPunct="1"/>
              <a:t>31</a:t>
            </a:fld>
            <a:endParaRPr lang="en-US" altLang="zh-CN" smtClean="0"/>
          </a:p>
        </p:txBody>
      </p:sp>
      <p:sp>
        <p:nvSpPr>
          <p:cNvPr id="33797" name="Text Box 4"/>
          <p:cNvSpPr txBox="1">
            <a:spLocks noChangeArrowheads="1"/>
          </p:cNvSpPr>
          <p:nvPr/>
        </p:nvSpPr>
        <p:spPr bwMode="auto">
          <a:xfrm>
            <a:off x="1828800" y="4724400"/>
            <a:ext cx="5715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select(condlist, choicelist, default=0)</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zh-CN" sz="3600" smtClean="0"/>
              <a:t>分段函数</a:t>
            </a:r>
            <a:endParaRPr lang="zh-CN" altLang="en-US" sz="3600" smtClean="0"/>
          </a:p>
        </p:txBody>
      </p:sp>
      <p:sp>
        <p:nvSpPr>
          <p:cNvPr id="34819" name="内容占位符 2"/>
          <p:cNvSpPr>
            <a:spLocks noGrp="1"/>
          </p:cNvSpPr>
          <p:nvPr>
            <p:ph idx="1"/>
          </p:nvPr>
        </p:nvSpPr>
        <p:spPr/>
        <p:txBody>
          <a:bodyPr/>
          <a:lstStyle/>
          <a:p>
            <a:pPr>
              <a:buFont typeface="Wingdings" pitchFamily="2" charset="2"/>
              <a:buNone/>
            </a:pPr>
            <a:r>
              <a:rPr lang="zh-CN" altLang="en-US" smtClean="0"/>
              <a:t>          </a:t>
            </a:r>
            <a:endParaRPr lang="en-US" altLang="zh-CN" smtClean="0"/>
          </a:p>
          <a:p>
            <a:pPr>
              <a:buFont typeface="Wingdings" pitchFamily="2" charset="2"/>
              <a:buNone/>
            </a:pPr>
            <a:endParaRPr lang="en-US" altLang="zh-CN" smtClean="0"/>
          </a:p>
          <a:p>
            <a:pPr>
              <a:buFont typeface="Wingdings" pitchFamily="2" charset="2"/>
              <a:buNone/>
            </a:pPr>
            <a:r>
              <a:rPr lang="en-US" altLang="zh-CN" sz="2800" smtClean="0"/>
              <a:t>         </a:t>
            </a:r>
            <a:r>
              <a:rPr lang="zh-CN" altLang="zh-CN" sz="2800" smtClean="0"/>
              <a:t>其中，</a:t>
            </a:r>
            <a:r>
              <a:rPr lang="en-US" altLang="zh-CN" sz="2800" smtClean="0"/>
              <a:t>condlist</a:t>
            </a:r>
            <a:r>
              <a:rPr lang="zh-CN" altLang="zh-CN" sz="2800" smtClean="0"/>
              <a:t>是一个长度为</a:t>
            </a:r>
            <a:r>
              <a:rPr lang="en-US" altLang="zh-CN" sz="2800" smtClean="0"/>
              <a:t>N</a:t>
            </a:r>
            <a:r>
              <a:rPr lang="zh-CN" altLang="zh-CN" sz="2800" smtClean="0"/>
              <a:t>的布尔数组列表，</a:t>
            </a:r>
            <a:r>
              <a:rPr lang="en-US" altLang="zh-CN" sz="2800" smtClean="0"/>
              <a:t>choicelist</a:t>
            </a:r>
            <a:r>
              <a:rPr lang="zh-CN" altLang="zh-CN" sz="2800" smtClean="0"/>
              <a:t>是一个长度为</a:t>
            </a:r>
            <a:r>
              <a:rPr lang="en-US" altLang="zh-CN" sz="2800" smtClean="0"/>
              <a:t>N</a:t>
            </a:r>
            <a:r>
              <a:rPr lang="zh-CN" altLang="zh-CN" sz="2800" smtClean="0"/>
              <a:t>的储存候选值 的数组列表，所有数组的长度都为</a:t>
            </a:r>
            <a:r>
              <a:rPr lang="en-US" altLang="zh-CN" sz="2800" smtClean="0"/>
              <a:t>M.</a:t>
            </a:r>
            <a:r>
              <a:rPr lang="zh-CN" altLang="zh-CN" sz="2800" smtClean="0"/>
              <a:t>如果列表元素不是数组而是单个数值，那么它相当于元 素值都相同且长度为</a:t>
            </a:r>
            <a:r>
              <a:rPr lang="en-US" altLang="zh-CN" sz="2800" smtClean="0"/>
              <a:t>M</a:t>
            </a:r>
            <a:r>
              <a:rPr lang="zh-CN" altLang="zh-CN" sz="2800" smtClean="0"/>
              <a:t>的数组。</a:t>
            </a:r>
            <a:endParaRPr lang="zh-CN" altLang="en-US" sz="2800" smtClean="0"/>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4C58D67-4988-42F6-98C0-1C4F1A661F30}" type="slidenum">
              <a:rPr lang="en-US" altLang="zh-CN" smtClean="0"/>
              <a:pPr eaLnBrk="1" hangingPunct="1"/>
              <a:t>32</a:t>
            </a:fld>
            <a:endParaRPr lang="en-US" altLang="zh-CN" smtClean="0"/>
          </a:p>
        </p:txBody>
      </p:sp>
      <p:sp>
        <p:nvSpPr>
          <p:cNvPr id="34821" name="Text Box 4"/>
          <p:cNvSpPr txBox="1">
            <a:spLocks noChangeArrowheads="1"/>
          </p:cNvSpPr>
          <p:nvPr/>
        </p:nvSpPr>
        <p:spPr bwMode="auto">
          <a:xfrm>
            <a:off x="1905000" y="1371600"/>
            <a:ext cx="5715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select(condlist, choicelist, default=0)</a:t>
            </a:r>
            <a:endParaRPr lang="zh-C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zh-CN" sz="3600" smtClean="0"/>
              <a:t>分段函数</a:t>
            </a:r>
            <a:endParaRPr lang="zh-CN" altLang="en-US" sz="3600" smtClean="0"/>
          </a:p>
        </p:txBody>
      </p:sp>
      <p:sp>
        <p:nvSpPr>
          <p:cNvPr id="35843"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对于从0到</a:t>
            </a:r>
            <a:r>
              <a:rPr lang="en-US" altLang="zh-CN" sz="2800" smtClean="0"/>
              <a:t>M-1</a:t>
            </a:r>
            <a:r>
              <a:rPr lang="zh-CN" altLang="zh-CN" sz="2800" smtClean="0"/>
              <a:t>的数组下标</a:t>
            </a:r>
            <a:r>
              <a:rPr lang="en-US" altLang="zh-CN" sz="2800" smtClean="0"/>
              <a:t>i,</a:t>
            </a:r>
            <a:r>
              <a:rPr lang="zh-CN" altLang="zh-CN" sz="2800" smtClean="0"/>
              <a:t>从布尔数组列表中找出满足条件</a:t>
            </a:r>
            <a:r>
              <a:rPr lang="en-US" altLang="zh-CN" sz="2800" smtClean="0"/>
              <a:t>“condlist[j][i]=True”</a:t>
            </a:r>
            <a:r>
              <a:rPr lang="zh-CN" altLang="zh-CN" sz="2800" smtClean="0"/>
              <a:t>的 </a:t>
            </a:r>
            <a:r>
              <a:rPr lang="en-US" altLang="zh-CN" sz="2800" smtClean="0"/>
              <a:t>j</a:t>
            </a:r>
            <a:r>
              <a:rPr lang="zh-CN" altLang="zh-CN" sz="2800" smtClean="0"/>
              <a:t>的最小值，则</a:t>
            </a:r>
            <a:r>
              <a:rPr lang="en-US" altLang="zh-CN" sz="2800" smtClean="0"/>
              <a:t>“out[i]=choicelist[j][i]”</a:t>
            </a:r>
            <a:r>
              <a:rPr lang="zh-CN" altLang="zh-CN" sz="2800" smtClean="0"/>
              <a:t>，其中</a:t>
            </a:r>
            <a:r>
              <a:rPr lang="en-US" altLang="zh-CN" sz="2800" smtClean="0"/>
              <a:t>out</a:t>
            </a:r>
            <a:r>
              <a:rPr lang="zh-CN" altLang="zh-CN" sz="2800" smtClean="0"/>
              <a:t>是</a:t>
            </a:r>
            <a:r>
              <a:rPr lang="en-US" altLang="zh-CN" sz="2800" smtClean="0"/>
              <a:t>select()</a:t>
            </a:r>
            <a:r>
              <a:rPr lang="zh-CN" altLang="zh-CN" sz="2800" smtClean="0"/>
              <a:t>的返回数组。可以使用</a:t>
            </a:r>
            <a:r>
              <a:rPr lang="en-US" altLang="zh-CN" sz="2800" smtClean="0"/>
              <a:t>select()</a:t>
            </a:r>
            <a:r>
              <a:rPr lang="zh-CN" altLang="en-US" sz="2800" smtClean="0"/>
              <a:t>计算</a:t>
            </a:r>
            <a:r>
              <a:rPr lang="zh-CN" altLang="zh-CN" sz="2800" smtClean="0"/>
              <a:t>三角波形：</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309FFFE-3692-413C-8104-4DC5C6B0B0B9}" type="slidenum">
              <a:rPr lang="en-US" altLang="zh-CN" smtClean="0"/>
              <a:pPr eaLnBrk="1" hangingPunct="1"/>
              <a:t>33</a:t>
            </a:fld>
            <a:endParaRPr lang="en-US" altLang="zh-CN" smtClean="0"/>
          </a:p>
        </p:txBody>
      </p:sp>
      <p:sp>
        <p:nvSpPr>
          <p:cNvPr id="35845" name="Text Box 4"/>
          <p:cNvSpPr txBox="1">
            <a:spLocks noChangeArrowheads="1"/>
          </p:cNvSpPr>
          <p:nvPr/>
        </p:nvSpPr>
        <p:spPr bwMode="auto">
          <a:xfrm>
            <a:off x="1143000" y="3429000"/>
            <a:ext cx="7086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triangle._wave2(x, c, c0, hc):</a:t>
            </a:r>
            <a:br>
              <a:rPr lang="en-US" altLang="zh-CN" sz="2000"/>
            </a:br>
            <a:r>
              <a:rPr lang="en-US" altLang="zh-CN" sz="2000"/>
              <a:t>      x = x - x.astype(np.int)</a:t>
            </a:r>
            <a:endParaRPr lang="zh-CN" altLang="en-US" sz="2000"/>
          </a:p>
          <a:p>
            <a:pPr eaLnBrk="1" hangingPunct="1"/>
            <a:r>
              <a:rPr lang="en-US" altLang="zh-CN" sz="2000"/>
              <a:t>      return np.select([x&gt;=c, x&lt;c0, True], [0, x/c0*hc, (c-x)/(c-c0)*hc])</a:t>
            </a:r>
            <a:endParaRPr lang="zh-C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lnSpc>
                <a:spcPct val="90000"/>
              </a:lnSpc>
            </a:pPr>
            <a:r>
              <a:rPr lang="zh-CN" altLang="zh-CN" sz="3600" smtClean="0"/>
              <a:t>分段函数</a:t>
            </a:r>
            <a:endParaRPr lang="en-US" altLang="zh-CN" sz="3600" smtClean="0"/>
          </a:p>
        </p:txBody>
      </p:sp>
      <p:sp>
        <p:nvSpPr>
          <p:cNvPr id="36867" name="内容占位符 2"/>
          <p:cNvSpPr>
            <a:spLocks noGrp="1"/>
          </p:cNvSpPr>
          <p:nvPr>
            <p:ph idx="1"/>
          </p:nvPr>
        </p:nvSpPr>
        <p:spPr>
          <a:xfrm>
            <a:off x="304800" y="1066800"/>
            <a:ext cx="8458200" cy="5410200"/>
          </a:xfrm>
        </p:spPr>
        <p:txBody>
          <a:bodyPr/>
          <a:lstStyle/>
          <a:p>
            <a:pPr>
              <a:buFont typeface="Wingdings" pitchFamily="2" charset="2"/>
              <a:buNone/>
            </a:pPr>
            <a:r>
              <a:rPr lang="en-US" altLang="zh-CN" sz="2800" smtClean="0"/>
              <a:t>          </a:t>
            </a:r>
            <a:r>
              <a:rPr lang="zh-CN" altLang="zh-CN" sz="2800" smtClean="0"/>
              <a:t>由于分段函数分为三段，因此每个列表都有三个元素。</a:t>
            </a:r>
            <a:r>
              <a:rPr lang="en-US" altLang="zh-CN" sz="2800" smtClean="0"/>
              <a:t>choicelist</a:t>
            </a:r>
            <a:r>
              <a:rPr lang="zh-CN" altLang="zh-CN" sz="2800" smtClean="0"/>
              <a:t>的最后一个元素为</a:t>
            </a:r>
            <a:r>
              <a:rPr lang="en-US" altLang="zh-CN" sz="2800" smtClean="0"/>
              <a:t>True,</a:t>
            </a:r>
            <a:r>
              <a:rPr lang="zh-CN" altLang="zh-CN" sz="2800" smtClean="0"/>
              <a:t>表示前面所有条件都不满足时，将使用</a:t>
            </a:r>
            <a:r>
              <a:rPr lang="en-US" altLang="zh-CN" sz="2800" smtClean="0"/>
              <a:t>choicelist</a:t>
            </a:r>
            <a:r>
              <a:rPr lang="zh-CN" altLang="zh-CN" sz="2800" smtClean="0"/>
              <a:t>的最后一个数组中的值。也可以用</a:t>
            </a:r>
            <a:r>
              <a:rPr lang="en-US" altLang="zh-CN" sz="2800" smtClean="0"/>
              <a:t>default</a:t>
            </a:r>
            <a:r>
              <a:rPr lang="zh-CN" altLang="zh-CN" sz="2800" smtClean="0"/>
              <a:t>参数指定条件都不满足时的候选值数组：</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但是</a:t>
            </a:r>
            <a:r>
              <a:rPr lang="en-US" altLang="zh-CN" sz="2800" smtClean="0"/>
              <a:t>where()</a:t>
            </a:r>
            <a:r>
              <a:rPr lang="zh-CN" altLang="zh-CN" sz="2800" smtClean="0"/>
              <a:t>和</a:t>
            </a:r>
            <a:r>
              <a:rPr lang="en-US" altLang="zh-CN" sz="2800" smtClean="0"/>
              <a:t>select()</a:t>
            </a:r>
            <a:r>
              <a:rPr lang="zh-CN" altLang="zh-CN" sz="2800" smtClean="0"/>
              <a:t>的所有参数都需要在调用它们之前完成计算，因此</a:t>
            </a:r>
            <a:r>
              <a:rPr lang="en-US" altLang="zh-CN" sz="2800" smtClean="0"/>
              <a:t>NumPy</a:t>
            </a:r>
            <a:r>
              <a:rPr lang="zh-CN" altLang="zh-CN" sz="2800" smtClean="0"/>
              <a:t>会计算下 面4个数组：</a:t>
            </a:r>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35D7FF1-4EE6-4AC4-A497-3F8323CB419D}" type="slidenum">
              <a:rPr lang="en-US" altLang="zh-CN" smtClean="0"/>
              <a:pPr eaLnBrk="1" hangingPunct="1"/>
              <a:t>34</a:t>
            </a:fld>
            <a:endParaRPr lang="en-US" altLang="zh-CN" smtClean="0"/>
          </a:p>
        </p:txBody>
      </p:sp>
      <p:sp>
        <p:nvSpPr>
          <p:cNvPr id="36869" name="Text Box 4"/>
          <p:cNvSpPr txBox="1">
            <a:spLocks noChangeArrowheads="1"/>
          </p:cNvSpPr>
          <p:nvPr/>
        </p:nvSpPr>
        <p:spPr bwMode="auto">
          <a:xfrm>
            <a:off x="990600" y="3352800"/>
            <a:ext cx="7467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return np.select([x&gt;=c, x&lt;c0], [0, x/c0*hc], default=(c-x)/(c-c0)*hc)</a:t>
            </a:r>
            <a:r>
              <a:rPr lang="zh-CN" altLang="zh-CN" sz="2000"/>
              <a:t> </a:t>
            </a:r>
            <a:endParaRPr lang="en-US" altLang="zh-CN" sz="2000"/>
          </a:p>
        </p:txBody>
      </p:sp>
      <p:sp>
        <p:nvSpPr>
          <p:cNvPr id="36870" name="Text Box 4"/>
          <p:cNvSpPr txBox="1">
            <a:spLocks noChangeArrowheads="1"/>
          </p:cNvSpPr>
          <p:nvPr/>
        </p:nvSpPr>
        <p:spPr bwMode="auto">
          <a:xfrm>
            <a:off x="1219200" y="5791200"/>
            <a:ext cx="6934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x&gt;=c, x&lt;c0, x/c0*hc, (c-x)/(c-c0)*hc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a:lnSpc>
                <a:spcPct val="90000"/>
              </a:lnSpc>
            </a:pPr>
            <a:r>
              <a:rPr lang="zh-CN" altLang="zh-CN" sz="3600" smtClean="0"/>
              <a:t>分段函数</a:t>
            </a:r>
            <a:endParaRPr lang="en-US" altLang="zh-CN" sz="3600" smtClean="0"/>
          </a:p>
        </p:txBody>
      </p:sp>
      <p:sp>
        <p:nvSpPr>
          <p:cNvPr id="378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0A035F-21F1-4CFD-92B0-925A04CF3470}" type="slidenum">
              <a:rPr lang="en-US" altLang="zh-CN" smtClean="0"/>
              <a:pPr eaLnBrk="1" hangingPunct="1"/>
              <a:t>35</a:t>
            </a:fld>
            <a:endParaRPr lang="en-US" altLang="zh-CN" smtClean="0"/>
          </a:p>
        </p:txBody>
      </p:sp>
      <p:sp>
        <p:nvSpPr>
          <p:cNvPr id="37892" name="内容占位符 4"/>
          <p:cNvSpPr>
            <a:spLocks noGrp="1"/>
          </p:cNvSpPr>
          <p:nvPr>
            <p:ph idx="1"/>
          </p:nvPr>
        </p:nvSpPr>
        <p:spPr>
          <a:xfrm>
            <a:off x="304800" y="1066800"/>
            <a:ext cx="8382000" cy="5119688"/>
          </a:xfrm>
        </p:spPr>
        <p:txBody>
          <a:bodyPr/>
          <a:lstStyle/>
          <a:p>
            <a:pPr>
              <a:buFont typeface="Wingdings" pitchFamily="2" charset="2"/>
              <a:buNone/>
            </a:pPr>
            <a:r>
              <a:rPr lang="en-US" altLang="zh-CN" sz="2800" smtClean="0"/>
              <a:t>          </a:t>
            </a:r>
            <a:r>
              <a:rPr lang="zh-CN" altLang="zh-CN" sz="2800" smtClean="0"/>
              <a:t>在计算时还会产生许多保存中间结果的数组，因此如果输入的数组</a:t>
            </a:r>
            <a:r>
              <a:rPr lang="en-US" altLang="zh-CN" sz="2800" smtClean="0"/>
              <a:t>x</a:t>
            </a:r>
            <a:r>
              <a:rPr lang="zh-CN" altLang="zh-CN" sz="2800" smtClean="0"/>
              <a:t>很大，将会发生大量的内存分配和释放。为了解决这个问题,</a:t>
            </a:r>
            <a:r>
              <a:rPr lang="en-US" altLang="zh-CN" sz="2800" smtClean="0"/>
              <a:t>NumPy</a:t>
            </a:r>
            <a:r>
              <a:rPr lang="zh-CN" altLang="zh-CN" sz="2800" smtClean="0"/>
              <a:t>提供了 </a:t>
            </a:r>
            <a:r>
              <a:rPr lang="en-US" altLang="zh-CN" sz="2800" smtClean="0"/>
              <a:t>piecewise()</a:t>
            </a:r>
            <a:r>
              <a:rPr lang="zh-CN" altLang="zh-CN" sz="2800" smtClean="0"/>
              <a:t>专门用于计算分段函数，它的调用参数如下</a:t>
            </a:r>
          </a:p>
          <a:p>
            <a:endParaRPr lang="en-US" altLang="zh-CN" sz="2800" smtClean="0"/>
          </a:p>
        </p:txBody>
      </p:sp>
      <p:sp>
        <p:nvSpPr>
          <p:cNvPr id="37893" name="Text Box 4"/>
          <p:cNvSpPr txBox="1">
            <a:spLocks noChangeArrowheads="1"/>
          </p:cNvSpPr>
          <p:nvPr/>
        </p:nvSpPr>
        <p:spPr bwMode="auto">
          <a:xfrm>
            <a:off x="1219200" y="3352800"/>
            <a:ext cx="6781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piecewise(x, condlist, funclist)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a:lnSpc>
                <a:spcPct val="90000"/>
              </a:lnSpc>
            </a:pPr>
            <a:r>
              <a:rPr lang="zh-CN" altLang="zh-CN" sz="3600" smtClean="0"/>
              <a:t>分段函数</a:t>
            </a:r>
            <a:endParaRPr lang="en-US" altLang="zh-CN" sz="3600" smtClean="0"/>
          </a:p>
        </p:txBody>
      </p:sp>
      <p:sp>
        <p:nvSpPr>
          <p:cNvPr id="38915" name="内容占位符 2"/>
          <p:cNvSpPr>
            <a:spLocks noGrp="1"/>
          </p:cNvSpPr>
          <p:nvPr>
            <p:ph idx="1"/>
          </p:nvPr>
        </p:nvSpPr>
        <p:spPr>
          <a:xfrm>
            <a:off x="457200" y="1219200"/>
            <a:ext cx="8229600" cy="5105400"/>
          </a:xfrm>
        </p:spPr>
        <p:txBody>
          <a:bodyPr/>
          <a:lstStyle/>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参数</a:t>
            </a:r>
            <a:r>
              <a:rPr lang="en-US" altLang="zh-CN" sz="2800" smtClean="0"/>
              <a:t>x</a:t>
            </a:r>
            <a:r>
              <a:rPr lang="zh-CN" altLang="zh-CN" sz="2800" smtClean="0"/>
              <a:t>是一个保存自变量值的数</a:t>
            </a:r>
            <a:r>
              <a:rPr lang="zh-CN" altLang="en-US" sz="2800" smtClean="0"/>
              <a:t>组</a:t>
            </a:r>
            <a:r>
              <a:rPr lang="en-US" altLang="zh-CN" sz="2800" smtClean="0"/>
              <a:t>.condlist</a:t>
            </a:r>
            <a:r>
              <a:rPr lang="zh-CN" altLang="zh-CN" sz="2800" smtClean="0"/>
              <a:t>是一个长度为</a:t>
            </a:r>
            <a:r>
              <a:rPr lang="en-US" altLang="zh-CN" sz="2800" smtClean="0"/>
              <a:t>M</a:t>
            </a:r>
            <a:r>
              <a:rPr lang="zh-CN" altLang="zh-CN" sz="2800" smtClean="0"/>
              <a:t>的布尔数组列表，其中的每个布尔数组的长度都和数组</a:t>
            </a:r>
            <a:r>
              <a:rPr lang="en-US" altLang="zh-CN" sz="2800" smtClean="0"/>
              <a:t>x</a:t>
            </a:r>
            <a:r>
              <a:rPr lang="zh-CN" altLang="zh-CN" sz="2800" smtClean="0"/>
              <a:t>相同。</a:t>
            </a:r>
            <a:r>
              <a:rPr lang="en-US" altLang="zh-CN" sz="2800" smtClean="0"/>
              <a:t>funclist</a:t>
            </a:r>
            <a:r>
              <a:rPr lang="zh-CN" altLang="zh-CN" sz="2800" smtClean="0"/>
              <a:t>是一个长度为</a:t>
            </a:r>
            <a:r>
              <a:rPr lang="en-US" altLang="zh-CN" sz="2800" smtClean="0"/>
              <a:t>M</a:t>
            </a:r>
            <a:r>
              <a:rPr lang="zh-CN" altLang="zh-CN" sz="2800" smtClean="0"/>
              <a:t>或</a:t>
            </a:r>
            <a:r>
              <a:rPr lang="en-US" altLang="zh-CN" sz="2800" smtClean="0"/>
              <a:t>M+1</a:t>
            </a:r>
            <a:r>
              <a:rPr lang="zh-CN" altLang="zh-CN" sz="2800" smtClean="0"/>
              <a:t>的函数列表，这些函数的 输入和输出都是数组。它们计算分段函数中的每个片段。如果不是函数而是数值，就相当于返 回此数值的函数。每个函数与</a:t>
            </a:r>
            <a:r>
              <a:rPr lang="en-US" altLang="zh-CN" sz="2800" smtClean="0"/>
              <a:t>condlist</a:t>
            </a:r>
            <a:r>
              <a:rPr lang="zh-CN" altLang="zh-CN" sz="2800" smtClean="0"/>
              <a:t>中下标相同的布尔数组对应，如果</a:t>
            </a:r>
            <a:r>
              <a:rPr lang="en-US" altLang="zh-CN" sz="2800" smtClean="0"/>
              <a:t>funclist</a:t>
            </a:r>
            <a:r>
              <a:rPr lang="zh-CN" altLang="zh-CN" sz="2800" smtClean="0"/>
              <a:t>的长度为</a:t>
            </a:r>
            <a:r>
              <a:rPr lang="en-US" altLang="zh-CN" sz="2800" smtClean="0"/>
              <a:t>M+l, </a:t>
            </a:r>
            <a:r>
              <a:rPr lang="zh-CN" altLang="zh-CN" sz="2800" smtClean="0"/>
              <a:t>那么最后一个函数对应于所有条件都为</a:t>
            </a:r>
            <a:r>
              <a:rPr lang="en-US" altLang="zh-CN" sz="2800" smtClean="0"/>
              <a:t>False</a:t>
            </a:r>
            <a:r>
              <a:rPr lang="zh-CN" altLang="zh-CN" sz="2800" smtClean="0"/>
              <a:t>时。</a:t>
            </a:r>
            <a:endParaRPr lang="en-US" altLang="zh-CN" sz="2800" smtClean="0"/>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52D74E-06E4-43D9-B898-6C1B4DA4C28B}" type="slidenum">
              <a:rPr lang="en-US" altLang="zh-CN" smtClean="0"/>
              <a:pPr eaLnBrk="1" hangingPunct="1"/>
              <a:t>36</a:t>
            </a:fld>
            <a:endParaRPr lang="en-US" altLang="zh-CN" smtClean="0"/>
          </a:p>
        </p:txBody>
      </p:sp>
      <p:sp>
        <p:nvSpPr>
          <p:cNvPr id="38917" name="Text Box 4"/>
          <p:cNvSpPr txBox="1">
            <a:spLocks noChangeArrowheads="1"/>
          </p:cNvSpPr>
          <p:nvPr/>
        </p:nvSpPr>
        <p:spPr bwMode="auto">
          <a:xfrm>
            <a:off x="1143000" y="1600200"/>
            <a:ext cx="6781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piecewise(x, condlist, funclist)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zh-CN" sz="3600" smtClean="0"/>
              <a:t>分段函数</a:t>
            </a:r>
            <a:endParaRPr lang="zh-CN" altLang="en-US" sz="3600" smtClean="0"/>
          </a:p>
        </p:txBody>
      </p:sp>
      <p:sp>
        <p:nvSpPr>
          <p:cNvPr id="39939"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下面是使用</a:t>
            </a:r>
            <a:r>
              <a:rPr lang="en-US" altLang="zh-CN" sz="2800" smtClean="0"/>
              <a:t>piecewise()</a:t>
            </a:r>
            <a:r>
              <a:rPr lang="zh-CN" altLang="zh-CN" sz="2800" smtClean="0"/>
              <a:t>计算</a:t>
            </a:r>
            <a:r>
              <a:rPr lang="zh-CN" altLang="en-US" sz="2800" smtClean="0"/>
              <a:t>三</a:t>
            </a:r>
            <a:r>
              <a:rPr lang="zh-CN" altLang="zh-CN" sz="2800" smtClean="0"/>
              <a:t>角波形的程序</a:t>
            </a:r>
            <a:r>
              <a:rPr lang="en-US" altLang="zh-CN" sz="2800" smtClean="0"/>
              <a:t>:</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使用</a:t>
            </a:r>
            <a:r>
              <a:rPr lang="en-US" altLang="zh-CN" sz="2800" smtClean="0"/>
              <a:t>piecewise()</a:t>
            </a:r>
            <a:r>
              <a:rPr lang="zh-CN" altLang="zh-CN" sz="2800" smtClean="0"/>
              <a:t>的好处在于它只计算需要计算的值</a:t>
            </a:r>
            <a:r>
              <a:rPr lang="en-US" altLang="zh-CN" sz="2800" smtClean="0"/>
              <a:t>.</a:t>
            </a:r>
            <a:r>
              <a:rPr lang="zh-CN" altLang="zh-CN" sz="2800" smtClean="0"/>
              <a:t>因此在上面的例子中，表达式 </a:t>
            </a:r>
            <a:r>
              <a:rPr lang="en-US" altLang="zh-CN" sz="2800" smtClean="0"/>
              <a:t>“x/c0*hc”</a:t>
            </a:r>
            <a:r>
              <a:rPr lang="zh-CN" altLang="zh-CN" sz="2800" smtClean="0"/>
              <a:t>和</a:t>
            </a:r>
            <a:r>
              <a:rPr lang="en-US" altLang="zh-CN" sz="2800" smtClean="0"/>
              <a:t>“(c-x)/(c-c0)*hc”</a:t>
            </a:r>
            <a:r>
              <a:rPr lang="zh-CN" altLang="zh-CN" sz="2800" smtClean="0"/>
              <a:t>只对输入数组</a:t>
            </a:r>
            <a:r>
              <a:rPr lang="en-US" altLang="zh-CN" sz="2800" smtClean="0"/>
              <a:t>x</a:t>
            </a:r>
            <a:r>
              <a:rPr lang="zh-CN" altLang="zh-CN" sz="2800" smtClean="0"/>
              <a:t>中满足条件的部分进行计算。</a:t>
            </a:r>
          </a:p>
          <a:p>
            <a:pPr>
              <a:buFont typeface="Wingdings" pitchFamily="2" charset="2"/>
              <a:buNone/>
            </a:pPr>
            <a:endParaRPr lang="zh-CN" altLang="zh-CN" sz="2800" smtClean="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B93C0C2-CBBF-40B6-8F1B-612321212203}" type="slidenum">
              <a:rPr lang="en-US" altLang="zh-CN" smtClean="0"/>
              <a:pPr eaLnBrk="1" hangingPunct="1"/>
              <a:t>37</a:t>
            </a:fld>
            <a:endParaRPr lang="en-US" altLang="zh-CN" smtClean="0"/>
          </a:p>
        </p:txBody>
      </p:sp>
      <p:sp>
        <p:nvSpPr>
          <p:cNvPr id="39941" name="Text Box 4"/>
          <p:cNvSpPr txBox="1">
            <a:spLocks noChangeArrowheads="1"/>
          </p:cNvSpPr>
          <p:nvPr/>
        </p:nvSpPr>
        <p:spPr bwMode="auto">
          <a:xfrm>
            <a:off x="1447800" y="2133600"/>
            <a:ext cx="6781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triangle_wave3(x, c, c0, hc):</a:t>
            </a:r>
          </a:p>
          <a:p>
            <a:pPr eaLnBrk="1" hangingPunct="1"/>
            <a:r>
              <a:rPr lang="en-US" altLang="zh-CN" sz="2000"/>
              <a:t>       x = x - x.astype(np.int) </a:t>
            </a:r>
          </a:p>
          <a:p>
            <a:pPr eaLnBrk="1" hangingPunct="1"/>
            <a:r>
              <a:rPr lang="en-US" altLang="zh-CN" sz="2000"/>
              <a:t>       return np.piecewise(x</a:t>
            </a:r>
            <a:r>
              <a:rPr lang="en-US" altLang="zh-CN" sz="2000" baseline="-25000"/>
              <a:t>,</a:t>
            </a:r>
          </a:p>
          <a:p>
            <a:pPr eaLnBrk="1" hangingPunct="1"/>
            <a:r>
              <a:rPr lang="en-US" altLang="zh-CN" sz="2000" baseline="-25000"/>
              <a:t>                      </a:t>
            </a:r>
            <a:r>
              <a:rPr lang="en-US" altLang="zh-CN" sz="2000"/>
              <a:t>[x&gt;=c, x&lt;c0],</a:t>
            </a:r>
            <a:endParaRPr lang="zh-CN" altLang="en-US" sz="2000"/>
          </a:p>
          <a:p>
            <a:pPr eaLnBrk="1" hangingPunct="1"/>
            <a:r>
              <a:rPr lang="en-US" altLang="zh-CN" sz="2000"/>
              <a:t>               [0, # x&gt;=c</a:t>
            </a:r>
            <a:endParaRPr lang="zh-CN" altLang="en-US" sz="2000"/>
          </a:p>
          <a:p>
            <a:pPr eaLnBrk="1" hangingPunct="1"/>
            <a:r>
              <a:rPr lang="en-US" altLang="zh-CN" sz="2000"/>
              <a:t>               lambda x: x/c0*hc, # x&lt;c0</a:t>
            </a:r>
          </a:p>
          <a:p>
            <a:pPr eaLnBrk="1" hangingPunct="1"/>
            <a:r>
              <a:rPr lang="en-US" altLang="zh-CN" sz="2000"/>
              <a:t>               lambda x: (c-x)/(c-c0)*hc]) # else</a:t>
            </a:r>
            <a:endParaRPr lang="zh-C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zh-CN" sz="3600" smtClean="0"/>
              <a:t>分段函数</a:t>
            </a:r>
            <a:endParaRPr lang="zh-CN" altLang="en-US" sz="3600" smtClean="0"/>
          </a:p>
        </p:txBody>
      </p:sp>
      <p:sp>
        <p:nvSpPr>
          <p:cNvPr id="409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C035EB-4B6C-4E11-8F17-9315D81EAC42}" type="slidenum">
              <a:rPr lang="en-US" altLang="zh-CN" smtClean="0"/>
              <a:pPr eaLnBrk="1" hangingPunct="1"/>
              <a:t>38</a:t>
            </a:fld>
            <a:endParaRPr lang="en-US" altLang="zh-CN" smtClean="0"/>
          </a:p>
        </p:txBody>
      </p:sp>
      <p:sp>
        <p:nvSpPr>
          <p:cNvPr id="40964" name="内容占位符 5"/>
          <p:cNvSpPr>
            <a:spLocks noGrp="1"/>
          </p:cNvSpPr>
          <p:nvPr>
            <p:ph idx="1"/>
          </p:nvPr>
        </p:nvSpPr>
        <p:spPr/>
        <p:txBody>
          <a:bodyPr/>
          <a:lstStyle/>
          <a:p>
            <a:pPr>
              <a:buFont typeface="Wingdings" pitchFamily="2" charset="2"/>
              <a:buNone/>
            </a:pPr>
            <a:endParaRPr lang="zh-CN" altLang="en-US" smtClean="0"/>
          </a:p>
        </p:txBody>
      </p:sp>
      <p:sp>
        <p:nvSpPr>
          <p:cNvPr id="40965" name="Text Box 4"/>
          <p:cNvSpPr txBox="1">
            <a:spLocks noChangeArrowheads="1"/>
          </p:cNvSpPr>
          <p:nvPr/>
        </p:nvSpPr>
        <p:spPr bwMode="auto">
          <a:xfrm>
            <a:off x="914400" y="1066800"/>
            <a:ext cx="7543800" cy="53244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 coding: utf-8 -*-</a:t>
            </a:r>
          </a:p>
          <a:p>
            <a:pPr eaLnBrk="1" hangingPunct="1"/>
            <a:r>
              <a:rPr lang="en-US" altLang="zh-CN" sz="2000"/>
              <a:t>"""</a:t>
            </a:r>
          </a:p>
          <a:p>
            <a:pPr eaLnBrk="1" hangingPunct="1"/>
            <a:r>
              <a:rPr lang="zh-CN" altLang="en-US" sz="2000"/>
              <a:t>使用</a:t>
            </a:r>
            <a:r>
              <a:rPr lang="en-US" altLang="zh-CN" sz="2000"/>
              <a:t>where, select, piecewise</a:t>
            </a:r>
            <a:r>
              <a:rPr lang="zh-CN" altLang="en-US" sz="2000"/>
              <a:t>等计算三角波形的分段函数。</a:t>
            </a:r>
          </a:p>
          <a:p>
            <a:pPr eaLnBrk="1" hangingPunct="1"/>
            <a:r>
              <a:rPr lang="en-US" altLang="zh-CN" sz="2000"/>
              <a:t>"""</a:t>
            </a:r>
          </a:p>
          <a:p>
            <a:pPr eaLnBrk="1" hangingPunct="1"/>
            <a:r>
              <a:rPr lang="en-US" altLang="zh-CN" sz="2000"/>
              <a:t>import numpy as np</a:t>
            </a:r>
            <a:br>
              <a:rPr lang="en-US" altLang="zh-CN" sz="2000"/>
            </a:br>
            <a:endParaRPr lang="en-US" altLang="zh-CN" sz="2000"/>
          </a:p>
          <a:p>
            <a:pPr eaLnBrk="1" hangingPunct="1"/>
            <a:r>
              <a:rPr lang="en-US" altLang="zh-CN" sz="2000"/>
              <a:t>def triangle_wave(x, c, c0, hc):</a:t>
            </a:r>
          </a:p>
          <a:p>
            <a:pPr eaLnBrk="1" hangingPunct="1"/>
            <a:r>
              <a:rPr lang="en-US" altLang="zh-CN" sz="2000"/>
              <a:t>    x = x - x.astype(np.int) # </a:t>
            </a:r>
            <a:r>
              <a:rPr lang="zh-CN" altLang="en-US" sz="2000"/>
              <a:t>三角波的周期为</a:t>
            </a:r>
            <a:r>
              <a:rPr lang="en-US" altLang="zh-CN" sz="2000"/>
              <a:t>1</a:t>
            </a:r>
            <a:r>
              <a:rPr lang="zh-CN" altLang="en-US" sz="2000"/>
              <a:t>，因此只取</a:t>
            </a:r>
            <a:r>
              <a:rPr lang="en-US" altLang="zh-CN" sz="2000"/>
              <a:t>x</a:t>
            </a:r>
            <a:r>
              <a:rPr lang="zh-CN" altLang="en-US" sz="2000"/>
              <a:t>坐标的小数部分进行计算</a:t>
            </a:r>
          </a:p>
          <a:p>
            <a:pPr eaLnBrk="1" hangingPunct="1"/>
            <a:r>
              <a:rPr lang="en-US" altLang="zh-CN" sz="2000"/>
              <a:t>    return np.where(x&gt;=c, 0, np.where(x&lt;c0, x/c0*hc, (c-x)/(c-c0)*hc))</a:t>
            </a:r>
            <a:br>
              <a:rPr lang="en-US" altLang="zh-CN" sz="2000"/>
            </a:br>
            <a:endParaRPr lang="en-US" altLang="zh-CN" sz="2000"/>
          </a:p>
          <a:p>
            <a:pPr eaLnBrk="1" hangingPunct="1"/>
            <a:r>
              <a:rPr lang="en-US" altLang="zh-CN" sz="2000"/>
              <a:t>def triangle_wave2(x, c, c0, hc):</a:t>
            </a:r>
          </a:p>
          <a:p>
            <a:pPr eaLnBrk="1" hangingPunct="1"/>
            <a:r>
              <a:rPr lang="en-US" altLang="zh-CN" sz="2000"/>
              <a:t>    x = x - x.astype(np.int)</a:t>
            </a:r>
          </a:p>
          <a:p>
            <a:pPr eaLnBrk="1" hangingPunct="1"/>
            <a:r>
              <a:rPr lang="en-US" altLang="zh-CN" sz="2000"/>
              <a:t>    return np.select([x&gt;=c, x&lt;c0, True], [0, x/c0*hc, (c-x)/(c-c0)*hc])</a:t>
            </a:r>
          </a:p>
          <a:p>
            <a:pPr eaLnBrk="1" hangingPunct="1"/>
            <a:r>
              <a:rPr lang="en-US" altLang="zh-CN" sz="2000"/>
              <a:t>, 0.4, 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zh-CN" sz="3600" smtClean="0"/>
              <a:t>分段函数</a:t>
            </a:r>
            <a:endParaRPr lang="zh-CN" altLang="en-US" sz="3600" smtClean="0"/>
          </a:p>
        </p:txBody>
      </p:sp>
      <p:sp>
        <p:nvSpPr>
          <p:cNvPr id="41987" name="内容占位符 2"/>
          <p:cNvSpPr>
            <a:spLocks noGrp="1"/>
          </p:cNvSpPr>
          <p:nvPr>
            <p:ph idx="1"/>
          </p:nvPr>
        </p:nvSpPr>
        <p:spPr/>
        <p:txBody>
          <a:bodyPr/>
          <a:lstStyle/>
          <a:p>
            <a:r>
              <a:rPr lang="en-US" altLang="zh-CN" smtClean="0"/>
              <a:t> </a:t>
            </a:r>
            <a:endParaRPr lang="zh-CN" altLang="en-US" smtClean="0"/>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8496A15-0158-4DB9-BD42-BC56AD106CAD}" type="slidenum">
              <a:rPr lang="en-US" altLang="zh-CN" smtClean="0"/>
              <a:pPr eaLnBrk="1" hangingPunct="1"/>
              <a:t>39</a:t>
            </a:fld>
            <a:endParaRPr lang="en-US" altLang="zh-CN" smtClean="0"/>
          </a:p>
        </p:txBody>
      </p:sp>
      <p:sp>
        <p:nvSpPr>
          <p:cNvPr id="41989" name="Text Box 4"/>
          <p:cNvSpPr txBox="1">
            <a:spLocks noChangeArrowheads="1"/>
          </p:cNvSpPr>
          <p:nvPr/>
        </p:nvSpPr>
        <p:spPr bwMode="auto">
          <a:xfrm>
            <a:off x="914400" y="1066800"/>
            <a:ext cx="7543800" cy="56324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triangle_wave3(x, c, c0, hc):</a:t>
            </a:r>
          </a:p>
          <a:p>
            <a:pPr eaLnBrk="1" hangingPunct="1"/>
            <a:r>
              <a:rPr lang="en-US" altLang="zh-CN" sz="2000"/>
              <a:t>    x = x - x.astype(np.int)</a:t>
            </a:r>
          </a:p>
          <a:p>
            <a:pPr eaLnBrk="1" hangingPunct="1"/>
            <a:r>
              <a:rPr lang="en-US" altLang="zh-CN" sz="2000"/>
              <a:t>    return np.piecewise(x, </a:t>
            </a:r>
          </a:p>
          <a:p>
            <a:pPr eaLnBrk="1" hangingPunct="1"/>
            <a:r>
              <a:rPr lang="en-US" altLang="zh-CN" sz="2000"/>
              <a:t>        [x&gt;=c, x&lt;c0],</a:t>
            </a:r>
          </a:p>
          <a:p>
            <a:pPr eaLnBrk="1" hangingPunct="1"/>
            <a:r>
              <a:rPr lang="en-US" altLang="zh-CN" sz="2000"/>
              <a:t>        [0, # x&gt;=c </a:t>
            </a:r>
          </a:p>
          <a:p>
            <a:pPr eaLnBrk="1" hangingPunct="1"/>
            <a:r>
              <a:rPr lang="en-US" altLang="zh-CN" sz="2000"/>
              <a:t>        lambda x: x/c0*hc, # x&lt;c0</a:t>
            </a:r>
          </a:p>
          <a:p>
            <a:pPr eaLnBrk="1" hangingPunct="1"/>
            <a:r>
              <a:rPr lang="en-US" altLang="zh-CN" sz="2000"/>
              <a:t>        lambda x: (c-x)/(c-c0)*hc]) # else</a:t>
            </a:r>
          </a:p>
          <a:p>
            <a:pPr eaLnBrk="1" hangingPunct="1"/>
            <a:endParaRPr lang="en-US" altLang="zh-CN" sz="2000"/>
          </a:p>
          <a:p>
            <a:pPr eaLnBrk="1" hangingPunct="1"/>
            <a:r>
              <a:rPr lang="en-US" altLang="zh-CN" sz="2000"/>
              <a:t>def triangle_wave4(x, c, c0, hc):</a:t>
            </a:r>
          </a:p>
          <a:p>
            <a:pPr eaLnBrk="1" hangingPunct="1"/>
            <a:r>
              <a:rPr lang="en-US" altLang="zh-CN" sz="2000"/>
              <a:t>"""</a:t>
            </a:r>
            <a:r>
              <a:rPr lang="zh-CN" altLang="en-US" sz="2000"/>
              <a:t>显示每个分段函数计算的数据点数</a:t>
            </a:r>
            <a:r>
              <a:rPr lang="en-US" altLang="zh-CN" sz="2000"/>
              <a:t>"""</a:t>
            </a:r>
          </a:p>
          <a:p>
            <a:pPr eaLnBrk="1" hangingPunct="1"/>
            <a:r>
              <a:rPr lang="en-US" altLang="zh-CN" sz="2000"/>
              <a:t>    def f1(x):</a:t>
            </a:r>
          </a:p>
          <a:p>
            <a:pPr eaLnBrk="1" hangingPunct="1"/>
            <a:r>
              <a:rPr lang="en-US" altLang="zh-CN" sz="2000"/>
              <a:t>        print "f1:", x.shape</a:t>
            </a:r>
          </a:p>
          <a:p>
            <a:pPr eaLnBrk="1" hangingPunct="1"/>
            <a:r>
              <a:rPr lang="en-US" altLang="zh-CN" sz="2000"/>
              <a:t>        return x/c0*hc</a:t>
            </a:r>
          </a:p>
          <a:p>
            <a:pPr eaLnBrk="1" hangingPunct="1"/>
            <a:r>
              <a:rPr lang="en-US" altLang="zh-CN" sz="2000"/>
              <a:t>    def f2(x):</a:t>
            </a:r>
          </a:p>
          <a:p>
            <a:pPr eaLnBrk="1" hangingPunct="1"/>
            <a:r>
              <a:rPr lang="en-US" altLang="zh-CN" sz="2000"/>
              <a:t>        print "f2:", x.shape</a:t>
            </a:r>
          </a:p>
          <a:p>
            <a:pPr eaLnBrk="1" hangingPunct="1"/>
            <a:r>
              <a:rPr lang="en-US" altLang="zh-CN" sz="2000"/>
              <a:t>        return (c-x)/(c-c0)*hc</a:t>
            </a:r>
          </a:p>
          <a:p>
            <a:pPr eaLnBrk="1" hangingPunct="1"/>
            <a:r>
              <a:rPr lang="en-US" altLang="zh-CN" sz="2000"/>
              <a:t>    x = x - x.astype(np.int)</a:t>
            </a:r>
          </a:p>
          <a:p>
            <a:pPr eaLnBrk="1" hangingPunct="1"/>
            <a:r>
              <a:rPr lang="en-US" altLang="zh-CN" sz="2000"/>
              <a:t>    return np.piecewise(x, [x&gt;=c, x&lt;c0], [0, f1, f2])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zh-CN" sz="3600" smtClean="0"/>
              <a:t>求和、平均值、方差</a:t>
            </a:r>
            <a:endParaRPr lang="en-US" altLang="zh-CN" sz="3600" smtClean="0"/>
          </a:p>
        </p:txBody>
      </p:sp>
      <p:sp>
        <p:nvSpPr>
          <p:cNvPr id="6147"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sum()</a:t>
            </a:r>
            <a:r>
              <a:rPr lang="zh-CN" altLang="zh-CN" sz="2800" smtClean="0"/>
              <a:t>计算数组元素之和，也可以对列表、元组等和数组类似的序列进行求和。当数组是多维时，它计算数组中所有元素的和：</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en-US" sz="2800" smtClean="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5478A0-019E-4251-8816-60A017166703}" type="slidenum">
              <a:rPr lang="en-US" altLang="zh-CN" smtClean="0"/>
              <a:pPr eaLnBrk="1" hangingPunct="1"/>
              <a:t>4</a:t>
            </a:fld>
            <a:endParaRPr lang="en-US" altLang="zh-CN" smtClean="0"/>
          </a:p>
        </p:txBody>
      </p:sp>
      <p:sp>
        <p:nvSpPr>
          <p:cNvPr id="6149" name="Text Box 4"/>
          <p:cNvSpPr txBox="1">
            <a:spLocks noChangeArrowheads="1"/>
          </p:cNvSpPr>
          <p:nvPr/>
        </p:nvSpPr>
        <p:spPr bwMode="auto">
          <a:xfrm>
            <a:off x="762000" y="2743200"/>
            <a:ext cx="7924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 =np.random.randint(0,10,size=(4,5))</a:t>
            </a:r>
            <a:endParaRPr lang="zh-CN" altLang="en-US" sz="2000"/>
          </a:p>
          <a:p>
            <a:pPr eaLnBrk="1" hangingPunct="1"/>
            <a:r>
              <a:rPr lang="en-US" altLang="zh-CN" sz="2000"/>
              <a:t>&gt;&gt;&gt; a</a:t>
            </a:r>
            <a:endParaRPr lang="zh-CN" altLang="en-US" sz="2000"/>
          </a:p>
          <a:p>
            <a:pPr eaLnBrk="1" hangingPunct="1"/>
            <a:r>
              <a:rPr lang="en-US" altLang="zh-CN" sz="2000"/>
              <a:t>array([[7, 1, 9, 6, 3],</a:t>
            </a:r>
            <a:r>
              <a:rPr lang="zh-CN" altLang="en-US" sz="2000"/>
              <a:t> </a:t>
            </a:r>
          </a:p>
          <a:p>
            <a:pPr eaLnBrk="1" hangingPunct="1"/>
            <a:r>
              <a:rPr lang="en-US" altLang="zh-CN" sz="2000"/>
              <a:t>          [5, 1, 3, 8, 2],</a:t>
            </a:r>
            <a:r>
              <a:rPr lang="zh-CN" altLang="zh-CN" sz="2000"/>
              <a:t>  </a:t>
            </a:r>
            <a:endParaRPr lang="en-US" altLang="zh-CN" sz="2000"/>
          </a:p>
          <a:p>
            <a:pPr eaLnBrk="1" hangingPunct="1"/>
            <a:r>
              <a:rPr lang="en-US" altLang="zh-CN" sz="2000"/>
              <a:t>          [9, 8, 9, 4, 0],</a:t>
            </a:r>
            <a:endParaRPr lang="zh-CN" altLang="en-US" sz="2000"/>
          </a:p>
          <a:p>
            <a:pPr eaLnBrk="1" hangingPunct="1"/>
            <a:r>
              <a:rPr lang="en-US" altLang="zh-CN" sz="2000"/>
              <a:t>          [9, 5, 1, 7, 0]])</a:t>
            </a:r>
            <a:endParaRPr lang="zh-CN" altLang="en-US" sz="2000"/>
          </a:p>
          <a:p>
            <a:pPr eaLnBrk="1" hangingPunct="1"/>
            <a:r>
              <a:rPr lang="en-US" altLang="zh-CN" sz="2000"/>
              <a:t>&gt;&gt;&gt; np.sum(a)</a:t>
            </a:r>
            <a:endParaRPr lang="zh-CN" altLang="en-US" sz="2000"/>
          </a:p>
          <a:p>
            <a:pPr eaLnBrk="1" hangingPunct="1"/>
            <a:r>
              <a:rPr lang="en-US" altLang="zh-CN" sz="2000"/>
              <a:t>97</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zh-CN" sz="4000" smtClean="0"/>
              <a:t>分段函数</a:t>
            </a:r>
            <a:endParaRPr lang="zh-CN" altLang="en-US" smtClean="0"/>
          </a:p>
        </p:txBody>
      </p:sp>
      <p:sp>
        <p:nvSpPr>
          <p:cNvPr id="43011" name="内容占位符 2"/>
          <p:cNvSpPr>
            <a:spLocks noGrp="1"/>
          </p:cNvSpPr>
          <p:nvPr>
            <p:ph idx="1"/>
          </p:nvPr>
        </p:nvSpPr>
        <p:spPr/>
        <p:txBody>
          <a:bodyPr/>
          <a:lstStyle/>
          <a:p>
            <a:endParaRPr lang="en-US" altLang="zh-CN" smtClean="0"/>
          </a:p>
          <a:p>
            <a:pPr>
              <a:buFont typeface="Wingdings" pitchFamily="2" charset="2"/>
              <a:buNone/>
            </a:pPr>
            <a:endParaRPr lang="en-US" altLang="zh-CN" smtClean="0"/>
          </a:p>
          <a:p>
            <a:endParaRPr lang="en-US" altLang="zh-CN" smtClean="0"/>
          </a:p>
          <a:p>
            <a:endParaRPr lang="en-US" altLang="zh-CN" smtClean="0"/>
          </a:p>
          <a:p>
            <a:pPr>
              <a:buFont typeface="Wingdings" pitchFamily="2" charset="2"/>
              <a:buNone/>
            </a:pPr>
            <a:r>
              <a:rPr lang="en-US" altLang="zh-CN" sz="2800" smtClean="0"/>
              <a:t>        triangle_wave4()</a:t>
            </a:r>
            <a:r>
              <a:rPr lang="zh-CN" altLang="en-US" sz="2800" smtClean="0"/>
              <a:t>验证了每个函数所计算的数组的长度。</a:t>
            </a:r>
            <a:endParaRPr lang="en-US" altLang="zh-CN" sz="2800" smtClean="0"/>
          </a:p>
          <a:p>
            <a:endParaRPr lang="en-US" altLang="zh-CN" smtClean="0"/>
          </a:p>
          <a:p>
            <a:endParaRPr lang="zh-CN" altLang="en-US" smtClean="0"/>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EC85E61-2257-443E-BB76-1396D96B4EC1}" type="slidenum">
              <a:rPr lang="en-US" altLang="zh-CN" smtClean="0"/>
              <a:pPr eaLnBrk="1" hangingPunct="1"/>
              <a:t>40</a:t>
            </a:fld>
            <a:endParaRPr lang="en-US" altLang="zh-CN" smtClean="0"/>
          </a:p>
        </p:txBody>
      </p:sp>
      <p:sp>
        <p:nvSpPr>
          <p:cNvPr id="43013" name="Text Box 4"/>
          <p:cNvSpPr txBox="1">
            <a:spLocks noChangeArrowheads="1"/>
          </p:cNvSpPr>
          <p:nvPr/>
        </p:nvSpPr>
        <p:spPr bwMode="auto">
          <a:xfrm>
            <a:off x="914400" y="1066800"/>
            <a:ext cx="7543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CN" sz="2000"/>
          </a:p>
          <a:p>
            <a:pPr eaLnBrk="1" hangingPunct="1"/>
            <a:r>
              <a:rPr lang="en-US" altLang="zh-CN" sz="2000"/>
              <a:t>x = np.linspace(0, 2, 1000) </a:t>
            </a:r>
          </a:p>
          <a:p>
            <a:pPr eaLnBrk="1" hangingPunct="1"/>
            <a:r>
              <a:rPr lang="en-US" altLang="zh-CN" sz="2000"/>
              <a:t>y = triangle_wave(x, 0.6, 0.4, 1.0)</a:t>
            </a:r>
          </a:p>
          <a:p>
            <a:pPr eaLnBrk="1" hangingPunct="1"/>
            <a:r>
              <a:rPr lang="en-US" altLang="zh-CN" sz="2000"/>
              <a:t>y2 = triangle_wave2(x, 0.6, 0.4, 1.0)</a:t>
            </a:r>
          </a:p>
          <a:p>
            <a:pPr eaLnBrk="1" hangingPunct="1"/>
            <a:r>
              <a:rPr lang="en-US" altLang="zh-CN" sz="2000"/>
              <a:t>y3 = triangle_wave3(x, 0.6, 0.4, 1.0)</a:t>
            </a:r>
          </a:p>
          <a:p>
            <a:pPr eaLnBrk="1" hangingPunct="1"/>
            <a:r>
              <a:rPr lang="en-US" altLang="zh-CN" sz="2000"/>
              <a:t>y4 = triangle_wave4(x, 0.6, 0.4, 1.0)</a:t>
            </a:r>
          </a:p>
        </p:txBody>
      </p:sp>
      <p:sp>
        <p:nvSpPr>
          <p:cNvPr id="43014" name="Text Box 4"/>
          <p:cNvSpPr txBox="1">
            <a:spLocks noChangeArrowheads="1"/>
          </p:cNvSpPr>
          <p:nvPr/>
        </p:nvSpPr>
        <p:spPr bwMode="auto">
          <a:xfrm>
            <a:off x="990600" y="4419600"/>
            <a:ext cx="75438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CN" sz="2000"/>
          </a:p>
          <a:p>
            <a:pPr eaLnBrk="1" hangingPunct="1"/>
            <a:r>
              <a:rPr lang="es-ES" altLang="zh-CN" sz="2000"/>
              <a:t>np.alltrue(y==y2) and np.alltrue(y2==y3) and np.alltrue(y3==y4)</a:t>
            </a:r>
          </a:p>
          <a:p>
            <a:pPr eaLnBrk="1" hangingPunct="1"/>
            <a:endParaRPr lang="en-US" altLang="zh-CN"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zh-CN" sz="3600" smtClean="0"/>
              <a:t>统计函数</a:t>
            </a:r>
            <a:endParaRPr lang="zh-CN" altLang="en-US" sz="3600" smtClean="0"/>
          </a:p>
        </p:txBody>
      </p:sp>
      <p:sp>
        <p:nvSpPr>
          <p:cNvPr id="41987" name="内容占位符 2"/>
          <p:cNvSpPr>
            <a:spLocks noGrp="1"/>
          </p:cNvSpPr>
          <p:nvPr>
            <p:ph idx="1"/>
          </p:nvPr>
        </p:nvSpPr>
        <p:spPr>
          <a:xfrm>
            <a:off x="304800" y="1052513"/>
            <a:ext cx="8382000" cy="5424487"/>
          </a:xfrm>
        </p:spPr>
        <p:txBody>
          <a:bodyPr/>
          <a:lstStyle/>
          <a:p>
            <a:pPr>
              <a:buFont typeface="Wingdings" pitchFamily="2" charset="2"/>
              <a:buNone/>
              <a:defRPr/>
            </a:pPr>
            <a:r>
              <a:rPr lang="en-US" sz="2800" dirty="0" smtClean="0"/>
              <a:t>         unique():</a:t>
            </a:r>
            <a:r>
              <a:rPr lang="zh-CN" sz="2800" dirty="0" smtClean="0"/>
              <a:t>返冋其参数数组中所有不同的值，并按从小到</a:t>
            </a:r>
            <a:r>
              <a:rPr lang="zh-CN" altLang="en-US" sz="2800" dirty="0" smtClean="0"/>
              <a:t>大</a:t>
            </a:r>
            <a:r>
              <a:rPr lang="zh-CN" sz="2800" dirty="0" smtClean="0"/>
              <a:t>的顺序排列。它有两个可选参数：</a:t>
            </a:r>
          </a:p>
          <a:p>
            <a:pPr lvl="1">
              <a:defRPr/>
            </a:pPr>
            <a:r>
              <a:rPr lang="en-US" sz="2400" dirty="0" err="1" smtClean="0">
                <a:cs typeface="+mn-cs"/>
              </a:rPr>
              <a:t>retum_index</a:t>
            </a:r>
            <a:r>
              <a:rPr lang="en-US" sz="2400" dirty="0" smtClean="0"/>
              <a:t> : </a:t>
            </a:r>
            <a:r>
              <a:rPr lang="en-US" sz="2400" dirty="0" err="1" smtClean="0">
                <a:cs typeface="+mn-cs"/>
              </a:rPr>
              <a:t>Ture</a:t>
            </a:r>
            <a:r>
              <a:rPr lang="zh-CN" sz="2400" dirty="0" smtClean="0">
                <a:cs typeface="+mn-cs"/>
              </a:rPr>
              <a:t>表示同时返回原始数组中的下标。</a:t>
            </a:r>
          </a:p>
          <a:p>
            <a:pPr lvl="1">
              <a:defRPr/>
            </a:pPr>
            <a:r>
              <a:rPr lang="en-US" sz="2400" dirty="0" err="1" smtClean="0">
                <a:cs typeface="+mn-cs"/>
              </a:rPr>
              <a:t>Retun_inverse</a:t>
            </a:r>
            <a:r>
              <a:rPr lang="en-US" sz="2400" dirty="0" smtClean="0">
                <a:cs typeface="+mn-cs"/>
              </a:rPr>
              <a:t>: True</a:t>
            </a:r>
            <a:r>
              <a:rPr lang="zh-CN" sz="2400" dirty="0" smtClean="0">
                <a:cs typeface="+mn-cs"/>
              </a:rPr>
              <a:t>表示返冋重建原始数组用的下标数组。</a:t>
            </a:r>
          </a:p>
          <a:p>
            <a:pPr>
              <a:buFont typeface="Wingdings" pitchFamily="2" charset="2"/>
              <a:buNone/>
              <a:defRPr/>
            </a:pPr>
            <a:r>
              <a:rPr lang="en-US" altLang="zh-CN" dirty="0" smtClean="0"/>
              <a:t>         </a:t>
            </a:r>
            <a:r>
              <a:rPr lang="zh-CN" sz="2800" dirty="0" smtClean="0"/>
              <a:t>下面通过实例介绍</a:t>
            </a:r>
            <a:r>
              <a:rPr lang="en-US" sz="2800" dirty="0" smtClean="0"/>
              <a:t>unique()</a:t>
            </a:r>
            <a:r>
              <a:rPr lang="zh-CN" sz="2800" dirty="0" smtClean="0"/>
              <a:t>的用法。首先用</a:t>
            </a:r>
            <a:r>
              <a:rPr lang="en-US" sz="2800" dirty="0" err="1" smtClean="0"/>
              <a:t>randint</a:t>
            </a:r>
            <a:r>
              <a:rPr lang="en-US" sz="2800" dirty="0" smtClean="0"/>
              <a:t>()</a:t>
            </a:r>
            <a:r>
              <a:rPr lang="zh-CN" sz="2800" dirty="0" smtClean="0"/>
              <a:t>创建含有10个元素、值在0到9范围之内的随机整数数组：</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F2416ED-8066-4EEE-8A73-24BD7647AE62}" type="slidenum">
              <a:rPr lang="en-US" altLang="zh-CN" smtClean="0"/>
              <a:pPr eaLnBrk="1" hangingPunct="1"/>
              <a:t>41</a:t>
            </a:fld>
            <a:endParaRPr lang="en-US" altLang="zh-CN" smtClean="0"/>
          </a:p>
        </p:txBody>
      </p:sp>
      <p:sp>
        <p:nvSpPr>
          <p:cNvPr id="44037" name="Text Box 4"/>
          <p:cNvSpPr txBox="1">
            <a:spLocks noChangeArrowheads="1"/>
          </p:cNvSpPr>
          <p:nvPr/>
        </p:nvSpPr>
        <p:spPr bwMode="auto">
          <a:xfrm>
            <a:off x="2133600" y="5029200"/>
            <a:ext cx="5867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 =np.random.randint(0,10,10)</a:t>
            </a:r>
            <a:endParaRPr lang="zh-CN" altLang="en-US" sz="2000"/>
          </a:p>
          <a:p>
            <a:pPr eaLnBrk="1" hangingPunct="1"/>
            <a:r>
              <a:rPr lang="en-US" altLang="zh-CN" sz="2000"/>
              <a:t>&gt;&gt;&gt; a</a:t>
            </a:r>
            <a:endParaRPr lang="zh-CN" altLang="en-US" sz="2000"/>
          </a:p>
          <a:p>
            <a:pPr eaLnBrk="1" hangingPunct="1"/>
            <a:r>
              <a:rPr lang="en-US" altLang="zh-CN" sz="2000"/>
              <a:t>array([1, 1, </a:t>
            </a:r>
            <a:r>
              <a:rPr lang="en-US" altLang="zh-CN" sz="2000" i="1"/>
              <a:t>9,</a:t>
            </a:r>
            <a:r>
              <a:rPr lang="en-US" altLang="zh-CN" sz="2000"/>
              <a:t> 5, </a:t>
            </a:r>
            <a:r>
              <a:rPr lang="en-US" altLang="zh-CN" sz="2000" i="1"/>
              <a:t>2, 6, 7, 6, 2,</a:t>
            </a:r>
            <a:r>
              <a:rPr lang="en-US" altLang="zh-CN" sz="2000"/>
              <a:t> 9])</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zh-CN" sz="3600" smtClean="0"/>
              <a:t>统计函数</a:t>
            </a:r>
            <a:endParaRPr lang="zh-CN" altLang="en-US" sz="3600" smtClean="0"/>
          </a:p>
        </p:txBody>
      </p:sp>
      <p:sp>
        <p:nvSpPr>
          <p:cNvPr id="45059" name="内容占位符 2"/>
          <p:cNvSpPr>
            <a:spLocks noGrp="1"/>
          </p:cNvSpPr>
          <p:nvPr>
            <p:ph idx="1"/>
          </p:nvPr>
        </p:nvSpPr>
        <p:spPr/>
        <p:txBody>
          <a:bodyPr/>
          <a:lstStyle/>
          <a:p>
            <a:pPr>
              <a:buFont typeface="Wingdings" pitchFamily="2" charset="2"/>
              <a:buNone/>
            </a:pPr>
            <a:r>
              <a:rPr lang="en-US" altLang="zh-CN" smtClean="0"/>
              <a:t>         </a:t>
            </a:r>
            <a:r>
              <a:rPr lang="zh-CN" altLang="zh-CN" smtClean="0"/>
              <a:t>通过</a:t>
            </a:r>
            <a:r>
              <a:rPr lang="en-US" altLang="zh-CN" smtClean="0"/>
              <a:t>unique(a)</a:t>
            </a:r>
            <a:r>
              <a:rPr lang="zh-CN" altLang="zh-CN" smtClean="0"/>
              <a:t>可以找到数组</a:t>
            </a:r>
            <a:r>
              <a:rPr lang="en-US" altLang="zh-CN" smtClean="0"/>
              <a:t>a</a:t>
            </a:r>
            <a:r>
              <a:rPr lang="zh-CN" altLang="zh-CN" smtClean="0"/>
              <a:t>中所有的整数，并按照顺序排列：</a:t>
            </a:r>
          </a:p>
          <a:p>
            <a:pPr>
              <a:buFont typeface="Wingdings" pitchFamily="2" charset="2"/>
              <a:buNone/>
            </a:pPr>
            <a:r>
              <a:rPr lang="zh-CN" altLang="zh-CN" b="1" smtClean="0"/>
              <a:t>	</a:t>
            </a:r>
            <a:endParaRPr lang="zh-CN" altLang="zh-CN" smtClean="0"/>
          </a:p>
          <a:p>
            <a:endParaRPr lang="en-US" altLang="zh-CN" smtClean="0"/>
          </a:p>
          <a:p>
            <a:pPr>
              <a:buFont typeface="Wingdings" pitchFamily="2" charset="2"/>
              <a:buNone/>
            </a:pPr>
            <a:r>
              <a:rPr lang="en-US" altLang="zh-CN" smtClean="0"/>
              <a:t>         </a:t>
            </a:r>
            <a:r>
              <a:rPr lang="zh-CN" altLang="zh-CN" smtClean="0"/>
              <a:t>如果参数</a:t>
            </a:r>
            <a:r>
              <a:rPr lang="en-US" altLang="zh-CN" smtClean="0"/>
              <a:t>return_index</a:t>
            </a:r>
            <a:r>
              <a:rPr lang="zh-CN" altLang="zh-CN" smtClean="0"/>
              <a:t>为</a:t>
            </a:r>
            <a:r>
              <a:rPr lang="en-US" altLang="zh-CN" smtClean="0"/>
              <a:t>True,</a:t>
            </a:r>
            <a:r>
              <a:rPr lang="zh-CN" altLang="zh-CN" smtClean="0"/>
              <a:t>就返回两个数组</a:t>
            </a:r>
            <a:r>
              <a:rPr lang="en-US" altLang="zh-CN" smtClean="0"/>
              <a:t>,</a:t>
            </a:r>
            <a:r>
              <a:rPr lang="zh-CN" altLang="zh-CN" smtClean="0"/>
              <a:t>第二个数组是第一个数组在原始数组中的下标：</a:t>
            </a:r>
          </a:p>
          <a:p>
            <a:pPr>
              <a:buFont typeface="Wingdings" pitchFamily="2" charset="2"/>
              <a:buNone/>
            </a:pPr>
            <a:endParaRPr lang="zh-CN" altLang="en-US" smtClean="0"/>
          </a:p>
        </p:txBody>
      </p:sp>
      <p:sp>
        <p:nvSpPr>
          <p:cNvPr id="450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B71C821-9E33-4312-9084-4CB44EBB6C37}" type="slidenum">
              <a:rPr lang="en-US" altLang="zh-CN" smtClean="0"/>
              <a:pPr eaLnBrk="1" hangingPunct="1"/>
              <a:t>42</a:t>
            </a:fld>
            <a:endParaRPr lang="en-US" altLang="zh-CN" smtClean="0"/>
          </a:p>
        </p:txBody>
      </p:sp>
      <p:sp>
        <p:nvSpPr>
          <p:cNvPr id="45061" name="Text Box 4"/>
          <p:cNvSpPr txBox="1">
            <a:spLocks noChangeArrowheads="1"/>
          </p:cNvSpPr>
          <p:nvPr/>
        </p:nvSpPr>
        <p:spPr bwMode="auto">
          <a:xfrm>
            <a:off x="1676400" y="2209800"/>
            <a:ext cx="5867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np.unique(a)</a:t>
            </a:r>
            <a:endParaRPr lang="zh-CN" altLang="en-US" sz="2000"/>
          </a:p>
          <a:p>
            <a:pPr eaLnBrk="1" hangingPunct="1"/>
            <a:r>
              <a:rPr lang="en-US" altLang="zh-CN" sz="2000"/>
              <a:t>array([l, 2, 5, 6, 7, 9])</a:t>
            </a:r>
            <a:r>
              <a:rPr lang="en-US" altLang="zh-CN" sz="2000" b="1"/>
              <a:t>	</a:t>
            </a:r>
            <a:endParaRPr lang="zh-CN" altLang="en-US" sz="2000"/>
          </a:p>
        </p:txBody>
      </p:sp>
      <p:sp>
        <p:nvSpPr>
          <p:cNvPr id="45062" name="Text Box 4"/>
          <p:cNvSpPr txBox="1">
            <a:spLocks noChangeArrowheads="1"/>
          </p:cNvSpPr>
          <p:nvPr/>
        </p:nvSpPr>
        <p:spPr bwMode="auto">
          <a:xfrm>
            <a:off x="1371600" y="4648200"/>
            <a:ext cx="69342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x, idx = np.unique(a, return_index=True)</a:t>
            </a:r>
            <a:endParaRPr lang="zh-CN" altLang="en-US" sz="2000"/>
          </a:p>
          <a:p>
            <a:pPr eaLnBrk="1" hangingPunct="1"/>
            <a:r>
              <a:rPr lang="en-US" altLang="zh-CN" sz="2000"/>
              <a:t>&gt;&gt;&gt; x</a:t>
            </a:r>
            <a:endParaRPr lang="zh-CN" altLang="en-US" sz="2000"/>
          </a:p>
          <a:p>
            <a:pPr eaLnBrk="1" hangingPunct="1"/>
            <a:r>
              <a:rPr lang="en-US" altLang="zh-CN" sz="2000"/>
              <a:t>array([1, 2, 5, 6, 7, 9]&gt;</a:t>
            </a:r>
            <a:endParaRPr lang="zh-CN" altLang="en-US" sz="2000"/>
          </a:p>
          <a:p>
            <a:pPr eaLnBrk="1" hangingPunct="1"/>
            <a:r>
              <a:rPr lang="en-US" altLang="zh-CN" sz="2000"/>
              <a:t>&gt;&gt;&gt; idx</a:t>
            </a:r>
            <a:endParaRPr lang="zh-CN" altLang="en-US" sz="2000"/>
          </a:p>
          <a:p>
            <a:pPr eaLnBrk="1" hangingPunct="1"/>
            <a:r>
              <a:rPr lang="en-US" altLang="zh-CN" sz="2000"/>
              <a:t>array([0, 4, 3, 5, 6, 2])</a:t>
            </a:r>
            <a:r>
              <a:rPr lang="en-US" altLang="zh-CN" sz="2000" b="1"/>
              <a:t>	</a:t>
            </a:r>
            <a:endParaRPr lang="zh-CN"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sz="3600" smtClean="0"/>
              <a:t>统计函数</a:t>
            </a:r>
            <a:endParaRPr lang="en-US" altLang="zh-CN" sz="3600" smtClean="0">
              <a:solidFill>
                <a:schemeClr val="tx1"/>
              </a:solidFill>
            </a:endParaRPr>
          </a:p>
        </p:txBody>
      </p:sp>
      <p:sp>
        <p:nvSpPr>
          <p:cNvPr id="46083" name="内容占位符 2"/>
          <p:cNvSpPr>
            <a:spLocks noGrp="1"/>
          </p:cNvSpPr>
          <p:nvPr>
            <p:ph idx="1"/>
          </p:nvPr>
        </p:nvSpPr>
        <p:spPr>
          <a:xfrm>
            <a:off x="533400" y="1052513"/>
            <a:ext cx="8153400" cy="4967287"/>
          </a:xfrm>
        </p:spPr>
        <p:txBody>
          <a:bodyPr/>
          <a:lstStyle/>
          <a:p>
            <a:pPr>
              <a:buFont typeface="Wingdings" pitchFamily="2" charset="2"/>
              <a:buNone/>
            </a:pPr>
            <a:r>
              <a:rPr lang="en-US" altLang="zh-CN" sz="2800" smtClean="0"/>
              <a:t>          </a:t>
            </a:r>
            <a:r>
              <a:rPr lang="zh-CN" altLang="zh-CN" sz="2800" smtClean="0"/>
              <a:t>数组</a:t>
            </a:r>
            <a:r>
              <a:rPr lang="en-US" altLang="zh-CN" sz="2800" smtClean="0"/>
              <a:t>idx</a:t>
            </a:r>
            <a:r>
              <a:rPr lang="zh-CN" altLang="zh-CN" sz="2800" smtClean="0"/>
              <a:t>保存的是数组</a:t>
            </a:r>
            <a:r>
              <a:rPr lang="en-US" altLang="zh-CN" sz="2800" smtClean="0"/>
              <a:t>x</a:t>
            </a:r>
            <a:r>
              <a:rPr lang="zh-CN" altLang="zh-CN" sz="2800" smtClean="0"/>
              <a:t>中每个元素在数组</a:t>
            </a:r>
            <a:r>
              <a:rPr lang="en-US" altLang="zh-CN" sz="2800" smtClean="0"/>
              <a:t>a</a:t>
            </a:r>
            <a:r>
              <a:rPr lang="zh-CN" altLang="zh-CN" sz="2800" smtClean="0"/>
              <a:t>中的下标:</a:t>
            </a:r>
          </a:p>
          <a:p>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如果参数</a:t>
            </a:r>
            <a:r>
              <a:rPr lang="en-US" altLang="zh-CN" sz="2800" smtClean="0"/>
              <a:t>return_inverse</a:t>
            </a:r>
            <a:r>
              <a:rPr lang="zh-CN" altLang="zh-CN" sz="2800" smtClean="0"/>
              <a:t>为</a:t>
            </a:r>
            <a:r>
              <a:rPr lang="en-US" altLang="zh-CN" sz="2800" smtClean="0"/>
              <a:t>True,</a:t>
            </a:r>
            <a:r>
              <a:rPr lang="zh-CN" altLang="zh-CN" sz="2800" smtClean="0"/>
              <a:t>那么返回的第二个数组是原始数组</a:t>
            </a:r>
            <a:r>
              <a:rPr lang="en-US" altLang="zh-CN" sz="2800" smtClean="0"/>
              <a:t>a</a:t>
            </a:r>
            <a:r>
              <a:rPr lang="zh-CN" altLang="zh-CN" sz="2800" smtClean="0"/>
              <a:t>中每个元素在数</a:t>
            </a:r>
            <a:r>
              <a:rPr lang="zh-CN" altLang="en-US" sz="2800" smtClean="0"/>
              <a:t>组</a:t>
            </a:r>
            <a:r>
              <a:rPr lang="en-US" altLang="zh-CN" sz="2800" smtClean="0"/>
              <a:t>x</a:t>
            </a:r>
            <a:r>
              <a:rPr lang="en-US" altLang="zh-CN" sz="2800" baseline="-25000" smtClean="0"/>
              <a:t> </a:t>
            </a:r>
            <a:r>
              <a:rPr lang="zh-CN" altLang="zh-CN" sz="2800" smtClean="0"/>
              <a:t>中的下标：</a:t>
            </a:r>
            <a:endParaRPr lang="zh-CN" altLang="en-US" sz="2800" smtClean="0"/>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A18084F-A068-4506-8150-6D01ACDFF47E}" type="slidenum">
              <a:rPr lang="en-US" altLang="zh-CN" smtClean="0"/>
              <a:pPr eaLnBrk="1" hangingPunct="1"/>
              <a:t>43</a:t>
            </a:fld>
            <a:endParaRPr lang="en-US" altLang="zh-CN" smtClean="0"/>
          </a:p>
        </p:txBody>
      </p:sp>
      <p:sp>
        <p:nvSpPr>
          <p:cNvPr id="46085" name="Text Box 4"/>
          <p:cNvSpPr txBox="1">
            <a:spLocks noChangeArrowheads="1"/>
          </p:cNvSpPr>
          <p:nvPr/>
        </p:nvSpPr>
        <p:spPr bwMode="auto">
          <a:xfrm>
            <a:off x="2133600" y="2133600"/>
            <a:ext cx="4800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a[idx]</a:t>
            </a:r>
            <a:endParaRPr lang="zh-CN" altLang="en-US" sz="2000"/>
          </a:p>
          <a:p>
            <a:pPr eaLnBrk="1" hangingPunct="1"/>
            <a:r>
              <a:rPr lang="en-US" altLang="zh-CN" sz="2000"/>
              <a:t>array([1, 2, 5, 6, 7, 9])</a:t>
            </a:r>
            <a:endParaRPr lang="zh-CN" altLang="en-US" sz="2000"/>
          </a:p>
        </p:txBody>
      </p:sp>
      <p:sp>
        <p:nvSpPr>
          <p:cNvPr id="46086" name="Text Box 4"/>
          <p:cNvSpPr txBox="1">
            <a:spLocks noChangeArrowheads="1"/>
          </p:cNvSpPr>
          <p:nvPr/>
        </p:nvSpPr>
        <p:spPr bwMode="auto">
          <a:xfrm>
            <a:off x="914400" y="4572000"/>
            <a:ext cx="73152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x, ridx =</a:t>
            </a:r>
            <a:r>
              <a:rPr lang="zh-CN" altLang="en-US" sz="2000"/>
              <a:t> </a:t>
            </a:r>
            <a:r>
              <a:rPr lang="en-US" altLang="zh-CN" sz="2000"/>
              <a:t>np.unique(a, return_inverse=True)</a:t>
            </a:r>
            <a:endParaRPr lang="zh-CN" altLang="en-US" sz="2000"/>
          </a:p>
          <a:p>
            <a:pPr eaLnBrk="1" hangingPunct="1"/>
            <a:r>
              <a:rPr lang="en-US" altLang="zh-CN" sz="2000"/>
              <a:t>&gt;&gt;&gt; ridx</a:t>
            </a:r>
            <a:endParaRPr lang="zh-CN" altLang="en-US" sz="2000"/>
          </a:p>
          <a:p>
            <a:pPr eaLnBrk="1" hangingPunct="1"/>
            <a:r>
              <a:rPr lang="en-US" altLang="zh-CN" sz="2000"/>
              <a:t>array([0, 0, 5, 2, 1, 3, 4, 3, 1, 5])</a:t>
            </a:r>
          </a:p>
          <a:p>
            <a:pPr eaLnBrk="1" hangingPunct="1"/>
            <a:r>
              <a:rPr lang="en-US" altLang="zh-CN" sz="2000"/>
              <a:t>&gt;&gt;&gt;all(x[ridx]==a) #</a:t>
            </a:r>
            <a:r>
              <a:rPr lang="zh-CN" altLang="en-US" sz="2000"/>
              <a:t>原始数组</a:t>
            </a:r>
            <a:r>
              <a:rPr lang="en-US" altLang="zh-CN" sz="2000"/>
              <a:t>a</a:t>
            </a:r>
            <a:r>
              <a:rPr lang="zh-CN" altLang="en-US" sz="2000"/>
              <a:t>和</a:t>
            </a:r>
            <a:r>
              <a:rPr lang="en-US" altLang="zh-CN" sz="2000"/>
              <a:t>x[ridx]</a:t>
            </a:r>
            <a:r>
              <a:rPr lang="zh-CN" altLang="en-US" sz="2000"/>
              <a:t>完全相同</a:t>
            </a:r>
            <a:endParaRPr lang="en-US" altLang="zh-CN" sz="2000"/>
          </a:p>
          <a:p>
            <a:pPr eaLnBrk="1" hangingPunct="1"/>
            <a:r>
              <a:rPr lang="en-US" altLang="zh-CN" sz="2000"/>
              <a:t>True</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zh-CN" sz="3600" smtClean="0"/>
              <a:t>统计函数</a:t>
            </a:r>
            <a:endParaRPr lang="en-US" altLang="zh-CN" sz="3600" smtClean="0"/>
          </a:p>
        </p:txBody>
      </p:sp>
      <p:sp>
        <p:nvSpPr>
          <p:cNvPr id="47107" name="内容占位符 2"/>
          <p:cNvSpPr>
            <a:spLocks noGrp="1"/>
          </p:cNvSpPr>
          <p:nvPr>
            <p:ph idx="1"/>
          </p:nvPr>
        </p:nvSpPr>
        <p:spPr>
          <a:xfrm>
            <a:off x="566738" y="1052513"/>
            <a:ext cx="8001000" cy="5272087"/>
          </a:xfrm>
        </p:spPr>
        <p:txBody>
          <a:bodyPr/>
          <a:lstStyle/>
          <a:p>
            <a:pPr>
              <a:buFont typeface="Wingdings" pitchFamily="2" charset="2"/>
              <a:buNone/>
            </a:pPr>
            <a:r>
              <a:rPr lang="zh-CN" altLang="en-US" sz="2800" smtClean="0"/>
              <a:t>          </a:t>
            </a:r>
            <a:r>
              <a:rPr lang="en-US" altLang="zh-CN" sz="2800" smtClean="0"/>
              <a:t>bincount():</a:t>
            </a:r>
            <a:r>
              <a:rPr lang="zh-CN" altLang="zh-CN" sz="2800" smtClean="0"/>
              <a:t>对整数数组中各个元素出现的次数进行统计，它要求数组中所有元素都是非负的。其返</a:t>
            </a:r>
            <a:r>
              <a:rPr lang="zh-CN" altLang="en-US" sz="2800" smtClean="0"/>
              <a:t>回</a:t>
            </a:r>
            <a:r>
              <a:rPr lang="zh-CN" altLang="zh-CN" sz="2800" smtClean="0"/>
              <a:t>数组中第</a:t>
            </a:r>
            <a:r>
              <a:rPr lang="en-US" altLang="zh-CN" sz="2800" smtClean="0"/>
              <a:t>i</a:t>
            </a:r>
            <a:r>
              <a:rPr lang="zh-CN" altLang="zh-CN" sz="2800" smtClean="0"/>
              <a:t>个元素的值表示整数</a:t>
            </a:r>
            <a:r>
              <a:rPr lang="en-US" altLang="zh-CN" sz="2800" smtClean="0"/>
              <a:t>i</a:t>
            </a:r>
            <a:r>
              <a:rPr lang="zh-CN" altLang="zh-CN" sz="2800" smtClean="0"/>
              <a:t>在参数数组中出现的次数。</a:t>
            </a:r>
          </a:p>
          <a:p>
            <a:pPr>
              <a:buFont typeface="Wingdings" pitchFamily="2" charset="2"/>
              <a:buNone/>
            </a:pPr>
            <a:endParaRPr lang="en-US" altLang="zh-CN" sz="2800" b="1"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由上面的结果可知</a:t>
            </a:r>
            <a:r>
              <a:rPr lang="en-US" altLang="zh-CN" sz="2800" smtClean="0"/>
              <a:t>,</a:t>
            </a:r>
            <a:r>
              <a:rPr lang="zh-CN" altLang="zh-CN" sz="2800" smtClean="0"/>
              <a:t>在数组</a:t>
            </a:r>
            <a:r>
              <a:rPr lang="en-US" altLang="zh-CN" sz="2800" smtClean="0"/>
              <a:t>a</a:t>
            </a:r>
            <a:r>
              <a:rPr lang="zh-CN" altLang="zh-CN" sz="2800" smtClean="0"/>
              <a:t>中有两个1、两个2、一个5、两个6、一个7和两个9,而 0、3、4、8等数没有在数组</a:t>
            </a:r>
            <a:r>
              <a:rPr lang="en-US" altLang="zh-CN" sz="2800" smtClean="0"/>
              <a:t>a</a:t>
            </a:r>
            <a:r>
              <a:rPr lang="zh-CN" altLang="zh-CN" sz="2800" smtClean="0"/>
              <a:t>中出现。</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1E91F43-1FA8-4555-8C1C-1676787B6C03}" type="slidenum">
              <a:rPr lang="en-US" altLang="zh-CN" smtClean="0"/>
              <a:pPr eaLnBrk="1" hangingPunct="1"/>
              <a:t>44</a:t>
            </a:fld>
            <a:endParaRPr lang="en-US" altLang="zh-CN" smtClean="0"/>
          </a:p>
        </p:txBody>
      </p:sp>
      <p:sp>
        <p:nvSpPr>
          <p:cNvPr id="47109" name="Text Box 4"/>
          <p:cNvSpPr txBox="1">
            <a:spLocks noChangeArrowheads="1"/>
          </p:cNvSpPr>
          <p:nvPr/>
        </p:nvSpPr>
        <p:spPr bwMode="auto">
          <a:xfrm>
            <a:off x="914400" y="2971800"/>
            <a:ext cx="7696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np.bincount(a)</a:t>
            </a:r>
            <a:endParaRPr lang="zh-CN" altLang="en-US" sz="2000"/>
          </a:p>
          <a:p>
            <a:pPr eaLnBrk="1" hangingPunct="1"/>
            <a:r>
              <a:rPr lang="en-US" altLang="zh-CN" sz="2000"/>
              <a:t>array([0, 2, 2, 0, 0, 1, 2, 1, 0, 2])</a:t>
            </a:r>
            <a:r>
              <a:rPr lang="en-US" altLang="zh-CN" sz="2000" b="1"/>
              <a:t>	</a:t>
            </a:r>
            <a:endParaRPr lang="en-US" altLang="zh-CN"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zh-CN" sz="3600" smtClean="0"/>
              <a:t>统计函数</a:t>
            </a:r>
            <a:endParaRPr lang="zh-CN" altLang="en-US" sz="3600" smtClean="0"/>
          </a:p>
        </p:txBody>
      </p:sp>
      <p:sp>
        <p:nvSpPr>
          <p:cNvPr id="48131" name="内容占位符 2"/>
          <p:cNvSpPr>
            <a:spLocks noGrp="1"/>
          </p:cNvSpPr>
          <p:nvPr>
            <p:ph idx="1"/>
          </p:nvPr>
        </p:nvSpPr>
        <p:spPr>
          <a:xfrm>
            <a:off x="457200" y="1066800"/>
            <a:ext cx="8001000" cy="5257800"/>
          </a:xfrm>
        </p:spPr>
        <p:txBody>
          <a:bodyPr/>
          <a:lstStyle/>
          <a:p>
            <a:pPr>
              <a:buFont typeface="Wingdings" pitchFamily="2" charset="2"/>
              <a:buNone/>
            </a:pPr>
            <a:r>
              <a:rPr lang="en-US" altLang="zh-CN" sz="2800" smtClean="0"/>
              <a:t>         </a:t>
            </a:r>
            <a:r>
              <a:rPr lang="zh-CN" altLang="zh-CN" sz="2800" smtClean="0"/>
              <a:t>通过</a:t>
            </a:r>
            <a:r>
              <a:rPr lang="en-US" altLang="zh-CN" sz="2800" smtClean="0"/>
              <a:t>weights</a:t>
            </a:r>
            <a:r>
              <a:rPr lang="zh-CN" altLang="zh-CN" sz="2800" smtClean="0"/>
              <a:t>参数可以指定每个数对应的权值。当指定</a:t>
            </a:r>
            <a:r>
              <a:rPr lang="en-US" altLang="zh-CN" sz="2800" smtClean="0"/>
              <a:t>weights</a:t>
            </a:r>
            <a:r>
              <a:rPr lang="zh-CN" altLang="zh-CN" sz="2800" smtClean="0"/>
              <a:t>参数时，</a:t>
            </a:r>
            <a:r>
              <a:rPr lang="en-US" altLang="zh-CN" sz="2800" smtClean="0"/>
              <a:t>bincount(x, weights=w)</a:t>
            </a:r>
            <a:r>
              <a:rPr lang="zh-CN" altLang="zh-CN" sz="2800" smtClean="0"/>
              <a:t>返冋数组</a:t>
            </a:r>
            <a:r>
              <a:rPr lang="en-US" altLang="zh-CN" sz="2800" smtClean="0"/>
              <a:t>x</a:t>
            </a:r>
            <a:r>
              <a:rPr lang="zh-CN" altLang="zh-CN" sz="2800" smtClean="0"/>
              <a:t>中每个整数所对应的</a:t>
            </a:r>
            <a:r>
              <a:rPr lang="en-US" altLang="zh-CN" sz="2800" smtClean="0"/>
              <a:t>w</a:t>
            </a:r>
            <a:r>
              <a:rPr lang="zh-CN" altLang="zh-CN" sz="2800" smtClean="0"/>
              <a:t>中的权值之和。实例：</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b="1" smtClean="0"/>
              <a:t>	</a:t>
            </a:r>
            <a:endParaRPr lang="zh-CN" altLang="zh-CN" smtClean="0"/>
          </a:p>
          <a:p>
            <a:pPr>
              <a:buFont typeface="Wingdings" pitchFamily="2" charset="2"/>
              <a:buNone/>
            </a:pPr>
            <a:r>
              <a:rPr lang="en-US" altLang="zh-CN" smtClean="0"/>
              <a:t>         </a:t>
            </a:r>
            <a:r>
              <a:rPr lang="zh-CN" altLang="zh-CN" smtClean="0"/>
              <a:t>上面的结果中</a:t>
            </a:r>
            <a:r>
              <a:rPr lang="en-US" altLang="zh-CN" smtClean="0"/>
              <a:t>，1.3</a:t>
            </a:r>
            <a:r>
              <a:rPr lang="zh-CN" altLang="zh-CN" smtClean="0"/>
              <a:t>是数组</a:t>
            </a:r>
            <a:r>
              <a:rPr lang="en-US" altLang="zh-CN" smtClean="0"/>
              <a:t>x</a:t>
            </a:r>
            <a:r>
              <a:rPr lang="zh-CN" altLang="zh-CN" smtClean="0"/>
              <a:t>中</a:t>
            </a:r>
            <a:r>
              <a:rPr lang="en-US" altLang="zh-CN" smtClean="0"/>
              <a:t>0</a:t>
            </a:r>
            <a:r>
              <a:rPr lang="zh-CN" altLang="zh-CN" smtClean="0"/>
              <a:t>所对应的</a:t>
            </a:r>
            <a:r>
              <a:rPr lang="en-US" altLang="zh-CN" smtClean="0"/>
              <a:t>w</a:t>
            </a:r>
            <a:r>
              <a:rPr lang="zh-CN" altLang="zh-CN" smtClean="0"/>
              <a:t>中的值</a:t>
            </a:r>
            <a:r>
              <a:rPr lang="en-US" altLang="zh-CN" smtClean="0"/>
              <a:t>(0.1</a:t>
            </a:r>
            <a:r>
              <a:rPr lang="zh-CN" altLang="zh-CN" smtClean="0"/>
              <a:t>和</a:t>
            </a:r>
            <a:r>
              <a:rPr lang="en-US" altLang="zh-CN" smtClean="0"/>
              <a:t>1.2)</a:t>
            </a:r>
            <a:r>
              <a:rPr lang="zh-CN" altLang="zh-CN" smtClean="0"/>
              <a:t>的和</a:t>
            </a:r>
            <a:r>
              <a:rPr lang="en-US" altLang="zh-CN" smtClean="0"/>
              <a:t>，1.6</a:t>
            </a:r>
            <a:r>
              <a:rPr lang="zh-CN" altLang="zh-CN" smtClean="0"/>
              <a:t>是</a:t>
            </a:r>
            <a:r>
              <a:rPr lang="en-US" altLang="zh-CN" smtClean="0"/>
              <a:t>1</a:t>
            </a:r>
            <a:r>
              <a:rPr lang="zh-CN" altLang="zh-CN" smtClean="0"/>
              <a:t>所对应的</a:t>
            </a:r>
            <a:r>
              <a:rPr lang="en-US" altLang="zh-CN" smtClean="0"/>
              <a:t>w </a:t>
            </a:r>
            <a:r>
              <a:rPr lang="zh-CN" altLang="zh-CN" smtClean="0"/>
              <a:t>中的值(0.3、</a:t>
            </a:r>
            <a:r>
              <a:rPr lang="en-US" altLang="zh-CN" smtClean="0"/>
              <a:t>0.5</a:t>
            </a:r>
            <a:r>
              <a:rPr lang="zh-CN" altLang="zh-CN" smtClean="0"/>
              <a:t>和</a:t>
            </a:r>
            <a:r>
              <a:rPr lang="en-US" altLang="zh-CN" smtClean="0"/>
              <a:t>0.8)</a:t>
            </a:r>
            <a:r>
              <a:rPr lang="zh-CN" altLang="zh-CN" smtClean="0"/>
              <a:t>的和，而</a:t>
            </a:r>
            <a:r>
              <a:rPr lang="en-US" altLang="zh-CN" smtClean="0"/>
              <a:t>0.6</a:t>
            </a:r>
            <a:r>
              <a:rPr lang="zh-CN" altLang="zh-CN" smtClean="0"/>
              <a:t>是2所对应的</a:t>
            </a:r>
            <a:r>
              <a:rPr lang="en-US" altLang="zh-CN" smtClean="0"/>
              <a:t>w</a:t>
            </a:r>
            <a:r>
              <a:rPr lang="zh-CN" altLang="zh-CN" smtClean="0"/>
              <a:t>中的值</a:t>
            </a:r>
            <a:r>
              <a:rPr lang="en-US" altLang="zh-CN" smtClean="0"/>
              <a:t>(0.2</a:t>
            </a:r>
            <a:r>
              <a:rPr lang="zh-CN" altLang="zh-CN" smtClean="0"/>
              <a:t>和0.4</a:t>
            </a:r>
            <a:r>
              <a:rPr lang="en-US" altLang="zh-CN" smtClean="0"/>
              <a:t>)</a:t>
            </a:r>
            <a:r>
              <a:rPr lang="zh-CN" altLang="zh-CN" smtClean="0"/>
              <a:t>的和</a:t>
            </a:r>
            <a:r>
              <a:rPr lang="en-US" altLang="zh-CN" smtClean="0"/>
              <a:t>.</a:t>
            </a:r>
            <a:endParaRPr lang="en-US" altLang="zh-CN" sz="2800" smtClean="0"/>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29DD51A-0411-4597-BBB4-4F937034FB38}" type="slidenum">
              <a:rPr lang="en-US" altLang="zh-CN" smtClean="0"/>
              <a:pPr eaLnBrk="1" hangingPunct="1"/>
              <a:t>45</a:t>
            </a:fld>
            <a:endParaRPr lang="en-US" altLang="zh-CN" smtClean="0"/>
          </a:p>
        </p:txBody>
      </p:sp>
      <p:sp>
        <p:nvSpPr>
          <p:cNvPr id="48133" name="Text Box 4"/>
          <p:cNvSpPr txBox="1">
            <a:spLocks noChangeArrowheads="1"/>
          </p:cNvSpPr>
          <p:nvPr/>
        </p:nvSpPr>
        <p:spPr bwMode="auto">
          <a:xfrm>
            <a:off x="1295400" y="2895600"/>
            <a:ext cx="6629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x =np.array([0 , 1, 2,</a:t>
            </a:r>
            <a:r>
              <a:rPr lang="zh-CN" altLang="en-US" sz="2000"/>
              <a:t> </a:t>
            </a:r>
            <a:r>
              <a:rPr lang="en-US" altLang="zh-CN" sz="2000"/>
              <a:t>2, 1, 1, 0])</a:t>
            </a:r>
          </a:p>
          <a:p>
            <a:pPr eaLnBrk="1" hangingPunct="1"/>
            <a:r>
              <a:rPr lang="en-US" altLang="zh-CN" sz="2000"/>
              <a:t>&gt;&gt;&gt; w = np.array([0.1, 0.3,</a:t>
            </a:r>
            <a:r>
              <a:rPr lang="zh-CN" altLang="en-US" sz="2000"/>
              <a:t> </a:t>
            </a:r>
            <a:r>
              <a:rPr lang="en-US" altLang="zh-CN" sz="2000"/>
              <a:t>0.2,0.4,0.5,0.8,1.2])</a:t>
            </a:r>
            <a:endParaRPr lang="zh-CN" altLang="en-US" sz="2000"/>
          </a:p>
          <a:p>
            <a:pPr eaLnBrk="1" hangingPunct="1"/>
            <a:r>
              <a:rPr lang="en-US" altLang="zh-CN" sz="2000"/>
              <a:t>&gt;&gt;&gt; np.bincount(x, w)</a:t>
            </a:r>
            <a:endParaRPr lang="zh-CN" altLang="en-US" sz="2000"/>
          </a:p>
          <a:p>
            <a:pPr eaLnBrk="1" hangingPunct="1"/>
            <a:r>
              <a:rPr lang="en-US" altLang="zh-CN" sz="2000"/>
              <a:t>array ([ 1.3,1.6,0.6</a:t>
            </a:r>
            <a:r>
              <a:rPr lang="en-US" altLang="zh-CN" sz="2000" u="sng"/>
              <a:t>])</a:t>
            </a:r>
            <a:r>
              <a:rPr lang="en-US" altLang="zh-CN" sz="2000" b="1"/>
              <a:t>	</a:t>
            </a:r>
            <a:r>
              <a:rPr lang="en-US" altLang="zh-CN" sz="2000" baseline="-25000"/>
              <a:t>：</a:t>
            </a:r>
            <a:r>
              <a:rPr lang="en-US" altLang="zh-CN" sz="2000" b="1"/>
              <a:t>	</a:t>
            </a:r>
            <a:endParaRPr lang="en-US" altLang="zh-CN"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zh-CN" sz="3600" smtClean="0"/>
              <a:t>统计函数</a:t>
            </a:r>
            <a:endParaRPr lang="zh-CN" altLang="en-US" sz="3600" smtClean="0"/>
          </a:p>
        </p:txBody>
      </p:sp>
      <p:sp>
        <p:nvSpPr>
          <p:cNvPr id="49155" name="内容占位符 4"/>
          <p:cNvSpPr>
            <a:spLocks noGrp="1"/>
          </p:cNvSpPr>
          <p:nvPr>
            <p:ph idx="1"/>
          </p:nvPr>
        </p:nvSpPr>
        <p:spPr/>
        <p:txBody>
          <a:bodyPr/>
          <a:lstStyle/>
          <a:p>
            <a:pPr>
              <a:buFont typeface="Wingdings" pitchFamily="2" charset="2"/>
              <a:buNone/>
            </a:pPr>
            <a:r>
              <a:rPr lang="en-US" altLang="zh-CN" sz="2800" smtClean="0"/>
              <a:t>          </a:t>
            </a:r>
            <a:r>
              <a:rPr lang="zh-CN" altLang="zh-CN" sz="2800" smtClean="0"/>
              <a:t>如果要求平均值, 可以用求和结果与次数相除：</a:t>
            </a: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363E9C6-6CB2-487D-BB30-E7FC197267B0}" type="slidenum">
              <a:rPr lang="en-US" altLang="zh-CN" smtClean="0"/>
              <a:pPr eaLnBrk="1" hangingPunct="1"/>
              <a:t>46</a:t>
            </a:fld>
            <a:endParaRPr lang="en-US" altLang="zh-CN" smtClean="0"/>
          </a:p>
        </p:txBody>
      </p:sp>
      <p:sp>
        <p:nvSpPr>
          <p:cNvPr id="49157" name="Text Box 4"/>
          <p:cNvSpPr txBox="1">
            <a:spLocks noChangeArrowheads="1"/>
          </p:cNvSpPr>
          <p:nvPr/>
        </p:nvSpPr>
        <p:spPr bwMode="auto">
          <a:xfrm>
            <a:off x="1219200" y="2590800"/>
            <a:ext cx="6629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np.bincount(x</a:t>
            </a:r>
            <a:r>
              <a:rPr lang="en-US" altLang="zh-CN" sz="2000" baseline="-25000"/>
              <a:t>,</a:t>
            </a:r>
            <a:r>
              <a:rPr lang="en-US" altLang="zh-CN" sz="2000"/>
              <a:t>w)/np.bincount(x)</a:t>
            </a:r>
            <a:endParaRPr lang="zh-CN" altLang="en-US" sz="2000"/>
          </a:p>
          <a:p>
            <a:pPr eaLnBrk="1" hangingPunct="1"/>
            <a:r>
              <a:rPr lang="en-US" altLang="zh-CN" sz="2000"/>
              <a:t>array([ 0.65	, 0.53333333, 0.3	])</a:t>
            </a:r>
            <a:r>
              <a:rPr lang="en-US" altLang="zh-CN" sz="2000" b="1"/>
              <a:t>	</a:t>
            </a:r>
            <a:endParaRPr lang="zh-CN" altLang="zh-CN"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zh-CN" sz="3600" smtClean="0"/>
              <a:t>统计函数</a:t>
            </a:r>
            <a:endParaRPr lang="zh-CN" altLang="en-US" sz="3600" smtClean="0"/>
          </a:p>
        </p:txBody>
      </p:sp>
      <p:sp>
        <p:nvSpPr>
          <p:cNvPr id="50179" name="内容占位符 5"/>
          <p:cNvSpPr>
            <a:spLocks noGrp="1"/>
          </p:cNvSpPr>
          <p:nvPr>
            <p:ph idx="1"/>
          </p:nvPr>
        </p:nvSpPr>
        <p:spPr>
          <a:xfrm>
            <a:off x="457200" y="1052513"/>
            <a:ext cx="8110538" cy="5348287"/>
          </a:xfrm>
        </p:spPr>
        <p:txBody>
          <a:bodyPr/>
          <a:lstStyle/>
          <a:p>
            <a:pPr>
              <a:buFont typeface="Wingdings" pitchFamily="2" charset="2"/>
              <a:buNone/>
            </a:pPr>
            <a:r>
              <a:rPr lang="en-US" altLang="zh-CN" sz="2800" smtClean="0"/>
              <a:t>          histogram() :</a:t>
            </a:r>
            <a:r>
              <a:rPr lang="zh-CN" altLang="zh-CN" sz="2800" smtClean="0"/>
              <a:t>对一维数组进行直方图统计，其参数列表如下：</a:t>
            </a:r>
          </a:p>
          <a:p>
            <a:endParaRPr lang="en-US" altLang="zh-CN" sz="2800" smtClean="0"/>
          </a:p>
          <a:p>
            <a:pPr>
              <a:buFont typeface="Wingdings" pitchFamily="2" charset="2"/>
              <a:buNone/>
            </a:pPr>
            <a:r>
              <a:rPr lang="en-US" altLang="zh-CN" sz="2800" smtClean="0"/>
              <a:t>          </a:t>
            </a:r>
            <a:r>
              <a:rPr lang="zh-CN" altLang="zh-CN" sz="2800" smtClean="0"/>
              <a:t>其中，</a:t>
            </a:r>
            <a:r>
              <a:rPr lang="en-US" altLang="zh-CN" sz="2800" smtClean="0"/>
              <a:t>a</a:t>
            </a:r>
            <a:r>
              <a:rPr lang="zh-CN" altLang="zh-CN" sz="2800" smtClean="0"/>
              <a:t>是保存待统计数据的数组，</a:t>
            </a:r>
            <a:r>
              <a:rPr lang="en-US" altLang="zh-CN" sz="2800" smtClean="0"/>
              <a:t>bins</a:t>
            </a:r>
            <a:r>
              <a:rPr lang="zh-CN" altLang="zh-CN" sz="2800" smtClean="0"/>
              <a:t>指定统计的区间个数，即对统计范围的等分数。 </a:t>
            </a:r>
            <a:r>
              <a:rPr lang="en-US" altLang="zh-CN" sz="2800" smtClean="0"/>
              <a:t>range</a:t>
            </a:r>
            <a:r>
              <a:rPr lang="zh-CN" altLang="zh-CN" sz="2800" smtClean="0"/>
              <a:t>是一个长度为2的元组，表示统计范围的最小值和最大值，默认值为</a:t>
            </a:r>
            <a:r>
              <a:rPr lang="en-US" altLang="zh-CN" sz="2800" smtClean="0"/>
              <a:t>None,</a:t>
            </a:r>
            <a:r>
              <a:rPr lang="zh-CN" altLang="zh-CN" sz="2800" smtClean="0"/>
              <a:t>表示范围由 数据的范围决定，即</a:t>
            </a:r>
            <a:r>
              <a:rPr lang="en-US" altLang="zh-CN" sz="2800" smtClean="0"/>
              <a:t>(a.min(), a.max()).</a:t>
            </a:r>
            <a:r>
              <a:rPr lang="zh-CN" altLang="zh-CN" sz="2800" smtClean="0"/>
              <a:t>当</a:t>
            </a:r>
            <a:r>
              <a:rPr lang="en-US" altLang="zh-CN" sz="2800" smtClean="0"/>
              <a:t>normed</a:t>
            </a:r>
            <a:r>
              <a:rPr lang="zh-CN" altLang="zh-CN" sz="2800" smtClean="0"/>
              <a:t>参数为</a:t>
            </a:r>
            <a:r>
              <a:rPr lang="en-US" altLang="zh-CN" sz="2800" smtClean="0"/>
              <a:t>False</a:t>
            </a:r>
            <a:r>
              <a:rPr lang="zh-CN" altLang="zh-CN" sz="2800" smtClean="0"/>
              <a:t>时，函数返回数组</a:t>
            </a:r>
            <a:r>
              <a:rPr lang="en-US" altLang="zh-CN" sz="2800" smtClean="0"/>
              <a:t>a</a:t>
            </a:r>
            <a:r>
              <a:rPr lang="zh-CN" altLang="zh-CN" sz="2800" smtClean="0"/>
              <a:t>中的数据在每个区间的个数，否则对个数进行正规化处理，使它等于每个区间的概宇密度。</a:t>
            </a:r>
            <a:r>
              <a:rPr lang="en-US" altLang="zh-CN" sz="2800" smtClean="0"/>
              <a:t>weights</a:t>
            </a:r>
            <a:r>
              <a:rPr lang="zh-CN" altLang="zh-CN" sz="2800" smtClean="0"/>
              <a:t>参数和 </a:t>
            </a:r>
            <a:r>
              <a:rPr lang="en-US" altLang="zh-CN" sz="2800" smtClean="0"/>
              <a:t>bincount()</a:t>
            </a:r>
            <a:r>
              <a:rPr lang="zh-CN" altLang="zh-CN" sz="2800" smtClean="0"/>
              <a:t>的类似。</a:t>
            </a:r>
            <a:endParaRPr lang="zh-CN" altLang="en-US" sz="2800" smtClean="0"/>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4CD147-5723-4263-9CB7-DC1664740B10}" type="slidenum">
              <a:rPr lang="en-US" altLang="zh-CN" smtClean="0"/>
              <a:pPr eaLnBrk="1" hangingPunct="1"/>
              <a:t>47</a:t>
            </a:fld>
            <a:endParaRPr lang="en-US" altLang="zh-CN" smtClean="0"/>
          </a:p>
        </p:txBody>
      </p:sp>
      <p:sp>
        <p:nvSpPr>
          <p:cNvPr id="50181" name="Text Box 4"/>
          <p:cNvSpPr txBox="1">
            <a:spLocks noChangeArrowheads="1"/>
          </p:cNvSpPr>
          <p:nvPr/>
        </p:nvSpPr>
        <p:spPr bwMode="auto">
          <a:xfrm>
            <a:off x="685800" y="2057400"/>
            <a:ext cx="7848600" cy="3698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Histogram(a,bins=10,range=None,normed=False,weights=None)</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zh-CN" sz="3600" smtClean="0"/>
              <a:t>统计函数</a:t>
            </a:r>
            <a:endParaRPr lang="zh-CN" altLang="en-US" sz="3600" smtClean="0"/>
          </a:p>
        </p:txBody>
      </p:sp>
      <p:sp>
        <p:nvSpPr>
          <p:cNvPr id="51203" name="内容占位符 2"/>
          <p:cNvSpPr>
            <a:spLocks noGrp="1"/>
          </p:cNvSpPr>
          <p:nvPr>
            <p:ph idx="1"/>
          </p:nvPr>
        </p:nvSpPr>
        <p:spPr>
          <a:xfrm>
            <a:off x="381000" y="990600"/>
            <a:ext cx="8305800" cy="5334000"/>
          </a:xfrm>
        </p:spPr>
        <p:txBody>
          <a:bodyPr/>
          <a:lstStyle/>
          <a:p>
            <a:pPr>
              <a:buFont typeface="Wingdings" pitchFamily="2" charset="2"/>
              <a:buNone/>
            </a:pPr>
            <a:r>
              <a:rPr lang="en-US" altLang="zh-CN" sz="2800" smtClean="0"/>
              <a:t>         histogram()</a:t>
            </a:r>
            <a:r>
              <a:rPr lang="zh-CN" altLang="zh-CN" sz="2800" smtClean="0"/>
              <a:t>返回两个一维数组</a:t>
            </a:r>
            <a:r>
              <a:rPr lang="en-US" altLang="zh-CN" sz="2800" smtClean="0"/>
              <a:t>--hist</a:t>
            </a:r>
            <a:r>
              <a:rPr lang="zh-CN" altLang="zh-CN" sz="2800" smtClean="0"/>
              <a:t>和</a:t>
            </a:r>
            <a:r>
              <a:rPr lang="en-US" altLang="zh-CN" sz="2800" smtClean="0"/>
              <a:t>bin_edges,</a:t>
            </a:r>
            <a:r>
              <a:rPr lang="zh-CN" altLang="zh-CN" sz="2800" smtClean="0"/>
              <a:t>第一个数组是每个区间的统计结果， 第二个数组长度为</a:t>
            </a:r>
            <a:r>
              <a:rPr lang="en-US" altLang="zh-CN" sz="2800" smtClean="0"/>
              <a:t>len(hist)+1,</a:t>
            </a:r>
            <a:r>
              <a:rPr lang="zh-CN" altLang="zh-CN" sz="2800" smtClean="0"/>
              <a:t>每两个相邻的数值构成一个统计区间。下面我们看一个例子</a:t>
            </a:r>
            <a:r>
              <a:rPr lang="zh-CN" altLang="zh-CN" sz="3200" smtClean="0"/>
              <a:t>：</a:t>
            </a:r>
            <a:endParaRPr lang="en-US" altLang="zh-CN" sz="2400" smtClean="0"/>
          </a:p>
          <a:p>
            <a:pPr lvl="1">
              <a:lnSpc>
                <a:spcPct val="90000"/>
              </a:lnSpc>
            </a:pPr>
            <a:endParaRPr lang="en-US" altLang="zh-CN" sz="2400" smtClean="0"/>
          </a:p>
          <a:p>
            <a:pPr lvl="1">
              <a:lnSpc>
                <a:spcPct val="90000"/>
              </a:lnSpc>
            </a:pPr>
            <a:endParaRPr lang="zh-CN" altLang="zh-CN" sz="2800" smtClean="0"/>
          </a:p>
          <a:p>
            <a:pPr lvl="1">
              <a:lnSpc>
                <a:spcPct val="90000"/>
              </a:lnSpc>
            </a:pPr>
            <a:endParaRPr lang="en-US" altLang="zh-CN" sz="2400" smtClean="0"/>
          </a:p>
          <a:p>
            <a:pPr>
              <a:buFont typeface="Wingdings" pitchFamily="2" charset="2"/>
              <a:buNone/>
            </a:pPr>
            <a:r>
              <a:rPr lang="en-US" altLang="zh-CN" sz="2800" smtClean="0"/>
              <a:t>          </a:t>
            </a:r>
            <a:r>
              <a:rPr lang="zh-CN" altLang="zh-CN" sz="2800" smtClean="0"/>
              <a:t>首先创建了一个一维随机数组</a:t>
            </a:r>
            <a:r>
              <a:rPr lang="en-US" altLang="zh-CN" sz="2800" smtClean="0"/>
              <a:t>a,</a:t>
            </a:r>
            <a:r>
              <a:rPr lang="zh-CN" altLang="zh-CN" sz="2800" smtClean="0"/>
              <a:t>然后用 </a:t>
            </a:r>
            <a:r>
              <a:rPr lang="en-US" altLang="zh-CN" sz="2800" smtClean="0"/>
              <a:t>histogram()</a:t>
            </a:r>
            <a:r>
              <a:rPr lang="zh-CN" altLang="zh-CN" sz="2800" smtClean="0"/>
              <a:t>对数组</a:t>
            </a:r>
            <a:r>
              <a:rPr lang="en-US" altLang="zh-CN" sz="2800" smtClean="0"/>
              <a:t>a</a:t>
            </a:r>
            <a:r>
              <a:rPr lang="zh-CN" altLang="zh-CN" sz="2800" smtClean="0"/>
              <a:t>中的数据进行直方图统计。结果显示有20个元素的值在</a:t>
            </a:r>
            <a:r>
              <a:rPr lang="en-US" altLang="zh-CN" sz="2800" smtClean="0"/>
              <a:t>0</a:t>
            </a:r>
            <a:r>
              <a:rPr lang="zh-CN" altLang="zh-CN" sz="2800" smtClean="0"/>
              <a:t>到</a:t>
            </a:r>
            <a:r>
              <a:rPr lang="en-US" altLang="zh-CN" sz="2800" smtClean="0"/>
              <a:t>0.2</a:t>
            </a:r>
            <a:r>
              <a:rPr lang="zh-CN" altLang="zh-CN" sz="2800" smtClean="0"/>
              <a:t>之间，26 个元素的值在</a:t>
            </a:r>
            <a:r>
              <a:rPr lang="en-US" altLang="zh-CN" sz="2800" smtClean="0"/>
              <a:t>0.2</a:t>
            </a:r>
            <a:r>
              <a:rPr lang="zh-CN" altLang="zh-CN" sz="2800" smtClean="0"/>
              <a:t>到</a:t>
            </a:r>
            <a:r>
              <a:rPr lang="en-US" altLang="zh-CN" sz="2800" smtClean="0"/>
              <a:t>0.4</a:t>
            </a:r>
            <a:r>
              <a:rPr lang="zh-CN" altLang="zh-CN" sz="2800" smtClean="0"/>
              <a:t>之间</a:t>
            </a:r>
            <a:r>
              <a:rPr lang="en-US" altLang="zh-CN" sz="2800" smtClean="0"/>
              <a:t>.</a:t>
            </a:r>
            <a:r>
              <a:rPr lang="zh-CN" altLang="zh-CN" sz="2800" smtClean="0"/>
              <a:t> </a:t>
            </a:r>
            <a:r>
              <a:rPr lang="en-US" altLang="zh-CN" sz="2800" smtClean="0"/>
              <a:t>rand()</a:t>
            </a:r>
            <a:r>
              <a:rPr lang="zh-CN" altLang="zh-CN" sz="2800" smtClean="0"/>
              <a:t>所创建的随机数在0到1范围之间是平均分布的。</a:t>
            </a:r>
            <a:endParaRPr lang="en-US" altLang="zh-CN" sz="2400" smtClean="0"/>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5161F9E-6A76-4308-9E25-1AC2B76FCA80}" type="slidenum">
              <a:rPr lang="en-US" altLang="zh-CN" smtClean="0"/>
              <a:pPr eaLnBrk="1" hangingPunct="1"/>
              <a:t>48</a:t>
            </a:fld>
            <a:endParaRPr lang="en-US" altLang="zh-CN" smtClean="0"/>
          </a:p>
        </p:txBody>
      </p:sp>
      <p:sp>
        <p:nvSpPr>
          <p:cNvPr id="51205" name="Text Box 4"/>
          <p:cNvSpPr txBox="1">
            <a:spLocks noChangeArrowheads="1"/>
          </p:cNvSpPr>
          <p:nvPr/>
        </p:nvSpPr>
        <p:spPr bwMode="auto">
          <a:xfrm>
            <a:off x="762000" y="2895600"/>
            <a:ext cx="80772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 = np. random.rand (100)</a:t>
            </a:r>
            <a:endParaRPr lang="zh-CN" altLang="en-US" sz="2000"/>
          </a:p>
          <a:p>
            <a:pPr eaLnBrk="1" hangingPunct="1"/>
            <a:r>
              <a:rPr lang="en-US" altLang="zh-CN" sz="2000"/>
              <a:t>&gt;&gt;&gt; np.histogram(a,bins=5,range=(0,1))</a:t>
            </a:r>
            <a:endParaRPr lang="zh-CN" altLang="en-US" sz="2000"/>
          </a:p>
          <a:p>
            <a:pPr eaLnBrk="1" hangingPunct="1"/>
            <a:r>
              <a:rPr lang="en-US" altLang="zh-CN" sz="2000"/>
              <a:t>(array([20</a:t>
            </a:r>
            <a:r>
              <a:rPr lang="en-US" altLang="zh-CN" sz="2000" baseline="-25000"/>
              <a:t>,</a:t>
            </a:r>
            <a:r>
              <a:rPr lang="en-US" altLang="zh-CN" sz="2000"/>
              <a:t>26,20,16,18]), array([ 0. , 0.2, 0.4, 0.6, 0.8, 1.])</a:t>
            </a:r>
            <a:endParaRPr lang="zh-CN"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zh-CN" sz="3600" smtClean="0"/>
              <a:t>统计函数</a:t>
            </a:r>
            <a:endParaRPr lang="zh-CN" altLang="en-US" sz="3600" smtClean="0"/>
          </a:p>
        </p:txBody>
      </p:sp>
      <p:sp>
        <p:nvSpPr>
          <p:cNvPr id="52227" name="内容占位符 5"/>
          <p:cNvSpPr>
            <a:spLocks noGrp="1"/>
          </p:cNvSpPr>
          <p:nvPr>
            <p:ph idx="1"/>
          </p:nvPr>
        </p:nvSpPr>
        <p:spPr>
          <a:xfrm>
            <a:off x="381000" y="1052513"/>
            <a:ext cx="8186738" cy="5195887"/>
          </a:xfrm>
        </p:spPr>
        <p:txBody>
          <a:bodyPr/>
          <a:lstStyle/>
          <a:p>
            <a:pPr>
              <a:buFont typeface="Wingdings" pitchFamily="2" charset="2"/>
              <a:buNone/>
            </a:pPr>
            <a:r>
              <a:rPr lang="en-US" altLang="zh-CN" sz="3200" smtClean="0"/>
              <a:t>         </a:t>
            </a:r>
            <a:r>
              <a:rPr lang="zh-CN" altLang="zh-CN" sz="2800" smtClean="0"/>
              <a:t>如果需要统计的区间长度不等，可以将表示区间分隔位置的数组传递给</a:t>
            </a:r>
            <a:r>
              <a:rPr lang="en-US" altLang="zh-CN" sz="2800" smtClean="0"/>
              <a:t>bins</a:t>
            </a:r>
            <a:r>
              <a:rPr lang="zh-CN" altLang="zh-CN" sz="2800" smtClean="0"/>
              <a:t>参数，例如:</a:t>
            </a:r>
          </a:p>
          <a:p>
            <a:endParaRPr lang="en-US" altLang="zh-CN" sz="2800" smtClean="0"/>
          </a:p>
          <a:p>
            <a:endParaRPr lang="en-US" altLang="zh-CN" sz="2800" smtClean="0"/>
          </a:p>
          <a:p>
            <a:pPr>
              <a:buFont typeface="Wingdings" pitchFamily="2" charset="2"/>
              <a:buNone/>
            </a:pPr>
            <a:r>
              <a:rPr lang="en-US" altLang="zh-CN" sz="2800" smtClean="0"/>
              <a:t>          </a:t>
            </a:r>
            <a:r>
              <a:rPr lang="zh-CN" altLang="zh-CN" sz="2800" smtClean="0"/>
              <a:t>结果表示</a:t>
            </a:r>
            <a:r>
              <a:rPr lang="en-US" altLang="zh-CN" sz="2800" smtClean="0"/>
              <a:t>：0</a:t>
            </a:r>
            <a:r>
              <a:rPr lang="zh-CN" altLang="zh-CN" sz="2800" smtClean="0"/>
              <a:t>到</a:t>
            </a:r>
            <a:r>
              <a:rPr lang="en-US" altLang="zh-CN" sz="2800" smtClean="0"/>
              <a:t>0.4</a:t>
            </a:r>
            <a:r>
              <a:rPr lang="zh-CN" altLang="zh-CN" sz="2800" smtClean="0"/>
              <a:t>之间有</a:t>
            </a:r>
            <a:r>
              <a:rPr lang="en-US" altLang="zh-CN" sz="2800" smtClean="0"/>
              <a:t>46</a:t>
            </a:r>
            <a:r>
              <a:rPr lang="zh-CN" altLang="zh-CN" sz="2800" smtClean="0"/>
              <a:t>个值</a:t>
            </a:r>
            <a:r>
              <a:rPr lang="en-US" altLang="zh-CN" sz="2800" smtClean="0"/>
              <a:t>，0.4</a:t>
            </a:r>
            <a:r>
              <a:rPr lang="zh-CN" altLang="zh-CN" sz="2800" smtClean="0"/>
              <a:t>對</a:t>
            </a:r>
            <a:r>
              <a:rPr lang="en-US" altLang="zh-CN" sz="2800" smtClean="0"/>
              <a:t>0.8</a:t>
            </a:r>
            <a:r>
              <a:rPr lang="zh-CN" altLang="zh-CN" sz="2800" smtClean="0"/>
              <a:t>之间有</a:t>
            </a:r>
            <a:r>
              <a:rPr lang="en-US" altLang="zh-CN" sz="2800" smtClean="0"/>
              <a:t>36</a:t>
            </a:r>
            <a:r>
              <a:rPr lang="zh-CN" altLang="zh-CN" sz="2800" smtClean="0"/>
              <a:t>个值。</a:t>
            </a:r>
          </a:p>
          <a:p>
            <a:pPr>
              <a:buFont typeface="Wingdings" pitchFamily="2" charset="2"/>
              <a:buNone/>
            </a:pPr>
            <a:r>
              <a:rPr lang="en-US" altLang="zh-CN" sz="2800" smtClean="0"/>
              <a:t>          </a:t>
            </a:r>
            <a:r>
              <a:rPr lang="zh-CN" altLang="zh-CN" sz="2800" smtClean="0"/>
              <a:t>如果用</a:t>
            </a:r>
            <a:r>
              <a:rPr lang="en-US" altLang="zh-CN" sz="2800" smtClean="0"/>
              <a:t>weights</a:t>
            </a:r>
            <a:r>
              <a:rPr lang="zh-CN" altLang="zh-CN" sz="2800" smtClean="0"/>
              <a:t>参数指定了数组</a:t>
            </a:r>
            <a:r>
              <a:rPr lang="en-US" altLang="zh-CN" sz="2800" smtClean="0"/>
              <a:t>a</a:t>
            </a:r>
            <a:r>
              <a:rPr lang="zh-CN" altLang="zh-CN" sz="2800" smtClean="0"/>
              <a:t>中每个元素对应的权值，那么</a:t>
            </a:r>
            <a:r>
              <a:rPr lang="en-US" altLang="zh-CN" sz="2800" smtClean="0"/>
              <a:t>histogram()</a:t>
            </a:r>
            <a:r>
              <a:rPr lang="zh-CN" altLang="zh-CN" sz="2800" smtClean="0"/>
              <a:t>将对区间中数 值对应的权值进行求和</a:t>
            </a:r>
            <a:r>
              <a:rPr lang="en-US" altLang="zh-CN" sz="2800" smtClean="0"/>
              <a:t>.</a:t>
            </a:r>
            <a:endParaRPr lang="zh-CN" altLang="en-US" sz="2800" smtClean="0"/>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046280F-BB53-4411-A53D-6AC9FF87EB27}" type="slidenum">
              <a:rPr lang="en-US" altLang="zh-CN" smtClean="0"/>
              <a:pPr eaLnBrk="1" hangingPunct="1"/>
              <a:t>49</a:t>
            </a:fld>
            <a:endParaRPr lang="en-US" altLang="zh-CN" smtClean="0"/>
          </a:p>
        </p:txBody>
      </p:sp>
      <p:sp>
        <p:nvSpPr>
          <p:cNvPr id="52229" name="Text Box 4"/>
          <p:cNvSpPr txBox="1">
            <a:spLocks noChangeArrowheads="1"/>
          </p:cNvSpPr>
          <p:nvPr/>
        </p:nvSpPr>
        <p:spPr bwMode="auto">
          <a:xfrm>
            <a:off x="685800" y="2133600"/>
            <a:ext cx="7772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np.histogram(a,bins=[0, 0.4, 0.8, 1.0], range=(0,1))</a:t>
            </a:r>
            <a:endParaRPr lang="zh-CN" altLang="en-US" sz="2000"/>
          </a:p>
          <a:p>
            <a:pPr eaLnBrk="1" hangingPunct="1"/>
            <a:r>
              <a:rPr lang="en-US" altLang="zh-CN" sz="2000"/>
              <a:t>(array([46, 36, 18]), array([ 0. , 0.4, 0.8, 1.]))</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zh-CN" sz="3600" smtClean="0"/>
              <a:t>求和、平均值、方差</a:t>
            </a:r>
            <a:endParaRPr lang="zh-CN" altLang="en-US" sz="3600" smtClean="0"/>
          </a:p>
        </p:txBody>
      </p:sp>
      <p:sp>
        <p:nvSpPr>
          <p:cNvPr id="7171" name="Rectangle 3"/>
          <p:cNvSpPr>
            <a:spLocks noGrp="1" noChangeArrowheads="1"/>
          </p:cNvSpPr>
          <p:nvPr>
            <p:ph idx="1"/>
          </p:nvPr>
        </p:nvSpPr>
        <p:spPr/>
        <p:txBody>
          <a:bodyPr/>
          <a:lstStyle/>
          <a:p>
            <a:pPr>
              <a:buFont typeface="Wingdings" pitchFamily="2" charset="2"/>
              <a:buNone/>
            </a:pPr>
            <a:r>
              <a:rPr lang="en-US" altLang="zh-CN" sz="2800" smtClean="0"/>
              <a:t>          </a:t>
            </a:r>
            <a:r>
              <a:rPr lang="zh-CN" altLang="zh-CN" sz="2800" smtClean="0"/>
              <a:t>如果指定</a:t>
            </a:r>
            <a:r>
              <a:rPr lang="en-US" altLang="zh-CN" sz="2800" smtClean="0"/>
              <a:t>axis</a:t>
            </a:r>
            <a:r>
              <a:rPr lang="zh-CN" altLang="zh-CN" sz="2800" smtClean="0"/>
              <a:t>参数，求和运算将沿着指定的轴进行。在上面的例子中，数组</a:t>
            </a:r>
            <a:r>
              <a:rPr lang="en-US" altLang="zh-CN" sz="2800" smtClean="0"/>
              <a:t>a</a:t>
            </a:r>
            <a:r>
              <a:rPr lang="zh-CN" altLang="zh-CN" sz="2800" smtClean="0"/>
              <a:t>的第</a:t>
            </a:r>
            <a:r>
              <a:rPr lang="en-US" altLang="zh-CN" sz="2800" smtClean="0"/>
              <a:t>0</a:t>
            </a:r>
            <a:r>
              <a:rPr lang="zh-CN" altLang="zh-CN" sz="2800" smtClean="0"/>
              <a:t>轴长 度为4,第1轴长度为5。如果</a:t>
            </a:r>
            <a:r>
              <a:rPr lang="en-US" altLang="zh-CN" sz="2800" smtClean="0"/>
              <a:t>axis</a:t>
            </a:r>
            <a:r>
              <a:rPr lang="zh-CN" altLang="zh-CN" sz="2800" smtClean="0"/>
              <a:t>参数为</a:t>
            </a:r>
            <a:r>
              <a:rPr lang="en-US" altLang="zh-CN" sz="2800" smtClean="0"/>
              <a:t>1</a:t>
            </a:r>
            <a:r>
              <a:rPr lang="zh-CN" altLang="zh-CN" sz="2800" smtClean="0"/>
              <a:t>，就对每行上的5个数求和，所得的结果是长度为 4的一维数组。如果参数</a:t>
            </a:r>
            <a:r>
              <a:rPr lang="en-US" altLang="zh-CN" sz="2800" smtClean="0"/>
              <a:t>axis</a:t>
            </a:r>
            <a:r>
              <a:rPr lang="zh-CN" altLang="zh-CN" sz="2800" smtClean="0"/>
              <a:t>为0,就对每列上的4个数求和，结果是长度为5的一维数组。 即，结果数组的形状是原始数组的形状除去其第</a:t>
            </a:r>
            <a:r>
              <a:rPr lang="en-US" altLang="zh-CN" sz="2800" smtClean="0"/>
              <a:t>axis</a:t>
            </a:r>
            <a:r>
              <a:rPr lang="zh-CN" altLang="zh-CN" sz="2800" smtClean="0"/>
              <a:t>个元素：</a:t>
            </a:r>
            <a:endParaRPr lang="en-US" altLang="zh-CN" sz="2800" smtClean="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DBF14F7-B690-4120-ADFD-93D90F0EA5D8}" type="slidenum">
              <a:rPr lang="en-US" altLang="zh-CN" smtClean="0"/>
              <a:pPr eaLnBrk="1" hangingPunct="1"/>
              <a:t>5</a:t>
            </a:fld>
            <a:endParaRPr lang="en-US" altLang="zh-CN" smtClean="0"/>
          </a:p>
        </p:txBody>
      </p:sp>
      <p:sp>
        <p:nvSpPr>
          <p:cNvPr id="7173" name="Text Box 4"/>
          <p:cNvSpPr txBox="1">
            <a:spLocks noChangeArrowheads="1"/>
          </p:cNvSpPr>
          <p:nvPr/>
        </p:nvSpPr>
        <p:spPr bwMode="auto">
          <a:xfrm>
            <a:off x="1447800" y="4724400"/>
            <a:ext cx="5943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np.sum(a,axis=1) </a:t>
            </a:r>
          </a:p>
          <a:p>
            <a:pPr eaLnBrk="1" hangingPunct="1"/>
            <a:r>
              <a:rPr lang="en-US" altLang="zh-CN" sz="2000"/>
              <a:t>array([26, 19, 30, 22])</a:t>
            </a:r>
            <a:endParaRPr lang="zh-CN" altLang="en-US" sz="2000"/>
          </a:p>
          <a:p>
            <a:pPr eaLnBrk="1" hangingPunct="1"/>
            <a:r>
              <a:rPr lang="en-US" altLang="zh-CN" sz="2000"/>
              <a:t>&gt;&gt;&gt; np.sum(a, axis=0)</a:t>
            </a:r>
            <a:endParaRPr lang="zh-CN" altLang="en-US" sz="2000"/>
          </a:p>
          <a:p>
            <a:pPr eaLnBrk="1" hangingPunct="1"/>
            <a:r>
              <a:rPr lang="en-US" altLang="zh-CN" sz="2000"/>
              <a:t>array([30, 15, 22, 25, 5])</a:t>
            </a:r>
            <a:endParaRPr lang="zh-CN"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zh-CN" sz="3600" smtClean="0"/>
              <a:t>统计函数</a:t>
            </a:r>
            <a:endParaRPr lang="zh-CN" altLang="en-US" sz="3600" smtClean="0"/>
          </a:p>
        </p:txBody>
      </p:sp>
      <p:sp>
        <p:nvSpPr>
          <p:cNvPr id="53251" name="内容占位符 2"/>
          <p:cNvSpPr>
            <a:spLocks noGrp="1"/>
          </p:cNvSpPr>
          <p:nvPr>
            <p:ph idx="1"/>
          </p:nvPr>
        </p:nvSpPr>
        <p:spPr>
          <a:xfrm>
            <a:off x="304800" y="1052513"/>
            <a:ext cx="8534400" cy="5272087"/>
          </a:xfrm>
        </p:spPr>
        <p:txBody>
          <a:bodyPr/>
          <a:lstStyle/>
          <a:p>
            <a:pPr>
              <a:buFont typeface="Wingdings" pitchFamily="2" charset="2"/>
              <a:buNone/>
            </a:pPr>
            <a:r>
              <a:rPr lang="en-US" altLang="zh-CN" sz="2800" smtClean="0"/>
              <a:t>          </a:t>
            </a:r>
            <a:r>
              <a:rPr lang="zh-CN" altLang="zh-CN" sz="2800" smtClean="0"/>
              <a:t>一个使用</a:t>
            </a:r>
            <a:r>
              <a:rPr lang="en-US" altLang="zh-CN" sz="2800" smtClean="0"/>
              <a:t>histogram()</a:t>
            </a:r>
            <a:r>
              <a:rPr lang="zh-CN" altLang="zh-CN" sz="2800" smtClean="0"/>
              <a:t>统计男青少年年龄和身高的例子。</a:t>
            </a:r>
            <a:r>
              <a:rPr lang="en-US" altLang="zh-CN" sz="2800" smtClean="0"/>
              <a:t>Height.csv</a:t>
            </a:r>
            <a:r>
              <a:rPr lang="zh-CN" altLang="en-US" sz="2800" smtClean="0"/>
              <a:t>（</a:t>
            </a:r>
            <a:r>
              <a:rPr lang="en-US" altLang="zh-CN" sz="2800" smtClean="0"/>
              <a:t> </a:t>
            </a:r>
            <a:r>
              <a:rPr lang="zh-CN" altLang="zh-CN" sz="2800" smtClean="0"/>
              <a:t>100名年龄在7到20岁之间的男性</a:t>
            </a:r>
            <a:r>
              <a:rPr lang="zh-CN" altLang="en-US" sz="2800" smtClean="0"/>
              <a:t>青</a:t>
            </a:r>
            <a:r>
              <a:rPr lang="zh-CN" altLang="zh-CN" sz="2800" smtClean="0"/>
              <a:t>少年的身高</a:t>
            </a:r>
            <a:r>
              <a:rPr lang="zh-CN" altLang="en-US" sz="2800" smtClean="0"/>
              <a:t>统</a:t>
            </a:r>
            <a:r>
              <a:rPr lang="zh-CN" altLang="zh-CN" sz="2800" smtClean="0"/>
              <a:t>计数据</a:t>
            </a:r>
            <a:r>
              <a:rPr lang="zh-CN" altLang="en-US" sz="2800" smtClean="0"/>
              <a:t>）</a:t>
            </a:r>
            <a:endParaRPr lang="zh-CN" altLang="zh-CN" sz="2800" smtClean="0"/>
          </a:p>
          <a:p>
            <a:pPr>
              <a:buFont typeface="Wingdings" pitchFamily="2" charset="2"/>
              <a:buNone/>
            </a:pPr>
            <a:r>
              <a:rPr lang="en-US" altLang="zh-CN" sz="2800" smtClean="0"/>
              <a:t>          </a:t>
            </a:r>
            <a:r>
              <a:rPr lang="zh-CN" altLang="zh-CN" sz="2800" smtClean="0"/>
              <a:t>首先用</a:t>
            </a:r>
            <a:r>
              <a:rPr lang="en-US" altLang="zh-CN" sz="2800" smtClean="0"/>
              <a:t>loadtxt()</a:t>
            </a:r>
            <a:r>
              <a:rPr lang="zh-CN" altLang="zh-CN" sz="2800" smtClean="0"/>
              <a:t>从数据文件载入数据: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在数组</a:t>
            </a:r>
            <a:r>
              <a:rPr lang="en-US" altLang="zh-CN" sz="2800" smtClean="0"/>
              <a:t>d</a:t>
            </a:r>
            <a:r>
              <a:rPr lang="zh-CN" altLang="zh-CN" sz="2800" smtClean="0"/>
              <a:t>中，第</a:t>
            </a:r>
            <a:r>
              <a:rPr lang="en-US" altLang="zh-CN" sz="2800" smtClean="0"/>
              <a:t>0</a:t>
            </a:r>
            <a:r>
              <a:rPr lang="zh-CN" altLang="en-US" sz="2800" smtClean="0"/>
              <a:t>列</a:t>
            </a:r>
            <a:r>
              <a:rPr lang="zh-CN" altLang="zh-CN" sz="2800" smtClean="0"/>
              <a:t>是年龄，第</a:t>
            </a:r>
            <a:r>
              <a:rPr lang="en-US" altLang="zh-CN" sz="2800" smtClean="0"/>
              <a:t>1</a:t>
            </a:r>
            <a:r>
              <a:rPr lang="zh-CN" altLang="zh-CN" sz="2800" smtClean="0"/>
              <a:t>列是身高。可以看到年龄的范围在</a:t>
            </a:r>
            <a:r>
              <a:rPr lang="en-US" altLang="zh-CN" sz="2800" smtClean="0"/>
              <a:t>7</a:t>
            </a:r>
            <a:r>
              <a:rPr lang="zh-CN" altLang="zh-CN" sz="2800" smtClean="0"/>
              <a:t>到</a:t>
            </a:r>
            <a:r>
              <a:rPr lang="en-US" altLang="zh-CN" sz="2800" smtClean="0"/>
              <a:t>20</a:t>
            </a:r>
            <a:r>
              <a:rPr lang="zh-CN" altLang="zh-CN" sz="2800" smtClean="0"/>
              <a:t>之间：</a:t>
            </a:r>
          </a:p>
          <a:p>
            <a:pPr>
              <a:buFont typeface="Wingdings" pitchFamily="2" charset="2"/>
              <a:buNone/>
            </a:pPr>
            <a:endParaRPr lang="en-US" altLang="zh-CN" sz="2800" smtClean="0"/>
          </a:p>
          <a:p>
            <a:pPr>
              <a:buFont typeface="Wingdings" pitchFamily="2" charset="2"/>
              <a:buNone/>
            </a:pPr>
            <a:endParaRPr lang="en-US" altLang="zh-CN" sz="2800" smtClean="0"/>
          </a:p>
          <a:p>
            <a:pPr lvl="1">
              <a:buFont typeface="Wingdings" pitchFamily="2" charset="2"/>
              <a:buNone/>
            </a:pPr>
            <a:endParaRPr lang="en-US" altLang="zh-CN" sz="2400"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249D940-C802-419E-BDF2-70345C4C4260}" type="slidenum">
              <a:rPr lang="en-US" altLang="zh-CN" smtClean="0"/>
              <a:pPr eaLnBrk="1" hangingPunct="1"/>
              <a:t>50</a:t>
            </a:fld>
            <a:endParaRPr lang="en-US" altLang="zh-CN" smtClean="0"/>
          </a:p>
        </p:txBody>
      </p:sp>
      <p:sp>
        <p:nvSpPr>
          <p:cNvPr id="53253" name="Text Box 4"/>
          <p:cNvSpPr txBox="1">
            <a:spLocks noChangeArrowheads="1"/>
          </p:cNvSpPr>
          <p:nvPr/>
        </p:nvSpPr>
        <p:spPr bwMode="auto">
          <a:xfrm>
            <a:off x="1219200" y="2971800"/>
            <a:ext cx="73152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 = np.loadtxt("height.csv“</a:t>
            </a:r>
            <a:r>
              <a:rPr lang="en-US" altLang="zh-CN" sz="2000" baseline="-25000"/>
              <a:t>,</a:t>
            </a:r>
            <a:r>
              <a:rPr lang="en-US" altLang="zh-CN" sz="2000"/>
              <a:t>delimiter=",")</a:t>
            </a:r>
            <a:endParaRPr lang="zh-CN" altLang="en-US" sz="2000"/>
          </a:p>
          <a:p>
            <a:pPr eaLnBrk="1" hangingPunct="1"/>
            <a:r>
              <a:rPr lang="en-US" altLang="zh-CN" sz="2000"/>
              <a:t>&gt;&gt;&gt; d.shape</a:t>
            </a:r>
            <a:endParaRPr lang="zh-CN" altLang="en-US" sz="2000"/>
          </a:p>
          <a:p>
            <a:pPr eaLnBrk="1" hangingPunct="1"/>
            <a:r>
              <a:rPr lang="en-US" altLang="zh-CN" sz="2000"/>
              <a:t>(100, 2)</a:t>
            </a:r>
            <a:endParaRPr lang="es-ES" altLang="zh-CN" sz="2000"/>
          </a:p>
        </p:txBody>
      </p:sp>
      <p:sp>
        <p:nvSpPr>
          <p:cNvPr id="53254" name="Text Box 4"/>
          <p:cNvSpPr txBox="1">
            <a:spLocks noChangeArrowheads="1"/>
          </p:cNvSpPr>
          <p:nvPr/>
        </p:nvSpPr>
        <p:spPr bwMode="auto">
          <a:xfrm>
            <a:off x="1219200" y="4953000"/>
            <a:ext cx="7315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np.min(d[:,0])</a:t>
            </a:r>
          </a:p>
          <a:p>
            <a:pPr eaLnBrk="1" hangingPunct="1"/>
            <a:r>
              <a:rPr lang="en-US" altLang="zh-CN" sz="2000"/>
              <a:t> 7.0999999999999996 </a:t>
            </a:r>
          </a:p>
          <a:p>
            <a:pPr eaLnBrk="1" hangingPunct="1"/>
            <a:r>
              <a:rPr lang="en-US" altLang="zh-CN" sz="2000"/>
              <a:t>&gt;&gt;&gt; np.max(d[:,0]) </a:t>
            </a:r>
          </a:p>
          <a:p>
            <a:pPr eaLnBrk="1" hangingPunct="1"/>
            <a:r>
              <a:rPr lang="en-US" altLang="zh-CN" sz="2000"/>
              <a:t>19.899999999999999</a:t>
            </a:r>
            <a:endParaRPr lang="es-ES" altLang="zh-CN"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zh-CN" sz="3600" smtClean="0"/>
              <a:t>统计函数</a:t>
            </a:r>
            <a:endParaRPr lang="zh-CN" altLang="en-US" sz="3600" smtClean="0"/>
          </a:p>
        </p:txBody>
      </p:sp>
      <p:sp>
        <p:nvSpPr>
          <p:cNvPr id="54275" name="内容占位符 2"/>
          <p:cNvSpPr>
            <a:spLocks noGrp="1"/>
          </p:cNvSpPr>
          <p:nvPr>
            <p:ph idx="1"/>
          </p:nvPr>
        </p:nvSpPr>
        <p:spPr>
          <a:xfrm>
            <a:off x="381000" y="1066800"/>
            <a:ext cx="8305800" cy="5181600"/>
          </a:xfrm>
        </p:spPr>
        <p:txBody>
          <a:bodyPr/>
          <a:lstStyle/>
          <a:p>
            <a:pPr>
              <a:buFont typeface="Wingdings" pitchFamily="2" charset="2"/>
              <a:buNone/>
            </a:pPr>
            <a:r>
              <a:rPr lang="en-US" altLang="zh-CN" sz="2800" smtClean="0"/>
              <a:t>         </a:t>
            </a:r>
            <a:r>
              <a:rPr lang="zh-CN" altLang="en-US" sz="2800" smtClean="0"/>
              <a:t>下</a:t>
            </a:r>
            <a:r>
              <a:rPr lang="zh-CN" altLang="zh-CN" sz="2800" smtClean="0"/>
              <a:t>面对数据进行统计，</a:t>
            </a:r>
            <a:r>
              <a:rPr lang="en-US" altLang="zh-CN" sz="2800" smtClean="0"/>
              <a:t>sums</a:t>
            </a:r>
            <a:r>
              <a:rPr lang="zh-CN" altLang="zh-CN" sz="2800" smtClean="0"/>
              <a:t>是每个年龄段的身高总和，</a:t>
            </a:r>
            <a:r>
              <a:rPr lang="en-US" altLang="zh-CN" sz="2800" smtClean="0"/>
              <a:t>cnts</a:t>
            </a:r>
            <a:r>
              <a:rPr lang="zh-CN" altLang="zh-CN" sz="2800" smtClean="0"/>
              <a:t>是每个年龄段的数据个数，因此很容易计算出每个年龄段的平均身高：</a:t>
            </a:r>
          </a:p>
          <a:p>
            <a:pPr>
              <a:buFont typeface="Wingdings" pitchFamily="2" charset="2"/>
              <a:buNone/>
            </a:pPr>
            <a:r>
              <a:rPr lang="en-US" altLang="zh-CN" sz="2800" b="1" smtClean="0"/>
              <a:t/>
            </a:r>
            <a:br>
              <a:rPr lang="en-US" altLang="zh-CN" sz="2800" b="1" smtClean="0"/>
            </a:br>
            <a:endParaRPr lang="zh-CN" altLang="en-US" sz="2800" smtClean="0"/>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F235423-B47F-4D6D-87A7-3F621C80FC5E}" type="slidenum">
              <a:rPr lang="en-US" altLang="zh-CN" smtClean="0"/>
              <a:pPr eaLnBrk="1" hangingPunct="1"/>
              <a:t>51</a:t>
            </a:fld>
            <a:endParaRPr lang="en-US" altLang="zh-CN" smtClean="0"/>
          </a:p>
        </p:txBody>
      </p:sp>
      <p:sp>
        <p:nvSpPr>
          <p:cNvPr id="54277" name="Text Box 4"/>
          <p:cNvSpPr txBox="1">
            <a:spLocks noChangeArrowheads="1"/>
          </p:cNvSpPr>
          <p:nvPr/>
        </p:nvSpPr>
        <p:spPr bwMode="auto">
          <a:xfrm>
            <a:off x="838200" y="2743200"/>
            <a:ext cx="76200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sums = np.histogram(d[:,0]，bins=range(7,21)，range=(7,20)，weights=d[:,1])[0]</a:t>
            </a:r>
            <a:endParaRPr lang="zh-CN" altLang="en-US" sz="2000"/>
          </a:p>
          <a:p>
            <a:pPr eaLnBrk="1" hangingPunct="1"/>
            <a:r>
              <a:rPr lang="en-US" altLang="zh-CN" sz="2000"/>
              <a:t>&gt;&gt;&gt; cnts =np.histogram (d[:,0], bins=range(7,21), range=(7,20))[0]</a:t>
            </a:r>
            <a:endParaRPr lang="zh-CN" altLang="en-US" sz="2000"/>
          </a:p>
          <a:p>
            <a:pPr eaLnBrk="1" hangingPunct="1"/>
            <a:r>
              <a:rPr lang="en-US" altLang="zh-CN" sz="2000"/>
              <a:t>&gt;&gt;&gt;sums/cnts</a:t>
            </a:r>
            <a:endParaRPr lang="zh-CN" altLang="en-US" sz="2000"/>
          </a:p>
          <a:p>
            <a:pPr eaLnBrk="1" hangingPunct="1"/>
            <a:r>
              <a:rPr lang="en-US" altLang="zh-CN" sz="2000"/>
              <a:t>array([ 125.96,  132.06666667, 137.82857143, 143.8	,</a:t>
            </a:r>
            <a:endParaRPr lang="zh-CN" altLang="en-US" sz="2000"/>
          </a:p>
          <a:p>
            <a:pPr eaLnBrk="1" hangingPunct="1"/>
            <a:r>
              <a:rPr lang="en-US" altLang="zh-CN" sz="2000"/>
              <a:t>148. 14 ,153.44, 162.15555556, 166.86666667, 172.83636364, 173.3,175.275, 174.19166667,	175.075])</a:t>
            </a:r>
            <a:endParaRPr lang="zh-CN"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zh-CN" sz="3600" smtClean="0"/>
              <a:t>解线性方程组</a:t>
            </a:r>
            <a:endParaRPr lang="zh-CN" altLang="en-US" sz="3600" smtClean="0"/>
          </a:p>
        </p:txBody>
      </p:sp>
      <p:sp>
        <p:nvSpPr>
          <p:cNvPr id="55299" name="内容占位符 2"/>
          <p:cNvSpPr>
            <a:spLocks noGrp="1"/>
          </p:cNvSpPr>
          <p:nvPr>
            <p:ph idx="1"/>
          </p:nvPr>
        </p:nvSpPr>
        <p:spPr>
          <a:xfrm>
            <a:off x="228600" y="1052513"/>
            <a:ext cx="8534400" cy="5272087"/>
          </a:xfrm>
        </p:spPr>
        <p:txBody>
          <a:bodyPr/>
          <a:lstStyle/>
          <a:p>
            <a:pPr>
              <a:buFont typeface="Wingdings" pitchFamily="2" charset="2"/>
              <a:buNone/>
            </a:pPr>
            <a:r>
              <a:rPr lang="zh-CN" altLang="en-US" sz="2800" smtClean="0"/>
              <a:t>         </a:t>
            </a:r>
            <a:r>
              <a:rPr lang="zh-CN" altLang="zh-CN" sz="2800" smtClean="0"/>
              <a:t>对矩阵的一些更高级运算可以在</a:t>
            </a:r>
            <a:r>
              <a:rPr lang="en-US" altLang="zh-CN" sz="2800" smtClean="0"/>
              <a:t>numpy</a:t>
            </a:r>
            <a:r>
              <a:rPr lang="zh-CN" altLang="zh-CN" sz="2800" smtClean="0"/>
              <a:t>的线性代数模块</a:t>
            </a:r>
            <a:r>
              <a:rPr lang="en-US" altLang="zh-CN" sz="2800" smtClean="0"/>
              <a:t>linalg</a:t>
            </a:r>
            <a:r>
              <a:rPr lang="zh-CN" altLang="zh-CN" sz="2800" smtClean="0"/>
              <a:t>中找到。例如</a:t>
            </a:r>
            <a:r>
              <a:rPr lang="en-US" altLang="zh-CN" sz="2800" smtClean="0"/>
              <a:t>inv()</a:t>
            </a:r>
            <a:r>
              <a:rPr lang="zh-CN" altLang="zh-CN" sz="2800" smtClean="0"/>
              <a:t>计算逆矩阵，</a:t>
            </a:r>
            <a:r>
              <a:rPr lang="en-US" altLang="zh-CN" sz="2800" smtClean="0"/>
              <a:t>solve()</a:t>
            </a:r>
            <a:r>
              <a:rPr lang="zh-CN" altLang="zh-CN" sz="2800" smtClean="0"/>
              <a:t>可以求解多元一次方程组</a:t>
            </a:r>
            <a:r>
              <a:rPr lang="en-US" altLang="zh-CN" sz="2800" smtClean="0"/>
              <a:t>.</a:t>
            </a:r>
            <a:r>
              <a:rPr lang="zh-CN" altLang="zh-CN" sz="2800" smtClean="0"/>
              <a:t>下面是</a:t>
            </a:r>
            <a:r>
              <a:rPr lang="en-US" altLang="zh-CN" sz="2800" smtClean="0"/>
              <a:t>solve()</a:t>
            </a:r>
            <a:r>
              <a:rPr lang="zh-CN" altLang="zh-CN" sz="2800" smtClean="0"/>
              <a:t>的例子：</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r>
              <a:rPr lang="en-US" altLang="zh-CN" sz="2800" smtClean="0"/>
              <a:t>         solve()</a:t>
            </a:r>
            <a:r>
              <a:rPr lang="zh-CN" altLang="zh-CN" sz="2800" smtClean="0"/>
              <a:t>有两个参数</a:t>
            </a:r>
            <a:r>
              <a:rPr lang="en-US" altLang="zh-CN" sz="2800" smtClean="0"/>
              <a:t>a</a:t>
            </a:r>
            <a:r>
              <a:rPr lang="zh-CN" altLang="en-US" sz="2800" smtClean="0"/>
              <a:t>和</a:t>
            </a:r>
            <a:r>
              <a:rPr lang="en-US" altLang="zh-CN" sz="2800" smtClean="0"/>
              <a:t>b</a:t>
            </a:r>
            <a:r>
              <a:rPr lang="zh-CN" altLang="zh-CN" sz="2800" smtClean="0"/>
              <a:t>。</a:t>
            </a:r>
            <a:r>
              <a:rPr lang="en-US" altLang="zh-CN" sz="2800" smtClean="0"/>
              <a:t>a</a:t>
            </a:r>
            <a:r>
              <a:rPr lang="zh-CN" altLang="zh-CN" sz="2800" smtClean="0"/>
              <a:t>是一个</a:t>
            </a:r>
            <a:r>
              <a:rPr lang="en-US" altLang="zh-CN" sz="2800" smtClean="0"/>
              <a:t>N*N</a:t>
            </a:r>
            <a:r>
              <a:rPr lang="zh-CN" altLang="zh-CN" sz="2800" smtClean="0"/>
              <a:t>的二维数组，而</a:t>
            </a:r>
            <a:r>
              <a:rPr lang="en-US" altLang="zh-CN" sz="2800" smtClean="0"/>
              <a:t>b</a:t>
            </a:r>
            <a:r>
              <a:rPr lang="zh-CN" altLang="zh-CN" sz="2800" smtClean="0"/>
              <a:t>是一个长度为</a:t>
            </a:r>
            <a:r>
              <a:rPr lang="en-US" altLang="zh-CN" sz="2800" smtClean="0"/>
              <a:t>N</a:t>
            </a:r>
            <a:r>
              <a:rPr lang="zh-CN" altLang="zh-CN" sz="2800" smtClean="0"/>
              <a:t>的一维数使， </a:t>
            </a:r>
            <a:r>
              <a:rPr lang="en-US" altLang="zh-CN" sz="2800" smtClean="0"/>
              <a:t>solve()</a:t>
            </a:r>
            <a:r>
              <a:rPr lang="zh-CN" altLang="zh-CN" sz="2800" smtClean="0"/>
              <a:t>找到一个长度为</a:t>
            </a:r>
            <a:r>
              <a:rPr lang="en-US" altLang="zh-CN" sz="2800" smtClean="0"/>
              <a:t>N</a:t>
            </a:r>
            <a:r>
              <a:rPr lang="zh-CN" altLang="zh-CN" sz="2800" smtClean="0"/>
              <a:t>的一维数组X，使得它们满足</a:t>
            </a:r>
            <a:r>
              <a:rPr lang="en-US" altLang="zh-CN" sz="2800" smtClean="0"/>
              <a:t>a • x </a:t>
            </a:r>
            <a:r>
              <a:rPr lang="zh-CN" altLang="zh-CN" sz="2800" smtClean="0"/>
              <a:t>= </a:t>
            </a:r>
            <a:r>
              <a:rPr lang="en-US" altLang="zh-CN" sz="2800" smtClean="0"/>
              <a:t>b,</a:t>
            </a:r>
            <a:r>
              <a:rPr lang="zh-CN" altLang="zh-CN" sz="2800" smtClean="0"/>
              <a:t>即</a:t>
            </a:r>
            <a:r>
              <a:rPr lang="en-US" altLang="zh-CN" sz="2800" smtClean="0"/>
              <a:t>x</a:t>
            </a:r>
            <a:r>
              <a:rPr lang="zh-CN" altLang="zh-CN" sz="2800" smtClean="0"/>
              <a:t>就是这个</a:t>
            </a:r>
            <a:r>
              <a:rPr lang="en-US" altLang="zh-CN" sz="2800" smtClean="0"/>
              <a:t>N</a:t>
            </a:r>
            <a:r>
              <a:rPr lang="zh-CN" altLang="zh-CN" sz="2800" smtClean="0"/>
              <a:t>元一次方程 组的解</a:t>
            </a:r>
            <a:r>
              <a:rPr lang="en-US" altLang="zh-CN" sz="2800" smtClean="0"/>
              <a:t>.</a:t>
            </a:r>
            <a:r>
              <a:rPr lang="zh-CN" altLang="zh-CN" sz="2800" smtClean="0"/>
              <a:t>。</a:t>
            </a:r>
            <a:endParaRPr lang="zh-CN" altLang="en-US" sz="2800" smtClean="0"/>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DD4ACF-278B-4F70-AD9E-2AC2CB985DC1}" type="slidenum">
              <a:rPr lang="en-US" altLang="zh-CN" smtClean="0"/>
              <a:pPr eaLnBrk="1" hangingPunct="1"/>
              <a:t>52</a:t>
            </a:fld>
            <a:endParaRPr lang="en-US" altLang="zh-CN" smtClean="0"/>
          </a:p>
        </p:txBody>
      </p:sp>
      <p:sp>
        <p:nvSpPr>
          <p:cNvPr id="55301" name="Text Box 4"/>
          <p:cNvSpPr txBox="1">
            <a:spLocks noChangeArrowheads="1"/>
          </p:cNvSpPr>
          <p:nvPr/>
        </p:nvSpPr>
        <p:spPr bwMode="auto">
          <a:xfrm>
            <a:off x="2209800" y="2590800"/>
            <a:ext cx="5562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 = np.random.rand(10,10)</a:t>
            </a:r>
            <a:endParaRPr lang="zh-CN" altLang="en-US" sz="2000"/>
          </a:p>
          <a:p>
            <a:pPr eaLnBrk="1" hangingPunct="1"/>
            <a:r>
              <a:rPr lang="en-US" altLang="zh-CN" sz="2000"/>
              <a:t>&gt;&gt;&gt; b = np.random.rand(10)</a:t>
            </a:r>
            <a:endParaRPr lang="zh-CN" altLang="en-US" sz="2000"/>
          </a:p>
          <a:p>
            <a:pPr eaLnBrk="1" hangingPunct="1"/>
            <a:r>
              <a:rPr lang="en-US" altLang="zh-CN" sz="2000"/>
              <a:t>&gt;&gt;&gt; x = np.linalg.solve(a,b)</a:t>
            </a:r>
            <a:endParaRPr lang="zh-CN" altLang="en-US" sz="2000"/>
          </a:p>
          <a:p>
            <a:pPr eaLnBrk="1" hangingPunct="1"/>
            <a:r>
              <a:rPr lang="en-US" altLang="zh-CN" sz="2000"/>
              <a:t>&gt;&gt;&gt; np.sum(np.abs(np.dot(a,x) - b))</a:t>
            </a:r>
            <a:endParaRPr lang="zh-CN" altLang="en-US" sz="2000"/>
          </a:p>
          <a:p>
            <a:pPr eaLnBrk="1" hangingPunct="1"/>
            <a:r>
              <a:rPr lang="en-US" altLang="zh-CN" sz="2000"/>
              <a:t>3.1433189384699745e-15</a:t>
            </a:r>
            <a:endParaRPr lang="zh-CN" alt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zh-CN" sz="3600" smtClean="0"/>
              <a:t>解线性方程组</a:t>
            </a:r>
            <a:endParaRPr lang="zh-CN" altLang="en-US" sz="3600" smtClean="0"/>
          </a:p>
        </p:txBody>
      </p:sp>
      <p:sp>
        <p:nvSpPr>
          <p:cNvPr id="56323" name="内容占位符 2"/>
          <p:cNvSpPr>
            <a:spLocks noGrp="1"/>
          </p:cNvSpPr>
          <p:nvPr>
            <p:ph idx="1"/>
          </p:nvPr>
        </p:nvSpPr>
        <p:spPr>
          <a:xfrm>
            <a:off x="566738" y="1052513"/>
            <a:ext cx="8001000" cy="5195887"/>
          </a:xfrm>
        </p:spPr>
        <p:txBody>
          <a:bodyPr/>
          <a:lstStyle/>
          <a:p>
            <a:pPr>
              <a:buFont typeface="Wingdings" pitchFamily="2" charset="2"/>
              <a:buNone/>
            </a:pPr>
            <a:r>
              <a:rPr lang="en-US" altLang="zh-CN" smtClean="0"/>
              <a:t>         lstsq()</a:t>
            </a:r>
            <a:r>
              <a:rPr lang="zh-CN" altLang="zh-CN" smtClean="0"/>
              <a:t>比</a:t>
            </a:r>
            <a:r>
              <a:rPr lang="en-US" altLang="zh-CN" smtClean="0"/>
              <a:t>solve()</a:t>
            </a:r>
            <a:r>
              <a:rPr lang="zh-CN" altLang="zh-CN" smtClean="0"/>
              <a:t>更一般化，它不要求矩阵</a:t>
            </a:r>
            <a:r>
              <a:rPr lang="en-US" altLang="zh-CN" smtClean="0"/>
              <a:t>a</a:t>
            </a:r>
            <a:r>
              <a:rPr lang="zh-CN" altLang="zh-CN" smtClean="0"/>
              <a:t>是正方形的，也就是说方程的个数可以少于、 等于或多于未知数的个数。它找到一组解</a:t>
            </a:r>
            <a:r>
              <a:rPr lang="en-US" altLang="zh-CN" smtClean="0"/>
              <a:t>x,</a:t>
            </a:r>
            <a:r>
              <a:rPr lang="zh-CN" altLang="zh-CN" smtClean="0"/>
              <a:t>使得丨</a:t>
            </a:r>
            <a:r>
              <a:rPr lang="en-US" altLang="zh-CN" smtClean="0"/>
              <a:t>b-a</a:t>
            </a:r>
            <a:r>
              <a:rPr lang="en-US" altLang="zh-CN" sz="3200" smtClean="0"/>
              <a:t> •x</a:t>
            </a:r>
            <a:r>
              <a:rPr lang="zh-CN" altLang="zh-CN" smtClean="0"/>
              <a:t>丨最小。我们称得到的结果为最小二乘解，即它使得所有等式的误差的平方和最小。</a:t>
            </a:r>
            <a:endParaRPr lang="en-US" altLang="zh-CN" smtClean="0"/>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AB3DE1F-FB07-4E7B-B267-328C7F3FA2DC}" type="slidenum">
              <a:rPr lang="en-US" altLang="zh-CN" smtClean="0"/>
              <a:pPr eaLnBrk="1" hangingPunct="1"/>
              <a:t>53</a:t>
            </a:fld>
            <a:endParaRPr lang="en-US" altLang="zh-CN" smtClean="0"/>
          </a:p>
        </p:txBody>
      </p:sp>
      <p:sp>
        <p:nvSpPr>
          <p:cNvPr id="56325" name="Text Box 4"/>
          <p:cNvSpPr txBox="1">
            <a:spLocks noChangeArrowheads="1"/>
          </p:cNvSpPr>
          <p:nvPr/>
        </p:nvSpPr>
        <p:spPr bwMode="auto">
          <a:xfrm>
            <a:off x="1371600" y="3962400"/>
            <a:ext cx="6705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numpy.linalg.lstsq(</a:t>
            </a:r>
            <a:r>
              <a:rPr lang="en-US" altLang="zh-CN" sz="2000" i="1"/>
              <a:t>a</a:t>
            </a:r>
            <a:r>
              <a:rPr lang="en-US" altLang="zh-CN" sz="2000" b="1"/>
              <a:t>, </a:t>
            </a:r>
            <a:r>
              <a:rPr lang="en-US" altLang="zh-CN" sz="2000" i="1"/>
              <a:t>b</a:t>
            </a:r>
            <a:r>
              <a:rPr lang="en-US" altLang="zh-CN" sz="2000" b="1"/>
              <a:t>, </a:t>
            </a:r>
            <a:r>
              <a:rPr lang="en-US" altLang="zh-CN" sz="2000" i="1"/>
              <a:t>rcond=-1</a:t>
            </a:r>
            <a:r>
              <a:rPr lang="en-US" altLang="zh-CN" sz="2000"/>
              <a:t>)</a:t>
            </a:r>
            <a:endParaRPr lang="en-US" altLang="zh-CN" sz="2000" b="1"/>
          </a:p>
          <a:p>
            <a:pPr eaLnBrk="1" hangingPunct="1"/>
            <a:endParaRPr lang="en-US" altLang="zh-CN" sz="2000" b="1"/>
          </a:p>
          <a:p>
            <a:pPr eaLnBrk="1" hangingPunct="1"/>
            <a:r>
              <a:rPr lang="en-US" altLang="zh-CN" sz="2000" b="1"/>
              <a:t>rcond</a:t>
            </a:r>
            <a:r>
              <a:rPr lang="en-US" altLang="zh-CN" sz="2000" i="1"/>
              <a:t> : float, optional</a:t>
            </a:r>
            <a:r>
              <a:rPr lang="en-US" altLang="zh-CN" sz="2000"/>
              <a:t>    </a:t>
            </a:r>
          </a:p>
          <a:p>
            <a:pPr eaLnBrk="1" hangingPunct="1"/>
            <a:r>
              <a:rPr lang="en-US" altLang="zh-CN" sz="2000"/>
              <a:t>Returns:</a:t>
            </a:r>
          </a:p>
          <a:p>
            <a:pPr eaLnBrk="1" hangingPunct="1"/>
            <a:r>
              <a:rPr lang="en-US" altLang="zh-CN" sz="2000" b="1"/>
              <a:t>X</a:t>
            </a:r>
            <a:r>
              <a:rPr lang="en-US" altLang="zh-CN" sz="2000" i="1"/>
              <a:t>:ndarray  </a:t>
            </a:r>
            <a:r>
              <a:rPr lang="en-US" altLang="zh-CN" sz="2000"/>
              <a:t>Least-squares solution. </a:t>
            </a:r>
          </a:p>
          <a:p>
            <a:pPr eaLnBrk="1" hangingPunct="1"/>
            <a:r>
              <a:rPr lang="en-US" altLang="zh-CN" sz="2000" b="1"/>
              <a:t>residuals</a:t>
            </a:r>
            <a:r>
              <a:rPr lang="en-US" altLang="zh-CN" sz="2000" i="1"/>
              <a:t> : ndarray  </a:t>
            </a:r>
            <a:r>
              <a:rPr lang="en-US" altLang="zh-CN" sz="2000"/>
              <a:t>Sums of residuals; </a:t>
            </a:r>
          </a:p>
          <a:p>
            <a:pPr eaLnBrk="1" hangingPunct="1"/>
            <a:r>
              <a:rPr lang="en-US" altLang="zh-CN" sz="2000" b="1"/>
              <a:t>rank</a:t>
            </a:r>
            <a:r>
              <a:rPr lang="en-US" altLang="zh-CN" sz="2000" i="1"/>
              <a:t> : int </a:t>
            </a:r>
            <a:r>
              <a:rPr lang="en-US" altLang="zh-CN" sz="2000"/>
              <a:t>Rank of matrix </a:t>
            </a:r>
            <a:r>
              <a:rPr lang="en-US" altLang="zh-CN" sz="2000" i="1"/>
              <a:t>a</a:t>
            </a:r>
            <a:r>
              <a:rPr lang="en-US" altLang="zh-CN" sz="2000"/>
              <a:t>.</a:t>
            </a:r>
          </a:p>
          <a:p>
            <a:pPr eaLnBrk="1" hangingPunct="1"/>
            <a:r>
              <a:rPr lang="en-US" altLang="zh-CN" sz="2000" b="1"/>
              <a:t>s</a:t>
            </a:r>
            <a:r>
              <a:rPr lang="en-US" altLang="zh-CN" sz="2000" i="1"/>
              <a:t> : (min(M, N),) ndarray </a:t>
            </a:r>
            <a:r>
              <a:rPr lang="en-US" altLang="zh-CN" sz="2000"/>
              <a:t>Singular values of </a:t>
            </a:r>
            <a:r>
              <a:rPr lang="en-US" altLang="zh-CN" sz="2000" i="1"/>
              <a:t>a</a:t>
            </a:r>
            <a:r>
              <a:rPr lang="en-US" altLang="zh-CN" sz="2000"/>
              <a:t>.</a:t>
            </a:r>
            <a:endParaRPr lang="zh-C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zh-CN" sz="3600" smtClean="0"/>
              <a:t>解线性方程组</a:t>
            </a:r>
            <a:endParaRPr lang="zh-CN" altLang="en-US" sz="3600" smtClean="0"/>
          </a:p>
        </p:txBody>
      </p:sp>
      <p:sp>
        <p:nvSpPr>
          <p:cNvPr id="57347" name="内容占位符 2"/>
          <p:cNvSpPr>
            <a:spLocks noGrp="1"/>
          </p:cNvSpPr>
          <p:nvPr>
            <p:ph idx="1"/>
          </p:nvPr>
        </p:nvSpPr>
        <p:spPr/>
        <p:txBody>
          <a:bodyPr/>
          <a:lstStyle/>
          <a:p>
            <a:endParaRPr lang="zh-CN" altLang="en-US" smtClean="0"/>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289446-FF72-4DC5-8723-53A278D18492}" type="slidenum">
              <a:rPr lang="en-US" altLang="zh-CN" smtClean="0"/>
              <a:pPr eaLnBrk="1" hangingPunct="1"/>
              <a:t>54</a:t>
            </a:fld>
            <a:endParaRPr lang="en-US" altLang="zh-CN" smtClean="0"/>
          </a:p>
        </p:txBody>
      </p:sp>
      <p:sp>
        <p:nvSpPr>
          <p:cNvPr id="57349" name="Text Box 4"/>
          <p:cNvSpPr txBox="1">
            <a:spLocks noChangeArrowheads="1"/>
          </p:cNvSpPr>
          <p:nvPr/>
        </p:nvSpPr>
        <p:spPr bwMode="auto">
          <a:xfrm>
            <a:off x="685800" y="1219200"/>
            <a:ext cx="78486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Examples</a:t>
            </a:r>
          </a:p>
          <a:p>
            <a:pPr eaLnBrk="1" hangingPunct="1"/>
            <a:r>
              <a:rPr lang="en-US" altLang="zh-CN" sz="2000"/>
              <a:t>Fit a line, y = mx + c, through some noisy data-points:</a:t>
            </a:r>
          </a:p>
          <a:p>
            <a:pPr eaLnBrk="1" hangingPunct="1"/>
            <a:r>
              <a:rPr lang="en-US" altLang="zh-CN" sz="2000" b="1"/>
              <a:t>&gt;&gt;&gt; </a:t>
            </a:r>
            <a:r>
              <a:rPr lang="en-US" altLang="zh-CN" sz="2000"/>
              <a:t>x = np.array([0, 1, 2, 3])</a:t>
            </a:r>
          </a:p>
          <a:p>
            <a:pPr eaLnBrk="1" hangingPunct="1"/>
            <a:r>
              <a:rPr lang="en-US" altLang="zh-CN" sz="2000" b="1"/>
              <a:t>&gt;&gt;&gt; </a:t>
            </a:r>
            <a:r>
              <a:rPr lang="en-US" altLang="zh-CN" sz="2000"/>
              <a:t>y = np.array([-1, 0.2, 0.9, 2.1])</a:t>
            </a:r>
          </a:p>
          <a:p>
            <a:pPr eaLnBrk="1" hangingPunct="1"/>
            <a:r>
              <a:rPr lang="en-US" altLang="zh-CN" sz="2000" b="1"/>
              <a:t>&gt;&gt;&gt; </a:t>
            </a:r>
            <a:r>
              <a:rPr lang="en-US" altLang="zh-CN" sz="2000"/>
              <a:t>A = np.vstack([x, np.ones(len(x))]).T</a:t>
            </a:r>
          </a:p>
          <a:p>
            <a:pPr eaLnBrk="1" hangingPunct="1"/>
            <a:r>
              <a:rPr lang="en-US" altLang="zh-CN" sz="2000" b="1"/>
              <a:t>&gt;&gt;&gt; </a:t>
            </a:r>
            <a:r>
              <a:rPr lang="en-US" altLang="zh-CN" sz="2000"/>
              <a:t>A </a:t>
            </a:r>
          </a:p>
          <a:p>
            <a:pPr eaLnBrk="1" hangingPunct="1"/>
            <a:r>
              <a:rPr lang="en-US" altLang="zh-CN" sz="2000"/>
              <a:t>array([[ 0., 1.],</a:t>
            </a:r>
          </a:p>
          <a:p>
            <a:pPr eaLnBrk="1" hangingPunct="1"/>
            <a:r>
              <a:rPr lang="en-US" altLang="zh-CN" sz="2000"/>
              <a:t>           [ 1., 1.], </a:t>
            </a:r>
          </a:p>
          <a:p>
            <a:pPr eaLnBrk="1" hangingPunct="1"/>
            <a:r>
              <a:rPr lang="en-US" altLang="zh-CN" sz="2000"/>
              <a:t>           [ 2., 1.], </a:t>
            </a:r>
          </a:p>
          <a:p>
            <a:pPr eaLnBrk="1" hangingPunct="1"/>
            <a:r>
              <a:rPr lang="en-US" altLang="zh-CN" sz="2000"/>
              <a:t>           [ 3., 1.]])</a:t>
            </a:r>
          </a:p>
          <a:p>
            <a:pPr eaLnBrk="1" hangingPunct="1"/>
            <a:endParaRPr lang="en-US" altLang="zh-CN" sz="2000"/>
          </a:p>
          <a:p>
            <a:pPr eaLnBrk="1" hangingPunct="1"/>
            <a:r>
              <a:rPr lang="es-ES" altLang="zh-CN" sz="2000" b="1"/>
              <a:t>&gt;&gt;&gt; </a:t>
            </a:r>
            <a:r>
              <a:rPr lang="es-ES" altLang="zh-CN" sz="2000"/>
              <a:t>m, c = np.linalg.lstsq(A, y)[0]</a:t>
            </a:r>
          </a:p>
          <a:p>
            <a:pPr eaLnBrk="1" hangingPunct="1"/>
            <a:r>
              <a:rPr lang="es-ES" altLang="zh-CN" sz="2000" b="1"/>
              <a:t>&gt;&gt;&gt; print</a:t>
            </a:r>
            <a:r>
              <a:rPr lang="es-ES" altLang="zh-CN" sz="2000"/>
              <a:t> m, c </a:t>
            </a:r>
          </a:p>
          <a:p>
            <a:pPr eaLnBrk="1" hangingPunct="1"/>
            <a:r>
              <a:rPr lang="es-ES" altLang="zh-CN" sz="2000"/>
              <a:t>1.0 -0.95</a:t>
            </a:r>
            <a:endParaRPr lang="en-US" altLang="zh-CN"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zh-CN" sz="3600" smtClean="0"/>
              <a:t>解线性方程组</a:t>
            </a:r>
            <a:endParaRPr lang="zh-CN" altLang="en-US" sz="3600" smtClean="0"/>
          </a:p>
        </p:txBody>
      </p:sp>
      <p:pic>
        <p:nvPicPr>
          <p:cNvPr id="58371" name="内容占位符 5"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3429000"/>
            <a:ext cx="4648200" cy="3228975"/>
          </a:xfrm>
        </p:spPr>
      </p:pic>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0615D39-D6D9-4B5E-82B6-0D2300D7F6B4}" type="slidenum">
              <a:rPr lang="en-US" altLang="zh-CN" smtClean="0"/>
              <a:pPr eaLnBrk="1" hangingPunct="1"/>
              <a:t>55</a:t>
            </a:fld>
            <a:endParaRPr lang="en-US" altLang="zh-CN" smtClean="0"/>
          </a:p>
        </p:txBody>
      </p:sp>
      <p:sp>
        <p:nvSpPr>
          <p:cNvPr id="58373" name="Text Box 4"/>
          <p:cNvSpPr txBox="1">
            <a:spLocks noChangeArrowheads="1"/>
          </p:cNvSpPr>
          <p:nvPr/>
        </p:nvSpPr>
        <p:spPr bwMode="auto">
          <a:xfrm>
            <a:off x="609600" y="990600"/>
            <a:ext cx="7924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Plot the data along with the fitted line:</a:t>
            </a:r>
          </a:p>
          <a:p>
            <a:pPr eaLnBrk="1" hangingPunct="1"/>
            <a:endParaRPr lang="en-US" altLang="zh-CN" sz="2000"/>
          </a:p>
          <a:p>
            <a:pPr eaLnBrk="1" hangingPunct="1"/>
            <a:r>
              <a:rPr lang="en-US" altLang="zh-CN" sz="2000"/>
              <a:t>&gt;&gt;&gt; import matplotlib.pyplot as plt </a:t>
            </a:r>
          </a:p>
          <a:p>
            <a:pPr eaLnBrk="1" hangingPunct="1"/>
            <a:endParaRPr lang="en-US" altLang="zh-CN" sz="2000"/>
          </a:p>
          <a:p>
            <a:pPr eaLnBrk="1" hangingPunct="1"/>
            <a:r>
              <a:rPr lang="en-US" altLang="zh-CN" sz="2000"/>
              <a:t>&gt;&gt;&gt; plt.plot(x, y, 'o', label='Original data', markersize=10) </a:t>
            </a:r>
          </a:p>
          <a:p>
            <a:pPr eaLnBrk="1" hangingPunct="1"/>
            <a:r>
              <a:rPr lang="en-US" altLang="zh-CN" sz="2000"/>
              <a:t>&gt;&gt;&gt; plt.plot(x, m*x + c, 'r', label='Fitted line') </a:t>
            </a:r>
          </a:p>
          <a:p>
            <a:pPr eaLnBrk="1" hangingPunct="1"/>
            <a:r>
              <a:rPr lang="en-US" altLang="zh-CN" sz="2000"/>
              <a:t>&gt;&gt;&gt; plt.legend() </a:t>
            </a:r>
          </a:p>
          <a:p>
            <a:pPr eaLnBrk="1" hangingPunct="1"/>
            <a:r>
              <a:rPr lang="en-US" altLang="zh-CN" sz="2000"/>
              <a:t>&gt;&gt;&gt; plt.show()</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A9C30B0-F7A9-49B6-BA0C-EE8872F0387C}" type="slidenum">
              <a:rPr lang="en-US" altLang="zh-CN" smtClean="0"/>
              <a:pPr eaLnBrk="1" hangingPunct="1"/>
              <a:t>56</a:t>
            </a:fld>
            <a:endParaRPr lang="en-US" altLang="zh-CN" smtClean="0"/>
          </a:p>
        </p:txBody>
      </p:sp>
      <p:sp>
        <p:nvSpPr>
          <p:cNvPr id="5" name="Rectangle 2"/>
          <p:cNvSpPr txBox="1">
            <a:spLocks noChangeArrowheads="1"/>
          </p:cNvSpPr>
          <p:nvPr/>
        </p:nvSpPr>
        <p:spPr bwMode="auto">
          <a:xfrm>
            <a:off x="2209800" y="2209800"/>
            <a:ext cx="4429125" cy="939800"/>
          </a:xfrm>
          <a:prstGeom prst="rect">
            <a:avLst/>
          </a:prstGeom>
          <a:noFill/>
          <a:ln w="9525">
            <a:noFill/>
            <a:miter lim="800000"/>
            <a:headEnd/>
            <a:tailEnd/>
          </a:ln>
          <a:effectLst/>
        </p:spPr>
        <p:txBody>
          <a:bodyPr anchor="b"/>
          <a:lstStyle/>
          <a:p>
            <a:pPr>
              <a:defRPr/>
            </a:pPr>
            <a:r>
              <a:rPr lang="en-US" altLang="zh-CN" sz="4000" dirty="0" err="1"/>
              <a:t>NumPy</a:t>
            </a:r>
            <a:endParaRPr lang="zh-CN" altLang="en-US" sz="3800" kern="0" dirty="0">
              <a:solidFill>
                <a:schemeClr val="tx2"/>
              </a:solidFill>
            </a:endParaRPr>
          </a:p>
        </p:txBody>
      </p:sp>
      <p:sp>
        <p:nvSpPr>
          <p:cNvPr id="6" name="Rectangle 3"/>
          <p:cNvSpPr txBox="1">
            <a:spLocks noChangeArrowheads="1"/>
          </p:cNvSpPr>
          <p:nvPr/>
        </p:nvSpPr>
        <p:spPr bwMode="auto">
          <a:xfrm>
            <a:off x="3581400" y="3810000"/>
            <a:ext cx="4267200" cy="785813"/>
          </a:xfrm>
          <a:prstGeom prst="rect">
            <a:avLst/>
          </a:prstGeom>
          <a:noFill/>
          <a:ln w="9525">
            <a:noFill/>
            <a:miter lim="800000"/>
            <a:headEnd/>
            <a:tailEnd/>
          </a:ln>
        </p:spPr>
        <p:txBody>
          <a:bodyPr/>
          <a:lstStyle/>
          <a:p>
            <a:pPr>
              <a:defRPr/>
            </a:pPr>
            <a:r>
              <a:rPr lang="en-US" altLang="zh-CN" sz="3600" kern="0" dirty="0">
                <a:latin typeface="+mn-lt"/>
                <a:ea typeface="+mn-ea"/>
              </a:rPr>
              <a:t>—</a:t>
            </a:r>
            <a:r>
              <a:rPr lang="en-US" altLang="zh-CN" sz="3600" dirty="0" err="1"/>
              <a:t>NumPy</a:t>
            </a:r>
            <a:r>
              <a:rPr lang="zh-CN" altLang="en-US" sz="3600" dirty="0"/>
              <a:t>模块</a:t>
            </a:r>
            <a:endParaRPr lang="en-US" altLang="zh-CN" sz="3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目录</a:t>
            </a:r>
          </a:p>
        </p:txBody>
      </p:sp>
      <p:sp>
        <p:nvSpPr>
          <p:cNvPr id="60419" name="内容占位符 2"/>
          <p:cNvSpPr>
            <a:spLocks noGrp="1"/>
          </p:cNvSpPr>
          <p:nvPr>
            <p:ph idx="1"/>
          </p:nvPr>
        </p:nvSpPr>
        <p:spPr/>
        <p:txBody>
          <a:bodyPr/>
          <a:lstStyle/>
          <a:p>
            <a:r>
              <a:rPr lang="en-US" altLang="zh-CN" sz="3200" smtClean="0"/>
              <a:t>numpy.linalg</a:t>
            </a:r>
            <a:r>
              <a:rPr lang="zh-CN" altLang="en-US" sz="3600" smtClean="0"/>
              <a:t>模块</a:t>
            </a:r>
            <a:endParaRPr lang="en-US" altLang="zh-CN" sz="3600" smtClean="0"/>
          </a:p>
          <a:p>
            <a:r>
              <a:rPr lang="en-US" altLang="zh-CN" sz="3200" smtClean="0"/>
              <a:t>Nmpy</a:t>
            </a:r>
            <a:r>
              <a:rPr lang="zh-CN" altLang="en-US" sz="3200" smtClean="0"/>
              <a:t>线性代数小结</a:t>
            </a:r>
            <a:endParaRPr lang="en-US" altLang="zh-CN" sz="3200" smtClean="0"/>
          </a:p>
          <a:p>
            <a:r>
              <a:rPr lang="en-US" altLang="zh-CN" sz="3600" smtClean="0"/>
              <a:t>numpy.fft</a:t>
            </a:r>
            <a:r>
              <a:rPr lang="zh-CN" altLang="en-US" sz="3600" smtClean="0"/>
              <a:t>模块</a:t>
            </a:r>
            <a:endParaRPr lang="en-US" altLang="zh-CN" sz="3600" smtClean="0"/>
          </a:p>
          <a:p>
            <a:r>
              <a:rPr lang="en-US" altLang="zh-CN" sz="3600" smtClean="0"/>
              <a:t>numpy.random</a:t>
            </a:r>
            <a:r>
              <a:rPr lang="zh-CN" altLang="en-US" sz="3600" smtClean="0"/>
              <a:t>模块</a:t>
            </a:r>
            <a:endParaRPr lang="en-US" altLang="zh-CN" sz="3600" smtClean="0"/>
          </a:p>
          <a:p>
            <a:r>
              <a:rPr lang="zh-CN" altLang="en-US" sz="3200" smtClean="0"/>
              <a:t>直方图</a:t>
            </a:r>
            <a:r>
              <a:rPr lang="en-US" altLang="zh-CN" sz="3200" smtClean="0"/>
              <a:t>(histogram)</a:t>
            </a:r>
          </a:p>
          <a:p>
            <a:endParaRPr lang="en-US" altLang="zh-CN" sz="3600" smtClean="0"/>
          </a:p>
          <a:p>
            <a:endParaRPr lang="zh-CN" altLang="en-US" smtClean="0"/>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11620BA-E3B8-4206-814C-5EBC0812C19B}" type="slidenum">
              <a:rPr lang="en-US" altLang="zh-CN" smtClean="0"/>
              <a:pPr eaLnBrk="1" hangingPunct="1"/>
              <a:t>57</a:t>
            </a:fld>
            <a:endParaRPr lang="en-US" altLang="zh-CN"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3600" smtClean="0">
                <a:solidFill>
                  <a:schemeClr val="tx1"/>
                </a:solidFill>
              </a:rPr>
              <a:t>numpy.linalg</a:t>
            </a:r>
            <a:r>
              <a:rPr lang="zh-CN" altLang="en-US" sz="4000" smtClean="0">
                <a:solidFill>
                  <a:schemeClr val="tx1"/>
                </a:solidFill>
              </a:rPr>
              <a:t>模块</a:t>
            </a:r>
            <a:endParaRPr lang="zh-CN" altLang="en-US" sz="3600" smtClean="0"/>
          </a:p>
        </p:txBody>
      </p:sp>
      <p:sp>
        <p:nvSpPr>
          <p:cNvPr id="61443" name="内容占位符 2"/>
          <p:cNvSpPr>
            <a:spLocks noGrp="1"/>
          </p:cNvSpPr>
          <p:nvPr>
            <p:ph idx="1"/>
          </p:nvPr>
        </p:nvSpPr>
        <p:spPr>
          <a:xfrm>
            <a:off x="609600" y="1052513"/>
            <a:ext cx="7958138" cy="4967287"/>
          </a:xfrm>
        </p:spPr>
        <p:txBody>
          <a:bodyPr/>
          <a:lstStyle/>
          <a:p>
            <a:pPr>
              <a:buFont typeface="Wingdings" pitchFamily="2" charset="2"/>
              <a:buNone/>
            </a:pPr>
            <a:r>
              <a:rPr lang="en-US" altLang="zh-CN" sz="2800" smtClean="0"/>
              <a:t>          numpy.linalg</a:t>
            </a:r>
            <a:r>
              <a:rPr lang="zh-CN" altLang="en-US" sz="2800" smtClean="0"/>
              <a:t>模块包含线性代数的函数。使用这个模块，可以计算逆矩阵、求特征值、解线性方程组以及求解行列式等</a:t>
            </a:r>
            <a:r>
              <a:rPr lang="en-US" altLang="zh-CN" sz="2800" smtClean="0"/>
              <a:t>.</a:t>
            </a:r>
          </a:p>
          <a:p>
            <a:r>
              <a:rPr lang="zh-CN" altLang="en-US" sz="2800" smtClean="0"/>
              <a:t>计算逆矩阵</a:t>
            </a:r>
            <a:endParaRPr lang="en-US" altLang="zh-CN" sz="2800" smtClean="0"/>
          </a:p>
          <a:p>
            <a:pPr>
              <a:buFont typeface="Wingdings" pitchFamily="2" charset="2"/>
              <a:buNone/>
            </a:pPr>
            <a:r>
              <a:rPr lang="zh-CN" altLang="en-US" sz="2800" smtClean="0"/>
              <a:t>          在线性代数中，矩阵</a:t>
            </a:r>
            <a:r>
              <a:rPr lang="en-US" altLang="zh-CN" sz="2800" smtClean="0"/>
              <a:t>A</a:t>
            </a:r>
            <a:r>
              <a:rPr lang="zh-CN" altLang="en-US" sz="2800" smtClean="0"/>
              <a:t>与其逆矩阵</a:t>
            </a:r>
            <a:r>
              <a:rPr lang="en-US" altLang="zh-CN" sz="2800" smtClean="0"/>
              <a:t>A</a:t>
            </a:r>
            <a:r>
              <a:rPr lang="en-US" altLang="zh-CN" sz="2800" baseline="30000" smtClean="0"/>
              <a:t>-1</a:t>
            </a:r>
            <a:r>
              <a:rPr lang="zh-CN" altLang="en-US" sz="2800" smtClean="0"/>
              <a:t>相乘后会得到一个单位矩阵</a:t>
            </a:r>
            <a:r>
              <a:rPr lang="en-US" altLang="zh-CN" sz="2800" smtClean="0"/>
              <a:t>I</a:t>
            </a:r>
            <a:r>
              <a:rPr lang="zh-CN" altLang="en-US" sz="2800" smtClean="0"/>
              <a:t>。该定义可以写为</a:t>
            </a:r>
            <a:r>
              <a:rPr lang="en-US" altLang="zh-CN" sz="2800" smtClean="0"/>
              <a:t>A </a:t>
            </a:r>
            <a:r>
              <a:rPr lang="zh-CN" altLang="en-US" sz="2800" smtClean="0"/>
              <a:t>*</a:t>
            </a:r>
            <a:r>
              <a:rPr lang="en-US" altLang="zh-CN" sz="2800" smtClean="0"/>
              <a:t>A</a:t>
            </a:r>
            <a:r>
              <a:rPr lang="en-US" altLang="zh-CN" sz="2800" baseline="30000" smtClean="0"/>
              <a:t>-1</a:t>
            </a:r>
            <a:r>
              <a:rPr lang="en-US" altLang="zh-CN" sz="2800" smtClean="0"/>
              <a:t>=I</a:t>
            </a:r>
            <a:r>
              <a:rPr lang="zh-CN" altLang="en-US" sz="2800" smtClean="0"/>
              <a:t>。</a:t>
            </a:r>
          </a:p>
          <a:p>
            <a:pPr>
              <a:buFont typeface="Wingdings" pitchFamily="2" charset="2"/>
              <a:buNone/>
            </a:pPr>
            <a:r>
              <a:rPr lang="en-US" altLang="zh-CN" sz="2800" smtClean="0"/>
              <a:t>          numpy.linalg</a:t>
            </a:r>
            <a:r>
              <a:rPr lang="zh-CN" altLang="en-US" sz="2800" smtClean="0"/>
              <a:t>模块中的</a:t>
            </a:r>
            <a:r>
              <a:rPr lang="en-US" altLang="zh-CN" sz="2800" smtClean="0"/>
              <a:t>inv</a:t>
            </a:r>
            <a:r>
              <a:rPr lang="zh-CN" altLang="en-US" sz="2800" smtClean="0"/>
              <a:t>函数可以计算逆矩阵。按如下步骤来对矩阵求逆。</a:t>
            </a:r>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C49B54C-6DE2-4DE8-891E-684E99B20E22}" type="slidenum">
              <a:rPr lang="en-US" altLang="zh-CN" smtClean="0"/>
              <a:pPr eaLnBrk="1" hangingPunct="1"/>
              <a:t>58</a:t>
            </a:fld>
            <a:endParaRPr lang="en-US" altLang="zh-CN"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55299" name="内容占位符 2"/>
          <p:cNvSpPr>
            <a:spLocks noGrp="1"/>
          </p:cNvSpPr>
          <p:nvPr>
            <p:ph idx="1"/>
          </p:nvPr>
        </p:nvSpPr>
        <p:spPr>
          <a:xfrm>
            <a:off x="304800" y="1052513"/>
            <a:ext cx="8534400" cy="4967287"/>
          </a:xfrm>
        </p:spPr>
        <p:txBody>
          <a:bodyPr/>
          <a:lstStyle/>
          <a:p>
            <a:pPr lvl="1">
              <a:buFont typeface="Wingdings" pitchFamily="2" charset="2"/>
              <a:buNone/>
              <a:defRPr/>
            </a:pPr>
            <a:r>
              <a:rPr lang="zh-CN" altLang="en-US" sz="2800" dirty="0" smtClean="0"/>
              <a:t>      </a:t>
            </a:r>
            <a:r>
              <a:rPr lang="en-US" altLang="zh-CN" sz="2800" dirty="0" smtClean="0"/>
              <a:t>   </a:t>
            </a:r>
            <a:r>
              <a:rPr lang="zh-CN" altLang="en-US" sz="2800" dirty="0" smtClean="0">
                <a:cs typeface="+mn-cs"/>
              </a:rPr>
              <a:t>使用</a:t>
            </a:r>
            <a:r>
              <a:rPr lang="en-US" altLang="zh-CN" sz="2800" dirty="0" err="1" smtClean="0">
                <a:cs typeface="+mn-cs"/>
              </a:rPr>
              <a:t>numpy.linalg</a:t>
            </a:r>
            <a:r>
              <a:rPr lang="zh-CN" altLang="en-US" sz="2800" dirty="0" smtClean="0">
                <a:cs typeface="+mn-cs"/>
              </a:rPr>
              <a:t>模块中的</a:t>
            </a:r>
            <a:r>
              <a:rPr lang="en-US" altLang="zh-CN" sz="2800" dirty="0" smtClean="0">
                <a:cs typeface="+mn-cs"/>
              </a:rPr>
              <a:t>inv</a:t>
            </a:r>
            <a:r>
              <a:rPr lang="zh-CN" altLang="en-US" sz="2800" dirty="0" smtClean="0">
                <a:cs typeface="+mn-cs"/>
              </a:rPr>
              <a:t>函数计算了逆矩阵，并检查了原矩阵与求得的逆矩阵相乘的结果确为单位矩阵。</a:t>
            </a:r>
            <a:r>
              <a:rPr lang="en-US" altLang="zh-CN" sz="2800" dirty="0" smtClean="0">
                <a:cs typeface="+mn-cs"/>
              </a:rPr>
              <a:t>inversion.py</a:t>
            </a:r>
            <a:r>
              <a:rPr lang="zh-CN" altLang="en-US" sz="2800" dirty="0" smtClean="0">
                <a:cs typeface="+mn-cs"/>
              </a:rPr>
              <a:t>文件。</a:t>
            </a:r>
            <a:endParaRPr lang="en-US" altLang="zh-CN" sz="2800" dirty="0" smtClean="0"/>
          </a:p>
          <a:p>
            <a:pPr>
              <a:buFont typeface="Wingdings" pitchFamily="2" charset="2"/>
              <a:buNone/>
              <a:defRPr/>
            </a:pPr>
            <a:r>
              <a:rPr lang="zh-CN" altLang="en-US" sz="2800" dirty="0" smtClean="0"/>
              <a:t>        </a:t>
            </a:r>
            <a:endParaRPr lang="en-US" altLang="zh-CN" sz="2800" dirty="0" smtClean="0"/>
          </a:p>
          <a:p>
            <a:pPr>
              <a:buFont typeface="Wingdings" pitchFamily="2" charset="2"/>
              <a:buNone/>
              <a:defRPr/>
            </a:pPr>
            <a:r>
              <a:rPr lang="en-US" altLang="zh-CN" sz="2800" dirty="0" smtClean="0"/>
              <a:t>          </a:t>
            </a:r>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4F01AA-6803-463F-84B3-4E07A6F3F99F}" type="slidenum">
              <a:rPr lang="en-US" altLang="zh-CN" smtClean="0"/>
              <a:pPr eaLnBrk="1" hangingPunct="1"/>
              <a:t>59</a:t>
            </a:fld>
            <a:endParaRPr lang="en-US" altLang="zh-CN" smtClean="0"/>
          </a:p>
        </p:txBody>
      </p:sp>
      <p:sp>
        <p:nvSpPr>
          <p:cNvPr id="62469" name="Text Box 4"/>
          <p:cNvSpPr txBox="1">
            <a:spLocks noChangeArrowheads="1"/>
          </p:cNvSpPr>
          <p:nvPr/>
        </p:nvSpPr>
        <p:spPr bwMode="auto">
          <a:xfrm>
            <a:off x="1066800" y="2667000"/>
            <a:ext cx="75438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endParaRPr lang="en-US" altLang="zh-CN" sz="2000"/>
          </a:p>
          <a:p>
            <a:pPr eaLnBrk="1" hangingPunct="1"/>
            <a:r>
              <a:rPr lang="pl-PL" altLang="zh-CN" sz="2000"/>
              <a:t>A = np.mat("0 1 2;1 0 3;4 -3 8")</a:t>
            </a:r>
            <a:r>
              <a:rPr lang="en-US" altLang="zh-CN" sz="2000"/>
              <a:t> #</a:t>
            </a:r>
            <a:r>
              <a:rPr lang="zh-CN" altLang="en-US" sz="2000"/>
              <a:t>使用</a:t>
            </a:r>
            <a:r>
              <a:rPr lang="en-US" altLang="zh-CN" sz="2000"/>
              <a:t>mat</a:t>
            </a:r>
            <a:r>
              <a:rPr lang="zh-CN" altLang="en-US" sz="2000"/>
              <a:t>函数创建示例矩阵</a:t>
            </a:r>
            <a:endParaRPr lang="pl-PL" altLang="zh-CN" sz="2000"/>
          </a:p>
          <a:p>
            <a:pPr eaLnBrk="1" hangingPunct="1"/>
            <a:r>
              <a:rPr lang="en-US" altLang="zh-CN" sz="2000"/>
              <a:t>print "A\n", A</a:t>
            </a:r>
          </a:p>
          <a:p>
            <a:pPr eaLnBrk="1" hangingPunct="1"/>
            <a:endParaRPr lang="en-US" altLang="zh-CN" sz="2000"/>
          </a:p>
          <a:p>
            <a:pPr eaLnBrk="1" hangingPunct="1"/>
            <a:r>
              <a:rPr lang="en-US" altLang="zh-CN" sz="2000"/>
              <a:t>inverse = np.linalg.inv(A)</a:t>
            </a:r>
          </a:p>
          <a:p>
            <a:pPr eaLnBrk="1" hangingPunct="1"/>
            <a:r>
              <a:rPr lang="en-US" altLang="zh-CN" sz="2000"/>
              <a:t>print "inverse of A\n", inverse</a:t>
            </a:r>
          </a:p>
          <a:p>
            <a:pPr eaLnBrk="1" hangingPunct="1"/>
            <a:endParaRPr lang="en-US" altLang="zh-CN" sz="2000"/>
          </a:p>
          <a:p>
            <a:pPr eaLnBrk="1" hangingPunct="1"/>
            <a:r>
              <a:rPr lang="en-US" altLang="zh-CN" sz="2000"/>
              <a:t>print "Check\n", A * inverse</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zh-CN" sz="3600" smtClean="0"/>
              <a:t>求和、平均值、方差</a:t>
            </a:r>
            <a:endParaRPr lang="zh-CN" altLang="en-US" sz="3600" smtClean="0"/>
          </a:p>
        </p:txBody>
      </p:sp>
      <p:sp>
        <p:nvSpPr>
          <p:cNvPr id="8195" name="Rectangle 3"/>
          <p:cNvSpPr>
            <a:spLocks noGrp="1" noChangeArrowheads="1"/>
          </p:cNvSpPr>
          <p:nvPr>
            <p:ph idx="1"/>
          </p:nvPr>
        </p:nvSpPr>
        <p:spPr/>
        <p:txBody>
          <a:bodyPr/>
          <a:lstStyle/>
          <a:p>
            <a:pPr eaLnBrk="1" hangingPunct="1">
              <a:buFont typeface="Wingdings" pitchFamily="2" charset="2"/>
              <a:buNone/>
            </a:pPr>
            <a:r>
              <a:rPr lang="en-US" altLang="zh-CN" smtClean="0"/>
              <a:t>         </a:t>
            </a:r>
            <a:r>
              <a:rPr lang="zh-CN" altLang="zh-CN" smtClean="0"/>
              <a:t>上面的例子将产生一个新的数组来保存求和结果，如果希望将结果直接保存到另外一个数组中，可以和</a:t>
            </a:r>
            <a:r>
              <a:rPr lang="en-US" altLang="zh-CN" smtClean="0"/>
              <a:t>ufunc</a:t>
            </a:r>
            <a:r>
              <a:rPr lang="zh-CN" altLang="zh-CN" smtClean="0"/>
              <a:t>函数一样使用</a:t>
            </a:r>
            <a:r>
              <a:rPr lang="en-US" altLang="zh-CN" smtClean="0"/>
              <a:t>out</a:t>
            </a:r>
            <a:r>
              <a:rPr lang="zh-CN" altLang="zh-CN" smtClean="0"/>
              <a:t>参数指定输出数组，它的形状必须和结果数组的形状相同。</a:t>
            </a:r>
            <a:endParaRPr lang="en-US" altLang="zh-CN" smtClean="0"/>
          </a:p>
          <a:p>
            <a:pPr eaLnBrk="1" hangingPunct="1">
              <a:buFont typeface="Wingdings" pitchFamily="2" charset="2"/>
              <a:buNone/>
            </a:pPr>
            <a:r>
              <a:rPr lang="en-US" altLang="zh-CN" smtClean="0"/>
              <a:t>          </a:t>
            </a:r>
            <a:endParaRPr lang="zh-CN" altLang="en-US" smtClean="0"/>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815988E-74B3-4227-89DB-A8567E96B2AE}" type="slidenum">
              <a:rPr lang="en-US" altLang="zh-CN" smtClean="0"/>
              <a:pPr eaLnBrk="1" hangingPunct="1"/>
              <a:t>6</a:t>
            </a:fld>
            <a:endParaRPr lang="en-US" altLang="zh-CN"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34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7CBABDA-85E9-4CC0-AAE3-F8DD800BD44E}" type="slidenum">
              <a:rPr lang="en-US" altLang="zh-CN" smtClean="0"/>
              <a:pPr eaLnBrk="1" hangingPunct="1"/>
              <a:t>60</a:t>
            </a:fld>
            <a:endParaRPr lang="en-US" altLang="zh-CN" smtClean="0"/>
          </a:p>
        </p:txBody>
      </p:sp>
      <p:sp>
        <p:nvSpPr>
          <p:cNvPr id="63492" name="Text Box 4"/>
          <p:cNvSpPr txBox="1">
            <a:spLocks noChangeArrowheads="1"/>
          </p:cNvSpPr>
          <p:nvPr/>
        </p:nvSpPr>
        <p:spPr bwMode="auto">
          <a:xfrm>
            <a:off x="990600" y="3048000"/>
            <a:ext cx="67056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endParaRPr lang="en-US" altLang="zh-CN" sz="2000"/>
          </a:p>
          <a:p>
            <a:pPr eaLnBrk="1" hangingPunct="1"/>
            <a:r>
              <a:rPr lang="pl-PL" altLang="zh-CN" sz="2000"/>
              <a:t>A = np.mat("1 -2 1;0 2 -8;-4 5 9")</a:t>
            </a:r>
          </a:p>
          <a:p>
            <a:pPr eaLnBrk="1" hangingPunct="1"/>
            <a:r>
              <a:rPr lang="en-US" altLang="zh-CN" sz="2000"/>
              <a:t>print "A\n", A</a:t>
            </a:r>
          </a:p>
          <a:p>
            <a:pPr eaLnBrk="1" hangingPunct="1"/>
            <a:r>
              <a:rPr lang="en-US" altLang="zh-CN" sz="2000"/>
              <a:t>b = np.array([0, 8, -9])</a:t>
            </a:r>
          </a:p>
          <a:p>
            <a:pPr eaLnBrk="1" hangingPunct="1"/>
            <a:r>
              <a:rPr lang="en-US" altLang="zh-CN" sz="2000"/>
              <a:t>print "b\n", b</a:t>
            </a:r>
          </a:p>
          <a:p>
            <a:pPr eaLnBrk="1" hangingPunct="1"/>
            <a:r>
              <a:rPr lang="en-US" altLang="zh-CN" sz="2000"/>
              <a:t>x = np.linalg.solve(A, b)</a:t>
            </a:r>
          </a:p>
          <a:p>
            <a:pPr eaLnBrk="1" hangingPunct="1"/>
            <a:r>
              <a:rPr lang="en-US" altLang="zh-CN" sz="2000"/>
              <a:t>print "Solution", x</a:t>
            </a:r>
          </a:p>
          <a:p>
            <a:pPr eaLnBrk="1" hangingPunct="1"/>
            <a:endParaRPr lang="en-US" altLang="zh-CN" sz="2000"/>
          </a:p>
          <a:p>
            <a:pPr eaLnBrk="1" hangingPunct="1"/>
            <a:r>
              <a:rPr lang="en-US" altLang="zh-CN" sz="2000"/>
              <a:t>print "Check\n", np.dot(A , x)</a:t>
            </a:r>
            <a:endParaRPr lang="zh-CN" altLang="en-US" sz="2000"/>
          </a:p>
        </p:txBody>
      </p:sp>
      <p:sp>
        <p:nvSpPr>
          <p:cNvPr id="63493" name="内容占位符 5"/>
          <p:cNvSpPr>
            <a:spLocks noGrp="1"/>
          </p:cNvSpPr>
          <p:nvPr>
            <p:ph idx="1"/>
          </p:nvPr>
        </p:nvSpPr>
        <p:spPr>
          <a:xfrm>
            <a:off x="533400" y="990600"/>
            <a:ext cx="8153400" cy="1981200"/>
          </a:xfrm>
        </p:spPr>
        <p:txBody>
          <a:bodyPr/>
          <a:lstStyle/>
          <a:p>
            <a:r>
              <a:rPr lang="zh-CN" altLang="en-US" sz="2800" smtClean="0"/>
              <a:t>求解线性方程组</a:t>
            </a:r>
            <a:endParaRPr lang="en-US" altLang="zh-CN" sz="2800" smtClean="0"/>
          </a:p>
          <a:p>
            <a:pPr>
              <a:buFont typeface="Wingdings" pitchFamily="2" charset="2"/>
              <a:buNone/>
            </a:pPr>
            <a:r>
              <a:rPr lang="en-US" altLang="zh-CN" sz="2800" smtClean="0"/>
              <a:t>         numpy.linalg</a:t>
            </a:r>
            <a:r>
              <a:rPr lang="zh-CN" altLang="en-US" sz="2800" smtClean="0"/>
              <a:t>中的函数</a:t>
            </a:r>
            <a:r>
              <a:rPr lang="en-US" altLang="zh-CN" sz="2800" smtClean="0"/>
              <a:t>solve</a:t>
            </a:r>
            <a:r>
              <a:rPr lang="zh-CN" altLang="en-US" sz="2800" smtClean="0"/>
              <a:t>可以求解形如 </a:t>
            </a:r>
            <a:r>
              <a:rPr lang="en-US" altLang="zh-CN" sz="2800" smtClean="0"/>
              <a:t>Ax = b </a:t>
            </a:r>
            <a:r>
              <a:rPr lang="zh-CN" altLang="en-US" sz="2800" smtClean="0"/>
              <a:t>的线性方程组，其中 </a:t>
            </a:r>
            <a:r>
              <a:rPr lang="en-US" altLang="zh-CN" sz="2800" smtClean="0"/>
              <a:t>A </a:t>
            </a:r>
            <a:r>
              <a:rPr lang="zh-CN" altLang="en-US" sz="2800" smtClean="0"/>
              <a:t>为矩阵，</a:t>
            </a:r>
            <a:r>
              <a:rPr lang="en-US" altLang="zh-CN" sz="2800" smtClean="0"/>
              <a:t>b </a:t>
            </a:r>
            <a:r>
              <a:rPr lang="zh-CN" altLang="en-US" sz="2800" smtClean="0"/>
              <a:t>为一维或二维的数组，</a:t>
            </a:r>
            <a:r>
              <a:rPr lang="en-US" altLang="zh-CN" sz="2800" smtClean="0"/>
              <a:t>x </a:t>
            </a:r>
            <a:r>
              <a:rPr lang="zh-CN" altLang="en-US" sz="2800" smtClean="0"/>
              <a:t>是未知变量。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4515" name="内容占位符 2"/>
          <p:cNvSpPr>
            <a:spLocks noGrp="1"/>
          </p:cNvSpPr>
          <p:nvPr>
            <p:ph idx="1"/>
          </p:nvPr>
        </p:nvSpPr>
        <p:spPr>
          <a:xfrm>
            <a:off x="566738" y="1052513"/>
            <a:ext cx="8001000" cy="5195887"/>
          </a:xfrm>
        </p:spPr>
        <p:txBody>
          <a:bodyPr/>
          <a:lstStyle/>
          <a:p>
            <a:r>
              <a:rPr lang="zh-CN" altLang="en-US" sz="2800" smtClean="0"/>
              <a:t>特征值和特征向量</a:t>
            </a:r>
            <a:endParaRPr lang="en-US" altLang="zh-CN" sz="2800" smtClean="0"/>
          </a:p>
          <a:p>
            <a:pPr>
              <a:buFont typeface="Wingdings" pitchFamily="2" charset="2"/>
              <a:buNone/>
            </a:pPr>
            <a:r>
              <a:rPr lang="en-US" altLang="zh-CN" sz="2800" smtClean="0"/>
              <a:t>         </a:t>
            </a:r>
            <a:r>
              <a:rPr lang="zh-CN" altLang="en-US" sz="2800" smtClean="0"/>
              <a:t>特征值（</a:t>
            </a:r>
            <a:r>
              <a:rPr lang="en-US" altLang="zh-CN" sz="2800" smtClean="0"/>
              <a:t>eigenvalue</a:t>
            </a:r>
            <a:r>
              <a:rPr lang="zh-CN" altLang="en-US" sz="2800" smtClean="0"/>
              <a:t>）即方程 </a:t>
            </a:r>
            <a:r>
              <a:rPr lang="en-US" altLang="zh-CN" sz="2800" smtClean="0"/>
              <a:t>Ax = ax </a:t>
            </a:r>
            <a:r>
              <a:rPr lang="zh-CN" altLang="en-US" sz="2800" smtClean="0"/>
              <a:t>的根，是一个标量。其中，</a:t>
            </a:r>
            <a:r>
              <a:rPr lang="en-US" altLang="zh-CN" sz="2800" smtClean="0"/>
              <a:t>A </a:t>
            </a:r>
            <a:r>
              <a:rPr lang="zh-CN" altLang="en-US" sz="2800" smtClean="0"/>
              <a:t>是一个二维矩阵，</a:t>
            </a:r>
            <a:r>
              <a:rPr lang="en-US" altLang="zh-CN" sz="2800" smtClean="0"/>
              <a:t>x </a:t>
            </a:r>
            <a:r>
              <a:rPr lang="zh-CN" altLang="en-US" sz="2800" smtClean="0"/>
              <a:t>是一个一维向量。特征向量（</a:t>
            </a:r>
            <a:r>
              <a:rPr lang="en-US" altLang="zh-CN" sz="2800" smtClean="0"/>
              <a:t>eigenvector</a:t>
            </a:r>
            <a:r>
              <a:rPr lang="zh-CN" altLang="en-US" sz="2800" smtClean="0"/>
              <a:t>）是关于特征值的向量。在</a:t>
            </a:r>
            <a:r>
              <a:rPr lang="en-US" altLang="zh-CN" sz="2800" smtClean="0"/>
              <a:t>numpy.linalg</a:t>
            </a:r>
            <a:r>
              <a:rPr lang="zh-CN" altLang="en-US" sz="2800" smtClean="0"/>
              <a:t>模块中，</a:t>
            </a:r>
            <a:r>
              <a:rPr lang="en-US" altLang="zh-CN" sz="2800" smtClean="0"/>
              <a:t>eigvals</a:t>
            </a:r>
            <a:r>
              <a:rPr lang="zh-CN" altLang="en-US" sz="2800" smtClean="0"/>
              <a:t>函数可以计算矩阵的特征值，而</a:t>
            </a:r>
            <a:r>
              <a:rPr lang="en-US" altLang="zh-CN" sz="2800" smtClean="0"/>
              <a:t>eig</a:t>
            </a:r>
            <a:r>
              <a:rPr lang="zh-CN" altLang="en-US" sz="2800" smtClean="0"/>
              <a:t>函数可以返回一个包含特征值和对应的特征向量的元组。</a:t>
            </a:r>
            <a:endParaRPr lang="en-US" altLang="zh-CN" sz="2800" smtClean="0"/>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9C92FE-4E2A-493C-B1A9-804EDAE3952B}" type="slidenum">
              <a:rPr lang="en-US" altLang="zh-CN" smtClean="0"/>
              <a:pPr eaLnBrk="1" hangingPunct="1"/>
              <a:t>61</a:t>
            </a:fld>
            <a:endParaRPr lang="en-US" altLang="zh-CN"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5539" name="内容占位符 2"/>
          <p:cNvSpPr>
            <a:spLocks noGrp="1"/>
          </p:cNvSpPr>
          <p:nvPr>
            <p:ph idx="1"/>
          </p:nvPr>
        </p:nvSpPr>
        <p:spPr>
          <a:xfrm>
            <a:off x="609600" y="1143000"/>
            <a:ext cx="8077200" cy="5043488"/>
          </a:xfrm>
        </p:spPr>
        <p:txBody>
          <a:bodyPr/>
          <a:lstStyle/>
          <a:p>
            <a:pPr>
              <a:buFont typeface="Wingdings" pitchFamily="2" charset="2"/>
              <a:buNone/>
            </a:pPr>
            <a:endParaRPr lang="zh-CN" altLang="en-US" sz="2800" smtClean="0"/>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77FC48-BBC8-4A0A-98AB-BA9E2D403DB4}" type="slidenum">
              <a:rPr lang="en-US" altLang="zh-CN" smtClean="0"/>
              <a:pPr eaLnBrk="1" hangingPunct="1"/>
              <a:t>62</a:t>
            </a:fld>
            <a:endParaRPr lang="en-US" altLang="zh-CN" smtClean="0"/>
          </a:p>
        </p:txBody>
      </p:sp>
      <p:sp>
        <p:nvSpPr>
          <p:cNvPr id="65541" name="Text Box 4"/>
          <p:cNvSpPr txBox="1">
            <a:spLocks noChangeArrowheads="1"/>
          </p:cNvSpPr>
          <p:nvPr/>
        </p:nvSpPr>
        <p:spPr bwMode="auto">
          <a:xfrm>
            <a:off x="685800" y="1295400"/>
            <a:ext cx="77724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endParaRPr lang="en-US" altLang="zh-CN" sz="2000"/>
          </a:p>
          <a:p>
            <a:pPr eaLnBrk="1" hangingPunct="1"/>
            <a:r>
              <a:rPr lang="pl-PL" altLang="zh-CN" sz="2000"/>
              <a:t>A = np.mat("3 -2;1 0")</a:t>
            </a:r>
          </a:p>
          <a:p>
            <a:pPr eaLnBrk="1" hangingPunct="1"/>
            <a:r>
              <a:rPr lang="en-US" altLang="zh-CN" sz="2000"/>
              <a:t>print "A\n", A</a:t>
            </a:r>
          </a:p>
          <a:p>
            <a:pPr eaLnBrk="1" hangingPunct="1"/>
            <a:endParaRPr lang="en-US" altLang="zh-CN" sz="2000"/>
          </a:p>
          <a:p>
            <a:pPr eaLnBrk="1" hangingPunct="1"/>
            <a:r>
              <a:rPr lang="en-US" altLang="zh-CN" sz="2000"/>
              <a:t>print "Eigenvalues", np.linalg.eigvals(A)</a:t>
            </a:r>
          </a:p>
          <a:p>
            <a:pPr eaLnBrk="1" hangingPunct="1"/>
            <a:endParaRPr lang="en-US" altLang="zh-CN" sz="2000"/>
          </a:p>
          <a:p>
            <a:pPr eaLnBrk="1" hangingPunct="1"/>
            <a:r>
              <a:rPr lang="en-US" altLang="zh-CN" sz="2000"/>
              <a:t>eigenvalues, eigenvectors = np.linalg.eig(A)</a:t>
            </a:r>
          </a:p>
          <a:p>
            <a:pPr eaLnBrk="1" hangingPunct="1"/>
            <a:r>
              <a:rPr lang="en-US" altLang="zh-CN" sz="2000"/>
              <a:t>print "First tuple of eig", eigenvalues</a:t>
            </a:r>
          </a:p>
          <a:p>
            <a:pPr eaLnBrk="1" hangingPunct="1"/>
            <a:r>
              <a:rPr lang="en-US" altLang="zh-CN" sz="2000"/>
              <a:t>print "Second tuple of eig\n", eigenvectors</a:t>
            </a:r>
          </a:p>
          <a:p>
            <a:pPr eaLnBrk="1" hangingPunct="1"/>
            <a:endParaRPr lang="en-US" altLang="zh-CN" sz="2000"/>
          </a:p>
          <a:p>
            <a:pPr eaLnBrk="1" hangingPunct="1"/>
            <a:r>
              <a:rPr lang="en-US" altLang="zh-CN" sz="2000"/>
              <a:t>for i in range(len(eigenvalues)):</a:t>
            </a:r>
          </a:p>
          <a:p>
            <a:pPr eaLnBrk="1" hangingPunct="1"/>
            <a:r>
              <a:rPr lang="en-US" altLang="zh-CN" sz="2000"/>
              <a:t>   print "Left", np.dot(A, eigenvectors[:,i])</a:t>
            </a:r>
          </a:p>
          <a:p>
            <a:pPr eaLnBrk="1" hangingPunct="1"/>
            <a:r>
              <a:rPr lang="en-US" altLang="zh-CN" sz="2000"/>
              <a:t>   print "Right", eigenvalues[i] * eigenvectors[:,i]</a:t>
            </a:r>
          </a:p>
          <a:p>
            <a:pPr eaLnBrk="1" hangingPunct="1"/>
            <a:r>
              <a:rPr lang="en-US" altLang="zh-CN" sz="2000"/>
              <a:t>   </a:t>
            </a:r>
            <a:endParaRPr lang="zh-CN" altLang="en-US"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6563" name="内容占位符 2"/>
          <p:cNvSpPr>
            <a:spLocks noGrp="1"/>
          </p:cNvSpPr>
          <p:nvPr>
            <p:ph idx="1"/>
          </p:nvPr>
        </p:nvSpPr>
        <p:spPr>
          <a:xfrm>
            <a:off x="381000" y="1052513"/>
            <a:ext cx="8229600" cy="5272087"/>
          </a:xfrm>
        </p:spPr>
        <p:txBody>
          <a:bodyPr/>
          <a:lstStyle/>
          <a:p>
            <a:pPr>
              <a:buFont typeface="Wingdings" pitchFamily="2" charset="2"/>
              <a:buNone/>
            </a:pPr>
            <a:r>
              <a:rPr lang="zh-CN" altLang="en-US" sz="2800" smtClean="0"/>
              <a:t>         在</a:t>
            </a:r>
            <a:r>
              <a:rPr lang="en-US" altLang="zh-CN" sz="2800" smtClean="0"/>
              <a:t>numpy.linalg</a:t>
            </a:r>
            <a:r>
              <a:rPr lang="zh-CN" altLang="en-US" sz="2800" smtClean="0"/>
              <a:t>模块中的</a:t>
            </a:r>
            <a:r>
              <a:rPr lang="en-US" altLang="zh-CN" sz="2800" smtClean="0"/>
              <a:t>svd</a:t>
            </a:r>
            <a:r>
              <a:rPr lang="zh-CN" altLang="en-US" sz="2800" smtClean="0"/>
              <a:t>函数可以对矩阵进行奇异值分解。该函数返回</a:t>
            </a:r>
            <a:r>
              <a:rPr lang="en-US" altLang="zh-CN" sz="2800" smtClean="0"/>
              <a:t>3</a:t>
            </a:r>
            <a:r>
              <a:rPr lang="zh-CN" altLang="en-US" sz="2800" smtClean="0"/>
              <a:t>个矩阵</a:t>
            </a:r>
            <a:r>
              <a:rPr lang="en-US" altLang="zh-CN" sz="2800" smtClean="0"/>
              <a:t>——U</a:t>
            </a:r>
            <a:r>
              <a:rPr lang="zh-CN" altLang="en-US" sz="2800" smtClean="0"/>
              <a:t>、</a:t>
            </a:r>
            <a:r>
              <a:rPr lang="en-US" altLang="zh-CN" sz="2800" smtClean="0"/>
              <a:t>Sigma</a:t>
            </a:r>
            <a:r>
              <a:rPr lang="zh-CN" altLang="en-US" sz="2800" smtClean="0"/>
              <a:t>和</a:t>
            </a:r>
            <a:r>
              <a:rPr lang="en-US" altLang="zh-CN" sz="2800" smtClean="0"/>
              <a:t>V</a:t>
            </a:r>
            <a:r>
              <a:rPr lang="zh-CN" altLang="en-US" sz="2800" smtClean="0"/>
              <a:t>，其中</a:t>
            </a:r>
            <a:r>
              <a:rPr lang="en-US" altLang="zh-CN" sz="2800" smtClean="0"/>
              <a:t>U</a:t>
            </a:r>
            <a:r>
              <a:rPr lang="zh-CN" altLang="en-US" sz="2800" smtClean="0"/>
              <a:t>和</a:t>
            </a:r>
            <a:r>
              <a:rPr lang="en-US" altLang="zh-CN" sz="2800" smtClean="0"/>
              <a:t>V</a:t>
            </a:r>
            <a:r>
              <a:rPr lang="zh-CN" altLang="en-US" sz="2800" smtClean="0"/>
              <a:t>是正交矩阵，</a:t>
            </a:r>
            <a:r>
              <a:rPr lang="en-US" altLang="zh-CN" sz="2800" smtClean="0"/>
              <a:t>Sigma</a:t>
            </a:r>
            <a:r>
              <a:rPr lang="zh-CN" altLang="en-US" sz="2800" smtClean="0"/>
              <a:t>包含输入矩阵的奇异值。</a:t>
            </a:r>
            <a:endParaRPr lang="en-US" altLang="zh-CN" sz="2800" smtClean="0"/>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64BFA87-F801-4D75-9B23-D716AB62DEB0}" type="slidenum">
              <a:rPr lang="en-US" altLang="zh-CN" smtClean="0"/>
              <a:pPr eaLnBrk="1" hangingPunct="1"/>
              <a:t>63</a:t>
            </a:fld>
            <a:endParaRPr lang="en-US" altLang="zh-CN" smtClean="0"/>
          </a:p>
        </p:txBody>
      </p:sp>
      <p:sp>
        <p:nvSpPr>
          <p:cNvPr id="66565" name="Text Box 4"/>
          <p:cNvSpPr txBox="1">
            <a:spLocks noChangeArrowheads="1"/>
          </p:cNvSpPr>
          <p:nvPr/>
        </p:nvSpPr>
        <p:spPr bwMode="auto">
          <a:xfrm>
            <a:off x="838200" y="2819400"/>
            <a:ext cx="77724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pl-PL" altLang="zh-CN" sz="2000"/>
              <a:t>A = np.mat("4 11 14;8 7 -2")</a:t>
            </a:r>
          </a:p>
          <a:p>
            <a:pPr eaLnBrk="1" hangingPunct="1"/>
            <a:r>
              <a:rPr lang="en-US" altLang="zh-CN" sz="2000"/>
              <a:t>print "A\n", A</a:t>
            </a:r>
          </a:p>
          <a:p>
            <a:pPr eaLnBrk="1" hangingPunct="1"/>
            <a:r>
              <a:rPr lang="en-US" altLang="zh-CN" sz="2000"/>
              <a:t>U, Sigma, V = np.linalg.svd(A, full_matrices=False)</a:t>
            </a:r>
          </a:p>
          <a:p>
            <a:pPr eaLnBrk="1" hangingPunct="1"/>
            <a:r>
              <a:rPr lang="en-US" altLang="zh-CN" sz="2000"/>
              <a:t>print "U"</a:t>
            </a:r>
          </a:p>
          <a:p>
            <a:pPr eaLnBrk="1" hangingPunct="1"/>
            <a:r>
              <a:rPr lang="en-US" altLang="zh-CN" sz="2000"/>
              <a:t>print U</a:t>
            </a:r>
          </a:p>
          <a:p>
            <a:pPr eaLnBrk="1" hangingPunct="1"/>
            <a:r>
              <a:rPr lang="en-US" altLang="zh-CN" sz="2000"/>
              <a:t>print "Sigma"</a:t>
            </a:r>
          </a:p>
          <a:p>
            <a:pPr eaLnBrk="1" hangingPunct="1"/>
            <a:r>
              <a:rPr lang="en-US" altLang="zh-CN" sz="2000"/>
              <a:t>print Sigma</a:t>
            </a:r>
          </a:p>
          <a:p>
            <a:pPr eaLnBrk="1" hangingPunct="1"/>
            <a:r>
              <a:rPr lang="en-US" altLang="zh-CN" sz="2000"/>
              <a:t>print "V"</a:t>
            </a:r>
          </a:p>
          <a:p>
            <a:pPr eaLnBrk="1" hangingPunct="1"/>
            <a:r>
              <a:rPr lang="en-US" altLang="zh-CN" sz="2000"/>
              <a:t>print V</a:t>
            </a:r>
          </a:p>
          <a:p>
            <a:pPr eaLnBrk="1" hangingPunct="1"/>
            <a:r>
              <a:rPr lang="nl-NL" altLang="zh-CN" sz="2000"/>
              <a:t>print "Product\n", U * np.diag(Sigma) * V</a:t>
            </a:r>
            <a:endParaRPr lang="zh-CN"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7587" name="内容占位符 2"/>
          <p:cNvSpPr>
            <a:spLocks noGrp="1"/>
          </p:cNvSpPr>
          <p:nvPr>
            <p:ph idx="1"/>
          </p:nvPr>
        </p:nvSpPr>
        <p:spPr/>
        <p:txBody>
          <a:bodyPr/>
          <a:lstStyle/>
          <a:p>
            <a:r>
              <a:rPr lang="zh-CN" altLang="en-US" sz="2800" smtClean="0"/>
              <a:t>广义逆矩阵</a:t>
            </a:r>
            <a:endParaRPr lang="en-US" altLang="zh-CN" sz="2800" smtClean="0"/>
          </a:p>
          <a:p>
            <a:pPr>
              <a:buFont typeface="Wingdings" pitchFamily="2" charset="2"/>
              <a:buNone/>
            </a:pPr>
            <a:r>
              <a:rPr lang="en-US" altLang="zh-CN" sz="2800" smtClean="0"/>
              <a:t>         </a:t>
            </a:r>
            <a:r>
              <a:rPr lang="zh-CN" altLang="en-US" sz="2800" smtClean="0"/>
              <a:t>摩尔</a:t>
            </a:r>
            <a:r>
              <a:rPr lang="en-US" altLang="zh-CN" sz="2800" smtClean="0"/>
              <a:t>·</a:t>
            </a:r>
            <a:r>
              <a:rPr lang="zh-CN" altLang="en-US" sz="2800" smtClean="0"/>
              <a:t>彭罗斯广义逆矩阵（</a:t>
            </a:r>
            <a:r>
              <a:rPr lang="en-US" altLang="zh-CN" sz="2800" smtClean="0"/>
              <a:t>Moore-Penrose pseudoinverse</a:t>
            </a:r>
            <a:r>
              <a:rPr lang="zh-CN" altLang="en-US" sz="2800" smtClean="0"/>
              <a:t>）可以使用</a:t>
            </a:r>
            <a:r>
              <a:rPr lang="en-US" altLang="zh-CN" sz="2800" smtClean="0"/>
              <a:t>numpy.linalg</a:t>
            </a:r>
            <a:r>
              <a:rPr lang="zh-CN" altLang="en-US" sz="2800" smtClean="0"/>
              <a:t>模块中的</a:t>
            </a:r>
            <a:r>
              <a:rPr lang="en-US" altLang="zh-CN" sz="2800" smtClean="0"/>
              <a:t>pinv</a:t>
            </a:r>
            <a:r>
              <a:rPr lang="zh-CN" altLang="en-US" sz="2800" smtClean="0"/>
              <a:t>函数进行求解。计算广义逆矩阵需要用到奇异值分解。</a:t>
            </a:r>
            <a:r>
              <a:rPr lang="en-US" altLang="zh-CN" sz="2800" smtClean="0"/>
              <a:t>inv</a:t>
            </a:r>
            <a:r>
              <a:rPr lang="zh-CN" altLang="en-US" sz="2800" smtClean="0"/>
              <a:t>函数只接受方阵作为输入矩阵，而</a:t>
            </a:r>
            <a:r>
              <a:rPr lang="en-US" altLang="zh-CN" sz="2800" smtClean="0"/>
              <a:t>pinv</a:t>
            </a:r>
            <a:r>
              <a:rPr lang="zh-CN" altLang="en-US" sz="2800" smtClean="0"/>
              <a:t>函数则没有这个限制。</a:t>
            </a:r>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F9FA970-5DEC-424D-928A-A0B1EB295851}" type="slidenum">
              <a:rPr lang="en-US" altLang="zh-CN" smtClean="0"/>
              <a:pPr eaLnBrk="1" hangingPunct="1"/>
              <a:t>64</a:t>
            </a:fld>
            <a:endParaRPr lang="en-US" altLang="zh-CN" smtClean="0"/>
          </a:p>
        </p:txBody>
      </p:sp>
      <p:sp>
        <p:nvSpPr>
          <p:cNvPr id="67589" name="Text Box 4"/>
          <p:cNvSpPr txBox="1">
            <a:spLocks noChangeArrowheads="1"/>
          </p:cNvSpPr>
          <p:nvPr/>
        </p:nvSpPr>
        <p:spPr bwMode="auto">
          <a:xfrm>
            <a:off x="1524000" y="4191000"/>
            <a:ext cx="6477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pl-PL" altLang="zh-CN" sz="2000"/>
              <a:t>A = np.mat("4 11 14;8 7 -2")</a:t>
            </a:r>
          </a:p>
          <a:p>
            <a:pPr eaLnBrk="1" hangingPunct="1"/>
            <a:r>
              <a:rPr lang="en-US" altLang="zh-CN" sz="2000"/>
              <a:t>print "A\n", A</a:t>
            </a:r>
          </a:p>
          <a:p>
            <a:pPr eaLnBrk="1" hangingPunct="1"/>
            <a:r>
              <a:rPr lang="en-US" altLang="zh-CN" sz="2000"/>
              <a:t>pseudoinv = np.linalg.pinv(A)</a:t>
            </a:r>
          </a:p>
          <a:p>
            <a:pPr eaLnBrk="1" hangingPunct="1"/>
            <a:r>
              <a:rPr lang="en-US" altLang="zh-CN" sz="2000"/>
              <a:t>print "Pseudo inverse\n", pseudoinv</a:t>
            </a:r>
          </a:p>
          <a:p>
            <a:pPr eaLnBrk="1" hangingPunct="1"/>
            <a:r>
              <a:rPr lang="en-US" altLang="zh-CN" sz="2000"/>
              <a:t>print "Check", A * pseudoinv</a:t>
            </a:r>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8611" name="内容占位符 2"/>
          <p:cNvSpPr>
            <a:spLocks noGrp="1"/>
          </p:cNvSpPr>
          <p:nvPr>
            <p:ph idx="1"/>
          </p:nvPr>
        </p:nvSpPr>
        <p:spPr/>
        <p:txBody>
          <a:bodyPr/>
          <a:lstStyle/>
          <a:p>
            <a:r>
              <a:rPr lang="zh-CN" altLang="en-US" sz="2800" smtClean="0"/>
              <a:t>行列式</a:t>
            </a:r>
            <a:endParaRPr lang="en-US" altLang="zh-CN" sz="2800" smtClean="0"/>
          </a:p>
          <a:p>
            <a:pPr>
              <a:buFont typeface="Wingdings" pitchFamily="2" charset="2"/>
              <a:buNone/>
            </a:pPr>
            <a:r>
              <a:rPr lang="zh-CN" altLang="en-US" sz="2800" smtClean="0"/>
              <a:t>          </a:t>
            </a:r>
            <a:r>
              <a:rPr lang="en-US" altLang="zh-CN" sz="2800" smtClean="0"/>
              <a:t>numpy.linalg</a:t>
            </a:r>
            <a:r>
              <a:rPr lang="zh-CN" altLang="en-US" sz="2800" smtClean="0"/>
              <a:t>模块中的</a:t>
            </a:r>
            <a:r>
              <a:rPr lang="en-US" altLang="zh-CN" sz="2800" smtClean="0"/>
              <a:t>det</a:t>
            </a:r>
            <a:r>
              <a:rPr lang="zh-CN" altLang="en-US" sz="2800" smtClean="0"/>
              <a:t>函数可以计算矩阵的行列式。</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DB534A1-C0D5-4F61-8C71-8A265C181E4D}" type="slidenum">
              <a:rPr lang="en-US" altLang="zh-CN" smtClean="0"/>
              <a:pPr eaLnBrk="1" hangingPunct="1"/>
              <a:t>65</a:t>
            </a:fld>
            <a:endParaRPr lang="en-US" altLang="zh-CN" smtClean="0"/>
          </a:p>
        </p:txBody>
      </p:sp>
      <p:sp>
        <p:nvSpPr>
          <p:cNvPr id="68613" name="Text Box 4"/>
          <p:cNvSpPr txBox="1">
            <a:spLocks noChangeArrowheads="1"/>
          </p:cNvSpPr>
          <p:nvPr/>
        </p:nvSpPr>
        <p:spPr bwMode="auto">
          <a:xfrm>
            <a:off x="1752600" y="2971800"/>
            <a:ext cx="57912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endParaRPr lang="en-US" altLang="zh-CN" sz="2000"/>
          </a:p>
          <a:p>
            <a:pPr eaLnBrk="1" hangingPunct="1"/>
            <a:r>
              <a:rPr lang="pl-PL" altLang="zh-CN" sz="2000"/>
              <a:t>A = np.mat("3 4;5 6")</a:t>
            </a:r>
          </a:p>
          <a:p>
            <a:pPr eaLnBrk="1" hangingPunct="1"/>
            <a:r>
              <a:rPr lang="en-US" altLang="zh-CN" sz="2000"/>
              <a:t>print "A\n", A</a:t>
            </a:r>
          </a:p>
          <a:p>
            <a:pPr eaLnBrk="1" hangingPunct="1"/>
            <a:endParaRPr lang="en-US" altLang="zh-CN" sz="2000"/>
          </a:p>
          <a:p>
            <a:pPr eaLnBrk="1" hangingPunct="1"/>
            <a:r>
              <a:rPr lang="en-US" altLang="zh-CN" sz="2000"/>
              <a:t>print "Determinant", np.linalg.det(A)</a:t>
            </a:r>
            <a:endParaRPr lang="zh-CN"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z="3600" smtClean="0">
                <a:solidFill>
                  <a:schemeClr val="tx1"/>
                </a:solidFill>
              </a:rPr>
              <a:t>numpy.linalg</a:t>
            </a:r>
            <a:r>
              <a:rPr lang="zh-CN" altLang="en-US" sz="3600" smtClean="0">
                <a:solidFill>
                  <a:schemeClr val="tx1"/>
                </a:solidFill>
              </a:rPr>
              <a:t>模块</a:t>
            </a:r>
            <a:endParaRPr lang="zh-CN" altLang="en-US" sz="3600" smtClean="0"/>
          </a:p>
        </p:txBody>
      </p:sp>
      <p:sp>
        <p:nvSpPr>
          <p:cNvPr id="69635" name="内容占位符 2"/>
          <p:cNvSpPr>
            <a:spLocks noGrp="1"/>
          </p:cNvSpPr>
          <p:nvPr>
            <p:ph idx="1"/>
          </p:nvPr>
        </p:nvSpPr>
        <p:spPr>
          <a:xfrm>
            <a:off x="566738" y="1052513"/>
            <a:ext cx="8001000" cy="5272087"/>
          </a:xfrm>
        </p:spPr>
        <p:txBody>
          <a:bodyPr/>
          <a:lstStyle/>
          <a:p>
            <a:r>
              <a:rPr lang="zh-CN" altLang="en-US" sz="2800" smtClean="0"/>
              <a:t>矩阵的秩</a:t>
            </a:r>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C1B295-AAB8-48C0-8A2B-54F69AB70C59}" type="slidenum">
              <a:rPr lang="en-US" altLang="zh-CN" smtClean="0"/>
              <a:pPr eaLnBrk="1" hangingPunct="1"/>
              <a:t>66</a:t>
            </a:fld>
            <a:endParaRPr lang="en-US" altLang="zh-CN" smtClean="0"/>
          </a:p>
        </p:txBody>
      </p:sp>
      <p:sp>
        <p:nvSpPr>
          <p:cNvPr id="69637" name="Text Box 4"/>
          <p:cNvSpPr txBox="1">
            <a:spLocks noChangeArrowheads="1"/>
          </p:cNvSpPr>
          <p:nvPr/>
        </p:nvSpPr>
        <p:spPr bwMode="auto">
          <a:xfrm>
            <a:off x="1066800" y="1600200"/>
            <a:ext cx="67818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 import numpy as np </a:t>
            </a:r>
          </a:p>
          <a:p>
            <a:pPr eaLnBrk="1" hangingPunct="1"/>
            <a:endParaRPr lang="en-US" altLang="zh-CN" sz="2000"/>
          </a:p>
          <a:p>
            <a:pPr eaLnBrk="1" hangingPunct="1"/>
            <a:r>
              <a:rPr lang="en-US" altLang="zh-CN" sz="2000"/>
              <a:t> &gt;&gt;&gt; I = np.eye(3)#</a:t>
            </a:r>
            <a:r>
              <a:rPr lang="zh-CN" altLang="en-US" sz="2000"/>
              <a:t>先创建一个单位阵 </a:t>
            </a:r>
            <a:endParaRPr lang="en-US" altLang="zh-CN" sz="2000"/>
          </a:p>
          <a:p>
            <a:pPr eaLnBrk="1" hangingPunct="1"/>
            <a:r>
              <a:rPr lang="en-US" altLang="zh-CN" sz="2000"/>
              <a:t> &gt;&gt;&gt;</a:t>
            </a:r>
            <a:r>
              <a:rPr lang="zh-CN" altLang="en-US" sz="2000"/>
              <a:t> </a:t>
            </a:r>
            <a:r>
              <a:rPr lang="en-US" altLang="zh-CN" sz="2000"/>
              <a:t>I </a:t>
            </a:r>
          </a:p>
          <a:p>
            <a:pPr eaLnBrk="1" hangingPunct="1"/>
            <a:r>
              <a:rPr lang="en-US" altLang="zh-CN" sz="2000"/>
              <a:t> array([[ 1., 0., 0.],  [ 0., 1., 0.],  [ 0., 0., 1.]]) </a:t>
            </a:r>
          </a:p>
          <a:p>
            <a:pPr eaLnBrk="1" hangingPunct="1"/>
            <a:endParaRPr lang="en-US" altLang="zh-CN" sz="2000"/>
          </a:p>
          <a:p>
            <a:pPr eaLnBrk="1" hangingPunct="1"/>
            <a:r>
              <a:rPr lang="en-US" altLang="zh-CN" sz="2000"/>
              <a:t> &gt;&gt;&gt; np.linalg.matrix_rank(I)#</a:t>
            </a:r>
            <a:r>
              <a:rPr lang="zh-CN" altLang="en-US" sz="2000"/>
              <a:t>秩 </a:t>
            </a:r>
            <a:endParaRPr lang="en-US" altLang="zh-CN" sz="2000"/>
          </a:p>
          <a:p>
            <a:pPr eaLnBrk="1" hangingPunct="1"/>
            <a:r>
              <a:rPr lang="en-US" altLang="zh-CN" sz="2000"/>
              <a:t>3</a:t>
            </a:r>
          </a:p>
          <a:p>
            <a:pPr eaLnBrk="1" hangingPunct="1"/>
            <a:endParaRPr lang="en-US" altLang="zh-CN" sz="2000"/>
          </a:p>
          <a:p>
            <a:pPr eaLnBrk="1" hangingPunct="1"/>
            <a:r>
              <a:rPr lang="en-US" altLang="zh-CN" sz="2000"/>
              <a:t> &gt;&gt;&gt; I[1, 1] = 0#</a:t>
            </a:r>
            <a:r>
              <a:rPr lang="zh-CN" altLang="en-US" sz="2000"/>
              <a:t>将该元素置为</a:t>
            </a:r>
            <a:r>
              <a:rPr lang="en-US" altLang="zh-CN" sz="2000"/>
              <a:t>0</a:t>
            </a:r>
            <a:r>
              <a:rPr lang="zh-CN" altLang="en-US" sz="2000"/>
              <a:t> </a:t>
            </a:r>
            <a:endParaRPr lang="en-US" altLang="zh-CN" sz="2000"/>
          </a:p>
          <a:p>
            <a:pPr eaLnBrk="1" hangingPunct="1"/>
            <a:r>
              <a:rPr lang="en-US" altLang="zh-CN" sz="2000"/>
              <a:t> &gt;&gt;&gt;</a:t>
            </a:r>
            <a:r>
              <a:rPr lang="zh-CN" altLang="en-US" sz="2000"/>
              <a:t> </a:t>
            </a:r>
            <a:r>
              <a:rPr lang="en-US" altLang="zh-CN" sz="2000"/>
              <a:t>I </a:t>
            </a:r>
          </a:p>
          <a:p>
            <a:pPr eaLnBrk="1" hangingPunct="1"/>
            <a:r>
              <a:rPr lang="en-US" altLang="zh-CN" sz="2000"/>
              <a:t>array([[ 1., 0., 0.],  [ 0., 0., 0.], [ 0., 0., 1.]])</a:t>
            </a:r>
          </a:p>
          <a:p>
            <a:pPr eaLnBrk="1" hangingPunct="1"/>
            <a:endParaRPr lang="en-US" altLang="zh-CN" sz="2000"/>
          </a:p>
          <a:p>
            <a:pPr eaLnBrk="1" hangingPunct="1"/>
            <a:r>
              <a:rPr lang="en-US" altLang="zh-CN" sz="2000"/>
              <a:t> &gt;&gt;&gt; np.linalg.matrix_rank(I)#</a:t>
            </a:r>
            <a:r>
              <a:rPr lang="zh-CN" altLang="en-US" sz="2000"/>
              <a:t>此时秩变成</a:t>
            </a:r>
            <a:r>
              <a:rPr lang="en-US" altLang="zh-CN" sz="2000"/>
              <a:t>2</a:t>
            </a:r>
            <a:r>
              <a:rPr lang="zh-CN" altLang="en-US" sz="2000"/>
              <a:t> </a:t>
            </a:r>
            <a:endParaRPr lang="en-US" altLang="zh-CN" sz="2000"/>
          </a:p>
          <a:p>
            <a:pPr eaLnBrk="1" hangingPunct="1"/>
            <a:r>
              <a:rPr lang="zh-CN" altLang="en-US" sz="2000"/>
              <a:t> </a:t>
            </a:r>
            <a:r>
              <a:rPr lang="en-US" altLang="zh-CN" sz="2000"/>
              <a:t>2</a:t>
            </a:r>
            <a:endParaRPr lang="zh-CN" altLang="en-US"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533400" y="304800"/>
            <a:ext cx="8001000" cy="603250"/>
          </a:xfrm>
        </p:spPr>
        <p:txBody>
          <a:bodyPr/>
          <a:lstStyle/>
          <a:p>
            <a:r>
              <a:rPr lang="en-US" altLang="zh-CN" sz="3600" smtClean="0"/>
              <a:t>Nmpy</a:t>
            </a:r>
            <a:r>
              <a:rPr lang="zh-CN" altLang="en-US" sz="3600" smtClean="0"/>
              <a:t>线性代数小结</a:t>
            </a:r>
          </a:p>
        </p:txBody>
      </p:sp>
      <p:sp>
        <p:nvSpPr>
          <p:cNvPr id="70659" name="内容占位符 2"/>
          <p:cNvSpPr>
            <a:spLocks noGrp="1"/>
          </p:cNvSpPr>
          <p:nvPr>
            <p:ph idx="1"/>
          </p:nvPr>
        </p:nvSpPr>
        <p:spPr/>
        <p:txBody>
          <a:bodyPr/>
          <a:lstStyle/>
          <a:p>
            <a:r>
              <a:rPr lang="en-US" altLang="zh-CN" sz="2800" smtClean="0"/>
              <a:t>1.</a:t>
            </a:r>
            <a:r>
              <a:rPr lang="zh-CN" altLang="en-US" sz="2800" smtClean="0"/>
              <a:t>建立矩阵</a:t>
            </a:r>
            <a:endParaRPr lang="en-US" altLang="zh-CN" sz="2800" smtClean="0"/>
          </a:p>
          <a:p>
            <a:endParaRPr lang="en-US" altLang="zh-CN" b="1" smtClean="0"/>
          </a:p>
          <a:p>
            <a:endParaRPr lang="zh-CN" altLang="en-US"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70520DB-157A-4E7C-80F2-C599FDBF3265}" type="slidenum">
              <a:rPr lang="en-US" altLang="zh-CN" smtClean="0"/>
              <a:pPr eaLnBrk="1" hangingPunct="1"/>
              <a:t>67</a:t>
            </a:fld>
            <a:endParaRPr lang="en-US" altLang="zh-CN" smtClean="0"/>
          </a:p>
        </p:txBody>
      </p:sp>
      <p:sp>
        <p:nvSpPr>
          <p:cNvPr id="70661" name="Text Box 4"/>
          <p:cNvSpPr txBox="1">
            <a:spLocks noChangeArrowheads="1"/>
          </p:cNvSpPr>
          <p:nvPr/>
        </p:nvSpPr>
        <p:spPr bwMode="auto">
          <a:xfrm>
            <a:off x="762000" y="1752600"/>
            <a:ext cx="80010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a1=np.array([1,2,3],dtype=int)   #</a:t>
            </a:r>
            <a:r>
              <a:rPr lang="zh-CN" altLang="en-US" sz="2000"/>
              <a:t>建立一个一维数组，数据类型是</a:t>
            </a:r>
            <a:r>
              <a:rPr lang="en-US" altLang="zh-CN" sz="2000"/>
              <a:t>int</a:t>
            </a:r>
            <a:r>
              <a:rPr lang="zh-CN" altLang="en-US" sz="2000"/>
              <a:t>。也可以不指定数据类型，使用默认。几乎所有的数组建立函数都可以指定数据类型，即</a:t>
            </a:r>
            <a:r>
              <a:rPr lang="en-US" altLang="zh-CN" sz="2000"/>
              <a:t>dtype</a:t>
            </a:r>
            <a:r>
              <a:rPr lang="zh-CN" altLang="en-US" sz="2000"/>
              <a:t>的取值。</a:t>
            </a:r>
            <a:endParaRPr lang="en-US" altLang="zh-CN" sz="2000"/>
          </a:p>
          <a:p>
            <a:pPr eaLnBrk="1" hangingPunct="1"/>
            <a:endParaRPr lang="zh-CN" altLang="en-US" sz="2000"/>
          </a:p>
          <a:p>
            <a:pPr eaLnBrk="1" hangingPunct="1"/>
            <a:r>
              <a:rPr lang="en-US" altLang="zh-CN" sz="2000"/>
              <a:t>a2=np.array([[1,2,3],[2,3,4]])   #</a:t>
            </a:r>
            <a:r>
              <a:rPr lang="zh-CN" altLang="en-US" sz="2000"/>
              <a:t>建立一个二维数组。此处和</a:t>
            </a:r>
            <a:r>
              <a:rPr lang="en-US" altLang="zh-CN" sz="2000"/>
              <a:t>MATLAB</a:t>
            </a:r>
            <a:r>
              <a:rPr lang="zh-CN" altLang="en-US" sz="2000"/>
              <a:t>的二维数组（矩阵）的建立有很大差别。</a:t>
            </a:r>
            <a:endParaRPr lang="en-US" altLang="zh-CN" sz="2000"/>
          </a:p>
          <a:p>
            <a:pPr eaLnBrk="1" hangingPunct="1"/>
            <a:endParaRPr lang="en-US" altLang="zh-CN" sz="2000"/>
          </a:p>
          <a:p>
            <a:pPr eaLnBrk="1" hangingPunct="1"/>
            <a:r>
              <a:rPr lang="zh-CN" altLang="en-US" sz="2000"/>
              <a:t>同样，</a:t>
            </a:r>
            <a:r>
              <a:rPr lang="en-US" altLang="zh-CN" sz="2000"/>
              <a:t>numpy</a:t>
            </a:r>
            <a:r>
              <a:rPr lang="zh-CN" altLang="en-US" sz="2000"/>
              <a:t>中也有很多内置的特殊矩阵：</a:t>
            </a:r>
          </a:p>
          <a:p>
            <a:pPr eaLnBrk="1" hangingPunct="1"/>
            <a:r>
              <a:rPr lang="en-US" altLang="zh-CN" sz="2000"/>
              <a:t>b1=np.zeros((2,3))    #</a:t>
            </a:r>
            <a:r>
              <a:rPr lang="zh-CN" altLang="en-US" sz="2000"/>
              <a:t>生成一个</a:t>
            </a:r>
            <a:r>
              <a:rPr lang="en-US" altLang="zh-CN" sz="2000"/>
              <a:t>2</a:t>
            </a:r>
            <a:r>
              <a:rPr lang="zh-CN" altLang="en-US" sz="2000"/>
              <a:t>行</a:t>
            </a:r>
            <a:r>
              <a:rPr lang="en-US" altLang="zh-CN" sz="2000"/>
              <a:t>3</a:t>
            </a:r>
            <a:r>
              <a:rPr lang="zh-CN" altLang="en-US" sz="2000"/>
              <a:t>列的全</a:t>
            </a:r>
            <a:r>
              <a:rPr lang="en-US" altLang="zh-CN" sz="2000"/>
              <a:t>0</a:t>
            </a:r>
            <a:r>
              <a:rPr lang="zh-CN" altLang="en-US" sz="2000"/>
              <a:t>矩阵。注意，参数是一个</a:t>
            </a:r>
            <a:r>
              <a:rPr lang="en-US" altLang="zh-CN" sz="2000"/>
              <a:t>tuple</a:t>
            </a:r>
            <a:r>
              <a:rPr lang="zh-CN" altLang="en-US" sz="2000"/>
              <a:t>：</a:t>
            </a:r>
            <a:r>
              <a:rPr lang="en-US" altLang="zh-CN" sz="2000"/>
              <a:t>(2,3)</a:t>
            </a:r>
            <a:r>
              <a:rPr lang="zh-CN" altLang="en-US" sz="2000"/>
              <a:t>，所以有两个括号。完整的形式为：</a:t>
            </a:r>
            <a:r>
              <a:rPr lang="en-US" altLang="zh-CN" sz="2000"/>
              <a:t>zeros(shape,dtype=)</a:t>
            </a:r>
            <a:r>
              <a:rPr lang="zh-CN" altLang="en-US" sz="2000"/>
              <a:t>。相同的结构，有</a:t>
            </a:r>
            <a:r>
              <a:rPr lang="en-US" altLang="zh-CN" sz="2000"/>
              <a:t>ones()</a:t>
            </a:r>
            <a:r>
              <a:rPr lang="zh-CN" altLang="en-US" sz="2000"/>
              <a:t>建立全</a:t>
            </a:r>
            <a:r>
              <a:rPr lang="en-US" altLang="zh-CN" sz="2000"/>
              <a:t>1</a:t>
            </a:r>
            <a:r>
              <a:rPr lang="zh-CN" altLang="en-US" sz="2000"/>
              <a:t>矩阵。</a:t>
            </a:r>
            <a:r>
              <a:rPr lang="en-US" altLang="zh-CN" sz="2000"/>
              <a:t>empty()</a:t>
            </a:r>
            <a:r>
              <a:rPr lang="zh-CN" altLang="en-US" sz="2000"/>
              <a:t>建立一个空矩阵，使用内存中的随机值来填充这个矩阵。</a:t>
            </a:r>
            <a:endParaRPr lang="en-US" altLang="zh-CN" sz="2000"/>
          </a:p>
          <a:p>
            <a:pPr eaLnBrk="1" hangingPunct="1"/>
            <a:endParaRPr lang="zh-CN" altLang="en-US" sz="2000"/>
          </a:p>
          <a:p>
            <a:pPr eaLnBrk="1" hangingPunct="1"/>
            <a:r>
              <a:rPr lang="en-US" altLang="zh-CN" sz="2000"/>
              <a:t>b2=identity(n)   #</a:t>
            </a:r>
            <a:r>
              <a:rPr lang="zh-CN" altLang="en-US" sz="2000"/>
              <a:t>建立</a:t>
            </a:r>
            <a:r>
              <a:rPr lang="en-US" altLang="zh-CN" sz="2000"/>
              <a:t>n*n</a:t>
            </a:r>
            <a:r>
              <a:rPr lang="zh-CN" altLang="en-US" sz="2000"/>
              <a:t>的单位阵，这只能是一个方阵。</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1683" name="内容占位符 2"/>
          <p:cNvSpPr>
            <a:spLocks noGrp="1"/>
          </p:cNvSpPr>
          <p:nvPr>
            <p:ph idx="1"/>
          </p:nvPr>
        </p:nvSpPr>
        <p:spPr/>
        <p:txBody>
          <a:bodyPr/>
          <a:lstStyle/>
          <a:p>
            <a:endParaRPr lang="zh-CN" altLang="en-US"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F96DE24-5B0A-414A-9C94-942610429DAC}" type="slidenum">
              <a:rPr lang="en-US" altLang="zh-CN" smtClean="0"/>
              <a:pPr eaLnBrk="1" hangingPunct="1"/>
              <a:t>68</a:t>
            </a:fld>
            <a:endParaRPr lang="en-US" altLang="zh-CN" smtClean="0"/>
          </a:p>
        </p:txBody>
      </p:sp>
      <p:sp>
        <p:nvSpPr>
          <p:cNvPr id="71685" name="Text Box 4"/>
          <p:cNvSpPr txBox="1">
            <a:spLocks noChangeArrowheads="1"/>
          </p:cNvSpPr>
          <p:nvPr/>
        </p:nvSpPr>
        <p:spPr bwMode="auto">
          <a:xfrm>
            <a:off x="533400" y="1066800"/>
            <a:ext cx="80010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b3=eye(N,M=None,k=0)    #</a:t>
            </a:r>
            <a:r>
              <a:rPr lang="zh-CN" altLang="en-US" sz="2000"/>
              <a:t>建立一个对角线是</a:t>
            </a:r>
            <a:r>
              <a:rPr lang="en-US" altLang="zh-CN" sz="2000"/>
              <a:t>1</a:t>
            </a:r>
            <a:r>
              <a:rPr lang="zh-CN" altLang="en-US" sz="2000"/>
              <a:t>其余值为</a:t>
            </a:r>
            <a:r>
              <a:rPr lang="en-US" altLang="zh-CN" sz="2000"/>
              <a:t>0</a:t>
            </a:r>
            <a:r>
              <a:rPr lang="zh-CN" altLang="en-US" sz="2000"/>
              <a:t>的矩阵，用</a:t>
            </a:r>
            <a:r>
              <a:rPr lang="en-US" altLang="zh-CN" sz="2000"/>
              <a:t>k</a:t>
            </a:r>
            <a:r>
              <a:rPr lang="zh-CN" altLang="en-US" sz="2000"/>
              <a:t>指定对角线的位置。</a:t>
            </a:r>
            <a:r>
              <a:rPr lang="en-US" altLang="zh-CN" sz="2000"/>
              <a:t>M</a:t>
            </a:r>
            <a:r>
              <a:rPr lang="zh-CN" altLang="en-US" sz="2000"/>
              <a:t>默认</a:t>
            </a:r>
            <a:r>
              <a:rPr lang="en-US" altLang="zh-CN" sz="2000"/>
              <a:t>None</a:t>
            </a:r>
            <a:r>
              <a:rPr lang="zh-CN" altLang="en-US" sz="2000"/>
              <a:t>。</a:t>
            </a:r>
            <a:endParaRPr lang="en-US" altLang="zh-CN" sz="2000"/>
          </a:p>
          <a:p>
            <a:pPr eaLnBrk="1" hangingPunct="1"/>
            <a:endParaRPr lang="en-US" altLang="zh-CN" sz="2000"/>
          </a:p>
          <a:p>
            <a:pPr eaLnBrk="1" hangingPunct="1"/>
            <a:r>
              <a:rPr lang="zh-CN" altLang="en-US" sz="2000"/>
              <a:t>此外，</a:t>
            </a:r>
            <a:r>
              <a:rPr lang="en-US" altLang="zh-CN" sz="2000"/>
              <a:t>numpy</a:t>
            </a:r>
            <a:r>
              <a:rPr lang="zh-CN" altLang="en-US" sz="2000"/>
              <a:t>中还提供了几个</a:t>
            </a:r>
            <a:r>
              <a:rPr lang="en-US" altLang="zh-CN" sz="2000"/>
              <a:t>like</a:t>
            </a:r>
            <a:r>
              <a:rPr lang="zh-CN" altLang="en-US" sz="2000"/>
              <a:t>函数，即按照某一个已知的数组的规模（几行几列）建立同样规模的特殊数组。这样的函数有</a:t>
            </a:r>
            <a:r>
              <a:rPr lang="en-US" altLang="zh-CN" sz="2000"/>
              <a:t>zeros_like()、empty_like()、ones_like()，</a:t>
            </a:r>
            <a:r>
              <a:rPr lang="zh-CN" altLang="en-US" sz="2000"/>
              <a:t>它们的参数均为如此形式：</a:t>
            </a:r>
            <a:r>
              <a:rPr lang="en-US" altLang="zh-CN" sz="2000"/>
              <a:t>zeros_like(a,dtype=)，</a:t>
            </a:r>
            <a:r>
              <a:rPr lang="zh-CN" altLang="en-US" sz="2000"/>
              <a:t>其中，</a:t>
            </a:r>
            <a:r>
              <a:rPr lang="en-US" altLang="zh-CN" sz="2000"/>
              <a:t>a</a:t>
            </a:r>
            <a:r>
              <a:rPr lang="zh-CN" altLang="en-US" sz="2000"/>
              <a:t>是一个已知的数组。</a:t>
            </a:r>
            <a:endParaRPr lang="en-US" altLang="zh-CN" sz="2000"/>
          </a:p>
          <a:p>
            <a:pPr eaLnBrk="1" hangingPunct="1"/>
            <a:endParaRPr lang="en-US" altLang="zh-CN" sz="2000"/>
          </a:p>
          <a:p>
            <a:pPr eaLnBrk="1" hangingPunct="1"/>
            <a:r>
              <a:rPr lang="en-US" altLang="zh-CN" sz="2000"/>
              <a:t>c1=np.arange(2,3,0.1)   #</a:t>
            </a:r>
            <a:r>
              <a:rPr lang="zh-CN" altLang="en-US" sz="2000"/>
              <a:t>起点，终点，步长值。含起点值，不含终点值。</a:t>
            </a:r>
            <a:endParaRPr lang="en-US" altLang="zh-CN" sz="2000"/>
          </a:p>
          <a:p>
            <a:pPr eaLnBrk="1" hangingPunct="1"/>
            <a:endParaRPr lang="zh-CN" altLang="en-US" sz="2000"/>
          </a:p>
          <a:p>
            <a:pPr eaLnBrk="1" hangingPunct="1"/>
            <a:r>
              <a:rPr lang="en-US" altLang="zh-CN" sz="2000"/>
              <a:t>c2=np.linspace(1,4,10)    #</a:t>
            </a:r>
            <a:r>
              <a:rPr lang="zh-CN" altLang="en-US" sz="2000"/>
              <a:t>起点，终点，区间内点数。起点终点均包括在内。同理，有</a:t>
            </a:r>
            <a:r>
              <a:rPr lang="en-US" altLang="zh-CN" sz="2000"/>
              <a:t>logspace()</a:t>
            </a:r>
            <a:r>
              <a:rPr lang="zh-CN" altLang="en-US" sz="2000"/>
              <a:t>函数</a:t>
            </a:r>
          </a:p>
          <a:p>
            <a:pPr eaLnBrk="1" hangingPunct="1"/>
            <a:endParaRPr lang="zh-CN" altLang="en-US" sz="2000"/>
          </a:p>
          <a:p>
            <a:pPr eaLnBrk="1" hangingPunct="1"/>
            <a:endParaRPr lang="zh-CN" altLang="en-US" sz="2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2707" name="内容占位符 2"/>
          <p:cNvSpPr>
            <a:spLocks noGrp="1"/>
          </p:cNvSpPr>
          <p:nvPr>
            <p:ph idx="1"/>
          </p:nvPr>
        </p:nvSpPr>
        <p:spPr/>
        <p:txBody>
          <a:bodyPr/>
          <a:lstStyle/>
          <a:p>
            <a:endParaRPr lang="zh-CN" altLang="en-US" smtClean="0"/>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C5562EC-C899-44F4-A92A-68AB1483DEDD}" type="slidenum">
              <a:rPr lang="en-US" altLang="zh-CN" smtClean="0"/>
              <a:pPr eaLnBrk="1" hangingPunct="1"/>
              <a:t>69</a:t>
            </a:fld>
            <a:endParaRPr lang="en-US" altLang="zh-CN" smtClean="0"/>
          </a:p>
        </p:txBody>
      </p:sp>
      <p:sp>
        <p:nvSpPr>
          <p:cNvPr id="72709" name="Text Box 4"/>
          <p:cNvSpPr txBox="1">
            <a:spLocks noChangeArrowheads="1"/>
          </p:cNvSpPr>
          <p:nvPr/>
        </p:nvSpPr>
        <p:spPr bwMode="auto">
          <a:xfrm>
            <a:off x="533400" y="1066800"/>
            <a:ext cx="8001000" cy="4094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d1=np.linalg.companion(a)    #</a:t>
            </a:r>
            <a:r>
              <a:rPr lang="zh-CN" altLang="en-US" sz="2000"/>
              <a:t>伴随矩阵</a:t>
            </a:r>
            <a:endParaRPr lang="en-US" altLang="zh-CN" sz="2000"/>
          </a:p>
          <a:p>
            <a:pPr eaLnBrk="1" hangingPunct="1"/>
            <a:endParaRPr lang="zh-CN" altLang="en-US" sz="2000"/>
          </a:p>
          <a:p>
            <a:pPr eaLnBrk="1" hangingPunct="1"/>
            <a:r>
              <a:rPr lang="en-US" altLang="zh-CN" sz="2000"/>
              <a:t>d2=np.linalg.triu()/tril()   #</a:t>
            </a:r>
            <a:r>
              <a:rPr lang="zh-CN" altLang="en-US" sz="2000"/>
              <a:t>作用同</a:t>
            </a:r>
            <a:r>
              <a:rPr lang="en-US" altLang="zh-CN" sz="2000"/>
              <a:t>MATLAB</a:t>
            </a:r>
            <a:r>
              <a:rPr lang="zh-CN" altLang="en-US" sz="2000"/>
              <a:t>中的同名函数</a:t>
            </a:r>
            <a:endParaRPr lang="en-US" altLang="zh-CN" sz="2000"/>
          </a:p>
          <a:p>
            <a:pPr eaLnBrk="1" hangingPunct="1"/>
            <a:endParaRPr lang="zh-CN" altLang="en-US" sz="2000"/>
          </a:p>
          <a:p>
            <a:pPr eaLnBrk="1" hangingPunct="1"/>
            <a:r>
              <a:rPr lang="en-US" altLang="zh-CN" sz="2000"/>
              <a:t>e1=np.random.rand(3,2)    #</a:t>
            </a:r>
            <a:r>
              <a:rPr lang="zh-CN" altLang="en-US" sz="2000"/>
              <a:t>产生一个</a:t>
            </a:r>
            <a:r>
              <a:rPr lang="en-US" altLang="zh-CN" sz="2000"/>
              <a:t>3</a:t>
            </a:r>
            <a:r>
              <a:rPr lang="zh-CN" altLang="en-US" sz="2000"/>
              <a:t>行</a:t>
            </a:r>
            <a:r>
              <a:rPr lang="en-US" altLang="zh-CN" sz="2000"/>
              <a:t>2</a:t>
            </a:r>
            <a:r>
              <a:rPr lang="zh-CN" altLang="en-US" sz="2000"/>
              <a:t>列的随机数组。同一空间下，有</a:t>
            </a:r>
            <a:r>
              <a:rPr lang="en-US" altLang="zh-CN" sz="2000"/>
              <a:t>randn()/randint()</a:t>
            </a:r>
            <a:r>
              <a:rPr lang="zh-CN" altLang="en-US" sz="2000"/>
              <a:t>等多个随机函数</a:t>
            </a:r>
            <a:endParaRPr lang="en-US" altLang="zh-CN" sz="2000"/>
          </a:p>
          <a:p>
            <a:pPr eaLnBrk="1" hangingPunct="1"/>
            <a:endParaRPr lang="zh-CN" altLang="en-US" sz="2000"/>
          </a:p>
          <a:p>
            <a:pPr eaLnBrk="1" hangingPunct="1"/>
            <a:r>
              <a:rPr lang="en-US" altLang="zh-CN" sz="2000"/>
              <a:t>fliplr()/flipud()/rot90()    #</a:t>
            </a:r>
            <a:r>
              <a:rPr lang="zh-CN" altLang="en-US" sz="2000"/>
              <a:t>功能类似</a:t>
            </a:r>
            <a:r>
              <a:rPr lang="en-US" altLang="zh-CN" sz="2000"/>
              <a:t>MATLAB</a:t>
            </a:r>
            <a:r>
              <a:rPr lang="zh-CN" altLang="en-US" sz="2000"/>
              <a:t>同名函数。</a:t>
            </a:r>
            <a:endParaRPr lang="en-US" altLang="zh-CN" sz="2000"/>
          </a:p>
          <a:p>
            <a:pPr eaLnBrk="1" hangingPunct="1"/>
            <a:endParaRPr lang="zh-CN" altLang="en-US" sz="2000"/>
          </a:p>
          <a:p>
            <a:pPr eaLnBrk="1" hangingPunct="1"/>
            <a:r>
              <a:rPr lang="en-US" altLang="zh-CN" sz="2000"/>
              <a:t>xx=np.roll(x,2)   #roll()</a:t>
            </a:r>
            <a:r>
              <a:rPr lang="zh-CN" altLang="en-US" sz="2000"/>
              <a:t>是循环移位函数。此调用表示向右循环移动</a:t>
            </a:r>
            <a:r>
              <a:rPr lang="en-US" altLang="zh-CN" sz="2000"/>
              <a:t>2</a:t>
            </a:r>
            <a:r>
              <a:rPr lang="zh-CN" altLang="en-US" sz="2000"/>
              <a:t>位。</a:t>
            </a:r>
          </a:p>
          <a:p>
            <a:pPr eaLnBrk="1" hangingPunct="1"/>
            <a:endParaRPr lang="zh-CN" altLang="en-US" sz="2000"/>
          </a:p>
          <a:p>
            <a:pPr eaLnBrk="1" hangingPunct="1"/>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zh-CN" sz="3600" smtClean="0"/>
              <a:t>求和、平均值、方差</a:t>
            </a:r>
            <a:endParaRPr lang="zh-CN" altLang="en-US" sz="3600" smtClean="0"/>
          </a:p>
        </p:txBody>
      </p:sp>
      <p:sp>
        <p:nvSpPr>
          <p:cNvPr id="9219" name="内容占位符 2"/>
          <p:cNvSpPr>
            <a:spLocks noGrp="1"/>
          </p:cNvSpPr>
          <p:nvPr>
            <p:ph idx="1"/>
          </p:nvPr>
        </p:nvSpPr>
        <p:spPr>
          <a:xfrm>
            <a:off x="304800" y="1052513"/>
            <a:ext cx="8262938" cy="5272087"/>
          </a:xfrm>
        </p:spPr>
        <p:txBody>
          <a:bodyPr/>
          <a:lstStyle/>
          <a:p>
            <a:pPr eaLnBrk="1" hangingPunct="1">
              <a:buFont typeface="Wingdings" pitchFamily="2" charset="2"/>
              <a:buNone/>
            </a:pPr>
            <a:r>
              <a:rPr lang="zh-CN" altLang="en-US" sz="2800" smtClean="0"/>
              <a:t>           </a:t>
            </a:r>
            <a:r>
              <a:rPr lang="en-US" altLang="zh-CN" sz="2800" smtClean="0"/>
              <a:t>sum()</a:t>
            </a:r>
            <a:r>
              <a:rPr lang="zh-CN" altLang="zh-CN" sz="2800" smtClean="0"/>
              <a:t>默认使用和数组的元素类型相同的累加变量进行计算，如果元素类型为整数，就使 用系统的默认整数类型作为累加变量。在32位系统中，累加变量的类型为32 </a:t>
            </a:r>
            <a:r>
              <a:rPr lang="en-US" altLang="zh-CN" sz="2800" smtClean="0"/>
              <a:t>bit</a:t>
            </a:r>
            <a:r>
              <a:rPr lang="zh-CN" altLang="zh-CN" sz="2800" smtClean="0"/>
              <a:t>整型。因此对整数数组进行累加时可能会出现溢出问题，即数组元素的总和超过了累加变量的取值范围。而对很大的单精度浮点数类型数组进行计算时，也可能出现精度不够的现象，这时可以通过</a:t>
            </a:r>
            <a:r>
              <a:rPr lang="en-US" altLang="zh-CN" sz="2800" smtClean="0"/>
              <a:t>dtype </a:t>
            </a:r>
            <a:r>
              <a:rPr lang="zh-CN" altLang="zh-CN" sz="2800" smtClean="0"/>
              <a:t>参数指定累加变量的类型</a:t>
            </a:r>
            <a:r>
              <a:rPr lang="zh-CN" altLang="en-US" sz="2800" smtClean="0"/>
              <a:t>。</a:t>
            </a:r>
            <a:r>
              <a:rPr lang="zh-CN" altLang="zh-CN" sz="2800" smtClean="0"/>
              <a:t>在下面的例子中，我们对一个元素都为</a:t>
            </a:r>
            <a:r>
              <a:rPr lang="en-US" altLang="zh-CN" sz="2800" smtClean="0"/>
              <a:t>1.1</a:t>
            </a:r>
            <a:r>
              <a:rPr lang="zh-CN" altLang="zh-CN" sz="2800" smtClean="0"/>
              <a:t>的单精度数组进行求和, 比较单精度累加变量和双精度累加变量的计算结果：</a:t>
            </a:r>
          </a:p>
          <a:p>
            <a:pPr eaLnBrk="1" hangingPunct="1">
              <a:buFont typeface="Wingdings" pitchFamily="2" charset="2"/>
              <a:buNone/>
            </a:pPr>
            <a:endParaRPr lang="zh-CN" altLang="en-US" sz="2400" smtClean="0"/>
          </a:p>
        </p:txBody>
      </p:sp>
      <p:sp>
        <p:nvSpPr>
          <p:cNvPr id="92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0EBD631-CD91-414F-8EFA-6E90DEE33A70}" type="slidenum">
              <a:rPr lang="en-US" altLang="zh-CN" smtClean="0"/>
              <a:pPr eaLnBrk="1" hangingPunct="1"/>
              <a:t>7</a:t>
            </a:fld>
            <a:endParaRPr lang="en-US" altLang="zh-CN"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3731" name="内容占位符 2"/>
          <p:cNvSpPr>
            <a:spLocks noGrp="1"/>
          </p:cNvSpPr>
          <p:nvPr>
            <p:ph idx="1"/>
          </p:nvPr>
        </p:nvSpPr>
        <p:spPr/>
        <p:txBody>
          <a:bodyPr/>
          <a:lstStyle/>
          <a:p>
            <a:r>
              <a:rPr lang="en-US" altLang="zh-CN" sz="2800" smtClean="0"/>
              <a:t>2.</a:t>
            </a:r>
            <a:r>
              <a:rPr lang="zh-CN" altLang="en-US" sz="2800" smtClean="0"/>
              <a:t>数组的特征信息：</a:t>
            </a:r>
            <a:endParaRPr lang="en-US" altLang="zh-CN" sz="2800" smtClean="0"/>
          </a:p>
          <a:p>
            <a:pPr>
              <a:buFont typeface="Wingdings" pitchFamily="2" charset="2"/>
              <a:buNone/>
            </a:pPr>
            <a:r>
              <a:rPr lang="zh-CN" altLang="en-US" sz="2800" smtClean="0"/>
              <a:t>         先假设已经存在一个</a:t>
            </a:r>
            <a:r>
              <a:rPr lang="en-US" altLang="zh-CN" sz="2800" smtClean="0"/>
              <a:t>N</a:t>
            </a:r>
            <a:r>
              <a:rPr lang="zh-CN" altLang="en-US" sz="2800" smtClean="0"/>
              <a:t>维数组</a:t>
            </a:r>
            <a:r>
              <a:rPr lang="en-US" altLang="zh-CN" sz="2800" smtClean="0"/>
              <a:t>X</a:t>
            </a:r>
            <a:r>
              <a:rPr lang="zh-CN" altLang="en-US" sz="2800" smtClean="0"/>
              <a:t>了，那么可以得到</a:t>
            </a:r>
            <a:r>
              <a:rPr lang="en-US" altLang="zh-CN" sz="2800" smtClean="0"/>
              <a:t>X</a:t>
            </a:r>
            <a:r>
              <a:rPr lang="zh-CN" altLang="en-US" sz="2800" smtClean="0"/>
              <a:t>的一些属性，这些属性可以在输入</a:t>
            </a:r>
            <a:r>
              <a:rPr lang="en-US" altLang="zh-CN" sz="2800" smtClean="0"/>
              <a:t>X</a:t>
            </a:r>
            <a:r>
              <a:rPr lang="zh-CN" altLang="en-US" sz="2800" smtClean="0"/>
              <a:t>和一个</a:t>
            </a:r>
            <a:r>
              <a:rPr lang="en-US" altLang="zh-CN" sz="2800" smtClean="0"/>
              <a:t>.</a:t>
            </a:r>
            <a:r>
              <a:rPr lang="zh-CN" altLang="en-US" sz="2800" smtClean="0"/>
              <a:t>之后，按</a:t>
            </a:r>
            <a:r>
              <a:rPr lang="en-US" altLang="zh-CN" sz="2800" smtClean="0"/>
              <a:t>tab</a:t>
            </a:r>
            <a:r>
              <a:rPr lang="zh-CN" altLang="en-US" sz="2800" smtClean="0"/>
              <a:t>键查看提示。这里明显看到了</a:t>
            </a:r>
            <a:r>
              <a:rPr lang="en-US" altLang="zh-CN" sz="2800" smtClean="0"/>
              <a:t>Python</a:t>
            </a:r>
            <a:r>
              <a:rPr lang="zh-CN" altLang="en-US" sz="2800" smtClean="0"/>
              <a:t>面向对象的特征。</a:t>
            </a:r>
            <a:endParaRPr lang="en-US" altLang="zh-CN" sz="2800" smtClean="0"/>
          </a:p>
          <a:p>
            <a:endParaRPr lang="en-US" altLang="zh-CN" sz="2800" smtClean="0"/>
          </a:p>
          <a:p>
            <a:endParaRPr lang="zh-CN" altLang="en-US" sz="2800" smtClean="0"/>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494533C-D391-4563-B72C-1F2825D53FB9}" type="slidenum">
              <a:rPr lang="en-US" altLang="zh-CN" smtClean="0"/>
              <a:pPr eaLnBrk="1" hangingPunct="1"/>
              <a:t>70</a:t>
            </a:fld>
            <a:endParaRPr lang="en-US" altLang="zh-CN" smtClean="0"/>
          </a:p>
        </p:txBody>
      </p:sp>
      <p:sp>
        <p:nvSpPr>
          <p:cNvPr id="73733" name="Text Box 4"/>
          <p:cNvSpPr txBox="1">
            <a:spLocks noChangeArrowheads="1"/>
          </p:cNvSpPr>
          <p:nvPr/>
        </p:nvSpPr>
        <p:spPr bwMode="auto">
          <a:xfrm>
            <a:off x="914400" y="3429000"/>
            <a:ext cx="74676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X.flags    #</a:t>
            </a:r>
            <a:r>
              <a:rPr lang="zh-CN" altLang="en-US" sz="2000"/>
              <a:t>数组的存储情况信息。</a:t>
            </a:r>
            <a:endParaRPr lang="en-US" altLang="zh-CN" sz="2000"/>
          </a:p>
          <a:p>
            <a:pPr eaLnBrk="1" hangingPunct="1"/>
            <a:endParaRPr lang="zh-CN" altLang="en-US" sz="2000"/>
          </a:p>
          <a:p>
            <a:pPr eaLnBrk="1" hangingPunct="1"/>
            <a:r>
              <a:rPr lang="en-US" altLang="zh-CN" sz="2000"/>
              <a:t>X.shape    #</a:t>
            </a:r>
            <a:r>
              <a:rPr lang="zh-CN" altLang="en-US" sz="2000"/>
              <a:t>结果是一个</a:t>
            </a:r>
            <a:r>
              <a:rPr lang="en-US" altLang="zh-CN" sz="2000"/>
              <a:t>tuple</a:t>
            </a:r>
            <a:r>
              <a:rPr lang="zh-CN" altLang="en-US" sz="2000"/>
              <a:t>，返回本数组的行数、列数、</a:t>
            </a:r>
            <a:r>
              <a:rPr lang="en-US" altLang="zh-CN" sz="2000"/>
              <a:t>……</a:t>
            </a:r>
          </a:p>
          <a:p>
            <a:pPr eaLnBrk="1" hangingPunct="1"/>
            <a:endParaRPr lang="zh-CN" altLang="en-US" sz="2000"/>
          </a:p>
          <a:p>
            <a:pPr eaLnBrk="1" hangingPunct="1"/>
            <a:r>
              <a:rPr lang="en-US" altLang="zh-CN" sz="2000"/>
              <a:t>X.ndim   #</a:t>
            </a:r>
            <a:r>
              <a:rPr lang="zh-CN" altLang="en-US" sz="2000"/>
              <a:t>数组的维数，结果是一个数。</a:t>
            </a:r>
            <a:endParaRPr lang="en-US" altLang="zh-CN" sz="2000"/>
          </a:p>
          <a:p>
            <a:pPr eaLnBrk="1" hangingPunct="1"/>
            <a:endParaRPr lang="en-US" altLang="zh-CN" sz="2000"/>
          </a:p>
          <a:p>
            <a:pPr eaLnBrk="1" hangingPunct="1"/>
            <a:r>
              <a:rPr lang="en-US" altLang="zh-CN" sz="2000"/>
              <a:t>X.size    #</a:t>
            </a:r>
            <a:r>
              <a:rPr lang="zh-CN" altLang="en-US" sz="2000"/>
              <a:t>数组中元素的数量</a:t>
            </a:r>
            <a:endParaRPr lang="en-US" altLang="zh-CN" sz="2000"/>
          </a:p>
          <a:p>
            <a:pPr eaLnBrk="1" hangingPunct="1"/>
            <a:endParaRPr lang="zh-CN" altLang="en-US" sz="2000"/>
          </a:p>
          <a:p>
            <a:pPr eaLnBrk="1" hangingPunct="1"/>
            <a:r>
              <a:rPr lang="en-US" altLang="zh-CN" sz="2000"/>
              <a:t>X.itemsize    #</a:t>
            </a:r>
            <a:r>
              <a:rPr lang="zh-CN" altLang="en-US" sz="2000"/>
              <a:t>数组中的数据项的所占内存空间大小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4755" name="内容占位符 2"/>
          <p:cNvSpPr>
            <a:spLocks noGrp="1"/>
          </p:cNvSpPr>
          <p:nvPr>
            <p:ph idx="1"/>
          </p:nvPr>
        </p:nvSpPr>
        <p:spPr/>
        <p:txBody>
          <a:bodyPr/>
          <a:lstStyle/>
          <a:p>
            <a:r>
              <a:rPr lang="en-US" altLang="zh-CN" smtClean="0"/>
              <a:t> </a:t>
            </a:r>
            <a:endParaRPr lang="zh-CN" altLang="en-US" smtClean="0"/>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2759646-7FFE-482D-BBB3-7DFE09998B62}" type="slidenum">
              <a:rPr lang="en-US" altLang="zh-CN" smtClean="0"/>
              <a:pPr eaLnBrk="1" hangingPunct="1"/>
              <a:t>71</a:t>
            </a:fld>
            <a:endParaRPr lang="en-US" altLang="zh-CN" smtClean="0"/>
          </a:p>
        </p:txBody>
      </p:sp>
      <p:sp>
        <p:nvSpPr>
          <p:cNvPr id="74757" name="Text Box 4"/>
          <p:cNvSpPr txBox="1">
            <a:spLocks noChangeArrowheads="1"/>
          </p:cNvSpPr>
          <p:nvPr/>
        </p:nvSpPr>
        <p:spPr bwMode="auto">
          <a:xfrm>
            <a:off x="838200" y="1143000"/>
            <a:ext cx="74676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X.dtype    #</a:t>
            </a:r>
            <a:r>
              <a:rPr lang="zh-CN" altLang="en-US" sz="2000"/>
              <a:t>数据类型</a:t>
            </a:r>
            <a:endParaRPr lang="en-US" altLang="zh-CN" sz="2000"/>
          </a:p>
          <a:p>
            <a:pPr eaLnBrk="1" hangingPunct="1"/>
            <a:endParaRPr lang="zh-CN" altLang="en-US" sz="2000"/>
          </a:p>
          <a:p>
            <a:pPr eaLnBrk="1" hangingPunct="1"/>
            <a:r>
              <a:rPr lang="en-US" altLang="zh-CN" sz="2000"/>
              <a:t>X.T   #</a:t>
            </a:r>
            <a:r>
              <a:rPr lang="zh-CN" altLang="en-US" sz="2000"/>
              <a:t>如果</a:t>
            </a:r>
            <a:r>
              <a:rPr lang="en-US" altLang="zh-CN" sz="2000"/>
              <a:t>X</a:t>
            </a:r>
            <a:r>
              <a:rPr lang="zh-CN" altLang="en-US" sz="2000"/>
              <a:t>是矩阵，发挥的是</a:t>
            </a:r>
            <a:r>
              <a:rPr lang="en-US" altLang="zh-CN" sz="2000"/>
              <a:t>X</a:t>
            </a:r>
            <a:r>
              <a:rPr lang="zh-CN" altLang="en-US" sz="2000"/>
              <a:t>的转置矩阵</a:t>
            </a:r>
            <a:endParaRPr lang="en-US" altLang="zh-CN" sz="2000"/>
          </a:p>
          <a:p>
            <a:pPr eaLnBrk="1" hangingPunct="1"/>
            <a:endParaRPr lang="zh-CN" altLang="en-US" sz="2000"/>
          </a:p>
          <a:p>
            <a:pPr eaLnBrk="1" hangingPunct="1"/>
            <a:r>
              <a:rPr lang="en-US" altLang="zh-CN" sz="2000"/>
              <a:t>X.trace()    #</a:t>
            </a:r>
            <a:r>
              <a:rPr lang="zh-CN" altLang="en-US" sz="2000"/>
              <a:t>计算</a:t>
            </a:r>
            <a:r>
              <a:rPr lang="en-US" altLang="zh-CN" sz="2000"/>
              <a:t>X</a:t>
            </a:r>
            <a:r>
              <a:rPr lang="zh-CN" altLang="en-US" sz="2000"/>
              <a:t>的迹</a:t>
            </a:r>
            <a:endParaRPr lang="en-US" altLang="zh-CN" sz="2000"/>
          </a:p>
          <a:p>
            <a:pPr eaLnBrk="1" hangingPunct="1"/>
            <a:endParaRPr lang="zh-CN" altLang="en-US" sz="2000"/>
          </a:p>
          <a:p>
            <a:pPr eaLnBrk="1" hangingPunct="1"/>
            <a:r>
              <a:rPr lang="en-US" altLang="zh-CN" sz="2000"/>
              <a:t>np.linalg.det(a)   #</a:t>
            </a:r>
            <a:r>
              <a:rPr lang="zh-CN" altLang="en-US" sz="2000"/>
              <a:t>返回的是矩阵</a:t>
            </a:r>
            <a:r>
              <a:rPr lang="en-US" altLang="zh-CN" sz="2000"/>
              <a:t>a</a:t>
            </a:r>
            <a:r>
              <a:rPr lang="zh-CN" altLang="en-US" sz="2000"/>
              <a:t>的行列式</a:t>
            </a:r>
            <a:endParaRPr lang="en-US" altLang="zh-CN" sz="2000"/>
          </a:p>
          <a:p>
            <a:pPr eaLnBrk="1" hangingPunct="1"/>
            <a:endParaRPr lang="zh-CN" altLang="en-US" sz="2000"/>
          </a:p>
          <a:p>
            <a:pPr eaLnBrk="1" hangingPunct="1"/>
            <a:r>
              <a:rPr lang="en-US" altLang="zh-CN" sz="2000"/>
              <a:t>np.linalg.norm(a,ord=None)    #</a:t>
            </a:r>
            <a:r>
              <a:rPr lang="zh-CN" altLang="en-US" sz="2000"/>
              <a:t>计算矩阵</a:t>
            </a:r>
            <a:r>
              <a:rPr lang="en-US" altLang="zh-CN" sz="2000"/>
              <a:t>a</a:t>
            </a:r>
            <a:r>
              <a:rPr lang="zh-CN" altLang="en-US" sz="2000"/>
              <a:t>的范数</a:t>
            </a:r>
            <a:endParaRPr lang="en-US" altLang="zh-CN" sz="2000"/>
          </a:p>
          <a:p>
            <a:pPr eaLnBrk="1" hangingPunct="1"/>
            <a:endParaRPr lang="zh-CN" altLang="en-US" sz="2000"/>
          </a:p>
          <a:p>
            <a:pPr eaLnBrk="1" hangingPunct="1"/>
            <a:r>
              <a:rPr lang="en-US" altLang="zh-CN" sz="2000"/>
              <a:t>np.linalg.eig(a)    #</a:t>
            </a:r>
            <a:r>
              <a:rPr lang="zh-CN" altLang="en-US" sz="2000"/>
              <a:t>矩阵</a:t>
            </a:r>
            <a:r>
              <a:rPr lang="en-US" altLang="zh-CN" sz="2000"/>
              <a:t>a</a:t>
            </a:r>
            <a:r>
              <a:rPr lang="zh-CN" altLang="en-US" sz="2000"/>
              <a:t>的特征值和特征向量</a:t>
            </a:r>
            <a:endParaRPr lang="en-US" altLang="zh-CN" sz="2000"/>
          </a:p>
          <a:p>
            <a:pPr eaLnBrk="1" hangingPunct="1"/>
            <a:endParaRPr lang="zh-CN" altLang="en-US" sz="2000"/>
          </a:p>
          <a:p>
            <a:pPr eaLnBrk="1" hangingPunct="1"/>
            <a:r>
              <a:rPr lang="en-US" altLang="zh-CN" sz="2000"/>
              <a:t>np.linalg.cond(a,p=None)    #</a:t>
            </a:r>
            <a:r>
              <a:rPr lang="zh-CN" altLang="en-US" sz="2000"/>
              <a:t>矩阵</a:t>
            </a:r>
            <a:r>
              <a:rPr lang="en-US" altLang="zh-CN" sz="2000"/>
              <a:t>a</a:t>
            </a:r>
            <a:r>
              <a:rPr lang="zh-CN" altLang="en-US" sz="2000"/>
              <a:t>的条件数</a:t>
            </a:r>
            <a:endParaRPr lang="en-US" altLang="zh-CN" sz="2000"/>
          </a:p>
          <a:p>
            <a:pPr eaLnBrk="1" hangingPunct="1"/>
            <a:endParaRPr lang="zh-CN" altLang="en-US" sz="2000"/>
          </a:p>
          <a:p>
            <a:pPr eaLnBrk="1" hangingPunct="1"/>
            <a:r>
              <a:rPr lang="en-US" altLang="zh-CN" sz="2000"/>
              <a:t>np.linalg.inv(a)    #</a:t>
            </a:r>
            <a:r>
              <a:rPr lang="zh-CN" altLang="en-US" sz="2000"/>
              <a:t>矩阵</a:t>
            </a:r>
            <a:r>
              <a:rPr lang="en-US" altLang="zh-CN" sz="2000"/>
              <a:t>a</a:t>
            </a:r>
            <a:r>
              <a:rPr lang="zh-CN" altLang="en-US" sz="2000"/>
              <a:t>的逆矩阵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5779" name="内容占位符 2"/>
          <p:cNvSpPr>
            <a:spLocks noGrp="1"/>
          </p:cNvSpPr>
          <p:nvPr>
            <p:ph idx="1"/>
          </p:nvPr>
        </p:nvSpPr>
        <p:spPr>
          <a:xfrm>
            <a:off x="609600" y="1052513"/>
            <a:ext cx="7958138" cy="5272087"/>
          </a:xfrm>
        </p:spPr>
        <p:txBody>
          <a:bodyPr/>
          <a:lstStyle/>
          <a:p>
            <a:r>
              <a:rPr lang="en-US" altLang="zh-CN" sz="2800" smtClean="0"/>
              <a:t>3.</a:t>
            </a:r>
            <a:r>
              <a:rPr lang="zh-CN" altLang="en-US" sz="2800" smtClean="0"/>
              <a:t>矩阵分解</a:t>
            </a:r>
            <a:endParaRPr lang="en-US" altLang="zh-CN" sz="2800" smtClean="0"/>
          </a:p>
          <a:p>
            <a:pPr>
              <a:buFont typeface="Wingdings" pitchFamily="2" charset="2"/>
              <a:buNone/>
            </a:pPr>
            <a:r>
              <a:rPr lang="zh-CN" altLang="en-US" sz="2800" smtClean="0"/>
              <a:t>          常见的矩阵分解函数，</a:t>
            </a:r>
            <a:r>
              <a:rPr lang="en-US" altLang="zh-CN" sz="2800" smtClean="0"/>
              <a:t>numpy.linalg</a:t>
            </a:r>
            <a:r>
              <a:rPr lang="zh-CN" altLang="en-US" sz="2800" smtClean="0"/>
              <a:t>均已经提供。比如</a:t>
            </a:r>
            <a:r>
              <a:rPr lang="en-US" altLang="zh-CN" sz="2800" smtClean="0"/>
              <a:t>cholesky() /qr() /svd() /lu() /schur()</a:t>
            </a:r>
            <a:r>
              <a:rPr lang="zh-CN" altLang="en-US" sz="2800" smtClean="0"/>
              <a:t>（舒尔分解）等。某些算法为了方便计算或者针对不同的特殊情况，还给出了多种调用形式，以便得到最佳结果。</a:t>
            </a:r>
            <a:endParaRPr lang="en-US" altLang="zh-CN" sz="2800" smtClean="0"/>
          </a:p>
          <a:p>
            <a:r>
              <a:rPr lang="en-US" altLang="zh-CN" sz="2800" smtClean="0"/>
              <a:t>4.</a:t>
            </a:r>
            <a:r>
              <a:rPr lang="zh-CN" altLang="en-US" sz="2800" smtClean="0"/>
              <a:t>矩阵运算</a:t>
            </a:r>
            <a:endParaRPr lang="en-US" altLang="zh-CN" sz="2800" smtClean="0"/>
          </a:p>
          <a:p>
            <a:pPr>
              <a:buFont typeface="Wingdings" pitchFamily="2" charset="2"/>
              <a:buNone/>
            </a:pPr>
            <a:r>
              <a:rPr lang="en-US" altLang="zh-CN" sz="2800" smtClean="0"/>
              <a:t>    np.dot(a,b)</a:t>
            </a:r>
            <a:r>
              <a:rPr lang="zh-CN" altLang="en-US" sz="2800" smtClean="0"/>
              <a:t>用来计算数组的点积；</a:t>
            </a:r>
            <a:r>
              <a:rPr lang="en-US" altLang="zh-CN" sz="2800" smtClean="0"/>
              <a:t>vdot(a,b)</a:t>
            </a:r>
            <a:r>
              <a:rPr lang="zh-CN" altLang="en-US" sz="2800" smtClean="0"/>
              <a:t>专门计算矢量的点积，和</a:t>
            </a:r>
            <a:r>
              <a:rPr lang="en-US" altLang="zh-CN" sz="2800" smtClean="0"/>
              <a:t>dot()</a:t>
            </a:r>
            <a:r>
              <a:rPr lang="zh-CN" altLang="en-US" sz="2800" smtClean="0"/>
              <a:t>的区别在于对</a:t>
            </a:r>
            <a:r>
              <a:rPr lang="en-US" altLang="zh-CN" sz="2800" smtClean="0"/>
              <a:t>complex</a:t>
            </a:r>
            <a:r>
              <a:rPr lang="zh-CN" altLang="en-US" sz="2800" smtClean="0"/>
              <a:t>数据类型的处理不一样；</a:t>
            </a:r>
            <a:r>
              <a:rPr lang="en-US" altLang="zh-CN" sz="2800" smtClean="0"/>
              <a:t>inner(a,b)</a:t>
            </a:r>
            <a:r>
              <a:rPr lang="zh-CN" altLang="en-US" sz="2800" smtClean="0"/>
              <a:t>用来计算内积；</a:t>
            </a:r>
            <a:endParaRPr lang="en-US" altLang="zh-CN" sz="2800" smtClean="0"/>
          </a:p>
          <a:p>
            <a:pPr>
              <a:buFont typeface="Wingdings" pitchFamily="2" charset="2"/>
              <a:buNone/>
            </a:pPr>
            <a:endParaRPr lang="zh-CN" altLang="en-US" sz="2800" smtClean="0"/>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C4FABAE-BC57-43F7-B739-73C092505A50}" type="slidenum">
              <a:rPr lang="en-US" altLang="zh-CN" smtClean="0"/>
              <a:pPr eaLnBrk="1" hangingPunct="1"/>
              <a:t>72</a:t>
            </a:fld>
            <a:endParaRPr lang="en-US" altLang="zh-CN"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6803" name="内容占位符 2"/>
          <p:cNvSpPr>
            <a:spLocks noGrp="1"/>
          </p:cNvSpPr>
          <p:nvPr>
            <p:ph idx="1"/>
          </p:nvPr>
        </p:nvSpPr>
        <p:spPr>
          <a:xfrm>
            <a:off x="533400" y="1143000"/>
            <a:ext cx="8001000" cy="4967288"/>
          </a:xfrm>
        </p:spPr>
        <p:txBody>
          <a:bodyPr/>
          <a:lstStyle/>
          <a:p>
            <a:pPr>
              <a:buFont typeface="Wingdings" pitchFamily="2" charset="2"/>
              <a:buNone/>
            </a:pPr>
            <a:r>
              <a:rPr lang="zh-CN" altLang="en-US" sz="2800" smtClean="0"/>
              <a:t>         </a:t>
            </a:r>
            <a:r>
              <a:rPr lang="en-US" altLang="zh-CN" sz="2800" smtClean="0"/>
              <a:t>outer(a,b)</a:t>
            </a:r>
            <a:r>
              <a:rPr lang="zh-CN" altLang="en-US" sz="2800" smtClean="0"/>
              <a:t>计算外积。</a:t>
            </a:r>
            <a:endParaRPr lang="en-US" altLang="zh-CN" sz="2800" smtClean="0"/>
          </a:p>
          <a:p>
            <a:pPr>
              <a:buFont typeface="Wingdings" pitchFamily="2" charset="2"/>
              <a:buNone/>
            </a:pPr>
            <a:r>
              <a:rPr lang="en-US" altLang="zh-CN" sz="2800" smtClean="0"/>
              <a:t>         </a:t>
            </a:r>
            <a:r>
              <a:rPr lang="zh-CN" altLang="en-US" sz="2800" smtClean="0"/>
              <a:t>专门处理矩阵的数学函数在</a:t>
            </a:r>
            <a:r>
              <a:rPr lang="en-US" altLang="zh-CN" sz="2800" smtClean="0"/>
              <a:t>numpy</a:t>
            </a:r>
            <a:r>
              <a:rPr lang="zh-CN" altLang="en-US" sz="2800" smtClean="0"/>
              <a:t>的子包</a:t>
            </a:r>
            <a:r>
              <a:rPr lang="en-US" altLang="zh-CN" sz="2800" smtClean="0"/>
              <a:t>linalg</a:t>
            </a:r>
            <a:r>
              <a:rPr lang="zh-CN" altLang="en-US" sz="2800" smtClean="0"/>
              <a:t>中定义。比如</a:t>
            </a:r>
            <a:r>
              <a:rPr lang="en-US" altLang="zh-CN" sz="2800" smtClean="0"/>
              <a:t>np.linalg.logm(A)</a:t>
            </a:r>
            <a:r>
              <a:rPr lang="zh-CN" altLang="en-US" sz="2800" smtClean="0"/>
              <a:t>计算矩阵</a:t>
            </a:r>
            <a:r>
              <a:rPr lang="en-US" altLang="zh-CN" sz="2800" smtClean="0"/>
              <a:t>A</a:t>
            </a:r>
            <a:r>
              <a:rPr lang="zh-CN" altLang="en-US" sz="2800" smtClean="0"/>
              <a:t>的对数。可见，这个处理和</a:t>
            </a:r>
            <a:r>
              <a:rPr lang="en-US" altLang="zh-CN" sz="2800" smtClean="0"/>
              <a:t>MATLAB</a:t>
            </a:r>
            <a:r>
              <a:rPr lang="zh-CN" altLang="en-US" sz="2800" smtClean="0"/>
              <a:t>是类似的，使用一个</a:t>
            </a:r>
            <a:r>
              <a:rPr lang="en-US" altLang="zh-CN" sz="2800" smtClean="0"/>
              <a:t>m</a:t>
            </a:r>
            <a:r>
              <a:rPr lang="zh-CN" altLang="en-US" sz="2800" smtClean="0"/>
              <a:t>后缀表示是矩阵的运算。在这个空间内可以使用的有</a:t>
            </a:r>
            <a:r>
              <a:rPr lang="en-US" altLang="zh-CN" sz="2800" smtClean="0"/>
              <a:t>cosm() /sinm() /signm() /sqrtm()</a:t>
            </a:r>
            <a:r>
              <a:rPr lang="zh-CN" altLang="en-US" sz="2800" smtClean="0"/>
              <a:t>等。其中常规</a:t>
            </a:r>
            <a:r>
              <a:rPr lang="en-US" altLang="zh-CN" sz="2800" smtClean="0"/>
              <a:t>exp()</a:t>
            </a:r>
            <a:r>
              <a:rPr lang="zh-CN" altLang="en-US" sz="2800" smtClean="0"/>
              <a:t>对应有三种矩阵形式：</a:t>
            </a:r>
            <a:r>
              <a:rPr lang="en-US" altLang="zh-CN" sz="2800" smtClean="0"/>
              <a:t>expm()</a:t>
            </a:r>
            <a:r>
              <a:rPr lang="zh-CN" altLang="en-US" sz="2800" smtClean="0"/>
              <a:t>使用</a:t>
            </a:r>
            <a:r>
              <a:rPr lang="en-US" altLang="zh-CN" sz="2800" smtClean="0"/>
              <a:t>Pade</a:t>
            </a:r>
            <a:r>
              <a:rPr lang="zh-CN" altLang="en-US" sz="2800" smtClean="0"/>
              <a:t>近似算法、</a:t>
            </a:r>
            <a:r>
              <a:rPr lang="en-US" altLang="zh-CN" sz="2800" smtClean="0"/>
              <a:t>expm2()</a:t>
            </a:r>
            <a:r>
              <a:rPr lang="zh-CN" altLang="en-US" sz="2800" smtClean="0"/>
              <a:t>使用特征值分析算法、</a:t>
            </a:r>
            <a:r>
              <a:rPr lang="en-US" altLang="zh-CN" sz="2800" smtClean="0"/>
              <a:t>expm3()</a:t>
            </a:r>
            <a:r>
              <a:rPr lang="zh-CN" altLang="en-US" sz="2800" smtClean="0"/>
              <a:t>使用泰勒级数算法。</a:t>
            </a:r>
          </a:p>
          <a:p>
            <a:endParaRPr lang="zh-CN" altLang="en-US" sz="2800" smtClean="0"/>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ABF3643-1641-4FE8-83AF-F5B002BEE266}" type="slidenum">
              <a:rPr lang="en-US" altLang="zh-CN" smtClean="0"/>
              <a:pPr eaLnBrk="1" hangingPunct="1"/>
              <a:t>73</a:t>
            </a:fld>
            <a:endParaRPr lang="en-US" altLang="zh-CN"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7827" name="内容占位符 2"/>
          <p:cNvSpPr>
            <a:spLocks noGrp="1"/>
          </p:cNvSpPr>
          <p:nvPr>
            <p:ph idx="1"/>
          </p:nvPr>
        </p:nvSpPr>
        <p:spPr/>
        <p:txBody>
          <a:bodyPr/>
          <a:lstStyle/>
          <a:p>
            <a:r>
              <a:rPr lang="en-US" altLang="zh-CN" sz="2800" smtClean="0"/>
              <a:t>5.</a:t>
            </a:r>
            <a:r>
              <a:rPr lang="zh-CN" altLang="en-US" sz="2800" smtClean="0"/>
              <a:t>索引</a:t>
            </a:r>
            <a:endParaRPr lang="en-US" altLang="zh-CN" sz="2800" smtClean="0"/>
          </a:p>
          <a:p>
            <a:pPr>
              <a:buFont typeface="Wingdings" pitchFamily="2" charset="2"/>
              <a:buNone/>
            </a:pPr>
            <a:r>
              <a:rPr lang="en-US" altLang="zh-CN" sz="2800" smtClean="0"/>
              <a:t>          numpy</a:t>
            </a:r>
            <a:r>
              <a:rPr lang="zh-CN" altLang="en-US" sz="2800" smtClean="0"/>
              <a:t>中的数组索引形式和</a:t>
            </a:r>
            <a:r>
              <a:rPr lang="en-US" altLang="zh-CN" sz="2800" smtClean="0"/>
              <a:t>Python</a:t>
            </a:r>
            <a:r>
              <a:rPr lang="zh-CN" altLang="en-US" sz="2800" smtClean="0"/>
              <a:t>是一致的。</a:t>
            </a:r>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12A3B3-51DF-4E75-B5F6-C70E15BAC418}" type="slidenum">
              <a:rPr lang="en-US" altLang="zh-CN" smtClean="0"/>
              <a:pPr eaLnBrk="1" hangingPunct="1"/>
              <a:t>74</a:t>
            </a:fld>
            <a:endParaRPr lang="en-US" altLang="zh-CN" smtClean="0"/>
          </a:p>
        </p:txBody>
      </p:sp>
      <p:sp>
        <p:nvSpPr>
          <p:cNvPr id="77829" name="Text Box 4"/>
          <p:cNvSpPr txBox="1">
            <a:spLocks noChangeArrowheads="1"/>
          </p:cNvSpPr>
          <p:nvPr/>
        </p:nvSpPr>
        <p:spPr bwMode="auto">
          <a:xfrm>
            <a:off x="914400" y="2667000"/>
            <a:ext cx="74676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x=np.arange(10)</a:t>
            </a:r>
          </a:p>
          <a:p>
            <a:pPr eaLnBrk="1" hangingPunct="1"/>
            <a:endParaRPr lang="zh-CN" altLang="en-US" sz="2000"/>
          </a:p>
          <a:p>
            <a:pPr eaLnBrk="1" hangingPunct="1"/>
            <a:r>
              <a:rPr lang="en-US" altLang="zh-CN" sz="2000"/>
              <a:t>print x[2]    #</a:t>
            </a:r>
            <a:r>
              <a:rPr lang="zh-CN" altLang="en-US" sz="2000"/>
              <a:t>单个元素，从前往后正向索引。注意下标是从</a:t>
            </a:r>
            <a:r>
              <a:rPr lang="en-US" altLang="zh-CN" sz="2000"/>
              <a:t>0</a:t>
            </a:r>
            <a:r>
              <a:rPr lang="zh-CN" altLang="en-US" sz="2000"/>
              <a:t>开始的。</a:t>
            </a:r>
            <a:endParaRPr lang="en-US" altLang="zh-CN" sz="2000"/>
          </a:p>
          <a:p>
            <a:pPr eaLnBrk="1" hangingPunct="1"/>
            <a:endParaRPr lang="zh-CN" altLang="en-US" sz="2000"/>
          </a:p>
          <a:p>
            <a:pPr eaLnBrk="1" hangingPunct="1"/>
            <a:r>
              <a:rPr lang="en-US" altLang="zh-CN" sz="2000"/>
              <a:t>print x[-2]    #</a:t>
            </a:r>
            <a:r>
              <a:rPr lang="zh-CN" altLang="en-US" sz="2000"/>
              <a:t>从后往前索引。最后一个元素的下标是</a:t>
            </a:r>
            <a:r>
              <a:rPr lang="en-US" altLang="zh-CN" sz="2000"/>
              <a:t>-1</a:t>
            </a:r>
          </a:p>
          <a:p>
            <a:pPr eaLnBrk="1" hangingPunct="1"/>
            <a:endParaRPr lang="zh-CN" altLang="en-US" sz="2000"/>
          </a:p>
          <a:p>
            <a:pPr eaLnBrk="1" hangingPunct="1"/>
            <a:r>
              <a:rPr lang="en-US" altLang="zh-CN" sz="2000"/>
              <a:t>print x[2:5]    #</a:t>
            </a:r>
            <a:r>
              <a:rPr lang="zh-CN" altLang="en-US" sz="2000"/>
              <a:t>多个元素，左闭右开，默认步长值是</a:t>
            </a:r>
            <a:r>
              <a:rPr lang="en-US" altLang="zh-CN" sz="2000"/>
              <a:t>1</a:t>
            </a:r>
          </a:p>
          <a:p>
            <a:pPr eaLnBrk="1" hangingPunct="1"/>
            <a:endParaRPr lang="zh-CN" altLang="en-US" sz="2000"/>
          </a:p>
          <a:p>
            <a:pPr eaLnBrk="1" hangingPunct="1"/>
            <a:r>
              <a:rPr lang="en-US" altLang="zh-CN" sz="2000"/>
              <a:t>print x[:-7]    #</a:t>
            </a:r>
            <a:r>
              <a:rPr lang="zh-CN" altLang="en-US" sz="2000"/>
              <a:t>多个元素，从后向前，制定了结束的位置，使用默认步长值</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z="3600" smtClean="0"/>
              <a:t>Nmpy</a:t>
            </a:r>
            <a:r>
              <a:rPr lang="zh-CN" altLang="en-US" sz="3600" smtClean="0"/>
              <a:t>线性代数小结</a:t>
            </a:r>
          </a:p>
        </p:txBody>
      </p:sp>
      <p:sp>
        <p:nvSpPr>
          <p:cNvPr id="78851" name="内容占位符 2"/>
          <p:cNvSpPr>
            <a:spLocks noGrp="1"/>
          </p:cNvSpPr>
          <p:nvPr>
            <p:ph idx="1"/>
          </p:nvPr>
        </p:nvSpPr>
        <p:spPr/>
        <p:txBody>
          <a:bodyPr/>
          <a:lstStyle/>
          <a:p>
            <a:endParaRPr lang="zh-CN" altLang="en-US"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8D8426-A975-4981-B11F-07F2361E18B9}" type="slidenum">
              <a:rPr lang="en-US" altLang="zh-CN" smtClean="0"/>
              <a:pPr eaLnBrk="1" hangingPunct="1"/>
              <a:t>75</a:t>
            </a:fld>
            <a:endParaRPr lang="en-US" altLang="zh-CN" smtClean="0"/>
          </a:p>
        </p:txBody>
      </p:sp>
      <p:sp>
        <p:nvSpPr>
          <p:cNvPr id="78853" name="Text Box 4"/>
          <p:cNvSpPr txBox="1">
            <a:spLocks noChangeArrowheads="1"/>
          </p:cNvSpPr>
          <p:nvPr/>
        </p:nvSpPr>
        <p:spPr bwMode="auto">
          <a:xfrm>
            <a:off x="762000" y="1295400"/>
            <a:ext cx="74676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print x[1:7:2]   #</a:t>
            </a:r>
            <a:r>
              <a:rPr lang="zh-CN" altLang="en-US" sz="2000"/>
              <a:t>指定步长值</a:t>
            </a:r>
            <a:endParaRPr lang="en-US" altLang="zh-CN" sz="2000"/>
          </a:p>
          <a:p>
            <a:pPr eaLnBrk="1" hangingPunct="1"/>
            <a:endParaRPr lang="zh-CN" altLang="en-US" sz="2000"/>
          </a:p>
          <a:p>
            <a:pPr eaLnBrk="1" hangingPunct="1"/>
            <a:r>
              <a:rPr lang="en-US" altLang="zh-CN" sz="2000"/>
              <a:t>x.shape=(2,5)    #x</a:t>
            </a:r>
            <a:r>
              <a:rPr lang="zh-CN" altLang="en-US" sz="2000"/>
              <a:t>的</a:t>
            </a:r>
            <a:r>
              <a:rPr lang="en-US" altLang="zh-CN" sz="2000"/>
              <a:t>shape</a:t>
            </a:r>
            <a:r>
              <a:rPr lang="zh-CN" altLang="en-US" sz="2000"/>
              <a:t>属性被重新赋值，要求就是元素个数不变。</a:t>
            </a:r>
            <a:r>
              <a:rPr lang="en-US" altLang="zh-CN" sz="2000"/>
              <a:t>2*5=10</a:t>
            </a:r>
          </a:p>
          <a:p>
            <a:pPr eaLnBrk="1" hangingPunct="1"/>
            <a:endParaRPr lang="zh-CN" altLang="en-US" sz="2000"/>
          </a:p>
          <a:p>
            <a:pPr eaLnBrk="1" hangingPunct="1"/>
            <a:r>
              <a:rPr lang="en-US" altLang="zh-CN" sz="2000"/>
              <a:t>print x[1,3]    #</a:t>
            </a:r>
            <a:r>
              <a:rPr lang="zh-CN" altLang="en-US" sz="2000"/>
              <a:t>二维数组索引单个元素，第</a:t>
            </a:r>
            <a:r>
              <a:rPr lang="en-US" altLang="zh-CN" sz="2000"/>
              <a:t>2</a:t>
            </a:r>
            <a:r>
              <a:rPr lang="zh-CN" altLang="en-US" sz="2000"/>
              <a:t>行第</a:t>
            </a:r>
            <a:r>
              <a:rPr lang="en-US" altLang="zh-CN" sz="2000"/>
              <a:t>4</a:t>
            </a:r>
            <a:r>
              <a:rPr lang="zh-CN" altLang="en-US" sz="2000"/>
              <a:t>列的那个元素</a:t>
            </a:r>
            <a:endParaRPr lang="en-US" altLang="zh-CN" sz="2000"/>
          </a:p>
          <a:p>
            <a:pPr eaLnBrk="1" hangingPunct="1"/>
            <a:endParaRPr lang="zh-CN" altLang="en-US" sz="2000"/>
          </a:p>
          <a:p>
            <a:pPr eaLnBrk="1" hangingPunct="1"/>
            <a:r>
              <a:rPr lang="en-US" altLang="zh-CN" sz="2000"/>
              <a:t>print x[0]   #</a:t>
            </a:r>
            <a:r>
              <a:rPr lang="zh-CN" altLang="en-US" sz="2000"/>
              <a:t>第一行所有的元素</a:t>
            </a:r>
            <a:endParaRPr lang="en-US" altLang="zh-CN" sz="2000"/>
          </a:p>
          <a:p>
            <a:pPr eaLnBrk="1" hangingPunct="1"/>
            <a:endParaRPr lang="zh-CN" altLang="en-US" sz="2000"/>
          </a:p>
          <a:p>
            <a:pPr eaLnBrk="1" hangingPunct="1"/>
            <a:r>
              <a:rPr lang="en-US" altLang="zh-CN" sz="2000"/>
              <a:t>y=np.arange(35).reshape(5,7)    #reshape()</a:t>
            </a:r>
            <a:r>
              <a:rPr lang="zh-CN" altLang="en-US" sz="2000"/>
              <a:t>函数用于改变数组的维度</a:t>
            </a:r>
            <a:endParaRPr lang="en-US" altLang="zh-CN" sz="2000"/>
          </a:p>
          <a:p>
            <a:pPr eaLnBrk="1" hangingPunct="1"/>
            <a:endParaRPr lang="zh-CN" altLang="en-US" sz="2000"/>
          </a:p>
          <a:p>
            <a:pPr eaLnBrk="1" hangingPunct="1"/>
            <a:r>
              <a:rPr lang="en-US" altLang="zh-CN" sz="2000"/>
              <a:t>print y[1:5:2,::2]    #</a:t>
            </a:r>
            <a:r>
              <a:rPr lang="zh-CN" altLang="en-US" sz="2000"/>
              <a:t>选择二维数组中的某些符合条件的元素</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z="3600" smtClean="0">
                <a:solidFill>
                  <a:schemeClr val="tx1"/>
                </a:solidFill>
              </a:rPr>
              <a:t>numpy.fft</a:t>
            </a:r>
            <a:r>
              <a:rPr lang="zh-CN" altLang="en-US" sz="3600" smtClean="0">
                <a:solidFill>
                  <a:schemeClr val="tx1"/>
                </a:solidFill>
              </a:rPr>
              <a:t>模块</a:t>
            </a:r>
            <a:endParaRPr lang="zh-CN" altLang="en-US" sz="3600" smtClean="0"/>
          </a:p>
        </p:txBody>
      </p:sp>
      <p:sp>
        <p:nvSpPr>
          <p:cNvPr id="79875" name="内容占位符 2"/>
          <p:cNvSpPr>
            <a:spLocks noGrp="1"/>
          </p:cNvSpPr>
          <p:nvPr>
            <p:ph idx="1"/>
          </p:nvPr>
        </p:nvSpPr>
        <p:spPr>
          <a:xfrm>
            <a:off x="566738" y="1052513"/>
            <a:ext cx="8001000" cy="5272087"/>
          </a:xfrm>
        </p:spPr>
        <p:txBody>
          <a:bodyPr/>
          <a:lstStyle/>
          <a:p>
            <a:r>
              <a:rPr lang="zh-CN" altLang="en-US" sz="2800" smtClean="0"/>
              <a:t>快速傅里叶变换</a:t>
            </a:r>
            <a:endParaRPr lang="en-US" altLang="zh-CN" sz="2800" smtClean="0"/>
          </a:p>
          <a:p>
            <a:pPr>
              <a:buFont typeface="Wingdings" pitchFamily="2" charset="2"/>
              <a:buNone/>
            </a:pPr>
            <a:r>
              <a:rPr lang="zh-CN" altLang="en-US" sz="2800" smtClean="0"/>
              <a:t>       在</a:t>
            </a:r>
            <a:r>
              <a:rPr lang="en-US" altLang="zh-CN" sz="2800" smtClean="0"/>
              <a:t>NumPy</a:t>
            </a:r>
            <a:r>
              <a:rPr lang="zh-CN" altLang="en-US" sz="2800" smtClean="0"/>
              <a:t>中，有一个名为</a:t>
            </a:r>
            <a:r>
              <a:rPr lang="en-US" altLang="zh-CN" sz="2800" smtClean="0"/>
              <a:t>fft</a:t>
            </a:r>
            <a:r>
              <a:rPr lang="zh-CN" altLang="en-US" sz="2800" smtClean="0"/>
              <a:t>的模块提供了快速傅里叶变换的功能。在这个模块中，许多函数都是成对存在的，也就是说许多函数存在对应的逆操作函数。例如，</a:t>
            </a:r>
            <a:r>
              <a:rPr lang="en-US" altLang="zh-CN" sz="2800" smtClean="0"/>
              <a:t>fft</a:t>
            </a:r>
            <a:r>
              <a:rPr lang="zh-CN" altLang="en-US" sz="2800" smtClean="0"/>
              <a:t>和</a:t>
            </a:r>
            <a:r>
              <a:rPr lang="en-US" altLang="zh-CN" sz="2800" smtClean="0"/>
              <a:t>ifft</a:t>
            </a:r>
            <a:r>
              <a:rPr lang="zh-CN" altLang="en-US" sz="2800" smtClean="0"/>
              <a:t>函数就是其中的一对。</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FC7DE2-8A4D-4489-8C4B-103FAEF3393E}" type="slidenum">
              <a:rPr lang="en-US" altLang="zh-CN" smtClean="0"/>
              <a:pPr eaLnBrk="1" hangingPunct="1"/>
              <a:t>76</a:t>
            </a:fld>
            <a:endParaRPr lang="en-US" altLang="zh-CN" smtClean="0"/>
          </a:p>
        </p:txBody>
      </p:sp>
      <p:sp>
        <p:nvSpPr>
          <p:cNvPr id="79877" name="Text Box 4"/>
          <p:cNvSpPr txBox="1">
            <a:spLocks noChangeArrowheads="1"/>
          </p:cNvSpPr>
          <p:nvPr/>
        </p:nvSpPr>
        <p:spPr bwMode="auto">
          <a:xfrm>
            <a:off x="1371600" y="4038600"/>
            <a:ext cx="6400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from matplotlib.pyplot import plot, show</a:t>
            </a:r>
          </a:p>
          <a:p>
            <a:pPr eaLnBrk="1" hangingPunct="1"/>
            <a:endParaRPr lang="en-US" altLang="zh-CN" sz="2000"/>
          </a:p>
          <a:p>
            <a:pPr eaLnBrk="1" hangingPunct="1"/>
            <a:r>
              <a:rPr lang="en-US" altLang="zh-CN" sz="2000"/>
              <a:t>x = np.linspace(0, 2 * np.pi, 30) #</a:t>
            </a:r>
            <a:r>
              <a:rPr lang="zh-CN" altLang="en-US" sz="2000"/>
              <a:t>创建一个包含</a:t>
            </a:r>
            <a:r>
              <a:rPr lang="en-US" altLang="zh-CN" sz="2000"/>
              <a:t>30</a:t>
            </a:r>
            <a:r>
              <a:rPr lang="zh-CN" altLang="en-US" sz="2000"/>
              <a:t>个点的余弦波信号</a:t>
            </a:r>
            <a:endParaRPr lang="en-US" altLang="zh-CN" sz="2000"/>
          </a:p>
          <a:p>
            <a:pPr eaLnBrk="1" hangingPunct="1"/>
            <a:r>
              <a:rPr lang="en-US" altLang="zh-CN" sz="2000"/>
              <a:t>wave = np.cos(x)</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sz="3600" smtClean="0">
                <a:solidFill>
                  <a:schemeClr val="tx1"/>
                </a:solidFill>
              </a:rPr>
              <a:t>numpy.fft</a:t>
            </a:r>
            <a:r>
              <a:rPr lang="zh-CN" altLang="en-US" sz="3600" smtClean="0">
                <a:solidFill>
                  <a:schemeClr val="tx1"/>
                </a:solidFill>
              </a:rPr>
              <a:t>模块</a:t>
            </a:r>
            <a:endParaRPr lang="zh-CN" altLang="en-US" sz="3600" smtClean="0"/>
          </a:p>
        </p:txBody>
      </p:sp>
      <p:sp>
        <p:nvSpPr>
          <p:cNvPr id="80899" name="内容占位符 2"/>
          <p:cNvSpPr>
            <a:spLocks noGrp="1"/>
          </p:cNvSpPr>
          <p:nvPr>
            <p:ph idx="1"/>
          </p:nvPr>
        </p:nvSpPr>
        <p:spPr/>
        <p:txBody>
          <a:bodyPr/>
          <a:lstStyle/>
          <a:p>
            <a:pPr>
              <a:buFont typeface="Wingdings" pitchFamily="2" charset="2"/>
              <a:buNone/>
            </a:pPr>
            <a:endParaRPr lang="zh-CN" altLang="en-US" sz="2800" smtClean="0"/>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16239DB-504B-4E5A-A598-04BDCA2E1E65}" type="slidenum">
              <a:rPr lang="en-US" altLang="zh-CN" smtClean="0"/>
              <a:pPr eaLnBrk="1" hangingPunct="1"/>
              <a:t>77</a:t>
            </a:fld>
            <a:endParaRPr lang="en-US" altLang="zh-CN" smtClean="0"/>
          </a:p>
        </p:txBody>
      </p:sp>
      <p:sp>
        <p:nvSpPr>
          <p:cNvPr id="80901" name="Text Box 4"/>
          <p:cNvSpPr txBox="1">
            <a:spLocks noChangeArrowheads="1"/>
          </p:cNvSpPr>
          <p:nvPr/>
        </p:nvSpPr>
        <p:spPr bwMode="auto">
          <a:xfrm>
            <a:off x="1066800" y="1524000"/>
            <a:ext cx="68580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transformed = np.fft.fft(wave)  #</a:t>
            </a:r>
            <a:r>
              <a:rPr lang="zh-CN" altLang="en-US" sz="2000"/>
              <a:t>使用</a:t>
            </a:r>
            <a:r>
              <a:rPr lang="en-US" altLang="zh-CN" sz="2000"/>
              <a:t>fft</a:t>
            </a:r>
            <a:r>
              <a:rPr lang="zh-CN" altLang="en-US" sz="2000"/>
              <a:t>函数对余弦波信号进行傅里叶变换。</a:t>
            </a:r>
          </a:p>
          <a:p>
            <a:pPr eaLnBrk="1" hangingPunct="1"/>
            <a:endParaRPr lang="en-US" altLang="zh-CN" sz="2000"/>
          </a:p>
          <a:p>
            <a:pPr eaLnBrk="1" hangingPunct="1"/>
            <a:r>
              <a:rPr lang="en-US" altLang="zh-CN" sz="2000"/>
              <a:t>print np.all(np.abs(np.fft.ifft(transformed) - wave) &lt; 10 ** -9)  #</a:t>
            </a:r>
            <a:r>
              <a:rPr lang="zh-CN" altLang="en-US" sz="2000"/>
              <a:t>对变换后的结果应用</a:t>
            </a:r>
            <a:r>
              <a:rPr lang="en-US" altLang="zh-CN" sz="2000"/>
              <a:t>ifft</a:t>
            </a:r>
            <a:r>
              <a:rPr lang="zh-CN" altLang="en-US" sz="2000"/>
              <a:t>函数，应该可以近似地还原初始信号。</a:t>
            </a:r>
            <a:endParaRPr lang="en-US" altLang="zh-CN" sz="2000"/>
          </a:p>
          <a:p>
            <a:pPr eaLnBrk="1" hangingPunct="1"/>
            <a:endParaRPr lang="en-US" altLang="zh-CN" sz="2000"/>
          </a:p>
          <a:p>
            <a:pPr eaLnBrk="1" hangingPunct="1"/>
            <a:r>
              <a:rPr lang="en-US" altLang="zh-CN" sz="2000"/>
              <a:t>plot(transformed)  #</a:t>
            </a:r>
            <a:r>
              <a:rPr lang="zh-CN" altLang="en-US" sz="2000"/>
              <a:t>使用</a:t>
            </a:r>
            <a:r>
              <a:rPr lang="en-US" altLang="zh-CN" sz="2000"/>
              <a:t>Matplotlib</a:t>
            </a:r>
            <a:r>
              <a:rPr lang="zh-CN" altLang="en-US" sz="2000"/>
              <a:t>绘制变换后的信号。</a:t>
            </a:r>
            <a:endParaRPr lang="en-US" altLang="zh-CN" sz="2000"/>
          </a:p>
          <a:p>
            <a:pPr eaLnBrk="1" hangingPunct="1"/>
            <a:r>
              <a:rPr lang="en-US" altLang="zh-CN" sz="2000"/>
              <a:t>show()</a:t>
            </a:r>
            <a:endParaRPr lang="zh-CN"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sz="3600" smtClean="0">
                <a:solidFill>
                  <a:schemeClr val="tx1"/>
                </a:solidFill>
              </a:rPr>
              <a:t>numpy.fft</a:t>
            </a:r>
            <a:r>
              <a:rPr lang="zh-CN" altLang="en-US" sz="3600" smtClean="0">
                <a:solidFill>
                  <a:schemeClr val="tx1"/>
                </a:solidFill>
              </a:rPr>
              <a:t>模块</a:t>
            </a:r>
            <a:endParaRPr lang="zh-CN" altLang="en-US" sz="3600" smtClean="0"/>
          </a:p>
        </p:txBody>
      </p:sp>
      <p:sp>
        <p:nvSpPr>
          <p:cNvPr id="81923" name="内容占位符 2"/>
          <p:cNvSpPr>
            <a:spLocks noGrp="1"/>
          </p:cNvSpPr>
          <p:nvPr>
            <p:ph idx="1"/>
          </p:nvPr>
        </p:nvSpPr>
        <p:spPr>
          <a:xfrm>
            <a:off x="381000" y="990600"/>
            <a:ext cx="8110538" cy="5348288"/>
          </a:xfrm>
        </p:spPr>
        <p:txBody>
          <a:bodyPr/>
          <a:lstStyle/>
          <a:p>
            <a:r>
              <a:rPr lang="zh-CN" altLang="en-US" sz="2800" smtClean="0"/>
              <a:t>移频</a:t>
            </a:r>
            <a:endParaRPr lang="en-US" altLang="zh-CN" sz="2800" smtClean="0"/>
          </a:p>
          <a:p>
            <a:pPr>
              <a:buFont typeface="Wingdings" pitchFamily="2" charset="2"/>
              <a:buNone/>
            </a:pPr>
            <a:r>
              <a:rPr lang="en-US" altLang="zh-CN" sz="2800" smtClean="0"/>
              <a:t>          numpy.fft</a:t>
            </a:r>
            <a:r>
              <a:rPr lang="zh-CN" altLang="en-US" sz="2800" smtClean="0"/>
              <a:t>模块中的</a:t>
            </a:r>
            <a:r>
              <a:rPr lang="en-US" altLang="zh-CN" sz="2800" smtClean="0"/>
              <a:t>fftshift</a:t>
            </a:r>
            <a:r>
              <a:rPr lang="zh-CN" altLang="en-US" sz="2800" smtClean="0"/>
              <a:t>函数可以将</a:t>
            </a:r>
            <a:r>
              <a:rPr lang="en-US" altLang="zh-CN" sz="2800" smtClean="0"/>
              <a:t>FFT</a:t>
            </a:r>
            <a:r>
              <a:rPr lang="zh-CN" altLang="en-US" sz="2800" smtClean="0"/>
              <a:t>输出中的直流分量移动到频谱的中央。</a:t>
            </a:r>
            <a:r>
              <a:rPr lang="en-US" altLang="zh-CN" sz="2800" smtClean="0"/>
              <a:t>ifftshift</a:t>
            </a:r>
            <a:r>
              <a:rPr lang="zh-CN" altLang="en-US" sz="2800" smtClean="0"/>
              <a:t>函数则是其逆操作。</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96C755-B854-4BE4-AC83-5E19E9BCD6D7}" type="slidenum">
              <a:rPr lang="en-US" altLang="zh-CN" smtClean="0"/>
              <a:pPr eaLnBrk="1" hangingPunct="1"/>
              <a:t>78</a:t>
            </a:fld>
            <a:endParaRPr lang="en-US" altLang="zh-CN" smtClean="0"/>
          </a:p>
        </p:txBody>
      </p:sp>
      <p:sp>
        <p:nvSpPr>
          <p:cNvPr id="81925" name="Text Box 4"/>
          <p:cNvSpPr txBox="1">
            <a:spLocks noChangeArrowheads="1"/>
          </p:cNvSpPr>
          <p:nvPr/>
        </p:nvSpPr>
        <p:spPr bwMode="auto">
          <a:xfrm>
            <a:off x="1219200" y="3124200"/>
            <a:ext cx="64008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from matplotlib.pyplot import plot, show</a:t>
            </a:r>
          </a:p>
          <a:p>
            <a:pPr eaLnBrk="1" hangingPunct="1"/>
            <a:endParaRPr lang="en-US" altLang="zh-CN" sz="2000"/>
          </a:p>
          <a:p>
            <a:pPr eaLnBrk="1" hangingPunct="1"/>
            <a:r>
              <a:rPr lang="en-US" altLang="zh-CN" sz="2000"/>
              <a:t>x = np.linspace(0, 2 * np.pi, 30) </a:t>
            </a:r>
          </a:p>
          <a:p>
            <a:pPr eaLnBrk="1" hangingPunct="1"/>
            <a:r>
              <a:rPr lang="en-US" altLang="zh-CN" sz="2000"/>
              <a:t>wave = np.cos(x)  #</a:t>
            </a:r>
            <a:r>
              <a:rPr lang="zh-CN" altLang="en-US" sz="2000"/>
              <a:t>创建一个包含</a:t>
            </a:r>
            <a:r>
              <a:rPr lang="en-US" altLang="zh-CN" sz="2000"/>
              <a:t>30</a:t>
            </a:r>
            <a:r>
              <a:rPr lang="zh-CN" altLang="en-US" sz="2000"/>
              <a:t>个点的余弦波信号。</a:t>
            </a:r>
            <a:endParaRPr lang="en-US" altLang="zh-CN" sz="2000"/>
          </a:p>
          <a:p>
            <a:pPr eaLnBrk="1" hangingPunct="1"/>
            <a:endParaRPr lang="en-US" altLang="zh-CN" sz="2000"/>
          </a:p>
          <a:p>
            <a:pPr eaLnBrk="1" hangingPunct="1"/>
            <a:r>
              <a:rPr lang="en-US" altLang="zh-CN" sz="2000"/>
              <a:t>transformed = np.fft.fft(wave)  #</a:t>
            </a:r>
            <a:r>
              <a:rPr lang="zh-CN" altLang="en-US" sz="2000"/>
              <a:t>使用</a:t>
            </a:r>
            <a:r>
              <a:rPr lang="en-US" altLang="zh-CN" sz="2000"/>
              <a:t>fft</a:t>
            </a:r>
            <a:r>
              <a:rPr lang="zh-CN" altLang="en-US" sz="2000"/>
              <a:t>函数对余弦波信号进行傅里叶变换。</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z="3600" smtClean="0">
                <a:solidFill>
                  <a:schemeClr val="tx1"/>
                </a:solidFill>
              </a:rPr>
              <a:t>numpy.fft</a:t>
            </a:r>
            <a:r>
              <a:rPr lang="zh-CN" altLang="en-US" sz="3600" smtClean="0">
                <a:solidFill>
                  <a:schemeClr val="tx1"/>
                </a:solidFill>
              </a:rPr>
              <a:t>模块</a:t>
            </a:r>
            <a:endParaRPr lang="zh-CN" altLang="en-US" sz="3600" smtClean="0"/>
          </a:p>
        </p:txBody>
      </p:sp>
      <p:sp>
        <p:nvSpPr>
          <p:cNvPr id="82947" name="内容占位符 2"/>
          <p:cNvSpPr>
            <a:spLocks noGrp="1"/>
          </p:cNvSpPr>
          <p:nvPr>
            <p:ph idx="1"/>
          </p:nvPr>
        </p:nvSpPr>
        <p:spPr>
          <a:xfrm>
            <a:off x="304800" y="1066800"/>
            <a:ext cx="8415338" cy="4967288"/>
          </a:xfrm>
        </p:spPr>
        <p:txBody>
          <a:bodyPr/>
          <a:lstStyle/>
          <a:p>
            <a:pPr>
              <a:buFont typeface="Wingdings" pitchFamily="2" charset="2"/>
              <a:buNone/>
            </a:pPr>
            <a:endParaRPr lang="zh-CN" altLang="en-US" smtClean="0"/>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8F1FE2-C1B6-414D-8658-41D6D974AB50}" type="slidenum">
              <a:rPr lang="en-US" altLang="zh-CN" smtClean="0"/>
              <a:pPr eaLnBrk="1" hangingPunct="1"/>
              <a:t>79</a:t>
            </a:fld>
            <a:endParaRPr lang="en-US" altLang="zh-CN" smtClean="0"/>
          </a:p>
        </p:txBody>
      </p:sp>
      <p:sp>
        <p:nvSpPr>
          <p:cNvPr id="82949" name="Text Box 4"/>
          <p:cNvSpPr txBox="1">
            <a:spLocks noChangeArrowheads="1"/>
          </p:cNvSpPr>
          <p:nvPr/>
        </p:nvSpPr>
        <p:spPr bwMode="auto">
          <a:xfrm>
            <a:off x="990600" y="1752600"/>
            <a:ext cx="64008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shifted = np.fft.fftshift(transformed) #</a:t>
            </a:r>
            <a:r>
              <a:rPr lang="zh-CN" altLang="en-US" sz="2000"/>
              <a:t>使用</a:t>
            </a:r>
            <a:r>
              <a:rPr lang="en-US" altLang="zh-CN" sz="2000"/>
              <a:t>fftshift</a:t>
            </a:r>
            <a:r>
              <a:rPr lang="zh-CN" altLang="en-US" sz="2000"/>
              <a:t>函数进行移频操作。</a:t>
            </a:r>
            <a:endParaRPr lang="en-US" altLang="zh-CN" sz="2000"/>
          </a:p>
          <a:p>
            <a:pPr eaLnBrk="1" hangingPunct="1"/>
            <a:endParaRPr lang="en-US" altLang="zh-CN" sz="2000"/>
          </a:p>
          <a:p>
            <a:pPr eaLnBrk="1" hangingPunct="1"/>
            <a:r>
              <a:rPr lang="en-US" altLang="zh-CN" sz="2000"/>
              <a:t>print np.all((np.fft.ifftshift(shifted) - transformed) &lt; 10 ** -9)  #</a:t>
            </a:r>
            <a:r>
              <a:rPr lang="zh-CN" altLang="en-US" sz="2000"/>
              <a:t>用</a:t>
            </a:r>
            <a:r>
              <a:rPr lang="en-US" altLang="zh-CN" sz="2000"/>
              <a:t>ifftshift</a:t>
            </a:r>
            <a:r>
              <a:rPr lang="zh-CN" altLang="en-US" sz="2000"/>
              <a:t>函数进行逆操作，这将还原移频操作前的信号。</a:t>
            </a:r>
            <a:endParaRPr lang="en-US" altLang="zh-CN" sz="2000"/>
          </a:p>
          <a:p>
            <a:pPr eaLnBrk="1" hangingPunct="1"/>
            <a:endParaRPr lang="en-US" altLang="zh-CN" sz="2000"/>
          </a:p>
          <a:p>
            <a:pPr eaLnBrk="1" hangingPunct="1"/>
            <a:r>
              <a:rPr lang="en-US" altLang="zh-CN" sz="2000"/>
              <a:t>plot(transformed, lw=2)</a:t>
            </a:r>
          </a:p>
          <a:p>
            <a:pPr eaLnBrk="1" hangingPunct="1"/>
            <a:r>
              <a:rPr lang="en-US" altLang="zh-CN" sz="2000"/>
              <a:t>plot(shifted, lw=3)</a:t>
            </a:r>
          </a:p>
          <a:p>
            <a:pPr eaLnBrk="1" hangingPunct="1"/>
            <a:r>
              <a:rPr lang="en-US" altLang="zh-CN" sz="2000"/>
              <a:t>show()    #</a:t>
            </a:r>
            <a:r>
              <a:rPr lang="zh-CN" altLang="en-US" sz="2000"/>
              <a:t>使用</a:t>
            </a:r>
            <a:r>
              <a:rPr lang="en-US" altLang="zh-CN" sz="2000"/>
              <a:t>Matplotlib</a:t>
            </a:r>
            <a:r>
              <a:rPr lang="zh-CN" altLang="en-US" sz="2000"/>
              <a:t>分别绘制变换和移频处理后的信号。</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sz="3600" smtClean="0"/>
              <a:t>求和、平均值、方差</a:t>
            </a:r>
            <a:endParaRPr lang="zh-CN" altLang="en-US" sz="3600" smtClean="0"/>
          </a:p>
        </p:txBody>
      </p:sp>
      <p:sp>
        <p:nvSpPr>
          <p:cNvPr id="10243" name="内容占位符 2"/>
          <p:cNvSpPr>
            <a:spLocks noGrp="1"/>
          </p:cNvSpPr>
          <p:nvPr>
            <p:ph idx="1"/>
          </p:nvPr>
        </p:nvSpPr>
        <p:spPr>
          <a:xfrm>
            <a:off x="609600" y="1066800"/>
            <a:ext cx="8001000" cy="4967288"/>
          </a:xfrm>
        </p:spPr>
        <p:txBody>
          <a:bodyPr/>
          <a:lstStyle/>
          <a:p>
            <a:endParaRPr lang="zh-CN" altLang="en-US" sz="2400" smtClean="0"/>
          </a:p>
        </p:txBody>
      </p:sp>
      <p:sp>
        <p:nvSpPr>
          <p:cNvPr id="102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C7A2A26-966B-4700-A811-F1AC32770B3F}" type="slidenum">
              <a:rPr lang="en-US" altLang="zh-CN" smtClean="0"/>
              <a:pPr eaLnBrk="1" hangingPunct="1"/>
              <a:t>8</a:t>
            </a:fld>
            <a:endParaRPr lang="en-US" altLang="zh-CN" smtClean="0"/>
          </a:p>
        </p:txBody>
      </p:sp>
      <p:sp>
        <p:nvSpPr>
          <p:cNvPr id="10245" name="Text Box 4"/>
          <p:cNvSpPr txBox="1">
            <a:spLocks noChangeArrowheads="1"/>
          </p:cNvSpPr>
          <p:nvPr/>
        </p:nvSpPr>
        <p:spPr bwMode="auto">
          <a:xfrm>
            <a:off x="609600" y="1295400"/>
            <a:ext cx="80010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b =np.ones(1000000, dtype=np.float32) * 1.1</a:t>
            </a:r>
          </a:p>
          <a:p>
            <a:pPr eaLnBrk="1" hangingPunct="1"/>
            <a:r>
              <a:rPr lang="en-US" altLang="zh-CN" sz="2000"/>
              <a:t># </a:t>
            </a:r>
            <a:r>
              <a:rPr lang="zh-CN" altLang="en-US" sz="2000"/>
              <a:t>创建一个很大的单精度浮点数数组</a:t>
            </a:r>
          </a:p>
          <a:p>
            <a:pPr eaLnBrk="1" hangingPunct="1"/>
            <a:r>
              <a:rPr lang="en-US" altLang="zh-CN" sz="2000"/>
              <a:t>&gt;&gt;&gt; b       # 1.1</a:t>
            </a:r>
            <a:r>
              <a:rPr lang="zh-CN" altLang="en-US" sz="2000"/>
              <a:t>无法使用浮点数精示，存在一些误差</a:t>
            </a:r>
          </a:p>
          <a:p>
            <a:pPr eaLnBrk="1" hangingPunct="1"/>
            <a:r>
              <a:rPr lang="en-US" altLang="zh-CN" sz="2000"/>
              <a:t>array([ 1.10000002</a:t>
            </a:r>
            <a:r>
              <a:rPr lang="zh-CN" altLang="en-US" sz="2000"/>
              <a:t>，</a:t>
            </a:r>
            <a:r>
              <a:rPr lang="en-US" altLang="zh-CN" sz="2000"/>
              <a:t> 1.10000002,…,1.10000002], dtype=float32)</a:t>
            </a:r>
            <a:endParaRPr lang="zh-CN" altLang="en-US" sz="2000"/>
          </a:p>
          <a:p>
            <a:pPr eaLnBrk="1" hangingPunct="1"/>
            <a:r>
              <a:rPr lang="en-US" altLang="zh-CN" sz="2000"/>
              <a:t>&gt;&gt;&gt; np.sum(b)   </a:t>
            </a:r>
          </a:p>
          <a:p>
            <a:pPr eaLnBrk="1" hangingPunct="1"/>
            <a:r>
              <a:rPr lang="en-US" altLang="zh-CN" sz="2000"/>
              <a:t>#</a:t>
            </a:r>
            <a:r>
              <a:rPr lang="zh-CN" altLang="en-US" sz="2000"/>
              <a:t>使用单精度累加变量进行累加计算，误差将越来越大 </a:t>
            </a:r>
            <a:endParaRPr lang="en-US" altLang="zh-CN" sz="2000"/>
          </a:p>
          <a:p>
            <a:pPr eaLnBrk="1" hangingPunct="1"/>
            <a:r>
              <a:rPr lang="en-US" altLang="zh-CN" sz="2000"/>
              <a:t>1110920.5</a:t>
            </a:r>
            <a:endParaRPr lang="zh-CN" altLang="en-US" sz="2000"/>
          </a:p>
          <a:p>
            <a:pPr eaLnBrk="1" hangingPunct="1"/>
            <a:r>
              <a:rPr lang="en-US" altLang="zh-CN" sz="2000"/>
              <a:t>&gt;&gt;&gt;np.sum(b, dtype=np.double) #</a:t>
            </a:r>
            <a:r>
              <a:rPr lang="zh-CN" altLang="en-US" sz="2000"/>
              <a:t>使用双精度浮点数则能够得到正确的值</a:t>
            </a:r>
          </a:p>
          <a:p>
            <a:pPr eaLnBrk="1" hangingPunct="1"/>
            <a:r>
              <a:rPr lang="en-US" altLang="zh-CN" sz="2000"/>
              <a:t>1100000.0238418579</a:t>
            </a:r>
          </a:p>
          <a:p>
            <a:pPr eaLnBrk="1" hangingPunct="1"/>
            <a:endParaRPr lang="zh-CN" altLang="zh-CN" sz="20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z="3600" smtClean="0"/>
              <a:t>numpy.random</a:t>
            </a:r>
            <a:r>
              <a:rPr lang="zh-CN" altLang="en-US" sz="3600" smtClean="0"/>
              <a:t>模块</a:t>
            </a:r>
          </a:p>
        </p:txBody>
      </p:sp>
      <p:sp>
        <p:nvSpPr>
          <p:cNvPr id="83971" name="内容占位符 2"/>
          <p:cNvSpPr>
            <a:spLocks noGrp="1"/>
          </p:cNvSpPr>
          <p:nvPr>
            <p:ph idx="1"/>
          </p:nvPr>
        </p:nvSpPr>
        <p:spPr>
          <a:xfrm>
            <a:off x="457200" y="1052513"/>
            <a:ext cx="8110538" cy="4967287"/>
          </a:xfrm>
        </p:spPr>
        <p:txBody>
          <a:bodyPr/>
          <a:lstStyle/>
          <a:p>
            <a:r>
              <a:rPr lang="zh-CN" altLang="en-US" sz="2800" smtClean="0"/>
              <a:t>二项分布函数</a:t>
            </a:r>
            <a:endParaRPr lang="en-US" altLang="zh-CN" sz="2800" smtClean="0"/>
          </a:p>
          <a:p>
            <a:pPr>
              <a:buFont typeface="Wingdings" pitchFamily="2" charset="2"/>
              <a:buNone/>
            </a:pPr>
            <a:r>
              <a:rPr lang="en-US" altLang="zh-CN" sz="2800" smtClean="0"/>
              <a:t>          </a:t>
            </a:r>
            <a:r>
              <a:rPr lang="zh-CN" altLang="en-US" sz="2800" smtClean="0"/>
              <a:t>随机数的函数可以在</a:t>
            </a:r>
            <a:r>
              <a:rPr lang="en-US" altLang="zh-CN" sz="2800" smtClean="0"/>
              <a:t>NumPy</a:t>
            </a:r>
            <a:r>
              <a:rPr lang="zh-CN" altLang="en-US" sz="2800" smtClean="0"/>
              <a:t>的</a:t>
            </a:r>
            <a:r>
              <a:rPr lang="en-US" altLang="zh-CN" sz="2800" smtClean="0"/>
              <a:t>random</a:t>
            </a:r>
            <a:r>
              <a:rPr lang="zh-CN" altLang="en-US" sz="2800" smtClean="0"/>
              <a:t>模块中找到。</a:t>
            </a:r>
            <a:endParaRPr lang="en-US" altLang="zh-CN" sz="2800" smtClean="0"/>
          </a:p>
          <a:p>
            <a:pPr>
              <a:buFont typeface="Wingdings" pitchFamily="2" charset="2"/>
              <a:buNone/>
            </a:pPr>
            <a:r>
              <a:rPr lang="zh-CN" altLang="en-US" sz="2800" smtClean="0"/>
              <a:t>          硬币赌博游戏：</a:t>
            </a:r>
            <a:endParaRPr lang="en-US" altLang="zh-CN" sz="2800" smtClean="0"/>
          </a:p>
          <a:p>
            <a:pPr>
              <a:buFont typeface="Wingdings" pitchFamily="2" charset="2"/>
              <a:buNone/>
            </a:pPr>
            <a:r>
              <a:rPr lang="en-US" altLang="zh-CN" sz="2800" smtClean="0"/>
              <a:t>          </a:t>
            </a:r>
            <a:r>
              <a:rPr lang="zh-CN" altLang="en-US" sz="2800" smtClean="0"/>
              <a:t>设想你来到了一个</a:t>
            </a:r>
            <a:r>
              <a:rPr lang="en-US" altLang="zh-CN" sz="2800" smtClean="0"/>
              <a:t>1 </a:t>
            </a:r>
            <a:r>
              <a:rPr lang="zh-CN" altLang="en-US" sz="2800" smtClean="0"/>
              <a:t>世纪的赌场，正在对一个硬币赌博游戏下</a:t>
            </a:r>
            <a:r>
              <a:rPr lang="en-US" altLang="zh-CN" sz="2800" smtClean="0"/>
              <a:t>8</a:t>
            </a:r>
            <a:r>
              <a:rPr lang="zh-CN" altLang="en-US" sz="2800" smtClean="0"/>
              <a:t>份赌注。每一轮抛</a:t>
            </a:r>
            <a:r>
              <a:rPr lang="en-US" altLang="zh-CN" sz="2800" smtClean="0"/>
              <a:t>9</a:t>
            </a:r>
            <a:r>
              <a:rPr lang="zh-CN" altLang="en-US" sz="2800" smtClean="0"/>
              <a:t>枚硬币，如果少于</a:t>
            </a:r>
            <a:r>
              <a:rPr lang="en-US" altLang="zh-CN" sz="2800" smtClean="0"/>
              <a:t>5</a:t>
            </a:r>
            <a:r>
              <a:rPr lang="zh-CN" altLang="en-US" sz="2800" smtClean="0"/>
              <a:t>枚硬币正面朝上，你将损失</a:t>
            </a:r>
            <a:r>
              <a:rPr lang="en-US" altLang="zh-CN" sz="2800" smtClean="0"/>
              <a:t>8</a:t>
            </a:r>
            <a:r>
              <a:rPr lang="zh-CN" altLang="en-US" sz="2800" smtClean="0"/>
              <a:t>份赌注中的</a:t>
            </a:r>
            <a:r>
              <a:rPr lang="en-US" altLang="zh-CN" sz="2800" smtClean="0"/>
              <a:t>1</a:t>
            </a:r>
            <a:r>
              <a:rPr lang="zh-CN" altLang="en-US" sz="2800" smtClean="0"/>
              <a:t>份；否则，你将赢得</a:t>
            </a:r>
            <a:r>
              <a:rPr lang="en-US" altLang="zh-CN" sz="2800" smtClean="0"/>
              <a:t>1</a:t>
            </a:r>
            <a:r>
              <a:rPr lang="zh-CN" altLang="en-US" sz="2800" smtClean="0"/>
              <a:t>份赌注。我们来模拟一下赌博的过程，初始资本为</a:t>
            </a:r>
            <a:r>
              <a:rPr lang="en-US" altLang="zh-CN" sz="2800" smtClean="0"/>
              <a:t>1000</a:t>
            </a:r>
            <a:r>
              <a:rPr lang="zh-CN" altLang="en-US" sz="2800" smtClean="0"/>
              <a:t>份赌注。为此，我们需要使用</a:t>
            </a:r>
            <a:r>
              <a:rPr lang="en-US" altLang="zh-CN" sz="2800" smtClean="0"/>
              <a:t>random</a:t>
            </a:r>
            <a:r>
              <a:rPr lang="zh-CN" altLang="en-US" sz="2800" smtClean="0"/>
              <a:t>模块中的</a:t>
            </a:r>
            <a:r>
              <a:rPr lang="en-US" altLang="zh-CN" sz="2800" smtClean="0"/>
              <a:t>binomial</a:t>
            </a:r>
            <a:r>
              <a:rPr lang="zh-CN" altLang="en-US" sz="2800" smtClean="0"/>
              <a:t>函数</a:t>
            </a:r>
            <a:r>
              <a:rPr lang="en-US" altLang="zh-CN" sz="2800" smtClean="0"/>
              <a:t>(</a:t>
            </a:r>
            <a:r>
              <a:rPr lang="zh-CN" altLang="en-US" sz="2800" smtClean="0"/>
              <a:t>二项分布函数</a:t>
            </a:r>
            <a:r>
              <a:rPr lang="en-US" altLang="zh-CN" sz="2800" smtClean="0"/>
              <a:t>)</a:t>
            </a:r>
            <a:r>
              <a:rPr lang="zh-CN" altLang="en-US" sz="2800" smtClean="0"/>
              <a:t>。</a:t>
            </a:r>
          </a:p>
        </p:txBody>
      </p:sp>
      <p:sp>
        <p:nvSpPr>
          <p:cNvPr id="839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97CAEFC-7B48-4F2F-86CD-888F3106878E}" type="slidenum">
              <a:rPr lang="en-US" altLang="zh-CN" smtClean="0"/>
              <a:pPr eaLnBrk="1" hangingPunct="1"/>
              <a:t>80</a:t>
            </a:fld>
            <a:endParaRPr lang="en-US" altLang="zh-CN"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z="3600" smtClean="0"/>
              <a:t>numpy.random</a:t>
            </a:r>
            <a:r>
              <a:rPr lang="zh-CN" altLang="en-US" sz="3600" smtClean="0"/>
              <a:t>模块</a:t>
            </a:r>
          </a:p>
        </p:txBody>
      </p:sp>
      <p:sp>
        <p:nvSpPr>
          <p:cNvPr id="84995" name="内容占位符 2"/>
          <p:cNvSpPr>
            <a:spLocks noGrp="1"/>
          </p:cNvSpPr>
          <p:nvPr>
            <p:ph idx="1"/>
          </p:nvPr>
        </p:nvSpPr>
        <p:spPr>
          <a:xfrm>
            <a:off x="566738" y="1052513"/>
            <a:ext cx="8001000" cy="5272087"/>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C85CA01-92D3-43C1-AE5C-08C3CD68F8AD}" type="slidenum">
              <a:rPr lang="en-US" altLang="zh-CN" smtClean="0"/>
              <a:pPr eaLnBrk="1" hangingPunct="1"/>
              <a:t>81</a:t>
            </a:fld>
            <a:endParaRPr lang="en-US" altLang="zh-CN" smtClean="0"/>
          </a:p>
        </p:txBody>
      </p:sp>
      <p:sp>
        <p:nvSpPr>
          <p:cNvPr id="84997" name="Text Box 4"/>
          <p:cNvSpPr txBox="1">
            <a:spLocks noChangeArrowheads="1"/>
          </p:cNvSpPr>
          <p:nvPr/>
        </p:nvSpPr>
        <p:spPr bwMode="auto">
          <a:xfrm>
            <a:off x="685800" y="1143000"/>
            <a:ext cx="78486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from matplotlib.pyplot import plot, show</a:t>
            </a:r>
          </a:p>
          <a:p>
            <a:pPr eaLnBrk="1" hangingPunct="1"/>
            <a:endParaRPr lang="en-US" altLang="zh-CN" sz="2000"/>
          </a:p>
          <a:p>
            <a:pPr eaLnBrk="1" hangingPunct="1"/>
            <a:r>
              <a:rPr lang="en-US" altLang="zh-CN" sz="2000"/>
              <a:t>#</a:t>
            </a:r>
            <a:r>
              <a:rPr lang="zh-CN" altLang="en-US" sz="2000"/>
              <a:t>初始化一个全</a:t>
            </a:r>
            <a:r>
              <a:rPr lang="en-US" altLang="zh-CN" sz="2000"/>
              <a:t>0</a:t>
            </a:r>
            <a:r>
              <a:rPr lang="zh-CN" altLang="en-US" sz="2000"/>
              <a:t>的数组来存放剩余资本。以参数</a:t>
            </a:r>
            <a:r>
              <a:rPr lang="en-US" altLang="zh-CN" sz="2000"/>
              <a:t>10000</a:t>
            </a:r>
            <a:r>
              <a:rPr lang="zh-CN" altLang="en-US" sz="2000"/>
              <a:t>调用</a:t>
            </a:r>
            <a:r>
              <a:rPr lang="en-US" altLang="zh-CN" sz="2000"/>
              <a:t>binomial</a:t>
            </a:r>
            <a:r>
              <a:rPr lang="zh-CN" altLang="en-US" sz="2000"/>
              <a:t>函数，意味着我们将在赌场中玩</a:t>
            </a:r>
            <a:r>
              <a:rPr lang="en-US" altLang="zh-CN" sz="2000"/>
              <a:t>10000</a:t>
            </a:r>
            <a:r>
              <a:rPr lang="zh-CN" altLang="en-US" sz="2000"/>
              <a:t>轮硬币赌博游戏。</a:t>
            </a:r>
            <a:endParaRPr lang="en-US" altLang="zh-CN" sz="2000"/>
          </a:p>
          <a:p>
            <a:pPr eaLnBrk="1" hangingPunct="1"/>
            <a:r>
              <a:rPr lang="en-US" altLang="zh-CN" sz="2000"/>
              <a:t>cash = np.zeros(10000)</a:t>
            </a:r>
          </a:p>
          <a:p>
            <a:pPr eaLnBrk="1" hangingPunct="1"/>
            <a:r>
              <a:rPr lang="en-US" altLang="zh-CN" sz="2000"/>
              <a:t>cash[0] = 1000</a:t>
            </a:r>
          </a:p>
          <a:p>
            <a:pPr eaLnBrk="1" hangingPunct="1"/>
            <a:r>
              <a:rPr lang="en-US" altLang="zh-CN" sz="2000"/>
              <a:t>outcome = np.random.binomial(9, 0.5, size=len(cash))</a:t>
            </a:r>
          </a:p>
          <a:p>
            <a:pPr eaLnBrk="1" hangingPunct="1"/>
            <a:endParaRPr lang="en-US" altLang="zh-CN" sz="2000"/>
          </a:p>
          <a:p>
            <a:pPr eaLnBrk="1" hangingPunct="1"/>
            <a:r>
              <a:rPr lang="en-US" altLang="zh-CN" sz="2000"/>
              <a:t># np.random.binomial(n,p,size=N),</a:t>
            </a:r>
            <a:r>
              <a:rPr lang="zh-CN" altLang="en-US" sz="2000"/>
              <a:t>函数的返回值表示</a:t>
            </a:r>
            <a:r>
              <a:rPr lang="en-US" altLang="zh-CN" sz="2000"/>
              <a:t>n</a:t>
            </a:r>
            <a:r>
              <a:rPr lang="zh-CN" altLang="en-US" sz="2000"/>
              <a:t>中成功（</a:t>
            </a:r>
            <a:r>
              <a:rPr lang="en-US" altLang="zh-CN" sz="2000"/>
              <a:t>success）</a:t>
            </a:r>
            <a:r>
              <a:rPr lang="zh-CN" altLang="en-US" sz="2000"/>
              <a:t>的次数</a:t>
            </a:r>
            <a:r>
              <a:rPr lang="en-US" altLang="zh-CN" sz="2000"/>
              <a:t>.</a:t>
            </a:r>
          </a:p>
          <a:p>
            <a:pPr eaLnBrk="1" hangingPunct="1"/>
            <a:endParaRPr lang="en-US" altLang="zh-CN" sz="20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z="3600" smtClean="0"/>
              <a:t>numpy.random</a:t>
            </a:r>
            <a:r>
              <a:rPr lang="zh-CN" altLang="en-US" sz="3600" smtClean="0"/>
              <a:t>模块</a:t>
            </a:r>
          </a:p>
        </p:txBody>
      </p:sp>
      <p:sp>
        <p:nvSpPr>
          <p:cNvPr id="86019" name="内容占位符 2"/>
          <p:cNvSpPr>
            <a:spLocks noGrp="1"/>
          </p:cNvSpPr>
          <p:nvPr>
            <p:ph idx="1"/>
          </p:nvPr>
        </p:nvSpPr>
        <p:spPr>
          <a:xfrm>
            <a:off x="381000" y="1052513"/>
            <a:ext cx="8186738" cy="4967287"/>
          </a:xfrm>
        </p:spPr>
        <p:txBody>
          <a:bodyPr/>
          <a:lstStyle/>
          <a:p>
            <a:pPr>
              <a:buFont typeface="Wingdings" pitchFamily="2" charset="2"/>
              <a:buNone/>
            </a:pPr>
            <a:endParaRPr lang="zh-CN" altLang="en-US" sz="2800" smtClean="0"/>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6BE9629-45E4-453A-98B0-2DF237EBF524}" type="slidenum">
              <a:rPr lang="en-US" altLang="zh-CN" smtClean="0"/>
              <a:pPr eaLnBrk="1" hangingPunct="1"/>
              <a:t>82</a:t>
            </a:fld>
            <a:endParaRPr lang="en-US" altLang="zh-CN" smtClean="0"/>
          </a:p>
        </p:txBody>
      </p:sp>
      <p:sp>
        <p:nvSpPr>
          <p:cNvPr id="86021" name="Text Box 4"/>
          <p:cNvSpPr txBox="1">
            <a:spLocks noChangeArrowheads="1"/>
          </p:cNvSpPr>
          <p:nvPr/>
        </p:nvSpPr>
        <p:spPr bwMode="auto">
          <a:xfrm>
            <a:off x="609600" y="1143000"/>
            <a:ext cx="7848600" cy="50165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t>
            </a:r>
            <a:r>
              <a:rPr lang="zh-CN" altLang="en-US" sz="2000"/>
              <a:t>模拟每一轮抛硬币的结果并更新</a:t>
            </a:r>
            <a:r>
              <a:rPr lang="en-US" altLang="zh-CN" sz="2000"/>
              <a:t>cash</a:t>
            </a:r>
            <a:r>
              <a:rPr lang="zh-CN" altLang="en-US" sz="2000"/>
              <a:t>数组。打印出</a:t>
            </a:r>
            <a:r>
              <a:rPr lang="en-US" altLang="zh-CN" sz="2000"/>
              <a:t>outcome</a:t>
            </a:r>
            <a:r>
              <a:rPr lang="zh-CN" altLang="en-US" sz="2000"/>
              <a:t>的最小值和最大值，以检查输出中是否有任何异常值：将在赌场中玩</a:t>
            </a:r>
            <a:r>
              <a:rPr lang="en-US" altLang="zh-CN" sz="2000"/>
              <a:t>10000</a:t>
            </a:r>
            <a:r>
              <a:rPr lang="zh-CN" altLang="en-US" sz="2000"/>
              <a:t>轮硬币赌博游戏。</a:t>
            </a:r>
            <a:endParaRPr lang="en-US" altLang="zh-CN" sz="2000"/>
          </a:p>
          <a:p>
            <a:pPr eaLnBrk="1" hangingPunct="1"/>
            <a:r>
              <a:rPr lang="en-US" altLang="zh-CN" sz="2000"/>
              <a:t>for i in range(1, len(cash)):</a:t>
            </a:r>
          </a:p>
          <a:p>
            <a:pPr eaLnBrk="1" hangingPunct="1"/>
            <a:r>
              <a:rPr lang="en-US" altLang="zh-CN" sz="2000"/>
              <a:t>       if outcome[i] &lt; 5:</a:t>
            </a:r>
          </a:p>
          <a:p>
            <a:pPr eaLnBrk="1" hangingPunct="1"/>
            <a:r>
              <a:rPr lang="en-US" altLang="zh-CN" sz="2000"/>
              <a:t>             cash[i] = cash[i - 1] - 1</a:t>
            </a:r>
          </a:p>
          <a:p>
            <a:pPr eaLnBrk="1" hangingPunct="1"/>
            <a:r>
              <a:rPr lang="en-US" altLang="zh-CN" sz="2000"/>
              <a:t>       elif outcome[i] &lt; 10:</a:t>
            </a:r>
          </a:p>
          <a:p>
            <a:pPr eaLnBrk="1" hangingPunct="1"/>
            <a:r>
              <a:rPr lang="en-US" altLang="zh-CN" sz="2000"/>
              <a:t>             cash[i] = cash[i - 1] + 1</a:t>
            </a:r>
          </a:p>
          <a:p>
            <a:pPr eaLnBrk="1" hangingPunct="1"/>
            <a:r>
              <a:rPr lang="en-US" altLang="zh-CN" sz="2000"/>
              <a:t>       else:</a:t>
            </a:r>
          </a:p>
          <a:p>
            <a:pPr eaLnBrk="1" hangingPunct="1"/>
            <a:r>
              <a:rPr lang="en-US" altLang="zh-CN" sz="2000"/>
              <a:t>             raise AssertionError("Unexpected outcome " + outcome)</a:t>
            </a:r>
          </a:p>
          <a:p>
            <a:pPr eaLnBrk="1" hangingPunct="1"/>
            <a:r>
              <a:rPr lang="en-US" altLang="zh-CN" sz="2000"/>
              <a:t>print outcome.min(), outcome.max()</a:t>
            </a:r>
          </a:p>
          <a:p>
            <a:pPr eaLnBrk="1" hangingPunct="1"/>
            <a:endParaRPr lang="en-US" altLang="zh-CN" sz="2000"/>
          </a:p>
          <a:p>
            <a:pPr eaLnBrk="1" hangingPunct="1"/>
            <a:r>
              <a:rPr lang="en-US" altLang="zh-CN" sz="2000"/>
              <a:t>#</a:t>
            </a:r>
            <a:r>
              <a:rPr lang="zh-CN" altLang="en-US" sz="2000"/>
              <a:t>使用</a:t>
            </a:r>
            <a:r>
              <a:rPr lang="en-US" altLang="zh-CN" sz="2000"/>
              <a:t>Matplotlib</a:t>
            </a:r>
            <a:r>
              <a:rPr lang="zh-CN" altLang="en-US" sz="2000"/>
              <a:t>绘制</a:t>
            </a:r>
            <a:r>
              <a:rPr lang="en-US" altLang="zh-CN" sz="2000"/>
              <a:t>cash</a:t>
            </a:r>
            <a:r>
              <a:rPr lang="zh-CN" altLang="en-US" sz="2000"/>
              <a:t>数组：</a:t>
            </a:r>
            <a:endParaRPr lang="en-US" altLang="zh-CN" sz="2000"/>
          </a:p>
          <a:p>
            <a:pPr eaLnBrk="1" hangingPunct="1"/>
            <a:r>
              <a:rPr lang="en-US" altLang="zh-CN" sz="2000"/>
              <a:t>plot(np.arange(len(cash)), cash)</a:t>
            </a:r>
          </a:p>
          <a:p>
            <a:pPr eaLnBrk="1" hangingPunct="1"/>
            <a:r>
              <a:rPr lang="en-US" altLang="zh-CN" sz="2000"/>
              <a:t>show()</a:t>
            </a:r>
            <a:endParaRPr lang="zh-CN" altLang="en-US"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z="3600" smtClean="0"/>
              <a:t>numpy.random</a:t>
            </a:r>
            <a:r>
              <a:rPr lang="zh-CN" altLang="en-US" sz="3600" smtClean="0"/>
              <a:t>模块</a:t>
            </a:r>
          </a:p>
        </p:txBody>
      </p:sp>
      <p:sp>
        <p:nvSpPr>
          <p:cNvPr id="87043" name="内容占位符 2"/>
          <p:cNvSpPr>
            <a:spLocks noGrp="1"/>
          </p:cNvSpPr>
          <p:nvPr>
            <p:ph idx="1"/>
          </p:nvPr>
        </p:nvSpPr>
        <p:spPr>
          <a:xfrm>
            <a:off x="381000" y="1052513"/>
            <a:ext cx="8186738" cy="4967287"/>
          </a:xfrm>
        </p:spPr>
        <p:txBody>
          <a:bodyPr/>
          <a:lstStyle/>
          <a:p>
            <a:r>
              <a:rPr lang="zh-CN" altLang="en-US" smtClean="0"/>
              <a:t>超几何分布</a:t>
            </a:r>
            <a:endParaRPr lang="en-US" altLang="zh-CN" smtClean="0"/>
          </a:p>
          <a:p>
            <a:pPr>
              <a:buFont typeface="Wingdings" pitchFamily="2" charset="2"/>
              <a:buNone/>
            </a:pPr>
            <a:r>
              <a:rPr lang="zh-CN" altLang="en-US" smtClean="0"/>
              <a:t>         超几何分布（</a:t>
            </a:r>
            <a:r>
              <a:rPr lang="en-US" altLang="zh-CN" smtClean="0"/>
              <a:t>hypergeometric distribution</a:t>
            </a:r>
            <a:r>
              <a:rPr lang="zh-CN" altLang="en-US" smtClean="0"/>
              <a:t>）是一种离散概率分布，它描述的是一个罐子里有两种物件，无放回地从中抽取指定数量的物件后，抽出指定种类物件的数量。</a:t>
            </a:r>
            <a:r>
              <a:rPr lang="en-US" altLang="zh-CN" smtClean="0"/>
              <a:t>NumPy random</a:t>
            </a:r>
            <a:r>
              <a:rPr lang="zh-CN" altLang="en-US" smtClean="0"/>
              <a:t>模块中的</a:t>
            </a:r>
            <a:r>
              <a:rPr lang="en-US" altLang="zh-CN" smtClean="0"/>
              <a:t>hypergeometric</a:t>
            </a:r>
            <a:r>
              <a:rPr lang="zh-CN" altLang="en-US" smtClean="0"/>
              <a:t>函数可以模拟这种分布。</a:t>
            </a:r>
            <a:endParaRPr lang="en-US" altLang="zh-CN" smtClean="0"/>
          </a:p>
          <a:p>
            <a:pPr>
              <a:buFont typeface="Wingdings" pitchFamily="2" charset="2"/>
              <a:buNone/>
            </a:pPr>
            <a:r>
              <a:rPr lang="zh-CN" altLang="en-US" smtClean="0"/>
              <a:t>           模拟游戏秀节目</a:t>
            </a:r>
            <a:endParaRPr lang="en-US" altLang="zh-CN" smtClean="0"/>
          </a:p>
          <a:p>
            <a:pPr>
              <a:buFont typeface="Wingdings" pitchFamily="2" charset="2"/>
              <a:buNone/>
            </a:pPr>
            <a:r>
              <a:rPr lang="en-US" altLang="zh-CN" smtClean="0"/>
              <a:t>         </a:t>
            </a:r>
            <a:r>
              <a:rPr lang="zh-CN" altLang="en-US" smtClean="0"/>
              <a:t>设想有这样一个游戏秀节目，每当参赛者回答对一个问题，他们可以从一个罐子里</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723E189-F9F9-4B1A-BD22-AF064441EE47}" type="slidenum">
              <a:rPr lang="en-US" altLang="zh-CN" smtClean="0"/>
              <a:pPr eaLnBrk="1" hangingPunct="1"/>
              <a:t>83</a:t>
            </a:fld>
            <a:endParaRPr lang="en-US" altLang="zh-CN"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sz="3600" smtClean="0"/>
              <a:t>numpy.random</a:t>
            </a:r>
            <a:r>
              <a:rPr lang="zh-CN" altLang="en-US" sz="3600" smtClean="0"/>
              <a:t>模块</a:t>
            </a:r>
          </a:p>
        </p:txBody>
      </p:sp>
      <p:sp>
        <p:nvSpPr>
          <p:cNvPr id="88067" name="内容占位符 2"/>
          <p:cNvSpPr>
            <a:spLocks noGrp="1"/>
          </p:cNvSpPr>
          <p:nvPr>
            <p:ph idx="1"/>
          </p:nvPr>
        </p:nvSpPr>
        <p:spPr>
          <a:xfrm>
            <a:off x="304800" y="1052513"/>
            <a:ext cx="8458200" cy="4967287"/>
          </a:xfrm>
        </p:spPr>
        <p:txBody>
          <a:bodyPr/>
          <a:lstStyle/>
          <a:p>
            <a:pPr>
              <a:buFont typeface="Wingdings" pitchFamily="2" charset="2"/>
              <a:buNone/>
            </a:pPr>
            <a:r>
              <a:rPr lang="zh-CN" altLang="en-US" smtClean="0"/>
              <a:t>    摸出</a:t>
            </a:r>
            <a:r>
              <a:rPr lang="en-US" altLang="zh-CN" smtClean="0"/>
              <a:t>3</a:t>
            </a:r>
            <a:r>
              <a:rPr lang="zh-CN" altLang="en-US" smtClean="0"/>
              <a:t>个球并放回。罐子里有一个“倒霉球”，一旦这个球被摸出，参赛者会被扣去</a:t>
            </a:r>
            <a:r>
              <a:rPr lang="en-US" altLang="zh-CN" smtClean="0"/>
              <a:t>6</a:t>
            </a:r>
            <a:r>
              <a:rPr lang="zh-CN" altLang="en-US" smtClean="0"/>
              <a:t>分。而如果他们摸出的</a:t>
            </a:r>
            <a:r>
              <a:rPr lang="en-US" altLang="zh-CN" smtClean="0"/>
              <a:t>3</a:t>
            </a:r>
            <a:r>
              <a:rPr lang="zh-CN" altLang="en-US" smtClean="0"/>
              <a:t>个球全部来自其余的</a:t>
            </a:r>
            <a:r>
              <a:rPr lang="en-US" altLang="zh-CN" smtClean="0"/>
              <a:t>25</a:t>
            </a:r>
            <a:r>
              <a:rPr lang="zh-CN" altLang="en-US" smtClean="0"/>
              <a:t>个普通球，那么可以得到</a:t>
            </a:r>
            <a:r>
              <a:rPr lang="en-US" altLang="zh-CN" smtClean="0"/>
              <a:t>1</a:t>
            </a:r>
            <a:r>
              <a:rPr lang="zh-CN" altLang="en-US" smtClean="0"/>
              <a:t>分。因此，如果一共有</a:t>
            </a:r>
            <a:r>
              <a:rPr lang="en-US" altLang="zh-CN" smtClean="0"/>
              <a:t>100</a:t>
            </a:r>
            <a:r>
              <a:rPr lang="zh-CN" altLang="en-US" smtClean="0"/>
              <a:t>道问题被正确回答，得分情况会是怎样的呢？</a:t>
            </a:r>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081418-D0EF-413B-9ECE-4C0142B12BA2}" type="slidenum">
              <a:rPr lang="en-US" altLang="zh-CN" smtClean="0"/>
              <a:pPr eaLnBrk="1" hangingPunct="1"/>
              <a:t>84</a:t>
            </a:fld>
            <a:endParaRPr lang="en-US" altLang="zh-CN" smtClean="0"/>
          </a:p>
        </p:txBody>
      </p:sp>
      <p:sp>
        <p:nvSpPr>
          <p:cNvPr id="88069" name="Text Box 4"/>
          <p:cNvSpPr txBox="1">
            <a:spLocks noChangeArrowheads="1"/>
          </p:cNvSpPr>
          <p:nvPr/>
        </p:nvSpPr>
        <p:spPr bwMode="auto">
          <a:xfrm>
            <a:off x="838200" y="4419600"/>
            <a:ext cx="7696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from matplotlib.pyplot import plot, show</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sz="3600" smtClean="0"/>
              <a:t>numpy.random</a:t>
            </a:r>
            <a:r>
              <a:rPr lang="zh-CN" altLang="en-US" sz="3600" smtClean="0"/>
              <a:t>模块</a:t>
            </a:r>
          </a:p>
        </p:txBody>
      </p:sp>
      <p:sp>
        <p:nvSpPr>
          <p:cNvPr id="89091" name="内容占位符 2"/>
          <p:cNvSpPr>
            <a:spLocks noGrp="1"/>
          </p:cNvSpPr>
          <p:nvPr>
            <p:ph idx="1"/>
          </p:nvPr>
        </p:nvSpPr>
        <p:spPr/>
        <p:txBody>
          <a:bodyPr/>
          <a:lstStyle/>
          <a:p>
            <a:pPr>
              <a:buFont typeface="Wingdings" pitchFamily="2" charset="2"/>
              <a:buNone/>
            </a:pPr>
            <a:endParaRPr lang="zh-CN" altLang="en-US" sz="2800" smtClean="0"/>
          </a:p>
        </p:txBody>
      </p:sp>
      <p:sp>
        <p:nvSpPr>
          <p:cNvPr id="890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080C4E-0695-4C23-9140-D9307999A693}" type="slidenum">
              <a:rPr lang="en-US" altLang="zh-CN" smtClean="0"/>
              <a:pPr eaLnBrk="1" hangingPunct="1"/>
              <a:t>85</a:t>
            </a:fld>
            <a:endParaRPr lang="en-US" altLang="zh-CN" smtClean="0"/>
          </a:p>
        </p:txBody>
      </p:sp>
      <p:sp>
        <p:nvSpPr>
          <p:cNvPr id="89093" name="Text Box 4"/>
          <p:cNvSpPr txBox="1">
            <a:spLocks noChangeArrowheads="1"/>
          </p:cNvSpPr>
          <p:nvPr/>
        </p:nvSpPr>
        <p:spPr bwMode="auto">
          <a:xfrm>
            <a:off x="685800" y="1066800"/>
            <a:ext cx="8001000" cy="53244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points = np.zeros(100)</a:t>
            </a:r>
          </a:p>
          <a:p>
            <a:pPr eaLnBrk="1" hangingPunct="1"/>
            <a:r>
              <a:rPr lang="en-US" altLang="zh-CN" sz="2000"/>
              <a:t>outcomes = np.random.hypergeometric(25, 1, 3, size=len(points))</a:t>
            </a:r>
          </a:p>
          <a:p>
            <a:pPr eaLnBrk="1" hangingPunct="1"/>
            <a:r>
              <a:rPr lang="en-US" altLang="zh-CN" sz="2000"/>
              <a:t>#</a:t>
            </a:r>
            <a:r>
              <a:rPr lang="zh-CN" altLang="en-US" sz="2000"/>
              <a:t>使用</a:t>
            </a:r>
            <a:r>
              <a:rPr lang="en-US" altLang="zh-CN" sz="2000"/>
              <a:t>hypergeometric</a:t>
            </a:r>
            <a:r>
              <a:rPr lang="zh-CN" altLang="en-US" sz="2000"/>
              <a:t>函数初始化游戏的结果矩阵。该函数的第一个参数为罐中普通球的数量，第二个参数为“倒霉球”的数量，第三个参数为每次采样（摸球）的数量。</a:t>
            </a:r>
            <a:endParaRPr lang="en-US" altLang="zh-CN" sz="2000"/>
          </a:p>
          <a:p>
            <a:pPr eaLnBrk="1" hangingPunct="1"/>
            <a:endParaRPr lang="en-US" altLang="zh-CN" sz="2000"/>
          </a:p>
          <a:p>
            <a:pPr eaLnBrk="1" hangingPunct="1"/>
            <a:r>
              <a:rPr lang="en-US" altLang="zh-CN" sz="2000"/>
              <a:t>for i in range(len(points)):  #</a:t>
            </a:r>
            <a:r>
              <a:rPr lang="zh-CN" altLang="en-US" sz="2000"/>
              <a:t>产生的游戏结果计算相应的得分。</a:t>
            </a:r>
            <a:endParaRPr lang="en-US" altLang="zh-CN" sz="2000"/>
          </a:p>
          <a:p>
            <a:pPr eaLnBrk="1" hangingPunct="1"/>
            <a:r>
              <a:rPr lang="en-US" altLang="zh-CN" sz="2000"/>
              <a:t>      if outcomes[i] == 3:</a:t>
            </a:r>
          </a:p>
          <a:p>
            <a:pPr eaLnBrk="1" hangingPunct="1"/>
            <a:r>
              <a:rPr lang="en-US" altLang="zh-CN" sz="2000"/>
              <a:t>           points[i] = points[i - 1] + 1</a:t>
            </a:r>
          </a:p>
          <a:p>
            <a:pPr eaLnBrk="1" hangingPunct="1"/>
            <a:r>
              <a:rPr lang="en-US" altLang="zh-CN" sz="2000"/>
              <a:t>      elif outcomes[i] == 2:</a:t>
            </a:r>
          </a:p>
          <a:p>
            <a:pPr eaLnBrk="1" hangingPunct="1"/>
            <a:r>
              <a:rPr lang="en-US" altLang="zh-CN" sz="2000"/>
              <a:t>           points[i] = points[i - 1] - 6</a:t>
            </a:r>
          </a:p>
          <a:p>
            <a:pPr eaLnBrk="1" hangingPunct="1"/>
            <a:r>
              <a:rPr lang="en-US" altLang="zh-CN" sz="2000"/>
              <a:t>      else:</a:t>
            </a:r>
          </a:p>
          <a:p>
            <a:pPr eaLnBrk="1" hangingPunct="1"/>
            <a:r>
              <a:rPr lang="en-US" altLang="zh-CN" sz="2000"/>
              <a:t>          print outcomes[i]</a:t>
            </a:r>
          </a:p>
          <a:p>
            <a:pPr eaLnBrk="1" hangingPunct="1"/>
            <a:endParaRPr lang="en-US" altLang="zh-CN" sz="2000"/>
          </a:p>
          <a:p>
            <a:pPr eaLnBrk="1" hangingPunct="1"/>
            <a:r>
              <a:rPr lang="en-US" altLang="zh-CN" sz="2000"/>
              <a:t>plot(np.arange(len(points)), points)</a:t>
            </a:r>
          </a:p>
          <a:p>
            <a:pPr eaLnBrk="1" hangingPunct="1"/>
            <a:r>
              <a:rPr lang="en-US" altLang="zh-CN" sz="2000"/>
              <a:t>show()</a:t>
            </a:r>
            <a:endParaRPr lang="zh-CN" alt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sz="3600" smtClean="0"/>
              <a:t>numpy.random</a:t>
            </a:r>
            <a:r>
              <a:rPr lang="zh-CN" altLang="en-US" sz="3600" smtClean="0"/>
              <a:t>模块</a:t>
            </a:r>
          </a:p>
        </p:txBody>
      </p:sp>
      <p:sp>
        <p:nvSpPr>
          <p:cNvPr id="90115" name="内容占位符 2"/>
          <p:cNvSpPr>
            <a:spLocks noGrp="1"/>
          </p:cNvSpPr>
          <p:nvPr>
            <p:ph idx="1"/>
          </p:nvPr>
        </p:nvSpPr>
        <p:spPr>
          <a:xfrm>
            <a:off x="457200" y="1052513"/>
            <a:ext cx="8110538" cy="4967287"/>
          </a:xfrm>
        </p:spPr>
        <p:txBody>
          <a:bodyPr/>
          <a:lstStyle/>
          <a:p>
            <a:r>
              <a:rPr lang="zh-CN" altLang="en-US" sz="2800" smtClean="0"/>
              <a:t>连续分布</a:t>
            </a:r>
          </a:p>
          <a:p>
            <a:pPr>
              <a:buFont typeface="Wingdings" pitchFamily="2" charset="2"/>
              <a:buNone/>
            </a:pPr>
            <a:r>
              <a:rPr lang="zh-CN" altLang="en-US" sz="2800" smtClean="0"/>
              <a:t>          连续分布可以用</a:t>
            </a:r>
            <a:r>
              <a:rPr lang="en-US" altLang="zh-CN" sz="2800" smtClean="0"/>
              <a:t>PDF</a:t>
            </a:r>
            <a:r>
              <a:rPr lang="zh-CN" altLang="en-US" sz="2800" smtClean="0"/>
              <a:t>（</a:t>
            </a:r>
            <a:r>
              <a:rPr lang="en-US" altLang="zh-CN" sz="2800" smtClean="0"/>
              <a:t>Probability Density Function</a:t>
            </a:r>
            <a:r>
              <a:rPr lang="zh-CN" altLang="en-US" sz="2800" smtClean="0"/>
              <a:t>，概率密度函数）来描述。随机变量落在某一区间内的概率等于概率密度函数在该区间的曲线下方的面积。</a:t>
            </a:r>
            <a:r>
              <a:rPr lang="en-US" altLang="zh-CN" sz="2800" smtClean="0"/>
              <a:t>NumPy</a:t>
            </a:r>
            <a:r>
              <a:rPr lang="zh-CN" altLang="en-US" sz="2800" smtClean="0"/>
              <a:t>的</a:t>
            </a:r>
            <a:r>
              <a:rPr lang="en-US" altLang="zh-CN" sz="2800" smtClean="0"/>
              <a:t>random</a:t>
            </a:r>
            <a:r>
              <a:rPr lang="zh-CN" altLang="en-US" sz="2800" smtClean="0"/>
              <a:t>模块中有一系列连续分布的函数</a:t>
            </a:r>
            <a:r>
              <a:rPr lang="en-US" altLang="zh-CN" sz="2800" smtClean="0"/>
              <a:t>——beta</a:t>
            </a:r>
            <a:r>
              <a:rPr lang="zh-CN" altLang="en-US" sz="2800" smtClean="0"/>
              <a:t>、</a:t>
            </a:r>
            <a:r>
              <a:rPr lang="en-US" altLang="zh-CN" sz="2800" smtClean="0"/>
              <a:t>chisquare</a:t>
            </a:r>
            <a:r>
              <a:rPr lang="zh-CN" altLang="en-US" sz="2800" smtClean="0"/>
              <a:t>、</a:t>
            </a:r>
            <a:r>
              <a:rPr lang="en-US" altLang="zh-CN" sz="2800" smtClean="0"/>
              <a:t>exponential</a:t>
            </a:r>
            <a:r>
              <a:rPr lang="zh-CN" altLang="en-US" sz="2800" smtClean="0"/>
              <a:t>、</a:t>
            </a:r>
            <a:r>
              <a:rPr lang="en-US" altLang="zh-CN" sz="2800" smtClean="0"/>
              <a:t>f</a:t>
            </a:r>
            <a:r>
              <a:rPr lang="zh-CN" altLang="en-US" sz="2800" smtClean="0"/>
              <a:t>、</a:t>
            </a:r>
            <a:r>
              <a:rPr lang="en-US" altLang="zh-CN" sz="2800" smtClean="0"/>
              <a:t>gamma</a:t>
            </a:r>
            <a:r>
              <a:rPr lang="zh-CN" altLang="en-US" sz="2800" smtClean="0"/>
              <a:t>、</a:t>
            </a:r>
            <a:r>
              <a:rPr lang="en-US" altLang="zh-CN" sz="2800" smtClean="0"/>
              <a:t>gumbel</a:t>
            </a:r>
            <a:r>
              <a:rPr lang="zh-CN" altLang="en-US" sz="2800" smtClean="0"/>
              <a:t>、</a:t>
            </a:r>
            <a:r>
              <a:rPr lang="en-US" altLang="zh-CN" sz="2800" smtClean="0"/>
              <a:t>laplace</a:t>
            </a:r>
            <a:r>
              <a:rPr lang="zh-CN" altLang="en-US" sz="2800" smtClean="0"/>
              <a:t>、</a:t>
            </a:r>
            <a:r>
              <a:rPr lang="en-US" altLang="zh-CN" sz="2800" smtClean="0"/>
              <a:t>lognormal</a:t>
            </a:r>
            <a:r>
              <a:rPr lang="zh-CN" altLang="en-US" sz="2800" smtClean="0"/>
              <a:t>、</a:t>
            </a:r>
            <a:r>
              <a:rPr lang="it-IT" altLang="zh-CN" sz="2800" smtClean="0"/>
              <a:t>logistic</a:t>
            </a:r>
            <a:r>
              <a:rPr lang="zh-CN" altLang="it-IT" sz="2800" smtClean="0"/>
              <a:t>、</a:t>
            </a:r>
            <a:r>
              <a:rPr lang="it-IT" altLang="zh-CN" sz="2800" smtClean="0"/>
              <a:t>multivariate_normal</a:t>
            </a:r>
            <a:r>
              <a:rPr lang="zh-CN" altLang="it-IT" sz="2800" smtClean="0"/>
              <a:t>、</a:t>
            </a:r>
            <a:r>
              <a:rPr lang="it-IT" altLang="zh-CN" sz="2800" smtClean="0"/>
              <a:t>noncentral_chisquare</a:t>
            </a:r>
            <a:r>
              <a:rPr lang="zh-CN" altLang="it-IT" sz="2800" smtClean="0"/>
              <a:t>、</a:t>
            </a:r>
            <a:r>
              <a:rPr lang="it-IT" altLang="zh-CN" sz="2800" smtClean="0"/>
              <a:t>noncentral_f</a:t>
            </a:r>
            <a:r>
              <a:rPr lang="zh-CN" altLang="it-IT" sz="2800" smtClean="0"/>
              <a:t>、</a:t>
            </a:r>
            <a:r>
              <a:rPr lang="it-IT" altLang="zh-CN" sz="2800" smtClean="0"/>
              <a:t>normal</a:t>
            </a:r>
            <a:r>
              <a:rPr lang="zh-CN" altLang="it-IT" sz="2800" smtClean="0"/>
              <a:t>等。</a:t>
            </a:r>
            <a:endParaRPr lang="zh-CN" altLang="en-US" sz="2800" smtClean="0"/>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DEA3C44-3DBC-42BE-B85C-01D5C909C233}" type="slidenum">
              <a:rPr lang="en-US" altLang="zh-CN" smtClean="0"/>
              <a:pPr eaLnBrk="1" hangingPunct="1"/>
              <a:t>86</a:t>
            </a:fld>
            <a:endParaRPr lang="en-US" altLang="zh-CN"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sz="3600" smtClean="0"/>
              <a:t>numpy.random</a:t>
            </a:r>
            <a:r>
              <a:rPr lang="zh-CN" altLang="en-US" sz="3600" smtClean="0"/>
              <a:t>模块</a:t>
            </a:r>
            <a:endParaRPr lang="zh-CN" altLang="en-US" smtClean="0"/>
          </a:p>
        </p:txBody>
      </p:sp>
      <p:sp>
        <p:nvSpPr>
          <p:cNvPr id="91139" name="内容占位符 2"/>
          <p:cNvSpPr>
            <a:spLocks noGrp="1"/>
          </p:cNvSpPr>
          <p:nvPr>
            <p:ph idx="1"/>
          </p:nvPr>
        </p:nvSpPr>
        <p:spPr>
          <a:xfrm>
            <a:off x="609600" y="1066800"/>
            <a:ext cx="8001000" cy="5181600"/>
          </a:xfrm>
        </p:spPr>
        <p:txBody>
          <a:bodyPr/>
          <a:lstStyle/>
          <a:p>
            <a:pPr>
              <a:buFont typeface="Wingdings" pitchFamily="2" charset="2"/>
              <a:buNone/>
            </a:pPr>
            <a:r>
              <a:rPr lang="zh-CN" altLang="en-US" smtClean="0"/>
              <a:t>绘制正态分布</a:t>
            </a:r>
          </a:p>
          <a:p>
            <a:pPr>
              <a:buFont typeface="Wingdings" pitchFamily="2" charset="2"/>
              <a:buNone/>
            </a:pPr>
            <a:r>
              <a:rPr lang="zh-CN" altLang="en-US" smtClean="0"/>
              <a:t>          随机数可以从正态分布中产生，它们的直方图能够直观地刻画正态分布。</a:t>
            </a: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zh-CN" altLang="en-US" smtClean="0"/>
              <a:t>          </a:t>
            </a:r>
            <a:r>
              <a:rPr lang="zh-CN" altLang="en-US" sz="2800" smtClean="0"/>
              <a:t>而最后一个元素如下计算</a:t>
            </a:r>
            <a:r>
              <a:rPr lang="en-US" altLang="zh-CN" sz="2800" smtClean="0"/>
              <a:t>:</a:t>
            </a:r>
            <a:endParaRPr lang="zh-CN" altLang="en-US" sz="2800" smtClean="0"/>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A35102-6635-4A20-B330-5708F330769B}" type="slidenum">
              <a:rPr lang="en-US" altLang="zh-CN" smtClean="0"/>
              <a:pPr eaLnBrk="1" hangingPunct="1"/>
              <a:t>87</a:t>
            </a:fld>
            <a:endParaRPr lang="en-US" altLang="zh-CN" smtClean="0"/>
          </a:p>
        </p:txBody>
      </p:sp>
      <p:sp>
        <p:nvSpPr>
          <p:cNvPr id="91141" name="Text Box 4"/>
          <p:cNvSpPr txBox="1">
            <a:spLocks noChangeArrowheads="1"/>
          </p:cNvSpPr>
          <p:nvPr/>
        </p:nvSpPr>
        <p:spPr bwMode="auto">
          <a:xfrm>
            <a:off x="914400" y="2819400"/>
            <a:ext cx="6705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p>
          <a:p>
            <a:pPr eaLnBrk="1" hangingPunct="1"/>
            <a:endParaRPr lang="en-US" altLang="zh-CN" sz="2000"/>
          </a:p>
          <a:p>
            <a:pPr eaLnBrk="1" hangingPunct="1"/>
            <a:endParaRPr lang="en-US" altLang="zh-CN" sz="2000"/>
          </a:p>
          <a:p>
            <a:pPr eaLnBrk="1" hangingPunct="1"/>
            <a:r>
              <a:rPr lang="en-US" altLang="zh-CN" sz="2000"/>
              <a:t>#</a:t>
            </a:r>
            <a:r>
              <a:rPr lang="zh-CN" altLang="en-US" sz="2000"/>
              <a:t>使用</a:t>
            </a:r>
            <a:r>
              <a:rPr lang="en-US" altLang="zh-CN" sz="2000"/>
              <a:t>NumPy random</a:t>
            </a:r>
            <a:r>
              <a:rPr lang="zh-CN" altLang="en-US" sz="2000"/>
              <a:t>模块中的</a:t>
            </a:r>
            <a:r>
              <a:rPr lang="en-US" altLang="zh-CN" sz="2000"/>
              <a:t>normal</a:t>
            </a:r>
            <a:r>
              <a:rPr lang="zh-CN" altLang="en-US" sz="2000"/>
              <a:t>函数产生指定数量的随机数。</a:t>
            </a:r>
            <a:endParaRPr lang="en-US" altLang="zh-CN" sz="2000"/>
          </a:p>
          <a:p>
            <a:pPr eaLnBrk="1" hangingPunct="1"/>
            <a:r>
              <a:rPr lang="en-US" altLang="zh-CN" sz="2000"/>
              <a:t>N=10000</a:t>
            </a:r>
          </a:p>
          <a:p>
            <a:pPr eaLnBrk="1" hangingPunct="1"/>
            <a:r>
              <a:rPr lang="en-US" altLang="zh-CN" sz="2000"/>
              <a:t>normal_values = np.random.normal(size=N)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sz="3600" smtClean="0"/>
              <a:t>numpy.random</a:t>
            </a:r>
            <a:r>
              <a:rPr lang="zh-CN" altLang="en-US" sz="3600" smtClean="0"/>
              <a:t>模块</a:t>
            </a:r>
          </a:p>
        </p:txBody>
      </p:sp>
      <p:sp>
        <p:nvSpPr>
          <p:cNvPr id="92163" name="内容占位符 2"/>
          <p:cNvSpPr>
            <a:spLocks noGrp="1"/>
          </p:cNvSpPr>
          <p:nvPr>
            <p:ph idx="1"/>
          </p:nvPr>
        </p:nvSpPr>
        <p:spPr>
          <a:xfrm>
            <a:off x="566738" y="1052513"/>
            <a:ext cx="8001000" cy="5195887"/>
          </a:xfrm>
        </p:spPr>
        <p:txBody>
          <a:bodyPr/>
          <a:lstStyle/>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zh-CN" altLang="en-US" smtClean="0"/>
              <a:t>        </a:t>
            </a:r>
          </a:p>
        </p:txBody>
      </p:sp>
      <p:sp>
        <p:nvSpPr>
          <p:cNvPr id="921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85A3A28-EF83-4E6F-9550-21C9A1C30ECF}" type="slidenum">
              <a:rPr lang="en-US" altLang="zh-CN" smtClean="0"/>
              <a:pPr eaLnBrk="1" hangingPunct="1"/>
              <a:t>88</a:t>
            </a:fld>
            <a:endParaRPr lang="en-US" altLang="zh-CN" smtClean="0"/>
          </a:p>
        </p:txBody>
      </p:sp>
      <p:sp>
        <p:nvSpPr>
          <p:cNvPr id="92165" name="Text Box 4"/>
          <p:cNvSpPr txBox="1">
            <a:spLocks noChangeArrowheads="1"/>
          </p:cNvSpPr>
          <p:nvPr/>
        </p:nvSpPr>
        <p:spPr bwMode="auto">
          <a:xfrm>
            <a:off x="609600" y="1371600"/>
            <a:ext cx="76962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t>
            </a:r>
            <a:r>
              <a:rPr lang="zh-CN" altLang="en-US" sz="2000"/>
              <a:t>绘制分布直方图和理论上的概率密度函数（均值为</a:t>
            </a:r>
            <a:r>
              <a:rPr lang="en-US" altLang="zh-CN" sz="2000"/>
              <a:t>0</a:t>
            </a:r>
            <a:r>
              <a:rPr lang="zh-CN" altLang="en-US" sz="2000"/>
              <a:t>、方差为</a:t>
            </a:r>
            <a:r>
              <a:rPr lang="en-US" altLang="zh-CN" sz="2000"/>
              <a:t>1</a:t>
            </a:r>
            <a:r>
              <a:rPr lang="zh-CN" altLang="en-US" sz="2000"/>
              <a:t>的正态分布）曲线。我们将使用</a:t>
            </a:r>
            <a:r>
              <a:rPr lang="en-US" altLang="zh-CN" sz="2000"/>
              <a:t>Matplotlib</a:t>
            </a:r>
            <a:r>
              <a:rPr lang="zh-CN" altLang="en-US" sz="2000"/>
              <a:t>进行绘图。</a:t>
            </a:r>
            <a:endParaRPr lang="en-US" altLang="zh-CN" sz="2000"/>
          </a:p>
          <a:p>
            <a:pPr eaLnBrk="1" hangingPunct="1"/>
            <a:endParaRPr lang="zh-CN" altLang="en-US" sz="2000"/>
          </a:p>
          <a:p>
            <a:pPr eaLnBrk="1" hangingPunct="1"/>
            <a:r>
              <a:rPr lang="en-US" altLang="zh-CN" sz="2000"/>
              <a:t>dummy, bins, dummy = plt.hist(normal_values, np.sqrt(N), normed=True, lw=1)</a:t>
            </a:r>
          </a:p>
          <a:p>
            <a:pPr eaLnBrk="1" hangingPunct="1"/>
            <a:r>
              <a:rPr lang="en-US" altLang="zh-CN" sz="2000"/>
              <a:t>sigma = 1</a:t>
            </a:r>
          </a:p>
          <a:p>
            <a:pPr eaLnBrk="1" hangingPunct="1"/>
            <a:r>
              <a:rPr lang="en-US" altLang="zh-CN" sz="2000"/>
              <a:t>mu = 0</a:t>
            </a:r>
          </a:p>
          <a:p>
            <a:pPr eaLnBrk="1" hangingPunct="1"/>
            <a:r>
              <a:rPr lang="en-US" altLang="zh-CN" sz="2000"/>
              <a:t>plt.plot(bins, 1/(sigma * np.sqrt(2 * np.pi)) * np.exp( - (bins -mu)**2 / (2 *</a:t>
            </a:r>
          </a:p>
          <a:p>
            <a:pPr eaLnBrk="1" hangingPunct="1"/>
            <a:r>
              <a:rPr lang="en-US" altLang="zh-CN" sz="2000"/>
              <a:t>sigma**2) ),lw=2)</a:t>
            </a:r>
          </a:p>
          <a:p>
            <a:pPr eaLnBrk="1" hangingPunct="1"/>
            <a:r>
              <a:rPr lang="en-US" altLang="zh-CN" sz="2000"/>
              <a:t>plt.show()</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sz="3600" smtClean="0"/>
              <a:t>numpy.random</a:t>
            </a:r>
            <a:r>
              <a:rPr lang="zh-CN" altLang="en-US" sz="3600" smtClean="0"/>
              <a:t>模块</a:t>
            </a:r>
          </a:p>
        </p:txBody>
      </p:sp>
      <p:sp>
        <p:nvSpPr>
          <p:cNvPr id="93187" name="内容占位符 2"/>
          <p:cNvSpPr>
            <a:spLocks noGrp="1"/>
          </p:cNvSpPr>
          <p:nvPr>
            <p:ph idx="1"/>
          </p:nvPr>
        </p:nvSpPr>
        <p:spPr>
          <a:xfrm>
            <a:off x="566738" y="914400"/>
            <a:ext cx="8001000" cy="5410200"/>
          </a:xfrm>
        </p:spPr>
        <p:txBody>
          <a:bodyPr/>
          <a:lstStyle/>
          <a:p>
            <a:pPr>
              <a:buFont typeface="Wingdings" pitchFamily="2" charset="2"/>
              <a:buNone/>
            </a:pPr>
            <a:r>
              <a:rPr lang="zh-CN" altLang="en-US" sz="2800" smtClean="0"/>
              <a:t>对数正态分布： 绘制出对数正态分布的概率密度函数以及对应的分布直方图。</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8369B11-CB80-44E3-B650-6F59E5326A0A}" type="slidenum">
              <a:rPr lang="en-US" altLang="zh-CN" smtClean="0"/>
              <a:pPr eaLnBrk="1" hangingPunct="1"/>
              <a:t>89</a:t>
            </a:fld>
            <a:endParaRPr lang="en-US" altLang="zh-CN" smtClean="0"/>
          </a:p>
        </p:txBody>
      </p:sp>
      <p:sp>
        <p:nvSpPr>
          <p:cNvPr id="93189" name="Text Box 4"/>
          <p:cNvSpPr txBox="1">
            <a:spLocks noChangeArrowheads="1"/>
          </p:cNvSpPr>
          <p:nvPr/>
        </p:nvSpPr>
        <p:spPr bwMode="auto">
          <a:xfrm>
            <a:off x="838200" y="1905000"/>
            <a:ext cx="74676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p>
          <a:p>
            <a:pPr eaLnBrk="1" hangingPunct="1"/>
            <a:r>
              <a:rPr lang="en-US" altLang="zh-CN" sz="2000"/>
              <a:t>N=10000</a:t>
            </a:r>
          </a:p>
          <a:p>
            <a:pPr eaLnBrk="1" hangingPunct="1"/>
            <a:r>
              <a:rPr lang="en-US" altLang="zh-CN" sz="2000"/>
              <a:t>lognormal_values = np.random.lognormal(size=N)</a:t>
            </a:r>
          </a:p>
          <a:p>
            <a:pPr eaLnBrk="1" hangingPunct="1"/>
            <a:r>
              <a:rPr lang="en-US" altLang="zh-CN" sz="2000"/>
              <a:t>#</a:t>
            </a:r>
            <a:r>
              <a:rPr lang="zh-CN" altLang="en-US" sz="2000"/>
              <a:t>绘制分布直方图和理论上的概率密度函数（均值为</a:t>
            </a:r>
            <a:r>
              <a:rPr lang="en-US" altLang="zh-CN" sz="2000"/>
              <a:t>0</a:t>
            </a:r>
            <a:r>
              <a:rPr lang="zh-CN" altLang="en-US" sz="2000"/>
              <a:t>、方差为</a:t>
            </a:r>
            <a:r>
              <a:rPr lang="en-US" altLang="zh-CN" sz="2000"/>
              <a:t>1</a:t>
            </a:r>
            <a:r>
              <a:rPr lang="zh-CN" altLang="en-US" sz="2000"/>
              <a:t>）</a:t>
            </a:r>
            <a:endParaRPr lang="en-US" altLang="zh-CN" sz="2000"/>
          </a:p>
          <a:p>
            <a:pPr eaLnBrk="1" hangingPunct="1"/>
            <a:r>
              <a:rPr lang="en-US" altLang="zh-CN" sz="2000"/>
              <a:t>dummy, bins, dummy = plt.hist(lognormal_values, np.sqrt(N),normed=True, lw=1)</a:t>
            </a:r>
          </a:p>
          <a:p>
            <a:pPr eaLnBrk="1" hangingPunct="1"/>
            <a:r>
              <a:rPr lang="en-US" altLang="zh-CN" sz="2000"/>
              <a:t>sigma = 1</a:t>
            </a:r>
          </a:p>
          <a:p>
            <a:pPr eaLnBrk="1" hangingPunct="1"/>
            <a:r>
              <a:rPr lang="en-US" altLang="zh-CN" sz="2000"/>
              <a:t>mu = 0</a:t>
            </a:r>
          </a:p>
          <a:p>
            <a:pPr eaLnBrk="1" hangingPunct="1"/>
            <a:r>
              <a:rPr lang="en-US" altLang="zh-CN" sz="2000"/>
              <a:t>x = np.linspace(min(bins), max(bins), len(bins))</a:t>
            </a:r>
          </a:p>
          <a:p>
            <a:pPr eaLnBrk="1" hangingPunct="1"/>
            <a:r>
              <a:rPr lang="en-US" altLang="zh-CN" sz="2000"/>
              <a:t>pdf = np.exp(-(np.log(x) - mu)**2 / (2 * sigma**2))/ (x * sigma * np.sqrt(2 * np.pi))</a:t>
            </a:r>
          </a:p>
          <a:p>
            <a:pPr eaLnBrk="1" hangingPunct="1"/>
            <a:r>
              <a:rPr lang="en-US" altLang="zh-CN" sz="2000"/>
              <a:t>plt.plot(x, pdf,lw=3)</a:t>
            </a:r>
          </a:p>
          <a:p>
            <a:pPr eaLnBrk="1" hangingPunct="1"/>
            <a:r>
              <a:rPr lang="en-US" altLang="zh-CN" sz="2000"/>
              <a:t>plt.show()</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zh-CN" sz="3600" smtClean="0"/>
              <a:t>求和、平均值、方差</a:t>
            </a:r>
            <a:endParaRPr lang="zh-CN" altLang="en-US" sz="3600" smtClean="0"/>
          </a:p>
        </p:txBody>
      </p:sp>
      <p:sp>
        <p:nvSpPr>
          <p:cNvPr id="11267" name="内容占位符 2"/>
          <p:cNvSpPr>
            <a:spLocks noGrp="1"/>
          </p:cNvSpPr>
          <p:nvPr>
            <p:ph idx="1"/>
          </p:nvPr>
        </p:nvSpPr>
        <p:spPr/>
        <p:txBody>
          <a:bodyPr/>
          <a:lstStyle/>
          <a:p>
            <a:pPr>
              <a:buFont typeface="Wingdings" pitchFamily="2" charset="2"/>
              <a:buNone/>
            </a:pPr>
            <a:r>
              <a:rPr lang="en-US" altLang="zh-CN" sz="2800" smtClean="0"/>
              <a:t>          mean()</a:t>
            </a:r>
            <a:r>
              <a:rPr lang="zh-CN" altLang="zh-CN" sz="2800" smtClean="0"/>
              <a:t>用于求数组的平均值，也可以通过</a:t>
            </a:r>
            <a:r>
              <a:rPr lang="en-US" altLang="zh-CN" sz="2800" smtClean="0"/>
              <a:t>axis</a:t>
            </a:r>
            <a:r>
              <a:rPr lang="zh-CN" altLang="zh-CN" sz="2800" smtClean="0"/>
              <a:t>参数指定求平均值的轴，通过</a:t>
            </a:r>
            <a:r>
              <a:rPr lang="en-US" altLang="zh-CN" sz="2800" smtClean="0"/>
              <a:t>out</a:t>
            </a:r>
            <a:r>
              <a:rPr lang="zh-CN" altLang="zh-CN" sz="2800" smtClean="0"/>
              <a:t>参数指定输出数组。和</a:t>
            </a:r>
            <a:r>
              <a:rPr lang="en-US" altLang="zh-CN" sz="2800" smtClean="0"/>
              <a:t>sum()</a:t>
            </a:r>
            <a:r>
              <a:rPr lang="zh-CN" altLang="zh-CN" sz="2800" smtClean="0"/>
              <a:t>不同的是，对于整数数组，它使用双精度浮点数进行计算，而对于其他类型的数组，则使用和数组元素类型相同的累加变量进行计算：</a:t>
            </a:r>
          </a:p>
          <a:p>
            <a:endParaRPr lang="en-US" altLang="zh-CN" smtClean="0"/>
          </a:p>
          <a:p>
            <a:endParaRPr lang="en-US" altLang="zh-CN" smtClean="0"/>
          </a:p>
          <a:p>
            <a:endParaRPr lang="en-US" altLang="zh-CN" smtClean="0"/>
          </a:p>
        </p:txBody>
      </p:sp>
      <p:sp>
        <p:nvSpPr>
          <p:cNvPr id="1126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91434E-4EE5-45A0-9ED3-F57491D7E416}" type="slidenum">
              <a:rPr lang="en-US" altLang="zh-CN" smtClean="0"/>
              <a:pPr eaLnBrk="1" hangingPunct="1"/>
              <a:t>9</a:t>
            </a:fld>
            <a:endParaRPr lang="en-US" altLang="zh-CN" smtClean="0"/>
          </a:p>
        </p:txBody>
      </p:sp>
      <p:sp>
        <p:nvSpPr>
          <p:cNvPr id="11269" name="Text Box 4"/>
          <p:cNvSpPr txBox="1">
            <a:spLocks noChangeArrowheads="1"/>
          </p:cNvSpPr>
          <p:nvPr/>
        </p:nvSpPr>
        <p:spPr bwMode="auto">
          <a:xfrm>
            <a:off x="838200" y="3886200"/>
            <a:ext cx="7848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&gt;&gt;&gt;np.mean(a,axis=1) #</a:t>
            </a:r>
            <a:r>
              <a:rPr lang="zh-CN" altLang="en-US" sz="2000"/>
              <a:t>整数数组使用双精度浮点数进行计算 </a:t>
            </a:r>
            <a:endParaRPr lang="en-US" altLang="zh-CN" sz="2000"/>
          </a:p>
          <a:p>
            <a:pPr eaLnBrk="1" hangingPunct="1"/>
            <a:r>
              <a:rPr lang="en-US" altLang="zh-CN" sz="2000"/>
              <a:t>array([ 5.2</a:t>
            </a:r>
            <a:r>
              <a:rPr lang="zh-CN" altLang="en-US" sz="2000"/>
              <a:t>，</a:t>
            </a:r>
            <a:r>
              <a:rPr lang="en-US" altLang="zh-CN" sz="2000"/>
              <a:t>3.8</a:t>
            </a:r>
            <a:r>
              <a:rPr lang="zh-CN" altLang="en-US" sz="2000"/>
              <a:t>，</a:t>
            </a:r>
            <a:r>
              <a:rPr lang="en-US" altLang="zh-CN" sz="2000"/>
              <a:t>6. , 4.4])</a:t>
            </a:r>
            <a:endParaRPr lang="zh-CN" altLang="en-US" sz="2000"/>
          </a:p>
          <a:p>
            <a:pPr eaLnBrk="1" hangingPunct="1"/>
            <a:r>
              <a:rPr lang="en-US" altLang="zh-CN" sz="2000"/>
              <a:t>&gt;&gt;&gt; np.mean(b) #</a:t>
            </a:r>
            <a:r>
              <a:rPr lang="zh-CN" altLang="en-US" sz="2000"/>
              <a:t>单精度浮点数使用单精度浮点数进行计算 </a:t>
            </a:r>
            <a:endParaRPr lang="en-US" altLang="zh-CN" sz="2000"/>
          </a:p>
          <a:p>
            <a:pPr eaLnBrk="1" hangingPunct="1"/>
            <a:r>
              <a:rPr lang="en-US" altLang="zh-CN" sz="2000"/>
              <a:t>1.1109205</a:t>
            </a:r>
            <a:endParaRPr lang="zh-CN" altLang="en-US" sz="2000"/>
          </a:p>
          <a:p>
            <a:pPr eaLnBrk="1" hangingPunct="1"/>
            <a:r>
              <a:rPr lang="en-US" altLang="zh-CN" sz="2000"/>
              <a:t>&gt;&gt;&gt; np.mean(b, dtype=np.double) #</a:t>
            </a:r>
            <a:r>
              <a:rPr lang="zh-CN" altLang="en-US" sz="2000"/>
              <a:t>用双稍度浮点数计算平均值 </a:t>
            </a:r>
            <a:endParaRPr lang="en-US" altLang="zh-CN" sz="2000"/>
          </a:p>
          <a:p>
            <a:pPr eaLnBrk="1" hangingPunct="1"/>
            <a:r>
              <a:rPr lang="en-US" altLang="zh-CN" sz="2000"/>
              <a:t>1.1000000238418579</a:t>
            </a:r>
            <a:endParaRPr lang="zh-CN" altLang="en-US" sz="2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z="3600" smtClean="0"/>
              <a:t>直方图</a:t>
            </a:r>
            <a:r>
              <a:rPr lang="en-US" altLang="zh-CN" sz="3600" smtClean="0"/>
              <a:t>(histogram)</a:t>
            </a:r>
            <a:endParaRPr lang="zh-CN" altLang="en-US" sz="3600" smtClean="0"/>
          </a:p>
        </p:txBody>
      </p:sp>
      <p:sp>
        <p:nvSpPr>
          <p:cNvPr id="94211" name="内容占位符 2"/>
          <p:cNvSpPr>
            <a:spLocks noGrp="1"/>
          </p:cNvSpPr>
          <p:nvPr>
            <p:ph idx="1"/>
          </p:nvPr>
        </p:nvSpPr>
        <p:spPr>
          <a:xfrm>
            <a:off x="566738" y="1052513"/>
            <a:ext cx="7967662" cy="4967287"/>
          </a:xfrm>
        </p:spPr>
        <p:txBody>
          <a:bodyPr/>
          <a:lstStyle/>
          <a:p>
            <a:pPr>
              <a:buFont typeface="Wingdings" pitchFamily="2" charset="2"/>
              <a:buNone/>
            </a:pPr>
            <a:r>
              <a:rPr lang="en-US" altLang="zh-CN" smtClean="0"/>
              <a:t>          NumPy</a:t>
            </a:r>
            <a:r>
              <a:rPr lang="zh-CN" altLang="en-US" smtClean="0"/>
              <a:t>中</a:t>
            </a:r>
            <a:r>
              <a:rPr lang="en-US" altLang="zh-CN" smtClean="0"/>
              <a:t>histogram</a:t>
            </a:r>
            <a:r>
              <a:rPr lang="zh-CN" altLang="en-US" smtClean="0"/>
              <a:t>函数应用到一个数组返回一对变量：直方图数组和箱式向量。</a:t>
            </a:r>
            <a:endParaRPr lang="en-US" altLang="zh-CN" smtClean="0"/>
          </a:p>
          <a:p>
            <a:pPr>
              <a:buFont typeface="Wingdings" pitchFamily="2" charset="2"/>
              <a:buNone/>
            </a:pPr>
            <a:r>
              <a:rPr lang="en-US" altLang="zh-CN" smtClean="0"/>
              <a:t>          </a:t>
            </a:r>
            <a:r>
              <a:rPr lang="zh-CN" altLang="en-US" smtClean="0"/>
              <a:t>注意：</a:t>
            </a:r>
            <a:r>
              <a:rPr lang="en-US" altLang="zh-CN" smtClean="0"/>
              <a:t>matplotlib</a:t>
            </a:r>
            <a:r>
              <a:rPr lang="zh-CN" altLang="en-US" smtClean="0"/>
              <a:t>也有一个用来建立直方图的函数</a:t>
            </a:r>
            <a:r>
              <a:rPr lang="en-US" altLang="zh-CN" smtClean="0"/>
              <a:t>(</a:t>
            </a:r>
            <a:r>
              <a:rPr lang="zh-CN" altLang="en-US" smtClean="0"/>
              <a:t>叫作</a:t>
            </a:r>
            <a:r>
              <a:rPr lang="en-US" altLang="zh-CN" smtClean="0"/>
              <a:t>hist,</a:t>
            </a:r>
            <a:r>
              <a:rPr lang="zh-CN" altLang="en-US" smtClean="0"/>
              <a:t>正如</a:t>
            </a:r>
            <a:r>
              <a:rPr lang="en-US" altLang="zh-CN" smtClean="0"/>
              <a:t>matlab</a:t>
            </a:r>
            <a:r>
              <a:rPr lang="zh-CN" altLang="en-US" smtClean="0"/>
              <a:t>中一样</a:t>
            </a:r>
            <a:r>
              <a:rPr lang="en-US" altLang="zh-CN" smtClean="0"/>
              <a:t>)</a:t>
            </a:r>
            <a:r>
              <a:rPr lang="zh-CN" altLang="en-US" smtClean="0"/>
              <a:t>与</a:t>
            </a:r>
            <a:r>
              <a:rPr lang="en-US" altLang="zh-CN" smtClean="0"/>
              <a:t>NumPy</a:t>
            </a:r>
            <a:r>
              <a:rPr lang="zh-CN" altLang="en-US" smtClean="0"/>
              <a:t>中的不同。主要的差别是</a:t>
            </a:r>
            <a:r>
              <a:rPr lang="en-US" altLang="zh-CN" smtClean="0"/>
              <a:t>pylab.hist</a:t>
            </a:r>
            <a:r>
              <a:rPr lang="zh-CN" altLang="en-US" smtClean="0"/>
              <a:t>自动绘制直方图，而</a:t>
            </a:r>
            <a:r>
              <a:rPr lang="en-US" altLang="zh-CN" smtClean="0"/>
              <a:t>numpy.histogram</a:t>
            </a:r>
            <a:r>
              <a:rPr lang="zh-CN" altLang="en-US" smtClean="0"/>
              <a:t>仅仅产生数据。</a:t>
            </a:r>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134446F-25E9-4096-8C7D-551144D0807F}" type="slidenum">
              <a:rPr lang="en-US" altLang="zh-CN" smtClean="0"/>
              <a:pPr eaLnBrk="1" hangingPunct="1"/>
              <a:t>90</a:t>
            </a:fld>
            <a:endParaRPr lang="en-US" altLang="zh-CN"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609600" y="304800"/>
            <a:ext cx="8001000" cy="603250"/>
          </a:xfrm>
        </p:spPr>
        <p:txBody>
          <a:bodyPr/>
          <a:lstStyle/>
          <a:p>
            <a:r>
              <a:rPr lang="zh-CN" altLang="en-US" sz="3600" smtClean="0"/>
              <a:t>直方图</a:t>
            </a:r>
            <a:r>
              <a:rPr lang="en-US" altLang="zh-CN" sz="3600" smtClean="0"/>
              <a:t>(histogram)</a:t>
            </a:r>
          </a:p>
        </p:txBody>
      </p:sp>
      <p:sp>
        <p:nvSpPr>
          <p:cNvPr id="95235" name="内容占位符 2"/>
          <p:cNvSpPr>
            <a:spLocks noGrp="1"/>
          </p:cNvSpPr>
          <p:nvPr>
            <p:ph idx="1"/>
          </p:nvPr>
        </p:nvSpPr>
        <p:spPr/>
        <p:txBody>
          <a:bodyPr/>
          <a:lstStyle/>
          <a:p>
            <a:pPr>
              <a:buFont typeface="Wingdings" pitchFamily="2" charset="2"/>
              <a:buNone/>
            </a:pPr>
            <a:r>
              <a:rPr lang="zh-CN" altLang="en-US" sz="2800" smtClean="0"/>
              <a:t>          </a:t>
            </a:r>
            <a:endParaRPr lang="zh-CN" altLang="en-US" smtClean="0"/>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C51D501-6510-4CC6-A56C-4E6F162DA9F8}" type="slidenum">
              <a:rPr lang="en-US" altLang="zh-CN" smtClean="0"/>
              <a:pPr eaLnBrk="1" hangingPunct="1"/>
              <a:t>91</a:t>
            </a:fld>
            <a:endParaRPr lang="en-US" altLang="zh-CN" smtClean="0"/>
          </a:p>
        </p:txBody>
      </p:sp>
      <p:sp>
        <p:nvSpPr>
          <p:cNvPr id="95237" name="Text Box 4"/>
          <p:cNvSpPr txBox="1">
            <a:spLocks noChangeArrowheads="1"/>
          </p:cNvSpPr>
          <p:nvPr/>
        </p:nvSpPr>
        <p:spPr bwMode="auto">
          <a:xfrm>
            <a:off x="609600" y="1371600"/>
            <a:ext cx="80010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a:t>
            </a:r>
          </a:p>
          <a:p>
            <a:pPr eaLnBrk="1" hangingPunct="1"/>
            <a:r>
              <a:rPr lang="en-US" altLang="zh-CN" sz="2000"/>
              <a:t>import pylab </a:t>
            </a:r>
          </a:p>
          <a:p>
            <a:pPr eaLnBrk="1" hangingPunct="1"/>
            <a:r>
              <a:rPr lang="en-US" altLang="zh-CN" sz="2000"/>
              <a:t># Build a vector of 10000 normal deviates with variance 0.5^2 and mean 2 </a:t>
            </a:r>
          </a:p>
          <a:p>
            <a:pPr eaLnBrk="1" hangingPunct="1"/>
            <a:r>
              <a:rPr lang="en-US" altLang="zh-CN" sz="2000"/>
              <a:t>mu, sigma = 2, 0.5</a:t>
            </a:r>
          </a:p>
          <a:p>
            <a:pPr eaLnBrk="1" hangingPunct="1"/>
            <a:r>
              <a:rPr lang="en-US" altLang="zh-CN" sz="2000"/>
              <a:t> v = numpy.random.normal(mu,sigma,10000) </a:t>
            </a:r>
          </a:p>
          <a:p>
            <a:pPr eaLnBrk="1" hangingPunct="1"/>
            <a:r>
              <a:rPr lang="en-US" altLang="zh-CN" sz="2000"/>
              <a:t># Plot a normalized histogram with 50 bins</a:t>
            </a:r>
          </a:p>
          <a:p>
            <a:pPr eaLnBrk="1" hangingPunct="1"/>
            <a:r>
              <a:rPr lang="en-US" altLang="zh-CN" sz="2000"/>
              <a:t>pylab.hist(v, bins=50, normed=1) </a:t>
            </a:r>
          </a:p>
          <a:p>
            <a:pPr eaLnBrk="1" hangingPunct="1"/>
            <a:r>
              <a:rPr lang="en-US" altLang="zh-CN" sz="2000"/>
              <a:t># matplotlib version (plot) </a:t>
            </a:r>
          </a:p>
          <a:p>
            <a:pPr eaLnBrk="1" hangingPunct="1"/>
            <a:r>
              <a:rPr lang="en-US" altLang="zh-CN" sz="2000"/>
              <a:t>pylab.show()</a:t>
            </a:r>
          </a:p>
          <a:p>
            <a:pPr eaLnBrk="1" hangingPunct="1"/>
            <a:r>
              <a:rPr lang="en-US" altLang="zh-CN" sz="2000"/>
              <a:t> # Compute the histogram with numpy and then plot it </a:t>
            </a:r>
          </a:p>
          <a:p>
            <a:pPr eaLnBrk="1" hangingPunct="1"/>
            <a:r>
              <a:rPr lang="en-US" altLang="zh-CN" sz="2000"/>
              <a:t>(n, bins) = numpy.histogram(v, bins=50, normed=True) </a:t>
            </a:r>
          </a:p>
          <a:p>
            <a:pPr eaLnBrk="1" hangingPunct="1"/>
            <a:r>
              <a:rPr lang="en-US" altLang="zh-CN" sz="2000"/>
              <a:t># NumPy version (no plot)</a:t>
            </a:r>
          </a:p>
          <a:p>
            <a:pPr eaLnBrk="1" hangingPunct="1"/>
            <a:r>
              <a:rPr lang="en-US" altLang="zh-CN" sz="2000"/>
              <a:t> pylab.plot(.5*(bins[1:]+bins[:-1]), n)</a:t>
            </a:r>
          </a:p>
          <a:p>
            <a:pPr eaLnBrk="1" hangingPunct="1"/>
            <a:r>
              <a:rPr lang="en-US" altLang="zh-CN" sz="2000"/>
              <a:t> pylab.show()</a:t>
            </a:r>
            <a:endParaRPr lang="zh-CN" altLang="en-US"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smtClean="0"/>
          </a:p>
        </p:txBody>
      </p:sp>
      <p:sp>
        <p:nvSpPr>
          <p:cNvPr id="96259" name="内容占位符 2"/>
          <p:cNvSpPr>
            <a:spLocks noGrp="1"/>
          </p:cNvSpPr>
          <p:nvPr>
            <p:ph idx="1"/>
          </p:nvPr>
        </p:nvSpPr>
        <p:spPr/>
        <p:txBody>
          <a:bodyPr/>
          <a:lstStyle/>
          <a:p>
            <a:endParaRPr lang="zh-CN" altLang="en-US" smtClean="0"/>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0F99BB1-4298-4AB5-816D-DFA0AE322848}" type="slidenum">
              <a:rPr lang="en-US" altLang="zh-CN" smtClean="0"/>
              <a:pPr eaLnBrk="1" hangingPunct="1"/>
              <a:t>92</a:t>
            </a:fld>
            <a:endParaRPr lang="en-US" altLang="zh-CN" smtClean="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Template>
  <TotalTime>7152</TotalTime>
  <Words>8042</Words>
  <Application>Microsoft Office PowerPoint</Application>
  <PresentationFormat>全屏显示(4:3)</PresentationFormat>
  <Paragraphs>1030</Paragraphs>
  <Slides>92</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92</vt:i4>
      </vt:variant>
    </vt:vector>
  </HeadingPairs>
  <TitlesOfParts>
    <vt:vector size="98" baseType="lpstr">
      <vt:lpstr>Verdana</vt:lpstr>
      <vt:lpstr>宋体</vt:lpstr>
      <vt:lpstr>Arial</vt:lpstr>
      <vt:lpstr>Wingdings</vt:lpstr>
      <vt:lpstr>Times New Roman</vt:lpstr>
      <vt:lpstr>Profile</vt:lpstr>
      <vt:lpstr>PowerPoint 演示文稿</vt:lpstr>
      <vt:lpstr>目录</vt:lpstr>
      <vt:lpstr>PowerPoint 演示文稿</vt:lpstr>
      <vt:lpstr>求和、平均值、方差</vt:lpstr>
      <vt:lpstr>求和、平均值、方差</vt:lpstr>
      <vt:lpstr>求和、平均值、方差</vt:lpstr>
      <vt:lpstr>求和、平均值、方差</vt:lpstr>
      <vt:lpstr>求和、平均值、方差</vt:lpstr>
      <vt:lpstr>求和、平均值、方差</vt:lpstr>
      <vt:lpstr>求和、平均值、方差</vt:lpstr>
      <vt:lpstr>更改数组的形状与数组堆叠</vt:lpstr>
      <vt:lpstr>更改数组的形状与数组堆叠</vt:lpstr>
      <vt:lpstr>更改数组的形状与数组堆叠</vt:lpstr>
      <vt:lpstr>最值和排序</vt:lpstr>
      <vt:lpstr>最值和排序</vt:lpstr>
      <vt:lpstr>最值和排序</vt:lpstr>
      <vt:lpstr>最值和排序</vt:lpstr>
      <vt:lpstr>最值和排序</vt:lpstr>
      <vt:lpstr>多项式函数</vt:lpstr>
      <vt:lpstr>多项式函数</vt:lpstr>
      <vt:lpstr>多项式函数</vt:lpstr>
      <vt:lpstr>多项式函数</vt:lpstr>
      <vt:lpstr>多项式函数</vt:lpstr>
      <vt:lpstr>多项式函数</vt:lpstr>
      <vt:lpstr>多项式函数</vt:lpstr>
      <vt:lpstr>多项式函数</vt:lpstr>
      <vt:lpstr>多项式函数</vt:lpstr>
      <vt:lpstr>分段函数</vt:lpstr>
      <vt:lpstr>分段函数</vt:lpstr>
      <vt:lpstr>分段函数</vt:lpstr>
      <vt:lpstr>分段函数</vt:lpstr>
      <vt:lpstr>分段函数</vt:lpstr>
      <vt:lpstr>分段函数</vt:lpstr>
      <vt:lpstr>分段函数</vt:lpstr>
      <vt:lpstr>分段函数</vt:lpstr>
      <vt:lpstr>分段函数</vt:lpstr>
      <vt:lpstr>分段函数</vt:lpstr>
      <vt:lpstr>分段函数</vt:lpstr>
      <vt:lpstr>分段函数</vt:lpstr>
      <vt:lpstr>分段函数</vt:lpstr>
      <vt:lpstr>统计函数</vt:lpstr>
      <vt:lpstr>统计函数</vt:lpstr>
      <vt:lpstr>统计函数</vt:lpstr>
      <vt:lpstr>统计函数</vt:lpstr>
      <vt:lpstr>统计函数</vt:lpstr>
      <vt:lpstr>统计函数</vt:lpstr>
      <vt:lpstr>统计函数</vt:lpstr>
      <vt:lpstr>统计函数</vt:lpstr>
      <vt:lpstr>统计函数</vt:lpstr>
      <vt:lpstr>统计函数</vt:lpstr>
      <vt:lpstr>统计函数</vt:lpstr>
      <vt:lpstr>解线性方程组</vt:lpstr>
      <vt:lpstr>解线性方程组</vt:lpstr>
      <vt:lpstr>解线性方程组</vt:lpstr>
      <vt:lpstr>解线性方程组</vt:lpstr>
      <vt:lpstr>PowerPoint 演示文稿</vt:lpstr>
      <vt:lpstr>目录</vt:lpstr>
      <vt:lpstr>numpy.linalg模块</vt:lpstr>
      <vt:lpstr>numpy.linalg模块</vt:lpstr>
      <vt:lpstr>numpy.linalg模块</vt:lpstr>
      <vt:lpstr>numpy.linalg模块</vt:lpstr>
      <vt:lpstr>numpy.linalg模块</vt:lpstr>
      <vt:lpstr>numpy.linalg模块</vt:lpstr>
      <vt:lpstr>numpy.linalg模块</vt:lpstr>
      <vt:lpstr>numpy.linalg模块</vt:lpstr>
      <vt:lpstr>numpy.linalg模块</vt:lpstr>
      <vt:lpstr>Nmpy线性代数小结</vt:lpstr>
      <vt:lpstr>Nmpy线性代数小结</vt:lpstr>
      <vt:lpstr>Nmpy线性代数小结</vt:lpstr>
      <vt:lpstr>Nmpy线性代数小结</vt:lpstr>
      <vt:lpstr>Nmpy线性代数小结</vt:lpstr>
      <vt:lpstr>Nmpy线性代数小结</vt:lpstr>
      <vt:lpstr>Nmpy线性代数小结</vt:lpstr>
      <vt:lpstr>Nmpy线性代数小结</vt:lpstr>
      <vt:lpstr>Nmpy线性代数小结</vt:lpstr>
      <vt:lpstr>numpy.fft模块</vt:lpstr>
      <vt:lpstr>numpy.fft模块</vt:lpstr>
      <vt:lpstr>numpy.fft模块</vt:lpstr>
      <vt:lpstr>numpy.fft模块</vt:lpstr>
      <vt:lpstr>numpy.random模块</vt:lpstr>
      <vt:lpstr>numpy.random模块</vt:lpstr>
      <vt:lpstr>numpy.random模块</vt:lpstr>
      <vt:lpstr>numpy.random模块</vt:lpstr>
      <vt:lpstr>numpy.random模块</vt:lpstr>
      <vt:lpstr>numpy.random模块</vt:lpstr>
      <vt:lpstr>numpy.random模块</vt:lpstr>
      <vt:lpstr>numpy.random模块</vt:lpstr>
      <vt:lpstr>numpy.random模块</vt:lpstr>
      <vt:lpstr>numpy.random模块</vt:lpstr>
      <vt:lpstr>直方图(histogram)</vt:lpstr>
      <vt:lpstr>直方图(histogram)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mhzhang</dc:creator>
  <cp:lastModifiedBy>dengdq</cp:lastModifiedBy>
  <cp:revision>388</cp:revision>
  <cp:lastPrinted>1601-01-01T00:00:00Z</cp:lastPrinted>
  <dcterms:created xsi:type="dcterms:W3CDTF">1601-01-01T00:00:00Z</dcterms:created>
  <dcterms:modified xsi:type="dcterms:W3CDTF">2019-02-11T12:48:26Z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