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5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fddd616e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fddd616e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Imagine you want a computer to tell whether a fruit is an </a:t>
            </a:r>
            <a:r>
              <a:rPr lang="en-US" b="1" dirty="0"/>
              <a:t>apple</a:t>
            </a:r>
            <a:r>
              <a:rPr lang="en-US" dirty="0"/>
              <a:t> or an </a:t>
            </a:r>
            <a:r>
              <a:rPr lang="en-US" b="1" dirty="0"/>
              <a:t>orange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Traditional Programming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You write rules: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i="1" dirty="0"/>
              <a:t>If color is red and round → Apple.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i="1" dirty="0"/>
              <a:t>If color is orange and round → Orange.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➝ You must hand-code all rules.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Machine Learning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Instead of writing rules, you give the computer </a:t>
            </a:r>
            <a:r>
              <a:rPr lang="en-US" b="1" dirty="0"/>
              <a:t>lots of examples</a:t>
            </a:r>
            <a:r>
              <a:rPr lang="en-US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Apples (features: red, round, small).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Oranges (features: orange, round, bigger).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computer </a:t>
            </a:r>
            <a:r>
              <a:rPr lang="en-US" b="1" dirty="0"/>
              <a:t>learns patterns</a:t>
            </a:r>
            <a:r>
              <a:rPr lang="en-US" dirty="0"/>
              <a:t> from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Later, when you show a new fruit, it can </a:t>
            </a:r>
            <a:r>
              <a:rPr lang="en-US" b="1" dirty="0"/>
              <a:t>predict</a:t>
            </a:r>
            <a:r>
              <a:rPr lang="en-US" dirty="0"/>
              <a:t> whether it’s an apple or an orange.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457200" lvl="1" indent="0">
              <a:buFont typeface="+mj-lt"/>
              <a:buNone/>
            </a:pPr>
            <a:r>
              <a:rPr lang="en-US" dirty="0"/>
              <a:t>Machine Learning is like teaching a child. You don’t explain every rule; instead, you show many examples until they can recognize the pattern on their own</a:t>
            </a:r>
          </a:p>
        </p:txBody>
      </p:sp>
    </p:spTree>
    <p:extLst>
      <p:ext uri="{BB962C8B-B14F-4D97-AF65-F5344CB8AC3E}">
        <p14:creationId xmlns:p14="http://schemas.microsoft.com/office/powerpoint/2010/main" val="76845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fddd616e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fddd616e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✅ Supervised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The model learns from a dataset that already has </a:t>
            </a:r>
            <a:r>
              <a:rPr lang="en-US" b="1" dirty="0"/>
              <a:t>inputs (features)</a:t>
            </a:r>
            <a:r>
              <a:rPr lang="en-US" dirty="0"/>
              <a:t> and </a:t>
            </a:r>
            <a:r>
              <a:rPr lang="en-US" b="1" dirty="0"/>
              <a:t>correct outputs (labels)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Predict the output for new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Predicting student exam scores from study hours and attendance (you already know past students’ scores).</a:t>
            </a:r>
          </a:p>
          <a:p>
            <a:r>
              <a:rPr lang="en-US" b="1" dirty="0"/>
              <a:t>🔍 Unsupervised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The model is given only </a:t>
            </a:r>
            <a:r>
              <a:rPr lang="en-US" b="1" dirty="0"/>
              <a:t>inputs (features)</a:t>
            </a:r>
            <a:r>
              <a:rPr lang="en-US" dirty="0"/>
              <a:t> without labels. It tries to </a:t>
            </a:r>
            <a:r>
              <a:rPr lang="en-US" b="1" dirty="0"/>
              <a:t>find patterns or groups</a:t>
            </a:r>
            <a:r>
              <a:rPr lang="en-US" dirty="0"/>
              <a:t>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Discover hidden structures in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Grouping students into clusters based on study habits (without knowing their scores).</a:t>
            </a:r>
          </a:p>
          <a:p>
            <a:r>
              <a:rPr lang="en-US" b="1" dirty="0"/>
              <a:t>🎮 Reinforcement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The model (called an </a:t>
            </a:r>
            <a:r>
              <a:rPr lang="en-US" b="1" dirty="0"/>
              <a:t>agent</a:t>
            </a:r>
            <a:r>
              <a:rPr lang="en-US" dirty="0"/>
              <a:t>) learns by </a:t>
            </a:r>
            <a:r>
              <a:rPr lang="en-US" b="1" dirty="0"/>
              <a:t>interacting with an environment</a:t>
            </a:r>
            <a:r>
              <a:rPr lang="en-US" dirty="0"/>
              <a:t>. It takes actions and receives </a:t>
            </a:r>
            <a:r>
              <a:rPr lang="en-US" b="1" dirty="0"/>
              <a:t>rewards or penalties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Learn a strategy (policy) to maximize rewards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self-driving car learning to drive by receiving rewards for staying on the road and penalties for crashing.</a:t>
            </a:r>
          </a:p>
        </p:txBody>
      </p:sp>
    </p:spTree>
    <p:extLst>
      <p:ext uri="{BB962C8B-B14F-4D97-AF65-F5344CB8AC3E}">
        <p14:creationId xmlns:p14="http://schemas.microsoft.com/office/powerpoint/2010/main" val="237412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fddd616e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fddd616e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✅ Supervised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The model learns from a dataset that already has </a:t>
            </a:r>
            <a:r>
              <a:rPr lang="en-US" b="1" dirty="0"/>
              <a:t>inputs (features)</a:t>
            </a:r>
            <a:r>
              <a:rPr lang="en-US" dirty="0"/>
              <a:t> and </a:t>
            </a:r>
            <a:r>
              <a:rPr lang="en-US" b="1" dirty="0"/>
              <a:t>correct outputs (labels)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Predict the output for new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Predicting student exam scores from study hours and attendance (you already know past students’ scores).</a:t>
            </a:r>
          </a:p>
          <a:p>
            <a:r>
              <a:rPr lang="en-US" b="1" dirty="0"/>
              <a:t>🔍 Unsupervised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The model is given only </a:t>
            </a:r>
            <a:r>
              <a:rPr lang="en-US" b="1" dirty="0"/>
              <a:t>inputs (features)</a:t>
            </a:r>
            <a:r>
              <a:rPr lang="en-US" dirty="0"/>
              <a:t> without labels. It tries to </a:t>
            </a:r>
            <a:r>
              <a:rPr lang="en-US" b="1" dirty="0"/>
              <a:t>find patterns or groups</a:t>
            </a:r>
            <a:r>
              <a:rPr lang="en-US" dirty="0"/>
              <a:t>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Discover hidden structures in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Grouping students into clusters based on study habits (without knowing their scores).</a:t>
            </a:r>
          </a:p>
          <a:p>
            <a:r>
              <a:rPr lang="en-US" b="1" dirty="0"/>
              <a:t>🎮 Reinforcement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The model (called an </a:t>
            </a:r>
            <a:r>
              <a:rPr lang="en-US" b="1" dirty="0"/>
              <a:t>agent</a:t>
            </a:r>
            <a:r>
              <a:rPr lang="en-US" dirty="0"/>
              <a:t>) learns by </a:t>
            </a:r>
            <a:r>
              <a:rPr lang="en-US" b="1" dirty="0"/>
              <a:t>interacting with an environment</a:t>
            </a:r>
            <a:r>
              <a:rPr lang="en-US" dirty="0"/>
              <a:t>. It takes actions and receives </a:t>
            </a:r>
            <a:r>
              <a:rPr lang="en-US" b="1" dirty="0"/>
              <a:t>rewards or penalties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Learn a strategy (policy) to maximize rewards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self-driving car learning to drive by receiving rewards for staying on the road and penalties for crashing.</a:t>
            </a:r>
          </a:p>
        </p:txBody>
      </p:sp>
    </p:spTree>
    <p:extLst>
      <p:ext uri="{BB962C8B-B14F-4D97-AF65-F5344CB8AC3E}">
        <p14:creationId xmlns:p14="http://schemas.microsoft.com/office/powerpoint/2010/main" val="166251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fddd616e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fddd616e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the end, you’ll know the workflow, have a working notebook, and understand how to judge when a model is ‘good enough.’ We’ll stay practical—no deep learning or cloud ops today.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fddd616e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fddd616e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the end, you’ll know the workflow, have a working notebook, and understand how to judge when a model is ‘good enough.’ We’ll stay practical—no deep learning or cloud ops today.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81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fddd616e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fddd616e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the end, you’ll know the workflow, have a working notebook, and understand how to judge when a model is ‘good enough.’ We’ll stay practical—no deep learning or cloud ops today.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21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09c6fad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09c6fad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27900"/>
            <a:ext cx="9144000" cy="51270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427675" y="470195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25325" y="486610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 title="logo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138" y="0"/>
            <a:ext cx="885724" cy="88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title="slu-primary-blue-rg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136" y="3962500"/>
            <a:ext cx="885726" cy="11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-2375" y="470630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25" y="486610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48950" y="651748"/>
            <a:ext cx="6300900" cy="885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/>
              </a:rPr>
              <a:t>Foundations of Applied Machine Learning: An End-to-End ML project</a:t>
            </a:r>
            <a:endParaRPr sz="2400" b="1" dirty="0">
              <a:solidFill>
                <a:srgbClr val="351C75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425325" y="33585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0" y="33585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427675" y="50940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2350" y="50940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23750" y="2998429"/>
            <a:ext cx="31590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rgbClr val="351C75"/>
                </a:solidFill>
              </a:rPr>
              <a:t>Presented:</a:t>
            </a:r>
            <a:r>
              <a:rPr lang="en-US" altLang="zh-CN" dirty="0">
                <a:solidFill>
                  <a:srgbClr val="351C75"/>
                </a:solidFill>
              </a:rPr>
              <a:t> Tipu Sultan</a:t>
            </a:r>
            <a:r>
              <a:rPr lang="zh-CN" dirty="0">
                <a:solidFill>
                  <a:srgbClr val="351C75"/>
                </a:solidFill>
              </a:rPr>
              <a:t> </a:t>
            </a:r>
            <a:endParaRPr dirty="0">
              <a:solidFill>
                <a:srgbClr val="351C7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rgbClr val="351C75"/>
                </a:solidFill>
              </a:rPr>
              <a:t>Advisor:</a:t>
            </a:r>
            <a:r>
              <a:rPr lang="en-US" altLang="zh-CN" dirty="0">
                <a:solidFill>
                  <a:srgbClr val="351C75"/>
                </a:solidFill>
              </a:rPr>
              <a:t> Dr. Madi </a:t>
            </a:r>
            <a:r>
              <a:rPr lang="en-US" altLang="zh-CN" dirty="0" err="1">
                <a:solidFill>
                  <a:srgbClr val="351C75"/>
                </a:solidFill>
              </a:rPr>
              <a:t>Babaiasl</a:t>
            </a:r>
            <a:endParaRPr lang="en-US" altLang="zh-CN" dirty="0">
              <a:solidFill>
                <a:srgbClr val="351C7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351C75"/>
                </a:solidFill>
              </a:rPr>
              <a:t> </a:t>
            </a:r>
            <a:endParaRPr dirty="0">
              <a:solidFill>
                <a:srgbClr val="351C7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248950" y="1900050"/>
            <a:ext cx="3311700" cy="471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Machine learning in industry - ATRIA Innovation">
            <a:extLst>
              <a:ext uri="{FF2B5EF4-FFF2-40B4-BE49-F238E27FC236}">
                <a16:creationId xmlns:a16="http://schemas.microsoft.com/office/drawing/2014/main" id="{0B11D6DD-F0A7-9C4F-705E-A39BAE3F6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325" y="1560372"/>
            <a:ext cx="3579023" cy="295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-27900"/>
            <a:ext cx="9144000" cy="51270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200026" y="112882"/>
            <a:ext cx="8520600" cy="672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/>
              <a:t>What is Machine Learning?</a:t>
            </a:r>
            <a:endParaRPr sz="2800" b="1" dirty="0"/>
          </a:p>
        </p:txBody>
      </p:sp>
      <p:sp>
        <p:nvSpPr>
          <p:cNvPr id="76" name="Google Shape;76;p14"/>
          <p:cNvSpPr/>
          <p:nvPr/>
        </p:nvSpPr>
        <p:spPr>
          <a:xfrm>
            <a:off x="2350" y="-7050"/>
            <a:ext cx="2477700" cy="2524800"/>
          </a:xfrm>
          <a:prstGeom prst="diagStripe">
            <a:avLst>
              <a:gd name="adj" fmla="val 50000"/>
            </a:avLst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0" y="-7050"/>
            <a:ext cx="1869600" cy="1761600"/>
          </a:xfrm>
          <a:prstGeom prst="diagStripe">
            <a:avLst>
              <a:gd name="adj" fmla="val 50000"/>
            </a:avLst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427675" y="470195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425325" y="486610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4" title="logo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225" y="-7050"/>
            <a:ext cx="1244774" cy="1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 title="slu-primary-blue-rg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136" y="3962500"/>
            <a:ext cx="885726" cy="11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-2375" y="470630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-25" y="486610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21635-CB3B-2341-A206-F711C3B91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753" y="834930"/>
            <a:ext cx="6700493" cy="32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9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-27900"/>
            <a:ext cx="9144000" cy="51270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215592" y="39418"/>
            <a:ext cx="8520600" cy="672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  <a:latin typeface="Inter"/>
              </a:rPr>
              <a:t>Types of Machine Learning</a:t>
            </a:r>
            <a:endParaRPr lang="en-US" sz="2800" b="0" i="0" dirty="0">
              <a:solidFill>
                <a:schemeClr val="tx1"/>
              </a:solidFill>
              <a:effectLst/>
              <a:latin typeface="Inter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350" y="-7050"/>
            <a:ext cx="2477700" cy="2524800"/>
          </a:xfrm>
          <a:prstGeom prst="diagStripe">
            <a:avLst>
              <a:gd name="adj" fmla="val 50000"/>
            </a:avLst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0" y="-7050"/>
            <a:ext cx="1869600" cy="1761600"/>
          </a:xfrm>
          <a:prstGeom prst="diagStripe">
            <a:avLst>
              <a:gd name="adj" fmla="val 50000"/>
            </a:avLst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427675" y="470195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425325" y="486610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4" title="logo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225" y="-7050"/>
            <a:ext cx="1244774" cy="1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 title="slu-primary-blue-rg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136" y="3962500"/>
            <a:ext cx="885726" cy="11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-2375" y="470630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-25" y="486610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Machine learning (1)">
            <a:extLst>
              <a:ext uri="{FF2B5EF4-FFF2-40B4-BE49-F238E27FC236}">
                <a16:creationId xmlns:a16="http://schemas.microsoft.com/office/drawing/2014/main" id="{73893287-5952-9631-59EB-6127E4C34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363" y="785278"/>
            <a:ext cx="6241271" cy="32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53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9074" y="-27900"/>
            <a:ext cx="9144000" cy="51270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215592" y="39418"/>
            <a:ext cx="8520600" cy="672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/>
              <a:t>ML in Everyday Life</a:t>
            </a:r>
          </a:p>
        </p:txBody>
      </p:sp>
      <p:sp>
        <p:nvSpPr>
          <p:cNvPr id="76" name="Google Shape;76;p14"/>
          <p:cNvSpPr/>
          <p:nvPr/>
        </p:nvSpPr>
        <p:spPr>
          <a:xfrm>
            <a:off x="2350" y="-7050"/>
            <a:ext cx="2477700" cy="2524800"/>
          </a:xfrm>
          <a:prstGeom prst="diagStripe">
            <a:avLst>
              <a:gd name="adj" fmla="val 50000"/>
            </a:avLst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0" y="-7050"/>
            <a:ext cx="1869600" cy="1761600"/>
          </a:xfrm>
          <a:prstGeom prst="diagStripe">
            <a:avLst>
              <a:gd name="adj" fmla="val 50000"/>
            </a:avLst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427675" y="470195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425325" y="486610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4" title="logo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225" y="-7050"/>
            <a:ext cx="1244774" cy="1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 title="slu-primary-blue-rg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136" y="3962500"/>
            <a:ext cx="885726" cy="11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-2375" y="470630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-25" y="486610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1C786-4C7F-ABA1-0009-E1F72509D9AD}"/>
              </a:ext>
            </a:extLst>
          </p:cNvPr>
          <p:cNvSpPr txBox="1"/>
          <p:nvPr/>
        </p:nvSpPr>
        <p:spPr>
          <a:xfrm>
            <a:off x="1109383" y="1409407"/>
            <a:ext cx="746984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Recommendations (videos, music, shopping)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Spam &amp; fraud detection (email, banking)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Maps &amp; ETA (traffic prediction, routing)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Medical decision support (triage, risk scoring)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Personalization (feeds, ads, search)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1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-27900"/>
            <a:ext cx="9144000" cy="51270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200026" y="112882"/>
            <a:ext cx="8520600" cy="672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b="1" dirty="0"/>
              <a:t>Why This Workshop?</a:t>
            </a:r>
            <a:endParaRPr sz="2400" b="1" dirty="0"/>
          </a:p>
        </p:txBody>
      </p:sp>
      <p:sp>
        <p:nvSpPr>
          <p:cNvPr id="76" name="Google Shape;76;p14"/>
          <p:cNvSpPr/>
          <p:nvPr/>
        </p:nvSpPr>
        <p:spPr>
          <a:xfrm>
            <a:off x="2350" y="-7050"/>
            <a:ext cx="2477700" cy="2524800"/>
          </a:xfrm>
          <a:prstGeom prst="diagStripe">
            <a:avLst>
              <a:gd name="adj" fmla="val 50000"/>
            </a:avLst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0" y="-7050"/>
            <a:ext cx="1869600" cy="1761600"/>
          </a:xfrm>
          <a:prstGeom prst="diagStripe">
            <a:avLst>
              <a:gd name="adj" fmla="val 50000"/>
            </a:avLst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18888" y="931353"/>
            <a:ext cx="8520600" cy="3062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US" b="1" dirty="0"/>
              <a:t>You will be able to…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Explain the ML lifecycle.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Run the full pipeline </a:t>
            </a:r>
          </a:p>
          <a:p>
            <a:pPr marL="114300" indent="0" algn="l"/>
            <a:r>
              <a:rPr lang="en-US" sz="2400" dirty="0">
                <a:solidFill>
                  <a:schemeClr val="accent1"/>
                </a:solidFill>
              </a:rPr>
              <a:t>    (Data Collection → Data Preparation → Model Training →</a:t>
            </a:r>
          </a:p>
          <a:p>
            <a:pPr marL="114300" indent="0" algn="l"/>
            <a:r>
              <a:rPr lang="en-US" sz="2400" dirty="0">
                <a:solidFill>
                  <a:schemeClr val="accent1"/>
                </a:solidFill>
              </a:rPr>
              <a:t>     Evaluation → Prediction)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Compare models and read </a:t>
            </a:r>
            <a:r>
              <a:rPr lang="en-US" b="1" dirty="0"/>
              <a:t>MAE / RMSE / R²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Save a model and use it on new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4"/>
          <p:cNvSpPr/>
          <p:nvPr/>
        </p:nvSpPr>
        <p:spPr>
          <a:xfrm>
            <a:off x="5427675" y="470195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425325" y="486610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4" title="logo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225" y="-7050"/>
            <a:ext cx="1244774" cy="1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 title="slu-primary-blue-rg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136" y="3962500"/>
            <a:ext cx="885726" cy="11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-2375" y="470630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-25" y="486610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-27900"/>
            <a:ext cx="9144000" cy="51270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4"/>
          <p:cNvSpPr/>
          <p:nvPr/>
        </p:nvSpPr>
        <p:spPr>
          <a:xfrm>
            <a:off x="2350" y="-7050"/>
            <a:ext cx="2477700" cy="2524800"/>
          </a:xfrm>
          <a:prstGeom prst="diagStripe">
            <a:avLst>
              <a:gd name="adj" fmla="val 50000"/>
            </a:avLst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0" y="-7050"/>
            <a:ext cx="1869600" cy="1761600"/>
          </a:xfrm>
          <a:prstGeom prst="diagStripe">
            <a:avLst>
              <a:gd name="adj" fmla="val 50000"/>
            </a:avLst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18888" y="931353"/>
            <a:ext cx="8520600" cy="3062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dirty="0"/>
              <a:t>Data quality → shape, types, missing values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dirty="0"/>
              <a:t>EDA → distributions, relationships, simple visuals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dirty="0"/>
              <a:t>Split → train/test to prevent data leakage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dirty="0"/>
              <a:t>Feature prep → encode </a:t>
            </a:r>
            <a:r>
              <a:rPr lang="en-US" dirty="0" err="1"/>
              <a:t>categoricals</a:t>
            </a:r>
            <a:r>
              <a:rPr lang="en-US" dirty="0"/>
              <a:t>, scale </a:t>
            </a:r>
            <a:r>
              <a:rPr lang="en-US" dirty="0" err="1"/>
              <a:t>numerics</a:t>
            </a:r>
            <a:endParaRPr lang="en-US" dirty="0"/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dirty="0"/>
              <a:t>Modeling → baseline → linear → tree/ensemble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dirty="0"/>
              <a:t>Metrics → MAE, RMSE, R² 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dirty="0"/>
              <a:t>Interpret → </a:t>
            </a:r>
            <a:r>
              <a:rPr lang="en-US" dirty="0" err="1"/>
              <a:t>importances</a:t>
            </a:r>
            <a:r>
              <a:rPr lang="en-US" dirty="0"/>
              <a:t>/coefficients, caveats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dirty="0"/>
              <a:t>Save → persist the pipeline; reuse on new data</a:t>
            </a:r>
          </a:p>
        </p:txBody>
      </p:sp>
      <p:sp>
        <p:nvSpPr>
          <p:cNvPr id="79" name="Google Shape;79;p14"/>
          <p:cNvSpPr/>
          <p:nvPr/>
        </p:nvSpPr>
        <p:spPr>
          <a:xfrm>
            <a:off x="5427675" y="470195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425325" y="486610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4" title="logo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225" y="-7050"/>
            <a:ext cx="1244774" cy="1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 title="slu-primary-blue-rg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136" y="3962500"/>
            <a:ext cx="885726" cy="11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-2375" y="470630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-25" y="486610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200026" y="112882"/>
            <a:ext cx="8520600" cy="672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/>
              <a:t>The End-to-End ML Workflow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50023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350" y="-7050"/>
            <a:ext cx="2477700" cy="2524800"/>
          </a:xfrm>
          <a:prstGeom prst="diagStripe">
            <a:avLst>
              <a:gd name="adj" fmla="val 50000"/>
            </a:avLst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0" y="-7050"/>
            <a:ext cx="1869600" cy="1761600"/>
          </a:xfrm>
          <a:prstGeom prst="diagStripe">
            <a:avLst>
              <a:gd name="adj" fmla="val 50000"/>
            </a:avLst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18888" y="931353"/>
            <a:ext cx="8520600" cy="3062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dirty="0"/>
              <a:t>Lower </a:t>
            </a:r>
            <a:r>
              <a:rPr lang="en-US" b="1" dirty="0"/>
              <a:t>MAE/RMSE</a:t>
            </a:r>
            <a:r>
              <a:rPr lang="en-US" dirty="0"/>
              <a:t> is better; higher </a:t>
            </a:r>
            <a:r>
              <a:rPr lang="en-US" b="1" dirty="0"/>
              <a:t>R²</a:t>
            </a:r>
            <a:r>
              <a:rPr lang="en-US" dirty="0"/>
              <a:t> is better</a:t>
            </a:r>
          </a:p>
          <a:p>
            <a:pPr marL="114300" indent="0" algn="l"/>
            <a:endParaRPr lang="en-US" dirty="0"/>
          </a:p>
        </p:txBody>
      </p:sp>
      <p:sp>
        <p:nvSpPr>
          <p:cNvPr id="79" name="Google Shape;79;p14"/>
          <p:cNvSpPr/>
          <p:nvPr/>
        </p:nvSpPr>
        <p:spPr>
          <a:xfrm>
            <a:off x="5427675" y="470195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425325" y="486610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4" title="logo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225" y="-7050"/>
            <a:ext cx="1244774" cy="1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 title="slu-primary-blue-rg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136" y="3962500"/>
            <a:ext cx="885726" cy="11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-2375" y="4706300"/>
            <a:ext cx="3718675" cy="105700"/>
          </a:xfrm>
          <a:prstGeom prst="flowChartProcess">
            <a:avLst/>
          </a:prstGeom>
          <a:solidFill>
            <a:srgbClr val="3D3C9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-25" y="4866100"/>
            <a:ext cx="3718675" cy="105700"/>
          </a:xfrm>
          <a:prstGeom prst="flowChartProcess">
            <a:avLst/>
          </a:prstGeom>
          <a:solidFill>
            <a:srgbClr val="FFC1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200026" y="112882"/>
            <a:ext cx="8520600" cy="672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2800" b="1" dirty="0"/>
              <a:t>MAE, RMSE, R²</a:t>
            </a:r>
            <a:endParaRPr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4CD41DF-2B26-5F38-102F-7C1A09BE5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12" y="1694475"/>
            <a:ext cx="3997555" cy="224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B4BA16-351F-0C90-00F2-38B62513FD32}"/>
              </a:ext>
            </a:extLst>
          </p:cNvPr>
          <p:cNvSpPr txBox="1"/>
          <p:nvPr/>
        </p:nvSpPr>
        <p:spPr>
          <a:xfrm>
            <a:off x="4118162" y="2101103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128" name="Picture 8" descr="What is R2 and how it gets negative? | by Iliyafaramarzi | Medium">
            <a:extLst>
              <a:ext uri="{FF2B5EF4-FFF2-40B4-BE49-F238E27FC236}">
                <a16:creationId xmlns:a16="http://schemas.microsoft.com/office/drawing/2014/main" id="{16DE552E-9DA3-212C-0274-7B1AC308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416" y="3391249"/>
            <a:ext cx="2353536" cy="11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What are the differences between MSE and RMSE | i2tutorials">
            <a:extLst>
              <a:ext uri="{FF2B5EF4-FFF2-40B4-BE49-F238E27FC236}">
                <a16:creationId xmlns:a16="http://schemas.microsoft.com/office/drawing/2014/main" id="{CA7665C2-E340-C5B5-3ADC-6C13EC216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76" y="2545034"/>
            <a:ext cx="2353535" cy="9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ntroduction to Evaluating Regression Models">
            <a:extLst>
              <a:ext uri="{FF2B5EF4-FFF2-40B4-BE49-F238E27FC236}">
                <a16:creationId xmlns:a16="http://schemas.microsoft.com/office/drawing/2014/main" id="{3223C41C-0B68-3885-EEFF-B8D86919B3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0B7A8-7D2E-8E23-1E10-409733B36A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3889" y="1593323"/>
            <a:ext cx="2477700" cy="8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7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 title="DSC_007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615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 title="logo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9225" y="-7050"/>
            <a:ext cx="1244774" cy="12447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1258875" y="4084275"/>
            <a:ext cx="22077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004875" y="629450"/>
            <a:ext cx="7182450" cy="38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1398600" y="1416225"/>
            <a:ext cx="6346800" cy="28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800" b="1">
                <a:solidFill>
                  <a:srgbClr val="3D3C95"/>
                </a:solidFill>
              </a:rPr>
              <a:t>Thank you</a:t>
            </a:r>
            <a:endParaRPr sz="6800" b="1">
              <a:solidFill>
                <a:srgbClr val="3D3C9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 b="1">
                <a:solidFill>
                  <a:srgbClr val="3D3C95"/>
                </a:solidFill>
              </a:rPr>
              <a:t>Presented by: </a:t>
            </a:r>
            <a:endParaRPr sz="1900" b="1">
              <a:solidFill>
                <a:srgbClr val="3D3C9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D3C9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843</Words>
  <Application>Microsoft Office PowerPoint</Application>
  <PresentationFormat>On-screen Show (16:9)</PresentationFormat>
  <Paragraphs>74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PowerPoint Presentation</vt:lpstr>
      <vt:lpstr>What is Machine Learning?</vt:lpstr>
      <vt:lpstr>Types of Machine Learning</vt:lpstr>
      <vt:lpstr>ML in Everyday Life</vt:lpstr>
      <vt:lpstr>Why This Workshop?</vt:lpstr>
      <vt:lpstr>The End-to-End ML Workflow</vt:lpstr>
      <vt:lpstr>MAE, RMSE, R²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Tipu Sultan</cp:lastModifiedBy>
  <cp:revision>3</cp:revision>
  <dcterms:modified xsi:type="dcterms:W3CDTF">2025-09-08T19:09:31Z</dcterms:modified>
</cp:coreProperties>
</file>