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2" r:id="rId7"/>
    <p:sldId id="264" r:id="rId8"/>
    <p:sldId id="261" r:id="rId9"/>
    <p:sldId id="263" r:id="rId10"/>
    <p:sldId id="267" r:id="rId11"/>
    <p:sldId id="268" r:id="rId12"/>
    <p:sldId id="269" r:id="rId13"/>
    <p:sldId id="270" r:id="rId14"/>
    <p:sldId id="265" r:id="rId15"/>
    <p:sldId id="266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8DDB-72FA-4B41-9038-368982A0BFCB}" type="datetimeFigureOut">
              <a:rPr lang="ru-RU" smtClean="0"/>
              <a:t>11.07.2025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7957-5AFC-4B3E-9D20-F9FB1B8F5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26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8DDB-72FA-4B41-9038-368982A0BFCB}" type="datetimeFigureOut">
              <a:rPr lang="ru-RU" smtClean="0"/>
              <a:t>11.07.2025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7957-5AFC-4B3E-9D20-F9FB1B8F5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26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8DDB-72FA-4B41-9038-368982A0BFCB}" type="datetimeFigureOut">
              <a:rPr lang="ru-RU" smtClean="0"/>
              <a:t>11.07.2025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7957-5AFC-4B3E-9D20-F9FB1B8F5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487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8DDB-72FA-4B41-9038-368982A0BFCB}" type="datetimeFigureOut">
              <a:rPr lang="ru-RU" smtClean="0"/>
              <a:t>11.07.2025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7957-5AFC-4B3E-9D20-F9FB1B8F5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065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8DDB-72FA-4B41-9038-368982A0BFCB}" type="datetimeFigureOut">
              <a:rPr lang="ru-RU" smtClean="0"/>
              <a:t>11.07.2025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7957-5AFC-4B3E-9D20-F9FB1B8F5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54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8DDB-72FA-4B41-9038-368982A0BFCB}" type="datetimeFigureOut">
              <a:rPr lang="ru-RU" smtClean="0"/>
              <a:t>11.07.2025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7957-5AFC-4B3E-9D20-F9FB1B8F5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76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8DDB-72FA-4B41-9038-368982A0BFCB}" type="datetimeFigureOut">
              <a:rPr lang="ru-RU" smtClean="0"/>
              <a:t>11.07.2025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7957-5AFC-4B3E-9D20-F9FB1B8F5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12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8DDB-72FA-4B41-9038-368982A0BFCB}" type="datetimeFigureOut">
              <a:rPr lang="ru-RU" smtClean="0"/>
              <a:t>11.07.2025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7957-5AFC-4B3E-9D20-F9FB1B8F5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70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8DDB-72FA-4B41-9038-368982A0BFCB}" type="datetimeFigureOut">
              <a:rPr lang="ru-RU" smtClean="0"/>
              <a:t>11.07.2025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7957-5AFC-4B3E-9D20-F9FB1B8F5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915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8DDB-72FA-4B41-9038-368982A0BFCB}" type="datetimeFigureOut">
              <a:rPr lang="ru-RU" smtClean="0"/>
              <a:t>11.07.2025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7957-5AFC-4B3E-9D20-F9FB1B8F5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95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F8DDB-72FA-4B41-9038-368982A0BFCB}" type="datetimeFigureOut">
              <a:rPr lang="ru-RU" smtClean="0"/>
              <a:t>11.07.2025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F7957-5AFC-4B3E-9D20-F9FB1B8F5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9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F8DDB-72FA-4B41-9038-368982A0BFCB}" type="datetimeFigureOut">
              <a:rPr lang="ru-RU" smtClean="0"/>
              <a:t>11.07.2025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F7957-5AFC-4B3E-9D20-F9FB1B8F5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96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800" b="1" dirty="0" smtClean="0"/>
              <a:t>Извлечение </a:t>
            </a:r>
            <a:r>
              <a:rPr lang="ru-RU" sz="2800" b="1" dirty="0" err="1" smtClean="0"/>
              <a:t>топиков</a:t>
            </a:r>
            <a:r>
              <a:rPr lang="ru-RU" sz="2800" b="1" dirty="0" smtClean="0"/>
              <a:t> при помощи </a:t>
            </a:r>
            <a:r>
              <a:rPr lang="en-GB" sz="2800" b="1" dirty="0" smtClean="0"/>
              <a:t>LDA </a:t>
            </a:r>
            <a:r>
              <a:rPr lang="ru-RU" sz="2800" b="1" dirty="0" smtClean="0"/>
              <a:t>и </a:t>
            </a:r>
            <a:r>
              <a:rPr lang="en-GB" sz="2800" b="1" dirty="0" smtClean="0"/>
              <a:t>NMF</a:t>
            </a:r>
            <a:r>
              <a:rPr lang="ru-RU" sz="2800" b="1" dirty="0" smtClean="0"/>
              <a:t/>
            </a:r>
            <a:br>
              <a:rPr lang="ru-RU" sz="2800" b="1" dirty="0" smtClean="0"/>
            </a:b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000" dirty="0" smtClean="0"/>
              <a:t>(на материале </a:t>
            </a:r>
            <a:r>
              <a:rPr lang="ru-RU" sz="2000" dirty="0" smtClean="0"/>
              <a:t>переводов на русский язык </a:t>
            </a:r>
            <a:br>
              <a:rPr lang="ru-RU" sz="2000" dirty="0" smtClean="0"/>
            </a:br>
            <a:r>
              <a:rPr lang="ru-RU" sz="2000" dirty="0" smtClean="0"/>
              <a:t>серии романов </a:t>
            </a:r>
            <a:r>
              <a:rPr lang="ru-RU" sz="2000" dirty="0" smtClean="0"/>
              <a:t>Роберта </a:t>
            </a:r>
            <a:r>
              <a:rPr lang="ru-RU" sz="2000" dirty="0" err="1" smtClean="0"/>
              <a:t>Гэлбрейта</a:t>
            </a:r>
            <a:r>
              <a:rPr lang="ru-RU" sz="2000" dirty="0" smtClean="0"/>
              <a:t> </a:t>
            </a:r>
            <a:r>
              <a:rPr lang="ru-RU" sz="2000" dirty="0" smtClean="0"/>
              <a:t>о </a:t>
            </a:r>
            <a:r>
              <a:rPr lang="ru-RU" sz="2000" dirty="0" err="1" smtClean="0"/>
              <a:t>Корморане</a:t>
            </a:r>
            <a:r>
              <a:rPr lang="ru-RU" sz="2000" dirty="0" smtClean="0"/>
              <a:t> Страйке)</a:t>
            </a:r>
            <a:endParaRPr lang="ru-RU" sz="2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931624" y="4990164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sz="2000" dirty="0"/>
              <a:t>Выполнила </a:t>
            </a:r>
            <a:r>
              <a:rPr lang="ru-RU" sz="2000" b="1" dirty="0"/>
              <a:t>Никитина Юлия</a:t>
            </a:r>
          </a:p>
          <a:p>
            <a:pPr algn="r"/>
            <a:r>
              <a:rPr lang="ru-RU" sz="2000" dirty="0"/>
              <a:t>ДПО «Компьютерная лингвистика»,</a:t>
            </a:r>
          </a:p>
          <a:p>
            <a:pPr algn="r"/>
            <a:r>
              <a:rPr lang="ru-RU" sz="2000" dirty="0"/>
              <a:t>2025 год</a:t>
            </a:r>
          </a:p>
        </p:txBody>
      </p:sp>
    </p:spTree>
    <p:extLst>
      <p:ext uri="{BB962C8B-B14F-4D97-AF65-F5344CB8AC3E}">
        <p14:creationId xmlns:p14="http://schemas.microsoft.com/office/powerpoint/2010/main" val="23681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Анализ </a:t>
            </a:r>
            <a:r>
              <a:rPr lang="ru-RU" sz="3200" dirty="0" err="1"/>
              <a:t>топиков</a:t>
            </a:r>
            <a:r>
              <a:rPr lang="ru-RU" sz="3200" dirty="0"/>
              <a:t> при помощи </a:t>
            </a:r>
            <a:r>
              <a:rPr lang="en-GB" sz="3200" dirty="0" smtClean="0"/>
              <a:t>LDA</a:t>
            </a:r>
            <a:r>
              <a:rPr lang="ru-RU" sz="3200" dirty="0" smtClean="0"/>
              <a:t> </a:t>
            </a:r>
            <a:endParaRPr lang="ru-RU" sz="32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6860822" cy="3894764"/>
          </a:xfrm>
        </p:spPr>
      </p:pic>
      <p:sp>
        <p:nvSpPr>
          <p:cNvPr id="8" name="Объект 7"/>
          <p:cNvSpPr>
            <a:spLocks noGrp="1"/>
          </p:cNvSpPr>
          <p:nvPr>
            <p:ph sz="half" idx="2"/>
          </p:nvPr>
        </p:nvSpPr>
        <p:spPr>
          <a:xfrm>
            <a:off x="8184444" y="1825625"/>
            <a:ext cx="316935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 smtClean="0"/>
              <a:t>1) Размышления под сигарету</a:t>
            </a:r>
          </a:p>
          <a:p>
            <a:pPr marL="0" indent="0">
              <a:buNone/>
            </a:pPr>
            <a:r>
              <a:rPr lang="ru-RU" sz="2000" dirty="0" smtClean="0"/>
              <a:t>2) (Само)убийство модели</a:t>
            </a:r>
          </a:p>
          <a:p>
            <a:pPr marL="0" indent="0">
              <a:buNone/>
            </a:pPr>
            <a:r>
              <a:rPr lang="ru-RU" sz="2000" dirty="0" smtClean="0"/>
              <a:t>3) Судьба человека</a:t>
            </a:r>
          </a:p>
          <a:p>
            <a:pPr marL="0" indent="0">
              <a:buNone/>
            </a:pPr>
            <a:r>
              <a:rPr lang="ru-RU" sz="2000" dirty="0" smtClean="0"/>
              <a:t>4) Смерть писателя</a:t>
            </a:r>
          </a:p>
          <a:p>
            <a:pPr marL="0" indent="0">
              <a:buNone/>
            </a:pPr>
            <a:r>
              <a:rPr lang="ru-RU" sz="2000" dirty="0" smtClean="0"/>
              <a:t>5) О матери </a:t>
            </a:r>
          </a:p>
          <a:p>
            <a:pPr marL="0" indent="0">
              <a:buNone/>
            </a:pPr>
            <a:r>
              <a:rPr lang="ru-RU" sz="2000" dirty="0" smtClean="0"/>
              <a:t>6) Работа – расследование</a:t>
            </a:r>
          </a:p>
          <a:p>
            <a:pPr marL="0" indent="0">
              <a:buNone/>
            </a:pPr>
            <a:r>
              <a:rPr lang="ru-RU" sz="2000" dirty="0" smtClean="0"/>
              <a:t>7) Отношения + работа (Страйк, Робин, Мэтью)</a:t>
            </a:r>
          </a:p>
          <a:p>
            <a:pPr marL="0" indent="0">
              <a:buNone/>
            </a:pPr>
            <a:r>
              <a:rPr lang="ru-RU" sz="2000" dirty="0" smtClean="0"/>
              <a:t>8) Подсчёт, количество</a:t>
            </a:r>
          </a:p>
          <a:p>
            <a:pPr marL="0" indent="0">
              <a:buNone/>
            </a:pPr>
            <a:r>
              <a:rPr lang="ru-RU" sz="2000" dirty="0" smtClean="0"/>
              <a:t>9) Расследование смерти модели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5415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Анализ </a:t>
            </a:r>
            <a:r>
              <a:rPr lang="ru-RU" sz="3200" dirty="0" err="1"/>
              <a:t>топиков</a:t>
            </a:r>
            <a:r>
              <a:rPr lang="ru-RU" sz="3200" dirty="0"/>
              <a:t> при </a:t>
            </a:r>
            <a:r>
              <a:rPr lang="ru-RU" sz="3200" dirty="0" smtClean="0"/>
              <a:t>помощи </a:t>
            </a:r>
            <a:r>
              <a:rPr lang="en-GB" sz="3200" dirty="0" smtClean="0"/>
              <a:t>NMF</a:t>
            </a:r>
            <a:endParaRPr lang="ru-RU" sz="3200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181600" cy="3905617"/>
          </a:xfrm>
        </p:spPr>
      </p:pic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21" y="1825624"/>
            <a:ext cx="5624879" cy="3605691"/>
          </a:xfrm>
        </p:spPr>
      </p:pic>
    </p:spTree>
    <p:extLst>
      <p:ext uri="{BB962C8B-B14F-4D97-AF65-F5344CB8AC3E}">
        <p14:creationId xmlns:p14="http://schemas.microsoft.com/office/powerpoint/2010/main" val="70659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967" y="99152"/>
            <a:ext cx="9322178" cy="6672837"/>
          </a:xfrm>
        </p:spPr>
      </p:pic>
    </p:spTree>
    <p:extLst>
      <p:ext uri="{BB962C8B-B14F-4D97-AF65-F5344CB8AC3E}">
        <p14:creationId xmlns:p14="http://schemas.microsoft.com/office/powerpoint/2010/main" val="109910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Темы и их «расположение» в книгах</a:t>
            </a:r>
            <a:endParaRPr lang="ru-RU" sz="3200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24" y="1542361"/>
            <a:ext cx="6105815" cy="4634602"/>
          </a:xfrm>
        </p:spPr>
      </p:pic>
      <p:sp>
        <p:nvSpPr>
          <p:cNvPr id="7" name="Объект 6"/>
          <p:cNvSpPr>
            <a:spLocks noGrp="1"/>
          </p:cNvSpPr>
          <p:nvPr>
            <p:ph sz="half" idx="2"/>
          </p:nvPr>
        </p:nvSpPr>
        <p:spPr>
          <a:xfrm>
            <a:off x="6382707" y="1690688"/>
            <a:ext cx="5328223" cy="4486275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Темы 1, 4, 10 связаны с книгой «Чернильно-чёрное сердце» (№ 6): общение в интернете, онлайн-игра, </a:t>
            </a:r>
            <a:r>
              <a:rPr lang="ru-RU" sz="2000" dirty="0" err="1" smtClean="0"/>
              <a:t>кибербуллинг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Темы 2 и 3 относятся к книге «Бегущая могила» (№ 7): тайна фермы </a:t>
            </a:r>
            <a:r>
              <a:rPr lang="ru-RU" sz="2000" dirty="0" err="1" smtClean="0"/>
              <a:t>Чапмена</a:t>
            </a:r>
            <a:r>
              <a:rPr lang="ru-RU" sz="2000" dirty="0" smtClean="0"/>
              <a:t> и культ ВГЦ.</a:t>
            </a:r>
          </a:p>
          <a:p>
            <a:r>
              <a:rPr lang="ru-RU" sz="2000" dirty="0"/>
              <a:t> Т</a:t>
            </a:r>
            <a:r>
              <a:rPr lang="ru-RU" sz="2000" dirty="0" smtClean="0"/>
              <a:t>емы 0, 5 и 8 проходят через все книги и связаны с рабочим процессом, а также непростыми отношениями Страйка с семьёй.</a:t>
            </a:r>
          </a:p>
          <a:p>
            <a:r>
              <a:rPr lang="ru-RU" sz="2000" dirty="0" smtClean="0"/>
              <a:t>Тема 6 раскрывает сюжет книги «На службе зла» (№ 3)</a:t>
            </a:r>
          </a:p>
          <a:p>
            <a:r>
              <a:rPr lang="ru-RU" sz="2000" dirty="0" smtClean="0"/>
              <a:t>Тема 7 связана с писательством (книга № 2)</a:t>
            </a:r>
          </a:p>
          <a:p>
            <a:r>
              <a:rPr lang="ru-RU" sz="2000" dirty="0" smtClean="0"/>
              <a:t>Тема 9: исчезновение женщины в книге № 5.</a:t>
            </a:r>
          </a:p>
          <a:p>
            <a:endParaRPr lang="ru-RU" sz="2000" dirty="0" smtClean="0"/>
          </a:p>
          <a:p>
            <a:endParaRPr lang="ru-RU" sz="2000" dirty="0" smtClean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64474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Итоги 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Выделение </a:t>
            </a:r>
            <a:r>
              <a:rPr lang="ru-RU" sz="2000" dirty="0" err="1" smtClean="0"/>
              <a:t>топиков</a:t>
            </a:r>
            <a:r>
              <a:rPr lang="ru-RU" sz="2000" dirty="0" smtClean="0"/>
              <a:t> в художественных произведениях – непростая задача, что связано с особенностями материала.</a:t>
            </a:r>
          </a:p>
          <a:p>
            <a:r>
              <a:rPr lang="ru-RU" sz="2000" dirty="0" smtClean="0"/>
              <a:t>Нет одного верного варианта предобработки</a:t>
            </a:r>
            <a:r>
              <a:rPr lang="ru-RU" sz="2000" dirty="0" smtClean="0"/>
              <a:t>.</a:t>
            </a:r>
          </a:p>
          <a:p>
            <a:r>
              <a:rPr lang="ru-RU" sz="2000" dirty="0" smtClean="0"/>
              <a:t>Темы, выделенные </a:t>
            </a:r>
            <a:r>
              <a:rPr lang="en-GB" sz="2000" b="1" dirty="0" smtClean="0"/>
              <a:t>NMF</a:t>
            </a:r>
            <a:r>
              <a:rPr lang="ru-RU" sz="2000" b="1" dirty="0" smtClean="0"/>
              <a:t>,</a:t>
            </a:r>
            <a:r>
              <a:rPr lang="ru-RU" sz="2000" dirty="0" smtClean="0"/>
              <a:t> легко интерпретировать и соотнести с отдельными сюжетными линиями или же мотивами, характерными для всей серии книг.</a:t>
            </a:r>
          </a:p>
        </p:txBody>
      </p:sp>
    </p:spTree>
    <p:extLst>
      <p:ext uri="{BB962C8B-B14F-4D97-AF65-F5344CB8AC3E}">
        <p14:creationId xmlns:p14="http://schemas.microsoft.com/office/powerpoint/2010/main" val="179131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70402" y="2700701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10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/>
              <a:t>Цель</a:t>
            </a:r>
            <a:r>
              <a:rPr lang="ru-RU" sz="3200" dirty="0" smtClean="0"/>
              <a:t> проекта – сравнить результаты работы моделей для определения тематики текстов</a:t>
            </a:r>
            <a:endParaRPr lang="ru-RU" sz="3200" dirty="0"/>
          </a:p>
        </p:txBody>
      </p:sp>
      <p:sp>
        <p:nvSpPr>
          <p:cNvPr id="6" name="Объект 5"/>
          <p:cNvSpPr>
            <a:spLocks noGrp="1"/>
          </p:cNvSpPr>
          <p:nvPr>
            <p:ph type="body" idx="1"/>
          </p:nvPr>
        </p:nvSpPr>
        <p:spPr>
          <a:xfrm>
            <a:off x="839788" y="1824382"/>
            <a:ext cx="5157787" cy="823912"/>
          </a:xfrm>
        </p:spPr>
        <p:txBody>
          <a:bodyPr>
            <a:normAutofit/>
          </a:bodyPr>
          <a:lstStyle/>
          <a:p>
            <a:r>
              <a:rPr lang="en-GB" sz="2000" dirty="0"/>
              <a:t>L</a:t>
            </a:r>
            <a:r>
              <a:rPr lang="en-US" sz="2000" dirty="0" err="1" smtClean="0"/>
              <a:t>atent</a:t>
            </a:r>
            <a:r>
              <a:rPr lang="en-US" sz="2000" dirty="0" smtClean="0"/>
              <a:t> </a:t>
            </a:r>
            <a:r>
              <a:rPr lang="en-US" sz="2000" dirty="0" err="1"/>
              <a:t>Dirichlet</a:t>
            </a:r>
            <a:r>
              <a:rPr lang="en-US" sz="2000" dirty="0"/>
              <a:t> Allocation (</a:t>
            </a:r>
            <a:r>
              <a:rPr lang="en-US" sz="2000" b="1" dirty="0"/>
              <a:t>LDA</a:t>
            </a:r>
            <a:r>
              <a:rPr lang="en-US" sz="2000" dirty="0" smtClean="0"/>
              <a:t>)</a:t>
            </a:r>
          </a:p>
          <a:p>
            <a:endParaRPr lang="ru-RU" sz="2000" dirty="0"/>
          </a:p>
        </p:txBody>
      </p:sp>
      <p:sp>
        <p:nvSpPr>
          <p:cNvPr id="7" name="Объект 6"/>
          <p:cNvSpPr>
            <a:spLocks noGrp="1"/>
          </p:cNvSpPr>
          <p:nvPr>
            <p:ph sz="half" idx="2"/>
          </p:nvPr>
        </p:nvSpPr>
        <p:spPr>
          <a:xfrm>
            <a:off x="333012" y="2505075"/>
            <a:ext cx="5157787" cy="3684588"/>
          </a:xfrm>
        </p:spPr>
        <p:txBody>
          <a:bodyPr>
            <a:normAutofit/>
          </a:bodyPr>
          <a:lstStyle/>
          <a:p>
            <a:pPr lvl="1" fontAlgn="base"/>
            <a:r>
              <a:rPr lang="ru-RU" sz="2000" dirty="0" smtClean="0"/>
              <a:t>Байесовская вероятностная модель</a:t>
            </a:r>
          </a:p>
          <a:p>
            <a:pPr marL="457200" lvl="1" indent="0" fontAlgn="base">
              <a:buNone/>
            </a:pPr>
            <a:endParaRPr lang="ru-RU" sz="2000" dirty="0"/>
          </a:p>
          <a:p>
            <a:pPr lvl="1" fontAlgn="base"/>
            <a:r>
              <a:rPr lang="ru-RU" sz="2000" dirty="0" smtClean="0"/>
              <a:t>Сложность </a:t>
            </a:r>
            <a:r>
              <a:rPr lang="ru-RU" sz="2000" dirty="0"/>
              <a:t>интерпретации </a:t>
            </a:r>
            <a:r>
              <a:rPr lang="ru-RU" sz="2000" dirty="0" smtClean="0"/>
              <a:t>результатов</a:t>
            </a:r>
            <a:endParaRPr lang="ru-RU" sz="2000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"/>
          </p:nvPr>
        </p:nvSpPr>
        <p:spPr>
          <a:xfrm>
            <a:off x="6172200" y="1824382"/>
            <a:ext cx="5183188" cy="823912"/>
          </a:xfrm>
        </p:spPr>
        <p:txBody>
          <a:bodyPr>
            <a:normAutofit/>
          </a:bodyPr>
          <a:lstStyle/>
          <a:p>
            <a:r>
              <a:rPr lang="en-US" sz="2000" dirty="0"/>
              <a:t>Non-negative Matrix Factorization (NMF</a:t>
            </a:r>
            <a:r>
              <a:rPr lang="en-US" sz="2000" dirty="0" smtClean="0"/>
              <a:t>)</a:t>
            </a:r>
          </a:p>
          <a:p>
            <a:endParaRPr lang="ru-RU" sz="2000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4"/>
          </p:nvPr>
        </p:nvSpPr>
        <p:spPr>
          <a:xfrm>
            <a:off x="5742542" y="2505075"/>
            <a:ext cx="5183188" cy="3684588"/>
          </a:xfrm>
        </p:spPr>
        <p:txBody>
          <a:bodyPr>
            <a:normAutofit/>
          </a:bodyPr>
          <a:lstStyle/>
          <a:p>
            <a:pPr lvl="1" fontAlgn="base"/>
            <a:r>
              <a:rPr lang="ru-RU" sz="2000" dirty="0" smtClean="0"/>
              <a:t>Факторизация </a:t>
            </a:r>
            <a:r>
              <a:rPr lang="ru-RU" sz="2000" dirty="0"/>
              <a:t>исходной матрицы на две неотрицательные матрицы: базовую и </a:t>
            </a:r>
            <a:r>
              <a:rPr lang="ru-RU" sz="2000" dirty="0" smtClean="0"/>
              <a:t>весовую</a:t>
            </a:r>
          </a:p>
          <a:p>
            <a:pPr lvl="1" fontAlgn="base"/>
            <a:endParaRPr lang="ru-RU" sz="2000" dirty="0"/>
          </a:p>
          <a:p>
            <a:pPr lvl="1" fontAlgn="base"/>
            <a:r>
              <a:rPr lang="ru-RU" sz="2000" dirty="0" smtClean="0"/>
              <a:t>Простота </a:t>
            </a:r>
            <a:r>
              <a:rPr lang="ru-RU" sz="2000" dirty="0"/>
              <a:t>интерпретации, так как факторы </a:t>
            </a:r>
            <a:r>
              <a:rPr lang="ru-RU" sz="2000" dirty="0" smtClean="0"/>
              <a:t>неотрицательны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006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Этапы работы</a:t>
            </a:r>
            <a:endParaRPr lang="ru-RU" sz="3200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sz="2000" dirty="0" smtClean="0"/>
              <a:t>Деление романов на главы, запись в </a:t>
            </a:r>
            <a:r>
              <a:rPr lang="en-GB" sz="2000" dirty="0" smtClean="0"/>
              <a:t>csv-</a:t>
            </a:r>
            <a:r>
              <a:rPr lang="ru-RU" sz="2000" dirty="0" smtClean="0"/>
              <a:t>файл.</a:t>
            </a:r>
          </a:p>
          <a:p>
            <a:pPr marL="514350" indent="-514350">
              <a:buAutoNum type="arabicPeriod"/>
            </a:pPr>
            <a:r>
              <a:rPr lang="ru-RU" sz="2000" dirty="0" smtClean="0"/>
              <a:t>Предобработка в несколько этапов.</a:t>
            </a:r>
          </a:p>
          <a:p>
            <a:pPr marL="514350" indent="-514350">
              <a:buAutoNum type="arabicPeriod"/>
            </a:pPr>
            <a:r>
              <a:rPr lang="ru-RU" sz="2000" dirty="0" smtClean="0"/>
              <a:t>Применение </a:t>
            </a:r>
            <a:r>
              <a:rPr lang="en-GB" sz="2000" dirty="0" smtClean="0"/>
              <a:t>LDA</a:t>
            </a:r>
            <a:r>
              <a:rPr lang="ru-RU" sz="2000" dirty="0" smtClean="0"/>
              <a:t>, оценка метода, визуализация.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sz="2000" dirty="0" smtClean="0"/>
              <a:t>Применение </a:t>
            </a:r>
            <a:r>
              <a:rPr lang="en-GB" sz="2000" dirty="0" smtClean="0"/>
              <a:t>NMF</a:t>
            </a:r>
            <a:r>
              <a:rPr lang="ru-RU" sz="2000" dirty="0" smtClean="0"/>
              <a:t>, оценка метода, визуализация.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ru-RU" sz="2000" dirty="0" smtClean="0"/>
              <a:t>Сравнение результатов, выводы.</a:t>
            </a:r>
          </a:p>
          <a:p>
            <a:pPr marL="514350" indent="-514350">
              <a:buAutoNum type="arabicPeriod"/>
            </a:pPr>
            <a:endParaRPr lang="ru-RU" sz="2000" dirty="0" smtClean="0"/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810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Материал исследования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 smtClean="0"/>
              <a:t>Все переведённые на русский язык </a:t>
            </a:r>
            <a:br>
              <a:rPr lang="ru-RU" sz="2000" dirty="0" smtClean="0"/>
            </a:br>
            <a:r>
              <a:rPr lang="ru-RU" sz="2000" dirty="0" smtClean="0"/>
              <a:t>романы Р. </a:t>
            </a:r>
            <a:r>
              <a:rPr lang="ru-RU" sz="2000" dirty="0" err="1" smtClean="0"/>
              <a:t>Гэлбрейта</a:t>
            </a:r>
            <a:r>
              <a:rPr lang="ru-RU" sz="2000" dirty="0" smtClean="0"/>
              <a:t>: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ru-RU" sz="2000" dirty="0" smtClean="0"/>
              <a:t>«Зов кукушки»;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ru-RU" sz="2000" dirty="0" smtClean="0"/>
              <a:t>«Шелкопряд»;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ru-RU" sz="2000" dirty="0" smtClean="0"/>
              <a:t>«На службе зла»;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ru-RU" sz="2000" dirty="0" smtClean="0"/>
              <a:t>«Смертельная белизна»;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ru-RU" sz="2000" dirty="0" smtClean="0"/>
              <a:t>«Дурная кровь»;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ru-RU" sz="2000" dirty="0" smtClean="0"/>
              <a:t>«Чернильно-чёрное сердце»;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ru-RU" sz="2000" dirty="0" smtClean="0"/>
              <a:t>«Бегущая могила».</a:t>
            </a:r>
          </a:p>
          <a:p>
            <a:pPr marL="514350" indent="-514350">
              <a:buAutoNum type="arabicPeriod"/>
            </a:pPr>
            <a:endParaRPr lang="ru-RU" dirty="0" smtClean="0"/>
          </a:p>
          <a:p>
            <a:pPr marL="514350" indent="-514350">
              <a:buAutoNum type="arabicPeriod"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679" y="1825625"/>
            <a:ext cx="6194121" cy="412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7862" y="365125"/>
            <a:ext cx="10735938" cy="1325563"/>
          </a:xfrm>
        </p:spPr>
        <p:txBody>
          <a:bodyPr>
            <a:normAutofit/>
          </a:bodyPr>
          <a:lstStyle/>
          <a:p>
            <a:pPr algn="just"/>
            <a:r>
              <a:rPr lang="ru-RU" sz="3200" dirty="0" smtClean="0"/>
              <a:t>Особенности материала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17862" y="1690688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/>
              <a:t>Художественная литература</a:t>
            </a:r>
          </a:p>
          <a:p>
            <a:pPr marL="0" indent="0">
              <a:buNone/>
            </a:pPr>
            <a:endParaRPr lang="ru-RU" sz="2400" b="1" dirty="0"/>
          </a:p>
          <a:p>
            <a:pPr marL="0" indent="0">
              <a:buNone/>
            </a:pPr>
            <a:endParaRPr lang="ru-RU" sz="2400" b="1" dirty="0" smtClean="0"/>
          </a:p>
          <a:p>
            <a:pPr marL="0" indent="0">
              <a:buNone/>
            </a:pPr>
            <a:r>
              <a:rPr lang="ru-RU" sz="2400" b="1" dirty="0" smtClean="0"/>
              <a:t>Жанр детектива</a:t>
            </a:r>
            <a:endParaRPr lang="ru-RU" sz="2400" b="1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966206" y="1825625"/>
            <a:ext cx="5181600" cy="4351338"/>
          </a:xfrm>
        </p:spPr>
        <p:txBody>
          <a:bodyPr/>
          <a:lstStyle/>
          <a:p>
            <a:r>
              <a:rPr lang="ru-RU" sz="2000" dirty="0" smtClean="0"/>
              <a:t>Обилие тем</a:t>
            </a:r>
          </a:p>
          <a:p>
            <a:r>
              <a:rPr lang="ru-RU" sz="2000" dirty="0" smtClean="0"/>
              <a:t>Образность языка</a:t>
            </a:r>
          </a:p>
          <a:p>
            <a:endParaRPr lang="ru-RU" sz="2000" dirty="0"/>
          </a:p>
          <a:p>
            <a:endParaRPr lang="ru-RU" sz="2000" dirty="0" smtClean="0"/>
          </a:p>
          <a:p>
            <a:endParaRPr lang="ru-RU" sz="2000" dirty="0"/>
          </a:p>
          <a:p>
            <a:r>
              <a:rPr lang="ru-RU" sz="2000" dirty="0" smtClean="0"/>
              <a:t>Диалогичность (обилие глаголов речи, мысли)</a:t>
            </a:r>
          </a:p>
          <a:p>
            <a:r>
              <a:rPr lang="ru-RU" sz="2000" dirty="0" err="1" smtClean="0"/>
              <a:t>Персонажецентричность</a:t>
            </a:r>
            <a:r>
              <a:rPr lang="ru-RU" sz="2000" dirty="0" smtClean="0"/>
              <a:t> (обилие имён)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691" y="1825624"/>
            <a:ext cx="1246515" cy="90655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958" y="3547102"/>
            <a:ext cx="1249788" cy="9083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7862" y="5816906"/>
            <a:ext cx="112913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i="1" dirty="0" smtClean="0"/>
              <a:t>* </a:t>
            </a:r>
            <a:r>
              <a:rPr lang="ru-RU" sz="1600" i="1" dirty="0" err="1" smtClean="0"/>
              <a:t>Шерстинова</a:t>
            </a:r>
            <a:r>
              <a:rPr lang="ru-RU" sz="1600" i="1" dirty="0" smtClean="0"/>
              <a:t> Т. Ю., Кирина М. А., Москвина А. Д. </a:t>
            </a:r>
            <a:r>
              <a:rPr lang="ru-RU" sz="1600" i="1" dirty="0"/>
              <a:t>Тематическое моделирование художественной прозы: оценка и интерпретируемость результатов (на примере русского рассказа 1900–1930 гг</a:t>
            </a:r>
            <a:r>
              <a:rPr lang="ru-RU" sz="1600" i="1" dirty="0" smtClean="0"/>
              <a:t>.) // Вестник Томского государственного университета. Филология. 2024. № 89. С. 121 – 151.</a:t>
            </a:r>
            <a:endParaRPr lang="ru-RU" sz="1600" i="1" dirty="0"/>
          </a:p>
          <a:p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621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Пример </a:t>
            </a:r>
            <a:r>
              <a:rPr lang="ru-RU" sz="3200" dirty="0" err="1" smtClean="0"/>
              <a:t>топиков</a:t>
            </a:r>
            <a:r>
              <a:rPr lang="ru-RU" sz="3200" dirty="0" smtClean="0"/>
              <a:t> при минимальной предобработке</a:t>
            </a:r>
            <a:endParaRPr lang="ru-RU" sz="32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013" y="1355074"/>
            <a:ext cx="8430057" cy="4799855"/>
          </a:xfrm>
        </p:spPr>
      </p:pic>
    </p:spTree>
    <p:extLst>
      <p:ext uri="{BB962C8B-B14F-4D97-AF65-F5344CB8AC3E}">
        <p14:creationId xmlns:p14="http://schemas.microsoft.com/office/powerpoint/2010/main" val="271204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Гипотеза о возможных топиках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b="1" i="1" dirty="0" smtClean="0"/>
              <a:t>Преступление и наказание (убийство, измена, расчленение)</a:t>
            </a:r>
          </a:p>
          <a:p>
            <a:r>
              <a:rPr lang="ru-RU" sz="2000" b="1" i="1" dirty="0" smtClean="0"/>
              <a:t>Семья</a:t>
            </a:r>
          </a:p>
          <a:p>
            <a:r>
              <a:rPr lang="ru-RU" sz="2000" b="1" i="1" dirty="0" smtClean="0"/>
              <a:t>Романтические отношения</a:t>
            </a:r>
          </a:p>
          <a:p>
            <a:r>
              <a:rPr lang="ru-RU" sz="2000" b="1" i="1" dirty="0"/>
              <a:t>Англия и Лондон</a:t>
            </a:r>
          </a:p>
          <a:p>
            <a:r>
              <a:rPr lang="ru-RU" sz="2000" dirty="0" smtClean="0"/>
              <a:t>Писательство (2 книга)</a:t>
            </a:r>
            <a:endParaRPr lang="ru-RU" sz="2000" dirty="0" smtClean="0"/>
          </a:p>
          <a:p>
            <a:r>
              <a:rPr lang="ru-RU" sz="2000" dirty="0"/>
              <a:t>Искусство (4 книга)</a:t>
            </a:r>
          </a:p>
          <a:p>
            <a:r>
              <a:rPr lang="ru-RU" sz="2000" dirty="0"/>
              <a:t>Оккультизм, астрология (5 книга)</a:t>
            </a:r>
          </a:p>
          <a:p>
            <a:r>
              <a:rPr lang="ru-RU" sz="2000" dirty="0"/>
              <a:t>Интернет-общение / онлайн-игры (6 книга)</a:t>
            </a:r>
          </a:p>
          <a:p>
            <a:r>
              <a:rPr lang="ru-RU" sz="2000" dirty="0" smtClean="0"/>
              <a:t>Церковь </a:t>
            </a:r>
            <a:r>
              <a:rPr lang="ru-RU" sz="2000" dirty="0" smtClean="0"/>
              <a:t>/ </a:t>
            </a:r>
            <a:r>
              <a:rPr lang="ru-RU" sz="2000" dirty="0"/>
              <a:t>культ </a:t>
            </a:r>
            <a:r>
              <a:rPr lang="ru-RU" sz="2000" dirty="0" smtClean="0"/>
              <a:t>(7 </a:t>
            </a:r>
            <a:r>
              <a:rPr lang="ru-RU" sz="2000" dirty="0"/>
              <a:t>книга</a:t>
            </a:r>
            <a:r>
              <a:rPr lang="ru-RU" sz="2000" dirty="0" smtClean="0"/>
              <a:t>)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54358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/>
              <a:t>Подготовка данных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smtClean="0"/>
              <a:t>Какой </a:t>
            </a:r>
            <a:r>
              <a:rPr lang="ru-RU" sz="2000" b="1" dirty="0"/>
              <a:t>должна быть предобработка художественного текста для адекватного выделения </a:t>
            </a:r>
            <a:r>
              <a:rPr lang="ru-RU" sz="2000" b="1" dirty="0" err="1"/>
              <a:t>топиков</a:t>
            </a:r>
            <a:r>
              <a:rPr lang="ru-RU" sz="2000" b="1" dirty="0"/>
              <a:t>? Что может быть «лишним»?</a:t>
            </a:r>
          </a:p>
          <a:p>
            <a:pPr marL="0" indent="0">
              <a:buNone/>
            </a:pPr>
            <a:endParaRPr lang="ru-RU" sz="2000" dirty="0"/>
          </a:p>
          <a:p>
            <a:r>
              <a:rPr lang="ru-RU" sz="2000" dirty="0"/>
              <a:t>Имена персонажей / все именованные сущности</a:t>
            </a:r>
          </a:p>
          <a:p>
            <a:r>
              <a:rPr lang="ru-RU" sz="2000" dirty="0"/>
              <a:t>Слабые, модальные глаголы</a:t>
            </a:r>
          </a:p>
          <a:p>
            <a:r>
              <a:rPr lang="ru-RU" sz="2000" dirty="0"/>
              <a:t>Глаголы речи и мысли</a:t>
            </a:r>
          </a:p>
          <a:p>
            <a:r>
              <a:rPr lang="ru-RU" sz="2000" dirty="0"/>
              <a:t>Местоимения, наречия, числительные…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smtClean="0"/>
              <a:t>Мои данные:</a:t>
            </a:r>
          </a:p>
          <a:p>
            <a:r>
              <a:rPr lang="ru-RU" sz="2000" b="1" dirty="0" smtClean="0"/>
              <a:t>544</a:t>
            </a:r>
            <a:r>
              <a:rPr lang="ru-RU" sz="2000" dirty="0" smtClean="0"/>
              <a:t> </a:t>
            </a:r>
            <a:r>
              <a:rPr lang="ru-RU" sz="2000" dirty="0"/>
              <a:t>главы</a:t>
            </a:r>
          </a:p>
          <a:p>
            <a:r>
              <a:rPr lang="ru-RU" sz="2000" b="1" dirty="0"/>
              <a:t>1734820</a:t>
            </a:r>
            <a:r>
              <a:rPr lang="ru-RU" sz="2000" dirty="0"/>
              <a:t> </a:t>
            </a:r>
            <a:r>
              <a:rPr lang="ru-RU" sz="2000" dirty="0" err="1"/>
              <a:t>токенов</a:t>
            </a:r>
            <a:r>
              <a:rPr lang="ru-RU" sz="2000" dirty="0"/>
              <a:t> до предобработки</a:t>
            </a:r>
          </a:p>
          <a:p>
            <a:r>
              <a:rPr lang="ru-RU" sz="2000" b="1" dirty="0"/>
              <a:t>840747</a:t>
            </a:r>
            <a:r>
              <a:rPr lang="ru-RU" sz="2000" dirty="0"/>
              <a:t> </a:t>
            </a:r>
            <a:r>
              <a:rPr lang="ru-RU" sz="2000" dirty="0" err="1"/>
              <a:t>токенов</a:t>
            </a:r>
            <a:r>
              <a:rPr lang="ru-RU" sz="2000" dirty="0"/>
              <a:t> после первичной обработки</a:t>
            </a:r>
          </a:p>
          <a:p>
            <a:r>
              <a:rPr lang="ru-RU" sz="2000" b="1" dirty="0"/>
              <a:t>702640</a:t>
            </a:r>
            <a:r>
              <a:rPr lang="ru-RU" sz="2000" dirty="0"/>
              <a:t> </a:t>
            </a:r>
            <a:r>
              <a:rPr lang="ru-RU" sz="2000" dirty="0" err="1"/>
              <a:t>токенов</a:t>
            </a:r>
            <a:r>
              <a:rPr lang="ru-RU" sz="2000" dirty="0"/>
              <a:t> после удаления имён и некоторых глаголов (</a:t>
            </a:r>
            <a:r>
              <a:rPr lang="ru-RU" sz="2000" i="1" dirty="0"/>
              <a:t>ответить, сказать, говорить, мочь, знать, думать, делать</a:t>
            </a:r>
            <a:r>
              <a:rPr lang="ru-RU" sz="2000" dirty="0"/>
              <a:t>)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0794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Анализ </a:t>
            </a:r>
            <a:r>
              <a:rPr lang="ru-RU" sz="3200" dirty="0" err="1" smtClean="0"/>
              <a:t>топиков</a:t>
            </a:r>
            <a:r>
              <a:rPr lang="ru-RU" sz="3200" dirty="0" smtClean="0"/>
              <a:t> при помощи </a:t>
            </a:r>
            <a:r>
              <a:rPr lang="en-GB" sz="3200" dirty="0" smtClean="0"/>
              <a:t>LDA</a:t>
            </a:r>
            <a:r>
              <a:rPr lang="ru-RU" sz="3200" dirty="0" smtClean="0"/>
              <a:t>: выбор количества тем</a:t>
            </a:r>
            <a:endParaRPr lang="ru-RU" sz="3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88604" y="4786489"/>
            <a:ext cx="39365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from </a:t>
            </a:r>
            <a:r>
              <a:rPr lang="en-US" sz="1400" dirty="0" err="1"/>
              <a:t>sklearn.model_selection</a:t>
            </a:r>
            <a:r>
              <a:rPr lang="en-US" sz="1400" dirty="0"/>
              <a:t> import </a:t>
            </a:r>
            <a:r>
              <a:rPr lang="en-US" sz="1400" dirty="0" err="1"/>
              <a:t>GridSearchCV</a:t>
            </a:r>
            <a:endParaRPr lang="ru-RU" sz="1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019342" y="4786489"/>
            <a:ext cx="47843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from </a:t>
            </a:r>
            <a:r>
              <a:rPr lang="en-US" sz="1400" dirty="0" err="1"/>
              <a:t>gensim.models.coherencemodel</a:t>
            </a:r>
            <a:r>
              <a:rPr lang="en-US" sz="1400" dirty="0"/>
              <a:t> import </a:t>
            </a:r>
            <a:r>
              <a:rPr lang="en-US" sz="1400" dirty="0" err="1"/>
              <a:t>CoherenceModel</a:t>
            </a:r>
            <a:endParaRPr lang="ru-RU" sz="1400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000740" cy="3097306"/>
          </a:xfr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368" y="1690688"/>
            <a:ext cx="4829450" cy="309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3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</TotalTime>
  <Words>609</Words>
  <Application>Microsoft Office PowerPoint</Application>
  <PresentationFormat>Широкоэкранный</PresentationFormat>
  <Paragraphs>92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Извлечение топиков при помощи LDA и NMF  (на материале переводов на русский язык  серии романов Роберта Гэлбрейта о Корморане Страйке)</vt:lpstr>
      <vt:lpstr>Цель проекта – сравнить результаты работы моделей для определения тематики текстов</vt:lpstr>
      <vt:lpstr>Этапы работы</vt:lpstr>
      <vt:lpstr>Материал исследования</vt:lpstr>
      <vt:lpstr>Особенности материала</vt:lpstr>
      <vt:lpstr>Пример топиков при минимальной предобработке</vt:lpstr>
      <vt:lpstr>Гипотеза о возможных топиках</vt:lpstr>
      <vt:lpstr>Подготовка данных </vt:lpstr>
      <vt:lpstr>Анализ топиков при помощи LDA: выбор количества тем</vt:lpstr>
      <vt:lpstr>Анализ топиков при помощи LDA </vt:lpstr>
      <vt:lpstr>Анализ топиков при помощи NMF</vt:lpstr>
      <vt:lpstr>Презентация PowerPoint</vt:lpstr>
      <vt:lpstr>Темы и их «расположение» в книгах</vt:lpstr>
      <vt:lpstr>Итоги 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Извлечение топиков при помощи LDA и NMF  (на материале романов Роберта Гэлбрейта  о Корморане Страйке)</dc:title>
  <dc:creator>123</dc:creator>
  <cp:lastModifiedBy>123</cp:lastModifiedBy>
  <cp:revision>39</cp:revision>
  <dcterms:created xsi:type="dcterms:W3CDTF">2025-07-09T10:02:36Z</dcterms:created>
  <dcterms:modified xsi:type="dcterms:W3CDTF">2025-07-12T01:24:09Z</dcterms:modified>
</cp:coreProperties>
</file>