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71" r:id="rId4"/>
    <p:sldId id="266" r:id="rId5"/>
    <p:sldId id="259" r:id="rId6"/>
    <p:sldId id="261" r:id="rId7"/>
    <p:sldId id="262" r:id="rId8"/>
    <p:sldId id="270" r:id="rId9"/>
    <p:sldId id="268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B592-5D57-D840-86D6-0CE0EBA1B1D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3E59-B8A8-3C45-8F8D-28B291C6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67B142-1A29-294F-8A09-A6FDC76D798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Algothon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BlackRock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2501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Alexandros Haliassos, Andreas </a:t>
            </a:r>
            <a:r>
              <a:rPr lang="en-US" sz="2100" b="1" dirty="0" err="1"/>
              <a:t>Theodoulou</a:t>
            </a:r>
            <a:r>
              <a:rPr lang="en-US" sz="2100" b="1" dirty="0"/>
              <a:t>, </a:t>
            </a:r>
            <a:r>
              <a:rPr lang="en-US" sz="2100" b="1" dirty="0" err="1"/>
              <a:t>Kriton</a:t>
            </a:r>
            <a:r>
              <a:rPr lang="en-US" sz="2100" b="1" dirty="0"/>
              <a:t> Konstantinidis, and Yao Lei Xu</a:t>
            </a:r>
          </a:p>
          <a:p>
            <a:r>
              <a:rPr lang="en-US" sz="1600" dirty="0"/>
              <a:t>Data: </a:t>
            </a:r>
            <a:r>
              <a:rPr lang="en-GB" sz="1600" dirty="0"/>
              <a:t>End of Day US Stock Prices (QUANDL), </a:t>
            </a:r>
            <a:r>
              <a:rPr lang="en-US" sz="1600" dirty="0"/>
              <a:t>Global Supply Chain Relationships (QUANDL), </a:t>
            </a:r>
            <a:r>
              <a:rPr lang="en-GB" sz="1600" dirty="0"/>
              <a:t>Social Media Analytics (QUANDL), External Fundamental Data</a:t>
            </a:r>
          </a:p>
          <a:p>
            <a:r>
              <a:rPr lang="en-GB" sz="1600" dirty="0"/>
              <a:t>Themes: Supply Chain (Main Theme) and Social Media Analytics</a:t>
            </a:r>
          </a:p>
          <a:p>
            <a:r>
              <a:rPr lang="en-US" sz="1600" dirty="0"/>
              <a:t>(No AWS Used)</a:t>
            </a:r>
          </a:p>
        </p:txBody>
      </p:sp>
    </p:spTree>
    <p:extLst>
      <p:ext uri="{BB962C8B-B14F-4D97-AF65-F5344CB8AC3E}">
        <p14:creationId xmlns:p14="http://schemas.microsoft.com/office/powerpoint/2010/main" val="90640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Support Tensor Machine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9F425D-280A-4751-BED2-CDF3D87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24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Hypothesis:</a:t>
            </a:r>
          </a:p>
          <a:p>
            <a:pPr marL="0" indent="0">
              <a:buNone/>
            </a:pPr>
            <a:r>
              <a:rPr lang="en-GB" dirty="0"/>
              <a:t>Added </a:t>
            </a:r>
            <a:r>
              <a:rPr lang="en-GB" b="1" dirty="0"/>
              <a:t>tensor dimensionality </a:t>
            </a:r>
            <a:r>
              <a:rPr lang="en-GB" dirty="0"/>
              <a:t>increases predictive power</a:t>
            </a:r>
          </a:p>
          <a:p>
            <a:r>
              <a:rPr lang="en-GB" dirty="0"/>
              <a:t>Graph cluster-based multi-linear STM (accuracy 53.5%)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ED0045-C606-49CA-B8AB-D2BCCA91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7" t="6116" r="8732" b="3987"/>
          <a:stretch/>
        </p:blipFill>
        <p:spPr>
          <a:xfrm>
            <a:off x="1819373" y="3429000"/>
            <a:ext cx="8521831" cy="30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Sentiment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Social media posts can </a:t>
                </a:r>
                <a:r>
                  <a:rPr lang="en-US" sz="1600" b="1" dirty="0"/>
                  <a:t>promptly</a:t>
                </a:r>
                <a:r>
                  <a:rPr lang="en-US" sz="1600" dirty="0"/>
                  <a:t> capture </a:t>
                </a:r>
                <a:r>
                  <a:rPr lang="en-US" sz="1600" b="1" dirty="0"/>
                  <a:t>shock events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Find daily post with most reactions</a:t>
                </a:r>
              </a:p>
              <a:p>
                <a:r>
                  <a:rPr lang="en-US" sz="1600" dirty="0"/>
                  <a:t>Calculate ratio of negative to positive reactions: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𝑠𝑎𝑑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𝑎𝑛𝑔𝑟𝑦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𝑙𝑖𝑘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h𝑎h𝑎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Identify potential significant falls in return</a:t>
                </a:r>
              </a:p>
              <a:p>
                <a:r>
                  <a:rPr lang="en-US" sz="1600" dirty="0"/>
                  <a:t>Run daily with minimal computational cost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88E05-837E-4142-8F7E-8639FD2D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19" y="1349237"/>
            <a:ext cx="5942180" cy="41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291" y="5535369"/>
            <a:ext cx="10572000" cy="1242501"/>
          </a:xfrm>
        </p:spPr>
        <p:txBody>
          <a:bodyPr>
            <a:normAutofit/>
          </a:bodyPr>
          <a:lstStyle/>
          <a:p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6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Trading Universe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A-priori choice of S&amp;P500 </a:t>
            </a:r>
          </a:p>
          <a:p>
            <a:r>
              <a:rPr lang="en-US" dirty="0"/>
              <a:t>Liquidity/tradability</a:t>
            </a:r>
          </a:p>
          <a:p>
            <a:r>
              <a:rPr lang="en-US" dirty="0"/>
              <a:t>Data availability</a:t>
            </a:r>
          </a:p>
          <a:p>
            <a:r>
              <a:rPr lang="en-US" dirty="0"/>
              <a:t>Easier to manage</a:t>
            </a:r>
          </a:p>
          <a:p>
            <a:r>
              <a:rPr lang="en-US" dirty="0"/>
              <a:t>Reduced to ~200 stocks due to data compatibility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BF568-55D8-824D-A85D-491DF43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Driven </a:t>
            </a:r>
            <a:r>
              <a:rPr lang="en-US" sz="3200" dirty="0" err="1"/>
              <a:t>XGBoost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0BB-FF41-BE4E-8130-C60E34B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8" y="3138743"/>
            <a:ext cx="3404372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14 Style factors (Mom, Value, Quality, Size)</a:t>
            </a:r>
          </a:p>
          <a:p>
            <a:r>
              <a:rPr lang="en-US" sz="1600" dirty="0"/>
              <a:t>Feature Engineering (1M, 3M, 12M rate of change)</a:t>
            </a:r>
          </a:p>
          <a:p>
            <a:r>
              <a:rPr lang="en-US" sz="1600" dirty="0"/>
              <a:t>Regression with CV-based turning predicting monthly returns</a:t>
            </a:r>
          </a:p>
          <a:p>
            <a:r>
              <a:rPr lang="en-US" sz="1600" dirty="0"/>
              <a:t>Strategy: Long-positive return predictions equally</a:t>
            </a: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301" y="20419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b="1" dirty="0"/>
              <a:t>Exposure</a:t>
            </a:r>
            <a:r>
              <a:rPr lang="en-US" dirty="0"/>
              <a:t> to classic factors, </a:t>
            </a:r>
            <a:r>
              <a:rPr lang="en-US" b="1" dirty="0"/>
              <a:t>alpha</a:t>
            </a:r>
          </a:p>
          <a:p>
            <a:r>
              <a:rPr lang="en-US" b="1" dirty="0"/>
              <a:t>generation</a:t>
            </a:r>
            <a:r>
              <a:rPr lang="en-US" dirty="0"/>
              <a:t> through non-</a:t>
            </a:r>
            <a:r>
              <a:rPr lang="en-US" dirty="0" err="1"/>
              <a:t>linearities</a:t>
            </a:r>
            <a:endParaRPr lang="en-US" dirty="0"/>
          </a:p>
          <a:p>
            <a:r>
              <a:rPr lang="en-US" dirty="0"/>
              <a:t>and feature engineering</a:t>
            </a:r>
          </a:p>
          <a:p>
            <a:endParaRPr lang="en-US" dirty="0"/>
          </a:p>
          <a:p>
            <a:r>
              <a:rPr lang="en-US" dirty="0"/>
              <a:t>Strategy: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AB94-B61E-45C6-91E9-F92B7E90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26" y="2337890"/>
            <a:ext cx="6094126" cy="21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Graph Signal Processing Approaches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1DF2-538D-4B78-8688-F1AB83D3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34617"/>
            <a:ext cx="2913062" cy="32731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GSP-based methods have been gaining traction in the past few years [1-2]</a:t>
            </a:r>
          </a:p>
          <a:p>
            <a:r>
              <a:rPr lang="en-GB" dirty="0"/>
              <a:t>Extensions of signal processing methods to irregular domains (e.g. social networks, geographical topologies, etc.)</a:t>
            </a:r>
          </a:p>
          <a:p>
            <a:r>
              <a:rPr lang="en-GB" dirty="0"/>
              <a:t>Stocks and their relationships can be embedded in a graph-theoretic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200" dirty="0"/>
              <a:t>[1] </a:t>
            </a:r>
            <a:r>
              <a:rPr lang="en-GB" sz="1000" dirty="0"/>
              <a:t>Shuman, D.I., Narang, S.K., </a:t>
            </a:r>
            <a:r>
              <a:rPr lang="en-GB" sz="1000" dirty="0" err="1"/>
              <a:t>Frossard</a:t>
            </a:r>
            <a:r>
              <a:rPr lang="en-GB" sz="1000" dirty="0"/>
              <a:t>, P., Ortega, A. and </a:t>
            </a:r>
            <a:r>
              <a:rPr lang="en-GB" sz="1000" dirty="0" err="1"/>
              <a:t>Vandergheynst</a:t>
            </a:r>
            <a:r>
              <a:rPr lang="en-GB" sz="1000" dirty="0"/>
              <a:t>, P., 2013. The emerging field of signal processing on graphs: Extending high-dimensional data analysis to networks and other irregular domains.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30</a:t>
            </a:r>
            <a:r>
              <a:rPr lang="en-GB" sz="1000" dirty="0"/>
              <a:t>(3), pp.83-98.</a:t>
            </a:r>
          </a:p>
          <a:p>
            <a:pPr marL="0" indent="0">
              <a:buNone/>
            </a:pPr>
            <a:r>
              <a:rPr lang="en-GB" sz="1200" dirty="0"/>
              <a:t>[2] </a:t>
            </a:r>
            <a:r>
              <a:rPr lang="en-GB" sz="1000" dirty="0"/>
              <a:t>Dees, B.S., Stankovic, L., </a:t>
            </a:r>
            <a:r>
              <a:rPr lang="en-GB" sz="1000" dirty="0" err="1"/>
              <a:t>Constantinides</a:t>
            </a:r>
            <a:r>
              <a:rPr lang="en-GB" sz="1000" dirty="0"/>
              <a:t>, A.G. and </a:t>
            </a:r>
            <a:r>
              <a:rPr lang="en-GB" sz="1000" dirty="0" err="1"/>
              <a:t>Mandic</a:t>
            </a:r>
            <a:r>
              <a:rPr lang="en-GB" sz="1000" dirty="0"/>
              <a:t>, D.P., 2019. Portfolio Cuts: A Graph-Theoretic Framework to Diversification. </a:t>
            </a:r>
            <a:r>
              <a:rPr lang="en-GB" sz="1000" i="1" dirty="0" err="1"/>
              <a:t>arXiv</a:t>
            </a:r>
            <a:r>
              <a:rPr lang="en-GB" sz="1000" i="1" dirty="0"/>
              <a:t> preprint arXiv:1910.05561</a:t>
            </a:r>
            <a:r>
              <a:rPr lang="en-GB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9E0F9-EF33-494B-9E5B-16D0F6C8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Structural Relationships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AD516B-D80D-684E-8178-FAF2712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Graphs can model directed adjacency relationships among stocks (revenue dependency)</a:t>
            </a:r>
          </a:p>
          <a:p>
            <a:pPr lvl="1"/>
            <a:r>
              <a:rPr lang="en-US" sz="1400" dirty="0"/>
              <a:t>Nodes: Stocks</a:t>
            </a:r>
          </a:p>
          <a:p>
            <a:pPr lvl="1"/>
            <a:r>
              <a:rPr lang="en-US" sz="1400" dirty="0"/>
              <a:t>Edges: Derived revenue</a:t>
            </a:r>
          </a:p>
          <a:p>
            <a:r>
              <a:rPr lang="en-US" sz="1600" dirty="0"/>
              <a:t>Directed structural flow of information (supplier to customer)</a:t>
            </a:r>
            <a:endParaRPr lang="en-US" dirty="0"/>
          </a:p>
          <a:p>
            <a:endParaRPr lang="en-US" sz="1600" dirty="0"/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AC286-BEF8-ED4A-8313-02E50D9D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62" y="1390644"/>
            <a:ext cx="6107433" cy="4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Topological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Hypothesis: </a:t>
            </a:r>
          </a:p>
          <a:p>
            <a:pPr marL="0" indent="0">
              <a:buNone/>
            </a:pPr>
            <a:r>
              <a:rPr lang="en-US" sz="1600" b="1" dirty="0"/>
              <a:t>Structural exposure </a:t>
            </a:r>
            <a:r>
              <a:rPr lang="en-US" sz="1600" dirty="0"/>
              <a:t>can be avoided by choosing limited stocks per </a:t>
            </a:r>
            <a:r>
              <a:rPr lang="en-US" sz="1600" b="1" dirty="0"/>
              <a:t>cluster </a:t>
            </a:r>
          </a:p>
          <a:p>
            <a:r>
              <a:rPr lang="en-US" sz="1600" dirty="0"/>
              <a:t>Avoid end-of-chain stocks</a:t>
            </a:r>
          </a:p>
          <a:p>
            <a:r>
              <a:rPr lang="en-US" sz="1600" dirty="0"/>
              <a:t>Graph clustering of interconnected stocks based on business relationships </a:t>
            </a:r>
          </a:p>
          <a:p>
            <a:r>
              <a:rPr lang="en-US" sz="1600" dirty="0"/>
              <a:t>Highly interpretable</a:t>
            </a:r>
          </a:p>
          <a:p>
            <a:r>
              <a:rPr lang="en-US" sz="1600" dirty="0"/>
              <a:t>Applies universally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C4B5-B98E-704B-9CFC-0CD16797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1" t="5330" r="4784" b="5373"/>
          <a:stretch/>
        </p:blipFill>
        <p:spPr>
          <a:xfrm>
            <a:off x="5603706" y="1641973"/>
            <a:ext cx="5638853" cy="3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Equally weighted (EW)</a:t>
            </a:r>
          </a:p>
          <a:p>
            <a:r>
              <a:rPr lang="en-US" sz="1600" dirty="0"/>
              <a:t>Equal volatility (EV)</a:t>
            </a:r>
          </a:p>
          <a:p>
            <a:r>
              <a:rPr lang="en-US" sz="1600" dirty="0"/>
              <a:t>Constrained minimum variance (MV)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55452"/>
              </p:ext>
            </p:extLst>
          </p:nvPr>
        </p:nvGraphicFramePr>
        <p:xfrm>
          <a:off x="5699512" y="5284511"/>
          <a:ext cx="577438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903522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  <a:gridCol w="766982">
                  <a:extLst>
                    <a:ext uri="{9D8B030D-6E8A-4147-A177-3AD203B41FA5}">
                      <a16:colId xmlns:a16="http://schemas.microsoft.com/office/drawing/2014/main" val="837367482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94614637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1471021541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51921764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XGB-G-MV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(annualized)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14.28%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15.51%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 (daily)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0.03881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0.04286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0.04366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0.04252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0.05482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16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43892A-A4B0-774F-87F9-A6BA162A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9" t="4213" r="8480" b="6411"/>
          <a:stretch/>
        </p:blipFill>
        <p:spPr>
          <a:xfrm>
            <a:off x="5525788" y="2756720"/>
            <a:ext cx="6121831" cy="22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Orthogonal Strategies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Current process has high beta (long-only)</a:t>
            </a:r>
          </a:p>
          <a:p>
            <a:r>
              <a:rPr lang="en-US" sz="1600" dirty="0"/>
              <a:t>Would like strategies orthogonal to the market factor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Tensor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B460F-A2C1-4DC7-88CE-54DEE67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75906"/>
            <a:ext cx="2913062" cy="23158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Tensors [3-4] have rich organisational structure and can be used to model high-dimensional data </a:t>
            </a:r>
          </a:p>
          <a:p>
            <a:pPr>
              <a:lnSpc>
                <a:spcPct val="90000"/>
              </a:lnSpc>
            </a:pPr>
            <a:r>
              <a:rPr lang="en-GB" dirty="0"/>
              <a:t>They exploit multiple interactions and couplings in data that is not possible with the “flat-view” matrix approaches</a:t>
            </a:r>
          </a:p>
          <a:p>
            <a:pPr>
              <a:lnSpc>
                <a:spcPct val="90000"/>
              </a:lnSpc>
            </a:pPr>
            <a:r>
              <a:rPr lang="en-GB" dirty="0"/>
              <a:t>Use Support Tensor Machine for financial data [5]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[3] </a:t>
            </a:r>
            <a:r>
              <a:rPr lang="en-GB" sz="1000" dirty="0" err="1"/>
              <a:t>Cichocki</a:t>
            </a:r>
            <a:r>
              <a:rPr lang="en-GB" sz="1000" dirty="0"/>
              <a:t>, A., </a:t>
            </a:r>
            <a:r>
              <a:rPr lang="en-GB" sz="1000" dirty="0" err="1"/>
              <a:t>Mandic</a:t>
            </a:r>
            <a:r>
              <a:rPr lang="en-GB" sz="1000" dirty="0"/>
              <a:t>, D., De </a:t>
            </a:r>
            <a:r>
              <a:rPr lang="en-GB" sz="1000" dirty="0" err="1"/>
              <a:t>Lathauwer</a:t>
            </a:r>
            <a:r>
              <a:rPr lang="en-GB" sz="1000" dirty="0"/>
              <a:t>, L., Zhou, G., Zhao, Q., Caiafa, C. and Phan, H.A., 2015. Tensor decompositions for signal processing applications: From two-way to multiway component analysis.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32</a:t>
            </a:r>
            <a:r>
              <a:rPr lang="en-GB" sz="1000" dirty="0"/>
              <a:t>(2), pp.145-163.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[4] </a:t>
            </a:r>
            <a:r>
              <a:rPr lang="en-GB" sz="1000" dirty="0" err="1"/>
              <a:t>Sidiropoulos</a:t>
            </a:r>
            <a:r>
              <a:rPr lang="en-GB" sz="1000" dirty="0"/>
              <a:t>, N.D., De </a:t>
            </a:r>
            <a:r>
              <a:rPr lang="en-GB" sz="1000" dirty="0" err="1"/>
              <a:t>Lathauwer</a:t>
            </a:r>
            <a:r>
              <a:rPr lang="en-GB" sz="1000" dirty="0"/>
              <a:t>, L., Fu, X., Huang, K., </a:t>
            </a:r>
            <a:r>
              <a:rPr lang="en-GB" sz="1000" dirty="0" err="1"/>
              <a:t>Papalexakis</a:t>
            </a:r>
            <a:r>
              <a:rPr lang="en-GB" sz="1000" dirty="0"/>
              <a:t>, E.E. and </a:t>
            </a:r>
            <a:r>
              <a:rPr lang="en-GB" sz="1000" dirty="0" err="1"/>
              <a:t>Faloutsos</a:t>
            </a:r>
            <a:r>
              <a:rPr lang="en-GB" sz="1000" dirty="0"/>
              <a:t>, C., 2017. Tensor decomposition for signal processing and machine learning. </a:t>
            </a:r>
            <a:r>
              <a:rPr lang="en-GB" sz="1000" i="1" dirty="0"/>
              <a:t>IEEE Transactions on Signal Processing</a:t>
            </a:r>
            <a:r>
              <a:rPr lang="en-GB" sz="1000" dirty="0"/>
              <a:t>, </a:t>
            </a:r>
            <a:r>
              <a:rPr lang="en-GB" sz="1000" i="1" dirty="0"/>
              <a:t>65</a:t>
            </a:r>
            <a:r>
              <a:rPr lang="en-GB" sz="1000" dirty="0"/>
              <a:t>(13), pp.3551-3582.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[5] </a:t>
            </a:r>
            <a:r>
              <a:rPr lang="en-GB" sz="1000" dirty="0" err="1"/>
              <a:t>Calvi</a:t>
            </a:r>
            <a:r>
              <a:rPr lang="en-GB" sz="1000" dirty="0"/>
              <a:t>, G.G., </a:t>
            </a:r>
            <a:r>
              <a:rPr lang="en-GB" sz="1000" dirty="0" err="1"/>
              <a:t>Lucic</a:t>
            </a:r>
            <a:r>
              <a:rPr lang="en-GB" sz="1000" dirty="0"/>
              <a:t>, V. and </a:t>
            </a:r>
            <a:r>
              <a:rPr lang="en-GB" sz="1000" dirty="0" err="1"/>
              <a:t>Mandic</a:t>
            </a:r>
            <a:r>
              <a:rPr lang="en-GB" sz="1000" dirty="0"/>
              <a:t>, D.P., 2019, May. Support Tensor Machine for Financial Forecasting. In </a:t>
            </a:r>
            <a:r>
              <a:rPr lang="en-GB" sz="1000" i="1" dirty="0"/>
              <a:t>ICASSP 2019-2019 IEEE International Conference on Acoustics, Speech and Signal Processing (ICASSP)</a:t>
            </a:r>
            <a:r>
              <a:rPr lang="en-GB" sz="1000" dirty="0"/>
              <a:t> (pp. 8152-8156). IEEE.</a:t>
            </a:r>
          </a:p>
        </p:txBody>
      </p:sp>
    </p:spTree>
    <p:extLst>
      <p:ext uri="{BB962C8B-B14F-4D97-AF65-F5344CB8AC3E}">
        <p14:creationId xmlns:p14="http://schemas.microsoft.com/office/powerpoint/2010/main" val="396194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528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 2</vt:lpstr>
      <vt:lpstr>Quotable</vt:lpstr>
      <vt:lpstr>Algothon BlackRock 2019</vt:lpstr>
      <vt:lpstr>Trading Universe</vt:lpstr>
      <vt:lpstr>Factor Driven XGBoost</vt:lpstr>
      <vt:lpstr>Graph Signal Processing Approaches</vt:lpstr>
      <vt:lpstr>Structural Relationships</vt:lpstr>
      <vt:lpstr>Topological Clustering</vt:lpstr>
      <vt:lpstr>Allocation Methods</vt:lpstr>
      <vt:lpstr>Orthogonal Strategies</vt:lpstr>
      <vt:lpstr>Tensor Analysis</vt:lpstr>
      <vt:lpstr>Support Tensor Machine </vt:lpstr>
      <vt:lpstr>Sentiment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 Strategy Name</dc:title>
  <dc:creator>Alexandros Haliassos</dc:creator>
  <cp:lastModifiedBy>Alexandros Haliassos</cp:lastModifiedBy>
  <cp:revision>10</cp:revision>
  <dcterms:created xsi:type="dcterms:W3CDTF">2019-10-20T09:19:40Z</dcterms:created>
  <dcterms:modified xsi:type="dcterms:W3CDTF">2019-10-20T10:05:20Z</dcterms:modified>
</cp:coreProperties>
</file>