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6"/>
  </p:notesMasterIdLst>
  <p:sldIdLst>
    <p:sldId id="332" r:id="rId2"/>
    <p:sldId id="338" r:id="rId3"/>
    <p:sldId id="370" r:id="rId4"/>
    <p:sldId id="375" r:id="rId5"/>
    <p:sldId id="365" r:id="rId6"/>
    <p:sldId id="376" r:id="rId7"/>
    <p:sldId id="346" r:id="rId8"/>
    <p:sldId id="355" r:id="rId9"/>
    <p:sldId id="286" r:id="rId10"/>
    <p:sldId id="310" r:id="rId11"/>
    <p:sldId id="311" r:id="rId12"/>
    <p:sldId id="320" r:id="rId13"/>
    <p:sldId id="313" r:id="rId14"/>
    <p:sldId id="347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196" autoAdjust="0"/>
  </p:normalViewPr>
  <p:slideViewPr>
    <p:cSldViewPr snapToGrid="0" snapToObjects="1">
      <p:cViewPr varScale="1">
        <p:scale>
          <a:sx n="58" d="100"/>
          <a:sy n="58" d="100"/>
        </p:scale>
        <p:origin x="9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0C550-6EA8-B44E-B241-CF512CB8FC7C}" type="datetimeFigureOut">
              <a:rPr lang="en-US" smtClean="0"/>
              <a:t>19-Jan-24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D4903-1E3C-1F40-A42D-10DABABB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5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D4903-1E3C-1F40-A42D-10DABABB57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31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https://en.wikipedia.org/wiki/Confusion_matrix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D4903-1E3C-1F40-A42D-10DABABB57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3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4903-1E3C-1F40-A42D-10DABABB57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33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Separation, Positive Rate Parity</a:t>
            </a:r>
            <a:endParaRPr lang="en-GB" dirty="0"/>
          </a:p>
          <a:p>
            <a:endParaRPr lang="en-GB" dirty="0"/>
          </a:p>
          <a:p>
            <a:r>
              <a:rPr lang="en-GB" dirty="0"/>
              <a:t>Sensitivity (TP / all actually positives)</a:t>
            </a:r>
          </a:p>
          <a:p>
            <a:r>
              <a:rPr lang="en-GB" dirty="0"/>
              <a:t>Precision (TP / all predicted positives)</a:t>
            </a:r>
          </a:p>
          <a:p>
            <a:endParaRPr lang="en-GB" dirty="0"/>
          </a:p>
          <a:p>
            <a:r>
              <a:rPr lang="en-GB" dirty="0"/>
              <a:t>https://towardsdatascience.com/a-tutorial-on-fairness-in-machine-learning-3ff8ba1040cb</a:t>
            </a:r>
          </a:p>
          <a:p>
            <a:r>
              <a:rPr lang="en-GB" dirty="0"/>
              <a:t>https://www2.cs.duke.edu/courses/fall18/compsci590.1/lectures/FairML2.pdf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4903-1E3C-1F40-A42D-10DABABB57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53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Sufficiency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dirty="0"/>
              <a:t>Sensitivity (TP / all actually positives)</a:t>
            </a:r>
          </a:p>
          <a:p>
            <a:r>
              <a:rPr lang="en-GB" dirty="0"/>
              <a:t>Precision (TP / all predicted positives)</a:t>
            </a:r>
          </a:p>
          <a:p>
            <a:endParaRPr lang="en-GB" dirty="0"/>
          </a:p>
          <a:p>
            <a:r>
              <a:rPr lang="en-GB" dirty="0"/>
              <a:t>https://towardsdatascience.com/a-tutorial-on-fairness-in-machine-learning-3ff8ba1040cb</a:t>
            </a:r>
          </a:p>
          <a:p>
            <a:r>
              <a:rPr lang="en-GB" dirty="0"/>
              <a:t>https://www2.cs.duke.edu/courses/fall18/compsci590.1/lectures/FairML2.pdf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D4903-1E3C-1F40-A42D-10DABABB57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33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D4903-1E3C-1F40-A42D-10DABABB57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51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D4903-1E3C-1F40-A42D-10DABABB57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61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D4903-1E3C-1F40-A42D-10DABABB57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03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https://science.sciencemag.org/content/sci/366/6464/447.full.pdf?casa_token=JR6_PPhrfHMAAAAA:1piJcC_NwVBmj0RZndvb9g7rUqruqpDr-x8zognXjAki6D80nyi59f2f4jukJoh16tN5rA7F6_zP9lY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BE063-8098-2546-AC05-3E6B2E16E2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04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https://www.nejm.org/doi/full/10.1056/NEJMc2029240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BE063-8098-2546-AC05-3E6B2E16E2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97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https://www.nejm.org/doi/full/10.1056/NEJMc2029240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BE063-8098-2546-AC05-3E6B2E16E2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74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Expectations for ML</a:t>
            </a:r>
          </a:p>
          <a:p>
            <a:r>
              <a:rPr lang="en-GB" dirty="0"/>
              <a:t>Remove</a:t>
            </a:r>
            <a:r>
              <a:rPr lang="en-GB" baseline="0" dirty="0"/>
              <a:t> human bias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D4903-1E3C-1F40-A42D-10DABABB57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35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D4903-1E3C-1F40-A42D-10DABABB57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36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D4903-1E3C-1F40-A42D-10DABABB57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66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A69-E87E-C542-AC88-073890283010}" type="datetimeFigureOut">
              <a:rPr lang="en-US" smtClean="0"/>
              <a:t>19-Jan-24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7436-BEC1-ED4B-ABA6-95BB0906E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14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A69-E87E-C542-AC88-073890283010}" type="datetimeFigureOut">
              <a:rPr lang="en-US" smtClean="0"/>
              <a:t>19-Jan-24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7436-BEC1-ED4B-ABA6-95BB0906E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3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A69-E87E-C542-AC88-073890283010}" type="datetimeFigureOut">
              <a:rPr lang="en-US" smtClean="0"/>
              <a:t>19-Jan-24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7436-BEC1-ED4B-ABA6-95BB0906E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085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A69-E87E-C542-AC88-073890283010}" type="datetimeFigureOut">
              <a:rPr lang="en-US" smtClean="0"/>
              <a:t>19-Jan-24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7436-BEC1-ED4B-ABA6-95BB0906E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7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A69-E87E-C542-AC88-073890283010}" type="datetimeFigureOut">
              <a:rPr lang="en-US" smtClean="0"/>
              <a:t>19-Jan-24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7436-BEC1-ED4B-ABA6-95BB0906E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59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A69-E87E-C542-AC88-073890283010}" type="datetimeFigureOut">
              <a:rPr lang="en-US" smtClean="0"/>
              <a:t>19-Jan-24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7436-BEC1-ED4B-ABA6-95BB0906E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5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A69-E87E-C542-AC88-073890283010}" type="datetimeFigureOut">
              <a:rPr lang="en-US" smtClean="0"/>
              <a:t>19-Jan-24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7436-BEC1-ED4B-ABA6-95BB0906E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A69-E87E-C542-AC88-073890283010}" type="datetimeFigureOut">
              <a:rPr lang="en-US" smtClean="0"/>
              <a:t>19-Jan-24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7436-BEC1-ED4B-ABA6-95BB0906E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A69-E87E-C542-AC88-073890283010}" type="datetimeFigureOut">
              <a:rPr lang="en-US" smtClean="0"/>
              <a:t>19-Jan-24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7436-BEC1-ED4B-ABA6-95BB0906E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7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A69-E87E-C542-AC88-073890283010}" type="datetimeFigureOut">
              <a:rPr lang="en-US" smtClean="0"/>
              <a:t>19-Jan-24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7436-BEC1-ED4B-ABA6-95BB0906E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A69-E87E-C542-AC88-073890283010}" type="datetimeFigureOut">
              <a:rPr lang="en-US" smtClean="0"/>
              <a:t>19-Jan-24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7436-BEC1-ED4B-ABA6-95BB0906E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7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FAA69-E87E-C542-AC88-073890283010}" type="datetimeFigureOut">
              <a:rPr lang="en-US" smtClean="0"/>
              <a:t>19-Jan-24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D7436-BEC1-ED4B-ABA6-95BB0906E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83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2562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Algorithmic Fairness Hackathon</a:t>
            </a:r>
            <a:br>
              <a:rPr lang="en-US" dirty="0">
                <a:latin typeface="Bahnschrift Light Condensed" panose="020B0502040204020203" pitchFamily="34" charset="0"/>
              </a:rPr>
            </a:br>
            <a:r>
              <a:rPr lang="en-US" dirty="0">
                <a:latin typeface="Bahnschrift Light Condensed" panose="020B0502040204020203" pitchFamily="34" charset="0"/>
              </a:rPr>
              <a:t>D3A Conference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30279"/>
            <a:ext cx="9144000" cy="3338771"/>
          </a:xfrm>
        </p:spPr>
        <p:txBody>
          <a:bodyPr>
            <a:normAutofit/>
          </a:bodyPr>
          <a:lstStyle/>
          <a:p>
            <a:endParaRPr lang="en-US" dirty="0">
              <a:latin typeface="Bahnschrift Light Condensed" panose="020B0502040204020203" pitchFamily="34" charset="0"/>
            </a:endParaRPr>
          </a:p>
          <a:p>
            <a:r>
              <a:rPr lang="en-US" dirty="0">
                <a:latin typeface="Bahnschrift Light Condensed" panose="020B0502040204020203" pitchFamily="34" charset="0"/>
              </a:rPr>
              <a:t>Tibor V. Varga &amp; Adrian G. Zucco</a:t>
            </a:r>
            <a:br>
              <a:rPr lang="en-US" dirty="0">
                <a:latin typeface="Bahnschrift Light Condensed" panose="020B0502040204020203" pitchFamily="34" charset="0"/>
              </a:rPr>
            </a:br>
            <a:br>
              <a:rPr lang="en-US" dirty="0">
                <a:latin typeface="Bahnschrift Light Condensed" panose="020B0502040204020203" pitchFamily="34" charset="0"/>
              </a:rPr>
            </a:br>
            <a:r>
              <a:rPr lang="en-US" dirty="0">
                <a:latin typeface="Bahnschrift Light Condensed" panose="020B0502040204020203" pitchFamily="34" charset="0"/>
              </a:rPr>
              <a:t>Section of Epidemiology</a:t>
            </a:r>
            <a:br>
              <a:rPr lang="en-US" dirty="0">
                <a:latin typeface="Bahnschrift Light Condensed" panose="020B0502040204020203" pitchFamily="34" charset="0"/>
              </a:rPr>
            </a:br>
            <a:r>
              <a:rPr lang="en-US" dirty="0">
                <a:latin typeface="Bahnschrift Light Condensed" panose="020B0502040204020203" pitchFamily="34" charset="0"/>
              </a:rPr>
              <a:t>Department of Public Health</a:t>
            </a:r>
            <a:br>
              <a:rPr lang="en-US" dirty="0">
                <a:latin typeface="Bahnschrift Light Condensed" panose="020B0502040204020203" pitchFamily="34" charset="0"/>
              </a:rPr>
            </a:br>
            <a:r>
              <a:rPr lang="en-US" dirty="0">
                <a:latin typeface="Bahnschrift Light Condensed" panose="020B0502040204020203" pitchFamily="34" charset="0"/>
              </a:rPr>
              <a:t>University of Copenhagen</a:t>
            </a:r>
          </a:p>
          <a:p>
            <a:endParaRPr lang="en-US" dirty="0">
              <a:latin typeface="Bahnschrift Light Condensed" panose="020B0502040204020203" pitchFamily="34" charset="0"/>
            </a:endParaRPr>
          </a:p>
          <a:p>
            <a:r>
              <a:rPr lang="en-US" dirty="0">
                <a:latin typeface="Bahnschrift Light Condensed" panose="020B0502040204020203" pitchFamily="34" charset="0"/>
              </a:rPr>
              <a:t>2 Feb 2024</a:t>
            </a:r>
          </a:p>
        </p:txBody>
      </p:sp>
    </p:spTree>
    <p:extLst>
      <p:ext uri="{BB962C8B-B14F-4D97-AF65-F5344CB8AC3E}">
        <p14:creationId xmlns:p14="http://schemas.microsoft.com/office/powerpoint/2010/main" val="1582069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5347" t="23333" r="2708" b="24630"/>
          <a:stretch/>
        </p:blipFill>
        <p:spPr>
          <a:xfrm>
            <a:off x="118754" y="1149350"/>
            <a:ext cx="11942209" cy="426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3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1DEE8193-7630-3346-A7EE-77ACA9186635}"/>
              </a:ext>
            </a:extLst>
          </p:cNvPr>
          <p:cNvSpPr txBox="1">
            <a:spLocks/>
          </p:cNvSpPr>
          <p:nvPr/>
        </p:nvSpPr>
        <p:spPr>
          <a:xfrm>
            <a:off x="884419" y="2246414"/>
            <a:ext cx="10423161" cy="1972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Bahnschrift Light Condensed" panose="020B0502040204020203" pitchFamily="34" charset="0"/>
              </a:rPr>
              <a:t>Important to think about </a:t>
            </a:r>
            <a:br>
              <a:rPr lang="en-GB" dirty="0">
                <a:latin typeface="Bahnschrift Light Condensed" panose="020B0502040204020203" pitchFamily="34" charset="0"/>
              </a:rPr>
            </a:br>
            <a:r>
              <a:rPr lang="en-GB" u="sng" dirty="0">
                <a:latin typeface="Bahnschrift Light Condensed" panose="020B0502040204020203" pitchFamily="34" charset="0"/>
              </a:rPr>
              <a:t>primary benefit</a:t>
            </a:r>
            <a:r>
              <a:rPr lang="en-GB" dirty="0">
                <a:latin typeface="Bahnschrift Light Condensed" panose="020B0502040204020203" pitchFamily="34" charset="0"/>
              </a:rPr>
              <a:t> and </a:t>
            </a:r>
            <a:r>
              <a:rPr lang="en-GB" u="sng" dirty="0">
                <a:latin typeface="Bahnschrift Light Condensed" panose="020B0502040204020203" pitchFamily="34" charset="0"/>
              </a:rPr>
              <a:t>primary harm</a:t>
            </a:r>
          </a:p>
        </p:txBody>
      </p:sp>
    </p:spTree>
    <p:extLst>
      <p:ext uri="{BB962C8B-B14F-4D97-AF65-F5344CB8AC3E}">
        <p14:creationId xmlns:p14="http://schemas.microsoft.com/office/powerpoint/2010/main" val="3610568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1DEE8193-7630-3346-A7EE-77ACA9186635}"/>
              </a:ext>
            </a:extLst>
          </p:cNvPr>
          <p:cNvSpPr txBox="1">
            <a:spLocks/>
          </p:cNvSpPr>
          <p:nvPr/>
        </p:nvSpPr>
        <p:spPr>
          <a:xfrm>
            <a:off x="884419" y="237565"/>
            <a:ext cx="10423161" cy="14962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Bahnschrift Light Condensed" panose="020B0502040204020203" pitchFamily="34" charset="0"/>
              </a:rPr>
              <a:t>Equalized Odds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08420E-84E3-F243-AE9C-93C8A29C6DF2}"/>
              </a:ext>
            </a:extLst>
          </p:cNvPr>
          <p:cNvSpPr txBox="1"/>
          <p:nvPr/>
        </p:nvSpPr>
        <p:spPr>
          <a:xfrm>
            <a:off x="1038157" y="4093481"/>
            <a:ext cx="5662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>
                <a:latin typeface="Bahnschrift Light Condensed" panose="020B0502040204020203" pitchFamily="34" charset="0"/>
              </a:rPr>
              <a:t>Pr</a:t>
            </a:r>
            <a:r>
              <a:rPr lang="en-GB" sz="3200" dirty="0">
                <a:latin typeface="Bahnschrift Light Condensed" panose="020B0502040204020203" pitchFamily="34" charset="0"/>
              </a:rPr>
              <a:t>(C = 1 | Y = 1, A = O) = </a:t>
            </a:r>
            <a:r>
              <a:rPr lang="en-GB" sz="3200" dirty="0" err="1">
                <a:latin typeface="Bahnschrift Light Condensed" panose="020B0502040204020203" pitchFamily="34" charset="0"/>
              </a:rPr>
              <a:t>Pr</a:t>
            </a:r>
            <a:r>
              <a:rPr lang="en-GB" sz="3200" dirty="0">
                <a:latin typeface="Bahnschrift Light Condensed" panose="020B0502040204020203" pitchFamily="34" charset="0"/>
              </a:rPr>
              <a:t>(C = 1 | Y = 1, A = 1)</a:t>
            </a:r>
            <a:endParaRPr lang="en-GB" sz="3200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4EEB4C-FCE5-894F-8EC2-07A6197F92AB}"/>
              </a:ext>
            </a:extLst>
          </p:cNvPr>
          <p:cNvSpPr/>
          <p:nvPr/>
        </p:nvSpPr>
        <p:spPr>
          <a:xfrm>
            <a:off x="6814633" y="4068331"/>
            <a:ext cx="18149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- sensitivity</a:t>
            </a:r>
            <a:endParaRPr lang="en-GB" sz="3200" dirty="0">
              <a:latin typeface="Bahnschrift Light Condensed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08817" y="2694589"/>
            <a:ext cx="3289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Bahnschrift Light Condensed" panose="020B0502040204020203" pitchFamily="34" charset="0"/>
                <a:ea typeface="+mj-ea"/>
                <a:cs typeface="+mj-cs"/>
              </a:rPr>
              <a:t>Equality of Opportunity</a:t>
            </a:r>
            <a:endParaRPr lang="en-GB" sz="3200" dirty="0">
              <a:solidFill>
                <a:srgbClr val="FF0000"/>
              </a:solidFill>
              <a:latin typeface="Bahnschrift Light Condensed" panose="020B0502040204020203" pitchFamily="34" charset="0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08420E-84E3-F243-AE9C-93C8A29C6DF2}"/>
              </a:ext>
            </a:extLst>
          </p:cNvPr>
          <p:cNvSpPr txBox="1"/>
          <p:nvPr/>
        </p:nvSpPr>
        <p:spPr>
          <a:xfrm>
            <a:off x="1038156" y="4678256"/>
            <a:ext cx="5780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>
                <a:latin typeface="Bahnschrift Light Condensed" panose="020B0502040204020203" pitchFamily="34" charset="0"/>
              </a:rPr>
              <a:t>Pr</a:t>
            </a:r>
            <a:r>
              <a:rPr lang="en-GB" sz="3200" dirty="0">
                <a:latin typeface="Bahnschrift Light Condensed" panose="020B0502040204020203" pitchFamily="34" charset="0"/>
              </a:rPr>
              <a:t>(C = 1 | Y = 0, A = O) = </a:t>
            </a:r>
            <a:r>
              <a:rPr lang="en-GB" sz="3200" dirty="0" err="1">
                <a:latin typeface="Bahnschrift Light Condensed" panose="020B0502040204020203" pitchFamily="34" charset="0"/>
              </a:rPr>
              <a:t>Pr</a:t>
            </a:r>
            <a:r>
              <a:rPr lang="en-GB" sz="3200" dirty="0">
                <a:latin typeface="Bahnschrift Light Condensed" panose="020B0502040204020203" pitchFamily="34" charset="0"/>
              </a:rPr>
              <a:t>(C = 1 | Y = 0, A = 1)</a:t>
            </a:r>
            <a:endParaRPr lang="en-GB" sz="3200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38746" y="2913680"/>
            <a:ext cx="2175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Bahnschrift Light Condensed" panose="020B0502040204020203" pitchFamily="34" charset="0"/>
                <a:ea typeface="+mj-ea"/>
                <a:cs typeface="+mj-cs"/>
              </a:rPr>
              <a:t>Should satisfy:</a:t>
            </a:r>
            <a:endParaRPr lang="en-GB" sz="3200" dirty="0">
              <a:latin typeface="Bahnschrift Light Condensed" panose="020B0502040204020203" pitchFamily="34" charset="0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4EEB4C-FCE5-894F-8EC2-07A6197F92AB}"/>
              </a:ext>
            </a:extLst>
          </p:cNvPr>
          <p:cNvSpPr/>
          <p:nvPr/>
        </p:nvSpPr>
        <p:spPr>
          <a:xfrm>
            <a:off x="6814633" y="4653191"/>
            <a:ext cx="9316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- FPR</a:t>
            </a:r>
            <a:endParaRPr lang="en-GB" sz="3200" dirty="0">
              <a:latin typeface="Bahnschrift Light Condensed" panose="020B0502040204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84419" y="4108515"/>
            <a:ext cx="5815866" cy="5849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Bahnschrift Light Condensed" panose="020B0502040204020203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425442" y="3341986"/>
            <a:ext cx="855024" cy="7665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11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1DEE8193-7630-3346-A7EE-77ACA9186635}"/>
              </a:ext>
            </a:extLst>
          </p:cNvPr>
          <p:cNvSpPr txBox="1">
            <a:spLocks/>
          </p:cNvSpPr>
          <p:nvPr/>
        </p:nvSpPr>
        <p:spPr>
          <a:xfrm>
            <a:off x="884419" y="237565"/>
            <a:ext cx="10423161" cy="13062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Bahnschrift Light Condensed" panose="020B0502040204020203" pitchFamily="34" charset="0"/>
              </a:rPr>
              <a:t>Predictive Rate Parity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E988B5-E13E-FE4F-8A48-6E29DE830131}"/>
              </a:ext>
            </a:extLst>
          </p:cNvPr>
          <p:cNvSpPr txBox="1"/>
          <p:nvPr/>
        </p:nvSpPr>
        <p:spPr>
          <a:xfrm>
            <a:off x="1228161" y="4084652"/>
            <a:ext cx="5662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>
                <a:latin typeface="Bahnschrift Light Condensed" panose="020B0502040204020203" pitchFamily="34" charset="0"/>
              </a:rPr>
              <a:t>Pr</a:t>
            </a:r>
            <a:r>
              <a:rPr lang="en-GB" sz="3200" dirty="0">
                <a:latin typeface="Bahnschrift Light Condensed" panose="020B0502040204020203" pitchFamily="34" charset="0"/>
              </a:rPr>
              <a:t>(Y = 1 | C = 1, A = O) = </a:t>
            </a:r>
            <a:r>
              <a:rPr lang="en-GB" sz="3200" dirty="0" err="1">
                <a:latin typeface="Bahnschrift Light Condensed" panose="020B0502040204020203" pitchFamily="34" charset="0"/>
              </a:rPr>
              <a:t>Pr</a:t>
            </a:r>
            <a:r>
              <a:rPr lang="en-GB" sz="3200" dirty="0">
                <a:latin typeface="Bahnschrift Light Condensed" panose="020B0502040204020203" pitchFamily="34" charset="0"/>
              </a:rPr>
              <a:t>(Y = 1 | C = 1, A = 1)</a:t>
            </a:r>
            <a:endParaRPr lang="en-GB" sz="3200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3BD710-4E4A-DC44-A81B-CCA914565AEE}"/>
              </a:ext>
            </a:extLst>
          </p:cNvPr>
          <p:cNvSpPr/>
          <p:nvPr/>
        </p:nvSpPr>
        <p:spPr>
          <a:xfrm>
            <a:off x="7008910" y="4081886"/>
            <a:ext cx="16626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- precision</a:t>
            </a:r>
            <a:endParaRPr lang="en-GB" sz="3200" dirty="0">
              <a:latin typeface="Bahnschrift Light Condensed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28161" y="2979071"/>
            <a:ext cx="2175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Bahnschrift Light Condensed" panose="020B0502040204020203" pitchFamily="34" charset="0"/>
                <a:ea typeface="+mj-ea"/>
                <a:cs typeface="+mj-cs"/>
              </a:rPr>
              <a:t>Should satisfy:</a:t>
            </a:r>
            <a:endParaRPr lang="en-GB" sz="3200" dirty="0">
              <a:latin typeface="Bahnschrift Light Condensed" panose="020B0502040204020203" pitchFamily="34" charset="0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E988B5-E13E-FE4F-8A48-6E29DE830131}"/>
              </a:ext>
            </a:extLst>
          </p:cNvPr>
          <p:cNvSpPr txBox="1"/>
          <p:nvPr/>
        </p:nvSpPr>
        <p:spPr>
          <a:xfrm>
            <a:off x="1228160" y="4605458"/>
            <a:ext cx="5780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>
                <a:latin typeface="Bahnschrift Light Condensed" panose="020B0502040204020203" pitchFamily="34" charset="0"/>
              </a:rPr>
              <a:t>Pr</a:t>
            </a:r>
            <a:r>
              <a:rPr lang="en-GB" sz="3200" dirty="0">
                <a:latin typeface="Bahnschrift Light Condensed" panose="020B0502040204020203" pitchFamily="34" charset="0"/>
              </a:rPr>
              <a:t>(Y = 1 | C = 0, A = O) = </a:t>
            </a:r>
            <a:r>
              <a:rPr lang="en-GB" sz="3200" dirty="0" err="1">
                <a:latin typeface="Bahnschrift Light Condensed" panose="020B0502040204020203" pitchFamily="34" charset="0"/>
              </a:rPr>
              <a:t>Pr</a:t>
            </a:r>
            <a:r>
              <a:rPr lang="en-GB" sz="3200" dirty="0">
                <a:latin typeface="Bahnschrift Light Condensed" panose="020B0502040204020203" pitchFamily="34" charset="0"/>
              </a:rPr>
              <a:t>(Y = 1 | C = 0, A = 1)</a:t>
            </a:r>
            <a:endParaRPr lang="en-GB" sz="3200" dirty="0">
              <a:solidFill>
                <a:schemeClr val="bg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3BD710-4E4A-DC44-A81B-CCA914565AEE}"/>
              </a:ext>
            </a:extLst>
          </p:cNvPr>
          <p:cNvSpPr/>
          <p:nvPr/>
        </p:nvSpPr>
        <p:spPr>
          <a:xfrm>
            <a:off x="7008910" y="4605458"/>
            <a:ext cx="930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- FDR</a:t>
            </a:r>
            <a:endParaRPr lang="en-GB" sz="32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6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B24200-950A-FC43-8CE2-D59EE57B8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914"/>
            <a:ext cx="9144000" cy="1156142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Light Condensed" panose="020B0502040204020203" pitchFamily="34" charset="0"/>
              </a:rPr>
              <a:t>But what can you do?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C8B163-0B34-654F-BBA8-24C1CC85F117}"/>
              </a:ext>
            </a:extLst>
          </p:cNvPr>
          <p:cNvSpPr txBox="1"/>
          <p:nvPr/>
        </p:nvSpPr>
        <p:spPr>
          <a:xfrm>
            <a:off x="2689458" y="2331386"/>
            <a:ext cx="681308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AutoNum type="romanUcPeriod"/>
            </a:pPr>
            <a:r>
              <a:rPr lang="en-GB" sz="3600" dirty="0">
                <a:solidFill>
                  <a:srgbClr val="00B050"/>
                </a:solidFill>
                <a:latin typeface="Bahnschrift Light Condensed" panose="020B0502040204020203" pitchFamily="34" charset="0"/>
              </a:rPr>
              <a:t>PREPROCESSING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Bahnschrift Light Condensed" panose="020B0502040204020203" pitchFamily="34" charset="0"/>
              </a:rPr>
              <a:t>E.g. Modify training data, resampling</a:t>
            </a:r>
          </a:p>
          <a:p>
            <a:pPr marL="571500" indent="-571500">
              <a:buAutoNum type="romanUcPeriod"/>
            </a:pPr>
            <a:r>
              <a:rPr lang="en-GB" sz="3600" dirty="0">
                <a:solidFill>
                  <a:srgbClr val="00B050"/>
                </a:solidFill>
                <a:latin typeface="Bahnschrift Light Condensed" panose="020B0502040204020203" pitchFamily="34" charset="0"/>
              </a:rPr>
              <a:t>OPTIMIZATION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Bahnschrift Light Condensed" panose="020B0502040204020203" pitchFamily="34" charset="0"/>
              </a:rPr>
              <a:t>E.g. Constraints, regularization</a:t>
            </a:r>
          </a:p>
          <a:p>
            <a:pPr marL="571500" indent="-571500">
              <a:buAutoNum type="romanUcPeriod"/>
            </a:pPr>
            <a:r>
              <a:rPr lang="en-GB" sz="3600" dirty="0">
                <a:solidFill>
                  <a:srgbClr val="00B050"/>
                </a:solidFill>
                <a:latin typeface="Bahnschrift Light Condensed" panose="020B0502040204020203" pitchFamily="34" charset="0"/>
              </a:rPr>
              <a:t>POSTPROCESSING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Bahnschrift Light Condensed" panose="020B0502040204020203" pitchFamily="34" charset="0"/>
              </a:rPr>
              <a:t>E.g. Modifying models or outcomes</a:t>
            </a:r>
          </a:p>
        </p:txBody>
      </p:sp>
    </p:spTree>
    <p:extLst>
      <p:ext uri="{BB962C8B-B14F-4D97-AF65-F5344CB8AC3E}">
        <p14:creationId xmlns:p14="http://schemas.microsoft.com/office/powerpoint/2010/main" val="133190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34B24200-950A-FC43-8CE2-D59EE57B80DD}"/>
              </a:ext>
            </a:extLst>
          </p:cNvPr>
          <p:cNvSpPr txBox="1">
            <a:spLocks/>
          </p:cNvSpPr>
          <p:nvPr/>
        </p:nvSpPr>
        <p:spPr>
          <a:xfrm>
            <a:off x="884419" y="63793"/>
            <a:ext cx="10423161" cy="644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Bahnschrift Light Condensed" panose="020B0502040204020203" pitchFamily="34" charset="0"/>
              </a:rPr>
              <a:t>While the definition of fairness is an </a:t>
            </a:r>
            <a:r>
              <a:rPr lang="en-US" i="1" dirty="0">
                <a:latin typeface="Bahnschrift Light Condensed" panose="020B0502040204020203" pitchFamily="34" charset="0"/>
              </a:rPr>
              <a:t>ABSTRACT</a:t>
            </a:r>
            <a:r>
              <a:rPr lang="en-US" dirty="0">
                <a:latin typeface="Bahnschrift Light Condensed" panose="020B0502040204020203" pitchFamily="34" charset="0"/>
              </a:rPr>
              <a:t>  theoretical debate</a:t>
            </a:r>
            <a:r>
              <a:rPr lang="en-DK" dirty="0">
                <a:latin typeface="Bahnschrift Light Condensed" panose="020B0502040204020203" pitchFamily="34" charset="0"/>
              </a:rPr>
              <a:t>…</a:t>
            </a:r>
            <a:endParaRPr lang="en-US" dirty="0">
              <a:latin typeface="Bahnschrift Light Condensed" panose="020B0502040204020203" pitchFamily="34" charset="0"/>
            </a:endParaRPr>
          </a:p>
          <a:p>
            <a:endParaRPr lang="en-US" dirty="0">
              <a:latin typeface="Bahnschrift Light Condensed" panose="020B0502040204020203" pitchFamily="34" charset="0"/>
            </a:endParaRPr>
          </a:p>
          <a:p>
            <a:endParaRPr lang="en-US" dirty="0">
              <a:latin typeface="Bahnschrift Light Condensed" panose="020B0502040204020203" pitchFamily="34" charset="0"/>
            </a:endParaRPr>
          </a:p>
          <a:p>
            <a:endParaRPr lang="en-US" dirty="0">
              <a:latin typeface="Bahnschrift Light Condensed" panose="020B0502040204020203" pitchFamily="34" charset="0"/>
            </a:endParaRPr>
          </a:p>
          <a:p>
            <a:endParaRPr lang="en-US" dirty="0">
              <a:latin typeface="Bahnschrift Light Condensed" panose="020B0502040204020203" pitchFamily="34" charset="0"/>
            </a:endParaRPr>
          </a:p>
          <a:p>
            <a:r>
              <a:rPr lang="en-DK" dirty="0">
                <a:latin typeface="Bahnschrift Light Condensed" panose="020B0502040204020203" pitchFamily="34" charset="0"/>
              </a:rPr>
              <a:t>…</a:t>
            </a:r>
            <a:r>
              <a:rPr lang="en-US" dirty="0">
                <a:latin typeface="Bahnschrift Light Condensed" panose="020B0502040204020203" pitchFamily="34" charset="0"/>
              </a:rPr>
              <a:t>we are facing </a:t>
            </a:r>
            <a:r>
              <a:rPr lang="en-US" i="1" dirty="0">
                <a:latin typeface="Bahnschrift Light Condensed" panose="020B0502040204020203" pitchFamily="34" charset="0"/>
              </a:rPr>
              <a:t>VERY REAL </a:t>
            </a:r>
            <a:r>
              <a:rPr lang="en-US" dirty="0">
                <a:latin typeface="Bahnschrift Light Condensed" panose="020B0502040204020203" pitchFamily="34" charset="0"/>
              </a:rPr>
              <a:t>problems that we want to resolve fairly.</a:t>
            </a:r>
            <a:endParaRPr lang="en-GB" dirty="0">
              <a:latin typeface="Bahnschrift Light Condense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5" b="5287"/>
          <a:stretch/>
        </p:blipFill>
        <p:spPr>
          <a:xfrm>
            <a:off x="4882230" y="2254973"/>
            <a:ext cx="2427538" cy="247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7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/>
          <p:cNvSpPr/>
          <p:nvPr/>
        </p:nvSpPr>
        <p:spPr>
          <a:xfrm>
            <a:off x="3069137" y="3287233"/>
            <a:ext cx="1903179" cy="828195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i="1" dirty="0">
                <a:solidFill>
                  <a:schemeClr val="bg1"/>
                </a:solidFill>
                <a:latin typeface="Bahnschrift Light Condensed" panose="020B0502040204020203" pitchFamily="34" charset="0"/>
                <a:cs typeface="Calibri Light" panose="020F0302020204030204" pitchFamily="34" charset="0"/>
              </a:rPr>
              <a:t>(BIG) DATA</a:t>
            </a:r>
            <a:endParaRPr lang="en-GB" b="1" i="1" dirty="0">
              <a:solidFill>
                <a:schemeClr val="bg1"/>
              </a:solidFill>
              <a:latin typeface="Bahnschrift Light Condensed" panose="020B0502040204020203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Parallelogram 6"/>
          <p:cNvSpPr/>
          <p:nvPr/>
        </p:nvSpPr>
        <p:spPr>
          <a:xfrm>
            <a:off x="9918087" y="4218043"/>
            <a:ext cx="1896435" cy="828195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i="1" dirty="0">
                <a:solidFill>
                  <a:schemeClr val="bg1"/>
                </a:solidFill>
                <a:latin typeface="Bahnschrift Light Condensed" panose="020B0502040204020203" pitchFamily="34" charset="0"/>
                <a:cs typeface="Calibri Light" panose="020F0302020204030204" pitchFamily="34" charset="0"/>
              </a:rPr>
              <a:t>OUTPUT 2</a:t>
            </a:r>
            <a:endParaRPr lang="en-GB" b="1" i="1" dirty="0">
              <a:solidFill>
                <a:schemeClr val="bg1"/>
              </a:solidFill>
              <a:latin typeface="Bahnschrift Light Condensed" panose="020B0502040204020203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Diamond 7"/>
          <p:cNvSpPr/>
          <p:nvPr/>
        </p:nvSpPr>
        <p:spPr>
          <a:xfrm>
            <a:off x="5874611" y="2215197"/>
            <a:ext cx="3141180" cy="2931535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i="1" dirty="0">
                <a:solidFill>
                  <a:schemeClr val="bg1"/>
                </a:solidFill>
                <a:latin typeface="Bahnschrift Light Condensed" panose="020B0502040204020203" pitchFamily="34" charset="0"/>
                <a:cs typeface="Calibri Light" panose="020F0302020204030204" pitchFamily="34" charset="0"/>
              </a:rPr>
              <a:t>ALGORITHM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859663" y="3701330"/>
            <a:ext cx="101494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998499" y="3680965"/>
            <a:ext cx="101494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4">
            <a:extLst>
              <a:ext uri="{FF2B5EF4-FFF2-40B4-BE49-F238E27FC236}">
                <a16:creationId xmlns:a16="http://schemas.microsoft.com/office/drawing/2014/main" id="{34B24200-950A-FC43-8CE2-D59EE57B80DD}"/>
              </a:ext>
            </a:extLst>
          </p:cNvPr>
          <p:cNvSpPr txBox="1">
            <a:spLocks/>
          </p:cNvSpPr>
          <p:nvPr/>
        </p:nvSpPr>
        <p:spPr>
          <a:xfrm>
            <a:off x="1524000" y="190913"/>
            <a:ext cx="9144000" cy="1230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Bahnschrift Light Condensed" panose="020B0502040204020203" pitchFamily="34" charset="0"/>
              </a:rPr>
              <a:t>Bias trickles down</a:t>
            </a:r>
            <a:endParaRPr lang="en-GB" sz="6000" dirty="0">
              <a:latin typeface="Bahnschrift Light Condensed" panose="020B0502040204020203" pitchFamily="34" charset="0"/>
            </a:endParaRPr>
          </a:p>
        </p:txBody>
      </p:sp>
      <p:sp>
        <p:nvSpPr>
          <p:cNvPr id="13" name="Parallelogram 12"/>
          <p:cNvSpPr/>
          <p:nvPr/>
        </p:nvSpPr>
        <p:spPr>
          <a:xfrm>
            <a:off x="344575" y="3287232"/>
            <a:ext cx="1903179" cy="828195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i="1" dirty="0">
                <a:solidFill>
                  <a:schemeClr val="bg1"/>
                </a:solidFill>
                <a:latin typeface="Bahnschrift Light Condensed" panose="020B0502040204020203" pitchFamily="34" charset="0"/>
                <a:cs typeface="Calibri Light" panose="020F0302020204030204" pitchFamily="34" charset="0"/>
              </a:rPr>
              <a:t>SOCIETY</a:t>
            </a:r>
            <a:endParaRPr lang="en-GB" b="1" i="1" dirty="0">
              <a:solidFill>
                <a:schemeClr val="bg1"/>
              </a:solidFill>
              <a:latin typeface="Bahnschrift Light Condensed" panose="020B0502040204020203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135101" y="3701329"/>
            <a:ext cx="101494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Parallelogram 17"/>
          <p:cNvSpPr/>
          <p:nvPr/>
        </p:nvSpPr>
        <p:spPr>
          <a:xfrm>
            <a:off x="9918087" y="2247524"/>
            <a:ext cx="1896435" cy="828195"/>
          </a:xfrm>
          <a:prstGeom prst="parallelogram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i="1" dirty="0">
                <a:solidFill>
                  <a:schemeClr val="bg1"/>
                </a:solidFill>
                <a:latin typeface="Bahnschrift Light Condensed" panose="020B0502040204020203" pitchFamily="34" charset="0"/>
                <a:cs typeface="Calibri Light" panose="020F0302020204030204" pitchFamily="34" charset="0"/>
              </a:rPr>
              <a:t>OUTPUT 1</a:t>
            </a:r>
            <a:endParaRPr lang="en-GB" b="1" i="1" dirty="0">
              <a:solidFill>
                <a:schemeClr val="bg1"/>
              </a:solidFill>
              <a:latin typeface="Bahnschrift Light Condensed" panose="020B0502040204020203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Not Equal 2"/>
          <p:cNvSpPr/>
          <p:nvPr/>
        </p:nvSpPr>
        <p:spPr>
          <a:xfrm rot="5400000">
            <a:off x="10426422" y="3369071"/>
            <a:ext cx="879764" cy="516986"/>
          </a:xfrm>
          <a:prstGeom prst="mathNot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5771767A-4C04-DA31-30D4-CBB350C18615}"/>
              </a:ext>
            </a:extLst>
          </p:cNvPr>
          <p:cNvSpPr txBox="1">
            <a:spLocks/>
          </p:cNvSpPr>
          <p:nvPr/>
        </p:nvSpPr>
        <p:spPr>
          <a:xfrm>
            <a:off x="161694" y="5682657"/>
            <a:ext cx="6890615" cy="1230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Bahnschrift Light Condensed" panose="020B0502040204020203" pitchFamily="34" charset="0"/>
              </a:rPr>
              <a:t>…and the bigger the data, the more confident we might be in a potentially biased solution (see: LLMs…)</a:t>
            </a:r>
            <a:endParaRPr lang="en-GB" sz="24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09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34B24200-950A-FC43-8CE2-D59EE57B80DD}"/>
              </a:ext>
            </a:extLst>
          </p:cNvPr>
          <p:cNvSpPr txBox="1">
            <a:spLocks/>
          </p:cNvSpPr>
          <p:nvPr/>
        </p:nvSpPr>
        <p:spPr>
          <a:xfrm>
            <a:off x="374573" y="1322024"/>
            <a:ext cx="4759288" cy="4715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Bahnschrift Light Condensed" panose="020B0502040204020203" pitchFamily="34" charset="0"/>
              </a:rPr>
              <a:t>Healthcare algorithm to prioritize individuals for screening and preventive intervention</a:t>
            </a:r>
          </a:p>
          <a:p>
            <a:pPr algn="ctr"/>
            <a:endParaRPr lang="en-US" sz="3600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Bahnschrift Light Condensed" panose="020B0502040204020203" pitchFamily="34" charset="0"/>
              </a:rPr>
              <a:t>The algorithm used healthcare expenditure as a proxy for healthcare needs</a:t>
            </a:r>
            <a:endParaRPr lang="en-GB" sz="3600" dirty="0">
              <a:solidFill>
                <a:schemeClr val="tx1">
                  <a:lumMod val="50000"/>
                </a:schemeClr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6197" t="29633" r="59829" b="7313"/>
          <a:stretch/>
        </p:blipFill>
        <p:spPr bwMode="auto">
          <a:xfrm>
            <a:off x="5440683" y="323652"/>
            <a:ext cx="5983809" cy="59223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BC613E9-E182-B04D-9443-96D93BDD99CA}"/>
              </a:ext>
            </a:extLst>
          </p:cNvPr>
          <p:cNvSpPr/>
          <p:nvPr/>
        </p:nvSpPr>
        <p:spPr>
          <a:xfrm>
            <a:off x="1960069" y="6478057"/>
            <a:ext cx="852798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sz="1050" dirty="0" err="1">
                <a:latin typeface="Helvetica Light" panose="020B0403020202020204" pitchFamily="34" charset="0"/>
              </a:rPr>
              <a:t>Obermeyer</a:t>
            </a:r>
            <a:r>
              <a:rPr lang="sv-SE" sz="1050" dirty="0">
                <a:latin typeface="Helvetica Light" panose="020B0403020202020204" pitchFamily="34" charset="0"/>
              </a:rPr>
              <a:t> Z, Science, 2019</a:t>
            </a:r>
          </a:p>
        </p:txBody>
      </p:sp>
    </p:spTree>
    <p:extLst>
      <p:ext uri="{BB962C8B-B14F-4D97-AF65-F5344CB8AC3E}">
        <p14:creationId xmlns:p14="http://schemas.microsoft.com/office/powerpoint/2010/main" val="178518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34B24200-950A-FC43-8CE2-D59EE57B80DD}"/>
              </a:ext>
            </a:extLst>
          </p:cNvPr>
          <p:cNvSpPr txBox="1">
            <a:spLocks/>
          </p:cNvSpPr>
          <p:nvPr/>
        </p:nvSpPr>
        <p:spPr>
          <a:xfrm>
            <a:off x="661045" y="980501"/>
            <a:ext cx="4065191" cy="4850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Bahnschrift Light Condensed" panose="020B0502040204020203" pitchFamily="34" charset="0"/>
              </a:rPr>
              <a:t>Pulse oximetry is t</a:t>
            </a:r>
            <a:r>
              <a:rPr lang="en-GB" sz="3600" dirty="0">
                <a:latin typeface="Bahnschrift Light Condensed" panose="020B0502040204020203" pitchFamily="34" charset="0"/>
              </a:rPr>
              <a:t>he most common method</a:t>
            </a:r>
            <a:br>
              <a:rPr lang="en-GB" sz="3600" dirty="0">
                <a:latin typeface="Bahnschrift Light Condensed" panose="020B0502040204020203" pitchFamily="34" charset="0"/>
              </a:rPr>
            </a:br>
            <a:r>
              <a:rPr lang="en-GB" sz="3600" dirty="0">
                <a:latin typeface="Bahnschrift Light Condensed" panose="020B0502040204020203" pitchFamily="34" charset="0"/>
              </a:rPr>
              <a:t>to measure oxygen saturation</a:t>
            </a:r>
          </a:p>
          <a:p>
            <a:pPr algn="ctr"/>
            <a:endParaRPr lang="en-GB" sz="3600" dirty="0">
              <a:latin typeface="Bahnschrift Light Condensed" panose="020B0502040204020203" pitchFamily="34" charset="0"/>
            </a:endParaRPr>
          </a:p>
          <a:p>
            <a:pPr algn="ctr"/>
            <a:r>
              <a:rPr lang="en-GB" sz="3600" dirty="0">
                <a:solidFill>
                  <a:schemeClr val="tx1">
                    <a:lumMod val="50000"/>
                  </a:schemeClr>
                </a:solidFill>
                <a:latin typeface="Bahnschrift Light Condensed" panose="020B0502040204020203" pitchFamily="34" charset="0"/>
              </a:rPr>
              <a:t>The device leaves hypoxemia undetected in proportionally more Blacks vs Whites</a:t>
            </a:r>
            <a:endParaRPr lang="en-US" sz="3600" dirty="0">
              <a:solidFill>
                <a:schemeClr val="tx1">
                  <a:lumMod val="50000"/>
                </a:schemeClr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2166" t="22952" r="46583" b="6573"/>
          <a:stretch/>
        </p:blipFill>
        <p:spPr>
          <a:xfrm>
            <a:off x="5234940" y="292944"/>
            <a:ext cx="6309360" cy="60634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86410" y="6518335"/>
            <a:ext cx="389433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050" dirty="0" err="1">
                <a:latin typeface="Helvetica Light" panose="020B0403020202020204" pitchFamily="34" charset="0"/>
              </a:rPr>
              <a:t>Sjoding</a:t>
            </a:r>
            <a:r>
              <a:rPr lang="en-GB" sz="1050" dirty="0">
                <a:latin typeface="Helvetica Light" panose="020B0403020202020204" pitchFamily="34" charset="0"/>
              </a:rPr>
              <a:t> MW, et al. New England Journal of Medicine, 2020.</a:t>
            </a:r>
          </a:p>
        </p:txBody>
      </p:sp>
    </p:spTree>
    <p:extLst>
      <p:ext uri="{BB962C8B-B14F-4D97-AF65-F5344CB8AC3E}">
        <p14:creationId xmlns:p14="http://schemas.microsoft.com/office/powerpoint/2010/main" val="121146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34B24200-950A-FC43-8CE2-D59EE57B80DD}"/>
              </a:ext>
            </a:extLst>
          </p:cNvPr>
          <p:cNvSpPr txBox="1">
            <a:spLocks/>
          </p:cNvSpPr>
          <p:nvPr/>
        </p:nvSpPr>
        <p:spPr>
          <a:xfrm>
            <a:off x="231355" y="1371134"/>
            <a:ext cx="4705198" cy="41157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Bahnschrift Light Condensed" panose="020B0502040204020203" pitchFamily="34" charset="0"/>
              </a:rPr>
              <a:t>Clinical prediction algorithm for type 2 diabetes that</a:t>
            </a:r>
            <a:br>
              <a:rPr lang="en-US" sz="3600" dirty="0">
                <a:latin typeface="Bahnschrift Light Condensed" panose="020B0502040204020203" pitchFamily="34" charset="0"/>
              </a:rPr>
            </a:br>
            <a:r>
              <a:rPr lang="en-US" sz="3600" dirty="0">
                <a:latin typeface="Bahnschrift Light Condensed" panose="020B0502040204020203" pitchFamily="34" charset="0"/>
              </a:rPr>
              <a:t>prioritizes individuals for preventive intervention</a:t>
            </a:r>
            <a:endParaRPr lang="en-GB" sz="3600" dirty="0">
              <a:latin typeface="Bahnschrift Light Condensed" panose="020B0502040204020203" pitchFamily="34" charset="0"/>
            </a:endParaRPr>
          </a:p>
          <a:p>
            <a:pPr algn="ctr"/>
            <a:endParaRPr lang="en-GB" sz="3600" dirty="0">
              <a:latin typeface="Bahnschrift Light Condensed" panose="020B0502040204020203" pitchFamily="34" charset="0"/>
            </a:endParaRPr>
          </a:p>
          <a:p>
            <a:pPr algn="ctr"/>
            <a:r>
              <a:rPr lang="en-GB" sz="3600" dirty="0">
                <a:solidFill>
                  <a:schemeClr val="tx1">
                    <a:lumMod val="50000"/>
                  </a:schemeClr>
                </a:solidFill>
                <a:latin typeface="Bahnschrift Light Condensed" panose="020B0502040204020203" pitchFamily="34" charset="0"/>
              </a:rPr>
              <a:t>The algorithm overestimates risk for whites and underestimates risk for blacks and </a:t>
            </a:r>
            <a:r>
              <a:rPr lang="en-GB" sz="3600" dirty="0" err="1">
                <a:solidFill>
                  <a:schemeClr val="tx1">
                    <a:lumMod val="50000"/>
                  </a:schemeClr>
                </a:solidFill>
                <a:latin typeface="Bahnschrift Light Condensed" panose="020B0502040204020203" pitchFamily="34" charset="0"/>
              </a:rPr>
              <a:t>hispanics</a:t>
            </a:r>
            <a:endParaRPr lang="en-US" sz="3600" dirty="0">
              <a:solidFill>
                <a:schemeClr val="tx1">
                  <a:lumMod val="5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86410" y="6518335"/>
            <a:ext cx="389433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050" dirty="0">
                <a:latin typeface="Helvetica Light" panose="020B0403020202020204" pitchFamily="34" charset="0"/>
              </a:rPr>
              <a:t>Cronje HT, et al. </a:t>
            </a:r>
            <a:r>
              <a:rPr lang="en-GB" sz="1050" dirty="0" err="1">
                <a:latin typeface="Helvetica Light" panose="020B0403020202020204" pitchFamily="34" charset="0"/>
              </a:rPr>
              <a:t>PLoS</a:t>
            </a:r>
            <a:r>
              <a:rPr lang="en-GB" sz="1050" dirty="0">
                <a:latin typeface="Helvetica Light" panose="020B0403020202020204" pitchFamily="34" charset="0"/>
              </a:rPr>
              <a:t> Global Public Health, 2023.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F4433C-505E-3FBB-23C4-8773F0DBB1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04" b="6671"/>
          <a:stretch/>
        </p:blipFill>
        <p:spPr>
          <a:xfrm>
            <a:off x="5244018" y="607635"/>
            <a:ext cx="6440211" cy="3996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3E8F71-CE10-CB85-C1C3-4E7E70CCC565}"/>
              </a:ext>
            </a:extLst>
          </p:cNvPr>
          <p:cNvSpPr txBox="1"/>
          <p:nvPr/>
        </p:nvSpPr>
        <p:spPr>
          <a:xfrm>
            <a:off x="5244018" y="4755080"/>
            <a:ext cx="6440211" cy="119181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Bahnschrift Condensed" panose="020B0502040204020203" pitchFamily="34" charset="0"/>
                <a:cs typeface="Futura Medium" panose="020B0602020204020303" pitchFamily="34" charset="-79"/>
              </a:rPr>
              <a:t>Comparison of predicted incidences by the Framingham Offspring Risk Score type 2 diabetes prediction algorithm (</a:t>
            </a:r>
            <a:r>
              <a:rPr lang="en-US" sz="1600" b="1" dirty="0">
                <a:solidFill>
                  <a:srgbClr val="D95F02"/>
                </a:solidFill>
                <a:latin typeface="Bahnschrift Condensed" panose="020B0502040204020203" pitchFamily="34" charset="0"/>
                <a:cs typeface="Futura Medium" panose="020B0602020204020303" pitchFamily="34" charset="-79"/>
              </a:rPr>
              <a:t>orange</a:t>
            </a:r>
            <a:r>
              <a:rPr lang="en-US" sz="1600" dirty="0">
                <a:latin typeface="Bahnschrift Condensed" panose="020B0502040204020203" pitchFamily="34" charset="0"/>
                <a:cs typeface="Futura Medium" panose="020B0602020204020303" pitchFamily="34" charset="-79"/>
              </a:rPr>
              <a:t>), and real-life incidences (</a:t>
            </a:r>
            <a:r>
              <a:rPr lang="en-US" sz="1600" b="1" dirty="0">
                <a:solidFill>
                  <a:srgbClr val="1B9E77"/>
                </a:solidFill>
                <a:latin typeface="Bahnschrift Condensed" panose="020B0502040204020203" pitchFamily="34" charset="0"/>
                <a:cs typeface="Futura Medium" panose="020B0602020204020303" pitchFamily="34" charset="-79"/>
              </a:rPr>
              <a:t>green</a:t>
            </a:r>
            <a:r>
              <a:rPr lang="en-US" sz="1600" dirty="0">
                <a:latin typeface="Bahnschrift Condensed" panose="020B0502040204020203" pitchFamily="34" charset="0"/>
                <a:cs typeface="Futura Medium" panose="020B0602020204020303" pitchFamily="34" charset="-79"/>
              </a:rPr>
              <a:t>). This landmark risk score performs reasonably well on average but underestimates risk for Hispanics and Blacks, and overestimates risk for Whites.</a:t>
            </a:r>
          </a:p>
        </p:txBody>
      </p:sp>
    </p:spTree>
    <p:extLst>
      <p:ext uri="{BB962C8B-B14F-4D97-AF65-F5344CB8AC3E}">
        <p14:creationId xmlns:p14="http://schemas.microsoft.com/office/powerpoint/2010/main" val="325214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7236" y="1548365"/>
            <a:ext cx="90775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latin typeface="Bahnschrift Light Condensed" panose="020B0502040204020203" pitchFamily="34" charset="0"/>
                <a:ea typeface="+mj-ea"/>
                <a:cs typeface="+mj-cs"/>
              </a:rPr>
              <a:t>“If Black and White women were screened biennially from age 50 to 74 years, there would be an excess of¨3.29 deaths among Black women […] In contrast, if biennial screening was initiated in Black women beginning at age 40 years, deaths would decrease by 1.88 per 1000 women […] removing 57% of the racial disparity</a:t>
            </a:r>
            <a:r>
              <a:rPr lang="en-GB" sz="3600" i="1" dirty="0">
                <a:latin typeface="Bahnschrift Light Condensed" panose="020B0502040204020203" pitchFamily="34" charset="0"/>
                <a:ea typeface="+mj-ea"/>
                <a:cs typeface="+mj-cs"/>
              </a:rPr>
              <a:t>”</a:t>
            </a:r>
            <a:endParaRPr lang="en-US" sz="3600" i="1" dirty="0">
              <a:latin typeface="Bahnschrift Light Condensed" panose="020B0502040204020203" pitchFamily="34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41203" y="6502373"/>
            <a:ext cx="330959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Helvetica Light" panose="020B0403020202020204" pitchFamily="34" charset="0"/>
              </a:rPr>
              <a:t>Chapman, CH, et al. Annals of internal medicine, 2021</a:t>
            </a:r>
            <a:endParaRPr lang="en-GB" sz="105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115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B24200-950A-FC43-8CE2-D59EE57B8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419" y="394446"/>
            <a:ext cx="10423161" cy="111162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Light Condensed" panose="020B0502040204020203" pitchFamily="34" charset="0"/>
              </a:rPr>
              <a:t>GROUP FAIRNESS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1DEE8193-7630-3346-A7EE-77ACA9186635}"/>
              </a:ext>
            </a:extLst>
          </p:cNvPr>
          <p:cNvSpPr txBox="1">
            <a:spLocks/>
          </p:cNvSpPr>
          <p:nvPr/>
        </p:nvSpPr>
        <p:spPr>
          <a:xfrm>
            <a:off x="442208" y="2701738"/>
            <a:ext cx="11307582" cy="16188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Bahnschrift Light Condensed" panose="020B0502040204020203" pitchFamily="34" charset="0"/>
              </a:rPr>
              <a:t>All subgroups should be treated similarly</a:t>
            </a:r>
          </a:p>
          <a:p>
            <a:r>
              <a:rPr lang="en-GB" dirty="0">
                <a:latin typeface="Bahnschrift Light Condensed" panose="020B0502040204020203" pitchFamily="34" charset="0"/>
              </a:rPr>
              <a:t>All subgroups should get the same benefits</a:t>
            </a:r>
          </a:p>
        </p:txBody>
      </p:sp>
    </p:spTree>
    <p:extLst>
      <p:ext uri="{BB962C8B-B14F-4D97-AF65-F5344CB8AC3E}">
        <p14:creationId xmlns:p14="http://schemas.microsoft.com/office/powerpoint/2010/main" val="253677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1DEE8193-7630-3346-A7EE-77ACA9186635}"/>
              </a:ext>
            </a:extLst>
          </p:cNvPr>
          <p:cNvSpPr txBox="1">
            <a:spLocks/>
          </p:cNvSpPr>
          <p:nvPr/>
        </p:nvSpPr>
        <p:spPr>
          <a:xfrm>
            <a:off x="884419" y="237565"/>
            <a:ext cx="10423161" cy="1972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Bahnschrift Light Condensed" panose="020B0502040204020203" pitchFamily="34" charset="0"/>
              </a:rPr>
              <a:t>Important metrics based on the</a:t>
            </a:r>
            <a:br>
              <a:rPr lang="en-GB" dirty="0">
                <a:latin typeface="Bahnschrift Light Condensed" panose="020B0502040204020203" pitchFamily="34" charset="0"/>
              </a:rPr>
            </a:br>
            <a:r>
              <a:rPr lang="en-GB" dirty="0">
                <a:latin typeface="Bahnschrift Light Condensed" panose="020B0502040204020203" pitchFamily="34" charset="0"/>
              </a:rPr>
              <a:t>CONFUSION MATRIX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A82C3F-53CD-CB40-B128-4A400111F940}"/>
              </a:ext>
            </a:extLst>
          </p:cNvPr>
          <p:cNvSpPr>
            <a:spLocks noChangeAspect="1"/>
          </p:cNvSpPr>
          <p:nvPr/>
        </p:nvSpPr>
        <p:spPr>
          <a:xfrm>
            <a:off x="5664838" y="373832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hnschrift Light Condensed" panose="020B0502040204020203" pitchFamily="34" charset="0"/>
              </a:rPr>
              <a:t>TP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AAC3D8-1CFA-A147-9B33-DCD3423E072B}"/>
              </a:ext>
            </a:extLst>
          </p:cNvPr>
          <p:cNvSpPr>
            <a:spLocks noChangeAspect="1"/>
          </p:cNvSpPr>
          <p:nvPr/>
        </p:nvSpPr>
        <p:spPr>
          <a:xfrm>
            <a:off x="6744838" y="373832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hnschrift Light Condensed" panose="020B0502040204020203" pitchFamily="34" charset="0"/>
              </a:rPr>
              <a:t>FP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AD8587-0B30-814C-A1D7-38AC1D18F53F}"/>
              </a:ext>
            </a:extLst>
          </p:cNvPr>
          <p:cNvSpPr>
            <a:spLocks noChangeAspect="1"/>
          </p:cNvSpPr>
          <p:nvPr/>
        </p:nvSpPr>
        <p:spPr>
          <a:xfrm>
            <a:off x="5664838" y="481832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hnschrift Light Condensed" panose="020B0502040204020203" pitchFamily="34" charset="0"/>
              </a:rPr>
              <a:t>FN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BEE358-7E17-3A46-B2C5-090BC7668415}"/>
              </a:ext>
            </a:extLst>
          </p:cNvPr>
          <p:cNvSpPr>
            <a:spLocks noChangeAspect="1"/>
          </p:cNvSpPr>
          <p:nvPr/>
        </p:nvSpPr>
        <p:spPr>
          <a:xfrm>
            <a:off x="6744838" y="481832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hnschrift Light Condensed" panose="020B0502040204020203" pitchFamily="34" charset="0"/>
              </a:rPr>
              <a:t>TN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240A0E-4608-AC42-8F15-FB9444A01E69}"/>
              </a:ext>
            </a:extLst>
          </p:cNvPr>
          <p:cNvSpPr txBox="1"/>
          <p:nvPr/>
        </p:nvSpPr>
        <p:spPr>
          <a:xfrm>
            <a:off x="3867838" y="4094513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ahnschrift Light Condensed" panose="020B0502040204020203" pitchFamily="34" charset="0"/>
              </a:rPr>
              <a:t>Predicted positive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2C6570-BCBE-9B46-8D9F-C28C4E7C3E0C}"/>
              </a:ext>
            </a:extLst>
          </p:cNvPr>
          <p:cNvSpPr txBox="1"/>
          <p:nvPr/>
        </p:nvSpPr>
        <p:spPr>
          <a:xfrm>
            <a:off x="3867837" y="5173656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ahnschrift Light Condensed" panose="020B0502040204020203" pitchFamily="34" charset="0"/>
              </a:rPr>
              <a:t>Predicted negative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A1246D-76FA-2740-9E93-1323F837A9AD}"/>
              </a:ext>
            </a:extLst>
          </p:cNvPr>
          <p:cNvSpPr txBox="1"/>
          <p:nvPr/>
        </p:nvSpPr>
        <p:spPr>
          <a:xfrm>
            <a:off x="5773469" y="2915178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Bahnschrift Light Condensed" panose="020B0502040204020203" pitchFamily="34" charset="0"/>
              </a:rPr>
              <a:t>Actually </a:t>
            </a:r>
            <a:br>
              <a:rPr lang="en-GB" dirty="0">
                <a:latin typeface="Bahnschrift Light Condensed" panose="020B0502040204020203" pitchFamily="34" charset="0"/>
              </a:rPr>
            </a:br>
            <a:r>
              <a:rPr lang="en-GB" dirty="0">
                <a:latin typeface="Bahnschrift Light Condensed" panose="020B0502040204020203" pitchFamily="34" charset="0"/>
              </a:rPr>
              <a:t>positive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D2319C-BD00-824D-81DA-BE92D4CFAAB9}"/>
              </a:ext>
            </a:extLst>
          </p:cNvPr>
          <p:cNvSpPr txBox="1"/>
          <p:nvPr/>
        </p:nvSpPr>
        <p:spPr>
          <a:xfrm>
            <a:off x="6856891" y="2915178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Bahnschrift Light Condensed" panose="020B0502040204020203" pitchFamily="34" charset="0"/>
              </a:rPr>
              <a:t>Actually </a:t>
            </a:r>
            <a:br>
              <a:rPr lang="en-GB" dirty="0">
                <a:latin typeface="Bahnschrift Light Condensed" panose="020B0502040204020203" pitchFamily="34" charset="0"/>
              </a:rPr>
            </a:br>
            <a:r>
              <a:rPr lang="en-GB" dirty="0">
                <a:latin typeface="Bahnschrift Light Condensed" panose="020B0502040204020203" pitchFamily="34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11255827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1.0.2615"/>
  <p:tag name="SLIDO_PRESENTATION_ID" val="00000000-0000-0000-0000-000000000000"/>
  <p:tag name="SLIDO_EVENT_UUID" val="302ea0c9-6465-4815-9932-81aa20e02f00"/>
  <p:tag name="SLIDO_EVENT_SECTION_UUID" val="c70dd557-dd89-4907-9e88-0da3600a89a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2159</TotalTime>
  <Words>727</Words>
  <Application>Microsoft Office PowerPoint</Application>
  <PresentationFormat>Widescreen</PresentationFormat>
  <Paragraphs>100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Bahnschrift Condensed</vt:lpstr>
      <vt:lpstr>Bahnschrift Light Condensed</vt:lpstr>
      <vt:lpstr>Calibri</vt:lpstr>
      <vt:lpstr>Calibri Light</vt:lpstr>
      <vt:lpstr>Helvetica Light</vt:lpstr>
      <vt:lpstr>Office Theme</vt:lpstr>
      <vt:lpstr>Algorithmic Fairness Hackathon D3A Conference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GROUP FAIRNESS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But what can you do?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</dc:title>
  <dc:creator>Tibor V. Varga</dc:creator>
  <cp:lastModifiedBy>Tibor V Varga</cp:lastModifiedBy>
  <cp:revision>182</cp:revision>
  <dcterms:created xsi:type="dcterms:W3CDTF">2018-09-26T08:31:46Z</dcterms:created>
  <dcterms:modified xsi:type="dcterms:W3CDTF">2024-01-19T14:56:02Z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1.1.0.2615</vt:lpwstr>
  </property>
</Properties>
</file>