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6" r:id="rId9"/>
    <p:sldId id="264" r:id="rId10"/>
    <p:sldId id="265" r:id="rId11"/>
    <p:sldId id="284" r:id="rId12"/>
    <p:sldId id="268" r:id="rId13"/>
    <p:sldId id="269" r:id="rId14"/>
    <p:sldId id="272" r:id="rId15"/>
    <p:sldId id="271" r:id="rId16"/>
    <p:sldId id="270" r:id="rId17"/>
    <p:sldId id="280" r:id="rId18"/>
    <p:sldId id="278" r:id="rId19"/>
    <p:sldId id="279" r:id="rId20"/>
    <p:sldId id="274" r:id="rId21"/>
    <p:sldId id="282" r:id="rId22"/>
    <p:sldId id="275" r:id="rId23"/>
    <p:sldId id="287" r:id="rId24"/>
    <p:sldId id="276" r:id="rId25"/>
    <p:sldId id="283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4"/>
    <p:restoredTop sz="94630"/>
  </p:normalViewPr>
  <p:slideViewPr>
    <p:cSldViewPr snapToGrid="0" snapToObjects="1">
      <p:cViewPr varScale="1">
        <p:scale>
          <a:sx n="50" d="100"/>
          <a:sy n="50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pkg_primer/" TargetMode="External"/><Relationship Id="rId2" Type="http://schemas.openxmlformats.org/officeDocument/2006/relationships/hyperlink" Target="http://r-pkg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urses/developing-r-packages" TargetMode="External"/><Relationship Id="rId5" Type="http://schemas.openxmlformats.org/officeDocument/2006/relationships/hyperlink" Target="http://tinyheero.github.io/jekyll/update/2015/07/26/making-your-first-R-package.html" TargetMode="External"/><Relationship Id="rId4" Type="http://schemas.openxmlformats.org/officeDocument/2006/relationships/hyperlink" Target="https://www.analyticsvidhya.com/blog/2017/03/create-packages-r-cran-github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BC26-3586-FF4B-A4D9-0A25934A1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640" y="1788454"/>
            <a:ext cx="8361229" cy="2098226"/>
          </a:xfrm>
        </p:spPr>
        <p:txBody>
          <a:bodyPr/>
          <a:lstStyle/>
          <a:p>
            <a:pPr algn="l"/>
            <a:r>
              <a:rPr lang="sv-SE" dirty="0"/>
              <a:t>&gt;</a:t>
            </a:r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develop</a:t>
            </a:r>
            <a:r>
              <a:rPr lang="sv-SE" dirty="0"/>
              <a:t> &gt;an r </a:t>
            </a:r>
            <a:r>
              <a:rPr lang="sv-SE" dirty="0" err="1"/>
              <a:t>package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633B-3C0B-0641-B9AD-AD3ECEB4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7641" y="4371916"/>
            <a:ext cx="7596450" cy="1086237"/>
          </a:xfrm>
        </p:spPr>
        <p:txBody>
          <a:bodyPr/>
          <a:lstStyle/>
          <a:p>
            <a:pPr algn="l"/>
            <a:r>
              <a:rPr lang="sv-SE" dirty="0"/>
              <a:t>&gt;Tibor V Varga (joint </a:t>
            </a:r>
            <a:r>
              <a:rPr lang="sv-SE" dirty="0" err="1"/>
              <a:t>postdoc</a:t>
            </a:r>
            <a:r>
              <a:rPr lang="sv-SE" dirty="0"/>
              <a:t> @ KU/LU)</a:t>
            </a:r>
          </a:p>
          <a:p>
            <a:pPr algn="l"/>
            <a:r>
              <a:rPr lang="sv-SE" dirty="0"/>
              <a:t>&gt;21 Feb 2019</a:t>
            </a:r>
          </a:p>
        </p:txBody>
      </p:sp>
    </p:spTree>
    <p:extLst>
      <p:ext uri="{BB962C8B-B14F-4D97-AF65-F5344CB8AC3E}">
        <p14:creationId xmlns:p14="http://schemas.microsoft.com/office/powerpoint/2010/main" val="170609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Total time commitment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9DEDD-B397-584D-BFAD-0300DDAF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Estimated total time:  one-two months full time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1ACBC-C332-8F4C-AC25-80C7852E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2" y="1622485"/>
            <a:ext cx="9797173" cy="16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3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44" y="355600"/>
            <a:ext cx="9601200" cy="1485900"/>
          </a:xfrm>
        </p:spPr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you</a:t>
            </a:r>
            <a:r>
              <a:rPr lang="sv-SE" dirty="0"/>
              <a:t> start? </a:t>
            </a:r>
            <a:br>
              <a:rPr lang="sv-SE" dirty="0"/>
            </a:br>
            <a:r>
              <a:rPr lang="sv-SE" dirty="0" err="1"/>
              <a:t>You</a:t>
            </a:r>
            <a:r>
              <a:rPr lang="sv-SE" dirty="0"/>
              <a:t> start </a:t>
            </a:r>
            <a:r>
              <a:rPr lang="sv-SE" dirty="0" err="1"/>
              <a:t>writing</a:t>
            </a:r>
            <a:r>
              <a:rPr lang="sv-SE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171BA0-92D1-3446-A6CF-915AA26DF53B}"/>
              </a:ext>
            </a:extLst>
          </p:cNvPr>
          <p:cNvSpPr/>
          <p:nvPr/>
        </p:nvSpPr>
        <p:spPr>
          <a:xfrm>
            <a:off x="1510144" y="2052577"/>
            <a:ext cx="80633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&gt; |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  <a:p>
            <a:r>
              <a:rPr lang="sv-S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2110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44" y="355600"/>
            <a:ext cx="9601200" cy="1485900"/>
          </a:xfrm>
        </p:spPr>
        <p:txBody>
          <a:bodyPr/>
          <a:lstStyle/>
          <a:p>
            <a:r>
              <a:rPr lang="sv-SE" dirty="0" err="1"/>
              <a:t>But</a:t>
            </a:r>
            <a:r>
              <a:rPr lang="sv-SE" dirty="0"/>
              <a:t> to make it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package</a:t>
            </a:r>
            <a:r>
              <a:rPr lang="sv-SE" dirty="0"/>
              <a:t>..</a:t>
            </a:r>
            <a:br>
              <a:rPr lang="sv-SE" dirty="0"/>
            </a:br>
            <a:r>
              <a:rPr lang="sv-SE" dirty="0" err="1"/>
              <a:t>You</a:t>
            </a:r>
            <a:r>
              <a:rPr lang="sv-SE" dirty="0"/>
              <a:t> start </a:t>
            </a:r>
            <a:r>
              <a:rPr lang="sv-SE" dirty="0" err="1"/>
              <a:t>reading</a:t>
            </a:r>
            <a:r>
              <a:rPr lang="sv-SE" dirty="0"/>
              <a:t>…</a:t>
            </a:r>
          </a:p>
        </p:txBody>
      </p:sp>
      <p:pic>
        <p:nvPicPr>
          <p:cNvPr id="9" name="Picture 8" descr="A close up of a bird&#13;&#10;&#13;&#10;Description automatically generated">
            <a:extLst>
              <a:ext uri="{FF2B5EF4-FFF2-40B4-BE49-F238E27FC236}">
                <a16:creationId xmlns:a16="http://schemas.microsoft.com/office/drawing/2014/main" id="{47DF787B-87C6-CC4A-ADF6-30AD1CB5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4" y="1938485"/>
            <a:ext cx="3423805" cy="4479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508C59-1A01-D043-B86F-1D1F618952FB}"/>
              </a:ext>
            </a:extLst>
          </p:cNvPr>
          <p:cNvSpPr/>
          <p:nvPr/>
        </p:nvSpPr>
        <p:spPr>
          <a:xfrm>
            <a:off x="5917258" y="3091934"/>
            <a:ext cx="4764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Freely</a:t>
            </a:r>
            <a:r>
              <a:rPr lang="sv-SE" sz="3600" dirty="0"/>
              <a:t> </a:t>
            </a:r>
            <a:r>
              <a:rPr lang="sv-SE" sz="3600" dirty="0" err="1"/>
              <a:t>available</a:t>
            </a:r>
            <a:r>
              <a:rPr lang="sv-SE" sz="3600" dirty="0"/>
              <a:t> at:</a:t>
            </a:r>
          </a:p>
          <a:p>
            <a:endParaRPr lang="sv-SE" sz="3600" dirty="0"/>
          </a:p>
          <a:p>
            <a:r>
              <a:rPr lang="sv-SE" sz="3600" dirty="0">
                <a:hlinkClick r:id="rId3"/>
              </a:rPr>
              <a:t>http://r-pkgs.had.co.nz/</a:t>
            </a:r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5CDD6-1FFB-AE43-826C-0C49B2F1C870}"/>
              </a:ext>
            </a:extLst>
          </p:cNvPr>
          <p:cNvSpPr/>
          <p:nvPr/>
        </p:nvSpPr>
        <p:spPr>
          <a:xfrm>
            <a:off x="5251557" y="5900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“R packages should be the easiest way to share code.”</a:t>
            </a:r>
            <a:endParaRPr lang="sv-SE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4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 - Must </a:t>
            </a:r>
            <a:r>
              <a:rPr lang="sv-SE" dirty="0" err="1"/>
              <a:t>have</a:t>
            </a:r>
            <a:r>
              <a:rPr lang="sv-SE" dirty="0"/>
              <a:t> / </a:t>
            </a:r>
            <a:r>
              <a:rPr lang="sv-SE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useful</a:t>
            </a:r>
            <a:r>
              <a:rPr lang="sv-SE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to </a:t>
            </a:r>
            <a:r>
              <a:rPr lang="sv-SE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have</a:t>
            </a:r>
            <a:r>
              <a:rPr lang="sv-SE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928DE-2970-1F4C-AED5-BAD7155C5657}"/>
              </a:ext>
            </a:extLst>
          </p:cNvPr>
          <p:cNvSpPr/>
          <p:nvPr/>
        </p:nvSpPr>
        <p:spPr>
          <a:xfrm>
            <a:off x="1371600" y="1720334"/>
            <a:ext cx="1021080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/>
              <a:t>version </a:t>
            </a:r>
            <a:r>
              <a:rPr lang="sv-SE" sz="3200" dirty="0" err="1"/>
              <a:t>control</a:t>
            </a:r>
            <a:r>
              <a:rPr lang="sv-SE" sz="3200" dirty="0"/>
              <a:t> (</a:t>
            </a:r>
            <a:r>
              <a:rPr lang="sv-SE" sz="3200" dirty="0" err="1"/>
              <a:t>git</a:t>
            </a:r>
            <a:r>
              <a:rPr lang="sv-SE" sz="3200" dirty="0"/>
              <a:t> / </a:t>
            </a:r>
            <a:r>
              <a:rPr lang="sv-SE" sz="3200" dirty="0" err="1"/>
              <a:t>GitHub</a:t>
            </a:r>
            <a:r>
              <a:rPr lang="sv-SE" sz="3200" dirty="0"/>
              <a:t>)</a:t>
            </a:r>
          </a:p>
          <a:p>
            <a:r>
              <a:rPr lang="sv-SE" sz="3200" dirty="0"/>
              <a:t>&gt;</a:t>
            </a:r>
            <a:r>
              <a:rPr lang="sv-SE" sz="3200" dirty="0" err="1"/>
              <a:t>install.packages</a:t>
            </a:r>
            <a:r>
              <a:rPr lang="sv-SE" sz="3200" dirty="0"/>
              <a:t>(”</a:t>
            </a:r>
            <a:r>
              <a:rPr lang="sv-SE" sz="3200" dirty="0" err="1"/>
              <a:t>devtools</a:t>
            </a:r>
            <a:r>
              <a:rPr lang="sv-SE" sz="3200" dirty="0"/>
              <a:t>”)</a:t>
            </a:r>
          </a:p>
          <a:p>
            <a:r>
              <a:rPr lang="sv-SE" sz="3200" dirty="0"/>
              <a:t>&gt;</a:t>
            </a:r>
            <a:r>
              <a:rPr lang="sv-SE" sz="3200" dirty="0" err="1"/>
              <a:t>install.packages</a:t>
            </a:r>
            <a:r>
              <a:rPr lang="sv-SE" sz="3200" dirty="0"/>
              <a:t>(”roxygen2”)</a:t>
            </a:r>
          </a:p>
          <a:p>
            <a:r>
              <a:rPr lang="sv-SE" sz="3200" dirty="0"/>
              <a:t>&gt;</a:t>
            </a:r>
            <a:r>
              <a:rPr lang="sv-SE" sz="3200" dirty="0" err="1"/>
              <a:t>install.packages</a:t>
            </a:r>
            <a:r>
              <a:rPr lang="sv-SE" sz="3200" dirty="0"/>
              <a:t>(”</a:t>
            </a:r>
            <a:r>
              <a:rPr lang="sv-SE" sz="3200" dirty="0" err="1"/>
              <a:t>rmarkdown</a:t>
            </a:r>
            <a:r>
              <a:rPr lang="sv-SE" sz="3200" dirty="0"/>
              <a:t>”)</a:t>
            </a:r>
          </a:p>
          <a:p>
            <a:r>
              <a:rPr lang="sv-SE" sz="3200" dirty="0"/>
              <a:t>&gt;</a:t>
            </a:r>
            <a:r>
              <a:rPr lang="sv-SE" sz="3200" dirty="0" err="1"/>
              <a:t>install.packages</a:t>
            </a:r>
            <a:r>
              <a:rPr lang="sv-SE" sz="3200" dirty="0"/>
              <a:t>(”</a:t>
            </a:r>
            <a:r>
              <a:rPr lang="sv-SE" sz="3200" dirty="0" err="1"/>
              <a:t>knitr</a:t>
            </a:r>
            <a:r>
              <a:rPr lang="sv-SE" sz="3200" dirty="0"/>
              <a:t>”)</a:t>
            </a:r>
          </a:p>
          <a:p>
            <a:r>
              <a:rPr lang="sv-SE" sz="3200" dirty="0"/>
              <a:t>&gt;</a:t>
            </a:r>
            <a:r>
              <a:rPr lang="sv-SE" sz="3200" dirty="0" err="1"/>
              <a:t>install.packages</a:t>
            </a:r>
            <a:r>
              <a:rPr lang="sv-SE" sz="3200" dirty="0"/>
              <a:t>(”</a:t>
            </a:r>
            <a:r>
              <a:rPr lang="sv-SE" sz="3200" dirty="0" err="1"/>
              <a:t>testthat</a:t>
            </a:r>
            <a:r>
              <a:rPr lang="sv-SE" sz="3200" dirty="0"/>
              <a:t>”)</a:t>
            </a:r>
          </a:p>
          <a:p>
            <a:endParaRPr lang="sv-SE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Travis</a:t>
            </a:r>
            <a:r>
              <a:rPr lang="sv-SE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CI – </a:t>
            </a:r>
            <a:r>
              <a:rPr lang="sv-SE" sz="24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continuous</a:t>
            </a:r>
            <a:r>
              <a:rPr lang="sv-SE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integration service</a:t>
            </a:r>
            <a:endParaRPr lang="sv-SE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Packrat</a:t>
            </a:r>
            <a:r>
              <a:rPr lang="sv-SE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</a:t>
            </a:r>
            <a:r>
              <a:rPr lang="sv-SE" sz="24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dependency</a:t>
            </a:r>
            <a:r>
              <a:rPr lang="sv-SE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system, </a:t>
            </a:r>
            <a:r>
              <a:rPr lang="sv-SE" sz="24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install.packages</a:t>
            </a:r>
            <a:r>
              <a:rPr lang="sv-SE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(”</a:t>
            </a:r>
            <a:r>
              <a:rPr lang="sv-SE" sz="24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packrat</a:t>
            </a:r>
            <a:r>
              <a:rPr lang="sv-SE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sv-SE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+ </a:t>
            </a:r>
            <a:r>
              <a:rPr lang="sv-SE" sz="3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newest</a:t>
            </a:r>
            <a:r>
              <a:rPr lang="sv-SE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version </a:t>
            </a:r>
            <a:r>
              <a:rPr lang="sv-SE" sz="3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of</a:t>
            </a:r>
            <a:r>
              <a:rPr lang="sv-SE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R</a:t>
            </a:r>
            <a:endParaRPr lang="sv-SE" sz="4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sv-SE" sz="3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3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Code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35580-D9DF-4E4E-BE72-EEAA6F2FAEC9}"/>
              </a:ext>
            </a:extLst>
          </p:cNvPr>
          <p:cNvSpPr/>
          <p:nvPr/>
        </p:nvSpPr>
        <p:spPr>
          <a:xfrm>
            <a:off x="1371600" y="1783772"/>
            <a:ext cx="89084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</a:t>
            </a:r>
            <a:r>
              <a:rPr lang="sv-SE" sz="28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should</a:t>
            </a:r>
            <a:r>
              <a:rPr lang="sv-SE" sz="28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</a:t>
            </a:r>
            <a:endParaRPr lang="sv-SE" sz="28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Start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writing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empty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planned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functions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flowchart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 relations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functions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think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elegance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beauty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it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works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Many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guidelines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 the </a:t>
            </a:r>
            <a:r>
              <a:rPr lang="sv-SE" sz="28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 </a:t>
            </a:r>
            <a:r>
              <a:rPr lang="sv-SE" sz="28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Packages</a:t>
            </a:r>
            <a:r>
              <a:rPr lang="sv-SE" sz="28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book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41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Documentation</a:t>
            </a:r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17E71-6C17-3F41-9452-1F19AA3E626D}"/>
              </a:ext>
            </a:extLst>
          </p:cNvPr>
          <p:cNvSpPr/>
          <p:nvPr/>
        </p:nvSpPr>
        <p:spPr>
          <a:xfrm>
            <a:off x="1371600" y="1783772"/>
            <a:ext cx="89084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Arguably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as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important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as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codes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i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roxygen2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automatization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documentation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Each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script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will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start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#’ for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documentation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Automatically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updated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man .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Rd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files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Contains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Name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description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(short),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(long)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 parameters, outputs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Examples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55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Vignettes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3E8D8-0968-4741-88A1-048BD1FFBD9E}"/>
              </a:ext>
            </a:extLst>
          </p:cNvPr>
          <p:cNvSpPr/>
          <p:nvPr/>
        </p:nvSpPr>
        <p:spPr>
          <a:xfrm>
            <a:off x="1371600" y="1783772"/>
            <a:ext cx="8908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Very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important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Long-format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tutorial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explanation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package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does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Browse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vignettes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 all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installed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packages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&gt;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vignette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 crazy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there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too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small!</a:t>
            </a:r>
          </a:p>
        </p:txBody>
      </p:sp>
    </p:spTree>
    <p:extLst>
      <p:ext uri="{BB962C8B-B14F-4D97-AF65-F5344CB8AC3E}">
        <p14:creationId xmlns:p14="http://schemas.microsoft.com/office/powerpoint/2010/main" val="19739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sv-SE" dirty="0" err="1"/>
              <a:t>Readme</a:t>
            </a:r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1AAAA-E1AD-C048-AA4A-001FE749AF03}"/>
              </a:ext>
            </a:extLst>
          </p:cNvPr>
          <p:cNvSpPr/>
          <p:nvPr/>
        </p:nvSpPr>
        <p:spPr>
          <a:xfrm>
            <a:off x="1371600" y="1682481"/>
            <a:ext cx="97951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Important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!! –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shows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immediately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on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terms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sequence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will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have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first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Later,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should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just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shorten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VIGNETTE!</a:t>
            </a:r>
          </a:p>
          <a:p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597E24B-BFF7-6B47-87D3-6EE66704D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494"/>
          <a:stretch/>
        </p:blipFill>
        <p:spPr>
          <a:xfrm>
            <a:off x="3499427" y="3279220"/>
            <a:ext cx="8567882" cy="345268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C62C0A4-C846-2F4E-B279-C2C7D1574076}"/>
              </a:ext>
            </a:extLst>
          </p:cNvPr>
          <p:cNvSpPr/>
          <p:nvPr/>
        </p:nvSpPr>
        <p:spPr>
          <a:xfrm>
            <a:off x="2757059" y="3182237"/>
            <a:ext cx="651163" cy="4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BDD9969-F16B-C441-9491-569ABF07A7C0}"/>
              </a:ext>
            </a:extLst>
          </p:cNvPr>
          <p:cNvSpPr/>
          <p:nvPr/>
        </p:nvSpPr>
        <p:spPr>
          <a:xfrm>
            <a:off x="2757059" y="4464434"/>
            <a:ext cx="651163" cy="4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A907F-2051-C045-A5E1-58DC36F972D2}"/>
              </a:ext>
            </a:extLst>
          </p:cNvPr>
          <p:cNvSpPr/>
          <p:nvPr/>
        </p:nvSpPr>
        <p:spPr>
          <a:xfrm>
            <a:off x="1185867" y="4210495"/>
            <a:ext cx="1427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2"/>
                </a:solidFill>
              </a:rPr>
              <a:t>Include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fancy</a:t>
            </a:r>
            <a:endParaRPr lang="sv-SE" dirty="0">
              <a:solidFill>
                <a:schemeClr val="tx2"/>
              </a:solidFill>
            </a:endParaRPr>
          </a:p>
          <a:p>
            <a:r>
              <a:rPr lang="sv-SE" dirty="0" err="1">
                <a:solidFill>
                  <a:schemeClr val="tx2"/>
                </a:solidFill>
              </a:rPr>
              <a:t>badges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using</a:t>
            </a:r>
            <a:endParaRPr lang="sv-SE" dirty="0">
              <a:solidFill>
                <a:schemeClr val="tx2"/>
              </a:solidFill>
            </a:endParaRPr>
          </a:p>
          <a:p>
            <a:r>
              <a:rPr lang="sv-SE" dirty="0" err="1">
                <a:solidFill>
                  <a:schemeClr val="tx2"/>
                </a:solidFill>
              </a:rPr>
              <a:t>package</a:t>
            </a:r>
            <a:r>
              <a:rPr lang="sv-SE" dirty="0">
                <a:solidFill>
                  <a:schemeClr val="tx2"/>
                </a:solidFill>
              </a:rPr>
              <a:t>:</a:t>
            </a:r>
          </a:p>
          <a:p>
            <a:r>
              <a:rPr lang="sv-SE" i="1" dirty="0" err="1">
                <a:solidFill>
                  <a:schemeClr val="tx2"/>
                </a:solidFill>
              </a:rPr>
              <a:t>badgecreatr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45660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31FB7-E9B5-9E4A-9362-166095C0B30B}"/>
              </a:ext>
            </a:extLst>
          </p:cNvPr>
          <p:cNvSpPr/>
          <p:nvPr/>
        </p:nvSpPr>
        <p:spPr>
          <a:xfrm>
            <a:off x="1371600" y="1770995"/>
            <a:ext cx="9310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Use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quickly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made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matrices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,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dataframes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or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other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objects</a:t>
            </a:r>
            <a:endParaRPr lang="sv-SE" sz="28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Use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specific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datasets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from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other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packages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or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widely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known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datasets</a:t>
            </a:r>
            <a:endParaRPr lang="sv-SE" sz="28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You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might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want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to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publish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your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own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data to make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your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point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(I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needed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that</a:t>
            </a:r>
            <a:r>
              <a:rPr lang="sv-SE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accent4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Or your package IS a collection of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800" dirty="0">
              <a:solidFill>
                <a:schemeClr val="accent4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800" dirty="0">
              <a:solidFill>
                <a:schemeClr val="accent4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For testing and checks, I initially used an established dataset</a:t>
            </a:r>
            <a:endParaRPr lang="sv-SE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Testing</a:t>
            </a:r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A3961-F7F3-AC49-84D5-57A01EC65130}"/>
              </a:ext>
            </a:extLst>
          </p:cNvPr>
          <p:cNvSpPr/>
          <p:nvPr/>
        </p:nvSpPr>
        <p:spPr>
          <a:xfrm>
            <a:off x="5576455" y="5977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“It’s not that you don’t test your code, it’s that you don’t automate your tests.”</a:t>
            </a:r>
            <a:endParaRPr lang="sv-SE" sz="24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E9C48-2BFD-DE43-940D-B6E9769213A3}"/>
              </a:ext>
            </a:extLst>
          </p:cNvPr>
          <p:cNvSpPr/>
          <p:nvPr/>
        </p:nvSpPr>
        <p:spPr>
          <a:xfrm>
            <a:off x="1371599" y="2171700"/>
            <a:ext cx="890847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i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testthat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functions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write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own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testing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functions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script –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context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test –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one</a:t>
            </a:r>
            <a:r>
              <a:rPr lang="sv-SE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expectation</a:t>
            </a: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context(”Cleaning")</a:t>
            </a:r>
            <a:r>
              <a:rPr lang="en" sz="2800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" dirty="0">
              <a:solidFill>
                <a:schemeClr val="accent4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" dirty="0" err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test_that</a:t>
            </a:r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("error if strings present", {</a:t>
            </a:r>
          </a:p>
          <a:p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" dirty="0" err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testthat</a:t>
            </a:r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::</a:t>
            </a:r>
            <a:r>
              <a:rPr lang="en" dirty="0" err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expect_error</a:t>
            </a:r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(clean(small))</a:t>
            </a:r>
          </a:p>
          <a:p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})</a:t>
            </a:r>
          </a:p>
          <a:p>
            <a:r>
              <a:rPr lang="en" dirty="0" err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test_that</a:t>
            </a:r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("message for numeric conversion", {</a:t>
            </a:r>
          </a:p>
          <a:p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" dirty="0" err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testthat</a:t>
            </a:r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::</a:t>
            </a:r>
            <a:r>
              <a:rPr lang="en" dirty="0" err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expect_message</a:t>
            </a:r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(clean(small))</a:t>
            </a:r>
          </a:p>
          <a:p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})</a:t>
            </a:r>
          </a:p>
          <a:p>
            <a:r>
              <a:rPr lang="en" dirty="0" err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test_that</a:t>
            </a:r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("equal dims", {</a:t>
            </a:r>
          </a:p>
          <a:p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" dirty="0" err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expect_equal</a:t>
            </a:r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(dim(small), dim(cleaned))</a:t>
            </a:r>
          </a:p>
          <a:p>
            <a:r>
              <a:rPr lang="en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372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Disclaimer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BC8-DB4B-0E4B-A4EC-9C61461D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491" y="1336964"/>
            <a:ext cx="4516582" cy="4835236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I </a:t>
            </a:r>
            <a:r>
              <a:rPr lang="sv-SE" sz="2800" dirty="0" err="1"/>
              <a:t>am</a:t>
            </a:r>
            <a:r>
              <a:rPr lang="sv-SE" sz="2800" dirty="0"/>
              <a:t> </a:t>
            </a:r>
            <a:r>
              <a:rPr lang="sv-SE" sz="2800" u="sng" dirty="0"/>
              <a:t>NOT</a:t>
            </a:r>
            <a:r>
              <a:rPr lang="sv-SE" sz="2800" dirty="0"/>
              <a:t>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/>
              <a:t>Computer scientist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 err="1"/>
              <a:t>Programmer</a:t>
            </a:r>
            <a:endParaRPr lang="sv-SE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 err="1"/>
              <a:t>Statistician</a:t>
            </a:r>
            <a:endParaRPr lang="sv-SE" sz="2800" dirty="0"/>
          </a:p>
          <a:p>
            <a:pPr lvl="1"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u="sng" dirty="0"/>
              <a:t>MAYBE</a:t>
            </a:r>
            <a:r>
              <a:rPr lang="sv-SE" sz="2800" dirty="0"/>
              <a:t> I </a:t>
            </a:r>
            <a:r>
              <a:rPr lang="sv-SE" sz="2800" dirty="0" err="1"/>
              <a:t>am</a:t>
            </a:r>
            <a:r>
              <a:rPr lang="sv-SE" sz="2800" dirty="0"/>
              <a:t>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 err="1"/>
              <a:t>Bioinformatician</a:t>
            </a:r>
            <a:r>
              <a:rPr lang="sv-SE" sz="2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/>
              <a:t>Data scientist?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I </a:t>
            </a:r>
            <a:r>
              <a:rPr lang="sv-SE" sz="2800" dirty="0" err="1"/>
              <a:t>am</a:t>
            </a:r>
            <a:r>
              <a:rPr lang="sv-SE" sz="2800" dirty="0"/>
              <a:t> </a:t>
            </a:r>
            <a:r>
              <a:rPr lang="sv-SE" sz="2800" u="sng" dirty="0"/>
              <a:t>DEFINITELY</a:t>
            </a:r>
            <a:r>
              <a:rPr lang="sv-SE" sz="2800" dirty="0"/>
              <a:t>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 err="1"/>
              <a:t>Biologist</a:t>
            </a:r>
            <a:endParaRPr lang="sv-SE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/>
              <a:t>Nutrition/</a:t>
            </a:r>
            <a:r>
              <a:rPr lang="sv-SE" sz="2800" dirty="0" err="1"/>
              <a:t>food</a:t>
            </a:r>
            <a:r>
              <a:rPr lang="sv-SE" sz="2800" dirty="0"/>
              <a:t> scientist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/>
              <a:t>Medical scientist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 err="1"/>
              <a:t>Epidemiologist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03824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Checks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25D627-346E-B945-BB14-28BBF730A6E8}"/>
              </a:ext>
            </a:extLst>
          </p:cNvPr>
          <p:cNvSpPr/>
          <p:nvPr/>
        </p:nvSpPr>
        <p:spPr>
          <a:xfrm>
            <a:off x="1371599" y="2171700"/>
            <a:ext cx="8908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u="sng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devtools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helps you to set up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And with CHECKS!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You should check in: macOS / Windows / Linux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&gt;R CMD CHECK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for macOS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&gt;</a:t>
            </a:r>
            <a:r>
              <a:rPr lang="en-US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devtools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::</a:t>
            </a:r>
            <a:r>
              <a:rPr lang="en-US" sz="28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win_devel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()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for Windows R developer version</a:t>
            </a:r>
          </a:p>
          <a:p>
            <a:pPr lvl="1"/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&gt;</a:t>
            </a:r>
            <a:r>
              <a:rPr lang="en-US" sz="2800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devtools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::</a:t>
            </a:r>
            <a:r>
              <a:rPr lang="en-US" sz="2800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win_release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Windows R release version</a:t>
            </a:r>
          </a:p>
          <a:p>
            <a:pPr lvl="1"/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Push to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GitHub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for check </a:t>
            </a:r>
            <a:r>
              <a:rPr lang="sv-SE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using</a:t>
            </a:r>
            <a:r>
              <a:rPr lang="sv-SE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Travis</a:t>
            </a:r>
            <a:r>
              <a:rPr lang="sv-SE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CI in </a:t>
            </a:r>
            <a:r>
              <a:rPr lang="sv-SE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Ubuntu</a:t>
            </a:r>
            <a:r>
              <a:rPr lang="sv-SE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91297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Checks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25D627-346E-B945-BB14-28BBF730A6E8}"/>
              </a:ext>
            </a:extLst>
          </p:cNvPr>
          <p:cNvSpPr/>
          <p:nvPr/>
        </p:nvSpPr>
        <p:spPr>
          <a:xfrm>
            <a:off x="1371599" y="2047005"/>
            <a:ext cx="89084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Checks MANY things!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bg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bg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There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cannot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be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ERRORs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and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WARNINGs</a:t>
            </a:r>
            <a:endParaRPr lang="sv-SE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You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should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eliminate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all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NOTEs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too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,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but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sometimes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it is not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possible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–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you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can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explain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why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there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are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NOTEs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in </a:t>
            </a:r>
            <a:b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</a:br>
            <a:r>
              <a:rPr lang="sv-SE" sz="2800" u="sng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cran-comments.Rd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file</a:t>
            </a:r>
            <a:endParaRPr lang="sv-SE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5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CRAN submission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492D0-DB63-FE4C-85ED-5B4BE128FA59}"/>
              </a:ext>
            </a:extLst>
          </p:cNvPr>
          <p:cNvSpPr/>
          <p:nvPr/>
        </p:nvSpPr>
        <p:spPr>
          <a:xfrm>
            <a:off x="1371600" y="1428750"/>
            <a:ext cx="89084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CRAN = The Comprehensive R Archive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Pronounced as:   SEE-RAN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Check CRAN Task Views (39 topics)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Submission to CRAN vs having it on GitHub?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Submission to CRAN vs Bioconductor?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/>
              </a:rPr>
              <a:t>https://cran.r-project.org/index.html</a:t>
            </a:r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CRAN submission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492D0-DB63-FE4C-85ED-5B4BE128FA59}"/>
              </a:ext>
            </a:extLst>
          </p:cNvPr>
          <p:cNvSpPr/>
          <p:nvPr/>
        </p:nvSpPr>
        <p:spPr>
          <a:xfrm>
            <a:off x="1371600" y="1428750"/>
            <a:ext cx="89084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Submit manually by uploading a compressed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Or in R, using </a:t>
            </a:r>
            <a:r>
              <a:rPr lang="en-US" sz="2400" i="1" u="sng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devtools</a:t>
            </a:r>
            <a:r>
              <a:rPr lang="en-US" sz="2400" i="1" u="sng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::release()</a:t>
            </a: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– EASIER!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Will ask you lots of questions: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Does it contain x, y, z files?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Have you checked it in Windows </a:t>
            </a:r>
            <a:r>
              <a:rPr lang="en-US" sz="2400" dirty="0" err="1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etc</a:t>
            </a: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Have you run a spell checker?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Have you checked it in your local environment?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Have you ….?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pro-tip: you can also write your OWN questions to be asked!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SUBMIT - After this: you wait a couple of days for 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And resubmit</a:t>
            </a:r>
            <a:endParaRPr lang="sv-SE" sz="24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1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happens</a:t>
            </a:r>
            <a:r>
              <a:rPr lang="sv-SE" dirty="0"/>
              <a:t> post-submission?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3B8E4-D236-B14E-BAA6-215C25B36F9F}"/>
              </a:ext>
            </a:extLst>
          </p:cNvPr>
          <p:cNvSpPr/>
          <p:nvPr/>
        </p:nvSpPr>
        <p:spPr>
          <a:xfrm>
            <a:off x="1371600" y="1880750"/>
            <a:ext cx="8908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It is NOT over!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You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need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to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update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and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continue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to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develop</a:t>
            </a:r>
            <a:endParaRPr lang="sv-SE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Compatibility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,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reverse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depedencies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Communication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with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other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developers</a:t>
            </a:r>
            <a:endParaRPr lang="sv-SE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If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you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don’t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maintain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– the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package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will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be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archived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New version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every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quarter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sv-SE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year</a:t>
            </a:r>
            <a:r>
              <a:rPr lang="sv-SE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16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BC8-DB4B-0E4B-A4EC-9C61461D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2491"/>
            <a:ext cx="9836727" cy="459970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A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A solution / a plan to </a:t>
            </a:r>
            <a:r>
              <a:rPr lang="sv-SE" sz="2800" dirty="0" err="1"/>
              <a:t>help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Intermediate</a:t>
            </a:r>
            <a:r>
              <a:rPr lang="sv-SE" sz="2800" dirty="0"/>
              <a:t> </a:t>
            </a:r>
            <a:r>
              <a:rPr lang="sv-SE" sz="2800" dirty="0" err="1"/>
              <a:t>coding</a:t>
            </a:r>
            <a:r>
              <a:rPr lang="sv-SE" sz="2800" dirty="0"/>
              <a:t> </a:t>
            </a:r>
            <a:r>
              <a:rPr lang="sv-SE" sz="2800" dirty="0" err="1"/>
              <a:t>skills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Time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Enthusiasm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System Font Regular"/>
              <a:buChar char="+"/>
            </a:pPr>
            <a:r>
              <a:rPr lang="sv-SE" sz="2400" dirty="0" err="1"/>
              <a:t>Don’t</a:t>
            </a:r>
            <a:r>
              <a:rPr lang="sv-SE" sz="2400" dirty="0"/>
              <a:t> re-</a:t>
            </a:r>
            <a:r>
              <a:rPr lang="sv-SE" sz="2400" dirty="0" err="1"/>
              <a:t>invent</a:t>
            </a:r>
            <a:r>
              <a:rPr lang="sv-SE" sz="2400" dirty="0"/>
              <a:t> the </a:t>
            </a:r>
            <a:r>
              <a:rPr lang="sv-SE" sz="2400" dirty="0" err="1"/>
              <a:t>wheel</a:t>
            </a:r>
            <a:r>
              <a:rPr lang="sv-SE" sz="2400" dirty="0"/>
              <a:t> – check </a:t>
            </a:r>
            <a:r>
              <a:rPr lang="sv-SE" sz="2400" dirty="0" err="1"/>
              <a:t>if</a:t>
            </a:r>
            <a:r>
              <a:rPr lang="sv-SE" sz="2400" dirty="0"/>
              <a:t> </a:t>
            </a:r>
            <a:r>
              <a:rPr lang="sv-SE" sz="2400" dirty="0" err="1"/>
              <a:t>there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similar</a:t>
            </a:r>
            <a:r>
              <a:rPr lang="sv-SE" sz="2400" dirty="0"/>
              <a:t> </a:t>
            </a:r>
            <a:r>
              <a:rPr lang="sv-SE" sz="2400" dirty="0" err="1"/>
              <a:t>tools</a:t>
            </a:r>
            <a:r>
              <a:rPr lang="sv-SE" sz="2400" dirty="0"/>
              <a:t>!</a:t>
            </a:r>
          </a:p>
          <a:p>
            <a:pPr>
              <a:buFont typeface="System Font Regular"/>
              <a:buChar char="+"/>
            </a:pPr>
            <a:r>
              <a:rPr lang="sv-SE" sz="2400" dirty="0"/>
              <a:t>Is the </a:t>
            </a:r>
            <a:r>
              <a:rPr lang="sv-SE" sz="2400" dirty="0" err="1"/>
              <a:t>package</a:t>
            </a:r>
            <a:r>
              <a:rPr lang="sv-SE" sz="2400" dirty="0"/>
              <a:t> </a:t>
            </a:r>
            <a:r>
              <a:rPr lang="sv-SE" sz="2400" dirty="0" err="1"/>
              <a:t>really</a:t>
            </a:r>
            <a:r>
              <a:rPr lang="sv-SE" sz="2400" dirty="0"/>
              <a:t> </a:t>
            </a:r>
            <a:r>
              <a:rPr lang="sv-SE" sz="2400" dirty="0" err="1"/>
              <a:t>needed</a:t>
            </a:r>
            <a:r>
              <a:rPr lang="sv-SE" sz="2400" dirty="0"/>
              <a:t>, do </a:t>
            </a:r>
            <a:r>
              <a:rPr lang="sv-SE" sz="2400" dirty="0" err="1"/>
              <a:t>you</a:t>
            </a:r>
            <a:r>
              <a:rPr lang="sv-SE" sz="2400" dirty="0"/>
              <a:t> </a:t>
            </a:r>
            <a:r>
              <a:rPr lang="sv-SE" sz="2400" dirty="0" err="1"/>
              <a:t>predict</a:t>
            </a:r>
            <a:r>
              <a:rPr lang="sv-SE" sz="2400" dirty="0"/>
              <a:t> </a:t>
            </a:r>
            <a:r>
              <a:rPr lang="sv-SE" sz="2400" dirty="0" err="1"/>
              <a:t>value</a:t>
            </a:r>
            <a:r>
              <a:rPr lang="sv-SE" sz="2400" dirty="0"/>
              <a:t>?</a:t>
            </a:r>
          </a:p>
          <a:p>
            <a:pPr>
              <a:buFont typeface="System Font Regular"/>
              <a:buChar char="+"/>
            </a:pPr>
            <a:r>
              <a:rPr lang="sv-SE" sz="2400" dirty="0" err="1"/>
              <a:t>What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the </a:t>
            </a:r>
            <a:r>
              <a:rPr lang="sv-SE" sz="2400" dirty="0" err="1"/>
              <a:t>completely</a:t>
            </a:r>
            <a:r>
              <a:rPr lang="sv-SE" sz="2400" dirty="0"/>
              <a:t> new </a:t>
            </a:r>
            <a:r>
              <a:rPr lang="sv-SE" sz="2400" dirty="0" err="1"/>
              <a:t>functionalities</a:t>
            </a:r>
            <a:r>
              <a:rPr lang="sv-SE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98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 / CONTRA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BC8-DB4B-0E4B-A4EC-9C61461D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926"/>
            <a:ext cx="9836727" cy="4599709"/>
          </a:xfrm>
        </p:spPr>
        <p:txBody>
          <a:bodyPr>
            <a:normAutofit lnSpcReduction="10000"/>
          </a:bodyPr>
          <a:lstStyle/>
          <a:p>
            <a:pPr>
              <a:buFont typeface=".PingFang SC Regular"/>
              <a:buChar char="＋"/>
            </a:pPr>
            <a:r>
              <a:rPr lang="sv-SE" sz="2800" dirty="0" err="1"/>
              <a:t>Helping</a:t>
            </a:r>
            <a:r>
              <a:rPr lang="sv-SE" sz="2800" dirty="0"/>
              <a:t> </a:t>
            </a:r>
            <a:r>
              <a:rPr lang="sv-SE" sz="2800" dirty="0" err="1"/>
              <a:t>others</a:t>
            </a:r>
            <a:endParaRPr lang="sv-SE" sz="2800" dirty="0"/>
          </a:p>
          <a:p>
            <a:pPr>
              <a:buFont typeface=".PingFang SC Regular"/>
              <a:buChar char="＋"/>
            </a:pPr>
            <a:r>
              <a:rPr lang="sv-SE" sz="2800" dirty="0" err="1"/>
              <a:t>Implementing</a:t>
            </a:r>
            <a:r>
              <a:rPr lang="sv-SE" sz="2800" dirty="0"/>
              <a:t> new </a:t>
            </a:r>
            <a:r>
              <a:rPr lang="sv-SE" sz="2800" dirty="0" err="1"/>
              <a:t>ideas</a:t>
            </a:r>
            <a:endParaRPr lang="sv-SE" sz="2800" dirty="0"/>
          </a:p>
          <a:p>
            <a:pPr>
              <a:buFont typeface=".PingFang SC Regular"/>
              <a:buChar char="＋"/>
            </a:pPr>
            <a:r>
              <a:rPr lang="sv-SE" sz="2800" dirty="0" err="1"/>
              <a:t>Professional</a:t>
            </a:r>
            <a:r>
              <a:rPr lang="sv-SE" sz="2800" dirty="0"/>
              <a:t> / </a:t>
            </a:r>
            <a:r>
              <a:rPr lang="sv-SE" sz="2800" dirty="0" err="1"/>
              <a:t>career</a:t>
            </a:r>
            <a:r>
              <a:rPr lang="sv-SE" sz="2800" dirty="0"/>
              <a:t> </a:t>
            </a:r>
            <a:r>
              <a:rPr lang="sv-SE" sz="2800" dirty="0" err="1"/>
              <a:t>development</a:t>
            </a:r>
            <a:endParaRPr lang="sv-SE" sz="2800" dirty="0"/>
          </a:p>
          <a:p>
            <a:pPr>
              <a:buFont typeface=".PingFang SC Regular"/>
              <a:buChar char="＋"/>
            </a:pPr>
            <a:r>
              <a:rPr lang="sv-SE" sz="2800" dirty="0" err="1"/>
              <a:t>Contributing</a:t>
            </a:r>
            <a:r>
              <a:rPr lang="sv-SE" sz="2800" dirty="0"/>
              <a:t> to </a:t>
            </a:r>
            <a:r>
              <a:rPr lang="sv-SE" sz="2800" dirty="0" err="1"/>
              <a:t>open</a:t>
            </a:r>
            <a:r>
              <a:rPr lang="sv-SE" sz="2800" dirty="0"/>
              <a:t> source </a:t>
            </a:r>
            <a:r>
              <a:rPr lang="sv-SE" sz="2800" dirty="0" err="1"/>
              <a:t>community</a:t>
            </a:r>
            <a:endParaRPr lang="sv-SE" sz="2800" dirty="0"/>
          </a:p>
          <a:p>
            <a:pPr>
              <a:buFont typeface=".PingFang SC Regular"/>
              <a:buChar char="＋"/>
            </a:pPr>
            <a:endParaRPr lang="sv-SE" sz="2800" dirty="0"/>
          </a:p>
          <a:p>
            <a:pPr>
              <a:buFont typeface=".PingFang SC Regular"/>
              <a:buChar char="－"/>
            </a:pPr>
            <a:r>
              <a:rPr lang="sv-SE" sz="2800" dirty="0"/>
              <a:t>CRAN submission is </a:t>
            </a:r>
            <a:r>
              <a:rPr lang="sv-SE" sz="2800" dirty="0" err="1"/>
              <a:t>difficult</a:t>
            </a:r>
            <a:endParaRPr lang="sv-SE" sz="2800" dirty="0"/>
          </a:p>
          <a:p>
            <a:pPr>
              <a:buFont typeface=".PingFang SC Regular"/>
              <a:buChar char="－"/>
            </a:pPr>
            <a:r>
              <a:rPr lang="sv-SE" sz="2800" dirty="0" err="1"/>
              <a:t>Continuously</a:t>
            </a:r>
            <a:r>
              <a:rPr lang="sv-SE" sz="2800" dirty="0"/>
              <a:t> </a:t>
            </a:r>
            <a:r>
              <a:rPr lang="sv-SE" sz="2800" dirty="0" err="1"/>
              <a:t>resolving</a:t>
            </a:r>
            <a:r>
              <a:rPr lang="sv-SE" sz="2800" dirty="0"/>
              <a:t> </a:t>
            </a:r>
            <a:r>
              <a:rPr lang="sv-SE" sz="2800" dirty="0" err="1"/>
              <a:t>bugs</a:t>
            </a:r>
            <a:r>
              <a:rPr lang="sv-SE" sz="2800" dirty="0"/>
              <a:t> / </a:t>
            </a:r>
            <a:r>
              <a:rPr lang="sv-SE" sz="2800" dirty="0" err="1"/>
              <a:t>issues</a:t>
            </a:r>
            <a:endParaRPr lang="sv-SE" sz="2800" dirty="0"/>
          </a:p>
          <a:p>
            <a:pPr>
              <a:buFont typeface=".PingFang SC Regular"/>
              <a:buChar char="－"/>
            </a:pPr>
            <a:r>
              <a:rPr lang="sv-SE" sz="2800" dirty="0" err="1"/>
              <a:t>Updating</a:t>
            </a:r>
            <a:r>
              <a:rPr lang="sv-SE" sz="2800" dirty="0"/>
              <a:t> </a:t>
            </a:r>
            <a:r>
              <a:rPr lang="sv-SE" sz="2800" dirty="0" err="1"/>
              <a:t>package</a:t>
            </a:r>
            <a:r>
              <a:rPr lang="sv-SE" sz="2800" dirty="0"/>
              <a:t> (</a:t>
            </a:r>
            <a:r>
              <a:rPr lang="sv-SE" sz="2800" dirty="0" err="1"/>
              <a:t>otherwise</a:t>
            </a:r>
            <a:r>
              <a:rPr lang="sv-SE" sz="2800" dirty="0"/>
              <a:t> it </a:t>
            </a:r>
            <a:r>
              <a:rPr lang="sv-SE" sz="2800" dirty="0" err="1"/>
              <a:t>will</a:t>
            </a:r>
            <a:r>
              <a:rPr lang="sv-SE" sz="2800" dirty="0"/>
              <a:t> be </a:t>
            </a:r>
            <a:r>
              <a:rPr lang="sv-SE" sz="2800" dirty="0" err="1"/>
              <a:t>archived</a:t>
            </a:r>
            <a:r>
              <a:rPr lang="sv-SE" sz="2800" dirty="0"/>
              <a:t>)</a:t>
            </a:r>
          </a:p>
          <a:p>
            <a:pPr>
              <a:buFont typeface=".PingFang SC Regular"/>
              <a:buChar char="－"/>
            </a:pPr>
            <a:r>
              <a:rPr lang="sv-SE" sz="2800" dirty="0" err="1"/>
              <a:t>Time-consuming</a:t>
            </a:r>
            <a:r>
              <a:rPr lang="sv-SE" sz="2800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45234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EDC2-F3EE-1048-BFAC-AACB3BD8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E3D5-16AE-2949-96A2-0AAC1B8B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5109"/>
            <a:ext cx="986443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8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http://r-pkgs.had.co.nz/</a:t>
            </a:r>
            <a:endParaRPr lang="sv-SE" sz="3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https://kbroman.org/pkg_primer/</a:t>
            </a:r>
            <a:endParaRPr lang="sv-SE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https://hilaryparker.com/2014/04/29/writing-an-r-package-from-scratch/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https://www.analyticsvidhya.com/blog/2017/03/create-packages-r-cran-github/</a:t>
            </a:r>
            <a:endParaRPr lang="sv-SE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http://tinyheero.github.io/jekyll/update/2015/07/26/making-your-first-R-package.html</a:t>
            </a:r>
            <a:endParaRPr lang="sv-SE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dirty="0">
                <a:solidFill>
                  <a:schemeClr val="accent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https://www.datacamp.com/courses/developing-r-packages</a:t>
            </a:r>
            <a:endParaRPr lang="sv-SE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Coding</a:t>
            </a:r>
            <a:r>
              <a:rPr lang="sv-SE" dirty="0"/>
              <a:t> </a:t>
            </a:r>
            <a:r>
              <a:rPr lang="sv-SE" dirty="0" err="1"/>
              <a:t>history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BC8-DB4B-0E4B-A4EC-9C61461D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926"/>
            <a:ext cx="9836727" cy="459970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First</a:t>
            </a:r>
            <a:r>
              <a:rPr lang="sv-SE" sz="2800" dirty="0"/>
              <a:t> steps in SAS in 2011, </a:t>
            </a:r>
            <a:r>
              <a:rPr lang="sv-SE" sz="2800" dirty="0" err="1"/>
              <a:t>used</a:t>
            </a:r>
            <a:r>
              <a:rPr lang="sv-SE" sz="2800" dirty="0"/>
              <a:t> it for 1 </a:t>
            </a:r>
            <a:r>
              <a:rPr lang="sv-SE" sz="2800" dirty="0" err="1"/>
              <a:t>project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Switched</a:t>
            </a:r>
            <a:r>
              <a:rPr lang="sv-SE" sz="2800" dirty="0"/>
              <a:t> to STATA in 2012, </a:t>
            </a:r>
            <a:r>
              <a:rPr lang="sv-SE" sz="2800" dirty="0" err="1"/>
              <a:t>used</a:t>
            </a:r>
            <a:r>
              <a:rPr lang="sv-SE" sz="2800" dirty="0"/>
              <a:t> it </a:t>
            </a:r>
            <a:r>
              <a:rPr lang="sv-SE" sz="2800" dirty="0" err="1"/>
              <a:t>throughout</a:t>
            </a:r>
            <a:r>
              <a:rPr lang="sv-SE" sz="2800" dirty="0"/>
              <a:t>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800" b="1" u="sng" dirty="0" err="1"/>
              <a:t>Started</a:t>
            </a:r>
            <a:r>
              <a:rPr lang="sv-SE" sz="2800" b="1" u="sng" dirty="0"/>
              <a:t> </a:t>
            </a:r>
            <a:r>
              <a:rPr lang="sv-SE" sz="2800" b="1" u="sng" dirty="0" err="1"/>
              <a:t>using</a:t>
            </a:r>
            <a:r>
              <a:rPr lang="sv-SE" sz="2800" b="1" u="sng" dirty="0"/>
              <a:t> R for </a:t>
            </a:r>
            <a:r>
              <a:rPr lang="sv-SE" sz="2800" b="1" u="sng" dirty="0" err="1"/>
              <a:t>projects</a:t>
            </a:r>
            <a:r>
              <a:rPr lang="sv-SE" sz="2800" b="1" u="sng" dirty="0"/>
              <a:t> from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Starting</a:t>
            </a:r>
            <a:r>
              <a:rPr lang="sv-SE" sz="2800" dirty="0"/>
              <a:t> </a:t>
            </a:r>
            <a:r>
              <a:rPr lang="sv-SE" sz="2800" dirty="0" err="1"/>
              <a:t>Python</a:t>
            </a:r>
            <a:r>
              <a:rPr lang="sv-SE" sz="2800" dirty="0"/>
              <a:t> from the end </a:t>
            </a:r>
            <a:r>
              <a:rPr lang="sv-SE" sz="2800" dirty="0" err="1"/>
              <a:t>of</a:t>
            </a:r>
            <a:r>
              <a:rPr lang="sv-SE" sz="2800" dirty="0"/>
              <a:t> 2018 (for NN)</a:t>
            </a:r>
          </a:p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 marL="0" indent="0">
              <a:buNone/>
            </a:pPr>
            <a:r>
              <a:rPr lang="sv-SE" sz="2800" dirty="0"/>
              <a:t>WHY THE CHANGE?</a:t>
            </a:r>
          </a:p>
          <a:p>
            <a:pPr marL="0" indent="0">
              <a:buNone/>
            </a:pPr>
            <a:endParaRPr lang="sv-SE" sz="2800" dirty="0"/>
          </a:p>
          <a:p>
            <a:pPr marL="0" indent="0">
              <a:buNone/>
            </a:pPr>
            <a:r>
              <a:rPr lang="sv-SE" sz="2800" dirty="0"/>
              <a:t>R IS SUPER-VERSATILE, OPEN-SOURCE,</a:t>
            </a:r>
          </a:p>
          <a:p>
            <a:pPr marL="0" indent="0">
              <a:buNone/>
            </a:pPr>
            <a:r>
              <a:rPr lang="sv-SE" sz="2800" dirty="0"/>
              <a:t>WITH A LARGE SUPPORT SYSTEM, </a:t>
            </a:r>
          </a:p>
          <a:p>
            <a:pPr marL="0" indent="0">
              <a:buNone/>
            </a:pPr>
            <a:r>
              <a:rPr lang="sv-SE" sz="2800" dirty="0"/>
              <a:t>OFFERS FLEXIBLE PLOTTING, </a:t>
            </a:r>
          </a:p>
          <a:p>
            <a:pPr marL="0" indent="0">
              <a:buNone/>
            </a:pPr>
            <a:r>
              <a:rPr lang="sv-SE" sz="2800" dirty="0"/>
              <a:t>AND THERE ARE SO MANY PACKAGES!</a:t>
            </a:r>
          </a:p>
        </p:txBody>
      </p:sp>
      <p:pic>
        <p:nvPicPr>
          <p:cNvPr id="7" name="Picture 6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D7B1A13-394C-614F-9657-C05BDF75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26" y="4686300"/>
            <a:ext cx="191729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context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BC8-DB4B-0E4B-A4EC-9C61461D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926"/>
            <a:ext cx="9836727" cy="459970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Developed</a:t>
            </a:r>
            <a:r>
              <a:rPr lang="sv-SE" sz="2800" dirty="0"/>
              <a:t> an R </a:t>
            </a:r>
            <a:r>
              <a:rPr lang="sv-SE" sz="2800" dirty="0" err="1"/>
              <a:t>package</a:t>
            </a:r>
            <a:r>
              <a:rPr lang="sv-SE" sz="2800" dirty="0"/>
              <a:t> </a:t>
            </a:r>
            <a:r>
              <a:rPr lang="sv-SE" sz="2800" dirty="0" err="1"/>
              <a:t>that</a:t>
            </a:r>
            <a:r>
              <a:rPr lang="sv-SE" sz="2800" dirty="0"/>
              <a:t> </a:t>
            </a:r>
            <a:r>
              <a:rPr lang="sv-SE" sz="2800" dirty="0" err="1"/>
              <a:t>helps</a:t>
            </a:r>
            <a:r>
              <a:rPr lang="sv-SE" sz="2800" dirty="0"/>
              <a:t>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missing</a:t>
            </a:r>
            <a:r>
              <a:rPr lang="sv-SE" sz="2800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Working</a:t>
            </a:r>
            <a:r>
              <a:rPr lang="sv-SE" sz="2800" dirty="0"/>
              <a:t>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epidemiological</a:t>
            </a:r>
            <a:r>
              <a:rPr lang="sv-SE" sz="2800" dirty="0"/>
              <a:t> </a:t>
            </a:r>
            <a:r>
              <a:rPr lang="sv-SE" sz="2800" dirty="0" err="1"/>
              <a:t>datasets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In general, </a:t>
            </a:r>
            <a:r>
              <a:rPr lang="sv-SE" sz="2800" dirty="0" err="1"/>
              <a:t>working</a:t>
            </a:r>
            <a:r>
              <a:rPr lang="sv-SE" sz="2800" dirty="0"/>
              <a:t>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supervised</a:t>
            </a:r>
            <a:r>
              <a:rPr lang="sv-SE" sz="2800" dirty="0"/>
              <a:t> / non-</a:t>
            </a:r>
            <a:r>
              <a:rPr lang="sv-SE" sz="2800" dirty="0" err="1"/>
              <a:t>supervised</a:t>
            </a:r>
            <a:r>
              <a:rPr lang="sv-SE" sz="2800" dirty="0"/>
              <a:t> ML problems, eg. </a:t>
            </a:r>
            <a:r>
              <a:rPr lang="sv-SE" sz="2800" dirty="0" err="1"/>
              <a:t>prediction</a:t>
            </a:r>
            <a:r>
              <a:rPr lang="sv-SE" sz="2800" dirty="0"/>
              <a:t>, </a:t>
            </a:r>
            <a:r>
              <a:rPr lang="sv-SE" sz="2800" dirty="0" err="1"/>
              <a:t>classification</a:t>
            </a:r>
            <a:r>
              <a:rPr lang="sv-SE" sz="2800" dirty="0"/>
              <a:t>, </a:t>
            </a:r>
            <a:r>
              <a:rPr lang="sv-SE" sz="2800" dirty="0" err="1"/>
              <a:t>clustering</a:t>
            </a:r>
            <a:r>
              <a:rPr lang="sv-SE" sz="28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No support in </a:t>
            </a:r>
            <a:r>
              <a:rPr lang="sv-SE" sz="2800" dirty="0" err="1"/>
              <a:t>cleaning</a:t>
            </a:r>
            <a:r>
              <a:rPr lang="sv-SE" sz="2800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No </a:t>
            </a:r>
            <a:r>
              <a:rPr lang="sv-SE" sz="2800" dirty="0" err="1"/>
              <a:t>clear</a:t>
            </a:r>
            <a:r>
              <a:rPr lang="sv-SE" sz="2800" dirty="0"/>
              <a:t> </a:t>
            </a:r>
            <a:r>
              <a:rPr lang="sv-SE" sz="2800" dirty="0" err="1"/>
              <a:t>guidelines</a:t>
            </a:r>
            <a:r>
              <a:rPr lang="sv-SE" sz="2800" dirty="0"/>
              <a:t> on HOW to </a:t>
            </a:r>
            <a:r>
              <a:rPr lang="sv-SE" sz="2800" dirty="0" err="1"/>
              <a:t>clean</a:t>
            </a:r>
            <a:r>
              <a:rPr lang="sv-SE" sz="2800" dirty="0"/>
              <a:t> or </a:t>
            </a:r>
            <a:r>
              <a:rPr lang="sv-SE" sz="2800" dirty="0" err="1"/>
              <a:t>analyze</a:t>
            </a:r>
            <a:r>
              <a:rPr lang="sv-SE" sz="2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1057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BC8-DB4B-0E4B-A4EC-9C61461D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926"/>
            <a:ext cx="9836727" cy="45997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A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A solution / a plan to </a:t>
            </a:r>
            <a:r>
              <a:rPr lang="sv-SE" sz="2800" dirty="0" err="1"/>
              <a:t>help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Intermediate</a:t>
            </a:r>
            <a:r>
              <a:rPr lang="sv-SE" sz="2800" dirty="0"/>
              <a:t> </a:t>
            </a:r>
            <a:r>
              <a:rPr lang="sv-SE" sz="2800" dirty="0" err="1"/>
              <a:t>coding</a:t>
            </a:r>
            <a:r>
              <a:rPr lang="sv-SE" sz="2800" dirty="0"/>
              <a:t> </a:t>
            </a:r>
            <a:r>
              <a:rPr lang="sv-SE" sz="2800" dirty="0" err="1"/>
              <a:t>skills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Time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Enthusiasm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8387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 my </a:t>
            </a:r>
            <a:r>
              <a:rPr lang="sv-SE" dirty="0" err="1"/>
              <a:t>case</a:t>
            </a:r>
            <a:r>
              <a:rPr lang="sv-SE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BC8-DB4B-0E4B-A4EC-9C61461D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8491"/>
            <a:ext cx="9836727" cy="45997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A problem – </a:t>
            </a:r>
            <a:r>
              <a:rPr lang="sv-SE" sz="2800" i="1" dirty="0" err="1"/>
              <a:t>missing</a:t>
            </a:r>
            <a:r>
              <a:rPr lang="sv-SE" sz="2800" i="1" dirty="0"/>
              <a:t> data is a pain in the 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A solution / a plan to </a:t>
            </a:r>
            <a:r>
              <a:rPr lang="sv-SE" sz="2800" dirty="0" err="1"/>
              <a:t>help</a:t>
            </a:r>
            <a:r>
              <a:rPr lang="sv-SE" sz="2800" dirty="0"/>
              <a:t> – </a:t>
            </a:r>
            <a:r>
              <a:rPr lang="sv-SE" sz="2800" i="1" dirty="0" err="1"/>
              <a:t>there</a:t>
            </a:r>
            <a:r>
              <a:rPr lang="sv-SE" sz="2800" i="1" dirty="0"/>
              <a:t> </a:t>
            </a:r>
            <a:r>
              <a:rPr lang="sv-SE" sz="2800" i="1" dirty="0" err="1"/>
              <a:t>are</a:t>
            </a:r>
            <a:r>
              <a:rPr lang="sv-SE" sz="2800" i="1" dirty="0"/>
              <a:t> tons </a:t>
            </a:r>
            <a:r>
              <a:rPr lang="sv-SE" sz="2800" i="1" dirty="0" err="1"/>
              <a:t>of</a:t>
            </a:r>
            <a:r>
              <a:rPr lang="sv-SE" sz="2800" i="1" dirty="0"/>
              <a:t> solutions, </a:t>
            </a:r>
            <a:r>
              <a:rPr lang="sv-SE" sz="2800" i="1" dirty="0" err="1"/>
              <a:t>but</a:t>
            </a:r>
            <a:r>
              <a:rPr lang="sv-SE" sz="2800" i="1" dirty="0"/>
              <a:t> no </a:t>
            </a:r>
            <a:r>
              <a:rPr lang="sv-SE" sz="2800" i="1" dirty="0" err="1"/>
              <a:t>clear</a:t>
            </a:r>
            <a:r>
              <a:rPr lang="sv-SE" sz="2800" i="1" dirty="0"/>
              <a:t> </a:t>
            </a:r>
            <a:r>
              <a:rPr lang="sv-SE" sz="2800" i="1" dirty="0" err="1"/>
              <a:t>way</a:t>
            </a:r>
            <a:r>
              <a:rPr lang="sv-SE" sz="2800" i="1" dirty="0"/>
              <a:t> to </a:t>
            </a:r>
            <a:r>
              <a:rPr lang="sv-SE" sz="2800" i="1" dirty="0" err="1"/>
              <a:t>compare</a:t>
            </a:r>
            <a:r>
              <a:rPr lang="sv-SE" sz="2800" i="1" dirty="0"/>
              <a:t> </a:t>
            </a:r>
            <a:r>
              <a:rPr lang="sv-SE" sz="2800" i="1" dirty="0" err="1"/>
              <a:t>them</a:t>
            </a:r>
            <a:r>
              <a:rPr lang="sv-SE" sz="2800" i="1" dirty="0"/>
              <a:t> in a </a:t>
            </a:r>
            <a:r>
              <a:rPr lang="sv-SE" sz="2800" i="1" dirty="0" err="1"/>
              <a:t>structured</a:t>
            </a:r>
            <a:r>
              <a:rPr lang="sv-SE" sz="2800" i="1" dirty="0"/>
              <a:t> </a:t>
            </a:r>
            <a:r>
              <a:rPr lang="sv-SE" sz="2800" i="1" dirty="0" err="1"/>
              <a:t>framework</a:t>
            </a:r>
            <a:endParaRPr lang="sv-SE" sz="2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Intermediate</a:t>
            </a:r>
            <a:r>
              <a:rPr lang="sv-SE" sz="2800" dirty="0"/>
              <a:t> </a:t>
            </a:r>
            <a:r>
              <a:rPr lang="sv-SE" sz="2800" dirty="0" err="1"/>
              <a:t>coding</a:t>
            </a:r>
            <a:r>
              <a:rPr lang="sv-SE" sz="2800" dirty="0"/>
              <a:t> </a:t>
            </a:r>
            <a:r>
              <a:rPr lang="sv-SE" sz="2800" dirty="0" err="1"/>
              <a:t>skills</a:t>
            </a:r>
            <a:r>
              <a:rPr lang="sv-SE" sz="2800" dirty="0"/>
              <a:t> – </a:t>
            </a:r>
            <a:r>
              <a:rPr lang="sv-SE" sz="2800" i="1" dirty="0"/>
              <a:t>I </a:t>
            </a:r>
            <a:r>
              <a:rPr lang="sv-SE" sz="2800" i="1" dirty="0" err="1"/>
              <a:t>am</a:t>
            </a:r>
            <a:r>
              <a:rPr lang="sv-SE" sz="2800" i="1" dirty="0"/>
              <a:t> OK in R and </a:t>
            </a:r>
            <a:r>
              <a:rPr lang="sv-SE" sz="2800" i="1" dirty="0" err="1"/>
              <a:t>want</a:t>
            </a:r>
            <a:r>
              <a:rPr lang="sv-SE" sz="2800" i="1" dirty="0"/>
              <a:t> to </a:t>
            </a:r>
            <a:r>
              <a:rPr lang="sv-SE" sz="2800" i="1" dirty="0" err="1"/>
              <a:t>improve</a:t>
            </a:r>
            <a:endParaRPr lang="sv-SE" sz="2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Time</a:t>
            </a:r>
            <a:r>
              <a:rPr lang="sv-SE" sz="2800" dirty="0"/>
              <a:t> – </a:t>
            </a:r>
            <a:r>
              <a:rPr lang="sv-SE" sz="2800" i="1" dirty="0" err="1"/>
              <a:t>Already</a:t>
            </a:r>
            <a:r>
              <a:rPr lang="sv-SE" sz="2800" i="1" dirty="0"/>
              <a:t> </a:t>
            </a:r>
            <a:r>
              <a:rPr lang="sv-SE" sz="2800" i="1" dirty="0" err="1"/>
              <a:t>spent</a:t>
            </a:r>
            <a:r>
              <a:rPr lang="sv-SE" sz="2800" i="1" dirty="0"/>
              <a:t> a </a:t>
            </a:r>
            <a:r>
              <a:rPr lang="sv-SE" sz="2800" i="1" dirty="0" err="1"/>
              <a:t>lot</a:t>
            </a:r>
            <a:r>
              <a:rPr lang="sv-SE" sz="2800" i="1" dirty="0"/>
              <a:t> </a:t>
            </a:r>
            <a:r>
              <a:rPr lang="sv-SE" sz="2800" i="1" dirty="0" err="1"/>
              <a:t>of</a:t>
            </a:r>
            <a:r>
              <a:rPr lang="sv-SE" sz="2800" i="1" dirty="0"/>
              <a:t> </a:t>
            </a:r>
            <a:r>
              <a:rPr lang="sv-SE" sz="2800" i="1" dirty="0" err="1"/>
              <a:t>time</a:t>
            </a:r>
            <a:r>
              <a:rPr lang="sv-SE" sz="2800" i="1" dirty="0"/>
              <a:t> on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 err="1"/>
              <a:t>Enthusiasm</a:t>
            </a:r>
            <a:r>
              <a:rPr lang="sv-SE" sz="2800" dirty="0"/>
              <a:t> – </a:t>
            </a:r>
            <a:r>
              <a:rPr lang="sv-SE" sz="2800" i="1" dirty="0"/>
              <a:t>I </a:t>
            </a:r>
            <a:r>
              <a:rPr lang="sv-SE" sz="2800" i="1" dirty="0" err="1"/>
              <a:t>have</a:t>
            </a:r>
            <a:r>
              <a:rPr lang="sv-SE" sz="2800" i="1" dirty="0"/>
              <a:t> never </a:t>
            </a:r>
            <a:r>
              <a:rPr lang="sv-SE" sz="2800" i="1" dirty="0" err="1"/>
              <a:t>done</a:t>
            </a:r>
            <a:r>
              <a:rPr lang="sv-SE" sz="2800" i="1" dirty="0"/>
              <a:t> it </a:t>
            </a:r>
            <a:r>
              <a:rPr lang="sv-SE" sz="2800" i="1" dirty="0" err="1"/>
              <a:t>before</a:t>
            </a:r>
            <a:r>
              <a:rPr lang="sv-SE" sz="2800" i="1" dirty="0"/>
              <a:t> and </a:t>
            </a:r>
            <a:r>
              <a:rPr lang="sv-SE" sz="2800" i="1" dirty="0" err="1"/>
              <a:t>want</a:t>
            </a:r>
            <a:r>
              <a:rPr lang="sv-SE" sz="2800" i="1" dirty="0"/>
              <a:t> to </a:t>
            </a:r>
            <a:r>
              <a:rPr lang="sv-SE" sz="2800" i="1" dirty="0" err="1"/>
              <a:t>learn</a:t>
            </a:r>
            <a:r>
              <a:rPr lang="sv-SE" sz="2800" i="1" dirty="0"/>
              <a:t> </a:t>
            </a:r>
            <a:r>
              <a:rPr lang="sv-SE" sz="2800" i="1" dirty="0" err="1"/>
              <a:t>more</a:t>
            </a:r>
            <a:r>
              <a:rPr lang="sv-SE" sz="2800" i="1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30504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771003-61D8-F745-91A4-F85AA8D3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9542"/>
            <a:ext cx="9601200" cy="1485900"/>
          </a:xfrm>
        </p:spPr>
        <p:txBody>
          <a:bodyPr/>
          <a:lstStyle/>
          <a:p>
            <a:r>
              <a:rPr lang="sv-SE" dirty="0" err="1"/>
              <a:t>missCompare</a:t>
            </a:r>
            <a:endParaRPr lang="sv-SE" dirty="0"/>
          </a:p>
        </p:txBody>
      </p:sp>
      <p:pic>
        <p:nvPicPr>
          <p:cNvPr id="11" name="Picture 10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DA58F5FB-01C9-214F-BA26-745B337B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4" y="1524000"/>
            <a:ext cx="11130236" cy="51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sv-SE" sz="2800"/>
              <a:t>What the package is about: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33DE0-A7AA-C541-AC12-ED026F7A6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82"/>
          <a:stretch/>
        </p:blipFill>
        <p:spPr>
          <a:xfrm>
            <a:off x="1427309" y="472792"/>
            <a:ext cx="4533413" cy="5912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BC8-DB4B-0E4B-A4EC-9C61461D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318795" cy="43641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1800" i="1" dirty="0" err="1"/>
              <a:t>Missing</a:t>
            </a:r>
            <a:r>
              <a:rPr lang="sv-SE" sz="1800" i="1" dirty="0"/>
              <a:t> data handling from start to finish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1800" i="1" dirty="0" err="1"/>
              <a:t>Comparison</a:t>
            </a:r>
            <a:r>
              <a:rPr lang="sv-SE" sz="1800" i="1" dirty="0"/>
              <a:t> </a:t>
            </a:r>
            <a:r>
              <a:rPr lang="sv-SE" sz="1800" i="1" dirty="0" err="1"/>
              <a:t>of</a:t>
            </a:r>
            <a:r>
              <a:rPr lang="sv-SE" sz="1800" i="1" dirty="0"/>
              <a:t> </a:t>
            </a:r>
            <a:r>
              <a:rPr lang="sv-SE" sz="1800" i="1" dirty="0" err="1"/>
              <a:t>methods</a:t>
            </a:r>
            <a:endParaRPr lang="sv-SE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1800" i="1" dirty="0" err="1"/>
              <a:t>Visualization</a:t>
            </a:r>
            <a:r>
              <a:rPr lang="sv-SE" sz="1800" i="1" dirty="0"/>
              <a:t>, </a:t>
            </a:r>
            <a:r>
              <a:rPr lang="sv-SE" sz="1800" i="1" dirty="0" err="1"/>
              <a:t>diagnostics</a:t>
            </a:r>
            <a:endParaRPr lang="sv-SE" sz="1800" i="1" dirty="0"/>
          </a:p>
          <a:p>
            <a:pPr marL="0" indent="0">
              <a:buNone/>
            </a:pPr>
            <a:r>
              <a:rPr lang="sv-SE" sz="1800" i="1" dirty="0"/>
              <a:t>--------------------------------------------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1800" i="1" dirty="0" err="1"/>
              <a:t>Loads</a:t>
            </a:r>
            <a:r>
              <a:rPr lang="sv-SE" sz="1800" i="1" dirty="0"/>
              <a:t> </a:t>
            </a:r>
            <a:r>
              <a:rPr lang="sv-SE" sz="1800" i="1" dirty="0" err="1"/>
              <a:t>of</a:t>
            </a:r>
            <a:r>
              <a:rPr lang="sv-SE" sz="1800" i="1" dirty="0"/>
              <a:t> </a:t>
            </a:r>
            <a:r>
              <a:rPr lang="sv-SE" sz="1800" i="1" dirty="0" err="1"/>
              <a:t>expertise</a:t>
            </a:r>
            <a:endParaRPr lang="sv-SE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1800" i="1" dirty="0" err="1"/>
              <a:t>Good</a:t>
            </a:r>
            <a:r>
              <a:rPr lang="sv-SE" sz="1800" i="1" dirty="0"/>
              <a:t> </a:t>
            </a:r>
            <a:r>
              <a:rPr lang="sv-SE" sz="1800" i="1" dirty="0" err="1"/>
              <a:t>practices</a:t>
            </a:r>
            <a:r>
              <a:rPr lang="sv-SE" sz="1800" i="1" dirty="0"/>
              <a:t> in </a:t>
            </a:r>
            <a:r>
              <a:rPr lang="sv-SE" sz="1800" i="1" dirty="0" err="1"/>
              <a:t>documentation</a:t>
            </a:r>
            <a:endParaRPr lang="sv-SE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1800" i="1" dirty="0" err="1"/>
              <a:t>Getting</a:t>
            </a:r>
            <a:r>
              <a:rPr lang="sv-SE" sz="1800" i="1" dirty="0"/>
              <a:t> to </a:t>
            </a:r>
            <a:r>
              <a:rPr lang="sv-SE" sz="1800" i="1" dirty="0" err="1"/>
              <a:t>know</a:t>
            </a:r>
            <a:r>
              <a:rPr lang="sv-SE" sz="1800" i="1" dirty="0"/>
              <a:t> lots </a:t>
            </a:r>
            <a:r>
              <a:rPr lang="sv-SE" sz="1800" i="1" dirty="0" err="1"/>
              <a:t>of</a:t>
            </a:r>
            <a:r>
              <a:rPr lang="sv-SE" sz="1800" i="1" dirty="0"/>
              <a:t> </a:t>
            </a:r>
            <a:r>
              <a:rPr lang="sv-SE" sz="1800" i="1" dirty="0" err="1"/>
              <a:t>tools</a:t>
            </a:r>
            <a:endParaRPr lang="sv-SE" sz="1800" i="1" dirty="0"/>
          </a:p>
          <a:p>
            <a:pPr>
              <a:buFont typeface="Arial" panose="020B0604020202020204" pitchFamily="34" charset="0"/>
              <a:buChar char="•"/>
            </a:pPr>
            <a:endParaRPr lang="sv-SE" sz="1800" i="1" dirty="0"/>
          </a:p>
          <a:p>
            <a:pPr>
              <a:buFont typeface="Arial" panose="020B0604020202020204" pitchFamily="34" charset="0"/>
              <a:buChar char="•"/>
            </a:pPr>
            <a:endParaRPr lang="sv-SE" sz="1600" i="1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36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340C-AA22-CC4B-9EC2-B427183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Total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commitment</a:t>
            </a:r>
            <a:endParaRPr lang="sv-SE" dirty="0"/>
          </a:p>
        </p:txBody>
      </p:sp>
      <p:pic>
        <p:nvPicPr>
          <p:cNvPr id="6" name="Picture 5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3AE3435A-2396-7C47-B1B7-83C45E38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90701"/>
            <a:ext cx="5275387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89476-11CC-F14C-A5AD-6D70D10A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81550"/>
            <a:ext cx="8915400" cy="1485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1941-E5AA-D946-958C-9ECC9EA2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051" y="2019301"/>
            <a:ext cx="3562349" cy="23370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PHASE 1 – </a:t>
            </a:r>
            <a:r>
              <a:rPr lang="sv-SE" sz="2800" dirty="0" err="1"/>
              <a:t>Ideas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PHASE 2 – Bulk </a:t>
            </a:r>
            <a:r>
              <a:rPr lang="sv-SE" sz="2800" dirty="0" err="1"/>
              <a:t>of</a:t>
            </a:r>
            <a:r>
              <a:rPr lang="sv-SE" sz="2800" dirty="0"/>
              <a:t> the </a:t>
            </a:r>
            <a:r>
              <a:rPr lang="sv-SE" sz="2800" dirty="0" err="1"/>
              <a:t>work</a:t>
            </a:r>
            <a:endParaRPr lang="sv-S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PHASE 3 – Last push</a:t>
            </a:r>
          </a:p>
        </p:txBody>
      </p:sp>
    </p:spTree>
    <p:extLst>
      <p:ext uri="{BB962C8B-B14F-4D97-AF65-F5344CB8AC3E}">
        <p14:creationId xmlns:p14="http://schemas.microsoft.com/office/powerpoint/2010/main" val="24130581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1226</Words>
  <Application>Microsoft Macintosh PowerPoint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.PingFang SC Regular</vt:lpstr>
      <vt:lpstr>Arial</vt:lpstr>
      <vt:lpstr>Calibri</vt:lpstr>
      <vt:lpstr>Calibri Light</vt:lpstr>
      <vt:lpstr>Franklin Gothic Book</vt:lpstr>
      <vt:lpstr>System Font Regular</vt:lpstr>
      <vt:lpstr>Crop</vt:lpstr>
      <vt:lpstr>&gt;How to develop &gt;an r package</vt:lpstr>
      <vt:lpstr>Disclaimer</vt:lpstr>
      <vt:lpstr>Coding history</vt:lpstr>
      <vt:lpstr>My context</vt:lpstr>
      <vt:lpstr>All you need is:</vt:lpstr>
      <vt:lpstr>In my case:</vt:lpstr>
      <vt:lpstr>missCompare</vt:lpstr>
      <vt:lpstr>What the package is about:</vt:lpstr>
      <vt:lpstr>Total time commitment</vt:lpstr>
      <vt:lpstr>Total time commitment</vt:lpstr>
      <vt:lpstr>How do you start?  You start writing…</vt:lpstr>
      <vt:lpstr>But to make it into a package.. You start reading…</vt:lpstr>
      <vt:lpstr>R - Must have / useful to have:</vt:lpstr>
      <vt:lpstr>Code</vt:lpstr>
      <vt:lpstr>Documentation</vt:lpstr>
      <vt:lpstr>Vignettes</vt:lpstr>
      <vt:lpstr>Readme</vt:lpstr>
      <vt:lpstr>Data</vt:lpstr>
      <vt:lpstr>Testing</vt:lpstr>
      <vt:lpstr>Checks</vt:lpstr>
      <vt:lpstr>Checks</vt:lpstr>
      <vt:lpstr>CRAN submission</vt:lpstr>
      <vt:lpstr>CRAN submission</vt:lpstr>
      <vt:lpstr>What happens post-submission?</vt:lpstr>
      <vt:lpstr>OVERALL</vt:lpstr>
      <vt:lpstr>PRO / CONTRA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&gt;How to develop &gt;an r package</dc:title>
  <dc:creator>Tibor V. Varga</dc:creator>
  <cp:lastModifiedBy>Tibor V. Varga</cp:lastModifiedBy>
  <cp:revision>36</cp:revision>
  <dcterms:created xsi:type="dcterms:W3CDTF">2019-02-11T11:17:08Z</dcterms:created>
  <dcterms:modified xsi:type="dcterms:W3CDTF">2019-02-21T14:17:24Z</dcterms:modified>
</cp:coreProperties>
</file>