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51945" y="1203767"/>
            <a:ext cx="978411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Neural NotWorks</a:t>
            </a:r>
          </a:p>
        </p:txBody>
      </p:sp>
      <p:sp>
        <p:nvSpPr>
          <p:cNvPr name="TextBox 3" id="3"/>
          <p:cNvSpPr txBox="true"/>
          <p:nvPr/>
        </p:nvSpPr>
        <p:spPr>
          <a:xfrm rot="0">
            <a:off x="2416820" y="3204709"/>
            <a:ext cx="1345436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Automated Detection of Cardiac Diseases</a:t>
            </a:r>
          </a:p>
        </p:txBody>
      </p:sp>
      <p:sp>
        <p:nvSpPr>
          <p:cNvPr name="TextBox 4" id="4"/>
          <p:cNvSpPr txBox="true"/>
          <p:nvPr/>
        </p:nvSpPr>
        <p:spPr>
          <a:xfrm rot="0">
            <a:off x="7783637" y="5678091"/>
            <a:ext cx="2720727"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Tirth Patel</a:t>
            </a:r>
          </a:p>
          <a:p>
            <a:pPr algn="ctr">
              <a:lnSpc>
                <a:spcPts val="4759"/>
              </a:lnSpc>
            </a:pPr>
            <a:r>
              <a:rPr lang="en-US" sz="3399">
                <a:solidFill>
                  <a:srgbClr val="000000"/>
                </a:solidFill>
                <a:latin typeface="Canva Sans"/>
              </a:rPr>
              <a:t>Perin Modi</a:t>
            </a:r>
          </a:p>
          <a:p>
            <a:pPr algn="ctr">
              <a:lnSpc>
                <a:spcPts val="4759"/>
              </a:lnSpc>
            </a:pPr>
            <a:r>
              <a:rPr lang="en-US" sz="3399">
                <a:solidFill>
                  <a:srgbClr val="000000"/>
                </a:solidFill>
                <a:latin typeface="Canva Sans"/>
              </a:rPr>
              <a:t>Vinit Chokshi</a:t>
            </a:r>
          </a:p>
          <a:p>
            <a:pPr algn="ctr">
              <a:lnSpc>
                <a:spcPts val="4759"/>
              </a:lnSpc>
            </a:pPr>
            <a:r>
              <a:rPr lang="en-US" sz="3399">
                <a:solidFill>
                  <a:srgbClr val="000000"/>
                </a:solidFill>
                <a:latin typeface="Canva Sans"/>
              </a:rPr>
              <a:t>Shrey Patel</a:t>
            </a:r>
          </a:p>
          <a:p>
            <a:pPr algn="ctr">
              <a:lnSpc>
                <a:spcPts val="4759"/>
              </a:lnSpc>
            </a:pPr>
            <a:r>
              <a:rPr lang="en-US" sz="3399">
                <a:solidFill>
                  <a:srgbClr val="000000"/>
                </a:solidFill>
                <a:latin typeface="Canva Sans"/>
              </a:rPr>
              <a:t>Karan Patel</a:t>
            </a:r>
          </a:p>
        </p:txBody>
      </p:sp>
      <p:sp>
        <p:nvSpPr>
          <p:cNvPr name="TextBox 5" id="5"/>
          <p:cNvSpPr txBox="true"/>
          <p:nvPr/>
        </p:nvSpPr>
        <p:spPr>
          <a:xfrm rot="0">
            <a:off x="7862143" y="4836213"/>
            <a:ext cx="2563713" cy="755015"/>
          </a:xfrm>
          <a:prstGeom prst="rect">
            <a:avLst/>
          </a:prstGeom>
        </p:spPr>
        <p:txBody>
          <a:bodyPr anchor="t" rtlCol="false" tIns="0" lIns="0" bIns="0" rIns="0">
            <a:spAutoFit/>
          </a:bodyPr>
          <a:lstStyle/>
          <a:p>
            <a:pPr algn="ctr">
              <a:lnSpc>
                <a:spcPts val="6160"/>
              </a:lnSpc>
            </a:pPr>
            <a:r>
              <a:rPr lang="en-US" sz="4400">
                <a:solidFill>
                  <a:srgbClr val="000000"/>
                </a:solidFill>
                <a:latin typeface="Canva Sans Bold"/>
              </a:rPr>
              <a:t>Members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272888"/>
            <a:ext cx="18288000"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Canva Sans"/>
              </a:rPr>
              <a:t>These all observations were found by following different  Research Papers. And from that we arrived at conclusions that fluctuations in the ECG corresponds to a high chance of blockage or abnormalities in heart.</a:t>
            </a:r>
          </a:p>
          <a:p>
            <a:pPr marL="734059" indent="-367030" lvl="1">
              <a:lnSpc>
                <a:spcPts val="4759"/>
              </a:lnSpc>
              <a:buFont typeface="Arial"/>
              <a:buChar char="•"/>
            </a:pPr>
            <a:r>
              <a:rPr lang="en-US" sz="3399">
                <a:solidFill>
                  <a:srgbClr val="000000"/>
                </a:solidFill>
                <a:latin typeface="Canva Sans"/>
              </a:rPr>
              <a:t>We have extracted all these features from the ECG and trained our model accordingly.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38796" y="0"/>
            <a:ext cx="15410408" cy="10287000"/>
          </a:xfrm>
          <a:custGeom>
            <a:avLst/>
            <a:gdLst/>
            <a:ahLst/>
            <a:cxnLst/>
            <a:rect r="r" b="b" t="t" l="l"/>
            <a:pathLst>
              <a:path h="10287000" w="15410408">
                <a:moveTo>
                  <a:pt x="0" y="0"/>
                </a:moveTo>
                <a:lnTo>
                  <a:pt x="15410408" y="0"/>
                </a:lnTo>
                <a:lnTo>
                  <a:pt x="15410408" y="10287000"/>
                </a:lnTo>
                <a:lnTo>
                  <a:pt x="0" y="1028700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81921" y="2665823"/>
            <a:ext cx="13524158" cy="6221113"/>
          </a:xfrm>
          <a:custGeom>
            <a:avLst/>
            <a:gdLst/>
            <a:ahLst/>
            <a:cxnLst/>
            <a:rect r="r" b="b" t="t" l="l"/>
            <a:pathLst>
              <a:path h="6221113" w="13524158">
                <a:moveTo>
                  <a:pt x="0" y="0"/>
                </a:moveTo>
                <a:lnTo>
                  <a:pt x="13524158" y="0"/>
                </a:lnTo>
                <a:lnTo>
                  <a:pt x="13524158" y="6221113"/>
                </a:lnTo>
                <a:lnTo>
                  <a:pt x="0" y="6221113"/>
                </a:lnTo>
                <a:lnTo>
                  <a:pt x="0" y="0"/>
                </a:lnTo>
                <a:close/>
              </a:path>
            </a:pathLst>
          </a:custGeom>
          <a:blipFill>
            <a:blip r:embed="rId2"/>
            <a:stretch>
              <a:fillRect l="0" t="0" r="0" b="0"/>
            </a:stretch>
          </a:blipFill>
        </p:spPr>
      </p:sp>
      <p:sp>
        <p:nvSpPr>
          <p:cNvPr name="TextBox 3" id="3"/>
          <p:cNvSpPr txBox="true"/>
          <p:nvPr/>
        </p:nvSpPr>
        <p:spPr>
          <a:xfrm rot="0">
            <a:off x="4909654" y="197803"/>
            <a:ext cx="8468692" cy="1193800"/>
          </a:xfrm>
          <a:prstGeom prst="rect">
            <a:avLst/>
          </a:prstGeom>
        </p:spPr>
        <p:txBody>
          <a:bodyPr anchor="t" rtlCol="false" tIns="0" lIns="0" bIns="0" rIns="0">
            <a:spAutoFit/>
          </a:bodyPr>
          <a:lstStyle/>
          <a:p>
            <a:pPr algn="ctr">
              <a:lnSpc>
                <a:spcPts val="9799"/>
              </a:lnSpc>
            </a:pPr>
            <a:r>
              <a:rPr lang="en-US" sz="6999">
                <a:solidFill>
                  <a:srgbClr val="000000"/>
                </a:solidFill>
                <a:latin typeface="Canva Sans Bold"/>
              </a:rPr>
              <a:t>Model Architecture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93691" y="140256"/>
            <a:ext cx="17460873" cy="9983763"/>
          </a:xfrm>
          <a:custGeom>
            <a:avLst/>
            <a:gdLst/>
            <a:ahLst/>
            <a:cxnLst/>
            <a:rect r="r" b="b" t="t" l="l"/>
            <a:pathLst>
              <a:path h="9983763" w="17460873">
                <a:moveTo>
                  <a:pt x="0" y="0"/>
                </a:moveTo>
                <a:lnTo>
                  <a:pt x="17460873" y="0"/>
                </a:lnTo>
                <a:lnTo>
                  <a:pt x="17460873" y="9983763"/>
                </a:lnTo>
                <a:lnTo>
                  <a:pt x="0" y="9983763"/>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65125"/>
            <a:ext cx="3197796" cy="1193800"/>
          </a:xfrm>
          <a:prstGeom prst="rect">
            <a:avLst/>
          </a:prstGeom>
        </p:spPr>
        <p:txBody>
          <a:bodyPr anchor="t" rtlCol="false" tIns="0" lIns="0" bIns="0" rIns="0">
            <a:spAutoFit/>
          </a:bodyPr>
          <a:lstStyle/>
          <a:p>
            <a:pPr algn="ctr">
              <a:lnSpc>
                <a:spcPts val="9799"/>
              </a:lnSpc>
            </a:pPr>
            <a:r>
              <a:rPr lang="en-US" sz="6999">
                <a:solidFill>
                  <a:srgbClr val="000000"/>
                </a:solidFill>
                <a:latin typeface="Canva Sans Bold"/>
              </a:rPr>
              <a:t>Results</a:t>
            </a:r>
          </a:p>
        </p:txBody>
      </p:sp>
      <p:sp>
        <p:nvSpPr>
          <p:cNvPr name="TextBox 3" id="3"/>
          <p:cNvSpPr txBox="true"/>
          <p:nvPr/>
        </p:nvSpPr>
        <p:spPr>
          <a:xfrm rot="0">
            <a:off x="595583" y="2353994"/>
            <a:ext cx="7261825" cy="679450"/>
          </a:xfrm>
          <a:prstGeom prst="rect">
            <a:avLst/>
          </a:prstGeom>
        </p:spPr>
        <p:txBody>
          <a:bodyPr anchor="t" rtlCol="false" tIns="0" lIns="0" bIns="0" rIns="0">
            <a:spAutoFit/>
          </a:bodyPr>
          <a:lstStyle/>
          <a:p>
            <a:pPr marL="863599" indent="-431800" lvl="1">
              <a:lnSpc>
                <a:spcPts val="5599"/>
              </a:lnSpc>
              <a:buFont typeface="Arial"/>
              <a:buChar char="•"/>
            </a:pPr>
            <a:r>
              <a:rPr lang="en-US" sz="3999">
                <a:solidFill>
                  <a:srgbClr val="000000"/>
                </a:solidFill>
                <a:latin typeface="Canva Sans"/>
              </a:rPr>
              <a:t>Test Accuracy: </a:t>
            </a:r>
            <a:r>
              <a:rPr lang="en-US" sz="3999">
                <a:solidFill>
                  <a:srgbClr val="000000"/>
                </a:solidFill>
                <a:latin typeface="Canva Sans Bold"/>
              </a:rPr>
              <a:t>84.3375%</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960361"/>
            <a:ext cx="7455098" cy="1193800"/>
          </a:xfrm>
          <a:prstGeom prst="rect">
            <a:avLst/>
          </a:prstGeom>
        </p:spPr>
        <p:txBody>
          <a:bodyPr anchor="t" rtlCol="false" tIns="0" lIns="0" bIns="0" rIns="0">
            <a:spAutoFit/>
          </a:bodyPr>
          <a:lstStyle/>
          <a:p>
            <a:pPr algn="ctr">
              <a:lnSpc>
                <a:spcPts val="9799"/>
              </a:lnSpc>
            </a:pPr>
            <a:r>
              <a:rPr lang="en-US" sz="6999">
                <a:solidFill>
                  <a:srgbClr val="000000"/>
                </a:solidFill>
                <a:latin typeface="Canva Sans Bold"/>
              </a:rPr>
              <a:t>Confusion Matrix</a:t>
            </a:r>
          </a:p>
        </p:txBody>
      </p:sp>
      <p:sp>
        <p:nvSpPr>
          <p:cNvPr name="Freeform 3" id="3"/>
          <p:cNvSpPr/>
          <p:nvPr/>
        </p:nvSpPr>
        <p:spPr>
          <a:xfrm flipH="false" flipV="false" rot="0">
            <a:off x="9276036" y="498475"/>
            <a:ext cx="8714666" cy="9311371"/>
          </a:xfrm>
          <a:custGeom>
            <a:avLst/>
            <a:gdLst/>
            <a:ahLst/>
            <a:cxnLst/>
            <a:rect r="r" b="b" t="t" l="l"/>
            <a:pathLst>
              <a:path h="9311371" w="8714666">
                <a:moveTo>
                  <a:pt x="0" y="0"/>
                </a:moveTo>
                <a:lnTo>
                  <a:pt x="8714667" y="0"/>
                </a:lnTo>
                <a:lnTo>
                  <a:pt x="8714667" y="9311371"/>
                </a:lnTo>
                <a:lnTo>
                  <a:pt x="0" y="9311371"/>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71679" y="3576956"/>
            <a:ext cx="594464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94252" y="841393"/>
            <a:ext cx="15612050" cy="7781290"/>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Canva Sans Bold"/>
              </a:rPr>
              <a:t>Abstract</a:t>
            </a:r>
          </a:p>
          <a:p>
            <a:pPr algn="just">
              <a:lnSpc>
                <a:spcPts val="4759"/>
              </a:lnSpc>
              <a:spcBef>
                <a:spcPct val="0"/>
              </a:spcBef>
            </a:pPr>
          </a:p>
          <a:p>
            <a:pPr algn="just">
              <a:lnSpc>
                <a:spcPts val="4759"/>
              </a:lnSpc>
              <a:spcBef>
                <a:spcPct val="0"/>
              </a:spcBef>
            </a:pPr>
            <a:r>
              <a:rPr lang="en-US" sz="3399">
                <a:solidFill>
                  <a:srgbClr val="000000"/>
                </a:solidFill>
                <a:latin typeface="Canva Sans"/>
              </a:rPr>
              <a:t>The project revolves around analyzing electrocardiogram (ECG) data to predict the presence of cardiac diseases. The dataset consists of 827 records, each containing 4096 samples (cycles) of 12 leads of ECG. The primary objective is to study these leads and develop a predictive model to determine if a patient exhibits symptoms indicative of cardiac diseases.</a:t>
            </a:r>
          </a:p>
          <a:p>
            <a:pPr algn="just">
              <a:lnSpc>
                <a:spcPts val="4759"/>
              </a:lnSpc>
              <a:spcBef>
                <a:spcPct val="0"/>
              </a:spcBef>
            </a:pPr>
          </a:p>
          <a:p>
            <a:pPr algn="just">
              <a:lnSpc>
                <a:spcPts val="4759"/>
              </a:lnSpc>
              <a:spcBef>
                <a:spcPct val="0"/>
              </a:spcBef>
            </a:pPr>
            <a:r>
              <a:rPr lang="en-US" sz="3399">
                <a:solidFill>
                  <a:srgbClr val="000000"/>
                </a:solidFill>
                <a:latin typeface="Canva Sans"/>
              </a:rPr>
              <a:t>The data is stored in .hdf5 files in a standardized format. Given a .hdf5 file containing ECG data, the goal is to predict whether the patient has a high likelihood of having cardiac diseases. This abstract provides an overview of the project's scope and aims, emphasizing the importance of utilizing ECG data for early detection and intervention in cardiac health.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12604" y="1782363"/>
            <a:ext cx="10462792" cy="7095947"/>
          </a:xfrm>
          <a:custGeom>
            <a:avLst/>
            <a:gdLst/>
            <a:ahLst/>
            <a:cxnLst/>
            <a:rect r="r" b="b" t="t" l="l"/>
            <a:pathLst>
              <a:path h="7095947" w="10462792">
                <a:moveTo>
                  <a:pt x="0" y="0"/>
                </a:moveTo>
                <a:lnTo>
                  <a:pt x="10462792" y="0"/>
                </a:lnTo>
                <a:lnTo>
                  <a:pt x="10462792" y="7095947"/>
                </a:lnTo>
                <a:lnTo>
                  <a:pt x="0" y="7095947"/>
                </a:lnTo>
                <a:lnTo>
                  <a:pt x="0" y="0"/>
                </a:lnTo>
                <a:close/>
              </a:path>
            </a:pathLst>
          </a:custGeom>
          <a:blipFill>
            <a:blip r:embed="rId2"/>
            <a:stretch>
              <a:fillRect l="0" t="0" r="0" b="0"/>
            </a:stretch>
          </a:blipFill>
        </p:spPr>
      </p:sp>
      <p:sp>
        <p:nvSpPr>
          <p:cNvPr name="TextBox 3" id="3"/>
          <p:cNvSpPr txBox="true"/>
          <p:nvPr/>
        </p:nvSpPr>
        <p:spPr>
          <a:xfrm rot="0">
            <a:off x="6037808" y="197803"/>
            <a:ext cx="6212384" cy="1243318"/>
          </a:xfrm>
          <a:prstGeom prst="rect">
            <a:avLst/>
          </a:prstGeom>
        </p:spPr>
        <p:txBody>
          <a:bodyPr anchor="t" rtlCol="false" tIns="0" lIns="0" bIns="0" rIns="0">
            <a:spAutoFit/>
          </a:bodyPr>
          <a:lstStyle/>
          <a:p>
            <a:pPr algn="ctr">
              <a:lnSpc>
                <a:spcPts val="10220"/>
              </a:lnSpc>
            </a:pPr>
            <a:r>
              <a:rPr lang="en-US" sz="7300">
                <a:solidFill>
                  <a:srgbClr val="000000"/>
                </a:solidFill>
                <a:latin typeface="Canva Sans Bold"/>
              </a:rPr>
              <a:t>ECG Decoded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93481" y="2735377"/>
            <a:ext cx="5601905" cy="5474267"/>
          </a:xfrm>
          <a:custGeom>
            <a:avLst/>
            <a:gdLst/>
            <a:ahLst/>
            <a:cxnLst/>
            <a:rect r="r" b="b" t="t" l="l"/>
            <a:pathLst>
              <a:path h="5474267" w="5601905">
                <a:moveTo>
                  <a:pt x="0" y="0"/>
                </a:moveTo>
                <a:lnTo>
                  <a:pt x="5601905" y="0"/>
                </a:lnTo>
                <a:lnTo>
                  <a:pt x="5601905" y="5474267"/>
                </a:lnTo>
                <a:lnTo>
                  <a:pt x="0" y="5474267"/>
                </a:lnTo>
                <a:lnTo>
                  <a:pt x="0" y="0"/>
                </a:lnTo>
                <a:close/>
              </a:path>
            </a:pathLst>
          </a:custGeom>
          <a:blipFill>
            <a:blip r:embed="rId2"/>
            <a:stretch>
              <a:fillRect l="0" t="0" r="0" b="0"/>
            </a:stretch>
          </a:blipFill>
        </p:spPr>
      </p:sp>
      <p:sp>
        <p:nvSpPr>
          <p:cNvPr name="TextBox 3" id="3"/>
          <p:cNvSpPr txBox="true"/>
          <p:nvPr/>
        </p:nvSpPr>
        <p:spPr>
          <a:xfrm rot="0">
            <a:off x="394812" y="2478464"/>
            <a:ext cx="11532323" cy="6424930"/>
          </a:xfrm>
          <a:prstGeom prst="rect">
            <a:avLst/>
          </a:prstGeom>
        </p:spPr>
        <p:txBody>
          <a:bodyPr anchor="t" rtlCol="false" tIns="0" lIns="0" bIns="0" rIns="0">
            <a:spAutoFit/>
          </a:bodyPr>
          <a:lstStyle/>
          <a:p>
            <a:pPr algn="ctr">
              <a:lnSpc>
                <a:spcPts val="3919"/>
              </a:lnSpc>
            </a:pPr>
            <a:r>
              <a:rPr lang="en-US" sz="2799">
                <a:solidFill>
                  <a:srgbClr val="000000"/>
                </a:solidFill>
                <a:latin typeface="Canva Sans"/>
              </a:rPr>
              <a:t>The wave of electrical depolarisation spreads from the atria down though the IVS to the ventricles. So the direction of this depolarisation is usually from the superior to the inferior aspect of the heart. The direction of the wave of depolarisation is normally towards the left due to the leftward orientation of the heart in the chest and the greater muscle mass of the left ventricle than the right. This overall direction of travel of the electrical depolarisation through the heart is known as the electrical axis.</a:t>
            </a:r>
          </a:p>
          <a:p>
            <a:pPr algn="ctr">
              <a:lnSpc>
                <a:spcPts val="3919"/>
              </a:lnSpc>
            </a:pPr>
            <a:r>
              <a:rPr lang="en-US" sz="2799">
                <a:solidFill>
                  <a:srgbClr val="000000"/>
                </a:solidFill>
                <a:latin typeface="Canva Sans"/>
              </a:rPr>
              <a:t>A fundamental principle of ECG recording is that when the wave of depolarisation travels toward a recording lead this results in a positive or upward deflection. When it travels away from a recording lead this results in a negative or downward deflection.</a:t>
            </a:r>
          </a:p>
          <a:p>
            <a:pPr algn="ctr">
              <a:lnSpc>
                <a:spcPts val="3919"/>
              </a:lnSpc>
            </a:pPr>
          </a:p>
        </p:txBody>
      </p:sp>
      <p:sp>
        <p:nvSpPr>
          <p:cNvPr name="TextBox 4" id="4"/>
          <p:cNvSpPr txBox="true"/>
          <p:nvPr/>
        </p:nvSpPr>
        <p:spPr>
          <a:xfrm rot="0">
            <a:off x="4396346" y="340366"/>
            <a:ext cx="9495309" cy="1243318"/>
          </a:xfrm>
          <a:prstGeom prst="rect">
            <a:avLst/>
          </a:prstGeom>
        </p:spPr>
        <p:txBody>
          <a:bodyPr anchor="t" rtlCol="false" tIns="0" lIns="0" bIns="0" rIns="0">
            <a:spAutoFit/>
          </a:bodyPr>
          <a:lstStyle/>
          <a:p>
            <a:pPr algn="ctr">
              <a:lnSpc>
                <a:spcPts val="10220"/>
              </a:lnSpc>
            </a:pPr>
            <a:r>
              <a:rPr lang="en-US" sz="7300">
                <a:solidFill>
                  <a:srgbClr val="000000"/>
                </a:solidFill>
                <a:latin typeface="Canva Sans Bold"/>
              </a:rPr>
              <a:t>How ECG is recorded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00540" y="480868"/>
            <a:ext cx="5552035" cy="8577394"/>
          </a:xfrm>
          <a:custGeom>
            <a:avLst/>
            <a:gdLst/>
            <a:ahLst/>
            <a:cxnLst/>
            <a:rect r="r" b="b" t="t" l="l"/>
            <a:pathLst>
              <a:path h="8577394" w="5552035">
                <a:moveTo>
                  <a:pt x="0" y="0"/>
                </a:moveTo>
                <a:lnTo>
                  <a:pt x="5552035" y="0"/>
                </a:lnTo>
                <a:lnTo>
                  <a:pt x="5552035" y="8577394"/>
                </a:lnTo>
                <a:lnTo>
                  <a:pt x="0" y="8577394"/>
                </a:lnTo>
                <a:lnTo>
                  <a:pt x="0" y="0"/>
                </a:lnTo>
                <a:close/>
              </a:path>
            </a:pathLst>
          </a:custGeom>
          <a:blipFill>
            <a:blip r:embed="rId2"/>
            <a:stretch>
              <a:fillRect l="-2019" t="-1266" r="-2019" b="0"/>
            </a:stretch>
          </a:blipFill>
        </p:spPr>
      </p:sp>
      <p:sp>
        <p:nvSpPr>
          <p:cNvPr name="TextBox 3" id="3"/>
          <p:cNvSpPr txBox="true"/>
          <p:nvPr/>
        </p:nvSpPr>
        <p:spPr>
          <a:xfrm rot="0">
            <a:off x="1028700" y="933450"/>
            <a:ext cx="7009358"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12 Leads of 1st record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37069"/>
            <a:ext cx="18288000" cy="101815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rPr>
              <a:t>After thoroughtly studying data  provided  we came to a   observation that all the   waves that don’t show uniformity leads to a high chance of blockage and abnormalities</a:t>
            </a:r>
          </a:p>
          <a:p>
            <a:pPr algn="just">
              <a:lnSpc>
                <a:spcPts val="4759"/>
              </a:lnSpc>
            </a:pPr>
            <a:r>
              <a:rPr lang="en-US" sz="3399">
                <a:solidFill>
                  <a:srgbClr val="000000"/>
                </a:solidFill>
                <a:latin typeface="Canva Sans"/>
              </a:rPr>
              <a:t>The following feaures are extracted from the ECG</a:t>
            </a:r>
          </a:p>
          <a:p>
            <a:pPr algn="just" marL="734059" indent="-367030" lvl="1">
              <a:lnSpc>
                <a:spcPts val="4759"/>
              </a:lnSpc>
              <a:buFont typeface="Arial"/>
              <a:buChar char="•"/>
            </a:pPr>
            <a:r>
              <a:rPr lang="en-US" sz="3399">
                <a:solidFill>
                  <a:srgbClr val="000000"/>
                </a:solidFill>
                <a:latin typeface="Canva Sans"/>
              </a:rPr>
              <a:t>Rhythm</a:t>
            </a:r>
          </a:p>
          <a:p>
            <a:pPr algn="just" marL="734059" indent="-367030" lvl="1">
              <a:lnSpc>
                <a:spcPts val="4759"/>
              </a:lnSpc>
              <a:buFont typeface="Arial"/>
              <a:buChar char="•"/>
            </a:pPr>
            <a:r>
              <a:rPr lang="en-US" sz="3399">
                <a:solidFill>
                  <a:srgbClr val="000000"/>
                </a:solidFill>
                <a:latin typeface="Canva Sans"/>
              </a:rPr>
              <a:t>Rate</a:t>
            </a:r>
          </a:p>
          <a:p>
            <a:pPr algn="just" marL="734059" indent="-367030" lvl="1">
              <a:lnSpc>
                <a:spcPts val="4759"/>
              </a:lnSpc>
              <a:buFont typeface="Arial"/>
              <a:buChar char="•"/>
            </a:pPr>
            <a:r>
              <a:rPr lang="en-US" sz="3399">
                <a:solidFill>
                  <a:srgbClr val="000000"/>
                </a:solidFill>
                <a:latin typeface="Canva Sans"/>
              </a:rPr>
              <a:t>Axis</a:t>
            </a:r>
          </a:p>
          <a:p>
            <a:pPr algn="just" marL="734059" indent="-367030" lvl="1">
              <a:lnSpc>
                <a:spcPts val="4759"/>
              </a:lnSpc>
              <a:buFont typeface="Arial"/>
              <a:buChar char="•"/>
            </a:pPr>
            <a:r>
              <a:rPr lang="en-US" sz="3399">
                <a:solidFill>
                  <a:srgbClr val="000000"/>
                </a:solidFill>
                <a:latin typeface="Canva Sans"/>
              </a:rPr>
              <a:t>PR interval</a:t>
            </a:r>
          </a:p>
          <a:p>
            <a:pPr algn="just" marL="734059" indent="-367030" lvl="1">
              <a:lnSpc>
                <a:spcPts val="4759"/>
              </a:lnSpc>
              <a:buFont typeface="Arial"/>
              <a:buChar char="•"/>
            </a:pPr>
            <a:r>
              <a:rPr lang="en-US" sz="3399">
                <a:solidFill>
                  <a:srgbClr val="000000"/>
                </a:solidFill>
                <a:latin typeface="Canva Sans"/>
              </a:rPr>
              <a:t>Q wave</a:t>
            </a:r>
          </a:p>
          <a:p>
            <a:pPr algn="just" marL="734059" indent="-367030" lvl="1">
              <a:lnSpc>
                <a:spcPts val="4759"/>
              </a:lnSpc>
              <a:buFont typeface="Arial"/>
              <a:buChar char="•"/>
            </a:pPr>
            <a:r>
              <a:rPr lang="en-US" sz="3399">
                <a:solidFill>
                  <a:srgbClr val="000000"/>
                </a:solidFill>
                <a:latin typeface="Canva Sans"/>
              </a:rPr>
              <a:t>QRS complex</a:t>
            </a:r>
          </a:p>
          <a:p>
            <a:pPr algn="just" marL="734059" indent="-367030" lvl="1">
              <a:lnSpc>
                <a:spcPts val="4759"/>
              </a:lnSpc>
              <a:buFont typeface="Arial"/>
              <a:buChar char="•"/>
            </a:pPr>
            <a:r>
              <a:rPr lang="en-US" sz="3399">
                <a:solidFill>
                  <a:srgbClr val="000000"/>
                </a:solidFill>
                <a:latin typeface="Canva Sans"/>
              </a:rPr>
              <a:t>QT interval</a:t>
            </a:r>
          </a:p>
          <a:p>
            <a:pPr algn="just" marL="734059" indent="-367030" lvl="1">
              <a:lnSpc>
                <a:spcPts val="4759"/>
              </a:lnSpc>
              <a:buFont typeface="Arial"/>
              <a:buChar char="•"/>
            </a:pPr>
            <a:r>
              <a:rPr lang="en-US" sz="3399">
                <a:solidFill>
                  <a:srgbClr val="000000"/>
                </a:solidFill>
                <a:latin typeface="Canva Sans"/>
              </a:rPr>
              <a:t>ST interval</a:t>
            </a:r>
          </a:p>
          <a:p>
            <a:pPr algn="just" marL="734059" indent="-367030" lvl="1">
              <a:lnSpc>
                <a:spcPts val="4759"/>
              </a:lnSpc>
              <a:buFont typeface="Arial"/>
              <a:buChar char="•"/>
            </a:pPr>
            <a:r>
              <a:rPr lang="en-US" sz="3399">
                <a:solidFill>
                  <a:srgbClr val="000000"/>
                </a:solidFill>
                <a:latin typeface="Canva Sans"/>
              </a:rPr>
              <a:t>T wave</a:t>
            </a:r>
          </a:p>
          <a:p>
            <a:pPr algn="just" marL="734059" indent="-367030" lvl="1">
              <a:lnSpc>
                <a:spcPts val="4759"/>
              </a:lnSpc>
              <a:buFont typeface="Arial"/>
              <a:buChar char="•"/>
            </a:pPr>
            <a:r>
              <a:rPr lang="en-US" sz="3399">
                <a:solidFill>
                  <a:srgbClr val="000000"/>
                </a:solidFill>
                <a:latin typeface="Canva Sans"/>
              </a:rPr>
              <a:t>hr mean</a:t>
            </a:r>
          </a:p>
          <a:p>
            <a:pPr algn="just" marL="734059" indent="-367030" lvl="1">
              <a:lnSpc>
                <a:spcPts val="4759"/>
              </a:lnSpc>
              <a:buFont typeface="Arial"/>
              <a:buChar char="•"/>
            </a:pPr>
            <a:r>
              <a:rPr lang="en-US" sz="3399">
                <a:solidFill>
                  <a:srgbClr val="000000"/>
                </a:solidFill>
                <a:latin typeface="Canva Sans"/>
              </a:rPr>
              <a:t>hr standard deviation</a:t>
            </a:r>
          </a:p>
          <a:p>
            <a:pPr algn="just" marL="734059" indent="-367030" lvl="1">
              <a:lnSpc>
                <a:spcPts val="4759"/>
              </a:lnSpc>
              <a:buFont typeface="Arial"/>
              <a:buChar char="•"/>
            </a:pPr>
            <a:r>
              <a:rPr lang="en-US" sz="3399">
                <a:solidFill>
                  <a:srgbClr val="000000"/>
                </a:solidFill>
                <a:latin typeface="Canva Sans"/>
              </a:rPr>
              <a:t>hrv mean</a:t>
            </a:r>
          </a:p>
          <a:p>
            <a:pPr algn="just" marL="734059" indent="-367030" lvl="1">
              <a:lnSpc>
                <a:spcPts val="4759"/>
              </a:lnSpc>
              <a:buFont typeface="Arial"/>
              <a:buChar char="•"/>
            </a:pPr>
            <a:r>
              <a:rPr lang="en-US" sz="3399">
                <a:solidFill>
                  <a:srgbClr val="000000"/>
                </a:solidFill>
                <a:latin typeface="Canva Sans"/>
              </a:rPr>
              <a:t>hrv standard deviation</a:t>
            </a:r>
          </a:p>
          <a:p>
            <a:pPr algn="just">
              <a:lnSpc>
                <a:spcPts val="4759"/>
              </a:lnSpc>
            </a:pPr>
          </a:p>
        </p:txBody>
      </p:sp>
      <p:sp>
        <p:nvSpPr>
          <p:cNvPr name="TextBox 3" id="3"/>
          <p:cNvSpPr txBox="true"/>
          <p:nvPr/>
        </p:nvSpPr>
        <p:spPr>
          <a:xfrm rot="0">
            <a:off x="10434030" y="4002498"/>
            <a:ext cx="6506319" cy="178054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HR: Heart Rate</a:t>
            </a:r>
          </a:p>
          <a:p>
            <a:pPr>
              <a:lnSpc>
                <a:spcPts val="4759"/>
              </a:lnSpc>
            </a:pPr>
            <a:r>
              <a:rPr lang="en-US" sz="3399">
                <a:solidFill>
                  <a:srgbClr val="000000"/>
                </a:solidFill>
                <a:latin typeface="Canva Sans"/>
              </a:rPr>
              <a:t>HRV: Heart Rate Variablility</a:t>
            </a:r>
          </a:p>
          <a:p>
            <a:pPr>
              <a:lnSpc>
                <a:spcPts val="4759"/>
              </a:lnSpc>
            </a:pPr>
            <a:r>
              <a:rPr lang="en-US" sz="3399">
                <a:solidFill>
                  <a:srgbClr val="000000"/>
                </a:solidFill>
                <a:latin typeface="Canva Sans"/>
              </a:rPr>
              <a:t>P,Q,R,S,T correspond from ECG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060031" y="-107334"/>
            <a:ext cx="14891035" cy="10394334"/>
          </a:xfrm>
          <a:custGeom>
            <a:avLst/>
            <a:gdLst/>
            <a:ahLst/>
            <a:cxnLst/>
            <a:rect r="r" b="b" t="t" l="l"/>
            <a:pathLst>
              <a:path h="10394334" w="14891035">
                <a:moveTo>
                  <a:pt x="0" y="0"/>
                </a:moveTo>
                <a:lnTo>
                  <a:pt x="14891035" y="0"/>
                </a:lnTo>
                <a:lnTo>
                  <a:pt x="14891035" y="10394334"/>
                </a:lnTo>
                <a:lnTo>
                  <a:pt x="0" y="10394334"/>
                </a:lnTo>
                <a:lnTo>
                  <a:pt x="0" y="0"/>
                </a:lnTo>
                <a:close/>
              </a:path>
            </a:pathLst>
          </a:custGeom>
          <a:blipFill>
            <a:blip r:embed="rId2"/>
            <a:stretch>
              <a:fillRect l="0" t="-323" r="0" b="-323"/>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86328" y="0"/>
            <a:ext cx="16915344" cy="10287000"/>
          </a:xfrm>
          <a:custGeom>
            <a:avLst/>
            <a:gdLst/>
            <a:ahLst/>
            <a:cxnLst/>
            <a:rect r="r" b="b" t="t" l="l"/>
            <a:pathLst>
              <a:path h="10287000" w="16915344">
                <a:moveTo>
                  <a:pt x="0" y="0"/>
                </a:moveTo>
                <a:lnTo>
                  <a:pt x="16915344" y="0"/>
                </a:lnTo>
                <a:lnTo>
                  <a:pt x="16915344" y="10287000"/>
                </a:lnTo>
                <a:lnTo>
                  <a:pt x="0" y="1028700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25716" y="155730"/>
            <a:ext cx="17774740" cy="9102570"/>
          </a:xfrm>
          <a:custGeom>
            <a:avLst/>
            <a:gdLst/>
            <a:ahLst/>
            <a:cxnLst/>
            <a:rect r="r" b="b" t="t" l="l"/>
            <a:pathLst>
              <a:path h="9102570" w="17774740">
                <a:moveTo>
                  <a:pt x="0" y="0"/>
                </a:moveTo>
                <a:lnTo>
                  <a:pt x="17774740" y="0"/>
                </a:lnTo>
                <a:lnTo>
                  <a:pt x="17774740" y="9102570"/>
                </a:lnTo>
                <a:lnTo>
                  <a:pt x="0" y="9102570"/>
                </a:lnTo>
                <a:lnTo>
                  <a:pt x="0" y="0"/>
                </a:lnTo>
                <a:close/>
              </a:path>
            </a:pathLst>
          </a:custGeom>
          <a:blipFill>
            <a:blip r:embed="rId2"/>
            <a:stretch>
              <a:fillRect l="0" t="-707"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DAF_wQeVYTc</dc:identifier>
  <dcterms:modified xsi:type="dcterms:W3CDTF">2011-08-01T06:04:30Z</dcterms:modified>
  <cp:revision>1</cp:revision>
  <dc:title>Neural NotWorks</dc:title>
</cp:coreProperties>
</file>