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360" r:id="rId10"/>
    <p:sldId id="263" r:id="rId11"/>
    <p:sldId id="258" r:id="rId12"/>
    <p:sldId id="264" r:id="rId13"/>
    <p:sldId id="278" r:id="rId14"/>
    <p:sldId id="279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96366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62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1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ataplatform.cloud.ibm.com/dashboards/22bfe9da-b23c-4432-ba3e-08cfd00a34a4/view/1966d00830b81d8944d6cce407907d572b62735eb1bb8b5182d47b495b687997a93d1b96c8294859de14566aa5be110cc9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088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Analysis of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Tirth Jignesh Raval</a:t>
            </a:r>
          </a:p>
          <a:p>
            <a:pPr marL="0" indent="0">
              <a:buNone/>
            </a:pPr>
            <a:r>
              <a:rPr lang="en-US" dirty="0"/>
              <a:t>14-04-2021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2E6B7E-05B0-4F3E-8909-F7CCAE0D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81" y="2630531"/>
            <a:ext cx="5459569" cy="28344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8F436-1736-4642-8378-39186D65F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630532"/>
            <a:ext cx="5372610" cy="28344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Leads the Pact</a:t>
            </a:r>
          </a:p>
          <a:p>
            <a:r>
              <a:rPr lang="en-US" dirty="0"/>
              <a:t>Microsoft SQL in Top 3</a:t>
            </a:r>
          </a:p>
          <a:p>
            <a:r>
              <a:rPr lang="en-US" dirty="0"/>
              <a:t>PostgreSQL and Mongo DB Pops in Top 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Emerges as Leader</a:t>
            </a:r>
          </a:p>
          <a:p>
            <a:r>
              <a:rPr lang="en-US" dirty="0"/>
              <a:t>Demand for Mongo DB Rises</a:t>
            </a:r>
          </a:p>
          <a:p>
            <a:r>
              <a:rPr lang="en-US" dirty="0"/>
              <a:t>MySQL maintains in Top 5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Click The Link :    My Dashboard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83"/>
            <a:ext cx="10515600" cy="887552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74CA3-F02B-4EEB-92C7-B6A2DF14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3792"/>
            <a:ext cx="10515600" cy="52573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8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C45F7-EEA2-47B7-BB39-4C2A5B1A7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15" y="997837"/>
            <a:ext cx="10385570" cy="55115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53C667-565F-4602-AE06-DF488CA7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20" y="1042052"/>
            <a:ext cx="10774959" cy="55541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Overall Findings</a:t>
            </a:r>
          </a:p>
          <a:p>
            <a:r>
              <a:rPr lang="en-US" dirty="0"/>
              <a:t>Implication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Highly Used Language</a:t>
            </a:r>
          </a:p>
          <a:p>
            <a:r>
              <a:rPr lang="en-US" dirty="0"/>
              <a:t>PostGre SQL and </a:t>
            </a:r>
            <a:r>
              <a:rPr lang="en-US" dirty="0" err="1"/>
              <a:t>MongoDb</a:t>
            </a:r>
            <a:r>
              <a:rPr lang="en-US" dirty="0"/>
              <a:t> are Emerging Databases</a:t>
            </a:r>
          </a:p>
          <a:p>
            <a:r>
              <a:rPr lang="en-US" dirty="0"/>
              <a:t>Linux and Docker are extremely used Platforms</a:t>
            </a:r>
          </a:p>
          <a:p>
            <a:r>
              <a:rPr lang="en-US" dirty="0" err="1"/>
              <a:t>JQuery</a:t>
            </a:r>
            <a:r>
              <a:rPr lang="en-US" dirty="0"/>
              <a:t> and React JS is the Popular WebFrame Work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Although JavaScript Dominates Python Emerges Faster</a:t>
            </a:r>
          </a:p>
          <a:p>
            <a:r>
              <a:rPr lang="en-US" dirty="0"/>
              <a:t>MySQL looks to be diminishing but still maintains in TOP 5</a:t>
            </a:r>
          </a:p>
          <a:p>
            <a:r>
              <a:rPr lang="en-US" dirty="0"/>
              <a:t>Man comprises of majority of Respondents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One must invest in Python and JavaScript.</a:t>
            </a:r>
          </a:p>
          <a:p>
            <a:r>
              <a:rPr lang="en-US" dirty="0"/>
              <a:t>MySQL, PostGre SQL and Mongo DB should be taken into account.</a:t>
            </a:r>
          </a:p>
          <a:p>
            <a:r>
              <a:rPr lang="en-US" dirty="0"/>
              <a:t>Linux, Windows, Docker and AWS are rich Platforms.</a:t>
            </a:r>
          </a:p>
          <a:p>
            <a:r>
              <a:rPr lang="en-US" dirty="0"/>
              <a:t>jQuery, React JS ASP. Net and Angular are Popular WebFrame Works to Learn.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8F6F23-91C3-4DBB-9E73-8D56DCFF4C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91227" y="1690688"/>
            <a:ext cx="7610092" cy="420677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79D53-5FEA-4770-9404-89F4F72857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84726" y="1457122"/>
            <a:ext cx="8422547" cy="49197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27007-9294-40F4-B591-DF9DC3D701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83391" y="1536408"/>
            <a:ext cx="8825217" cy="48113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Introduction to Various Trending Technologies</a:t>
            </a:r>
          </a:p>
          <a:p>
            <a:r>
              <a:rPr lang="en-US" sz="2200" dirty="0"/>
              <a:t>Methodology</a:t>
            </a:r>
          </a:p>
          <a:p>
            <a:pPr lvl="1"/>
            <a:r>
              <a:rPr lang="en-US" sz="1800" dirty="0"/>
              <a:t>Data Sources</a:t>
            </a:r>
          </a:p>
          <a:p>
            <a:pPr lvl="1"/>
            <a:r>
              <a:rPr lang="en-US" sz="1800" dirty="0"/>
              <a:t>Plan Outline</a:t>
            </a:r>
          </a:p>
          <a:p>
            <a:pPr lvl="1"/>
            <a:r>
              <a:rPr lang="en-US" sz="1800" dirty="0"/>
              <a:t>Report</a:t>
            </a:r>
          </a:p>
          <a:p>
            <a:r>
              <a:rPr lang="en-US" sz="2200" dirty="0"/>
              <a:t>Result</a:t>
            </a:r>
          </a:p>
          <a:p>
            <a:pPr lvl="1"/>
            <a:r>
              <a:rPr lang="en-US" sz="1800" dirty="0"/>
              <a:t>Data</a:t>
            </a:r>
          </a:p>
          <a:p>
            <a:pPr lvl="1"/>
            <a:r>
              <a:rPr lang="en-US" sz="1800" dirty="0"/>
              <a:t>Charts</a:t>
            </a:r>
          </a:p>
          <a:p>
            <a:pPr lvl="1"/>
            <a:r>
              <a:rPr lang="en-US" sz="1800" dirty="0"/>
              <a:t>Graphs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</a:t>
            </a:r>
          </a:p>
          <a:p>
            <a:pPr lvl="1"/>
            <a:r>
              <a:rPr lang="en-US" sz="1800" dirty="0"/>
              <a:t>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 and 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The World is changing Day by Day</a:t>
            </a:r>
          </a:p>
          <a:p>
            <a:r>
              <a:rPr lang="en-US" sz="2200" dirty="0"/>
              <a:t>New Technologies Emerge and Outdates the Older One</a:t>
            </a:r>
          </a:p>
          <a:p>
            <a:endParaRPr lang="en-US" sz="2200" dirty="0"/>
          </a:p>
          <a:p>
            <a:r>
              <a:rPr lang="en-US" sz="2200" dirty="0"/>
              <a:t>Here Is Analytics over</a:t>
            </a:r>
          </a:p>
          <a:p>
            <a:endParaRPr lang="en-US" sz="2200" dirty="0"/>
          </a:p>
          <a:p>
            <a:r>
              <a:rPr lang="en-US" sz="2200" dirty="0"/>
              <a:t>1.  What Technologies are Prevalent Now?</a:t>
            </a:r>
          </a:p>
          <a:p>
            <a:r>
              <a:rPr lang="en-US" sz="2200" dirty="0"/>
              <a:t>2. What Shall Constitute the Future?</a:t>
            </a:r>
          </a:p>
          <a:p>
            <a:pPr marL="0" indent="0">
              <a:buNone/>
            </a:pPr>
            <a:br>
              <a:rPr lang="en-US" sz="16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 and Wrangling</a:t>
            </a:r>
          </a:p>
          <a:p>
            <a:r>
              <a:rPr lang="en-US" sz="2200" dirty="0"/>
              <a:t>Exploratory Data Analysis</a:t>
            </a:r>
          </a:p>
          <a:p>
            <a:r>
              <a:rPr lang="en-US" sz="2200" dirty="0"/>
              <a:t>Data Visualization</a:t>
            </a:r>
          </a:p>
          <a:p>
            <a:r>
              <a:rPr lang="en-US" sz="2200" dirty="0"/>
              <a:t>Dashboard Creation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-453117" y="-114539"/>
            <a:ext cx="10990001" cy="7051869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5A7007-B6F4-40B9-882E-39A363A27E31}"/>
              </a:ext>
            </a:extLst>
          </p:cNvPr>
          <p:cNvSpPr txBox="1"/>
          <p:nvPr/>
        </p:nvSpPr>
        <p:spPr>
          <a:xfrm>
            <a:off x="553182" y="347455"/>
            <a:ext cx="6541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Action Plan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D51FE4-1BE9-4725-8C5E-D585E86C49EB}"/>
              </a:ext>
            </a:extLst>
          </p:cNvPr>
          <p:cNvGrpSpPr/>
          <p:nvPr/>
        </p:nvGrpSpPr>
        <p:grpSpPr>
          <a:xfrm>
            <a:off x="1067674" y="4325330"/>
            <a:ext cx="1462984" cy="2261827"/>
            <a:chOff x="7478257" y="2193205"/>
            <a:chExt cx="452893" cy="70018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61A92C-7461-488B-B685-D8503D3CD944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EAFE7348-1270-48F4-B06C-3337B907A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43ABD47-F9C4-4180-B251-BA5EA328BD7A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1"/>
          </a:solidFill>
        </p:grpSpPr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B2A6F9E-F0E9-4622-ACDE-CB82326B5637}"/>
              </a:ext>
            </a:extLst>
          </p:cNvPr>
          <p:cNvGrpSpPr/>
          <p:nvPr/>
        </p:nvGrpSpPr>
        <p:grpSpPr>
          <a:xfrm>
            <a:off x="8701463" y="2657309"/>
            <a:ext cx="1166981" cy="1804195"/>
            <a:chOff x="7478257" y="2193205"/>
            <a:chExt cx="452893" cy="700189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A0418DE-2F1D-4FFD-B28F-98DC2FEF1A72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E2FE26E6-6248-47C3-9AD0-8A58E5F10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854ABA0-5487-4821-B2F2-349225F2294D}"/>
              </a:ext>
            </a:extLst>
          </p:cNvPr>
          <p:cNvGrpSpPr/>
          <p:nvPr/>
        </p:nvGrpSpPr>
        <p:grpSpPr>
          <a:xfrm>
            <a:off x="4955559" y="1181327"/>
            <a:ext cx="1033652" cy="1598064"/>
            <a:chOff x="7478257" y="2193205"/>
            <a:chExt cx="452893" cy="700189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C5AABC9-36F0-408A-898D-9413B94E35B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7003277C-2D44-4FB9-8071-68E3F805B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0B7FA44-8389-46FF-A2DC-574DD85B98DA}"/>
              </a:ext>
            </a:extLst>
          </p:cNvPr>
          <p:cNvGrpSpPr/>
          <p:nvPr/>
        </p:nvGrpSpPr>
        <p:grpSpPr>
          <a:xfrm>
            <a:off x="9562369" y="134570"/>
            <a:ext cx="880050" cy="1360590"/>
            <a:chOff x="7478257" y="2193205"/>
            <a:chExt cx="452893" cy="700189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5A559E3-C492-4D22-9072-FDAE059F2E68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8FBB1C22-916D-4D88-9014-DFEC36C03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B67F2147-4484-40D5-B546-A8F47DFE51AF}"/>
              </a:ext>
            </a:extLst>
          </p:cNvPr>
          <p:cNvSpPr txBox="1"/>
          <p:nvPr/>
        </p:nvSpPr>
        <p:spPr>
          <a:xfrm>
            <a:off x="1296399" y="4593795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lang="en-GB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D2F6EE-113C-450F-8387-5A25F3043BEA}"/>
              </a:ext>
            </a:extLst>
          </p:cNvPr>
          <p:cNvSpPr txBox="1"/>
          <p:nvPr/>
        </p:nvSpPr>
        <p:spPr>
          <a:xfrm>
            <a:off x="8768127" y="2874941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lang="en-GB" sz="4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81A2BA-1F7F-4BD4-80CB-D4E689347B7E}"/>
              </a:ext>
            </a:extLst>
          </p:cNvPr>
          <p:cNvSpPr txBox="1"/>
          <p:nvPr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lang="en-GB" sz="3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887FBB0-9FCD-4095-A184-DBD7FB1DD22E}"/>
              </a:ext>
            </a:extLst>
          </p:cNvPr>
          <p:cNvSpPr txBox="1"/>
          <p:nvPr/>
        </p:nvSpPr>
        <p:spPr>
          <a:xfrm>
            <a:off x="9503232" y="280026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lang="en-GB" sz="3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F02C3D4-8338-4FF8-A1C8-C6390D4E80A8}"/>
              </a:ext>
            </a:extLst>
          </p:cNvPr>
          <p:cNvSpPr txBox="1"/>
          <p:nvPr/>
        </p:nvSpPr>
        <p:spPr>
          <a:xfrm>
            <a:off x="246934" y="3076010"/>
            <a:ext cx="349872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Data Collection and Wrangling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dirty="0"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1F1F"/>
                </a:solidFill>
                <a:effectLst/>
                <a:latin typeface="OpenSans"/>
              </a:rPr>
              <a:t>Collecting Data Using APIs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1F1F"/>
                </a:solidFill>
                <a:effectLst/>
                <a:latin typeface="OpenSans"/>
              </a:rPr>
              <a:t>Collecting Data Using WebScraping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1F1F"/>
                </a:solidFill>
                <a:effectLst/>
                <a:latin typeface="OpenSans"/>
              </a:rPr>
              <a:t>Exploring Data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054FD7B-D1AA-4AA9-9961-99A55CE36CA8}"/>
              </a:ext>
            </a:extLst>
          </p:cNvPr>
          <p:cNvSpPr txBox="1"/>
          <p:nvPr/>
        </p:nvSpPr>
        <p:spPr>
          <a:xfrm>
            <a:off x="2188145" y="1507923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Visualization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Relation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Composition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Comparison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9659018" y="4243889"/>
            <a:ext cx="2367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Exploratory Data Analysis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dirty="0"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Distribution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500" dirty="0"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Outliers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Correlation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3BF5552-C7F7-49A5-894F-2B394E6519A3}"/>
              </a:ext>
            </a:extLst>
          </p:cNvPr>
          <p:cNvSpPr txBox="1"/>
          <p:nvPr/>
        </p:nvSpPr>
        <p:spPr>
          <a:xfrm>
            <a:off x="10026007" y="1868660"/>
            <a:ext cx="19310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Data Dashboards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dirty="0"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IBM Cognos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F1C02BF-ADCA-4784-82C1-18A60CAAAFAC}"/>
              </a:ext>
            </a:extLst>
          </p:cNvPr>
          <p:cNvSpPr/>
          <p:nvPr/>
        </p:nvSpPr>
        <p:spPr>
          <a:xfrm>
            <a:off x="340954" y="2916928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0A12B6-2C82-4BF0-A17A-4930AA6602B9}"/>
              </a:ext>
            </a:extLst>
          </p:cNvPr>
          <p:cNvSpPr/>
          <p:nvPr/>
        </p:nvSpPr>
        <p:spPr>
          <a:xfrm>
            <a:off x="2282164" y="1365775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>
            <a:off x="9736104" y="4084807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6CE52EB-9596-4C92-8DBD-E4BF8F7C3889}"/>
              </a:ext>
            </a:extLst>
          </p:cNvPr>
          <p:cNvSpPr/>
          <p:nvPr/>
        </p:nvSpPr>
        <p:spPr>
          <a:xfrm>
            <a:off x="10120027" y="1751910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0438A8-61CD-4C65-B1D2-DC8208675E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7788D9-7FC7-4E3E-8FDE-54B0B669220E}"/>
              </a:ext>
            </a:extLst>
          </p:cNvPr>
          <p:cNvSpPr txBox="1"/>
          <p:nvPr/>
        </p:nvSpPr>
        <p:spPr>
          <a:xfrm>
            <a:off x="0" y="64019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374874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5B170-8DCA-485E-81E9-1939AD9E0CF3}"/>
              </a:ext>
            </a:extLst>
          </p:cNvPr>
          <p:cNvSpPr txBox="1"/>
          <p:nvPr/>
        </p:nvSpPr>
        <p:spPr>
          <a:xfrm>
            <a:off x="838200" y="1593908"/>
            <a:ext cx="1051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Data is Organized in the Following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 Data Collection using GitHub API and even </a:t>
            </a:r>
            <a:r>
              <a:rPr lang="en-US" sz="2800" dirty="0" err="1">
                <a:solidFill>
                  <a:schemeClr val="accent1"/>
                </a:solidFill>
                <a:sym typeface="Wingdings" panose="05000000000000000000" pitchFamily="2" charset="2"/>
              </a:rPr>
              <a:t>StackOverflow</a:t>
            </a: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 Survey</a:t>
            </a:r>
          </a:p>
          <a:p>
            <a:endParaRPr lang="en-US" sz="28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Data Wrangling removing Duplicates, Finding and Imputing Missing Values and Normalized Values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Exploratory Data Analysis peeking into the Distribution and Composition of the Data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Data Visualization Relation, Composition and Correlation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5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programming languages for the next year goes here.&gt;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6707AB02-A8A6-4BD4-ADDF-B293CE35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0722"/>
            <a:ext cx="5181600" cy="28611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E9D1B180-8D22-453F-A1B1-FF2877B68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2570644"/>
            <a:ext cx="5253607" cy="28226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 Script  Leads</a:t>
            </a:r>
          </a:p>
          <a:p>
            <a:r>
              <a:rPr lang="en-US" dirty="0"/>
              <a:t>HTML/CSS follows..</a:t>
            </a:r>
          </a:p>
          <a:p>
            <a:r>
              <a:rPr lang="en-US" dirty="0"/>
              <a:t>Python is at Number 5</a:t>
            </a:r>
            <a:endParaRPr lang="en-IN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 Script Maintains the Crown</a:t>
            </a:r>
          </a:p>
          <a:p>
            <a:r>
              <a:rPr lang="en-US" dirty="0"/>
              <a:t>Python Pops in Top 3</a:t>
            </a:r>
          </a:p>
          <a:p>
            <a:r>
              <a:rPr lang="en-US" dirty="0"/>
              <a:t>TypeScript Emerges in Top 5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Widescreen</PresentationFormat>
  <Paragraphs>142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Helv</vt:lpstr>
      <vt:lpstr>IBM Plex Mono SemiBold</vt:lpstr>
      <vt:lpstr>IBM Plex Mono Text</vt:lpstr>
      <vt:lpstr>IBM Plex Sans Text</vt:lpstr>
      <vt:lpstr>Noto Sans</vt:lpstr>
      <vt:lpstr>Open Sans</vt:lpstr>
      <vt:lpstr>OpenSans</vt:lpstr>
      <vt:lpstr>Wingdings</vt:lpstr>
      <vt:lpstr>SLIDE_TEMPLATE_skill_network</vt:lpstr>
      <vt:lpstr>Analysis of Technologies</vt:lpstr>
      <vt:lpstr>OUTLINE</vt:lpstr>
      <vt:lpstr>EXECUTIVE SUMMARY</vt:lpstr>
      <vt:lpstr>INTRODUCTION</vt:lpstr>
      <vt:lpstr>METHODOLOGY</vt:lpstr>
      <vt:lpstr>PowerPoint Presentation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TirthRaval</cp:lastModifiedBy>
  <cp:revision>27</cp:revision>
  <dcterms:created xsi:type="dcterms:W3CDTF">2020-10-28T18:29:43Z</dcterms:created>
  <dcterms:modified xsi:type="dcterms:W3CDTF">2021-04-14T16:20:48Z</dcterms:modified>
</cp:coreProperties>
</file>