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handoutMasterIdLst>
    <p:handoutMasterId r:id="rId17"/>
  </p:handoutMasterIdLst>
  <p:sldIdLst>
    <p:sldId id="266" r:id="rId2"/>
    <p:sldId id="304" r:id="rId3"/>
    <p:sldId id="305" r:id="rId4"/>
    <p:sldId id="257" r:id="rId5"/>
    <p:sldId id="336" r:id="rId6"/>
    <p:sldId id="306" r:id="rId7"/>
    <p:sldId id="307" r:id="rId8"/>
    <p:sldId id="260" r:id="rId9"/>
    <p:sldId id="337" r:id="rId10"/>
    <p:sldId id="338" r:id="rId11"/>
    <p:sldId id="339" r:id="rId12"/>
    <p:sldId id="323" r:id="rId13"/>
    <p:sldId id="324" r:id="rId14"/>
    <p:sldId id="297"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smtClean="0"/>
              <a:t>Online Advocate Management System</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89602DA-6473-494A-827B-EF0953A102F3}" type="datetimeFigureOut">
              <a:rPr lang="en-US"/>
              <a:pPr>
                <a:defRPr/>
              </a:pPr>
              <a:t>3/3/2018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smtClean="0"/>
              <a:t>AMCOST, Anand.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97611B5-C913-4AB9-83AD-BDD93F58B5C8}" type="slidenum">
              <a:rPr lang="en-US"/>
              <a:pPr>
                <a:defRPr/>
              </a:pPr>
              <a:t>‹#›</a:t>
            </a:fld>
            <a:endParaRPr lang="en-US"/>
          </a:p>
        </p:txBody>
      </p:sp>
    </p:spTree>
    <p:extLst>
      <p:ext uri="{BB962C8B-B14F-4D97-AF65-F5344CB8AC3E}">
        <p14:creationId xmlns="" xmlns:p14="http://schemas.microsoft.com/office/powerpoint/2010/main" val="351700681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r>
              <a:rPr lang="en-US" smtClean="0"/>
              <a:t>Online Advocate Management System</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DEFE8B3-1B0A-4AD2-BBD8-B9E6AF681201}" type="datetimeFigureOut">
              <a:rPr lang="en-US"/>
              <a:pPr>
                <a:defRPr/>
              </a:pPr>
              <a:t>3/3/2018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r>
              <a:rPr lang="en-US" smtClean="0"/>
              <a:t>AMCOST, Anand.</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095760D-B1AD-4FF9-A7A7-EBA7407C41D2}" type="slidenum">
              <a:rPr lang="en-US"/>
              <a:pPr>
                <a:defRPr/>
              </a:pPr>
              <a:t>‹#›</a:t>
            </a:fld>
            <a:endParaRPr lang="en-US"/>
          </a:p>
        </p:txBody>
      </p:sp>
    </p:spTree>
    <p:extLst>
      <p:ext uri="{BB962C8B-B14F-4D97-AF65-F5344CB8AC3E}">
        <p14:creationId xmlns="" xmlns:p14="http://schemas.microsoft.com/office/powerpoint/2010/main" val="2701896165"/>
      </p:ext>
    </p:extLst>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t>AMCOST, Anand.</a:t>
            </a:r>
          </a:p>
        </p:txBody>
      </p:sp>
    </p:spTree>
    <p:extLst>
      <p:ext uri="{BB962C8B-B14F-4D97-AF65-F5344CB8AC3E}">
        <p14:creationId xmlns="" xmlns:p14="http://schemas.microsoft.com/office/powerpoint/2010/main" val="169480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4"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r>
              <a:rPr lang="en-US" smtClean="0"/>
              <a:t>AMCOST, Anand.</a:t>
            </a:r>
          </a:p>
        </p:txBody>
      </p:sp>
    </p:spTree>
    <p:extLst>
      <p:ext uri="{BB962C8B-B14F-4D97-AF65-F5344CB8AC3E}">
        <p14:creationId xmlns="" xmlns:p14="http://schemas.microsoft.com/office/powerpoint/2010/main" val="407345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1"/>
          </p:nvPr>
        </p:nvSpPr>
        <p:spPr/>
        <p:txBody>
          <a:bodyPr/>
          <a:lstStyle/>
          <a:p>
            <a:pPr>
              <a:defRPr/>
            </a:pPr>
            <a:r>
              <a:rPr lang="en-US" smtClean="0"/>
              <a:t>AMCOST, Anand.</a:t>
            </a:r>
            <a:endParaRPr lang="en-US"/>
          </a:p>
        </p:txBody>
      </p:sp>
    </p:spTree>
    <p:extLst>
      <p:ext uri="{BB962C8B-B14F-4D97-AF65-F5344CB8AC3E}">
        <p14:creationId xmlns="" xmlns:p14="http://schemas.microsoft.com/office/powerpoint/2010/main" val="353266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1"/>
          </p:nvPr>
        </p:nvSpPr>
        <p:spPr/>
        <p:txBody>
          <a:bodyPr/>
          <a:lstStyle/>
          <a:p>
            <a:pPr>
              <a:defRPr/>
            </a:pPr>
            <a:r>
              <a:rPr lang="en-US" smtClean="0"/>
              <a:t>AMCOST, Anand.</a:t>
            </a:r>
            <a:endParaRPr lang="en-US"/>
          </a:p>
        </p:txBody>
      </p:sp>
    </p:spTree>
    <p:extLst>
      <p:ext uri="{BB962C8B-B14F-4D97-AF65-F5344CB8AC3E}">
        <p14:creationId xmlns="" xmlns:p14="http://schemas.microsoft.com/office/powerpoint/2010/main" val="126876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95221588-1F52-4476-B1A2-5F3E4DB1CE5F}" type="datetime1">
              <a:rPr lang="en-US" smtClean="0"/>
              <a:pPr>
                <a:defRPr/>
              </a:pPr>
              <a:t>3/3/2018</a:t>
            </a:fld>
            <a:endParaRPr lang="en-US" dirty="0"/>
          </a:p>
        </p:txBody>
      </p:sp>
      <p:sp>
        <p:nvSpPr>
          <p:cNvPr id="19" name="Footer Placeholder 18"/>
          <p:cNvSpPr>
            <a:spLocks noGrp="1"/>
          </p:cNvSpPr>
          <p:nvPr>
            <p:ph type="ftr" sz="quarter" idx="11"/>
          </p:nvPr>
        </p:nvSpPr>
        <p:spPr/>
        <p:txBody>
          <a:bodyPr/>
          <a:lstStyle/>
          <a:p>
            <a:pPr>
              <a:defRPr/>
            </a:pPr>
            <a:r>
              <a:rPr lang="en-US" smtClean="0"/>
              <a:t>AMCOST, Anand</a:t>
            </a:r>
            <a:endParaRPr lang="en-US" dirty="0"/>
          </a:p>
        </p:txBody>
      </p:sp>
      <p:sp>
        <p:nvSpPr>
          <p:cNvPr id="27" name="Slide Number Placeholder 26"/>
          <p:cNvSpPr>
            <a:spLocks noGrp="1"/>
          </p:cNvSpPr>
          <p:nvPr>
            <p:ph type="sldNum" sz="quarter" idx="12"/>
          </p:nvPr>
        </p:nvSpPr>
        <p:spPr/>
        <p:txBody>
          <a:bodyPr/>
          <a:lstStyle/>
          <a:p>
            <a:pPr>
              <a:defRPr/>
            </a:pPr>
            <a:fld id="{E0439826-678B-4EDA-ACF4-27866296D6BC}"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2692B051-5C19-40FB-AEA1-A625D968E489}" type="datetime1">
              <a:rPr lang="en-US" smtClean="0"/>
              <a:pPr>
                <a:defRPr/>
              </a:pPr>
              <a:t>3/3/2018</a:t>
            </a:fld>
            <a:endParaRPr lang="en-US" dirty="0"/>
          </a:p>
        </p:txBody>
      </p:sp>
      <p:sp>
        <p:nvSpPr>
          <p:cNvPr id="5" name="Footer Placeholder 4"/>
          <p:cNvSpPr>
            <a:spLocks noGrp="1"/>
          </p:cNvSpPr>
          <p:nvPr>
            <p:ph type="ftr" sz="quarter" idx="11"/>
          </p:nvPr>
        </p:nvSpPr>
        <p:spPr/>
        <p:txBody>
          <a:bodyPr/>
          <a:lstStyle/>
          <a:p>
            <a:pPr>
              <a:defRPr/>
            </a:pPr>
            <a:r>
              <a:rPr lang="en-US" smtClean="0"/>
              <a:t>AMCOST, Anand</a:t>
            </a:r>
            <a:endParaRPr lang="en-US" dirty="0"/>
          </a:p>
        </p:txBody>
      </p:sp>
      <p:sp>
        <p:nvSpPr>
          <p:cNvPr id="6" name="Slide Number Placeholder 5"/>
          <p:cNvSpPr>
            <a:spLocks noGrp="1"/>
          </p:cNvSpPr>
          <p:nvPr>
            <p:ph type="sldNum" sz="quarter" idx="12"/>
          </p:nvPr>
        </p:nvSpPr>
        <p:spPr/>
        <p:txBody>
          <a:bodyPr/>
          <a:lstStyle/>
          <a:p>
            <a:pPr>
              <a:defRPr/>
            </a:pPr>
            <a:fld id="{F188DF39-D2E1-449F-9E8A-012E6EDF74F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1856FBC-87ED-40DD-BCC7-85F911E98F76}" type="datetime1">
              <a:rPr lang="en-US" smtClean="0"/>
              <a:pPr>
                <a:defRPr/>
              </a:pPr>
              <a:t>3/3/2018</a:t>
            </a:fld>
            <a:endParaRPr lang="en-US" dirty="0"/>
          </a:p>
        </p:txBody>
      </p:sp>
      <p:sp>
        <p:nvSpPr>
          <p:cNvPr id="5" name="Footer Placeholder 4"/>
          <p:cNvSpPr>
            <a:spLocks noGrp="1"/>
          </p:cNvSpPr>
          <p:nvPr>
            <p:ph type="ftr" sz="quarter" idx="11"/>
          </p:nvPr>
        </p:nvSpPr>
        <p:spPr/>
        <p:txBody>
          <a:bodyPr/>
          <a:lstStyle/>
          <a:p>
            <a:pPr>
              <a:defRPr/>
            </a:pPr>
            <a:r>
              <a:rPr lang="en-US" smtClean="0"/>
              <a:t>AMCOST, Anand</a:t>
            </a:r>
            <a:endParaRPr lang="en-US" dirty="0"/>
          </a:p>
        </p:txBody>
      </p:sp>
      <p:sp>
        <p:nvSpPr>
          <p:cNvPr id="6" name="Slide Number Placeholder 5"/>
          <p:cNvSpPr>
            <a:spLocks noGrp="1"/>
          </p:cNvSpPr>
          <p:nvPr>
            <p:ph type="sldNum" sz="quarter" idx="12"/>
          </p:nvPr>
        </p:nvSpPr>
        <p:spPr/>
        <p:txBody>
          <a:bodyPr/>
          <a:lstStyle/>
          <a:p>
            <a:pPr>
              <a:defRPr/>
            </a:pPr>
            <a:fld id="{900974A8-A894-45A4-ADF1-ECCF47DB1C8A}"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98897AE-278A-467B-A258-9B8C7D3EDF93}" type="datetime1">
              <a:rPr lang="en-US" smtClean="0"/>
              <a:pPr>
                <a:defRPr/>
              </a:pPr>
              <a:t>3/3/2018</a:t>
            </a:fld>
            <a:endParaRPr lang="en-US" dirty="0"/>
          </a:p>
        </p:txBody>
      </p:sp>
      <p:sp>
        <p:nvSpPr>
          <p:cNvPr id="5" name="Footer Placeholder 4"/>
          <p:cNvSpPr>
            <a:spLocks noGrp="1"/>
          </p:cNvSpPr>
          <p:nvPr>
            <p:ph type="ftr" sz="quarter" idx="11"/>
          </p:nvPr>
        </p:nvSpPr>
        <p:spPr/>
        <p:txBody>
          <a:bodyPr/>
          <a:lstStyle/>
          <a:p>
            <a:pPr>
              <a:defRPr/>
            </a:pPr>
            <a:r>
              <a:rPr lang="en-US" smtClean="0"/>
              <a:t>AMCOST, Anand</a:t>
            </a:r>
            <a:endParaRPr lang="en-US" dirty="0"/>
          </a:p>
        </p:txBody>
      </p:sp>
      <p:sp>
        <p:nvSpPr>
          <p:cNvPr id="6" name="Slide Number Placeholder 5"/>
          <p:cNvSpPr>
            <a:spLocks noGrp="1"/>
          </p:cNvSpPr>
          <p:nvPr>
            <p:ph type="sldNum" sz="quarter" idx="12"/>
          </p:nvPr>
        </p:nvSpPr>
        <p:spPr/>
        <p:txBody>
          <a:bodyPr/>
          <a:lstStyle/>
          <a:p>
            <a:pPr>
              <a:defRPr/>
            </a:pPr>
            <a:fld id="{22874DC6-221B-49F7-A54B-4E6F21DBAF6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275799C-816D-493E-A53A-B3F37452B77E}" type="datetime1">
              <a:rPr lang="en-US" smtClean="0"/>
              <a:pPr>
                <a:defRPr/>
              </a:pPr>
              <a:t>3/3/2018</a:t>
            </a:fld>
            <a:endParaRPr lang="en-US" dirty="0"/>
          </a:p>
        </p:txBody>
      </p:sp>
      <p:sp>
        <p:nvSpPr>
          <p:cNvPr id="5" name="Footer Placeholder 4"/>
          <p:cNvSpPr>
            <a:spLocks noGrp="1"/>
          </p:cNvSpPr>
          <p:nvPr>
            <p:ph type="ftr" sz="quarter" idx="11"/>
          </p:nvPr>
        </p:nvSpPr>
        <p:spPr/>
        <p:txBody>
          <a:bodyPr/>
          <a:lstStyle/>
          <a:p>
            <a:pPr>
              <a:defRPr/>
            </a:pPr>
            <a:r>
              <a:rPr lang="en-US" smtClean="0"/>
              <a:t>AMCOST, Anand</a:t>
            </a:r>
            <a:endParaRPr lang="en-US" dirty="0"/>
          </a:p>
        </p:txBody>
      </p:sp>
      <p:sp>
        <p:nvSpPr>
          <p:cNvPr id="6" name="Slide Number Placeholder 5"/>
          <p:cNvSpPr>
            <a:spLocks noGrp="1"/>
          </p:cNvSpPr>
          <p:nvPr>
            <p:ph type="sldNum" sz="quarter" idx="12"/>
          </p:nvPr>
        </p:nvSpPr>
        <p:spPr/>
        <p:txBody>
          <a:bodyPr/>
          <a:lstStyle/>
          <a:p>
            <a:pPr>
              <a:defRPr/>
            </a:pPr>
            <a:fld id="{1B4E97B1-27EC-4DEE-AEA1-4B5805E10CA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5F2916B4-54A6-4C1F-AC9A-45DE614F2F1B}" type="datetime1">
              <a:rPr lang="en-US" smtClean="0"/>
              <a:pPr>
                <a:defRPr/>
              </a:pPr>
              <a:t>3/3/2018</a:t>
            </a:fld>
            <a:endParaRPr lang="en-US" dirty="0"/>
          </a:p>
        </p:txBody>
      </p:sp>
      <p:sp>
        <p:nvSpPr>
          <p:cNvPr id="6" name="Footer Placeholder 5"/>
          <p:cNvSpPr>
            <a:spLocks noGrp="1"/>
          </p:cNvSpPr>
          <p:nvPr>
            <p:ph type="ftr" sz="quarter" idx="11"/>
          </p:nvPr>
        </p:nvSpPr>
        <p:spPr/>
        <p:txBody>
          <a:bodyPr/>
          <a:lstStyle/>
          <a:p>
            <a:pPr>
              <a:defRPr/>
            </a:pPr>
            <a:r>
              <a:rPr lang="en-US" smtClean="0"/>
              <a:t>AMCOST, Anand</a:t>
            </a:r>
            <a:endParaRPr lang="en-US" dirty="0"/>
          </a:p>
        </p:txBody>
      </p:sp>
      <p:sp>
        <p:nvSpPr>
          <p:cNvPr id="7" name="Slide Number Placeholder 6"/>
          <p:cNvSpPr>
            <a:spLocks noGrp="1"/>
          </p:cNvSpPr>
          <p:nvPr>
            <p:ph type="sldNum" sz="quarter" idx="12"/>
          </p:nvPr>
        </p:nvSpPr>
        <p:spPr/>
        <p:txBody>
          <a:bodyPr/>
          <a:lstStyle/>
          <a:p>
            <a:pPr>
              <a:defRPr/>
            </a:pPr>
            <a:fld id="{88D5E6AF-D51D-4E55-94EA-B441C60B254F}"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2629EF2B-A70D-439F-A477-8B0C9042DEE5}" type="datetime1">
              <a:rPr lang="en-US" smtClean="0"/>
              <a:pPr>
                <a:defRPr/>
              </a:pPr>
              <a:t>3/3/2018</a:t>
            </a:fld>
            <a:endParaRPr lang="en-US" dirty="0"/>
          </a:p>
        </p:txBody>
      </p:sp>
      <p:sp>
        <p:nvSpPr>
          <p:cNvPr id="8" name="Footer Placeholder 7"/>
          <p:cNvSpPr>
            <a:spLocks noGrp="1"/>
          </p:cNvSpPr>
          <p:nvPr>
            <p:ph type="ftr" sz="quarter" idx="11"/>
          </p:nvPr>
        </p:nvSpPr>
        <p:spPr/>
        <p:txBody>
          <a:bodyPr/>
          <a:lstStyle/>
          <a:p>
            <a:pPr>
              <a:defRPr/>
            </a:pPr>
            <a:r>
              <a:rPr lang="en-US" smtClean="0"/>
              <a:t>AMCOST, Anand</a:t>
            </a:r>
            <a:endParaRPr lang="en-US" dirty="0"/>
          </a:p>
        </p:txBody>
      </p:sp>
      <p:sp>
        <p:nvSpPr>
          <p:cNvPr id="9" name="Slide Number Placeholder 8"/>
          <p:cNvSpPr>
            <a:spLocks noGrp="1"/>
          </p:cNvSpPr>
          <p:nvPr>
            <p:ph type="sldNum" sz="quarter" idx="12"/>
          </p:nvPr>
        </p:nvSpPr>
        <p:spPr/>
        <p:txBody>
          <a:bodyPr/>
          <a:lstStyle/>
          <a:p>
            <a:pPr>
              <a:defRPr/>
            </a:pPr>
            <a:fld id="{69A25AF7-D98A-4B80-BDDC-6F158597E653}"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fld id="{7B404A39-5E62-4147-BD3E-D9F24554A62A}" type="datetime1">
              <a:rPr lang="en-US" smtClean="0"/>
              <a:pPr>
                <a:defRPr/>
              </a:pPr>
              <a:t>3/3/2018</a:t>
            </a:fld>
            <a:endParaRPr lang="en-US" dirty="0"/>
          </a:p>
        </p:txBody>
      </p:sp>
      <p:sp>
        <p:nvSpPr>
          <p:cNvPr id="8" name="Slide Number Placeholder 7"/>
          <p:cNvSpPr>
            <a:spLocks noGrp="1"/>
          </p:cNvSpPr>
          <p:nvPr>
            <p:ph type="sldNum" sz="quarter" idx="11"/>
          </p:nvPr>
        </p:nvSpPr>
        <p:spPr/>
        <p:txBody>
          <a:bodyPr/>
          <a:lstStyle/>
          <a:p>
            <a:pPr>
              <a:defRPr/>
            </a:pPr>
            <a:fld id="{8E562545-1CAD-4FF8-A39C-99D92204FF14}" type="slidenum">
              <a:rPr lang="en-US" smtClean="0"/>
              <a:pPr>
                <a:defRPr/>
              </a:pPr>
              <a:t>‹#›</a:t>
            </a:fld>
            <a:endParaRPr lang="en-US" dirty="0"/>
          </a:p>
        </p:txBody>
      </p:sp>
      <p:sp>
        <p:nvSpPr>
          <p:cNvPr id="9" name="Footer Placeholder 8"/>
          <p:cNvSpPr>
            <a:spLocks noGrp="1"/>
          </p:cNvSpPr>
          <p:nvPr>
            <p:ph type="ftr" sz="quarter" idx="12"/>
          </p:nvPr>
        </p:nvSpPr>
        <p:spPr/>
        <p:txBody>
          <a:bodyPr/>
          <a:lstStyle/>
          <a:p>
            <a:pPr>
              <a:defRPr/>
            </a:pPr>
            <a:r>
              <a:rPr lang="en-US" smtClean="0"/>
              <a:t>AMCOST, Anand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41EC1D2-21EE-4813-B02D-16A1D2D1B5F9}" type="datetime1">
              <a:rPr lang="en-US" smtClean="0"/>
              <a:pPr>
                <a:defRPr/>
              </a:pPr>
              <a:t>3/3/2018</a:t>
            </a:fld>
            <a:endParaRPr lang="en-US" dirty="0"/>
          </a:p>
        </p:txBody>
      </p:sp>
      <p:sp>
        <p:nvSpPr>
          <p:cNvPr id="3" name="Footer Placeholder 2"/>
          <p:cNvSpPr>
            <a:spLocks noGrp="1"/>
          </p:cNvSpPr>
          <p:nvPr>
            <p:ph type="ftr" sz="quarter" idx="11"/>
          </p:nvPr>
        </p:nvSpPr>
        <p:spPr/>
        <p:txBody>
          <a:bodyPr/>
          <a:lstStyle/>
          <a:p>
            <a:pPr>
              <a:defRPr/>
            </a:pPr>
            <a:r>
              <a:rPr lang="en-US" smtClean="0"/>
              <a:t>AMCOST, Anand</a:t>
            </a:r>
            <a:endParaRPr lang="en-US" dirty="0"/>
          </a:p>
        </p:txBody>
      </p:sp>
      <p:sp>
        <p:nvSpPr>
          <p:cNvPr id="4" name="Slide Number Placeholder 3"/>
          <p:cNvSpPr>
            <a:spLocks noGrp="1"/>
          </p:cNvSpPr>
          <p:nvPr>
            <p:ph type="sldNum" sz="quarter" idx="12"/>
          </p:nvPr>
        </p:nvSpPr>
        <p:spPr/>
        <p:txBody>
          <a:bodyPr/>
          <a:lstStyle/>
          <a:p>
            <a:pPr>
              <a:defRPr/>
            </a:pPr>
            <a:fld id="{A3899A17-EC07-4D57-A2E8-D8CC697BC51F}"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E5499F23-BBFC-498F-8D65-8FC7628759B8}" type="datetime1">
              <a:rPr lang="en-US" smtClean="0"/>
              <a:pPr>
                <a:defRPr/>
              </a:pPr>
              <a:t>3/3/2018</a:t>
            </a:fld>
            <a:endParaRPr lang="en-US" dirty="0"/>
          </a:p>
        </p:txBody>
      </p:sp>
      <p:sp>
        <p:nvSpPr>
          <p:cNvPr id="6" name="Footer Placeholder 5"/>
          <p:cNvSpPr>
            <a:spLocks noGrp="1"/>
          </p:cNvSpPr>
          <p:nvPr>
            <p:ph type="ftr" sz="quarter" idx="11"/>
          </p:nvPr>
        </p:nvSpPr>
        <p:spPr/>
        <p:txBody>
          <a:bodyPr/>
          <a:lstStyle/>
          <a:p>
            <a:pPr>
              <a:defRPr/>
            </a:pPr>
            <a:r>
              <a:rPr lang="en-US" smtClean="0"/>
              <a:t>AMCOST, Anand</a:t>
            </a:r>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pPr>
              <a:defRPr/>
            </a:pPr>
            <a:fld id="{FD3145C7-FA08-4DBC-B1F7-C6D46761FC8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a:defRPr/>
            </a:pPr>
            <a:fld id="{4F8134BB-EF04-443C-8A18-057CB3A78585}" type="datetime1">
              <a:rPr lang="en-US" smtClean="0"/>
              <a:pPr>
                <a:defRPr/>
              </a:pPr>
              <a:t>3/3/2018</a:t>
            </a:fld>
            <a:endParaRPr lang="en-US" dirty="0"/>
          </a:p>
        </p:txBody>
      </p:sp>
      <p:sp>
        <p:nvSpPr>
          <p:cNvPr id="6" name="Footer Placeholder 5"/>
          <p:cNvSpPr>
            <a:spLocks noGrp="1"/>
          </p:cNvSpPr>
          <p:nvPr>
            <p:ph type="ftr" sz="quarter" idx="11"/>
          </p:nvPr>
        </p:nvSpPr>
        <p:spPr/>
        <p:txBody>
          <a:bodyPr/>
          <a:lstStyle/>
          <a:p>
            <a:pPr>
              <a:defRPr/>
            </a:pPr>
            <a:r>
              <a:rPr lang="en-US" smtClean="0"/>
              <a:t>AMCOST, Anand</a:t>
            </a:r>
            <a:endParaRPr lang="en-US" dirty="0"/>
          </a:p>
        </p:txBody>
      </p:sp>
      <p:sp>
        <p:nvSpPr>
          <p:cNvPr id="7" name="Slide Number Placeholder 6"/>
          <p:cNvSpPr>
            <a:spLocks noGrp="1"/>
          </p:cNvSpPr>
          <p:nvPr>
            <p:ph type="sldNum" sz="quarter" idx="12"/>
          </p:nvPr>
        </p:nvSpPr>
        <p:spPr/>
        <p:txBody>
          <a:bodyPr/>
          <a:lstStyle/>
          <a:p>
            <a:pPr>
              <a:defRPr/>
            </a:pPr>
            <a:fld id="{A475DE9F-D75C-46F9-BE34-381E9F4B54B0}"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fld id="{D797624A-6486-4977-A06E-9F45A7D9E41F}" type="datetime1">
              <a:rPr lang="en-US" smtClean="0"/>
              <a:pPr>
                <a:defRPr/>
              </a:pPr>
              <a:t>3/3/2018</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r>
              <a:rPr lang="en-US" smtClean="0"/>
              <a:t>AMCOST, Anand</a:t>
            </a:r>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16792BBE-4B23-4701-8AA4-32291C87768D}"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4.xml"/><Relationship Id="rId5" Type="http://schemas.openxmlformats.org/officeDocument/2006/relationships/slide" Target="slide5.xml"/><Relationship Id="rId10" Type="http://schemas.openxmlformats.org/officeDocument/2006/relationships/slide" Target="slide12.xml"/><Relationship Id="rId4" Type="http://schemas.openxmlformats.org/officeDocument/2006/relationships/slide" Target="slide4.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762000" y="0"/>
            <a:ext cx="7772400" cy="2862322"/>
          </a:xfrm>
          <a:prstGeom prst="rect">
            <a:avLst/>
          </a:prstGeom>
          <a:noFill/>
          <a:ln w="9525">
            <a:noFill/>
            <a:miter lim="800000"/>
            <a:headEnd/>
            <a:tailEnd/>
          </a:ln>
        </p:spPr>
        <p:txBody>
          <a:bodyPr>
            <a:spAutoFit/>
          </a:bodyPr>
          <a:lstStyle/>
          <a:p>
            <a:r>
              <a:rPr lang="en-US" sz="2400" b="1" dirty="0">
                <a:latin typeface="Calibri" pitchFamily="34" charset="0"/>
              </a:rPr>
              <a:t>                      </a:t>
            </a:r>
            <a:endParaRPr lang="en-US" sz="2400" dirty="0">
              <a:latin typeface="Calibri" pitchFamily="34" charset="0"/>
            </a:endParaRPr>
          </a:p>
          <a:p>
            <a:r>
              <a:rPr lang="en-US" sz="2400" dirty="0">
                <a:latin typeface="Calibri" pitchFamily="34" charset="0"/>
              </a:rPr>
              <a:t>         </a:t>
            </a:r>
          </a:p>
          <a:p>
            <a:r>
              <a:rPr lang="en-US" sz="2400" dirty="0">
                <a:latin typeface="Calibri" pitchFamily="34" charset="0"/>
              </a:rPr>
              <a:t> </a:t>
            </a:r>
            <a:endParaRPr lang="en-US" sz="2400" dirty="0"/>
          </a:p>
          <a:p>
            <a:r>
              <a:rPr lang="en-US" sz="2400" b="1" cap="all" dirty="0">
                <a:effectLst>
                  <a:outerShdw blurRad="50800" dist="38100" algn="tr" rotWithShape="0">
                    <a:prstClr val="black">
                      <a:alpha val="40000"/>
                    </a:prstClr>
                  </a:outerShdw>
                </a:effectLst>
              </a:rPr>
              <a:t> </a:t>
            </a:r>
            <a:endParaRPr lang="en-US" dirty="0"/>
          </a:p>
          <a:p>
            <a:pPr algn="ctr"/>
            <a:r>
              <a:rPr lang="en-US" b="1" dirty="0">
                <a:latin typeface="Arial Black" pitchFamily="34" charset="0"/>
              </a:rPr>
              <a:t> </a:t>
            </a:r>
            <a:endParaRPr lang="en-US" dirty="0">
              <a:latin typeface="Arial Black" pitchFamily="34" charset="0"/>
            </a:endParaRPr>
          </a:p>
          <a:p>
            <a:pPr algn="ctr"/>
            <a:r>
              <a:rPr lang="en-US" b="1" dirty="0">
                <a:latin typeface="Arial Black" pitchFamily="34" charset="0"/>
              </a:rPr>
              <a:t> </a:t>
            </a:r>
            <a:endParaRPr lang="en-US" dirty="0">
              <a:latin typeface="Arial Black" pitchFamily="34" charset="0"/>
            </a:endParaRPr>
          </a:p>
          <a:p>
            <a:pPr algn="ctr"/>
            <a:r>
              <a:rPr lang="en-US" b="1" dirty="0">
                <a:latin typeface="Arial Black" pitchFamily="34" charset="0"/>
              </a:rPr>
              <a:t>  </a:t>
            </a:r>
            <a:endParaRPr lang="en-US" dirty="0">
              <a:latin typeface="Arial Black" pitchFamily="34" charset="0"/>
            </a:endParaRPr>
          </a:p>
          <a:p>
            <a:pPr algn="ctr"/>
            <a:endParaRPr lang="en-US" dirty="0">
              <a:latin typeface="Arial Black" pitchFamily="34" charset="0"/>
            </a:endParaRPr>
          </a:p>
          <a:p>
            <a:pPr algn="ctr"/>
            <a:endParaRPr lang="en-US" sz="1200" dirty="0">
              <a:latin typeface="Arial Black" pitchFamily="34" charset="0"/>
            </a:endParaRPr>
          </a:p>
        </p:txBody>
      </p:sp>
      <p:pic>
        <p:nvPicPr>
          <p:cNvPr id="11" name="Picture 3"/>
          <p:cNvPicPr>
            <a:picLocks noChangeAspect="1" noChangeArrowheads="1"/>
          </p:cNvPicPr>
          <p:nvPr/>
        </p:nvPicPr>
        <p:blipFill>
          <a:blip r:embed="rId3"/>
          <a:srcRect/>
          <a:stretch>
            <a:fillRect/>
          </a:stretch>
        </p:blipFill>
        <p:spPr bwMode="auto">
          <a:xfrm>
            <a:off x="3581400" y="5055156"/>
            <a:ext cx="3048000" cy="519112"/>
          </a:xfrm>
          <a:prstGeom prst="rect">
            <a:avLst/>
          </a:prstGeom>
          <a:noFill/>
          <a:ln w="9525">
            <a:noFill/>
            <a:miter lim="800000"/>
            <a:headEnd/>
            <a:tailEnd/>
          </a:ln>
        </p:spPr>
      </p:pic>
      <p:sp>
        <p:nvSpPr>
          <p:cNvPr id="12" name="Rectangle 11"/>
          <p:cNvSpPr/>
          <p:nvPr/>
        </p:nvSpPr>
        <p:spPr>
          <a:xfrm>
            <a:off x="3810000" y="5650468"/>
            <a:ext cx="2706895" cy="369332"/>
          </a:xfrm>
          <a:prstGeom prst="rect">
            <a:avLst/>
          </a:prstGeom>
        </p:spPr>
        <p:txBody>
          <a:bodyPr wrap="none">
            <a:spAutoFit/>
          </a:bodyPr>
          <a:lstStyle/>
          <a:p>
            <a:r>
              <a:rPr lang="en-US" b="1" dirty="0" smtClean="0">
                <a:latin typeface="Arial Black" pitchFamily="34" charset="0"/>
              </a:rPr>
              <a:t>V. V. Nagar - 288120</a:t>
            </a:r>
            <a:endParaRPr lang="en-US" dirty="0"/>
          </a:p>
        </p:txBody>
      </p:sp>
      <p:sp>
        <p:nvSpPr>
          <p:cNvPr id="13" name="Rectangle 12"/>
          <p:cNvSpPr/>
          <p:nvPr/>
        </p:nvSpPr>
        <p:spPr>
          <a:xfrm>
            <a:off x="955014" y="3212068"/>
            <a:ext cx="2025556" cy="954107"/>
          </a:xfrm>
          <a:prstGeom prst="rect">
            <a:avLst/>
          </a:prstGeom>
        </p:spPr>
        <p:txBody>
          <a:bodyPr wrap="none">
            <a:spAutoFit/>
          </a:bodyPr>
          <a:lstStyle/>
          <a:p>
            <a:pPr algn="ctr"/>
            <a:r>
              <a:rPr lang="en-US" sz="2800" b="1" dirty="0" smtClean="0">
                <a:solidFill>
                  <a:schemeClr val="bg1"/>
                </a:solidFill>
                <a:latin typeface="Calibri" pitchFamily="34" charset="0"/>
              </a:rPr>
              <a:t>Prepared By</a:t>
            </a:r>
            <a:endParaRPr lang="en-US" sz="2800" b="1" dirty="0">
              <a:solidFill>
                <a:schemeClr val="bg1"/>
              </a:solidFill>
              <a:latin typeface="Calibri" pitchFamily="34" charset="0"/>
            </a:endParaRPr>
          </a:p>
          <a:p>
            <a:pPr algn="ctr"/>
            <a:r>
              <a:rPr lang="en-US" sz="2800" b="1" dirty="0" smtClean="0">
                <a:solidFill>
                  <a:schemeClr val="bg1"/>
                </a:solidFill>
                <a:latin typeface="Calibri" pitchFamily="34" charset="0"/>
              </a:rPr>
              <a:t>Jimit Shah</a:t>
            </a:r>
          </a:p>
        </p:txBody>
      </p:sp>
      <p:sp>
        <p:nvSpPr>
          <p:cNvPr id="14" name="Rectangle 13"/>
          <p:cNvSpPr/>
          <p:nvPr/>
        </p:nvSpPr>
        <p:spPr>
          <a:xfrm>
            <a:off x="6629400" y="3212068"/>
            <a:ext cx="2694120" cy="830997"/>
          </a:xfrm>
          <a:prstGeom prst="rect">
            <a:avLst/>
          </a:prstGeom>
        </p:spPr>
        <p:txBody>
          <a:bodyPr wrap="square">
            <a:spAutoFit/>
          </a:bodyPr>
          <a:lstStyle/>
          <a:p>
            <a:r>
              <a:rPr lang="en-US" sz="2400" b="1" dirty="0" smtClean="0">
                <a:solidFill>
                  <a:schemeClr val="bg1"/>
                </a:solidFill>
                <a:latin typeface="Calibri" pitchFamily="34" charset="0"/>
              </a:rPr>
              <a:t>Guided By</a:t>
            </a:r>
          </a:p>
          <a:p>
            <a:r>
              <a:rPr lang="en-US" sz="2400" dirty="0" smtClean="0"/>
              <a:t>Hardip Raulji</a:t>
            </a:r>
            <a:endParaRPr lang="en-US" sz="2400" b="1" dirty="0">
              <a:solidFill>
                <a:schemeClr val="bg1"/>
              </a:solidFill>
              <a:latin typeface="Calibri" pitchFamily="34" charset="0"/>
            </a:endParaRPr>
          </a:p>
        </p:txBody>
      </p:sp>
      <p:sp>
        <p:nvSpPr>
          <p:cNvPr id="20" name="Rectangle 19"/>
          <p:cNvSpPr/>
          <p:nvPr/>
        </p:nvSpPr>
        <p:spPr>
          <a:xfrm>
            <a:off x="762000" y="4572000"/>
            <a:ext cx="8991600" cy="369332"/>
          </a:xfrm>
          <a:prstGeom prst="rect">
            <a:avLst/>
          </a:prstGeom>
        </p:spPr>
        <p:txBody>
          <a:bodyPr wrap="square">
            <a:spAutoFit/>
          </a:bodyPr>
          <a:lstStyle/>
          <a:p>
            <a:r>
              <a:rPr lang="en-US" dirty="0" smtClean="0"/>
              <a:t>.</a:t>
            </a:r>
            <a:endParaRPr lang="en-US" dirty="0"/>
          </a:p>
        </p:txBody>
      </p:sp>
      <p:sp>
        <p:nvSpPr>
          <p:cNvPr id="21" name="TextBox 20"/>
          <p:cNvSpPr txBox="1"/>
          <p:nvPr/>
        </p:nvSpPr>
        <p:spPr>
          <a:xfrm>
            <a:off x="3962400" y="4202668"/>
            <a:ext cx="2167581" cy="1631216"/>
          </a:xfrm>
          <a:prstGeom prst="rect">
            <a:avLst/>
          </a:prstGeom>
          <a:noFill/>
        </p:spPr>
        <p:txBody>
          <a:bodyPr wrap="none" rtlCol="0">
            <a:spAutoFit/>
          </a:bodyPr>
          <a:lstStyle/>
          <a:p>
            <a:r>
              <a:rPr lang="en-US" sz="2400" b="1" dirty="0" smtClean="0">
                <a:solidFill>
                  <a:schemeClr val="bg1"/>
                </a:solidFill>
              </a:rPr>
              <a:t>Submitted By</a:t>
            </a:r>
          </a:p>
          <a:p>
            <a:r>
              <a:rPr lang="en-US" sz="2400" b="1" dirty="0" smtClean="0">
                <a:solidFill>
                  <a:schemeClr val="bg1"/>
                </a:solidFill>
                <a:latin typeface="Calibri" pitchFamily="34" charset="0"/>
              </a:rPr>
              <a:t>Jimit Shah</a:t>
            </a:r>
          </a:p>
          <a:p>
            <a:endParaRPr lang="en-US" sz="2400" b="1" dirty="0" smtClean="0">
              <a:solidFill>
                <a:schemeClr val="bg1"/>
              </a:solidFill>
            </a:endParaRPr>
          </a:p>
          <a:p>
            <a:endParaRPr lang="en-US" sz="2400" b="1" dirty="0">
              <a:solidFill>
                <a:schemeClr val="bg1"/>
              </a:solidFill>
            </a:endParaRPr>
          </a:p>
        </p:txBody>
      </p:sp>
      <p:sp>
        <p:nvSpPr>
          <p:cNvPr id="1026" name="WordArt 2"/>
          <p:cNvSpPr>
            <a:spLocks noChangeArrowheads="1" noChangeShapeType="1" noTextEdit="1"/>
          </p:cNvSpPr>
          <p:nvPr/>
        </p:nvSpPr>
        <p:spPr bwMode="auto">
          <a:xfrm>
            <a:off x="2590800" y="1295400"/>
            <a:ext cx="4695825" cy="1047750"/>
          </a:xfrm>
          <a:prstGeom prst="rect">
            <a:avLst/>
          </a:prstGeom>
        </p:spPr>
        <p:txBody>
          <a:bodyPr wrap="none" fromWordArt="1">
            <a:prstTxWarp prst="textWave1">
              <a:avLst>
                <a:gd name="adj1" fmla="val 13005"/>
                <a:gd name="adj2" fmla="val 0"/>
              </a:avLst>
            </a:prstTxWarp>
          </a:bodyPr>
          <a:lstStyle/>
          <a:p>
            <a:pPr algn="ctr" rtl="0"/>
            <a:r>
              <a:rPr lang="en-US" sz="2400" kern="10" spc="0" dirty="0" smtClean="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Times New Roman"/>
                <a:cs typeface="Times New Roman"/>
              </a:rPr>
              <a:t>Online cycle store</a:t>
            </a:r>
            <a:endParaRPr lang="en-US" sz="2400" kern="10" spc="0" dirty="0">
              <a:ln w="9525">
                <a:noFill/>
                <a:round/>
                <a:headEnd/>
                <a:tailEnd/>
              </a:ln>
              <a:gradFill rotWithShape="0">
                <a:gsLst>
                  <a:gs pos="0">
                    <a:srgbClr val="9999FF"/>
                  </a:gs>
                  <a:gs pos="100000">
                    <a:srgbClr val="009999"/>
                  </a:gs>
                </a:gsLst>
                <a:lin ang="5400000" scaled="1"/>
              </a:gradFill>
              <a:effectLst>
                <a:outerShdw dist="53882" dir="2700000" algn="ctr" rotWithShape="0">
                  <a:srgbClr val="C0C0C0">
                    <a:alpha val="80000"/>
                  </a:srgbClr>
                </a:outerShdw>
              </a:effectLst>
              <a:latin typeface="Times New Roman"/>
              <a:cs typeface="Times New Roman"/>
            </a:endParaRPr>
          </a:p>
        </p:txBody>
      </p:sp>
    </p:spTree>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Name:</a:t>
            </a:r>
            <a:r>
              <a:rPr lang="en-US" b="1" dirty="0" smtClean="0"/>
              <a:t> Payment</a:t>
            </a:r>
            <a:endParaRPr lang="en-IN" dirty="0"/>
          </a:p>
        </p:txBody>
      </p:sp>
      <p:sp>
        <p:nvSpPr>
          <p:cNvPr id="5" name="Content Placeholder 4"/>
          <p:cNvSpPr>
            <a:spLocks noGrp="1"/>
          </p:cNvSpPr>
          <p:nvPr>
            <p:ph idx="1"/>
          </p:nvPr>
        </p:nvSpPr>
        <p:spPr>
          <a:xfrm>
            <a:off x="714348" y="1428736"/>
            <a:ext cx="7210452" cy="4697427"/>
          </a:xfrm>
        </p:spPr>
        <p:txBody>
          <a:bodyPr/>
          <a:lstStyle/>
          <a:p>
            <a:endParaRPr lang="en-IN" dirty="0"/>
          </a:p>
        </p:txBody>
      </p:sp>
      <p:graphicFrame>
        <p:nvGraphicFramePr>
          <p:cNvPr id="7" name="Content Placeholder 4"/>
          <p:cNvGraphicFramePr>
            <a:graphicFrameLocks/>
          </p:cNvGraphicFramePr>
          <p:nvPr/>
        </p:nvGraphicFramePr>
        <p:xfrm>
          <a:off x="714346" y="1500172"/>
          <a:ext cx="7253288" cy="5216990"/>
        </p:xfrm>
        <a:graphic>
          <a:graphicData uri="http://schemas.openxmlformats.org/drawingml/2006/table">
            <a:tbl>
              <a:tblPr firstRow="1" bandRow="1">
                <a:tableStyleId>{5C22544A-7EE6-4342-B048-85BDC9FD1C3A}</a:tableStyleId>
              </a:tblPr>
              <a:tblGrid>
                <a:gridCol w="1813322"/>
                <a:gridCol w="1813322"/>
                <a:gridCol w="1813322"/>
                <a:gridCol w="1813322"/>
              </a:tblGrid>
              <a:tr h="938806">
                <a:tc>
                  <a:txBody>
                    <a:bodyPr/>
                    <a:lstStyle/>
                    <a:p>
                      <a:r>
                        <a:rPr kumimoji="0" lang="en-US" sz="1800" b="1" kern="1200" dirty="0" smtClean="0">
                          <a:solidFill>
                            <a:schemeClr val="lt1"/>
                          </a:solidFill>
                          <a:latin typeface="+mn-lt"/>
                          <a:ea typeface="+mn-ea"/>
                          <a:cs typeface="+mn-cs"/>
                        </a:rPr>
                        <a:t>Field Name </a:t>
                      </a:r>
                      <a:endParaRPr lang="en-IN" dirty="0"/>
                    </a:p>
                  </a:txBody>
                  <a:tcPr/>
                </a:tc>
                <a:tc>
                  <a:txBody>
                    <a:bodyPr/>
                    <a:lstStyle/>
                    <a:p>
                      <a:r>
                        <a:rPr kumimoji="0" lang="en-US" sz="1800" b="1" kern="1200" dirty="0" smtClean="0">
                          <a:solidFill>
                            <a:schemeClr val="lt1"/>
                          </a:solidFill>
                          <a:latin typeface="+mn-lt"/>
                          <a:ea typeface="+mn-ea"/>
                          <a:cs typeface="+mn-cs"/>
                        </a:rPr>
                        <a:t>Data Type</a:t>
                      </a:r>
                      <a:endParaRPr lang="en-IN" dirty="0"/>
                    </a:p>
                  </a:txBody>
                  <a:tcPr/>
                </a:tc>
                <a:tc>
                  <a:txBody>
                    <a:bodyPr/>
                    <a:lstStyle/>
                    <a:p>
                      <a:r>
                        <a:rPr kumimoji="0" lang="en-US" sz="1800" b="1" kern="1200" dirty="0" smtClean="0">
                          <a:solidFill>
                            <a:schemeClr val="lt1"/>
                          </a:solidFill>
                          <a:latin typeface="+mn-lt"/>
                          <a:ea typeface="+mn-ea"/>
                          <a:cs typeface="+mn-cs"/>
                        </a:rPr>
                        <a:t>Constraint </a:t>
                      </a:r>
                      <a:endParaRPr lang="en-IN" dirty="0"/>
                    </a:p>
                  </a:txBody>
                  <a:tcPr/>
                </a:tc>
                <a:tc>
                  <a:txBody>
                    <a:bodyPr/>
                    <a:lstStyle/>
                    <a:p>
                      <a:r>
                        <a:rPr kumimoji="0" lang="en-US" sz="1800" b="1" kern="1200" smtClean="0">
                          <a:solidFill>
                            <a:schemeClr val="lt1"/>
                          </a:solidFill>
                          <a:latin typeface="+mn-lt"/>
                          <a:ea typeface="+mn-ea"/>
                          <a:cs typeface="+mn-cs"/>
                        </a:rPr>
                        <a:t>Description</a:t>
                      </a:r>
                      <a:endParaRPr lang="en-IN"/>
                    </a:p>
                  </a:txBody>
                  <a:tcPr/>
                </a:tc>
              </a:tr>
              <a:tr h="561394">
                <a:tc>
                  <a:txBody>
                    <a:bodyPr/>
                    <a:lstStyle/>
                    <a:p>
                      <a:r>
                        <a:rPr kumimoji="0" lang="en-US" sz="1800" kern="1200" dirty="0" smtClean="0">
                          <a:solidFill>
                            <a:schemeClr val="dk1"/>
                          </a:solidFill>
                          <a:latin typeface="+mn-lt"/>
                          <a:ea typeface="+mn-ea"/>
                          <a:cs typeface="+mn-cs"/>
                        </a:rPr>
                        <a:t>Emailid</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Emailid</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a:txBody>
                  <a:tcPr/>
                </a:tc>
              </a:tr>
              <a:tr h="840946">
                <a:tc>
                  <a:txBody>
                    <a:bodyPr/>
                    <a:lstStyle/>
                    <a:p>
                      <a:r>
                        <a:rPr kumimoji="0" lang="en-US" sz="1800" kern="1200" dirty="0" smtClean="0">
                          <a:solidFill>
                            <a:schemeClr val="dk1"/>
                          </a:solidFill>
                          <a:latin typeface="+mn-lt"/>
                          <a:ea typeface="+mn-ea"/>
                          <a:cs typeface="+mn-cs"/>
                        </a:rPr>
                        <a:t>Bankname</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Bankname</a:t>
                      </a:r>
                      <a:endParaRPr lang="en-IN" dirty="0" smtClean="0"/>
                    </a:p>
                    <a:p>
                      <a:endParaRPr lang="en-IN" dirty="0"/>
                    </a:p>
                  </a:txBody>
                  <a:tcPr/>
                </a:tc>
              </a:tr>
              <a:tr h="840946">
                <a:tc>
                  <a:txBody>
                    <a:bodyPr/>
                    <a:lstStyle/>
                    <a:p>
                      <a:r>
                        <a:rPr kumimoji="0" lang="en-US" sz="1800" kern="1200" dirty="0" smtClean="0">
                          <a:solidFill>
                            <a:schemeClr val="dk1"/>
                          </a:solidFill>
                          <a:latin typeface="+mn-lt"/>
                          <a:ea typeface="+mn-ea"/>
                          <a:cs typeface="+mn-cs"/>
                        </a:rPr>
                        <a:t>Amount</a:t>
                      </a:r>
                      <a:endParaRPr lang="en-IN" dirty="0"/>
                    </a:p>
                  </a:txBody>
                  <a:tcPr/>
                </a:tc>
                <a:tc>
                  <a:txBody>
                    <a:bodyPr/>
                    <a:lstStyle/>
                    <a:p>
                      <a:r>
                        <a:rPr lang="en-US" dirty="0" smtClean="0"/>
                        <a:t>Money</a:t>
                      </a:r>
                      <a:endParaRPr lang="en-IN" dirty="0"/>
                    </a:p>
                  </a:txBody>
                  <a:tcPr/>
                </a:tc>
                <a:tc>
                  <a:txBody>
                    <a:bodyPr/>
                    <a:lstStyle/>
                    <a:p>
                      <a:r>
                        <a:rPr lang="en-US" dirty="0" smtClean="0"/>
                        <a:t>Not Null</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Amount</a:t>
                      </a:r>
                      <a:endParaRPr lang="en-IN" dirty="0" smtClean="0"/>
                    </a:p>
                    <a:p>
                      <a:endParaRPr lang="en-IN" dirty="0"/>
                    </a:p>
                  </a:txBody>
                  <a:tcPr/>
                </a:tc>
              </a:tr>
              <a:tr h="840946">
                <a:tc>
                  <a:txBody>
                    <a:bodyPr/>
                    <a:lstStyle/>
                    <a:p>
                      <a:r>
                        <a:rPr kumimoji="0" lang="en-US" sz="1800" kern="1200" dirty="0" smtClean="0">
                          <a:solidFill>
                            <a:schemeClr val="dk1"/>
                          </a:solidFill>
                          <a:latin typeface="+mn-lt"/>
                          <a:ea typeface="+mn-ea"/>
                          <a:cs typeface="+mn-cs"/>
                        </a:rPr>
                        <a:t>Address</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r>
                        <a:rPr kumimoji="0" lang="en-US" sz="1800" kern="1200" dirty="0" smtClean="0">
                          <a:solidFill>
                            <a:schemeClr val="dk1"/>
                          </a:solidFill>
                          <a:latin typeface="+mn-lt"/>
                          <a:ea typeface="+mn-ea"/>
                          <a:cs typeface="+mn-cs"/>
                        </a:rPr>
                        <a:t>Address</a:t>
                      </a:r>
                      <a:endParaRPr lang="en-IN" dirty="0"/>
                    </a:p>
                  </a:txBody>
                  <a:tcPr/>
                </a:tc>
              </a:tr>
              <a:tr h="840946">
                <a:tc>
                  <a:txBody>
                    <a:bodyPr/>
                    <a:lstStyle/>
                    <a:p>
                      <a:r>
                        <a:rPr lang="en-US" dirty="0" smtClean="0"/>
                        <a:t>Account number</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Name:Cart</a:t>
            </a:r>
            <a:endParaRPr lang="en-IN" dirty="0"/>
          </a:p>
        </p:txBody>
      </p:sp>
      <p:sp>
        <p:nvSpPr>
          <p:cNvPr id="3" name="Content Placeholder 2"/>
          <p:cNvSpPr>
            <a:spLocks noGrp="1"/>
          </p:cNvSpPr>
          <p:nvPr>
            <p:ph idx="1"/>
          </p:nvPr>
        </p:nvSpPr>
        <p:spPr>
          <a:xfrm>
            <a:off x="457200" y="1500174"/>
            <a:ext cx="7467600" cy="4625989"/>
          </a:xfrm>
        </p:spPr>
        <p:txBody>
          <a:bodyPr/>
          <a:lstStyle/>
          <a:p>
            <a:endParaRPr lang="en-IN" dirty="0"/>
          </a:p>
        </p:txBody>
      </p:sp>
      <p:graphicFrame>
        <p:nvGraphicFramePr>
          <p:cNvPr id="4" name="Content Placeholder 4"/>
          <p:cNvGraphicFramePr>
            <a:graphicFrameLocks/>
          </p:cNvGraphicFramePr>
          <p:nvPr/>
        </p:nvGraphicFramePr>
        <p:xfrm>
          <a:off x="714346" y="1500172"/>
          <a:ext cx="7253288" cy="5216990"/>
        </p:xfrm>
        <a:graphic>
          <a:graphicData uri="http://schemas.openxmlformats.org/drawingml/2006/table">
            <a:tbl>
              <a:tblPr firstRow="1" bandRow="1">
                <a:tableStyleId>{5C22544A-7EE6-4342-B048-85BDC9FD1C3A}</a:tableStyleId>
              </a:tblPr>
              <a:tblGrid>
                <a:gridCol w="1813322"/>
                <a:gridCol w="1813322"/>
                <a:gridCol w="1813322"/>
                <a:gridCol w="1813322"/>
              </a:tblGrid>
              <a:tr h="938806">
                <a:tc>
                  <a:txBody>
                    <a:bodyPr/>
                    <a:lstStyle/>
                    <a:p>
                      <a:r>
                        <a:rPr kumimoji="0" lang="en-US" sz="1800" b="1" kern="1200" dirty="0" smtClean="0">
                          <a:solidFill>
                            <a:schemeClr val="lt1"/>
                          </a:solidFill>
                          <a:latin typeface="+mn-lt"/>
                          <a:ea typeface="+mn-ea"/>
                          <a:cs typeface="+mn-cs"/>
                        </a:rPr>
                        <a:t>Field Name </a:t>
                      </a:r>
                      <a:endParaRPr lang="en-IN" dirty="0"/>
                    </a:p>
                  </a:txBody>
                  <a:tcPr/>
                </a:tc>
                <a:tc>
                  <a:txBody>
                    <a:bodyPr/>
                    <a:lstStyle/>
                    <a:p>
                      <a:r>
                        <a:rPr kumimoji="0" lang="en-US" sz="1800" b="1" kern="1200" dirty="0" smtClean="0">
                          <a:solidFill>
                            <a:schemeClr val="lt1"/>
                          </a:solidFill>
                          <a:latin typeface="+mn-lt"/>
                          <a:ea typeface="+mn-ea"/>
                          <a:cs typeface="+mn-cs"/>
                        </a:rPr>
                        <a:t>Data Type</a:t>
                      </a:r>
                      <a:endParaRPr lang="en-IN" dirty="0"/>
                    </a:p>
                  </a:txBody>
                  <a:tcPr/>
                </a:tc>
                <a:tc>
                  <a:txBody>
                    <a:bodyPr/>
                    <a:lstStyle/>
                    <a:p>
                      <a:r>
                        <a:rPr kumimoji="0" lang="en-US" sz="1800" b="1" kern="1200" dirty="0" smtClean="0">
                          <a:solidFill>
                            <a:schemeClr val="lt1"/>
                          </a:solidFill>
                          <a:latin typeface="+mn-lt"/>
                          <a:ea typeface="+mn-ea"/>
                          <a:cs typeface="+mn-cs"/>
                        </a:rPr>
                        <a:t>Constraint </a:t>
                      </a:r>
                      <a:endParaRPr lang="en-IN" dirty="0"/>
                    </a:p>
                  </a:txBody>
                  <a:tcPr/>
                </a:tc>
                <a:tc>
                  <a:txBody>
                    <a:bodyPr/>
                    <a:lstStyle/>
                    <a:p>
                      <a:r>
                        <a:rPr kumimoji="0" lang="en-US" sz="1800" b="1" kern="1200" smtClean="0">
                          <a:solidFill>
                            <a:schemeClr val="lt1"/>
                          </a:solidFill>
                          <a:latin typeface="+mn-lt"/>
                          <a:ea typeface="+mn-ea"/>
                          <a:cs typeface="+mn-cs"/>
                        </a:rPr>
                        <a:t>Description</a:t>
                      </a:r>
                      <a:endParaRPr lang="en-IN"/>
                    </a:p>
                  </a:txBody>
                  <a:tcPr/>
                </a:tc>
              </a:tr>
              <a:tr h="561394">
                <a:tc>
                  <a:txBody>
                    <a:bodyPr/>
                    <a:lstStyle/>
                    <a:p>
                      <a:r>
                        <a:rPr kumimoji="0" lang="en-US" sz="1800" kern="1200" dirty="0" smtClean="0">
                          <a:solidFill>
                            <a:schemeClr val="dk1"/>
                          </a:solidFill>
                          <a:latin typeface="+mn-lt"/>
                          <a:ea typeface="+mn-ea"/>
                          <a:cs typeface="+mn-cs"/>
                        </a:rPr>
                        <a:t>P_id</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Emailid</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p>
                  </a:txBody>
                  <a:tcPr/>
                </a:tc>
              </a:tr>
              <a:tr h="840946">
                <a:tc>
                  <a:txBody>
                    <a:bodyPr/>
                    <a:lstStyle/>
                    <a:p>
                      <a:r>
                        <a:rPr kumimoji="0" lang="en-US" sz="1800" kern="1200" dirty="0" smtClean="0">
                          <a:solidFill>
                            <a:schemeClr val="dk1"/>
                          </a:solidFill>
                          <a:latin typeface="+mn-lt"/>
                          <a:ea typeface="+mn-ea"/>
                          <a:cs typeface="+mn-cs"/>
                        </a:rPr>
                        <a:t>Price</a:t>
                      </a:r>
                      <a:endParaRPr lang="en-IN" dirty="0"/>
                    </a:p>
                  </a:txBody>
                  <a:tcPr/>
                </a:tc>
                <a:tc>
                  <a:txBody>
                    <a:bodyPr/>
                    <a:lstStyle/>
                    <a:p>
                      <a:r>
                        <a:rPr kumimoji="0" lang="en-US" sz="1800" kern="1200" smtClean="0">
                          <a:solidFill>
                            <a:schemeClr val="dk1"/>
                          </a:solidFill>
                          <a:latin typeface="+mn-lt"/>
                          <a:ea typeface="+mn-ea"/>
                          <a:cs typeface="+mn-cs"/>
                        </a:rPr>
                        <a:t>Money</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Bankname</a:t>
                      </a:r>
                      <a:endParaRPr lang="en-IN" dirty="0" smtClean="0"/>
                    </a:p>
                    <a:p>
                      <a:endParaRPr lang="en-IN" dirty="0"/>
                    </a:p>
                  </a:txBody>
                  <a:tcPr/>
                </a:tc>
              </a:tr>
              <a:tr h="840946">
                <a:tc>
                  <a:txBody>
                    <a:bodyPr/>
                    <a:lstStyle/>
                    <a:p>
                      <a:r>
                        <a:rPr kumimoji="0" lang="en-US" sz="1800" kern="1200" dirty="0" smtClean="0">
                          <a:solidFill>
                            <a:schemeClr val="dk1"/>
                          </a:solidFill>
                          <a:latin typeface="+mn-lt"/>
                          <a:ea typeface="+mn-ea"/>
                          <a:cs typeface="+mn-cs"/>
                        </a:rPr>
                        <a:t>image</a:t>
                      </a:r>
                      <a:endParaRPr lang="en-IN" dirty="0"/>
                    </a:p>
                  </a:txBody>
                  <a:tcPr/>
                </a:tc>
                <a:tc>
                  <a:txBody>
                    <a:bodyPr/>
                    <a:lstStyle/>
                    <a:p>
                      <a:r>
                        <a:rPr lang="en-US" dirty="0" smtClean="0"/>
                        <a:t>Money</a:t>
                      </a:r>
                      <a:endParaRPr lang="en-IN" dirty="0"/>
                    </a:p>
                  </a:txBody>
                  <a:tcPr/>
                </a:tc>
                <a:tc>
                  <a:txBody>
                    <a:bodyPr/>
                    <a:lstStyle/>
                    <a:p>
                      <a:r>
                        <a:rPr lang="en-US" dirty="0" smtClean="0"/>
                        <a:t>Not Null</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Amount</a:t>
                      </a:r>
                      <a:endParaRPr lang="en-IN" dirty="0" smtClean="0"/>
                    </a:p>
                    <a:p>
                      <a:endParaRPr lang="en-IN" dirty="0"/>
                    </a:p>
                  </a:txBody>
                  <a:tcPr/>
                </a:tc>
              </a:tr>
              <a:tr h="840946">
                <a:tc>
                  <a:txBody>
                    <a:bodyPr/>
                    <a:lstStyle/>
                    <a:p>
                      <a:r>
                        <a:rPr kumimoji="0" lang="en-US" sz="1800" kern="1200" dirty="0" smtClean="0">
                          <a:solidFill>
                            <a:schemeClr val="dk1"/>
                          </a:solidFill>
                          <a:latin typeface="+mn-lt"/>
                          <a:ea typeface="+mn-ea"/>
                          <a:cs typeface="+mn-cs"/>
                        </a:rPr>
                        <a:t>P_date</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r>
                        <a:rPr kumimoji="0" lang="en-US" sz="1800" kern="1200" dirty="0" smtClean="0">
                          <a:solidFill>
                            <a:schemeClr val="dk1"/>
                          </a:solidFill>
                          <a:latin typeface="+mn-lt"/>
                          <a:ea typeface="+mn-ea"/>
                          <a:cs typeface="+mn-cs"/>
                        </a:rPr>
                        <a:t>Address</a:t>
                      </a:r>
                      <a:endParaRPr lang="en-IN" dirty="0"/>
                    </a:p>
                  </a:txBody>
                  <a:tcPr/>
                </a:tc>
              </a:tr>
              <a:tr h="840946">
                <a:tc>
                  <a:txBody>
                    <a:bodyPr/>
                    <a:lstStyle/>
                    <a:p>
                      <a:r>
                        <a:rPr lang="en-US" dirty="0" smtClean="0"/>
                        <a:t>Emailid</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After completion of the project. I am trying to satisfy maximum basic requirement of user and provide more facility working at the online system.</a:t>
            </a:r>
          </a:p>
          <a:p>
            <a:pPr lvl="0"/>
            <a:r>
              <a:rPr lang="en-US" dirty="0" smtClean="0"/>
              <a:t>But there is some limitation.</a:t>
            </a:r>
          </a:p>
          <a:p>
            <a:pPr lvl="0"/>
            <a:r>
              <a:rPr lang="en-US" dirty="0" smtClean="0"/>
              <a:t>Help is not providing.</a:t>
            </a:r>
          </a:p>
          <a:p>
            <a:pPr lvl="0"/>
            <a:r>
              <a:rPr lang="en-US" dirty="0" smtClean="0"/>
              <a:t>Backup and restore facility are not provide. </a:t>
            </a:r>
          </a:p>
          <a:p>
            <a:pPr lvl="0"/>
            <a:r>
              <a:rPr lang="en-US" dirty="0" smtClean="0"/>
              <a:t>Cannot change in record.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a:bodyPr>
          <a:lstStyle/>
          <a:p>
            <a:pPr lvl="0"/>
            <a:r>
              <a:rPr lang="en-US" dirty="0" smtClean="0"/>
              <a:t>This system is fulfilling almost each and every requirement of the user.</a:t>
            </a:r>
            <a:endParaRPr lang="en-IN" dirty="0" smtClean="0"/>
          </a:p>
          <a:p>
            <a:pPr lvl="0"/>
            <a:r>
              <a:rPr lang="en-US" dirty="0" smtClean="0"/>
              <a:t>There is some limitation but, according to developer, on user side the system has not any limitation.</a:t>
            </a:r>
            <a:endParaRPr lang="en-IN" dirty="0" smtClean="0"/>
          </a:p>
          <a:p>
            <a:pPr lvl="0"/>
            <a:r>
              <a:rPr lang="en-US" dirty="0" smtClean="0"/>
              <a:t>The system developed here is totally user friendly. But concept it has involved detail knowledge of computer and various process of the system.</a:t>
            </a:r>
            <a:endParaRPr lang="en-IN" dirty="0" smtClean="0"/>
          </a:p>
          <a:p>
            <a:pPr>
              <a:buNone/>
            </a:pP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type="body" sz="half" idx="2"/>
          </p:nvPr>
        </p:nvSpPr>
        <p:spPr/>
        <p:txBody>
          <a:bodyPr>
            <a:normAutofit/>
          </a:bodyPr>
          <a:lstStyle/>
          <a:p>
            <a:pPr>
              <a:buFont typeface="Arial" charset="0"/>
              <a:buNone/>
            </a:pPr>
            <a:r>
              <a:rPr lang="en-US" sz="6000" b="1" smtClean="0"/>
              <a:t>     </a:t>
            </a:r>
          </a:p>
        </p:txBody>
      </p:sp>
      <p:sp>
        <p:nvSpPr>
          <p:cNvPr id="35846" name="TextBox 5"/>
          <p:cNvSpPr txBox="1">
            <a:spLocks noChangeArrowheads="1"/>
          </p:cNvSpPr>
          <p:nvPr/>
        </p:nvSpPr>
        <p:spPr bwMode="auto">
          <a:xfrm>
            <a:off x="1828800" y="2438400"/>
            <a:ext cx="5334000" cy="830263"/>
          </a:xfrm>
          <a:prstGeom prst="rect">
            <a:avLst/>
          </a:prstGeom>
          <a:noFill/>
          <a:ln w="9525">
            <a:noFill/>
            <a:miter lim="800000"/>
            <a:headEnd/>
            <a:tailEnd/>
          </a:ln>
        </p:spPr>
        <p:txBody>
          <a:bodyPr>
            <a:spAutoFit/>
            <a:scene3d>
              <a:camera prst="orthographicFront"/>
              <a:lightRig rig="balanced" dir="t">
                <a:rot lat="0" lon="0" rev="2100000"/>
              </a:lightRig>
            </a:scene3d>
            <a:sp3d extrusionH="57150" prstMaterial="metal">
              <a:bevelT w="38100" h="25400"/>
              <a:contourClr>
                <a:schemeClr val="bg2"/>
              </a:contourClr>
            </a:sp3d>
          </a:bodyPr>
          <a:lstStyle/>
          <a:p>
            <a:r>
              <a:rPr lang="en-US" sz="4800" b="1" dirty="0">
                <a:ln w="50800"/>
                <a:solidFill>
                  <a:schemeClr val="bg1">
                    <a:shade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Index</a:t>
            </a:r>
            <a:endParaRPr lang="en-US" dirty="0"/>
          </a:p>
        </p:txBody>
      </p:sp>
      <p:sp>
        <p:nvSpPr>
          <p:cNvPr id="9" name="Content Placeholder 8"/>
          <p:cNvSpPr>
            <a:spLocks noGrp="1"/>
          </p:cNvSpPr>
          <p:nvPr>
            <p:ph idx="1"/>
          </p:nvPr>
        </p:nvSpPr>
        <p:spPr/>
        <p:txBody>
          <a:bodyPr>
            <a:normAutofit fontScale="77500" lnSpcReduction="20000"/>
          </a:bodyPr>
          <a:lstStyle/>
          <a:p>
            <a:pPr>
              <a:buFont typeface="Wingdings" pitchFamily="2" charset="2"/>
              <a:buChar char="q"/>
            </a:pPr>
            <a:r>
              <a:rPr lang="en-US" dirty="0" smtClean="0">
                <a:hlinkClick r:id="rId3" action="ppaction://hlinksldjump"/>
              </a:rPr>
              <a:t>Project Profile</a:t>
            </a:r>
            <a:endParaRPr lang="en-US" dirty="0" smtClean="0"/>
          </a:p>
          <a:p>
            <a:pPr>
              <a:buFont typeface="Wingdings" pitchFamily="2" charset="2"/>
              <a:buChar char="q"/>
            </a:pPr>
            <a:r>
              <a:rPr lang="en-US" dirty="0" smtClean="0">
                <a:hlinkClick r:id="rId4" action="ppaction://hlinksldjump"/>
              </a:rPr>
              <a:t>Introduction</a:t>
            </a:r>
            <a:endParaRPr lang="en-US" dirty="0" smtClean="0"/>
          </a:p>
          <a:p>
            <a:pPr>
              <a:buFont typeface="Wingdings" pitchFamily="2" charset="2"/>
              <a:buChar char="q"/>
            </a:pPr>
            <a:r>
              <a:rPr lang="en-US" dirty="0" smtClean="0">
                <a:hlinkClick r:id="rId5" action="ppaction://hlinksldjump"/>
              </a:rPr>
              <a:t>Scope of work</a:t>
            </a:r>
            <a:endParaRPr lang="en-US" dirty="0" smtClean="0"/>
          </a:p>
          <a:p>
            <a:pPr>
              <a:buFont typeface="Wingdings" pitchFamily="2" charset="2"/>
              <a:buChar char="q"/>
            </a:pPr>
            <a:r>
              <a:rPr lang="en-US" dirty="0" smtClean="0">
                <a:hlinkClick r:id="rId6" action="ppaction://hlinksldjump"/>
              </a:rPr>
              <a:t>Objectives</a:t>
            </a:r>
            <a:endParaRPr lang="en-US" dirty="0" smtClean="0"/>
          </a:p>
          <a:p>
            <a:pPr>
              <a:buFont typeface="Wingdings" pitchFamily="2" charset="2"/>
              <a:buChar char="q"/>
            </a:pPr>
            <a:r>
              <a:rPr lang="en-US" dirty="0" smtClean="0">
                <a:hlinkClick r:id="rId7" action="ppaction://hlinksldjump"/>
              </a:rPr>
              <a:t>Proposed System</a:t>
            </a:r>
            <a:endParaRPr lang="en-US" dirty="0" smtClean="0"/>
          </a:p>
          <a:p>
            <a:pPr>
              <a:buFont typeface="Wingdings" pitchFamily="2" charset="2"/>
              <a:buChar char="q"/>
            </a:pPr>
            <a:r>
              <a:rPr lang="en-US" dirty="0" smtClean="0">
                <a:hlinkClick r:id="rId8" action="ppaction://hlinksldjump"/>
              </a:rPr>
              <a:t>System Specification</a:t>
            </a:r>
            <a:endParaRPr lang="en-US" dirty="0" smtClean="0"/>
          </a:p>
          <a:p>
            <a:pPr>
              <a:buFont typeface="Wingdings" pitchFamily="2" charset="2"/>
              <a:buChar char="q"/>
            </a:pPr>
            <a:r>
              <a:rPr lang="en-US" dirty="0" smtClean="0">
                <a:hlinkClick r:id="rId9" action="ppaction://hlinksldjump"/>
              </a:rPr>
              <a:t>Data Flow Diagram</a:t>
            </a:r>
            <a:endParaRPr lang="en-US" dirty="0" smtClean="0"/>
          </a:p>
          <a:p>
            <a:pPr>
              <a:buFont typeface="Wingdings" pitchFamily="2" charset="2"/>
              <a:buChar char="q"/>
            </a:pPr>
            <a:r>
              <a:rPr lang="en-US" dirty="0" smtClean="0">
                <a:hlinkClick r:id="" action="ppaction://noaction"/>
              </a:rPr>
              <a:t>Database Layout</a:t>
            </a:r>
            <a:endParaRPr lang="en-US" dirty="0" smtClean="0"/>
          </a:p>
          <a:p>
            <a:pPr>
              <a:buFont typeface="Wingdings" pitchFamily="2" charset="2"/>
              <a:buChar char="q"/>
            </a:pPr>
            <a:r>
              <a:rPr lang="en-US" dirty="0" smtClean="0">
                <a:hlinkClick r:id="" action="ppaction://noaction"/>
              </a:rPr>
              <a:t>Design Layout </a:t>
            </a:r>
            <a:endParaRPr lang="en-US" dirty="0" smtClean="0"/>
          </a:p>
          <a:p>
            <a:pPr>
              <a:buFont typeface="Wingdings" pitchFamily="2" charset="2"/>
              <a:buChar char="q"/>
            </a:pPr>
            <a:r>
              <a:rPr lang="en-US" dirty="0" smtClean="0">
                <a:hlinkClick r:id="rId10" action="ppaction://hlinksldjump"/>
              </a:rPr>
              <a:t>Limitations</a:t>
            </a:r>
            <a:endParaRPr lang="en-US" dirty="0" smtClean="0"/>
          </a:p>
          <a:p>
            <a:pPr>
              <a:buFont typeface="Wingdings" pitchFamily="2" charset="2"/>
              <a:buChar char="q"/>
            </a:pPr>
            <a:r>
              <a:rPr lang="en-US" dirty="0" smtClean="0">
                <a:hlinkClick r:id="rId9" action="ppaction://hlinksldjump"/>
              </a:rPr>
              <a:t>Conclusion</a:t>
            </a:r>
            <a:endParaRPr lang="en-US" dirty="0" smtClean="0"/>
          </a:p>
          <a:p>
            <a:pPr>
              <a:buFont typeface="Wingdings" pitchFamily="2" charset="2"/>
              <a:buChar char="q"/>
            </a:pPr>
            <a:r>
              <a:rPr lang="en-US" dirty="0" smtClean="0">
                <a:hlinkClick r:id="rId11" action="ppaction://hlinksldjump"/>
              </a:rPr>
              <a:t>Bibliography</a:t>
            </a: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a:p>
        </p:txBody>
      </p:sp>
    </p:spTree>
  </p:cSld>
  <p:clrMapOvr>
    <a:masterClrMapping/>
  </p:clrMapOvr>
  <p:transition>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 xmlns:p14="http://schemas.microsoft.com/office/powerpoint/2010/main" val="2816433771"/>
              </p:ext>
            </p:extLst>
          </p:nvPr>
        </p:nvGraphicFramePr>
        <p:xfrm>
          <a:off x="533400" y="1600198"/>
          <a:ext cx="8077200" cy="4854529"/>
        </p:xfrm>
        <a:graphic>
          <a:graphicData uri="http://schemas.openxmlformats.org/drawingml/2006/table">
            <a:tbl>
              <a:tblPr>
                <a:tableStyleId>{3C2FFA5D-87B4-456A-9821-1D502468CF0F}</a:tableStyleId>
              </a:tblPr>
              <a:tblGrid>
                <a:gridCol w="3056626"/>
                <a:gridCol w="5020574"/>
              </a:tblGrid>
              <a:tr h="358810">
                <a:tc>
                  <a:txBody>
                    <a:bodyPr/>
                    <a:lstStyle/>
                    <a:p>
                      <a:pPr marL="0" marR="0">
                        <a:lnSpc>
                          <a:spcPct val="115000"/>
                        </a:lnSpc>
                        <a:spcBef>
                          <a:spcPts val="0"/>
                        </a:spcBef>
                        <a:spcAft>
                          <a:spcPts val="0"/>
                        </a:spcAft>
                      </a:pPr>
                      <a:r>
                        <a:rPr lang="en-US" sz="2000" dirty="0"/>
                        <a:t>Project Title</a:t>
                      </a:r>
                      <a:endParaRPr lang="en-US" sz="2000" b="1" dirty="0">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spcBef>
                          <a:spcPts val="0"/>
                        </a:spcBef>
                        <a:spcAft>
                          <a:spcPts val="0"/>
                        </a:spcAft>
                        <a:tabLst>
                          <a:tab pos="2971800" algn="ctr"/>
                          <a:tab pos="5943600" algn="r"/>
                        </a:tabLst>
                      </a:pPr>
                      <a:r>
                        <a:rPr lang="en-US" sz="1800" dirty="0">
                          <a:solidFill>
                            <a:srgbClr val="000000"/>
                          </a:solidFill>
                          <a:latin typeface="Arial"/>
                          <a:ea typeface="Calibri"/>
                          <a:cs typeface="Times New Roman"/>
                        </a:rPr>
                        <a:t>: </a:t>
                      </a:r>
                      <a:r>
                        <a:rPr kumimoji="0" lang="en-US" sz="1800" kern="1200" dirty="0" smtClean="0">
                          <a:solidFill>
                            <a:schemeClr val="dk1"/>
                          </a:solidFill>
                          <a:latin typeface="+mn-lt"/>
                          <a:ea typeface="+mn-ea"/>
                          <a:cs typeface="+mn-cs"/>
                        </a:rPr>
                        <a:t>Online Cycle Shop</a:t>
                      </a:r>
                      <a:endParaRPr lang="en-US" sz="1800" dirty="0">
                        <a:latin typeface="Calibri"/>
                        <a:ea typeface="Calibri"/>
                        <a:cs typeface="Times New Roman"/>
                      </a:endParaRPr>
                    </a:p>
                  </a:txBody>
                  <a:tcPr marL="68580" marR="68580" marT="0" marB="0" anchor="ctr"/>
                </a:tc>
              </a:tr>
              <a:tr h="394416">
                <a:tc>
                  <a:txBody>
                    <a:bodyPr/>
                    <a:lstStyle/>
                    <a:p>
                      <a:pPr marL="0" marR="0">
                        <a:lnSpc>
                          <a:spcPct val="115000"/>
                        </a:lnSpc>
                        <a:spcBef>
                          <a:spcPts val="0"/>
                        </a:spcBef>
                        <a:spcAft>
                          <a:spcPts val="0"/>
                        </a:spcAft>
                      </a:pPr>
                      <a:r>
                        <a:rPr lang="en-US" sz="2000"/>
                        <a:t>Project Developed</a:t>
                      </a:r>
                      <a:endParaRPr lang="en-US" sz="2000" b="1">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latin typeface="Arial"/>
                          <a:ea typeface="Times New Roman"/>
                          <a:cs typeface="Shruti"/>
                        </a:rPr>
                        <a:t>:</a:t>
                      </a:r>
                      <a:r>
                        <a:rPr lang="en-US" sz="1800" b="1" dirty="0" smtClean="0">
                          <a:solidFill>
                            <a:schemeClr val="bg1"/>
                          </a:solidFill>
                          <a:latin typeface="Calibri" pitchFamily="34" charset="0"/>
                          <a:ea typeface="Times New Roman"/>
                          <a:cs typeface="Shruti"/>
                        </a:rPr>
                        <a:t>Jimit</a:t>
                      </a:r>
                      <a:r>
                        <a:rPr lang="en-US" sz="1800" b="1" baseline="0" dirty="0" smtClean="0">
                          <a:solidFill>
                            <a:schemeClr val="bg1"/>
                          </a:solidFill>
                          <a:latin typeface="Calibri" pitchFamily="34" charset="0"/>
                          <a:ea typeface="Times New Roman"/>
                          <a:cs typeface="Shruti"/>
                        </a:rPr>
                        <a:t> Shah</a:t>
                      </a:r>
                      <a:endParaRPr lang="en-US" sz="1800" dirty="0">
                        <a:latin typeface="Times New Roman"/>
                        <a:ea typeface="Times New Roman"/>
                        <a:cs typeface="Shruti"/>
                      </a:endParaRPr>
                    </a:p>
                  </a:txBody>
                  <a:tcPr marL="68580" marR="68580" marT="0" marB="0" anchor="ctr"/>
                </a:tc>
              </a:tr>
              <a:tr h="394416">
                <a:tc>
                  <a:txBody>
                    <a:bodyPr/>
                    <a:lstStyle/>
                    <a:p>
                      <a:pPr marL="0" marR="0">
                        <a:lnSpc>
                          <a:spcPct val="115000"/>
                        </a:lnSpc>
                        <a:spcBef>
                          <a:spcPts val="0"/>
                        </a:spcBef>
                        <a:spcAft>
                          <a:spcPts val="0"/>
                        </a:spcAft>
                      </a:pPr>
                      <a:r>
                        <a:rPr lang="en-US" sz="2000" dirty="0"/>
                        <a:t>Project Guide</a:t>
                      </a:r>
                      <a:endParaRPr lang="en-US" sz="2000" b="1" dirty="0">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lnSpc>
                          <a:spcPct val="115000"/>
                        </a:lnSpc>
                        <a:spcBef>
                          <a:spcPts val="0"/>
                        </a:spcBef>
                        <a:spcAft>
                          <a:spcPts val="0"/>
                        </a:spcAft>
                      </a:pPr>
                      <a:r>
                        <a:rPr lang="en-US" sz="1800" dirty="0" smtClean="0">
                          <a:solidFill>
                            <a:srgbClr val="000000"/>
                          </a:solidFill>
                          <a:latin typeface="Arial"/>
                          <a:ea typeface="Times New Roman"/>
                          <a:cs typeface="Shruti"/>
                        </a:rPr>
                        <a:t>:Hardip</a:t>
                      </a:r>
                      <a:r>
                        <a:rPr lang="en-US" sz="1800" baseline="0" dirty="0" smtClean="0">
                          <a:solidFill>
                            <a:srgbClr val="000000"/>
                          </a:solidFill>
                          <a:latin typeface="Arial"/>
                          <a:ea typeface="Times New Roman"/>
                          <a:cs typeface="Shruti"/>
                        </a:rPr>
                        <a:t> Raulji</a:t>
                      </a:r>
                      <a:endParaRPr lang="en-US" sz="1800" dirty="0">
                        <a:latin typeface="Times New Roman"/>
                        <a:ea typeface="Times New Roman"/>
                        <a:cs typeface="Shruti"/>
                      </a:endParaRPr>
                    </a:p>
                  </a:txBody>
                  <a:tcPr marL="68580" marR="68580" marT="0" marB="0" anchor="ctr"/>
                </a:tc>
              </a:tr>
              <a:tr h="394416">
                <a:tc>
                  <a:txBody>
                    <a:bodyPr/>
                    <a:lstStyle/>
                    <a:p>
                      <a:pPr marL="0" marR="0">
                        <a:lnSpc>
                          <a:spcPct val="115000"/>
                        </a:lnSpc>
                        <a:spcBef>
                          <a:spcPts val="0"/>
                        </a:spcBef>
                        <a:spcAft>
                          <a:spcPts val="0"/>
                        </a:spcAft>
                      </a:pPr>
                      <a:r>
                        <a:rPr lang="en-US" sz="2000"/>
                        <a:t>Project Duration</a:t>
                      </a:r>
                      <a:endParaRPr lang="en-US" sz="2000" b="1">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lnSpc>
                          <a:spcPct val="115000"/>
                        </a:lnSpc>
                        <a:spcBef>
                          <a:spcPts val="0"/>
                        </a:spcBef>
                        <a:spcAft>
                          <a:spcPts val="0"/>
                        </a:spcAft>
                      </a:pPr>
                      <a:r>
                        <a:rPr lang="en-US" sz="2000" dirty="0"/>
                        <a:t>: </a:t>
                      </a:r>
                      <a:r>
                        <a:rPr lang="en-US" sz="2000" dirty="0" smtClean="0"/>
                        <a:t>Dec-2017 </a:t>
                      </a:r>
                      <a:r>
                        <a:rPr lang="en-US" sz="2000" dirty="0"/>
                        <a:t>to </a:t>
                      </a:r>
                      <a:r>
                        <a:rPr lang="en-US" sz="2000" dirty="0" smtClean="0"/>
                        <a:t>Mar-2018</a:t>
                      </a:r>
                      <a:endParaRPr lang="en-US" sz="2000" dirty="0">
                        <a:solidFill>
                          <a:srgbClr val="E36C0A"/>
                        </a:solidFill>
                        <a:latin typeface="Arial" pitchFamily="34" charset="0"/>
                        <a:ea typeface="Times New Roman"/>
                        <a:cs typeface="Arial" pitchFamily="34" charset="0"/>
                      </a:endParaRPr>
                    </a:p>
                  </a:txBody>
                  <a:tcPr marL="48021" marR="48021" marT="0" marB="0" anchor="ctr"/>
                </a:tc>
              </a:tr>
              <a:tr h="394416">
                <a:tc>
                  <a:txBody>
                    <a:bodyPr/>
                    <a:lstStyle/>
                    <a:p>
                      <a:pPr marL="0" marR="0">
                        <a:lnSpc>
                          <a:spcPct val="115000"/>
                        </a:lnSpc>
                        <a:spcBef>
                          <a:spcPts val="0"/>
                        </a:spcBef>
                        <a:spcAft>
                          <a:spcPts val="0"/>
                        </a:spcAft>
                      </a:pPr>
                      <a:r>
                        <a:rPr lang="en-US" sz="2000"/>
                        <a:t>Front-End</a:t>
                      </a:r>
                      <a:endParaRPr lang="en-US" sz="2000" b="1">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lnSpc>
                          <a:spcPct val="115000"/>
                        </a:lnSpc>
                        <a:spcBef>
                          <a:spcPts val="0"/>
                        </a:spcBef>
                        <a:spcAft>
                          <a:spcPts val="0"/>
                        </a:spcAft>
                      </a:pPr>
                      <a:r>
                        <a:rPr lang="en-US" sz="2000" dirty="0"/>
                        <a:t>: ASP .NET </a:t>
                      </a:r>
                      <a:r>
                        <a:rPr lang="en-US" sz="2000" dirty="0" smtClean="0"/>
                        <a:t>With</a:t>
                      </a:r>
                      <a:r>
                        <a:rPr lang="en-US" sz="2000" baseline="0" dirty="0" smtClean="0"/>
                        <a:t> VB</a:t>
                      </a:r>
                      <a:r>
                        <a:rPr lang="en-US" sz="2000" dirty="0" smtClean="0"/>
                        <a:t> </a:t>
                      </a:r>
                      <a:r>
                        <a:rPr lang="en-US" sz="2000" dirty="0"/>
                        <a:t>(Visual Studio </a:t>
                      </a:r>
                      <a:r>
                        <a:rPr lang="en-US" sz="2000" dirty="0" smtClean="0"/>
                        <a:t>2008)</a:t>
                      </a:r>
                      <a:endParaRPr lang="en-US" sz="2000" dirty="0">
                        <a:solidFill>
                          <a:srgbClr val="E36C0A"/>
                        </a:solidFill>
                        <a:latin typeface="Arial" pitchFamily="34" charset="0"/>
                        <a:ea typeface="Times New Roman"/>
                        <a:cs typeface="Arial" pitchFamily="34" charset="0"/>
                      </a:endParaRPr>
                    </a:p>
                  </a:txBody>
                  <a:tcPr marL="48021" marR="48021" marT="0" marB="0" anchor="ctr"/>
                </a:tc>
              </a:tr>
              <a:tr h="394416">
                <a:tc>
                  <a:txBody>
                    <a:bodyPr/>
                    <a:lstStyle/>
                    <a:p>
                      <a:pPr marL="0" marR="0">
                        <a:lnSpc>
                          <a:spcPct val="115000"/>
                        </a:lnSpc>
                        <a:spcBef>
                          <a:spcPts val="0"/>
                        </a:spcBef>
                        <a:spcAft>
                          <a:spcPts val="0"/>
                        </a:spcAft>
                      </a:pPr>
                      <a:r>
                        <a:rPr lang="en-US" sz="2000"/>
                        <a:t>Medial-End</a:t>
                      </a:r>
                      <a:endParaRPr lang="en-US" sz="2000" b="1">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lnSpc>
                          <a:spcPct val="115000"/>
                        </a:lnSpc>
                        <a:spcBef>
                          <a:spcPts val="0"/>
                        </a:spcBef>
                        <a:spcAft>
                          <a:spcPts val="0"/>
                        </a:spcAft>
                      </a:pPr>
                      <a:r>
                        <a:rPr lang="en-US" sz="2000" dirty="0"/>
                        <a:t>: </a:t>
                      </a:r>
                      <a:r>
                        <a:rPr lang="en-US" sz="2000" dirty="0" smtClean="0"/>
                        <a:t>SQL</a:t>
                      </a:r>
                      <a:r>
                        <a:rPr lang="en-US" sz="2000" baseline="0" dirty="0" smtClean="0"/>
                        <a:t> Server 2005</a:t>
                      </a:r>
                      <a:endParaRPr lang="en-US" sz="2000" dirty="0">
                        <a:solidFill>
                          <a:srgbClr val="E36C0A"/>
                        </a:solidFill>
                        <a:latin typeface="Arial" pitchFamily="34" charset="0"/>
                        <a:ea typeface="Times New Roman"/>
                        <a:cs typeface="Arial" pitchFamily="34" charset="0"/>
                      </a:endParaRPr>
                    </a:p>
                  </a:txBody>
                  <a:tcPr marL="48021" marR="48021" marT="0" marB="0" anchor="ctr"/>
                </a:tc>
              </a:tr>
              <a:tr h="394416">
                <a:tc>
                  <a:txBody>
                    <a:bodyPr/>
                    <a:lstStyle/>
                    <a:p>
                      <a:pPr marL="0" marR="0">
                        <a:lnSpc>
                          <a:spcPct val="115000"/>
                        </a:lnSpc>
                        <a:spcBef>
                          <a:spcPts val="0"/>
                        </a:spcBef>
                        <a:spcAft>
                          <a:spcPts val="0"/>
                        </a:spcAft>
                      </a:pPr>
                      <a:r>
                        <a:rPr lang="en-US" sz="2000"/>
                        <a:t>Back-End</a:t>
                      </a:r>
                      <a:endParaRPr lang="en-US" sz="2000" b="1">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lnSpc>
                          <a:spcPct val="115000"/>
                        </a:lnSpc>
                        <a:spcBef>
                          <a:spcPts val="0"/>
                        </a:spcBef>
                        <a:spcAft>
                          <a:spcPts val="0"/>
                        </a:spcAft>
                      </a:pPr>
                      <a:r>
                        <a:rPr lang="en-US" sz="2000" dirty="0"/>
                        <a:t>: Microsoft</a:t>
                      </a:r>
                      <a:r>
                        <a:rPr lang="en-US" sz="2000" baseline="30000" dirty="0"/>
                        <a:t>®</a:t>
                      </a:r>
                      <a:r>
                        <a:rPr lang="en-US" sz="2000" dirty="0"/>
                        <a:t> SQL Server </a:t>
                      </a:r>
                      <a:r>
                        <a:rPr lang="en-US" sz="2000" dirty="0" smtClean="0"/>
                        <a:t>2008</a:t>
                      </a:r>
                      <a:endParaRPr lang="en-US" sz="2000" dirty="0">
                        <a:solidFill>
                          <a:srgbClr val="E36C0A"/>
                        </a:solidFill>
                        <a:latin typeface="Arial" pitchFamily="34" charset="0"/>
                        <a:ea typeface="Times New Roman"/>
                        <a:cs typeface="Arial" pitchFamily="34" charset="0"/>
                      </a:endParaRPr>
                    </a:p>
                  </a:txBody>
                  <a:tcPr marL="48021" marR="48021" marT="0" marB="0" anchor="ctr"/>
                </a:tc>
              </a:tr>
              <a:tr h="345114">
                <a:tc>
                  <a:txBody>
                    <a:bodyPr/>
                    <a:lstStyle/>
                    <a:p>
                      <a:pPr marL="0" marR="0">
                        <a:lnSpc>
                          <a:spcPct val="115000"/>
                        </a:lnSpc>
                        <a:spcBef>
                          <a:spcPts val="0"/>
                        </a:spcBef>
                        <a:spcAft>
                          <a:spcPts val="0"/>
                        </a:spcAft>
                      </a:pPr>
                      <a:r>
                        <a:rPr lang="en-US" sz="2000"/>
                        <a:t>Documentation Tools</a:t>
                      </a:r>
                      <a:endParaRPr lang="en-US" sz="2000" b="1">
                        <a:solidFill>
                          <a:srgbClr val="E36C0A"/>
                        </a:solidFill>
                        <a:latin typeface="Arial" pitchFamily="34" charset="0"/>
                        <a:ea typeface="Times New Roman"/>
                        <a:cs typeface="Arial" pitchFamily="34" charset="0"/>
                      </a:endParaRPr>
                    </a:p>
                  </a:txBody>
                  <a:tcPr marL="48021" marR="48021" marT="0" marB="0" anchor="ctr"/>
                </a:tc>
                <a:tc>
                  <a:txBody>
                    <a:bodyPr/>
                    <a:lstStyle/>
                    <a:p>
                      <a:pPr marL="0" marR="0">
                        <a:lnSpc>
                          <a:spcPct val="115000"/>
                        </a:lnSpc>
                        <a:spcBef>
                          <a:spcPts val="0"/>
                        </a:spcBef>
                        <a:spcAft>
                          <a:spcPts val="0"/>
                        </a:spcAft>
                      </a:pPr>
                      <a:r>
                        <a:rPr lang="en-US" sz="2000" dirty="0"/>
                        <a:t>: Microsoft</a:t>
                      </a:r>
                      <a:r>
                        <a:rPr lang="en-US" sz="2000" baseline="30000" dirty="0"/>
                        <a:t>®</a:t>
                      </a:r>
                      <a:r>
                        <a:rPr lang="en-US" sz="2000" dirty="0"/>
                        <a:t> office </a:t>
                      </a:r>
                      <a:r>
                        <a:rPr lang="en-US" sz="2000" dirty="0" smtClean="0"/>
                        <a:t>2010</a:t>
                      </a:r>
                      <a:endParaRPr lang="en-US" sz="2000" dirty="0">
                        <a:solidFill>
                          <a:srgbClr val="E36C0A"/>
                        </a:solidFill>
                        <a:latin typeface="Arial" pitchFamily="34" charset="0"/>
                        <a:ea typeface="Times New Roman"/>
                        <a:cs typeface="Arial" pitchFamily="34" charset="0"/>
                      </a:endParaRPr>
                    </a:p>
                  </a:txBody>
                  <a:tcPr marL="48021" marR="48021" marT="0" marB="0" anchor="ctr"/>
                </a:tc>
              </a:tr>
              <a:tr h="1778703">
                <a:tc>
                  <a:txBody>
                    <a:bodyPr/>
                    <a:lstStyle/>
                    <a:p>
                      <a:pPr marL="0" marR="0">
                        <a:lnSpc>
                          <a:spcPct val="115000"/>
                        </a:lnSpc>
                        <a:spcBef>
                          <a:spcPts val="0"/>
                        </a:spcBef>
                        <a:spcAft>
                          <a:spcPts val="0"/>
                        </a:spcAft>
                      </a:pPr>
                      <a:r>
                        <a:rPr lang="en-US" sz="2000" dirty="0"/>
                        <a:t>Submitted To</a:t>
                      </a:r>
                      <a:endParaRPr lang="en-US" sz="2000" b="1" dirty="0">
                        <a:solidFill>
                          <a:srgbClr val="E36C0A"/>
                        </a:solidFill>
                        <a:latin typeface="Arial" pitchFamily="34" charset="0"/>
                        <a:ea typeface="Times New Roman"/>
                        <a:cs typeface="Arial" pitchFamily="34" charset="0"/>
                      </a:endParaRPr>
                    </a:p>
                  </a:txBody>
                  <a:tcPr marL="48021" marR="48021" marT="0" marB="0"/>
                </a:tc>
                <a:tc>
                  <a:txBody>
                    <a:bodyPr/>
                    <a:lstStyle/>
                    <a:p>
                      <a:pPr marL="0" marR="0">
                        <a:lnSpc>
                          <a:spcPct val="115000"/>
                        </a:lnSpc>
                        <a:spcBef>
                          <a:spcPts val="0"/>
                        </a:spcBef>
                        <a:spcAft>
                          <a:spcPts val="0"/>
                        </a:spcAft>
                      </a:pPr>
                      <a:r>
                        <a:rPr lang="en-US" sz="2000" dirty="0" smtClean="0"/>
                        <a:t>:</a:t>
                      </a:r>
                      <a:endParaRPr lang="en-US" sz="2000" dirty="0">
                        <a:solidFill>
                          <a:srgbClr val="E36C0A"/>
                        </a:solidFill>
                        <a:latin typeface="Arial" pitchFamily="34" charset="0"/>
                        <a:ea typeface="Times New Roman"/>
                        <a:cs typeface="Arial" pitchFamily="34" charset="0"/>
                      </a:endParaRPr>
                    </a:p>
                  </a:txBody>
                  <a:tcPr marL="48021" marR="48021" marT="0" marB="0"/>
                </a:tc>
              </a:tr>
            </a:tbl>
          </a:graphicData>
        </a:graphic>
      </p:graphicFrame>
      <p:sp>
        <p:nvSpPr>
          <p:cNvPr id="8" name="Title 7"/>
          <p:cNvSpPr>
            <a:spLocks noGrp="1"/>
          </p:cNvSpPr>
          <p:nvPr>
            <p:ph type="title"/>
          </p:nvPr>
        </p:nvSpPr>
        <p:spPr/>
        <p:txBody>
          <a:bodyPr/>
          <a:lstStyle/>
          <a:p>
            <a:r>
              <a:rPr lang="en-US" dirty="0" smtClean="0"/>
              <a:t>Project Profile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dirty="0" smtClean="0"/>
              <a:t>Introduction</a:t>
            </a:r>
            <a:endParaRPr lang="en-US" dirty="0" smtClean="0"/>
          </a:p>
        </p:txBody>
      </p:sp>
      <p:sp>
        <p:nvSpPr>
          <p:cNvPr id="3075" name="Content Placeholder 2"/>
          <p:cNvSpPr>
            <a:spLocks noGrp="1"/>
          </p:cNvSpPr>
          <p:nvPr>
            <p:ph idx="1"/>
          </p:nvPr>
        </p:nvSpPr>
        <p:spPr>
          <a:xfrm>
            <a:off x="304800" y="1554162"/>
            <a:ext cx="8686800" cy="5303838"/>
          </a:xfrm>
        </p:spPr>
        <p:txBody>
          <a:bodyPr>
            <a:normAutofit/>
          </a:bodyPr>
          <a:lstStyle/>
          <a:p>
            <a:pPr marL="36576" indent="0">
              <a:buNone/>
            </a:pPr>
            <a:endParaRPr lang="en-US" sz="3200" dirty="0"/>
          </a:p>
          <a:p>
            <a:r>
              <a:rPr lang="en-US" sz="3200" dirty="0"/>
              <a:t>	</a:t>
            </a:r>
            <a:r>
              <a:rPr lang="en-US" sz="3200" dirty="0" smtClean="0"/>
              <a:t>Online Cycle Shop is well known Cycle Purchase From online For Kids Femeal and meal. The major portion of the athletic shoes and accessories markets is withheld by the company by owing the share of 47%.. The success story and production.</a:t>
            </a:r>
            <a:endParaRPr lang="en-IN" sz="3200" dirty="0" smtClean="0"/>
          </a:p>
          <a:p>
            <a:endParaRPr lang="en-US" sz="3200" dirty="0"/>
          </a:p>
        </p:txBody>
      </p:sp>
    </p:spTree>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Scope of work</a:t>
            </a:r>
            <a:endParaRPr lang="en-US" dirty="0"/>
          </a:p>
        </p:txBody>
      </p:sp>
      <p:sp>
        <p:nvSpPr>
          <p:cNvPr id="3" name="Content Placeholder 2"/>
          <p:cNvSpPr>
            <a:spLocks noGrp="1"/>
          </p:cNvSpPr>
          <p:nvPr>
            <p:ph idx="1"/>
          </p:nvPr>
        </p:nvSpPr>
        <p:spPr>
          <a:xfrm>
            <a:off x="457200" y="1646237"/>
            <a:ext cx="8229600" cy="5059364"/>
          </a:xfrm>
        </p:spPr>
        <p:txBody>
          <a:bodyPr>
            <a:normAutofit fontScale="92500" lnSpcReduction="20000"/>
          </a:bodyPr>
          <a:lstStyle/>
          <a:p>
            <a:r>
              <a:rPr lang="en-US" dirty="0" smtClean="0"/>
              <a:t>Scope of the Project is to create online Cycle shop for the Bicycle related products.</a:t>
            </a:r>
            <a:endParaRPr lang="en-IN" dirty="0" smtClean="0"/>
          </a:p>
          <a:p>
            <a:pPr lvl="0"/>
            <a:r>
              <a:rPr lang="en-US" b="1" dirty="0" smtClean="0"/>
              <a:t>Interaction:</a:t>
            </a:r>
            <a:endParaRPr lang="en-IN" dirty="0" smtClean="0"/>
          </a:p>
          <a:p>
            <a:pPr>
              <a:buNone/>
            </a:pPr>
            <a:r>
              <a:rPr lang="en-US" dirty="0" smtClean="0"/>
              <a:t>   Test scenarios reflecting the system behavior as the end user is interacting with the system.</a:t>
            </a:r>
            <a:endParaRPr lang="en-IN" dirty="0" smtClean="0"/>
          </a:p>
          <a:p>
            <a:pPr lvl="0"/>
            <a:r>
              <a:rPr lang="en-US" b="1" dirty="0" smtClean="0"/>
              <a:t>Testing</a:t>
            </a:r>
            <a:endParaRPr lang="en-IN" dirty="0" smtClean="0"/>
          </a:p>
          <a:p>
            <a:pPr>
              <a:buNone/>
            </a:pPr>
            <a:r>
              <a:rPr lang="en-US" dirty="0" smtClean="0"/>
              <a:t>   Create a test plan providing a timeline for test scenarios.</a:t>
            </a:r>
            <a:endParaRPr lang="en-IN" dirty="0" smtClean="0"/>
          </a:p>
          <a:p>
            <a:pPr lvl="0"/>
            <a:r>
              <a:rPr lang="en-US" b="1" dirty="0" smtClean="0"/>
              <a:t>Validation </a:t>
            </a:r>
            <a:endParaRPr lang="en-IN" dirty="0" smtClean="0"/>
          </a:p>
          <a:p>
            <a:pPr>
              <a:buNone/>
            </a:pPr>
            <a:r>
              <a:rPr lang="en-US" dirty="0" smtClean="0"/>
              <a:t>    Test data for expected outcomes based on the condition applied. Test backend data to validate the expected outcome.</a:t>
            </a:r>
            <a:endParaRPr lang="en-IN" dirty="0" smtClean="0"/>
          </a:p>
          <a:p>
            <a:pPr lvl="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57158" y="285728"/>
            <a:ext cx="7467600" cy="1143000"/>
          </a:xfrm>
        </p:spPr>
        <p:txBody>
          <a:bodyPr>
            <a:normAutofit/>
          </a:bodyPr>
          <a:lstStyle/>
          <a:p>
            <a:pPr lvl="0"/>
            <a:r>
              <a:rPr lang="en-US" sz="3600" b="1" dirty="0" smtClean="0"/>
              <a:t>	System features</a:t>
            </a:r>
            <a:r>
              <a:rPr lang="en-IN" sz="3200" dirty="0" smtClean="0"/>
              <a:t/>
            </a:r>
            <a:br>
              <a:rPr lang="en-IN" sz="3200" dirty="0" smtClean="0"/>
            </a:br>
            <a:r>
              <a:rPr lang="en-US" sz="3200" b="1" dirty="0" smtClean="0"/>
              <a:t> </a:t>
            </a:r>
            <a:endParaRPr lang="en-US" sz="3200" dirty="0" smtClean="0"/>
          </a:p>
        </p:txBody>
      </p:sp>
      <p:sp>
        <p:nvSpPr>
          <p:cNvPr id="3075" name="Content Placeholder 2"/>
          <p:cNvSpPr>
            <a:spLocks noGrp="1"/>
          </p:cNvSpPr>
          <p:nvPr>
            <p:ph idx="1"/>
          </p:nvPr>
        </p:nvSpPr>
        <p:spPr>
          <a:xfrm>
            <a:off x="304800" y="1554162"/>
            <a:ext cx="8686800" cy="5303838"/>
          </a:xfrm>
        </p:spPr>
        <p:txBody>
          <a:bodyPr>
            <a:normAutofit/>
          </a:bodyPr>
          <a:lstStyle/>
          <a:p>
            <a:pPr>
              <a:buNone/>
            </a:pPr>
            <a:r>
              <a:rPr lang="en-US" sz="3600" b="1" dirty="0" smtClean="0"/>
              <a:t>There are different features of system are as follows:</a:t>
            </a:r>
            <a:endParaRPr lang="en-IN" sz="3600" dirty="0" smtClean="0"/>
          </a:p>
          <a:p>
            <a:pPr lvl="0"/>
            <a:r>
              <a:rPr lang="en-US" sz="2800" dirty="0" smtClean="0"/>
              <a:t>Menu driven and user’s friendly.</a:t>
            </a:r>
            <a:endParaRPr lang="en-IN" sz="2800" dirty="0" smtClean="0"/>
          </a:p>
          <a:p>
            <a:pPr lvl="0"/>
            <a:r>
              <a:rPr lang="en-US" sz="2800" dirty="0" smtClean="0"/>
              <a:t>Provides data security.</a:t>
            </a:r>
            <a:endParaRPr lang="en-IN" sz="2800" dirty="0" smtClean="0"/>
          </a:p>
          <a:p>
            <a:pPr lvl="0"/>
            <a:r>
              <a:rPr lang="en-US" sz="2800" dirty="0" smtClean="0"/>
              <a:t>Interactive Processing.</a:t>
            </a:r>
            <a:endParaRPr lang="en-IN" sz="2800" dirty="0" smtClean="0"/>
          </a:p>
          <a:p>
            <a:pPr lvl="0"/>
            <a:r>
              <a:rPr lang="en-US" sz="2800" dirty="0" smtClean="0"/>
              <a:t>Avoid the duplication of information.</a:t>
            </a:r>
            <a:endParaRPr lang="en-IN" sz="2800" dirty="0" smtClean="0"/>
          </a:p>
          <a:p>
            <a:pPr lvl="0"/>
            <a:r>
              <a:rPr lang="en-US" sz="2800" dirty="0" smtClean="0"/>
              <a:t>More storage space available.</a:t>
            </a:r>
            <a:endParaRPr lang="en-IN" sz="2800" dirty="0" smtClean="0"/>
          </a:p>
          <a:p>
            <a:r>
              <a:rPr lang="en-US" sz="2800" dirty="0" smtClean="0"/>
              <a:t>Different types reports generated</a:t>
            </a:r>
          </a:p>
        </p:txBody>
      </p:sp>
    </p:spTree>
  </p:cSld>
  <p:clrMapOvr>
    <a:masterClrMapping/>
  </p:clrMapOvr>
  <p:transition>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System</a:t>
            </a:r>
            <a:endParaRPr lang="en-US" dirty="0"/>
          </a:p>
        </p:txBody>
      </p:sp>
      <p:sp>
        <p:nvSpPr>
          <p:cNvPr id="3" name="Content Placeholder 2"/>
          <p:cNvSpPr>
            <a:spLocks noGrp="1"/>
          </p:cNvSpPr>
          <p:nvPr>
            <p:ph idx="1"/>
          </p:nvPr>
        </p:nvSpPr>
        <p:spPr>
          <a:xfrm>
            <a:off x="457200" y="1524000"/>
            <a:ext cx="8229600" cy="5211764"/>
          </a:xfrm>
        </p:spPr>
        <p:txBody>
          <a:bodyPr>
            <a:normAutofit lnSpcReduction="10000"/>
          </a:bodyPr>
          <a:lstStyle/>
          <a:p>
            <a:pPr marL="420624" lvl="1" indent="-384048">
              <a:buSzPct val="80000"/>
              <a:buFont typeface="Courier New" pitchFamily="49" charset="0"/>
              <a:buChar char="o"/>
            </a:pPr>
            <a:r>
              <a:rPr lang="en-US" sz="2800" dirty="0" smtClean="0"/>
              <a:t>Here, the manual system to be computerized. Computerizing the existing system and producing the application with the help of some language and database package ease of the work of system.</a:t>
            </a:r>
            <a:endParaRPr lang="en-IN" sz="2400" dirty="0" smtClean="0"/>
          </a:p>
          <a:p>
            <a:pPr marL="420624" lvl="1" indent="-384048">
              <a:buSzPct val="80000"/>
              <a:buFont typeface="Courier New" pitchFamily="49" charset="0"/>
              <a:buChar char="o"/>
            </a:pPr>
            <a:r>
              <a:rPr lang="en-US" sz="2800" dirty="0" smtClean="0"/>
              <a:t>Nobody works without detailed information nowadays. In the computerized system starts with splash windows and the login window. The initial step is to ask for a login name and valid password. The combination of password and login name is valid then only then the user to be allowed to enter the system.</a:t>
            </a:r>
            <a:endParaRPr lang="en-IN" sz="2400" dirty="0" smtClean="0"/>
          </a:p>
          <a:p>
            <a:pPr>
              <a:buFont typeface="Courier New" pitchFamily="49" charset="0"/>
              <a:buChar char="o"/>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6686568" cy="654032"/>
          </a:xfrm>
        </p:spPr>
        <p:txBody>
          <a:bodyPr>
            <a:normAutofit fontScale="90000"/>
          </a:bodyPr>
          <a:lstStyle/>
          <a:p>
            <a:r>
              <a:rPr lang="en-US" sz="4800" b="1" dirty="0" smtClean="0"/>
              <a:t>Database Layout </a:t>
            </a:r>
            <a:endParaRPr lang="en-US" sz="5400" dirty="0" smtClean="0"/>
          </a:p>
        </p:txBody>
      </p:sp>
      <p:sp>
        <p:nvSpPr>
          <p:cNvPr id="3" name="Content Placeholder 2"/>
          <p:cNvSpPr>
            <a:spLocks noGrp="1"/>
          </p:cNvSpPr>
          <p:nvPr>
            <p:ph idx="1"/>
          </p:nvPr>
        </p:nvSpPr>
        <p:spPr>
          <a:xfrm>
            <a:off x="304800" y="1554162"/>
            <a:ext cx="8686800" cy="5151438"/>
          </a:xfrm>
        </p:spPr>
        <p:txBody>
          <a:bodyPr rtlCol="0">
            <a:normAutofit/>
          </a:bodyPr>
          <a:lstStyle/>
          <a:p>
            <a:pPr lvl="2">
              <a:buNone/>
            </a:pPr>
            <a:endParaRPr lang="en-US" dirty="0" smtClean="0"/>
          </a:p>
          <a:p>
            <a:pPr eaLnBrk="1" fontAlgn="auto" hangingPunct="1">
              <a:spcAft>
                <a:spcPts val="0"/>
              </a:spcAft>
              <a:buNone/>
              <a:defRPr/>
            </a:pPr>
            <a:endParaRPr lang="en-US" dirty="0" smtClean="0"/>
          </a:p>
          <a:p>
            <a:pPr eaLnBrk="1" fontAlgn="auto" hangingPunct="1">
              <a:spcAft>
                <a:spcPts val="0"/>
              </a:spcAft>
              <a:buNone/>
              <a:defRPr/>
            </a:pPr>
            <a:endParaRPr lang="en-US" dirty="0"/>
          </a:p>
          <a:p>
            <a:pPr eaLnBrk="1" fontAlgn="auto" hangingPunct="1">
              <a:spcAft>
                <a:spcPts val="0"/>
              </a:spcAft>
              <a:buFont typeface="Arial" pitchFamily="34" charset="0"/>
              <a:buChar char="•"/>
              <a:defRPr/>
            </a:pPr>
            <a:endParaRPr lang="en-US" dirty="0"/>
          </a:p>
        </p:txBody>
      </p:sp>
      <p:sp>
        <p:nvSpPr>
          <p:cNvPr id="4" name="Title 1"/>
          <p:cNvSpPr txBox="1">
            <a:spLocks/>
          </p:cNvSpPr>
          <p:nvPr/>
        </p:nvSpPr>
        <p:spPr>
          <a:xfrm>
            <a:off x="457200" y="274638"/>
            <a:ext cx="5972188" cy="1143000"/>
          </a:xfrm>
          <a:prstGeom prst="rect">
            <a:avLst/>
          </a:prstGeom>
        </p:spPr>
        <p:txBody>
          <a:bodyPr vert="horz" lIns="45720" rIns="4572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
            </a: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000108"/>
            <a:ext cx="7467600" cy="5126055"/>
          </a:xfrm>
          <a:prstGeom prst="rect">
            <a:avLst/>
          </a:prstGeom>
        </p:spPr>
        <p:txBody>
          <a:bodyPr vert="horz">
            <a:normAutofit/>
          </a:bodyPr>
          <a:lstStyle/>
          <a:p>
            <a:pPr marL="420624" lvl="0" indent="-384048" fontAlgn="auto">
              <a:spcBef>
                <a:spcPct val="20000"/>
              </a:spcBef>
              <a:spcAft>
                <a:spcPts val="0"/>
              </a:spcAft>
              <a:buClr>
                <a:schemeClr val="accent1"/>
              </a:buClr>
              <a:buSzPct val="80000"/>
              <a:buFont typeface="Wingdings 2"/>
              <a:buChar char=""/>
              <a:defRPr/>
            </a:pPr>
            <a:r>
              <a:rPr kumimoji="0" lang="en-US" sz="3000" b="1" i="0" u="none" strike="noStrike" kern="1200" cap="none" spc="0" normalizeH="0" baseline="0" noProof="0" dirty="0" smtClean="0">
                <a:ln>
                  <a:noFill/>
                </a:ln>
                <a:solidFill>
                  <a:schemeClr val="tx1"/>
                </a:solidFill>
                <a:effectLst/>
                <a:uLnTx/>
                <a:uFillTx/>
                <a:latin typeface="+mn-lt"/>
                <a:ea typeface="+mn-ea"/>
                <a:cs typeface="+mn-cs"/>
              </a:rPr>
              <a:t>Table name:</a:t>
            </a:r>
            <a:r>
              <a:rPr lang="en-US" sz="3200" b="1" dirty="0" smtClean="0"/>
              <a:t>Table: Registration</a:t>
            </a:r>
          </a:p>
          <a:p>
            <a:endParaRPr lang="en-IN" sz="3200" dirty="0" smtClean="0"/>
          </a:p>
          <a:p>
            <a:pPr marL="420624" lvl="0" indent="-384048" fontAlgn="auto">
              <a:spcBef>
                <a:spcPct val="20000"/>
              </a:spcBef>
              <a:spcAft>
                <a:spcPts val="0"/>
              </a:spcAft>
              <a:buClr>
                <a:schemeClr val="accent1"/>
              </a:buClr>
              <a:buSzPct val="80000"/>
              <a:defRPr/>
            </a:pPr>
            <a:r>
              <a:rPr kumimoji="0" lang="en-US" sz="3000" b="1" i="0" u="none" strike="noStrike" kern="1200" cap="none" spc="0" normalizeH="0" baseline="0" noProof="0" dirty="0" smtClean="0">
                <a:ln>
                  <a:noFill/>
                </a:ln>
                <a:solidFill>
                  <a:schemeClr val="tx1"/>
                </a:solidFill>
                <a:effectLst/>
                <a:uLnTx/>
                <a:uFillTx/>
                <a:latin typeface="+mn-lt"/>
                <a:ea typeface="+mn-ea"/>
                <a:cs typeface="+mn-cs"/>
              </a:rPr>
              <a:t> </a:t>
            </a:r>
            <a:endParaRPr kumimoji="0" lang="en-IN" sz="3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000100" y="1643050"/>
          <a:ext cx="6715172" cy="5332278"/>
        </p:xfrm>
        <a:graphic>
          <a:graphicData uri="http://schemas.openxmlformats.org/drawingml/2006/table">
            <a:tbl>
              <a:tblPr firstRow="1" bandRow="1">
                <a:tableStyleId>{5C22544A-7EE6-4342-B048-85BDC9FD1C3A}</a:tableStyleId>
              </a:tblPr>
              <a:tblGrid>
                <a:gridCol w="1524000"/>
                <a:gridCol w="1547834"/>
                <a:gridCol w="1500166"/>
                <a:gridCol w="2143172"/>
              </a:tblGrid>
              <a:tr h="358129">
                <a:tc>
                  <a:txBody>
                    <a:bodyPr/>
                    <a:lstStyle/>
                    <a:p>
                      <a:r>
                        <a:rPr kumimoji="0" lang="en-US" sz="1800" b="1" kern="1200" dirty="0" smtClean="0">
                          <a:solidFill>
                            <a:schemeClr val="lt1"/>
                          </a:solidFill>
                          <a:latin typeface="+mn-lt"/>
                          <a:ea typeface="+mn-ea"/>
                          <a:cs typeface="+mn-cs"/>
                        </a:rPr>
                        <a:t>Field Name</a:t>
                      </a:r>
                      <a:endParaRPr lang="en-IN" dirty="0"/>
                    </a:p>
                  </a:txBody>
                  <a:tcPr/>
                </a:tc>
                <a:tc>
                  <a:txBody>
                    <a:bodyPr/>
                    <a:lstStyle/>
                    <a:p>
                      <a:r>
                        <a:rPr kumimoji="0" lang="en-US" sz="1800" b="1" kern="1200" dirty="0" smtClean="0">
                          <a:solidFill>
                            <a:schemeClr val="lt1"/>
                          </a:solidFill>
                          <a:latin typeface="+mn-lt"/>
                          <a:ea typeface="+mn-ea"/>
                          <a:cs typeface="+mn-cs"/>
                        </a:rPr>
                        <a:t>Data Type</a:t>
                      </a:r>
                      <a:endParaRPr lang="en-IN" dirty="0"/>
                    </a:p>
                  </a:txBody>
                  <a:tcPr/>
                </a:tc>
                <a:tc>
                  <a:txBody>
                    <a:bodyPr/>
                    <a:lstStyle/>
                    <a:p>
                      <a:r>
                        <a:rPr kumimoji="0" lang="en-US" sz="1800" b="1" kern="1200" dirty="0" smtClean="0">
                          <a:solidFill>
                            <a:schemeClr val="lt1"/>
                          </a:solidFill>
                          <a:latin typeface="+mn-lt"/>
                          <a:ea typeface="+mn-ea"/>
                          <a:cs typeface="+mn-cs"/>
                        </a:rPr>
                        <a:t>Constraint</a:t>
                      </a:r>
                      <a:endParaRPr lang="en-IN" dirty="0"/>
                    </a:p>
                  </a:txBody>
                  <a:tcPr/>
                </a:tc>
                <a:tc>
                  <a:txBody>
                    <a:bodyPr/>
                    <a:lstStyle/>
                    <a:p>
                      <a:r>
                        <a:rPr kumimoji="0" lang="en-US" sz="1800" b="1" kern="1200" dirty="0" smtClean="0">
                          <a:solidFill>
                            <a:schemeClr val="lt1"/>
                          </a:solidFill>
                          <a:latin typeface="+mn-lt"/>
                          <a:ea typeface="+mn-ea"/>
                          <a:cs typeface="+mn-cs"/>
                        </a:rPr>
                        <a:t>Description</a:t>
                      </a:r>
                      <a:endParaRPr lang="en-IN" dirty="0"/>
                    </a:p>
                  </a:txBody>
                  <a:tcPr/>
                </a:tc>
              </a:tr>
              <a:tr h="618141">
                <a:tc>
                  <a:txBody>
                    <a:bodyPr/>
                    <a:lstStyle/>
                    <a:p>
                      <a:r>
                        <a:rPr kumimoji="0" lang="en-US" sz="1800" kern="1200" dirty="0" smtClean="0">
                          <a:solidFill>
                            <a:schemeClr val="dk1"/>
                          </a:solidFill>
                          <a:latin typeface="+mn-lt"/>
                          <a:ea typeface="+mn-ea"/>
                          <a:cs typeface="+mn-cs"/>
                        </a:rPr>
                        <a:t>Name</a:t>
                      </a:r>
                      <a:endParaRPr lang="en-IN" dirty="0"/>
                    </a:p>
                  </a:txBody>
                  <a:tcPr/>
                </a:tc>
                <a:tc>
                  <a:txBody>
                    <a:bodyPr/>
                    <a:lstStyle/>
                    <a:p>
                      <a:r>
                        <a:rPr kumimoji="0" lang="en-US" sz="1200" kern="1200" dirty="0" smtClean="0">
                          <a:solidFill>
                            <a:schemeClr val="dk1"/>
                          </a:solidFill>
                          <a:latin typeface="+mn-lt"/>
                          <a:ea typeface="+mn-ea"/>
                          <a:cs typeface="+mn-cs"/>
                        </a:rPr>
                        <a:t>Nvarchar(50</a:t>
                      </a:r>
                      <a:r>
                        <a:rPr kumimoji="0" lang="en-US" sz="1800" kern="1200" dirty="0" smtClean="0">
                          <a:solidFill>
                            <a:schemeClr val="dk1"/>
                          </a:solidFill>
                          <a:latin typeface="+mn-lt"/>
                          <a:ea typeface="+mn-ea"/>
                          <a:cs typeface="+mn-cs"/>
                        </a:rPr>
                        <a:t>)</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Name</a:t>
                      </a:r>
                      <a:endParaRPr lang="en-IN" dirty="0" smtClean="0"/>
                    </a:p>
                    <a:p>
                      <a:endParaRPr lang="en-IN" dirty="0"/>
                    </a:p>
                  </a:txBody>
                  <a:tcPr/>
                </a:tc>
              </a:tr>
              <a:tr h="883059">
                <a:tc>
                  <a:txBody>
                    <a:bodyPr/>
                    <a:lstStyle/>
                    <a:p>
                      <a:pPr>
                        <a:lnSpc>
                          <a:spcPct val="115000"/>
                        </a:lnSpc>
                        <a:spcAft>
                          <a:spcPts val="1000"/>
                        </a:spcAft>
                      </a:pPr>
                      <a:r>
                        <a:rPr kumimoji="0" lang="en-US" sz="1800" kern="1200" dirty="0" smtClean="0">
                          <a:solidFill>
                            <a:schemeClr val="dk1"/>
                          </a:solidFill>
                          <a:latin typeface="+mn-lt"/>
                          <a:ea typeface="+mn-ea"/>
                          <a:cs typeface="+mn-cs"/>
                        </a:rPr>
                        <a:t>Mobile Number</a:t>
                      </a:r>
                      <a:endParaRPr lang="en-IN" sz="1100" dirty="0">
                        <a:latin typeface="Calibri"/>
                        <a:ea typeface="Calibri"/>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Null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Mobile Number</a:t>
                      </a:r>
                      <a:endParaRPr lang="en-IN" sz="1100" dirty="0" smtClean="0">
                        <a:latin typeface="Calibri"/>
                        <a:ea typeface="Calibri"/>
                        <a:cs typeface="Times New Roman"/>
                      </a:endParaRPr>
                    </a:p>
                    <a:p>
                      <a:endParaRPr lang="en-IN" dirty="0"/>
                    </a:p>
                  </a:txBody>
                  <a:tcPr/>
                </a:tc>
              </a:tr>
              <a:tr h="618141">
                <a:tc>
                  <a:txBody>
                    <a:bodyPr/>
                    <a:lstStyle/>
                    <a:p>
                      <a:pPr>
                        <a:lnSpc>
                          <a:spcPct val="115000"/>
                        </a:lnSpc>
                        <a:spcAft>
                          <a:spcPts val="1000"/>
                        </a:spcAft>
                      </a:pPr>
                      <a:r>
                        <a:rPr kumimoji="0" lang="en-US" sz="1800" kern="1200" dirty="0" smtClean="0">
                          <a:solidFill>
                            <a:schemeClr val="dk1"/>
                          </a:solidFill>
                          <a:latin typeface="+mn-lt"/>
                          <a:ea typeface="+mn-ea"/>
                          <a:cs typeface="+mn-cs"/>
                        </a:rPr>
                        <a:t>Email </a:t>
                      </a:r>
                      <a:endParaRPr lang="en-IN" sz="1100" dirty="0">
                        <a:latin typeface="Calibri"/>
                        <a:ea typeface="Calibri"/>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Null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Email </a:t>
                      </a:r>
                      <a:endParaRPr lang="en-IN" sz="1100" dirty="0" smtClean="0">
                        <a:latin typeface="Calibri"/>
                        <a:ea typeface="Calibri"/>
                        <a:cs typeface="Times New Roman"/>
                      </a:endParaRPr>
                    </a:p>
                    <a:p>
                      <a:endParaRPr lang="en-IN" dirty="0"/>
                    </a:p>
                  </a:txBody>
                  <a:tcPr/>
                </a:tc>
              </a:tr>
              <a:tr h="618141">
                <a:tc>
                  <a:txBody>
                    <a:bodyPr/>
                    <a:lstStyle/>
                    <a:p>
                      <a:pPr>
                        <a:lnSpc>
                          <a:spcPct val="115000"/>
                        </a:lnSpc>
                        <a:spcAft>
                          <a:spcPts val="1000"/>
                        </a:spcAft>
                      </a:pPr>
                      <a:r>
                        <a:rPr kumimoji="0" lang="en-US" sz="1800" kern="1200" dirty="0" smtClean="0">
                          <a:solidFill>
                            <a:schemeClr val="dk1"/>
                          </a:solidFill>
                          <a:latin typeface="+mn-lt"/>
                          <a:ea typeface="+mn-ea"/>
                          <a:cs typeface="+mn-cs"/>
                        </a:rPr>
                        <a:t>Password</a:t>
                      </a:r>
                      <a:endParaRPr lang="en-IN" sz="1100" dirty="0">
                        <a:latin typeface="Calibri"/>
                        <a:ea typeface="Calibri"/>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Null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Password</a:t>
                      </a:r>
                      <a:endParaRPr lang="en-IN" sz="1100" dirty="0" smtClean="0">
                        <a:latin typeface="Calibri"/>
                        <a:ea typeface="Calibri"/>
                        <a:cs typeface="Times New Roman"/>
                      </a:endParaRPr>
                    </a:p>
                    <a:p>
                      <a:endParaRPr lang="en-IN" dirty="0"/>
                    </a:p>
                  </a:txBody>
                  <a:tcPr/>
                </a:tc>
              </a:tr>
              <a:tr h="883059">
                <a:tc>
                  <a:txBody>
                    <a:bodyPr/>
                    <a:lstStyle/>
                    <a:p>
                      <a:pPr>
                        <a:lnSpc>
                          <a:spcPct val="115000"/>
                        </a:lnSpc>
                        <a:spcAft>
                          <a:spcPts val="1000"/>
                        </a:spcAft>
                      </a:pPr>
                      <a:r>
                        <a:rPr kumimoji="0" lang="en-US" sz="1800" kern="1200" dirty="0" smtClean="0">
                          <a:solidFill>
                            <a:schemeClr val="dk1"/>
                          </a:solidFill>
                          <a:latin typeface="+mn-lt"/>
                          <a:ea typeface="+mn-ea"/>
                          <a:cs typeface="+mn-cs"/>
                        </a:rPr>
                        <a:t>Confirm Password</a:t>
                      </a:r>
                      <a:endParaRPr lang="en-IN" sz="1100" dirty="0">
                        <a:latin typeface="Calibri"/>
                        <a:ea typeface="Calibri"/>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Null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Confirm Password</a:t>
                      </a:r>
                      <a:endParaRPr lang="en-IN" sz="1100" dirty="0" smtClean="0">
                        <a:latin typeface="Calibri"/>
                        <a:ea typeface="Calibri"/>
                        <a:cs typeface="Times New Roman"/>
                      </a:endParaRPr>
                    </a:p>
                    <a:p>
                      <a:endParaRPr lang="en-IN" dirty="0"/>
                    </a:p>
                  </a:txBody>
                  <a:tcPr/>
                </a:tc>
              </a:tr>
              <a:tr h="618141">
                <a:tc>
                  <a:txBody>
                    <a:bodyPr/>
                    <a:lstStyle/>
                    <a:p>
                      <a:pPr>
                        <a:lnSpc>
                          <a:spcPct val="115000"/>
                        </a:lnSpc>
                        <a:spcAft>
                          <a:spcPts val="1000"/>
                        </a:spcAft>
                      </a:pPr>
                      <a:r>
                        <a:rPr kumimoji="0" lang="en-US" sz="1800" kern="1200" dirty="0" smtClean="0">
                          <a:solidFill>
                            <a:schemeClr val="dk1"/>
                          </a:solidFill>
                          <a:latin typeface="+mn-lt"/>
                          <a:ea typeface="+mn-ea"/>
                          <a:cs typeface="+mn-cs"/>
                        </a:rPr>
                        <a:t>Address</a:t>
                      </a:r>
                      <a:endParaRPr lang="en-IN" sz="1100" dirty="0">
                        <a:latin typeface="Calibri"/>
                        <a:ea typeface="Calibri"/>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Null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Address</a:t>
                      </a:r>
                      <a:endParaRPr lang="en-IN" sz="1100" dirty="0" smtClean="0">
                        <a:latin typeface="Calibri"/>
                        <a:ea typeface="Calibri"/>
                        <a:cs typeface="Times New Roman"/>
                      </a:endParaRPr>
                    </a:p>
                    <a:p>
                      <a:endParaRPr lang="en-IN" dirty="0"/>
                    </a:p>
                  </a:txBody>
                  <a:tcPr/>
                </a:tc>
              </a:tr>
              <a:tr h="618141">
                <a:tc>
                  <a:txBody>
                    <a:bodyPr/>
                    <a:lstStyle/>
                    <a:p>
                      <a:pPr>
                        <a:lnSpc>
                          <a:spcPct val="115000"/>
                        </a:lnSpc>
                        <a:spcAft>
                          <a:spcPts val="1000"/>
                        </a:spcAft>
                      </a:pPr>
                      <a:r>
                        <a:rPr kumimoji="0" lang="en-US" sz="1800" kern="1200" dirty="0" smtClean="0">
                          <a:solidFill>
                            <a:schemeClr val="dk1"/>
                          </a:solidFill>
                          <a:latin typeface="+mn-lt"/>
                          <a:ea typeface="+mn-ea"/>
                          <a:cs typeface="+mn-cs"/>
                        </a:rPr>
                        <a:t>Pincode</a:t>
                      </a:r>
                      <a:endParaRPr lang="en-IN" sz="1100" dirty="0">
                        <a:latin typeface="Calibri"/>
                        <a:ea typeface="Calibri"/>
                        <a:cs typeface="Times New Roman"/>
                      </a:endParaRPr>
                    </a:p>
                  </a:txBody>
                  <a:tcPr marL="68580" marR="68580" marT="0" marB="0"/>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Null</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Pincode</a:t>
                      </a:r>
                      <a:endParaRPr lang="en-IN" sz="1100" dirty="0" smtClean="0">
                        <a:latin typeface="Calibri"/>
                        <a:ea typeface="Calibri"/>
                        <a:cs typeface="Times New Roman"/>
                      </a:endParaRPr>
                    </a:p>
                    <a:p>
                      <a:endParaRPr lang="en-IN" dirty="0"/>
                    </a:p>
                  </a:txBody>
                  <a:tcPr/>
                </a:tc>
              </a:tr>
            </a:tbl>
          </a:graphicData>
        </a:graphic>
      </p:graphicFrame>
    </p:spTree>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7467600" cy="142876"/>
          </a:xfrm>
        </p:spPr>
        <p:txBody>
          <a:bodyPr>
            <a:normAutofit fontScale="90000"/>
          </a:bodyPr>
          <a:lstStyle/>
          <a:p>
            <a:r>
              <a:rPr lang="en-US" dirty="0" smtClean="0"/>
              <a:t>Tables  Name:  </a:t>
            </a:r>
            <a:r>
              <a:rPr lang="en-US" sz="4400" b="1" dirty="0" smtClean="0"/>
              <a:t>Product Register</a:t>
            </a:r>
            <a:r>
              <a:rPr lang="en-IN" sz="4400" dirty="0" smtClean="0">
                <a:latin typeface="Calibri"/>
                <a:ea typeface="Calibri"/>
                <a:cs typeface="Times New Roman"/>
              </a:rPr>
              <a:t/>
            </a:r>
            <a:br>
              <a:rPr lang="en-IN" sz="4400" dirty="0" smtClean="0">
                <a:latin typeface="Calibri"/>
                <a:ea typeface="Calibri"/>
                <a:cs typeface="Times New Roman"/>
              </a:rPr>
            </a:br>
            <a:r>
              <a:rPr lang="en-US" dirty="0" smtClean="0"/>
              <a:t/>
            </a:r>
            <a:br>
              <a:rPr lang="en-US" dirty="0" smtClean="0"/>
            </a:br>
            <a:endParaRPr lang="en-IN" dirty="0"/>
          </a:p>
        </p:txBody>
      </p:sp>
      <p:graphicFrame>
        <p:nvGraphicFramePr>
          <p:cNvPr id="5" name="Content Placeholder 4"/>
          <p:cNvGraphicFramePr>
            <a:graphicFrameLocks noGrp="1"/>
          </p:cNvGraphicFramePr>
          <p:nvPr>
            <p:ph idx="1"/>
          </p:nvPr>
        </p:nvGraphicFramePr>
        <p:xfrm>
          <a:off x="500034" y="857232"/>
          <a:ext cx="7467600" cy="5357848"/>
        </p:xfrm>
        <a:graphic>
          <a:graphicData uri="http://schemas.openxmlformats.org/drawingml/2006/table">
            <a:tbl>
              <a:tblPr firstRow="1" bandRow="1">
                <a:tableStyleId>{5C22544A-7EE6-4342-B048-85BDC9FD1C3A}</a:tableStyleId>
              </a:tblPr>
              <a:tblGrid>
                <a:gridCol w="1866900"/>
                <a:gridCol w="1866900"/>
                <a:gridCol w="1866900"/>
                <a:gridCol w="1866900"/>
              </a:tblGrid>
              <a:tr h="977923">
                <a:tc>
                  <a:txBody>
                    <a:bodyPr/>
                    <a:lstStyle/>
                    <a:p>
                      <a:r>
                        <a:rPr kumimoji="0" lang="en-US" sz="1800" b="1" kern="1200" dirty="0" smtClean="0">
                          <a:solidFill>
                            <a:schemeClr val="lt1"/>
                          </a:solidFill>
                          <a:latin typeface="+mn-lt"/>
                          <a:ea typeface="+mn-ea"/>
                          <a:cs typeface="+mn-cs"/>
                        </a:rPr>
                        <a:t>Field Name </a:t>
                      </a:r>
                      <a:endParaRPr lang="en-IN" dirty="0"/>
                    </a:p>
                  </a:txBody>
                  <a:tcPr/>
                </a:tc>
                <a:tc>
                  <a:txBody>
                    <a:bodyPr/>
                    <a:lstStyle/>
                    <a:p>
                      <a:r>
                        <a:rPr kumimoji="0" lang="en-US" sz="1800" b="1" kern="1200" dirty="0" smtClean="0">
                          <a:solidFill>
                            <a:schemeClr val="lt1"/>
                          </a:solidFill>
                          <a:latin typeface="+mn-lt"/>
                          <a:ea typeface="+mn-ea"/>
                          <a:cs typeface="+mn-cs"/>
                        </a:rPr>
                        <a:t>Data Type</a:t>
                      </a:r>
                      <a:endParaRPr lang="en-IN" dirty="0"/>
                    </a:p>
                  </a:txBody>
                  <a:tcPr/>
                </a:tc>
                <a:tc>
                  <a:txBody>
                    <a:bodyPr/>
                    <a:lstStyle/>
                    <a:p>
                      <a:r>
                        <a:rPr kumimoji="0" lang="en-US" sz="1800" b="1" kern="1200" dirty="0" smtClean="0">
                          <a:solidFill>
                            <a:schemeClr val="lt1"/>
                          </a:solidFill>
                          <a:latin typeface="+mn-lt"/>
                          <a:ea typeface="+mn-ea"/>
                          <a:cs typeface="+mn-cs"/>
                        </a:rPr>
                        <a:t>Constraint </a:t>
                      </a:r>
                      <a:endParaRPr lang="en-IN" dirty="0"/>
                    </a:p>
                  </a:txBody>
                  <a:tcPr/>
                </a:tc>
                <a:tc>
                  <a:txBody>
                    <a:bodyPr/>
                    <a:lstStyle/>
                    <a:p>
                      <a:r>
                        <a:rPr kumimoji="0" lang="en-US" sz="1800" b="1" kern="1200" smtClean="0">
                          <a:solidFill>
                            <a:schemeClr val="lt1"/>
                          </a:solidFill>
                          <a:latin typeface="+mn-lt"/>
                          <a:ea typeface="+mn-ea"/>
                          <a:cs typeface="+mn-cs"/>
                        </a:rPr>
                        <a:t>Description</a:t>
                      </a:r>
                      <a:endParaRPr lang="en-IN"/>
                    </a:p>
                  </a:txBody>
                  <a:tcPr/>
                </a:tc>
              </a:tr>
              <a:tr h="875985">
                <a:tc>
                  <a:txBody>
                    <a:bodyPr/>
                    <a:lstStyle/>
                    <a:p>
                      <a:r>
                        <a:rPr kumimoji="0" lang="en-US" sz="1800" kern="1200" dirty="0" smtClean="0">
                          <a:solidFill>
                            <a:schemeClr val="dk1"/>
                          </a:solidFill>
                          <a:latin typeface="+mn-lt"/>
                          <a:ea typeface="+mn-ea"/>
                          <a:cs typeface="+mn-cs"/>
                        </a:rPr>
                        <a:t>P_id </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P_id </a:t>
                      </a:r>
                      <a:endParaRPr lang="en-IN" dirty="0" smtClean="0"/>
                    </a:p>
                    <a:p>
                      <a:endParaRPr lang="en-IN" dirty="0"/>
                    </a:p>
                  </a:txBody>
                  <a:tcPr/>
                </a:tc>
              </a:tr>
              <a:tr h="875985">
                <a:tc>
                  <a:txBody>
                    <a:bodyPr/>
                    <a:lstStyle/>
                    <a:p>
                      <a:r>
                        <a:rPr kumimoji="0" lang="en-US" sz="1800" kern="1200" dirty="0" smtClean="0">
                          <a:solidFill>
                            <a:schemeClr val="dk1"/>
                          </a:solidFill>
                          <a:latin typeface="+mn-lt"/>
                          <a:ea typeface="+mn-ea"/>
                          <a:cs typeface="+mn-cs"/>
                        </a:rPr>
                        <a:t>P_name</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P_name</a:t>
                      </a:r>
                      <a:endParaRPr lang="en-IN" dirty="0" smtClean="0"/>
                    </a:p>
                    <a:p>
                      <a:endParaRPr lang="en-IN" dirty="0"/>
                    </a:p>
                  </a:txBody>
                  <a:tcPr/>
                </a:tc>
              </a:tr>
              <a:tr h="875985">
                <a:tc>
                  <a:txBody>
                    <a:bodyPr/>
                    <a:lstStyle/>
                    <a:p>
                      <a:r>
                        <a:rPr kumimoji="0" lang="en-US" sz="1800" kern="1200" dirty="0" smtClean="0">
                          <a:solidFill>
                            <a:schemeClr val="dk1"/>
                          </a:solidFill>
                          <a:latin typeface="+mn-lt"/>
                          <a:ea typeface="+mn-ea"/>
                          <a:cs typeface="+mn-cs"/>
                        </a:rPr>
                        <a:t>Price</a:t>
                      </a:r>
                      <a:endParaRPr lang="en-IN" dirty="0"/>
                    </a:p>
                  </a:txBody>
                  <a:tcPr/>
                </a:tc>
                <a:tc>
                  <a:txBody>
                    <a:bodyPr/>
                    <a:lstStyle/>
                    <a:p>
                      <a:r>
                        <a:rPr lang="en-US" dirty="0" smtClean="0"/>
                        <a:t>Money</a:t>
                      </a:r>
                      <a:endParaRPr lang="en-IN" dirty="0"/>
                    </a:p>
                  </a:txBody>
                  <a:tcPr/>
                </a:tc>
                <a:tc>
                  <a:txBody>
                    <a:bodyPr/>
                    <a:lstStyle/>
                    <a:p>
                      <a:r>
                        <a:rPr lang="en-US" dirty="0" smtClean="0"/>
                        <a:t>Not Null</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Price</a:t>
                      </a:r>
                      <a:endParaRPr lang="en-IN" dirty="0" smtClean="0"/>
                    </a:p>
                    <a:p>
                      <a:endParaRPr lang="en-IN" dirty="0"/>
                    </a:p>
                  </a:txBody>
                  <a:tcPr/>
                </a:tc>
              </a:tr>
              <a:tr h="875985">
                <a:tc>
                  <a:txBody>
                    <a:bodyPr/>
                    <a:lstStyle/>
                    <a:p>
                      <a:r>
                        <a:rPr kumimoji="0" lang="en-US" sz="1800" kern="1200" dirty="0" smtClean="0">
                          <a:solidFill>
                            <a:schemeClr val="dk1"/>
                          </a:solidFill>
                          <a:latin typeface="+mn-lt"/>
                          <a:ea typeface="+mn-ea"/>
                          <a:cs typeface="+mn-cs"/>
                        </a:rPr>
                        <a:t>Type</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r>
                        <a:rPr kumimoji="0" lang="en-US" sz="1800" kern="1200" dirty="0" smtClean="0">
                          <a:solidFill>
                            <a:schemeClr val="dk1"/>
                          </a:solidFill>
                          <a:latin typeface="+mn-lt"/>
                          <a:ea typeface="+mn-ea"/>
                          <a:cs typeface="+mn-cs"/>
                        </a:rPr>
                        <a:t>Type</a:t>
                      </a:r>
                      <a:endParaRPr lang="en-IN" dirty="0"/>
                    </a:p>
                  </a:txBody>
                  <a:tcPr/>
                </a:tc>
              </a:tr>
              <a:tr h="875985">
                <a:tc>
                  <a:txBody>
                    <a:bodyPr/>
                    <a:lstStyle/>
                    <a:p>
                      <a:r>
                        <a:rPr kumimoji="0" lang="en-US" sz="1800" kern="1200" dirty="0" smtClean="0">
                          <a:solidFill>
                            <a:schemeClr val="dk1"/>
                          </a:solidFill>
                          <a:latin typeface="+mn-lt"/>
                          <a:ea typeface="+mn-ea"/>
                          <a:cs typeface="+mn-cs"/>
                        </a:rPr>
                        <a:t>P_img</a:t>
                      </a:r>
                      <a:endParaRPr lang="en-IN" dirty="0"/>
                    </a:p>
                  </a:txBody>
                  <a:tcPr/>
                </a:tc>
                <a:tc>
                  <a:txBody>
                    <a:bodyPr/>
                    <a:lstStyle/>
                    <a:p>
                      <a:r>
                        <a:rPr kumimoji="0" lang="en-US" sz="1800" kern="1200" dirty="0" smtClean="0">
                          <a:solidFill>
                            <a:schemeClr val="dk1"/>
                          </a:solidFill>
                          <a:latin typeface="+mn-lt"/>
                          <a:ea typeface="+mn-ea"/>
                          <a:cs typeface="+mn-cs"/>
                        </a:rPr>
                        <a:t>Nvarchar(50)</a:t>
                      </a:r>
                      <a:endParaRPr lang="en-IN" dirty="0"/>
                    </a:p>
                  </a:txBody>
                  <a:tcPr/>
                </a:tc>
                <a:tc>
                  <a:txBody>
                    <a:bodyPr/>
                    <a:lstStyle/>
                    <a:p>
                      <a:r>
                        <a:rPr lang="en-US" dirty="0" smtClean="0"/>
                        <a:t>Not Null</a:t>
                      </a:r>
                      <a:endParaRPr lang="en-IN" dirty="0"/>
                    </a:p>
                  </a:txBody>
                  <a:tcPr/>
                </a:tc>
                <a:tc>
                  <a:txBody>
                    <a:bodyPr/>
                    <a:lstStyle/>
                    <a:p>
                      <a:r>
                        <a:rPr kumimoji="0" lang="en-US" sz="1800" kern="1200" dirty="0" smtClean="0">
                          <a:solidFill>
                            <a:schemeClr val="dk1"/>
                          </a:solidFill>
                          <a:latin typeface="+mn-lt"/>
                          <a:ea typeface="+mn-ea"/>
                          <a:cs typeface="+mn-cs"/>
                        </a:rPr>
                        <a:t>P_img</a:t>
                      </a:r>
                      <a:endParaRPr lang="en-IN" dirty="0"/>
                    </a:p>
                  </a:txBody>
                  <a:tcPr/>
                </a:tc>
              </a:tr>
            </a:tbl>
          </a:graphicData>
        </a:graphic>
      </p:graphicFrame>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1087</TotalTime>
  <Words>611</Words>
  <Application>Microsoft Office PowerPoint</Application>
  <PresentationFormat>On-screen Show (4:3)</PresentationFormat>
  <Paragraphs>199</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Slide 1</vt:lpstr>
      <vt:lpstr>Index</vt:lpstr>
      <vt:lpstr>Project Profile</vt:lpstr>
      <vt:lpstr>Introduction</vt:lpstr>
      <vt:lpstr>Scope of work</vt:lpstr>
      <vt:lpstr> System features  </vt:lpstr>
      <vt:lpstr>Proposed System</vt:lpstr>
      <vt:lpstr>Database Layout </vt:lpstr>
      <vt:lpstr>Tables  Name:  Product Register  </vt:lpstr>
      <vt:lpstr>Tables Name: Payment</vt:lpstr>
      <vt:lpstr>Table Name:Cart</vt:lpstr>
      <vt:lpstr>LIMITATION</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Advocate Management System</dc:title>
  <dc:creator>sanket</dc:creator>
  <cp:lastModifiedBy>MEET</cp:lastModifiedBy>
  <cp:revision>166</cp:revision>
  <dcterms:created xsi:type="dcterms:W3CDTF">2013-02-21T16:31:57Z</dcterms:created>
  <dcterms:modified xsi:type="dcterms:W3CDTF">2018-03-02T19:27:47Z</dcterms:modified>
</cp:coreProperties>
</file>