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6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76" r:id="rId3"/>
    <p:sldId id="256" r:id="rId5"/>
    <p:sldId id="258" r:id="rId6"/>
    <p:sldId id="259" r:id="rId7"/>
    <p:sldId id="302" r:id="rId8"/>
    <p:sldId id="303" r:id="rId9"/>
    <p:sldId id="304" r:id="rId10"/>
    <p:sldId id="306" r:id="rId11"/>
  </p:sldIdLst>
  <p:sldSz cx="9144000" cy="5143500" type="screen16x9"/>
  <p:notesSz cx="6858000" cy="9144000"/>
  <p:embeddedFontLst>
    <p:embeddedFont>
      <p:font typeface="Sora SemiBold" charset="0"/>
      <p:regular r:id="rId16"/>
      <p:bold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Bebas Neue" panose="020B0606020202050201"/>
      <p:regular r:id="rId22"/>
    </p:embeddedFont>
    <p:embeddedFont>
      <p:font typeface="Anaheim" panose="0200050300000000000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7EF1"/>
    <a:srgbClr val="000000"/>
    <a:srgbClr val="2C2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99" d="100"/>
          <a:sy n="99" d="100"/>
        </p:scale>
        <p:origin x="922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96FE1-22E7-4AE4-8C76-B00C76814543}" type="datetimeFigureOut">
              <a:rPr lang="es-ES" smtClean="0"/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FACC9-2CF6-473D-A817-FB7A15822308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4572000" y="1703437"/>
            <a:ext cx="3848100" cy="11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 panose="020B0606020202050201"/>
              <a:buNone/>
              <a:defRPr sz="4800">
                <a:solidFill>
                  <a:schemeClr val="bg2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4572000" y="2893255"/>
            <a:ext cx="38481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bg2"/>
                </a:solidFill>
                <a:latin typeface="Lato" panose="020F0502020204030203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bg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 panose="020B0606020202050201"/>
              <a:buNone/>
              <a:defRPr sz="4800">
                <a:solidFill>
                  <a:schemeClr val="bg1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able of contents">
  <p:cSld name="Table of contents">
    <p:bg>
      <p:bgPr>
        <a:solidFill>
          <a:schemeClr val="bg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773778" y="2296552"/>
            <a:ext cx="2550242" cy="5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1773778" y="1527393"/>
            <a:ext cx="2550242" cy="78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853884" y="1711688"/>
            <a:ext cx="785424" cy="529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bg2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734151" y="2296552"/>
            <a:ext cx="2550242" cy="52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734153" y="1527394"/>
            <a:ext cx="2550242" cy="78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4834213" y="1712700"/>
            <a:ext cx="765470" cy="5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bg2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734151" y="3893717"/>
            <a:ext cx="2550242" cy="54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734151" y="3164560"/>
            <a:ext cx="2550242" cy="78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4834211" y="3346890"/>
            <a:ext cx="765470" cy="5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bg2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773778" y="3893716"/>
            <a:ext cx="2550242" cy="54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1773778" y="3164559"/>
            <a:ext cx="2550242" cy="78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853884" y="3349865"/>
            <a:ext cx="785424" cy="5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bg2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bg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2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723901" y="3078954"/>
            <a:ext cx="2531804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306099" y="3078954"/>
            <a:ext cx="2531804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723901" y="2686471"/>
            <a:ext cx="253180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306098" y="2684793"/>
            <a:ext cx="253180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5888296" y="3078953"/>
            <a:ext cx="2531804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5888297" y="2680643"/>
            <a:ext cx="253180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1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2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5188086" cy="92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 panose="020B0606020202050201"/>
              <a:buNone/>
              <a:defRPr sz="6000">
                <a:solidFill>
                  <a:schemeClr val="bg2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723900" y="1474839"/>
            <a:ext cx="5188086" cy="127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bg2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" name="Google Shape;63;p24"/>
          <p:cNvSpPr txBox="1"/>
          <p:nvPr userDrawn="1"/>
        </p:nvSpPr>
        <p:spPr>
          <a:xfrm>
            <a:off x="723900" y="3720613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 panose="02000503000000000000"/>
              <a:buNone/>
            </a:pPr>
            <a:r>
              <a:rPr lang="en-US" sz="1100" b="1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Anaheim" panose="02000503000000000000"/>
                <a:cs typeface="Anaheim" panose="02000503000000000000"/>
                <a:sym typeface="Anaheim" panose="02000503000000000000"/>
              </a:rPr>
              <a:t>CREDITS</a:t>
            </a:r>
            <a:r>
              <a:rPr lang="en-US" sz="11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Anaheim" panose="02000503000000000000"/>
                <a:cs typeface="Anaheim" panose="02000503000000000000"/>
                <a:sym typeface="Anaheim" panose="02000503000000000000"/>
              </a:rPr>
              <a:t>: This presentation template was created by </a:t>
            </a:r>
            <a:r>
              <a:rPr lang="en-US" sz="1100" b="1" i="0" u="none" strike="noStrike" cap="none" dirty="0" err="1">
                <a:solidFill>
                  <a:schemeClr val="bg2"/>
                </a:solidFill>
                <a:uFill>
                  <a:noFill/>
                </a:uFill>
                <a:latin typeface="Lato" panose="020F0502020204030203" pitchFamily="34" charset="0"/>
                <a:ea typeface="Anaheim" panose="02000503000000000000"/>
                <a:cs typeface="Anaheim" panose="02000503000000000000"/>
                <a:sym typeface="Anaheim" panose="02000503000000000000"/>
                <a:hlinkClick r:id="rId2"/>
              </a:rPr>
              <a:t>Slidesgo</a:t>
            </a:r>
            <a:r>
              <a:rPr lang="en-US" sz="11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Anaheim" panose="02000503000000000000"/>
                <a:cs typeface="Anaheim" panose="02000503000000000000"/>
                <a:sym typeface="Anaheim" panose="02000503000000000000"/>
              </a:rPr>
              <a:t>, and includes icons by </a:t>
            </a:r>
            <a:r>
              <a:rPr lang="en-US" sz="1100" b="1" i="0" u="none" strike="noStrike" cap="none" dirty="0" err="1">
                <a:solidFill>
                  <a:schemeClr val="bg2"/>
                </a:solidFill>
                <a:uFill>
                  <a:noFill/>
                </a:uFill>
                <a:latin typeface="Lato" panose="020F0502020204030203" pitchFamily="34" charset="0"/>
                <a:ea typeface="Anaheim" panose="02000503000000000000"/>
                <a:cs typeface="Anaheim" panose="02000503000000000000"/>
                <a:sym typeface="Anaheim" panose="02000503000000000000"/>
                <a:hlinkClick r:id="rId3"/>
              </a:rPr>
              <a:t>Flaticon</a:t>
            </a:r>
            <a:r>
              <a:rPr lang="en-US" sz="11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Anaheim" panose="02000503000000000000"/>
                <a:cs typeface="Anaheim" panose="02000503000000000000"/>
                <a:sym typeface="Anaheim" panose="02000503000000000000"/>
              </a:rPr>
              <a:t>, and infographics &amp; images by </a:t>
            </a:r>
            <a:r>
              <a:rPr lang="en-US" sz="1100" b="1" i="0" u="none" strike="noStrike" cap="none" dirty="0" err="1">
                <a:solidFill>
                  <a:schemeClr val="bg2"/>
                </a:solidFill>
                <a:uFill>
                  <a:noFill/>
                </a:uFill>
                <a:latin typeface="Lato" panose="020F0502020204030203" pitchFamily="34" charset="0"/>
                <a:ea typeface="Anaheim" panose="02000503000000000000"/>
                <a:cs typeface="Anaheim" panose="02000503000000000000"/>
                <a:sym typeface="Anaheim" panose="02000503000000000000"/>
                <a:hlinkClick r:id="rId4"/>
              </a:rPr>
              <a:t>Freepik</a:t>
            </a:r>
            <a:endParaRPr sz="1100" b="1" i="0" u="none" strike="noStrike" cap="none" dirty="0">
              <a:solidFill>
                <a:schemeClr val="bg2"/>
              </a:solidFill>
              <a:latin typeface="Lato" panose="020F0502020204030203" pitchFamily="34" charset="0"/>
              <a:ea typeface="Anaheim" panose="02000503000000000000"/>
              <a:cs typeface="Anaheim" panose="02000503000000000000"/>
              <a:sym typeface="Anaheim" panose="02000503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3771900" y="2028890"/>
            <a:ext cx="4648200" cy="2028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 panose="020B0606020202050201"/>
              <a:buNone/>
              <a:defRPr sz="5000">
                <a:solidFill>
                  <a:schemeClr val="bg2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3771900" y="4057154"/>
            <a:ext cx="4648200" cy="53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naheim" panose="0200050300000000000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0" y="572118"/>
            <a:ext cx="2080966" cy="164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8800">
                <a:solidFill>
                  <a:schemeClr val="tx2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body">
  <p:cSld name="Title and body">
    <p:bg>
      <p:bgPr>
        <a:solidFill>
          <a:schemeClr val="bg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723900" y="1288269"/>
            <a:ext cx="7696200" cy="330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bg>
      <p:bgPr>
        <a:solidFill>
          <a:schemeClr val="bg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723900" y="2115623"/>
            <a:ext cx="3322390" cy="213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755129" y="2115623"/>
            <a:ext cx="3322386" cy="213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8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723900" y="1723141"/>
            <a:ext cx="332239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4755129" y="1723141"/>
            <a:ext cx="332238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 b="1">
                <a:solidFill>
                  <a:schemeClr val="bg1"/>
                </a:solidFill>
                <a:latin typeface="Sora SemiBold" charset="0"/>
                <a:ea typeface="Sora SemiBold" charset="0"/>
                <a:cs typeface="Sora SemiBold" charset="0"/>
                <a:sym typeface="Bebas Neue" panose="020B0606020202050201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bg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6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One column text">
  <p:cSld name="One column text">
    <p:bg>
      <p:bgPr>
        <a:solidFill>
          <a:schemeClr val="bg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0" y="1613334"/>
            <a:ext cx="4224183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49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325526"/>
            <a:ext cx="7696200" cy="257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2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723900" y="1297126"/>
            <a:ext cx="3407113" cy="197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bg2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2"/>
          <p:cNvSpPr>
            <a:spLocks noGrp="1"/>
          </p:cNvSpPr>
          <p:nvPr>
            <p:ph type="pic" idx="2"/>
          </p:nvPr>
        </p:nvSpPr>
        <p:spPr>
          <a:xfrm>
            <a:off x="4572000" y="744140"/>
            <a:ext cx="384810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723900" y="3278017"/>
            <a:ext cx="3407113" cy="1121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bg2"/>
                </a:solidFill>
                <a:latin typeface="Lato" panose="020F0502020204030203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6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bg2"/>
                </a:solidFill>
                <a:latin typeface="Sora SemiBold" charset="0"/>
                <a:cs typeface="Sora SemiBold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723900" y="552451"/>
            <a:ext cx="7696200" cy="560732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3900" y="1451429"/>
            <a:ext cx="7696200" cy="3139621"/>
          </a:xfrm>
          <a:prstGeom prst="rect">
            <a:avLst/>
          </a:prstGeom>
        </p:spPr>
        <p:txBody>
          <a:bodyPr vert="horz" lIns="36000" tIns="36000" rIns="36000" bIns="36000" rtlCol="0" anchor="t">
            <a:noAutofit/>
          </a:bodyPr>
          <a:lstStyle/>
          <a:p>
            <a:pPr lvl="0"/>
            <a:r>
              <a:rPr lang="es-ES" dirty="0"/>
              <a:t>Haga clic para modificar los estilos de texto del patrón</a:t>
            </a:r>
            <a:endParaRPr lang="es-E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3500" b="1" i="0" u="none" strike="noStrike" cap="none">
          <a:solidFill>
            <a:schemeClr val="bg2"/>
          </a:solidFill>
          <a:latin typeface="Sora SemiBold" charset="0"/>
          <a:ea typeface="Sora SemiBold" charset="0"/>
          <a:cs typeface="Sora SemiBold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chemeClr val="bg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svg"/><Relationship Id="rId7" Type="http://schemas.openxmlformats.org/officeDocument/2006/relationships/image" Target="../media/image1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4.png"/><Relationship Id="rId12" Type="http://schemas.openxmlformats.org/officeDocument/2006/relationships/image" Target="../media/image6.svg"/><Relationship Id="rId11" Type="http://schemas.openxmlformats.org/officeDocument/2006/relationships/image" Target="../media/image5.png"/><Relationship Id="rId10" Type="http://schemas.openxmlformats.org/officeDocument/2006/relationships/image" Target="../media/image4.sv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sv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sv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12.svg"/><Relationship Id="rId5" Type="http://schemas.openxmlformats.org/officeDocument/2006/relationships/image" Target="../media/image22.png"/><Relationship Id="rId4" Type="http://schemas.openxmlformats.org/officeDocument/2006/relationships/image" Target="../media/image10.svg"/><Relationship Id="rId3" Type="http://schemas.openxmlformats.org/officeDocument/2006/relationships/image" Target="../media/image21.png"/><Relationship Id="rId2" Type="http://schemas.openxmlformats.org/officeDocument/2006/relationships/image" Target="../media/image8.sv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svg"/><Relationship Id="rId6" Type="http://schemas.openxmlformats.org/officeDocument/2006/relationships/image" Target="../media/image22.png"/><Relationship Id="rId5" Type="http://schemas.openxmlformats.org/officeDocument/2006/relationships/image" Target="../media/image10.svg"/><Relationship Id="rId4" Type="http://schemas.openxmlformats.org/officeDocument/2006/relationships/image" Target="../media/image21.png"/><Relationship Id="rId3" Type="http://schemas.openxmlformats.org/officeDocument/2006/relationships/image" Target="../media/image8.svg"/><Relationship Id="rId2" Type="http://schemas.openxmlformats.org/officeDocument/2006/relationships/image" Target="../media/image20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668020" y="6501"/>
            <a:ext cx="542329" cy="1840100"/>
            <a:chOff x="8405486" y="-381319"/>
            <a:chExt cx="840423" cy="2851520"/>
          </a:xfrm>
        </p:grpSpPr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405486" y="0"/>
              <a:ext cx="738514" cy="2470201"/>
            </a:xfrm>
            <a:prstGeom prst="rect">
              <a:avLst/>
            </a:prstGeom>
          </p:spPr>
        </p:pic>
        <p:pic>
          <p:nvPicPr>
            <p:cNvPr id="15" name="Graphic 14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95236" y="1"/>
              <a:ext cx="448764" cy="1747400"/>
            </a:xfrm>
            <a:prstGeom prst="rect">
              <a:avLst/>
            </a:prstGeom>
          </p:spPr>
        </p:pic>
        <p:pic>
          <p:nvPicPr>
            <p:cNvPr id="16" name="Graphic 15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53251" y="-381319"/>
              <a:ext cx="392658" cy="1283860"/>
            </a:xfrm>
            <a:prstGeom prst="rect">
              <a:avLst/>
            </a:prstGeom>
          </p:spPr>
        </p:pic>
      </p:grp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-36195" y="252730"/>
            <a:ext cx="9180195" cy="88011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>
                <a:sym typeface="+mn-ea"/>
              </a:rPr>
              <a:t>Phishing Awareness Training</a:t>
            </a:r>
            <a:endParaRPr lang="en-US" noProof="0" dirty="0"/>
          </a:p>
        </p:txBody>
      </p:sp>
      <p:grpSp>
        <p:nvGrpSpPr>
          <p:cNvPr id="6" name="Group 5"/>
          <p:cNvGrpSpPr/>
          <p:nvPr/>
        </p:nvGrpSpPr>
        <p:grpSpPr>
          <a:xfrm>
            <a:off x="-258098" y="4502697"/>
            <a:ext cx="2384519" cy="706202"/>
            <a:chOff x="-258098" y="4115513"/>
            <a:chExt cx="3691861" cy="1093386"/>
          </a:xfrm>
        </p:grpSpPr>
        <p:pic>
          <p:nvPicPr>
            <p:cNvPr id="9" name="Graphic 8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4115513"/>
              <a:ext cx="3433763" cy="1027987"/>
            </a:xfrm>
            <a:prstGeom prst="rect">
              <a:avLst/>
            </a:prstGeom>
          </p:spPr>
        </p:pic>
        <p:pic>
          <p:nvPicPr>
            <p:cNvPr id="11" name="Graphic 10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258098" y="4267200"/>
              <a:ext cx="2924175" cy="876300"/>
            </a:xfrm>
            <a:prstGeom prst="rect">
              <a:avLst/>
            </a:prstGeom>
          </p:spPr>
        </p:pic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56997" y="4437574"/>
              <a:ext cx="2521974" cy="771325"/>
            </a:xfrm>
            <a:prstGeom prst="rect">
              <a:avLst/>
            </a:prstGeom>
          </p:spPr>
        </p:pic>
      </p:grpSp>
      <p:pic>
        <p:nvPicPr>
          <p:cNvPr id="7" name="Picture 6"/>
          <p:cNvPicPr/>
          <p:nvPr/>
        </p:nvPicPr>
        <p:blipFill>
          <a:blip r:embed="rId13"/>
          <a:srcRect b="8515"/>
          <a:stretch>
            <a:fillRect/>
          </a:stretch>
        </p:blipFill>
        <p:spPr>
          <a:xfrm>
            <a:off x="1396365" y="947420"/>
            <a:ext cx="6315075" cy="3719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58098" y="4115513"/>
            <a:ext cx="3691861" cy="1093386"/>
            <a:chOff x="-258098" y="4115513"/>
            <a:chExt cx="3691861" cy="1093386"/>
          </a:xfrm>
        </p:grpSpPr>
        <p:pic>
          <p:nvPicPr>
            <p:cNvPr id="4" name="Graphic 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15513"/>
              <a:ext cx="3433763" cy="1027987"/>
            </a:xfrm>
            <a:prstGeom prst="rect">
              <a:avLst/>
            </a:prstGeom>
          </p:spPr>
        </p:pic>
        <p:pic>
          <p:nvPicPr>
            <p:cNvPr id="8" name="Graphic 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58098" y="4267200"/>
              <a:ext cx="2924175" cy="876300"/>
            </a:xfrm>
            <a:prstGeom prst="rect">
              <a:avLst/>
            </a:prstGeom>
          </p:spPr>
        </p:pic>
        <p:pic>
          <p:nvPicPr>
            <p:cNvPr id="10" name="Graphic 9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56997" y="4437574"/>
              <a:ext cx="2521974" cy="771325"/>
            </a:xfrm>
            <a:prstGeom prst="rect">
              <a:avLst/>
            </a:prstGeom>
          </p:spPr>
        </p:pic>
      </p:grp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4597400" y="657860"/>
            <a:ext cx="4175125" cy="165989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>
                <a:sym typeface="+mn-ea"/>
              </a:rPr>
              <a:t>What is Phishing?</a:t>
            </a:r>
            <a:endParaRPr lang="en-US" noProof="0" dirty="0"/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4718685" y="2470150"/>
            <a:ext cx="4175125" cy="166751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Wingdings" panose="05000000000000000000" charset="0"/>
              <a:buChar char="§"/>
            </a:pPr>
            <a:r>
              <a:rPr>
                <a:sym typeface="+mn-ea"/>
              </a:rPr>
              <a:t>Phishing is a cyber attack where attackers impersonate legitimate entities.</a:t>
            </a:r>
            <a:endParaRPr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§"/>
            </a:pPr>
            <a:r>
              <a:rPr>
                <a:sym typeface="+mn-ea"/>
              </a:rPr>
              <a:t>The goal is to steal sensitive data like login credentials and credit card numbers.</a:t>
            </a:r>
            <a:endParaRPr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§"/>
            </a:pPr>
            <a:r>
              <a:rPr>
                <a:sym typeface="+mn-ea"/>
              </a:rPr>
              <a:t>Common platforms: Email, SMS, social media, fake websites.</a:t>
            </a:r>
            <a:endParaRPr lang="en-US" noProof="0" dirty="0"/>
          </a:p>
        </p:txBody>
      </p:sp>
      <p:grpSp>
        <p:nvGrpSpPr>
          <p:cNvPr id="5" name="Group 4"/>
          <p:cNvGrpSpPr/>
          <p:nvPr/>
        </p:nvGrpSpPr>
        <p:grpSpPr>
          <a:xfrm>
            <a:off x="8405486" y="-381319"/>
            <a:ext cx="840423" cy="2851520"/>
            <a:chOff x="8405486" y="-381319"/>
            <a:chExt cx="840423" cy="2851520"/>
          </a:xfrm>
        </p:grpSpPr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05486" y="0"/>
              <a:ext cx="738514" cy="2470201"/>
            </a:xfrm>
            <a:prstGeom prst="rect">
              <a:avLst/>
            </a:prstGeom>
          </p:spPr>
        </p:pic>
        <p:pic>
          <p:nvPicPr>
            <p:cNvPr id="20" name="Graphic 19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95236" y="1"/>
              <a:ext cx="448764" cy="1747400"/>
            </a:xfrm>
            <a:prstGeom prst="rect">
              <a:avLst/>
            </a:prstGeom>
          </p:spPr>
        </p:pic>
        <p:pic>
          <p:nvPicPr>
            <p:cNvPr id="22" name="Graphic 21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53251" y="-381319"/>
              <a:ext cx="392658" cy="1283860"/>
            </a:xfrm>
            <a:prstGeom prst="rect">
              <a:avLst/>
            </a:prstGeom>
          </p:spPr>
        </p:pic>
      </p:grpSp>
      <p:pic>
        <p:nvPicPr>
          <p:cNvPr id="6" name="Picture 5"/>
          <p:cNvPicPr/>
          <p:nvPr/>
        </p:nvPicPr>
        <p:blipFill>
          <a:blip r:embed="rId13"/>
          <a:srcRect t="7144" b="8266"/>
          <a:stretch>
            <a:fillRect/>
          </a:stretch>
        </p:blipFill>
        <p:spPr>
          <a:xfrm>
            <a:off x="125095" y="1114425"/>
            <a:ext cx="4239260" cy="2872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52583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noProof="0" dirty="0"/>
              <a:t>Table of contents</a:t>
            </a:r>
            <a:endParaRPr lang="en-US" noProof="0"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>
          <a:xfrm>
            <a:off x="1773778" y="2296552"/>
            <a:ext cx="2550242" cy="52583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noProof="0" dirty="0"/>
              <a:t>Some points about Phishing Email</a:t>
            </a:r>
            <a:endParaRPr lang="en-US" noProof="0" dirty="0"/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>
          <a:xfrm>
            <a:off x="1773778" y="1527393"/>
            <a:ext cx="2550242" cy="784963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>
                <a:sym typeface="+mn-ea"/>
              </a:rPr>
              <a:t>Common Signs of a Phishing Email</a:t>
            </a:r>
            <a:endParaRPr lang="en-US" noProof="0"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>
          <a:xfrm>
            <a:off x="853884" y="1711688"/>
            <a:ext cx="785424" cy="529822"/>
          </a:xfr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 dirty="0"/>
              <a:t>01</a:t>
            </a:r>
            <a:endParaRPr lang="en-US" noProof="0" dirty="0"/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4"/>
          </p:nvPr>
        </p:nvSpPr>
        <p:spPr>
          <a:xfrm>
            <a:off x="5734151" y="2296552"/>
            <a:ext cx="2550242" cy="52583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noProof="0" dirty="0"/>
              <a:t>Reltive Example</a:t>
            </a:r>
            <a:endParaRPr lang="en-US" noProof="0"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>
          <a:xfrm>
            <a:off x="5734153" y="1527394"/>
            <a:ext cx="2550242" cy="784963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>
                <a:sym typeface="+mn-ea"/>
              </a:rPr>
              <a:t>Real-World Phishing Example</a:t>
            </a:r>
            <a:endParaRPr lang="en-US" noProof="0"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>
          <a:xfrm>
            <a:off x="4834213" y="1712700"/>
            <a:ext cx="765470" cy="525835"/>
          </a:xfr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 dirty="0"/>
              <a:t>02</a:t>
            </a:r>
            <a:endParaRPr lang="en-US" noProof="0"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7"/>
          </p:nvPr>
        </p:nvSpPr>
        <p:spPr>
          <a:xfrm>
            <a:off x="5734151" y="3893717"/>
            <a:ext cx="2550242" cy="54824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noProof="0" dirty="0"/>
              <a:t>How to be secure</a:t>
            </a:r>
            <a:endParaRPr lang="en-US" noProof="0"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8"/>
          </p:nvPr>
        </p:nvSpPr>
        <p:spPr>
          <a:xfrm>
            <a:off x="5734151" y="3164560"/>
            <a:ext cx="2550242" cy="781988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>
                <a:sym typeface="+mn-ea"/>
              </a:rPr>
              <a:t>How to Protect Against Phishing</a:t>
            </a:r>
            <a:endParaRPr lang="en-US" noProof="0"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9"/>
          </p:nvPr>
        </p:nvSpPr>
        <p:spPr>
          <a:xfrm>
            <a:off x="4834211" y="3346890"/>
            <a:ext cx="765470" cy="525835"/>
          </a:xfr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 dirty="0"/>
              <a:t>04</a:t>
            </a:r>
            <a:endParaRPr lang="en-US" noProof="0"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3"/>
          </p:nvPr>
        </p:nvSpPr>
        <p:spPr>
          <a:xfrm>
            <a:off x="1773778" y="3893716"/>
            <a:ext cx="2550242" cy="54824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noProof="0" dirty="0"/>
              <a:t>Points to have in mind</a:t>
            </a:r>
            <a:endParaRPr lang="en-US" noProof="0" dirty="0"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4"/>
          </p:nvPr>
        </p:nvSpPr>
        <p:spPr>
          <a:xfrm>
            <a:off x="1773778" y="3164559"/>
            <a:ext cx="2550242" cy="781988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>
                <a:sym typeface="+mn-ea"/>
              </a:rPr>
              <a:t>How to Identify Phishing</a:t>
            </a:r>
            <a:endParaRPr lang="en-US" noProof="0" dirty="0"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5"/>
          </p:nvPr>
        </p:nvSpPr>
        <p:spPr>
          <a:xfrm>
            <a:off x="853884" y="3349865"/>
            <a:ext cx="785424" cy="525835"/>
          </a:xfr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 dirty="0"/>
              <a:t>03</a:t>
            </a:r>
            <a:endParaRPr lang="en-US" noProof="0" dirty="0"/>
          </a:p>
        </p:txBody>
      </p:sp>
      <p:grpSp>
        <p:nvGrpSpPr>
          <p:cNvPr id="24" name="Group 23"/>
          <p:cNvGrpSpPr/>
          <p:nvPr/>
        </p:nvGrpSpPr>
        <p:grpSpPr>
          <a:xfrm rot="4456419" flipH="1">
            <a:off x="7868045" y="3858856"/>
            <a:ext cx="834234" cy="2470201"/>
            <a:chOff x="-95720" y="0"/>
            <a:chExt cx="834234" cy="2470201"/>
          </a:xfrm>
        </p:grpSpPr>
        <p:pic>
          <p:nvPicPr>
            <p:cNvPr id="25" name="Graphic 24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738514" cy="2470201"/>
            </a:xfrm>
            <a:prstGeom prst="rect">
              <a:avLst/>
            </a:prstGeom>
          </p:spPr>
        </p:pic>
        <p:pic>
          <p:nvPicPr>
            <p:cNvPr id="26" name="Graphic 25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0" y="1"/>
              <a:ext cx="448764" cy="1747400"/>
            </a:xfrm>
            <a:prstGeom prst="rect">
              <a:avLst/>
            </a:prstGeom>
          </p:spPr>
        </p:pic>
        <p:pic>
          <p:nvPicPr>
            <p:cNvPr id="27" name="Graphic 26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-95720" y="0"/>
              <a:ext cx="392658" cy="128386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 rot="14719495" flipH="1">
            <a:off x="201522" y="-1105622"/>
            <a:ext cx="840529" cy="2470201"/>
            <a:chOff x="-95720" y="-2892"/>
            <a:chExt cx="840529" cy="2470201"/>
          </a:xfrm>
        </p:grpSpPr>
        <p:pic>
          <p:nvPicPr>
            <p:cNvPr id="29" name="Graphic 28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H="1">
              <a:off x="6295" y="-2892"/>
              <a:ext cx="738514" cy="2470201"/>
            </a:xfrm>
            <a:prstGeom prst="rect">
              <a:avLst/>
            </a:prstGeom>
          </p:spPr>
        </p:pic>
        <p:pic>
          <p:nvPicPr>
            <p:cNvPr id="30" name="Graphic 29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0" y="1"/>
              <a:ext cx="448764" cy="1747400"/>
            </a:xfrm>
            <a:prstGeom prst="rect">
              <a:avLst/>
            </a:prstGeom>
          </p:spPr>
        </p:pic>
        <p:pic>
          <p:nvPicPr>
            <p:cNvPr id="31" name="Graphic 30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-95720" y="0"/>
              <a:ext cx="392658" cy="12838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 flipV="1">
            <a:off x="5710237" y="-7450"/>
            <a:ext cx="3433763" cy="1027987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6219825" y="-7450"/>
            <a:ext cx="2924175" cy="876300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6622026" y="-103281"/>
            <a:ext cx="2521974" cy="771325"/>
          </a:xfrm>
          <a:prstGeom prst="rect">
            <a:avLst/>
          </a:prstGeom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185" y="2291080"/>
            <a:ext cx="4906010" cy="251460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>
                <a:sym typeface="+mn-ea"/>
              </a:rPr>
              <a:t>Common Signs of a Phishing Email</a:t>
            </a:r>
            <a:endParaRPr lang="en-US" noProof="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23900" y="572118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01</a:t>
            </a:r>
            <a:endParaRPr lang="en-US" noProof="0" dirty="0"/>
          </a:p>
        </p:txBody>
      </p:sp>
      <p:pic>
        <p:nvPicPr>
          <p:cNvPr id="6" name="Picture 5"/>
          <p:cNvPicPr/>
          <p:nvPr/>
        </p:nvPicPr>
        <p:blipFill>
          <a:blip r:embed="rId7"/>
          <a:srcRect l="2375" t="6363" r="3311" b="8896"/>
          <a:stretch>
            <a:fillRect/>
          </a:stretch>
        </p:blipFill>
        <p:spPr>
          <a:xfrm>
            <a:off x="3385185" y="1020445"/>
            <a:ext cx="5698490" cy="286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1"/>
          <a:srcRect t="4552" b="10826"/>
          <a:stretch>
            <a:fillRect/>
          </a:stretch>
        </p:blipFill>
        <p:spPr>
          <a:xfrm>
            <a:off x="3482975" y="2272665"/>
            <a:ext cx="4770755" cy="2809240"/>
          </a:xfrm>
          <a:prstGeom prst="rect">
            <a:avLst/>
          </a:prstGeom>
        </p:spPr>
      </p:pic>
      <p:pic>
        <p:nvPicPr>
          <p:cNvPr id="2" name="Graphic 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5710237" y="-7450"/>
            <a:ext cx="3433763" cy="1027987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6219825" y="-7450"/>
            <a:ext cx="2924175" cy="876300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6622026" y="-103281"/>
            <a:ext cx="2521974" cy="771325"/>
          </a:xfrm>
          <a:prstGeom prst="rect">
            <a:avLst/>
          </a:prstGeom>
        </p:spPr>
      </p:pic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457200" y="668020"/>
            <a:ext cx="9298305" cy="2450465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>
                <a:sym typeface="+mn-ea"/>
              </a:rPr>
              <a:t>Real-World Phishing Example</a:t>
            </a:r>
            <a:endParaRPr lang="en-US" noProof="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3531870" y="-7637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02</a:t>
            </a:r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735330" y="1125220"/>
            <a:ext cx="6684010" cy="139573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>
                <a:sym typeface="+mn-ea"/>
              </a:rPr>
              <a:t>How to Identify Phishing</a:t>
            </a:r>
            <a:endParaRPr lang="en-US" noProof="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6197600" y="422258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/>
              <a:t>03</a:t>
            </a:r>
            <a:endParaRPr lang="en-US" noProof="0" dirty="0">
              <a:sym typeface="+mn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251835" y="1801495"/>
            <a:ext cx="5020945" cy="44424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 flipV="1">
            <a:off x="-258098" y="-349245"/>
            <a:ext cx="3691861" cy="1093386"/>
            <a:chOff x="-258098" y="4115513"/>
            <a:chExt cx="3691861" cy="1093386"/>
          </a:xfrm>
        </p:grpSpPr>
        <p:pic>
          <p:nvPicPr>
            <p:cNvPr id="7" name="Graphic 2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115513"/>
              <a:ext cx="3433763" cy="1027987"/>
            </a:xfrm>
            <a:prstGeom prst="rect">
              <a:avLst/>
            </a:prstGeom>
          </p:spPr>
        </p:pic>
        <p:pic>
          <p:nvPicPr>
            <p:cNvPr id="8" name="Graphic 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258098" y="4267200"/>
              <a:ext cx="2924175" cy="876300"/>
            </a:xfrm>
            <a:prstGeom prst="rect">
              <a:avLst/>
            </a:prstGeom>
          </p:spPr>
        </p:pic>
        <p:pic>
          <p:nvPicPr>
            <p:cNvPr id="9" name="Graphic 4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56997" y="4437574"/>
              <a:ext cx="2521974" cy="7713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37795" y="3206750"/>
            <a:ext cx="6059805" cy="139573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altLang="en-US" noProof="0" dirty="0"/>
              <a:t>How to Protect Against Phishing</a:t>
            </a:r>
            <a:endParaRPr lang="en-US" altLang="en-US" noProof="0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755015" y="1316973"/>
            <a:ext cx="2080966" cy="164032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noProof="0" dirty="0">
                <a:sym typeface="+mn-ea"/>
              </a:rPr>
              <a:t>04</a:t>
            </a:r>
            <a:endParaRPr lang="en-US" noProof="0" dirty="0">
              <a:sym typeface="+mn-ea"/>
            </a:endParaRPr>
          </a:p>
        </p:txBody>
      </p:sp>
      <p:grpSp>
        <p:nvGrpSpPr>
          <p:cNvPr id="13" name="Group 2"/>
          <p:cNvGrpSpPr/>
          <p:nvPr/>
        </p:nvGrpSpPr>
        <p:grpSpPr>
          <a:xfrm rot="6570791" flipV="1">
            <a:off x="7345356" y="3848549"/>
            <a:ext cx="3691861" cy="1093386"/>
            <a:chOff x="-258098" y="4115513"/>
            <a:chExt cx="3691861" cy="1093386"/>
          </a:xfrm>
        </p:grpSpPr>
        <p:pic>
          <p:nvPicPr>
            <p:cNvPr id="14" name="Graphic 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15513"/>
              <a:ext cx="3433763" cy="1027987"/>
            </a:xfrm>
            <a:prstGeom prst="rect">
              <a:avLst/>
            </a:prstGeom>
          </p:spPr>
        </p:pic>
        <p:pic>
          <p:nvPicPr>
            <p:cNvPr id="15" name="Graphic 4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58098" y="4267200"/>
              <a:ext cx="2924175" cy="876300"/>
            </a:xfrm>
            <a:prstGeom prst="rect">
              <a:avLst/>
            </a:prstGeom>
          </p:spPr>
        </p:pic>
        <p:pic>
          <p:nvPicPr>
            <p:cNvPr id="16" name="Graphic 5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56997" y="4437574"/>
              <a:ext cx="2521974" cy="771325"/>
            </a:xfrm>
            <a:prstGeom prst="rect">
              <a:avLst/>
            </a:prstGeom>
          </p:spPr>
        </p:pic>
      </p:grpSp>
      <p:grpSp>
        <p:nvGrpSpPr>
          <p:cNvPr id="2" name="Group 2"/>
          <p:cNvGrpSpPr/>
          <p:nvPr/>
        </p:nvGrpSpPr>
        <p:grpSpPr>
          <a:xfrm rot="20714408" flipV="1">
            <a:off x="-853397" y="-333603"/>
            <a:ext cx="3691861" cy="1093386"/>
            <a:chOff x="-258098" y="4115513"/>
            <a:chExt cx="3691861" cy="1093386"/>
          </a:xfrm>
        </p:grpSpPr>
        <p:pic>
          <p:nvPicPr>
            <p:cNvPr id="3" name="Graphic 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0" y="4115513"/>
              <a:ext cx="3433763" cy="1027987"/>
            </a:xfrm>
            <a:prstGeom prst="rect">
              <a:avLst/>
            </a:prstGeom>
          </p:spPr>
        </p:pic>
        <p:pic>
          <p:nvPicPr>
            <p:cNvPr id="11" name="Graphic 4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58098" y="4267200"/>
              <a:ext cx="2924175" cy="876300"/>
            </a:xfrm>
            <a:prstGeom prst="rect">
              <a:avLst/>
            </a:prstGeom>
          </p:spPr>
        </p:pic>
        <p:pic>
          <p:nvPicPr>
            <p:cNvPr id="12" name="Graphic 5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56997" y="4437574"/>
              <a:ext cx="2521974" cy="771325"/>
            </a:xfrm>
            <a:prstGeom prst="rect">
              <a:avLst/>
            </a:prstGeom>
          </p:spPr>
        </p:pic>
      </p:grpSp>
      <p:pic>
        <p:nvPicPr>
          <p:cNvPr id="4" name="Picture 3"/>
          <p:cNvPicPr/>
          <p:nvPr/>
        </p:nvPicPr>
        <p:blipFill>
          <a:blip r:embed="rId7"/>
          <a:srcRect b="11345"/>
          <a:stretch>
            <a:fillRect/>
          </a:stretch>
        </p:blipFill>
        <p:spPr>
          <a:xfrm>
            <a:off x="5363210" y="501015"/>
            <a:ext cx="3641725" cy="4747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502920" y="2110105"/>
            <a:ext cx="5188086" cy="922389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p>
            <a:pPr lvl="0"/>
            <a:r>
              <a:rPr lang="en-US" noProof="0" dirty="0"/>
              <a:t>Thanks!</a:t>
            </a:r>
            <a:endParaRPr lang="en-US" noProof="0" dirty="0"/>
          </a:p>
        </p:txBody>
      </p:sp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3351530" y="367665"/>
            <a:ext cx="5288280" cy="5036820"/>
          </a:xfrm>
          <a:prstGeom prst="rect">
            <a:avLst/>
          </a:prstGeom>
        </p:spPr>
      </p:pic>
      <p:grpSp>
        <p:nvGrpSpPr>
          <p:cNvPr id="8" name="Group 2"/>
          <p:cNvGrpSpPr/>
          <p:nvPr/>
        </p:nvGrpSpPr>
        <p:grpSpPr>
          <a:xfrm rot="12374403" flipV="1">
            <a:off x="-861017" y="4425722"/>
            <a:ext cx="3691861" cy="1093386"/>
            <a:chOff x="-258098" y="4115513"/>
            <a:chExt cx="3691861" cy="1093386"/>
          </a:xfrm>
        </p:grpSpPr>
        <p:pic>
          <p:nvPicPr>
            <p:cNvPr id="9" name="Graphic 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115513"/>
              <a:ext cx="3433763" cy="1027987"/>
            </a:xfrm>
            <a:prstGeom prst="rect">
              <a:avLst/>
            </a:prstGeom>
          </p:spPr>
        </p:pic>
        <p:pic>
          <p:nvPicPr>
            <p:cNvPr id="10" name="Graphic 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258098" y="4267200"/>
              <a:ext cx="2924175" cy="876300"/>
            </a:xfrm>
            <a:prstGeom prst="rect">
              <a:avLst/>
            </a:prstGeom>
          </p:spPr>
        </p:pic>
        <p:pic>
          <p:nvPicPr>
            <p:cNvPr id="17" name="Graphic 5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56997" y="4437574"/>
              <a:ext cx="2521974" cy="771325"/>
            </a:xfrm>
            <a:prstGeom prst="rect">
              <a:avLst/>
            </a:prstGeom>
          </p:spPr>
        </p:pic>
      </p:grpSp>
      <p:grpSp>
        <p:nvGrpSpPr>
          <p:cNvPr id="18" name="Group 2"/>
          <p:cNvGrpSpPr/>
          <p:nvPr/>
        </p:nvGrpSpPr>
        <p:grpSpPr>
          <a:xfrm rot="3254403" flipV="1">
            <a:off x="6886575" y="-846455"/>
            <a:ext cx="3016250" cy="2064385"/>
            <a:chOff x="-258098" y="4115513"/>
            <a:chExt cx="3691861" cy="1093386"/>
          </a:xfrm>
        </p:grpSpPr>
        <p:pic>
          <p:nvPicPr>
            <p:cNvPr id="19" name="Graphic 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115513"/>
              <a:ext cx="3433763" cy="1027987"/>
            </a:xfrm>
            <a:prstGeom prst="rect">
              <a:avLst/>
            </a:prstGeom>
          </p:spPr>
        </p:pic>
        <p:pic>
          <p:nvPicPr>
            <p:cNvPr id="20" name="Graphic 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258098" y="4267200"/>
              <a:ext cx="2924175" cy="876300"/>
            </a:xfrm>
            <a:prstGeom prst="rect">
              <a:avLst/>
            </a:prstGeom>
          </p:spPr>
        </p:pic>
        <p:pic>
          <p:nvPicPr>
            <p:cNvPr id="21" name="Graphic 5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56997" y="4437574"/>
              <a:ext cx="2521974" cy="7713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Consulting with Morph Transition by Slidesgo">
  <a:themeElements>
    <a:clrScheme name="Custom 3">
      <a:dk1>
        <a:srgbClr val="000000"/>
      </a:dk1>
      <a:lt1>
        <a:srgbClr val="2C2A96"/>
      </a:lt1>
      <a:dk2>
        <a:srgbClr val="FFFFFF"/>
      </a:dk2>
      <a:lt2>
        <a:srgbClr val="667EF1"/>
      </a:lt2>
      <a:accent1>
        <a:srgbClr val="B2BE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WPS Presentation</Application>
  <PresentationFormat>On-screen Show (16:9)</PresentationFormat>
  <Paragraphs>52</Paragraphs>
  <Slides>8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SimSun</vt:lpstr>
      <vt:lpstr>Wingdings</vt:lpstr>
      <vt:lpstr>Arial</vt:lpstr>
      <vt:lpstr>Sora SemiBold</vt:lpstr>
      <vt:lpstr>Lato</vt:lpstr>
      <vt:lpstr>Bebas Neue</vt:lpstr>
      <vt:lpstr>Anaheim</vt:lpstr>
      <vt:lpstr>Proxima Nova Semibold</vt:lpstr>
      <vt:lpstr>Segoe Print</vt:lpstr>
      <vt:lpstr>Proxima Nova</vt:lpstr>
      <vt:lpstr>Wingdings</vt:lpstr>
      <vt:lpstr>Calibri</vt:lpstr>
      <vt:lpstr>Raleway</vt:lpstr>
      <vt:lpstr>Open Sans</vt:lpstr>
      <vt:lpstr>Microsoft YaHei</vt:lpstr>
      <vt:lpstr>Arial Unicode MS</vt:lpstr>
      <vt:lpstr>Amatic SC</vt:lpstr>
      <vt:lpstr>Roboto Medium</vt:lpstr>
      <vt:lpstr>Verdana</vt:lpstr>
      <vt:lpstr>Consulting with Morph Transition by Slidesgo</vt:lpstr>
      <vt:lpstr>Phishing Awareness Training</vt:lpstr>
      <vt:lpstr>What is Phishing?</vt:lpstr>
      <vt:lpstr>Table of contents</vt:lpstr>
      <vt:lpstr>Common Signs of a Phishing Email</vt:lpstr>
      <vt:lpstr>Real-World Phishing Example</vt:lpstr>
      <vt:lpstr>How to Identify Phishing</vt:lpstr>
      <vt:lpstr>How to Identify Phishing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Consulting with Morph Transition</dc:title>
  <dc:creator/>
  <cp:lastModifiedBy>Tirth Vaja</cp:lastModifiedBy>
  <cp:revision>6</cp:revision>
  <dcterms:created xsi:type="dcterms:W3CDTF">2021-10-12T08:06:00Z</dcterms:created>
  <dcterms:modified xsi:type="dcterms:W3CDTF">2025-05-30T11:09:15Z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92A52049428C45189306294A1D4DBD78_13</vt:lpwstr>
  </property>
  <property fmtid="{D5CDD505-2E9C-101B-9397-08002B2CF9AE}" pid="3" name="KSOProductBuildVer">
    <vt:lpwstr>1033-12.2.0.21179</vt:lpwstr>
  </property>
</Properties>
</file>