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Roboto"/>
      <p:regular r:id="rId56"/>
      <p:bold r:id="rId57"/>
      <p:italic r:id="rId58"/>
      <p:boldItalic r:id="rId59"/>
    </p:embeddedFont>
    <p:embeddedFont>
      <p:font typeface="Roboto Mon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3"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bd140d2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bd140d2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bd140d2b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bd140d2b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bd140d2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bd140d2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bd140d2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bd140d2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db586159b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db586159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db586159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db586159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db586159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db586159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db586159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db586159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db586159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db586159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db586159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db58615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db586159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db586159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db586159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db586159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db586159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db586159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db586159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db586159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db586159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db586159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db586159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db58615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db586159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db586159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db586159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db586159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db586159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4db586159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db586159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db586159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db586159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db586159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bd140d2b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bd140d2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db586159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db586159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db586159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db586159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db586159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db586159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db586159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db586159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db586159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db586159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db586159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db586159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db586159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db586159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db586159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db586159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db586159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4db586159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db586159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4db586159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bd140d2b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bd140d2b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db586159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db586159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db586159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db586159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db586159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db586159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db586159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db586159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db586159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db586159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db586159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4db586159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4db586159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4db586159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8bd140d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8bd140d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bd140d2b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8bd140d2b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8bd140d2b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8bd140d2b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bd140d2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bd140d2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db88ce24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db88ce24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bd140d2b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bd140d2b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bd140d2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bd140d2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bd140d2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bd140d2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bd140d2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bd140d2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mozilla.org/en-US/docs/Web/API/WebSockets_AP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Tirth-v/pyLearnings/blob/3fdea9e13d56b0150fc99f2ca8bc9de47f2d383c/WebSocket/client.py" TargetMode="External"/><Relationship Id="rId4" Type="http://schemas.openxmlformats.org/officeDocument/2006/relationships/hyperlink" Target="https://github.com/Tirth-v/pyLearnings/blob/3fdea9e13d56b0150fc99f2ca8bc9de47f2d383c/WebSocket/server.p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60000"/>
          </a:blip>
          <a:stretch>
            <a:fillRect/>
          </a:stretch>
        </p:blipFill>
        <p:spPr>
          <a:xfrm>
            <a:off x="2409863" y="464823"/>
            <a:ext cx="4324275" cy="4738649"/>
          </a:xfrm>
          <a:prstGeom prst="rect">
            <a:avLst/>
          </a:prstGeom>
          <a:noFill/>
          <a:ln>
            <a:noFill/>
          </a:ln>
          <a:effectLst>
            <a:outerShdw blurRad="57150" rotWithShape="0" algn="bl" dir="5400000" dist="19050">
              <a:srgbClr val="000000">
                <a:alpha val="50000"/>
              </a:srgbClr>
            </a:outerShdw>
          </a:effectLst>
        </p:spPr>
      </p:pic>
      <p:sp>
        <p:nvSpPr>
          <p:cNvPr id="55" name="Google Shape;55;p13"/>
          <p:cNvSpPr txBox="1"/>
          <p:nvPr/>
        </p:nvSpPr>
        <p:spPr>
          <a:xfrm>
            <a:off x="1214113" y="1631225"/>
            <a:ext cx="6715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600">
                <a:solidFill>
                  <a:schemeClr val="dk1"/>
                </a:solidFill>
              </a:rPr>
              <a:t>WebSocket</a:t>
            </a:r>
            <a:endParaRPr sz="9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Message</a:t>
            </a:r>
            <a:r>
              <a:rPr lang="en-GB" sz="3000"/>
              <a:t>-</a:t>
            </a:r>
            <a:r>
              <a:rPr lang="en-GB" sz="3000">
                <a:solidFill>
                  <a:srgbClr val="FFD545"/>
                </a:solidFill>
              </a:rPr>
              <a:t>Based</a:t>
            </a:r>
            <a:r>
              <a:rPr lang="en-GB" sz="3000"/>
              <a:t> :</a:t>
            </a:r>
            <a:endParaRPr sz="3000"/>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operates in a message-based model, allowing data to be sent and received in discrete units (messages). This simplifies data framing and handling for applications.</a:t>
            </a:r>
            <a:endParaRPr sz="24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Bidirectional</a:t>
            </a:r>
            <a:r>
              <a:rPr lang="en-GB" sz="3000"/>
              <a:t> :</a:t>
            </a:r>
            <a:endParaRPr sz="3000"/>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be used for bidirectional communication, meaning that both the server and client can initiate data exchanges at any time. This enables interactive applications where the server can push updates to the client as soon as they are available.</a:t>
            </a:r>
            <a:endParaRPr sz="2400">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Secure </a:t>
            </a:r>
            <a:r>
              <a:rPr lang="en-GB" sz="3000"/>
              <a:t>:</a:t>
            </a:r>
            <a:endParaRPr sz="3000"/>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use the same security mechanisms as HTTPS, including TLS/SSL encryption, to secure the communication.</a:t>
            </a:r>
            <a:endParaRPr sz="2400">
              <a:solidFill>
                <a:schemeClr val="dk1"/>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Versatility</a:t>
            </a:r>
            <a:r>
              <a:rPr lang="en-GB" sz="3000">
                <a:solidFill>
                  <a:srgbClr val="FFD545"/>
                </a:solidFill>
              </a:rPr>
              <a:t> </a:t>
            </a:r>
            <a:r>
              <a:rPr lang="en-GB" sz="3000"/>
              <a:t>:</a:t>
            </a:r>
            <a:endParaRPr sz="3000"/>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is not tied to a specific application domain and can be used in a wide range of applications, including web applications, online games, financial platforms, IoT, chat applications, and more.</a:t>
            </a:r>
            <a:endParaRPr sz="24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websockets </a:t>
            </a:r>
            <a:r>
              <a:rPr lang="en-GB" sz="3000"/>
              <a:t>:</a:t>
            </a:r>
            <a:endParaRPr sz="3000"/>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rPr>
              <a:t>websockets is a library for building </a:t>
            </a:r>
            <a:r>
              <a:rPr lang="en-GB" sz="2400" u="sng">
                <a:solidFill>
                  <a:schemeClr val="dk1"/>
                </a:solidFill>
                <a:highlight>
                  <a:schemeClr val="lt1"/>
                </a:highlight>
                <a:hlinkClick r:id="rId3">
                  <a:extLst>
                    <a:ext uri="{A12FA001-AC4F-418D-AE19-62706E023703}">
                      <ahyp:hlinkClr val="tx"/>
                    </a:ext>
                  </a:extLst>
                </a:hlinkClick>
              </a:rPr>
              <a:t>WebSocket</a:t>
            </a:r>
            <a:r>
              <a:rPr lang="en-GB" sz="2400">
                <a:solidFill>
                  <a:schemeClr val="dk1"/>
                </a:solidFill>
                <a:highlight>
                  <a:schemeClr val="lt1"/>
                </a:highlight>
              </a:rPr>
              <a:t> servers and clients in Python with a focus on correctness, simplicity, robustness, and performance.</a:t>
            </a:r>
            <a:endParaRPr sz="24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Installation </a:t>
            </a:r>
            <a:r>
              <a:rPr lang="en-GB" sz="3000"/>
              <a:t>:</a:t>
            </a:r>
            <a:endParaRPr sz="3000"/>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solidFill>
                  <a:schemeClr val="dk1"/>
                </a:solidFill>
                <a:highlight>
                  <a:schemeClr val="lt1"/>
                </a:highlight>
                <a:latin typeface="Roboto"/>
                <a:ea typeface="Roboto"/>
                <a:cs typeface="Roboto"/>
                <a:sym typeface="Roboto"/>
              </a:rPr>
              <a:t>You can install the </a:t>
            </a:r>
            <a:r>
              <a:rPr lang="en-GB" sz="2600">
                <a:solidFill>
                  <a:srgbClr val="E9950C"/>
                </a:solidFill>
                <a:highlight>
                  <a:schemeClr val="lt1"/>
                </a:highlight>
                <a:latin typeface="Courier New"/>
                <a:ea typeface="Courier New"/>
                <a:cs typeface="Courier New"/>
                <a:sym typeface="Courier New"/>
              </a:rPr>
              <a:t>websockets</a:t>
            </a:r>
            <a:r>
              <a:rPr lang="en-GB" sz="2600">
                <a:solidFill>
                  <a:srgbClr val="E9950C"/>
                </a:solidFill>
                <a:highlight>
                  <a:schemeClr val="lt1"/>
                </a:highlight>
                <a:latin typeface="Roboto"/>
                <a:ea typeface="Roboto"/>
                <a:cs typeface="Roboto"/>
                <a:sym typeface="Roboto"/>
              </a:rPr>
              <a:t> </a:t>
            </a:r>
            <a:r>
              <a:rPr lang="en-GB" sz="2600">
                <a:solidFill>
                  <a:schemeClr val="dk1"/>
                </a:solidFill>
                <a:highlight>
                  <a:schemeClr val="lt1"/>
                </a:highlight>
                <a:latin typeface="Roboto"/>
                <a:ea typeface="Roboto"/>
                <a:cs typeface="Roboto"/>
                <a:sym typeface="Roboto"/>
              </a:rPr>
              <a:t>library using </a:t>
            </a:r>
            <a:r>
              <a:rPr lang="en-GB" sz="2600">
                <a:solidFill>
                  <a:srgbClr val="E9950C"/>
                </a:solidFill>
                <a:highlight>
                  <a:schemeClr val="lt1"/>
                </a:highlight>
                <a:latin typeface="Courier New"/>
                <a:ea typeface="Courier New"/>
                <a:cs typeface="Courier New"/>
                <a:sym typeface="Courier New"/>
              </a:rPr>
              <a:t>pip</a:t>
            </a:r>
            <a:r>
              <a:rPr lang="en-GB" sz="2600">
                <a:solidFill>
                  <a:schemeClr val="dk1"/>
                </a:solidFill>
                <a:highlight>
                  <a:schemeClr val="lt1"/>
                </a:highlight>
                <a:latin typeface="Roboto"/>
                <a:ea typeface="Roboto"/>
                <a:cs typeface="Roboto"/>
                <a:sym typeface="Roboto"/>
              </a:rPr>
              <a:t>:</a:t>
            </a:r>
            <a:endParaRPr sz="26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26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rPr lang="en-GB" sz="2650">
                <a:solidFill>
                  <a:schemeClr val="dk1"/>
                </a:solidFill>
                <a:highlight>
                  <a:schemeClr val="lt1"/>
                </a:highlight>
                <a:latin typeface="Roboto Mono"/>
                <a:ea typeface="Roboto Mono"/>
                <a:cs typeface="Roboto Mono"/>
                <a:sym typeface="Roboto Mono"/>
              </a:rPr>
              <a:t>pip install websockets</a:t>
            </a:r>
            <a:endParaRPr sz="2650">
              <a:solidFill>
                <a:schemeClr val="dk1"/>
              </a:solidFill>
              <a:highlight>
                <a:schemeClr val="lt1"/>
              </a:highlight>
              <a:latin typeface="Roboto Mono"/>
              <a:ea typeface="Roboto Mono"/>
              <a:cs typeface="Roboto Mono"/>
              <a:sym typeface="Roboto Mono"/>
            </a:endParaRPr>
          </a:p>
          <a:p>
            <a:pPr indent="0" lvl="0" marL="45720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sz="2600">
              <a:solidFill>
                <a:srgbClr val="D1D5DB"/>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Lets understand by an example</a:t>
            </a:r>
            <a:endParaRPr sz="3000">
              <a:solidFill>
                <a:srgbClr val="FFD545"/>
              </a:solidFill>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Client :</a:t>
            </a:r>
            <a:endParaRPr/>
          </a:p>
          <a:p>
            <a:pPr indent="0" lvl="0" marL="0" rtl="0" algn="l">
              <a:spcBef>
                <a:spcPts val="1200"/>
              </a:spcBef>
              <a:spcAft>
                <a:spcPts val="0"/>
              </a:spcAft>
              <a:buNone/>
            </a:pPr>
            <a:r>
              <a:rPr lang="en-GB" u="sng">
                <a:solidFill>
                  <a:schemeClr val="hlink"/>
                </a:solidFill>
                <a:hlinkClick r:id="rId3"/>
              </a:rPr>
              <a:t>https://github.com/Tirth-v/pyLearnings/blob/3fdea9e13d56b0150fc99f2ca8bc9de47f2d383c/WebSocket/client.py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Server:</a:t>
            </a:r>
            <a:endParaRPr/>
          </a:p>
          <a:p>
            <a:pPr indent="0" lvl="0" marL="0" rtl="0" algn="l">
              <a:spcBef>
                <a:spcPts val="1200"/>
              </a:spcBef>
              <a:spcAft>
                <a:spcPts val="0"/>
              </a:spcAft>
              <a:buNone/>
            </a:pPr>
            <a:r>
              <a:rPr lang="en-GB" u="sng">
                <a:solidFill>
                  <a:schemeClr val="hlink"/>
                </a:solidFill>
                <a:hlinkClick r:id="rId4"/>
              </a:rPr>
              <a:t>https://github.com/Tirth-v/pyLearnings/blob/3fdea9e13d56b0150fc99f2ca8bc9de47f2d383c/WebSocket/server.py</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Asyncio</a:t>
            </a:r>
            <a:r>
              <a:rPr lang="en-GB" sz="3000"/>
              <a:t> :</a:t>
            </a:r>
            <a:endParaRPr sz="3000"/>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3050">
                <a:solidFill>
                  <a:srgbClr val="E9950C"/>
                </a:solidFill>
                <a:highlight>
                  <a:schemeClr val="lt1"/>
                </a:highlight>
                <a:latin typeface="Courier New"/>
                <a:ea typeface="Courier New"/>
                <a:cs typeface="Courier New"/>
                <a:sym typeface="Courier New"/>
              </a:rPr>
              <a:t>asyncio</a:t>
            </a:r>
            <a:r>
              <a:rPr lang="en-GB" sz="3050">
                <a:solidFill>
                  <a:srgbClr val="E9950C"/>
                </a:solidFill>
                <a:highlight>
                  <a:schemeClr val="lt1"/>
                </a:highlight>
                <a:latin typeface="Roboto"/>
                <a:ea typeface="Roboto"/>
                <a:cs typeface="Roboto"/>
                <a:sym typeface="Roboto"/>
              </a:rPr>
              <a:t> </a:t>
            </a:r>
            <a:r>
              <a:rPr lang="en-GB" sz="3050">
                <a:solidFill>
                  <a:schemeClr val="dk1"/>
                </a:solidFill>
                <a:highlight>
                  <a:schemeClr val="lt1"/>
                </a:highlight>
                <a:latin typeface="Roboto"/>
                <a:ea typeface="Roboto"/>
                <a:cs typeface="Roboto"/>
                <a:sym typeface="Roboto"/>
              </a:rPr>
              <a:t>is a Python library that provides support for asynchronous programming. It allows you to write concurrent code using asynchronous I/O operations, coroutines, and event loops. Asynchronous programming is a technique used to handle I/O-bound and high-concurrency operations without blocking the execution of the program. This can be particularly useful for building scalable and responsive network services, web applications, and other tasks where you want to perform multiple operations concurrently without waiting for each one to complete before starting the next.</a:t>
            </a:r>
            <a:endParaRPr sz="305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highlight>
                  <a:schemeClr val="lt1"/>
                </a:highlight>
                <a:latin typeface="Roboto"/>
                <a:ea typeface="Roboto"/>
                <a:cs typeface="Roboto"/>
                <a:sym typeface="Roboto"/>
              </a:rPr>
              <a:t>Key components of </a:t>
            </a:r>
            <a:r>
              <a:rPr lang="en-GB" sz="3000">
                <a:solidFill>
                  <a:srgbClr val="3870A1"/>
                </a:solidFill>
                <a:highlight>
                  <a:schemeClr val="lt1"/>
                </a:highlight>
                <a:latin typeface="Courier New"/>
                <a:ea typeface="Courier New"/>
                <a:cs typeface="Courier New"/>
                <a:sym typeface="Courier New"/>
              </a:rPr>
              <a:t>asyncio</a:t>
            </a:r>
            <a:r>
              <a:rPr lang="en-GB" sz="3000">
                <a:solidFill>
                  <a:srgbClr val="3870A1"/>
                </a:solidFill>
                <a:highlight>
                  <a:schemeClr val="lt1"/>
                </a:highlight>
                <a:latin typeface="Roboto"/>
                <a:ea typeface="Roboto"/>
                <a:cs typeface="Roboto"/>
                <a:sym typeface="Roboto"/>
              </a:rPr>
              <a:t> </a:t>
            </a:r>
            <a:r>
              <a:rPr lang="en-GB" sz="3000">
                <a:solidFill>
                  <a:srgbClr val="FFD545"/>
                </a:solidFill>
                <a:highlight>
                  <a:schemeClr val="lt1"/>
                </a:highlight>
                <a:latin typeface="Roboto"/>
                <a:ea typeface="Roboto"/>
                <a:cs typeface="Roboto"/>
                <a:sym typeface="Roboto"/>
              </a:rPr>
              <a:t>include:</a:t>
            </a:r>
            <a:endParaRPr sz="3000">
              <a:solidFill>
                <a:srgbClr val="FFD545"/>
              </a:solidFill>
              <a:highlight>
                <a:schemeClr val="lt1"/>
              </a:highlight>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GB">
                <a:solidFill>
                  <a:schemeClr val="dk1"/>
                </a:solidFill>
              </a:rPr>
              <a:t>Event Loop</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Coroutines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Tasks</a:t>
            </a:r>
            <a:endParaRPr>
              <a:solidFill>
                <a:schemeClr val="dk1"/>
              </a:solidFill>
            </a:endParaRPr>
          </a:p>
          <a:p>
            <a:pPr indent="-342900" lvl="0" marL="457200" rtl="0" algn="l">
              <a:spcBef>
                <a:spcPts val="0"/>
              </a:spcBef>
              <a:spcAft>
                <a:spcPts val="0"/>
              </a:spcAft>
              <a:buClr>
                <a:schemeClr val="dk1"/>
              </a:buClr>
              <a:buSzPts val="1800"/>
              <a:buAutoNum type="arabicPeriod"/>
            </a:pPr>
            <a:r>
              <a:rPr lang="en-GB">
                <a:solidFill>
                  <a:schemeClr val="dk1"/>
                </a:solidFill>
              </a:rPr>
              <a:t>Futures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3870A1"/>
                </a:solidFill>
              </a:rPr>
              <a:t>Event</a:t>
            </a:r>
            <a:r>
              <a:rPr lang="en-GB" sz="3020"/>
              <a:t> </a:t>
            </a:r>
            <a:r>
              <a:rPr lang="en-GB" sz="3020">
                <a:solidFill>
                  <a:srgbClr val="FFD545"/>
                </a:solidFill>
              </a:rPr>
              <a:t>Loop</a:t>
            </a:r>
            <a:r>
              <a:rPr lang="en-GB" sz="3020"/>
              <a:t> :</a:t>
            </a:r>
            <a:endParaRPr sz="3020"/>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GB" sz="2400">
                <a:solidFill>
                  <a:srgbClr val="D1D5DB"/>
                </a:solidFill>
                <a:highlight>
                  <a:schemeClr val="lt1"/>
                </a:highlight>
                <a:latin typeface="Roboto"/>
                <a:ea typeface="Roboto"/>
                <a:cs typeface="Roboto"/>
                <a:sym typeface="Roboto"/>
              </a:rPr>
              <a:t>The event loop is the core of </a:t>
            </a:r>
            <a:r>
              <a:rPr lang="en-GB" sz="2400">
                <a:solidFill>
                  <a:srgbClr val="E9950C"/>
                </a:solidFill>
                <a:highlight>
                  <a:schemeClr val="lt1"/>
                </a:highlight>
                <a:latin typeface="Courier New"/>
                <a:ea typeface="Courier New"/>
                <a:cs typeface="Courier New"/>
                <a:sym typeface="Courier New"/>
              </a:rPr>
              <a:t>asyncio</a:t>
            </a:r>
            <a:r>
              <a:rPr lang="en-GB" sz="2400">
                <a:solidFill>
                  <a:srgbClr val="D1D5DB"/>
                </a:solidFill>
                <a:highlight>
                  <a:schemeClr val="lt1"/>
                </a:highlight>
                <a:latin typeface="Roboto"/>
                <a:ea typeface="Roboto"/>
                <a:cs typeface="Roboto"/>
                <a:sym typeface="Roboto"/>
              </a:rPr>
              <a:t>. It manages and schedules asynchronous tasks, ensuring they run concurrently and efficiently without blocking the program. The event loop can manage I/O operations, timers, and other asynchronous tasks.</a:t>
            </a:r>
            <a:endParaRPr sz="2400">
              <a:solidFill>
                <a:srgbClr val="D1D5DB"/>
              </a:solidFill>
              <a:highlight>
                <a:schemeClr val="lt1"/>
              </a:highlight>
              <a:latin typeface="Roboto"/>
              <a:ea typeface="Roboto"/>
              <a:cs typeface="Roboto"/>
              <a:sym typeface="Roboto"/>
            </a:endParaRPr>
          </a:p>
          <a:p>
            <a:pPr indent="0" lvl="0" marL="45720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Web</a:t>
            </a:r>
            <a:r>
              <a:rPr lang="en-GB" sz="3000">
                <a:solidFill>
                  <a:srgbClr val="FFD545"/>
                </a:solidFill>
              </a:rPr>
              <a:t>Socket</a:t>
            </a:r>
            <a:r>
              <a:rPr lang="en-GB" sz="3000"/>
              <a:t> :</a:t>
            </a:r>
            <a:endParaRPr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600">
                <a:solidFill>
                  <a:schemeClr val="dk1"/>
                </a:solidFill>
                <a:highlight>
                  <a:schemeClr val="lt1"/>
                </a:highlight>
                <a:latin typeface="Roboto"/>
                <a:ea typeface="Roboto"/>
                <a:cs typeface="Roboto"/>
                <a:sym typeface="Roboto"/>
              </a:rPr>
              <a:t>WebSocket is a communication protocol that provides full-duplex, bidirectional communication channels over a single TCP connection. It is commonly used for real-time web applications, enabling the server and the client to exchange data in a low-latency and efficient manner. In Python, you can work with WebSockets using various libraries. One popular library for WebSocket communication in Python is </a:t>
            </a:r>
            <a:r>
              <a:rPr lang="en-GB" sz="2350">
                <a:solidFill>
                  <a:srgbClr val="E9950C"/>
                </a:solidFill>
                <a:highlight>
                  <a:schemeClr val="lt1"/>
                </a:highlight>
                <a:latin typeface="Courier New"/>
                <a:ea typeface="Courier New"/>
                <a:cs typeface="Courier New"/>
                <a:sym typeface="Courier New"/>
              </a:rPr>
              <a:t>websockets</a:t>
            </a:r>
            <a:r>
              <a:rPr lang="en-GB" sz="2600">
                <a:solidFill>
                  <a:schemeClr val="dk1"/>
                </a:solidFill>
                <a:highlight>
                  <a:schemeClr val="lt1"/>
                </a:highlight>
                <a:latin typeface="Roboto"/>
                <a:ea typeface="Roboto"/>
                <a:cs typeface="Roboto"/>
                <a:sym typeface="Roboto"/>
              </a:rPr>
              <a:t>.</a:t>
            </a:r>
            <a:endParaRPr sz="3700">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FD545"/>
                </a:solidFill>
              </a:rPr>
              <a:t>Coroutines </a:t>
            </a:r>
            <a:r>
              <a:rPr lang="en-GB" sz="3011"/>
              <a:t>:</a:t>
            </a:r>
            <a:endParaRPr sz="3011"/>
          </a:p>
        </p:txBody>
      </p:sp>
      <p:sp>
        <p:nvSpPr>
          <p:cNvPr id="167" name="Google Shape;16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Coroutines are functions that can yield control back to the event loop, allowing other tasks to run in the meantime. They are defined using the </a:t>
            </a:r>
            <a:r>
              <a:rPr lang="en-GB" sz="2400">
                <a:solidFill>
                  <a:srgbClr val="E9950C"/>
                </a:solidFill>
                <a:highlight>
                  <a:schemeClr val="lt1"/>
                </a:highlight>
                <a:latin typeface="Courier New"/>
                <a:ea typeface="Courier New"/>
                <a:cs typeface="Courier New"/>
                <a:sym typeface="Courier New"/>
              </a:rPr>
              <a:t>async</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and </a:t>
            </a:r>
            <a:r>
              <a:rPr lang="en-GB" sz="2400">
                <a:solidFill>
                  <a:srgbClr val="E9950C"/>
                </a:solidFill>
                <a:highlight>
                  <a:schemeClr val="lt1"/>
                </a:highlight>
                <a:latin typeface="Courier New"/>
                <a:ea typeface="Courier New"/>
                <a:cs typeface="Courier New"/>
                <a:sym typeface="Courier New"/>
              </a:rPr>
              <a:t>await</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keywords. Coroutines can be paused and resumed, making them suitable for handling I/O-bound operations without blocking.</a:t>
            </a:r>
            <a:endParaRPr sz="2400">
              <a:solidFill>
                <a:schemeClr val="dk1"/>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FD545"/>
                </a:solidFill>
              </a:rPr>
              <a:t>Tasks </a:t>
            </a:r>
            <a:r>
              <a:rPr lang="en-GB" sz="3011"/>
              <a:t>:</a:t>
            </a:r>
            <a:endParaRPr sz="3011"/>
          </a:p>
        </p:txBody>
      </p:sp>
      <p:sp>
        <p:nvSpPr>
          <p:cNvPr id="173" name="Google Shape;17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In </a:t>
            </a:r>
            <a:r>
              <a:rPr lang="en-GB" sz="2400">
                <a:solidFill>
                  <a:srgbClr val="E9950C"/>
                </a:solidFill>
                <a:highlight>
                  <a:schemeClr val="lt1"/>
                </a:highlight>
                <a:latin typeface="Courier New"/>
                <a:ea typeface="Courier New"/>
                <a:cs typeface="Courier New"/>
                <a:sym typeface="Courier New"/>
              </a:rPr>
              <a:t>asyncio</a:t>
            </a:r>
            <a:r>
              <a:rPr lang="en-GB" sz="2400">
                <a:solidFill>
                  <a:schemeClr val="dk1"/>
                </a:solidFill>
                <a:highlight>
                  <a:schemeClr val="lt1"/>
                </a:highlight>
                <a:latin typeface="Roboto"/>
                <a:ea typeface="Roboto"/>
                <a:cs typeface="Roboto"/>
                <a:sym typeface="Roboto"/>
              </a:rPr>
              <a:t>, tasks are used to manage and schedule coroutines for execution within the event loop. You can create tasks to run coroutines concurrently.</a:t>
            </a:r>
            <a:endParaRPr sz="2400">
              <a:solidFill>
                <a:schemeClr val="dk1"/>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11">
                <a:solidFill>
                  <a:srgbClr val="FFD545"/>
                </a:solidFill>
              </a:rPr>
              <a:t>Futures </a:t>
            </a:r>
            <a:r>
              <a:rPr lang="en-GB" sz="3011"/>
              <a:t>:</a:t>
            </a:r>
            <a:endParaRPr sz="3011"/>
          </a:p>
        </p:txBody>
      </p:sp>
      <p:sp>
        <p:nvSpPr>
          <p:cNvPr id="179" name="Google Shape;17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Futures are objects that represent the result of an asynchronous operation. They allow you to obtain the result of a coroutine or an asynchronous function once it's complete.</a:t>
            </a:r>
            <a:endParaRPr sz="2400">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rgbClr val="E9950C"/>
                </a:solidFill>
                <a:highlight>
                  <a:schemeClr val="lt1"/>
                </a:highlight>
                <a:latin typeface="Courier New"/>
                <a:ea typeface="Courier New"/>
                <a:cs typeface="Courier New"/>
                <a:sym typeface="Courier New"/>
              </a:rPr>
              <a:t>asyncio</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is commonly used for building asynchronous network servers, web frameworks, and any application where handling many I/O operations efficiently is critical. It is especially useful in cases where waiting for I/O operations to complete can lead to significant performance bottlenecks.</a:t>
            </a:r>
            <a:endParaRPr sz="2400">
              <a:solidFill>
                <a:schemeClr val="dk1"/>
              </a:solidFill>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Coroutines </a:t>
            </a:r>
            <a:r>
              <a:rPr lang="en-GB" sz="3000"/>
              <a:t>:</a:t>
            </a:r>
            <a:endParaRPr sz="3000"/>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A coroutine is a specialized version of a Python function that allows for cooperative multitasking, also known as concurrency. Coroutines are used for asynchronous programming and are defined using the </a:t>
            </a:r>
            <a:r>
              <a:rPr lang="en-GB" sz="2400">
                <a:solidFill>
                  <a:srgbClr val="E9950C"/>
                </a:solidFill>
                <a:highlight>
                  <a:schemeClr val="lt1"/>
                </a:highlight>
                <a:latin typeface="Courier New"/>
                <a:ea typeface="Courier New"/>
                <a:cs typeface="Courier New"/>
                <a:sym typeface="Courier New"/>
              </a:rPr>
              <a:t>async</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and </a:t>
            </a:r>
            <a:r>
              <a:rPr lang="en-GB" sz="2400">
                <a:solidFill>
                  <a:srgbClr val="E9950C"/>
                </a:solidFill>
                <a:highlight>
                  <a:schemeClr val="lt1"/>
                </a:highlight>
                <a:latin typeface="Courier New"/>
                <a:ea typeface="Courier New"/>
                <a:cs typeface="Courier New"/>
                <a:sym typeface="Courier New"/>
              </a:rPr>
              <a:t>await</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keywords. They are a fundamental concept in </a:t>
            </a:r>
            <a:r>
              <a:rPr lang="en-GB" sz="2400">
                <a:solidFill>
                  <a:schemeClr val="dk1"/>
                </a:solidFill>
                <a:highlight>
                  <a:schemeClr val="lt1"/>
                </a:highlight>
                <a:latin typeface="Roboto"/>
                <a:ea typeface="Roboto"/>
                <a:cs typeface="Roboto"/>
                <a:sym typeface="Roboto"/>
              </a:rPr>
              <a:t>Python</a:t>
            </a:r>
            <a:r>
              <a:rPr lang="en-GB" sz="2400">
                <a:solidFill>
                  <a:schemeClr val="dk1"/>
                </a:solidFill>
                <a:highlight>
                  <a:schemeClr val="lt1"/>
                </a:highlight>
                <a:latin typeface="Roboto"/>
                <a:ea typeface="Roboto"/>
                <a:cs typeface="Roboto"/>
                <a:sym typeface="Roboto"/>
              </a:rPr>
              <a:t> </a:t>
            </a:r>
            <a:r>
              <a:rPr lang="en-GB" sz="2400">
                <a:solidFill>
                  <a:srgbClr val="E9950C"/>
                </a:solidFill>
                <a:highlight>
                  <a:schemeClr val="lt1"/>
                </a:highlight>
                <a:latin typeface="Courier New"/>
                <a:ea typeface="Courier New"/>
                <a:cs typeface="Courier New"/>
                <a:sym typeface="Courier New"/>
              </a:rPr>
              <a:t>asyncio</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library and are commonly employed for handling I/O-bound operations without blocking the execution of a program.</a:t>
            </a:r>
            <a:endParaRPr sz="2400">
              <a:solidFill>
                <a:schemeClr val="dk1"/>
              </a:solidFill>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2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Async</a:t>
            </a:r>
            <a:r>
              <a:rPr lang="en-GB" sz="3000"/>
              <a:t> </a:t>
            </a:r>
            <a:r>
              <a:rPr lang="en-GB" sz="3000">
                <a:solidFill>
                  <a:srgbClr val="FFD545"/>
                </a:solidFill>
              </a:rPr>
              <a:t>function </a:t>
            </a:r>
            <a:r>
              <a:rPr lang="en-GB" sz="3000"/>
              <a:t>:</a:t>
            </a:r>
            <a:endParaRPr sz="3000"/>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chemeClr val="dk1"/>
                </a:solidFill>
                <a:highlight>
                  <a:schemeClr val="lt1"/>
                </a:highlight>
                <a:latin typeface="Roboto"/>
                <a:ea typeface="Roboto"/>
                <a:cs typeface="Roboto"/>
                <a:sym typeface="Roboto"/>
              </a:rPr>
              <a:t>Coroutines are defined as asynchronous functions using the </a:t>
            </a:r>
            <a:r>
              <a:rPr lang="en-GB" sz="2400">
                <a:solidFill>
                  <a:srgbClr val="E9950C"/>
                </a:solidFill>
                <a:highlight>
                  <a:schemeClr val="lt1"/>
                </a:highlight>
                <a:latin typeface="Courier New"/>
                <a:ea typeface="Courier New"/>
                <a:cs typeface="Courier New"/>
                <a:sym typeface="Courier New"/>
              </a:rPr>
              <a:t>async</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keyword before the </a:t>
            </a:r>
            <a:r>
              <a:rPr lang="en-GB" sz="2400">
                <a:solidFill>
                  <a:srgbClr val="E9950C"/>
                </a:solidFill>
                <a:highlight>
                  <a:schemeClr val="lt1"/>
                </a:highlight>
                <a:latin typeface="Courier New"/>
                <a:ea typeface="Courier New"/>
                <a:cs typeface="Courier New"/>
                <a:sym typeface="Courier New"/>
              </a:rPr>
              <a:t>def</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keyword. For example:</a:t>
            </a:r>
            <a:endParaRPr sz="24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2400">
              <a:solidFill>
                <a:srgbClr val="D1D5DB"/>
              </a:solidFill>
              <a:highlight>
                <a:srgbClr val="444654"/>
              </a:highlight>
              <a:latin typeface="Roboto"/>
              <a:ea typeface="Roboto"/>
              <a:cs typeface="Roboto"/>
              <a:sym typeface="Roboto"/>
            </a:endParaRPr>
          </a:p>
          <a:p>
            <a:pPr indent="0" lvl="0" marL="0" rtl="0" algn="l">
              <a:spcBef>
                <a:spcPts val="1200"/>
              </a:spcBef>
              <a:spcAft>
                <a:spcPts val="1200"/>
              </a:spcAft>
              <a:buNone/>
            </a:pPr>
            <a:r>
              <a:rPr lang="en-GB" sz="2400">
                <a:solidFill>
                  <a:srgbClr val="2E95D3"/>
                </a:solidFill>
                <a:highlight>
                  <a:schemeClr val="lt1"/>
                </a:highlight>
                <a:latin typeface="Courier New"/>
                <a:ea typeface="Courier New"/>
                <a:cs typeface="Courier New"/>
                <a:sym typeface="Courier New"/>
              </a:rPr>
              <a:t>async</a:t>
            </a:r>
            <a:r>
              <a:rPr lang="en-GB" sz="2400">
                <a:solidFill>
                  <a:srgbClr val="FFFFFF"/>
                </a:solidFill>
                <a:highlight>
                  <a:schemeClr val="lt1"/>
                </a:highlight>
                <a:latin typeface="Courier New"/>
                <a:ea typeface="Courier New"/>
                <a:cs typeface="Courier New"/>
                <a:sym typeface="Courier New"/>
              </a:rPr>
              <a:t> </a:t>
            </a:r>
            <a:r>
              <a:rPr lang="en-GB" sz="2400">
                <a:solidFill>
                  <a:srgbClr val="2E95D3"/>
                </a:solidFill>
                <a:highlight>
                  <a:schemeClr val="lt1"/>
                </a:highlight>
                <a:latin typeface="Courier New"/>
                <a:ea typeface="Courier New"/>
                <a:cs typeface="Courier New"/>
                <a:sym typeface="Courier New"/>
              </a:rPr>
              <a:t>def</a:t>
            </a:r>
            <a:r>
              <a:rPr lang="en-GB" sz="2400">
                <a:solidFill>
                  <a:srgbClr val="FFFFFF"/>
                </a:solidFill>
                <a:highlight>
                  <a:schemeClr val="lt1"/>
                </a:highlight>
                <a:latin typeface="Courier New"/>
                <a:ea typeface="Courier New"/>
                <a:cs typeface="Courier New"/>
                <a:sym typeface="Courier New"/>
              </a:rPr>
              <a:t> </a:t>
            </a:r>
            <a:r>
              <a:rPr lang="en-GB" sz="2400">
                <a:solidFill>
                  <a:srgbClr val="F22C3D"/>
                </a:solidFill>
                <a:highlight>
                  <a:schemeClr val="lt1"/>
                </a:highlight>
                <a:latin typeface="Courier New"/>
                <a:ea typeface="Courier New"/>
                <a:cs typeface="Courier New"/>
                <a:sym typeface="Courier New"/>
              </a:rPr>
              <a:t>my_coroutine</a:t>
            </a:r>
            <a:r>
              <a:rPr lang="en-GB" sz="2400">
                <a:solidFill>
                  <a:srgbClr val="FFFFFF"/>
                </a:solidFill>
                <a:highlight>
                  <a:schemeClr val="lt1"/>
                </a:highlight>
                <a:latin typeface="Courier New"/>
                <a:ea typeface="Courier New"/>
                <a:cs typeface="Courier New"/>
                <a:sym typeface="Courier New"/>
              </a:rPr>
              <a:t>():</a:t>
            </a:r>
            <a:endParaRPr sz="2400">
              <a:solidFill>
                <a:srgbClr val="D1D5DB"/>
              </a:solidFill>
              <a:highlight>
                <a:schemeClr val="lt1"/>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3870A1"/>
                </a:solidFill>
              </a:rPr>
              <a:t>Await </a:t>
            </a:r>
            <a:r>
              <a:rPr lang="en-GB" sz="3020">
                <a:solidFill>
                  <a:srgbClr val="FFD545"/>
                </a:solidFill>
              </a:rPr>
              <a:t>keyword </a:t>
            </a:r>
            <a:r>
              <a:rPr lang="en-GB" sz="3020"/>
              <a:t>:</a:t>
            </a:r>
            <a:endParaRPr sz="3020"/>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Inside a coroutine, you can use the </a:t>
            </a:r>
            <a:r>
              <a:rPr lang="en-GB" sz="2400">
                <a:solidFill>
                  <a:srgbClr val="E9950C"/>
                </a:solidFill>
                <a:highlight>
                  <a:schemeClr val="lt1"/>
                </a:highlight>
                <a:latin typeface="Courier New"/>
                <a:ea typeface="Courier New"/>
                <a:cs typeface="Courier New"/>
                <a:sym typeface="Courier New"/>
              </a:rPr>
              <a:t>await</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keyword to yield control back to the event loop, allowing other tasks to run while waiting for asynchronous I/O operations to complete. For example, you can use </a:t>
            </a:r>
            <a:r>
              <a:rPr lang="en-GB" sz="2400">
                <a:solidFill>
                  <a:srgbClr val="E9950C"/>
                </a:solidFill>
                <a:highlight>
                  <a:schemeClr val="lt1"/>
                </a:highlight>
                <a:latin typeface="Courier New"/>
                <a:ea typeface="Courier New"/>
                <a:cs typeface="Courier New"/>
                <a:sym typeface="Courier New"/>
              </a:rPr>
              <a:t>await</a:t>
            </a:r>
            <a:r>
              <a:rPr lang="en-GB" sz="2400">
                <a:solidFill>
                  <a:srgbClr val="E9950C"/>
                </a:solidFill>
                <a:highlight>
                  <a:schemeClr val="lt1"/>
                </a:highlight>
                <a:latin typeface="Roboto"/>
                <a:ea typeface="Roboto"/>
                <a:cs typeface="Roboto"/>
                <a:sym typeface="Roboto"/>
              </a:rPr>
              <a:t> </a:t>
            </a:r>
            <a:r>
              <a:rPr lang="en-GB" sz="2400">
                <a:solidFill>
                  <a:schemeClr val="dk1"/>
                </a:solidFill>
                <a:highlight>
                  <a:schemeClr val="lt1"/>
                </a:highlight>
                <a:latin typeface="Roboto"/>
                <a:ea typeface="Roboto"/>
                <a:cs typeface="Roboto"/>
                <a:sym typeface="Roboto"/>
              </a:rPr>
              <a:t>with functions that perform I/O operations like file reading, network communication, or database queries.</a:t>
            </a:r>
            <a:endParaRPr sz="2400">
              <a:solidFill>
                <a:schemeClr val="dk1"/>
              </a:solidFill>
              <a:highlight>
                <a:schemeClr val="lt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3870A1"/>
                </a:solidFill>
              </a:rPr>
              <a:t>Non</a:t>
            </a:r>
            <a:r>
              <a:rPr lang="en-GB" sz="3020"/>
              <a:t>-</a:t>
            </a:r>
            <a:r>
              <a:rPr lang="en-GB" sz="3020">
                <a:solidFill>
                  <a:srgbClr val="FFD545"/>
                </a:solidFill>
              </a:rPr>
              <a:t>blocking</a:t>
            </a:r>
            <a:r>
              <a:rPr lang="en-GB" sz="3020"/>
              <a:t>:</a:t>
            </a:r>
            <a:endParaRPr sz="3020"/>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Coroutines are non-blocking, which means they don't stop the entire program's execution when waiting for I/O or other tasks. They can be paused and resumed, allowing multiple coroutines to run concurrently within the same event loop.</a:t>
            </a:r>
            <a:endParaRPr sz="3000">
              <a:solidFill>
                <a:schemeClr val="dk1"/>
              </a:solidFill>
              <a:highlight>
                <a:schemeClr val="lt1"/>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40"/>
          <p:cNvSpPr txBox="1"/>
          <p:nvPr>
            <p:ph type="title"/>
          </p:nvPr>
        </p:nvSpPr>
        <p:spPr>
          <a:xfrm>
            <a:off x="40695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20">
                <a:solidFill>
                  <a:srgbClr val="FFD545"/>
                </a:solidFill>
              </a:rPr>
              <a:t>Example </a:t>
            </a:r>
            <a:r>
              <a:rPr lang="en-GB" sz="3020"/>
              <a:t>:</a:t>
            </a:r>
            <a:endParaRPr sz="3020"/>
          </a:p>
        </p:txBody>
      </p:sp>
      <p:sp>
        <p:nvSpPr>
          <p:cNvPr id="214" name="Google Shape;21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200">
                <a:solidFill>
                  <a:srgbClr val="2E95D3"/>
                </a:solidFill>
                <a:highlight>
                  <a:schemeClr val="lt1"/>
                </a:highlight>
                <a:latin typeface="Courier New"/>
                <a:ea typeface="Courier New"/>
                <a:cs typeface="Courier New"/>
                <a:sym typeface="Courier New"/>
              </a:rPr>
              <a:t>import</a:t>
            </a:r>
            <a:r>
              <a:rPr lang="en-GB" sz="1200">
                <a:solidFill>
                  <a:srgbClr val="FFFFFF"/>
                </a:solidFill>
                <a:highlight>
                  <a:schemeClr val="lt1"/>
                </a:highlight>
                <a:latin typeface="Courier New"/>
                <a:ea typeface="Courier New"/>
                <a:cs typeface="Courier New"/>
                <a:sym typeface="Courier New"/>
              </a:rPr>
              <a:t> asyncio </a:t>
            </a:r>
            <a:endParaRPr sz="1200">
              <a:solidFill>
                <a:srgbClr val="FFFFFF"/>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200">
                <a:solidFill>
                  <a:srgbClr val="2E95D3"/>
                </a:solidFill>
                <a:highlight>
                  <a:schemeClr val="lt1"/>
                </a:highlight>
                <a:latin typeface="Courier New"/>
                <a:ea typeface="Courier New"/>
                <a:cs typeface="Courier New"/>
                <a:sym typeface="Courier New"/>
              </a:rPr>
              <a:t>async</a:t>
            </a:r>
            <a:r>
              <a:rPr lang="en-GB" sz="1200">
                <a:solidFill>
                  <a:srgbClr val="FFFFFF"/>
                </a:solidFill>
                <a:highlight>
                  <a:schemeClr val="lt1"/>
                </a:highlight>
                <a:latin typeface="Courier New"/>
                <a:ea typeface="Courier New"/>
                <a:cs typeface="Courier New"/>
                <a:sym typeface="Courier New"/>
              </a:rPr>
              <a:t> </a:t>
            </a:r>
            <a:r>
              <a:rPr lang="en-GB" sz="1200">
                <a:solidFill>
                  <a:srgbClr val="2E95D3"/>
                </a:solidFill>
                <a:highlight>
                  <a:schemeClr val="lt1"/>
                </a:highlight>
                <a:latin typeface="Courier New"/>
                <a:ea typeface="Courier New"/>
                <a:cs typeface="Courier New"/>
                <a:sym typeface="Courier New"/>
              </a:rPr>
              <a:t>def</a:t>
            </a:r>
            <a:r>
              <a:rPr lang="en-GB" sz="1200">
                <a:solidFill>
                  <a:srgbClr val="FFFFFF"/>
                </a:solidFill>
                <a:highlight>
                  <a:schemeClr val="lt1"/>
                </a:highlight>
                <a:latin typeface="Courier New"/>
                <a:ea typeface="Courier New"/>
                <a:cs typeface="Courier New"/>
                <a:sym typeface="Courier New"/>
              </a:rPr>
              <a:t> </a:t>
            </a:r>
            <a:r>
              <a:rPr lang="en-GB" sz="1200">
                <a:solidFill>
                  <a:srgbClr val="F22C3D"/>
                </a:solidFill>
                <a:highlight>
                  <a:schemeClr val="lt1"/>
                </a:highlight>
                <a:latin typeface="Courier New"/>
                <a:ea typeface="Courier New"/>
                <a:cs typeface="Courier New"/>
                <a:sym typeface="Courier New"/>
              </a:rPr>
              <a:t>greet</a:t>
            </a:r>
            <a:r>
              <a:rPr lang="en-GB" sz="1200">
                <a:solidFill>
                  <a:srgbClr val="FFFFFF"/>
                </a:solidFill>
                <a:highlight>
                  <a:schemeClr val="lt1"/>
                </a:highlight>
                <a:latin typeface="Courier New"/>
                <a:ea typeface="Courier New"/>
                <a:cs typeface="Courier New"/>
                <a:sym typeface="Courier New"/>
              </a:rPr>
              <a:t>(name): </a:t>
            </a:r>
            <a:endParaRPr sz="1200">
              <a:solidFill>
                <a:srgbClr val="FFFFFF"/>
              </a:solidFill>
              <a:highlight>
                <a:schemeClr val="lt1"/>
              </a:highlight>
              <a:latin typeface="Courier New"/>
              <a:ea typeface="Courier New"/>
              <a:cs typeface="Courier New"/>
              <a:sym typeface="Courier New"/>
            </a:endParaRPr>
          </a:p>
          <a:p>
            <a:pPr indent="457200" lvl="0" marL="0" rtl="0" algn="l">
              <a:lnSpc>
                <a:spcPct val="100000"/>
              </a:lnSpc>
              <a:spcBef>
                <a:spcPts val="1200"/>
              </a:spcBef>
              <a:spcAft>
                <a:spcPts val="0"/>
              </a:spcAft>
              <a:buNone/>
            </a:pPr>
            <a:r>
              <a:rPr lang="en-GB" sz="1200">
                <a:solidFill>
                  <a:srgbClr val="E9950C"/>
                </a:solidFill>
                <a:highlight>
                  <a:schemeClr val="lt1"/>
                </a:highlight>
                <a:latin typeface="Courier New"/>
                <a:ea typeface="Courier New"/>
                <a:cs typeface="Courier New"/>
                <a:sym typeface="Courier New"/>
              </a:rPr>
              <a:t>print</a:t>
            </a:r>
            <a:r>
              <a:rPr lang="en-GB" sz="1200">
                <a:solidFill>
                  <a:srgbClr val="FFFFFF"/>
                </a:solidFill>
                <a:highlight>
                  <a:schemeClr val="lt1"/>
                </a:highlight>
                <a:latin typeface="Courier New"/>
                <a:ea typeface="Courier New"/>
                <a:cs typeface="Courier New"/>
                <a:sym typeface="Courier New"/>
              </a:rPr>
              <a:t>(</a:t>
            </a:r>
            <a:r>
              <a:rPr lang="en-GB" sz="1200">
                <a:solidFill>
                  <a:srgbClr val="00A67D"/>
                </a:solidFill>
                <a:highlight>
                  <a:schemeClr val="lt1"/>
                </a:highlight>
                <a:latin typeface="Courier New"/>
                <a:ea typeface="Courier New"/>
                <a:cs typeface="Courier New"/>
                <a:sym typeface="Courier New"/>
              </a:rPr>
              <a:t>f"Hello, {name}!"</a:t>
            </a:r>
            <a:r>
              <a:rPr lang="en-GB" sz="1200">
                <a:solidFill>
                  <a:srgbClr val="FFFFFF"/>
                </a:solidFill>
                <a:highlight>
                  <a:schemeClr val="lt1"/>
                </a:highlight>
                <a:latin typeface="Courier New"/>
                <a:ea typeface="Courier New"/>
                <a:cs typeface="Courier New"/>
                <a:sym typeface="Courier New"/>
              </a:rPr>
              <a:t>) </a:t>
            </a:r>
            <a:endParaRPr sz="1200">
              <a:solidFill>
                <a:srgbClr val="FFFFFF"/>
              </a:solidFill>
              <a:highlight>
                <a:schemeClr val="lt1"/>
              </a:highlight>
              <a:latin typeface="Courier New"/>
              <a:ea typeface="Courier New"/>
              <a:cs typeface="Courier New"/>
              <a:sym typeface="Courier New"/>
            </a:endParaRPr>
          </a:p>
          <a:p>
            <a:pPr indent="457200" lvl="0" marL="0" rtl="0" algn="l">
              <a:lnSpc>
                <a:spcPct val="100000"/>
              </a:lnSpc>
              <a:spcBef>
                <a:spcPts val="1200"/>
              </a:spcBef>
              <a:spcAft>
                <a:spcPts val="0"/>
              </a:spcAft>
              <a:buNone/>
            </a:pPr>
            <a:r>
              <a:rPr lang="en-GB" sz="1200">
                <a:solidFill>
                  <a:srgbClr val="2E95D3"/>
                </a:solidFill>
                <a:highlight>
                  <a:schemeClr val="lt1"/>
                </a:highlight>
                <a:latin typeface="Courier New"/>
                <a:ea typeface="Courier New"/>
                <a:cs typeface="Courier New"/>
                <a:sym typeface="Courier New"/>
              </a:rPr>
              <a:t>await</a:t>
            </a:r>
            <a:r>
              <a:rPr lang="en-GB" sz="1200">
                <a:solidFill>
                  <a:srgbClr val="FFFFFF"/>
                </a:solidFill>
                <a:highlight>
                  <a:schemeClr val="lt1"/>
                </a:highlight>
                <a:latin typeface="Courier New"/>
                <a:ea typeface="Courier New"/>
                <a:cs typeface="Courier New"/>
                <a:sym typeface="Courier New"/>
              </a:rPr>
              <a:t> asyncio.sleep(</a:t>
            </a:r>
            <a:r>
              <a:rPr lang="en-GB" sz="1200">
                <a:solidFill>
                  <a:srgbClr val="DF3079"/>
                </a:solidFill>
                <a:highlight>
                  <a:schemeClr val="lt1"/>
                </a:highlight>
                <a:latin typeface="Courier New"/>
                <a:ea typeface="Courier New"/>
                <a:cs typeface="Courier New"/>
                <a:sym typeface="Courier New"/>
              </a:rPr>
              <a:t>1</a:t>
            </a:r>
            <a:r>
              <a:rPr lang="en-GB" sz="1200">
                <a:solidFill>
                  <a:srgbClr val="FFFFFF"/>
                </a:solidFill>
                <a:highlight>
                  <a:schemeClr val="lt1"/>
                </a:highlight>
                <a:latin typeface="Courier New"/>
                <a:ea typeface="Courier New"/>
                <a:cs typeface="Courier New"/>
                <a:sym typeface="Courier New"/>
              </a:rPr>
              <a:t>) </a:t>
            </a:r>
            <a:endParaRPr sz="1200">
              <a:solidFill>
                <a:srgbClr val="FFFFFF"/>
              </a:solidFill>
              <a:highlight>
                <a:schemeClr val="lt1"/>
              </a:highlight>
              <a:latin typeface="Courier New"/>
              <a:ea typeface="Courier New"/>
              <a:cs typeface="Courier New"/>
              <a:sym typeface="Courier New"/>
            </a:endParaRPr>
          </a:p>
          <a:p>
            <a:pPr indent="457200" lvl="0" marL="0" rtl="0" algn="l">
              <a:lnSpc>
                <a:spcPct val="100000"/>
              </a:lnSpc>
              <a:spcBef>
                <a:spcPts val="1200"/>
              </a:spcBef>
              <a:spcAft>
                <a:spcPts val="0"/>
              </a:spcAft>
              <a:buNone/>
            </a:pPr>
            <a:r>
              <a:rPr lang="en-GB" sz="1200">
                <a:solidFill>
                  <a:srgbClr val="E9950C"/>
                </a:solidFill>
                <a:highlight>
                  <a:schemeClr val="lt1"/>
                </a:highlight>
                <a:latin typeface="Courier New"/>
                <a:ea typeface="Courier New"/>
                <a:cs typeface="Courier New"/>
                <a:sym typeface="Courier New"/>
              </a:rPr>
              <a:t>print</a:t>
            </a:r>
            <a:r>
              <a:rPr lang="en-GB" sz="1200">
                <a:solidFill>
                  <a:srgbClr val="FFFFFF"/>
                </a:solidFill>
                <a:highlight>
                  <a:schemeClr val="lt1"/>
                </a:highlight>
                <a:latin typeface="Courier New"/>
                <a:ea typeface="Courier New"/>
                <a:cs typeface="Courier New"/>
                <a:sym typeface="Courier New"/>
              </a:rPr>
              <a:t>(</a:t>
            </a:r>
            <a:r>
              <a:rPr lang="en-GB" sz="1200">
                <a:solidFill>
                  <a:srgbClr val="00A67D"/>
                </a:solidFill>
                <a:highlight>
                  <a:schemeClr val="lt1"/>
                </a:highlight>
                <a:latin typeface="Courier New"/>
                <a:ea typeface="Courier New"/>
                <a:cs typeface="Courier New"/>
                <a:sym typeface="Courier New"/>
              </a:rPr>
              <a:t>f"Goodbye, {name}!"</a:t>
            </a:r>
            <a:r>
              <a:rPr lang="en-GB" sz="1200">
                <a:solidFill>
                  <a:srgbClr val="FFFFFF"/>
                </a:solidFill>
                <a:highlight>
                  <a:schemeClr val="lt1"/>
                </a:highlight>
                <a:latin typeface="Courier New"/>
                <a:ea typeface="Courier New"/>
                <a:cs typeface="Courier New"/>
                <a:sym typeface="Courier New"/>
              </a:rPr>
              <a:t>) </a:t>
            </a:r>
            <a:endParaRPr sz="1200">
              <a:solidFill>
                <a:srgbClr val="FFFFFF"/>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200">
                <a:solidFill>
                  <a:srgbClr val="2E95D3"/>
                </a:solidFill>
                <a:highlight>
                  <a:schemeClr val="lt1"/>
                </a:highlight>
                <a:latin typeface="Courier New"/>
                <a:ea typeface="Courier New"/>
                <a:cs typeface="Courier New"/>
                <a:sym typeface="Courier New"/>
              </a:rPr>
              <a:t>async</a:t>
            </a:r>
            <a:r>
              <a:rPr lang="en-GB" sz="1200">
                <a:solidFill>
                  <a:srgbClr val="FFFFFF"/>
                </a:solidFill>
                <a:highlight>
                  <a:schemeClr val="lt1"/>
                </a:highlight>
                <a:latin typeface="Courier New"/>
                <a:ea typeface="Courier New"/>
                <a:cs typeface="Courier New"/>
                <a:sym typeface="Courier New"/>
              </a:rPr>
              <a:t> </a:t>
            </a:r>
            <a:r>
              <a:rPr lang="en-GB" sz="1200">
                <a:solidFill>
                  <a:srgbClr val="2E95D3"/>
                </a:solidFill>
                <a:highlight>
                  <a:schemeClr val="lt1"/>
                </a:highlight>
                <a:latin typeface="Courier New"/>
                <a:ea typeface="Courier New"/>
                <a:cs typeface="Courier New"/>
                <a:sym typeface="Courier New"/>
              </a:rPr>
              <a:t>def</a:t>
            </a:r>
            <a:r>
              <a:rPr lang="en-GB" sz="1200">
                <a:solidFill>
                  <a:srgbClr val="FFFFFF"/>
                </a:solidFill>
                <a:highlight>
                  <a:schemeClr val="lt1"/>
                </a:highlight>
                <a:latin typeface="Courier New"/>
                <a:ea typeface="Courier New"/>
                <a:cs typeface="Courier New"/>
                <a:sym typeface="Courier New"/>
              </a:rPr>
              <a:t> </a:t>
            </a:r>
            <a:r>
              <a:rPr lang="en-GB" sz="1200">
                <a:solidFill>
                  <a:srgbClr val="F22C3D"/>
                </a:solidFill>
                <a:highlight>
                  <a:schemeClr val="lt1"/>
                </a:highlight>
                <a:latin typeface="Courier New"/>
                <a:ea typeface="Courier New"/>
                <a:cs typeface="Courier New"/>
                <a:sym typeface="Courier New"/>
              </a:rPr>
              <a:t>main</a:t>
            </a:r>
            <a:r>
              <a:rPr lang="en-GB" sz="1200">
                <a:solidFill>
                  <a:srgbClr val="FFFFFF"/>
                </a:solidFill>
                <a:highlight>
                  <a:schemeClr val="lt1"/>
                </a:highlight>
                <a:latin typeface="Courier New"/>
                <a:ea typeface="Courier New"/>
                <a:cs typeface="Courier New"/>
                <a:sym typeface="Courier New"/>
              </a:rPr>
              <a:t>(): </a:t>
            </a:r>
            <a:endParaRPr sz="1200">
              <a:solidFill>
                <a:srgbClr val="FFFFFF"/>
              </a:solidFill>
              <a:highlight>
                <a:schemeClr val="lt1"/>
              </a:highlight>
              <a:latin typeface="Courier New"/>
              <a:ea typeface="Courier New"/>
              <a:cs typeface="Courier New"/>
              <a:sym typeface="Courier New"/>
            </a:endParaRPr>
          </a:p>
          <a:p>
            <a:pPr indent="457200" lvl="0" marL="0" rtl="0" algn="l">
              <a:lnSpc>
                <a:spcPct val="100000"/>
              </a:lnSpc>
              <a:spcBef>
                <a:spcPts val="1200"/>
              </a:spcBef>
              <a:spcAft>
                <a:spcPts val="0"/>
              </a:spcAft>
              <a:buNone/>
            </a:pPr>
            <a:r>
              <a:rPr lang="en-GB" sz="1200">
                <a:solidFill>
                  <a:srgbClr val="2E95D3"/>
                </a:solidFill>
                <a:highlight>
                  <a:schemeClr val="lt1"/>
                </a:highlight>
                <a:latin typeface="Courier New"/>
                <a:ea typeface="Courier New"/>
                <a:cs typeface="Courier New"/>
                <a:sym typeface="Courier New"/>
              </a:rPr>
              <a:t>await</a:t>
            </a:r>
            <a:r>
              <a:rPr lang="en-GB" sz="1200">
                <a:solidFill>
                  <a:srgbClr val="FFFFFF"/>
                </a:solidFill>
                <a:highlight>
                  <a:schemeClr val="lt1"/>
                </a:highlight>
                <a:latin typeface="Courier New"/>
                <a:ea typeface="Courier New"/>
                <a:cs typeface="Courier New"/>
                <a:sym typeface="Courier New"/>
              </a:rPr>
              <a:t> greet(</a:t>
            </a:r>
            <a:r>
              <a:rPr lang="en-GB" sz="1200">
                <a:solidFill>
                  <a:srgbClr val="00A67D"/>
                </a:solidFill>
                <a:highlight>
                  <a:schemeClr val="lt1"/>
                </a:highlight>
                <a:latin typeface="Courier New"/>
                <a:ea typeface="Courier New"/>
                <a:cs typeface="Courier New"/>
                <a:sym typeface="Courier New"/>
              </a:rPr>
              <a:t>"Alice"</a:t>
            </a:r>
            <a:r>
              <a:rPr lang="en-GB" sz="1200">
                <a:solidFill>
                  <a:srgbClr val="FFFFFF"/>
                </a:solidFill>
                <a:highlight>
                  <a:schemeClr val="lt1"/>
                </a:highlight>
                <a:latin typeface="Courier New"/>
                <a:ea typeface="Courier New"/>
                <a:cs typeface="Courier New"/>
                <a:sym typeface="Courier New"/>
              </a:rPr>
              <a:t>) </a:t>
            </a:r>
            <a:endParaRPr sz="1200">
              <a:solidFill>
                <a:srgbClr val="FFFFFF"/>
              </a:solidFill>
              <a:highlight>
                <a:schemeClr val="lt1"/>
              </a:highlight>
              <a:latin typeface="Courier New"/>
              <a:ea typeface="Courier New"/>
              <a:cs typeface="Courier New"/>
              <a:sym typeface="Courier New"/>
            </a:endParaRPr>
          </a:p>
          <a:p>
            <a:pPr indent="457200" lvl="0" marL="0" rtl="0" algn="l">
              <a:lnSpc>
                <a:spcPct val="100000"/>
              </a:lnSpc>
              <a:spcBef>
                <a:spcPts val="1200"/>
              </a:spcBef>
              <a:spcAft>
                <a:spcPts val="0"/>
              </a:spcAft>
              <a:buNone/>
            </a:pPr>
            <a:r>
              <a:rPr lang="en-GB" sz="1200">
                <a:solidFill>
                  <a:srgbClr val="2E95D3"/>
                </a:solidFill>
                <a:highlight>
                  <a:schemeClr val="lt1"/>
                </a:highlight>
                <a:latin typeface="Courier New"/>
                <a:ea typeface="Courier New"/>
                <a:cs typeface="Courier New"/>
                <a:sym typeface="Courier New"/>
              </a:rPr>
              <a:t>await</a:t>
            </a:r>
            <a:r>
              <a:rPr lang="en-GB" sz="1200">
                <a:solidFill>
                  <a:srgbClr val="FFFFFF"/>
                </a:solidFill>
                <a:highlight>
                  <a:schemeClr val="lt1"/>
                </a:highlight>
                <a:latin typeface="Courier New"/>
                <a:ea typeface="Courier New"/>
                <a:cs typeface="Courier New"/>
                <a:sym typeface="Courier New"/>
              </a:rPr>
              <a:t> greet(</a:t>
            </a:r>
            <a:r>
              <a:rPr lang="en-GB" sz="1200">
                <a:solidFill>
                  <a:srgbClr val="00A67D"/>
                </a:solidFill>
                <a:highlight>
                  <a:schemeClr val="lt1"/>
                </a:highlight>
                <a:latin typeface="Courier New"/>
                <a:ea typeface="Courier New"/>
                <a:cs typeface="Courier New"/>
                <a:sym typeface="Courier New"/>
              </a:rPr>
              <a:t>"Bob"</a:t>
            </a:r>
            <a:r>
              <a:rPr lang="en-GB" sz="1200">
                <a:solidFill>
                  <a:srgbClr val="FFFFFF"/>
                </a:solidFill>
                <a:highlight>
                  <a:schemeClr val="lt1"/>
                </a:highlight>
                <a:latin typeface="Courier New"/>
                <a:ea typeface="Courier New"/>
                <a:cs typeface="Courier New"/>
                <a:sym typeface="Courier New"/>
              </a:rPr>
              <a:t>) </a:t>
            </a:r>
            <a:endParaRPr sz="1200">
              <a:solidFill>
                <a:srgbClr val="FFFFFF"/>
              </a:solidFill>
              <a:highlight>
                <a:schemeClr val="lt1"/>
              </a:highlight>
              <a:latin typeface="Courier New"/>
              <a:ea typeface="Courier New"/>
              <a:cs typeface="Courier New"/>
              <a:sym typeface="Courier New"/>
            </a:endParaRPr>
          </a:p>
          <a:p>
            <a:pPr indent="457200" lvl="0" marL="0" rtl="0" algn="l">
              <a:lnSpc>
                <a:spcPct val="100000"/>
              </a:lnSpc>
              <a:spcBef>
                <a:spcPts val="1200"/>
              </a:spcBef>
              <a:spcAft>
                <a:spcPts val="0"/>
              </a:spcAft>
              <a:buNone/>
            </a:pPr>
            <a:r>
              <a:t/>
            </a:r>
            <a:endParaRPr sz="1200">
              <a:solidFill>
                <a:srgbClr val="FFFFFF"/>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1200"/>
              </a:spcAft>
              <a:buNone/>
            </a:pPr>
            <a:r>
              <a:rPr lang="en-GB" sz="1200">
                <a:solidFill>
                  <a:srgbClr val="FFFFFF"/>
                </a:solidFill>
                <a:highlight>
                  <a:schemeClr val="lt1"/>
                </a:highlight>
                <a:latin typeface="Courier New"/>
                <a:ea typeface="Courier New"/>
                <a:cs typeface="Courier New"/>
                <a:sym typeface="Courier New"/>
              </a:rPr>
              <a:t>asyncio.run(main())</a:t>
            </a:r>
            <a:endParaRPr sz="1200">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41"/>
          <p:cNvSpPr txBox="1"/>
          <p:nvPr>
            <p:ph idx="1" type="body"/>
          </p:nvPr>
        </p:nvSpPr>
        <p:spPr>
          <a:xfrm>
            <a:off x="311700" y="4386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GB" sz="2000">
                <a:solidFill>
                  <a:schemeClr val="dk1"/>
                </a:solidFill>
                <a:highlight>
                  <a:schemeClr val="lt1"/>
                </a:highlight>
                <a:latin typeface="Roboto"/>
                <a:ea typeface="Roboto"/>
                <a:cs typeface="Roboto"/>
                <a:sym typeface="Roboto"/>
              </a:rPr>
              <a:t>In this example, the </a:t>
            </a:r>
            <a:r>
              <a:rPr lang="en-GB" sz="2000">
                <a:solidFill>
                  <a:srgbClr val="E9950C"/>
                </a:solidFill>
                <a:highlight>
                  <a:schemeClr val="lt1"/>
                </a:highlight>
                <a:latin typeface="Courier New"/>
                <a:ea typeface="Courier New"/>
                <a:cs typeface="Courier New"/>
                <a:sym typeface="Courier New"/>
              </a:rPr>
              <a:t>greet</a:t>
            </a:r>
            <a:r>
              <a:rPr lang="en-GB" sz="2000">
                <a:solidFill>
                  <a:srgbClr val="E9950C"/>
                </a:solidFill>
                <a:highlight>
                  <a:schemeClr val="lt1"/>
                </a:highlight>
                <a:latin typeface="Roboto"/>
                <a:ea typeface="Roboto"/>
                <a:cs typeface="Roboto"/>
                <a:sym typeface="Roboto"/>
              </a:rPr>
              <a:t> </a:t>
            </a:r>
            <a:r>
              <a:rPr lang="en-GB" sz="2000">
                <a:solidFill>
                  <a:schemeClr val="dk1"/>
                </a:solidFill>
                <a:highlight>
                  <a:schemeClr val="lt1"/>
                </a:highlight>
                <a:latin typeface="Roboto"/>
                <a:ea typeface="Roboto"/>
                <a:cs typeface="Roboto"/>
                <a:sym typeface="Roboto"/>
              </a:rPr>
              <a:t>coroutine uses </a:t>
            </a:r>
            <a:r>
              <a:rPr lang="en-GB" sz="2000">
                <a:solidFill>
                  <a:srgbClr val="E9950C"/>
                </a:solidFill>
                <a:highlight>
                  <a:schemeClr val="lt1"/>
                </a:highlight>
                <a:latin typeface="Courier New"/>
                <a:ea typeface="Courier New"/>
                <a:cs typeface="Courier New"/>
                <a:sym typeface="Courier New"/>
              </a:rPr>
              <a:t>await</a:t>
            </a:r>
            <a:r>
              <a:rPr lang="en-GB" sz="2000">
                <a:solidFill>
                  <a:srgbClr val="E9950C"/>
                </a:solidFill>
                <a:highlight>
                  <a:schemeClr val="lt1"/>
                </a:highlight>
                <a:latin typeface="Roboto"/>
                <a:ea typeface="Roboto"/>
                <a:cs typeface="Roboto"/>
                <a:sym typeface="Roboto"/>
              </a:rPr>
              <a:t> </a:t>
            </a:r>
            <a:r>
              <a:rPr lang="en-GB" sz="2000">
                <a:solidFill>
                  <a:schemeClr val="dk1"/>
                </a:solidFill>
                <a:highlight>
                  <a:schemeClr val="lt1"/>
                </a:highlight>
                <a:latin typeface="Roboto"/>
                <a:ea typeface="Roboto"/>
                <a:cs typeface="Roboto"/>
                <a:sym typeface="Roboto"/>
              </a:rPr>
              <a:t>to pause execution during the </a:t>
            </a:r>
            <a:r>
              <a:rPr lang="en-GB" sz="2000">
                <a:solidFill>
                  <a:srgbClr val="E9950C"/>
                </a:solidFill>
                <a:highlight>
                  <a:schemeClr val="lt1"/>
                </a:highlight>
                <a:latin typeface="Courier New"/>
                <a:ea typeface="Courier New"/>
                <a:cs typeface="Courier New"/>
                <a:sym typeface="Courier New"/>
              </a:rPr>
              <a:t>asyncio</a:t>
            </a:r>
            <a:r>
              <a:rPr lang="en-GB" sz="2000">
                <a:solidFill>
                  <a:schemeClr val="dk1"/>
                </a:solidFill>
                <a:highlight>
                  <a:schemeClr val="lt1"/>
                </a:highlight>
                <a:latin typeface="Courier New"/>
                <a:ea typeface="Courier New"/>
                <a:cs typeface="Courier New"/>
                <a:sym typeface="Courier New"/>
              </a:rPr>
              <a:t>.</a:t>
            </a:r>
            <a:r>
              <a:rPr lang="en-GB" sz="2000">
                <a:solidFill>
                  <a:srgbClr val="E9950C"/>
                </a:solidFill>
                <a:highlight>
                  <a:schemeClr val="lt1"/>
                </a:highlight>
                <a:latin typeface="Courier New"/>
                <a:ea typeface="Courier New"/>
                <a:cs typeface="Courier New"/>
                <a:sym typeface="Courier New"/>
              </a:rPr>
              <a:t>sleep</a:t>
            </a:r>
            <a:r>
              <a:rPr lang="en-GB" sz="2000">
                <a:solidFill>
                  <a:schemeClr val="dk1"/>
                </a:solidFill>
                <a:highlight>
                  <a:schemeClr val="lt1"/>
                </a:highlight>
                <a:latin typeface="Roboto"/>
                <a:ea typeface="Roboto"/>
                <a:cs typeface="Roboto"/>
                <a:sym typeface="Roboto"/>
              </a:rPr>
              <a:t> call, allowing other tasks to run concurrently. The </a:t>
            </a:r>
            <a:r>
              <a:rPr lang="en-GB" sz="2000">
                <a:solidFill>
                  <a:srgbClr val="E9950C"/>
                </a:solidFill>
                <a:highlight>
                  <a:schemeClr val="lt1"/>
                </a:highlight>
                <a:latin typeface="Courier New"/>
                <a:ea typeface="Courier New"/>
                <a:cs typeface="Courier New"/>
                <a:sym typeface="Courier New"/>
              </a:rPr>
              <a:t>main</a:t>
            </a:r>
            <a:r>
              <a:rPr lang="en-GB" sz="2000">
                <a:solidFill>
                  <a:srgbClr val="E9950C"/>
                </a:solidFill>
                <a:highlight>
                  <a:schemeClr val="lt1"/>
                </a:highlight>
                <a:latin typeface="Roboto"/>
                <a:ea typeface="Roboto"/>
                <a:cs typeface="Roboto"/>
                <a:sym typeface="Roboto"/>
              </a:rPr>
              <a:t> </a:t>
            </a:r>
            <a:r>
              <a:rPr lang="en-GB" sz="2000">
                <a:solidFill>
                  <a:schemeClr val="dk1"/>
                </a:solidFill>
                <a:highlight>
                  <a:schemeClr val="lt1"/>
                </a:highlight>
                <a:latin typeface="Roboto"/>
                <a:ea typeface="Roboto"/>
                <a:cs typeface="Roboto"/>
                <a:sym typeface="Roboto"/>
              </a:rPr>
              <a:t>coroutine sequentially awaits two </a:t>
            </a:r>
            <a:r>
              <a:rPr lang="en-GB" sz="2000">
                <a:solidFill>
                  <a:srgbClr val="E9950C"/>
                </a:solidFill>
                <a:highlight>
                  <a:schemeClr val="lt1"/>
                </a:highlight>
                <a:latin typeface="Courier New"/>
                <a:ea typeface="Courier New"/>
                <a:cs typeface="Courier New"/>
                <a:sym typeface="Courier New"/>
              </a:rPr>
              <a:t>greet</a:t>
            </a:r>
            <a:r>
              <a:rPr lang="en-GB" sz="2000">
                <a:solidFill>
                  <a:srgbClr val="E9950C"/>
                </a:solidFill>
                <a:highlight>
                  <a:schemeClr val="lt1"/>
                </a:highlight>
                <a:latin typeface="Roboto"/>
                <a:ea typeface="Roboto"/>
                <a:cs typeface="Roboto"/>
                <a:sym typeface="Roboto"/>
              </a:rPr>
              <a:t> </a:t>
            </a:r>
            <a:r>
              <a:rPr lang="en-GB" sz="2000">
                <a:solidFill>
                  <a:schemeClr val="dk1"/>
                </a:solidFill>
                <a:highlight>
                  <a:schemeClr val="lt1"/>
                </a:highlight>
                <a:latin typeface="Roboto"/>
                <a:ea typeface="Roboto"/>
                <a:cs typeface="Roboto"/>
                <a:sym typeface="Roboto"/>
              </a:rPr>
              <a:t>calls, resulting in interleaved output as both greetings and farewells are printed.</a:t>
            </a:r>
            <a:endParaRPr sz="20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rPr lang="en-GB" sz="2000">
                <a:solidFill>
                  <a:schemeClr val="dk1"/>
                </a:solidFill>
                <a:highlight>
                  <a:schemeClr val="lt1"/>
                </a:highlight>
                <a:latin typeface="Roboto"/>
                <a:ea typeface="Roboto"/>
                <a:cs typeface="Roboto"/>
                <a:sym typeface="Roboto"/>
              </a:rPr>
              <a:t>Coroutines are a powerful tool for handling concurrency and asynchronous programming in Python. They are commonly used in scenarios where you want to efficiently manage I/O-bound tasks, such as network requests, database queries, or reading/writing files, without blocking the entire program.</a:t>
            </a:r>
            <a:endParaRPr sz="200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It was standardized in RFC 6455 and is designed to overcome some of the limitations of traditional HTTP communication.</a:t>
            </a:r>
            <a:endParaRPr sz="2400">
              <a:solidFill>
                <a:schemeClr val="dk1"/>
              </a:solidFill>
              <a:highlight>
                <a:schemeClr val="lt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3870A1"/>
                </a:solidFill>
              </a:rPr>
              <a:t>Use-case</a:t>
            </a:r>
            <a:r>
              <a:rPr lang="en-GB"/>
              <a:t> of </a:t>
            </a:r>
            <a:r>
              <a:rPr lang="en-GB">
                <a:solidFill>
                  <a:srgbClr val="FFD545"/>
                </a:solidFill>
              </a:rPr>
              <a:t>WebSocket</a:t>
            </a:r>
            <a:r>
              <a:rPr lang="en-GB"/>
              <a:t> :</a:t>
            </a:r>
            <a:endParaRPr/>
          </a:p>
        </p:txBody>
      </p:sp>
      <p:sp>
        <p:nvSpPr>
          <p:cNvPr id="225" name="Google Shape;22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is a communication protocol that allows bidirectional, real-time data exchange between a client and a server over a single, long-lived connection. WebSocket is commonly used in various applications, and Python provides libraries like </a:t>
            </a:r>
            <a:r>
              <a:rPr lang="en-GB" sz="2400">
                <a:solidFill>
                  <a:srgbClr val="E9950C"/>
                </a:solidFill>
                <a:highlight>
                  <a:schemeClr val="lt1"/>
                </a:highlight>
                <a:latin typeface="Courier New"/>
                <a:ea typeface="Courier New"/>
                <a:cs typeface="Courier New"/>
                <a:sym typeface="Courier New"/>
              </a:rPr>
              <a:t>websockets</a:t>
            </a:r>
            <a:r>
              <a:rPr lang="en-GB" sz="2400">
                <a:solidFill>
                  <a:schemeClr val="dk1"/>
                </a:solidFill>
                <a:highlight>
                  <a:schemeClr val="lt1"/>
                </a:highlight>
                <a:latin typeface="Roboto"/>
                <a:ea typeface="Roboto"/>
                <a:cs typeface="Roboto"/>
                <a:sym typeface="Roboto"/>
              </a:rPr>
              <a:t> and </a:t>
            </a:r>
            <a:r>
              <a:rPr lang="en-GB" sz="2400">
                <a:solidFill>
                  <a:srgbClr val="E9950C"/>
                </a:solidFill>
                <a:highlight>
                  <a:schemeClr val="lt1"/>
                </a:highlight>
                <a:latin typeface="Courier New"/>
                <a:ea typeface="Courier New"/>
                <a:cs typeface="Courier New"/>
                <a:sym typeface="Courier New"/>
              </a:rPr>
              <a:t>websockets-client</a:t>
            </a:r>
            <a:r>
              <a:rPr lang="en-GB" sz="2400">
                <a:solidFill>
                  <a:schemeClr val="dk1"/>
                </a:solidFill>
                <a:highlight>
                  <a:schemeClr val="lt1"/>
                </a:highlight>
                <a:latin typeface="Roboto"/>
                <a:ea typeface="Roboto"/>
                <a:cs typeface="Roboto"/>
                <a:sym typeface="Roboto"/>
              </a:rPr>
              <a:t> to work with WebSocket communications. Here are some common use cases for WebSocket in Python:</a:t>
            </a:r>
            <a:endParaRPr sz="2400">
              <a:solidFill>
                <a:schemeClr val="dk1"/>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Real-Time</a:t>
            </a:r>
            <a:r>
              <a:rPr lang="en-GB" sz="3000"/>
              <a:t> </a:t>
            </a:r>
            <a:r>
              <a:rPr lang="en-GB" sz="3000">
                <a:solidFill>
                  <a:srgbClr val="FFD545"/>
                </a:solidFill>
              </a:rPr>
              <a:t>Chat Application</a:t>
            </a:r>
            <a:r>
              <a:rPr lang="en-GB" sz="3000"/>
              <a:t> :</a:t>
            </a:r>
            <a:endParaRPr sz="3000"/>
          </a:p>
        </p:txBody>
      </p:sp>
      <p:sp>
        <p:nvSpPr>
          <p:cNvPr id="231" name="Google Shape;23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is often used to build real-time chat applications, where users can exchange messages and receive updates instantly. WebSocket allows for efficient communication between clients and the chat server without the need for constant polling.</a:t>
            </a:r>
            <a:endParaRPr sz="3000">
              <a:solidFill>
                <a:schemeClr val="dk1"/>
              </a:solidFill>
              <a:highlight>
                <a:schemeClr val="lt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Online </a:t>
            </a:r>
            <a:r>
              <a:rPr lang="en-GB" sz="3000">
                <a:solidFill>
                  <a:srgbClr val="FFD545"/>
                </a:solidFill>
              </a:rPr>
              <a:t>Gaming </a:t>
            </a:r>
            <a:r>
              <a:rPr lang="en-GB" sz="3000"/>
              <a:t>:</a:t>
            </a:r>
            <a:endParaRPr sz="3000"/>
          </a:p>
        </p:txBody>
      </p:sp>
      <p:sp>
        <p:nvSpPr>
          <p:cNvPr id="237" name="Google Shape;23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Multiplayer online games often use WebSocket for real-time game updates, player interactions, and data synchronization. This enables fast and responsive gameplay experiences.</a:t>
            </a:r>
            <a:endParaRPr sz="3000">
              <a:solidFill>
                <a:schemeClr val="dk1"/>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Live Updates</a:t>
            </a:r>
            <a:r>
              <a:rPr lang="en-GB" sz="3000"/>
              <a:t> and </a:t>
            </a:r>
            <a:r>
              <a:rPr lang="en-GB" sz="3000">
                <a:solidFill>
                  <a:srgbClr val="FFD545"/>
                </a:solidFill>
              </a:rPr>
              <a:t>Notifications</a:t>
            </a:r>
            <a:r>
              <a:rPr lang="en-GB" sz="3000"/>
              <a:t> :</a:t>
            </a:r>
            <a:endParaRPr sz="3000"/>
          </a:p>
        </p:txBody>
      </p:sp>
      <p:sp>
        <p:nvSpPr>
          <p:cNvPr id="243" name="Google Shape;24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be used to push real-time updates and notifications to clients, such as social media notifications, news updates, or live sports scores.</a:t>
            </a:r>
            <a:endParaRPr sz="3000">
              <a:solidFill>
                <a:schemeClr val="dk1"/>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Collaborative</a:t>
            </a:r>
            <a:r>
              <a:rPr lang="en-GB" sz="3000">
                <a:solidFill>
                  <a:srgbClr val="3870A1"/>
                </a:solidFill>
              </a:rPr>
              <a:t> </a:t>
            </a:r>
            <a:r>
              <a:rPr lang="en-GB" sz="3000">
                <a:solidFill>
                  <a:srgbClr val="FFD545"/>
                </a:solidFill>
              </a:rPr>
              <a:t>Tools </a:t>
            </a:r>
            <a:r>
              <a:rPr lang="en-GB" sz="3000"/>
              <a:t>:</a:t>
            </a:r>
            <a:endParaRPr sz="3000"/>
          </a:p>
        </p:txBody>
      </p:sp>
      <p:sp>
        <p:nvSpPr>
          <p:cNvPr id="249" name="Google Shape;24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Applications that require real-time collaboration, like collaborative document editing, project management, or code collaboration platforms, can benefit from WebSocket for instant updates across users.</a:t>
            </a:r>
            <a:endParaRPr sz="3000">
              <a:solidFill>
                <a:schemeClr val="dk1"/>
              </a:solidFill>
              <a:highlight>
                <a:schemeClr val="lt1"/>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Financial </a:t>
            </a:r>
            <a:r>
              <a:rPr lang="en-GB" sz="3000">
                <a:solidFill>
                  <a:srgbClr val="FFD545"/>
                </a:solidFill>
              </a:rPr>
              <a:t>Dashboards </a:t>
            </a:r>
            <a:r>
              <a:rPr lang="en-GB" sz="3000"/>
              <a:t>:</a:t>
            </a:r>
            <a:endParaRPr sz="3000"/>
          </a:p>
        </p:txBody>
      </p:sp>
      <p:sp>
        <p:nvSpPr>
          <p:cNvPr id="255" name="Google Shape;255;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is used in financial applications to provide real-time stock market data, currency exchange rates, and trading updates.</a:t>
            </a:r>
            <a:endParaRPr sz="2400">
              <a:solidFill>
                <a:schemeClr val="dk1"/>
              </a:solidFill>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rPr>
              <a:t>IoT </a:t>
            </a:r>
            <a:r>
              <a:rPr lang="en-GB" sz="3000"/>
              <a:t>:</a:t>
            </a:r>
            <a:endParaRPr sz="3000"/>
          </a:p>
        </p:txBody>
      </p:sp>
      <p:sp>
        <p:nvSpPr>
          <p:cNvPr id="261" name="Google Shape;26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be used to collect and transmit real-time data from IoT devices to a central server or between devices in an IoT network.</a:t>
            </a:r>
            <a:endParaRPr sz="2400">
              <a:solidFill>
                <a:schemeClr val="dk1"/>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Remote Control</a:t>
            </a:r>
            <a:r>
              <a:rPr lang="en-GB" sz="3000"/>
              <a:t> and </a:t>
            </a:r>
            <a:r>
              <a:rPr lang="en-GB" sz="3000">
                <a:solidFill>
                  <a:srgbClr val="FFD545"/>
                </a:solidFill>
              </a:rPr>
              <a:t>Monitoring </a:t>
            </a:r>
            <a:r>
              <a:rPr lang="en-GB" sz="3000"/>
              <a:t>:</a:t>
            </a:r>
            <a:endParaRPr sz="3000"/>
          </a:p>
        </p:txBody>
      </p:sp>
      <p:sp>
        <p:nvSpPr>
          <p:cNvPr id="267" name="Google Shape;26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facilitate real-time remote control and monitoring of devices, such as remote desktop applications or home automation systems.</a:t>
            </a:r>
            <a:endParaRPr sz="2400">
              <a:solidFill>
                <a:schemeClr val="dk1"/>
              </a:solidFill>
              <a:highlight>
                <a:schemeClr val="lt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Live Streaming</a:t>
            </a:r>
            <a:r>
              <a:rPr lang="en-GB" sz="3000"/>
              <a:t> and </a:t>
            </a:r>
            <a:r>
              <a:rPr lang="en-GB" sz="3000">
                <a:solidFill>
                  <a:srgbClr val="FFD545"/>
                </a:solidFill>
              </a:rPr>
              <a:t>Webinars</a:t>
            </a:r>
            <a:r>
              <a:rPr lang="en-GB" sz="3000"/>
              <a:t> :</a:t>
            </a:r>
            <a:endParaRPr sz="3000"/>
          </a:p>
        </p:txBody>
      </p:sp>
      <p:sp>
        <p:nvSpPr>
          <p:cNvPr id="273" name="Google Shape;27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be used to support live streaming, webinars, and video conferencing, allowing for real-time interactions and updates between presenters and participants.</a:t>
            </a:r>
            <a:endParaRPr sz="2400">
              <a:solidFill>
                <a:schemeClr val="dk1"/>
              </a:solidFill>
              <a:highlight>
                <a:schemeClr val="lt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Distributed </a:t>
            </a:r>
            <a:r>
              <a:rPr lang="en-GB" sz="3000">
                <a:solidFill>
                  <a:srgbClr val="FFD545"/>
                </a:solidFill>
              </a:rPr>
              <a:t>Systems </a:t>
            </a:r>
            <a:r>
              <a:rPr lang="en-GB" sz="3000"/>
              <a:t>:</a:t>
            </a:r>
            <a:endParaRPr sz="3000"/>
          </a:p>
        </p:txBody>
      </p:sp>
      <p:sp>
        <p:nvSpPr>
          <p:cNvPr id="279" name="Google Shape;27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be used as a communication channel between microservices or components in distributed systems to exchange data and status updates.</a:t>
            </a:r>
            <a:endParaRPr sz="24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solidFill>
                  <a:srgbClr val="3870A1"/>
                </a:solidFill>
              </a:rPr>
              <a:t>Characteristics</a:t>
            </a:r>
            <a:r>
              <a:rPr lang="en-GB" sz="4800"/>
              <a:t> and </a:t>
            </a:r>
            <a:endParaRPr sz="4800"/>
          </a:p>
          <a:p>
            <a:pPr indent="0" lvl="0" marL="0" rtl="0" algn="l">
              <a:spcBef>
                <a:spcPts val="0"/>
              </a:spcBef>
              <a:spcAft>
                <a:spcPts val="0"/>
              </a:spcAft>
              <a:buNone/>
            </a:pPr>
            <a:r>
              <a:rPr lang="en-GB" sz="4800">
                <a:solidFill>
                  <a:srgbClr val="FFD545"/>
                </a:solidFill>
              </a:rPr>
              <a:t>Features</a:t>
            </a:r>
            <a:r>
              <a:rPr lang="en-GB" sz="4800"/>
              <a:t> of WebSocket :</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Monitoring </a:t>
            </a:r>
            <a:r>
              <a:rPr lang="en-GB" sz="3000"/>
              <a:t>and </a:t>
            </a:r>
            <a:r>
              <a:rPr lang="en-GB" sz="3000">
                <a:solidFill>
                  <a:srgbClr val="FFD545"/>
                </a:solidFill>
              </a:rPr>
              <a:t>Logging </a:t>
            </a:r>
            <a:r>
              <a:rPr lang="en-GB" sz="3000"/>
              <a:t>:</a:t>
            </a:r>
            <a:endParaRPr sz="3000"/>
          </a:p>
        </p:txBody>
      </p:sp>
      <p:sp>
        <p:nvSpPr>
          <p:cNvPr id="285" name="Google Shape;28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can be employed for real-time monitoring and logging of system events, errors, and performance metrics.</a:t>
            </a:r>
            <a:endParaRPr sz="2400">
              <a:solidFill>
                <a:schemeClr val="dk1"/>
              </a:solidFill>
              <a:highlight>
                <a:schemeClr val="lt1"/>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Dashboard </a:t>
            </a:r>
            <a:r>
              <a:rPr lang="en-GB" sz="3000"/>
              <a:t>and </a:t>
            </a:r>
            <a:r>
              <a:rPr lang="en-GB" sz="3000">
                <a:solidFill>
                  <a:srgbClr val="FFD545"/>
                </a:solidFill>
              </a:rPr>
              <a:t>Control Panel</a:t>
            </a:r>
            <a:r>
              <a:rPr lang="en-GB" sz="3000"/>
              <a:t> :</a:t>
            </a:r>
            <a:endParaRPr sz="3000"/>
          </a:p>
        </p:txBody>
      </p:sp>
      <p:sp>
        <p:nvSpPr>
          <p:cNvPr id="291" name="Google Shape;29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Web-based dashboards and control panels that display real-time data, such as system health, server statistics, or traffic analytics, can use WebSocket to keep data up to date.</a:t>
            </a:r>
            <a:endParaRPr sz="2400">
              <a:solidFill>
                <a:schemeClr val="dk1"/>
              </a:solidFill>
              <a:highlight>
                <a:schemeClr val="lt1"/>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Live-Sports</a:t>
            </a:r>
            <a:r>
              <a:rPr lang="en-GB" sz="3000"/>
              <a:t> </a:t>
            </a:r>
            <a:r>
              <a:rPr lang="en-GB" sz="3000">
                <a:solidFill>
                  <a:srgbClr val="FFD545"/>
                </a:solidFill>
              </a:rPr>
              <a:t>Updates </a:t>
            </a:r>
            <a:r>
              <a:rPr lang="en-GB" sz="3000"/>
              <a:t>:</a:t>
            </a:r>
            <a:endParaRPr sz="3000"/>
          </a:p>
        </p:txBody>
      </p:sp>
      <p:sp>
        <p:nvSpPr>
          <p:cNvPr id="297" name="Google Shape;29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Sports-related applications use WebSocket to deliver real-time scores, updates, and commentary to fans during live games and events.</a:t>
            </a:r>
            <a:endParaRPr sz="2400">
              <a:solidFill>
                <a:schemeClr val="dk1"/>
              </a:solidFill>
              <a:highlight>
                <a:schemeClr val="lt1"/>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How</a:t>
            </a:r>
            <a:r>
              <a:rPr lang="en-GB" sz="3000"/>
              <a:t> </a:t>
            </a:r>
            <a:r>
              <a:rPr lang="en-GB" sz="3000">
                <a:solidFill>
                  <a:srgbClr val="FFD545"/>
                </a:solidFill>
              </a:rPr>
              <a:t>to use </a:t>
            </a:r>
            <a:r>
              <a:rPr lang="en-GB" sz="3000"/>
              <a:t>:</a:t>
            </a:r>
            <a:endParaRPr sz="3000"/>
          </a:p>
        </p:txBody>
      </p:sp>
      <p:sp>
        <p:nvSpPr>
          <p:cNvPr id="303" name="Google Shape;30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chemeClr val="dk1"/>
              </a:solidFill>
              <a:highlight>
                <a:schemeClr val="lt1"/>
              </a:highlight>
            </a:endParaRPr>
          </a:p>
          <a:p>
            <a:pPr indent="0" lvl="0" marL="0" rtl="0" algn="l">
              <a:spcBef>
                <a:spcPts val="1200"/>
              </a:spcBef>
              <a:spcAft>
                <a:spcPts val="0"/>
              </a:spcAft>
              <a:buNone/>
            </a:pPr>
            <a:r>
              <a:rPr lang="en-GB" sz="2400">
                <a:solidFill>
                  <a:schemeClr val="dk1"/>
                </a:solidFill>
                <a:highlight>
                  <a:schemeClr val="lt1"/>
                </a:highlight>
                <a:latin typeface="Roboto"/>
                <a:ea typeface="Roboto"/>
                <a:cs typeface="Roboto"/>
                <a:sym typeface="Roboto"/>
              </a:rPr>
              <a:t>To use WebSockets in Python, you can use the </a:t>
            </a:r>
            <a:r>
              <a:rPr lang="en-GB" sz="2400">
                <a:solidFill>
                  <a:srgbClr val="E9950C"/>
                </a:solidFill>
                <a:highlight>
                  <a:schemeClr val="lt1"/>
                </a:highlight>
                <a:latin typeface="Courier New"/>
                <a:ea typeface="Courier New"/>
                <a:cs typeface="Courier New"/>
                <a:sym typeface="Courier New"/>
              </a:rPr>
              <a:t>websockets</a:t>
            </a:r>
            <a:r>
              <a:rPr lang="en-GB" sz="2400">
                <a:solidFill>
                  <a:schemeClr val="dk1"/>
                </a:solidFill>
                <a:highlight>
                  <a:schemeClr val="lt1"/>
                </a:highlight>
                <a:latin typeface="Roboto"/>
                <a:ea typeface="Roboto"/>
                <a:cs typeface="Roboto"/>
                <a:sym typeface="Roboto"/>
              </a:rPr>
              <a:t> library, which provides a straightforward way to create WebSocket servers and clients. Here's a step-by-step guide on how to use </a:t>
            </a:r>
            <a:r>
              <a:rPr lang="en-GB" sz="2400">
                <a:solidFill>
                  <a:srgbClr val="E9950C"/>
                </a:solidFill>
                <a:highlight>
                  <a:schemeClr val="lt1"/>
                </a:highlight>
                <a:latin typeface="Courier New"/>
                <a:ea typeface="Courier New"/>
                <a:cs typeface="Courier New"/>
                <a:sym typeface="Courier New"/>
              </a:rPr>
              <a:t>websockets</a:t>
            </a:r>
            <a:r>
              <a:rPr lang="en-GB" sz="2400">
                <a:solidFill>
                  <a:schemeClr val="dk1"/>
                </a:solidFill>
                <a:highlight>
                  <a:schemeClr val="lt1"/>
                </a:highlight>
                <a:latin typeface="Roboto"/>
                <a:ea typeface="Roboto"/>
                <a:cs typeface="Roboto"/>
                <a:sym typeface="Roboto"/>
              </a:rPr>
              <a:t> to set up a simple WebSocket server and client:</a:t>
            </a:r>
            <a:endParaRPr sz="24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Creating a </a:t>
            </a:r>
            <a:r>
              <a:rPr lang="en-GB" sz="3000">
                <a:solidFill>
                  <a:srgbClr val="3870A1"/>
                </a:solidFill>
              </a:rPr>
              <a:t>websocket </a:t>
            </a:r>
            <a:r>
              <a:rPr lang="en-GB" sz="3000">
                <a:solidFill>
                  <a:srgbClr val="FFD545"/>
                </a:solidFill>
              </a:rPr>
              <a:t>server</a:t>
            </a:r>
            <a:r>
              <a:rPr lang="en-GB" sz="3000">
                <a:solidFill>
                  <a:srgbClr val="FFD545"/>
                </a:solidFill>
              </a:rPr>
              <a:t> </a:t>
            </a:r>
            <a:r>
              <a:rPr lang="en-GB" sz="3000"/>
              <a:t>:</a:t>
            </a:r>
            <a:endParaRPr sz="3000"/>
          </a:p>
        </p:txBody>
      </p:sp>
      <p:sp>
        <p:nvSpPr>
          <p:cNvPr id="309" name="Google Shape;30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To create a WebSocket server, you need to define a coroutine function that will handle incoming WebSocket connections.</a:t>
            </a:r>
            <a:endParaRPr sz="2400">
              <a:solidFill>
                <a:schemeClr val="dk1"/>
              </a:solidFill>
              <a:highlight>
                <a:schemeClr val="lt1"/>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sp>
        <p:nvSpPr>
          <p:cNvPr id="314" name="Google Shape;31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Creating a </a:t>
            </a:r>
            <a:r>
              <a:rPr lang="en-GB" sz="3000">
                <a:solidFill>
                  <a:srgbClr val="3870A1"/>
                </a:solidFill>
              </a:rPr>
              <a:t>Web</a:t>
            </a:r>
            <a:r>
              <a:rPr lang="en-GB" sz="3000">
                <a:solidFill>
                  <a:srgbClr val="FFD545"/>
                </a:solidFill>
              </a:rPr>
              <a:t>Socket</a:t>
            </a:r>
            <a:r>
              <a:rPr lang="en-GB" sz="3000">
                <a:solidFill>
                  <a:srgbClr val="3870A1"/>
                </a:solidFill>
              </a:rPr>
              <a:t> </a:t>
            </a:r>
            <a:r>
              <a:rPr lang="en-GB" sz="3000"/>
              <a:t>client :</a:t>
            </a:r>
            <a:endParaRPr sz="3000"/>
          </a:p>
        </p:txBody>
      </p:sp>
      <p:sp>
        <p:nvSpPr>
          <p:cNvPr id="315" name="Google Shape;31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chemeClr val="dk1"/>
                </a:solidFill>
                <a:highlight>
                  <a:schemeClr val="lt1"/>
                </a:highlight>
                <a:latin typeface="Roboto"/>
                <a:ea typeface="Roboto"/>
                <a:cs typeface="Roboto"/>
                <a:sym typeface="Roboto"/>
              </a:rPr>
              <a:t>You can create a WebSocket client to connect to the server you just created.</a:t>
            </a:r>
            <a:endParaRPr sz="24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rPr lang="en-GB" sz="2400">
                <a:solidFill>
                  <a:schemeClr val="dk1"/>
                </a:solidFill>
                <a:highlight>
                  <a:schemeClr val="lt1"/>
                </a:highlight>
                <a:latin typeface="Roboto"/>
                <a:ea typeface="Roboto"/>
                <a:cs typeface="Roboto"/>
                <a:sym typeface="Roboto"/>
              </a:rPr>
              <a:t>This WebSocket client connects to the server, sends messages, and receives responses.</a:t>
            </a: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Running the </a:t>
            </a:r>
            <a:r>
              <a:rPr lang="en-GB" sz="3000">
                <a:solidFill>
                  <a:srgbClr val="3870A1"/>
                </a:solidFill>
              </a:rPr>
              <a:t>server</a:t>
            </a:r>
            <a:r>
              <a:rPr lang="en-GB" sz="3000"/>
              <a:t> and </a:t>
            </a:r>
            <a:r>
              <a:rPr lang="en-GB" sz="3000">
                <a:solidFill>
                  <a:srgbClr val="FFD545"/>
                </a:solidFill>
              </a:rPr>
              <a:t>client </a:t>
            </a:r>
            <a:r>
              <a:rPr lang="en-GB" sz="3000"/>
              <a:t>:</a:t>
            </a:r>
            <a:endParaRPr sz="3000"/>
          </a:p>
        </p:txBody>
      </p:sp>
      <p:sp>
        <p:nvSpPr>
          <p:cNvPr id="321" name="Google Shape;32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Font typeface="Roboto"/>
              <a:buChar char="●"/>
            </a:pPr>
            <a:r>
              <a:rPr lang="en-GB" sz="2400">
                <a:solidFill>
                  <a:schemeClr val="dk1"/>
                </a:solidFill>
                <a:highlight>
                  <a:schemeClr val="lt1"/>
                </a:highlight>
                <a:latin typeface="Roboto"/>
                <a:ea typeface="Roboto"/>
                <a:cs typeface="Roboto"/>
                <a:sym typeface="Roboto"/>
              </a:rPr>
              <a:t>First, start the WebSocket server in one terminal.</a:t>
            </a:r>
            <a:endParaRPr sz="2400">
              <a:solidFill>
                <a:schemeClr val="dk1"/>
              </a:solidFill>
              <a:highlight>
                <a:schemeClr val="lt1"/>
              </a:highlight>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GB" sz="2400">
                <a:solidFill>
                  <a:schemeClr val="dk1"/>
                </a:solidFill>
                <a:highlight>
                  <a:schemeClr val="lt1"/>
                </a:highlight>
                <a:latin typeface="Roboto"/>
                <a:ea typeface="Roboto"/>
                <a:cs typeface="Roboto"/>
                <a:sym typeface="Roboto"/>
              </a:rPr>
              <a:t>Then, run the WebSocket client in another terminal.</a:t>
            </a:r>
            <a:endParaRPr sz="2400">
              <a:solidFill>
                <a:schemeClr val="dk1"/>
              </a:solidFill>
              <a:highlight>
                <a:schemeClr val="lt1"/>
              </a:highlight>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GB" sz="2400">
                <a:solidFill>
                  <a:schemeClr val="dk1"/>
                </a:solidFill>
                <a:highlight>
                  <a:schemeClr val="lt1"/>
                </a:highlight>
                <a:latin typeface="Roboto"/>
                <a:ea typeface="Roboto"/>
                <a:cs typeface="Roboto"/>
                <a:sym typeface="Roboto"/>
              </a:rPr>
              <a:t>Enter messages in the client to send to the server, and you will see the server echoing them back.</a:t>
            </a:r>
            <a:endParaRPr sz="2400">
              <a:solidFill>
                <a:schemeClr val="dk1"/>
              </a:solidFill>
              <a:highlight>
                <a:schemeClr val="lt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9"/>
          <p:cNvPicPr preferRelativeResize="0"/>
          <p:nvPr/>
        </p:nvPicPr>
        <p:blipFill>
          <a:blip r:embed="rId3">
            <a:alphaModFix/>
          </a:blip>
          <a:stretch>
            <a:fillRect/>
          </a:stretch>
        </p:blipFill>
        <p:spPr>
          <a:xfrm>
            <a:off x="1855461" y="279924"/>
            <a:ext cx="5433075" cy="4583651"/>
          </a:xfrm>
          <a:prstGeom prst="rect">
            <a:avLst/>
          </a:prstGeom>
          <a:noFill/>
          <a:ln>
            <a:noFill/>
          </a:ln>
        </p:spPr>
      </p:pic>
      <p:sp>
        <p:nvSpPr>
          <p:cNvPr id="327" name="Google Shape;327;p59"/>
          <p:cNvSpPr txBox="1"/>
          <p:nvPr/>
        </p:nvSpPr>
        <p:spPr>
          <a:xfrm>
            <a:off x="317000" y="279925"/>
            <a:ext cx="604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rgbClr val="FFD545"/>
                </a:solidFill>
              </a:rPr>
              <a:t>Server </a:t>
            </a:r>
            <a:r>
              <a:rPr lang="en-GB" sz="3000">
                <a:solidFill>
                  <a:schemeClr val="dk1"/>
                </a:solidFill>
              </a:rPr>
              <a:t>:</a:t>
            </a:r>
            <a:endParaRPr sz="30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60"/>
          <p:cNvPicPr preferRelativeResize="0"/>
          <p:nvPr/>
        </p:nvPicPr>
        <p:blipFill>
          <a:blip r:embed="rId3">
            <a:alphaModFix/>
          </a:blip>
          <a:stretch>
            <a:fillRect/>
          </a:stretch>
        </p:blipFill>
        <p:spPr>
          <a:xfrm>
            <a:off x="1856163" y="303700"/>
            <a:ext cx="5431674" cy="4536100"/>
          </a:xfrm>
          <a:prstGeom prst="rect">
            <a:avLst/>
          </a:prstGeom>
          <a:noFill/>
          <a:ln>
            <a:noFill/>
          </a:ln>
        </p:spPr>
      </p:pic>
      <p:sp>
        <p:nvSpPr>
          <p:cNvPr id="333" name="Google Shape;333;p60"/>
          <p:cNvSpPr txBox="1"/>
          <p:nvPr/>
        </p:nvSpPr>
        <p:spPr>
          <a:xfrm>
            <a:off x="338000" y="303700"/>
            <a:ext cx="604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rgbClr val="FFD545"/>
                </a:solidFill>
              </a:rPr>
              <a:t>Client </a:t>
            </a:r>
            <a:r>
              <a:rPr lang="en-GB" sz="3000">
                <a:solidFill>
                  <a:schemeClr val="dk1"/>
                </a:solidFill>
              </a:rPr>
              <a:t>:</a:t>
            </a:r>
            <a:endParaRPr sz="30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61"/>
          <p:cNvPicPr preferRelativeResize="0"/>
          <p:nvPr/>
        </p:nvPicPr>
        <p:blipFill rotWithShape="1">
          <a:blip r:embed="rId3">
            <a:alphaModFix/>
          </a:blip>
          <a:srcRect b="51143" l="0" r="0" t="0"/>
          <a:stretch/>
        </p:blipFill>
        <p:spPr>
          <a:xfrm>
            <a:off x="412050" y="1315263"/>
            <a:ext cx="8319899" cy="2512975"/>
          </a:xfrm>
          <a:prstGeom prst="rect">
            <a:avLst/>
          </a:prstGeom>
          <a:noFill/>
          <a:ln>
            <a:noFill/>
          </a:ln>
        </p:spPr>
      </p:pic>
      <p:sp>
        <p:nvSpPr>
          <p:cNvPr id="339" name="Google Shape;339;p61"/>
          <p:cNvSpPr txBox="1"/>
          <p:nvPr/>
        </p:nvSpPr>
        <p:spPr>
          <a:xfrm>
            <a:off x="412050" y="529050"/>
            <a:ext cx="60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rgbClr val="FFD545"/>
                </a:solidFill>
              </a:rPr>
              <a:t>Output </a:t>
            </a:r>
            <a:r>
              <a:rPr lang="en-GB" sz="2400">
                <a:solidFill>
                  <a:schemeClr val="dk1"/>
                </a:solidFill>
              </a:rPr>
              <a:t>:</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highlight>
                  <a:schemeClr val="lt1"/>
                </a:highlight>
                <a:latin typeface="Roboto"/>
                <a:ea typeface="Roboto"/>
                <a:cs typeface="Roboto"/>
                <a:sym typeface="Roboto"/>
              </a:rPr>
              <a:t>Full-Duplex</a:t>
            </a:r>
            <a:r>
              <a:rPr lang="en-GB" sz="3000">
                <a:highlight>
                  <a:schemeClr val="lt1"/>
                </a:highlight>
                <a:latin typeface="Roboto"/>
                <a:ea typeface="Roboto"/>
                <a:cs typeface="Roboto"/>
                <a:sym typeface="Roboto"/>
              </a:rPr>
              <a:t> </a:t>
            </a:r>
            <a:r>
              <a:rPr lang="en-GB" sz="3000">
                <a:solidFill>
                  <a:srgbClr val="FFD545"/>
                </a:solidFill>
                <a:highlight>
                  <a:schemeClr val="lt1"/>
                </a:highlight>
                <a:latin typeface="Roboto"/>
                <a:ea typeface="Roboto"/>
                <a:cs typeface="Roboto"/>
                <a:sym typeface="Roboto"/>
              </a:rPr>
              <a:t>Communication</a:t>
            </a:r>
            <a:r>
              <a:rPr lang="en-GB" sz="3000">
                <a:highlight>
                  <a:schemeClr val="lt1"/>
                </a:highlight>
                <a:latin typeface="Roboto"/>
                <a:ea typeface="Roboto"/>
                <a:cs typeface="Roboto"/>
                <a:sym typeface="Roboto"/>
              </a:rPr>
              <a:t> :</a:t>
            </a:r>
            <a:endParaRPr sz="3000">
              <a:highlight>
                <a:schemeClr val="lt1"/>
              </a:highlight>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allows both the client and server to send data to each other independently, in a full-duplex manner. This means they can send and receive data simultaneously, making it ideal for real-time communication.</a:t>
            </a:r>
            <a:endParaRPr sz="2400">
              <a:solidFill>
                <a:schemeClr val="dk1"/>
              </a:solidFill>
              <a:highlight>
                <a:schemeClr val="lt1"/>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62"/>
          <p:cNvPicPr preferRelativeResize="0"/>
          <p:nvPr/>
        </p:nvPicPr>
        <p:blipFill>
          <a:blip r:embed="rId3">
            <a:alphaModFix amt="66000"/>
          </a:blip>
          <a:stretch>
            <a:fillRect/>
          </a:stretch>
        </p:blipFill>
        <p:spPr>
          <a:xfrm>
            <a:off x="3338238" y="1219750"/>
            <a:ext cx="2467524" cy="2704002"/>
          </a:xfrm>
          <a:prstGeom prst="rect">
            <a:avLst/>
          </a:prstGeom>
          <a:noFill/>
          <a:ln>
            <a:noFill/>
          </a:ln>
        </p:spPr>
      </p:pic>
      <p:sp>
        <p:nvSpPr>
          <p:cNvPr id="345" name="Google Shape;345;p62"/>
          <p:cNvSpPr txBox="1"/>
          <p:nvPr/>
        </p:nvSpPr>
        <p:spPr>
          <a:xfrm>
            <a:off x="1538400" y="1562175"/>
            <a:ext cx="60672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600">
                <a:solidFill>
                  <a:schemeClr val="dk1"/>
                </a:solidFill>
              </a:rPr>
              <a:t>Thank You</a:t>
            </a:r>
            <a:endParaRPr sz="9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Low</a:t>
            </a:r>
            <a:r>
              <a:rPr lang="en-GB" sz="3000"/>
              <a:t> </a:t>
            </a:r>
            <a:r>
              <a:rPr lang="en-GB" sz="3000">
                <a:solidFill>
                  <a:srgbClr val="FFD545"/>
                </a:solidFill>
              </a:rPr>
              <a:t>latency</a:t>
            </a:r>
            <a:r>
              <a:rPr lang="en-GB" sz="3000"/>
              <a:t> :</a:t>
            </a:r>
            <a:endParaRPr sz="3000"/>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is well-suited for applications that require low-latency communication, such as online games, chat applications, and live data updates. The connection is persistent, reducing the overhead of establishing new connections for each exchange.</a:t>
            </a:r>
            <a:endParaRPr sz="2400">
              <a:solidFill>
                <a:schemeClr val="dk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D545"/>
                </a:solidFill>
                <a:highlight>
                  <a:schemeClr val="lt1"/>
                </a:highlight>
                <a:latin typeface="Roboto"/>
                <a:ea typeface="Roboto"/>
                <a:cs typeface="Roboto"/>
                <a:sym typeface="Roboto"/>
              </a:rPr>
              <a:t>Efficient</a:t>
            </a:r>
            <a:r>
              <a:rPr lang="en-GB" sz="3000">
                <a:highlight>
                  <a:schemeClr val="lt1"/>
                </a:highlight>
                <a:latin typeface="Roboto"/>
                <a:ea typeface="Roboto"/>
                <a:cs typeface="Roboto"/>
                <a:sym typeface="Roboto"/>
              </a:rPr>
              <a:t> :</a:t>
            </a:r>
            <a:endParaRPr sz="3000">
              <a:highlight>
                <a:schemeClr val="lt1"/>
              </a:highlight>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Unlike traditional HTTP, WebSocket does not require a new connection to be established for each data exchange. This reduces the overhead of handshaking and headers, making it more efficient for small, frequent messages.</a:t>
            </a:r>
            <a:endParaRPr sz="24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Simple</a:t>
            </a:r>
            <a:r>
              <a:rPr lang="en-GB" sz="3000"/>
              <a:t> </a:t>
            </a:r>
            <a:r>
              <a:rPr lang="en-GB" sz="3000">
                <a:solidFill>
                  <a:srgbClr val="FFD545"/>
                </a:solidFill>
              </a:rPr>
              <a:t>Handshake</a:t>
            </a:r>
            <a:r>
              <a:rPr lang="en-GB" sz="3000"/>
              <a:t> :</a:t>
            </a:r>
            <a:endParaRPr sz="3000"/>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uses a simple handshake process to establish the connection. This handshake is similar to an HTTP upgrade request and response, and it allows the server and client to agree to switch to the WebSocket protocol.</a:t>
            </a:r>
            <a:endParaRPr sz="2400">
              <a:solidFill>
                <a:schemeClr val="dk1"/>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3870A1"/>
                </a:solidFill>
              </a:rPr>
              <a:t>Standardised </a:t>
            </a:r>
            <a:r>
              <a:rPr lang="en-GB" sz="3000">
                <a:solidFill>
                  <a:srgbClr val="FFD545"/>
                </a:solidFill>
              </a:rPr>
              <a:t>Protocol</a:t>
            </a:r>
            <a:r>
              <a:rPr lang="en-GB" sz="3000"/>
              <a:t> :</a:t>
            </a:r>
            <a:endParaRPr sz="3000"/>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400">
                <a:solidFill>
                  <a:schemeClr val="dk1"/>
                </a:solidFill>
                <a:highlight>
                  <a:schemeClr val="lt1"/>
                </a:highlight>
                <a:latin typeface="Roboto"/>
                <a:ea typeface="Roboto"/>
                <a:cs typeface="Roboto"/>
                <a:sym typeface="Roboto"/>
              </a:rPr>
              <a:t>WebSocket is a standardized protocol, and it has client and server libraries available for various programming languages. This makes it easy to implement WebSocket communication in applications.</a:t>
            </a:r>
            <a:endParaRPr sz="2400">
              <a:solidFill>
                <a:schemeClr val="dk1"/>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