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9" r:id="rId2"/>
    <p:sldId id="256" r:id="rId3"/>
    <p:sldId id="257" r:id="rId4"/>
    <p:sldId id="264" r:id="rId5"/>
    <p:sldId id="265" r:id="rId6"/>
    <p:sldId id="266" r:id="rId7"/>
    <p:sldId id="267" r:id="rId8"/>
    <p:sldId id="268" r:id="rId9"/>
    <p:sldId id="263" r:id="rId10"/>
    <p:sldId id="270" r:id="rId11"/>
    <p:sldId id="271" r:id="rId12"/>
    <p:sldId id="272" r:id="rId13"/>
    <p:sldId id="273" r:id="rId14"/>
  </p:sldIdLst>
  <p:sldSz cx="14630400" cy="8229600"/>
  <p:notesSz cx="8229600" cy="14630400"/>
  <p:embeddedFontLst>
    <p:embeddedFont>
      <p:font typeface="Overpass Light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7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26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D0145-D2A8-2F43-9724-12EC9BFA7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C34D0C-A78A-081D-A6DB-C29D35995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4DC4E-10F3-B9FA-F347-F632B9E72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C6CE0-1123-E868-B5C8-AABCF5A42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9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B2A83-0FD7-0EB7-5B37-F5000EBE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2808B-D0EE-BC3A-582C-F8B2D4A5F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723043-234A-864D-57C9-A72961D8B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4F355-DF47-6682-5AC0-CD1B34E0F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37E58-C802-A3B4-5144-E9D6606CA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3A406-7368-8B98-791A-211AFB173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EA1213-90D0-5165-9E7B-B7661419A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84147-AA78-E73C-1B7C-4870F602E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2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ABCF4-9AB8-B1C2-C0C3-8DD7E6007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BCD68A-50A4-26B2-8592-8FC1E562B7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23F882-F141-4F36-F2FA-F791473A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2E02-95C3-464F-F207-4A45D84AA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24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0F1F-A314-722B-FEF8-12AEA57D4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06C86B-574D-7F5A-067D-A89832012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A57B9F-1F71-35A4-930A-0B72B0AAB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9D736-7F48-E12A-61D9-521C7E4B1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EB4FE7-94DE-7521-91C2-90A1198A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D6C6F089-9B43-92E3-5315-3E730148BF45}"/>
              </a:ext>
            </a:extLst>
          </p:cNvPr>
          <p:cNvSpPr/>
          <p:nvPr/>
        </p:nvSpPr>
        <p:spPr>
          <a:xfrm>
            <a:off x="1251283" y="2614864"/>
            <a:ext cx="12585327" cy="2165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2339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Nostalgic Terminal Games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78232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82F74-5803-757D-7984-F11ED1DE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ABB6-3E15-7FF3-DA75-3FCDFDD3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430"/>
          <a:stretch/>
        </p:blipFill>
        <p:spPr>
          <a:xfrm>
            <a:off x="3163714" y="575862"/>
            <a:ext cx="7632808" cy="70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6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054520-4E08-7123-0401-1EB3EA5D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B263E0-2CF0-8669-4B76-46F722EF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1820"/>
          <a:stretch/>
        </p:blipFill>
        <p:spPr>
          <a:xfrm>
            <a:off x="8454190" y="529000"/>
            <a:ext cx="4884821" cy="7171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279EB-2E7C-B258-A6AF-DB82CA6121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584"/>
          <a:stretch/>
        </p:blipFill>
        <p:spPr>
          <a:xfrm>
            <a:off x="1141409" y="529000"/>
            <a:ext cx="6173791" cy="72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25381E-7423-0DD6-2355-167C98ED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94AD39-22B1-7BF5-7278-A2DC4379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118"/>
          <a:stretch/>
        </p:blipFill>
        <p:spPr>
          <a:xfrm>
            <a:off x="477748" y="444050"/>
            <a:ext cx="5895965" cy="7199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17BF1-3ED1-5452-0E45-5DC35E0977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449"/>
          <a:stretch/>
        </p:blipFill>
        <p:spPr>
          <a:xfrm>
            <a:off x="7739825" y="444050"/>
            <a:ext cx="5895964" cy="72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5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5C2CC3-D5A6-6DF4-8906-F3011059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F09A755-0127-7D82-5717-7CF120759FDF}"/>
              </a:ext>
            </a:extLst>
          </p:cNvPr>
          <p:cNvSpPr/>
          <p:nvPr/>
        </p:nvSpPr>
        <p:spPr>
          <a:xfrm>
            <a:off x="793789" y="708918"/>
            <a:ext cx="13042822" cy="1272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Contributions</a:t>
            </a:r>
            <a:endParaRPr lang="en-US" sz="44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5E59A0-F029-4DA5-77B1-57053D523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76595"/>
              </p:ext>
            </p:extLst>
          </p:nvPr>
        </p:nvGraphicFramePr>
        <p:xfrm>
          <a:off x="793789" y="1716505"/>
          <a:ext cx="12649494" cy="539014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324747">
                  <a:extLst>
                    <a:ext uri="{9D8B030D-6E8A-4147-A177-3AD203B41FA5}">
                      <a16:colId xmlns:a16="http://schemas.microsoft.com/office/drawing/2014/main" val="394152898"/>
                    </a:ext>
                  </a:extLst>
                </a:gridCol>
                <a:gridCol w="6324747">
                  <a:extLst>
                    <a:ext uri="{9D8B030D-6E8A-4147-A177-3AD203B41FA5}">
                      <a16:colId xmlns:a16="http://schemas.microsoft.com/office/drawing/2014/main" val="1035549471"/>
                    </a:ext>
                  </a:extLst>
                </a:gridCol>
              </a:tblGrid>
              <a:tr h="898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33300"/>
                          </a:solidFill>
                        </a:rPr>
                        <a:t>Team Member</a:t>
                      </a:r>
                      <a:endParaRPr lang="en-US" dirty="0">
                        <a:solidFill>
                          <a:srgbClr val="33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33300"/>
                          </a:solidFill>
                        </a:rPr>
                        <a:t>Key Contributions</a:t>
                      </a:r>
                      <a:endParaRPr lang="en-US" dirty="0">
                        <a:solidFill>
                          <a:srgbClr val="3333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44723"/>
                  </a:ext>
                </a:extLst>
              </a:tr>
              <a:tr h="898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33300"/>
                          </a:solidFill>
                        </a:rPr>
                        <a:t>Bhargav</a:t>
                      </a:r>
                      <a:endParaRPr lang="en-US" dirty="0">
                        <a:solidFill>
                          <a:srgbClr val="33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00"/>
                          </a:solidFill>
                        </a:rPr>
                        <a:t>Game, </a:t>
                      </a:r>
                      <a:r>
                        <a:rPr lang="en-US" dirty="0" err="1">
                          <a:solidFill>
                            <a:srgbClr val="333300"/>
                          </a:solidFill>
                        </a:rPr>
                        <a:t>GameFacade</a:t>
                      </a:r>
                      <a:r>
                        <a:rPr lang="en-US" dirty="0">
                          <a:solidFill>
                            <a:srgbClr val="333300"/>
                          </a:solidFill>
                        </a:rPr>
                        <a:t>, Event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778199"/>
                  </a:ext>
                </a:extLst>
              </a:tr>
              <a:tr h="898358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333300"/>
                          </a:solidFill>
                        </a:rPr>
                        <a:t>Sai Chebrolu</a:t>
                      </a:r>
                      <a:endParaRPr lang="en-US">
                        <a:solidFill>
                          <a:srgbClr val="33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00"/>
                          </a:solidFill>
                        </a:rPr>
                        <a:t>Minesweeper logic, Hint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633937"/>
                  </a:ext>
                </a:extLst>
              </a:tr>
              <a:tr h="89835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333300"/>
                          </a:solidFill>
                        </a:rPr>
                        <a:t>Mukul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Hangman logic, Console UI</a:t>
                      </a:r>
                      <a:endParaRPr lang="en-US" dirty="0">
                        <a:solidFill>
                          <a:srgbClr val="3333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660555"/>
                  </a:ext>
                </a:extLst>
              </a:tr>
              <a:tr h="898358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333300"/>
                          </a:solidFill>
                        </a:rPr>
                        <a:t>Tirth</a:t>
                      </a:r>
                      <a:endParaRPr lang="en-US">
                        <a:solidFill>
                          <a:srgbClr val="33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33300"/>
                          </a:solidFill>
                        </a:rPr>
                        <a:t>TicTacToe logic, Command implementations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023648"/>
                  </a:ext>
                </a:extLst>
              </a:tr>
              <a:tr h="898358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333300"/>
                          </a:solidFill>
                        </a:rPr>
                        <a:t>Ethan</a:t>
                      </a:r>
                      <a:endParaRPr lang="en-US">
                        <a:solidFill>
                          <a:srgbClr val="3333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33300"/>
                          </a:solidFill>
                        </a:rPr>
                        <a:t>Resume/Pause feature, </a:t>
                      </a:r>
                      <a:r>
                        <a:rPr lang="en-US" dirty="0" err="1">
                          <a:solidFill>
                            <a:srgbClr val="333300"/>
                          </a:solidFill>
                        </a:rPr>
                        <a:t>ScoreBoard</a:t>
                      </a:r>
                      <a:r>
                        <a:rPr lang="en-US" dirty="0">
                          <a:solidFill>
                            <a:srgbClr val="333300"/>
                          </a:solidFill>
                        </a:rPr>
                        <a:t>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52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1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471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Multi-GameApplication with Design Patterns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04893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This project is a modular multi-game application featuring 3 classics. TicTacToe, Hangman, and Minesweeper. It showcases strong object-oriented principles and the use of design patterns to create maintainable, extensible software. The platform provides a unified game interface, an intelligent hint system, state saving and restoring, and difficulty-level customization.</a:t>
            </a:r>
            <a:endParaRPr lang="en-US" sz="17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9F57F-7576-B6EC-C942-016D42E0F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">
            <a:extLst>
              <a:ext uri="{FF2B5EF4-FFF2-40B4-BE49-F238E27FC236}">
                <a16:creationId xmlns:a16="http://schemas.microsoft.com/office/drawing/2014/main" id="{1B25FEC7-AF06-F727-0ACB-68CB3B87CEAA}"/>
              </a:ext>
            </a:extLst>
          </p:cNvPr>
          <p:cNvSpPr/>
          <p:nvPr/>
        </p:nvSpPr>
        <p:spPr>
          <a:xfrm>
            <a:off x="1028223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5311E6D0-5F8C-420A-9E98-CEB217FCF491}"/>
              </a:ext>
            </a:extLst>
          </p:cNvPr>
          <p:cNvSpPr/>
          <p:nvPr/>
        </p:nvSpPr>
        <p:spPr>
          <a:xfrm>
            <a:off x="793789" y="708918"/>
            <a:ext cx="13042822" cy="1272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Singleton &amp; Observer Patterns</a:t>
            </a:r>
            <a:endParaRPr lang="en-US" sz="44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820F1EB7-57DF-4CD9-852E-02FDE85735B4}"/>
              </a:ext>
            </a:extLst>
          </p:cNvPr>
          <p:cNvSpPr/>
          <p:nvPr/>
        </p:nvSpPr>
        <p:spPr>
          <a:xfrm>
            <a:off x="6514624" y="3557111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05029A05-D506-7160-E76E-158C1423BBFB}"/>
              </a:ext>
            </a:extLst>
          </p:cNvPr>
          <p:cNvSpPr/>
          <p:nvPr/>
        </p:nvSpPr>
        <p:spPr>
          <a:xfrm>
            <a:off x="1342867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Singleton Pattern</a:t>
            </a:r>
            <a:endParaRPr lang="en-US" sz="2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7CD1457B-5D86-9B3F-FD56-531F56D5B279}"/>
              </a:ext>
            </a:extLst>
          </p:cNvPr>
          <p:cNvSpPr/>
          <p:nvPr/>
        </p:nvSpPr>
        <p:spPr>
          <a:xfrm>
            <a:off x="1342868" y="3400250"/>
            <a:ext cx="4971523" cy="2775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GameEngine,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CustomLogger</a:t>
            </a:r>
            <a:endParaRPr lang="en-US" sz="1750" b="1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Ensure one instance only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Central control of game logic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Global access to game state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Saves memory</a:t>
            </a: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FE40CE02-91A6-D60C-EF12-1DA3B7BF5883}"/>
              </a:ext>
            </a:extLst>
          </p:cNvPr>
          <p:cNvSpPr/>
          <p:nvPr/>
        </p:nvSpPr>
        <p:spPr>
          <a:xfrm>
            <a:off x="7857641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A74AA9CB-96D8-75BD-A461-D2FA8C9EF2C7}"/>
              </a:ext>
            </a:extLst>
          </p:cNvPr>
          <p:cNvSpPr/>
          <p:nvPr/>
        </p:nvSpPr>
        <p:spPr>
          <a:xfrm>
            <a:off x="8172285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 Pattern</a:t>
            </a:r>
            <a:endParaRPr lang="en-US" sz="2200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C585C8BA-2357-0E07-556A-E96360ABF0FC}"/>
              </a:ext>
            </a:extLst>
          </p:cNvPr>
          <p:cNvSpPr/>
          <p:nvPr/>
        </p:nvSpPr>
        <p:spPr>
          <a:xfrm>
            <a:off x="8172286" y="3400249"/>
            <a:ext cx="4971523" cy="277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GameEventPublisher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GameObserver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ConsoleUI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ScoreBoard</a:t>
            </a:r>
            <a:endParaRPr lang="en-US" sz="1750" b="1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Notify UI on game state changes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Decouples game logic and UI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Multiple views observe state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Easy to add new observer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FA3003E-94B3-6CBE-DD1D-D53C1AC1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4C510-4F6B-1793-C242-4B1162490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">
            <a:extLst>
              <a:ext uri="{FF2B5EF4-FFF2-40B4-BE49-F238E27FC236}">
                <a16:creationId xmlns:a16="http://schemas.microsoft.com/office/drawing/2014/main" id="{50FA532D-8572-E6CD-6D7E-5E641E8D3D44}"/>
              </a:ext>
            </a:extLst>
          </p:cNvPr>
          <p:cNvSpPr/>
          <p:nvPr/>
        </p:nvSpPr>
        <p:spPr>
          <a:xfrm>
            <a:off x="1028223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FEE042D1-D30A-3079-F8DC-A20019C6C1D9}"/>
              </a:ext>
            </a:extLst>
          </p:cNvPr>
          <p:cNvSpPr/>
          <p:nvPr/>
        </p:nvSpPr>
        <p:spPr>
          <a:xfrm>
            <a:off x="793789" y="708918"/>
            <a:ext cx="13042822" cy="1272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State &amp; Command Patterns</a:t>
            </a:r>
            <a:endParaRPr lang="en-US" sz="44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A877CFF5-C65E-82C6-768D-687F24080EAD}"/>
              </a:ext>
            </a:extLst>
          </p:cNvPr>
          <p:cNvSpPr/>
          <p:nvPr/>
        </p:nvSpPr>
        <p:spPr>
          <a:xfrm>
            <a:off x="6514624" y="3557111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6D536D31-1AB5-A9C4-2951-72D2DCF5B5C5}"/>
              </a:ext>
            </a:extLst>
          </p:cNvPr>
          <p:cNvSpPr/>
          <p:nvPr/>
        </p:nvSpPr>
        <p:spPr>
          <a:xfrm>
            <a:off x="1342867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Pattern</a:t>
            </a:r>
            <a:endParaRPr lang="en-US" sz="2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C6F72ED5-4A77-2ACA-86CB-575ACDF6E4E7}"/>
              </a:ext>
            </a:extLst>
          </p:cNvPr>
          <p:cNvSpPr/>
          <p:nvPr/>
        </p:nvSpPr>
        <p:spPr>
          <a:xfrm>
            <a:off x="1342868" y="3400250"/>
            <a:ext cx="4971523" cy="2775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InitialState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PlayingState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PausedState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EndedState</a:t>
            </a:r>
            <a:endParaRPr lang="en-US" sz="1750" b="1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Represent different game states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Avoids conditionals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Clear transitions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Easy to add states</a:t>
            </a: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C903E57A-C0E5-5011-F93A-E68667CB5C0B}"/>
              </a:ext>
            </a:extLst>
          </p:cNvPr>
          <p:cNvSpPr/>
          <p:nvPr/>
        </p:nvSpPr>
        <p:spPr>
          <a:xfrm>
            <a:off x="7857641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1BB9537B-DB72-26B4-DCEE-E2078924596C}"/>
              </a:ext>
            </a:extLst>
          </p:cNvPr>
          <p:cNvSpPr/>
          <p:nvPr/>
        </p:nvSpPr>
        <p:spPr>
          <a:xfrm>
            <a:off x="8172285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  Pattern</a:t>
            </a:r>
            <a:endParaRPr lang="en-US" sz="2200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0A602374-5442-54A6-CC0E-F2C37E35085F}"/>
              </a:ext>
            </a:extLst>
          </p:cNvPr>
          <p:cNvSpPr/>
          <p:nvPr/>
        </p:nvSpPr>
        <p:spPr>
          <a:xfrm>
            <a:off x="8172286" y="3400249"/>
            <a:ext cx="4971523" cy="277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CommandProcessor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StartGameCommand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MakeMoveCommand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etc</a:t>
            </a: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Encapsulate user actions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Separates execution from invocation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Easy to add commands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Enables undo/redo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F53DB-D89B-33FD-2180-2956CB90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2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BBCE1-A3D4-689D-A3B6-7408C7ECD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">
            <a:extLst>
              <a:ext uri="{FF2B5EF4-FFF2-40B4-BE49-F238E27FC236}">
                <a16:creationId xmlns:a16="http://schemas.microsoft.com/office/drawing/2014/main" id="{61A1432A-C6F8-DBA7-0899-EFB63AE92850}"/>
              </a:ext>
            </a:extLst>
          </p:cNvPr>
          <p:cNvSpPr/>
          <p:nvPr/>
        </p:nvSpPr>
        <p:spPr>
          <a:xfrm>
            <a:off x="1028223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2A716176-9794-022C-4C1F-FF8B4EA809C0}"/>
              </a:ext>
            </a:extLst>
          </p:cNvPr>
          <p:cNvSpPr/>
          <p:nvPr/>
        </p:nvSpPr>
        <p:spPr>
          <a:xfrm>
            <a:off x="793789" y="708918"/>
            <a:ext cx="13042822" cy="1272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Strategy &amp; Factory Patterns</a:t>
            </a:r>
            <a:endParaRPr lang="en-US" sz="44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64A695D6-2483-B370-815E-AA458F7C3DD5}"/>
              </a:ext>
            </a:extLst>
          </p:cNvPr>
          <p:cNvSpPr/>
          <p:nvPr/>
        </p:nvSpPr>
        <p:spPr>
          <a:xfrm>
            <a:off x="6514624" y="3557111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8DFB3B0B-435F-45AC-0195-7FE988A71CE1}"/>
              </a:ext>
            </a:extLst>
          </p:cNvPr>
          <p:cNvSpPr/>
          <p:nvPr/>
        </p:nvSpPr>
        <p:spPr>
          <a:xfrm>
            <a:off x="1342867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 Pattern</a:t>
            </a:r>
            <a:endParaRPr lang="en-US" sz="2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5BD5F28F-6DAD-4222-13B5-218D0AADBC2D}"/>
              </a:ext>
            </a:extLst>
          </p:cNvPr>
          <p:cNvSpPr/>
          <p:nvPr/>
        </p:nvSpPr>
        <p:spPr>
          <a:xfrm>
            <a:off x="1342868" y="3400250"/>
            <a:ext cx="4971523" cy="2775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TicTacToeStrategy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HangmanStrategy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MinesweeperStrategy</a:t>
            </a:r>
            <a:endParaRPr lang="en-US" sz="1750" b="1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Vary game logic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Algorithm selection at runtime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Reusable logic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Add new games easily</a:t>
            </a: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B641C79E-F2C9-31AE-6A2C-8352617187B2}"/>
              </a:ext>
            </a:extLst>
          </p:cNvPr>
          <p:cNvSpPr/>
          <p:nvPr/>
        </p:nvSpPr>
        <p:spPr>
          <a:xfrm>
            <a:off x="7857641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1C2BD0C4-767A-7632-7108-878AE64FD688}"/>
              </a:ext>
            </a:extLst>
          </p:cNvPr>
          <p:cNvSpPr/>
          <p:nvPr/>
        </p:nvSpPr>
        <p:spPr>
          <a:xfrm>
            <a:off x="8172285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 Pattern</a:t>
            </a:r>
            <a:endParaRPr lang="en-US" sz="2200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8F0C9C70-62A7-2886-098D-A64609E6E60D}"/>
              </a:ext>
            </a:extLst>
          </p:cNvPr>
          <p:cNvSpPr/>
          <p:nvPr/>
        </p:nvSpPr>
        <p:spPr>
          <a:xfrm>
            <a:off x="8172286" y="3400249"/>
            <a:ext cx="4971523" cy="277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GameFactory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CellFlyweightFactory</a:t>
            </a:r>
            <a:endParaRPr lang="en-US" sz="1750" b="1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Centralized object creation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Decouples instantiation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Easier to extend games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Clean object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62240-DD76-34B2-EF56-D08CF04A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F3DE8-BE66-01DC-F8E4-636470B6F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">
            <a:extLst>
              <a:ext uri="{FF2B5EF4-FFF2-40B4-BE49-F238E27FC236}">
                <a16:creationId xmlns:a16="http://schemas.microsoft.com/office/drawing/2014/main" id="{71D85E43-8660-4C4D-3D19-BA58224AE76B}"/>
              </a:ext>
            </a:extLst>
          </p:cNvPr>
          <p:cNvSpPr/>
          <p:nvPr/>
        </p:nvSpPr>
        <p:spPr>
          <a:xfrm>
            <a:off x="1028223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F69EF01E-FCF6-37D5-4EA4-2A6EE75B285F}"/>
              </a:ext>
            </a:extLst>
          </p:cNvPr>
          <p:cNvSpPr/>
          <p:nvPr/>
        </p:nvSpPr>
        <p:spPr>
          <a:xfrm>
            <a:off x="793789" y="708918"/>
            <a:ext cx="13042822" cy="1272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Builder &amp; Decorator Patterns</a:t>
            </a:r>
            <a:endParaRPr lang="en-US" sz="44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75465D6A-2DDD-1EE5-75C1-6C4A42F02723}"/>
              </a:ext>
            </a:extLst>
          </p:cNvPr>
          <p:cNvSpPr/>
          <p:nvPr/>
        </p:nvSpPr>
        <p:spPr>
          <a:xfrm>
            <a:off x="6514624" y="3557111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EBC3D0EC-1012-0928-E88A-CCDB56E573FE}"/>
              </a:ext>
            </a:extLst>
          </p:cNvPr>
          <p:cNvSpPr/>
          <p:nvPr/>
        </p:nvSpPr>
        <p:spPr>
          <a:xfrm>
            <a:off x="1342867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Builder Pattern</a:t>
            </a:r>
            <a:endParaRPr lang="en-US" sz="2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ACF69A09-E00C-EC38-FC48-6C19C2BB9FB1}"/>
              </a:ext>
            </a:extLst>
          </p:cNvPr>
          <p:cNvSpPr/>
          <p:nvPr/>
        </p:nvSpPr>
        <p:spPr>
          <a:xfrm>
            <a:off x="1342868" y="3400250"/>
            <a:ext cx="4971523" cy="2775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GameBuilder</a:t>
            </a:r>
            <a:endParaRPr lang="en-US" sz="1750" b="1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Construct complex games step-by-step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Clear construction process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Separate config from logic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Cleaner code</a:t>
            </a: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170F0B52-6235-DA41-3B11-70A570A22A59}"/>
              </a:ext>
            </a:extLst>
          </p:cNvPr>
          <p:cNvSpPr/>
          <p:nvPr/>
        </p:nvSpPr>
        <p:spPr>
          <a:xfrm>
            <a:off x="7857641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27615475-D660-E4CF-8215-227ED3A893BA}"/>
              </a:ext>
            </a:extLst>
          </p:cNvPr>
          <p:cNvSpPr/>
          <p:nvPr/>
        </p:nvSpPr>
        <p:spPr>
          <a:xfrm>
            <a:off x="8172285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Decorator Pattern</a:t>
            </a:r>
            <a:endParaRPr lang="en-US" sz="2200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325C28D7-DFF9-4F93-6C6F-1D6EDE01AAB2}"/>
              </a:ext>
            </a:extLst>
          </p:cNvPr>
          <p:cNvSpPr/>
          <p:nvPr/>
        </p:nvSpPr>
        <p:spPr>
          <a:xfrm>
            <a:off x="8172286" y="3400249"/>
            <a:ext cx="4971523" cy="277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HintDecorator</a:t>
            </a:r>
            <a:endParaRPr lang="en-US" sz="1750" b="1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Centralized object creation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No subclassing needed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Flexible feature composition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Follows single responsibility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75FE6-2642-7A91-9752-EB37559D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3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A0D6F-F4CF-98C2-AEBF-7845C6359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">
            <a:extLst>
              <a:ext uri="{FF2B5EF4-FFF2-40B4-BE49-F238E27FC236}">
                <a16:creationId xmlns:a16="http://schemas.microsoft.com/office/drawing/2014/main" id="{A32A8722-1D73-B8A5-3E8B-FCE4697B7D74}"/>
              </a:ext>
            </a:extLst>
          </p:cNvPr>
          <p:cNvSpPr/>
          <p:nvPr/>
        </p:nvSpPr>
        <p:spPr>
          <a:xfrm>
            <a:off x="1028223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0BD5B4E6-F4DB-DBCB-4AA9-A6FE24BB72CE}"/>
              </a:ext>
            </a:extLst>
          </p:cNvPr>
          <p:cNvSpPr/>
          <p:nvPr/>
        </p:nvSpPr>
        <p:spPr>
          <a:xfrm>
            <a:off x="793789" y="708918"/>
            <a:ext cx="13042822" cy="1272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Memento &amp; Flyweight Patterns</a:t>
            </a:r>
            <a:endParaRPr lang="en-US" sz="44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08BF861A-3816-B497-054E-7BCCA04B9611}"/>
              </a:ext>
            </a:extLst>
          </p:cNvPr>
          <p:cNvSpPr/>
          <p:nvPr/>
        </p:nvSpPr>
        <p:spPr>
          <a:xfrm>
            <a:off x="6514624" y="3557111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9CB11ADD-8CD1-5380-7BE9-E2CB8B370321}"/>
              </a:ext>
            </a:extLst>
          </p:cNvPr>
          <p:cNvSpPr/>
          <p:nvPr/>
        </p:nvSpPr>
        <p:spPr>
          <a:xfrm>
            <a:off x="1342867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Memento Pattern</a:t>
            </a:r>
            <a:endParaRPr lang="en-US" sz="2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6C897E3A-64A0-3AD5-31FF-F6400560EA32}"/>
              </a:ext>
            </a:extLst>
          </p:cNvPr>
          <p:cNvSpPr/>
          <p:nvPr/>
        </p:nvSpPr>
        <p:spPr>
          <a:xfrm>
            <a:off x="1342868" y="3400250"/>
            <a:ext cx="4971523" cy="2775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TicTacToeMemento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HangmanMemento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Save/restore game state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fr-FR" sz="175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Maintains</a:t>
            </a:r>
            <a:r>
              <a:rPr lang="fr-FR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encapsulation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fr-FR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Supports pause/</a:t>
            </a:r>
            <a:r>
              <a:rPr lang="fr-FR" sz="175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resume</a:t>
            </a:r>
            <a:endParaRPr lang="fr-FR" sz="1750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fr-FR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Undo </a:t>
            </a:r>
            <a:r>
              <a:rPr lang="fr-FR" sz="175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capability</a:t>
            </a:r>
            <a:endParaRPr lang="en-US" sz="1750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DA8DA8CF-2DB4-90F9-8635-FC97CED71806}"/>
              </a:ext>
            </a:extLst>
          </p:cNvPr>
          <p:cNvSpPr/>
          <p:nvPr/>
        </p:nvSpPr>
        <p:spPr>
          <a:xfrm>
            <a:off x="7857641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952A957A-8E47-8484-8A29-E8581BA1AD61}"/>
              </a:ext>
            </a:extLst>
          </p:cNvPr>
          <p:cNvSpPr/>
          <p:nvPr/>
        </p:nvSpPr>
        <p:spPr>
          <a:xfrm>
            <a:off x="8172285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Flyweight Pattern</a:t>
            </a:r>
            <a:endParaRPr lang="en-US" sz="2200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F4E8BE41-1DF2-ECB1-6B4C-50ADF8E0A335}"/>
              </a:ext>
            </a:extLst>
          </p:cNvPr>
          <p:cNvSpPr/>
          <p:nvPr/>
        </p:nvSpPr>
        <p:spPr>
          <a:xfrm>
            <a:off x="8172286" y="3400249"/>
            <a:ext cx="4971523" cy="277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HintDecorator</a:t>
            </a:r>
            <a:endParaRPr lang="en-US" sz="1750" b="1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Reuse cell objects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Saves memory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Speeds up object creation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Separates state logic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9C8A1-5641-35B9-EC25-CF7A8390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27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E48C9-C16F-1DC9-9731-F4FA2054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">
            <a:extLst>
              <a:ext uri="{FF2B5EF4-FFF2-40B4-BE49-F238E27FC236}">
                <a16:creationId xmlns:a16="http://schemas.microsoft.com/office/drawing/2014/main" id="{E3B8E6E3-4953-29D5-B223-0ED97918CBAD}"/>
              </a:ext>
            </a:extLst>
          </p:cNvPr>
          <p:cNvSpPr/>
          <p:nvPr/>
        </p:nvSpPr>
        <p:spPr>
          <a:xfrm>
            <a:off x="1028223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6BCD52E2-B28F-1C28-C584-D8191094CD91}"/>
              </a:ext>
            </a:extLst>
          </p:cNvPr>
          <p:cNvSpPr/>
          <p:nvPr/>
        </p:nvSpPr>
        <p:spPr>
          <a:xfrm>
            <a:off x="793789" y="708918"/>
            <a:ext cx="13042822" cy="1272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Facade &amp; Composite Patterns</a:t>
            </a:r>
            <a:endParaRPr lang="en-US" sz="44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763EE859-4242-AE3C-9CC8-DE447A6BCCE4}"/>
              </a:ext>
            </a:extLst>
          </p:cNvPr>
          <p:cNvSpPr/>
          <p:nvPr/>
        </p:nvSpPr>
        <p:spPr>
          <a:xfrm>
            <a:off x="6514624" y="3557111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ABAE5F2A-80A4-5D59-7DBF-D4D5032AB8BB}"/>
              </a:ext>
            </a:extLst>
          </p:cNvPr>
          <p:cNvSpPr/>
          <p:nvPr/>
        </p:nvSpPr>
        <p:spPr>
          <a:xfrm>
            <a:off x="1342867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Façade Pattern</a:t>
            </a:r>
            <a:endParaRPr lang="en-US" sz="2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29296DB-2985-8E66-A104-2952CAB4F015}"/>
              </a:ext>
            </a:extLst>
          </p:cNvPr>
          <p:cNvSpPr/>
          <p:nvPr/>
        </p:nvSpPr>
        <p:spPr>
          <a:xfrm>
            <a:off x="1342868" y="3400250"/>
            <a:ext cx="4971523" cy="2775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GameFacade</a:t>
            </a:r>
            <a:endParaRPr lang="en-US" sz="1750" b="1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Simplify access to game system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Easy-to-use interface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Hides complexity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Loose coupling</a:t>
            </a: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C7E2473D-3610-9E2B-4F27-FC5E48F7D545}"/>
              </a:ext>
            </a:extLst>
          </p:cNvPr>
          <p:cNvSpPr/>
          <p:nvPr/>
        </p:nvSpPr>
        <p:spPr>
          <a:xfrm>
            <a:off x="7857641" y="2492096"/>
            <a:ext cx="5944769" cy="3812451"/>
          </a:xfrm>
          <a:prstGeom prst="roundRect">
            <a:avLst>
              <a:gd name="adj" fmla="val 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8047BD72-D181-F924-A2FC-17D41FE385A5}"/>
              </a:ext>
            </a:extLst>
          </p:cNvPr>
          <p:cNvSpPr/>
          <p:nvPr/>
        </p:nvSpPr>
        <p:spPr>
          <a:xfrm>
            <a:off x="8172285" y="28024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Composite Pattern</a:t>
            </a:r>
            <a:endParaRPr lang="en-US" sz="2200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9A0B3334-39C5-81EF-8DAF-9454500404AF}"/>
              </a:ext>
            </a:extLst>
          </p:cNvPr>
          <p:cNvSpPr/>
          <p:nvPr/>
        </p:nvSpPr>
        <p:spPr>
          <a:xfrm>
            <a:off x="8172286" y="3400249"/>
            <a:ext cx="4971523" cy="2775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Used in:  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Menu,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MenuItem</a:t>
            </a: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MenuComponent</a:t>
            </a:r>
            <a:endParaRPr lang="en-US" sz="1750" b="1" dirty="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Purpose: Uniform treatment of menus and items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Advantages: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Supports hierarchy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Simplifies navigation</a:t>
            </a:r>
          </a:p>
          <a:p>
            <a:pPr marL="342900" indent="-342900">
              <a:lnSpc>
                <a:spcPts val="2850"/>
              </a:lnSpc>
              <a:buFont typeface="+mj-lt"/>
              <a:buAutoNum type="arabicPeriod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Easy component addition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B9EFC-E5C4-9EC6-ED0B-293ABC99B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25943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of Design Patterns on the Project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2680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Maintainability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70515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Each pattern enforces a single responsibility, making code easier to understand, update, and debug.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24362" y="366545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500" dirty="0"/>
          </a:p>
        </p:txBody>
      </p:sp>
      <p:sp>
        <p:nvSpPr>
          <p:cNvPr id="7" name="Text 4"/>
          <p:cNvSpPr/>
          <p:nvPr/>
        </p:nvSpPr>
        <p:spPr>
          <a:xfrm>
            <a:off x="9597628" y="2680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Extensibility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597628" y="3170515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modular design allows adding new games and features with minimal disruption to existing code.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86713" y="366545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9597628" y="5132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Robustness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597628" y="5623084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Patterns enable cleaner, modular, and testable codebase, reducing bugs and improving reliability.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86713" y="532780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2197418" y="5132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Reusability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623084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Shared components like common UI updates and factories promote code reuse across different games.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324362" y="532780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B4E4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25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7588FF-3DF7-BAAB-FE0C-F9600CAB3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0733" y="7634732"/>
            <a:ext cx="3943119" cy="594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533</Words>
  <Application>Microsoft Office PowerPoint</Application>
  <PresentationFormat>Custom</PresentationFormat>
  <Paragraphs>127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Overpass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Mukul sai Pendem</cp:lastModifiedBy>
  <cp:revision>8</cp:revision>
  <dcterms:created xsi:type="dcterms:W3CDTF">2025-04-23T17:40:02Z</dcterms:created>
  <dcterms:modified xsi:type="dcterms:W3CDTF">2025-04-23T20:18:57Z</dcterms:modified>
</cp:coreProperties>
</file>