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396" r:id="rId6"/>
    <p:sldId id="397" r:id="rId7"/>
    <p:sldId id="398" r:id="rId8"/>
    <p:sldId id="399" r:id="rId9"/>
    <p:sldId id="400" r:id="rId10"/>
    <p:sldId id="401" r:id="rId11"/>
    <p:sldId id="413" r:id="rId12"/>
    <p:sldId id="402" r:id="rId13"/>
    <p:sldId id="403" r:id="rId14"/>
    <p:sldId id="404" r:id="rId15"/>
    <p:sldId id="405" r:id="rId16"/>
    <p:sldId id="407" r:id="rId17"/>
    <p:sldId id="408" r:id="rId18"/>
    <p:sldId id="409" r:id="rId19"/>
    <p:sldId id="410" r:id="rId20"/>
    <p:sldId id="411"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384" r:id="rId48"/>
    <p:sldId id="385" r:id="rId49"/>
    <p:sldId id="386" r:id="rId50"/>
    <p:sldId id="387" r:id="rId51"/>
    <p:sldId id="388" r:id="rId52"/>
    <p:sldId id="389" r:id="rId53"/>
    <p:sldId id="390" r:id="rId54"/>
    <p:sldId id="391" r:id="rId55"/>
    <p:sldId id="392" r:id="rId56"/>
    <p:sldId id="290" r:id="rId57"/>
    <p:sldId id="291" r:id="rId58"/>
    <p:sldId id="393" r:id="rId59"/>
    <p:sldId id="394" r:id="rId60"/>
    <p:sldId id="292" r:id="rId61"/>
    <p:sldId id="395" r:id="rId62"/>
    <p:sldId id="293" r:id="rId63"/>
    <p:sldId id="414" r:id="rId64"/>
    <p:sldId id="415" r:id="rId65"/>
    <p:sldId id="416" r:id="rId66"/>
    <p:sldId id="370" r:id="rId67"/>
    <p:sldId id="371" r:id="rId68"/>
    <p:sldId id="374" r:id="rId69"/>
    <p:sldId id="375" r:id="rId70"/>
    <p:sldId id="376" r:id="rId71"/>
    <p:sldId id="377" r:id="rId72"/>
    <p:sldId id="378" r:id="rId73"/>
    <p:sldId id="379" r:id="rId74"/>
    <p:sldId id="380" r:id="rId75"/>
    <p:sldId id="381" r:id="rId76"/>
    <p:sldId id="382" r:id="rId77"/>
    <p:sldId id="383" r:id="rId7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jangle" userId="d34402497beb2d5d" providerId="LiveId" clId="{6214B6D2-3DB8-423B-9E18-71847614DDA0}"/>
    <pc:docChg chg="modSld">
      <pc:chgData name="parth jangle" userId="d34402497beb2d5d" providerId="LiveId" clId="{6214B6D2-3DB8-423B-9E18-71847614DDA0}" dt="2023-09-09T06:35:18.804" v="2" actId="1076"/>
      <pc:docMkLst>
        <pc:docMk/>
      </pc:docMkLst>
      <pc:sldChg chg="modSp mod">
        <pc:chgData name="parth jangle" userId="d34402497beb2d5d" providerId="LiveId" clId="{6214B6D2-3DB8-423B-9E18-71847614DDA0}" dt="2023-09-09T06:35:18.804" v="2" actId="1076"/>
        <pc:sldMkLst>
          <pc:docMk/>
          <pc:sldMk cId="0" sldId="287"/>
        </pc:sldMkLst>
        <pc:spChg chg="mod">
          <ac:chgData name="parth jangle" userId="d34402497beb2d5d" providerId="LiveId" clId="{6214B6D2-3DB8-423B-9E18-71847614DDA0}" dt="2023-09-09T06:35:18.804" v="2" actId="1076"/>
          <ac:spMkLst>
            <pc:docMk/>
            <pc:sldMk cId="0" sldId="287"/>
            <ac:spMk id="3" creationId="{00000000-0000-0000-0000-000000000000}"/>
          </ac:spMkLst>
        </pc:spChg>
      </pc:sldChg>
      <pc:sldChg chg="modSp mod">
        <pc:chgData name="parth jangle" userId="d34402497beb2d5d" providerId="LiveId" clId="{6214B6D2-3DB8-423B-9E18-71847614DDA0}" dt="2023-09-09T06:22:11.504" v="1" actId="1035"/>
        <pc:sldMkLst>
          <pc:docMk/>
          <pc:sldMk cId="48626859" sldId="396"/>
        </pc:sldMkLst>
        <pc:picChg chg="mod">
          <ac:chgData name="parth jangle" userId="d34402497beb2d5d" providerId="LiveId" clId="{6214B6D2-3DB8-423B-9E18-71847614DDA0}" dt="2023-09-09T06:22:11.504" v="1" actId="1035"/>
          <ac:picMkLst>
            <pc:docMk/>
            <pc:sldMk cId="48626859" sldId="396"/>
            <ac:picMk id="1026"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sz="half" idx="2"/>
          </p:nvPr>
        </p:nvSpPr>
        <p:spPr>
          <a:xfrm>
            <a:off x="231140" y="1490218"/>
            <a:ext cx="4062095" cy="3729354"/>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3500" y="69850"/>
            <a:ext cx="9013825" cy="6692900"/>
          </a:xfrm>
          <a:custGeom>
            <a:avLst/>
            <a:gdLst/>
            <a:ahLst/>
            <a:cxnLst/>
            <a:rect l="l" t="t" r="r" b="b"/>
            <a:pathLst>
              <a:path w="9013825" h="6692900">
                <a:moveTo>
                  <a:pt x="0" y="329946"/>
                </a:moveTo>
                <a:lnTo>
                  <a:pt x="3576" y="281184"/>
                </a:lnTo>
                <a:lnTo>
                  <a:pt x="13967" y="234645"/>
                </a:lnTo>
                <a:lnTo>
                  <a:pt x="30661" y="190840"/>
                </a:lnTo>
                <a:lnTo>
                  <a:pt x="53148" y="150277"/>
                </a:lnTo>
                <a:lnTo>
                  <a:pt x="80918" y="113468"/>
                </a:lnTo>
                <a:lnTo>
                  <a:pt x="113460" y="80923"/>
                </a:lnTo>
                <a:lnTo>
                  <a:pt x="150264" y="53151"/>
                </a:lnTo>
                <a:lnTo>
                  <a:pt x="190820" y="30662"/>
                </a:lnTo>
                <a:lnTo>
                  <a:pt x="234617" y="13967"/>
                </a:lnTo>
                <a:lnTo>
                  <a:pt x="281146" y="3576"/>
                </a:lnTo>
                <a:lnTo>
                  <a:pt x="329895" y="0"/>
                </a:lnTo>
                <a:lnTo>
                  <a:pt x="8683879" y="0"/>
                </a:lnTo>
                <a:lnTo>
                  <a:pt x="8732640" y="3576"/>
                </a:lnTo>
                <a:lnTo>
                  <a:pt x="8779179" y="13967"/>
                </a:lnTo>
                <a:lnTo>
                  <a:pt x="8822984" y="30662"/>
                </a:lnTo>
                <a:lnTo>
                  <a:pt x="8863547" y="53151"/>
                </a:lnTo>
                <a:lnTo>
                  <a:pt x="8900356" y="80923"/>
                </a:lnTo>
                <a:lnTo>
                  <a:pt x="8932901" y="113468"/>
                </a:lnTo>
                <a:lnTo>
                  <a:pt x="8960673" y="150277"/>
                </a:lnTo>
                <a:lnTo>
                  <a:pt x="8983162" y="190840"/>
                </a:lnTo>
                <a:lnTo>
                  <a:pt x="8999857" y="234645"/>
                </a:lnTo>
                <a:lnTo>
                  <a:pt x="9010248" y="281184"/>
                </a:lnTo>
                <a:lnTo>
                  <a:pt x="9013825" y="329946"/>
                </a:lnTo>
                <a:lnTo>
                  <a:pt x="9013825" y="6363004"/>
                </a:lnTo>
                <a:lnTo>
                  <a:pt x="9010248" y="6411753"/>
                </a:lnTo>
                <a:lnTo>
                  <a:pt x="8999857" y="6458282"/>
                </a:lnTo>
                <a:lnTo>
                  <a:pt x="8983162" y="6502079"/>
                </a:lnTo>
                <a:lnTo>
                  <a:pt x="8960673" y="6542634"/>
                </a:lnTo>
                <a:lnTo>
                  <a:pt x="8932901" y="6579438"/>
                </a:lnTo>
                <a:lnTo>
                  <a:pt x="8900356" y="6611980"/>
                </a:lnTo>
                <a:lnTo>
                  <a:pt x="8863547" y="6639750"/>
                </a:lnTo>
                <a:lnTo>
                  <a:pt x="8822984" y="6662237"/>
                </a:lnTo>
                <a:lnTo>
                  <a:pt x="8779179" y="6678931"/>
                </a:lnTo>
                <a:lnTo>
                  <a:pt x="8732640" y="6689321"/>
                </a:lnTo>
                <a:lnTo>
                  <a:pt x="8683879" y="6692898"/>
                </a:lnTo>
                <a:lnTo>
                  <a:pt x="329895" y="6692898"/>
                </a:lnTo>
                <a:lnTo>
                  <a:pt x="281146" y="6689321"/>
                </a:lnTo>
                <a:lnTo>
                  <a:pt x="234617" y="6678931"/>
                </a:lnTo>
                <a:lnTo>
                  <a:pt x="190820" y="6662237"/>
                </a:lnTo>
                <a:lnTo>
                  <a:pt x="150264" y="6639750"/>
                </a:lnTo>
                <a:lnTo>
                  <a:pt x="113460" y="6611980"/>
                </a:lnTo>
                <a:lnTo>
                  <a:pt x="80918" y="6579438"/>
                </a:lnTo>
                <a:lnTo>
                  <a:pt x="53148" y="6542634"/>
                </a:lnTo>
                <a:lnTo>
                  <a:pt x="30661" y="6502079"/>
                </a:lnTo>
                <a:lnTo>
                  <a:pt x="13967" y="6458282"/>
                </a:lnTo>
                <a:lnTo>
                  <a:pt x="3576" y="6411753"/>
                </a:lnTo>
                <a:lnTo>
                  <a:pt x="0" y="6363004"/>
                </a:lnTo>
                <a:lnTo>
                  <a:pt x="0" y="329946"/>
                </a:lnTo>
                <a:close/>
              </a:path>
            </a:pathLst>
          </a:custGeom>
          <a:ln w="6350">
            <a:solidFill>
              <a:srgbClr val="000000"/>
            </a:solidFill>
          </a:ln>
        </p:spPr>
        <p:txBody>
          <a:bodyPr wrap="square" lIns="0" tIns="0" rIns="0" bIns="0" rtlCol="0"/>
          <a:lstStyle/>
          <a:p>
            <a:endParaRPr/>
          </a:p>
        </p:txBody>
      </p:sp>
      <p:sp>
        <p:nvSpPr>
          <p:cNvPr id="2" name="Holder 2"/>
          <p:cNvSpPr>
            <a:spLocks noGrp="1"/>
          </p:cNvSpPr>
          <p:nvPr>
            <p:ph type="title"/>
          </p:nvPr>
        </p:nvSpPr>
        <p:spPr>
          <a:xfrm>
            <a:off x="561441" y="80517"/>
            <a:ext cx="8021116" cy="1244600"/>
          </a:xfrm>
          <a:prstGeom prst="rect">
            <a:avLst/>
          </a:prstGeom>
        </p:spPr>
        <p:txBody>
          <a:bodyPr wrap="square" lIns="0" tIns="0" rIns="0" bIns="0">
            <a:spAutoFit/>
          </a:bodyPr>
          <a:lstStyle>
            <a:lvl1pPr>
              <a:defRPr sz="3200" b="0" i="0">
                <a:solidFill>
                  <a:schemeClr val="tx1"/>
                </a:solidFill>
                <a:latin typeface="Arial MT"/>
                <a:cs typeface="Arial MT"/>
              </a:defRPr>
            </a:lvl1pPr>
          </a:lstStyle>
          <a:p>
            <a:endParaRPr/>
          </a:p>
        </p:txBody>
      </p:sp>
      <p:sp>
        <p:nvSpPr>
          <p:cNvPr id="3" name="Holder 3"/>
          <p:cNvSpPr>
            <a:spLocks noGrp="1"/>
          </p:cNvSpPr>
          <p:nvPr>
            <p:ph type="body" idx="1"/>
          </p:nvPr>
        </p:nvSpPr>
        <p:spPr>
          <a:xfrm>
            <a:off x="665175" y="1744726"/>
            <a:ext cx="7813649" cy="2876550"/>
          </a:xfrm>
          <a:prstGeom prst="rect">
            <a:avLst/>
          </a:prstGeom>
        </p:spPr>
        <p:txBody>
          <a:bodyPr wrap="square" lIns="0" tIns="0" rIns="0" bIns="0">
            <a:spAutoFit/>
          </a:bodyPr>
          <a:lstStyle>
            <a:lvl1pPr>
              <a:defRPr sz="26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912" y="66675"/>
            <a:ext cx="9022080" cy="6697980"/>
            <a:chOff x="61912" y="66675"/>
            <a:chExt cx="9022080" cy="6697980"/>
          </a:xfrm>
        </p:grpSpPr>
        <p:pic>
          <p:nvPicPr>
            <p:cNvPr id="3" name="object 3"/>
            <p:cNvPicPr/>
            <p:nvPr/>
          </p:nvPicPr>
          <p:blipFill>
            <a:blip r:embed="rId2" cstate="print"/>
            <a:stretch>
              <a:fillRect/>
            </a:stretch>
          </p:blipFill>
          <p:spPr>
            <a:xfrm>
              <a:off x="65087" y="69850"/>
              <a:ext cx="9013888" cy="6691312"/>
            </a:xfrm>
            <a:prstGeom prst="rect">
              <a:avLst/>
            </a:prstGeom>
          </p:spPr>
        </p:pic>
        <p:sp>
          <p:nvSpPr>
            <p:cNvPr id="4" name="object 4"/>
            <p:cNvSpPr/>
            <p:nvPr/>
          </p:nvSpPr>
          <p:spPr>
            <a:xfrm>
              <a:off x="65087" y="69850"/>
              <a:ext cx="9014460" cy="6691630"/>
            </a:xfrm>
            <a:custGeom>
              <a:avLst/>
              <a:gdLst/>
              <a:ahLst/>
              <a:cxnLst/>
              <a:rect l="l" t="t" r="r" b="b"/>
              <a:pathLst>
                <a:path w="9014460" h="6691630">
                  <a:moveTo>
                    <a:pt x="0" y="329819"/>
                  </a:moveTo>
                  <a:lnTo>
                    <a:pt x="3576" y="281088"/>
                  </a:lnTo>
                  <a:lnTo>
                    <a:pt x="13964" y="234576"/>
                  </a:lnTo>
                  <a:lnTo>
                    <a:pt x="30653" y="190791"/>
                  </a:lnTo>
                  <a:lnTo>
                    <a:pt x="53135" y="150245"/>
                  </a:lnTo>
                  <a:lnTo>
                    <a:pt x="80898" y="113448"/>
                  </a:lnTo>
                  <a:lnTo>
                    <a:pt x="113432" y="80911"/>
                  </a:lnTo>
                  <a:lnTo>
                    <a:pt x="150228" y="53144"/>
                  </a:lnTo>
                  <a:lnTo>
                    <a:pt x="190774" y="30660"/>
                  </a:lnTo>
                  <a:lnTo>
                    <a:pt x="234562" y="13967"/>
                  </a:lnTo>
                  <a:lnTo>
                    <a:pt x="281080" y="3576"/>
                  </a:lnTo>
                  <a:lnTo>
                    <a:pt x="329819" y="0"/>
                  </a:lnTo>
                  <a:lnTo>
                    <a:pt x="8684069" y="0"/>
                  </a:lnTo>
                  <a:lnTo>
                    <a:pt x="8732799" y="3576"/>
                  </a:lnTo>
                  <a:lnTo>
                    <a:pt x="8779312" y="13967"/>
                  </a:lnTo>
                  <a:lnTo>
                    <a:pt x="8823097" y="30660"/>
                  </a:lnTo>
                  <a:lnTo>
                    <a:pt x="8863643" y="53144"/>
                  </a:lnTo>
                  <a:lnTo>
                    <a:pt x="8900440" y="80911"/>
                  </a:lnTo>
                  <a:lnTo>
                    <a:pt x="8932977" y="113448"/>
                  </a:lnTo>
                  <a:lnTo>
                    <a:pt x="8960743" y="150245"/>
                  </a:lnTo>
                  <a:lnTo>
                    <a:pt x="8983228" y="190791"/>
                  </a:lnTo>
                  <a:lnTo>
                    <a:pt x="8999921" y="234576"/>
                  </a:lnTo>
                  <a:lnTo>
                    <a:pt x="9010311" y="281088"/>
                  </a:lnTo>
                  <a:lnTo>
                    <a:pt x="9013888" y="329819"/>
                  </a:lnTo>
                  <a:lnTo>
                    <a:pt x="9013888" y="6361493"/>
                  </a:lnTo>
                  <a:lnTo>
                    <a:pt x="9010311" y="6410232"/>
                  </a:lnTo>
                  <a:lnTo>
                    <a:pt x="8999921" y="6456750"/>
                  </a:lnTo>
                  <a:lnTo>
                    <a:pt x="8983228" y="6500537"/>
                  </a:lnTo>
                  <a:lnTo>
                    <a:pt x="8960743" y="6541084"/>
                  </a:lnTo>
                  <a:lnTo>
                    <a:pt x="8932977" y="6577879"/>
                  </a:lnTo>
                  <a:lnTo>
                    <a:pt x="8900440" y="6610414"/>
                  </a:lnTo>
                  <a:lnTo>
                    <a:pt x="8863643" y="6638177"/>
                  </a:lnTo>
                  <a:lnTo>
                    <a:pt x="8823097" y="6660658"/>
                  </a:lnTo>
                  <a:lnTo>
                    <a:pt x="8779312" y="6677348"/>
                  </a:lnTo>
                  <a:lnTo>
                    <a:pt x="8732799" y="6687736"/>
                  </a:lnTo>
                  <a:lnTo>
                    <a:pt x="8684069" y="6691312"/>
                  </a:lnTo>
                  <a:lnTo>
                    <a:pt x="329819" y="6691312"/>
                  </a:lnTo>
                  <a:lnTo>
                    <a:pt x="281080" y="6687736"/>
                  </a:lnTo>
                  <a:lnTo>
                    <a:pt x="234562" y="6677348"/>
                  </a:lnTo>
                  <a:lnTo>
                    <a:pt x="190774" y="6660658"/>
                  </a:lnTo>
                  <a:lnTo>
                    <a:pt x="150228" y="6638177"/>
                  </a:lnTo>
                  <a:lnTo>
                    <a:pt x="113432" y="6610414"/>
                  </a:lnTo>
                  <a:lnTo>
                    <a:pt x="80898" y="6577879"/>
                  </a:lnTo>
                  <a:lnTo>
                    <a:pt x="53135" y="6541084"/>
                  </a:lnTo>
                  <a:lnTo>
                    <a:pt x="30653" y="6500537"/>
                  </a:lnTo>
                  <a:lnTo>
                    <a:pt x="13964" y="6456750"/>
                  </a:lnTo>
                  <a:lnTo>
                    <a:pt x="3576" y="6410232"/>
                  </a:lnTo>
                  <a:lnTo>
                    <a:pt x="0" y="6361493"/>
                  </a:lnTo>
                  <a:lnTo>
                    <a:pt x="0" y="329819"/>
                  </a:lnTo>
                  <a:close/>
                </a:path>
              </a:pathLst>
            </a:custGeom>
            <a:ln w="6350">
              <a:solidFill>
                <a:srgbClr val="000000"/>
              </a:solidFill>
            </a:ln>
          </p:spPr>
          <p:txBody>
            <a:bodyPr wrap="square" lIns="0" tIns="0" rIns="0" bIns="0" rtlCol="0"/>
            <a:lstStyle/>
            <a:p>
              <a:endParaRPr/>
            </a:p>
          </p:txBody>
        </p:sp>
        <p:sp>
          <p:nvSpPr>
            <p:cNvPr id="5" name="object 5"/>
            <p:cNvSpPr/>
            <p:nvPr/>
          </p:nvSpPr>
          <p:spPr>
            <a:xfrm>
              <a:off x="63500" y="1397000"/>
              <a:ext cx="9020175" cy="120650"/>
            </a:xfrm>
            <a:custGeom>
              <a:avLst/>
              <a:gdLst/>
              <a:ahLst/>
              <a:cxnLst/>
              <a:rect l="l" t="t" r="r" b="b"/>
              <a:pathLst>
                <a:path w="9020175" h="120650">
                  <a:moveTo>
                    <a:pt x="9020175" y="0"/>
                  </a:moveTo>
                  <a:lnTo>
                    <a:pt x="0" y="0"/>
                  </a:lnTo>
                  <a:lnTo>
                    <a:pt x="0" y="120650"/>
                  </a:lnTo>
                  <a:lnTo>
                    <a:pt x="9020175" y="120650"/>
                  </a:lnTo>
                  <a:lnTo>
                    <a:pt x="9020175" y="0"/>
                  </a:lnTo>
                  <a:close/>
                </a:path>
              </a:pathLst>
            </a:custGeom>
            <a:solidFill>
              <a:srgbClr val="E6B0AB"/>
            </a:solidFill>
          </p:spPr>
          <p:txBody>
            <a:bodyPr wrap="square" lIns="0" tIns="0" rIns="0" bIns="0" rtlCol="0"/>
            <a:lstStyle/>
            <a:p>
              <a:endParaRPr/>
            </a:p>
          </p:txBody>
        </p:sp>
        <p:sp>
          <p:nvSpPr>
            <p:cNvPr id="6" name="object 6"/>
            <p:cNvSpPr/>
            <p:nvPr/>
          </p:nvSpPr>
          <p:spPr>
            <a:xfrm>
              <a:off x="63500" y="2976626"/>
              <a:ext cx="9020175" cy="111125"/>
            </a:xfrm>
            <a:custGeom>
              <a:avLst/>
              <a:gdLst/>
              <a:ahLst/>
              <a:cxnLst/>
              <a:rect l="l" t="t" r="r" b="b"/>
              <a:pathLst>
                <a:path w="9020175" h="111125">
                  <a:moveTo>
                    <a:pt x="9020175" y="0"/>
                  </a:moveTo>
                  <a:lnTo>
                    <a:pt x="0" y="0"/>
                  </a:lnTo>
                  <a:lnTo>
                    <a:pt x="0" y="111125"/>
                  </a:lnTo>
                  <a:lnTo>
                    <a:pt x="9020175" y="111125"/>
                  </a:lnTo>
                  <a:lnTo>
                    <a:pt x="9020175" y="0"/>
                  </a:lnTo>
                  <a:close/>
                </a:path>
              </a:pathLst>
            </a:custGeom>
            <a:solidFill>
              <a:srgbClr val="918485"/>
            </a:solidFill>
          </p:spPr>
          <p:txBody>
            <a:bodyPr wrap="square" lIns="0" tIns="0" rIns="0" bIns="0" rtlCol="0"/>
            <a:lstStyle/>
            <a:p>
              <a:endParaRPr/>
            </a:p>
          </p:txBody>
        </p:sp>
      </p:grpSp>
      <p:sp>
        <p:nvSpPr>
          <p:cNvPr id="7" name="object 7"/>
          <p:cNvSpPr txBox="1"/>
          <p:nvPr/>
        </p:nvSpPr>
        <p:spPr>
          <a:xfrm>
            <a:off x="1470404" y="3738473"/>
            <a:ext cx="6759195" cy="1026756"/>
          </a:xfrm>
          <a:prstGeom prst="rect">
            <a:avLst/>
          </a:prstGeom>
        </p:spPr>
        <p:txBody>
          <a:bodyPr vert="horz" wrap="square" lIns="0" tIns="12065" rIns="0" bIns="0" rtlCol="0">
            <a:spAutoFit/>
          </a:bodyPr>
          <a:lstStyle/>
          <a:p>
            <a:pPr marL="12700" marR="5080" indent="1678305" algn="r">
              <a:lnSpc>
                <a:spcPct val="119300"/>
              </a:lnSpc>
              <a:spcBef>
                <a:spcPts val="95"/>
              </a:spcBef>
            </a:pPr>
            <a:r>
              <a:rPr lang="en-IN" dirty="0" err="1">
                <a:solidFill>
                  <a:srgbClr val="696363"/>
                </a:solidFill>
                <a:latin typeface="Arial MT"/>
                <a:cs typeface="Arial MT"/>
              </a:rPr>
              <a:t>Dr.</a:t>
            </a:r>
            <a:r>
              <a:rPr lang="en-IN" dirty="0">
                <a:solidFill>
                  <a:srgbClr val="696363"/>
                </a:solidFill>
                <a:latin typeface="Arial MT"/>
                <a:cs typeface="Arial MT"/>
              </a:rPr>
              <a:t> </a:t>
            </a:r>
            <a:r>
              <a:rPr lang="en-IN" dirty="0" err="1">
                <a:solidFill>
                  <a:srgbClr val="696363"/>
                </a:solidFill>
                <a:latin typeface="Arial MT"/>
                <a:cs typeface="Arial MT"/>
              </a:rPr>
              <a:t>Debabrata</a:t>
            </a:r>
            <a:r>
              <a:rPr lang="en-IN" dirty="0">
                <a:solidFill>
                  <a:srgbClr val="696363"/>
                </a:solidFill>
                <a:latin typeface="Arial MT"/>
                <a:cs typeface="Arial MT"/>
              </a:rPr>
              <a:t> Swain</a:t>
            </a:r>
            <a:r>
              <a:rPr spc="-20" dirty="0">
                <a:solidFill>
                  <a:srgbClr val="696363"/>
                </a:solidFill>
                <a:latin typeface="Arial MT"/>
                <a:cs typeface="Arial MT"/>
              </a:rPr>
              <a:t> </a:t>
            </a:r>
            <a:r>
              <a:rPr spc="-705" dirty="0">
                <a:solidFill>
                  <a:srgbClr val="696363"/>
                </a:solidFill>
                <a:latin typeface="Arial MT"/>
                <a:cs typeface="Arial MT"/>
              </a:rPr>
              <a:t> </a:t>
            </a:r>
            <a:endParaRPr lang="en-IN" spc="-705" dirty="0">
              <a:solidFill>
                <a:srgbClr val="696363"/>
              </a:solidFill>
              <a:latin typeface="Arial MT"/>
              <a:cs typeface="Arial MT"/>
            </a:endParaRPr>
          </a:p>
          <a:p>
            <a:pPr marL="12700" marR="5080" indent="1678305" algn="r">
              <a:lnSpc>
                <a:spcPct val="119300"/>
              </a:lnSpc>
              <a:spcBef>
                <a:spcPts val="95"/>
              </a:spcBef>
            </a:pPr>
            <a:r>
              <a:rPr dirty="0">
                <a:solidFill>
                  <a:srgbClr val="696363"/>
                </a:solidFill>
                <a:latin typeface="Arial MT"/>
                <a:cs typeface="Arial MT"/>
              </a:rPr>
              <a:t>Department of Computer </a:t>
            </a:r>
            <a:r>
              <a:rPr lang="en-IN" dirty="0">
                <a:solidFill>
                  <a:srgbClr val="696363"/>
                </a:solidFill>
                <a:latin typeface="Arial MT"/>
                <a:cs typeface="Arial MT"/>
              </a:rPr>
              <a:t>Science &amp; </a:t>
            </a:r>
            <a:r>
              <a:rPr dirty="0">
                <a:solidFill>
                  <a:srgbClr val="696363"/>
                </a:solidFill>
                <a:latin typeface="Arial MT"/>
                <a:cs typeface="Arial MT"/>
              </a:rPr>
              <a:t>Engineering </a:t>
            </a:r>
            <a:endParaRPr lang="en-IN" dirty="0">
              <a:solidFill>
                <a:srgbClr val="696363"/>
              </a:solidFill>
              <a:latin typeface="Arial MT"/>
              <a:cs typeface="Arial MT"/>
            </a:endParaRPr>
          </a:p>
          <a:p>
            <a:pPr marL="12700" marR="5080" indent="1678305" algn="r">
              <a:lnSpc>
                <a:spcPct val="119300"/>
              </a:lnSpc>
              <a:spcBef>
                <a:spcPts val="95"/>
              </a:spcBef>
            </a:pPr>
            <a:r>
              <a:rPr lang="en-IN" dirty="0" err="1">
                <a:solidFill>
                  <a:srgbClr val="696363"/>
                </a:solidFill>
                <a:latin typeface="Arial MT"/>
                <a:cs typeface="Arial MT"/>
              </a:rPr>
              <a:t>Pandit</a:t>
            </a:r>
            <a:r>
              <a:rPr lang="en-IN" dirty="0">
                <a:solidFill>
                  <a:srgbClr val="696363"/>
                </a:solidFill>
                <a:latin typeface="Arial MT"/>
                <a:cs typeface="Arial MT"/>
              </a:rPr>
              <a:t> </a:t>
            </a:r>
            <a:r>
              <a:rPr lang="en-IN" dirty="0" err="1">
                <a:solidFill>
                  <a:srgbClr val="696363"/>
                </a:solidFill>
                <a:latin typeface="Arial MT"/>
                <a:cs typeface="Arial MT"/>
              </a:rPr>
              <a:t>Deendayal</a:t>
            </a:r>
            <a:r>
              <a:rPr lang="en-IN" dirty="0">
                <a:solidFill>
                  <a:srgbClr val="696363"/>
                </a:solidFill>
                <a:latin typeface="Arial MT"/>
                <a:cs typeface="Arial MT"/>
              </a:rPr>
              <a:t> Energy University</a:t>
            </a:r>
            <a:endParaRPr dirty="0">
              <a:latin typeface="Arial MT"/>
              <a:cs typeface="Arial MT"/>
            </a:endParaRPr>
          </a:p>
        </p:txBody>
      </p:sp>
      <p:sp>
        <p:nvSpPr>
          <p:cNvPr id="8" name="object 8"/>
          <p:cNvSpPr txBox="1"/>
          <p:nvPr/>
        </p:nvSpPr>
        <p:spPr>
          <a:xfrm>
            <a:off x="63500" y="1517650"/>
            <a:ext cx="9020175" cy="1569660"/>
          </a:xfrm>
          <a:prstGeom prst="rect">
            <a:avLst/>
          </a:prstGeom>
          <a:solidFill>
            <a:srgbClr val="D24717"/>
          </a:solidFill>
        </p:spPr>
        <p:txBody>
          <a:bodyPr vert="horz" wrap="square" lIns="0" tIns="0" rIns="0" bIns="0" rtlCol="0">
            <a:spAutoFit/>
          </a:bodyPr>
          <a:lstStyle/>
          <a:p>
            <a:pPr algn="ctr">
              <a:lnSpc>
                <a:spcPts val="3629"/>
              </a:lnSpc>
            </a:pPr>
            <a:r>
              <a:rPr sz="3600" b="1" dirty="0">
                <a:solidFill>
                  <a:srgbClr val="FFFFFF"/>
                </a:solidFill>
                <a:latin typeface="Arial"/>
                <a:cs typeface="Arial"/>
              </a:rPr>
              <a:t>UNIT</a:t>
            </a:r>
            <a:r>
              <a:rPr sz="3600" b="1" spc="-50" dirty="0">
                <a:solidFill>
                  <a:srgbClr val="FFFFFF"/>
                </a:solidFill>
                <a:latin typeface="Arial"/>
                <a:cs typeface="Arial"/>
              </a:rPr>
              <a:t> </a:t>
            </a:r>
            <a:r>
              <a:rPr lang="en-IN" sz="3600" b="1" spc="-5" dirty="0">
                <a:solidFill>
                  <a:srgbClr val="FFFFFF"/>
                </a:solidFill>
                <a:latin typeface="Arial"/>
                <a:cs typeface="Arial"/>
              </a:rPr>
              <a:t>1</a:t>
            </a:r>
            <a:endParaRPr sz="3600" dirty="0">
              <a:latin typeface="Arial"/>
              <a:cs typeface="Arial"/>
            </a:endParaRPr>
          </a:p>
          <a:p>
            <a:pPr marL="1054100" marR="1045210" algn="ctr">
              <a:lnSpc>
                <a:spcPct val="100000"/>
              </a:lnSpc>
            </a:pPr>
            <a:r>
              <a:rPr sz="3600" b="1" spc="-5" dirty="0">
                <a:solidFill>
                  <a:srgbClr val="FFFFFF"/>
                </a:solidFill>
                <a:latin typeface="Arial"/>
                <a:cs typeface="Arial"/>
              </a:rPr>
              <a:t>Object </a:t>
            </a:r>
            <a:r>
              <a:rPr sz="3600" b="1" dirty="0">
                <a:solidFill>
                  <a:srgbClr val="FFFFFF"/>
                </a:solidFill>
                <a:latin typeface="Arial"/>
                <a:cs typeface="Arial"/>
              </a:rPr>
              <a:t>– </a:t>
            </a:r>
            <a:r>
              <a:rPr sz="3600" b="1" spc="-5" dirty="0">
                <a:solidFill>
                  <a:srgbClr val="FFFFFF"/>
                </a:solidFill>
                <a:latin typeface="Arial"/>
                <a:cs typeface="Arial"/>
              </a:rPr>
              <a:t>Oriented </a:t>
            </a:r>
            <a:r>
              <a:rPr sz="3600" b="1" dirty="0">
                <a:solidFill>
                  <a:srgbClr val="FFFFFF"/>
                </a:solidFill>
                <a:latin typeface="Arial"/>
                <a:cs typeface="Arial"/>
              </a:rPr>
              <a:t>Programming </a:t>
            </a:r>
            <a:r>
              <a:rPr sz="3600" b="1" spc="-994" dirty="0">
                <a:solidFill>
                  <a:srgbClr val="FFFFFF"/>
                </a:solidFill>
                <a:latin typeface="Arial"/>
                <a:cs typeface="Arial"/>
              </a:rPr>
              <a:t> </a:t>
            </a:r>
            <a:r>
              <a:rPr sz="3600" b="1" dirty="0">
                <a:solidFill>
                  <a:srgbClr val="FFFFFF"/>
                </a:solidFill>
                <a:latin typeface="Arial"/>
                <a:cs typeface="Arial"/>
              </a:rPr>
              <a:t>(Java)</a:t>
            </a:r>
            <a:endParaRPr sz="3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80" dirty="0"/>
              <a:t>What </a:t>
            </a:r>
            <a:r>
              <a:rPr spc="-55" dirty="0"/>
              <a:t>is </a:t>
            </a:r>
            <a:r>
              <a:rPr spc="-80" dirty="0"/>
              <a:t>this </a:t>
            </a:r>
            <a:r>
              <a:rPr spc="-85" dirty="0"/>
              <a:t>course </a:t>
            </a:r>
            <a:r>
              <a:rPr spc="-70" dirty="0"/>
              <a:t>all</a:t>
            </a:r>
            <a:r>
              <a:rPr spc="-800" dirty="0"/>
              <a:t> </a:t>
            </a:r>
            <a:r>
              <a:rPr spc="-85" dirty="0"/>
              <a:t>about?</a:t>
            </a:r>
          </a:p>
        </p:txBody>
      </p:sp>
      <p:sp>
        <p:nvSpPr>
          <p:cNvPr id="3" name="object 3"/>
          <p:cNvSpPr/>
          <p:nvPr/>
        </p:nvSpPr>
        <p:spPr>
          <a:xfrm>
            <a:off x="1676400" y="1676450"/>
            <a:ext cx="5715000" cy="481304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407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80" dirty="0"/>
              <a:t>What </a:t>
            </a:r>
            <a:r>
              <a:rPr spc="-55" dirty="0"/>
              <a:t>is </a:t>
            </a:r>
            <a:r>
              <a:rPr spc="-80" dirty="0"/>
              <a:t>this </a:t>
            </a:r>
            <a:r>
              <a:rPr spc="-85" dirty="0"/>
              <a:t>course </a:t>
            </a:r>
            <a:r>
              <a:rPr spc="-70" dirty="0"/>
              <a:t>all</a:t>
            </a:r>
            <a:r>
              <a:rPr spc="-800" dirty="0"/>
              <a:t> </a:t>
            </a:r>
            <a:r>
              <a:rPr spc="-85" dirty="0"/>
              <a:t>about?</a:t>
            </a:r>
          </a:p>
        </p:txBody>
      </p:sp>
      <p:sp>
        <p:nvSpPr>
          <p:cNvPr id="3" name="object 3"/>
          <p:cNvSpPr/>
          <p:nvPr/>
        </p:nvSpPr>
        <p:spPr>
          <a:xfrm>
            <a:off x="1143000" y="1752600"/>
            <a:ext cx="6629400" cy="44005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2816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80" dirty="0"/>
              <a:t>What </a:t>
            </a:r>
            <a:r>
              <a:rPr spc="-55" dirty="0"/>
              <a:t>is </a:t>
            </a:r>
            <a:r>
              <a:rPr spc="-80" dirty="0"/>
              <a:t>this </a:t>
            </a:r>
            <a:r>
              <a:rPr spc="-85" dirty="0"/>
              <a:t>course </a:t>
            </a:r>
            <a:r>
              <a:rPr spc="-70" dirty="0"/>
              <a:t>all</a:t>
            </a:r>
            <a:r>
              <a:rPr spc="-800" dirty="0"/>
              <a:t> </a:t>
            </a:r>
            <a:r>
              <a:rPr spc="-85" dirty="0"/>
              <a:t>about?</a:t>
            </a:r>
          </a:p>
        </p:txBody>
      </p:sp>
      <p:sp>
        <p:nvSpPr>
          <p:cNvPr id="3" name="object 3"/>
          <p:cNvSpPr/>
          <p:nvPr/>
        </p:nvSpPr>
        <p:spPr>
          <a:xfrm>
            <a:off x="152400" y="1600200"/>
            <a:ext cx="4648200" cy="187985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42686" y="1676400"/>
            <a:ext cx="3672713" cy="25908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81000" y="3733800"/>
            <a:ext cx="2857500" cy="28575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538473" y="4572000"/>
            <a:ext cx="2524125" cy="18097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705600" y="4953000"/>
            <a:ext cx="1924050" cy="1047750"/>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34919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80" dirty="0"/>
              <a:t>What </a:t>
            </a:r>
            <a:r>
              <a:rPr spc="-55" dirty="0"/>
              <a:t>is </a:t>
            </a:r>
            <a:r>
              <a:rPr spc="-80" dirty="0"/>
              <a:t>this </a:t>
            </a:r>
            <a:r>
              <a:rPr spc="-85" dirty="0"/>
              <a:t>course </a:t>
            </a:r>
            <a:r>
              <a:rPr spc="-70" dirty="0"/>
              <a:t>all</a:t>
            </a:r>
            <a:r>
              <a:rPr spc="-800" dirty="0"/>
              <a:t> </a:t>
            </a:r>
            <a:r>
              <a:rPr spc="-85" dirty="0"/>
              <a:t>about?</a:t>
            </a:r>
          </a:p>
        </p:txBody>
      </p:sp>
      <p:sp>
        <p:nvSpPr>
          <p:cNvPr id="3" name="object 3"/>
          <p:cNvSpPr/>
          <p:nvPr/>
        </p:nvSpPr>
        <p:spPr>
          <a:xfrm>
            <a:off x="0" y="6428231"/>
            <a:ext cx="9144000" cy="42976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407907" y="6428231"/>
            <a:ext cx="736092" cy="42976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80631" y="5993155"/>
            <a:ext cx="8366747" cy="45124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401689" y="6102387"/>
            <a:ext cx="119380" cy="161925"/>
          </a:xfrm>
          <a:custGeom>
            <a:avLst/>
            <a:gdLst/>
            <a:ahLst/>
            <a:cxnLst/>
            <a:rect l="l" t="t" r="r" b="b"/>
            <a:pathLst>
              <a:path w="119379" h="161925">
                <a:moveTo>
                  <a:pt x="58927" y="0"/>
                </a:moveTo>
                <a:lnTo>
                  <a:pt x="0" y="161925"/>
                </a:lnTo>
                <a:lnTo>
                  <a:pt x="118999" y="161925"/>
                </a:lnTo>
                <a:lnTo>
                  <a:pt x="58927" y="0"/>
                </a:lnTo>
                <a:close/>
              </a:path>
            </a:pathLst>
          </a:custGeom>
          <a:ln w="9144">
            <a:solidFill>
              <a:srgbClr val="33404E"/>
            </a:solidFill>
          </a:ln>
        </p:spPr>
        <p:txBody>
          <a:bodyPr wrap="square" lIns="0" tIns="0" rIns="0" bIns="0" rtlCol="0"/>
          <a:lstStyle/>
          <a:p>
            <a:endParaRPr/>
          </a:p>
        </p:txBody>
      </p:sp>
      <p:sp>
        <p:nvSpPr>
          <p:cNvPr id="7" name="object 7"/>
          <p:cNvSpPr/>
          <p:nvPr/>
        </p:nvSpPr>
        <p:spPr>
          <a:xfrm>
            <a:off x="5937377" y="6074409"/>
            <a:ext cx="178435" cy="111125"/>
          </a:xfrm>
          <a:custGeom>
            <a:avLst/>
            <a:gdLst/>
            <a:ahLst/>
            <a:cxnLst/>
            <a:rect l="l" t="t" r="r" b="b"/>
            <a:pathLst>
              <a:path w="178435" h="111125">
                <a:moveTo>
                  <a:pt x="0" y="0"/>
                </a:moveTo>
                <a:lnTo>
                  <a:pt x="0" y="110731"/>
                </a:lnTo>
                <a:lnTo>
                  <a:pt x="65150" y="110731"/>
                </a:lnTo>
                <a:lnTo>
                  <a:pt x="116681" y="109389"/>
                </a:lnTo>
                <a:lnTo>
                  <a:pt x="158432" y="98083"/>
                </a:lnTo>
                <a:lnTo>
                  <a:pt x="177484" y="63590"/>
                </a:lnTo>
                <a:lnTo>
                  <a:pt x="178053" y="54178"/>
                </a:lnTo>
                <a:lnTo>
                  <a:pt x="177315" y="43696"/>
                </a:lnTo>
                <a:lnTo>
                  <a:pt x="152050" y="7554"/>
                </a:lnTo>
                <a:lnTo>
                  <a:pt x="111617" y="371"/>
                </a:lnTo>
                <a:lnTo>
                  <a:pt x="68707" y="0"/>
                </a:lnTo>
                <a:lnTo>
                  <a:pt x="0" y="0"/>
                </a:lnTo>
                <a:close/>
              </a:path>
            </a:pathLst>
          </a:custGeom>
          <a:ln w="9144">
            <a:solidFill>
              <a:srgbClr val="33404E"/>
            </a:solidFill>
          </a:ln>
        </p:spPr>
        <p:txBody>
          <a:bodyPr wrap="square" lIns="0" tIns="0" rIns="0" bIns="0" rtlCol="0"/>
          <a:lstStyle/>
          <a:p>
            <a:endParaRPr/>
          </a:p>
        </p:txBody>
      </p:sp>
      <p:sp>
        <p:nvSpPr>
          <p:cNvPr id="8" name="object 8"/>
          <p:cNvSpPr/>
          <p:nvPr/>
        </p:nvSpPr>
        <p:spPr>
          <a:xfrm>
            <a:off x="4549013" y="6074409"/>
            <a:ext cx="178435" cy="111125"/>
          </a:xfrm>
          <a:custGeom>
            <a:avLst/>
            <a:gdLst/>
            <a:ahLst/>
            <a:cxnLst/>
            <a:rect l="l" t="t" r="r" b="b"/>
            <a:pathLst>
              <a:path w="178435" h="111125">
                <a:moveTo>
                  <a:pt x="0" y="0"/>
                </a:moveTo>
                <a:lnTo>
                  <a:pt x="0" y="110731"/>
                </a:lnTo>
                <a:lnTo>
                  <a:pt x="65150" y="110731"/>
                </a:lnTo>
                <a:lnTo>
                  <a:pt x="116681" y="109389"/>
                </a:lnTo>
                <a:lnTo>
                  <a:pt x="158432" y="98083"/>
                </a:lnTo>
                <a:lnTo>
                  <a:pt x="177484" y="63590"/>
                </a:lnTo>
                <a:lnTo>
                  <a:pt x="178053" y="54178"/>
                </a:lnTo>
                <a:lnTo>
                  <a:pt x="177315" y="43696"/>
                </a:lnTo>
                <a:lnTo>
                  <a:pt x="152050" y="7554"/>
                </a:lnTo>
                <a:lnTo>
                  <a:pt x="111617" y="371"/>
                </a:lnTo>
                <a:lnTo>
                  <a:pt x="68707" y="0"/>
                </a:lnTo>
                <a:lnTo>
                  <a:pt x="0" y="0"/>
                </a:lnTo>
                <a:close/>
              </a:path>
            </a:pathLst>
          </a:custGeom>
          <a:ln w="9144">
            <a:solidFill>
              <a:srgbClr val="33404E"/>
            </a:solidFill>
          </a:ln>
        </p:spPr>
        <p:txBody>
          <a:bodyPr wrap="square" lIns="0" tIns="0" rIns="0" bIns="0" rtlCol="0"/>
          <a:lstStyle/>
          <a:p>
            <a:endParaRPr/>
          </a:p>
        </p:txBody>
      </p:sp>
      <p:sp>
        <p:nvSpPr>
          <p:cNvPr id="9" name="object 9"/>
          <p:cNvSpPr/>
          <p:nvPr/>
        </p:nvSpPr>
        <p:spPr>
          <a:xfrm>
            <a:off x="4141851" y="6074409"/>
            <a:ext cx="155575" cy="123825"/>
          </a:xfrm>
          <a:custGeom>
            <a:avLst/>
            <a:gdLst/>
            <a:ahLst/>
            <a:cxnLst/>
            <a:rect l="l" t="t" r="r" b="b"/>
            <a:pathLst>
              <a:path w="155575" h="123825">
                <a:moveTo>
                  <a:pt x="0" y="0"/>
                </a:moveTo>
                <a:lnTo>
                  <a:pt x="0" y="123824"/>
                </a:lnTo>
                <a:lnTo>
                  <a:pt x="48133" y="123824"/>
                </a:lnTo>
                <a:lnTo>
                  <a:pt x="91662" y="122116"/>
                </a:lnTo>
                <a:lnTo>
                  <a:pt x="133492" y="108200"/>
                </a:lnTo>
                <a:lnTo>
                  <a:pt x="154701" y="70992"/>
                </a:lnTo>
                <a:lnTo>
                  <a:pt x="155321" y="61620"/>
                </a:lnTo>
                <a:lnTo>
                  <a:pt x="154441" y="50235"/>
                </a:lnTo>
                <a:lnTo>
                  <a:pt x="133921" y="15316"/>
                </a:lnTo>
                <a:lnTo>
                  <a:pt x="96033" y="1676"/>
                </a:lnTo>
                <a:lnTo>
                  <a:pt x="42545" y="0"/>
                </a:lnTo>
                <a:lnTo>
                  <a:pt x="0" y="0"/>
                </a:lnTo>
                <a:close/>
              </a:path>
            </a:pathLst>
          </a:custGeom>
          <a:ln w="9144">
            <a:solidFill>
              <a:srgbClr val="33404E"/>
            </a:solidFill>
          </a:ln>
        </p:spPr>
        <p:txBody>
          <a:bodyPr wrap="square" lIns="0" tIns="0" rIns="0" bIns="0" rtlCol="0"/>
          <a:lstStyle/>
          <a:p>
            <a:endParaRPr/>
          </a:p>
        </p:txBody>
      </p:sp>
      <p:sp>
        <p:nvSpPr>
          <p:cNvPr id="10" name="object 10"/>
          <p:cNvSpPr/>
          <p:nvPr/>
        </p:nvSpPr>
        <p:spPr>
          <a:xfrm>
            <a:off x="3532504" y="6074409"/>
            <a:ext cx="178435" cy="111125"/>
          </a:xfrm>
          <a:custGeom>
            <a:avLst/>
            <a:gdLst/>
            <a:ahLst/>
            <a:cxnLst/>
            <a:rect l="l" t="t" r="r" b="b"/>
            <a:pathLst>
              <a:path w="178435" h="111125">
                <a:moveTo>
                  <a:pt x="0" y="0"/>
                </a:moveTo>
                <a:lnTo>
                  <a:pt x="0" y="110731"/>
                </a:lnTo>
                <a:lnTo>
                  <a:pt x="65150" y="110731"/>
                </a:lnTo>
                <a:lnTo>
                  <a:pt x="116681" y="109389"/>
                </a:lnTo>
                <a:lnTo>
                  <a:pt x="158432" y="98083"/>
                </a:lnTo>
                <a:lnTo>
                  <a:pt x="177484" y="63590"/>
                </a:lnTo>
                <a:lnTo>
                  <a:pt x="178054" y="54178"/>
                </a:lnTo>
                <a:lnTo>
                  <a:pt x="177315" y="43696"/>
                </a:lnTo>
                <a:lnTo>
                  <a:pt x="152050" y="7554"/>
                </a:lnTo>
                <a:lnTo>
                  <a:pt x="111617" y="371"/>
                </a:lnTo>
                <a:lnTo>
                  <a:pt x="68707" y="0"/>
                </a:lnTo>
                <a:lnTo>
                  <a:pt x="0" y="0"/>
                </a:lnTo>
                <a:close/>
              </a:path>
            </a:pathLst>
          </a:custGeom>
          <a:ln w="9144">
            <a:solidFill>
              <a:srgbClr val="33404E"/>
            </a:solidFill>
          </a:ln>
        </p:spPr>
        <p:txBody>
          <a:bodyPr wrap="square" lIns="0" tIns="0" rIns="0" bIns="0" rtlCol="0"/>
          <a:lstStyle/>
          <a:p>
            <a:endParaRPr/>
          </a:p>
        </p:txBody>
      </p:sp>
      <p:sp>
        <p:nvSpPr>
          <p:cNvPr id="11" name="object 11"/>
          <p:cNvSpPr/>
          <p:nvPr/>
        </p:nvSpPr>
        <p:spPr>
          <a:xfrm>
            <a:off x="1906142" y="6074409"/>
            <a:ext cx="155575" cy="123825"/>
          </a:xfrm>
          <a:custGeom>
            <a:avLst/>
            <a:gdLst/>
            <a:ahLst/>
            <a:cxnLst/>
            <a:rect l="l" t="t" r="r" b="b"/>
            <a:pathLst>
              <a:path w="155575" h="123825">
                <a:moveTo>
                  <a:pt x="0" y="0"/>
                </a:moveTo>
                <a:lnTo>
                  <a:pt x="0" y="123824"/>
                </a:lnTo>
                <a:lnTo>
                  <a:pt x="48132" y="123824"/>
                </a:lnTo>
                <a:lnTo>
                  <a:pt x="91662" y="122116"/>
                </a:lnTo>
                <a:lnTo>
                  <a:pt x="133492" y="108200"/>
                </a:lnTo>
                <a:lnTo>
                  <a:pt x="154701" y="70992"/>
                </a:lnTo>
                <a:lnTo>
                  <a:pt x="155320" y="61620"/>
                </a:lnTo>
                <a:lnTo>
                  <a:pt x="154441" y="50235"/>
                </a:lnTo>
                <a:lnTo>
                  <a:pt x="133921" y="15316"/>
                </a:lnTo>
                <a:lnTo>
                  <a:pt x="96033" y="1676"/>
                </a:lnTo>
                <a:lnTo>
                  <a:pt x="42544" y="0"/>
                </a:lnTo>
                <a:lnTo>
                  <a:pt x="0" y="0"/>
                </a:lnTo>
                <a:close/>
              </a:path>
            </a:pathLst>
          </a:custGeom>
          <a:ln w="9144">
            <a:solidFill>
              <a:srgbClr val="33404E"/>
            </a:solidFill>
          </a:ln>
        </p:spPr>
        <p:txBody>
          <a:bodyPr wrap="square" lIns="0" tIns="0" rIns="0" bIns="0" rtlCol="0"/>
          <a:lstStyle/>
          <a:p>
            <a:endParaRPr/>
          </a:p>
        </p:txBody>
      </p:sp>
      <p:sp>
        <p:nvSpPr>
          <p:cNvPr id="12" name="object 12"/>
          <p:cNvSpPr/>
          <p:nvPr/>
        </p:nvSpPr>
        <p:spPr>
          <a:xfrm>
            <a:off x="4973954" y="6068466"/>
            <a:ext cx="241935" cy="300990"/>
          </a:xfrm>
          <a:custGeom>
            <a:avLst/>
            <a:gdLst/>
            <a:ahLst/>
            <a:cxnLst/>
            <a:rect l="l" t="t" r="r" b="b"/>
            <a:pathLst>
              <a:path w="241935" h="300989">
                <a:moveTo>
                  <a:pt x="121158" y="0"/>
                </a:moveTo>
                <a:lnTo>
                  <a:pt x="71993" y="9336"/>
                </a:lnTo>
                <a:lnTo>
                  <a:pt x="33400" y="37350"/>
                </a:lnTo>
                <a:lnTo>
                  <a:pt x="8366" y="84194"/>
                </a:lnTo>
                <a:lnTo>
                  <a:pt x="0" y="150012"/>
                </a:lnTo>
                <a:lnTo>
                  <a:pt x="2143" y="184831"/>
                </a:lnTo>
                <a:lnTo>
                  <a:pt x="19288" y="241014"/>
                </a:lnTo>
                <a:lnTo>
                  <a:pt x="52524" y="279110"/>
                </a:lnTo>
                <a:lnTo>
                  <a:pt x="95994" y="298231"/>
                </a:lnTo>
                <a:lnTo>
                  <a:pt x="121158" y="300621"/>
                </a:lnTo>
                <a:lnTo>
                  <a:pt x="146351" y="298249"/>
                </a:lnTo>
                <a:lnTo>
                  <a:pt x="189595" y="279276"/>
                </a:lnTo>
                <a:lnTo>
                  <a:pt x="222406" y="241328"/>
                </a:lnTo>
                <a:lnTo>
                  <a:pt x="239309" y="184401"/>
                </a:lnTo>
                <a:lnTo>
                  <a:pt x="241427" y="148818"/>
                </a:lnTo>
                <a:lnTo>
                  <a:pt x="239377" y="113697"/>
                </a:lnTo>
                <a:lnTo>
                  <a:pt x="222942" y="57739"/>
                </a:lnTo>
                <a:lnTo>
                  <a:pt x="190720" y="20756"/>
                </a:lnTo>
                <a:lnTo>
                  <a:pt x="147044" y="2305"/>
                </a:lnTo>
                <a:lnTo>
                  <a:pt x="121158" y="0"/>
                </a:lnTo>
                <a:close/>
              </a:path>
            </a:pathLst>
          </a:custGeom>
          <a:ln w="9144">
            <a:solidFill>
              <a:srgbClr val="33404E"/>
            </a:solidFill>
          </a:ln>
        </p:spPr>
        <p:txBody>
          <a:bodyPr wrap="square" lIns="0" tIns="0" rIns="0" bIns="0" rtlCol="0"/>
          <a:lstStyle/>
          <a:p>
            <a:endParaRPr/>
          </a:p>
        </p:txBody>
      </p:sp>
      <p:sp>
        <p:nvSpPr>
          <p:cNvPr id="13" name="object 13"/>
          <p:cNvSpPr/>
          <p:nvPr/>
        </p:nvSpPr>
        <p:spPr>
          <a:xfrm>
            <a:off x="909472" y="6068466"/>
            <a:ext cx="241935" cy="300990"/>
          </a:xfrm>
          <a:custGeom>
            <a:avLst/>
            <a:gdLst/>
            <a:ahLst/>
            <a:cxnLst/>
            <a:rect l="l" t="t" r="r" b="b"/>
            <a:pathLst>
              <a:path w="241934" h="300989">
                <a:moveTo>
                  <a:pt x="121145" y="0"/>
                </a:moveTo>
                <a:lnTo>
                  <a:pt x="71955" y="9336"/>
                </a:lnTo>
                <a:lnTo>
                  <a:pt x="33337" y="37350"/>
                </a:lnTo>
                <a:lnTo>
                  <a:pt x="8334" y="84194"/>
                </a:lnTo>
                <a:lnTo>
                  <a:pt x="0" y="150012"/>
                </a:lnTo>
                <a:lnTo>
                  <a:pt x="2138" y="184831"/>
                </a:lnTo>
                <a:lnTo>
                  <a:pt x="19250" y="241014"/>
                </a:lnTo>
                <a:lnTo>
                  <a:pt x="52495" y="279110"/>
                </a:lnTo>
                <a:lnTo>
                  <a:pt x="95953" y="298231"/>
                </a:lnTo>
                <a:lnTo>
                  <a:pt x="121145" y="300621"/>
                </a:lnTo>
                <a:lnTo>
                  <a:pt x="146302" y="298249"/>
                </a:lnTo>
                <a:lnTo>
                  <a:pt x="189535" y="279276"/>
                </a:lnTo>
                <a:lnTo>
                  <a:pt x="222392" y="241328"/>
                </a:lnTo>
                <a:lnTo>
                  <a:pt x="239289" y="184401"/>
                </a:lnTo>
                <a:lnTo>
                  <a:pt x="241401" y="148818"/>
                </a:lnTo>
                <a:lnTo>
                  <a:pt x="239344" y="113697"/>
                </a:lnTo>
                <a:lnTo>
                  <a:pt x="222895" y="57739"/>
                </a:lnTo>
                <a:lnTo>
                  <a:pt x="190711" y="20756"/>
                </a:lnTo>
                <a:lnTo>
                  <a:pt x="147029" y="2305"/>
                </a:lnTo>
                <a:lnTo>
                  <a:pt x="121145" y="0"/>
                </a:lnTo>
                <a:close/>
              </a:path>
            </a:pathLst>
          </a:custGeom>
          <a:ln w="9144">
            <a:solidFill>
              <a:srgbClr val="33404E"/>
            </a:solidFill>
          </a:ln>
        </p:spPr>
        <p:txBody>
          <a:bodyPr wrap="square" lIns="0" tIns="0" rIns="0" bIns="0" rtlCol="0"/>
          <a:lstStyle/>
          <a:p>
            <a:endParaRPr/>
          </a:p>
        </p:txBody>
      </p:sp>
      <p:sp>
        <p:nvSpPr>
          <p:cNvPr id="14" name="object 14"/>
          <p:cNvSpPr/>
          <p:nvPr/>
        </p:nvSpPr>
        <p:spPr>
          <a:xfrm>
            <a:off x="7914893" y="6000597"/>
            <a:ext cx="346710" cy="436880"/>
          </a:xfrm>
          <a:custGeom>
            <a:avLst/>
            <a:gdLst/>
            <a:ahLst/>
            <a:cxnLst/>
            <a:rect l="l" t="t" r="r" b="b"/>
            <a:pathLst>
              <a:path w="346709" h="436879">
                <a:moveTo>
                  <a:pt x="0" y="0"/>
                </a:moveTo>
                <a:lnTo>
                  <a:pt x="85725" y="0"/>
                </a:lnTo>
                <a:lnTo>
                  <a:pt x="264286" y="291401"/>
                </a:lnTo>
                <a:lnTo>
                  <a:pt x="264286" y="0"/>
                </a:lnTo>
                <a:lnTo>
                  <a:pt x="346201" y="0"/>
                </a:lnTo>
                <a:lnTo>
                  <a:pt x="346201" y="436359"/>
                </a:lnTo>
                <a:lnTo>
                  <a:pt x="257809" y="436359"/>
                </a:lnTo>
                <a:lnTo>
                  <a:pt x="81914" y="151803"/>
                </a:lnTo>
                <a:lnTo>
                  <a:pt x="81914" y="436359"/>
                </a:lnTo>
                <a:lnTo>
                  <a:pt x="0" y="436359"/>
                </a:lnTo>
                <a:lnTo>
                  <a:pt x="0" y="0"/>
                </a:lnTo>
                <a:close/>
              </a:path>
            </a:pathLst>
          </a:custGeom>
          <a:ln w="9143">
            <a:solidFill>
              <a:srgbClr val="33404E"/>
            </a:solidFill>
          </a:ln>
        </p:spPr>
        <p:txBody>
          <a:bodyPr wrap="square" lIns="0" tIns="0" rIns="0" bIns="0" rtlCol="0"/>
          <a:lstStyle/>
          <a:p>
            <a:endParaRPr/>
          </a:p>
        </p:txBody>
      </p:sp>
      <p:sp>
        <p:nvSpPr>
          <p:cNvPr id="15" name="object 15"/>
          <p:cNvSpPr/>
          <p:nvPr/>
        </p:nvSpPr>
        <p:spPr>
          <a:xfrm>
            <a:off x="7742173" y="6000597"/>
            <a:ext cx="88265" cy="436880"/>
          </a:xfrm>
          <a:custGeom>
            <a:avLst/>
            <a:gdLst/>
            <a:ahLst/>
            <a:cxnLst/>
            <a:rect l="l" t="t" r="r" b="b"/>
            <a:pathLst>
              <a:path w="88265" h="436879">
                <a:moveTo>
                  <a:pt x="0" y="0"/>
                </a:moveTo>
                <a:lnTo>
                  <a:pt x="88137" y="0"/>
                </a:lnTo>
                <a:lnTo>
                  <a:pt x="88137" y="436359"/>
                </a:lnTo>
                <a:lnTo>
                  <a:pt x="0" y="436359"/>
                </a:lnTo>
                <a:lnTo>
                  <a:pt x="0" y="0"/>
                </a:lnTo>
                <a:close/>
              </a:path>
            </a:pathLst>
          </a:custGeom>
          <a:ln w="9144">
            <a:solidFill>
              <a:srgbClr val="33404E"/>
            </a:solidFill>
          </a:ln>
        </p:spPr>
        <p:txBody>
          <a:bodyPr wrap="square" lIns="0" tIns="0" rIns="0" bIns="0" rtlCol="0"/>
          <a:lstStyle/>
          <a:p>
            <a:endParaRPr/>
          </a:p>
        </p:txBody>
      </p:sp>
      <p:sp>
        <p:nvSpPr>
          <p:cNvPr id="16" name="object 16"/>
          <p:cNvSpPr/>
          <p:nvPr/>
        </p:nvSpPr>
        <p:spPr>
          <a:xfrm>
            <a:off x="7236206" y="6000597"/>
            <a:ext cx="421640" cy="436880"/>
          </a:xfrm>
          <a:custGeom>
            <a:avLst/>
            <a:gdLst/>
            <a:ahLst/>
            <a:cxnLst/>
            <a:rect l="l" t="t" r="r" b="b"/>
            <a:pathLst>
              <a:path w="421640" h="436879">
                <a:moveTo>
                  <a:pt x="0" y="0"/>
                </a:moveTo>
                <a:lnTo>
                  <a:pt x="131825" y="0"/>
                </a:lnTo>
                <a:lnTo>
                  <a:pt x="210947" y="297649"/>
                </a:lnTo>
                <a:lnTo>
                  <a:pt x="289305" y="0"/>
                </a:lnTo>
                <a:lnTo>
                  <a:pt x="421386" y="0"/>
                </a:lnTo>
                <a:lnTo>
                  <a:pt x="421386" y="436359"/>
                </a:lnTo>
                <a:lnTo>
                  <a:pt x="339598" y="436359"/>
                </a:lnTo>
                <a:lnTo>
                  <a:pt x="339598" y="92862"/>
                </a:lnTo>
                <a:lnTo>
                  <a:pt x="252984" y="436359"/>
                </a:lnTo>
                <a:lnTo>
                  <a:pt x="168148" y="436359"/>
                </a:lnTo>
                <a:lnTo>
                  <a:pt x="81788" y="92862"/>
                </a:lnTo>
                <a:lnTo>
                  <a:pt x="81788" y="436359"/>
                </a:lnTo>
                <a:lnTo>
                  <a:pt x="0" y="436359"/>
                </a:lnTo>
                <a:lnTo>
                  <a:pt x="0" y="0"/>
                </a:lnTo>
                <a:close/>
              </a:path>
            </a:pathLst>
          </a:custGeom>
          <a:ln w="9144">
            <a:solidFill>
              <a:srgbClr val="33404E"/>
            </a:solidFill>
          </a:ln>
        </p:spPr>
        <p:txBody>
          <a:bodyPr wrap="square" lIns="0" tIns="0" rIns="0" bIns="0" rtlCol="0"/>
          <a:lstStyle/>
          <a:p>
            <a:endParaRPr/>
          </a:p>
        </p:txBody>
      </p:sp>
      <p:sp>
        <p:nvSpPr>
          <p:cNvPr id="17" name="object 17"/>
          <p:cNvSpPr/>
          <p:nvPr/>
        </p:nvSpPr>
        <p:spPr>
          <a:xfrm>
            <a:off x="6728714" y="6000597"/>
            <a:ext cx="421640" cy="436880"/>
          </a:xfrm>
          <a:custGeom>
            <a:avLst/>
            <a:gdLst/>
            <a:ahLst/>
            <a:cxnLst/>
            <a:rect l="l" t="t" r="r" b="b"/>
            <a:pathLst>
              <a:path w="421640" h="436879">
                <a:moveTo>
                  <a:pt x="0" y="0"/>
                </a:moveTo>
                <a:lnTo>
                  <a:pt x="131825" y="0"/>
                </a:lnTo>
                <a:lnTo>
                  <a:pt x="210946" y="297649"/>
                </a:lnTo>
                <a:lnTo>
                  <a:pt x="289305" y="0"/>
                </a:lnTo>
                <a:lnTo>
                  <a:pt x="421385" y="0"/>
                </a:lnTo>
                <a:lnTo>
                  <a:pt x="421385" y="436359"/>
                </a:lnTo>
                <a:lnTo>
                  <a:pt x="339597" y="436359"/>
                </a:lnTo>
                <a:lnTo>
                  <a:pt x="339597" y="92862"/>
                </a:lnTo>
                <a:lnTo>
                  <a:pt x="252983" y="436359"/>
                </a:lnTo>
                <a:lnTo>
                  <a:pt x="168147" y="436359"/>
                </a:lnTo>
                <a:lnTo>
                  <a:pt x="81787" y="92862"/>
                </a:lnTo>
                <a:lnTo>
                  <a:pt x="81787" y="436359"/>
                </a:lnTo>
                <a:lnTo>
                  <a:pt x="0" y="436359"/>
                </a:lnTo>
                <a:lnTo>
                  <a:pt x="0" y="0"/>
                </a:lnTo>
                <a:close/>
              </a:path>
            </a:pathLst>
          </a:custGeom>
          <a:ln w="9144">
            <a:solidFill>
              <a:srgbClr val="33404E"/>
            </a:solidFill>
          </a:ln>
        </p:spPr>
        <p:txBody>
          <a:bodyPr wrap="square" lIns="0" tIns="0" rIns="0" bIns="0" rtlCol="0"/>
          <a:lstStyle/>
          <a:p>
            <a:endParaRPr/>
          </a:p>
        </p:txBody>
      </p:sp>
      <p:sp>
        <p:nvSpPr>
          <p:cNvPr id="18" name="object 18"/>
          <p:cNvSpPr/>
          <p:nvPr/>
        </p:nvSpPr>
        <p:spPr>
          <a:xfrm>
            <a:off x="6245097" y="6000597"/>
            <a:ext cx="438150" cy="436880"/>
          </a:xfrm>
          <a:custGeom>
            <a:avLst/>
            <a:gdLst/>
            <a:ahLst/>
            <a:cxnLst/>
            <a:rect l="l" t="t" r="r" b="b"/>
            <a:pathLst>
              <a:path w="438150" h="436879">
                <a:moveTo>
                  <a:pt x="169925" y="0"/>
                </a:moveTo>
                <a:lnTo>
                  <a:pt x="263144" y="0"/>
                </a:lnTo>
                <a:lnTo>
                  <a:pt x="437769" y="436359"/>
                </a:lnTo>
                <a:lnTo>
                  <a:pt x="342010" y="436359"/>
                </a:lnTo>
                <a:lnTo>
                  <a:pt x="303910" y="337235"/>
                </a:lnTo>
                <a:lnTo>
                  <a:pt x="129412" y="337235"/>
                </a:lnTo>
                <a:lnTo>
                  <a:pt x="93472" y="436359"/>
                </a:lnTo>
                <a:lnTo>
                  <a:pt x="0" y="436359"/>
                </a:lnTo>
                <a:lnTo>
                  <a:pt x="169925" y="0"/>
                </a:lnTo>
                <a:close/>
              </a:path>
            </a:pathLst>
          </a:custGeom>
          <a:ln w="9144">
            <a:solidFill>
              <a:srgbClr val="33404E"/>
            </a:solidFill>
          </a:ln>
        </p:spPr>
        <p:txBody>
          <a:bodyPr wrap="square" lIns="0" tIns="0" rIns="0" bIns="0" rtlCol="0"/>
          <a:lstStyle/>
          <a:p>
            <a:endParaRPr/>
          </a:p>
        </p:txBody>
      </p:sp>
      <p:sp>
        <p:nvSpPr>
          <p:cNvPr id="19" name="object 19"/>
          <p:cNvSpPr/>
          <p:nvPr/>
        </p:nvSpPr>
        <p:spPr>
          <a:xfrm>
            <a:off x="5849239" y="6000597"/>
            <a:ext cx="392430" cy="436880"/>
          </a:xfrm>
          <a:custGeom>
            <a:avLst/>
            <a:gdLst/>
            <a:ahLst/>
            <a:cxnLst/>
            <a:rect l="l" t="t" r="r" b="b"/>
            <a:pathLst>
              <a:path w="392429" h="436879">
                <a:moveTo>
                  <a:pt x="0" y="0"/>
                </a:moveTo>
                <a:lnTo>
                  <a:pt x="185420" y="0"/>
                </a:lnTo>
                <a:lnTo>
                  <a:pt x="218049" y="733"/>
                </a:lnTo>
                <a:lnTo>
                  <a:pt x="268876" y="6611"/>
                </a:lnTo>
                <a:lnTo>
                  <a:pt x="315626" y="28089"/>
                </a:lnTo>
                <a:lnTo>
                  <a:pt x="346154" y="69150"/>
                </a:lnTo>
                <a:lnTo>
                  <a:pt x="356870" y="122339"/>
                </a:lnTo>
                <a:lnTo>
                  <a:pt x="355080" y="145825"/>
                </a:lnTo>
                <a:lnTo>
                  <a:pt x="340689" y="186377"/>
                </a:lnTo>
                <a:lnTo>
                  <a:pt x="311850" y="217964"/>
                </a:lnTo>
                <a:lnTo>
                  <a:pt x="268658" y="238133"/>
                </a:lnTo>
                <a:lnTo>
                  <a:pt x="241681" y="243776"/>
                </a:lnTo>
                <a:lnTo>
                  <a:pt x="255349" y="252315"/>
                </a:lnTo>
                <a:lnTo>
                  <a:pt x="288925" y="280390"/>
                </a:lnTo>
                <a:lnTo>
                  <a:pt x="324107" y="327716"/>
                </a:lnTo>
                <a:lnTo>
                  <a:pt x="392302" y="436359"/>
                </a:lnTo>
                <a:lnTo>
                  <a:pt x="287020" y="436359"/>
                </a:lnTo>
                <a:lnTo>
                  <a:pt x="223265" y="341414"/>
                </a:lnTo>
                <a:lnTo>
                  <a:pt x="207645" y="318316"/>
                </a:lnTo>
                <a:lnTo>
                  <a:pt x="184404" y="286241"/>
                </a:lnTo>
                <a:lnTo>
                  <a:pt x="150368" y="259105"/>
                </a:lnTo>
                <a:lnTo>
                  <a:pt x="106045" y="254190"/>
                </a:lnTo>
                <a:lnTo>
                  <a:pt x="88137" y="254190"/>
                </a:lnTo>
                <a:lnTo>
                  <a:pt x="88137" y="436359"/>
                </a:lnTo>
                <a:lnTo>
                  <a:pt x="0" y="436359"/>
                </a:lnTo>
                <a:lnTo>
                  <a:pt x="0" y="0"/>
                </a:lnTo>
                <a:close/>
              </a:path>
            </a:pathLst>
          </a:custGeom>
          <a:ln w="9144">
            <a:solidFill>
              <a:srgbClr val="33404E"/>
            </a:solidFill>
          </a:ln>
        </p:spPr>
        <p:txBody>
          <a:bodyPr wrap="square" lIns="0" tIns="0" rIns="0" bIns="0" rtlCol="0"/>
          <a:lstStyle/>
          <a:p>
            <a:endParaRPr/>
          </a:p>
        </p:txBody>
      </p:sp>
      <p:sp>
        <p:nvSpPr>
          <p:cNvPr id="20" name="object 20"/>
          <p:cNvSpPr/>
          <p:nvPr/>
        </p:nvSpPr>
        <p:spPr>
          <a:xfrm>
            <a:off x="4460875" y="6000597"/>
            <a:ext cx="392430" cy="436880"/>
          </a:xfrm>
          <a:custGeom>
            <a:avLst/>
            <a:gdLst/>
            <a:ahLst/>
            <a:cxnLst/>
            <a:rect l="l" t="t" r="r" b="b"/>
            <a:pathLst>
              <a:path w="392429" h="436879">
                <a:moveTo>
                  <a:pt x="0" y="0"/>
                </a:moveTo>
                <a:lnTo>
                  <a:pt x="185420" y="0"/>
                </a:lnTo>
                <a:lnTo>
                  <a:pt x="218049" y="733"/>
                </a:lnTo>
                <a:lnTo>
                  <a:pt x="268876" y="6611"/>
                </a:lnTo>
                <a:lnTo>
                  <a:pt x="315626" y="28089"/>
                </a:lnTo>
                <a:lnTo>
                  <a:pt x="346154" y="69150"/>
                </a:lnTo>
                <a:lnTo>
                  <a:pt x="356870" y="122339"/>
                </a:lnTo>
                <a:lnTo>
                  <a:pt x="355080" y="145825"/>
                </a:lnTo>
                <a:lnTo>
                  <a:pt x="340689" y="186377"/>
                </a:lnTo>
                <a:lnTo>
                  <a:pt x="311850" y="217964"/>
                </a:lnTo>
                <a:lnTo>
                  <a:pt x="268658" y="238133"/>
                </a:lnTo>
                <a:lnTo>
                  <a:pt x="241680" y="243776"/>
                </a:lnTo>
                <a:lnTo>
                  <a:pt x="255349" y="252315"/>
                </a:lnTo>
                <a:lnTo>
                  <a:pt x="288925" y="280390"/>
                </a:lnTo>
                <a:lnTo>
                  <a:pt x="324107" y="327716"/>
                </a:lnTo>
                <a:lnTo>
                  <a:pt x="392302" y="436359"/>
                </a:lnTo>
                <a:lnTo>
                  <a:pt x="287020" y="436359"/>
                </a:lnTo>
                <a:lnTo>
                  <a:pt x="223265" y="341414"/>
                </a:lnTo>
                <a:lnTo>
                  <a:pt x="207645" y="318316"/>
                </a:lnTo>
                <a:lnTo>
                  <a:pt x="184404" y="286241"/>
                </a:lnTo>
                <a:lnTo>
                  <a:pt x="150367" y="259105"/>
                </a:lnTo>
                <a:lnTo>
                  <a:pt x="106045" y="254190"/>
                </a:lnTo>
                <a:lnTo>
                  <a:pt x="88137" y="254190"/>
                </a:lnTo>
                <a:lnTo>
                  <a:pt x="88137" y="436359"/>
                </a:lnTo>
                <a:lnTo>
                  <a:pt x="0" y="436359"/>
                </a:lnTo>
                <a:lnTo>
                  <a:pt x="0" y="0"/>
                </a:lnTo>
                <a:close/>
              </a:path>
            </a:pathLst>
          </a:custGeom>
          <a:ln w="9144">
            <a:solidFill>
              <a:srgbClr val="33404E"/>
            </a:solidFill>
          </a:ln>
        </p:spPr>
        <p:txBody>
          <a:bodyPr wrap="square" lIns="0" tIns="0" rIns="0" bIns="0" rtlCol="0"/>
          <a:lstStyle/>
          <a:p>
            <a:endParaRPr/>
          </a:p>
        </p:txBody>
      </p:sp>
      <p:sp>
        <p:nvSpPr>
          <p:cNvPr id="21" name="object 21"/>
          <p:cNvSpPr/>
          <p:nvPr/>
        </p:nvSpPr>
        <p:spPr>
          <a:xfrm>
            <a:off x="4053713" y="6000597"/>
            <a:ext cx="334645" cy="436880"/>
          </a:xfrm>
          <a:custGeom>
            <a:avLst/>
            <a:gdLst/>
            <a:ahLst/>
            <a:cxnLst/>
            <a:rect l="l" t="t" r="r" b="b"/>
            <a:pathLst>
              <a:path w="334645" h="436879">
                <a:moveTo>
                  <a:pt x="0" y="0"/>
                </a:moveTo>
                <a:lnTo>
                  <a:pt x="141350" y="0"/>
                </a:lnTo>
                <a:lnTo>
                  <a:pt x="178046" y="409"/>
                </a:lnTo>
                <a:lnTo>
                  <a:pt x="230433" y="3680"/>
                </a:lnTo>
                <a:lnTo>
                  <a:pt x="280606" y="22134"/>
                </a:lnTo>
                <a:lnTo>
                  <a:pt x="308990" y="49263"/>
                </a:lnTo>
                <a:lnTo>
                  <a:pt x="327961" y="86950"/>
                </a:lnTo>
                <a:lnTo>
                  <a:pt x="334263" y="134239"/>
                </a:lnTo>
                <a:lnTo>
                  <a:pt x="333357" y="153529"/>
                </a:lnTo>
                <a:lnTo>
                  <a:pt x="319659" y="201803"/>
                </a:lnTo>
                <a:lnTo>
                  <a:pt x="293334" y="236271"/>
                </a:lnTo>
                <a:lnTo>
                  <a:pt x="259921" y="257800"/>
                </a:lnTo>
                <a:lnTo>
                  <a:pt x="219408" y="268239"/>
                </a:lnTo>
                <a:lnTo>
                  <a:pt x="173688" y="271364"/>
                </a:lnTo>
                <a:lnTo>
                  <a:pt x="145541" y="271754"/>
                </a:lnTo>
                <a:lnTo>
                  <a:pt x="88137" y="271754"/>
                </a:lnTo>
                <a:lnTo>
                  <a:pt x="88137" y="436359"/>
                </a:lnTo>
                <a:lnTo>
                  <a:pt x="0" y="436359"/>
                </a:lnTo>
                <a:lnTo>
                  <a:pt x="0" y="0"/>
                </a:lnTo>
                <a:close/>
              </a:path>
            </a:pathLst>
          </a:custGeom>
          <a:ln w="9144">
            <a:solidFill>
              <a:srgbClr val="33404E"/>
            </a:solidFill>
          </a:ln>
        </p:spPr>
        <p:txBody>
          <a:bodyPr wrap="square" lIns="0" tIns="0" rIns="0" bIns="0" rtlCol="0"/>
          <a:lstStyle/>
          <a:p>
            <a:endParaRPr/>
          </a:p>
        </p:txBody>
      </p:sp>
      <p:sp>
        <p:nvSpPr>
          <p:cNvPr id="22" name="object 22"/>
          <p:cNvSpPr/>
          <p:nvPr/>
        </p:nvSpPr>
        <p:spPr>
          <a:xfrm>
            <a:off x="3444366" y="6000597"/>
            <a:ext cx="392430" cy="436880"/>
          </a:xfrm>
          <a:custGeom>
            <a:avLst/>
            <a:gdLst/>
            <a:ahLst/>
            <a:cxnLst/>
            <a:rect l="l" t="t" r="r" b="b"/>
            <a:pathLst>
              <a:path w="392429" h="436879">
                <a:moveTo>
                  <a:pt x="0" y="0"/>
                </a:moveTo>
                <a:lnTo>
                  <a:pt x="185420" y="0"/>
                </a:lnTo>
                <a:lnTo>
                  <a:pt x="218049" y="733"/>
                </a:lnTo>
                <a:lnTo>
                  <a:pt x="268876" y="6611"/>
                </a:lnTo>
                <a:lnTo>
                  <a:pt x="315626" y="28089"/>
                </a:lnTo>
                <a:lnTo>
                  <a:pt x="346154" y="69150"/>
                </a:lnTo>
                <a:lnTo>
                  <a:pt x="356870" y="122339"/>
                </a:lnTo>
                <a:lnTo>
                  <a:pt x="355080" y="145825"/>
                </a:lnTo>
                <a:lnTo>
                  <a:pt x="340689" y="186377"/>
                </a:lnTo>
                <a:lnTo>
                  <a:pt x="311850" y="217964"/>
                </a:lnTo>
                <a:lnTo>
                  <a:pt x="268658" y="238133"/>
                </a:lnTo>
                <a:lnTo>
                  <a:pt x="241681" y="243776"/>
                </a:lnTo>
                <a:lnTo>
                  <a:pt x="255349" y="252315"/>
                </a:lnTo>
                <a:lnTo>
                  <a:pt x="288925" y="280390"/>
                </a:lnTo>
                <a:lnTo>
                  <a:pt x="324107" y="327716"/>
                </a:lnTo>
                <a:lnTo>
                  <a:pt x="392303" y="436359"/>
                </a:lnTo>
                <a:lnTo>
                  <a:pt x="287020" y="436359"/>
                </a:lnTo>
                <a:lnTo>
                  <a:pt x="223266" y="341414"/>
                </a:lnTo>
                <a:lnTo>
                  <a:pt x="207645" y="318316"/>
                </a:lnTo>
                <a:lnTo>
                  <a:pt x="184404" y="286241"/>
                </a:lnTo>
                <a:lnTo>
                  <a:pt x="150368" y="259105"/>
                </a:lnTo>
                <a:lnTo>
                  <a:pt x="106045" y="254190"/>
                </a:lnTo>
                <a:lnTo>
                  <a:pt x="88137" y="254190"/>
                </a:lnTo>
                <a:lnTo>
                  <a:pt x="88137" y="436359"/>
                </a:lnTo>
                <a:lnTo>
                  <a:pt x="0" y="436359"/>
                </a:lnTo>
                <a:lnTo>
                  <a:pt x="0" y="0"/>
                </a:lnTo>
                <a:close/>
              </a:path>
            </a:pathLst>
          </a:custGeom>
          <a:ln w="9144">
            <a:solidFill>
              <a:srgbClr val="33404E"/>
            </a:solidFill>
          </a:ln>
        </p:spPr>
        <p:txBody>
          <a:bodyPr wrap="square" lIns="0" tIns="0" rIns="0" bIns="0" rtlCol="0"/>
          <a:lstStyle/>
          <a:p>
            <a:endParaRPr/>
          </a:p>
        </p:txBody>
      </p:sp>
      <p:sp>
        <p:nvSpPr>
          <p:cNvPr id="23" name="object 23"/>
          <p:cNvSpPr/>
          <p:nvPr/>
        </p:nvSpPr>
        <p:spPr>
          <a:xfrm>
            <a:off x="3037204" y="6000597"/>
            <a:ext cx="332105" cy="436880"/>
          </a:xfrm>
          <a:custGeom>
            <a:avLst/>
            <a:gdLst/>
            <a:ahLst/>
            <a:cxnLst/>
            <a:rect l="l" t="t" r="r" b="b"/>
            <a:pathLst>
              <a:path w="332104" h="436879">
                <a:moveTo>
                  <a:pt x="0" y="0"/>
                </a:moveTo>
                <a:lnTo>
                  <a:pt x="323595" y="0"/>
                </a:lnTo>
                <a:lnTo>
                  <a:pt x="323595" y="73812"/>
                </a:lnTo>
                <a:lnTo>
                  <a:pt x="88137" y="73812"/>
                </a:lnTo>
                <a:lnTo>
                  <a:pt x="88137" y="170548"/>
                </a:lnTo>
                <a:lnTo>
                  <a:pt x="307212" y="170548"/>
                </a:lnTo>
                <a:lnTo>
                  <a:pt x="307212" y="244081"/>
                </a:lnTo>
                <a:lnTo>
                  <a:pt x="88137" y="244081"/>
                </a:lnTo>
                <a:lnTo>
                  <a:pt x="88137" y="362839"/>
                </a:lnTo>
                <a:lnTo>
                  <a:pt x="331850" y="362839"/>
                </a:lnTo>
                <a:lnTo>
                  <a:pt x="331850" y="436359"/>
                </a:lnTo>
                <a:lnTo>
                  <a:pt x="0" y="436359"/>
                </a:lnTo>
                <a:lnTo>
                  <a:pt x="0" y="0"/>
                </a:lnTo>
                <a:close/>
              </a:path>
            </a:pathLst>
          </a:custGeom>
          <a:ln w="9144">
            <a:solidFill>
              <a:srgbClr val="33404E"/>
            </a:solidFill>
          </a:ln>
        </p:spPr>
        <p:txBody>
          <a:bodyPr wrap="square" lIns="0" tIns="0" rIns="0" bIns="0" rtlCol="0"/>
          <a:lstStyle/>
          <a:p>
            <a:endParaRPr/>
          </a:p>
        </p:txBody>
      </p:sp>
      <p:sp>
        <p:nvSpPr>
          <p:cNvPr id="24" name="object 24"/>
          <p:cNvSpPr/>
          <p:nvPr/>
        </p:nvSpPr>
        <p:spPr>
          <a:xfrm>
            <a:off x="2634107" y="6000597"/>
            <a:ext cx="346710" cy="436880"/>
          </a:xfrm>
          <a:custGeom>
            <a:avLst/>
            <a:gdLst/>
            <a:ahLst/>
            <a:cxnLst/>
            <a:rect l="l" t="t" r="r" b="b"/>
            <a:pathLst>
              <a:path w="346710" h="436879">
                <a:moveTo>
                  <a:pt x="0" y="0"/>
                </a:moveTo>
                <a:lnTo>
                  <a:pt x="346710" y="0"/>
                </a:lnTo>
                <a:lnTo>
                  <a:pt x="346710" y="73812"/>
                </a:lnTo>
                <a:lnTo>
                  <a:pt x="217550" y="73812"/>
                </a:lnTo>
                <a:lnTo>
                  <a:pt x="217550" y="436359"/>
                </a:lnTo>
                <a:lnTo>
                  <a:pt x="129412" y="436359"/>
                </a:lnTo>
                <a:lnTo>
                  <a:pt x="129412" y="73812"/>
                </a:lnTo>
                <a:lnTo>
                  <a:pt x="0" y="73812"/>
                </a:lnTo>
                <a:lnTo>
                  <a:pt x="0" y="0"/>
                </a:lnTo>
                <a:close/>
              </a:path>
            </a:pathLst>
          </a:custGeom>
          <a:ln w="9144">
            <a:solidFill>
              <a:srgbClr val="33404E"/>
            </a:solidFill>
          </a:ln>
        </p:spPr>
        <p:txBody>
          <a:bodyPr wrap="square" lIns="0" tIns="0" rIns="0" bIns="0" rtlCol="0"/>
          <a:lstStyle/>
          <a:p>
            <a:endParaRPr/>
          </a:p>
        </p:txBody>
      </p:sp>
      <p:sp>
        <p:nvSpPr>
          <p:cNvPr id="25" name="object 25"/>
          <p:cNvSpPr/>
          <p:nvPr/>
        </p:nvSpPr>
        <p:spPr>
          <a:xfrm>
            <a:off x="2224277" y="6000597"/>
            <a:ext cx="347980" cy="443865"/>
          </a:xfrm>
          <a:custGeom>
            <a:avLst/>
            <a:gdLst/>
            <a:ahLst/>
            <a:cxnLst/>
            <a:rect l="l" t="t" r="r" b="b"/>
            <a:pathLst>
              <a:path w="347980" h="443864">
                <a:moveTo>
                  <a:pt x="0" y="0"/>
                </a:moveTo>
                <a:lnTo>
                  <a:pt x="88138" y="0"/>
                </a:lnTo>
                <a:lnTo>
                  <a:pt x="88138" y="236334"/>
                </a:lnTo>
                <a:lnTo>
                  <a:pt x="88350" y="261987"/>
                </a:lnTo>
                <a:lnTo>
                  <a:pt x="91440" y="309257"/>
                </a:lnTo>
                <a:lnTo>
                  <a:pt x="108674" y="343499"/>
                </a:lnTo>
                <a:lnTo>
                  <a:pt x="143541" y="364439"/>
                </a:lnTo>
                <a:lnTo>
                  <a:pt x="176530" y="368490"/>
                </a:lnTo>
                <a:lnTo>
                  <a:pt x="194129" y="367533"/>
                </a:lnTo>
                <a:lnTo>
                  <a:pt x="233045" y="353161"/>
                </a:lnTo>
                <a:lnTo>
                  <a:pt x="256032" y="315518"/>
                </a:lnTo>
                <a:lnTo>
                  <a:pt x="259603" y="265451"/>
                </a:lnTo>
                <a:lnTo>
                  <a:pt x="259842" y="241401"/>
                </a:lnTo>
                <a:lnTo>
                  <a:pt x="259842" y="0"/>
                </a:lnTo>
                <a:lnTo>
                  <a:pt x="347980" y="0"/>
                </a:lnTo>
                <a:lnTo>
                  <a:pt x="347980" y="229196"/>
                </a:lnTo>
                <a:lnTo>
                  <a:pt x="347529" y="265603"/>
                </a:lnTo>
                <a:lnTo>
                  <a:pt x="343961" y="321115"/>
                </a:lnTo>
                <a:lnTo>
                  <a:pt x="330660" y="370130"/>
                </a:lnTo>
                <a:lnTo>
                  <a:pt x="304095" y="405579"/>
                </a:lnTo>
                <a:lnTo>
                  <a:pt x="263144" y="430555"/>
                </a:lnTo>
                <a:lnTo>
                  <a:pt x="226075" y="440488"/>
                </a:lnTo>
                <a:lnTo>
                  <a:pt x="179197" y="443801"/>
                </a:lnTo>
                <a:lnTo>
                  <a:pt x="149838" y="442899"/>
                </a:lnTo>
                <a:lnTo>
                  <a:pt x="102455" y="435679"/>
                </a:lnTo>
                <a:lnTo>
                  <a:pt x="55499" y="412772"/>
                </a:lnTo>
                <a:lnTo>
                  <a:pt x="24780" y="380185"/>
                </a:lnTo>
                <a:lnTo>
                  <a:pt x="8636" y="343496"/>
                </a:lnTo>
                <a:lnTo>
                  <a:pt x="2174" y="297060"/>
                </a:lnTo>
                <a:lnTo>
                  <a:pt x="0" y="232765"/>
                </a:lnTo>
                <a:lnTo>
                  <a:pt x="0" y="0"/>
                </a:lnTo>
                <a:close/>
              </a:path>
            </a:pathLst>
          </a:custGeom>
          <a:ln w="9144">
            <a:solidFill>
              <a:srgbClr val="33404E"/>
            </a:solidFill>
          </a:ln>
        </p:spPr>
        <p:txBody>
          <a:bodyPr wrap="square" lIns="0" tIns="0" rIns="0" bIns="0" rtlCol="0"/>
          <a:lstStyle/>
          <a:p>
            <a:endParaRPr/>
          </a:p>
        </p:txBody>
      </p:sp>
      <p:sp>
        <p:nvSpPr>
          <p:cNvPr id="26" name="object 26"/>
          <p:cNvSpPr/>
          <p:nvPr/>
        </p:nvSpPr>
        <p:spPr>
          <a:xfrm>
            <a:off x="1818004" y="6000597"/>
            <a:ext cx="334645" cy="436880"/>
          </a:xfrm>
          <a:custGeom>
            <a:avLst/>
            <a:gdLst/>
            <a:ahLst/>
            <a:cxnLst/>
            <a:rect l="l" t="t" r="r" b="b"/>
            <a:pathLst>
              <a:path w="334644" h="436879">
                <a:moveTo>
                  <a:pt x="0" y="0"/>
                </a:moveTo>
                <a:lnTo>
                  <a:pt x="141350" y="0"/>
                </a:lnTo>
                <a:lnTo>
                  <a:pt x="178046" y="409"/>
                </a:lnTo>
                <a:lnTo>
                  <a:pt x="230433" y="3680"/>
                </a:lnTo>
                <a:lnTo>
                  <a:pt x="280606" y="22134"/>
                </a:lnTo>
                <a:lnTo>
                  <a:pt x="308990" y="49263"/>
                </a:lnTo>
                <a:lnTo>
                  <a:pt x="327961" y="86950"/>
                </a:lnTo>
                <a:lnTo>
                  <a:pt x="334263" y="134239"/>
                </a:lnTo>
                <a:lnTo>
                  <a:pt x="333357" y="153529"/>
                </a:lnTo>
                <a:lnTo>
                  <a:pt x="319658" y="201803"/>
                </a:lnTo>
                <a:lnTo>
                  <a:pt x="293334" y="236271"/>
                </a:lnTo>
                <a:lnTo>
                  <a:pt x="259921" y="257800"/>
                </a:lnTo>
                <a:lnTo>
                  <a:pt x="219408" y="268239"/>
                </a:lnTo>
                <a:lnTo>
                  <a:pt x="173688" y="271364"/>
                </a:lnTo>
                <a:lnTo>
                  <a:pt x="145542" y="271754"/>
                </a:lnTo>
                <a:lnTo>
                  <a:pt x="88137" y="271754"/>
                </a:lnTo>
                <a:lnTo>
                  <a:pt x="88137" y="436359"/>
                </a:lnTo>
                <a:lnTo>
                  <a:pt x="0" y="436359"/>
                </a:lnTo>
                <a:lnTo>
                  <a:pt x="0" y="0"/>
                </a:lnTo>
                <a:close/>
              </a:path>
            </a:pathLst>
          </a:custGeom>
          <a:ln w="9144">
            <a:solidFill>
              <a:srgbClr val="33404E"/>
            </a:solidFill>
          </a:ln>
        </p:spPr>
        <p:txBody>
          <a:bodyPr wrap="square" lIns="0" tIns="0" rIns="0" bIns="0" rtlCol="0"/>
          <a:lstStyle/>
          <a:p>
            <a:endParaRPr/>
          </a:p>
        </p:txBody>
      </p:sp>
      <p:sp>
        <p:nvSpPr>
          <p:cNvPr id="27" name="object 27"/>
          <p:cNvSpPr/>
          <p:nvPr/>
        </p:nvSpPr>
        <p:spPr>
          <a:xfrm>
            <a:off x="1309369" y="6000597"/>
            <a:ext cx="421640" cy="436880"/>
          </a:xfrm>
          <a:custGeom>
            <a:avLst/>
            <a:gdLst/>
            <a:ahLst/>
            <a:cxnLst/>
            <a:rect l="l" t="t" r="r" b="b"/>
            <a:pathLst>
              <a:path w="421639" h="436879">
                <a:moveTo>
                  <a:pt x="0" y="0"/>
                </a:moveTo>
                <a:lnTo>
                  <a:pt x="131826" y="0"/>
                </a:lnTo>
                <a:lnTo>
                  <a:pt x="210947" y="297649"/>
                </a:lnTo>
                <a:lnTo>
                  <a:pt x="289306" y="0"/>
                </a:lnTo>
                <a:lnTo>
                  <a:pt x="421386" y="0"/>
                </a:lnTo>
                <a:lnTo>
                  <a:pt x="421386" y="436359"/>
                </a:lnTo>
                <a:lnTo>
                  <a:pt x="339598" y="436359"/>
                </a:lnTo>
                <a:lnTo>
                  <a:pt x="339598" y="92862"/>
                </a:lnTo>
                <a:lnTo>
                  <a:pt x="252984" y="436359"/>
                </a:lnTo>
                <a:lnTo>
                  <a:pt x="168148" y="436359"/>
                </a:lnTo>
                <a:lnTo>
                  <a:pt x="81788" y="92862"/>
                </a:lnTo>
                <a:lnTo>
                  <a:pt x="81788" y="436359"/>
                </a:lnTo>
                <a:lnTo>
                  <a:pt x="0" y="436359"/>
                </a:lnTo>
                <a:lnTo>
                  <a:pt x="0" y="0"/>
                </a:lnTo>
                <a:close/>
              </a:path>
            </a:pathLst>
          </a:custGeom>
          <a:ln w="9144">
            <a:solidFill>
              <a:srgbClr val="33404E"/>
            </a:solidFill>
          </a:ln>
        </p:spPr>
        <p:txBody>
          <a:bodyPr wrap="square" lIns="0" tIns="0" rIns="0" bIns="0" rtlCol="0"/>
          <a:lstStyle/>
          <a:p>
            <a:endParaRPr/>
          </a:p>
        </p:txBody>
      </p:sp>
      <p:sp>
        <p:nvSpPr>
          <p:cNvPr id="28" name="object 28"/>
          <p:cNvSpPr/>
          <p:nvPr/>
        </p:nvSpPr>
        <p:spPr>
          <a:xfrm>
            <a:off x="8339201" y="5993155"/>
            <a:ext cx="408305" cy="451484"/>
          </a:xfrm>
          <a:custGeom>
            <a:avLst/>
            <a:gdLst/>
            <a:ahLst/>
            <a:cxnLst/>
            <a:rect l="l" t="t" r="r" b="b"/>
            <a:pathLst>
              <a:path w="408304" h="451485">
                <a:moveTo>
                  <a:pt x="216789" y="0"/>
                </a:moveTo>
                <a:lnTo>
                  <a:pt x="255150" y="2129"/>
                </a:lnTo>
                <a:lnTo>
                  <a:pt x="318587" y="19164"/>
                </a:lnTo>
                <a:lnTo>
                  <a:pt x="364476" y="52742"/>
                </a:lnTo>
                <a:lnTo>
                  <a:pt x="393864" y="99848"/>
                </a:lnTo>
                <a:lnTo>
                  <a:pt x="402463" y="128282"/>
                </a:lnTo>
                <a:lnTo>
                  <a:pt x="314959" y="144653"/>
                </a:lnTo>
                <a:lnTo>
                  <a:pt x="309364" y="129429"/>
                </a:lnTo>
                <a:lnTo>
                  <a:pt x="301720" y="115897"/>
                </a:lnTo>
                <a:lnTo>
                  <a:pt x="266759" y="85769"/>
                </a:lnTo>
                <a:lnTo>
                  <a:pt x="216789" y="75311"/>
                </a:lnTo>
                <a:lnTo>
                  <a:pt x="189404" y="77597"/>
                </a:lnTo>
                <a:lnTo>
                  <a:pt x="143494" y="95895"/>
                </a:lnTo>
                <a:lnTo>
                  <a:pt x="110039" y="132433"/>
                </a:lnTo>
                <a:lnTo>
                  <a:pt x="92946" y="186759"/>
                </a:lnTo>
                <a:lnTo>
                  <a:pt x="90804" y="220560"/>
                </a:lnTo>
                <a:lnTo>
                  <a:pt x="92969" y="256977"/>
                </a:lnTo>
                <a:lnTo>
                  <a:pt x="110253" y="315245"/>
                </a:lnTo>
                <a:lnTo>
                  <a:pt x="143944" y="354088"/>
                </a:lnTo>
                <a:lnTo>
                  <a:pt x="189231" y="373506"/>
                </a:lnTo>
                <a:lnTo>
                  <a:pt x="215900" y="375932"/>
                </a:lnTo>
                <a:lnTo>
                  <a:pt x="229733" y="375254"/>
                </a:lnTo>
                <a:lnTo>
                  <a:pt x="271399" y="365074"/>
                </a:lnTo>
                <a:lnTo>
                  <a:pt x="308671" y="346182"/>
                </a:lnTo>
                <a:lnTo>
                  <a:pt x="319150" y="338734"/>
                </a:lnTo>
                <a:lnTo>
                  <a:pt x="319150" y="283362"/>
                </a:lnTo>
                <a:lnTo>
                  <a:pt x="218185" y="283362"/>
                </a:lnTo>
                <a:lnTo>
                  <a:pt x="218185" y="209842"/>
                </a:lnTo>
                <a:lnTo>
                  <a:pt x="408177" y="209842"/>
                </a:lnTo>
                <a:lnTo>
                  <a:pt x="408177" y="383679"/>
                </a:lnTo>
                <a:lnTo>
                  <a:pt x="374237" y="408865"/>
                </a:lnTo>
                <a:lnTo>
                  <a:pt x="327914" y="430860"/>
                </a:lnTo>
                <a:lnTo>
                  <a:pt x="275034" y="446147"/>
                </a:lnTo>
                <a:lnTo>
                  <a:pt x="221488" y="451243"/>
                </a:lnTo>
                <a:lnTo>
                  <a:pt x="188386" y="449448"/>
                </a:lnTo>
                <a:lnTo>
                  <a:pt x="128708" y="435084"/>
                </a:lnTo>
                <a:lnTo>
                  <a:pt x="78249" y="406614"/>
                </a:lnTo>
                <a:lnTo>
                  <a:pt x="40010" y="365539"/>
                </a:lnTo>
                <a:lnTo>
                  <a:pt x="14466" y="313069"/>
                </a:lnTo>
                <a:lnTo>
                  <a:pt x="1615" y="254947"/>
                </a:lnTo>
                <a:lnTo>
                  <a:pt x="0" y="224129"/>
                </a:lnTo>
                <a:lnTo>
                  <a:pt x="1785" y="190997"/>
                </a:lnTo>
                <a:lnTo>
                  <a:pt x="16073" y="130423"/>
                </a:lnTo>
                <a:lnTo>
                  <a:pt x="44527" y="78038"/>
                </a:lnTo>
                <a:lnTo>
                  <a:pt x="86385" y="37410"/>
                </a:lnTo>
                <a:lnTo>
                  <a:pt x="134528" y="12221"/>
                </a:lnTo>
                <a:lnTo>
                  <a:pt x="186813" y="1357"/>
                </a:lnTo>
                <a:lnTo>
                  <a:pt x="216789" y="0"/>
                </a:lnTo>
                <a:close/>
              </a:path>
            </a:pathLst>
          </a:custGeom>
          <a:ln w="9144">
            <a:solidFill>
              <a:srgbClr val="33404E"/>
            </a:solidFill>
          </a:ln>
        </p:spPr>
        <p:txBody>
          <a:bodyPr wrap="square" lIns="0" tIns="0" rIns="0" bIns="0" rtlCol="0"/>
          <a:lstStyle/>
          <a:p>
            <a:endParaRPr/>
          </a:p>
        </p:txBody>
      </p:sp>
      <p:sp>
        <p:nvSpPr>
          <p:cNvPr id="29" name="object 29"/>
          <p:cNvSpPr/>
          <p:nvPr/>
        </p:nvSpPr>
        <p:spPr>
          <a:xfrm>
            <a:off x="5359780" y="5993155"/>
            <a:ext cx="408305" cy="451484"/>
          </a:xfrm>
          <a:custGeom>
            <a:avLst/>
            <a:gdLst/>
            <a:ahLst/>
            <a:cxnLst/>
            <a:rect l="l" t="t" r="r" b="b"/>
            <a:pathLst>
              <a:path w="408304" h="451485">
                <a:moveTo>
                  <a:pt x="216789" y="0"/>
                </a:moveTo>
                <a:lnTo>
                  <a:pt x="255150" y="2129"/>
                </a:lnTo>
                <a:lnTo>
                  <a:pt x="318587" y="19164"/>
                </a:lnTo>
                <a:lnTo>
                  <a:pt x="364476" y="52742"/>
                </a:lnTo>
                <a:lnTo>
                  <a:pt x="393864" y="99848"/>
                </a:lnTo>
                <a:lnTo>
                  <a:pt x="402463" y="128282"/>
                </a:lnTo>
                <a:lnTo>
                  <a:pt x="314960" y="144653"/>
                </a:lnTo>
                <a:lnTo>
                  <a:pt x="309364" y="129429"/>
                </a:lnTo>
                <a:lnTo>
                  <a:pt x="301720" y="115897"/>
                </a:lnTo>
                <a:lnTo>
                  <a:pt x="266759" y="85769"/>
                </a:lnTo>
                <a:lnTo>
                  <a:pt x="216789" y="75311"/>
                </a:lnTo>
                <a:lnTo>
                  <a:pt x="189404" y="77597"/>
                </a:lnTo>
                <a:lnTo>
                  <a:pt x="143494" y="95895"/>
                </a:lnTo>
                <a:lnTo>
                  <a:pt x="110039" y="132433"/>
                </a:lnTo>
                <a:lnTo>
                  <a:pt x="92946" y="186759"/>
                </a:lnTo>
                <a:lnTo>
                  <a:pt x="90805" y="220560"/>
                </a:lnTo>
                <a:lnTo>
                  <a:pt x="92969" y="256977"/>
                </a:lnTo>
                <a:lnTo>
                  <a:pt x="110253" y="315245"/>
                </a:lnTo>
                <a:lnTo>
                  <a:pt x="143944" y="354088"/>
                </a:lnTo>
                <a:lnTo>
                  <a:pt x="189231" y="373506"/>
                </a:lnTo>
                <a:lnTo>
                  <a:pt x="215900" y="375932"/>
                </a:lnTo>
                <a:lnTo>
                  <a:pt x="229733" y="375254"/>
                </a:lnTo>
                <a:lnTo>
                  <a:pt x="271399" y="365074"/>
                </a:lnTo>
                <a:lnTo>
                  <a:pt x="308671" y="346182"/>
                </a:lnTo>
                <a:lnTo>
                  <a:pt x="319151" y="338734"/>
                </a:lnTo>
                <a:lnTo>
                  <a:pt x="319151" y="283362"/>
                </a:lnTo>
                <a:lnTo>
                  <a:pt x="218186" y="283362"/>
                </a:lnTo>
                <a:lnTo>
                  <a:pt x="218186" y="209842"/>
                </a:lnTo>
                <a:lnTo>
                  <a:pt x="408178" y="209842"/>
                </a:lnTo>
                <a:lnTo>
                  <a:pt x="408178" y="383679"/>
                </a:lnTo>
                <a:lnTo>
                  <a:pt x="374237" y="408865"/>
                </a:lnTo>
                <a:lnTo>
                  <a:pt x="327914" y="430860"/>
                </a:lnTo>
                <a:lnTo>
                  <a:pt x="275034" y="446147"/>
                </a:lnTo>
                <a:lnTo>
                  <a:pt x="221488" y="451243"/>
                </a:lnTo>
                <a:lnTo>
                  <a:pt x="188386" y="449448"/>
                </a:lnTo>
                <a:lnTo>
                  <a:pt x="128708" y="435084"/>
                </a:lnTo>
                <a:lnTo>
                  <a:pt x="78249" y="406614"/>
                </a:lnTo>
                <a:lnTo>
                  <a:pt x="40010" y="365539"/>
                </a:lnTo>
                <a:lnTo>
                  <a:pt x="14466" y="313069"/>
                </a:lnTo>
                <a:lnTo>
                  <a:pt x="1615" y="254947"/>
                </a:lnTo>
                <a:lnTo>
                  <a:pt x="0" y="224129"/>
                </a:lnTo>
                <a:lnTo>
                  <a:pt x="1785" y="190997"/>
                </a:lnTo>
                <a:lnTo>
                  <a:pt x="16073" y="130423"/>
                </a:lnTo>
                <a:lnTo>
                  <a:pt x="44527" y="78038"/>
                </a:lnTo>
                <a:lnTo>
                  <a:pt x="86385" y="37410"/>
                </a:lnTo>
                <a:lnTo>
                  <a:pt x="134528" y="12221"/>
                </a:lnTo>
                <a:lnTo>
                  <a:pt x="186813" y="1357"/>
                </a:lnTo>
                <a:lnTo>
                  <a:pt x="216789" y="0"/>
                </a:lnTo>
                <a:close/>
              </a:path>
            </a:pathLst>
          </a:custGeom>
          <a:ln w="9144">
            <a:solidFill>
              <a:srgbClr val="33404E"/>
            </a:solidFill>
          </a:ln>
        </p:spPr>
        <p:txBody>
          <a:bodyPr wrap="square" lIns="0" tIns="0" rIns="0" bIns="0" rtlCol="0"/>
          <a:lstStyle/>
          <a:p>
            <a:endParaRPr/>
          </a:p>
        </p:txBody>
      </p:sp>
      <p:sp>
        <p:nvSpPr>
          <p:cNvPr id="30" name="object 30"/>
          <p:cNvSpPr/>
          <p:nvPr/>
        </p:nvSpPr>
        <p:spPr>
          <a:xfrm>
            <a:off x="4883150" y="5993155"/>
            <a:ext cx="423545" cy="451484"/>
          </a:xfrm>
          <a:custGeom>
            <a:avLst/>
            <a:gdLst/>
            <a:ahLst/>
            <a:cxnLst/>
            <a:rect l="l" t="t" r="r" b="b"/>
            <a:pathLst>
              <a:path w="423545" h="451485">
                <a:moveTo>
                  <a:pt x="211074" y="0"/>
                </a:moveTo>
                <a:lnTo>
                  <a:pt x="256865" y="3738"/>
                </a:lnTo>
                <a:lnTo>
                  <a:pt x="297846" y="14955"/>
                </a:lnTo>
                <a:lnTo>
                  <a:pt x="334017" y="33652"/>
                </a:lnTo>
                <a:lnTo>
                  <a:pt x="365378" y="59829"/>
                </a:lnTo>
                <a:lnTo>
                  <a:pt x="390715" y="92661"/>
                </a:lnTo>
                <a:lnTo>
                  <a:pt x="408813" y="131338"/>
                </a:lnTo>
                <a:lnTo>
                  <a:pt x="419671" y="175856"/>
                </a:lnTo>
                <a:lnTo>
                  <a:pt x="423290" y="226212"/>
                </a:lnTo>
                <a:lnTo>
                  <a:pt x="419697" y="276173"/>
                </a:lnTo>
                <a:lnTo>
                  <a:pt x="408924" y="320386"/>
                </a:lnTo>
                <a:lnTo>
                  <a:pt x="390983" y="358850"/>
                </a:lnTo>
                <a:lnTo>
                  <a:pt x="365887" y="391566"/>
                </a:lnTo>
                <a:lnTo>
                  <a:pt x="334714" y="417677"/>
                </a:lnTo>
                <a:lnTo>
                  <a:pt x="298719" y="436325"/>
                </a:lnTo>
                <a:lnTo>
                  <a:pt x="257891" y="447514"/>
                </a:lnTo>
                <a:lnTo>
                  <a:pt x="212216" y="451243"/>
                </a:lnTo>
                <a:lnTo>
                  <a:pt x="166044" y="447531"/>
                </a:lnTo>
                <a:lnTo>
                  <a:pt x="124872" y="436395"/>
                </a:lnTo>
                <a:lnTo>
                  <a:pt x="88701" y="417837"/>
                </a:lnTo>
                <a:lnTo>
                  <a:pt x="57530" y="391858"/>
                </a:lnTo>
                <a:lnTo>
                  <a:pt x="32361" y="359368"/>
                </a:lnTo>
                <a:lnTo>
                  <a:pt x="14382" y="321278"/>
                </a:lnTo>
                <a:lnTo>
                  <a:pt x="3595" y="277587"/>
                </a:lnTo>
                <a:lnTo>
                  <a:pt x="0" y="228295"/>
                </a:lnTo>
                <a:lnTo>
                  <a:pt x="1258" y="196298"/>
                </a:lnTo>
                <a:lnTo>
                  <a:pt x="11251" y="140343"/>
                </a:lnTo>
                <a:lnTo>
                  <a:pt x="28057" y="100142"/>
                </a:lnTo>
                <a:lnTo>
                  <a:pt x="60578" y="56553"/>
                </a:lnTo>
                <a:lnTo>
                  <a:pt x="101941" y="24515"/>
                </a:lnTo>
                <a:lnTo>
                  <a:pt x="138136" y="9708"/>
                </a:lnTo>
                <a:lnTo>
                  <a:pt x="185189" y="1078"/>
                </a:lnTo>
                <a:lnTo>
                  <a:pt x="211074" y="0"/>
                </a:lnTo>
                <a:close/>
              </a:path>
            </a:pathLst>
          </a:custGeom>
          <a:ln w="9144">
            <a:solidFill>
              <a:srgbClr val="33404E"/>
            </a:solidFill>
          </a:ln>
        </p:spPr>
        <p:txBody>
          <a:bodyPr wrap="square" lIns="0" tIns="0" rIns="0" bIns="0" rtlCol="0"/>
          <a:lstStyle/>
          <a:p>
            <a:endParaRPr/>
          </a:p>
        </p:txBody>
      </p:sp>
      <p:sp>
        <p:nvSpPr>
          <p:cNvPr id="31" name="object 31"/>
          <p:cNvSpPr/>
          <p:nvPr/>
        </p:nvSpPr>
        <p:spPr>
          <a:xfrm>
            <a:off x="818680" y="5993155"/>
            <a:ext cx="423545" cy="451484"/>
          </a:xfrm>
          <a:custGeom>
            <a:avLst/>
            <a:gdLst/>
            <a:ahLst/>
            <a:cxnLst/>
            <a:rect l="l" t="t" r="r" b="b"/>
            <a:pathLst>
              <a:path w="423544" h="451485">
                <a:moveTo>
                  <a:pt x="211048" y="0"/>
                </a:moveTo>
                <a:lnTo>
                  <a:pt x="256856" y="3738"/>
                </a:lnTo>
                <a:lnTo>
                  <a:pt x="297848" y="14955"/>
                </a:lnTo>
                <a:lnTo>
                  <a:pt x="334022" y="33652"/>
                </a:lnTo>
                <a:lnTo>
                  <a:pt x="365379" y="59829"/>
                </a:lnTo>
                <a:lnTo>
                  <a:pt x="390706" y="92661"/>
                </a:lnTo>
                <a:lnTo>
                  <a:pt x="408795" y="131338"/>
                </a:lnTo>
                <a:lnTo>
                  <a:pt x="419648" y="175856"/>
                </a:lnTo>
                <a:lnTo>
                  <a:pt x="423265" y="226212"/>
                </a:lnTo>
                <a:lnTo>
                  <a:pt x="419676" y="276173"/>
                </a:lnTo>
                <a:lnTo>
                  <a:pt x="408908" y="320386"/>
                </a:lnTo>
                <a:lnTo>
                  <a:pt x="390957" y="358850"/>
                </a:lnTo>
                <a:lnTo>
                  <a:pt x="365823" y="391566"/>
                </a:lnTo>
                <a:lnTo>
                  <a:pt x="334678" y="417677"/>
                </a:lnTo>
                <a:lnTo>
                  <a:pt x="298699" y="436325"/>
                </a:lnTo>
                <a:lnTo>
                  <a:pt x="257883" y="447514"/>
                </a:lnTo>
                <a:lnTo>
                  <a:pt x="212229" y="451243"/>
                </a:lnTo>
                <a:lnTo>
                  <a:pt x="166057" y="447531"/>
                </a:lnTo>
                <a:lnTo>
                  <a:pt x="124869" y="436395"/>
                </a:lnTo>
                <a:lnTo>
                  <a:pt x="88667" y="417837"/>
                </a:lnTo>
                <a:lnTo>
                  <a:pt x="57454" y="391858"/>
                </a:lnTo>
                <a:lnTo>
                  <a:pt x="32318" y="359368"/>
                </a:lnTo>
                <a:lnTo>
                  <a:pt x="14363" y="321278"/>
                </a:lnTo>
                <a:lnTo>
                  <a:pt x="3590" y="277587"/>
                </a:lnTo>
                <a:lnTo>
                  <a:pt x="0" y="228295"/>
                </a:lnTo>
                <a:lnTo>
                  <a:pt x="1247" y="196298"/>
                </a:lnTo>
                <a:lnTo>
                  <a:pt x="11224" y="140343"/>
                </a:lnTo>
                <a:lnTo>
                  <a:pt x="28069" y="100142"/>
                </a:lnTo>
                <a:lnTo>
                  <a:pt x="60579" y="56553"/>
                </a:lnTo>
                <a:lnTo>
                  <a:pt x="101959" y="24515"/>
                </a:lnTo>
                <a:lnTo>
                  <a:pt x="138153" y="9708"/>
                </a:lnTo>
                <a:lnTo>
                  <a:pt x="185188" y="1078"/>
                </a:lnTo>
                <a:lnTo>
                  <a:pt x="211048" y="0"/>
                </a:lnTo>
                <a:close/>
              </a:path>
            </a:pathLst>
          </a:custGeom>
          <a:ln w="9144">
            <a:solidFill>
              <a:srgbClr val="33404E"/>
            </a:solidFill>
          </a:ln>
        </p:spPr>
        <p:txBody>
          <a:bodyPr wrap="square" lIns="0" tIns="0" rIns="0" bIns="0" rtlCol="0"/>
          <a:lstStyle/>
          <a:p>
            <a:endParaRPr/>
          </a:p>
        </p:txBody>
      </p:sp>
      <p:sp>
        <p:nvSpPr>
          <p:cNvPr id="32" name="object 32"/>
          <p:cNvSpPr/>
          <p:nvPr/>
        </p:nvSpPr>
        <p:spPr>
          <a:xfrm>
            <a:off x="380631" y="5993155"/>
            <a:ext cx="380365" cy="451484"/>
          </a:xfrm>
          <a:custGeom>
            <a:avLst/>
            <a:gdLst/>
            <a:ahLst/>
            <a:cxnLst/>
            <a:rect l="l" t="t" r="r" b="b"/>
            <a:pathLst>
              <a:path w="380365" h="451485">
                <a:moveTo>
                  <a:pt x="204190" y="0"/>
                </a:moveTo>
                <a:lnTo>
                  <a:pt x="242345" y="2957"/>
                </a:lnTo>
                <a:lnTo>
                  <a:pt x="307382" y="26617"/>
                </a:lnTo>
                <a:lnTo>
                  <a:pt x="348220" y="62838"/>
                </a:lnTo>
                <a:lnTo>
                  <a:pt x="370547" y="103028"/>
                </a:lnTo>
                <a:lnTo>
                  <a:pt x="378917" y="127698"/>
                </a:lnTo>
                <a:lnTo>
                  <a:pt x="291706" y="148526"/>
                </a:lnTo>
                <a:lnTo>
                  <a:pt x="286781" y="132455"/>
                </a:lnTo>
                <a:lnTo>
                  <a:pt x="279758" y="118168"/>
                </a:lnTo>
                <a:lnTo>
                  <a:pt x="246470" y="86353"/>
                </a:lnTo>
                <a:lnTo>
                  <a:pt x="199720" y="75311"/>
                </a:lnTo>
                <a:lnTo>
                  <a:pt x="176610" y="77487"/>
                </a:lnTo>
                <a:lnTo>
                  <a:pt x="137244" y="94899"/>
                </a:lnTo>
                <a:lnTo>
                  <a:pt x="107774" y="130244"/>
                </a:lnTo>
                <a:lnTo>
                  <a:pt x="92667" y="186651"/>
                </a:lnTo>
                <a:lnTo>
                  <a:pt x="90779" y="222948"/>
                </a:lnTo>
                <a:lnTo>
                  <a:pt x="92641" y="261341"/>
                </a:lnTo>
                <a:lnTo>
                  <a:pt x="107528" y="320276"/>
                </a:lnTo>
                <a:lnTo>
                  <a:pt x="136550" y="356183"/>
                </a:lnTo>
                <a:lnTo>
                  <a:pt x="175246" y="373739"/>
                </a:lnTo>
                <a:lnTo>
                  <a:pt x="197942" y="375932"/>
                </a:lnTo>
                <a:lnTo>
                  <a:pt x="214890" y="374537"/>
                </a:lnTo>
                <a:lnTo>
                  <a:pt x="258368" y="353618"/>
                </a:lnTo>
                <a:lnTo>
                  <a:pt x="288279" y="305727"/>
                </a:lnTo>
                <a:lnTo>
                  <a:pt x="294678" y="283362"/>
                </a:lnTo>
                <a:lnTo>
                  <a:pt x="380111" y="310451"/>
                </a:lnTo>
                <a:lnTo>
                  <a:pt x="353945" y="372698"/>
                </a:lnTo>
                <a:lnTo>
                  <a:pt x="314769" y="416572"/>
                </a:lnTo>
                <a:lnTo>
                  <a:pt x="262943" y="442575"/>
                </a:lnTo>
                <a:lnTo>
                  <a:pt x="198831" y="451243"/>
                </a:lnTo>
                <a:lnTo>
                  <a:pt x="157311" y="447531"/>
                </a:lnTo>
                <a:lnTo>
                  <a:pt x="119659" y="436395"/>
                </a:lnTo>
                <a:lnTo>
                  <a:pt x="85874" y="417837"/>
                </a:lnTo>
                <a:lnTo>
                  <a:pt x="55956" y="391858"/>
                </a:lnTo>
                <a:lnTo>
                  <a:pt x="31477" y="359442"/>
                </a:lnTo>
                <a:lnTo>
                  <a:pt x="13990" y="321575"/>
                </a:lnTo>
                <a:lnTo>
                  <a:pt x="3497" y="278256"/>
                </a:lnTo>
                <a:lnTo>
                  <a:pt x="0" y="229489"/>
                </a:lnTo>
                <a:lnTo>
                  <a:pt x="3515" y="178058"/>
                </a:lnTo>
                <a:lnTo>
                  <a:pt x="14062" y="132713"/>
                </a:lnTo>
                <a:lnTo>
                  <a:pt x="31643" y="93452"/>
                </a:lnTo>
                <a:lnTo>
                  <a:pt x="56261" y="60274"/>
                </a:lnTo>
                <a:lnTo>
                  <a:pt x="86600" y="33904"/>
                </a:lnTo>
                <a:lnTo>
                  <a:pt x="121367" y="15068"/>
                </a:lnTo>
                <a:lnTo>
                  <a:pt x="160563" y="3767"/>
                </a:lnTo>
                <a:lnTo>
                  <a:pt x="204190" y="0"/>
                </a:lnTo>
                <a:close/>
              </a:path>
            </a:pathLst>
          </a:custGeom>
          <a:ln w="9144">
            <a:solidFill>
              <a:srgbClr val="33404E"/>
            </a:solidFill>
          </a:ln>
        </p:spPr>
        <p:txBody>
          <a:bodyPr wrap="square" lIns="0" tIns="0" rIns="0" bIns="0" rtlCol="0"/>
          <a:lstStyle/>
          <a:p>
            <a:endParaRPr/>
          </a:p>
        </p:txBody>
      </p:sp>
      <p:sp>
        <p:nvSpPr>
          <p:cNvPr id="33" name="object 33"/>
          <p:cNvSpPr/>
          <p:nvPr/>
        </p:nvSpPr>
        <p:spPr>
          <a:xfrm>
            <a:off x="6741032" y="4216488"/>
            <a:ext cx="1488567" cy="1390142"/>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2424557" y="1828800"/>
            <a:ext cx="4286250" cy="3219450"/>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67097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80" dirty="0"/>
              <a:t>What </a:t>
            </a:r>
            <a:r>
              <a:rPr spc="-55" dirty="0"/>
              <a:t>is </a:t>
            </a:r>
            <a:r>
              <a:rPr spc="-80" dirty="0"/>
              <a:t>this </a:t>
            </a:r>
            <a:r>
              <a:rPr spc="-85" dirty="0"/>
              <a:t>course </a:t>
            </a:r>
            <a:r>
              <a:rPr spc="-70" dirty="0"/>
              <a:t>all</a:t>
            </a:r>
            <a:r>
              <a:rPr spc="-800" dirty="0"/>
              <a:t> </a:t>
            </a:r>
            <a:r>
              <a:rPr spc="-85" dirty="0"/>
              <a:t>about?</a:t>
            </a:r>
          </a:p>
        </p:txBody>
      </p:sp>
      <p:sp>
        <p:nvSpPr>
          <p:cNvPr id="3" name="object 3"/>
          <p:cNvSpPr/>
          <p:nvPr/>
        </p:nvSpPr>
        <p:spPr>
          <a:xfrm>
            <a:off x="4572000" y="1971675"/>
            <a:ext cx="2667000" cy="343852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43000" y="2362200"/>
            <a:ext cx="2971800" cy="30480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74339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80" dirty="0"/>
              <a:t>What </a:t>
            </a:r>
            <a:r>
              <a:rPr spc="-5" dirty="0"/>
              <a:t>I </a:t>
            </a:r>
            <a:r>
              <a:rPr spc="-85" dirty="0"/>
              <a:t>expect </a:t>
            </a:r>
            <a:r>
              <a:rPr spc="-80" dirty="0"/>
              <a:t>from</a:t>
            </a:r>
            <a:r>
              <a:rPr spc="-695" dirty="0"/>
              <a:t> </a:t>
            </a:r>
            <a:r>
              <a:rPr spc="-80" dirty="0"/>
              <a:t>you?</a:t>
            </a:r>
          </a:p>
        </p:txBody>
      </p:sp>
      <p:sp>
        <p:nvSpPr>
          <p:cNvPr id="3" name="object 3"/>
          <p:cNvSpPr txBox="1"/>
          <p:nvPr/>
        </p:nvSpPr>
        <p:spPr>
          <a:xfrm>
            <a:off x="535940" y="1638553"/>
            <a:ext cx="4803775" cy="365760"/>
          </a:xfrm>
          <a:prstGeom prst="rect">
            <a:avLst/>
          </a:prstGeom>
        </p:spPr>
        <p:txBody>
          <a:bodyPr vert="horz" wrap="square" lIns="0" tIns="0" rIns="0" bIns="0" rtlCol="0">
            <a:spAutoFit/>
          </a:bodyPr>
          <a:lstStyle/>
          <a:p>
            <a:pPr marL="12700">
              <a:lnSpc>
                <a:spcPct val="100000"/>
              </a:lnSpc>
            </a:pPr>
            <a:r>
              <a:rPr sz="2400" spc="-70" dirty="0">
                <a:solidFill>
                  <a:srgbClr val="292934"/>
                </a:solidFill>
                <a:latin typeface="Arial"/>
                <a:cs typeface="Arial"/>
              </a:rPr>
              <a:t>Take </a:t>
            </a:r>
            <a:r>
              <a:rPr sz="2400" spc="-5" dirty="0">
                <a:solidFill>
                  <a:srgbClr val="292934"/>
                </a:solidFill>
                <a:latin typeface="Arial"/>
                <a:cs typeface="Arial"/>
              </a:rPr>
              <a:t>responsibility </a:t>
            </a:r>
            <a:r>
              <a:rPr sz="2400" dirty="0">
                <a:solidFill>
                  <a:srgbClr val="292934"/>
                </a:solidFill>
                <a:latin typeface="Arial"/>
                <a:cs typeface="Arial"/>
              </a:rPr>
              <a:t>for </a:t>
            </a:r>
            <a:r>
              <a:rPr sz="2400" spc="-5" dirty="0">
                <a:solidFill>
                  <a:srgbClr val="292934"/>
                </a:solidFill>
                <a:latin typeface="Arial"/>
                <a:cs typeface="Arial"/>
              </a:rPr>
              <a:t>your</a:t>
            </a:r>
            <a:r>
              <a:rPr sz="2400" spc="105" dirty="0">
                <a:solidFill>
                  <a:srgbClr val="292934"/>
                </a:solidFill>
                <a:latin typeface="Arial"/>
                <a:cs typeface="Arial"/>
              </a:rPr>
              <a:t> </a:t>
            </a:r>
            <a:r>
              <a:rPr sz="2400" spc="-5" dirty="0">
                <a:solidFill>
                  <a:srgbClr val="292934"/>
                </a:solidFill>
                <a:latin typeface="Arial"/>
                <a:cs typeface="Arial"/>
              </a:rPr>
              <a:t>learning</a:t>
            </a:r>
            <a:endParaRPr sz="2400">
              <a:latin typeface="Arial"/>
              <a:cs typeface="Arial"/>
            </a:endParaRPr>
          </a:p>
        </p:txBody>
      </p:sp>
      <p:sp>
        <p:nvSpPr>
          <p:cNvPr id="4" name="object 4"/>
          <p:cNvSpPr/>
          <p:nvPr/>
        </p:nvSpPr>
        <p:spPr>
          <a:xfrm>
            <a:off x="609600" y="2133600"/>
            <a:ext cx="7986776" cy="4495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48667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524000"/>
            <a:ext cx="8572246" cy="304317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35940" y="4610989"/>
            <a:ext cx="5382260" cy="2205355"/>
          </a:xfrm>
          <a:prstGeom prst="rect">
            <a:avLst/>
          </a:prstGeom>
        </p:spPr>
        <p:txBody>
          <a:bodyPr vert="horz" wrap="square" lIns="0" tIns="0" rIns="0" bIns="0" rtlCol="0">
            <a:spAutoFit/>
          </a:bodyPr>
          <a:lstStyle/>
          <a:p>
            <a:pPr marL="355600" indent="-342900">
              <a:lnSpc>
                <a:spcPct val="100000"/>
              </a:lnSpc>
              <a:buChar char="•"/>
              <a:tabLst>
                <a:tab pos="355600" algn="l"/>
                <a:tab pos="356235" algn="l"/>
              </a:tabLst>
            </a:pPr>
            <a:r>
              <a:rPr sz="2400" spc="-5" dirty="0">
                <a:solidFill>
                  <a:srgbClr val="292934"/>
                </a:solidFill>
                <a:latin typeface="Arial"/>
                <a:cs typeface="Arial"/>
              </a:rPr>
              <a:t>Be</a:t>
            </a:r>
            <a:r>
              <a:rPr sz="2400" spc="-60" dirty="0">
                <a:solidFill>
                  <a:srgbClr val="292934"/>
                </a:solidFill>
                <a:latin typeface="Arial"/>
                <a:cs typeface="Arial"/>
              </a:rPr>
              <a:t> </a:t>
            </a:r>
            <a:r>
              <a:rPr sz="2400" spc="-5" dirty="0">
                <a:solidFill>
                  <a:srgbClr val="292934"/>
                </a:solidFill>
                <a:latin typeface="Arial"/>
                <a:cs typeface="Arial"/>
              </a:rPr>
              <a:t>proactive</a:t>
            </a:r>
            <a:endParaRPr sz="2400">
              <a:latin typeface="Arial"/>
              <a:cs typeface="Arial"/>
            </a:endParaRPr>
          </a:p>
          <a:p>
            <a:pPr marL="355600" indent="-342900">
              <a:lnSpc>
                <a:spcPct val="100000"/>
              </a:lnSpc>
              <a:buChar char="•"/>
              <a:tabLst>
                <a:tab pos="355600" algn="l"/>
                <a:tab pos="356235" algn="l"/>
              </a:tabLst>
            </a:pPr>
            <a:r>
              <a:rPr sz="2400" spc="-5" dirty="0">
                <a:solidFill>
                  <a:srgbClr val="292934"/>
                </a:solidFill>
                <a:latin typeface="Arial"/>
                <a:cs typeface="Arial"/>
              </a:rPr>
              <a:t>Solve </a:t>
            </a:r>
            <a:r>
              <a:rPr sz="2400" dirty="0">
                <a:solidFill>
                  <a:srgbClr val="292934"/>
                </a:solidFill>
                <a:latin typeface="Arial"/>
                <a:cs typeface="Arial"/>
              </a:rPr>
              <a:t>as many </a:t>
            </a:r>
            <a:r>
              <a:rPr sz="2400" spc="-5" dirty="0">
                <a:solidFill>
                  <a:srgbClr val="292934"/>
                </a:solidFill>
                <a:latin typeface="Arial"/>
                <a:cs typeface="Arial"/>
              </a:rPr>
              <a:t>problems </a:t>
            </a:r>
            <a:r>
              <a:rPr sz="2400" dirty="0">
                <a:solidFill>
                  <a:srgbClr val="292934"/>
                </a:solidFill>
                <a:latin typeface="Arial"/>
                <a:cs typeface="Arial"/>
              </a:rPr>
              <a:t>as you</a:t>
            </a:r>
            <a:r>
              <a:rPr sz="2400" spc="-20" dirty="0">
                <a:solidFill>
                  <a:srgbClr val="292934"/>
                </a:solidFill>
                <a:latin typeface="Arial"/>
                <a:cs typeface="Arial"/>
              </a:rPr>
              <a:t> </a:t>
            </a:r>
            <a:r>
              <a:rPr sz="2400" dirty="0">
                <a:solidFill>
                  <a:srgbClr val="292934"/>
                </a:solidFill>
                <a:latin typeface="Arial"/>
                <a:cs typeface="Arial"/>
              </a:rPr>
              <a:t>can</a:t>
            </a:r>
            <a:endParaRPr sz="2400">
              <a:latin typeface="Arial"/>
              <a:cs typeface="Arial"/>
            </a:endParaRPr>
          </a:p>
          <a:p>
            <a:pPr marL="355600" indent="-342900">
              <a:lnSpc>
                <a:spcPct val="100000"/>
              </a:lnSpc>
              <a:buChar char="•"/>
              <a:tabLst>
                <a:tab pos="355600" algn="l"/>
                <a:tab pos="356235" algn="l"/>
              </a:tabLst>
            </a:pPr>
            <a:r>
              <a:rPr sz="2400" dirty="0">
                <a:solidFill>
                  <a:srgbClr val="292934"/>
                </a:solidFill>
                <a:latin typeface="Arial"/>
                <a:cs typeface="Arial"/>
              </a:rPr>
              <a:t>Practice!</a:t>
            </a:r>
            <a:r>
              <a:rPr sz="2400" spc="-110" dirty="0">
                <a:solidFill>
                  <a:srgbClr val="292934"/>
                </a:solidFill>
                <a:latin typeface="Arial"/>
                <a:cs typeface="Arial"/>
              </a:rPr>
              <a:t> </a:t>
            </a:r>
            <a:r>
              <a:rPr sz="2400" dirty="0">
                <a:solidFill>
                  <a:srgbClr val="292934"/>
                </a:solidFill>
                <a:latin typeface="Arial"/>
                <a:cs typeface="Arial"/>
              </a:rPr>
              <a:t>Practice!</a:t>
            </a:r>
            <a:endParaRPr sz="2400">
              <a:latin typeface="Arial"/>
              <a:cs typeface="Arial"/>
            </a:endParaRPr>
          </a:p>
          <a:p>
            <a:pPr marL="355600" indent="-342900">
              <a:lnSpc>
                <a:spcPct val="100000"/>
              </a:lnSpc>
              <a:buChar char="•"/>
              <a:tabLst>
                <a:tab pos="355600" algn="l"/>
                <a:tab pos="356235" algn="l"/>
              </a:tabLst>
            </a:pPr>
            <a:r>
              <a:rPr sz="2400" spc="-5" dirty="0">
                <a:solidFill>
                  <a:srgbClr val="292934"/>
                </a:solidFill>
                <a:latin typeface="Arial"/>
                <a:cs typeface="Arial"/>
              </a:rPr>
              <a:t>Labs are </a:t>
            </a:r>
            <a:r>
              <a:rPr sz="2400" dirty="0">
                <a:solidFill>
                  <a:srgbClr val="292934"/>
                </a:solidFill>
                <a:latin typeface="Arial"/>
                <a:cs typeface="Arial"/>
              </a:rPr>
              <a:t>very</a:t>
            </a:r>
            <a:r>
              <a:rPr sz="2400" spc="-20" dirty="0">
                <a:solidFill>
                  <a:srgbClr val="292934"/>
                </a:solidFill>
                <a:latin typeface="Arial"/>
                <a:cs typeface="Arial"/>
              </a:rPr>
              <a:t> </a:t>
            </a:r>
            <a:r>
              <a:rPr sz="2400" spc="-5" dirty="0">
                <a:solidFill>
                  <a:srgbClr val="292934"/>
                </a:solidFill>
                <a:latin typeface="Arial"/>
                <a:cs typeface="Arial"/>
              </a:rPr>
              <a:t>important</a:t>
            </a:r>
            <a:endParaRPr sz="2400">
              <a:latin typeface="Arial"/>
              <a:cs typeface="Arial"/>
            </a:endParaRPr>
          </a:p>
          <a:p>
            <a:pPr marL="355600" indent="-342900">
              <a:lnSpc>
                <a:spcPct val="100000"/>
              </a:lnSpc>
              <a:buChar char="•"/>
              <a:tabLst>
                <a:tab pos="355600" algn="l"/>
                <a:tab pos="356235" algn="l"/>
              </a:tabLst>
            </a:pPr>
            <a:r>
              <a:rPr sz="2400" dirty="0">
                <a:solidFill>
                  <a:srgbClr val="292934"/>
                </a:solidFill>
                <a:latin typeface="Arial"/>
                <a:cs typeface="Arial"/>
              </a:rPr>
              <a:t>Ask</a:t>
            </a:r>
            <a:r>
              <a:rPr sz="2400" spc="-70" dirty="0">
                <a:solidFill>
                  <a:srgbClr val="292934"/>
                </a:solidFill>
                <a:latin typeface="Arial"/>
                <a:cs typeface="Arial"/>
              </a:rPr>
              <a:t> </a:t>
            </a:r>
            <a:r>
              <a:rPr sz="2400" spc="-5" dirty="0">
                <a:solidFill>
                  <a:srgbClr val="292934"/>
                </a:solidFill>
                <a:latin typeface="Arial"/>
                <a:cs typeface="Arial"/>
              </a:rPr>
              <a:t>questions</a:t>
            </a:r>
            <a:endParaRPr sz="2400">
              <a:latin typeface="Arial"/>
              <a:cs typeface="Arial"/>
            </a:endParaRPr>
          </a:p>
          <a:p>
            <a:pPr marL="355600" indent="-342900">
              <a:lnSpc>
                <a:spcPct val="100000"/>
              </a:lnSpc>
              <a:buChar char="•"/>
              <a:tabLst>
                <a:tab pos="355600" algn="l"/>
                <a:tab pos="356235" algn="l"/>
              </a:tabLst>
            </a:pPr>
            <a:r>
              <a:rPr sz="2400" spc="-5" dirty="0">
                <a:solidFill>
                  <a:srgbClr val="292934"/>
                </a:solidFill>
                <a:latin typeface="Arial"/>
                <a:cs typeface="Arial"/>
              </a:rPr>
              <a:t>Please </a:t>
            </a:r>
            <a:r>
              <a:rPr sz="2400" dirty="0">
                <a:solidFill>
                  <a:srgbClr val="292934"/>
                </a:solidFill>
                <a:latin typeface="Arial"/>
                <a:cs typeface="Arial"/>
              </a:rPr>
              <a:t>take </a:t>
            </a:r>
            <a:r>
              <a:rPr sz="2400" spc="-5" dirty="0">
                <a:solidFill>
                  <a:srgbClr val="292934"/>
                </a:solidFill>
                <a:latin typeface="Arial"/>
                <a:cs typeface="Arial"/>
              </a:rPr>
              <a:t>notes </a:t>
            </a:r>
            <a:r>
              <a:rPr sz="2400" dirty="0">
                <a:solidFill>
                  <a:srgbClr val="292934"/>
                </a:solidFill>
                <a:latin typeface="Arial"/>
                <a:cs typeface="Arial"/>
              </a:rPr>
              <a:t>of </a:t>
            </a:r>
            <a:r>
              <a:rPr sz="2400" spc="-5" dirty="0">
                <a:solidFill>
                  <a:srgbClr val="292934"/>
                </a:solidFill>
                <a:latin typeface="Arial"/>
                <a:cs typeface="Arial"/>
              </a:rPr>
              <a:t>important</a:t>
            </a:r>
            <a:r>
              <a:rPr sz="2400" dirty="0">
                <a:solidFill>
                  <a:srgbClr val="292934"/>
                </a:solidFill>
                <a:latin typeface="Arial"/>
                <a:cs typeface="Arial"/>
              </a:rPr>
              <a:t> </a:t>
            </a:r>
            <a:r>
              <a:rPr sz="2400" spc="-5" dirty="0">
                <a:solidFill>
                  <a:srgbClr val="292934"/>
                </a:solidFill>
                <a:latin typeface="Arial"/>
                <a:cs typeface="Arial"/>
              </a:rPr>
              <a:t>points</a:t>
            </a:r>
            <a:endParaRPr sz="2400">
              <a:latin typeface="Arial"/>
              <a:cs typeface="Arial"/>
            </a:endParaRPr>
          </a:p>
        </p:txBody>
      </p:sp>
      <p:sp>
        <p:nvSpPr>
          <p:cNvPr id="4" name="object 4"/>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80" dirty="0"/>
              <a:t>What </a:t>
            </a:r>
            <a:r>
              <a:rPr spc="-5" dirty="0"/>
              <a:t>I </a:t>
            </a:r>
            <a:r>
              <a:rPr spc="-85" dirty="0"/>
              <a:t>expect </a:t>
            </a:r>
            <a:r>
              <a:rPr spc="-80" dirty="0"/>
              <a:t>from</a:t>
            </a:r>
            <a:r>
              <a:rPr spc="-695" dirty="0"/>
              <a:t> </a:t>
            </a:r>
            <a:r>
              <a:rPr spc="-80" dirty="0"/>
              <a:t>you?</a:t>
            </a:r>
          </a:p>
        </p:txBody>
      </p:sp>
    </p:spTree>
    <p:extLst>
      <p:ext uri="{BB962C8B-B14F-4D97-AF65-F5344CB8AC3E}">
        <p14:creationId xmlns:p14="http://schemas.microsoft.com/office/powerpoint/2010/main" val="951023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190" dirty="0"/>
              <a:t>Text</a:t>
            </a:r>
            <a:r>
              <a:rPr spc="-285" dirty="0"/>
              <a:t> </a:t>
            </a:r>
            <a:r>
              <a:rPr spc="-85" dirty="0"/>
              <a:t>Books</a:t>
            </a:r>
          </a:p>
        </p:txBody>
      </p:sp>
      <p:sp>
        <p:nvSpPr>
          <p:cNvPr id="4" name="Rectangle 3"/>
          <p:cNvSpPr/>
          <p:nvPr/>
        </p:nvSpPr>
        <p:spPr>
          <a:xfrm>
            <a:off x="457200" y="1397675"/>
            <a:ext cx="7696200" cy="1754326"/>
          </a:xfrm>
          <a:prstGeom prst="rect">
            <a:avLst/>
          </a:prstGeom>
        </p:spPr>
        <p:txBody>
          <a:bodyPr wrap="square">
            <a:spAutoFit/>
          </a:bodyPr>
          <a:lstStyle/>
          <a:p>
            <a:r>
              <a:rPr lang="en-IN" dirty="0"/>
              <a:t>1. Brett D. McLaughlin, Head First Object-Oriented Analysis and Design, O Reilly, 2006</a:t>
            </a:r>
          </a:p>
          <a:p>
            <a:r>
              <a:rPr lang="en-IN" dirty="0"/>
              <a:t>2. Matt </a:t>
            </a:r>
            <a:r>
              <a:rPr lang="en-IN" dirty="0" err="1"/>
              <a:t>Weisfeld</a:t>
            </a:r>
            <a:r>
              <a:rPr lang="en-IN" dirty="0"/>
              <a:t>, The Object-Oriented Thought Process, Addison-Wesley Professional, 2019</a:t>
            </a:r>
          </a:p>
          <a:p>
            <a:r>
              <a:rPr lang="en-IN" dirty="0"/>
              <a:t>3. Herbert </a:t>
            </a:r>
            <a:r>
              <a:rPr lang="en-IN" dirty="0" err="1"/>
              <a:t>Schild</a:t>
            </a:r>
            <a:r>
              <a:rPr lang="en-IN" dirty="0"/>
              <a:t>, The Complete Reference, Java 2, McGraw Hill, 2018 </a:t>
            </a:r>
          </a:p>
          <a:p>
            <a:r>
              <a:rPr lang="en-IN" dirty="0"/>
              <a:t>4. </a:t>
            </a:r>
            <a:r>
              <a:rPr lang="en-IN" dirty="0" err="1"/>
              <a:t>Balaguruswamy</a:t>
            </a:r>
            <a:r>
              <a:rPr lang="en-IN" dirty="0"/>
              <a:t>, Programming with Java – A Primer, McGraw Hill, 2019 </a:t>
            </a:r>
          </a:p>
        </p:txBody>
      </p:sp>
    </p:spTree>
    <p:extLst>
      <p:ext uri="{BB962C8B-B14F-4D97-AF65-F5344CB8AC3E}">
        <p14:creationId xmlns:p14="http://schemas.microsoft.com/office/powerpoint/2010/main" val="282692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458025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Introduction</a:t>
            </a:r>
            <a:r>
              <a:rPr sz="4000" spc="-15" dirty="0">
                <a:solidFill>
                  <a:srgbClr val="696363"/>
                </a:solidFill>
              </a:rPr>
              <a:t> </a:t>
            </a:r>
            <a:r>
              <a:rPr sz="4000" spc="-5" dirty="0">
                <a:solidFill>
                  <a:srgbClr val="696363"/>
                </a:solidFill>
              </a:rPr>
              <a:t>to</a:t>
            </a:r>
            <a:r>
              <a:rPr sz="4000" spc="-25" dirty="0">
                <a:solidFill>
                  <a:srgbClr val="696363"/>
                </a:solidFill>
              </a:rPr>
              <a:t> </a:t>
            </a:r>
            <a:r>
              <a:rPr sz="4000" spc="-150" dirty="0">
                <a:solidFill>
                  <a:srgbClr val="696363"/>
                </a:solidFill>
              </a:rPr>
              <a:t>JAVA</a:t>
            </a:r>
            <a:endParaRPr sz="4000"/>
          </a:p>
        </p:txBody>
      </p:sp>
      <p:sp>
        <p:nvSpPr>
          <p:cNvPr id="3" name="object 3"/>
          <p:cNvSpPr txBox="1"/>
          <p:nvPr/>
        </p:nvSpPr>
        <p:spPr>
          <a:xfrm>
            <a:off x="763016" y="1436954"/>
            <a:ext cx="7662545" cy="3502025"/>
          </a:xfrm>
          <a:prstGeom prst="rect">
            <a:avLst/>
          </a:prstGeom>
        </p:spPr>
        <p:txBody>
          <a:bodyPr vert="horz" wrap="square" lIns="0" tIns="13335" rIns="0" bIns="0" rtlCol="0">
            <a:spAutoFit/>
          </a:bodyPr>
          <a:lstStyle/>
          <a:p>
            <a:pPr marL="285115" marR="921385" indent="-273050">
              <a:lnSpc>
                <a:spcPct val="100000"/>
              </a:lnSpc>
              <a:spcBef>
                <a:spcPts val="105"/>
              </a:spcBef>
              <a:buClr>
                <a:srgbClr val="D24717"/>
              </a:buClr>
              <a:buSzPct val="84615"/>
              <a:buFont typeface="Segoe UI Symbol"/>
              <a:buChar char="⚫"/>
              <a:tabLst>
                <a:tab pos="285750" algn="l"/>
              </a:tabLst>
            </a:pPr>
            <a:r>
              <a:rPr sz="2600" dirty="0">
                <a:latin typeface="Arial MT"/>
                <a:cs typeface="Arial MT"/>
              </a:rPr>
              <a:t>The </a:t>
            </a:r>
            <a:r>
              <a:rPr sz="2600" spc="5" dirty="0">
                <a:latin typeface="Arial MT"/>
                <a:cs typeface="Arial MT"/>
              </a:rPr>
              <a:t>Java </a:t>
            </a:r>
            <a:r>
              <a:rPr sz="2600" dirty="0">
                <a:latin typeface="Arial MT"/>
                <a:cs typeface="Arial MT"/>
              </a:rPr>
              <a:t>language was designed at Sun </a:t>
            </a:r>
            <a:r>
              <a:rPr sz="2600" spc="5" dirty="0">
                <a:latin typeface="Arial MT"/>
                <a:cs typeface="Arial MT"/>
              </a:rPr>
              <a:t> </a:t>
            </a:r>
            <a:r>
              <a:rPr sz="2600" dirty="0">
                <a:latin typeface="Arial MT"/>
                <a:cs typeface="Arial MT"/>
              </a:rPr>
              <a:t>Microsystems,</a:t>
            </a:r>
            <a:r>
              <a:rPr sz="2600" spc="-30" dirty="0">
                <a:latin typeface="Arial MT"/>
                <a:cs typeface="Arial MT"/>
              </a:rPr>
              <a:t> </a:t>
            </a:r>
            <a:r>
              <a:rPr sz="2600" spc="-5" dirty="0">
                <a:latin typeface="Arial MT"/>
                <a:cs typeface="Arial MT"/>
              </a:rPr>
              <a:t>first</a:t>
            </a:r>
            <a:r>
              <a:rPr sz="2600" dirty="0">
                <a:latin typeface="Arial MT"/>
                <a:cs typeface="Arial MT"/>
              </a:rPr>
              <a:t> release</a:t>
            </a:r>
            <a:r>
              <a:rPr sz="2600" spc="-15" dirty="0">
                <a:latin typeface="Arial MT"/>
                <a:cs typeface="Arial MT"/>
              </a:rPr>
              <a:t> </a:t>
            </a:r>
            <a:r>
              <a:rPr sz="2600" dirty="0">
                <a:latin typeface="Arial MT"/>
                <a:cs typeface="Arial MT"/>
              </a:rPr>
              <a:t>in January</a:t>
            </a:r>
            <a:r>
              <a:rPr sz="2600" spc="-10" dirty="0">
                <a:latin typeface="Arial MT"/>
                <a:cs typeface="Arial MT"/>
              </a:rPr>
              <a:t> </a:t>
            </a:r>
            <a:r>
              <a:rPr sz="2600" dirty="0">
                <a:latin typeface="Arial MT"/>
                <a:cs typeface="Arial MT"/>
              </a:rPr>
              <a:t>1995.</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James</a:t>
            </a:r>
            <a:r>
              <a:rPr sz="2600" spc="-25" dirty="0">
                <a:latin typeface="Arial MT"/>
                <a:cs typeface="Arial MT"/>
              </a:rPr>
              <a:t> </a:t>
            </a:r>
            <a:r>
              <a:rPr sz="2600" dirty="0">
                <a:latin typeface="Arial MT"/>
                <a:cs typeface="Arial MT"/>
              </a:rPr>
              <a:t>Gosling,</a:t>
            </a:r>
            <a:r>
              <a:rPr sz="2600" spc="-15" dirty="0">
                <a:latin typeface="Arial MT"/>
                <a:cs typeface="Arial MT"/>
              </a:rPr>
              <a:t> </a:t>
            </a:r>
            <a:r>
              <a:rPr sz="2600" dirty="0">
                <a:latin typeface="Arial MT"/>
                <a:cs typeface="Arial MT"/>
              </a:rPr>
              <a:t>Man behind</a:t>
            </a:r>
            <a:r>
              <a:rPr sz="2600" spc="-10" dirty="0">
                <a:latin typeface="Arial MT"/>
                <a:cs typeface="Arial MT"/>
              </a:rPr>
              <a:t> </a:t>
            </a:r>
            <a:r>
              <a:rPr sz="2600" dirty="0">
                <a:latin typeface="Arial MT"/>
                <a:cs typeface="Arial MT"/>
              </a:rPr>
              <a:t>the</a:t>
            </a:r>
            <a:r>
              <a:rPr sz="2600" spc="10" dirty="0">
                <a:latin typeface="Arial MT"/>
                <a:cs typeface="Arial MT"/>
              </a:rPr>
              <a:t> </a:t>
            </a:r>
            <a:r>
              <a:rPr sz="2600" dirty="0">
                <a:latin typeface="Arial MT"/>
                <a:cs typeface="Arial MT"/>
              </a:rPr>
              <a:t>project.</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Need</a:t>
            </a:r>
            <a:r>
              <a:rPr sz="2600" spc="-20" dirty="0">
                <a:latin typeface="Arial MT"/>
                <a:cs typeface="Arial MT"/>
              </a:rPr>
              <a:t> </a:t>
            </a:r>
            <a:r>
              <a:rPr sz="2600" dirty="0">
                <a:latin typeface="Arial MT"/>
                <a:cs typeface="Arial MT"/>
              </a:rPr>
              <a:t>:</a:t>
            </a:r>
            <a:r>
              <a:rPr sz="2600" spc="-10" dirty="0">
                <a:latin typeface="Arial MT"/>
                <a:cs typeface="Arial MT"/>
              </a:rPr>
              <a:t> </a:t>
            </a:r>
            <a:r>
              <a:rPr sz="2600" dirty="0">
                <a:latin typeface="Arial MT"/>
                <a:cs typeface="Arial MT"/>
              </a:rPr>
              <a:t>Platform</a:t>
            </a:r>
            <a:r>
              <a:rPr sz="2600" spc="-5" dirty="0">
                <a:latin typeface="Arial MT"/>
                <a:cs typeface="Arial MT"/>
              </a:rPr>
              <a:t> </a:t>
            </a:r>
            <a:r>
              <a:rPr sz="2600" dirty="0">
                <a:latin typeface="Arial MT"/>
                <a:cs typeface="Arial MT"/>
              </a:rPr>
              <a:t>Independence</a:t>
            </a:r>
            <a:endParaRPr sz="2600">
              <a:latin typeface="Arial MT"/>
              <a:cs typeface="Arial MT"/>
            </a:endParaRPr>
          </a:p>
          <a:p>
            <a:pPr marL="285115" marR="20320" indent="-273050">
              <a:lnSpc>
                <a:spcPct val="100000"/>
              </a:lnSpc>
              <a:spcBef>
                <a:spcPts val="600"/>
              </a:spcBef>
              <a:buClr>
                <a:srgbClr val="D24717"/>
              </a:buClr>
              <a:buSzPct val="84615"/>
              <a:buFont typeface="Segoe UI Symbol"/>
              <a:buChar char="⚫"/>
              <a:tabLst>
                <a:tab pos="285750" algn="l"/>
              </a:tabLst>
            </a:pPr>
            <a:r>
              <a:rPr sz="2600" spc="-5" dirty="0">
                <a:latin typeface="Arial MT"/>
                <a:cs typeface="Arial MT"/>
              </a:rPr>
              <a:t>Difference</a:t>
            </a:r>
            <a:r>
              <a:rPr sz="2600" spc="-20" dirty="0">
                <a:latin typeface="Arial MT"/>
                <a:cs typeface="Arial MT"/>
              </a:rPr>
              <a:t> </a:t>
            </a:r>
            <a:r>
              <a:rPr sz="2600" dirty="0">
                <a:latin typeface="Arial MT"/>
                <a:cs typeface="Arial MT"/>
              </a:rPr>
              <a:t>in</a:t>
            </a:r>
            <a:r>
              <a:rPr sz="2600" spc="-5" dirty="0">
                <a:latin typeface="Arial MT"/>
                <a:cs typeface="Arial MT"/>
              </a:rPr>
              <a:t> </a:t>
            </a:r>
            <a:r>
              <a:rPr sz="2600" spc="-10" dirty="0">
                <a:latin typeface="Arial MT"/>
                <a:cs typeface="Arial MT"/>
              </a:rPr>
              <a:t>HARDWARE</a:t>
            </a:r>
            <a:r>
              <a:rPr sz="2600" spc="-50" dirty="0">
                <a:latin typeface="Arial MT"/>
                <a:cs typeface="Arial MT"/>
              </a:rPr>
              <a:t> </a:t>
            </a:r>
            <a:r>
              <a:rPr sz="2600" dirty="0">
                <a:latin typeface="Arial MT"/>
                <a:cs typeface="Arial MT"/>
              </a:rPr>
              <a:t>on</a:t>
            </a:r>
            <a:r>
              <a:rPr sz="2600" spc="5" dirty="0">
                <a:latin typeface="Arial MT"/>
                <a:cs typeface="Arial MT"/>
              </a:rPr>
              <a:t> </a:t>
            </a:r>
            <a:r>
              <a:rPr sz="2600" dirty="0">
                <a:latin typeface="Arial MT"/>
                <a:cs typeface="Arial MT"/>
              </a:rPr>
              <a:t>where</a:t>
            </a:r>
            <a:r>
              <a:rPr sz="2600" spc="-20" dirty="0">
                <a:latin typeface="Arial MT"/>
                <a:cs typeface="Arial MT"/>
              </a:rPr>
              <a:t> </a:t>
            </a:r>
            <a:r>
              <a:rPr sz="2600" dirty="0">
                <a:latin typeface="Arial MT"/>
                <a:cs typeface="Arial MT"/>
              </a:rPr>
              <a:t>the</a:t>
            </a:r>
            <a:r>
              <a:rPr sz="2600" spc="5" dirty="0">
                <a:latin typeface="Arial MT"/>
                <a:cs typeface="Arial MT"/>
              </a:rPr>
              <a:t> </a:t>
            </a:r>
            <a:r>
              <a:rPr sz="2600" dirty="0">
                <a:latin typeface="Arial MT"/>
                <a:cs typeface="Arial MT"/>
              </a:rPr>
              <a:t>programs </a:t>
            </a:r>
            <a:r>
              <a:rPr sz="2600" spc="-705" dirty="0">
                <a:latin typeface="Arial MT"/>
                <a:cs typeface="Arial MT"/>
              </a:rPr>
              <a:t> </a:t>
            </a:r>
            <a:r>
              <a:rPr sz="2600" dirty="0">
                <a:latin typeface="Arial MT"/>
                <a:cs typeface="Arial MT"/>
              </a:rPr>
              <a:t>are D</a:t>
            </a:r>
            <a:r>
              <a:rPr sz="2600" spc="5" dirty="0">
                <a:latin typeface="Arial MT"/>
                <a:cs typeface="Arial MT"/>
              </a:rPr>
              <a:t>E</a:t>
            </a:r>
            <a:r>
              <a:rPr sz="2600" dirty="0">
                <a:latin typeface="Arial MT"/>
                <a:cs typeface="Arial MT"/>
              </a:rPr>
              <a:t>VE</a:t>
            </a:r>
            <a:r>
              <a:rPr sz="2600" spc="5" dirty="0">
                <a:latin typeface="Arial MT"/>
                <a:cs typeface="Arial MT"/>
              </a:rPr>
              <a:t>L</a:t>
            </a:r>
            <a:r>
              <a:rPr sz="2600" dirty="0">
                <a:latin typeface="Arial MT"/>
                <a:cs typeface="Arial MT"/>
              </a:rPr>
              <a:t>OP</a:t>
            </a:r>
            <a:r>
              <a:rPr sz="2600" spc="5" dirty="0">
                <a:latin typeface="Arial MT"/>
                <a:cs typeface="Arial MT"/>
              </a:rPr>
              <a:t>E</a:t>
            </a:r>
            <a:r>
              <a:rPr sz="2600" dirty="0">
                <a:latin typeface="Arial MT"/>
                <a:cs typeface="Arial MT"/>
              </a:rPr>
              <a:t>D</a:t>
            </a:r>
            <a:r>
              <a:rPr sz="2600" spc="-180" dirty="0">
                <a:latin typeface="Arial MT"/>
                <a:cs typeface="Arial MT"/>
              </a:rPr>
              <a:t> </a:t>
            </a:r>
            <a:r>
              <a:rPr sz="2600" dirty="0">
                <a:latin typeface="Arial MT"/>
                <a:cs typeface="Arial MT"/>
              </a:rPr>
              <a:t>AND</a:t>
            </a:r>
            <a:r>
              <a:rPr sz="2600" spc="-10" dirty="0">
                <a:latin typeface="Arial MT"/>
                <a:cs typeface="Arial MT"/>
              </a:rPr>
              <a:t> </a:t>
            </a:r>
            <a:r>
              <a:rPr sz="2600" dirty="0">
                <a:latin typeface="Arial MT"/>
                <a:cs typeface="Arial MT"/>
              </a:rPr>
              <a:t>E</a:t>
            </a:r>
            <a:r>
              <a:rPr sz="2600" spc="-20" dirty="0">
                <a:latin typeface="Arial MT"/>
                <a:cs typeface="Arial MT"/>
              </a:rPr>
              <a:t>X</a:t>
            </a:r>
            <a:r>
              <a:rPr sz="2600" dirty="0">
                <a:latin typeface="Arial MT"/>
                <a:cs typeface="Arial MT"/>
              </a:rPr>
              <a:t>EC</a:t>
            </a:r>
            <a:r>
              <a:rPr sz="2600" spc="5" dirty="0">
                <a:latin typeface="Arial MT"/>
                <a:cs typeface="Arial MT"/>
              </a:rPr>
              <a:t>U</a:t>
            </a:r>
            <a:r>
              <a:rPr sz="2600" dirty="0">
                <a:latin typeface="Arial MT"/>
                <a:cs typeface="Arial MT"/>
              </a:rPr>
              <a:t>T</a:t>
            </a:r>
            <a:r>
              <a:rPr sz="2600" spc="5" dirty="0">
                <a:latin typeface="Arial MT"/>
                <a:cs typeface="Arial MT"/>
              </a:rPr>
              <a:t>E</a:t>
            </a:r>
            <a:r>
              <a:rPr sz="2600" dirty="0">
                <a:latin typeface="Arial MT"/>
                <a:cs typeface="Arial MT"/>
              </a:rPr>
              <a:t>D.</a:t>
            </a:r>
            <a:endParaRPr sz="2600">
              <a:latin typeface="Arial MT"/>
              <a:cs typeface="Arial MT"/>
            </a:endParaRPr>
          </a:p>
          <a:p>
            <a:pPr marL="285115" marR="5080"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Over</a:t>
            </a:r>
            <a:r>
              <a:rPr sz="2600" spc="-15" dirty="0">
                <a:latin typeface="Arial MT"/>
                <a:cs typeface="Arial MT"/>
              </a:rPr>
              <a:t> </a:t>
            </a:r>
            <a:r>
              <a:rPr sz="2600" dirty="0">
                <a:latin typeface="Arial MT"/>
                <a:cs typeface="Arial MT"/>
              </a:rPr>
              <a:t>the</a:t>
            </a:r>
            <a:r>
              <a:rPr sz="2600" spc="10" dirty="0">
                <a:latin typeface="Arial MT"/>
                <a:cs typeface="Arial MT"/>
              </a:rPr>
              <a:t> </a:t>
            </a:r>
            <a:r>
              <a:rPr sz="2600" dirty="0">
                <a:latin typeface="Arial MT"/>
                <a:cs typeface="Arial MT"/>
              </a:rPr>
              <a:t>years,</a:t>
            </a:r>
            <a:r>
              <a:rPr sz="2600" spc="-15" dirty="0">
                <a:latin typeface="Arial MT"/>
                <a:cs typeface="Arial MT"/>
              </a:rPr>
              <a:t> </a:t>
            </a:r>
            <a:r>
              <a:rPr sz="2600" dirty="0">
                <a:latin typeface="Arial MT"/>
                <a:cs typeface="Arial MT"/>
              </a:rPr>
              <a:t>Internet</a:t>
            </a:r>
            <a:r>
              <a:rPr sz="2600" spc="-40" dirty="0">
                <a:latin typeface="Arial MT"/>
                <a:cs typeface="Arial MT"/>
              </a:rPr>
              <a:t> </a:t>
            </a:r>
            <a:r>
              <a:rPr sz="2600" spc="-70" dirty="0">
                <a:latin typeface="Arial MT"/>
                <a:cs typeface="Arial MT"/>
              </a:rPr>
              <a:t>Took</a:t>
            </a:r>
            <a:r>
              <a:rPr sz="2600" spc="-20" dirty="0">
                <a:latin typeface="Arial MT"/>
                <a:cs typeface="Arial MT"/>
              </a:rPr>
              <a:t> </a:t>
            </a:r>
            <a:r>
              <a:rPr sz="2600" dirty="0">
                <a:latin typeface="Arial MT"/>
                <a:cs typeface="Arial MT"/>
              </a:rPr>
              <a:t>over the demands</a:t>
            </a:r>
            <a:r>
              <a:rPr sz="2600" spc="-20" dirty="0">
                <a:latin typeface="Arial MT"/>
                <a:cs typeface="Arial MT"/>
              </a:rPr>
              <a:t> </a:t>
            </a:r>
            <a:r>
              <a:rPr sz="2600" dirty="0">
                <a:latin typeface="Arial MT"/>
                <a:cs typeface="Arial MT"/>
              </a:rPr>
              <a:t>of </a:t>
            </a:r>
            <a:r>
              <a:rPr sz="2600" spc="-710" dirty="0">
                <a:latin typeface="Arial MT"/>
                <a:cs typeface="Arial MT"/>
              </a:rPr>
              <a:t> </a:t>
            </a:r>
            <a:r>
              <a:rPr sz="2600" dirty="0">
                <a:latin typeface="Arial MT"/>
                <a:cs typeface="Arial MT"/>
              </a:rPr>
              <a:t>embedded</a:t>
            </a:r>
            <a:r>
              <a:rPr sz="2600" spc="-30" dirty="0">
                <a:latin typeface="Arial MT"/>
                <a:cs typeface="Arial MT"/>
              </a:rPr>
              <a:t> </a:t>
            </a:r>
            <a:r>
              <a:rPr sz="2600" dirty="0">
                <a:latin typeface="Arial MT"/>
                <a:cs typeface="Arial MT"/>
              </a:rPr>
              <a:t>systems.</a:t>
            </a:r>
            <a:endParaRPr sz="26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556831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J</a:t>
            </a:r>
            <a:r>
              <a:rPr sz="4000" spc="-305" dirty="0">
                <a:solidFill>
                  <a:srgbClr val="696363"/>
                </a:solidFill>
              </a:rPr>
              <a:t>AV</a:t>
            </a:r>
            <a:r>
              <a:rPr sz="4000" spc="-5" dirty="0">
                <a:solidFill>
                  <a:srgbClr val="696363"/>
                </a:solidFill>
              </a:rPr>
              <a:t>A</a:t>
            </a:r>
            <a:r>
              <a:rPr sz="4000" spc="-220" dirty="0">
                <a:solidFill>
                  <a:srgbClr val="696363"/>
                </a:solidFill>
              </a:rPr>
              <a:t> </a:t>
            </a:r>
            <a:r>
              <a:rPr sz="4000" spc="-5" dirty="0">
                <a:solidFill>
                  <a:srgbClr val="696363"/>
                </a:solidFill>
              </a:rPr>
              <a:t>lang</a:t>
            </a:r>
            <a:r>
              <a:rPr sz="4000" spc="-20" dirty="0">
                <a:solidFill>
                  <a:srgbClr val="696363"/>
                </a:solidFill>
              </a:rPr>
              <a:t>u</a:t>
            </a:r>
            <a:r>
              <a:rPr sz="4000" spc="-5" dirty="0">
                <a:solidFill>
                  <a:srgbClr val="696363"/>
                </a:solidFill>
              </a:rPr>
              <a:t>age</a:t>
            </a:r>
            <a:r>
              <a:rPr sz="4000" spc="30" dirty="0">
                <a:solidFill>
                  <a:srgbClr val="696363"/>
                </a:solidFill>
              </a:rPr>
              <a:t> </a:t>
            </a:r>
            <a:r>
              <a:rPr sz="4000" spc="-5" dirty="0">
                <a:solidFill>
                  <a:srgbClr val="696363"/>
                </a:solidFill>
              </a:rPr>
              <a:t>and </a:t>
            </a:r>
            <a:r>
              <a:rPr sz="4000" spc="5" dirty="0">
                <a:solidFill>
                  <a:srgbClr val="696363"/>
                </a:solidFill>
              </a:rPr>
              <a:t>J</a:t>
            </a:r>
            <a:r>
              <a:rPr sz="4000" spc="-5" dirty="0">
                <a:solidFill>
                  <a:srgbClr val="696363"/>
                </a:solidFill>
              </a:rPr>
              <a:t>VM</a:t>
            </a:r>
            <a:endParaRPr sz="4000"/>
          </a:p>
        </p:txBody>
      </p:sp>
      <p:grpSp>
        <p:nvGrpSpPr>
          <p:cNvPr id="3" name="object 3"/>
          <p:cNvGrpSpPr/>
          <p:nvPr/>
        </p:nvGrpSpPr>
        <p:grpSpPr>
          <a:xfrm>
            <a:off x="1290827" y="3789426"/>
            <a:ext cx="6921500" cy="2592705"/>
            <a:chOff x="1290827" y="3789426"/>
            <a:chExt cx="6921500" cy="2592705"/>
          </a:xfrm>
        </p:grpSpPr>
        <p:pic>
          <p:nvPicPr>
            <p:cNvPr id="4" name="object 4"/>
            <p:cNvPicPr/>
            <p:nvPr/>
          </p:nvPicPr>
          <p:blipFill>
            <a:blip r:embed="rId2" cstate="print"/>
            <a:stretch>
              <a:fillRect/>
            </a:stretch>
          </p:blipFill>
          <p:spPr>
            <a:xfrm>
              <a:off x="4571999" y="3789426"/>
              <a:ext cx="3640074" cy="2592324"/>
            </a:xfrm>
            <a:prstGeom prst="rect">
              <a:avLst/>
            </a:prstGeom>
          </p:spPr>
        </p:pic>
        <p:pic>
          <p:nvPicPr>
            <p:cNvPr id="5" name="object 5"/>
            <p:cNvPicPr/>
            <p:nvPr/>
          </p:nvPicPr>
          <p:blipFill>
            <a:blip r:embed="rId3" cstate="print"/>
            <a:stretch>
              <a:fillRect/>
            </a:stretch>
          </p:blipFill>
          <p:spPr>
            <a:xfrm>
              <a:off x="1325244" y="4142740"/>
              <a:ext cx="1740916" cy="1164844"/>
            </a:xfrm>
            <a:prstGeom prst="rect">
              <a:avLst/>
            </a:prstGeom>
          </p:spPr>
        </p:pic>
        <p:pic>
          <p:nvPicPr>
            <p:cNvPr id="6" name="object 6"/>
            <p:cNvPicPr/>
            <p:nvPr/>
          </p:nvPicPr>
          <p:blipFill>
            <a:blip r:embed="rId4" cstate="print"/>
            <a:stretch>
              <a:fillRect/>
            </a:stretch>
          </p:blipFill>
          <p:spPr>
            <a:xfrm>
              <a:off x="1290827" y="4616196"/>
              <a:ext cx="1810512" cy="804671"/>
            </a:xfrm>
            <a:prstGeom prst="rect">
              <a:avLst/>
            </a:prstGeom>
          </p:spPr>
        </p:pic>
      </p:grpSp>
      <p:sp>
        <p:nvSpPr>
          <p:cNvPr id="7" name="object 7"/>
          <p:cNvSpPr txBox="1"/>
          <p:nvPr/>
        </p:nvSpPr>
        <p:spPr>
          <a:xfrm>
            <a:off x="993444" y="1471930"/>
            <a:ext cx="7313295" cy="3684270"/>
          </a:xfrm>
          <a:prstGeom prst="rect">
            <a:avLst/>
          </a:prstGeom>
        </p:spPr>
        <p:txBody>
          <a:bodyPr vert="horz" wrap="square" lIns="0" tIns="13335" rIns="0" bIns="0" rtlCol="0">
            <a:spAutoFit/>
          </a:bodyPr>
          <a:lstStyle/>
          <a:p>
            <a:pPr marL="285115" marR="92710" indent="-273050">
              <a:lnSpc>
                <a:spcPct val="100000"/>
              </a:lnSpc>
              <a:spcBef>
                <a:spcPts val="105"/>
              </a:spcBef>
              <a:buClr>
                <a:srgbClr val="D24717"/>
              </a:buClr>
              <a:buSzPct val="84615"/>
              <a:buFont typeface="Segoe UI Symbol"/>
              <a:buChar char="⚫"/>
              <a:tabLst>
                <a:tab pos="285750" algn="l"/>
              </a:tabLst>
            </a:pPr>
            <a:r>
              <a:rPr sz="2600" dirty="0">
                <a:latin typeface="Arial MT"/>
                <a:cs typeface="Arial MT"/>
              </a:rPr>
              <a:t>While</a:t>
            </a:r>
            <a:r>
              <a:rPr sz="2600" spc="-15" dirty="0">
                <a:latin typeface="Arial MT"/>
                <a:cs typeface="Arial MT"/>
              </a:rPr>
              <a:t> </a:t>
            </a:r>
            <a:r>
              <a:rPr sz="2600" dirty="0">
                <a:latin typeface="Arial MT"/>
                <a:cs typeface="Arial MT"/>
              </a:rPr>
              <a:t>the</a:t>
            </a:r>
            <a:r>
              <a:rPr sz="2600" spc="5" dirty="0">
                <a:latin typeface="Arial MT"/>
                <a:cs typeface="Arial MT"/>
              </a:rPr>
              <a:t> </a:t>
            </a:r>
            <a:r>
              <a:rPr sz="2600" dirty="0">
                <a:latin typeface="Arial MT"/>
                <a:cs typeface="Arial MT"/>
              </a:rPr>
              <a:t>team</a:t>
            </a:r>
            <a:r>
              <a:rPr sz="2600" spc="-10" dirty="0">
                <a:latin typeface="Arial MT"/>
                <a:cs typeface="Arial MT"/>
              </a:rPr>
              <a:t> </a:t>
            </a:r>
            <a:r>
              <a:rPr sz="2600" dirty="0">
                <a:latin typeface="Arial MT"/>
                <a:cs typeface="Arial MT"/>
              </a:rPr>
              <a:t>may</a:t>
            </a:r>
            <a:r>
              <a:rPr sz="2600" spc="-10" dirty="0">
                <a:latin typeface="Arial MT"/>
                <a:cs typeface="Arial MT"/>
              </a:rPr>
              <a:t> </a:t>
            </a:r>
            <a:r>
              <a:rPr sz="2600" dirty="0">
                <a:latin typeface="Arial MT"/>
                <a:cs typeface="Arial MT"/>
              </a:rPr>
              <a:t>have</a:t>
            </a:r>
            <a:r>
              <a:rPr sz="2600" spc="-10" dirty="0">
                <a:latin typeface="Arial MT"/>
                <a:cs typeface="Arial MT"/>
              </a:rPr>
              <a:t> </a:t>
            </a:r>
            <a:r>
              <a:rPr sz="2600" dirty="0">
                <a:latin typeface="Arial MT"/>
                <a:cs typeface="Arial MT"/>
              </a:rPr>
              <a:t>originally</a:t>
            </a:r>
            <a:r>
              <a:rPr sz="2600" spc="-20" dirty="0">
                <a:latin typeface="Arial MT"/>
                <a:cs typeface="Arial MT"/>
              </a:rPr>
              <a:t> </a:t>
            </a:r>
            <a:r>
              <a:rPr sz="2600" dirty="0">
                <a:latin typeface="Arial MT"/>
                <a:cs typeface="Arial MT"/>
              </a:rPr>
              <a:t>had in</a:t>
            </a:r>
            <a:r>
              <a:rPr sz="2600" spc="-5" dirty="0">
                <a:latin typeface="Arial MT"/>
                <a:cs typeface="Arial MT"/>
              </a:rPr>
              <a:t> </a:t>
            </a:r>
            <a:r>
              <a:rPr sz="2600" dirty="0">
                <a:latin typeface="Arial MT"/>
                <a:cs typeface="Arial MT"/>
              </a:rPr>
              <a:t>mind </a:t>
            </a:r>
            <a:r>
              <a:rPr sz="2600" spc="-705" dirty="0">
                <a:latin typeface="Arial MT"/>
                <a:cs typeface="Arial MT"/>
              </a:rPr>
              <a:t> </a:t>
            </a:r>
            <a:r>
              <a:rPr sz="2600" dirty="0">
                <a:latin typeface="Arial MT"/>
                <a:cs typeface="Arial MT"/>
              </a:rPr>
              <a:t>developing a language which can work for </a:t>
            </a:r>
            <a:r>
              <a:rPr sz="2600" spc="5" dirty="0">
                <a:latin typeface="Arial MT"/>
                <a:cs typeface="Arial MT"/>
              </a:rPr>
              <a:t> </a:t>
            </a:r>
            <a:r>
              <a:rPr sz="2600" dirty="0">
                <a:latin typeface="Arial MT"/>
                <a:cs typeface="Arial MT"/>
              </a:rPr>
              <a:t>multiple</a:t>
            </a:r>
            <a:r>
              <a:rPr sz="2600" spc="-15" dirty="0">
                <a:latin typeface="Arial MT"/>
                <a:cs typeface="Arial MT"/>
              </a:rPr>
              <a:t> processor.</a:t>
            </a:r>
            <a:endParaRPr sz="2600">
              <a:latin typeface="Arial MT"/>
              <a:cs typeface="Arial MT"/>
            </a:endParaRPr>
          </a:p>
          <a:p>
            <a:pPr marL="285115" marR="5080"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Inste</a:t>
            </a:r>
            <a:r>
              <a:rPr sz="2600" spc="5" dirty="0">
                <a:latin typeface="Arial MT"/>
                <a:cs typeface="Arial MT"/>
              </a:rPr>
              <a:t>a</a:t>
            </a:r>
            <a:r>
              <a:rPr sz="2600" dirty="0">
                <a:latin typeface="Arial MT"/>
                <a:cs typeface="Arial MT"/>
              </a:rPr>
              <a:t>d they</a:t>
            </a:r>
            <a:r>
              <a:rPr sz="2600" spc="5" dirty="0">
                <a:latin typeface="Arial MT"/>
                <a:cs typeface="Arial MT"/>
              </a:rPr>
              <a:t> </a:t>
            </a:r>
            <a:r>
              <a:rPr sz="2600" dirty="0">
                <a:latin typeface="Arial MT"/>
                <a:cs typeface="Arial MT"/>
              </a:rPr>
              <a:t>de</a:t>
            </a:r>
            <a:r>
              <a:rPr sz="2600" spc="5" dirty="0">
                <a:latin typeface="Arial MT"/>
                <a:cs typeface="Arial MT"/>
              </a:rPr>
              <a:t>v</a:t>
            </a:r>
            <a:r>
              <a:rPr sz="2600" dirty="0">
                <a:latin typeface="Arial MT"/>
                <a:cs typeface="Arial MT"/>
              </a:rPr>
              <a:t>elo</a:t>
            </a:r>
            <a:r>
              <a:rPr sz="2600" spc="5" dirty="0">
                <a:latin typeface="Arial MT"/>
                <a:cs typeface="Arial MT"/>
              </a:rPr>
              <a:t>p</a:t>
            </a:r>
            <a:r>
              <a:rPr sz="2600" dirty="0">
                <a:latin typeface="Arial MT"/>
                <a:cs typeface="Arial MT"/>
              </a:rPr>
              <a:t>ed</a:t>
            </a:r>
            <a:r>
              <a:rPr sz="2600" spc="-25" dirty="0">
                <a:latin typeface="Arial MT"/>
                <a:cs typeface="Arial MT"/>
              </a:rPr>
              <a:t> </a:t>
            </a:r>
            <a:r>
              <a:rPr sz="2600" dirty="0">
                <a:latin typeface="Arial MT"/>
                <a:cs typeface="Arial MT"/>
              </a:rPr>
              <a:t>b</a:t>
            </a:r>
            <a:r>
              <a:rPr sz="2600" spc="5" dirty="0">
                <a:latin typeface="Arial MT"/>
                <a:cs typeface="Arial MT"/>
              </a:rPr>
              <a:t>o</a:t>
            </a:r>
            <a:r>
              <a:rPr sz="2600" dirty="0">
                <a:latin typeface="Arial MT"/>
                <a:cs typeface="Arial MT"/>
              </a:rPr>
              <a:t>th</a:t>
            </a:r>
            <a:r>
              <a:rPr sz="2600" spc="5" dirty="0">
                <a:latin typeface="Arial MT"/>
                <a:cs typeface="Arial MT"/>
              </a:rPr>
              <a:t> </a:t>
            </a:r>
            <a:r>
              <a:rPr sz="2600" dirty="0">
                <a:latin typeface="Arial MT"/>
                <a:cs typeface="Arial MT"/>
              </a:rPr>
              <a:t>the J</a:t>
            </a:r>
            <a:r>
              <a:rPr sz="2600" spc="-185" dirty="0">
                <a:latin typeface="Arial MT"/>
                <a:cs typeface="Arial MT"/>
              </a:rPr>
              <a:t>A</a:t>
            </a:r>
            <a:r>
              <a:rPr sz="2600" spc="-195" dirty="0">
                <a:latin typeface="Arial MT"/>
                <a:cs typeface="Arial MT"/>
              </a:rPr>
              <a:t>V</a:t>
            </a:r>
            <a:r>
              <a:rPr sz="2600" dirty="0">
                <a:latin typeface="Arial MT"/>
                <a:cs typeface="Arial MT"/>
              </a:rPr>
              <a:t>A</a:t>
            </a:r>
            <a:r>
              <a:rPr sz="2600" spc="-155" dirty="0">
                <a:latin typeface="Arial MT"/>
                <a:cs typeface="Arial MT"/>
              </a:rPr>
              <a:t> </a:t>
            </a:r>
            <a:r>
              <a:rPr sz="2600" dirty="0">
                <a:latin typeface="Arial MT"/>
                <a:cs typeface="Arial MT"/>
              </a:rPr>
              <a:t>lan</a:t>
            </a:r>
            <a:r>
              <a:rPr sz="2600" spc="5" dirty="0">
                <a:latin typeface="Arial MT"/>
                <a:cs typeface="Arial MT"/>
              </a:rPr>
              <a:t>g</a:t>
            </a:r>
            <a:r>
              <a:rPr sz="2600" dirty="0">
                <a:latin typeface="Arial MT"/>
                <a:cs typeface="Arial MT"/>
              </a:rPr>
              <a:t>u</a:t>
            </a:r>
            <a:r>
              <a:rPr sz="2600" spc="5" dirty="0">
                <a:latin typeface="Arial MT"/>
                <a:cs typeface="Arial MT"/>
              </a:rPr>
              <a:t>a</a:t>
            </a:r>
            <a:r>
              <a:rPr sz="2600" dirty="0">
                <a:latin typeface="Arial MT"/>
                <a:cs typeface="Arial MT"/>
              </a:rPr>
              <a:t>ge  and a virtual processor called the Java </a:t>
            </a:r>
            <a:r>
              <a:rPr sz="2600" spc="-10" dirty="0">
                <a:latin typeface="Arial MT"/>
                <a:cs typeface="Arial MT"/>
              </a:rPr>
              <a:t>Virtual </a:t>
            </a:r>
            <a:r>
              <a:rPr sz="2600" spc="-5" dirty="0">
                <a:latin typeface="Arial MT"/>
                <a:cs typeface="Arial MT"/>
              </a:rPr>
              <a:t> </a:t>
            </a:r>
            <a:r>
              <a:rPr sz="2600" dirty="0">
                <a:latin typeface="Arial MT"/>
                <a:cs typeface="Arial MT"/>
              </a:rPr>
              <a:t>Machine</a:t>
            </a:r>
            <a:r>
              <a:rPr sz="2600" spc="-30" dirty="0">
                <a:latin typeface="Arial MT"/>
                <a:cs typeface="Arial MT"/>
              </a:rPr>
              <a:t> </a:t>
            </a:r>
            <a:r>
              <a:rPr sz="2600" dirty="0">
                <a:latin typeface="Arial MT"/>
                <a:cs typeface="Arial MT"/>
              </a:rPr>
              <a:t>or JVM.</a:t>
            </a:r>
            <a:endParaRPr sz="2600">
              <a:latin typeface="Arial MT"/>
              <a:cs typeface="Arial MT"/>
            </a:endParaRPr>
          </a:p>
          <a:p>
            <a:pPr>
              <a:lnSpc>
                <a:spcPct val="100000"/>
              </a:lnSpc>
            </a:pPr>
            <a:endParaRPr sz="2400">
              <a:latin typeface="Arial MT"/>
              <a:cs typeface="Arial MT"/>
            </a:endParaRPr>
          </a:p>
          <a:p>
            <a:pPr marL="539115" marR="5438775" indent="286385">
              <a:lnSpc>
                <a:spcPct val="100000"/>
              </a:lnSpc>
            </a:pPr>
            <a:r>
              <a:rPr sz="2800" dirty="0">
                <a:solidFill>
                  <a:srgbClr val="FFFFFF"/>
                </a:solidFill>
                <a:latin typeface="Arial MT"/>
                <a:cs typeface="Arial MT"/>
              </a:rPr>
              <a:t>Java </a:t>
            </a:r>
            <a:r>
              <a:rPr sz="2800" spc="5" dirty="0">
                <a:solidFill>
                  <a:srgbClr val="FFFFFF"/>
                </a:solidFill>
                <a:latin typeface="Arial MT"/>
                <a:cs typeface="Arial MT"/>
              </a:rPr>
              <a:t> </a:t>
            </a:r>
            <a:r>
              <a:rPr sz="2800" dirty="0">
                <a:solidFill>
                  <a:srgbClr val="FFFFFF"/>
                </a:solidFill>
                <a:latin typeface="Arial MT"/>
                <a:cs typeface="Arial MT"/>
              </a:rPr>
              <a:t>program</a:t>
            </a:r>
            <a:endParaRPr sz="28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50558" y="304800"/>
            <a:ext cx="7118984" cy="6001643"/>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2209800" y="762000"/>
            <a:ext cx="4000500" cy="5276850"/>
          </a:xfrm>
          <a:prstGeom prst="rect">
            <a:avLst/>
          </a:prstGeom>
          <a:noFill/>
          <a:ln w="9525">
            <a:noFill/>
            <a:miter lim="800000"/>
            <a:headEnd/>
            <a:tailEnd/>
          </a:ln>
          <a:effectLst/>
        </p:spPr>
      </p:pic>
      <p:sp>
        <p:nvSpPr>
          <p:cNvPr id="2" name="TextBox 1"/>
          <p:cNvSpPr txBox="1"/>
          <p:nvPr/>
        </p:nvSpPr>
        <p:spPr>
          <a:xfrm>
            <a:off x="2247900" y="6198021"/>
            <a:ext cx="3962400" cy="646331"/>
          </a:xfrm>
          <a:prstGeom prst="rect">
            <a:avLst/>
          </a:prstGeom>
          <a:noFill/>
        </p:spPr>
        <p:txBody>
          <a:bodyPr wrap="square" rtlCol="0">
            <a:spAutoFit/>
          </a:bodyPr>
          <a:lstStyle/>
          <a:p>
            <a:pPr algn="ctr"/>
            <a:r>
              <a:rPr lang="en-US" b="1" dirty="0"/>
              <a:t>Dedicated to Lord </a:t>
            </a:r>
            <a:r>
              <a:rPr lang="en-US" b="1" dirty="0" err="1"/>
              <a:t>Jagannath</a:t>
            </a:r>
            <a:endParaRPr lang="en-IN" b="1" dirty="0"/>
          </a:p>
          <a:p>
            <a:endParaRPr lang="en-IN" dirty="0"/>
          </a:p>
        </p:txBody>
      </p:sp>
    </p:spTree>
    <p:extLst>
      <p:ext uri="{BB962C8B-B14F-4D97-AF65-F5344CB8AC3E}">
        <p14:creationId xmlns:p14="http://schemas.microsoft.com/office/powerpoint/2010/main" val="48626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180543"/>
            <a:ext cx="487934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Java</a:t>
            </a:r>
            <a:r>
              <a:rPr sz="4000" spc="-20" dirty="0">
                <a:solidFill>
                  <a:srgbClr val="696363"/>
                </a:solidFill>
              </a:rPr>
              <a:t> </a:t>
            </a:r>
            <a:r>
              <a:rPr sz="4000" dirty="0">
                <a:solidFill>
                  <a:srgbClr val="696363"/>
                </a:solidFill>
              </a:rPr>
              <a:t>:</a:t>
            </a:r>
            <a:r>
              <a:rPr sz="4000" spc="-15" dirty="0">
                <a:solidFill>
                  <a:srgbClr val="696363"/>
                </a:solidFill>
              </a:rPr>
              <a:t> </a:t>
            </a:r>
            <a:r>
              <a:rPr sz="4000" spc="-5" dirty="0">
                <a:solidFill>
                  <a:srgbClr val="696363"/>
                </a:solidFill>
              </a:rPr>
              <a:t>Characteristics</a:t>
            </a:r>
            <a:endParaRPr sz="4000"/>
          </a:p>
        </p:txBody>
      </p:sp>
      <p:sp>
        <p:nvSpPr>
          <p:cNvPr id="3" name="object 3"/>
          <p:cNvSpPr txBox="1"/>
          <p:nvPr/>
        </p:nvSpPr>
        <p:spPr>
          <a:xfrm>
            <a:off x="993444" y="1001115"/>
            <a:ext cx="7264400" cy="5147310"/>
          </a:xfrm>
          <a:prstGeom prst="rect">
            <a:avLst/>
          </a:prstGeom>
        </p:spPr>
        <p:txBody>
          <a:bodyPr vert="horz" wrap="square" lIns="0" tIns="88900" rIns="0" bIns="0" rtlCol="0">
            <a:spAutoFit/>
          </a:bodyPr>
          <a:lstStyle/>
          <a:p>
            <a:pPr marL="285115" indent="-273050">
              <a:lnSpc>
                <a:spcPct val="100000"/>
              </a:lnSpc>
              <a:spcBef>
                <a:spcPts val="700"/>
              </a:spcBef>
              <a:buClr>
                <a:srgbClr val="D24717"/>
              </a:buClr>
              <a:buSzPct val="84615"/>
              <a:buFont typeface="Segoe UI Symbol"/>
              <a:buChar char="⚫"/>
              <a:tabLst>
                <a:tab pos="285750" algn="l"/>
              </a:tabLst>
            </a:pPr>
            <a:r>
              <a:rPr sz="2600" dirty="0">
                <a:latin typeface="Arial MT"/>
                <a:cs typeface="Arial MT"/>
              </a:rPr>
              <a:t>Descendent</a:t>
            </a:r>
            <a:r>
              <a:rPr sz="2600" spc="-40" dirty="0">
                <a:latin typeface="Arial MT"/>
                <a:cs typeface="Arial MT"/>
              </a:rPr>
              <a:t> </a:t>
            </a:r>
            <a:r>
              <a:rPr sz="2600" dirty="0">
                <a:latin typeface="Arial MT"/>
                <a:cs typeface="Arial MT"/>
              </a:rPr>
              <a:t>of</a:t>
            </a:r>
            <a:r>
              <a:rPr sz="2600" spc="-5" dirty="0">
                <a:latin typeface="Arial MT"/>
                <a:cs typeface="Arial MT"/>
              </a:rPr>
              <a:t> </a:t>
            </a:r>
            <a:r>
              <a:rPr sz="2600" dirty="0">
                <a:latin typeface="Arial MT"/>
                <a:cs typeface="Arial MT"/>
              </a:rPr>
              <a:t>C/C++</a:t>
            </a:r>
            <a:r>
              <a:rPr sz="2600" spc="-25" dirty="0">
                <a:latin typeface="Arial MT"/>
                <a:cs typeface="Arial MT"/>
              </a:rPr>
              <a:t> </a:t>
            </a:r>
            <a:r>
              <a:rPr sz="2600" dirty="0">
                <a:latin typeface="Arial MT"/>
                <a:cs typeface="Arial MT"/>
              </a:rPr>
              <a:t>Family</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Simple</a:t>
            </a:r>
            <a:r>
              <a:rPr sz="2600" spc="-25" dirty="0">
                <a:latin typeface="Arial MT"/>
                <a:cs typeface="Arial MT"/>
              </a:rPr>
              <a:t> </a:t>
            </a:r>
            <a:r>
              <a:rPr sz="2600" dirty="0">
                <a:latin typeface="Arial MT"/>
                <a:cs typeface="Arial MT"/>
              </a:rPr>
              <a:t>:</a:t>
            </a:r>
            <a:r>
              <a:rPr sz="2600" spc="-5" dirty="0">
                <a:latin typeface="Arial MT"/>
                <a:cs typeface="Arial MT"/>
              </a:rPr>
              <a:t> </a:t>
            </a:r>
            <a:r>
              <a:rPr sz="2600" dirty="0">
                <a:latin typeface="Arial MT"/>
                <a:cs typeface="Arial MT"/>
              </a:rPr>
              <a:t>Easy</a:t>
            </a:r>
            <a:r>
              <a:rPr sz="2600" spc="-25" dirty="0">
                <a:latin typeface="Arial MT"/>
                <a:cs typeface="Arial MT"/>
              </a:rPr>
              <a:t> </a:t>
            </a:r>
            <a:r>
              <a:rPr sz="2600" dirty="0">
                <a:latin typeface="Arial MT"/>
                <a:cs typeface="Arial MT"/>
              </a:rPr>
              <a:t>to</a:t>
            </a:r>
            <a:r>
              <a:rPr sz="2600" spc="-5" dirty="0">
                <a:latin typeface="Arial MT"/>
                <a:cs typeface="Arial MT"/>
              </a:rPr>
              <a:t> </a:t>
            </a:r>
            <a:r>
              <a:rPr sz="2600" dirty="0">
                <a:latin typeface="Arial MT"/>
                <a:cs typeface="Arial MT"/>
              </a:rPr>
              <a:t>learn</a:t>
            </a:r>
            <a:r>
              <a:rPr sz="2600" spc="-5" dirty="0">
                <a:latin typeface="Arial MT"/>
                <a:cs typeface="Arial MT"/>
              </a:rPr>
              <a:t> </a:t>
            </a:r>
            <a:r>
              <a:rPr sz="2600" spc="5" dirty="0">
                <a:latin typeface="Arial MT"/>
                <a:cs typeface="Arial MT"/>
              </a:rPr>
              <a:t>and</a:t>
            </a:r>
            <a:r>
              <a:rPr sz="2600" spc="-5" dirty="0">
                <a:latin typeface="Arial MT"/>
                <a:cs typeface="Arial MT"/>
              </a:rPr>
              <a:t> </a:t>
            </a:r>
            <a:r>
              <a:rPr sz="2600" dirty="0">
                <a:latin typeface="Arial MT"/>
                <a:cs typeface="Arial MT"/>
              </a:rPr>
              <a:t>code</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Portable/Architecture-Neutral</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Object</a:t>
            </a:r>
            <a:r>
              <a:rPr sz="2600" spc="-50" dirty="0">
                <a:latin typeface="Arial MT"/>
                <a:cs typeface="Arial MT"/>
              </a:rPr>
              <a:t> </a:t>
            </a:r>
            <a:r>
              <a:rPr sz="2600" dirty="0">
                <a:latin typeface="Arial MT"/>
                <a:cs typeface="Arial MT"/>
              </a:rPr>
              <a:t>Oriented</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Secure</a:t>
            </a:r>
            <a:endParaRPr sz="2600">
              <a:latin typeface="Arial MT"/>
              <a:cs typeface="Arial MT"/>
            </a:endParaRPr>
          </a:p>
          <a:p>
            <a:pPr marL="285115" marR="5080"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Robust</a:t>
            </a:r>
            <a:r>
              <a:rPr sz="2600" spc="-15" dirty="0">
                <a:latin typeface="Arial MT"/>
                <a:cs typeface="Arial MT"/>
              </a:rPr>
              <a:t> </a:t>
            </a:r>
            <a:r>
              <a:rPr sz="2600" dirty="0">
                <a:latin typeface="Arial MT"/>
                <a:cs typeface="Arial MT"/>
              </a:rPr>
              <a:t>: Does</a:t>
            </a:r>
            <a:r>
              <a:rPr sz="2600" spc="-15" dirty="0">
                <a:latin typeface="Arial MT"/>
                <a:cs typeface="Arial MT"/>
              </a:rPr>
              <a:t> </a:t>
            </a:r>
            <a:r>
              <a:rPr sz="2600" dirty="0">
                <a:latin typeface="Arial MT"/>
                <a:cs typeface="Arial MT"/>
              </a:rPr>
              <a:t>not</a:t>
            </a:r>
            <a:r>
              <a:rPr sz="2600" spc="5" dirty="0">
                <a:latin typeface="Arial MT"/>
                <a:cs typeface="Arial MT"/>
              </a:rPr>
              <a:t> </a:t>
            </a:r>
            <a:r>
              <a:rPr sz="2600" dirty="0">
                <a:latin typeface="Arial MT"/>
                <a:cs typeface="Arial MT"/>
              </a:rPr>
              <a:t>allow</a:t>
            </a:r>
            <a:r>
              <a:rPr sz="2600" spc="-10" dirty="0">
                <a:latin typeface="Arial MT"/>
                <a:cs typeface="Arial MT"/>
              </a:rPr>
              <a:t> </a:t>
            </a:r>
            <a:r>
              <a:rPr sz="2600" dirty="0">
                <a:latin typeface="Arial MT"/>
                <a:cs typeface="Arial MT"/>
              </a:rPr>
              <a:t>user</a:t>
            </a:r>
            <a:r>
              <a:rPr sz="2600" spc="-20" dirty="0">
                <a:latin typeface="Arial MT"/>
                <a:cs typeface="Arial MT"/>
              </a:rPr>
              <a:t> </a:t>
            </a:r>
            <a:r>
              <a:rPr sz="2600" dirty="0">
                <a:latin typeface="Arial MT"/>
                <a:cs typeface="Arial MT"/>
              </a:rPr>
              <a:t>to write</a:t>
            </a:r>
            <a:r>
              <a:rPr sz="2600" spc="5" dirty="0">
                <a:latin typeface="Arial MT"/>
                <a:cs typeface="Arial MT"/>
              </a:rPr>
              <a:t> </a:t>
            </a:r>
            <a:r>
              <a:rPr sz="2600" dirty="0">
                <a:latin typeface="Arial MT"/>
                <a:cs typeface="Arial MT"/>
              </a:rPr>
              <a:t>erroneous </a:t>
            </a:r>
            <a:r>
              <a:rPr sz="2600" spc="-710" dirty="0">
                <a:latin typeface="Arial MT"/>
                <a:cs typeface="Arial MT"/>
              </a:rPr>
              <a:t> </a:t>
            </a:r>
            <a:r>
              <a:rPr sz="2600" dirty="0">
                <a:latin typeface="Arial MT"/>
                <a:cs typeface="Arial MT"/>
              </a:rPr>
              <a:t>programs.</a:t>
            </a:r>
            <a:r>
              <a:rPr sz="2600" spc="-35" dirty="0">
                <a:latin typeface="Arial MT"/>
                <a:cs typeface="Arial MT"/>
              </a:rPr>
              <a:t> </a:t>
            </a:r>
            <a:r>
              <a:rPr sz="2600" dirty="0">
                <a:latin typeface="Arial MT"/>
                <a:cs typeface="Arial MT"/>
              </a:rPr>
              <a:t>It</a:t>
            </a:r>
            <a:r>
              <a:rPr sz="2600" spc="10" dirty="0">
                <a:latin typeface="Arial MT"/>
                <a:cs typeface="Arial MT"/>
              </a:rPr>
              <a:t> </a:t>
            </a:r>
            <a:r>
              <a:rPr sz="2600" dirty="0">
                <a:latin typeface="Arial MT"/>
                <a:cs typeface="Arial MT"/>
              </a:rPr>
              <a:t>poses</a:t>
            </a:r>
            <a:r>
              <a:rPr sz="2600" spc="-20" dirty="0">
                <a:latin typeface="Arial MT"/>
                <a:cs typeface="Arial MT"/>
              </a:rPr>
              <a:t> </a:t>
            </a:r>
            <a:r>
              <a:rPr sz="2600" dirty="0">
                <a:latin typeface="Arial MT"/>
                <a:cs typeface="Arial MT"/>
              </a:rPr>
              <a:t>strict</a:t>
            </a:r>
            <a:r>
              <a:rPr sz="2600" spc="-5" dirty="0">
                <a:latin typeface="Arial MT"/>
                <a:cs typeface="Arial MT"/>
              </a:rPr>
              <a:t> </a:t>
            </a:r>
            <a:r>
              <a:rPr sz="2600" dirty="0">
                <a:latin typeface="Arial MT"/>
                <a:cs typeface="Arial MT"/>
              </a:rPr>
              <a:t>restrictions.</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Multithreaded</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Interpreted</a:t>
            </a:r>
            <a:r>
              <a:rPr sz="2600" spc="-10" dirty="0">
                <a:latin typeface="Arial MT"/>
                <a:cs typeface="Arial MT"/>
              </a:rPr>
              <a:t> </a:t>
            </a:r>
            <a:r>
              <a:rPr sz="2600" dirty="0">
                <a:latin typeface="Arial MT"/>
                <a:cs typeface="Arial MT"/>
              </a:rPr>
              <a:t>and and</a:t>
            </a:r>
            <a:r>
              <a:rPr sz="2600" spc="-5" dirty="0">
                <a:latin typeface="Arial MT"/>
                <a:cs typeface="Arial MT"/>
              </a:rPr>
              <a:t> </a:t>
            </a:r>
            <a:r>
              <a:rPr sz="2600" dirty="0">
                <a:latin typeface="Arial MT"/>
                <a:cs typeface="Arial MT"/>
              </a:rPr>
              <a:t>High Performance</a:t>
            </a:r>
            <a:endParaRPr sz="2600">
              <a:latin typeface="Arial MT"/>
              <a:cs typeface="Arial MT"/>
            </a:endParaRPr>
          </a:p>
          <a:p>
            <a:pPr marL="285115" indent="-273050">
              <a:lnSpc>
                <a:spcPct val="100000"/>
              </a:lnSpc>
              <a:spcBef>
                <a:spcPts val="605"/>
              </a:spcBef>
              <a:buClr>
                <a:srgbClr val="D24717"/>
              </a:buClr>
              <a:buSzPct val="84615"/>
              <a:buFont typeface="Segoe UI Symbol"/>
              <a:buChar char="⚫"/>
              <a:tabLst>
                <a:tab pos="285750" algn="l"/>
              </a:tabLst>
            </a:pPr>
            <a:r>
              <a:rPr sz="2600" dirty="0">
                <a:latin typeface="Arial MT"/>
                <a:cs typeface="Arial MT"/>
              </a:rPr>
              <a:t>Distributed</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Dynamic</a:t>
            </a:r>
            <a:endParaRPr sz="26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9873" y="75946"/>
            <a:ext cx="8034528" cy="627736"/>
          </a:xfrm>
          <a:prstGeom prst="rect">
            <a:avLst/>
          </a:prstGeom>
        </p:spPr>
        <p:txBody>
          <a:bodyPr vert="horz" wrap="square" lIns="0" tIns="12065" rIns="0" bIns="0" rtlCol="0">
            <a:spAutoFit/>
          </a:bodyPr>
          <a:lstStyle/>
          <a:p>
            <a:pPr marL="12700" marR="5080">
              <a:lnSpc>
                <a:spcPct val="100000"/>
              </a:lnSpc>
              <a:spcBef>
                <a:spcPts val="95"/>
              </a:spcBef>
            </a:pPr>
            <a:r>
              <a:rPr sz="4000" spc="-5" dirty="0">
                <a:solidFill>
                  <a:srgbClr val="696363"/>
                </a:solidFill>
              </a:rPr>
              <a:t>C/C++</a:t>
            </a:r>
            <a:r>
              <a:rPr sz="4000" spc="-25" dirty="0">
                <a:solidFill>
                  <a:srgbClr val="696363"/>
                </a:solidFill>
              </a:rPr>
              <a:t> </a:t>
            </a:r>
            <a:r>
              <a:rPr sz="4000" spc="-5" dirty="0">
                <a:solidFill>
                  <a:srgbClr val="696363"/>
                </a:solidFill>
              </a:rPr>
              <a:t>Program </a:t>
            </a:r>
            <a:r>
              <a:rPr sz="4000" spc="-1095" dirty="0">
                <a:solidFill>
                  <a:srgbClr val="696363"/>
                </a:solidFill>
              </a:rPr>
              <a:t> </a:t>
            </a:r>
            <a:r>
              <a:rPr sz="4000" spc="-5" dirty="0">
                <a:solidFill>
                  <a:srgbClr val="696363"/>
                </a:solidFill>
              </a:rPr>
              <a:t>Execution</a:t>
            </a:r>
            <a:r>
              <a:rPr sz="4000" spc="-15" dirty="0">
                <a:solidFill>
                  <a:srgbClr val="696363"/>
                </a:solidFill>
              </a:rPr>
              <a:t> </a:t>
            </a:r>
            <a:r>
              <a:rPr sz="4000" spc="-5" dirty="0">
                <a:solidFill>
                  <a:srgbClr val="696363"/>
                </a:solidFill>
              </a:rPr>
              <a:t>Stages</a:t>
            </a:r>
            <a:endParaRPr sz="4000" dirty="0"/>
          </a:p>
        </p:txBody>
      </p:sp>
      <p:grpSp>
        <p:nvGrpSpPr>
          <p:cNvPr id="3" name="object 3"/>
          <p:cNvGrpSpPr/>
          <p:nvPr/>
        </p:nvGrpSpPr>
        <p:grpSpPr>
          <a:xfrm>
            <a:off x="5210555" y="4278630"/>
            <a:ext cx="2212975" cy="2350770"/>
            <a:chOff x="5210555" y="4251325"/>
            <a:chExt cx="2212975" cy="2350770"/>
          </a:xfrm>
        </p:grpSpPr>
        <p:pic>
          <p:nvPicPr>
            <p:cNvPr id="4" name="object 4"/>
            <p:cNvPicPr/>
            <p:nvPr/>
          </p:nvPicPr>
          <p:blipFill>
            <a:blip r:embed="rId2" cstate="print"/>
            <a:stretch>
              <a:fillRect/>
            </a:stretch>
          </p:blipFill>
          <p:spPr>
            <a:xfrm>
              <a:off x="6027419" y="4312919"/>
              <a:ext cx="577596" cy="946403"/>
            </a:xfrm>
            <a:prstGeom prst="rect">
              <a:avLst/>
            </a:prstGeom>
          </p:spPr>
        </p:pic>
        <p:sp>
          <p:nvSpPr>
            <p:cNvPr id="5" name="object 5"/>
            <p:cNvSpPr/>
            <p:nvPr/>
          </p:nvSpPr>
          <p:spPr>
            <a:xfrm>
              <a:off x="5965825" y="4251325"/>
              <a:ext cx="574675" cy="942975"/>
            </a:xfrm>
            <a:custGeom>
              <a:avLst/>
              <a:gdLst/>
              <a:ahLst/>
              <a:cxnLst/>
              <a:rect l="l" t="t" r="r" b="b"/>
              <a:pathLst>
                <a:path w="574675" h="942975">
                  <a:moveTo>
                    <a:pt x="287400" y="0"/>
                  </a:moveTo>
                  <a:lnTo>
                    <a:pt x="0" y="471424"/>
                  </a:lnTo>
                  <a:lnTo>
                    <a:pt x="143637" y="471424"/>
                  </a:lnTo>
                  <a:lnTo>
                    <a:pt x="143637" y="942975"/>
                  </a:lnTo>
                  <a:lnTo>
                    <a:pt x="431038" y="942975"/>
                  </a:lnTo>
                  <a:lnTo>
                    <a:pt x="431038" y="471424"/>
                  </a:lnTo>
                  <a:lnTo>
                    <a:pt x="574675" y="471424"/>
                  </a:lnTo>
                  <a:lnTo>
                    <a:pt x="287400" y="0"/>
                  </a:lnTo>
                  <a:close/>
                </a:path>
              </a:pathLst>
            </a:custGeom>
            <a:solidFill>
              <a:srgbClr val="FF9933"/>
            </a:solidFill>
          </p:spPr>
          <p:txBody>
            <a:bodyPr wrap="square" lIns="0" tIns="0" rIns="0" bIns="0" rtlCol="0"/>
            <a:lstStyle/>
            <a:p>
              <a:endParaRPr/>
            </a:p>
          </p:txBody>
        </p:sp>
        <p:pic>
          <p:nvPicPr>
            <p:cNvPr id="6" name="object 6"/>
            <p:cNvPicPr/>
            <p:nvPr/>
          </p:nvPicPr>
          <p:blipFill>
            <a:blip r:embed="rId3" cstate="print"/>
            <a:stretch>
              <a:fillRect/>
            </a:stretch>
          </p:blipFill>
          <p:spPr>
            <a:xfrm>
              <a:off x="5210555" y="5256275"/>
              <a:ext cx="2212848" cy="1345692"/>
            </a:xfrm>
            <a:prstGeom prst="rect">
              <a:avLst/>
            </a:prstGeom>
          </p:spPr>
        </p:pic>
        <p:pic>
          <p:nvPicPr>
            <p:cNvPr id="7" name="object 7"/>
            <p:cNvPicPr/>
            <p:nvPr/>
          </p:nvPicPr>
          <p:blipFill>
            <a:blip r:embed="rId4" cstate="print"/>
            <a:stretch>
              <a:fillRect/>
            </a:stretch>
          </p:blipFill>
          <p:spPr>
            <a:xfrm>
              <a:off x="5315711" y="5394960"/>
              <a:ext cx="2071115" cy="1146047"/>
            </a:xfrm>
            <a:prstGeom prst="rect">
              <a:avLst/>
            </a:prstGeom>
          </p:spPr>
        </p:pic>
      </p:grpSp>
      <p:sp>
        <p:nvSpPr>
          <p:cNvPr id="8" name="object 8"/>
          <p:cNvSpPr txBox="1"/>
          <p:nvPr/>
        </p:nvSpPr>
        <p:spPr>
          <a:xfrm>
            <a:off x="5148326" y="5194300"/>
            <a:ext cx="2209800" cy="1343025"/>
          </a:xfrm>
          <a:prstGeom prst="rect">
            <a:avLst/>
          </a:prstGeom>
          <a:solidFill>
            <a:srgbClr val="FF9933"/>
          </a:solidFill>
        </p:spPr>
        <p:txBody>
          <a:bodyPr vert="horz" wrap="square" lIns="0" tIns="208280" rIns="0" bIns="0" rtlCol="0">
            <a:spAutoFit/>
          </a:bodyPr>
          <a:lstStyle/>
          <a:p>
            <a:pPr marL="258445" marR="248920" indent="-73025" algn="ctr">
              <a:lnSpc>
                <a:spcPct val="100000"/>
              </a:lnSpc>
              <a:spcBef>
                <a:spcPts val="1640"/>
              </a:spcBef>
            </a:pPr>
            <a:r>
              <a:rPr sz="2000" b="1" dirty="0">
                <a:latin typeface="Arial"/>
                <a:cs typeface="Arial"/>
              </a:rPr>
              <a:t>other code </a:t>
            </a:r>
            <a:r>
              <a:rPr sz="2000" b="1" spc="5" dirty="0">
                <a:latin typeface="Arial"/>
                <a:cs typeface="Arial"/>
              </a:rPr>
              <a:t> </a:t>
            </a:r>
            <a:r>
              <a:rPr sz="2000" b="1" dirty="0">
                <a:latin typeface="Arial"/>
                <a:cs typeface="Arial"/>
              </a:rPr>
              <a:t>from</a:t>
            </a:r>
            <a:r>
              <a:rPr sz="2000" b="1" spc="-105" dirty="0">
                <a:latin typeface="Arial"/>
                <a:cs typeface="Arial"/>
              </a:rPr>
              <a:t> </a:t>
            </a:r>
            <a:r>
              <a:rPr sz="2000" b="1" dirty="0">
                <a:latin typeface="Arial"/>
                <a:cs typeface="Arial"/>
              </a:rPr>
              <a:t>libraries, </a:t>
            </a:r>
            <a:r>
              <a:rPr sz="2000" b="1" spc="-540" dirty="0">
                <a:latin typeface="Arial"/>
                <a:cs typeface="Arial"/>
              </a:rPr>
              <a:t> </a:t>
            </a:r>
            <a:r>
              <a:rPr sz="2000" b="1" dirty="0">
                <a:latin typeface="Arial"/>
                <a:cs typeface="Arial"/>
              </a:rPr>
              <a:t>etc.</a:t>
            </a:r>
            <a:endParaRPr sz="2000">
              <a:latin typeface="Arial"/>
              <a:cs typeface="Arial"/>
            </a:endParaRPr>
          </a:p>
        </p:txBody>
      </p:sp>
      <p:grpSp>
        <p:nvGrpSpPr>
          <p:cNvPr id="9" name="object 9"/>
          <p:cNvGrpSpPr/>
          <p:nvPr/>
        </p:nvGrpSpPr>
        <p:grpSpPr>
          <a:xfrm>
            <a:off x="6595871" y="2686811"/>
            <a:ext cx="2426335" cy="1412875"/>
            <a:chOff x="6595871" y="2686811"/>
            <a:chExt cx="2426335" cy="1412875"/>
          </a:xfrm>
        </p:grpSpPr>
        <p:pic>
          <p:nvPicPr>
            <p:cNvPr id="10" name="object 10"/>
            <p:cNvPicPr/>
            <p:nvPr/>
          </p:nvPicPr>
          <p:blipFill>
            <a:blip r:embed="rId5" cstate="print"/>
            <a:stretch>
              <a:fillRect/>
            </a:stretch>
          </p:blipFill>
          <p:spPr>
            <a:xfrm>
              <a:off x="6595871" y="2686811"/>
              <a:ext cx="2365248" cy="1412748"/>
            </a:xfrm>
            <a:prstGeom prst="rect">
              <a:avLst/>
            </a:prstGeom>
          </p:spPr>
        </p:pic>
        <p:pic>
          <p:nvPicPr>
            <p:cNvPr id="11" name="object 11"/>
            <p:cNvPicPr/>
            <p:nvPr/>
          </p:nvPicPr>
          <p:blipFill>
            <a:blip r:embed="rId6" cstate="print"/>
            <a:stretch>
              <a:fillRect/>
            </a:stretch>
          </p:blipFill>
          <p:spPr>
            <a:xfrm>
              <a:off x="6621779" y="2872739"/>
              <a:ext cx="2400300" cy="1100328"/>
            </a:xfrm>
            <a:prstGeom prst="rect">
              <a:avLst/>
            </a:prstGeom>
          </p:spPr>
        </p:pic>
      </p:grpSp>
      <p:sp>
        <p:nvSpPr>
          <p:cNvPr id="12" name="object 12"/>
          <p:cNvSpPr txBox="1"/>
          <p:nvPr/>
        </p:nvSpPr>
        <p:spPr>
          <a:xfrm>
            <a:off x="6534150" y="2624201"/>
            <a:ext cx="2362200" cy="1409700"/>
          </a:xfrm>
          <a:prstGeom prst="rect">
            <a:avLst/>
          </a:prstGeom>
          <a:solidFill>
            <a:srgbClr val="FF9933"/>
          </a:solidFill>
        </p:spPr>
        <p:txBody>
          <a:bodyPr vert="horz" wrap="square" lIns="0" tIns="0" rIns="0" bIns="0" rtlCol="0">
            <a:spAutoFit/>
          </a:bodyPr>
          <a:lstStyle/>
          <a:p>
            <a:pPr>
              <a:lnSpc>
                <a:spcPct val="100000"/>
              </a:lnSpc>
            </a:pPr>
            <a:endParaRPr sz="2200">
              <a:latin typeface="Times New Roman"/>
              <a:cs typeface="Times New Roman"/>
            </a:endParaRPr>
          </a:p>
          <a:p>
            <a:pPr marL="177800">
              <a:lnSpc>
                <a:spcPct val="100000"/>
              </a:lnSpc>
              <a:spcBef>
                <a:spcPts val="1900"/>
              </a:spcBef>
            </a:pPr>
            <a:r>
              <a:rPr sz="2000" b="1" dirty="0">
                <a:latin typeface="Arial"/>
                <a:cs typeface="Arial"/>
              </a:rPr>
              <a:t>Executable</a:t>
            </a:r>
            <a:r>
              <a:rPr sz="2000" b="1" spc="-70" dirty="0">
                <a:latin typeface="Arial"/>
                <a:cs typeface="Arial"/>
              </a:rPr>
              <a:t> </a:t>
            </a:r>
            <a:r>
              <a:rPr sz="2000" b="1" dirty="0">
                <a:latin typeface="Arial"/>
                <a:cs typeface="Arial"/>
              </a:rPr>
              <a:t>code</a:t>
            </a:r>
            <a:endParaRPr sz="2000">
              <a:latin typeface="Arial"/>
              <a:cs typeface="Arial"/>
            </a:endParaRPr>
          </a:p>
        </p:txBody>
      </p:sp>
      <p:grpSp>
        <p:nvGrpSpPr>
          <p:cNvPr id="13" name="object 13"/>
          <p:cNvGrpSpPr/>
          <p:nvPr/>
        </p:nvGrpSpPr>
        <p:grpSpPr>
          <a:xfrm>
            <a:off x="3395471" y="2686811"/>
            <a:ext cx="2331720" cy="1400810"/>
            <a:chOff x="3395471" y="2686811"/>
            <a:chExt cx="2331720" cy="1400810"/>
          </a:xfrm>
        </p:grpSpPr>
        <p:pic>
          <p:nvPicPr>
            <p:cNvPr id="14" name="object 14"/>
            <p:cNvPicPr/>
            <p:nvPr/>
          </p:nvPicPr>
          <p:blipFill>
            <a:blip r:embed="rId7" cstate="print"/>
            <a:stretch>
              <a:fillRect/>
            </a:stretch>
          </p:blipFill>
          <p:spPr>
            <a:xfrm>
              <a:off x="3395471" y="2686811"/>
              <a:ext cx="2279904" cy="1400556"/>
            </a:xfrm>
            <a:prstGeom prst="rect">
              <a:avLst/>
            </a:prstGeom>
          </p:spPr>
        </p:pic>
        <p:pic>
          <p:nvPicPr>
            <p:cNvPr id="15" name="object 15"/>
            <p:cNvPicPr/>
            <p:nvPr/>
          </p:nvPicPr>
          <p:blipFill>
            <a:blip r:embed="rId8" cstate="print"/>
            <a:stretch>
              <a:fillRect/>
            </a:stretch>
          </p:blipFill>
          <p:spPr>
            <a:xfrm>
              <a:off x="3413759" y="3003803"/>
              <a:ext cx="2313432" cy="841248"/>
            </a:xfrm>
            <a:prstGeom prst="rect">
              <a:avLst/>
            </a:prstGeom>
          </p:spPr>
        </p:pic>
      </p:grpSp>
      <p:sp>
        <p:nvSpPr>
          <p:cNvPr id="16" name="object 16"/>
          <p:cNvSpPr txBox="1"/>
          <p:nvPr/>
        </p:nvSpPr>
        <p:spPr>
          <a:xfrm>
            <a:off x="3333750" y="2624073"/>
            <a:ext cx="2276475" cy="1398905"/>
          </a:xfrm>
          <a:prstGeom prst="rect">
            <a:avLst/>
          </a:prstGeom>
          <a:solidFill>
            <a:srgbClr val="FF9933"/>
          </a:solidFill>
        </p:spPr>
        <p:txBody>
          <a:bodyPr vert="horz" wrap="square" lIns="0" tIns="635" rIns="0" bIns="0" rtlCol="0">
            <a:spAutoFit/>
          </a:bodyPr>
          <a:lstStyle/>
          <a:p>
            <a:pPr>
              <a:lnSpc>
                <a:spcPct val="100000"/>
              </a:lnSpc>
              <a:spcBef>
                <a:spcPts val="5"/>
              </a:spcBef>
            </a:pPr>
            <a:endParaRPr sz="2650">
              <a:latin typeface="Times New Roman"/>
              <a:cs typeface="Times New Roman"/>
            </a:endParaRPr>
          </a:p>
          <a:p>
            <a:pPr marL="170180" marR="233045" indent="424815">
              <a:lnSpc>
                <a:spcPct val="100000"/>
              </a:lnSpc>
            </a:pPr>
            <a:r>
              <a:rPr sz="2000" b="1" dirty="0">
                <a:latin typeface="Arial"/>
                <a:cs typeface="Arial"/>
              </a:rPr>
              <a:t>Machine </a:t>
            </a:r>
            <a:r>
              <a:rPr sz="2000" b="1" spc="5" dirty="0">
                <a:latin typeface="Arial"/>
                <a:cs typeface="Arial"/>
              </a:rPr>
              <a:t> </a:t>
            </a:r>
            <a:r>
              <a:rPr sz="2000" b="1" dirty="0">
                <a:latin typeface="Arial"/>
                <a:cs typeface="Arial"/>
              </a:rPr>
              <a:t>Language</a:t>
            </a:r>
            <a:r>
              <a:rPr sz="2000" b="1" spc="-90" dirty="0">
                <a:latin typeface="Arial"/>
                <a:cs typeface="Arial"/>
              </a:rPr>
              <a:t> </a:t>
            </a:r>
            <a:r>
              <a:rPr sz="2000" b="1" dirty="0">
                <a:latin typeface="Arial"/>
                <a:cs typeface="Arial"/>
              </a:rPr>
              <a:t>code</a:t>
            </a:r>
            <a:endParaRPr sz="2000">
              <a:latin typeface="Arial"/>
              <a:cs typeface="Arial"/>
            </a:endParaRPr>
          </a:p>
        </p:txBody>
      </p:sp>
      <p:grpSp>
        <p:nvGrpSpPr>
          <p:cNvPr id="17" name="object 17"/>
          <p:cNvGrpSpPr/>
          <p:nvPr/>
        </p:nvGrpSpPr>
        <p:grpSpPr>
          <a:xfrm>
            <a:off x="499872" y="2686811"/>
            <a:ext cx="5870575" cy="1379220"/>
            <a:chOff x="499872" y="2686811"/>
            <a:chExt cx="5870575" cy="1379220"/>
          </a:xfrm>
        </p:grpSpPr>
        <p:pic>
          <p:nvPicPr>
            <p:cNvPr id="18" name="object 18"/>
            <p:cNvPicPr/>
            <p:nvPr/>
          </p:nvPicPr>
          <p:blipFill>
            <a:blip r:embed="rId9" cstate="print"/>
            <a:stretch>
              <a:fillRect/>
            </a:stretch>
          </p:blipFill>
          <p:spPr>
            <a:xfrm>
              <a:off x="5672327" y="2965703"/>
              <a:ext cx="697991" cy="842772"/>
            </a:xfrm>
            <a:prstGeom prst="rect">
              <a:avLst/>
            </a:prstGeom>
          </p:spPr>
        </p:pic>
        <p:sp>
          <p:nvSpPr>
            <p:cNvPr id="19" name="object 19"/>
            <p:cNvSpPr/>
            <p:nvPr/>
          </p:nvSpPr>
          <p:spPr>
            <a:xfrm>
              <a:off x="5610225" y="2903473"/>
              <a:ext cx="695325" cy="840105"/>
            </a:xfrm>
            <a:custGeom>
              <a:avLst/>
              <a:gdLst/>
              <a:ahLst/>
              <a:cxnLst/>
              <a:rect l="l" t="t" r="r" b="b"/>
              <a:pathLst>
                <a:path w="695325" h="840104">
                  <a:moveTo>
                    <a:pt x="347599" y="0"/>
                  </a:moveTo>
                  <a:lnTo>
                    <a:pt x="347599" y="210058"/>
                  </a:lnTo>
                  <a:lnTo>
                    <a:pt x="0" y="210058"/>
                  </a:lnTo>
                  <a:lnTo>
                    <a:pt x="0" y="629920"/>
                  </a:lnTo>
                  <a:lnTo>
                    <a:pt x="347599" y="629920"/>
                  </a:lnTo>
                  <a:lnTo>
                    <a:pt x="347599" y="839851"/>
                  </a:lnTo>
                  <a:lnTo>
                    <a:pt x="695325" y="419988"/>
                  </a:lnTo>
                  <a:lnTo>
                    <a:pt x="347599" y="0"/>
                  </a:lnTo>
                  <a:close/>
                </a:path>
              </a:pathLst>
            </a:custGeom>
            <a:solidFill>
              <a:srgbClr val="FF9933"/>
            </a:solidFill>
          </p:spPr>
          <p:txBody>
            <a:bodyPr wrap="square" lIns="0" tIns="0" rIns="0" bIns="0" rtlCol="0"/>
            <a:lstStyle/>
            <a:p>
              <a:endParaRPr/>
            </a:p>
          </p:txBody>
        </p:sp>
        <p:pic>
          <p:nvPicPr>
            <p:cNvPr id="20" name="object 20"/>
            <p:cNvPicPr/>
            <p:nvPr/>
          </p:nvPicPr>
          <p:blipFill>
            <a:blip r:embed="rId10" cstate="print"/>
            <a:stretch>
              <a:fillRect/>
            </a:stretch>
          </p:blipFill>
          <p:spPr>
            <a:xfrm>
              <a:off x="499872" y="2686811"/>
              <a:ext cx="2048255" cy="1379220"/>
            </a:xfrm>
            <a:prstGeom prst="rect">
              <a:avLst/>
            </a:prstGeom>
          </p:spPr>
        </p:pic>
        <p:pic>
          <p:nvPicPr>
            <p:cNvPr id="21" name="object 21"/>
            <p:cNvPicPr/>
            <p:nvPr/>
          </p:nvPicPr>
          <p:blipFill>
            <a:blip r:embed="rId11" cstate="print"/>
            <a:stretch>
              <a:fillRect/>
            </a:stretch>
          </p:blipFill>
          <p:spPr>
            <a:xfrm>
              <a:off x="772668" y="2855975"/>
              <a:ext cx="1572768" cy="1100328"/>
            </a:xfrm>
            <a:prstGeom prst="rect">
              <a:avLst/>
            </a:prstGeom>
          </p:spPr>
        </p:pic>
      </p:grpSp>
      <p:sp>
        <p:nvSpPr>
          <p:cNvPr id="22" name="object 22"/>
          <p:cNvSpPr txBox="1"/>
          <p:nvPr/>
        </p:nvSpPr>
        <p:spPr>
          <a:xfrm>
            <a:off x="438150" y="2624073"/>
            <a:ext cx="2044700" cy="1376680"/>
          </a:xfrm>
          <a:prstGeom prst="rect">
            <a:avLst/>
          </a:prstGeom>
          <a:solidFill>
            <a:srgbClr val="FF9933"/>
          </a:solidFill>
        </p:spPr>
        <p:txBody>
          <a:bodyPr vert="horz" wrap="square" lIns="0" tIns="239395" rIns="0" bIns="0" rtlCol="0">
            <a:spAutoFit/>
          </a:bodyPr>
          <a:lstStyle/>
          <a:p>
            <a:pPr marL="781050" marR="485775" indent="-356870">
              <a:lnSpc>
                <a:spcPct val="100000"/>
              </a:lnSpc>
              <a:spcBef>
                <a:spcPts val="1885"/>
              </a:spcBef>
            </a:pPr>
            <a:r>
              <a:rPr sz="2000" b="1" dirty="0">
                <a:latin typeface="Arial"/>
                <a:cs typeface="Arial"/>
              </a:rPr>
              <a:t>written</a:t>
            </a:r>
            <a:r>
              <a:rPr sz="2000" b="1" spc="-125" dirty="0">
                <a:latin typeface="Arial"/>
                <a:cs typeface="Arial"/>
              </a:rPr>
              <a:t> </a:t>
            </a:r>
            <a:r>
              <a:rPr sz="2000" b="1" dirty="0">
                <a:latin typeface="Arial"/>
                <a:cs typeface="Arial"/>
              </a:rPr>
              <a:t>in </a:t>
            </a:r>
            <a:r>
              <a:rPr sz="2000" b="1" spc="-545" dirty="0">
                <a:latin typeface="Arial"/>
                <a:cs typeface="Arial"/>
              </a:rPr>
              <a:t> </a:t>
            </a:r>
            <a:r>
              <a:rPr sz="2000" b="1" spc="5" dirty="0">
                <a:latin typeface="Arial"/>
                <a:cs typeface="Arial"/>
              </a:rPr>
              <a:t>C++</a:t>
            </a:r>
            <a:endParaRPr sz="2000">
              <a:latin typeface="Arial"/>
              <a:cs typeface="Arial"/>
            </a:endParaRPr>
          </a:p>
        </p:txBody>
      </p:sp>
      <p:grpSp>
        <p:nvGrpSpPr>
          <p:cNvPr id="23" name="object 23"/>
          <p:cNvGrpSpPr/>
          <p:nvPr/>
        </p:nvGrpSpPr>
        <p:grpSpPr>
          <a:xfrm>
            <a:off x="2482850" y="2898775"/>
            <a:ext cx="687070" cy="891540"/>
            <a:chOff x="2482850" y="2898775"/>
            <a:chExt cx="687070" cy="891540"/>
          </a:xfrm>
        </p:grpSpPr>
        <p:pic>
          <p:nvPicPr>
            <p:cNvPr id="24" name="object 24"/>
            <p:cNvPicPr/>
            <p:nvPr/>
          </p:nvPicPr>
          <p:blipFill>
            <a:blip r:embed="rId12" cstate="print"/>
            <a:stretch>
              <a:fillRect/>
            </a:stretch>
          </p:blipFill>
          <p:spPr>
            <a:xfrm>
              <a:off x="2545080" y="2961131"/>
              <a:ext cx="624840" cy="829056"/>
            </a:xfrm>
            <a:prstGeom prst="rect">
              <a:avLst/>
            </a:prstGeom>
          </p:spPr>
        </p:pic>
        <p:sp>
          <p:nvSpPr>
            <p:cNvPr id="25" name="object 25"/>
            <p:cNvSpPr/>
            <p:nvPr/>
          </p:nvSpPr>
          <p:spPr>
            <a:xfrm>
              <a:off x="2482850" y="2898775"/>
              <a:ext cx="622300" cy="827405"/>
            </a:xfrm>
            <a:custGeom>
              <a:avLst/>
              <a:gdLst/>
              <a:ahLst/>
              <a:cxnLst/>
              <a:rect l="l" t="t" r="r" b="b"/>
              <a:pathLst>
                <a:path w="622300" h="827404">
                  <a:moveTo>
                    <a:pt x="311150" y="0"/>
                  </a:moveTo>
                  <a:lnTo>
                    <a:pt x="311150" y="206755"/>
                  </a:lnTo>
                  <a:lnTo>
                    <a:pt x="0" y="206755"/>
                  </a:lnTo>
                  <a:lnTo>
                    <a:pt x="0" y="620267"/>
                  </a:lnTo>
                  <a:lnTo>
                    <a:pt x="311150" y="620267"/>
                  </a:lnTo>
                  <a:lnTo>
                    <a:pt x="311150" y="827151"/>
                  </a:lnTo>
                  <a:lnTo>
                    <a:pt x="622300" y="413512"/>
                  </a:lnTo>
                  <a:lnTo>
                    <a:pt x="311150" y="0"/>
                  </a:lnTo>
                  <a:close/>
                </a:path>
              </a:pathLst>
            </a:custGeom>
            <a:solidFill>
              <a:srgbClr val="FF9933"/>
            </a:solidFill>
          </p:spPr>
          <p:txBody>
            <a:bodyPr wrap="square" lIns="0" tIns="0" rIns="0" bIns="0" rtlCol="0"/>
            <a:lstStyle/>
            <a:p>
              <a:endParaRPr/>
            </a:p>
          </p:txBody>
        </p:sp>
      </p:grpSp>
      <p:sp>
        <p:nvSpPr>
          <p:cNvPr id="26" name="object 26"/>
          <p:cNvSpPr txBox="1"/>
          <p:nvPr/>
        </p:nvSpPr>
        <p:spPr>
          <a:xfrm>
            <a:off x="1892554" y="4353814"/>
            <a:ext cx="1359535" cy="299720"/>
          </a:xfrm>
          <a:prstGeom prst="rect">
            <a:avLst/>
          </a:prstGeom>
        </p:spPr>
        <p:txBody>
          <a:bodyPr vert="horz" wrap="square" lIns="0" tIns="12700" rIns="0" bIns="0" rtlCol="0">
            <a:spAutoFit/>
          </a:bodyPr>
          <a:lstStyle/>
          <a:p>
            <a:pPr marL="12700">
              <a:lnSpc>
                <a:spcPct val="100000"/>
              </a:lnSpc>
              <a:spcBef>
                <a:spcPts val="100"/>
              </a:spcBef>
            </a:pPr>
            <a:r>
              <a:rPr sz="1800" b="1" spc="-20" dirty="0">
                <a:solidFill>
                  <a:srgbClr val="696363"/>
                </a:solidFill>
                <a:latin typeface="Arial"/>
                <a:cs typeface="Arial"/>
              </a:rPr>
              <a:t>via</a:t>
            </a:r>
            <a:r>
              <a:rPr sz="1800" b="1" spc="-35" dirty="0">
                <a:solidFill>
                  <a:srgbClr val="696363"/>
                </a:solidFill>
                <a:latin typeface="Arial"/>
                <a:cs typeface="Arial"/>
              </a:rPr>
              <a:t> </a:t>
            </a:r>
            <a:r>
              <a:rPr sz="1800" b="1" dirty="0">
                <a:solidFill>
                  <a:srgbClr val="696363"/>
                </a:solidFill>
                <a:latin typeface="Arial"/>
                <a:cs typeface="Arial"/>
              </a:rPr>
              <a:t>compiler</a:t>
            </a:r>
            <a:endParaRPr sz="1800">
              <a:latin typeface="Arial"/>
              <a:cs typeface="Arial"/>
            </a:endParaRPr>
          </a:p>
        </p:txBody>
      </p:sp>
      <p:sp>
        <p:nvSpPr>
          <p:cNvPr id="27" name="object 27"/>
          <p:cNvSpPr txBox="1"/>
          <p:nvPr/>
        </p:nvSpPr>
        <p:spPr>
          <a:xfrm>
            <a:off x="4941189" y="4320667"/>
            <a:ext cx="1016000" cy="299720"/>
          </a:xfrm>
          <a:prstGeom prst="rect">
            <a:avLst/>
          </a:prstGeom>
        </p:spPr>
        <p:txBody>
          <a:bodyPr vert="horz" wrap="square" lIns="0" tIns="12700" rIns="0" bIns="0" rtlCol="0">
            <a:spAutoFit/>
          </a:bodyPr>
          <a:lstStyle/>
          <a:p>
            <a:pPr marL="12700">
              <a:lnSpc>
                <a:spcPct val="100000"/>
              </a:lnSpc>
              <a:spcBef>
                <a:spcPts val="100"/>
              </a:spcBef>
            </a:pPr>
            <a:r>
              <a:rPr sz="1800" b="1" spc="-20" dirty="0">
                <a:solidFill>
                  <a:srgbClr val="696363"/>
                </a:solidFill>
                <a:latin typeface="Arial"/>
                <a:cs typeface="Arial"/>
              </a:rPr>
              <a:t>via </a:t>
            </a:r>
            <a:r>
              <a:rPr sz="1800" b="1" spc="-5" dirty="0">
                <a:solidFill>
                  <a:srgbClr val="696363"/>
                </a:solidFill>
                <a:latin typeface="Arial"/>
                <a:cs typeface="Arial"/>
              </a:rPr>
              <a:t>linker</a:t>
            </a:r>
            <a:endParaRPr sz="1800">
              <a:latin typeface="Arial"/>
              <a:cs typeface="Arial"/>
            </a:endParaRPr>
          </a:p>
        </p:txBody>
      </p:sp>
      <p:sp>
        <p:nvSpPr>
          <p:cNvPr id="28" name="object 28"/>
          <p:cNvSpPr txBox="1"/>
          <p:nvPr/>
        </p:nvSpPr>
        <p:spPr>
          <a:xfrm>
            <a:off x="6598666" y="2115439"/>
            <a:ext cx="158496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90000"/>
                </a:solidFill>
                <a:latin typeface="Times New Roman"/>
                <a:cs typeface="Times New Roman"/>
              </a:rPr>
              <a:t>E</a:t>
            </a:r>
            <a:r>
              <a:rPr sz="1800" b="1" spc="10" dirty="0">
                <a:solidFill>
                  <a:srgbClr val="990000"/>
                </a:solidFill>
                <a:latin typeface="Times New Roman"/>
                <a:cs typeface="Times New Roman"/>
              </a:rPr>
              <a:t>X</a:t>
            </a:r>
            <a:r>
              <a:rPr sz="1800" b="1" spc="-5" dirty="0">
                <a:solidFill>
                  <a:srgbClr val="990000"/>
                </a:solidFill>
                <a:latin typeface="Times New Roman"/>
                <a:cs typeface="Times New Roman"/>
              </a:rPr>
              <a:t>EC</a:t>
            </a:r>
            <a:r>
              <a:rPr sz="1800" b="1" spc="-15" dirty="0">
                <a:solidFill>
                  <a:srgbClr val="990000"/>
                </a:solidFill>
                <a:latin typeface="Times New Roman"/>
                <a:cs typeface="Times New Roman"/>
              </a:rPr>
              <a:t>U</a:t>
            </a:r>
            <a:r>
              <a:rPr sz="1800" b="1" spc="-135" dirty="0">
                <a:solidFill>
                  <a:srgbClr val="990000"/>
                </a:solidFill>
                <a:latin typeface="Times New Roman"/>
                <a:cs typeface="Times New Roman"/>
              </a:rPr>
              <a:t>T</a:t>
            </a:r>
            <a:r>
              <a:rPr sz="1800" b="1" dirty="0">
                <a:solidFill>
                  <a:srgbClr val="990000"/>
                </a:solidFill>
                <a:latin typeface="Times New Roman"/>
                <a:cs typeface="Times New Roman"/>
              </a:rPr>
              <a:t>ABLE</a:t>
            </a:r>
            <a:endParaRPr sz="1800">
              <a:latin typeface="Times New Roman"/>
              <a:cs typeface="Times New Roman"/>
            </a:endParaRPr>
          </a:p>
        </p:txBody>
      </p:sp>
      <p:sp>
        <p:nvSpPr>
          <p:cNvPr id="29" name="object 29"/>
          <p:cNvSpPr txBox="1"/>
          <p:nvPr/>
        </p:nvSpPr>
        <p:spPr>
          <a:xfrm>
            <a:off x="749300" y="1623186"/>
            <a:ext cx="4241800" cy="774700"/>
          </a:xfrm>
          <a:prstGeom prst="rect">
            <a:avLst/>
          </a:prstGeom>
        </p:spPr>
        <p:txBody>
          <a:bodyPr vert="horz" wrap="square" lIns="0" tIns="12700" rIns="0" bIns="0" rtlCol="0">
            <a:spAutoFit/>
          </a:bodyPr>
          <a:lstStyle/>
          <a:p>
            <a:pPr marL="12700">
              <a:lnSpc>
                <a:spcPct val="100000"/>
              </a:lnSpc>
              <a:spcBef>
                <a:spcPts val="100"/>
              </a:spcBef>
              <a:tabLst>
                <a:tab pos="2984500" algn="l"/>
              </a:tabLst>
            </a:pPr>
            <a:r>
              <a:rPr sz="1800" b="1" spc="-5" dirty="0">
                <a:latin typeface="Arial"/>
                <a:cs typeface="Arial"/>
              </a:rPr>
              <a:t>myprog.cpp	myprog.obj</a:t>
            </a:r>
            <a:endParaRPr sz="1800">
              <a:latin typeface="Arial"/>
              <a:cs typeface="Arial"/>
            </a:endParaRPr>
          </a:p>
          <a:p>
            <a:pPr marL="12700">
              <a:lnSpc>
                <a:spcPct val="100000"/>
              </a:lnSpc>
              <a:spcBef>
                <a:spcPts val="1575"/>
              </a:spcBef>
              <a:tabLst>
                <a:tab pos="2984500" algn="l"/>
              </a:tabLst>
            </a:pPr>
            <a:r>
              <a:rPr sz="1800" b="1" spc="-5" dirty="0">
                <a:solidFill>
                  <a:srgbClr val="990000"/>
                </a:solidFill>
                <a:latin typeface="Times New Roman"/>
                <a:cs typeface="Times New Roman"/>
              </a:rPr>
              <a:t>SOURCE	</a:t>
            </a:r>
            <a:r>
              <a:rPr sz="1800" b="1" dirty="0">
                <a:solidFill>
                  <a:srgbClr val="990000"/>
                </a:solidFill>
                <a:latin typeface="Times New Roman"/>
                <a:cs typeface="Times New Roman"/>
              </a:rPr>
              <a:t>OBJECT</a:t>
            </a:r>
            <a:endParaRPr sz="1800">
              <a:latin typeface="Times New Roman"/>
              <a:cs typeface="Times New Roman"/>
            </a:endParaRPr>
          </a:p>
        </p:txBody>
      </p:sp>
      <p:sp>
        <p:nvSpPr>
          <p:cNvPr id="30" name="object 30"/>
          <p:cNvSpPr txBox="1"/>
          <p:nvPr/>
        </p:nvSpPr>
        <p:spPr>
          <a:xfrm>
            <a:off x="6617969" y="1621663"/>
            <a:ext cx="130619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m</a:t>
            </a:r>
            <a:r>
              <a:rPr sz="1800" b="1" spc="-30" dirty="0">
                <a:latin typeface="Arial"/>
                <a:cs typeface="Arial"/>
              </a:rPr>
              <a:t>y</a:t>
            </a:r>
            <a:r>
              <a:rPr sz="1800" b="1" spc="-5" dirty="0">
                <a:latin typeface="Arial"/>
                <a:cs typeface="Arial"/>
              </a:rPr>
              <a:t>pro</a:t>
            </a:r>
            <a:r>
              <a:rPr sz="1800" b="1" dirty="0">
                <a:latin typeface="Arial"/>
                <a:cs typeface="Arial"/>
              </a:rPr>
              <a:t>g</a:t>
            </a:r>
            <a:r>
              <a:rPr sz="1800" b="1" spc="-5" dirty="0">
                <a:latin typeface="Arial"/>
                <a:cs typeface="Arial"/>
              </a:rPr>
              <a:t>.e</a:t>
            </a:r>
            <a:r>
              <a:rPr sz="1800" b="1" spc="-15" dirty="0">
                <a:latin typeface="Arial"/>
                <a:cs typeface="Arial"/>
              </a:rPr>
              <a:t>x</a:t>
            </a:r>
            <a:r>
              <a:rPr sz="1800" b="1" spc="-5" dirty="0">
                <a:latin typeface="Arial"/>
                <a:cs typeface="Arial"/>
              </a:rPr>
              <a:t>e</a:t>
            </a:r>
            <a:endParaRPr sz="18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7529" y="3062427"/>
            <a:ext cx="762762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How a</a:t>
            </a:r>
            <a:r>
              <a:rPr sz="4000" spc="5" dirty="0">
                <a:solidFill>
                  <a:srgbClr val="696363"/>
                </a:solidFill>
              </a:rPr>
              <a:t> </a:t>
            </a:r>
            <a:r>
              <a:rPr sz="4000" spc="-5" dirty="0">
                <a:solidFill>
                  <a:srgbClr val="696363"/>
                </a:solidFill>
              </a:rPr>
              <a:t>J</a:t>
            </a:r>
            <a:r>
              <a:rPr sz="4000" spc="-305" dirty="0">
                <a:solidFill>
                  <a:srgbClr val="696363"/>
                </a:solidFill>
              </a:rPr>
              <a:t>A</a:t>
            </a:r>
            <a:r>
              <a:rPr sz="4000" spc="-310" dirty="0">
                <a:solidFill>
                  <a:srgbClr val="696363"/>
                </a:solidFill>
              </a:rPr>
              <a:t>V</a:t>
            </a:r>
            <a:r>
              <a:rPr sz="4000" spc="-5" dirty="0">
                <a:solidFill>
                  <a:srgbClr val="696363"/>
                </a:solidFill>
              </a:rPr>
              <a:t>A</a:t>
            </a:r>
            <a:r>
              <a:rPr sz="4000" spc="-220" dirty="0">
                <a:solidFill>
                  <a:srgbClr val="696363"/>
                </a:solidFill>
              </a:rPr>
              <a:t> </a:t>
            </a:r>
            <a:r>
              <a:rPr sz="4000" spc="-5" dirty="0">
                <a:solidFill>
                  <a:srgbClr val="696363"/>
                </a:solidFill>
              </a:rPr>
              <a:t>Pr</a:t>
            </a:r>
            <a:r>
              <a:rPr sz="4000" spc="-20" dirty="0">
                <a:solidFill>
                  <a:srgbClr val="696363"/>
                </a:solidFill>
              </a:rPr>
              <a:t>o</a:t>
            </a:r>
            <a:r>
              <a:rPr sz="4000" spc="-5" dirty="0">
                <a:solidFill>
                  <a:srgbClr val="696363"/>
                </a:solidFill>
              </a:rPr>
              <a:t>gram</a:t>
            </a:r>
            <a:r>
              <a:rPr sz="4000" spc="20" dirty="0">
                <a:solidFill>
                  <a:srgbClr val="696363"/>
                </a:solidFill>
              </a:rPr>
              <a:t> </a:t>
            </a:r>
            <a:r>
              <a:rPr sz="4000" spc="-5" dirty="0">
                <a:solidFill>
                  <a:srgbClr val="696363"/>
                </a:solidFill>
              </a:rPr>
              <a:t>is</a:t>
            </a:r>
            <a:r>
              <a:rPr sz="4000" dirty="0">
                <a:solidFill>
                  <a:srgbClr val="696363"/>
                </a:solidFill>
              </a:rPr>
              <a:t> </a:t>
            </a:r>
            <a:r>
              <a:rPr sz="4000" spc="-5" dirty="0">
                <a:solidFill>
                  <a:srgbClr val="696363"/>
                </a:solidFill>
              </a:rPr>
              <a:t>Executed</a:t>
            </a:r>
            <a:endParaRPr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325" y="66675"/>
            <a:ext cx="9020175" cy="6699250"/>
            <a:chOff x="60325" y="66675"/>
            <a:chExt cx="9020175" cy="6699250"/>
          </a:xfrm>
        </p:grpSpPr>
        <p:pic>
          <p:nvPicPr>
            <p:cNvPr id="3" name="object 3"/>
            <p:cNvPicPr/>
            <p:nvPr/>
          </p:nvPicPr>
          <p:blipFill>
            <a:blip r:embed="rId2" cstate="print"/>
            <a:stretch>
              <a:fillRect/>
            </a:stretch>
          </p:blipFill>
          <p:spPr>
            <a:xfrm>
              <a:off x="323850" y="404875"/>
              <a:ext cx="6264275" cy="5783199"/>
            </a:xfrm>
            <a:prstGeom prst="rect">
              <a:avLst/>
            </a:prstGeom>
          </p:spPr>
        </p:pic>
        <p:sp>
          <p:nvSpPr>
            <p:cNvPr id="4" name="object 4"/>
            <p:cNvSpPr/>
            <p:nvPr/>
          </p:nvSpPr>
          <p:spPr>
            <a:xfrm>
              <a:off x="6156325" y="620776"/>
              <a:ext cx="863600" cy="5616575"/>
            </a:xfrm>
            <a:custGeom>
              <a:avLst/>
              <a:gdLst/>
              <a:ahLst/>
              <a:cxnLst/>
              <a:rect l="l" t="t" r="r" b="b"/>
              <a:pathLst>
                <a:path w="863600" h="5616575">
                  <a:moveTo>
                    <a:pt x="0" y="0"/>
                  </a:moveTo>
                  <a:lnTo>
                    <a:pt x="55929" y="1873"/>
                  </a:lnTo>
                  <a:lnTo>
                    <a:pt x="101584" y="6985"/>
                  </a:lnTo>
                  <a:lnTo>
                    <a:pt x="132355" y="14573"/>
                  </a:lnTo>
                  <a:lnTo>
                    <a:pt x="143637" y="23875"/>
                  </a:lnTo>
                  <a:lnTo>
                    <a:pt x="143637" y="1488059"/>
                  </a:lnTo>
                  <a:lnTo>
                    <a:pt x="154938" y="1497381"/>
                  </a:lnTo>
                  <a:lnTo>
                    <a:pt x="185753" y="1505013"/>
                  </a:lnTo>
                  <a:lnTo>
                    <a:pt x="231451" y="1510168"/>
                  </a:lnTo>
                  <a:lnTo>
                    <a:pt x="287400" y="1512062"/>
                  </a:lnTo>
                  <a:lnTo>
                    <a:pt x="231451" y="1513935"/>
                  </a:lnTo>
                  <a:lnTo>
                    <a:pt x="185753" y="1519046"/>
                  </a:lnTo>
                  <a:lnTo>
                    <a:pt x="154938" y="1526635"/>
                  </a:lnTo>
                  <a:lnTo>
                    <a:pt x="143637" y="1535938"/>
                  </a:lnTo>
                  <a:lnTo>
                    <a:pt x="143637" y="3000121"/>
                  </a:lnTo>
                  <a:lnTo>
                    <a:pt x="132355" y="3009497"/>
                  </a:lnTo>
                  <a:lnTo>
                    <a:pt x="101584" y="3017123"/>
                  </a:lnTo>
                  <a:lnTo>
                    <a:pt x="55929" y="3022248"/>
                  </a:lnTo>
                  <a:lnTo>
                    <a:pt x="0" y="3024124"/>
                  </a:lnTo>
                </a:path>
                <a:path w="863600" h="5616575">
                  <a:moveTo>
                    <a:pt x="647700" y="3384423"/>
                  </a:moveTo>
                  <a:lnTo>
                    <a:pt x="689695" y="3385847"/>
                  </a:lnTo>
                  <a:lnTo>
                    <a:pt x="724011" y="3389725"/>
                  </a:lnTo>
                  <a:lnTo>
                    <a:pt x="747158" y="3395460"/>
                  </a:lnTo>
                  <a:lnTo>
                    <a:pt x="755650" y="3402456"/>
                  </a:lnTo>
                  <a:lnTo>
                    <a:pt x="755650" y="4482465"/>
                  </a:lnTo>
                  <a:lnTo>
                    <a:pt x="764141" y="4489515"/>
                  </a:lnTo>
                  <a:lnTo>
                    <a:pt x="787288" y="4495244"/>
                  </a:lnTo>
                  <a:lnTo>
                    <a:pt x="821604" y="4499092"/>
                  </a:lnTo>
                  <a:lnTo>
                    <a:pt x="863600" y="4500499"/>
                  </a:lnTo>
                  <a:lnTo>
                    <a:pt x="821604" y="4501905"/>
                  </a:lnTo>
                  <a:lnTo>
                    <a:pt x="787288" y="4505753"/>
                  </a:lnTo>
                  <a:lnTo>
                    <a:pt x="764141" y="4511482"/>
                  </a:lnTo>
                  <a:lnTo>
                    <a:pt x="755650" y="4518533"/>
                  </a:lnTo>
                  <a:lnTo>
                    <a:pt x="755650" y="5598515"/>
                  </a:lnTo>
                  <a:lnTo>
                    <a:pt x="747158" y="5605522"/>
                  </a:lnTo>
                  <a:lnTo>
                    <a:pt x="724011" y="5611242"/>
                  </a:lnTo>
                  <a:lnTo>
                    <a:pt x="689695" y="5615098"/>
                  </a:lnTo>
                  <a:lnTo>
                    <a:pt x="647700" y="5616511"/>
                  </a:lnTo>
                </a:path>
              </a:pathLst>
            </a:custGeom>
            <a:ln w="9525">
              <a:solidFill>
                <a:srgbClr val="AE3408"/>
              </a:solidFill>
            </a:ln>
          </p:spPr>
          <p:txBody>
            <a:bodyPr wrap="square" lIns="0" tIns="0" rIns="0" bIns="0" rtlCol="0"/>
            <a:lstStyle/>
            <a:p>
              <a:endParaRPr/>
            </a:p>
          </p:txBody>
        </p:sp>
      </p:grpSp>
      <p:sp>
        <p:nvSpPr>
          <p:cNvPr id="5" name="object 5"/>
          <p:cNvSpPr txBox="1">
            <a:spLocks noGrp="1"/>
          </p:cNvSpPr>
          <p:nvPr>
            <p:ph type="title"/>
          </p:nvPr>
        </p:nvSpPr>
        <p:spPr>
          <a:xfrm>
            <a:off x="6812406" y="1654555"/>
            <a:ext cx="1632585" cy="391160"/>
          </a:xfrm>
          <a:prstGeom prst="rect">
            <a:avLst/>
          </a:prstGeom>
        </p:spPr>
        <p:txBody>
          <a:bodyPr vert="horz" wrap="square" lIns="0" tIns="12700" rIns="0" bIns="0" rtlCol="0">
            <a:spAutoFit/>
          </a:bodyPr>
          <a:lstStyle/>
          <a:p>
            <a:pPr marL="12700">
              <a:lnSpc>
                <a:spcPct val="100000"/>
              </a:lnSpc>
              <a:spcBef>
                <a:spcPts val="100"/>
              </a:spcBef>
            </a:pPr>
            <a:r>
              <a:rPr sz="2400" spc="-5" dirty="0"/>
              <a:t>Compilation</a:t>
            </a:r>
            <a:endParaRPr sz="2400"/>
          </a:p>
        </p:txBody>
      </p:sp>
      <p:sp>
        <p:nvSpPr>
          <p:cNvPr id="6" name="object 6"/>
          <p:cNvSpPr txBox="1"/>
          <p:nvPr/>
        </p:nvSpPr>
        <p:spPr>
          <a:xfrm>
            <a:off x="7315961" y="4823841"/>
            <a:ext cx="15011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MT"/>
                <a:cs typeface="Arial MT"/>
              </a:rPr>
              <a:t>Interpreted</a:t>
            </a:r>
            <a:endParaRPr sz="2400">
              <a:latin typeface="Arial MT"/>
              <a:cs typeface="Arial MT"/>
            </a:endParaRPr>
          </a:p>
        </p:txBody>
      </p:sp>
      <p:sp>
        <p:nvSpPr>
          <p:cNvPr id="7" name="object 7"/>
          <p:cNvSpPr txBox="1"/>
          <p:nvPr/>
        </p:nvSpPr>
        <p:spPr>
          <a:xfrm>
            <a:off x="547217" y="2160854"/>
            <a:ext cx="887094" cy="1397635"/>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Arial MT"/>
                <a:cs typeface="Arial MT"/>
              </a:rPr>
              <a:t>This is </a:t>
            </a:r>
            <a:r>
              <a:rPr sz="1800" spc="5" dirty="0">
                <a:latin typeface="Arial MT"/>
                <a:cs typeface="Arial MT"/>
              </a:rPr>
              <a:t> </a:t>
            </a:r>
            <a:r>
              <a:rPr sz="1800" spc="-5" dirty="0">
                <a:latin typeface="Arial MT"/>
                <a:cs typeface="Arial MT"/>
              </a:rPr>
              <a:t>Not </a:t>
            </a:r>
            <a:r>
              <a:rPr sz="1800" dirty="0">
                <a:latin typeface="Arial MT"/>
                <a:cs typeface="Arial MT"/>
              </a:rPr>
              <a:t> </a:t>
            </a:r>
            <a:r>
              <a:rPr sz="1800" spc="-5" dirty="0">
                <a:latin typeface="Arial MT"/>
                <a:cs typeface="Arial MT"/>
              </a:rPr>
              <a:t>specific </a:t>
            </a:r>
            <a:r>
              <a:rPr sz="1800" dirty="0">
                <a:latin typeface="Arial MT"/>
                <a:cs typeface="Arial MT"/>
              </a:rPr>
              <a:t> to </a:t>
            </a:r>
            <a:r>
              <a:rPr sz="1800" spc="-5" dirty="0">
                <a:latin typeface="Arial MT"/>
                <a:cs typeface="Arial MT"/>
              </a:rPr>
              <a:t>any </a:t>
            </a:r>
            <a:r>
              <a:rPr sz="1800" dirty="0">
                <a:latin typeface="Arial MT"/>
                <a:cs typeface="Arial MT"/>
              </a:rPr>
              <a:t> </a:t>
            </a:r>
            <a:r>
              <a:rPr sz="1800" spc="-5" dirty="0">
                <a:latin typeface="Arial MT"/>
                <a:cs typeface="Arial MT"/>
              </a:rPr>
              <a:t>mac</a:t>
            </a:r>
            <a:r>
              <a:rPr sz="1800" spc="-15" dirty="0">
                <a:latin typeface="Arial MT"/>
                <a:cs typeface="Arial MT"/>
              </a:rPr>
              <a:t>h</a:t>
            </a:r>
            <a:r>
              <a:rPr sz="1800" spc="-5" dirty="0">
                <a:latin typeface="Arial MT"/>
                <a:cs typeface="Arial MT"/>
              </a:rPr>
              <a:t>i</a:t>
            </a:r>
            <a:r>
              <a:rPr sz="1800" spc="-15" dirty="0">
                <a:latin typeface="Arial MT"/>
                <a:cs typeface="Arial MT"/>
              </a:rPr>
              <a:t>n</a:t>
            </a:r>
            <a:r>
              <a:rPr sz="1800" spc="-5" dirty="0">
                <a:latin typeface="Arial MT"/>
                <a:cs typeface="Arial MT"/>
              </a:rPr>
              <a:t>e</a:t>
            </a:r>
            <a:endParaRPr sz="1800">
              <a:latin typeface="Arial MT"/>
              <a:cs typeface="Arial MT"/>
            </a:endParaRPr>
          </a:p>
        </p:txBody>
      </p:sp>
      <p:grpSp>
        <p:nvGrpSpPr>
          <p:cNvPr id="8" name="object 8"/>
          <p:cNvGrpSpPr/>
          <p:nvPr/>
        </p:nvGrpSpPr>
        <p:grpSpPr>
          <a:xfrm>
            <a:off x="1615694" y="1624711"/>
            <a:ext cx="5262245" cy="2891790"/>
            <a:chOff x="1615694" y="1624711"/>
            <a:chExt cx="5262245" cy="2891790"/>
          </a:xfrm>
        </p:grpSpPr>
        <p:sp>
          <p:nvSpPr>
            <p:cNvPr id="9" name="object 9"/>
            <p:cNvSpPr/>
            <p:nvPr/>
          </p:nvSpPr>
          <p:spPr>
            <a:xfrm>
              <a:off x="1615694" y="1624710"/>
              <a:ext cx="5262245" cy="2891790"/>
            </a:xfrm>
            <a:custGeom>
              <a:avLst/>
              <a:gdLst/>
              <a:ahLst/>
              <a:cxnLst/>
              <a:rect l="l" t="t" r="r" b="b"/>
              <a:pathLst>
                <a:path w="5262245" h="2891790">
                  <a:moveTo>
                    <a:pt x="579882" y="1875790"/>
                  </a:moveTo>
                  <a:lnTo>
                    <a:pt x="579043" y="1871980"/>
                  </a:lnTo>
                  <a:lnTo>
                    <a:pt x="559435" y="1781556"/>
                  </a:lnTo>
                  <a:lnTo>
                    <a:pt x="558800" y="1779016"/>
                  </a:lnTo>
                  <a:lnTo>
                    <a:pt x="556260" y="1777365"/>
                  </a:lnTo>
                  <a:lnTo>
                    <a:pt x="553720" y="1777873"/>
                  </a:lnTo>
                  <a:lnTo>
                    <a:pt x="551180" y="1778508"/>
                  </a:lnTo>
                  <a:lnTo>
                    <a:pt x="549529" y="1781048"/>
                  </a:lnTo>
                  <a:lnTo>
                    <a:pt x="550037" y="1783588"/>
                  </a:lnTo>
                  <a:lnTo>
                    <a:pt x="565061" y="1852523"/>
                  </a:lnTo>
                  <a:lnTo>
                    <a:pt x="7112" y="1243838"/>
                  </a:lnTo>
                  <a:lnTo>
                    <a:pt x="0" y="1250315"/>
                  </a:lnTo>
                  <a:lnTo>
                    <a:pt x="558114" y="1859051"/>
                  </a:lnTo>
                  <a:lnTo>
                    <a:pt x="490601" y="1838071"/>
                  </a:lnTo>
                  <a:lnTo>
                    <a:pt x="488061" y="1837309"/>
                  </a:lnTo>
                  <a:lnTo>
                    <a:pt x="485394" y="1838706"/>
                  </a:lnTo>
                  <a:lnTo>
                    <a:pt x="483870" y="1843786"/>
                  </a:lnTo>
                  <a:lnTo>
                    <a:pt x="485267" y="1846453"/>
                  </a:lnTo>
                  <a:lnTo>
                    <a:pt x="487807" y="1847215"/>
                  </a:lnTo>
                  <a:lnTo>
                    <a:pt x="579882" y="1875790"/>
                  </a:lnTo>
                  <a:close/>
                </a:path>
                <a:path w="5262245" h="2891790">
                  <a:moveTo>
                    <a:pt x="5045964" y="2059432"/>
                  </a:moveTo>
                  <a:lnTo>
                    <a:pt x="5041773" y="2050796"/>
                  </a:lnTo>
                  <a:lnTo>
                    <a:pt x="3338944" y="2867799"/>
                  </a:lnTo>
                  <a:lnTo>
                    <a:pt x="3378581" y="2809367"/>
                  </a:lnTo>
                  <a:lnTo>
                    <a:pt x="3380105" y="2807208"/>
                  </a:lnTo>
                  <a:lnTo>
                    <a:pt x="3379470" y="2804160"/>
                  </a:lnTo>
                  <a:lnTo>
                    <a:pt x="3377311" y="2802763"/>
                  </a:lnTo>
                  <a:lnTo>
                    <a:pt x="3375152" y="2801239"/>
                  </a:lnTo>
                  <a:lnTo>
                    <a:pt x="3372231" y="2801874"/>
                  </a:lnTo>
                  <a:lnTo>
                    <a:pt x="3370618" y="2804160"/>
                  </a:lnTo>
                  <a:lnTo>
                    <a:pt x="3316605" y="2883789"/>
                  </a:lnTo>
                  <a:lnTo>
                    <a:pt x="3412744" y="2891536"/>
                  </a:lnTo>
                  <a:lnTo>
                    <a:pt x="3415284" y="2891790"/>
                  </a:lnTo>
                  <a:lnTo>
                    <a:pt x="3417697" y="2889885"/>
                  </a:lnTo>
                  <a:lnTo>
                    <a:pt x="3417824" y="2887218"/>
                  </a:lnTo>
                  <a:lnTo>
                    <a:pt x="3418078" y="2884551"/>
                  </a:lnTo>
                  <a:lnTo>
                    <a:pt x="3417620" y="2884043"/>
                  </a:lnTo>
                  <a:lnTo>
                    <a:pt x="3416046" y="2882265"/>
                  </a:lnTo>
                  <a:lnTo>
                    <a:pt x="3413506" y="2882138"/>
                  </a:lnTo>
                  <a:lnTo>
                    <a:pt x="3343275" y="2876372"/>
                  </a:lnTo>
                  <a:lnTo>
                    <a:pt x="3327273" y="2884043"/>
                  </a:lnTo>
                  <a:lnTo>
                    <a:pt x="3330702" y="2882392"/>
                  </a:lnTo>
                  <a:lnTo>
                    <a:pt x="3343275" y="2876372"/>
                  </a:lnTo>
                  <a:lnTo>
                    <a:pt x="5045964" y="2059432"/>
                  </a:lnTo>
                  <a:close/>
                </a:path>
                <a:path w="5262245" h="2891790">
                  <a:moveTo>
                    <a:pt x="5262118" y="8128"/>
                  </a:moveTo>
                  <a:lnTo>
                    <a:pt x="5257419" y="0"/>
                  </a:lnTo>
                  <a:lnTo>
                    <a:pt x="3048660" y="1281849"/>
                  </a:lnTo>
                  <a:lnTo>
                    <a:pt x="3083687" y="1220343"/>
                  </a:lnTo>
                  <a:lnTo>
                    <a:pt x="3084957" y="1218057"/>
                  </a:lnTo>
                  <a:lnTo>
                    <a:pt x="3084195" y="1215136"/>
                  </a:lnTo>
                  <a:lnTo>
                    <a:pt x="3081909" y="1213866"/>
                  </a:lnTo>
                  <a:lnTo>
                    <a:pt x="3079496" y="1212596"/>
                  </a:lnTo>
                  <a:lnTo>
                    <a:pt x="3076702" y="1213358"/>
                  </a:lnTo>
                  <a:lnTo>
                    <a:pt x="3075305" y="1215644"/>
                  </a:lnTo>
                  <a:lnTo>
                    <a:pt x="3027680" y="1299464"/>
                  </a:lnTo>
                  <a:lnTo>
                    <a:pt x="3124073" y="1299718"/>
                  </a:lnTo>
                  <a:lnTo>
                    <a:pt x="3126740" y="1299718"/>
                  </a:lnTo>
                  <a:lnTo>
                    <a:pt x="3127629" y="1298829"/>
                  </a:lnTo>
                  <a:lnTo>
                    <a:pt x="3128899" y="1297559"/>
                  </a:lnTo>
                  <a:lnTo>
                    <a:pt x="3128899" y="1292352"/>
                  </a:lnTo>
                  <a:lnTo>
                    <a:pt x="3126740" y="1290193"/>
                  </a:lnTo>
                  <a:lnTo>
                    <a:pt x="3053448" y="1289989"/>
                  </a:lnTo>
                  <a:lnTo>
                    <a:pt x="5262118" y="8128"/>
                  </a:lnTo>
                  <a:close/>
                </a:path>
              </a:pathLst>
            </a:custGeom>
            <a:solidFill>
              <a:srgbClr val="AE3408"/>
            </a:solidFill>
          </p:spPr>
          <p:txBody>
            <a:bodyPr wrap="square" lIns="0" tIns="0" rIns="0" bIns="0" rtlCol="0"/>
            <a:lstStyle/>
            <a:p>
              <a:endParaRPr/>
            </a:p>
          </p:txBody>
        </p:sp>
        <p:sp>
          <p:nvSpPr>
            <p:cNvPr id="10" name="object 10"/>
            <p:cNvSpPr/>
            <p:nvPr/>
          </p:nvSpPr>
          <p:spPr>
            <a:xfrm>
              <a:off x="2051050" y="2708275"/>
              <a:ext cx="2808605" cy="1297305"/>
            </a:xfrm>
            <a:custGeom>
              <a:avLst/>
              <a:gdLst/>
              <a:ahLst/>
              <a:cxnLst/>
              <a:rect l="l" t="t" r="r" b="b"/>
              <a:pathLst>
                <a:path w="2808604" h="1297304">
                  <a:moveTo>
                    <a:pt x="1404112" y="0"/>
                  </a:moveTo>
                  <a:lnTo>
                    <a:pt x="1339840" y="667"/>
                  </a:lnTo>
                  <a:lnTo>
                    <a:pt x="1276310" y="2650"/>
                  </a:lnTo>
                  <a:lnTo>
                    <a:pt x="1213583" y="5919"/>
                  </a:lnTo>
                  <a:lnTo>
                    <a:pt x="1151723" y="10447"/>
                  </a:lnTo>
                  <a:lnTo>
                    <a:pt x="1090789" y="16204"/>
                  </a:lnTo>
                  <a:lnTo>
                    <a:pt x="1030846" y="23163"/>
                  </a:lnTo>
                  <a:lnTo>
                    <a:pt x="971953" y="31294"/>
                  </a:lnTo>
                  <a:lnTo>
                    <a:pt x="914174" y="40568"/>
                  </a:lnTo>
                  <a:lnTo>
                    <a:pt x="857571" y="50958"/>
                  </a:lnTo>
                  <a:lnTo>
                    <a:pt x="802205" y="62435"/>
                  </a:lnTo>
                  <a:lnTo>
                    <a:pt x="748138" y="74969"/>
                  </a:lnTo>
                  <a:lnTo>
                    <a:pt x="695433" y="88533"/>
                  </a:lnTo>
                  <a:lnTo>
                    <a:pt x="644150" y="103097"/>
                  </a:lnTo>
                  <a:lnTo>
                    <a:pt x="594354" y="118633"/>
                  </a:lnTo>
                  <a:lnTo>
                    <a:pt x="546104" y="135113"/>
                  </a:lnTo>
                  <a:lnTo>
                    <a:pt x="499463" y="152508"/>
                  </a:lnTo>
                  <a:lnTo>
                    <a:pt x="454494" y="170789"/>
                  </a:lnTo>
                  <a:lnTo>
                    <a:pt x="411257" y="189928"/>
                  </a:lnTo>
                  <a:lnTo>
                    <a:pt x="369816" y="209896"/>
                  </a:lnTo>
                  <a:lnTo>
                    <a:pt x="330232" y="230664"/>
                  </a:lnTo>
                  <a:lnTo>
                    <a:pt x="292566" y="252204"/>
                  </a:lnTo>
                  <a:lnTo>
                    <a:pt x="256882" y="274487"/>
                  </a:lnTo>
                  <a:lnTo>
                    <a:pt x="223240" y="297485"/>
                  </a:lnTo>
                  <a:lnTo>
                    <a:pt x="191704" y="321168"/>
                  </a:lnTo>
                  <a:lnTo>
                    <a:pt x="162334" y="345509"/>
                  </a:lnTo>
                  <a:lnTo>
                    <a:pt x="110343" y="396049"/>
                  </a:lnTo>
                  <a:lnTo>
                    <a:pt x="67762" y="448875"/>
                  </a:lnTo>
                  <a:lnTo>
                    <a:pt x="35089" y="503757"/>
                  </a:lnTo>
                  <a:lnTo>
                    <a:pt x="12818" y="560468"/>
                  </a:lnTo>
                  <a:lnTo>
                    <a:pt x="1444" y="618778"/>
                  </a:lnTo>
                  <a:lnTo>
                    <a:pt x="0" y="648462"/>
                  </a:lnTo>
                  <a:lnTo>
                    <a:pt x="1444" y="678145"/>
                  </a:lnTo>
                  <a:lnTo>
                    <a:pt x="12818" y="736457"/>
                  </a:lnTo>
                  <a:lnTo>
                    <a:pt x="35089" y="793172"/>
                  </a:lnTo>
                  <a:lnTo>
                    <a:pt x="67762" y="848061"/>
                  </a:lnTo>
                  <a:lnTo>
                    <a:pt x="110343" y="900894"/>
                  </a:lnTo>
                  <a:lnTo>
                    <a:pt x="162334" y="951442"/>
                  </a:lnTo>
                  <a:lnTo>
                    <a:pt x="191704" y="975788"/>
                  </a:lnTo>
                  <a:lnTo>
                    <a:pt x="223240" y="999476"/>
                  </a:lnTo>
                  <a:lnTo>
                    <a:pt x="256882" y="1022479"/>
                  </a:lnTo>
                  <a:lnTo>
                    <a:pt x="292566" y="1044767"/>
                  </a:lnTo>
                  <a:lnTo>
                    <a:pt x="330232" y="1066312"/>
                  </a:lnTo>
                  <a:lnTo>
                    <a:pt x="369816" y="1087085"/>
                  </a:lnTo>
                  <a:lnTo>
                    <a:pt x="411257" y="1107058"/>
                  </a:lnTo>
                  <a:lnTo>
                    <a:pt x="454494" y="1126203"/>
                  </a:lnTo>
                  <a:lnTo>
                    <a:pt x="499463" y="1144489"/>
                  </a:lnTo>
                  <a:lnTo>
                    <a:pt x="546104" y="1161889"/>
                  </a:lnTo>
                  <a:lnTo>
                    <a:pt x="594354" y="1178374"/>
                  </a:lnTo>
                  <a:lnTo>
                    <a:pt x="644150" y="1193915"/>
                  </a:lnTo>
                  <a:lnTo>
                    <a:pt x="695433" y="1208484"/>
                  </a:lnTo>
                  <a:lnTo>
                    <a:pt x="748138" y="1222053"/>
                  </a:lnTo>
                  <a:lnTo>
                    <a:pt x="802205" y="1234591"/>
                  </a:lnTo>
                  <a:lnTo>
                    <a:pt x="857571" y="1246072"/>
                  </a:lnTo>
                  <a:lnTo>
                    <a:pt x="914174" y="1256466"/>
                  </a:lnTo>
                  <a:lnTo>
                    <a:pt x="971953" y="1265744"/>
                  </a:lnTo>
                  <a:lnTo>
                    <a:pt x="1030846" y="1273878"/>
                  </a:lnTo>
                  <a:lnTo>
                    <a:pt x="1090789" y="1280839"/>
                  </a:lnTo>
                  <a:lnTo>
                    <a:pt x="1151723" y="1286599"/>
                  </a:lnTo>
                  <a:lnTo>
                    <a:pt x="1213583" y="1291128"/>
                  </a:lnTo>
                  <a:lnTo>
                    <a:pt x="1276310" y="1294399"/>
                  </a:lnTo>
                  <a:lnTo>
                    <a:pt x="1339840" y="1296383"/>
                  </a:lnTo>
                  <a:lnTo>
                    <a:pt x="1404112" y="1297051"/>
                  </a:lnTo>
                  <a:lnTo>
                    <a:pt x="1468383" y="1296383"/>
                  </a:lnTo>
                  <a:lnTo>
                    <a:pt x="1531914" y="1294399"/>
                  </a:lnTo>
                  <a:lnTo>
                    <a:pt x="1594642" y="1291128"/>
                  </a:lnTo>
                  <a:lnTo>
                    <a:pt x="1656505" y="1286599"/>
                  </a:lnTo>
                  <a:lnTo>
                    <a:pt x="1717440" y="1280839"/>
                  </a:lnTo>
                  <a:lnTo>
                    <a:pt x="1777387" y="1273878"/>
                  </a:lnTo>
                  <a:lnTo>
                    <a:pt x="1836282" y="1265744"/>
                  </a:lnTo>
                  <a:lnTo>
                    <a:pt x="1894065" y="1256466"/>
                  </a:lnTo>
                  <a:lnTo>
                    <a:pt x="1950672" y="1246072"/>
                  </a:lnTo>
                  <a:lnTo>
                    <a:pt x="2006042" y="1234591"/>
                  </a:lnTo>
                  <a:lnTo>
                    <a:pt x="2060113" y="1222053"/>
                  </a:lnTo>
                  <a:lnTo>
                    <a:pt x="2112823" y="1208484"/>
                  </a:lnTo>
                  <a:lnTo>
                    <a:pt x="2164110" y="1193915"/>
                  </a:lnTo>
                  <a:lnTo>
                    <a:pt x="2213912" y="1178374"/>
                  </a:lnTo>
                  <a:lnTo>
                    <a:pt x="2262167" y="1161889"/>
                  </a:lnTo>
                  <a:lnTo>
                    <a:pt x="2308813" y="1144489"/>
                  </a:lnTo>
                  <a:lnTo>
                    <a:pt x="2353788" y="1126203"/>
                  </a:lnTo>
                  <a:lnTo>
                    <a:pt x="2397029" y="1107058"/>
                  </a:lnTo>
                  <a:lnTo>
                    <a:pt x="2438476" y="1087085"/>
                  </a:lnTo>
                  <a:lnTo>
                    <a:pt x="2478065" y="1066312"/>
                  </a:lnTo>
                  <a:lnTo>
                    <a:pt x="2515736" y="1044767"/>
                  </a:lnTo>
                  <a:lnTo>
                    <a:pt x="2551426" y="1022479"/>
                  </a:lnTo>
                  <a:lnTo>
                    <a:pt x="2585072" y="999476"/>
                  </a:lnTo>
                  <a:lnTo>
                    <a:pt x="2616613" y="975788"/>
                  </a:lnTo>
                  <a:lnTo>
                    <a:pt x="2645988" y="951442"/>
                  </a:lnTo>
                  <a:lnTo>
                    <a:pt x="2697988" y="900894"/>
                  </a:lnTo>
                  <a:lnTo>
                    <a:pt x="2740575" y="848061"/>
                  </a:lnTo>
                  <a:lnTo>
                    <a:pt x="2773255" y="793172"/>
                  </a:lnTo>
                  <a:lnTo>
                    <a:pt x="2795530" y="736457"/>
                  </a:lnTo>
                  <a:lnTo>
                    <a:pt x="2806905" y="678145"/>
                  </a:lnTo>
                  <a:lnTo>
                    <a:pt x="2808351" y="648462"/>
                  </a:lnTo>
                  <a:lnTo>
                    <a:pt x="2806905" y="618778"/>
                  </a:lnTo>
                  <a:lnTo>
                    <a:pt x="2795530" y="560468"/>
                  </a:lnTo>
                  <a:lnTo>
                    <a:pt x="2773255" y="503757"/>
                  </a:lnTo>
                  <a:lnTo>
                    <a:pt x="2740575" y="448875"/>
                  </a:lnTo>
                  <a:lnTo>
                    <a:pt x="2697988" y="396049"/>
                  </a:lnTo>
                  <a:lnTo>
                    <a:pt x="2645988" y="345509"/>
                  </a:lnTo>
                  <a:lnTo>
                    <a:pt x="2616613" y="321168"/>
                  </a:lnTo>
                  <a:lnTo>
                    <a:pt x="2585072" y="297485"/>
                  </a:lnTo>
                  <a:lnTo>
                    <a:pt x="2551426" y="274487"/>
                  </a:lnTo>
                  <a:lnTo>
                    <a:pt x="2515736" y="252204"/>
                  </a:lnTo>
                  <a:lnTo>
                    <a:pt x="2478065" y="230664"/>
                  </a:lnTo>
                  <a:lnTo>
                    <a:pt x="2438476" y="209896"/>
                  </a:lnTo>
                  <a:lnTo>
                    <a:pt x="2397029" y="189928"/>
                  </a:lnTo>
                  <a:lnTo>
                    <a:pt x="2353788" y="170789"/>
                  </a:lnTo>
                  <a:lnTo>
                    <a:pt x="2308813" y="152508"/>
                  </a:lnTo>
                  <a:lnTo>
                    <a:pt x="2262167" y="135113"/>
                  </a:lnTo>
                  <a:lnTo>
                    <a:pt x="2213912" y="118633"/>
                  </a:lnTo>
                  <a:lnTo>
                    <a:pt x="2164110" y="103097"/>
                  </a:lnTo>
                  <a:lnTo>
                    <a:pt x="2112823" y="88533"/>
                  </a:lnTo>
                  <a:lnTo>
                    <a:pt x="2060113" y="74969"/>
                  </a:lnTo>
                  <a:lnTo>
                    <a:pt x="2006042" y="62435"/>
                  </a:lnTo>
                  <a:lnTo>
                    <a:pt x="1950672" y="50958"/>
                  </a:lnTo>
                  <a:lnTo>
                    <a:pt x="1894065" y="40568"/>
                  </a:lnTo>
                  <a:lnTo>
                    <a:pt x="1836282" y="31294"/>
                  </a:lnTo>
                  <a:lnTo>
                    <a:pt x="1777387" y="23163"/>
                  </a:lnTo>
                  <a:lnTo>
                    <a:pt x="1717440" y="16204"/>
                  </a:lnTo>
                  <a:lnTo>
                    <a:pt x="1656505" y="10447"/>
                  </a:lnTo>
                  <a:lnTo>
                    <a:pt x="1594642" y="5919"/>
                  </a:lnTo>
                  <a:lnTo>
                    <a:pt x="1531914" y="2650"/>
                  </a:lnTo>
                  <a:lnTo>
                    <a:pt x="1468383" y="667"/>
                  </a:lnTo>
                  <a:lnTo>
                    <a:pt x="1404112" y="0"/>
                  </a:lnTo>
                  <a:close/>
                </a:path>
              </a:pathLst>
            </a:custGeom>
            <a:solidFill>
              <a:srgbClr val="D24717">
                <a:alpha val="23921"/>
              </a:srgbClr>
            </a:solidFill>
          </p:spPr>
          <p:txBody>
            <a:bodyPr wrap="square" lIns="0" tIns="0" rIns="0" bIns="0" rtlCol="0"/>
            <a:lstStyle/>
            <a:p>
              <a:endParaRPr/>
            </a:p>
          </p:txBody>
        </p:sp>
        <p:sp>
          <p:nvSpPr>
            <p:cNvPr id="11" name="object 11"/>
            <p:cNvSpPr/>
            <p:nvPr/>
          </p:nvSpPr>
          <p:spPr>
            <a:xfrm>
              <a:off x="2051050" y="2708275"/>
              <a:ext cx="2808605" cy="1297305"/>
            </a:xfrm>
            <a:custGeom>
              <a:avLst/>
              <a:gdLst/>
              <a:ahLst/>
              <a:cxnLst/>
              <a:rect l="l" t="t" r="r" b="b"/>
              <a:pathLst>
                <a:path w="2808604" h="1297304">
                  <a:moveTo>
                    <a:pt x="0" y="648462"/>
                  </a:moveTo>
                  <a:lnTo>
                    <a:pt x="5738" y="589438"/>
                  </a:lnTo>
                  <a:lnTo>
                    <a:pt x="22622" y="531898"/>
                  </a:lnTo>
                  <a:lnTo>
                    <a:pt x="50156" y="476073"/>
                  </a:lnTo>
                  <a:lnTo>
                    <a:pt x="87845" y="422190"/>
                  </a:lnTo>
                  <a:lnTo>
                    <a:pt x="135193" y="370479"/>
                  </a:lnTo>
                  <a:lnTo>
                    <a:pt x="191704" y="321168"/>
                  </a:lnTo>
                  <a:lnTo>
                    <a:pt x="223240" y="297485"/>
                  </a:lnTo>
                  <a:lnTo>
                    <a:pt x="256882" y="274487"/>
                  </a:lnTo>
                  <a:lnTo>
                    <a:pt x="292566" y="252204"/>
                  </a:lnTo>
                  <a:lnTo>
                    <a:pt x="330232" y="230664"/>
                  </a:lnTo>
                  <a:lnTo>
                    <a:pt x="369816" y="209896"/>
                  </a:lnTo>
                  <a:lnTo>
                    <a:pt x="411257" y="189928"/>
                  </a:lnTo>
                  <a:lnTo>
                    <a:pt x="454494" y="170789"/>
                  </a:lnTo>
                  <a:lnTo>
                    <a:pt x="499463" y="152508"/>
                  </a:lnTo>
                  <a:lnTo>
                    <a:pt x="546104" y="135113"/>
                  </a:lnTo>
                  <a:lnTo>
                    <a:pt x="594354" y="118633"/>
                  </a:lnTo>
                  <a:lnTo>
                    <a:pt x="644150" y="103097"/>
                  </a:lnTo>
                  <a:lnTo>
                    <a:pt x="695433" y="88533"/>
                  </a:lnTo>
                  <a:lnTo>
                    <a:pt x="748138" y="74969"/>
                  </a:lnTo>
                  <a:lnTo>
                    <a:pt x="802205" y="62435"/>
                  </a:lnTo>
                  <a:lnTo>
                    <a:pt x="857571" y="50958"/>
                  </a:lnTo>
                  <a:lnTo>
                    <a:pt x="914174" y="40568"/>
                  </a:lnTo>
                  <a:lnTo>
                    <a:pt x="971953" y="31294"/>
                  </a:lnTo>
                  <a:lnTo>
                    <a:pt x="1030846" y="23163"/>
                  </a:lnTo>
                  <a:lnTo>
                    <a:pt x="1090789" y="16204"/>
                  </a:lnTo>
                  <a:lnTo>
                    <a:pt x="1151723" y="10447"/>
                  </a:lnTo>
                  <a:lnTo>
                    <a:pt x="1213583" y="5919"/>
                  </a:lnTo>
                  <a:lnTo>
                    <a:pt x="1276310" y="2650"/>
                  </a:lnTo>
                  <a:lnTo>
                    <a:pt x="1339840" y="667"/>
                  </a:lnTo>
                  <a:lnTo>
                    <a:pt x="1404112" y="0"/>
                  </a:lnTo>
                  <a:lnTo>
                    <a:pt x="1468383" y="667"/>
                  </a:lnTo>
                  <a:lnTo>
                    <a:pt x="1531914" y="2650"/>
                  </a:lnTo>
                  <a:lnTo>
                    <a:pt x="1594642" y="5919"/>
                  </a:lnTo>
                  <a:lnTo>
                    <a:pt x="1656505" y="10447"/>
                  </a:lnTo>
                  <a:lnTo>
                    <a:pt x="1717440" y="16204"/>
                  </a:lnTo>
                  <a:lnTo>
                    <a:pt x="1777387" y="23163"/>
                  </a:lnTo>
                  <a:lnTo>
                    <a:pt x="1836282" y="31294"/>
                  </a:lnTo>
                  <a:lnTo>
                    <a:pt x="1894065" y="40568"/>
                  </a:lnTo>
                  <a:lnTo>
                    <a:pt x="1950672" y="50958"/>
                  </a:lnTo>
                  <a:lnTo>
                    <a:pt x="2006042" y="62435"/>
                  </a:lnTo>
                  <a:lnTo>
                    <a:pt x="2060113" y="74969"/>
                  </a:lnTo>
                  <a:lnTo>
                    <a:pt x="2112823" y="88533"/>
                  </a:lnTo>
                  <a:lnTo>
                    <a:pt x="2164110" y="103097"/>
                  </a:lnTo>
                  <a:lnTo>
                    <a:pt x="2213912" y="118633"/>
                  </a:lnTo>
                  <a:lnTo>
                    <a:pt x="2262167" y="135113"/>
                  </a:lnTo>
                  <a:lnTo>
                    <a:pt x="2308813" y="152508"/>
                  </a:lnTo>
                  <a:lnTo>
                    <a:pt x="2353788" y="170789"/>
                  </a:lnTo>
                  <a:lnTo>
                    <a:pt x="2397029" y="189928"/>
                  </a:lnTo>
                  <a:lnTo>
                    <a:pt x="2438476" y="209896"/>
                  </a:lnTo>
                  <a:lnTo>
                    <a:pt x="2478065" y="230664"/>
                  </a:lnTo>
                  <a:lnTo>
                    <a:pt x="2515736" y="252204"/>
                  </a:lnTo>
                  <a:lnTo>
                    <a:pt x="2551426" y="274487"/>
                  </a:lnTo>
                  <a:lnTo>
                    <a:pt x="2585072" y="297485"/>
                  </a:lnTo>
                  <a:lnTo>
                    <a:pt x="2616613" y="321168"/>
                  </a:lnTo>
                  <a:lnTo>
                    <a:pt x="2645988" y="345509"/>
                  </a:lnTo>
                  <a:lnTo>
                    <a:pt x="2697988" y="396049"/>
                  </a:lnTo>
                  <a:lnTo>
                    <a:pt x="2740575" y="448875"/>
                  </a:lnTo>
                  <a:lnTo>
                    <a:pt x="2773255" y="503757"/>
                  </a:lnTo>
                  <a:lnTo>
                    <a:pt x="2795530" y="560468"/>
                  </a:lnTo>
                  <a:lnTo>
                    <a:pt x="2806905" y="618778"/>
                  </a:lnTo>
                  <a:lnTo>
                    <a:pt x="2808351" y="648462"/>
                  </a:lnTo>
                  <a:lnTo>
                    <a:pt x="2806905" y="678145"/>
                  </a:lnTo>
                  <a:lnTo>
                    <a:pt x="2795530" y="736457"/>
                  </a:lnTo>
                  <a:lnTo>
                    <a:pt x="2773255" y="793172"/>
                  </a:lnTo>
                  <a:lnTo>
                    <a:pt x="2740575" y="848061"/>
                  </a:lnTo>
                  <a:lnTo>
                    <a:pt x="2697988" y="900894"/>
                  </a:lnTo>
                  <a:lnTo>
                    <a:pt x="2645988" y="951442"/>
                  </a:lnTo>
                  <a:lnTo>
                    <a:pt x="2616613" y="975788"/>
                  </a:lnTo>
                  <a:lnTo>
                    <a:pt x="2585072" y="999476"/>
                  </a:lnTo>
                  <a:lnTo>
                    <a:pt x="2551426" y="1022479"/>
                  </a:lnTo>
                  <a:lnTo>
                    <a:pt x="2515736" y="1044767"/>
                  </a:lnTo>
                  <a:lnTo>
                    <a:pt x="2478065" y="1066312"/>
                  </a:lnTo>
                  <a:lnTo>
                    <a:pt x="2438476" y="1087085"/>
                  </a:lnTo>
                  <a:lnTo>
                    <a:pt x="2397029" y="1107058"/>
                  </a:lnTo>
                  <a:lnTo>
                    <a:pt x="2353788" y="1126203"/>
                  </a:lnTo>
                  <a:lnTo>
                    <a:pt x="2308813" y="1144489"/>
                  </a:lnTo>
                  <a:lnTo>
                    <a:pt x="2262167" y="1161889"/>
                  </a:lnTo>
                  <a:lnTo>
                    <a:pt x="2213912" y="1178374"/>
                  </a:lnTo>
                  <a:lnTo>
                    <a:pt x="2164110" y="1193915"/>
                  </a:lnTo>
                  <a:lnTo>
                    <a:pt x="2112823" y="1208484"/>
                  </a:lnTo>
                  <a:lnTo>
                    <a:pt x="2060113" y="1222053"/>
                  </a:lnTo>
                  <a:lnTo>
                    <a:pt x="2006042" y="1234591"/>
                  </a:lnTo>
                  <a:lnTo>
                    <a:pt x="1950672" y="1246072"/>
                  </a:lnTo>
                  <a:lnTo>
                    <a:pt x="1894065" y="1256466"/>
                  </a:lnTo>
                  <a:lnTo>
                    <a:pt x="1836282" y="1265744"/>
                  </a:lnTo>
                  <a:lnTo>
                    <a:pt x="1777387" y="1273878"/>
                  </a:lnTo>
                  <a:lnTo>
                    <a:pt x="1717440" y="1280839"/>
                  </a:lnTo>
                  <a:lnTo>
                    <a:pt x="1656505" y="1286599"/>
                  </a:lnTo>
                  <a:lnTo>
                    <a:pt x="1594642" y="1291128"/>
                  </a:lnTo>
                  <a:lnTo>
                    <a:pt x="1531914" y="1294399"/>
                  </a:lnTo>
                  <a:lnTo>
                    <a:pt x="1468383" y="1296383"/>
                  </a:lnTo>
                  <a:lnTo>
                    <a:pt x="1404112" y="1297051"/>
                  </a:lnTo>
                  <a:lnTo>
                    <a:pt x="1339840" y="1296383"/>
                  </a:lnTo>
                  <a:lnTo>
                    <a:pt x="1276310" y="1294399"/>
                  </a:lnTo>
                  <a:lnTo>
                    <a:pt x="1213583" y="1291128"/>
                  </a:lnTo>
                  <a:lnTo>
                    <a:pt x="1151723" y="1286599"/>
                  </a:lnTo>
                  <a:lnTo>
                    <a:pt x="1090789" y="1280839"/>
                  </a:lnTo>
                  <a:lnTo>
                    <a:pt x="1030846" y="1273878"/>
                  </a:lnTo>
                  <a:lnTo>
                    <a:pt x="971953" y="1265744"/>
                  </a:lnTo>
                  <a:lnTo>
                    <a:pt x="914174" y="1256466"/>
                  </a:lnTo>
                  <a:lnTo>
                    <a:pt x="857571" y="1246072"/>
                  </a:lnTo>
                  <a:lnTo>
                    <a:pt x="802205" y="1234591"/>
                  </a:lnTo>
                  <a:lnTo>
                    <a:pt x="748138" y="1222053"/>
                  </a:lnTo>
                  <a:lnTo>
                    <a:pt x="695433" y="1208484"/>
                  </a:lnTo>
                  <a:lnTo>
                    <a:pt x="644150" y="1193915"/>
                  </a:lnTo>
                  <a:lnTo>
                    <a:pt x="594354" y="1178374"/>
                  </a:lnTo>
                  <a:lnTo>
                    <a:pt x="546104" y="1161889"/>
                  </a:lnTo>
                  <a:lnTo>
                    <a:pt x="499463" y="1144489"/>
                  </a:lnTo>
                  <a:lnTo>
                    <a:pt x="454494" y="1126203"/>
                  </a:lnTo>
                  <a:lnTo>
                    <a:pt x="411257" y="1107058"/>
                  </a:lnTo>
                  <a:lnTo>
                    <a:pt x="369816" y="1087085"/>
                  </a:lnTo>
                  <a:lnTo>
                    <a:pt x="330232" y="1066312"/>
                  </a:lnTo>
                  <a:lnTo>
                    <a:pt x="292566" y="1044767"/>
                  </a:lnTo>
                  <a:lnTo>
                    <a:pt x="256882" y="1022479"/>
                  </a:lnTo>
                  <a:lnTo>
                    <a:pt x="223240" y="999476"/>
                  </a:lnTo>
                  <a:lnTo>
                    <a:pt x="191704" y="975788"/>
                  </a:lnTo>
                  <a:lnTo>
                    <a:pt x="162334" y="951442"/>
                  </a:lnTo>
                  <a:lnTo>
                    <a:pt x="110343" y="900894"/>
                  </a:lnTo>
                  <a:lnTo>
                    <a:pt x="67762" y="848061"/>
                  </a:lnTo>
                  <a:lnTo>
                    <a:pt x="35089" y="793172"/>
                  </a:lnTo>
                  <a:lnTo>
                    <a:pt x="12818" y="736457"/>
                  </a:lnTo>
                  <a:lnTo>
                    <a:pt x="1444" y="678145"/>
                  </a:lnTo>
                  <a:lnTo>
                    <a:pt x="0" y="648462"/>
                  </a:lnTo>
                  <a:close/>
                </a:path>
              </a:pathLst>
            </a:custGeom>
            <a:ln w="12700">
              <a:solidFill>
                <a:srgbClr val="9B310D"/>
              </a:solidFill>
            </a:ln>
          </p:spPr>
          <p:txBody>
            <a:bodyPr wrap="square" lIns="0" tIns="0" rIns="0" bIns="0" rtlCol="0"/>
            <a:lstStyle/>
            <a:p>
              <a:endParaRPr/>
            </a:p>
          </p:txBody>
        </p:sp>
      </p:grpSp>
      <p:sp>
        <p:nvSpPr>
          <p:cNvPr id="12" name="object 12"/>
          <p:cNvSpPr txBox="1"/>
          <p:nvPr/>
        </p:nvSpPr>
        <p:spPr>
          <a:xfrm>
            <a:off x="6739508" y="3385184"/>
            <a:ext cx="2067560"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Arial MT"/>
                <a:cs typeface="Arial MT"/>
              </a:rPr>
              <a:t>JVM for </a:t>
            </a:r>
            <a:r>
              <a:rPr sz="1800" spc="-5" dirty="0">
                <a:latin typeface="Arial MT"/>
                <a:cs typeface="Arial MT"/>
              </a:rPr>
              <a:t>each </a:t>
            </a:r>
            <a:r>
              <a:rPr sz="1800" dirty="0">
                <a:latin typeface="Arial MT"/>
                <a:cs typeface="Arial MT"/>
              </a:rPr>
              <a:t> </a:t>
            </a:r>
            <a:r>
              <a:rPr sz="1800" spc="-5" dirty="0">
                <a:latin typeface="Arial MT"/>
                <a:cs typeface="Arial MT"/>
              </a:rPr>
              <a:t>machine</a:t>
            </a:r>
            <a:r>
              <a:rPr sz="1800" spc="-25" dirty="0">
                <a:latin typeface="Arial MT"/>
                <a:cs typeface="Arial MT"/>
              </a:rPr>
              <a:t> </a:t>
            </a:r>
            <a:r>
              <a:rPr sz="1800" spc="-5" dirty="0">
                <a:latin typeface="Arial MT"/>
                <a:cs typeface="Arial MT"/>
              </a:rPr>
              <a:t>is</a:t>
            </a:r>
            <a:r>
              <a:rPr sz="1800" spc="-30" dirty="0">
                <a:latin typeface="Arial MT"/>
                <a:cs typeface="Arial MT"/>
              </a:rPr>
              <a:t> </a:t>
            </a:r>
            <a:r>
              <a:rPr sz="1800" spc="-5" dirty="0">
                <a:latin typeface="Arial MT"/>
                <a:cs typeface="Arial MT"/>
              </a:rPr>
              <a:t>separate</a:t>
            </a:r>
            <a:endParaRPr sz="1800">
              <a:latin typeface="Arial MT"/>
              <a:cs typeface="Arial MT"/>
            </a:endParaRPr>
          </a:p>
        </p:txBody>
      </p:sp>
      <p:sp>
        <p:nvSpPr>
          <p:cNvPr id="13" name="object 13"/>
          <p:cNvSpPr txBox="1"/>
          <p:nvPr/>
        </p:nvSpPr>
        <p:spPr>
          <a:xfrm>
            <a:off x="6955281" y="719073"/>
            <a:ext cx="2131060"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MT"/>
                <a:cs typeface="Arial MT"/>
              </a:rPr>
              <a:t>A</a:t>
            </a:r>
            <a:r>
              <a:rPr sz="1800" spc="-15" dirty="0">
                <a:latin typeface="Arial MT"/>
                <a:cs typeface="Arial MT"/>
              </a:rPr>
              <a:t>n</a:t>
            </a:r>
            <a:r>
              <a:rPr sz="1800" dirty="0">
                <a:latin typeface="Arial MT"/>
                <a:cs typeface="Arial MT"/>
              </a:rPr>
              <a:t>y </a:t>
            </a:r>
            <a:r>
              <a:rPr sz="1800" spc="-5" dirty="0">
                <a:latin typeface="Arial MT"/>
                <a:cs typeface="Arial MT"/>
              </a:rPr>
              <a:t>Java</a:t>
            </a:r>
            <a:r>
              <a:rPr sz="1800" spc="-105" dirty="0">
                <a:latin typeface="Arial MT"/>
                <a:cs typeface="Arial MT"/>
              </a:rPr>
              <a:t> </a:t>
            </a:r>
            <a:r>
              <a:rPr sz="1800" spc="-5" dirty="0">
                <a:latin typeface="Arial MT"/>
                <a:cs typeface="Arial MT"/>
              </a:rPr>
              <a:t>A</a:t>
            </a:r>
            <a:r>
              <a:rPr sz="1800" spc="-15" dirty="0">
                <a:latin typeface="Arial MT"/>
                <a:cs typeface="Arial MT"/>
              </a:rPr>
              <a:t>p</a:t>
            </a:r>
            <a:r>
              <a:rPr sz="1800" spc="-5" dirty="0">
                <a:latin typeface="Arial MT"/>
                <a:cs typeface="Arial MT"/>
              </a:rPr>
              <a:t>p</a:t>
            </a:r>
            <a:r>
              <a:rPr sz="1800" spc="-15" dirty="0">
                <a:latin typeface="Arial MT"/>
                <a:cs typeface="Arial MT"/>
              </a:rPr>
              <a:t>l</a:t>
            </a:r>
            <a:r>
              <a:rPr sz="1800" spc="-5" dirty="0">
                <a:latin typeface="Arial MT"/>
                <a:cs typeface="Arial MT"/>
              </a:rPr>
              <a:t>ic</a:t>
            </a:r>
            <a:r>
              <a:rPr sz="1800" spc="-15" dirty="0">
                <a:latin typeface="Arial MT"/>
                <a:cs typeface="Arial MT"/>
              </a:rPr>
              <a:t>a</a:t>
            </a:r>
            <a:r>
              <a:rPr sz="1800" spc="-5" dirty="0">
                <a:latin typeface="Arial MT"/>
                <a:cs typeface="Arial MT"/>
              </a:rPr>
              <a:t>tion  is</a:t>
            </a:r>
            <a:r>
              <a:rPr sz="1800" spc="-10" dirty="0">
                <a:latin typeface="Arial MT"/>
                <a:cs typeface="Arial MT"/>
              </a:rPr>
              <a:t> </a:t>
            </a:r>
            <a:r>
              <a:rPr sz="1800" spc="-5" dirty="0">
                <a:latin typeface="Arial MT"/>
                <a:cs typeface="Arial MT"/>
              </a:rPr>
              <a:t>nothing</a:t>
            </a:r>
            <a:r>
              <a:rPr sz="1800" dirty="0">
                <a:latin typeface="Arial MT"/>
                <a:cs typeface="Arial MT"/>
              </a:rPr>
              <a:t> </a:t>
            </a:r>
            <a:r>
              <a:rPr sz="1800" spc="-5" dirty="0">
                <a:latin typeface="Arial MT"/>
                <a:cs typeface="Arial MT"/>
              </a:rPr>
              <a:t>but</a:t>
            </a:r>
            <a:r>
              <a:rPr sz="1800" dirty="0">
                <a:latin typeface="Arial MT"/>
                <a:cs typeface="Arial MT"/>
              </a:rPr>
              <a:t> </a:t>
            </a:r>
            <a:r>
              <a:rPr sz="1800" spc="-5" dirty="0">
                <a:latin typeface="Arial MT"/>
                <a:cs typeface="Arial MT"/>
              </a:rPr>
              <a:t>a </a:t>
            </a:r>
            <a:r>
              <a:rPr sz="1800" dirty="0">
                <a:latin typeface="Arial MT"/>
                <a:cs typeface="Arial MT"/>
              </a:rPr>
              <a:t> </a:t>
            </a:r>
            <a:r>
              <a:rPr sz="1800" spc="-5" dirty="0">
                <a:latin typeface="Arial MT"/>
                <a:cs typeface="Arial MT"/>
              </a:rPr>
              <a:t>bunch </a:t>
            </a:r>
            <a:r>
              <a:rPr sz="1800" dirty="0">
                <a:latin typeface="Arial MT"/>
                <a:cs typeface="Arial MT"/>
              </a:rPr>
              <a:t>of</a:t>
            </a:r>
            <a:r>
              <a:rPr sz="1800" spc="-10" dirty="0">
                <a:latin typeface="Arial MT"/>
                <a:cs typeface="Arial MT"/>
              </a:rPr>
              <a:t> </a:t>
            </a:r>
            <a:r>
              <a:rPr sz="1800" spc="-5" dirty="0">
                <a:latin typeface="Arial MT"/>
                <a:cs typeface="Arial MT"/>
              </a:rPr>
              <a:t>.class</a:t>
            </a:r>
            <a:r>
              <a:rPr sz="1800" spc="-10" dirty="0">
                <a:latin typeface="Arial MT"/>
                <a:cs typeface="Arial MT"/>
              </a:rPr>
              <a:t> </a:t>
            </a:r>
            <a:r>
              <a:rPr sz="1800" spc="-5" dirty="0">
                <a:latin typeface="Arial MT"/>
                <a:cs typeface="Arial MT"/>
              </a:rPr>
              <a:t>files</a:t>
            </a:r>
            <a:endParaRPr sz="18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336169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J</a:t>
            </a:r>
            <a:r>
              <a:rPr sz="4000" spc="-305" dirty="0">
                <a:solidFill>
                  <a:srgbClr val="696363"/>
                </a:solidFill>
              </a:rPr>
              <a:t>AV</a:t>
            </a:r>
            <a:r>
              <a:rPr sz="4000" spc="-5" dirty="0">
                <a:solidFill>
                  <a:srgbClr val="696363"/>
                </a:solidFill>
              </a:rPr>
              <a:t>A</a:t>
            </a:r>
            <a:r>
              <a:rPr sz="4000" spc="-220" dirty="0">
                <a:solidFill>
                  <a:srgbClr val="696363"/>
                </a:solidFill>
              </a:rPr>
              <a:t> </a:t>
            </a:r>
            <a:r>
              <a:rPr sz="4000" spc="-20" dirty="0">
                <a:solidFill>
                  <a:srgbClr val="696363"/>
                </a:solidFill>
              </a:rPr>
              <a:t>C</a:t>
            </a:r>
            <a:r>
              <a:rPr sz="4000" spc="-5" dirty="0">
                <a:solidFill>
                  <a:srgbClr val="696363"/>
                </a:solidFill>
              </a:rPr>
              <a:t>ompiler</a:t>
            </a:r>
            <a:endParaRPr sz="4000"/>
          </a:p>
        </p:txBody>
      </p:sp>
      <p:sp>
        <p:nvSpPr>
          <p:cNvPr id="3" name="object 3"/>
          <p:cNvSpPr txBox="1"/>
          <p:nvPr/>
        </p:nvSpPr>
        <p:spPr>
          <a:xfrm>
            <a:off x="993444" y="1471930"/>
            <a:ext cx="7381875" cy="3348990"/>
          </a:xfrm>
          <a:prstGeom prst="rect">
            <a:avLst/>
          </a:prstGeom>
        </p:spPr>
        <p:txBody>
          <a:bodyPr vert="horz" wrap="square" lIns="0" tIns="13335" rIns="0" bIns="0" rtlCol="0">
            <a:spAutoFit/>
          </a:bodyPr>
          <a:lstStyle/>
          <a:p>
            <a:pPr marL="285115" marR="302895" indent="-273050">
              <a:lnSpc>
                <a:spcPct val="100000"/>
              </a:lnSpc>
              <a:spcBef>
                <a:spcPts val="105"/>
              </a:spcBef>
              <a:buClr>
                <a:srgbClr val="D24717"/>
              </a:buClr>
              <a:buSzPct val="84615"/>
              <a:buFont typeface="Segoe UI Symbol"/>
              <a:buChar char="⚫"/>
              <a:tabLst>
                <a:tab pos="285750" algn="l"/>
              </a:tabLst>
            </a:pPr>
            <a:r>
              <a:rPr sz="2600" dirty="0">
                <a:latin typeface="Arial MT"/>
                <a:cs typeface="Arial MT"/>
              </a:rPr>
              <a:t>A Java compiler is a program which converts </a:t>
            </a:r>
            <a:r>
              <a:rPr sz="2600" spc="5" dirty="0">
                <a:latin typeface="Arial MT"/>
                <a:cs typeface="Arial MT"/>
              </a:rPr>
              <a:t> </a:t>
            </a:r>
            <a:r>
              <a:rPr sz="2600" dirty="0">
                <a:latin typeface="Arial MT"/>
                <a:cs typeface="Arial MT"/>
              </a:rPr>
              <a:t>Java</a:t>
            </a:r>
            <a:r>
              <a:rPr sz="2600" spc="-15" dirty="0">
                <a:latin typeface="Arial MT"/>
                <a:cs typeface="Arial MT"/>
              </a:rPr>
              <a:t> </a:t>
            </a:r>
            <a:r>
              <a:rPr sz="2600" dirty="0">
                <a:latin typeface="Arial MT"/>
                <a:cs typeface="Arial MT"/>
              </a:rPr>
              <a:t>source</a:t>
            </a:r>
            <a:r>
              <a:rPr sz="2600" spc="-25" dirty="0">
                <a:latin typeface="Arial MT"/>
                <a:cs typeface="Arial MT"/>
              </a:rPr>
              <a:t> </a:t>
            </a:r>
            <a:r>
              <a:rPr sz="2600" dirty="0">
                <a:latin typeface="Arial MT"/>
                <a:cs typeface="Arial MT"/>
              </a:rPr>
              <a:t>code</a:t>
            </a:r>
            <a:r>
              <a:rPr sz="2600" spc="-10" dirty="0">
                <a:latin typeface="Arial MT"/>
                <a:cs typeface="Arial MT"/>
              </a:rPr>
              <a:t> </a:t>
            </a:r>
            <a:r>
              <a:rPr sz="2600" dirty="0">
                <a:latin typeface="Arial MT"/>
                <a:cs typeface="Arial MT"/>
              </a:rPr>
              <a:t>into Java</a:t>
            </a:r>
            <a:r>
              <a:rPr sz="2600" spc="-10" dirty="0">
                <a:latin typeface="Arial MT"/>
                <a:cs typeface="Arial MT"/>
              </a:rPr>
              <a:t> </a:t>
            </a:r>
            <a:r>
              <a:rPr sz="2600" spc="5" dirty="0">
                <a:latin typeface="Arial MT"/>
                <a:cs typeface="Arial MT"/>
              </a:rPr>
              <a:t>byte-code</a:t>
            </a:r>
            <a:r>
              <a:rPr sz="2600" spc="-30" dirty="0">
                <a:latin typeface="Arial MT"/>
                <a:cs typeface="Arial MT"/>
              </a:rPr>
              <a:t> </a:t>
            </a:r>
            <a:r>
              <a:rPr sz="2600" dirty="0">
                <a:latin typeface="Arial MT"/>
                <a:cs typeface="Arial MT"/>
              </a:rPr>
              <a:t>or class </a:t>
            </a:r>
            <a:r>
              <a:rPr sz="2600" spc="-710" dirty="0">
                <a:latin typeface="Arial MT"/>
                <a:cs typeface="Arial MT"/>
              </a:rPr>
              <a:t> </a:t>
            </a:r>
            <a:r>
              <a:rPr sz="2600" dirty="0">
                <a:latin typeface="Arial MT"/>
                <a:cs typeface="Arial MT"/>
              </a:rPr>
              <a:t>files.</a:t>
            </a:r>
            <a:endParaRPr sz="2600">
              <a:latin typeface="Arial MT"/>
              <a:cs typeface="Arial MT"/>
            </a:endParaRPr>
          </a:p>
          <a:p>
            <a:pPr marL="285115" marR="5080"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A basic Java compiler is included as part of the </a:t>
            </a:r>
            <a:r>
              <a:rPr sz="2600" spc="5" dirty="0">
                <a:latin typeface="Arial MT"/>
                <a:cs typeface="Arial MT"/>
              </a:rPr>
              <a:t> </a:t>
            </a:r>
            <a:r>
              <a:rPr sz="2600" dirty="0">
                <a:latin typeface="Arial MT"/>
                <a:cs typeface="Arial MT"/>
              </a:rPr>
              <a:t>JDK</a:t>
            </a:r>
            <a:r>
              <a:rPr sz="2600" spc="-15" dirty="0">
                <a:latin typeface="Arial MT"/>
                <a:cs typeface="Arial MT"/>
              </a:rPr>
              <a:t> </a:t>
            </a:r>
            <a:r>
              <a:rPr sz="2600" dirty="0">
                <a:latin typeface="Arial MT"/>
                <a:cs typeface="Arial MT"/>
              </a:rPr>
              <a:t>(Java</a:t>
            </a:r>
            <a:r>
              <a:rPr sz="2600" spc="-20" dirty="0">
                <a:latin typeface="Arial MT"/>
                <a:cs typeface="Arial MT"/>
              </a:rPr>
              <a:t> </a:t>
            </a:r>
            <a:r>
              <a:rPr sz="2600" dirty="0">
                <a:latin typeface="Arial MT"/>
                <a:cs typeface="Arial MT"/>
              </a:rPr>
              <a:t>Development</a:t>
            </a:r>
            <a:r>
              <a:rPr sz="2600" spc="-25" dirty="0">
                <a:latin typeface="Arial MT"/>
                <a:cs typeface="Arial MT"/>
              </a:rPr>
              <a:t> </a:t>
            </a:r>
            <a:r>
              <a:rPr sz="2600" dirty="0">
                <a:latin typeface="Arial MT"/>
                <a:cs typeface="Arial MT"/>
              </a:rPr>
              <a:t>Kit).</a:t>
            </a:r>
            <a:r>
              <a:rPr sz="2600" spc="-45" dirty="0">
                <a:latin typeface="Arial MT"/>
                <a:cs typeface="Arial MT"/>
              </a:rPr>
              <a:t> </a:t>
            </a:r>
            <a:r>
              <a:rPr sz="2600" dirty="0">
                <a:latin typeface="Arial MT"/>
                <a:cs typeface="Arial MT"/>
              </a:rPr>
              <a:t>This</a:t>
            </a:r>
            <a:r>
              <a:rPr sz="2600" spc="-15" dirty="0">
                <a:latin typeface="Arial MT"/>
                <a:cs typeface="Arial MT"/>
              </a:rPr>
              <a:t> </a:t>
            </a:r>
            <a:r>
              <a:rPr sz="2600" dirty="0">
                <a:latin typeface="Arial MT"/>
                <a:cs typeface="Arial MT"/>
              </a:rPr>
              <a:t>Java</a:t>
            </a:r>
            <a:r>
              <a:rPr sz="2600" spc="-15" dirty="0">
                <a:latin typeface="Arial MT"/>
                <a:cs typeface="Arial MT"/>
              </a:rPr>
              <a:t> </a:t>
            </a:r>
            <a:r>
              <a:rPr sz="2600" dirty="0">
                <a:latin typeface="Arial MT"/>
                <a:cs typeface="Arial MT"/>
              </a:rPr>
              <a:t>compiler </a:t>
            </a:r>
            <a:r>
              <a:rPr sz="2600" spc="-705" dirty="0">
                <a:latin typeface="Arial MT"/>
                <a:cs typeface="Arial MT"/>
              </a:rPr>
              <a:t> </a:t>
            </a:r>
            <a:r>
              <a:rPr sz="2600" spc="-5" dirty="0">
                <a:latin typeface="Arial MT"/>
                <a:cs typeface="Arial MT"/>
              </a:rPr>
              <a:t>is </a:t>
            </a:r>
            <a:r>
              <a:rPr sz="2600" dirty="0">
                <a:latin typeface="Arial MT"/>
                <a:cs typeface="Arial MT"/>
              </a:rPr>
              <a:t>called</a:t>
            </a:r>
            <a:r>
              <a:rPr sz="2600" spc="-10" dirty="0">
                <a:latin typeface="Arial MT"/>
                <a:cs typeface="Arial MT"/>
              </a:rPr>
              <a:t> </a:t>
            </a:r>
            <a:r>
              <a:rPr sz="2600" dirty="0">
                <a:latin typeface="Arial MT"/>
                <a:cs typeface="Arial MT"/>
              </a:rPr>
              <a:t>“javac”.</a:t>
            </a:r>
            <a:endParaRPr sz="2600">
              <a:latin typeface="Arial MT"/>
              <a:cs typeface="Arial MT"/>
            </a:endParaRPr>
          </a:p>
          <a:p>
            <a:pPr marL="285115" marR="271780" indent="-273050">
              <a:lnSpc>
                <a:spcPct val="100000"/>
              </a:lnSpc>
              <a:spcBef>
                <a:spcPts val="605"/>
              </a:spcBef>
              <a:buClr>
                <a:srgbClr val="D24717"/>
              </a:buClr>
              <a:buSzPct val="84615"/>
              <a:buFont typeface="Segoe UI Symbol"/>
              <a:buChar char="⚫"/>
              <a:tabLst>
                <a:tab pos="285750" algn="l"/>
              </a:tabLst>
            </a:pPr>
            <a:r>
              <a:rPr sz="2600" dirty="0">
                <a:latin typeface="Arial MT"/>
                <a:cs typeface="Arial MT"/>
              </a:rPr>
              <a:t>Unless</a:t>
            </a:r>
            <a:r>
              <a:rPr sz="2600" spc="-20" dirty="0">
                <a:latin typeface="Arial MT"/>
                <a:cs typeface="Arial MT"/>
              </a:rPr>
              <a:t> </a:t>
            </a:r>
            <a:r>
              <a:rPr sz="2600" dirty="0">
                <a:latin typeface="Arial MT"/>
                <a:cs typeface="Arial MT"/>
              </a:rPr>
              <a:t>you</a:t>
            </a:r>
            <a:r>
              <a:rPr sz="2600" spc="-15" dirty="0">
                <a:latin typeface="Arial MT"/>
                <a:cs typeface="Arial MT"/>
              </a:rPr>
              <a:t> </a:t>
            </a:r>
            <a:r>
              <a:rPr sz="2600" dirty="0">
                <a:latin typeface="Arial MT"/>
                <a:cs typeface="Arial MT"/>
              </a:rPr>
              <a:t>have</a:t>
            </a:r>
            <a:r>
              <a:rPr sz="2600" spc="5" dirty="0">
                <a:latin typeface="Arial MT"/>
                <a:cs typeface="Arial MT"/>
              </a:rPr>
              <a:t> </a:t>
            </a:r>
            <a:r>
              <a:rPr sz="2600" dirty="0">
                <a:latin typeface="Arial MT"/>
                <a:cs typeface="Arial MT"/>
              </a:rPr>
              <a:t>installed</a:t>
            </a:r>
            <a:r>
              <a:rPr sz="2600" spc="-10" dirty="0">
                <a:latin typeface="Arial MT"/>
                <a:cs typeface="Arial MT"/>
              </a:rPr>
              <a:t> </a:t>
            </a:r>
            <a:r>
              <a:rPr sz="2600" dirty="0">
                <a:latin typeface="Arial MT"/>
                <a:cs typeface="Arial MT"/>
              </a:rPr>
              <a:t>JDK</a:t>
            </a:r>
            <a:r>
              <a:rPr sz="2600" spc="-15" dirty="0">
                <a:latin typeface="Arial MT"/>
                <a:cs typeface="Arial MT"/>
              </a:rPr>
              <a:t> </a:t>
            </a:r>
            <a:r>
              <a:rPr sz="2600" dirty="0">
                <a:latin typeface="Arial MT"/>
                <a:cs typeface="Arial MT"/>
              </a:rPr>
              <a:t>for your</a:t>
            </a:r>
            <a:r>
              <a:rPr sz="2600" spc="-10" dirty="0">
                <a:latin typeface="Arial MT"/>
                <a:cs typeface="Arial MT"/>
              </a:rPr>
              <a:t> </a:t>
            </a:r>
            <a:r>
              <a:rPr sz="2600" dirty="0">
                <a:latin typeface="Arial MT"/>
                <a:cs typeface="Arial MT"/>
              </a:rPr>
              <a:t>system </a:t>
            </a:r>
            <a:r>
              <a:rPr sz="2600" spc="-705" dirty="0">
                <a:latin typeface="Arial MT"/>
                <a:cs typeface="Arial MT"/>
              </a:rPr>
              <a:t> </a:t>
            </a:r>
            <a:r>
              <a:rPr sz="2600" dirty="0">
                <a:latin typeface="Arial MT"/>
                <a:cs typeface="Arial MT"/>
              </a:rPr>
              <a:t>“javac”</a:t>
            </a:r>
            <a:r>
              <a:rPr sz="2600" spc="-30" dirty="0">
                <a:latin typeface="Arial MT"/>
                <a:cs typeface="Arial MT"/>
              </a:rPr>
              <a:t> </a:t>
            </a:r>
            <a:r>
              <a:rPr sz="2600" spc="-5" dirty="0">
                <a:latin typeface="Arial MT"/>
                <a:cs typeface="Arial MT"/>
              </a:rPr>
              <a:t>will</a:t>
            </a:r>
            <a:r>
              <a:rPr sz="2600" dirty="0">
                <a:latin typeface="Arial MT"/>
                <a:cs typeface="Arial MT"/>
              </a:rPr>
              <a:t> </a:t>
            </a:r>
            <a:r>
              <a:rPr sz="2600" spc="-5" dirty="0">
                <a:latin typeface="Arial MT"/>
                <a:cs typeface="Arial MT"/>
              </a:rPr>
              <a:t>not</a:t>
            </a:r>
            <a:r>
              <a:rPr sz="2600" dirty="0">
                <a:latin typeface="Arial MT"/>
                <a:cs typeface="Arial MT"/>
              </a:rPr>
              <a:t> </a:t>
            </a:r>
            <a:r>
              <a:rPr sz="2600" spc="-5" dirty="0">
                <a:latin typeface="Arial MT"/>
                <a:cs typeface="Arial MT"/>
              </a:rPr>
              <a:t>be </a:t>
            </a:r>
            <a:r>
              <a:rPr sz="2600" dirty="0">
                <a:latin typeface="Arial MT"/>
                <a:cs typeface="Arial MT"/>
              </a:rPr>
              <a:t>recognized.</a:t>
            </a:r>
            <a:endParaRPr sz="26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7671" y="449325"/>
            <a:ext cx="7181656" cy="60577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344868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J</a:t>
            </a:r>
            <a:r>
              <a:rPr sz="4000" spc="-305" dirty="0">
                <a:solidFill>
                  <a:srgbClr val="696363"/>
                </a:solidFill>
              </a:rPr>
              <a:t>AV</a:t>
            </a:r>
            <a:r>
              <a:rPr sz="4000" spc="-5" dirty="0">
                <a:solidFill>
                  <a:srgbClr val="696363"/>
                </a:solidFill>
              </a:rPr>
              <a:t>A</a:t>
            </a:r>
            <a:r>
              <a:rPr sz="4000" spc="-220" dirty="0">
                <a:solidFill>
                  <a:srgbClr val="696363"/>
                </a:solidFill>
              </a:rPr>
              <a:t> </a:t>
            </a:r>
            <a:r>
              <a:rPr sz="4000" spc="-5" dirty="0">
                <a:solidFill>
                  <a:srgbClr val="696363"/>
                </a:solidFill>
              </a:rPr>
              <a:t>Bytecode</a:t>
            </a:r>
            <a:endParaRPr sz="4000"/>
          </a:p>
        </p:txBody>
      </p:sp>
      <p:sp>
        <p:nvSpPr>
          <p:cNvPr id="3" name="object 3"/>
          <p:cNvSpPr txBox="1"/>
          <p:nvPr/>
        </p:nvSpPr>
        <p:spPr>
          <a:xfrm>
            <a:off x="947419" y="1383030"/>
            <a:ext cx="7497445" cy="2084070"/>
          </a:xfrm>
          <a:prstGeom prst="rect">
            <a:avLst/>
          </a:prstGeom>
        </p:spPr>
        <p:txBody>
          <a:bodyPr vert="horz" wrap="square" lIns="0" tIns="13335" rIns="0" bIns="0" rtlCol="0">
            <a:spAutoFit/>
          </a:bodyPr>
          <a:lstStyle/>
          <a:p>
            <a:pPr marL="285115" marR="5080" indent="-273050">
              <a:lnSpc>
                <a:spcPct val="100000"/>
              </a:lnSpc>
              <a:spcBef>
                <a:spcPts val="105"/>
              </a:spcBef>
              <a:buClr>
                <a:srgbClr val="D24717"/>
              </a:buClr>
              <a:buSzPct val="84615"/>
              <a:buFont typeface="Segoe UI Symbol"/>
              <a:buChar char="⚫"/>
              <a:tabLst>
                <a:tab pos="285750" algn="l"/>
              </a:tabLst>
            </a:pPr>
            <a:r>
              <a:rPr sz="2600" dirty="0">
                <a:latin typeface="Arial MT"/>
                <a:cs typeface="Arial MT"/>
              </a:rPr>
              <a:t>Java bytecode is produced by the Java compiler </a:t>
            </a:r>
            <a:r>
              <a:rPr sz="2600" spc="5" dirty="0">
                <a:latin typeface="Arial MT"/>
                <a:cs typeface="Arial MT"/>
              </a:rPr>
              <a:t> </a:t>
            </a:r>
            <a:r>
              <a:rPr sz="2600" dirty="0">
                <a:latin typeface="Arial MT"/>
                <a:cs typeface="Arial MT"/>
              </a:rPr>
              <a:t>and executed</a:t>
            </a:r>
            <a:r>
              <a:rPr sz="2600" spc="-5" dirty="0">
                <a:latin typeface="Arial MT"/>
                <a:cs typeface="Arial MT"/>
              </a:rPr>
              <a:t> </a:t>
            </a:r>
            <a:r>
              <a:rPr sz="2600" dirty="0">
                <a:latin typeface="Arial MT"/>
                <a:cs typeface="Arial MT"/>
              </a:rPr>
              <a:t>by</a:t>
            </a:r>
            <a:r>
              <a:rPr sz="2600" spc="-10" dirty="0">
                <a:latin typeface="Arial MT"/>
                <a:cs typeface="Arial MT"/>
              </a:rPr>
              <a:t> </a:t>
            </a:r>
            <a:r>
              <a:rPr sz="2600" dirty="0">
                <a:latin typeface="Arial MT"/>
                <a:cs typeface="Arial MT"/>
              </a:rPr>
              <a:t>the</a:t>
            </a:r>
            <a:r>
              <a:rPr sz="2600" spc="15" dirty="0">
                <a:latin typeface="Arial MT"/>
                <a:cs typeface="Arial MT"/>
              </a:rPr>
              <a:t> </a:t>
            </a:r>
            <a:r>
              <a:rPr sz="2600" dirty="0">
                <a:latin typeface="Arial MT"/>
                <a:cs typeface="Arial MT"/>
              </a:rPr>
              <a:t>JVM</a:t>
            </a:r>
            <a:r>
              <a:rPr sz="2600" spc="-20" dirty="0">
                <a:latin typeface="Arial MT"/>
                <a:cs typeface="Arial MT"/>
              </a:rPr>
              <a:t> </a:t>
            </a:r>
            <a:r>
              <a:rPr sz="2600" dirty="0">
                <a:latin typeface="Arial MT"/>
                <a:cs typeface="Arial MT"/>
              </a:rPr>
              <a:t>(Java</a:t>
            </a:r>
            <a:r>
              <a:rPr sz="2600" spc="-15" dirty="0">
                <a:latin typeface="Arial MT"/>
                <a:cs typeface="Arial MT"/>
              </a:rPr>
              <a:t> </a:t>
            </a:r>
            <a:r>
              <a:rPr sz="2600" spc="-10" dirty="0">
                <a:latin typeface="Arial MT"/>
                <a:cs typeface="Arial MT"/>
              </a:rPr>
              <a:t>Virtual</a:t>
            </a:r>
            <a:r>
              <a:rPr sz="2600" spc="5" dirty="0">
                <a:latin typeface="Arial MT"/>
                <a:cs typeface="Arial MT"/>
              </a:rPr>
              <a:t> </a:t>
            </a:r>
            <a:r>
              <a:rPr sz="2600" dirty="0">
                <a:latin typeface="Arial MT"/>
                <a:cs typeface="Arial MT"/>
              </a:rPr>
              <a:t>Machine).</a:t>
            </a:r>
            <a:endParaRPr sz="2600">
              <a:latin typeface="Arial MT"/>
              <a:cs typeface="Arial MT"/>
            </a:endParaRPr>
          </a:p>
          <a:p>
            <a:pPr marL="285115" marR="17335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Java bytecode </a:t>
            </a:r>
            <a:r>
              <a:rPr sz="2600" spc="-5" dirty="0">
                <a:latin typeface="Arial MT"/>
                <a:cs typeface="Arial MT"/>
              </a:rPr>
              <a:t>isn’t </a:t>
            </a:r>
            <a:r>
              <a:rPr sz="2600" dirty="0">
                <a:latin typeface="Arial MT"/>
                <a:cs typeface="Arial MT"/>
              </a:rPr>
              <a:t>exactly source code, and </a:t>
            </a:r>
            <a:r>
              <a:rPr sz="2600" spc="-5" dirty="0">
                <a:latin typeface="Arial MT"/>
                <a:cs typeface="Arial MT"/>
              </a:rPr>
              <a:t>it </a:t>
            </a:r>
            <a:r>
              <a:rPr sz="2600" dirty="0">
                <a:latin typeface="Arial MT"/>
                <a:cs typeface="Arial MT"/>
              </a:rPr>
              <a:t> </a:t>
            </a:r>
            <a:r>
              <a:rPr sz="2600" spc="-5" dirty="0">
                <a:latin typeface="Arial MT"/>
                <a:cs typeface="Arial MT"/>
              </a:rPr>
              <a:t>isn’t </a:t>
            </a:r>
            <a:r>
              <a:rPr sz="2600" dirty="0">
                <a:latin typeface="Arial MT"/>
                <a:cs typeface="Arial MT"/>
              </a:rPr>
              <a:t>exactly compiled code, </a:t>
            </a:r>
            <a:r>
              <a:rPr sz="2600" spc="-20" dirty="0">
                <a:latin typeface="Arial MT"/>
                <a:cs typeface="Arial MT"/>
              </a:rPr>
              <a:t>it’s </a:t>
            </a:r>
            <a:r>
              <a:rPr sz="2600" dirty="0">
                <a:latin typeface="Arial MT"/>
                <a:cs typeface="Arial MT"/>
              </a:rPr>
              <a:t>something </a:t>
            </a:r>
            <a:r>
              <a:rPr sz="2600" spc="-5" dirty="0">
                <a:latin typeface="Arial MT"/>
                <a:cs typeface="Arial MT"/>
              </a:rPr>
              <a:t>in </a:t>
            </a:r>
            <a:r>
              <a:rPr sz="2600" dirty="0">
                <a:latin typeface="Arial MT"/>
                <a:cs typeface="Arial MT"/>
              </a:rPr>
              <a:t>the </a:t>
            </a:r>
            <a:r>
              <a:rPr sz="2600" spc="-710" dirty="0">
                <a:latin typeface="Arial MT"/>
                <a:cs typeface="Arial MT"/>
              </a:rPr>
              <a:t> </a:t>
            </a:r>
            <a:r>
              <a:rPr sz="2600" dirty="0">
                <a:latin typeface="Arial MT"/>
                <a:cs typeface="Arial MT"/>
              </a:rPr>
              <a:t>middle.</a:t>
            </a:r>
            <a:endParaRPr sz="2600">
              <a:latin typeface="Arial MT"/>
              <a:cs typeface="Arial MT"/>
            </a:endParaRPr>
          </a:p>
        </p:txBody>
      </p:sp>
      <p:grpSp>
        <p:nvGrpSpPr>
          <p:cNvPr id="4" name="object 4"/>
          <p:cNvGrpSpPr/>
          <p:nvPr/>
        </p:nvGrpSpPr>
        <p:grpSpPr>
          <a:xfrm>
            <a:off x="539750" y="3644900"/>
            <a:ext cx="8136255" cy="1584325"/>
            <a:chOff x="539750" y="3644900"/>
            <a:chExt cx="8136255" cy="1584325"/>
          </a:xfrm>
        </p:grpSpPr>
        <p:pic>
          <p:nvPicPr>
            <p:cNvPr id="5" name="object 5"/>
            <p:cNvPicPr/>
            <p:nvPr/>
          </p:nvPicPr>
          <p:blipFill>
            <a:blip r:embed="rId2" cstate="print"/>
            <a:stretch>
              <a:fillRect/>
            </a:stretch>
          </p:blipFill>
          <p:spPr>
            <a:xfrm>
              <a:off x="539750" y="3644900"/>
              <a:ext cx="3887851" cy="1584325"/>
            </a:xfrm>
            <a:prstGeom prst="rect">
              <a:avLst/>
            </a:prstGeom>
          </p:spPr>
        </p:pic>
        <p:pic>
          <p:nvPicPr>
            <p:cNvPr id="6" name="object 6"/>
            <p:cNvPicPr/>
            <p:nvPr/>
          </p:nvPicPr>
          <p:blipFill>
            <a:blip r:embed="rId3" cstate="print"/>
            <a:stretch>
              <a:fillRect/>
            </a:stretch>
          </p:blipFill>
          <p:spPr>
            <a:xfrm>
              <a:off x="4643501" y="3644900"/>
              <a:ext cx="4032250" cy="1584325"/>
            </a:xfrm>
            <a:prstGeom prst="rect">
              <a:avLst/>
            </a:prstGeom>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180543"/>
            <a:ext cx="473011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Java</a:t>
            </a:r>
            <a:r>
              <a:rPr sz="4000" spc="-15" dirty="0">
                <a:solidFill>
                  <a:srgbClr val="696363"/>
                </a:solidFill>
              </a:rPr>
              <a:t> Virtual </a:t>
            </a:r>
            <a:r>
              <a:rPr sz="4000" spc="-5" dirty="0">
                <a:solidFill>
                  <a:srgbClr val="696363"/>
                </a:solidFill>
              </a:rPr>
              <a:t>Machine</a:t>
            </a:r>
            <a:endParaRPr sz="4000"/>
          </a:p>
        </p:txBody>
      </p:sp>
      <p:sp>
        <p:nvSpPr>
          <p:cNvPr id="3" name="object 3"/>
          <p:cNvSpPr txBox="1"/>
          <p:nvPr/>
        </p:nvSpPr>
        <p:spPr>
          <a:xfrm>
            <a:off x="979119" y="925046"/>
            <a:ext cx="7333615" cy="5300345"/>
          </a:xfrm>
          <a:prstGeom prst="rect">
            <a:avLst/>
          </a:prstGeom>
        </p:spPr>
        <p:txBody>
          <a:bodyPr vert="horz" wrap="square" lIns="0" tIns="13335" rIns="0" bIns="0" rtlCol="0">
            <a:spAutoFit/>
          </a:bodyPr>
          <a:lstStyle/>
          <a:p>
            <a:pPr marL="285115" marR="817244" indent="-273050">
              <a:lnSpc>
                <a:spcPct val="150000"/>
              </a:lnSpc>
              <a:spcBef>
                <a:spcPts val="105"/>
              </a:spcBef>
              <a:buClr>
                <a:srgbClr val="D24717"/>
              </a:buClr>
              <a:buSzPct val="83928"/>
              <a:buFont typeface="Segoe UI Symbol"/>
              <a:buChar char="⚫"/>
              <a:tabLst>
                <a:tab pos="285750" algn="l"/>
              </a:tabLst>
            </a:pPr>
            <a:r>
              <a:rPr sz="2800" dirty="0">
                <a:latin typeface="Arial MT"/>
                <a:cs typeface="Arial MT"/>
              </a:rPr>
              <a:t>Java </a:t>
            </a:r>
            <a:r>
              <a:rPr sz="2800" spc="-10" dirty="0">
                <a:latin typeface="Arial MT"/>
                <a:cs typeface="Arial MT"/>
              </a:rPr>
              <a:t>Virtual </a:t>
            </a:r>
            <a:r>
              <a:rPr sz="2800" spc="-5" dirty="0">
                <a:latin typeface="Arial MT"/>
                <a:cs typeface="Arial MT"/>
              </a:rPr>
              <a:t>Machine </a:t>
            </a:r>
            <a:r>
              <a:rPr sz="2800" dirty="0">
                <a:latin typeface="Arial MT"/>
                <a:cs typeface="Arial MT"/>
              </a:rPr>
              <a:t>: </a:t>
            </a:r>
            <a:r>
              <a:rPr sz="2800" spc="-5" dirty="0">
                <a:latin typeface="Arial MT"/>
                <a:cs typeface="Arial MT"/>
              </a:rPr>
              <a:t>Main </a:t>
            </a:r>
            <a:r>
              <a:rPr sz="2800" dirty="0">
                <a:latin typeface="Arial MT"/>
                <a:cs typeface="Arial MT"/>
              </a:rPr>
              <a:t>component </a:t>
            </a:r>
            <a:r>
              <a:rPr sz="2800" spc="-765" dirty="0">
                <a:latin typeface="Arial MT"/>
                <a:cs typeface="Arial MT"/>
              </a:rPr>
              <a:t> </a:t>
            </a:r>
            <a:r>
              <a:rPr sz="2800" spc="-5" dirty="0">
                <a:latin typeface="Arial MT"/>
                <a:cs typeface="Arial MT"/>
              </a:rPr>
              <a:t>r</a:t>
            </a:r>
            <a:r>
              <a:rPr sz="2800" dirty="0">
                <a:latin typeface="Arial MT"/>
                <a:cs typeface="Arial MT"/>
              </a:rPr>
              <a:t>e</a:t>
            </a:r>
            <a:r>
              <a:rPr sz="2800" spc="-5" dirty="0">
                <a:latin typeface="Arial MT"/>
                <a:cs typeface="Arial MT"/>
              </a:rPr>
              <a:t>s</a:t>
            </a:r>
            <a:r>
              <a:rPr sz="2800" dirty="0">
                <a:latin typeface="Arial MT"/>
                <a:cs typeface="Arial MT"/>
              </a:rPr>
              <a:t>p</a:t>
            </a:r>
            <a:r>
              <a:rPr sz="2800" spc="-5" dirty="0">
                <a:latin typeface="Arial MT"/>
                <a:cs typeface="Arial MT"/>
              </a:rPr>
              <a:t>o</a:t>
            </a:r>
            <a:r>
              <a:rPr sz="2800" dirty="0">
                <a:latin typeface="Arial MT"/>
                <a:cs typeface="Arial MT"/>
              </a:rPr>
              <a:t>n</a:t>
            </a:r>
            <a:r>
              <a:rPr sz="2800" spc="-5" dirty="0">
                <a:latin typeface="Arial MT"/>
                <a:cs typeface="Arial MT"/>
              </a:rPr>
              <a:t>s</a:t>
            </a:r>
            <a:r>
              <a:rPr sz="2800" dirty="0">
                <a:latin typeface="Arial MT"/>
                <a:cs typeface="Arial MT"/>
              </a:rPr>
              <a:t>i</a:t>
            </a:r>
            <a:r>
              <a:rPr sz="2800" spc="-5" dirty="0">
                <a:latin typeface="Arial MT"/>
                <a:cs typeface="Arial MT"/>
              </a:rPr>
              <a:t>b</a:t>
            </a:r>
            <a:r>
              <a:rPr sz="2800" dirty="0">
                <a:latin typeface="Arial MT"/>
                <a:cs typeface="Arial MT"/>
              </a:rPr>
              <a:t>l</a:t>
            </a:r>
            <a:r>
              <a:rPr sz="2800" spc="-5" dirty="0">
                <a:latin typeface="Arial MT"/>
                <a:cs typeface="Arial MT"/>
              </a:rPr>
              <a:t>e </a:t>
            </a:r>
            <a:r>
              <a:rPr sz="2800" dirty="0">
                <a:latin typeface="Arial MT"/>
                <a:cs typeface="Arial MT"/>
              </a:rPr>
              <a:t>f</a:t>
            </a:r>
            <a:r>
              <a:rPr sz="2800" spc="-5" dirty="0">
                <a:latin typeface="Arial MT"/>
                <a:cs typeface="Arial MT"/>
              </a:rPr>
              <a:t>or</a:t>
            </a:r>
            <a:r>
              <a:rPr sz="2800" spc="5" dirty="0">
                <a:latin typeface="Arial MT"/>
                <a:cs typeface="Arial MT"/>
              </a:rPr>
              <a:t> </a:t>
            </a:r>
            <a:r>
              <a:rPr sz="2800" dirty="0">
                <a:latin typeface="Arial MT"/>
                <a:cs typeface="Arial MT"/>
              </a:rPr>
              <a:t>J</a:t>
            </a:r>
            <a:r>
              <a:rPr sz="2800" spc="-215" dirty="0">
                <a:latin typeface="Arial MT"/>
                <a:cs typeface="Arial MT"/>
              </a:rPr>
              <a:t>AV</a:t>
            </a:r>
            <a:r>
              <a:rPr sz="2800" spc="-5" dirty="0">
                <a:latin typeface="Arial MT"/>
                <a:cs typeface="Arial MT"/>
              </a:rPr>
              <a:t>A</a:t>
            </a:r>
            <a:r>
              <a:rPr sz="2800" spc="-175" dirty="0">
                <a:latin typeface="Arial MT"/>
                <a:cs typeface="Arial MT"/>
              </a:rPr>
              <a:t> </a:t>
            </a:r>
            <a:r>
              <a:rPr sz="2800" spc="-5" dirty="0">
                <a:latin typeface="Arial MT"/>
                <a:cs typeface="Arial MT"/>
              </a:rPr>
              <a:t>to</a:t>
            </a:r>
            <a:r>
              <a:rPr sz="2800" spc="5" dirty="0">
                <a:latin typeface="Arial MT"/>
                <a:cs typeface="Arial MT"/>
              </a:rPr>
              <a:t> </a:t>
            </a:r>
            <a:r>
              <a:rPr sz="2800" spc="-5" dirty="0">
                <a:latin typeface="Arial MT"/>
                <a:cs typeface="Arial MT"/>
              </a:rPr>
              <a:t>be</a:t>
            </a:r>
            <a:r>
              <a:rPr sz="2800" spc="5" dirty="0">
                <a:latin typeface="Arial MT"/>
                <a:cs typeface="Arial MT"/>
              </a:rPr>
              <a:t> </a:t>
            </a:r>
            <a:r>
              <a:rPr sz="2800" spc="-5" dirty="0">
                <a:latin typeface="Arial MT"/>
                <a:cs typeface="Arial MT"/>
              </a:rPr>
              <a:t>p</a:t>
            </a:r>
            <a:r>
              <a:rPr sz="2800" dirty="0">
                <a:latin typeface="Arial MT"/>
                <a:cs typeface="Arial MT"/>
              </a:rPr>
              <a:t>l</a:t>
            </a:r>
            <a:r>
              <a:rPr sz="2800" spc="-5" dirty="0">
                <a:latin typeface="Arial MT"/>
                <a:cs typeface="Arial MT"/>
              </a:rPr>
              <a:t>at</a:t>
            </a:r>
            <a:r>
              <a:rPr sz="2800" dirty="0">
                <a:latin typeface="Arial MT"/>
                <a:cs typeface="Arial MT"/>
              </a:rPr>
              <a:t>f</a:t>
            </a:r>
            <a:r>
              <a:rPr sz="2800" spc="-5" dirty="0">
                <a:latin typeface="Arial MT"/>
                <a:cs typeface="Arial MT"/>
              </a:rPr>
              <a:t>o</a:t>
            </a:r>
            <a:r>
              <a:rPr sz="2800" dirty="0">
                <a:latin typeface="Arial MT"/>
                <a:cs typeface="Arial MT"/>
              </a:rPr>
              <a:t>r</a:t>
            </a:r>
            <a:r>
              <a:rPr sz="2800" spc="-5" dirty="0">
                <a:latin typeface="Arial MT"/>
                <a:cs typeface="Arial MT"/>
              </a:rPr>
              <a:t>m  </a:t>
            </a:r>
            <a:r>
              <a:rPr sz="2800" dirty="0">
                <a:latin typeface="Arial MT"/>
                <a:cs typeface="Arial MT"/>
              </a:rPr>
              <a:t>independent</a:t>
            </a:r>
            <a:r>
              <a:rPr sz="2600" dirty="0">
                <a:latin typeface="Arial MT"/>
                <a:cs typeface="Arial MT"/>
              </a:rPr>
              <a:t>.</a:t>
            </a:r>
          </a:p>
          <a:p>
            <a:pPr marL="285115" marR="532765" indent="-273050">
              <a:lnSpc>
                <a:spcPct val="150000"/>
              </a:lnSpc>
              <a:spcBef>
                <a:spcPts val="600"/>
              </a:spcBef>
              <a:buClr>
                <a:srgbClr val="D24717"/>
              </a:buClr>
              <a:buSzPct val="83928"/>
              <a:buFont typeface="Segoe UI Symbol"/>
              <a:buChar char="⚫"/>
              <a:tabLst>
                <a:tab pos="285750" algn="l"/>
              </a:tabLst>
            </a:pPr>
            <a:r>
              <a:rPr sz="2800" spc="-5" dirty="0">
                <a:latin typeface="Arial MT"/>
                <a:cs typeface="Arial MT"/>
              </a:rPr>
              <a:t>A</a:t>
            </a:r>
            <a:r>
              <a:rPr sz="2800" spc="-165" dirty="0">
                <a:latin typeface="Arial MT"/>
                <a:cs typeface="Arial MT"/>
              </a:rPr>
              <a:t> </a:t>
            </a:r>
            <a:r>
              <a:rPr sz="2800" spc="-5" dirty="0">
                <a:latin typeface="Arial MT"/>
                <a:cs typeface="Arial MT"/>
              </a:rPr>
              <a:t>JVM provides</a:t>
            </a:r>
            <a:r>
              <a:rPr sz="2800" spc="10" dirty="0">
                <a:latin typeface="Arial MT"/>
                <a:cs typeface="Arial MT"/>
              </a:rPr>
              <a:t> </a:t>
            </a:r>
            <a:r>
              <a:rPr sz="2800" spc="-5" dirty="0">
                <a:latin typeface="Arial MT"/>
                <a:cs typeface="Arial MT"/>
              </a:rPr>
              <a:t>a </a:t>
            </a:r>
            <a:r>
              <a:rPr sz="2800" dirty="0">
                <a:latin typeface="Arial MT"/>
                <a:cs typeface="Arial MT"/>
              </a:rPr>
              <a:t>runtime</a:t>
            </a:r>
            <a:r>
              <a:rPr sz="2800" spc="15" dirty="0">
                <a:latin typeface="Arial MT"/>
                <a:cs typeface="Arial MT"/>
              </a:rPr>
              <a:t> </a:t>
            </a:r>
            <a:r>
              <a:rPr sz="2800" spc="-5" dirty="0">
                <a:latin typeface="Arial MT"/>
                <a:cs typeface="Arial MT"/>
              </a:rPr>
              <a:t>environment</a:t>
            </a:r>
            <a:r>
              <a:rPr sz="2800" spc="20" dirty="0">
                <a:latin typeface="Arial MT"/>
                <a:cs typeface="Arial MT"/>
              </a:rPr>
              <a:t> </a:t>
            </a:r>
            <a:r>
              <a:rPr sz="2800" spc="-5" dirty="0">
                <a:latin typeface="Arial MT"/>
                <a:cs typeface="Arial MT"/>
              </a:rPr>
              <a:t>to </a:t>
            </a:r>
            <a:r>
              <a:rPr sz="2800" spc="-765" dirty="0">
                <a:latin typeface="Arial MT"/>
                <a:cs typeface="Arial MT"/>
              </a:rPr>
              <a:t> </a:t>
            </a:r>
            <a:r>
              <a:rPr sz="2800" spc="-5" dirty="0">
                <a:latin typeface="Arial MT"/>
                <a:cs typeface="Arial MT"/>
              </a:rPr>
              <a:t>execute Java</a:t>
            </a:r>
            <a:r>
              <a:rPr sz="2800" spc="5" dirty="0">
                <a:latin typeface="Arial MT"/>
                <a:cs typeface="Arial MT"/>
              </a:rPr>
              <a:t> </a:t>
            </a:r>
            <a:r>
              <a:rPr sz="2800" dirty="0">
                <a:latin typeface="Arial MT"/>
                <a:cs typeface="Arial MT"/>
              </a:rPr>
              <a:t>bytecode.</a:t>
            </a:r>
          </a:p>
          <a:p>
            <a:pPr marL="285115" marR="5080" indent="-273050">
              <a:lnSpc>
                <a:spcPct val="150000"/>
              </a:lnSpc>
              <a:spcBef>
                <a:spcPts val="600"/>
              </a:spcBef>
              <a:buClr>
                <a:srgbClr val="D24717"/>
              </a:buClr>
              <a:buSzPct val="83928"/>
              <a:buFont typeface="Segoe UI Symbol"/>
              <a:buChar char="⚫"/>
              <a:tabLst>
                <a:tab pos="285750" algn="l"/>
              </a:tabLst>
            </a:pPr>
            <a:r>
              <a:rPr sz="2800" spc="-15" dirty="0">
                <a:latin typeface="Arial MT"/>
                <a:cs typeface="Arial MT"/>
              </a:rPr>
              <a:t>Translates</a:t>
            </a:r>
            <a:r>
              <a:rPr sz="2800" spc="15" dirty="0">
                <a:latin typeface="Arial MT"/>
                <a:cs typeface="Arial MT"/>
              </a:rPr>
              <a:t> </a:t>
            </a:r>
            <a:r>
              <a:rPr sz="2800" spc="-5" dirty="0">
                <a:latin typeface="Arial MT"/>
                <a:cs typeface="Arial MT"/>
              </a:rPr>
              <a:t>a single </a:t>
            </a:r>
            <a:r>
              <a:rPr sz="2800" dirty="0">
                <a:latin typeface="Arial MT"/>
                <a:cs typeface="Arial MT"/>
              </a:rPr>
              <a:t>instruction</a:t>
            </a:r>
            <a:r>
              <a:rPr sz="2800" spc="-10" dirty="0">
                <a:latin typeface="Arial MT"/>
                <a:cs typeface="Arial MT"/>
              </a:rPr>
              <a:t> </a:t>
            </a:r>
            <a:r>
              <a:rPr sz="2800" dirty="0">
                <a:latin typeface="Arial MT"/>
                <a:cs typeface="Arial MT"/>
              </a:rPr>
              <a:t>from</a:t>
            </a:r>
            <a:r>
              <a:rPr sz="2800" spc="-5" dirty="0">
                <a:latin typeface="Arial MT"/>
                <a:cs typeface="Arial MT"/>
              </a:rPr>
              <a:t> the </a:t>
            </a:r>
            <a:r>
              <a:rPr sz="2800" spc="10" dirty="0">
                <a:latin typeface="Arial MT"/>
                <a:cs typeface="Arial MT"/>
              </a:rPr>
              <a:t>Byte- </a:t>
            </a:r>
            <a:r>
              <a:rPr sz="2800" spc="-765" dirty="0">
                <a:latin typeface="Arial MT"/>
                <a:cs typeface="Arial MT"/>
              </a:rPr>
              <a:t> </a:t>
            </a:r>
            <a:r>
              <a:rPr sz="2800" spc="-5" dirty="0">
                <a:latin typeface="Arial MT"/>
                <a:cs typeface="Arial MT"/>
              </a:rPr>
              <a:t>code</a:t>
            </a:r>
            <a:r>
              <a:rPr sz="2800" spc="5" dirty="0">
                <a:latin typeface="Arial MT"/>
                <a:cs typeface="Arial MT"/>
              </a:rPr>
              <a:t> </a:t>
            </a:r>
            <a:r>
              <a:rPr sz="2800" dirty="0">
                <a:latin typeface="Arial MT"/>
                <a:cs typeface="Arial MT"/>
              </a:rPr>
              <a:t>program</a:t>
            </a:r>
            <a:r>
              <a:rPr sz="2800" spc="10" dirty="0">
                <a:latin typeface="Arial MT"/>
                <a:cs typeface="Arial MT"/>
              </a:rPr>
              <a:t> </a:t>
            </a:r>
            <a:r>
              <a:rPr sz="2800" spc="-5" dirty="0">
                <a:latin typeface="Arial MT"/>
                <a:cs typeface="Arial MT"/>
              </a:rPr>
              <a:t>to</a:t>
            </a:r>
            <a:r>
              <a:rPr sz="2800" spc="5" dirty="0">
                <a:latin typeface="Arial MT"/>
                <a:cs typeface="Arial MT"/>
              </a:rPr>
              <a:t> </a:t>
            </a:r>
            <a:r>
              <a:rPr sz="2800" spc="-5" dirty="0">
                <a:latin typeface="Arial MT"/>
                <a:cs typeface="Arial MT"/>
              </a:rPr>
              <a:t>machine</a:t>
            </a:r>
            <a:r>
              <a:rPr sz="2800" spc="15" dirty="0">
                <a:latin typeface="Arial MT"/>
                <a:cs typeface="Arial MT"/>
              </a:rPr>
              <a:t> </a:t>
            </a:r>
            <a:r>
              <a:rPr sz="2800" spc="-5" dirty="0">
                <a:latin typeface="Arial MT"/>
                <a:cs typeface="Arial MT"/>
              </a:rPr>
              <a:t>language</a:t>
            </a:r>
            <a:r>
              <a:rPr sz="2800" spc="15" dirty="0">
                <a:latin typeface="Arial MT"/>
                <a:cs typeface="Arial MT"/>
              </a:rPr>
              <a:t> </a:t>
            </a:r>
            <a:r>
              <a:rPr sz="2800" spc="-5" dirty="0">
                <a:latin typeface="Arial MT"/>
                <a:cs typeface="Arial MT"/>
              </a:rPr>
              <a:t>and </a:t>
            </a:r>
            <a:r>
              <a:rPr sz="2800" dirty="0">
                <a:latin typeface="Arial MT"/>
                <a:cs typeface="Arial MT"/>
              </a:rPr>
              <a:t> </a:t>
            </a:r>
            <a:r>
              <a:rPr sz="2800" spc="-5" dirty="0">
                <a:latin typeface="Arial MT"/>
                <a:cs typeface="Arial MT"/>
              </a:rPr>
              <a:t>immediately</a:t>
            </a:r>
            <a:r>
              <a:rPr sz="2800" spc="25" dirty="0">
                <a:latin typeface="Arial MT"/>
                <a:cs typeface="Arial MT"/>
              </a:rPr>
              <a:t> </a:t>
            </a:r>
            <a:r>
              <a:rPr sz="2800" dirty="0">
                <a:latin typeface="Arial MT"/>
                <a:cs typeface="Arial MT"/>
              </a:rPr>
              <a:t>runs </a:t>
            </a:r>
            <a:r>
              <a:rPr sz="2800" spc="-5" dirty="0">
                <a:latin typeface="Arial MT"/>
                <a:cs typeface="Arial MT"/>
              </a:rPr>
              <a:t>it,</a:t>
            </a:r>
            <a:r>
              <a:rPr sz="2800" dirty="0">
                <a:latin typeface="Arial MT"/>
                <a:cs typeface="Arial MT"/>
              </a:rPr>
              <a:t> </a:t>
            </a:r>
            <a:r>
              <a:rPr sz="2800" spc="-5" dirty="0">
                <a:latin typeface="Arial MT"/>
                <a:cs typeface="Arial MT"/>
              </a:rPr>
              <a:t>one</a:t>
            </a:r>
            <a:r>
              <a:rPr sz="2800" dirty="0">
                <a:latin typeface="Arial MT"/>
                <a:cs typeface="Arial MT"/>
              </a:rPr>
              <a:t> at </a:t>
            </a:r>
            <a:r>
              <a:rPr sz="2800" spc="-5" dirty="0">
                <a:latin typeface="Arial MT"/>
                <a:cs typeface="Arial MT"/>
              </a:rPr>
              <a:t>a</a:t>
            </a:r>
            <a:r>
              <a:rPr sz="2800" spc="5" dirty="0">
                <a:latin typeface="Arial MT"/>
                <a:cs typeface="Arial MT"/>
              </a:rPr>
              <a:t> </a:t>
            </a:r>
            <a:r>
              <a:rPr sz="2800" spc="-5" dirty="0">
                <a:latin typeface="Arial MT"/>
                <a:cs typeface="Arial MT"/>
              </a:rPr>
              <a:t>time.</a:t>
            </a:r>
            <a:endParaRPr sz="2800" dirty="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472757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Java</a:t>
            </a:r>
            <a:r>
              <a:rPr sz="4000" spc="-25" dirty="0">
                <a:solidFill>
                  <a:srgbClr val="696363"/>
                </a:solidFill>
              </a:rPr>
              <a:t> </a:t>
            </a:r>
            <a:r>
              <a:rPr sz="4000" spc="-15" dirty="0">
                <a:solidFill>
                  <a:srgbClr val="696363"/>
                </a:solidFill>
              </a:rPr>
              <a:t>Virtual</a:t>
            </a:r>
            <a:r>
              <a:rPr sz="4000" spc="-30" dirty="0">
                <a:solidFill>
                  <a:srgbClr val="696363"/>
                </a:solidFill>
              </a:rPr>
              <a:t> </a:t>
            </a:r>
            <a:r>
              <a:rPr sz="4000" spc="-5" dirty="0">
                <a:solidFill>
                  <a:srgbClr val="696363"/>
                </a:solidFill>
              </a:rPr>
              <a:t>Machine</a:t>
            </a:r>
            <a:endParaRPr sz="4000"/>
          </a:p>
        </p:txBody>
      </p:sp>
      <p:sp>
        <p:nvSpPr>
          <p:cNvPr id="3" name="object 3"/>
          <p:cNvSpPr txBox="1"/>
          <p:nvPr/>
        </p:nvSpPr>
        <p:spPr>
          <a:xfrm>
            <a:off x="993444" y="1473453"/>
            <a:ext cx="6871970" cy="4404995"/>
          </a:xfrm>
          <a:prstGeom prst="rect">
            <a:avLst/>
          </a:prstGeom>
        </p:spPr>
        <p:txBody>
          <a:bodyPr vert="horz" wrap="square" lIns="0" tIns="12700" rIns="0" bIns="0" rtlCol="0">
            <a:spAutoFit/>
          </a:bodyPr>
          <a:lstStyle/>
          <a:p>
            <a:pPr marL="285115" marR="5080" indent="-273050">
              <a:lnSpc>
                <a:spcPct val="100000"/>
              </a:lnSpc>
              <a:spcBef>
                <a:spcPts val="100"/>
              </a:spcBef>
              <a:buClr>
                <a:srgbClr val="D24717"/>
              </a:buClr>
              <a:buSzPct val="85416"/>
              <a:buFont typeface="Segoe UI Symbol"/>
              <a:buChar char="⚫"/>
              <a:tabLst>
                <a:tab pos="285115" algn="l"/>
                <a:tab pos="285750" algn="l"/>
              </a:tabLst>
            </a:pPr>
            <a:r>
              <a:rPr sz="2400" spc="-5" dirty="0">
                <a:latin typeface="Arial MT"/>
                <a:cs typeface="Arial MT"/>
              </a:rPr>
              <a:t>Whenever</a:t>
            </a:r>
            <a:r>
              <a:rPr sz="2400" spc="15" dirty="0">
                <a:latin typeface="Arial MT"/>
                <a:cs typeface="Arial MT"/>
              </a:rPr>
              <a:t> </a:t>
            </a:r>
            <a:r>
              <a:rPr sz="2400" spc="-5" dirty="0">
                <a:latin typeface="Arial MT"/>
                <a:cs typeface="Arial MT"/>
              </a:rPr>
              <a:t>a</a:t>
            </a:r>
            <a:r>
              <a:rPr sz="2400" spc="-10" dirty="0">
                <a:latin typeface="Arial MT"/>
                <a:cs typeface="Arial MT"/>
              </a:rPr>
              <a:t> </a:t>
            </a:r>
            <a:r>
              <a:rPr sz="2400" spc="-95" dirty="0">
                <a:latin typeface="Arial MT"/>
                <a:cs typeface="Arial MT"/>
              </a:rPr>
              <a:t>JAVA</a:t>
            </a:r>
            <a:r>
              <a:rPr sz="2400" spc="-120" dirty="0">
                <a:latin typeface="Arial MT"/>
                <a:cs typeface="Arial MT"/>
              </a:rPr>
              <a:t> </a:t>
            </a:r>
            <a:r>
              <a:rPr sz="2400" spc="-5" dirty="0">
                <a:latin typeface="Arial MT"/>
                <a:cs typeface="Arial MT"/>
              </a:rPr>
              <a:t>application</a:t>
            </a:r>
            <a:r>
              <a:rPr sz="2400" spc="30" dirty="0">
                <a:latin typeface="Arial MT"/>
                <a:cs typeface="Arial MT"/>
              </a:rPr>
              <a:t> </a:t>
            </a:r>
            <a:r>
              <a:rPr sz="2400" spc="-5" dirty="0">
                <a:latin typeface="Arial MT"/>
                <a:cs typeface="Arial MT"/>
              </a:rPr>
              <a:t>is</a:t>
            </a:r>
            <a:r>
              <a:rPr sz="2400" dirty="0">
                <a:latin typeface="Arial MT"/>
                <a:cs typeface="Arial MT"/>
              </a:rPr>
              <a:t> </a:t>
            </a:r>
            <a:r>
              <a:rPr sz="2400" spc="-5" dirty="0">
                <a:latin typeface="Arial MT"/>
                <a:cs typeface="Arial MT"/>
              </a:rPr>
              <a:t>required</a:t>
            </a:r>
            <a:r>
              <a:rPr sz="2400" spc="30" dirty="0">
                <a:latin typeface="Arial MT"/>
                <a:cs typeface="Arial MT"/>
              </a:rPr>
              <a:t> </a:t>
            </a:r>
            <a:r>
              <a:rPr sz="2400" dirty="0">
                <a:latin typeface="Arial MT"/>
                <a:cs typeface="Arial MT"/>
              </a:rPr>
              <a:t>to </a:t>
            </a:r>
            <a:r>
              <a:rPr sz="2400" spc="-10" dirty="0">
                <a:latin typeface="Arial MT"/>
                <a:cs typeface="Arial MT"/>
              </a:rPr>
              <a:t>be </a:t>
            </a:r>
            <a:r>
              <a:rPr sz="2400" spc="-5" dirty="0">
                <a:latin typeface="Arial MT"/>
                <a:cs typeface="Arial MT"/>
              </a:rPr>
              <a:t> executed,</a:t>
            </a:r>
            <a:r>
              <a:rPr sz="2400" spc="10" dirty="0">
                <a:latin typeface="Arial MT"/>
                <a:cs typeface="Arial MT"/>
              </a:rPr>
              <a:t> </a:t>
            </a:r>
            <a:r>
              <a:rPr sz="2400" spc="-5" dirty="0">
                <a:latin typeface="Arial MT"/>
                <a:cs typeface="Arial MT"/>
              </a:rPr>
              <a:t>an</a:t>
            </a:r>
            <a:r>
              <a:rPr sz="2400" dirty="0">
                <a:latin typeface="Arial MT"/>
                <a:cs typeface="Arial MT"/>
              </a:rPr>
              <a:t> </a:t>
            </a:r>
            <a:r>
              <a:rPr sz="2400" spc="-5" dirty="0">
                <a:latin typeface="Arial MT"/>
                <a:cs typeface="Arial MT"/>
              </a:rPr>
              <a:t>instance</a:t>
            </a:r>
            <a:r>
              <a:rPr sz="2400" spc="10" dirty="0">
                <a:latin typeface="Arial MT"/>
                <a:cs typeface="Arial MT"/>
              </a:rPr>
              <a:t> </a:t>
            </a:r>
            <a:r>
              <a:rPr sz="2400" dirty="0">
                <a:latin typeface="Arial MT"/>
                <a:cs typeface="Arial MT"/>
              </a:rPr>
              <a:t>of </a:t>
            </a:r>
            <a:r>
              <a:rPr sz="2400" spc="-5" dirty="0">
                <a:latin typeface="Arial MT"/>
                <a:cs typeface="Arial MT"/>
              </a:rPr>
              <a:t>JVM</a:t>
            </a:r>
            <a:r>
              <a:rPr sz="2400" dirty="0">
                <a:latin typeface="Arial MT"/>
                <a:cs typeface="Arial MT"/>
              </a:rPr>
              <a:t> </a:t>
            </a:r>
            <a:r>
              <a:rPr sz="2400" spc="-10" dirty="0">
                <a:latin typeface="Arial MT"/>
                <a:cs typeface="Arial MT"/>
              </a:rPr>
              <a:t>is</a:t>
            </a:r>
            <a:r>
              <a:rPr sz="2400" spc="5" dirty="0">
                <a:latin typeface="Arial MT"/>
                <a:cs typeface="Arial MT"/>
              </a:rPr>
              <a:t> </a:t>
            </a:r>
            <a:r>
              <a:rPr sz="2400" spc="-5" dirty="0">
                <a:latin typeface="Arial MT"/>
                <a:cs typeface="Arial MT"/>
              </a:rPr>
              <a:t>loaded</a:t>
            </a:r>
            <a:r>
              <a:rPr sz="2400" spc="20" dirty="0">
                <a:latin typeface="Arial MT"/>
                <a:cs typeface="Arial MT"/>
              </a:rPr>
              <a:t> </a:t>
            </a:r>
            <a:r>
              <a:rPr sz="2400" spc="-5" dirty="0">
                <a:latin typeface="Arial MT"/>
                <a:cs typeface="Arial MT"/>
              </a:rPr>
              <a:t>on</a:t>
            </a:r>
            <a:r>
              <a:rPr sz="2400" spc="10" dirty="0">
                <a:latin typeface="Arial MT"/>
                <a:cs typeface="Arial MT"/>
              </a:rPr>
              <a:t> </a:t>
            </a:r>
            <a:r>
              <a:rPr sz="2400" dirty="0">
                <a:latin typeface="Arial MT"/>
                <a:cs typeface="Arial MT"/>
              </a:rPr>
              <a:t>to</a:t>
            </a:r>
            <a:r>
              <a:rPr sz="2400" spc="-20" dirty="0">
                <a:latin typeface="Arial MT"/>
                <a:cs typeface="Arial MT"/>
              </a:rPr>
              <a:t> </a:t>
            </a:r>
            <a:r>
              <a:rPr sz="2400" dirty="0">
                <a:latin typeface="Arial MT"/>
                <a:cs typeface="Arial MT"/>
              </a:rPr>
              <a:t>the </a:t>
            </a:r>
            <a:r>
              <a:rPr sz="2400" spc="-650" dirty="0">
                <a:latin typeface="Arial MT"/>
                <a:cs typeface="Arial MT"/>
              </a:rPr>
              <a:t> </a:t>
            </a:r>
            <a:r>
              <a:rPr sz="2400" spc="-5" dirty="0">
                <a:latin typeface="Arial MT"/>
                <a:cs typeface="Arial MT"/>
              </a:rPr>
              <a:t>RAM </a:t>
            </a:r>
            <a:r>
              <a:rPr sz="2400" dirty="0">
                <a:latin typeface="Arial MT"/>
                <a:cs typeface="Arial MT"/>
              </a:rPr>
              <a:t>of the </a:t>
            </a:r>
            <a:r>
              <a:rPr sz="2400" spc="-5" dirty="0">
                <a:latin typeface="Arial MT"/>
                <a:cs typeface="Arial MT"/>
              </a:rPr>
              <a:t>native machine and </a:t>
            </a:r>
            <a:r>
              <a:rPr sz="2400" dirty="0">
                <a:latin typeface="Arial MT"/>
                <a:cs typeface="Arial MT"/>
              </a:rPr>
              <a:t>takes the </a:t>
            </a:r>
            <a:r>
              <a:rPr sz="2400" spc="5" dirty="0">
                <a:latin typeface="Arial MT"/>
                <a:cs typeface="Arial MT"/>
              </a:rPr>
              <a:t> </a:t>
            </a:r>
            <a:r>
              <a:rPr sz="2400" spc="-5" dirty="0">
                <a:latin typeface="Arial MT"/>
                <a:cs typeface="Arial MT"/>
              </a:rPr>
              <a:t>responsibility</a:t>
            </a:r>
            <a:r>
              <a:rPr sz="2400" spc="45" dirty="0">
                <a:latin typeface="Arial MT"/>
                <a:cs typeface="Arial MT"/>
              </a:rPr>
              <a:t> </a:t>
            </a:r>
            <a:r>
              <a:rPr sz="2400" dirty="0">
                <a:latin typeface="Arial MT"/>
                <a:cs typeface="Arial MT"/>
              </a:rPr>
              <a:t>of</a:t>
            </a:r>
            <a:r>
              <a:rPr sz="2400" spc="-20" dirty="0">
                <a:latin typeface="Arial MT"/>
                <a:cs typeface="Arial MT"/>
              </a:rPr>
              <a:t> </a:t>
            </a:r>
            <a:r>
              <a:rPr sz="2400" dirty="0">
                <a:latin typeface="Arial MT"/>
                <a:cs typeface="Arial MT"/>
              </a:rPr>
              <a:t>the </a:t>
            </a:r>
            <a:r>
              <a:rPr sz="2400" spc="-5" dirty="0">
                <a:latin typeface="Arial MT"/>
                <a:cs typeface="Arial MT"/>
              </a:rPr>
              <a:t>execution.</a:t>
            </a:r>
            <a:endParaRPr sz="2400">
              <a:latin typeface="Arial MT"/>
              <a:cs typeface="Arial MT"/>
            </a:endParaRPr>
          </a:p>
          <a:p>
            <a:pPr marL="285115" marR="20320" indent="-273050">
              <a:lnSpc>
                <a:spcPct val="100000"/>
              </a:lnSpc>
              <a:spcBef>
                <a:spcPts val="600"/>
              </a:spcBef>
              <a:buClr>
                <a:srgbClr val="D24717"/>
              </a:buClr>
              <a:buSzPct val="85416"/>
              <a:buFont typeface="Segoe UI Symbol"/>
              <a:buChar char="⚫"/>
              <a:tabLst>
                <a:tab pos="285115" algn="l"/>
                <a:tab pos="285750" algn="l"/>
              </a:tabLst>
            </a:pPr>
            <a:r>
              <a:rPr sz="2400" dirty="0">
                <a:latin typeface="Arial MT"/>
                <a:cs typeface="Arial MT"/>
              </a:rPr>
              <a:t>JVM </a:t>
            </a:r>
            <a:r>
              <a:rPr sz="2400" spc="-10" dirty="0">
                <a:latin typeface="Arial MT"/>
                <a:cs typeface="Arial MT"/>
              </a:rPr>
              <a:t>is</a:t>
            </a:r>
            <a:r>
              <a:rPr sz="2400" dirty="0">
                <a:latin typeface="Arial MT"/>
                <a:cs typeface="Arial MT"/>
              </a:rPr>
              <a:t> not</a:t>
            </a:r>
            <a:r>
              <a:rPr sz="2400" spc="10" dirty="0">
                <a:latin typeface="Arial MT"/>
                <a:cs typeface="Arial MT"/>
              </a:rPr>
              <a:t> </a:t>
            </a:r>
            <a:r>
              <a:rPr sz="2400" spc="-5" dirty="0">
                <a:latin typeface="Arial MT"/>
                <a:cs typeface="Arial MT"/>
              </a:rPr>
              <a:t>actually</a:t>
            </a:r>
            <a:r>
              <a:rPr sz="2400" spc="10"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hardware</a:t>
            </a:r>
            <a:r>
              <a:rPr sz="2400" spc="15" dirty="0">
                <a:latin typeface="Arial MT"/>
                <a:cs typeface="Arial MT"/>
              </a:rPr>
              <a:t> </a:t>
            </a:r>
            <a:r>
              <a:rPr sz="2400" dirty="0">
                <a:latin typeface="Arial MT"/>
                <a:cs typeface="Arial MT"/>
              </a:rPr>
              <a:t>but </a:t>
            </a:r>
            <a:r>
              <a:rPr sz="2400" spc="-5" dirty="0">
                <a:latin typeface="Arial MT"/>
                <a:cs typeface="Arial MT"/>
              </a:rPr>
              <a:t>resides</a:t>
            </a:r>
            <a:r>
              <a:rPr sz="2400" spc="15" dirty="0">
                <a:latin typeface="Arial MT"/>
                <a:cs typeface="Arial MT"/>
              </a:rPr>
              <a:t> </a:t>
            </a:r>
            <a:r>
              <a:rPr sz="2400" spc="-5" dirty="0">
                <a:latin typeface="Arial MT"/>
                <a:cs typeface="Arial MT"/>
              </a:rPr>
              <a:t>in</a:t>
            </a:r>
            <a:r>
              <a:rPr sz="2400" spc="-10" dirty="0">
                <a:latin typeface="Arial MT"/>
                <a:cs typeface="Arial MT"/>
              </a:rPr>
              <a:t> </a:t>
            </a:r>
            <a:r>
              <a:rPr sz="2400" dirty="0">
                <a:latin typeface="Arial MT"/>
                <a:cs typeface="Arial MT"/>
              </a:rPr>
              <a:t>the </a:t>
            </a:r>
            <a:r>
              <a:rPr sz="2400" spc="-650" dirty="0">
                <a:latin typeface="Arial MT"/>
                <a:cs typeface="Arial MT"/>
              </a:rPr>
              <a:t> </a:t>
            </a:r>
            <a:r>
              <a:rPr sz="2400" spc="-5" dirty="0">
                <a:latin typeface="Arial MT"/>
                <a:cs typeface="Arial MT"/>
              </a:rPr>
              <a:t>RAM</a:t>
            </a:r>
            <a:r>
              <a:rPr sz="2400" spc="5" dirty="0">
                <a:latin typeface="Arial MT"/>
                <a:cs typeface="Arial MT"/>
              </a:rPr>
              <a:t> </a:t>
            </a:r>
            <a:r>
              <a:rPr sz="2400" spc="-5" dirty="0">
                <a:latin typeface="Arial MT"/>
                <a:cs typeface="Arial MT"/>
              </a:rPr>
              <a:t>whenever</a:t>
            </a:r>
            <a:r>
              <a:rPr sz="2400" spc="25" dirty="0">
                <a:latin typeface="Arial MT"/>
                <a:cs typeface="Arial MT"/>
              </a:rPr>
              <a:t> </a:t>
            </a:r>
            <a:r>
              <a:rPr sz="2400" spc="-5" dirty="0">
                <a:latin typeface="Arial MT"/>
                <a:cs typeface="Arial MT"/>
              </a:rPr>
              <a:t>a</a:t>
            </a:r>
            <a:r>
              <a:rPr sz="2400" dirty="0">
                <a:latin typeface="Arial MT"/>
                <a:cs typeface="Arial MT"/>
              </a:rPr>
              <a:t> </a:t>
            </a:r>
            <a:r>
              <a:rPr sz="2400" spc="-95" dirty="0">
                <a:latin typeface="Arial MT"/>
                <a:cs typeface="Arial MT"/>
              </a:rPr>
              <a:t>JAVA</a:t>
            </a:r>
            <a:r>
              <a:rPr sz="2400" spc="-140" dirty="0">
                <a:latin typeface="Arial MT"/>
                <a:cs typeface="Arial MT"/>
              </a:rPr>
              <a:t> </a:t>
            </a:r>
            <a:r>
              <a:rPr sz="2400" spc="-5" dirty="0">
                <a:latin typeface="Arial MT"/>
                <a:cs typeface="Arial MT"/>
              </a:rPr>
              <a:t>code</a:t>
            </a:r>
            <a:r>
              <a:rPr sz="2400" spc="10" dirty="0">
                <a:latin typeface="Arial MT"/>
                <a:cs typeface="Arial MT"/>
              </a:rPr>
              <a:t> </a:t>
            </a:r>
            <a:r>
              <a:rPr sz="2400" spc="-5" dirty="0">
                <a:latin typeface="Arial MT"/>
                <a:cs typeface="Arial MT"/>
              </a:rPr>
              <a:t>is</a:t>
            </a:r>
            <a:r>
              <a:rPr sz="2400" dirty="0">
                <a:latin typeface="Arial MT"/>
                <a:cs typeface="Arial MT"/>
              </a:rPr>
              <a:t> to </a:t>
            </a:r>
            <a:r>
              <a:rPr sz="2400" spc="-10" dirty="0">
                <a:latin typeface="Arial MT"/>
                <a:cs typeface="Arial MT"/>
              </a:rPr>
              <a:t>be</a:t>
            </a:r>
            <a:r>
              <a:rPr sz="2400" dirty="0">
                <a:latin typeface="Arial MT"/>
                <a:cs typeface="Arial MT"/>
              </a:rPr>
              <a:t> </a:t>
            </a:r>
            <a:r>
              <a:rPr sz="2400" spc="-5" dirty="0">
                <a:latin typeface="Arial MT"/>
                <a:cs typeface="Arial MT"/>
              </a:rPr>
              <a:t>executed.</a:t>
            </a:r>
            <a:endParaRPr sz="2400">
              <a:latin typeface="Arial MT"/>
              <a:cs typeface="Arial MT"/>
            </a:endParaRPr>
          </a:p>
          <a:p>
            <a:pPr marL="285115" indent="-273050">
              <a:lnSpc>
                <a:spcPct val="100000"/>
              </a:lnSpc>
              <a:spcBef>
                <a:spcPts val="605"/>
              </a:spcBef>
              <a:buClr>
                <a:srgbClr val="D24717"/>
              </a:buClr>
              <a:buSzPct val="85416"/>
              <a:buFont typeface="Segoe UI Symbol"/>
              <a:buChar char="⚫"/>
              <a:tabLst>
                <a:tab pos="285115" algn="l"/>
                <a:tab pos="285750" algn="l"/>
              </a:tabLst>
            </a:pPr>
            <a:r>
              <a:rPr sz="2400" spc="-5" dirty="0">
                <a:latin typeface="Arial MT"/>
                <a:cs typeface="Arial MT"/>
              </a:rPr>
              <a:t>Provides</a:t>
            </a:r>
            <a:r>
              <a:rPr sz="2400" dirty="0">
                <a:latin typeface="Arial MT"/>
                <a:cs typeface="Arial MT"/>
              </a:rPr>
              <a:t> </a:t>
            </a:r>
            <a:r>
              <a:rPr sz="2400" spc="-5" dirty="0">
                <a:latin typeface="Arial MT"/>
                <a:cs typeface="Arial MT"/>
              </a:rPr>
              <a:t>Features </a:t>
            </a:r>
            <a:r>
              <a:rPr sz="2400" dirty="0">
                <a:latin typeface="Arial MT"/>
                <a:cs typeface="Arial MT"/>
              </a:rPr>
              <a:t>such</a:t>
            </a:r>
            <a:r>
              <a:rPr sz="2400" spc="-15" dirty="0">
                <a:latin typeface="Arial MT"/>
                <a:cs typeface="Arial MT"/>
              </a:rPr>
              <a:t> </a:t>
            </a:r>
            <a:r>
              <a:rPr sz="2400" dirty="0">
                <a:latin typeface="Arial MT"/>
                <a:cs typeface="Arial MT"/>
              </a:rPr>
              <a:t>as</a:t>
            </a:r>
            <a:endParaRPr sz="2400">
              <a:latin typeface="Arial MT"/>
              <a:cs typeface="Arial MT"/>
            </a:endParaRPr>
          </a:p>
          <a:p>
            <a:pPr marL="560705" lvl="1" indent="-229235">
              <a:lnSpc>
                <a:spcPct val="100000"/>
              </a:lnSpc>
              <a:spcBef>
                <a:spcPts val="395"/>
              </a:spcBef>
              <a:buClr>
                <a:srgbClr val="9B2C1F"/>
              </a:buClr>
              <a:buSzPct val="85416"/>
              <a:buFont typeface="Segoe UI Symbol"/>
              <a:buChar char="⚫"/>
              <a:tabLst>
                <a:tab pos="561340" algn="l"/>
              </a:tabLst>
            </a:pPr>
            <a:r>
              <a:rPr sz="2400" spc="-5" dirty="0">
                <a:latin typeface="Arial MT"/>
                <a:cs typeface="Arial MT"/>
              </a:rPr>
              <a:t>Automated</a:t>
            </a:r>
            <a:r>
              <a:rPr sz="2400" spc="-15" dirty="0">
                <a:latin typeface="Arial MT"/>
                <a:cs typeface="Arial MT"/>
              </a:rPr>
              <a:t> </a:t>
            </a:r>
            <a:r>
              <a:rPr sz="2400" spc="-5" dirty="0">
                <a:latin typeface="Arial MT"/>
                <a:cs typeface="Arial MT"/>
              </a:rPr>
              <a:t>exception</a:t>
            </a:r>
            <a:r>
              <a:rPr sz="2400" spc="10" dirty="0">
                <a:latin typeface="Arial MT"/>
                <a:cs typeface="Arial MT"/>
              </a:rPr>
              <a:t> </a:t>
            </a:r>
            <a:r>
              <a:rPr sz="2400" spc="-5" dirty="0">
                <a:latin typeface="Arial MT"/>
                <a:cs typeface="Arial MT"/>
              </a:rPr>
              <a:t>handling</a:t>
            </a:r>
            <a:endParaRPr sz="2400">
              <a:latin typeface="Arial MT"/>
              <a:cs typeface="Arial MT"/>
            </a:endParaRPr>
          </a:p>
          <a:p>
            <a:pPr marL="560705" lvl="1" indent="-229235">
              <a:lnSpc>
                <a:spcPct val="100000"/>
              </a:lnSpc>
              <a:spcBef>
                <a:spcPts val="395"/>
              </a:spcBef>
              <a:buClr>
                <a:srgbClr val="9B2C1F"/>
              </a:buClr>
              <a:buSzPct val="85416"/>
              <a:buFont typeface="Segoe UI Symbol"/>
              <a:buChar char="⚫"/>
              <a:tabLst>
                <a:tab pos="561340" algn="l"/>
              </a:tabLst>
            </a:pPr>
            <a:r>
              <a:rPr sz="2400" spc="-5" dirty="0">
                <a:latin typeface="Arial MT"/>
                <a:cs typeface="Arial MT"/>
              </a:rPr>
              <a:t>Control</a:t>
            </a:r>
            <a:r>
              <a:rPr sz="2400" spc="-25" dirty="0">
                <a:latin typeface="Arial MT"/>
                <a:cs typeface="Arial MT"/>
              </a:rPr>
              <a:t> </a:t>
            </a:r>
            <a:r>
              <a:rPr sz="2400" spc="-5" dirty="0">
                <a:latin typeface="Arial MT"/>
                <a:cs typeface="Arial MT"/>
              </a:rPr>
              <a:t>loader</a:t>
            </a:r>
            <a:endParaRPr sz="2400">
              <a:latin typeface="Arial MT"/>
              <a:cs typeface="Arial MT"/>
            </a:endParaRPr>
          </a:p>
          <a:p>
            <a:pPr marL="560705" lvl="1" indent="-229235">
              <a:lnSpc>
                <a:spcPct val="100000"/>
              </a:lnSpc>
              <a:spcBef>
                <a:spcPts val="409"/>
              </a:spcBef>
              <a:buClr>
                <a:srgbClr val="9B2C1F"/>
              </a:buClr>
              <a:buSzPct val="85416"/>
              <a:buFont typeface="Segoe UI Symbol"/>
              <a:buChar char="⚫"/>
              <a:tabLst>
                <a:tab pos="561340" algn="l"/>
              </a:tabLst>
            </a:pPr>
            <a:r>
              <a:rPr sz="2400" spc="-5" dirty="0">
                <a:latin typeface="Arial MT"/>
                <a:cs typeface="Arial MT"/>
              </a:rPr>
              <a:t>Just-in-time</a:t>
            </a:r>
            <a:r>
              <a:rPr sz="2400" spc="-10" dirty="0">
                <a:latin typeface="Arial MT"/>
                <a:cs typeface="Arial MT"/>
              </a:rPr>
              <a:t> </a:t>
            </a:r>
            <a:r>
              <a:rPr sz="2400" spc="-5" dirty="0">
                <a:latin typeface="Arial MT"/>
                <a:cs typeface="Arial MT"/>
              </a:rPr>
              <a:t>compiler</a:t>
            </a:r>
            <a:endParaRPr sz="2400">
              <a:latin typeface="Arial MT"/>
              <a:cs typeface="Arial MT"/>
            </a:endParaRPr>
          </a:p>
          <a:p>
            <a:pPr marL="560705" lvl="1" indent="-229235">
              <a:lnSpc>
                <a:spcPct val="100000"/>
              </a:lnSpc>
              <a:spcBef>
                <a:spcPts val="395"/>
              </a:spcBef>
              <a:buClr>
                <a:srgbClr val="9B2C1F"/>
              </a:buClr>
              <a:buSzPct val="85416"/>
              <a:buFont typeface="Segoe UI Symbol"/>
              <a:buChar char="⚫"/>
              <a:tabLst>
                <a:tab pos="561340" algn="l"/>
              </a:tabLst>
            </a:pPr>
            <a:r>
              <a:rPr sz="2400" spc="-5" dirty="0">
                <a:latin typeface="Arial MT"/>
                <a:cs typeface="Arial MT"/>
              </a:rPr>
              <a:t>Byte-code</a:t>
            </a:r>
            <a:r>
              <a:rPr sz="2400" spc="-20" dirty="0">
                <a:latin typeface="Arial MT"/>
                <a:cs typeface="Arial MT"/>
              </a:rPr>
              <a:t> </a:t>
            </a:r>
            <a:r>
              <a:rPr sz="2400" spc="-5" dirty="0">
                <a:latin typeface="Arial MT"/>
                <a:cs typeface="Arial MT"/>
              </a:rPr>
              <a:t>verifying.</a:t>
            </a:r>
            <a:endParaRPr sz="240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12950" y="6193942"/>
            <a:ext cx="56876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The</a:t>
            </a:r>
            <a:r>
              <a:rPr sz="1800" b="1" spc="-10" dirty="0">
                <a:latin typeface="Arial"/>
                <a:cs typeface="Arial"/>
              </a:rPr>
              <a:t> </a:t>
            </a:r>
            <a:r>
              <a:rPr sz="1800" b="1" spc="-5" dirty="0">
                <a:latin typeface="Arial"/>
                <a:cs typeface="Arial"/>
              </a:rPr>
              <a:t>internal</a:t>
            </a:r>
            <a:r>
              <a:rPr sz="1800" b="1" spc="10" dirty="0">
                <a:latin typeface="Arial"/>
                <a:cs typeface="Arial"/>
              </a:rPr>
              <a:t> </a:t>
            </a:r>
            <a:r>
              <a:rPr sz="1800" b="1" spc="-5" dirty="0">
                <a:latin typeface="Arial"/>
                <a:cs typeface="Arial"/>
              </a:rPr>
              <a:t>architecture</a:t>
            </a:r>
            <a:r>
              <a:rPr sz="1800" b="1" spc="10" dirty="0">
                <a:latin typeface="Arial"/>
                <a:cs typeface="Arial"/>
              </a:rPr>
              <a:t> </a:t>
            </a:r>
            <a:r>
              <a:rPr sz="1800" b="1" dirty="0">
                <a:latin typeface="Arial"/>
                <a:cs typeface="Arial"/>
              </a:rPr>
              <a:t>of</a:t>
            </a:r>
            <a:r>
              <a:rPr sz="1800" b="1" spc="10" dirty="0">
                <a:latin typeface="Arial"/>
                <a:cs typeface="Arial"/>
              </a:rPr>
              <a:t> </a:t>
            </a:r>
            <a:r>
              <a:rPr sz="1800" b="1" spc="-5" dirty="0">
                <a:latin typeface="Arial"/>
                <a:cs typeface="Arial"/>
              </a:rPr>
              <a:t>the</a:t>
            </a:r>
            <a:r>
              <a:rPr sz="1800" b="1" spc="5" dirty="0">
                <a:latin typeface="Arial"/>
                <a:cs typeface="Arial"/>
              </a:rPr>
              <a:t> </a:t>
            </a:r>
            <a:r>
              <a:rPr sz="1800" b="1" spc="-15" dirty="0">
                <a:latin typeface="Arial"/>
                <a:cs typeface="Arial"/>
              </a:rPr>
              <a:t>Java</a:t>
            </a:r>
            <a:r>
              <a:rPr sz="1800" b="1" spc="50" dirty="0">
                <a:latin typeface="Arial"/>
                <a:cs typeface="Arial"/>
              </a:rPr>
              <a:t> </a:t>
            </a:r>
            <a:r>
              <a:rPr sz="1800" b="1" spc="-10" dirty="0">
                <a:latin typeface="Arial"/>
                <a:cs typeface="Arial"/>
              </a:rPr>
              <a:t>virtual</a:t>
            </a:r>
            <a:r>
              <a:rPr sz="1800" b="1" spc="35" dirty="0">
                <a:latin typeface="Arial"/>
                <a:cs typeface="Arial"/>
              </a:rPr>
              <a:t> </a:t>
            </a:r>
            <a:r>
              <a:rPr sz="1800" b="1" spc="-5" dirty="0">
                <a:latin typeface="Arial"/>
                <a:cs typeface="Arial"/>
              </a:rPr>
              <a:t>machine</a:t>
            </a:r>
            <a:endParaRPr sz="1800">
              <a:latin typeface="Arial"/>
              <a:cs typeface="Arial"/>
            </a:endParaRPr>
          </a:p>
        </p:txBody>
      </p:sp>
      <p:pic>
        <p:nvPicPr>
          <p:cNvPr id="3" name="object 3"/>
          <p:cNvPicPr/>
          <p:nvPr/>
        </p:nvPicPr>
        <p:blipFill>
          <a:blip r:embed="rId2" cstate="print"/>
          <a:stretch>
            <a:fillRect/>
          </a:stretch>
        </p:blipFill>
        <p:spPr>
          <a:xfrm>
            <a:off x="1572703" y="632133"/>
            <a:ext cx="6070248" cy="49655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85" dirty="0"/>
              <a:t>About</a:t>
            </a:r>
            <a:r>
              <a:rPr spc="-355" dirty="0"/>
              <a:t> </a:t>
            </a:r>
            <a:r>
              <a:rPr spc="-175" dirty="0"/>
              <a:t>You?</a:t>
            </a:r>
          </a:p>
        </p:txBody>
      </p:sp>
      <p:sp>
        <p:nvSpPr>
          <p:cNvPr id="3" name="object 3"/>
          <p:cNvSpPr txBox="1"/>
          <p:nvPr/>
        </p:nvSpPr>
        <p:spPr>
          <a:xfrm>
            <a:off x="535940" y="1638553"/>
            <a:ext cx="6767830" cy="2313454"/>
          </a:xfrm>
          <a:prstGeom prst="rect">
            <a:avLst/>
          </a:prstGeom>
        </p:spPr>
        <p:txBody>
          <a:bodyPr vert="horz" wrap="square" lIns="0" tIns="0" rIns="0" bIns="0" rtlCol="0">
            <a:spAutoFit/>
          </a:bodyPr>
          <a:lstStyle/>
          <a:p>
            <a:pPr marL="195580" indent="-182880">
              <a:lnSpc>
                <a:spcPct val="100000"/>
              </a:lnSpc>
              <a:buClr>
                <a:srgbClr val="92A199"/>
              </a:buClr>
              <a:buSzPct val="83333"/>
              <a:buChar char="•"/>
              <a:tabLst>
                <a:tab pos="195580" algn="l"/>
              </a:tabLst>
            </a:pPr>
            <a:r>
              <a:rPr lang="en-IN" sz="2400" dirty="0">
                <a:solidFill>
                  <a:srgbClr val="292934"/>
                </a:solidFill>
                <a:latin typeface="Arial"/>
                <a:cs typeface="Arial"/>
              </a:rPr>
              <a:t>3</a:t>
            </a:r>
            <a:r>
              <a:rPr lang="en-IN" sz="2400" baseline="30000" dirty="0">
                <a:solidFill>
                  <a:srgbClr val="292934"/>
                </a:solidFill>
                <a:latin typeface="Arial"/>
                <a:cs typeface="Arial"/>
              </a:rPr>
              <a:t>rd</a:t>
            </a:r>
            <a:r>
              <a:rPr lang="en-IN" sz="2400" dirty="0">
                <a:solidFill>
                  <a:srgbClr val="292934"/>
                </a:solidFill>
                <a:latin typeface="Arial"/>
                <a:cs typeface="Arial"/>
              </a:rPr>
              <a:t> </a:t>
            </a:r>
            <a:r>
              <a:rPr sz="2400" dirty="0">
                <a:solidFill>
                  <a:srgbClr val="292934"/>
                </a:solidFill>
                <a:latin typeface="Arial"/>
                <a:cs typeface="Arial"/>
              </a:rPr>
              <a:t> semester </a:t>
            </a:r>
            <a:r>
              <a:rPr sz="2400" spc="-5" dirty="0">
                <a:solidFill>
                  <a:srgbClr val="292934"/>
                </a:solidFill>
                <a:latin typeface="Arial"/>
                <a:cs typeface="Arial"/>
              </a:rPr>
              <a:t>@</a:t>
            </a:r>
            <a:r>
              <a:rPr sz="2400" spc="-105" dirty="0">
                <a:solidFill>
                  <a:srgbClr val="292934"/>
                </a:solidFill>
                <a:latin typeface="Arial"/>
                <a:cs typeface="Arial"/>
              </a:rPr>
              <a:t> </a:t>
            </a:r>
            <a:r>
              <a:rPr lang="en-IN" sz="2400" dirty="0">
                <a:solidFill>
                  <a:srgbClr val="292934"/>
                </a:solidFill>
                <a:latin typeface="Arial"/>
                <a:cs typeface="Arial"/>
              </a:rPr>
              <a:t>PDEU</a:t>
            </a:r>
            <a:r>
              <a:rPr sz="2400" dirty="0">
                <a:solidFill>
                  <a:srgbClr val="292934"/>
                </a:solidFill>
                <a:latin typeface="Arial"/>
                <a:cs typeface="Arial"/>
              </a:rPr>
              <a:t>!</a:t>
            </a:r>
            <a:endParaRPr sz="2400" dirty="0">
              <a:latin typeface="Arial"/>
              <a:cs typeface="Arial"/>
            </a:endParaRPr>
          </a:p>
          <a:p>
            <a:pPr marL="469900" lvl="1" indent="-182880">
              <a:lnSpc>
                <a:spcPct val="100000"/>
              </a:lnSpc>
              <a:spcBef>
                <a:spcPts val="484"/>
              </a:spcBef>
              <a:buClr>
                <a:srgbClr val="92A199"/>
              </a:buClr>
              <a:buSzPct val="85000"/>
              <a:buChar char="•"/>
              <a:tabLst>
                <a:tab pos="470534" algn="l"/>
              </a:tabLst>
            </a:pPr>
            <a:r>
              <a:rPr sz="2000" dirty="0">
                <a:solidFill>
                  <a:srgbClr val="292934"/>
                </a:solidFill>
                <a:latin typeface="Arial"/>
                <a:cs typeface="Arial"/>
              </a:rPr>
              <a:t>New </a:t>
            </a:r>
            <a:r>
              <a:rPr lang="en-IN" sz="2000" dirty="0">
                <a:solidFill>
                  <a:srgbClr val="292934"/>
                </a:solidFill>
                <a:latin typeface="Arial"/>
                <a:cs typeface="Arial"/>
              </a:rPr>
              <a:t>Department, </a:t>
            </a:r>
            <a:r>
              <a:rPr sz="2000" dirty="0">
                <a:solidFill>
                  <a:srgbClr val="292934"/>
                </a:solidFill>
                <a:latin typeface="Arial"/>
                <a:cs typeface="Arial"/>
              </a:rPr>
              <a:t>New friends. New teachers. New</a:t>
            </a:r>
            <a:r>
              <a:rPr sz="2000" spc="-95" dirty="0">
                <a:solidFill>
                  <a:srgbClr val="292934"/>
                </a:solidFill>
                <a:latin typeface="Arial"/>
                <a:cs typeface="Arial"/>
              </a:rPr>
              <a:t> </a:t>
            </a:r>
            <a:r>
              <a:rPr sz="2000" dirty="0">
                <a:solidFill>
                  <a:srgbClr val="292934"/>
                </a:solidFill>
                <a:latin typeface="Arial"/>
                <a:cs typeface="Arial"/>
              </a:rPr>
              <a:t>subjects.</a:t>
            </a:r>
            <a:endParaRPr sz="2000" dirty="0">
              <a:latin typeface="Arial"/>
              <a:cs typeface="Arial"/>
            </a:endParaRPr>
          </a:p>
          <a:p>
            <a:pPr marL="195580" indent="-182880">
              <a:lnSpc>
                <a:spcPct val="100000"/>
              </a:lnSpc>
              <a:spcBef>
                <a:spcPts val="570"/>
              </a:spcBef>
              <a:buClr>
                <a:srgbClr val="92A199"/>
              </a:buClr>
              <a:buSzPct val="85416"/>
              <a:buChar char="•"/>
              <a:tabLst>
                <a:tab pos="195580" algn="l"/>
              </a:tabLst>
            </a:pPr>
            <a:r>
              <a:rPr sz="2400" spc="-5" dirty="0">
                <a:solidFill>
                  <a:srgbClr val="292934"/>
                </a:solidFill>
                <a:latin typeface="Arial"/>
                <a:cs typeface="Arial"/>
              </a:rPr>
              <a:t>Know each</a:t>
            </a:r>
            <a:r>
              <a:rPr sz="2400" spc="-50" dirty="0">
                <a:solidFill>
                  <a:srgbClr val="292934"/>
                </a:solidFill>
                <a:latin typeface="Arial"/>
                <a:cs typeface="Arial"/>
              </a:rPr>
              <a:t> </a:t>
            </a:r>
            <a:r>
              <a:rPr sz="2400" dirty="0">
                <a:solidFill>
                  <a:srgbClr val="292934"/>
                </a:solidFill>
                <a:latin typeface="Arial"/>
                <a:cs typeface="Arial"/>
              </a:rPr>
              <a:t>other</a:t>
            </a:r>
            <a:endParaRPr sz="2400" dirty="0">
              <a:latin typeface="Arial"/>
              <a:cs typeface="Arial"/>
            </a:endParaRPr>
          </a:p>
          <a:p>
            <a:pPr marL="469900" lvl="1" indent="-182880">
              <a:lnSpc>
                <a:spcPct val="100000"/>
              </a:lnSpc>
              <a:spcBef>
                <a:spcPts val="480"/>
              </a:spcBef>
              <a:buClr>
                <a:srgbClr val="92A199"/>
              </a:buClr>
              <a:buSzPct val="85000"/>
              <a:buChar char="•"/>
              <a:tabLst>
                <a:tab pos="470534" algn="l"/>
              </a:tabLst>
            </a:pPr>
            <a:r>
              <a:rPr sz="2000" dirty="0">
                <a:solidFill>
                  <a:srgbClr val="292934"/>
                </a:solidFill>
                <a:latin typeface="Arial"/>
                <a:cs typeface="Arial"/>
              </a:rPr>
              <a:t>Become a special class – individually and</a:t>
            </a:r>
            <a:r>
              <a:rPr sz="2000" spc="-95" dirty="0">
                <a:solidFill>
                  <a:srgbClr val="292934"/>
                </a:solidFill>
                <a:latin typeface="Arial"/>
                <a:cs typeface="Arial"/>
              </a:rPr>
              <a:t> </a:t>
            </a:r>
            <a:r>
              <a:rPr sz="2000" dirty="0">
                <a:solidFill>
                  <a:srgbClr val="292934"/>
                </a:solidFill>
                <a:latin typeface="Arial"/>
                <a:cs typeface="Arial"/>
              </a:rPr>
              <a:t>collectively</a:t>
            </a:r>
            <a:endParaRPr sz="2000" dirty="0">
              <a:latin typeface="Arial"/>
              <a:cs typeface="Arial"/>
            </a:endParaRPr>
          </a:p>
          <a:p>
            <a:pPr marL="195580" indent="-182880">
              <a:lnSpc>
                <a:spcPct val="100000"/>
              </a:lnSpc>
              <a:spcBef>
                <a:spcPts val="570"/>
              </a:spcBef>
              <a:buClr>
                <a:srgbClr val="92A199"/>
              </a:buClr>
              <a:buSzPct val="83333"/>
              <a:buChar char="•"/>
              <a:tabLst>
                <a:tab pos="195580" algn="l"/>
              </a:tabLst>
            </a:pPr>
            <a:r>
              <a:rPr sz="2400" spc="-5" dirty="0">
                <a:solidFill>
                  <a:srgbClr val="292934"/>
                </a:solidFill>
                <a:latin typeface="Arial"/>
                <a:cs typeface="Arial"/>
              </a:rPr>
              <a:t>CR? Mobile?</a:t>
            </a:r>
            <a:r>
              <a:rPr sz="2400" spc="-15" dirty="0">
                <a:solidFill>
                  <a:srgbClr val="292934"/>
                </a:solidFill>
                <a:latin typeface="Arial"/>
                <a:cs typeface="Arial"/>
              </a:rPr>
              <a:t> </a:t>
            </a:r>
            <a:r>
              <a:rPr sz="2400" spc="-5" dirty="0">
                <a:solidFill>
                  <a:srgbClr val="292934"/>
                </a:solidFill>
                <a:latin typeface="Arial"/>
                <a:cs typeface="Arial"/>
              </a:rPr>
              <a:t>Email?</a:t>
            </a:r>
            <a:endParaRPr sz="2400" dirty="0">
              <a:latin typeface="Arial"/>
              <a:cs typeface="Arial"/>
            </a:endParaRPr>
          </a:p>
        </p:txBody>
      </p:sp>
      <p:sp>
        <p:nvSpPr>
          <p:cNvPr id="4" name="object 4"/>
          <p:cNvSpPr/>
          <p:nvPr/>
        </p:nvSpPr>
        <p:spPr>
          <a:xfrm>
            <a:off x="5029200" y="4399660"/>
            <a:ext cx="4114800" cy="245833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0224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426847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Starting</a:t>
            </a:r>
            <a:r>
              <a:rPr sz="4000" spc="-10" dirty="0">
                <a:solidFill>
                  <a:srgbClr val="696363"/>
                </a:solidFill>
              </a:rPr>
              <a:t> </a:t>
            </a:r>
            <a:r>
              <a:rPr sz="4000" spc="-5" dirty="0">
                <a:solidFill>
                  <a:srgbClr val="696363"/>
                </a:solidFill>
              </a:rPr>
              <a:t>With</a:t>
            </a:r>
            <a:r>
              <a:rPr sz="4000" spc="-30" dirty="0">
                <a:solidFill>
                  <a:srgbClr val="696363"/>
                </a:solidFill>
              </a:rPr>
              <a:t> </a:t>
            </a:r>
            <a:r>
              <a:rPr sz="4000" spc="-155" dirty="0">
                <a:solidFill>
                  <a:srgbClr val="696363"/>
                </a:solidFill>
              </a:rPr>
              <a:t>JAVA</a:t>
            </a:r>
            <a:endParaRPr sz="4000"/>
          </a:p>
        </p:txBody>
      </p:sp>
      <p:sp>
        <p:nvSpPr>
          <p:cNvPr id="3" name="object 3"/>
          <p:cNvSpPr txBox="1"/>
          <p:nvPr/>
        </p:nvSpPr>
        <p:spPr>
          <a:xfrm>
            <a:off x="993444" y="1471930"/>
            <a:ext cx="5220970" cy="1784985"/>
          </a:xfrm>
          <a:prstGeom prst="rect">
            <a:avLst/>
          </a:prstGeom>
        </p:spPr>
        <p:txBody>
          <a:bodyPr vert="horz" wrap="square" lIns="0" tIns="13335" rIns="0" bIns="0" rtlCol="0">
            <a:spAutoFit/>
          </a:bodyPr>
          <a:lstStyle/>
          <a:p>
            <a:pPr marL="285115" indent="-273050">
              <a:lnSpc>
                <a:spcPct val="100000"/>
              </a:lnSpc>
              <a:spcBef>
                <a:spcPts val="105"/>
              </a:spcBef>
              <a:buClr>
                <a:srgbClr val="D24717"/>
              </a:buClr>
              <a:buSzPct val="84615"/>
              <a:buFont typeface="Segoe UI Symbol"/>
              <a:buChar char="⚫"/>
              <a:tabLst>
                <a:tab pos="285750" algn="l"/>
              </a:tabLst>
            </a:pPr>
            <a:r>
              <a:rPr sz="2600" dirty="0">
                <a:latin typeface="Arial MT"/>
                <a:cs typeface="Arial MT"/>
              </a:rPr>
              <a:t>Install</a:t>
            </a:r>
            <a:r>
              <a:rPr sz="2600" spc="-10" dirty="0">
                <a:latin typeface="Arial MT"/>
                <a:cs typeface="Arial MT"/>
              </a:rPr>
              <a:t> </a:t>
            </a:r>
            <a:r>
              <a:rPr sz="2600" dirty="0">
                <a:latin typeface="Arial MT"/>
                <a:cs typeface="Arial MT"/>
              </a:rPr>
              <a:t>JDK</a:t>
            </a:r>
            <a:r>
              <a:rPr sz="2600" spc="-20" dirty="0">
                <a:latin typeface="Arial MT"/>
                <a:cs typeface="Arial MT"/>
              </a:rPr>
              <a:t> </a:t>
            </a:r>
            <a:r>
              <a:rPr sz="2600" dirty="0">
                <a:latin typeface="Arial MT"/>
                <a:cs typeface="Arial MT"/>
              </a:rPr>
              <a:t>for</a:t>
            </a:r>
            <a:r>
              <a:rPr sz="2600" spc="-10" dirty="0">
                <a:latin typeface="Arial MT"/>
                <a:cs typeface="Arial MT"/>
              </a:rPr>
              <a:t> </a:t>
            </a:r>
            <a:r>
              <a:rPr sz="2600" dirty="0">
                <a:latin typeface="Arial MT"/>
                <a:cs typeface="Arial MT"/>
              </a:rPr>
              <a:t>your</a:t>
            </a:r>
            <a:r>
              <a:rPr sz="2600" spc="-5" dirty="0">
                <a:latin typeface="Arial MT"/>
                <a:cs typeface="Arial MT"/>
              </a:rPr>
              <a:t> </a:t>
            </a:r>
            <a:r>
              <a:rPr sz="2600" dirty="0">
                <a:latin typeface="Arial MT"/>
                <a:cs typeface="Arial MT"/>
              </a:rPr>
              <a:t>system.</a:t>
            </a:r>
            <a:endParaRPr sz="2600">
              <a:latin typeface="Arial MT"/>
              <a:cs typeface="Arial MT"/>
            </a:endParaRPr>
          </a:p>
          <a:p>
            <a:pPr>
              <a:lnSpc>
                <a:spcPct val="100000"/>
              </a:lnSpc>
              <a:spcBef>
                <a:spcPts val="5"/>
              </a:spcBef>
              <a:buClr>
                <a:srgbClr val="D24717"/>
              </a:buClr>
              <a:buFont typeface="Segoe UI Symbol"/>
              <a:buChar char="⚫"/>
            </a:pPr>
            <a:endParaRPr sz="3750">
              <a:latin typeface="Arial MT"/>
              <a:cs typeface="Arial MT"/>
            </a:endParaRPr>
          </a:p>
          <a:p>
            <a:pPr marL="285115" indent="-273050">
              <a:lnSpc>
                <a:spcPct val="100000"/>
              </a:lnSpc>
              <a:spcBef>
                <a:spcPts val="5"/>
              </a:spcBef>
              <a:buClr>
                <a:srgbClr val="D24717"/>
              </a:buClr>
              <a:buSzPct val="84615"/>
              <a:buFont typeface="Segoe UI Symbol"/>
              <a:buChar char="⚫"/>
              <a:tabLst>
                <a:tab pos="285750" algn="l"/>
              </a:tabLst>
            </a:pPr>
            <a:r>
              <a:rPr sz="2600" dirty="0">
                <a:latin typeface="Arial MT"/>
                <a:cs typeface="Arial MT"/>
              </a:rPr>
              <a:t>Check</a:t>
            </a:r>
            <a:r>
              <a:rPr sz="2600" spc="-30" dirty="0">
                <a:latin typeface="Arial MT"/>
                <a:cs typeface="Arial MT"/>
              </a:rPr>
              <a:t> </a:t>
            </a:r>
            <a:r>
              <a:rPr sz="2600" dirty="0">
                <a:latin typeface="Arial MT"/>
                <a:cs typeface="Arial MT"/>
              </a:rPr>
              <a:t>if</a:t>
            </a:r>
            <a:r>
              <a:rPr sz="2600" spc="-5" dirty="0">
                <a:latin typeface="Arial MT"/>
                <a:cs typeface="Arial MT"/>
              </a:rPr>
              <a:t> </a:t>
            </a:r>
            <a:r>
              <a:rPr sz="2600" dirty="0">
                <a:latin typeface="Arial MT"/>
                <a:cs typeface="Arial MT"/>
              </a:rPr>
              <a:t>JDK</a:t>
            </a:r>
            <a:r>
              <a:rPr sz="2600" spc="-15" dirty="0">
                <a:latin typeface="Arial MT"/>
                <a:cs typeface="Arial MT"/>
              </a:rPr>
              <a:t> </a:t>
            </a:r>
            <a:r>
              <a:rPr sz="2600" dirty="0">
                <a:latin typeface="Arial MT"/>
                <a:cs typeface="Arial MT"/>
              </a:rPr>
              <a:t>is</a:t>
            </a:r>
            <a:r>
              <a:rPr sz="2600" spc="-20" dirty="0">
                <a:latin typeface="Arial MT"/>
                <a:cs typeface="Arial MT"/>
              </a:rPr>
              <a:t> </a:t>
            </a:r>
            <a:r>
              <a:rPr sz="2600" dirty="0">
                <a:latin typeface="Arial MT"/>
                <a:cs typeface="Arial MT"/>
              </a:rPr>
              <a:t>installed</a:t>
            </a:r>
            <a:r>
              <a:rPr sz="2600" spc="-15" dirty="0">
                <a:latin typeface="Arial MT"/>
                <a:cs typeface="Arial MT"/>
              </a:rPr>
              <a:t> </a:t>
            </a:r>
            <a:r>
              <a:rPr sz="2600" dirty="0">
                <a:latin typeface="Arial MT"/>
                <a:cs typeface="Arial MT"/>
              </a:rPr>
              <a:t>properly:</a:t>
            </a:r>
            <a:endParaRPr sz="2600">
              <a:latin typeface="Arial MT"/>
              <a:cs typeface="Arial MT"/>
            </a:endParaRPr>
          </a:p>
          <a:p>
            <a:pPr marL="670560">
              <a:lnSpc>
                <a:spcPct val="100000"/>
              </a:lnSpc>
              <a:spcBef>
                <a:spcPts val="400"/>
              </a:spcBef>
            </a:pPr>
            <a:r>
              <a:rPr sz="2400" spc="-5" dirty="0">
                <a:latin typeface="Arial MT"/>
                <a:cs typeface="Arial MT"/>
              </a:rPr>
              <a:t>java</a:t>
            </a:r>
            <a:r>
              <a:rPr sz="2400" spc="-30" dirty="0">
                <a:latin typeface="Arial MT"/>
                <a:cs typeface="Arial MT"/>
              </a:rPr>
              <a:t> </a:t>
            </a:r>
            <a:r>
              <a:rPr sz="2400" spc="-5" dirty="0">
                <a:latin typeface="Arial MT"/>
                <a:cs typeface="Arial MT"/>
              </a:rPr>
              <a:t>-version</a:t>
            </a:r>
            <a:endParaRPr sz="2400">
              <a:latin typeface="Arial MT"/>
              <a:cs typeface="Arial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0505" y="177563"/>
            <a:ext cx="8732429" cy="579756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672338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Execu</a:t>
            </a:r>
            <a:r>
              <a:rPr sz="4000" dirty="0">
                <a:solidFill>
                  <a:srgbClr val="696363"/>
                </a:solidFill>
              </a:rPr>
              <a:t>t</a:t>
            </a:r>
            <a:r>
              <a:rPr sz="4000" spc="-5" dirty="0">
                <a:solidFill>
                  <a:srgbClr val="696363"/>
                </a:solidFill>
              </a:rPr>
              <a:t>ing your</a:t>
            </a:r>
            <a:r>
              <a:rPr sz="4000" spc="15" dirty="0">
                <a:solidFill>
                  <a:srgbClr val="696363"/>
                </a:solidFill>
              </a:rPr>
              <a:t> </a:t>
            </a:r>
            <a:r>
              <a:rPr sz="4000" spc="-5" dirty="0">
                <a:solidFill>
                  <a:srgbClr val="696363"/>
                </a:solidFill>
              </a:rPr>
              <a:t>J</a:t>
            </a:r>
            <a:r>
              <a:rPr sz="4000" spc="-305" dirty="0">
                <a:solidFill>
                  <a:srgbClr val="696363"/>
                </a:solidFill>
              </a:rPr>
              <a:t>AV</a:t>
            </a:r>
            <a:r>
              <a:rPr sz="4000" spc="-5" dirty="0">
                <a:solidFill>
                  <a:srgbClr val="696363"/>
                </a:solidFill>
              </a:rPr>
              <a:t>A</a:t>
            </a:r>
            <a:r>
              <a:rPr sz="4000" spc="-220" dirty="0">
                <a:solidFill>
                  <a:srgbClr val="696363"/>
                </a:solidFill>
              </a:rPr>
              <a:t> </a:t>
            </a:r>
            <a:r>
              <a:rPr sz="4000" spc="-5" dirty="0">
                <a:solidFill>
                  <a:srgbClr val="696363"/>
                </a:solidFill>
              </a:rPr>
              <a:t>program</a:t>
            </a:r>
            <a:endParaRPr sz="4000"/>
          </a:p>
        </p:txBody>
      </p:sp>
      <p:sp>
        <p:nvSpPr>
          <p:cNvPr id="3" name="object 3"/>
          <p:cNvSpPr txBox="1"/>
          <p:nvPr/>
        </p:nvSpPr>
        <p:spPr>
          <a:xfrm>
            <a:off x="993444" y="1471930"/>
            <a:ext cx="1988185" cy="422275"/>
          </a:xfrm>
          <a:prstGeom prst="rect">
            <a:avLst/>
          </a:prstGeom>
        </p:spPr>
        <p:txBody>
          <a:bodyPr vert="horz" wrap="square" lIns="0" tIns="13335" rIns="0" bIns="0" rtlCol="0">
            <a:spAutoFit/>
          </a:bodyPr>
          <a:lstStyle/>
          <a:p>
            <a:pPr marL="285115" indent="-273050">
              <a:lnSpc>
                <a:spcPct val="100000"/>
              </a:lnSpc>
              <a:spcBef>
                <a:spcPts val="105"/>
              </a:spcBef>
              <a:buClr>
                <a:srgbClr val="D24717"/>
              </a:buClr>
              <a:buSzPct val="84615"/>
              <a:buFont typeface="Segoe UI Symbol"/>
              <a:buChar char="⚫"/>
              <a:tabLst>
                <a:tab pos="285750" algn="l"/>
              </a:tabLst>
            </a:pPr>
            <a:r>
              <a:rPr sz="2600" dirty="0">
                <a:latin typeface="Arial MT"/>
                <a:cs typeface="Arial MT"/>
              </a:rPr>
              <a:t>Using</a:t>
            </a:r>
            <a:r>
              <a:rPr sz="2600" spc="-80" dirty="0">
                <a:latin typeface="Arial MT"/>
                <a:cs typeface="Arial MT"/>
              </a:rPr>
              <a:t> </a:t>
            </a:r>
            <a:r>
              <a:rPr sz="2600" dirty="0">
                <a:latin typeface="Arial MT"/>
                <a:cs typeface="Arial MT"/>
              </a:rPr>
              <a:t>CMD</a:t>
            </a:r>
            <a:endParaRPr sz="2600">
              <a:latin typeface="Arial MT"/>
              <a:cs typeface="Arial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423227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Get</a:t>
            </a:r>
            <a:r>
              <a:rPr sz="4000" spc="-25" dirty="0">
                <a:solidFill>
                  <a:srgbClr val="696363"/>
                </a:solidFill>
              </a:rPr>
              <a:t> </a:t>
            </a:r>
            <a:r>
              <a:rPr sz="4000" spc="-5" dirty="0">
                <a:solidFill>
                  <a:srgbClr val="696363"/>
                </a:solidFill>
              </a:rPr>
              <a:t>into the Folder</a:t>
            </a:r>
            <a:endParaRPr sz="4000"/>
          </a:p>
        </p:txBody>
      </p:sp>
      <p:pic>
        <p:nvPicPr>
          <p:cNvPr id="3" name="object 3"/>
          <p:cNvPicPr/>
          <p:nvPr/>
        </p:nvPicPr>
        <p:blipFill>
          <a:blip r:embed="rId2" cstate="print"/>
          <a:stretch>
            <a:fillRect/>
          </a:stretch>
        </p:blipFill>
        <p:spPr>
          <a:xfrm>
            <a:off x="755650" y="1628838"/>
            <a:ext cx="7662926" cy="424332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440753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First</a:t>
            </a:r>
            <a:r>
              <a:rPr sz="4000" spc="5" dirty="0">
                <a:solidFill>
                  <a:srgbClr val="696363"/>
                </a:solidFill>
              </a:rPr>
              <a:t> </a:t>
            </a:r>
            <a:r>
              <a:rPr sz="4000" spc="-5" dirty="0">
                <a:solidFill>
                  <a:srgbClr val="696363"/>
                </a:solidFill>
              </a:rPr>
              <a:t>J</a:t>
            </a:r>
            <a:r>
              <a:rPr sz="4000" spc="-305" dirty="0">
                <a:solidFill>
                  <a:srgbClr val="696363"/>
                </a:solidFill>
              </a:rPr>
              <a:t>AV</a:t>
            </a:r>
            <a:r>
              <a:rPr sz="4000" spc="-5" dirty="0">
                <a:solidFill>
                  <a:srgbClr val="696363"/>
                </a:solidFill>
              </a:rPr>
              <a:t>A</a:t>
            </a:r>
            <a:r>
              <a:rPr sz="4000" spc="-220" dirty="0">
                <a:solidFill>
                  <a:srgbClr val="696363"/>
                </a:solidFill>
              </a:rPr>
              <a:t> </a:t>
            </a:r>
            <a:r>
              <a:rPr sz="4000" spc="-5" dirty="0">
                <a:solidFill>
                  <a:srgbClr val="696363"/>
                </a:solidFill>
              </a:rPr>
              <a:t>Program</a:t>
            </a:r>
            <a:endParaRPr sz="4000"/>
          </a:p>
        </p:txBody>
      </p:sp>
      <p:sp>
        <p:nvSpPr>
          <p:cNvPr id="3" name="object 3"/>
          <p:cNvSpPr txBox="1"/>
          <p:nvPr/>
        </p:nvSpPr>
        <p:spPr>
          <a:xfrm>
            <a:off x="1266571" y="1799082"/>
            <a:ext cx="7108825" cy="264731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MT"/>
                <a:cs typeface="Arial MT"/>
              </a:rPr>
              <a:t>cl</a:t>
            </a:r>
            <a:r>
              <a:rPr sz="2400" spc="-15" dirty="0">
                <a:latin typeface="Arial MT"/>
                <a:cs typeface="Arial MT"/>
              </a:rPr>
              <a:t>a</a:t>
            </a:r>
            <a:r>
              <a:rPr sz="2400" dirty="0">
                <a:latin typeface="Arial MT"/>
                <a:cs typeface="Arial MT"/>
              </a:rPr>
              <a:t>ss</a:t>
            </a:r>
            <a:r>
              <a:rPr sz="2400" spc="-130" dirty="0">
                <a:latin typeface="Arial MT"/>
                <a:cs typeface="Arial MT"/>
              </a:rPr>
              <a:t> </a:t>
            </a:r>
            <a:r>
              <a:rPr sz="2400" dirty="0">
                <a:latin typeface="Arial MT"/>
                <a:cs typeface="Arial MT"/>
              </a:rPr>
              <a:t>A</a:t>
            </a:r>
            <a:r>
              <a:rPr sz="2400" spc="-10" dirty="0">
                <a:latin typeface="Arial MT"/>
                <a:cs typeface="Arial MT"/>
              </a:rPr>
              <a:t>B</a:t>
            </a:r>
            <a:r>
              <a:rPr sz="2400" spc="-5" dirty="0">
                <a:latin typeface="Arial MT"/>
                <a:cs typeface="Arial MT"/>
              </a:rPr>
              <a:t>C</a:t>
            </a:r>
            <a:endParaRPr sz="2400">
              <a:latin typeface="Arial MT"/>
              <a:cs typeface="Arial MT"/>
            </a:endParaRPr>
          </a:p>
          <a:p>
            <a:pPr marL="12700">
              <a:lnSpc>
                <a:spcPct val="100000"/>
              </a:lnSpc>
            </a:pPr>
            <a:r>
              <a:rPr sz="2400" dirty="0">
                <a:latin typeface="Arial MT"/>
                <a:cs typeface="Arial MT"/>
              </a:rPr>
              <a:t>{</a:t>
            </a:r>
            <a:endParaRPr sz="2400">
              <a:latin typeface="Arial MT"/>
              <a:cs typeface="Arial MT"/>
            </a:endParaRPr>
          </a:p>
          <a:p>
            <a:pPr marL="926465">
              <a:lnSpc>
                <a:spcPct val="100000"/>
              </a:lnSpc>
            </a:pPr>
            <a:r>
              <a:rPr sz="2400" spc="-5" dirty="0">
                <a:latin typeface="Arial MT"/>
                <a:cs typeface="Arial MT"/>
              </a:rPr>
              <a:t>public</a:t>
            </a:r>
            <a:r>
              <a:rPr sz="2400" spc="5" dirty="0">
                <a:latin typeface="Arial MT"/>
                <a:cs typeface="Arial MT"/>
              </a:rPr>
              <a:t> </a:t>
            </a:r>
            <a:r>
              <a:rPr sz="2400" dirty="0">
                <a:latin typeface="Arial MT"/>
                <a:cs typeface="Arial MT"/>
              </a:rPr>
              <a:t>static</a:t>
            </a:r>
            <a:r>
              <a:rPr sz="2400" spc="-25" dirty="0">
                <a:latin typeface="Arial MT"/>
                <a:cs typeface="Arial MT"/>
              </a:rPr>
              <a:t> </a:t>
            </a:r>
            <a:r>
              <a:rPr sz="2400" spc="-5" dirty="0">
                <a:latin typeface="Arial MT"/>
                <a:cs typeface="Arial MT"/>
              </a:rPr>
              <a:t>void</a:t>
            </a:r>
            <a:r>
              <a:rPr sz="2400" dirty="0">
                <a:latin typeface="Arial MT"/>
                <a:cs typeface="Arial MT"/>
              </a:rPr>
              <a:t> main(String</a:t>
            </a:r>
            <a:r>
              <a:rPr sz="2400" spc="-10" dirty="0">
                <a:latin typeface="Arial MT"/>
                <a:cs typeface="Arial MT"/>
              </a:rPr>
              <a:t> </a:t>
            </a:r>
            <a:r>
              <a:rPr sz="2400" dirty="0">
                <a:latin typeface="Arial MT"/>
                <a:cs typeface="Arial MT"/>
              </a:rPr>
              <a:t>args[])</a:t>
            </a:r>
            <a:endParaRPr sz="2400">
              <a:latin typeface="Arial MT"/>
              <a:cs typeface="Arial MT"/>
            </a:endParaRPr>
          </a:p>
          <a:p>
            <a:pPr marL="926465">
              <a:lnSpc>
                <a:spcPts val="2870"/>
              </a:lnSpc>
            </a:pPr>
            <a:r>
              <a:rPr sz="2400" dirty="0">
                <a:latin typeface="Arial MT"/>
                <a:cs typeface="Arial MT"/>
              </a:rPr>
              <a:t>{</a:t>
            </a:r>
            <a:endParaRPr sz="2400">
              <a:latin typeface="Arial MT"/>
              <a:cs typeface="Arial MT"/>
            </a:endParaRPr>
          </a:p>
          <a:p>
            <a:pPr marL="1841500">
              <a:lnSpc>
                <a:spcPts val="3350"/>
              </a:lnSpc>
            </a:pPr>
            <a:r>
              <a:rPr sz="2800" spc="-5" dirty="0">
                <a:latin typeface="Arial MT"/>
                <a:cs typeface="Arial MT"/>
              </a:rPr>
              <a:t>System.out.println(“Hello</a:t>
            </a:r>
            <a:r>
              <a:rPr sz="2800" spc="5" dirty="0">
                <a:latin typeface="Arial MT"/>
                <a:cs typeface="Arial MT"/>
              </a:rPr>
              <a:t> </a:t>
            </a:r>
            <a:r>
              <a:rPr sz="2800" spc="-10" dirty="0">
                <a:latin typeface="Arial MT"/>
                <a:cs typeface="Arial MT"/>
              </a:rPr>
              <a:t>World”);</a:t>
            </a:r>
            <a:endParaRPr sz="2800">
              <a:latin typeface="Arial MT"/>
              <a:cs typeface="Arial MT"/>
            </a:endParaRPr>
          </a:p>
          <a:p>
            <a:pPr marL="926465">
              <a:lnSpc>
                <a:spcPct val="100000"/>
              </a:lnSpc>
              <a:spcBef>
                <a:spcPts val="15"/>
              </a:spcBef>
            </a:pPr>
            <a:r>
              <a:rPr sz="2400" dirty="0">
                <a:latin typeface="Arial MT"/>
                <a:cs typeface="Arial MT"/>
              </a:rPr>
              <a:t>}</a:t>
            </a:r>
            <a:endParaRPr sz="2400">
              <a:latin typeface="Arial MT"/>
              <a:cs typeface="Arial MT"/>
            </a:endParaRPr>
          </a:p>
          <a:p>
            <a:pPr marL="12700">
              <a:lnSpc>
                <a:spcPct val="100000"/>
              </a:lnSpc>
              <a:spcBef>
                <a:spcPts val="5"/>
              </a:spcBef>
            </a:pPr>
            <a:r>
              <a:rPr sz="2400" dirty="0">
                <a:latin typeface="Arial MT"/>
                <a:cs typeface="Arial MT"/>
              </a:rPr>
              <a:t>}</a:t>
            </a:r>
            <a:endParaRPr sz="240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3377" y="253746"/>
            <a:ext cx="431419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First</a:t>
            </a:r>
            <a:r>
              <a:rPr sz="4000" spc="-25" dirty="0">
                <a:solidFill>
                  <a:srgbClr val="696363"/>
                </a:solidFill>
              </a:rPr>
              <a:t> </a:t>
            </a:r>
            <a:r>
              <a:rPr sz="4000" spc="-5" dirty="0">
                <a:solidFill>
                  <a:srgbClr val="696363"/>
                </a:solidFill>
              </a:rPr>
              <a:t>Java</a:t>
            </a:r>
            <a:r>
              <a:rPr sz="4000" spc="-20" dirty="0">
                <a:solidFill>
                  <a:srgbClr val="696363"/>
                </a:solidFill>
              </a:rPr>
              <a:t> </a:t>
            </a:r>
            <a:r>
              <a:rPr sz="4000" spc="-5" dirty="0">
                <a:solidFill>
                  <a:srgbClr val="696363"/>
                </a:solidFill>
              </a:rPr>
              <a:t>Program</a:t>
            </a:r>
            <a:endParaRPr sz="4000"/>
          </a:p>
        </p:txBody>
      </p:sp>
      <p:sp>
        <p:nvSpPr>
          <p:cNvPr id="3" name="object 3"/>
          <p:cNvSpPr txBox="1"/>
          <p:nvPr/>
        </p:nvSpPr>
        <p:spPr>
          <a:xfrm>
            <a:off x="618540" y="1151077"/>
            <a:ext cx="6805930" cy="258635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MT"/>
                <a:cs typeface="Arial MT"/>
              </a:rPr>
              <a:t>public class</a:t>
            </a:r>
            <a:r>
              <a:rPr sz="2400" spc="-135" dirty="0">
                <a:latin typeface="Arial MT"/>
                <a:cs typeface="Arial MT"/>
              </a:rPr>
              <a:t> </a:t>
            </a:r>
            <a:r>
              <a:rPr sz="2400" spc="-5" dirty="0">
                <a:latin typeface="Arial MT"/>
                <a:cs typeface="Arial MT"/>
              </a:rPr>
              <a:t>ABC</a:t>
            </a:r>
            <a:endParaRPr sz="2400">
              <a:latin typeface="Arial MT"/>
              <a:cs typeface="Arial MT"/>
            </a:endParaRPr>
          </a:p>
          <a:p>
            <a:pPr marL="12700">
              <a:lnSpc>
                <a:spcPct val="100000"/>
              </a:lnSpc>
            </a:pPr>
            <a:r>
              <a:rPr sz="2400" dirty="0">
                <a:latin typeface="Arial MT"/>
                <a:cs typeface="Arial MT"/>
              </a:rPr>
              <a:t>{</a:t>
            </a:r>
            <a:endParaRPr sz="2400">
              <a:latin typeface="Arial MT"/>
              <a:cs typeface="Arial MT"/>
            </a:endParaRPr>
          </a:p>
          <a:p>
            <a:pPr marL="927100">
              <a:lnSpc>
                <a:spcPct val="100000"/>
              </a:lnSpc>
            </a:pPr>
            <a:r>
              <a:rPr sz="2400" spc="-5" dirty="0">
                <a:latin typeface="Arial MT"/>
                <a:cs typeface="Arial MT"/>
              </a:rPr>
              <a:t>public</a:t>
            </a:r>
            <a:r>
              <a:rPr sz="2400" spc="15" dirty="0">
                <a:latin typeface="Arial MT"/>
                <a:cs typeface="Arial MT"/>
              </a:rPr>
              <a:t> </a:t>
            </a:r>
            <a:r>
              <a:rPr sz="2400" dirty="0">
                <a:latin typeface="Arial MT"/>
                <a:cs typeface="Arial MT"/>
              </a:rPr>
              <a:t>static</a:t>
            </a:r>
            <a:r>
              <a:rPr sz="2400" spc="-5" dirty="0">
                <a:latin typeface="Arial MT"/>
                <a:cs typeface="Arial MT"/>
              </a:rPr>
              <a:t> void</a:t>
            </a:r>
            <a:r>
              <a:rPr sz="2400" spc="5" dirty="0">
                <a:latin typeface="Arial MT"/>
                <a:cs typeface="Arial MT"/>
              </a:rPr>
              <a:t> </a:t>
            </a:r>
            <a:r>
              <a:rPr sz="2400" spc="-5" dirty="0">
                <a:latin typeface="Arial MT"/>
                <a:cs typeface="Arial MT"/>
              </a:rPr>
              <a:t>main(String</a:t>
            </a:r>
            <a:r>
              <a:rPr sz="2400" spc="5" dirty="0">
                <a:latin typeface="Arial MT"/>
                <a:cs typeface="Arial MT"/>
              </a:rPr>
              <a:t> </a:t>
            </a:r>
            <a:r>
              <a:rPr sz="2400" dirty="0">
                <a:latin typeface="Arial MT"/>
                <a:cs typeface="Arial MT"/>
              </a:rPr>
              <a:t>args[])</a:t>
            </a:r>
            <a:endParaRPr sz="2400">
              <a:latin typeface="Arial MT"/>
              <a:cs typeface="Arial MT"/>
            </a:endParaRPr>
          </a:p>
          <a:p>
            <a:pPr marL="927100">
              <a:lnSpc>
                <a:spcPct val="100000"/>
              </a:lnSpc>
            </a:pPr>
            <a:r>
              <a:rPr sz="2400" dirty="0">
                <a:latin typeface="Arial MT"/>
                <a:cs typeface="Arial MT"/>
              </a:rPr>
              <a:t>{</a:t>
            </a:r>
            <a:endParaRPr sz="2400">
              <a:latin typeface="Arial MT"/>
              <a:cs typeface="Arial MT"/>
            </a:endParaRPr>
          </a:p>
          <a:p>
            <a:pPr marL="1841500">
              <a:lnSpc>
                <a:spcPct val="100000"/>
              </a:lnSpc>
              <a:spcBef>
                <a:spcPts val="5"/>
              </a:spcBef>
            </a:pPr>
            <a:r>
              <a:rPr sz="2400" spc="-5" dirty="0">
                <a:latin typeface="Arial MT"/>
                <a:cs typeface="Arial MT"/>
              </a:rPr>
              <a:t>System.out.println("First</a:t>
            </a:r>
            <a:r>
              <a:rPr sz="2400" spc="-10" dirty="0">
                <a:latin typeface="Arial MT"/>
                <a:cs typeface="Arial MT"/>
              </a:rPr>
              <a:t> </a:t>
            </a:r>
            <a:r>
              <a:rPr sz="2400" dirty="0">
                <a:latin typeface="Arial MT"/>
                <a:cs typeface="Arial MT"/>
              </a:rPr>
              <a:t>Java </a:t>
            </a:r>
            <a:r>
              <a:rPr sz="2400" spc="-5" dirty="0">
                <a:latin typeface="Arial MT"/>
                <a:cs typeface="Arial MT"/>
              </a:rPr>
              <a:t>prog”);</a:t>
            </a:r>
            <a:endParaRPr sz="2400">
              <a:latin typeface="Arial MT"/>
              <a:cs typeface="Arial MT"/>
            </a:endParaRPr>
          </a:p>
          <a:p>
            <a:pPr marL="927100">
              <a:lnSpc>
                <a:spcPct val="100000"/>
              </a:lnSpc>
            </a:pPr>
            <a:r>
              <a:rPr sz="2400" dirty="0">
                <a:latin typeface="Arial MT"/>
                <a:cs typeface="Arial MT"/>
              </a:rPr>
              <a:t>}</a:t>
            </a:r>
            <a:endParaRPr sz="2400">
              <a:latin typeface="Arial MT"/>
              <a:cs typeface="Arial MT"/>
            </a:endParaRPr>
          </a:p>
          <a:p>
            <a:pPr marL="12700">
              <a:lnSpc>
                <a:spcPct val="100000"/>
              </a:lnSpc>
            </a:pPr>
            <a:r>
              <a:rPr sz="2400" dirty="0">
                <a:latin typeface="Arial MT"/>
                <a:cs typeface="Arial MT"/>
              </a:rPr>
              <a:t>}</a:t>
            </a:r>
            <a:endParaRPr sz="2400">
              <a:latin typeface="Arial MT"/>
              <a:cs typeface="Arial MT"/>
            </a:endParaRPr>
          </a:p>
        </p:txBody>
      </p:sp>
      <p:sp>
        <p:nvSpPr>
          <p:cNvPr id="4" name="object 4"/>
          <p:cNvSpPr txBox="1"/>
          <p:nvPr/>
        </p:nvSpPr>
        <p:spPr>
          <a:xfrm>
            <a:off x="1050442" y="4399279"/>
            <a:ext cx="5591810" cy="1671955"/>
          </a:xfrm>
          <a:prstGeom prst="rect">
            <a:avLst/>
          </a:prstGeom>
        </p:spPr>
        <p:txBody>
          <a:bodyPr vert="horz" wrap="square" lIns="0" tIns="149860" rIns="0" bIns="0" rtlCol="0">
            <a:spAutoFit/>
          </a:bodyPr>
          <a:lstStyle/>
          <a:p>
            <a:pPr marL="469265" indent="-457200">
              <a:lnSpc>
                <a:spcPct val="100000"/>
              </a:lnSpc>
              <a:spcBef>
                <a:spcPts val="1180"/>
              </a:spcBef>
              <a:buAutoNum type="arabicPeriod"/>
              <a:tabLst>
                <a:tab pos="469265" algn="l"/>
                <a:tab pos="469900" algn="l"/>
              </a:tabLst>
            </a:pPr>
            <a:r>
              <a:rPr sz="1800" spc="-5" dirty="0">
                <a:latin typeface="Arial MT"/>
                <a:cs typeface="Arial MT"/>
              </a:rPr>
              <a:t>Save inside</a:t>
            </a:r>
            <a:r>
              <a:rPr sz="1800" spc="20" dirty="0">
                <a:latin typeface="Arial MT"/>
                <a:cs typeface="Arial MT"/>
              </a:rPr>
              <a:t> </a:t>
            </a:r>
            <a:r>
              <a:rPr sz="1800" spc="-5" dirty="0">
                <a:latin typeface="Arial MT"/>
                <a:cs typeface="Arial MT"/>
              </a:rPr>
              <a:t>a file</a:t>
            </a:r>
            <a:r>
              <a:rPr sz="1800" spc="-10" dirty="0">
                <a:latin typeface="Arial MT"/>
                <a:cs typeface="Arial MT"/>
              </a:rPr>
              <a:t> </a:t>
            </a:r>
            <a:r>
              <a:rPr sz="1800" spc="-5" dirty="0">
                <a:latin typeface="Arial MT"/>
                <a:cs typeface="Arial MT"/>
              </a:rPr>
              <a:t>named</a:t>
            </a:r>
            <a:r>
              <a:rPr sz="1800" spc="-90" dirty="0">
                <a:latin typeface="Arial MT"/>
                <a:cs typeface="Arial MT"/>
              </a:rPr>
              <a:t> </a:t>
            </a:r>
            <a:r>
              <a:rPr sz="1800" spc="-5" dirty="0">
                <a:solidFill>
                  <a:srgbClr val="000066"/>
                </a:solidFill>
                <a:latin typeface="Arial MT"/>
                <a:cs typeface="Arial MT"/>
              </a:rPr>
              <a:t>ABC.java</a:t>
            </a:r>
            <a:endParaRPr sz="1800">
              <a:latin typeface="Arial MT"/>
              <a:cs typeface="Arial MT"/>
            </a:endParaRPr>
          </a:p>
          <a:p>
            <a:pPr marL="469265" indent="-457200">
              <a:lnSpc>
                <a:spcPct val="100000"/>
              </a:lnSpc>
              <a:spcBef>
                <a:spcPts val="1080"/>
              </a:spcBef>
              <a:buAutoNum type="arabicPeriod"/>
              <a:tabLst>
                <a:tab pos="469265" algn="l"/>
                <a:tab pos="469900" algn="l"/>
              </a:tabLst>
            </a:pPr>
            <a:r>
              <a:rPr sz="1800" spc="-95" dirty="0">
                <a:latin typeface="Arial MT"/>
                <a:cs typeface="Arial MT"/>
              </a:rPr>
              <a:t>To</a:t>
            </a:r>
            <a:r>
              <a:rPr sz="1800" spc="-20" dirty="0">
                <a:latin typeface="Arial MT"/>
                <a:cs typeface="Arial MT"/>
              </a:rPr>
              <a:t> </a:t>
            </a:r>
            <a:r>
              <a:rPr sz="1800" spc="-5" dirty="0">
                <a:latin typeface="Arial MT"/>
                <a:cs typeface="Arial MT"/>
              </a:rPr>
              <a:t>compile:</a:t>
            </a:r>
            <a:r>
              <a:rPr sz="1800" spc="15" dirty="0">
                <a:latin typeface="Arial MT"/>
                <a:cs typeface="Arial MT"/>
              </a:rPr>
              <a:t> </a:t>
            </a:r>
            <a:r>
              <a:rPr sz="1800" b="1" spc="-10" dirty="0">
                <a:solidFill>
                  <a:srgbClr val="000066"/>
                </a:solidFill>
                <a:latin typeface="Arial"/>
                <a:cs typeface="Arial"/>
              </a:rPr>
              <a:t>javac</a:t>
            </a:r>
            <a:r>
              <a:rPr sz="1800" b="1" spc="-35" dirty="0">
                <a:solidFill>
                  <a:srgbClr val="000066"/>
                </a:solidFill>
                <a:latin typeface="Arial"/>
                <a:cs typeface="Arial"/>
              </a:rPr>
              <a:t> </a:t>
            </a:r>
            <a:r>
              <a:rPr sz="1800" b="1" spc="-10" dirty="0">
                <a:solidFill>
                  <a:srgbClr val="000066"/>
                </a:solidFill>
                <a:latin typeface="Arial"/>
                <a:cs typeface="Arial"/>
              </a:rPr>
              <a:t>ABC.java</a:t>
            </a:r>
            <a:r>
              <a:rPr sz="1800" b="1" spc="60" dirty="0">
                <a:solidFill>
                  <a:srgbClr val="000066"/>
                </a:solidFill>
                <a:latin typeface="Arial"/>
                <a:cs typeface="Arial"/>
              </a:rPr>
              <a:t> </a:t>
            </a:r>
            <a:r>
              <a:rPr sz="1800" spc="-5" dirty="0">
                <a:latin typeface="Arial MT"/>
                <a:cs typeface="Arial MT"/>
              </a:rPr>
              <a:t>(produces</a:t>
            </a:r>
            <a:r>
              <a:rPr sz="1800" spc="-85" dirty="0">
                <a:latin typeface="Arial MT"/>
                <a:cs typeface="Arial MT"/>
              </a:rPr>
              <a:t> </a:t>
            </a:r>
            <a:r>
              <a:rPr sz="1800" spc="-5" dirty="0">
                <a:latin typeface="Arial MT"/>
                <a:cs typeface="Arial MT"/>
              </a:rPr>
              <a:t>ABC.class)</a:t>
            </a:r>
            <a:endParaRPr sz="1800">
              <a:latin typeface="Arial MT"/>
              <a:cs typeface="Arial MT"/>
            </a:endParaRPr>
          </a:p>
          <a:p>
            <a:pPr marL="469265" marR="652145" indent="-457200">
              <a:lnSpc>
                <a:spcPts val="3240"/>
              </a:lnSpc>
              <a:spcBef>
                <a:spcPts val="100"/>
              </a:spcBef>
              <a:buAutoNum type="arabicPeriod"/>
              <a:tabLst>
                <a:tab pos="469265" algn="l"/>
                <a:tab pos="469900" algn="l"/>
              </a:tabLst>
            </a:pPr>
            <a:r>
              <a:rPr sz="1800" spc="-95" dirty="0">
                <a:latin typeface="Arial MT"/>
                <a:cs typeface="Arial MT"/>
              </a:rPr>
              <a:t>To</a:t>
            </a:r>
            <a:r>
              <a:rPr sz="1800" spc="-20" dirty="0">
                <a:latin typeface="Arial MT"/>
                <a:cs typeface="Arial MT"/>
              </a:rPr>
              <a:t> </a:t>
            </a:r>
            <a:r>
              <a:rPr sz="1800" spc="-5" dirty="0">
                <a:latin typeface="Arial MT"/>
                <a:cs typeface="Arial MT"/>
              </a:rPr>
              <a:t>execute:</a:t>
            </a:r>
            <a:r>
              <a:rPr sz="1800" spc="10" dirty="0">
                <a:latin typeface="Arial MT"/>
                <a:cs typeface="Arial MT"/>
              </a:rPr>
              <a:t> </a:t>
            </a:r>
            <a:r>
              <a:rPr sz="1800" b="1" spc="-15" dirty="0">
                <a:solidFill>
                  <a:srgbClr val="000066"/>
                </a:solidFill>
                <a:latin typeface="Arial"/>
                <a:cs typeface="Arial"/>
              </a:rPr>
              <a:t>java</a:t>
            </a:r>
            <a:r>
              <a:rPr sz="1800" b="1" spc="-30" dirty="0">
                <a:solidFill>
                  <a:srgbClr val="000066"/>
                </a:solidFill>
                <a:latin typeface="Arial"/>
                <a:cs typeface="Arial"/>
              </a:rPr>
              <a:t> </a:t>
            </a:r>
            <a:r>
              <a:rPr sz="1800" b="1" spc="-20" dirty="0">
                <a:solidFill>
                  <a:srgbClr val="000066"/>
                </a:solidFill>
                <a:latin typeface="Arial"/>
                <a:cs typeface="Arial"/>
              </a:rPr>
              <a:t>ABC</a:t>
            </a:r>
            <a:r>
              <a:rPr sz="1800" b="1" spc="55" dirty="0">
                <a:solidFill>
                  <a:srgbClr val="000066"/>
                </a:solidFill>
                <a:latin typeface="Arial"/>
                <a:cs typeface="Arial"/>
              </a:rPr>
              <a:t> </a:t>
            </a:r>
            <a:r>
              <a:rPr sz="1800" spc="-5" dirty="0">
                <a:latin typeface="Arial MT"/>
                <a:cs typeface="Arial MT"/>
              </a:rPr>
              <a:t>(executes</a:t>
            </a:r>
            <a:r>
              <a:rPr sz="1800" spc="-90" dirty="0">
                <a:latin typeface="Arial MT"/>
                <a:cs typeface="Arial MT"/>
              </a:rPr>
              <a:t> </a:t>
            </a:r>
            <a:r>
              <a:rPr sz="1800" spc="-5" dirty="0">
                <a:latin typeface="Arial MT"/>
                <a:cs typeface="Arial MT"/>
              </a:rPr>
              <a:t>ABC.class) </a:t>
            </a:r>
            <a:r>
              <a:rPr sz="1800" spc="-484" dirty="0">
                <a:latin typeface="Arial MT"/>
                <a:cs typeface="Arial MT"/>
              </a:rPr>
              <a:t> </a:t>
            </a:r>
            <a:r>
              <a:rPr sz="1800" spc="-5" dirty="0">
                <a:latin typeface="Arial MT"/>
                <a:cs typeface="Arial MT"/>
              </a:rPr>
              <a:t>Output: </a:t>
            </a:r>
            <a:r>
              <a:rPr sz="1800" dirty="0">
                <a:latin typeface="Arial MT"/>
                <a:cs typeface="Arial MT"/>
              </a:rPr>
              <a:t>First</a:t>
            </a:r>
            <a:r>
              <a:rPr sz="1800" spc="5" dirty="0">
                <a:latin typeface="Arial MT"/>
                <a:cs typeface="Arial MT"/>
              </a:rPr>
              <a:t> </a:t>
            </a:r>
            <a:r>
              <a:rPr sz="1800" spc="-5" dirty="0">
                <a:latin typeface="Arial MT"/>
                <a:cs typeface="Arial MT"/>
              </a:rPr>
              <a:t>Java</a:t>
            </a:r>
            <a:r>
              <a:rPr sz="1800" spc="-10" dirty="0">
                <a:latin typeface="Arial MT"/>
                <a:cs typeface="Arial MT"/>
              </a:rPr>
              <a:t> </a:t>
            </a:r>
            <a:r>
              <a:rPr sz="1800" spc="-5" dirty="0">
                <a:latin typeface="Arial MT"/>
                <a:cs typeface="Arial MT"/>
              </a:rPr>
              <a:t>prog</a:t>
            </a:r>
            <a:endParaRPr sz="18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444500" marR="5080">
              <a:lnSpc>
                <a:spcPct val="100000"/>
              </a:lnSpc>
              <a:spcBef>
                <a:spcPts val="95"/>
              </a:spcBef>
            </a:pPr>
            <a:r>
              <a:rPr sz="4000" spc="-5" dirty="0">
                <a:solidFill>
                  <a:srgbClr val="696363"/>
                </a:solidFill>
              </a:rPr>
              <a:t>Why/How</a:t>
            </a:r>
            <a:r>
              <a:rPr sz="4000" dirty="0">
                <a:solidFill>
                  <a:srgbClr val="696363"/>
                </a:solidFill>
              </a:rPr>
              <a:t> </a:t>
            </a:r>
            <a:r>
              <a:rPr sz="4000" spc="-5" dirty="0">
                <a:solidFill>
                  <a:srgbClr val="696363"/>
                </a:solidFill>
              </a:rPr>
              <a:t>the</a:t>
            </a:r>
            <a:r>
              <a:rPr sz="4000" spc="-15" dirty="0">
                <a:solidFill>
                  <a:srgbClr val="696363"/>
                </a:solidFill>
              </a:rPr>
              <a:t> </a:t>
            </a:r>
            <a:r>
              <a:rPr sz="4000" spc="-5" dirty="0">
                <a:solidFill>
                  <a:srgbClr val="696363"/>
                </a:solidFill>
              </a:rPr>
              <a:t>program</a:t>
            </a:r>
            <a:r>
              <a:rPr sz="4000" spc="25" dirty="0">
                <a:solidFill>
                  <a:srgbClr val="696363"/>
                </a:solidFill>
              </a:rPr>
              <a:t> </a:t>
            </a:r>
            <a:r>
              <a:rPr sz="4000" spc="-5" dirty="0">
                <a:solidFill>
                  <a:srgbClr val="696363"/>
                </a:solidFill>
              </a:rPr>
              <a:t>executes </a:t>
            </a:r>
            <a:r>
              <a:rPr sz="4000" spc="-1100" dirty="0">
                <a:solidFill>
                  <a:srgbClr val="696363"/>
                </a:solidFill>
              </a:rPr>
              <a:t> </a:t>
            </a:r>
            <a:r>
              <a:rPr sz="4000" spc="-5" dirty="0">
                <a:solidFill>
                  <a:srgbClr val="696363"/>
                </a:solidFill>
              </a:rPr>
              <a:t>from</a:t>
            </a:r>
            <a:r>
              <a:rPr sz="4000" spc="5" dirty="0">
                <a:solidFill>
                  <a:srgbClr val="696363"/>
                </a:solidFill>
              </a:rPr>
              <a:t> </a:t>
            </a:r>
            <a:r>
              <a:rPr sz="4000" spc="-5" dirty="0">
                <a:solidFill>
                  <a:srgbClr val="696363"/>
                </a:solidFill>
              </a:rPr>
              <a:t>Main</a:t>
            </a:r>
            <a:r>
              <a:rPr sz="4000" spc="10" dirty="0">
                <a:solidFill>
                  <a:srgbClr val="696363"/>
                </a:solidFill>
              </a:rPr>
              <a:t> </a:t>
            </a:r>
            <a:r>
              <a:rPr sz="4000" spc="-5" dirty="0">
                <a:solidFill>
                  <a:srgbClr val="696363"/>
                </a:solidFill>
              </a:rPr>
              <a:t>method?</a:t>
            </a:r>
            <a:endParaRPr sz="4000"/>
          </a:p>
        </p:txBody>
      </p:sp>
      <p:sp>
        <p:nvSpPr>
          <p:cNvPr id="3" name="object 3"/>
          <p:cNvSpPr txBox="1"/>
          <p:nvPr/>
        </p:nvSpPr>
        <p:spPr>
          <a:xfrm>
            <a:off x="993444" y="1396339"/>
            <a:ext cx="7536815" cy="3124835"/>
          </a:xfrm>
          <a:prstGeom prst="rect">
            <a:avLst/>
          </a:prstGeom>
        </p:spPr>
        <p:txBody>
          <a:bodyPr vert="horz" wrap="square" lIns="0" tIns="88900" rIns="0" bIns="0" rtlCol="0">
            <a:spAutoFit/>
          </a:bodyPr>
          <a:lstStyle/>
          <a:p>
            <a:pPr marL="285115" indent="-273050">
              <a:lnSpc>
                <a:spcPct val="100000"/>
              </a:lnSpc>
              <a:spcBef>
                <a:spcPts val="700"/>
              </a:spcBef>
              <a:buClr>
                <a:srgbClr val="D24717"/>
              </a:buClr>
              <a:buSzPct val="84615"/>
              <a:buFont typeface="Segoe UI Symbol"/>
              <a:buChar char="⚫"/>
              <a:tabLst>
                <a:tab pos="285750" algn="l"/>
              </a:tabLst>
            </a:pPr>
            <a:r>
              <a:rPr sz="2600" dirty="0">
                <a:latin typeface="Arial MT"/>
                <a:cs typeface="Arial MT"/>
              </a:rPr>
              <a:t>What</a:t>
            </a:r>
            <a:r>
              <a:rPr sz="2600" spc="-20" dirty="0">
                <a:latin typeface="Arial MT"/>
                <a:cs typeface="Arial MT"/>
              </a:rPr>
              <a:t> </a:t>
            </a:r>
            <a:r>
              <a:rPr sz="2600" dirty="0">
                <a:latin typeface="Arial MT"/>
                <a:cs typeface="Arial MT"/>
              </a:rPr>
              <a:t>happens</a:t>
            </a:r>
            <a:r>
              <a:rPr sz="2600" spc="-30" dirty="0">
                <a:latin typeface="Arial MT"/>
                <a:cs typeface="Arial MT"/>
              </a:rPr>
              <a:t> </a:t>
            </a:r>
            <a:r>
              <a:rPr sz="2600" dirty="0">
                <a:latin typeface="Arial MT"/>
                <a:cs typeface="Arial MT"/>
              </a:rPr>
              <a:t>at</a:t>
            </a:r>
            <a:r>
              <a:rPr sz="2600" spc="-5" dirty="0">
                <a:latin typeface="Arial MT"/>
                <a:cs typeface="Arial MT"/>
              </a:rPr>
              <a:t> </a:t>
            </a:r>
            <a:r>
              <a:rPr sz="2600" dirty="0">
                <a:latin typeface="Arial MT"/>
                <a:cs typeface="Arial MT"/>
              </a:rPr>
              <a:t>linking.?</a:t>
            </a:r>
            <a:endParaRPr sz="2600">
              <a:latin typeface="Arial MT"/>
              <a:cs typeface="Arial MT"/>
            </a:endParaRPr>
          </a:p>
          <a:p>
            <a:pPr marL="285115" marR="5080"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One or more</a:t>
            </a:r>
            <a:r>
              <a:rPr sz="2600" spc="-15" dirty="0">
                <a:latin typeface="Arial MT"/>
                <a:cs typeface="Arial MT"/>
              </a:rPr>
              <a:t> </a:t>
            </a:r>
            <a:r>
              <a:rPr sz="2600" dirty="0">
                <a:latin typeface="Arial MT"/>
                <a:cs typeface="Arial MT"/>
              </a:rPr>
              <a:t>object</a:t>
            </a:r>
            <a:r>
              <a:rPr sz="2600" spc="-10" dirty="0">
                <a:latin typeface="Arial MT"/>
                <a:cs typeface="Arial MT"/>
              </a:rPr>
              <a:t> </a:t>
            </a:r>
            <a:r>
              <a:rPr sz="2600" spc="-5" dirty="0">
                <a:latin typeface="Arial MT"/>
                <a:cs typeface="Arial MT"/>
              </a:rPr>
              <a:t>files</a:t>
            </a:r>
            <a:r>
              <a:rPr sz="2600" spc="5" dirty="0">
                <a:latin typeface="Arial MT"/>
                <a:cs typeface="Arial MT"/>
              </a:rPr>
              <a:t> </a:t>
            </a:r>
            <a:r>
              <a:rPr sz="2600" dirty="0">
                <a:latin typeface="Arial MT"/>
                <a:cs typeface="Arial MT"/>
              </a:rPr>
              <a:t>or libraries</a:t>
            </a:r>
            <a:r>
              <a:rPr sz="2600" spc="-30" dirty="0">
                <a:latin typeface="Arial MT"/>
                <a:cs typeface="Arial MT"/>
              </a:rPr>
              <a:t> </a:t>
            </a:r>
            <a:r>
              <a:rPr sz="2600" dirty="0">
                <a:latin typeface="Arial MT"/>
                <a:cs typeface="Arial MT"/>
              </a:rPr>
              <a:t>are combined </a:t>
            </a:r>
            <a:r>
              <a:rPr sz="2600" spc="-705" dirty="0">
                <a:latin typeface="Arial MT"/>
                <a:cs typeface="Arial MT"/>
              </a:rPr>
              <a:t> </a:t>
            </a:r>
            <a:r>
              <a:rPr sz="2600" dirty="0">
                <a:latin typeface="Arial MT"/>
                <a:cs typeface="Arial MT"/>
              </a:rPr>
              <a:t>to produce</a:t>
            </a:r>
            <a:r>
              <a:rPr sz="2600" spc="-25" dirty="0">
                <a:latin typeface="Arial MT"/>
                <a:cs typeface="Arial MT"/>
              </a:rPr>
              <a:t> </a:t>
            </a:r>
            <a:r>
              <a:rPr sz="2600" dirty="0">
                <a:latin typeface="Arial MT"/>
                <a:cs typeface="Arial MT"/>
              </a:rPr>
              <a:t>a</a:t>
            </a:r>
            <a:r>
              <a:rPr sz="2600" spc="10" dirty="0">
                <a:latin typeface="Arial MT"/>
                <a:cs typeface="Arial MT"/>
              </a:rPr>
              <a:t> </a:t>
            </a:r>
            <a:r>
              <a:rPr sz="2600" dirty="0">
                <a:latin typeface="Arial MT"/>
                <a:cs typeface="Arial MT"/>
              </a:rPr>
              <a:t>single</a:t>
            </a:r>
            <a:r>
              <a:rPr sz="2600" spc="-10" dirty="0">
                <a:latin typeface="Arial MT"/>
                <a:cs typeface="Arial MT"/>
              </a:rPr>
              <a:t> </a:t>
            </a:r>
            <a:r>
              <a:rPr sz="2600" dirty="0">
                <a:latin typeface="Arial MT"/>
                <a:cs typeface="Arial MT"/>
              </a:rPr>
              <a:t>(executable)</a:t>
            </a:r>
            <a:r>
              <a:rPr sz="2600" spc="-25" dirty="0">
                <a:latin typeface="Arial MT"/>
                <a:cs typeface="Arial MT"/>
              </a:rPr>
              <a:t> </a:t>
            </a:r>
            <a:r>
              <a:rPr sz="2600" spc="-5" dirty="0">
                <a:latin typeface="Arial MT"/>
                <a:cs typeface="Arial MT"/>
              </a:rPr>
              <a:t>file.</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In doing</a:t>
            </a:r>
            <a:r>
              <a:rPr sz="2600" spc="-10" dirty="0">
                <a:latin typeface="Arial MT"/>
                <a:cs typeface="Arial MT"/>
              </a:rPr>
              <a:t> </a:t>
            </a:r>
            <a:r>
              <a:rPr sz="2600" dirty="0">
                <a:latin typeface="Arial MT"/>
                <a:cs typeface="Arial MT"/>
              </a:rPr>
              <a:t>so,</a:t>
            </a:r>
            <a:r>
              <a:rPr sz="2600" spc="-10" dirty="0">
                <a:latin typeface="Arial MT"/>
                <a:cs typeface="Arial MT"/>
              </a:rPr>
              <a:t> </a:t>
            </a:r>
            <a:r>
              <a:rPr sz="2600" dirty="0">
                <a:latin typeface="Arial MT"/>
                <a:cs typeface="Arial MT"/>
              </a:rPr>
              <a:t>it does</a:t>
            </a:r>
            <a:r>
              <a:rPr sz="2600" spc="-10" dirty="0">
                <a:latin typeface="Arial MT"/>
                <a:cs typeface="Arial MT"/>
              </a:rPr>
              <a:t> </a:t>
            </a:r>
            <a:r>
              <a:rPr sz="2600" dirty="0">
                <a:latin typeface="Arial MT"/>
                <a:cs typeface="Arial MT"/>
              </a:rPr>
              <a:t>lot of binding</a:t>
            </a:r>
            <a:r>
              <a:rPr sz="2600" spc="-15" dirty="0">
                <a:latin typeface="Arial MT"/>
                <a:cs typeface="Arial MT"/>
              </a:rPr>
              <a:t> </a:t>
            </a:r>
            <a:r>
              <a:rPr sz="2600" dirty="0">
                <a:latin typeface="Arial MT"/>
                <a:cs typeface="Arial MT"/>
              </a:rPr>
              <a:t>such</a:t>
            </a:r>
            <a:r>
              <a:rPr sz="2600" spc="-10" dirty="0">
                <a:latin typeface="Arial MT"/>
                <a:cs typeface="Arial MT"/>
              </a:rPr>
              <a:t> </a:t>
            </a:r>
            <a:r>
              <a:rPr sz="2600" dirty="0">
                <a:latin typeface="Arial MT"/>
                <a:cs typeface="Arial MT"/>
              </a:rPr>
              <a:t>as,</a:t>
            </a:r>
            <a:endParaRPr sz="2600">
              <a:latin typeface="Arial MT"/>
              <a:cs typeface="Arial MT"/>
            </a:endParaRPr>
          </a:p>
          <a:p>
            <a:pPr marL="560705" lvl="1" indent="-229235">
              <a:lnSpc>
                <a:spcPct val="100000"/>
              </a:lnSpc>
              <a:spcBef>
                <a:spcPts val="405"/>
              </a:spcBef>
              <a:buClr>
                <a:srgbClr val="9B2C1F"/>
              </a:buClr>
              <a:buSzPct val="85416"/>
              <a:buFont typeface="Segoe UI Symbol"/>
              <a:buChar char="⚫"/>
              <a:tabLst>
                <a:tab pos="561340" algn="l"/>
              </a:tabLst>
            </a:pPr>
            <a:r>
              <a:rPr sz="2400" spc="-5" dirty="0">
                <a:latin typeface="Arial MT"/>
                <a:cs typeface="Arial MT"/>
              </a:rPr>
              <a:t>Function</a:t>
            </a:r>
            <a:r>
              <a:rPr sz="2400" spc="20" dirty="0">
                <a:latin typeface="Arial MT"/>
                <a:cs typeface="Arial MT"/>
              </a:rPr>
              <a:t> </a:t>
            </a:r>
            <a:r>
              <a:rPr sz="2400" spc="-5" dirty="0">
                <a:latin typeface="Arial MT"/>
                <a:cs typeface="Arial MT"/>
              </a:rPr>
              <a:t>names</a:t>
            </a:r>
            <a:r>
              <a:rPr sz="2400" spc="10" dirty="0">
                <a:latin typeface="Arial MT"/>
                <a:cs typeface="Arial MT"/>
              </a:rPr>
              <a:t> </a:t>
            </a:r>
            <a:r>
              <a:rPr sz="2400" dirty="0">
                <a:latin typeface="Arial MT"/>
                <a:cs typeface="Arial MT"/>
              </a:rPr>
              <a:t>to</a:t>
            </a:r>
            <a:r>
              <a:rPr sz="2400" spc="5" dirty="0">
                <a:latin typeface="Arial MT"/>
                <a:cs typeface="Arial MT"/>
              </a:rPr>
              <a:t> </a:t>
            </a:r>
            <a:r>
              <a:rPr sz="2400" spc="-5" dirty="0">
                <a:latin typeface="Arial MT"/>
                <a:cs typeface="Arial MT"/>
              </a:rPr>
              <a:t>their</a:t>
            </a:r>
            <a:r>
              <a:rPr sz="2400" spc="10" dirty="0">
                <a:latin typeface="Arial MT"/>
                <a:cs typeface="Arial MT"/>
              </a:rPr>
              <a:t> </a:t>
            </a:r>
            <a:r>
              <a:rPr sz="2400" spc="-5" dirty="0">
                <a:latin typeface="Arial MT"/>
                <a:cs typeface="Arial MT"/>
              </a:rPr>
              <a:t>addresses</a:t>
            </a:r>
            <a:r>
              <a:rPr sz="2400" spc="25" dirty="0">
                <a:latin typeface="Arial MT"/>
                <a:cs typeface="Arial MT"/>
              </a:rPr>
              <a:t> </a:t>
            </a:r>
            <a:r>
              <a:rPr sz="2400" spc="-10" dirty="0">
                <a:latin typeface="Arial MT"/>
                <a:cs typeface="Arial MT"/>
              </a:rPr>
              <a:t>(Different</a:t>
            </a:r>
            <a:r>
              <a:rPr sz="2400" spc="20" dirty="0">
                <a:latin typeface="Arial MT"/>
                <a:cs typeface="Arial MT"/>
              </a:rPr>
              <a:t> </a:t>
            </a:r>
            <a:r>
              <a:rPr sz="2400" spc="-5" dirty="0">
                <a:latin typeface="Arial MT"/>
                <a:cs typeface="Arial MT"/>
              </a:rPr>
              <a:t>files)</a:t>
            </a:r>
            <a:endParaRPr sz="2400">
              <a:latin typeface="Arial MT"/>
              <a:cs typeface="Arial MT"/>
            </a:endParaRPr>
          </a:p>
          <a:p>
            <a:pPr marL="285115" marR="224154" indent="-273050">
              <a:lnSpc>
                <a:spcPct val="100000"/>
              </a:lnSpc>
              <a:spcBef>
                <a:spcPts val="595"/>
              </a:spcBef>
              <a:buClr>
                <a:srgbClr val="D24717"/>
              </a:buClr>
              <a:buSzPct val="84615"/>
              <a:buFont typeface="Segoe UI Symbol"/>
              <a:buChar char="⚫"/>
              <a:tabLst>
                <a:tab pos="285750" algn="l"/>
              </a:tabLst>
            </a:pPr>
            <a:r>
              <a:rPr sz="2600" dirty="0">
                <a:latin typeface="Arial MT"/>
                <a:cs typeface="Arial MT"/>
              </a:rPr>
              <a:t>This is also </a:t>
            </a:r>
            <a:r>
              <a:rPr sz="2600" spc="-5" dirty="0">
                <a:latin typeface="Arial MT"/>
                <a:cs typeface="Arial MT"/>
              </a:rPr>
              <a:t>the </a:t>
            </a:r>
            <a:r>
              <a:rPr sz="2600" dirty="0">
                <a:latin typeface="Arial MT"/>
                <a:cs typeface="Arial MT"/>
              </a:rPr>
              <a:t>time </a:t>
            </a:r>
            <a:r>
              <a:rPr sz="2600" spc="-5" dirty="0">
                <a:latin typeface="Arial MT"/>
                <a:cs typeface="Arial MT"/>
              </a:rPr>
              <a:t>that </a:t>
            </a:r>
            <a:r>
              <a:rPr sz="2600" dirty="0">
                <a:latin typeface="Arial MT"/>
                <a:cs typeface="Arial MT"/>
              </a:rPr>
              <a:t>a special symbol MAIN </a:t>
            </a:r>
            <a:r>
              <a:rPr sz="2600" spc="-710" dirty="0">
                <a:latin typeface="Arial MT"/>
                <a:cs typeface="Arial MT"/>
              </a:rPr>
              <a:t> </a:t>
            </a:r>
            <a:r>
              <a:rPr sz="2600" dirty="0">
                <a:latin typeface="Arial MT"/>
                <a:cs typeface="Arial MT"/>
              </a:rPr>
              <a:t>is</a:t>
            </a:r>
            <a:r>
              <a:rPr sz="2600" spc="-5" dirty="0">
                <a:latin typeface="Arial MT"/>
                <a:cs typeface="Arial MT"/>
              </a:rPr>
              <a:t> </a:t>
            </a:r>
            <a:r>
              <a:rPr sz="2600" dirty="0">
                <a:latin typeface="Arial MT"/>
                <a:cs typeface="Arial MT"/>
              </a:rPr>
              <a:t>searched</a:t>
            </a:r>
            <a:r>
              <a:rPr sz="2600" spc="-25" dirty="0">
                <a:latin typeface="Arial MT"/>
                <a:cs typeface="Arial MT"/>
              </a:rPr>
              <a:t> </a:t>
            </a:r>
            <a:r>
              <a:rPr sz="2600" dirty="0">
                <a:latin typeface="Arial MT"/>
                <a:cs typeface="Arial MT"/>
              </a:rPr>
              <a:t>out.</a:t>
            </a:r>
            <a:endParaRPr sz="260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721" y="2871343"/>
            <a:ext cx="8519795" cy="696595"/>
          </a:xfrm>
          <a:prstGeom prst="rect">
            <a:avLst/>
          </a:prstGeom>
        </p:spPr>
        <p:txBody>
          <a:bodyPr vert="horz" wrap="square" lIns="0" tIns="13335" rIns="0" bIns="0" rtlCol="0">
            <a:spAutoFit/>
          </a:bodyPr>
          <a:lstStyle/>
          <a:p>
            <a:pPr marL="12700">
              <a:lnSpc>
                <a:spcPct val="100000"/>
              </a:lnSpc>
              <a:spcBef>
                <a:spcPts val="105"/>
              </a:spcBef>
            </a:pPr>
            <a:r>
              <a:rPr sz="4400" dirty="0"/>
              <a:t>How</a:t>
            </a:r>
            <a:r>
              <a:rPr sz="4400" spc="-10" dirty="0"/>
              <a:t> </a:t>
            </a:r>
            <a:r>
              <a:rPr sz="4400" dirty="0"/>
              <a:t>MAIN</a:t>
            </a:r>
            <a:r>
              <a:rPr sz="4400" spc="-30" dirty="0"/>
              <a:t> </a:t>
            </a:r>
            <a:r>
              <a:rPr sz="4400" dirty="0"/>
              <a:t>is</a:t>
            </a:r>
            <a:r>
              <a:rPr sz="4400" spc="-10" dirty="0"/>
              <a:t> </a:t>
            </a:r>
            <a:r>
              <a:rPr sz="4400" dirty="0"/>
              <a:t>recognized</a:t>
            </a:r>
            <a:r>
              <a:rPr sz="4400" spc="-25" dirty="0"/>
              <a:t> </a:t>
            </a:r>
            <a:r>
              <a:rPr sz="4400" dirty="0"/>
              <a:t>in</a:t>
            </a:r>
            <a:r>
              <a:rPr sz="4400" spc="-10" dirty="0"/>
              <a:t> </a:t>
            </a:r>
            <a:r>
              <a:rPr sz="4400" spc="-130" dirty="0"/>
              <a:t>JAVA?</a:t>
            </a:r>
            <a:endParaRPr sz="4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681330"/>
            <a:ext cx="7171690" cy="5619750"/>
          </a:xfrm>
          <a:prstGeom prst="rect">
            <a:avLst/>
          </a:prstGeom>
        </p:spPr>
        <p:txBody>
          <a:bodyPr vert="horz" wrap="square" lIns="0" tIns="12700" rIns="0" bIns="0" rtlCol="0">
            <a:spAutoFit/>
          </a:bodyPr>
          <a:lstStyle/>
          <a:p>
            <a:pPr marL="12700" marR="3837304">
              <a:lnSpc>
                <a:spcPct val="119200"/>
              </a:lnSpc>
              <a:spcBef>
                <a:spcPts val="100"/>
              </a:spcBef>
            </a:pPr>
            <a:r>
              <a:rPr sz="2600" b="1" dirty="0">
                <a:latin typeface="Arial"/>
                <a:cs typeface="Arial"/>
              </a:rPr>
              <a:t>Find out the Error? </a:t>
            </a:r>
            <a:r>
              <a:rPr sz="2600" b="1" spc="5" dirty="0">
                <a:latin typeface="Arial"/>
                <a:cs typeface="Arial"/>
              </a:rPr>
              <a:t> </a:t>
            </a:r>
            <a:r>
              <a:rPr sz="2600" b="1" dirty="0">
                <a:latin typeface="Arial"/>
                <a:cs typeface="Arial"/>
              </a:rPr>
              <a:t>public</a:t>
            </a:r>
            <a:r>
              <a:rPr sz="2600" b="1" spc="-35" dirty="0">
                <a:latin typeface="Arial"/>
                <a:cs typeface="Arial"/>
              </a:rPr>
              <a:t> </a:t>
            </a:r>
            <a:r>
              <a:rPr sz="2600" b="1" dirty="0">
                <a:latin typeface="Arial"/>
                <a:cs typeface="Arial"/>
              </a:rPr>
              <a:t>class</a:t>
            </a:r>
            <a:r>
              <a:rPr sz="2600" b="1" spc="-20" dirty="0">
                <a:latin typeface="Arial"/>
                <a:cs typeface="Arial"/>
              </a:rPr>
              <a:t> </a:t>
            </a:r>
            <a:r>
              <a:rPr sz="2600" b="1" dirty="0">
                <a:latin typeface="Arial"/>
                <a:cs typeface="Arial"/>
              </a:rPr>
              <a:t>ClassA</a:t>
            </a:r>
            <a:r>
              <a:rPr sz="2600" b="1" spc="-120" dirty="0">
                <a:latin typeface="Arial"/>
                <a:cs typeface="Arial"/>
              </a:rPr>
              <a:t> </a:t>
            </a:r>
            <a:r>
              <a:rPr sz="2600" b="1" dirty="0">
                <a:latin typeface="Arial"/>
                <a:cs typeface="Arial"/>
              </a:rPr>
              <a:t>{</a:t>
            </a:r>
            <a:endParaRPr sz="2600" dirty="0">
              <a:latin typeface="Arial"/>
              <a:cs typeface="Arial"/>
            </a:endParaRPr>
          </a:p>
          <a:p>
            <a:pPr marL="285115">
              <a:lnSpc>
                <a:spcPct val="100000"/>
              </a:lnSpc>
              <a:spcBef>
                <a:spcPts val="600"/>
              </a:spcBef>
            </a:pPr>
            <a:r>
              <a:rPr sz="2600" b="1" dirty="0">
                <a:latin typeface="Arial"/>
                <a:cs typeface="Arial"/>
              </a:rPr>
              <a:t>int</a:t>
            </a:r>
            <a:r>
              <a:rPr sz="2600" b="1" spc="-45" dirty="0">
                <a:latin typeface="Arial"/>
                <a:cs typeface="Arial"/>
              </a:rPr>
              <a:t> </a:t>
            </a:r>
            <a:r>
              <a:rPr sz="2600" b="1" dirty="0">
                <a:latin typeface="Arial"/>
                <a:cs typeface="Arial"/>
              </a:rPr>
              <a:t>a;</a:t>
            </a:r>
            <a:endParaRPr sz="2600" dirty="0">
              <a:latin typeface="Arial"/>
              <a:cs typeface="Arial"/>
            </a:endParaRPr>
          </a:p>
          <a:p>
            <a:pPr marL="285115">
              <a:lnSpc>
                <a:spcPct val="100000"/>
              </a:lnSpc>
              <a:spcBef>
                <a:spcPts val="600"/>
              </a:spcBef>
            </a:pPr>
            <a:r>
              <a:rPr sz="2600" b="1" dirty="0">
                <a:latin typeface="Arial"/>
                <a:cs typeface="Arial"/>
              </a:rPr>
              <a:t>public</a:t>
            </a:r>
            <a:r>
              <a:rPr sz="2600" b="1" spc="-35" dirty="0">
                <a:latin typeface="Arial"/>
                <a:cs typeface="Arial"/>
              </a:rPr>
              <a:t> </a:t>
            </a:r>
            <a:r>
              <a:rPr sz="2600" b="1" dirty="0">
                <a:latin typeface="Arial"/>
                <a:cs typeface="Arial"/>
              </a:rPr>
              <a:t>ClassA()</a:t>
            </a:r>
            <a:r>
              <a:rPr sz="2600" b="1" spc="-45" dirty="0">
                <a:latin typeface="Arial"/>
                <a:cs typeface="Arial"/>
              </a:rPr>
              <a:t> </a:t>
            </a:r>
            <a:r>
              <a:rPr sz="2600" b="1" dirty="0">
                <a:latin typeface="Arial"/>
                <a:cs typeface="Arial"/>
              </a:rPr>
              <a:t>{</a:t>
            </a:r>
            <a:endParaRPr sz="2600" dirty="0">
              <a:latin typeface="Arial"/>
              <a:cs typeface="Arial"/>
            </a:endParaRPr>
          </a:p>
          <a:p>
            <a:pPr marL="926465">
              <a:lnSpc>
                <a:spcPct val="100000"/>
              </a:lnSpc>
              <a:spcBef>
                <a:spcPts val="600"/>
              </a:spcBef>
            </a:pPr>
            <a:r>
              <a:rPr sz="2600" dirty="0">
                <a:latin typeface="Arial MT"/>
                <a:cs typeface="Arial MT"/>
              </a:rPr>
              <a:t>a</a:t>
            </a:r>
            <a:r>
              <a:rPr sz="2600" spc="-30" dirty="0">
                <a:latin typeface="Arial MT"/>
                <a:cs typeface="Arial MT"/>
              </a:rPr>
              <a:t> </a:t>
            </a:r>
            <a:r>
              <a:rPr sz="2600" dirty="0">
                <a:latin typeface="Arial MT"/>
                <a:cs typeface="Arial MT"/>
              </a:rPr>
              <a:t>=</a:t>
            </a:r>
            <a:r>
              <a:rPr sz="2600" spc="-25" dirty="0">
                <a:latin typeface="Arial MT"/>
                <a:cs typeface="Arial MT"/>
              </a:rPr>
              <a:t> </a:t>
            </a:r>
            <a:r>
              <a:rPr sz="2600" dirty="0">
                <a:latin typeface="Arial MT"/>
                <a:cs typeface="Arial MT"/>
              </a:rPr>
              <a:t>10;</a:t>
            </a:r>
          </a:p>
          <a:p>
            <a:pPr marL="285115">
              <a:lnSpc>
                <a:spcPct val="100000"/>
              </a:lnSpc>
              <a:spcBef>
                <a:spcPts val="600"/>
              </a:spcBef>
            </a:pPr>
            <a:r>
              <a:rPr sz="2600" dirty="0">
                <a:latin typeface="Arial MT"/>
                <a:cs typeface="Arial MT"/>
              </a:rPr>
              <a:t>}</a:t>
            </a:r>
          </a:p>
          <a:p>
            <a:pPr marL="285115">
              <a:lnSpc>
                <a:spcPct val="100000"/>
              </a:lnSpc>
              <a:spcBef>
                <a:spcPts val="605"/>
              </a:spcBef>
            </a:pPr>
            <a:r>
              <a:rPr sz="2600" b="1" dirty="0">
                <a:latin typeface="Arial"/>
                <a:cs typeface="Arial"/>
              </a:rPr>
              <a:t>public</a:t>
            </a:r>
            <a:r>
              <a:rPr sz="2600" b="1" spc="-20" dirty="0">
                <a:latin typeface="Arial"/>
                <a:cs typeface="Arial"/>
              </a:rPr>
              <a:t> </a:t>
            </a:r>
            <a:r>
              <a:rPr sz="2600" b="1" dirty="0">
                <a:latin typeface="Arial"/>
                <a:cs typeface="Arial"/>
              </a:rPr>
              <a:t>static</a:t>
            </a:r>
            <a:r>
              <a:rPr sz="2600" b="1" spc="-10" dirty="0">
                <a:latin typeface="Arial"/>
                <a:cs typeface="Arial"/>
              </a:rPr>
              <a:t> </a:t>
            </a:r>
            <a:r>
              <a:rPr sz="2600" b="1" dirty="0">
                <a:latin typeface="Arial"/>
                <a:cs typeface="Arial"/>
              </a:rPr>
              <a:t>void</a:t>
            </a:r>
            <a:r>
              <a:rPr sz="2600" b="1" spc="-15" dirty="0">
                <a:latin typeface="Arial"/>
                <a:cs typeface="Arial"/>
              </a:rPr>
              <a:t> </a:t>
            </a:r>
            <a:r>
              <a:rPr sz="2600" b="1" dirty="0">
                <a:latin typeface="Arial"/>
                <a:cs typeface="Arial"/>
              </a:rPr>
              <a:t>main2(String[]</a:t>
            </a:r>
            <a:r>
              <a:rPr sz="2600" b="1" spc="-35" dirty="0">
                <a:latin typeface="Arial"/>
                <a:cs typeface="Arial"/>
              </a:rPr>
              <a:t> </a:t>
            </a:r>
            <a:r>
              <a:rPr sz="2600" b="1" dirty="0">
                <a:latin typeface="Arial"/>
                <a:cs typeface="Arial"/>
              </a:rPr>
              <a:t>args)</a:t>
            </a:r>
            <a:r>
              <a:rPr sz="2600" b="1" spc="-5" dirty="0">
                <a:latin typeface="Arial"/>
                <a:cs typeface="Arial"/>
              </a:rPr>
              <a:t> </a:t>
            </a:r>
            <a:r>
              <a:rPr sz="2600" b="1" dirty="0">
                <a:latin typeface="Arial"/>
                <a:cs typeface="Arial"/>
              </a:rPr>
              <a:t>{</a:t>
            </a:r>
            <a:endParaRPr sz="2600" dirty="0">
              <a:latin typeface="Arial"/>
              <a:cs typeface="Arial"/>
            </a:endParaRPr>
          </a:p>
          <a:p>
            <a:pPr marL="926465">
              <a:lnSpc>
                <a:spcPct val="100000"/>
              </a:lnSpc>
              <a:spcBef>
                <a:spcPts val="600"/>
              </a:spcBef>
            </a:pPr>
            <a:r>
              <a:rPr sz="2600" dirty="0">
                <a:latin typeface="Arial MT"/>
                <a:cs typeface="Arial MT"/>
              </a:rPr>
              <a:t>ClassA</a:t>
            </a:r>
            <a:r>
              <a:rPr sz="2600" spc="-175" dirty="0">
                <a:latin typeface="Arial MT"/>
                <a:cs typeface="Arial MT"/>
              </a:rPr>
              <a:t> </a:t>
            </a:r>
            <a:r>
              <a:rPr sz="2600" dirty="0">
                <a:latin typeface="Arial MT"/>
                <a:cs typeface="Arial MT"/>
              </a:rPr>
              <a:t>a</a:t>
            </a:r>
            <a:r>
              <a:rPr sz="2600" spc="-5" dirty="0">
                <a:latin typeface="Arial MT"/>
                <a:cs typeface="Arial MT"/>
              </a:rPr>
              <a:t> </a:t>
            </a:r>
            <a:r>
              <a:rPr sz="2600" dirty="0">
                <a:latin typeface="Arial MT"/>
                <a:cs typeface="Arial MT"/>
              </a:rPr>
              <a:t>=</a:t>
            </a:r>
            <a:r>
              <a:rPr sz="2600" spc="-5" dirty="0">
                <a:latin typeface="Arial MT"/>
                <a:cs typeface="Arial MT"/>
              </a:rPr>
              <a:t> </a:t>
            </a:r>
            <a:r>
              <a:rPr sz="2600" b="1" dirty="0">
                <a:latin typeface="Arial"/>
                <a:cs typeface="Arial"/>
              </a:rPr>
              <a:t>new</a:t>
            </a:r>
            <a:r>
              <a:rPr sz="2600" b="1" spc="-20" dirty="0">
                <a:latin typeface="Arial"/>
                <a:cs typeface="Arial"/>
              </a:rPr>
              <a:t> </a:t>
            </a:r>
            <a:r>
              <a:rPr sz="2600" b="1" dirty="0">
                <a:latin typeface="Arial"/>
                <a:cs typeface="Arial"/>
              </a:rPr>
              <a:t>ClassA();</a:t>
            </a:r>
            <a:endParaRPr sz="2600" dirty="0">
              <a:latin typeface="Arial"/>
              <a:cs typeface="Arial"/>
            </a:endParaRPr>
          </a:p>
          <a:p>
            <a:pPr marL="285115">
              <a:lnSpc>
                <a:spcPct val="100000"/>
              </a:lnSpc>
              <a:spcBef>
                <a:spcPts val="600"/>
              </a:spcBef>
            </a:pPr>
            <a:r>
              <a:rPr sz="2600" dirty="0">
                <a:latin typeface="Arial MT"/>
                <a:cs typeface="Arial MT"/>
              </a:rPr>
              <a:t>}</a:t>
            </a:r>
          </a:p>
          <a:p>
            <a:pPr marL="12700">
              <a:lnSpc>
                <a:spcPct val="100000"/>
              </a:lnSpc>
              <a:spcBef>
                <a:spcPts val="600"/>
              </a:spcBef>
            </a:pPr>
            <a:r>
              <a:rPr sz="2600" dirty="0">
                <a:latin typeface="Arial MT"/>
                <a:cs typeface="Arial MT"/>
              </a:rPr>
              <a:t>}</a:t>
            </a:r>
          </a:p>
          <a:p>
            <a:pPr marL="285115" marR="5080" indent="-273050">
              <a:lnSpc>
                <a:spcPct val="100000"/>
              </a:lnSpc>
              <a:spcBef>
                <a:spcPts val="600"/>
              </a:spcBef>
            </a:pPr>
            <a:r>
              <a:rPr sz="2600" dirty="0">
                <a:latin typeface="Arial MT"/>
                <a:cs typeface="Arial MT"/>
              </a:rPr>
              <a:t>a. Compile</a:t>
            </a:r>
            <a:r>
              <a:rPr sz="2600" spc="-20" dirty="0">
                <a:latin typeface="Arial MT"/>
                <a:cs typeface="Arial MT"/>
              </a:rPr>
              <a:t> </a:t>
            </a:r>
            <a:r>
              <a:rPr sz="2600" dirty="0">
                <a:latin typeface="Arial MT"/>
                <a:cs typeface="Arial MT"/>
              </a:rPr>
              <a:t>time</a:t>
            </a:r>
            <a:r>
              <a:rPr sz="2600" spc="-5" dirty="0">
                <a:latin typeface="Arial MT"/>
                <a:cs typeface="Arial MT"/>
              </a:rPr>
              <a:t> </a:t>
            </a:r>
            <a:r>
              <a:rPr sz="2600" dirty="0">
                <a:latin typeface="Arial MT"/>
                <a:cs typeface="Arial MT"/>
              </a:rPr>
              <a:t>b. Runtime</a:t>
            </a:r>
            <a:r>
              <a:rPr sz="2600" spc="-15" dirty="0">
                <a:latin typeface="Arial MT"/>
                <a:cs typeface="Arial MT"/>
              </a:rPr>
              <a:t> </a:t>
            </a:r>
            <a:r>
              <a:rPr sz="2600" dirty="0">
                <a:latin typeface="Arial MT"/>
                <a:cs typeface="Arial MT"/>
              </a:rPr>
              <a:t>c. Linking</a:t>
            </a:r>
            <a:r>
              <a:rPr sz="2600" spc="-15" dirty="0">
                <a:latin typeface="Arial MT"/>
                <a:cs typeface="Arial MT"/>
              </a:rPr>
              <a:t> </a:t>
            </a:r>
            <a:r>
              <a:rPr sz="2600" dirty="0">
                <a:latin typeface="Arial MT"/>
                <a:cs typeface="Arial MT"/>
              </a:rPr>
              <a:t>error d.</a:t>
            </a:r>
            <a:r>
              <a:rPr sz="2600" spc="-5" dirty="0">
                <a:latin typeface="Arial MT"/>
                <a:cs typeface="Arial MT"/>
              </a:rPr>
              <a:t> </a:t>
            </a:r>
            <a:r>
              <a:rPr sz="2600" dirty="0">
                <a:latin typeface="Arial MT"/>
                <a:cs typeface="Arial MT"/>
              </a:rPr>
              <a:t>No </a:t>
            </a:r>
            <a:r>
              <a:rPr sz="2600" spc="-705" dirty="0">
                <a:latin typeface="Arial MT"/>
                <a:cs typeface="Arial MT"/>
              </a:rPr>
              <a:t> </a:t>
            </a:r>
            <a:r>
              <a:rPr sz="2600" dirty="0">
                <a:latin typeface="Arial MT"/>
                <a:cs typeface="Arial MT"/>
              </a:rPr>
              <a:t>error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716788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How</a:t>
            </a:r>
            <a:r>
              <a:rPr sz="4000" spc="-15" dirty="0">
                <a:solidFill>
                  <a:srgbClr val="696363"/>
                </a:solidFill>
              </a:rPr>
              <a:t> </a:t>
            </a:r>
            <a:r>
              <a:rPr sz="4000" spc="-5" dirty="0">
                <a:solidFill>
                  <a:srgbClr val="696363"/>
                </a:solidFill>
              </a:rPr>
              <a:t>main</a:t>
            </a:r>
            <a:r>
              <a:rPr sz="4000" spc="5" dirty="0">
                <a:solidFill>
                  <a:srgbClr val="696363"/>
                </a:solidFill>
              </a:rPr>
              <a:t> </a:t>
            </a:r>
            <a:r>
              <a:rPr sz="4000" spc="-5" dirty="0">
                <a:solidFill>
                  <a:srgbClr val="696363"/>
                </a:solidFill>
              </a:rPr>
              <a:t>is</a:t>
            </a:r>
            <a:r>
              <a:rPr sz="4000" spc="-15" dirty="0">
                <a:solidFill>
                  <a:srgbClr val="696363"/>
                </a:solidFill>
              </a:rPr>
              <a:t> </a:t>
            </a:r>
            <a:r>
              <a:rPr sz="4000" spc="-5" dirty="0">
                <a:solidFill>
                  <a:srgbClr val="696363"/>
                </a:solidFill>
              </a:rPr>
              <a:t>recognized</a:t>
            </a:r>
            <a:r>
              <a:rPr sz="4000" spc="15" dirty="0">
                <a:solidFill>
                  <a:srgbClr val="696363"/>
                </a:solidFill>
              </a:rPr>
              <a:t> </a:t>
            </a:r>
            <a:r>
              <a:rPr sz="4000" spc="-5" dirty="0">
                <a:solidFill>
                  <a:srgbClr val="696363"/>
                </a:solidFill>
              </a:rPr>
              <a:t>in</a:t>
            </a:r>
            <a:r>
              <a:rPr sz="4000" spc="-15" dirty="0">
                <a:solidFill>
                  <a:srgbClr val="696363"/>
                </a:solidFill>
              </a:rPr>
              <a:t> </a:t>
            </a:r>
            <a:r>
              <a:rPr sz="4000" dirty="0">
                <a:solidFill>
                  <a:srgbClr val="696363"/>
                </a:solidFill>
              </a:rPr>
              <a:t>Java</a:t>
            </a:r>
            <a:endParaRPr sz="4000" dirty="0"/>
          </a:p>
        </p:txBody>
      </p:sp>
      <p:sp>
        <p:nvSpPr>
          <p:cNvPr id="3" name="object 3"/>
          <p:cNvSpPr txBox="1"/>
          <p:nvPr/>
        </p:nvSpPr>
        <p:spPr>
          <a:xfrm>
            <a:off x="993444" y="1471930"/>
            <a:ext cx="7372984" cy="2557145"/>
          </a:xfrm>
          <a:prstGeom prst="rect">
            <a:avLst/>
          </a:prstGeom>
        </p:spPr>
        <p:txBody>
          <a:bodyPr vert="horz" wrap="square" lIns="0" tIns="13335" rIns="0" bIns="0" rtlCol="0">
            <a:spAutoFit/>
          </a:bodyPr>
          <a:lstStyle/>
          <a:p>
            <a:pPr marL="285115" marR="267970" indent="-273050">
              <a:lnSpc>
                <a:spcPct val="100000"/>
              </a:lnSpc>
              <a:spcBef>
                <a:spcPts val="105"/>
              </a:spcBef>
              <a:buClr>
                <a:srgbClr val="D24717"/>
              </a:buClr>
              <a:buSzPct val="84615"/>
              <a:buFont typeface="Segoe UI Symbol"/>
              <a:buChar char="⚫"/>
              <a:tabLst>
                <a:tab pos="285750" algn="l"/>
              </a:tabLst>
            </a:pPr>
            <a:r>
              <a:rPr sz="2600" dirty="0">
                <a:latin typeface="Arial MT"/>
                <a:cs typeface="Arial MT"/>
              </a:rPr>
              <a:t>JVM</a:t>
            </a:r>
            <a:r>
              <a:rPr sz="2600" spc="-15" dirty="0">
                <a:latin typeface="Arial MT"/>
                <a:cs typeface="Arial MT"/>
              </a:rPr>
              <a:t> </a:t>
            </a:r>
            <a:r>
              <a:rPr sz="2600" dirty="0">
                <a:latin typeface="Arial MT"/>
                <a:cs typeface="Arial MT"/>
              </a:rPr>
              <a:t>will</a:t>
            </a:r>
            <a:r>
              <a:rPr sz="2600" spc="-20" dirty="0">
                <a:latin typeface="Arial MT"/>
                <a:cs typeface="Arial MT"/>
              </a:rPr>
              <a:t> </a:t>
            </a:r>
            <a:r>
              <a:rPr sz="2600" dirty="0">
                <a:latin typeface="Arial MT"/>
                <a:cs typeface="Arial MT"/>
              </a:rPr>
              <a:t>create as</a:t>
            </a:r>
            <a:r>
              <a:rPr sz="2600" spc="-10" dirty="0">
                <a:latin typeface="Arial MT"/>
                <a:cs typeface="Arial MT"/>
              </a:rPr>
              <a:t> </a:t>
            </a:r>
            <a:r>
              <a:rPr sz="2600" dirty="0">
                <a:latin typeface="Arial MT"/>
                <a:cs typeface="Arial MT"/>
              </a:rPr>
              <a:t>many</a:t>
            </a:r>
            <a:r>
              <a:rPr sz="2600" spc="-10" dirty="0">
                <a:latin typeface="Arial MT"/>
                <a:cs typeface="Arial MT"/>
              </a:rPr>
              <a:t> </a:t>
            </a:r>
            <a:r>
              <a:rPr sz="2600" dirty="0">
                <a:latin typeface="Arial MT"/>
                <a:cs typeface="Arial MT"/>
              </a:rPr>
              <a:t>as</a:t>
            </a:r>
            <a:r>
              <a:rPr sz="2600" spc="5" dirty="0">
                <a:latin typeface="Arial MT"/>
                <a:cs typeface="Arial MT"/>
              </a:rPr>
              <a:t> </a:t>
            </a:r>
            <a:r>
              <a:rPr sz="2600" dirty="0">
                <a:latin typeface="Arial MT"/>
                <a:cs typeface="Arial MT"/>
              </a:rPr>
              <a:t>class</a:t>
            </a:r>
            <a:r>
              <a:rPr sz="2600" spc="-20" dirty="0">
                <a:latin typeface="Arial MT"/>
                <a:cs typeface="Arial MT"/>
              </a:rPr>
              <a:t> </a:t>
            </a:r>
            <a:r>
              <a:rPr sz="2600" spc="-5" dirty="0">
                <a:latin typeface="Arial MT"/>
                <a:cs typeface="Arial MT"/>
              </a:rPr>
              <a:t>files</a:t>
            </a:r>
            <a:r>
              <a:rPr sz="2600" spc="5" dirty="0">
                <a:latin typeface="Arial MT"/>
                <a:cs typeface="Arial MT"/>
              </a:rPr>
              <a:t> </a:t>
            </a:r>
            <a:r>
              <a:rPr sz="2600" dirty="0">
                <a:latin typeface="Arial MT"/>
                <a:cs typeface="Arial MT"/>
              </a:rPr>
              <a:t>as</a:t>
            </a:r>
            <a:r>
              <a:rPr sz="2600" spc="-10" dirty="0">
                <a:latin typeface="Arial MT"/>
                <a:cs typeface="Arial MT"/>
              </a:rPr>
              <a:t> </a:t>
            </a:r>
            <a:r>
              <a:rPr sz="2600" dirty="0">
                <a:latin typeface="Arial MT"/>
                <a:cs typeface="Arial MT"/>
              </a:rPr>
              <a:t>there </a:t>
            </a:r>
            <a:r>
              <a:rPr sz="2600" spc="-710" dirty="0">
                <a:latin typeface="Arial MT"/>
                <a:cs typeface="Arial MT"/>
              </a:rPr>
              <a:t> </a:t>
            </a:r>
            <a:r>
              <a:rPr sz="2600" dirty="0">
                <a:latin typeface="Arial MT"/>
                <a:cs typeface="Arial MT"/>
              </a:rPr>
              <a:t>are</a:t>
            </a:r>
            <a:r>
              <a:rPr sz="2600" spc="-5" dirty="0">
                <a:latin typeface="Arial MT"/>
                <a:cs typeface="Arial MT"/>
              </a:rPr>
              <a:t> </a:t>
            </a:r>
            <a:r>
              <a:rPr sz="2600" dirty="0">
                <a:latin typeface="Arial MT"/>
                <a:cs typeface="Arial MT"/>
              </a:rPr>
              <a:t>classes</a:t>
            </a:r>
            <a:r>
              <a:rPr sz="2600" spc="-30" dirty="0">
                <a:latin typeface="Arial MT"/>
                <a:cs typeface="Arial MT"/>
              </a:rPr>
              <a:t> </a:t>
            </a:r>
            <a:r>
              <a:rPr sz="2600" dirty="0">
                <a:latin typeface="Arial MT"/>
                <a:cs typeface="Arial MT"/>
              </a:rPr>
              <a:t>in the</a:t>
            </a:r>
            <a:r>
              <a:rPr sz="2600" spc="5" dirty="0">
                <a:latin typeface="Arial MT"/>
                <a:cs typeface="Arial MT"/>
              </a:rPr>
              <a:t> </a:t>
            </a:r>
            <a:r>
              <a:rPr sz="2600" spc="-5" dirty="0">
                <a:latin typeface="Arial MT"/>
                <a:cs typeface="Arial MT"/>
              </a:rPr>
              <a:t>file</a:t>
            </a:r>
            <a:r>
              <a:rPr sz="2600" dirty="0">
                <a:latin typeface="Arial MT"/>
                <a:cs typeface="Arial MT"/>
              </a:rPr>
              <a:t> .java.</a:t>
            </a:r>
          </a:p>
          <a:p>
            <a:pPr marL="285115" marR="5080" indent="-273050">
              <a:lnSpc>
                <a:spcPct val="100000"/>
              </a:lnSpc>
              <a:spcBef>
                <a:spcPts val="600"/>
              </a:spcBef>
              <a:buClr>
                <a:srgbClr val="D24717"/>
              </a:buClr>
              <a:buSzPct val="84615"/>
              <a:buFont typeface="Segoe UI Symbol"/>
              <a:buChar char="⚫"/>
              <a:tabLst>
                <a:tab pos="285750" algn="l"/>
              </a:tabLst>
            </a:pPr>
            <a:r>
              <a:rPr sz="2600" spc="-15" dirty="0">
                <a:latin typeface="Arial MT"/>
                <a:cs typeface="Arial MT"/>
              </a:rPr>
              <a:t>However,</a:t>
            </a:r>
            <a:r>
              <a:rPr sz="2600" spc="-35" dirty="0">
                <a:latin typeface="Arial MT"/>
                <a:cs typeface="Arial MT"/>
              </a:rPr>
              <a:t> </a:t>
            </a:r>
            <a:r>
              <a:rPr sz="2600" dirty="0">
                <a:latin typeface="Arial MT"/>
                <a:cs typeface="Arial MT"/>
              </a:rPr>
              <a:t>MAIN</a:t>
            </a:r>
            <a:r>
              <a:rPr sz="2600" spc="-15" dirty="0">
                <a:latin typeface="Arial MT"/>
                <a:cs typeface="Arial MT"/>
              </a:rPr>
              <a:t> </a:t>
            </a:r>
            <a:r>
              <a:rPr sz="2600" dirty="0">
                <a:latin typeface="Arial MT"/>
                <a:cs typeface="Arial MT"/>
              </a:rPr>
              <a:t>Method has</a:t>
            </a:r>
            <a:r>
              <a:rPr sz="2600" spc="-15" dirty="0">
                <a:latin typeface="Arial MT"/>
                <a:cs typeface="Arial MT"/>
              </a:rPr>
              <a:t> </a:t>
            </a:r>
            <a:r>
              <a:rPr sz="2600" dirty="0">
                <a:latin typeface="Arial MT"/>
                <a:cs typeface="Arial MT"/>
              </a:rPr>
              <a:t>to</a:t>
            </a:r>
            <a:r>
              <a:rPr sz="2600" spc="5" dirty="0">
                <a:latin typeface="Arial MT"/>
                <a:cs typeface="Arial MT"/>
              </a:rPr>
              <a:t> </a:t>
            </a:r>
            <a:r>
              <a:rPr sz="2600" dirty="0">
                <a:latin typeface="Arial MT"/>
                <a:cs typeface="Arial MT"/>
              </a:rPr>
              <a:t>be </a:t>
            </a:r>
            <a:r>
              <a:rPr sz="2600" spc="-5" dirty="0">
                <a:latin typeface="Arial MT"/>
                <a:cs typeface="Arial MT"/>
              </a:rPr>
              <a:t>the</a:t>
            </a:r>
            <a:r>
              <a:rPr sz="2600" spc="5" dirty="0">
                <a:latin typeface="Arial MT"/>
                <a:cs typeface="Arial MT"/>
              </a:rPr>
              <a:t> </a:t>
            </a:r>
            <a:r>
              <a:rPr sz="2600" dirty="0">
                <a:latin typeface="Arial MT"/>
                <a:cs typeface="Arial MT"/>
              </a:rPr>
              <a:t>part</a:t>
            </a:r>
            <a:r>
              <a:rPr sz="2600" spc="-5" dirty="0">
                <a:latin typeface="Arial MT"/>
                <a:cs typeface="Arial MT"/>
              </a:rPr>
              <a:t> </a:t>
            </a:r>
            <a:r>
              <a:rPr sz="2600" dirty="0">
                <a:latin typeface="Arial MT"/>
                <a:cs typeface="Arial MT"/>
              </a:rPr>
              <a:t>of</a:t>
            </a:r>
            <a:r>
              <a:rPr sz="2600" spc="-10" dirty="0">
                <a:latin typeface="Arial MT"/>
                <a:cs typeface="Arial MT"/>
              </a:rPr>
              <a:t> </a:t>
            </a:r>
            <a:r>
              <a:rPr sz="2600" dirty="0">
                <a:latin typeface="Arial MT"/>
                <a:cs typeface="Arial MT"/>
              </a:rPr>
              <a:t>the </a:t>
            </a:r>
            <a:r>
              <a:rPr sz="2600" spc="-710" dirty="0">
                <a:latin typeface="Arial MT"/>
                <a:cs typeface="Arial MT"/>
              </a:rPr>
              <a:t> </a:t>
            </a:r>
            <a:r>
              <a:rPr sz="2600" dirty="0">
                <a:latin typeface="Arial MT"/>
                <a:cs typeface="Arial MT"/>
              </a:rPr>
              <a:t>class</a:t>
            </a:r>
            <a:r>
              <a:rPr sz="2600" spc="-25" dirty="0">
                <a:latin typeface="Arial MT"/>
                <a:cs typeface="Arial MT"/>
              </a:rPr>
              <a:t> </a:t>
            </a:r>
            <a:r>
              <a:rPr sz="2600" spc="-5" dirty="0">
                <a:latin typeface="Arial MT"/>
                <a:cs typeface="Arial MT"/>
              </a:rPr>
              <a:t>file</a:t>
            </a:r>
            <a:r>
              <a:rPr sz="2600" spc="10" dirty="0">
                <a:latin typeface="Arial MT"/>
                <a:cs typeface="Arial MT"/>
              </a:rPr>
              <a:t> </a:t>
            </a:r>
            <a:r>
              <a:rPr sz="2600" dirty="0">
                <a:latin typeface="Arial MT"/>
                <a:cs typeface="Arial MT"/>
              </a:rPr>
              <a:t>which</a:t>
            </a:r>
            <a:r>
              <a:rPr sz="2600" spc="-25" dirty="0">
                <a:latin typeface="Arial MT"/>
                <a:cs typeface="Arial MT"/>
              </a:rPr>
              <a:t> </a:t>
            </a:r>
            <a:r>
              <a:rPr sz="2600" dirty="0">
                <a:latin typeface="Arial MT"/>
                <a:cs typeface="Arial MT"/>
              </a:rPr>
              <a:t>is same</a:t>
            </a:r>
            <a:r>
              <a:rPr sz="2600" spc="-10" dirty="0">
                <a:latin typeface="Arial MT"/>
                <a:cs typeface="Arial MT"/>
              </a:rPr>
              <a:t> </a:t>
            </a:r>
            <a:r>
              <a:rPr sz="2600" dirty="0">
                <a:latin typeface="Arial MT"/>
                <a:cs typeface="Arial MT"/>
              </a:rPr>
              <a:t>as</a:t>
            </a:r>
            <a:r>
              <a:rPr sz="2600" spc="-10" dirty="0">
                <a:latin typeface="Arial MT"/>
                <a:cs typeface="Arial MT"/>
              </a:rPr>
              <a:t> </a:t>
            </a:r>
            <a:r>
              <a:rPr sz="2600" dirty="0">
                <a:latin typeface="Arial MT"/>
                <a:cs typeface="Arial MT"/>
              </a:rPr>
              <a:t>the</a:t>
            </a:r>
            <a:r>
              <a:rPr sz="2600" spc="10" dirty="0">
                <a:latin typeface="Arial MT"/>
                <a:cs typeface="Arial MT"/>
              </a:rPr>
              <a:t> </a:t>
            </a:r>
            <a:r>
              <a:rPr sz="2600" dirty="0">
                <a:latin typeface="Arial MT"/>
                <a:cs typeface="Arial MT"/>
              </a:rPr>
              <a:t>name</a:t>
            </a:r>
            <a:r>
              <a:rPr sz="2600" spc="-10" dirty="0">
                <a:latin typeface="Arial MT"/>
                <a:cs typeface="Arial MT"/>
              </a:rPr>
              <a:t> </a:t>
            </a:r>
            <a:r>
              <a:rPr sz="2600" dirty="0">
                <a:latin typeface="Arial MT"/>
                <a:cs typeface="Arial MT"/>
              </a:rPr>
              <a:t>of the</a:t>
            </a:r>
            <a:r>
              <a:rPr sz="2600" spc="5" dirty="0">
                <a:latin typeface="Arial MT"/>
                <a:cs typeface="Arial MT"/>
              </a:rPr>
              <a:t> </a:t>
            </a:r>
            <a:r>
              <a:rPr sz="2600" dirty="0">
                <a:latin typeface="Arial MT"/>
                <a:cs typeface="Arial MT"/>
              </a:rPr>
              <a:t>File</a:t>
            </a:r>
          </a:p>
          <a:p>
            <a:pPr marL="285115">
              <a:lnSpc>
                <a:spcPct val="100000"/>
              </a:lnSpc>
            </a:pPr>
            <a:r>
              <a:rPr sz="2600" dirty="0">
                <a:latin typeface="Arial MT"/>
                <a:cs typeface="Arial MT"/>
              </a:rPr>
              <a:t>.java.</a:t>
            </a:r>
          </a:p>
          <a:p>
            <a:pPr marL="285115" indent="-273050">
              <a:lnSpc>
                <a:spcPct val="100000"/>
              </a:lnSpc>
              <a:spcBef>
                <a:spcPts val="605"/>
              </a:spcBef>
              <a:buClr>
                <a:srgbClr val="D24717"/>
              </a:buClr>
              <a:buSzPct val="84615"/>
              <a:buFont typeface="Segoe UI Symbol"/>
              <a:buChar char="⚫"/>
              <a:tabLst>
                <a:tab pos="285750" algn="l"/>
              </a:tabLst>
            </a:pPr>
            <a:r>
              <a:rPr sz="2600" dirty="0">
                <a:latin typeface="Arial MT"/>
                <a:cs typeface="Arial MT"/>
              </a:rPr>
              <a:t>It</a:t>
            </a:r>
            <a:r>
              <a:rPr sz="2600" spc="-10" dirty="0">
                <a:latin typeface="Arial MT"/>
                <a:cs typeface="Arial MT"/>
              </a:rPr>
              <a:t> </a:t>
            </a:r>
            <a:r>
              <a:rPr sz="2600" dirty="0">
                <a:latin typeface="Arial MT"/>
                <a:cs typeface="Arial MT"/>
              </a:rPr>
              <a:t>will</a:t>
            </a:r>
            <a:r>
              <a:rPr sz="2600" spc="-10" dirty="0">
                <a:latin typeface="Arial MT"/>
                <a:cs typeface="Arial MT"/>
              </a:rPr>
              <a:t> </a:t>
            </a:r>
            <a:r>
              <a:rPr sz="2600" dirty="0">
                <a:latin typeface="Arial MT"/>
                <a:cs typeface="Arial MT"/>
              </a:rPr>
              <a:t>execute</a:t>
            </a:r>
            <a:r>
              <a:rPr sz="2600" spc="-15" dirty="0">
                <a:latin typeface="Arial MT"/>
                <a:cs typeface="Arial MT"/>
              </a:rPr>
              <a:t> </a:t>
            </a:r>
            <a:r>
              <a:rPr sz="2600" dirty="0">
                <a:latin typeface="Arial MT"/>
                <a:cs typeface="Arial MT"/>
              </a:rPr>
              <a:t>the</a:t>
            </a:r>
            <a:r>
              <a:rPr sz="2600" spc="5" dirty="0">
                <a:latin typeface="Arial MT"/>
                <a:cs typeface="Arial MT"/>
              </a:rPr>
              <a:t> </a:t>
            </a:r>
            <a:r>
              <a:rPr sz="2600" dirty="0">
                <a:latin typeface="Arial MT"/>
                <a:cs typeface="Arial MT"/>
              </a:rPr>
              <a:t>code</a:t>
            </a:r>
            <a:r>
              <a:rPr sz="2600" spc="-10" dirty="0">
                <a:latin typeface="Arial MT"/>
                <a:cs typeface="Arial MT"/>
              </a:rPr>
              <a:t> </a:t>
            </a:r>
            <a:r>
              <a:rPr sz="2600" dirty="0">
                <a:latin typeface="Arial MT"/>
                <a:cs typeface="Arial MT"/>
              </a:rPr>
              <a:t>from that main</a:t>
            </a:r>
            <a:r>
              <a:rPr sz="2600" spc="-5" dirty="0">
                <a:latin typeface="Arial MT"/>
                <a:cs typeface="Arial MT"/>
              </a:rPr>
              <a:t> </a:t>
            </a:r>
            <a:r>
              <a:rPr sz="2600" dirty="0">
                <a:latin typeface="Arial MT"/>
                <a:cs typeface="Arial MT"/>
              </a:rPr>
              <a:t>method.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85" dirty="0"/>
              <a:t>About</a:t>
            </a:r>
            <a:r>
              <a:rPr spc="-285" dirty="0"/>
              <a:t> </a:t>
            </a:r>
            <a:r>
              <a:rPr spc="-55" dirty="0"/>
              <a:t>Me</a:t>
            </a:r>
          </a:p>
        </p:txBody>
      </p:sp>
      <p:sp>
        <p:nvSpPr>
          <p:cNvPr id="3" name="object 3"/>
          <p:cNvSpPr txBox="1"/>
          <p:nvPr/>
        </p:nvSpPr>
        <p:spPr>
          <a:xfrm>
            <a:off x="2355594" y="1638553"/>
            <a:ext cx="6178805" cy="2331407"/>
          </a:xfrm>
          <a:prstGeom prst="rect">
            <a:avLst/>
          </a:prstGeom>
        </p:spPr>
        <p:txBody>
          <a:bodyPr vert="horz" wrap="square" lIns="0" tIns="0" rIns="0" bIns="0" rtlCol="0">
            <a:spAutoFit/>
          </a:bodyPr>
          <a:lstStyle/>
          <a:p>
            <a:pPr marL="195580" indent="-182880">
              <a:lnSpc>
                <a:spcPct val="100000"/>
              </a:lnSpc>
              <a:buClr>
                <a:srgbClr val="92A199"/>
              </a:buClr>
              <a:buSzPct val="83333"/>
              <a:buChar char="•"/>
              <a:tabLst>
                <a:tab pos="195580" algn="l"/>
              </a:tabLst>
            </a:pPr>
            <a:r>
              <a:rPr sz="2400" spc="-55" dirty="0" err="1">
                <a:solidFill>
                  <a:srgbClr val="292934"/>
                </a:solidFill>
                <a:latin typeface="Arial"/>
                <a:cs typeface="Arial"/>
              </a:rPr>
              <a:t>B</a:t>
            </a:r>
            <a:r>
              <a:rPr lang="en-US" sz="2400" spc="-55" dirty="0" err="1">
                <a:solidFill>
                  <a:srgbClr val="292934"/>
                </a:solidFill>
                <a:latin typeface="Arial"/>
                <a:cs typeface="Arial"/>
              </a:rPr>
              <a:t>.</a:t>
            </a:r>
            <a:r>
              <a:rPr sz="2400" spc="-55" dirty="0" err="1">
                <a:solidFill>
                  <a:srgbClr val="292934"/>
                </a:solidFill>
                <a:latin typeface="Arial"/>
                <a:cs typeface="Arial"/>
              </a:rPr>
              <a:t>Tech</a:t>
            </a:r>
            <a:r>
              <a:rPr lang="en-US" sz="2400" spc="-55" dirty="0" err="1">
                <a:solidFill>
                  <a:srgbClr val="292934"/>
                </a:solidFill>
                <a:latin typeface="Arial"/>
                <a:cs typeface="Arial"/>
              </a:rPr>
              <a:t>,CSE</a:t>
            </a:r>
            <a:r>
              <a:rPr lang="en-US" sz="2400" spc="-55" dirty="0">
                <a:solidFill>
                  <a:srgbClr val="292934"/>
                </a:solidFill>
                <a:latin typeface="Arial"/>
                <a:cs typeface="Arial"/>
              </a:rPr>
              <a:t>   (</a:t>
            </a:r>
            <a:r>
              <a:rPr lang="en-US" sz="2400" spc="-5" dirty="0">
                <a:solidFill>
                  <a:srgbClr val="292934"/>
                </a:solidFill>
                <a:latin typeface="Arial"/>
                <a:cs typeface="Arial"/>
              </a:rPr>
              <a:t>BPUT, Odisha)</a:t>
            </a:r>
            <a:endParaRPr sz="2400" dirty="0">
              <a:latin typeface="Arial"/>
              <a:cs typeface="Arial"/>
            </a:endParaRPr>
          </a:p>
          <a:p>
            <a:pPr marL="195580" indent="-182880">
              <a:lnSpc>
                <a:spcPct val="100000"/>
              </a:lnSpc>
              <a:spcBef>
                <a:spcPts val="575"/>
              </a:spcBef>
              <a:buClr>
                <a:srgbClr val="92A199"/>
              </a:buClr>
              <a:buSzPct val="85416"/>
              <a:buChar char="•"/>
              <a:tabLst>
                <a:tab pos="195580" algn="l"/>
              </a:tabLst>
            </a:pPr>
            <a:r>
              <a:rPr lang="en-US" sz="2400" spc="-5" dirty="0" err="1">
                <a:solidFill>
                  <a:srgbClr val="292934"/>
                </a:solidFill>
                <a:latin typeface="Arial"/>
                <a:cs typeface="Arial"/>
              </a:rPr>
              <a:t>M.Tech,CSE</a:t>
            </a:r>
            <a:r>
              <a:rPr lang="en-US" sz="2400" spc="-5" dirty="0">
                <a:solidFill>
                  <a:srgbClr val="292934"/>
                </a:solidFill>
                <a:latin typeface="Arial"/>
                <a:cs typeface="Arial"/>
              </a:rPr>
              <a:t> (Berhampur </a:t>
            </a:r>
            <a:r>
              <a:rPr lang="en-US" sz="2400" spc="-5" dirty="0" err="1">
                <a:solidFill>
                  <a:srgbClr val="292934"/>
                </a:solidFill>
                <a:latin typeface="Arial"/>
                <a:cs typeface="Arial"/>
              </a:rPr>
              <a:t>Universiy</a:t>
            </a:r>
            <a:r>
              <a:rPr lang="en-US" sz="2400" spc="-5" dirty="0">
                <a:solidFill>
                  <a:srgbClr val="292934"/>
                </a:solidFill>
                <a:latin typeface="Arial"/>
                <a:cs typeface="Arial"/>
              </a:rPr>
              <a:t>, Odisha)</a:t>
            </a:r>
            <a:endParaRPr sz="2400" dirty="0">
              <a:latin typeface="Arial"/>
              <a:cs typeface="Arial"/>
            </a:endParaRPr>
          </a:p>
          <a:p>
            <a:pPr marL="195580" indent="-182880">
              <a:lnSpc>
                <a:spcPct val="100000"/>
              </a:lnSpc>
              <a:spcBef>
                <a:spcPts val="575"/>
              </a:spcBef>
              <a:buClr>
                <a:srgbClr val="92A199"/>
              </a:buClr>
              <a:buSzPct val="85416"/>
              <a:buChar char="•"/>
              <a:tabLst>
                <a:tab pos="195580" algn="l"/>
              </a:tabLst>
            </a:pPr>
            <a:r>
              <a:rPr lang="en-US" sz="2400" spc="-5" dirty="0">
                <a:solidFill>
                  <a:srgbClr val="292934"/>
                </a:solidFill>
                <a:latin typeface="Arial"/>
                <a:cs typeface="Arial"/>
              </a:rPr>
              <a:t>PhD  (KIIT, Odisha) (Deep Learning)</a:t>
            </a:r>
            <a:endParaRPr sz="2400" dirty="0">
              <a:latin typeface="Arial"/>
              <a:cs typeface="Arial"/>
            </a:endParaRPr>
          </a:p>
          <a:p>
            <a:pPr marL="469900" lvl="1" indent="-182880">
              <a:lnSpc>
                <a:spcPct val="100000"/>
              </a:lnSpc>
              <a:spcBef>
                <a:spcPts val="484"/>
              </a:spcBef>
              <a:buClr>
                <a:srgbClr val="92A199"/>
              </a:buClr>
              <a:buSzPct val="85000"/>
              <a:buChar char="•"/>
              <a:tabLst>
                <a:tab pos="469900" algn="l"/>
              </a:tabLst>
            </a:pPr>
            <a:r>
              <a:rPr lang="en-US" sz="2000" dirty="0">
                <a:solidFill>
                  <a:srgbClr val="292934"/>
                </a:solidFill>
                <a:latin typeface="Arial"/>
                <a:cs typeface="Arial"/>
              </a:rPr>
              <a:t>debabrata.swain@sot.pdpu.ac.in</a:t>
            </a:r>
            <a:endParaRPr sz="2000" dirty="0">
              <a:latin typeface="Arial"/>
              <a:cs typeface="Arial"/>
            </a:endParaRPr>
          </a:p>
          <a:p>
            <a:pPr marL="287020">
              <a:lnSpc>
                <a:spcPct val="100000"/>
              </a:lnSpc>
              <a:spcBef>
                <a:spcPts val="480"/>
              </a:spcBef>
            </a:pPr>
            <a:r>
              <a:rPr sz="1700" dirty="0">
                <a:solidFill>
                  <a:srgbClr val="92A199"/>
                </a:solidFill>
                <a:latin typeface="Arial"/>
                <a:cs typeface="Arial"/>
              </a:rPr>
              <a:t>•</a:t>
            </a:r>
            <a:r>
              <a:rPr sz="1700" spc="285" dirty="0">
                <a:solidFill>
                  <a:srgbClr val="92A199"/>
                </a:solidFill>
                <a:latin typeface="Arial"/>
                <a:cs typeface="Arial"/>
              </a:rPr>
              <a:t> </a:t>
            </a:r>
            <a:r>
              <a:rPr lang="en-US" sz="1700" spc="285" dirty="0">
                <a:latin typeface="Arial"/>
                <a:cs typeface="Arial"/>
              </a:rPr>
              <a:t>9420282817</a:t>
            </a:r>
            <a:endParaRPr sz="2000" dirty="0">
              <a:latin typeface="Arial"/>
              <a:cs typeface="Arial"/>
            </a:endParaRPr>
          </a:p>
          <a:p>
            <a:pPr marL="469900" lvl="1" indent="-182880">
              <a:lnSpc>
                <a:spcPct val="100000"/>
              </a:lnSpc>
              <a:spcBef>
                <a:spcPts val="480"/>
              </a:spcBef>
              <a:buClr>
                <a:srgbClr val="92A199"/>
              </a:buClr>
              <a:buSzPct val="85000"/>
              <a:buChar char="•"/>
              <a:tabLst>
                <a:tab pos="469900" algn="l"/>
              </a:tabLst>
            </a:pPr>
            <a:r>
              <a:rPr sz="2000" spc="-5" dirty="0">
                <a:solidFill>
                  <a:srgbClr val="292934"/>
                </a:solidFill>
                <a:latin typeface="Arial"/>
                <a:cs typeface="Arial"/>
              </a:rPr>
              <a:t>Office:</a:t>
            </a:r>
            <a:r>
              <a:rPr sz="2000" spc="-120" dirty="0">
                <a:solidFill>
                  <a:srgbClr val="292934"/>
                </a:solidFill>
                <a:latin typeface="Arial"/>
                <a:cs typeface="Arial"/>
              </a:rPr>
              <a:t> </a:t>
            </a:r>
            <a:r>
              <a:rPr lang="en-IN" sz="2000" dirty="0">
                <a:solidFill>
                  <a:srgbClr val="292934"/>
                </a:solidFill>
                <a:latin typeface="Arial"/>
                <a:cs typeface="Arial"/>
              </a:rPr>
              <a:t>E215</a:t>
            </a:r>
            <a:endParaRPr sz="2000" dirty="0">
              <a:latin typeface="Arial"/>
              <a:cs typeface="Arial"/>
            </a:endParaRPr>
          </a:p>
        </p:txBody>
      </p:sp>
    </p:spTree>
    <p:extLst>
      <p:ext uri="{BB962C8B-B14F-4D97-AF65-F5344CB8AC3E}">
        <p14:creationId xmlns:p14="http://schemas.microsoft.com/office/powerpoint/2010/main" val="1081119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109219"/>
            <a:ext cx="555625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Syntax</a:t>
            </a:r>
            <a:r>
              <a:rPr sz="4000" spc="-15" dirty="0">
                <a:solidFill>
                  <a:srgbClr val="696363"/>
                </a:solidFill>
              </a:rPr>
              <a:t> </a:t>
            </a:r>
            <a:r>
              <a:rPr sz="4000" spc="-5" dirty="0">
                <a:solidFill>
                  <a:srgbClr val="696363"/>
                </a:solidFill>
              </a:rPr>
              <a:t>for MAIN</a:t>
            </a:r>
            <a:r>
              <a:rPr sz="4000" spc="-20" dirty="0">
                <a:solidFill>
                  <a:srgbClr val="696363"/>
                </a:solidFill>
              </a:rPr>
              <a:t> </a:t>
            </a:r>
            <a:r>
              <a:rPr sz="4000" spc="-5" dirty="0">
                <a:solidFill>
                  <a:srgbClr val="696363"/>
                </a:solidFill>
              </a:rPr>
              <a:t>method</a:t>
            </a:r>
            <a:endParaRPr sz="4000" dirty="0"/>
          </a:p>
        </p:txBody>
      </p:sp>
      <p:sp>
        <p:nvSpPr>
          <p:cNvPr id="3" name="object 3"/>
          <p:cNvSpPr txBox="1"/>
          <p:nvPr/>
        </p:nvSpPr>
        <p:spPr>
          <a:xfrm>
            <a:off x="993444" y="1005027"/>
            <a:ext cx="7285355" cy="5391785"/>
          </a:xfrm>
          <a:prstGeom prst="rect">
            <a:avLst/>
          </a:prstGeom>
        </p:spPr>
        <p:txBody>
          <a:bodyPr vert="horz" wrap="square" lIns="0" tIns="13335" rIns="0" bIns="0" rtlCol="0">
            <a:spAutoFit/>
          </a:bodyPr>
          <a:lstStyle/>
          <a:p>
            <a:pPr marL="12700">
              <a:lnSpc>
                <a:spcPct val="100000"/>
              </a:lnSpc>
              <a:spcBef>
                <a:spcPts val="105"/>
              </a:spcBef>
            </a:pPr>
            <a:r>
              <a:rPr sz="2600" b="1" dirty="0">
                <a:latin typeface="Arial"/>
                <a:cs typeface="Arial"/>
              </a:rPr>
              <a:t>public</a:t>
            </a:r>
            <a:r>
              <a:rPr sz="2600" b="1" spc="-20" dirty="0">
                <a:latin typeface="Arial"/>
                <a:cs typeface="Arial"/>
              </a:rPr>
              <a:t> </a:t>
            </a:r>
            <a:r>
              <a:rPr sz="2600" b="1" dirty="0">
                <a:latin typeface="Arial"/>
                <a:cs typeface="Arial"/>
              </a:rPr>
              <a:t>static</a:t>
            </a:r>
            <a:r>
              <a:rPr sz="2600" b="1" spc="-15" dirty="0">
                <a:latin typeface="Arial"/>
                <a:cs typeface="Arial"/>
              </a:rPr>
              <a:t> </a:t>
            </a:r>
            <a:r>
              <a:rPr sz="2600" b="1" dirty="0">
                <a:latin typeface="Arial"/>
                <a:cs typeface="Arial"/>
              </a:rPr>
              <a:t>void</a:t>
            </a:r>
            <a:r>
              <a:rPr sz="2600" b="1" spc="-15" dirty="0">
                <a:latin typeface="Arial"/>
                <a:cs typeface="Arial"/>
              </a:rPr>
              <a:t> </a:t>
            </a:r>
            <a:r>
              <a:rPr sz="2600" b="1" dirty="0">
                <a:latin typeface="Arial"/>
                <a:cs typeface="Arial"/>
              </a:rPr>
              <a:t>main(String</a:t>
            </a:r>
            <a:r>
              <a:rPr sz="2600" b="1" spc="-20" dirty="0">
                <a:latin typeface="Arial"/>
                <a:cs typeface="Arial"/>
              </a:rPr>
              <a:t> </a:t>
            </a:r>
            <a:r>
              <a:rPr sz="2600" b="1" dirty="0">
                <a:latin typeface="Arial"/>
                <a:cs typeface="Arial"/>
              </a:rPr>
              <a:t>args[])</a:t>
            </a:r>
            <a:endParaRPr sz="2600" dirty="0">
              <a:latin typeface="Arial"/>
              <a:cs typeface="Arial"/>
            </a:endParaRPr>
          </a:p>
          <a:p>
            <a:pPr>
              <a:lnSpc>
                <a:spcPct val="100000"/>
              </a:lnSpc>
              <a:spcBef>
                <a:spcPts val="5"/>
              </a:spcBef>
            </a:pPr>
            <a:endParaRPr sz="3750" dirty="0">
              <a:latin typeface="Arial"/>
              <a:cs typeface="Arial"/>
            </a:endParaRPr>
          </a:p>
          <a:p>
            <a:pPr marL="285115" marR="5080" indent="-273050">
              <a:lnSpc>
                <a:spcPct val="100000"/>
              </a:lnSpc>
              <a:spcBef>
                <a:spcPts val="5"/>
              </a:spcBef>
              <a:buClr>
                <a:srgbClr val="D24717"/>
              </a:buClr>
              <a:buSzPct val="84615"/>
              <a:buFont typeface="Segoe UI Symbol"/>
              <a:buChar char="⚫"/>
              <a:tabLst>
                <a:tab pos="285750" algn="l"/>
              </a:tabLst>
            </a:pPr>
            <a:r>
              <a:rPr sz="2600" dirty="0">
                <a:latin typeface="Arial MT"/>
                <a:cs typeface="Arial MT"/>
              </a:rPr>
              <a:t>public</a:t>
            </a:r>
            <a:r>
              <a:rPr sz="2600" spc="-15" dirty="0">
                <a:latin typeface="Arial MT"/>
                <a:cs typeface="Arial MT"/>
              </a:rPr>
              <a:t> </a:t>
            </a:r>
            <a:r>
              <a:rPr sz="2600" dirty="0">
                <a:latin typeface="Arial MT"/>
                <a:cs typeface="Arial MT"/>
              </a:rPr>
              <a:t>: So</a:t>
            </a:r>
            <a:r>
              <a:rPr sz="2600" spc="5" dirty="0">
                <a:latin typeface="Arial MT"/>
                <a:cs typeface="Arial MT"/>
              </a:rPr>
              <a:t> </a:t>
            </a:r>
            <a:r>
              <a:rPr sz="2600" dirty="0">
                <a:latin typeface="Arial MT"/>
                <a:cs typeface="Arial MT"/>
              </a:rPr>
              <a:t>that it </a:t>
            </a:r>
            <a:r>
              <a:rPr sz="2600" spc="5" dirty="0">
                <a:latin typeface="Arial MT"/>
                <a:cs typeface="Arial MT"/>
              </a:rPr>
              <a:t>can</a:t>
            </a:r>
            <a:r>
              <a:rPr sz="2600" spc="-15" dirty="0">
                <a:latin typeface="Arial MT"/>
                <a:cs typeface="Arial MT"/>
              </a:rPr>
              <a:t> </a:t>
            </a:r>
            <a:r>
              <a:rPr sz="2600" dirty="0">
                <a:latin typeface="Arial MT"/>
                <a:cs typeface="Arial MT"/>
              </a:rPr>
              <a:t>be</a:t>
            </a:r>
            <a:r>
              <a:rPr sz="2600" spc="5" dirty="0">
                <a:latin typeface="Arial MT"/>
                <a:cs typeface="Arial MT"/>
              </a:rPr>
              <a:t> </a:t>
            </a:r>
            <a:r>
              <a:rPr sz="2600" dirty="0">
                <a:latin typeface="Arial MT"/>
                <a:cs typeface="Arial MT"/>
              </a:rPr>
              <a:t>accessed</a:t>
            </a:r>
            <a:r>
              <a:rPr sz="2600" spc="-35" dirty="0">
                <a:latin typeface="Arial MT"/>
                <a:cs typeface="Arial MT"/>
              </a:rPr>
              <a:t> </a:t>
            </a:r>
            <a:r>
              <a:rPr sz="2600" dirty="0">
                <a:latin typeface="Arial MT"/>
                <a:cs typeface="Arial MT"/>
              </a:rPr>
              <a:t>by</a:t>
            </a:r>
            <a:r>
              <a:rPr sz="2600" spc="5" dirty="0">
                <a:latin typeface="Arial MT"/>
                <a:cs typeface="Arial MT"/>
              </a:rPr>
              <a:t> </a:t>
            </a:r>
            <a:r>
              <a:rPr sz="2600" dirty="0">
                <a:latin typeface="Arial MT"/>
                <a:cs typeface="Arial MT"/>
              </a:rPr>
              <a:t>anywhere </a:t>
            </a:r>
            <a:r>
              <a:rPr sz="2600" spc="-710" dirty="0">
                <a:latin typeface="Arial MT"/>
                <a:cs typeface="Arial MT"/>
              </a:rPr>
              <a:t> </a:t>
            </a:r>
            <a:r>
              <a:rPr sz="2600" dirty="0">
                <a:latin typeface="Arial MT"/>
                <a:cs typeface="Arial MT"/>
              </a:rPr>
              <a:t>in</a:t>
            </a:r>
            <a:r>
              <a:rPr sz="2600" spc="-5" dirty="0">
                <a:latin typeface="Arial MT"/>
                <a:cs typeface="Arial MT"/>
              </a:rPr>
              <a:t> </a:t>
            </a:r>
            <a:r>
              <a:rPr sz="2600" dirty="0">
                <a:latin typeface="Arial MT"/>
                <a:cs typeface="Arial MT"/>
              </a:rPr>
              <a:t>any</a:t>
            </a:r>
            <a:r>
              <a:rPr sz="2600" spc="10" dirty="0">
                <a:latin typeface="Arial MT"/>
                <a:cs typeface="Arial MT"/>
              </a:rPr>
              <a:t> </a:t>
            </a:r>
            <a:r>
              <a:rPr sz="2600" dirty="0">
                <a:latin typeface="Arial MT"/>
                <a:cs typeface="Arial MT"/>
              </a:rPr>
              <a:t>classes.</a:t>
            </a:r>
          </a:p>
          <a:p>
            <a:pPr>
              <a:lnSpc>
                <a:spcPct val="100000"/>
              </a:lnSpc>
              <a:spcBef>
                <a:spcPts val="5"/>
              </a:spcBef>
              <a:buClr>
                <a:srgbClr val="D24717"/>
              </a:buClr>
              <a:buFont typeface="Segoe UI Symbol"/>
              <a:buChar char="⚫"/>
            </a:pPr>
            <a:endParaRPr sz="3750" dirty="0">
              <a:latin typeface="Arial MT"/>
              <a:cs typeface="Arial MT"/>
            </a:endParaRPr>
          </a:p>
          <a:p>
            <a:pPr marL="285115" marR="135890" indent="-273050">
              <a:lnSpc>
                <a:spcPct val="100000"/>
              </a:lnSpc>
              <a:spcBef>
                <a:spcPts val="5"/>
              </a:spcBef>
              <a:buClr>
                <a:srgbClr val="D24717"/>
              </a:buClr>
              <a:buSzPct val="84615"/>
              <a:buFont typeface="Segoe UI Symbol"/>
              <a:buChar char="⚫"/>
              <a:tabLst>
                <a:tab pos="285750" algn="l"/>
              </a:tabLst>
            </a:pPr>
            <a:r>
              <a:rPr sz="2600" dirty="0">
                <a:latin typeface="Arial MT"/>
                <a:cs typeface="Arial MT"/>
              </a:rPr>
              <a:t>static</a:t>
            </a:r>
            <a:r>
              <a:rPr sz="2600" spc="-5" dirty="0">
                <a:latin typeface="Arial MT"/>
                <a:cs typeface="Arial MT"/>
              </a:rPr>
              <a:t> </a:t>
            </a:r>
            <a:r>
              <a:rPr sz="2600" dirty="0">
                <a:latin typeface="Arial MT"/>
                <a:cs typeface="Arial MT"/>
              </a:rPr>
              <a:t>: No</a:t>
            </a:r>
            <a:r>
              <a:rPr sz="2600" spc="-5" dirty="0">
                <a:latin typeface="Arial MT"/>
                <a:cs typeface="Arial MT"/>
              </a:rPr>
              <a:t> </a:t>
            </a:r>
            <a:r>
              <a:rPr sz="2600" dirty="0">
                <a:latin typeface="Arial MT"/>
                <a:cs typeface="Arial MT"/>
              </a:rPr>
              <a:t>object is</a:t>
            </a:r>
            <a:r>
              <a:rPr sz="2600" spc="-20" dirty="0">
                <a:latin typeface="Arial MT"/>
                <a:cs typeface="Arial MT"/>
              </a:rPr>
              <a:t> </a:t>
            </a:r>
            <a:r>
              <a:rPr sz="2600" dirty="0">
                <a:latin typeface="Arial MT"/>
                <a:cs typeface="Arial MT"/>
              </a:rPr>
              <a:t>required to invoke</a:t>
            </a:r>
            <a:r>
              <a:rPr sz="2600" spc="-15" dirty="0">
                <a:latin typeface="Arial MT"/>
                <a:cs typeface="Arial MT"/>
              </a:rPr>
              <a:t> </a:t>
            </a:r>
            <a:r>
              <a:rPr sz="2600" dirty="0">
                <a:latin typeface="Arial MT"/>
                <a:cs typeface="Arial MT"/>
              </a:rPr>
              <a:t>the main </a:t>
            </a:r>
            <a:r>
              <a:rPr sz="2600" spc="-710" dirty="0">
                <a:latin typeface="Arial MT"/>
                <a:cs typeface="Arial MT"/>
              </a:rPr>
              <a:t> </a:t>
            </a:r>
            <a:r>
              <a:rPr sz="2600" dirty="0">
                <a:latin typeface="Arial MT"/>
                <a:cs typeface="Arial MT"/>
              </a:rPr>
              <a:t>method.</a:t>
            </a:r>
          </a:p>
          <a:p>
            <a:pPr>
              <a:lnSpc>
                <a:spcPct val="100000"/>
              </a:lnSpc>
              <a:spcBef>
                <a:spcPts val="10"/>
              </a:spcBef>
              <a:buClr>
                <a:srgbClr val="D24717"/>
              </a:buClr>
              <a:buFont typeface="Segoe UI Symbol"/>
              <a:buChar char="⚫"/>
            </a:pPr>
            <a:endParaRPr sz="3750" dirty="0">
              <a:latin typeface="Arial MT"/>
              <a:cs typeface="Arial MT"/>
            </a:endParaRPr>
          </a:p>
          <a:p>
            <a:pPr marL="285115" indent="-273050">
              <a:lnSpc>
                <a:spcPct val="100000"/>
              </a:lnSpc>
              <a:buClr>
                <a:srgbClr val="D24717"/>
              </a:buClr>
              <a:buSzPct val="84615"/>
              <a:buFont typeface="Segoe UI Symbol"/>
              <a:buChar char="⚫"/>
              <a:tabLst>
                <a:tab pos="285750" algn="l"/>
              </a:tabLst>
            </a:pPr>
            <a:r>
              <a:rPr sz="2600" dirty="0">
                <a:latin typeface="Arial MT"/>
                <a:cs typeface="Arial MT"/>
              </a:rPr>
              <a:t>void</a:t>
            </a:r>
            <a:r>
              <a:rPr sz="2600" spc="-30" dirty="0">
                <a:latin typeface="Arial MT"/>
                <a:cs typeface="Arial MT"/>
              </a:rPr>
              <a:t> </a:t>
            </a:r>
            <a:r>
              <a:rPr sz="2600" dirty="0">
                <a:latin typeface="Arial MT"/>
                <a:cs typeface="Arial MT"/>
              </a:rPr>
              <a:t>:</a:t>
            </a:r>
            <a:r>
              <a:rPr sz="2600" spc="-10" dirty="0">
                <a:latin typeface="Arial MT"/>
                <a:cs typeface="Arial MT"/>
              </a:rPr>
              <a:t> </a:t>
            </a:r>
            <a:r>
              <a:rPr sz="2600" dirty="0">
                <a:latin typeface="Arial MT"/>
                <a:cs typeface="Arial MT"/>
              </a:rPr>
              <a:t>No</a:t>
            </a:r>
            <a:r>
              <a:rPr sz="2600" spc="-15" dirty="0">
                <a:latin typeface="Arial MT"/>
                <a:cs typeface="Arial MT"/>
              </a:rPr>
              <a:t> </a:t>
            </a:r>
            <a:r>
              <a:rPr sz="2600" dirty="0">
                <a:latin typeface="Arial MT"/>
                <a:cs typeface="Arial MT"/>
              </a:rPr>
              <a:t>return</a:t>
            </a:r>
            <a:r>
              <a:rPr sz="2600" spc="-10" dirty="0">
                <a:latin typeface="Arial MT"/>
                <a:cs typeface="Arial MT"/>
              </a:rPr>
              <a:t> </a:t>
            </a:r>
            <a:r>
              <a:rPr sz="2600" dirty="0">
                <a:latin typeface="Arial MT"/>
                <a:cs typeface="Arial MT"/>
              </a:rPr>
              <a:t>type</a:t>
            </a:r>
          </a:p>
          <a:p>
            <a:pPr>
              <a:lnSpc>
                <a:spcPct val="100000"/>
              </a:lnSpc>
              <a:spcBef>
                <a:spcPts val="10"/>
              </a:spcBef>
              <a:buClr>
                <a:srgbClr val="D24717"/>
              </a:buClr>
              <a:buFont typeface="Segoe UI Symbol"/>
              <a:buChar char="⚫"/>
            </a:pPr>
            <a:endParaRPr sz="3750" dirty="0">
              <a:latin typeface="Arial MT"/>
              <a:cs typeface="Arial MT"/>
            </a:endParaRPr>
          </a:p>
          <a:p>
            <a:pPr marL="285115" marR="80010" indent="-273050">
              <a:lnSpc>
                <a:spcPct val="100000"/>
              </a:lnSpc>
              <a:buClr>
                <a:srgbClr val="D24717"/>
              </a:buClr>
              <a:buSzPct val="84615"/>
              <a:buFont typeface="Segoe UI Symbol"/>
              <a:buChar char="⚫"/>
              <a:tabLst>
                <a:tab pos="285750" algn="l"/>
              </a:tabLst>
            </a:pPr>
            <a:r>
              <a:rPr sz="2600" dirty="0">
                <a:latin typeface="Arial MT"/>
                <a:cs typeface="Arial MT"/>
              </a:rPr>
              <a:t>String args[] :</a:t>
            </a:r>
            <a:r>
              <a:rPr sz="2600" spc="-5" dirty="0">
                <a:latin typeface="Arial MT"/>
                <a:cs typeface="Arial MT"/>
              </a:rPr>
              <a:t> </a:t>
            </a:r>
            <a:r>
              <a:rPr sz="2600" dirty="0">
                <a:latin typeface="Arial MT"/>
                <a:cs typeface="Arial MT"/>
              </a:rPr>
              <a:t>arguments</a:t>
            </a:r>
            <a:r>
              <a:rPr sz="2600" spc="-30" dirty="0">
                <a:latin typeface="Arial MT"/>
                <a:cs typeface="Arial MT"/>
              </a:rPr>
              <a:t> </a:t>
            </a:r>
            <a:r>
              <a:rPr sz="2600" dirty="0">
                <a:latin typeface="Arial MT"/>
                <a:cs typeface="Arial MT"/>
              </a:rPr>
              <a:t>to main</a:t>
            </a:r>
            <a:r>
              <a:rPr sz="2600" spc="-10" dirty="0">
                <a:latin typeface="Arial MT"/>
                <a:cs typeface="Arial MT"/>
              </a:rPr>
              <a:t> </a:t>
            </a:r>
            <a:r>
              <a:rPr sz="2600" dirty="0">
                <a:latin typeface="Arial MT"/>
                <a:cs typeface="Arial MT"/>
              </a:rPr>
              <a:t>method at the </a:t>
            </a:r>
            <a:r>
              <a:rPr sz="2600" spc="-705" dirty="0">
                <a:latin typeface="Arial MT"/>
                <a:cs typeface="Arial MT"/>
              </a:rPr>
              <a:t> </a:t>
            </a:r>
            <a:r>
              <a:rPr sz="2600" dirty="0">
                <a:latin typeface="Arial MT"/>
                <a:cs typeface="Arial MT"/>
              </a:rPr>
              <a:t>time</a:t>
            </a:r>
            <a:r>
              <a:rPr sz="2600" spc="-5" dirty="0">
                <a:latin typeface="Arial MT"/>
                <a:cs typeface="Arial MT"/>
              </a:rPr>
              <a:t> </a:t>
            </a:r>
            <a:r>
              <a:rPr sz="2600" dirty="0">
                <a:latin typeface="Arial MT"/>
                <a:cs typeface="Arial MT"/>
              </a:rPr>
              <a:t>of invocation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431419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First</a:t>
            </a:r>
            <a:r>
              <a:rPr sz="4000" spc="-25" dirty="0">
                <a:solidFill>
                  <a:srgbClr val="696363"/>
                </a:solidFill>
              </a:rPr>
              <a:t> </a:t>
            </a:r>
            <a:r>
              <a:rPr sz="4000" spc="-5" dirty="0">
                <a:solidFill>
                  <a:srgbClr val="696363"/>
                </a:solidFill>
              </a:rPr>
              <a:t>Java</a:t>
            </a:r>
            <a:r>
              <a:rPr sz="4000" spc="-20" dirty="0">
                <a:solidFill>
                  <a:srgbClr val="696363"/>
                </a:solidFill>
              </a:rPr>
              <a:t> </a:t>
            </a:r>
            <a:r>
              <a:rPr sz="4000" spc="-5" dirty="0">
                <a:solidFill>
                  <a:srgbClr val="696363"/>
                </a:solidFill>
              </a:rPr>
              <a:t>Program</a:t>
            </a:r>
            <a:endParaRPr sz="4000" dirty="0"/>
          </a:p>
        </p:txBody>
      </p:sp>
      <p:sp>
        <p:nvSpPr>
          <p:cNvPr id="3" name="object 3"/>
          <p:cNvSpPr txBox="1"/>
          <p:nvPr/>
        </p:nvSpPr>
        <p:spPr>
          <a:xfrm>
            <a:off x="993444" y="1354995"/>
            <a:ext cx="6804025" cy="5085715"/>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MT"/>
                <a:cs typeface="Arial MT"/>
              </a:rPr>
              <a:t>class</a:t>
            </a:r>
            <a:r>
              <a:rPr sz="2800" spc="-190" dirty="0">
                <a:latin typeface="Arial MT"/>
                <a:cs typeface="Arial MT"/>
              </a:rPr>
              <a:t> </a:t>
            </a:r>
            <a:r>
              <a:rPr sz="2800" spc="-10" dirty="0">
                <a:latin typeface="Arial MT"/>
                <a:cs typeface="Arial MT"/>
              </a:rPr>
              <a:t>ABC</a:t>
            </a:r>
            <a:endParaRPr sz="2800" dirty="0">
              <a:latin typeface="Arial MT"/>
              <a:cs typeface="Arial MT"/>
            </a:endParaRPr>
          </a:p>
          <a:p>
            <a:pPr marL="12700">
              <a:lnSpc>
                <a:spcPct val="100000"/>
              </a:lnSpc>
            </a:pPr>
            <a:r>
              <a:rPr sz="2800" spc="-5" dirty="0">
                <a:latin typeface="Arial MT"/>
                <a:cs typeface="Arial MT"/>
              </a:rPr>
              <a:t>{</a:t>
            </a:r>
            <a:endParaRPr sz="2800" dirty="0">
              <a:latin typeface="Arial MT"/>
              <a:cs typeface="Arial MT"/>
            </a:endParaRPr>
          </a:p>
          <a:p>
            <a:pPr marL="926465">
              <a:lnSpc>
                <a:spcPct val="100000"/>
              </a:lnSpc>
              <a:spcBef>
                <a:spcPts val="5"/>
              </a:spcBef>
            </a:pPr>
            <a:r>
              <a:rPr sz="2800" spc="-5" dirty="0">
                <a:latin typeface="Arial MT"/>
                <a:cs typeface="Arial MT"/>
              </a:rPr>
              <a:t>public</a:t>
            </a:r>
            <a:r>
              <a:rPr sz="2800" spc="5" dirty="0">
                <a:latin typeface="Arial MT"/>
                <a:cs typeface="Arial MT"/>
              </a:rPr>
              <a:t> </a:t>
            </a:r>
            <a:r>
              <a:rPr sz="2800" dirty="0">
                <a:latin typeface="Arial MT"/>
                <a:cs typeface="Arial MT"/>
              </a:rPr>
              <a:t>static</a:t>
            </a:r>
            <a:r>
              <a:rPr sz="2800" spc="-15" dirty="0">
                <a:latin typeface="Arial MT"/>
                <a:cs typeface="Arial MT"/>
              </a:rPr>
              <a:t> </a:t>
            </a:r>
            <a:r>
              <a:rPr sz="2800" spc="-5" dirty="0">
                <a:latin typeface="Arial MT"/>
                <a:cs typeface="Arial MT"/>
              </a:rPr>
              <a:t>void</a:t>
            </a:r>
            <a:r>
              <a:rPr sz="2800" spc="10" dirty="0">
                <a:latin typeface="Arial MT"/>
                <a:cs typeface="Arial MT"/>
              </a:rPr>
              <a:t> </a:t>
            </a:r>
            <a:r>
              <a:rPr sz="2800" spc="-5" dirty="0">
                <a:latin typeface="Arial MT"/>
                <a:cs typeface="Arial MT"/>
              </a:rPr>
              <a:t>main(String</a:t>
            </a:r>
            <a:r>
              <a:rPr sz="2800" spc="30" dirty="0">
                <a:latin typeface="Arial MT"/>
                <a:cs typeface="Arial MT"/>
              </a:rPr>
              <a:t> </a:t>
            </a:r>
            <a:r>
              <a:rPr sz="2800" spc="-5" dirty="0">
                <a:latin typeface="Arial MT"/>
                <a:cs typeface="Arial MT"/>
              </a:rPr>
              <a:t>args[])</a:t>
            </a:r>
            <a:endParaRPr sz="2800" dirty="0">
              <a:latin typeface="Arial MT"/>
              <a:cs typeface="Arial MT"/>
            </a:endParaRPr>
          </a:p>
          <a:p>
            <a:pPr marL="926465">
              <a:lnSpc>
                <a:spcPct val="100000"/>
              </a:lnSpc>
            </a:pPr>
            <a:r>
              <a:rPr sz="2800" spc="-5" dirty="0">
                <a:latin typeface="Arial MT"/>
                <a:cs typeface="Arial MT"/>
              </a:rPr>
              <a:t>{</a:t>
            </a:r>
            <a:endParaRPr sz="2800" dirty="0">
              <a:latin typeface="Arial MT"/>
              <a:cs typeface="Arial MT"/>
            </a:endParaRPr>
          </a:p>
          <a:p>
            <a:pPr marL="1841500">
              <a:lnSpc>
                <a:spcPct val="100000"/>
              </a:lnSpc>
              <a:spcBef>
                <a:spcPts val="400"/>
              </a:spcBef>
            </a:pPr>
            <a:r>
              <a:rPr sz="2400" spc="-5" dirty="0">
                <a:latin typeface="Arial MT"/>
                <a:cs typeface="Arial MT"/>
              </a:rPr>
              <a:t>System.out.println("First</a:t>
            </a:r>
            <a:r>
              <a:rPr sz="2400" spc="10" dirty="0">
                <a:latin typeface="Arial MT"/>
                <a:cs typeface="Arial MT"/>
              </a:rPr>
              <a:t> </a:t>
            </a:r>
            <a:r>
              <a:rPr sz="2400" spc="-5" dirty="0">
                <a:latin typeface="Arial MT"/>
                <a:cs typeface="Arial MT"/>
              </a:rPr>
              <a:t>Java</a:t>
            </a:r>
            <a:r>
              <a:rPr sz="2400" spc="30" dirty="0">
                <a:latin typeface="Arial MT"/>
                <a:cs typeface="Arial MT"/>
              </a:rPr>
              <a:t> </a:t>
            </a:r>
            <a:r>
              <a:rPr sz="2400" spc="-5" dirty="0">
                <a:latin typeface="Arial MT"/>
                <a:cs typeface="Arial MT"/>
              </a:rPr>
              <a:t>prog"+</a:t>
            </a:r>
            <a:endParaRPr sz="2400" dirty="0">
              <a:latin typeface="Arial MT"/>
              <a:cs typeface="Arial MT"/>
            </a:endParaRPr>
          </a:p>
          <a:p>
            <a:pPr marL="192405">
              <a:lnSpc>
                <a:spcPts val="2870"/>
              </a:lnSpc>
              <a:spcBef>
                <a:spcPts val="95"/>
              </a:spcBef>
            </a:pPr>
            <a:r>
              <a:rPr sz="2400" dirty="0">
                <a:latin typeface="Arial MT"/>
                <a:cs typeface="Arial MT"/>
              </a:rPr>
              <a:t>args[0]);</a:t>
            </a:r>
          </a:p>
          <a:p>
            <a:pPr marL="926465">
              <a:lnSpc>
                <a:spcPts val="3350"/>
              </a:lnSpc>
            </a:pPr>
            <a:r>
              <a:rPr sz="2800" spc="-5" dirty="0">
                <a:latin typeface="Arial MT"/>
                <a:cs typeface="Arial MT"/>
              </a:rPr>
              <a:t>}</a:t>
            </a:r>
            <a:endParaRPr sz="2800" dirty="0">
              <a:latin typeface="Arial MT"/>
              <a:cs typeface="Arial MT"/>
            </a:endParaRPr>
          </a:p>
          <a:p>
            <a:pPr marL="12700">
              <a:lnSpc>
                <a:spcPct val="100000"/>
              </a:lnSpc>
            </a:pPr>
            <a:r>
              <a:rPr sz="2800" spc="-5" dirty="0">
                <a:latin typeface="Arial MT"/>
                <a:cs typeface="Arial MT"/>
              </a:rPr>
              <a:t>}</a:t>
            </a:r>
            <a:endParaRPr sz="2800" dirty="0">
              <a:latin typeface="Arial MT"/>
              <a:cs typeface="Arial MT"/>
            </a:endParaRPr>
          </a:p>
          <a:p>
            <a:pPr>
              <a:lnSpc>
                <a:spcPct val="100000"/>
              </a:lnSpc>
              <a:spcBef>
                <a:spcPts val="25"/>
              </a:spcBef>
            </a:pPr>
            <a:endParaRPr sz="2900" dirty="0">
              <a:latin typeface="Arial MT"/>
              <a:cs typeface="Arial MT"/>
            </a:endParaRPr>
          </a:p>
          <a:p>
            <a:pPr marL="12700" marR="4629785">
              <a:lnSpc>
                <a:spcPct val="100000"/>
              </a:lnSpc>
              <a:spcBef>
                <a:spcPts val="5"/>
              </a:spcBef>
            </a:pPr>
            <a:r>
              <a:rPr sz="2800" dirty="0">
                <a:solidFill>
                  <a:srgbClr val="000066"/>
                </a:solidFill>
                <a:latin typeface="Arial MT"/>
                <a:cs typeface="Arial MT"/>
              </a:rPr>
              <a:t>java</a:t>
            </a:r>
            <a:r>
              <a:rPr sz="2800" spc="-190" dirty="0">
                <a:solidFill>
                  <a:srgbClr val="000066"/>
                </a:solidFill>
                <a:latin typeface="Arial MT"/>
                <a:cs typeface="Arial MT"/>
              </a:rPr>
              <a:t> </a:t>
            </a:r>
            <a:r>
              <a:rPr sz="2800" spc="-10" dirty="0">
                <a:solidFill>
                  <a:srgbClr val="000066"/>
                </a:solidFill>
                <a:latin typeface="Arial MT"/>
                <a:cs typeface="Arial MT"/>
              </a:rPr>
              <a:t>ABC</a:t>
            </a:r>
            <a:r>
              <a:rPr sz="2800" spc="-40" dirty="0">
                <a:solidFill>
                  <a:srgbClr val="000066"/>
                </a:solidFill>
                <a:latin typeface="Arial MT"/>
                <a:cs typeface="Arial MT"/>
              </a:rPr>
              <a:t> </a:t>
            </a:r>
            <a:r>
              <a:rPr sz="2800" spc="-5" dirty="0">
                <a:solidFill>
                  <a:srgbClr val="000066"/>
                </a:solidFill>
                <a:latin typeface="Arial MT"/>
                <a:cs typeface="Arial MT"/>
              </a:rPr>
              <a:t>123 </a:t>
            </a:r>
            <a:r>
              <a:rPr sz="2800" spc="-760" dirty="0">
                <a:solidFill>
                  <a:srgbClr val="000066"/>
                </a:solidFill>
                <a:latin typeface="Arial MT"/>
                <a:cs typeface="Arial MT"/>
              </a:rPr>
              <a:t> </a:t>
            </a:r>
            <a:r>
              <a:rPr sz="2800" spc="-5" dirty="0">
                <a:solidFill>
                  <a:srgbClr val="000066"/>
                </a:solidFill>
                <a:latin typeface="Arial MT"/>
                <a:cs typeface="Arial MT"/>
              </a:rPr>
              <a:t>Output:</a:t>
            </a:r>
            <a:endParaRPr sz="2800" dirty="0">
              <a:latin typeface="Arial MT"/>
              <a:cs typeface="Arial MT"/>
            </a:endParaRPr>
          </a:p>
          <a:p>
            <a:pPr marL="12700">
              <a:lnSpc>
                <a:spcPct val="100000"/>
              </a:lnSpc>
            </a:pPr>
            <a:r>
              <a:rPr sz="2800" spc="-5" dirty="0">
                <a:latin typeface="Arial MT"/>
                <a:cs typeface="Arial MT"/>
              </a:rPr>
              <a:t>First</a:t>
            </a:r>
            <a:r>
              <a:rPr sz="2800" spc="-25" dirty="0">
                <a:latin typeface="Arial MT"/>
                <a:cs typeface="Arial MT"/>
              </a:rPr>
              <a:t> </a:t>
            </a:r>
            <a:r>
              <a:rPr sz="2800" dirty="0">
                <a:latin typeface="Arial MT"/>
                <a:cs typeface="Arial MT"/>
              </a:rPr>
              <a:t>Java</a:t>
            </a:r>
            <a:r>
              <a:rPr sz="2800" spc="-20" dirty="0">
                <a:latin typeface="Arial MT"/>
                <a:cs typeface="Arial MT"/>
              </a:rPr>
              <a:t> </a:t>
            </a:r>
            <a:r>
              <a:rPr sz="2800" spc="-5" dirty="0">
                <a:latin typeface="Arial MT"/>
                <a:cs typeface="Arial MT"/>
              </a:rPr>
              <a:t>prog123</a:t>
            </a:r>
            <a:endParaRPr sz="2800" dirty="0">
              <a:latin typeface="Arial MT"/>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375094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Dynamic</a:t>
            </a:r>
            <a:r>
              <a:rPr sz="4000" spc="-40" dirty="0">
                <a:solidFill>
                  <a:srgbClr val="696363"/>
                </a:solidFill>
              </a:rPr>
              <a:t> </a:t>
            </a:r>
            <a:r>
              <a:rPr sz="4000" spc="-5" dirty="0">
                <a:solidFill>
                  <a:srgbClr val="696363"/>
                </a:solidFill>
              </a:rPr>
              <a:t>Linking</a:t>
            </a:r>
            <a:endParaRPr sz="4000"/>
          </a:p>
        </p:txBody>
      </p:sp>
      <p:sp>
        <p:nvSpPr>
          <p:cNvPr id="3" name="object 3"/>
          <p:cNvSpPr txBox="1"/>
          <p:nvPr/>
        </p:nvSpPr>
        <p:spPr>
          <a:xfrm>
            <a:off x="993444" y="1471930"/>
            <a:ext cx="7465059" cy="4294505"/>
          </a:xfrm>
          <a:prstGeom prst="rect">
            <a:avLst/>
          </a:prstGeom>
        </p:spPr>
        <p:txBody>
          <a:bodyPr vert="horz" wrap="square" lIns="0" tIns="13335" rIns="0" bIns="0" rtlCol="0">
            <a:spAutoFit/>
          </a:bodyPr>
          <a:lstStyle/>
          <a:p>
            <a:pPr marL="285115" marR="41275" indent="-273050">
              <a:lnSpc>
                <a:spcPct val="100000"/>
              </a:lnSpc>
              <a:spcBef>
                <a:spcPts val="105"/>
              </a:spcBef>
              <a:buClr>
                <a:srgbClr val="D24717"/>
              </a:buClr>
              <a:buSzPct val="84615"/>
              <a:buFont typeface="Segoe UI Symbol"/>
              <a:buChar char="⚫"/>
              <a:tabLst>
                <a:tab pos="285750" algn="l"/>
              </a:tabLst>
            </a:pPr>
            <a:r>
              <a:rPr sz="2600" dirty="0">
                <a:latin typeface="Arial MT"/>
                <a:cs typeface="Arial MT"/>
              </a:rPr>
              <a:t>This</a:t>
            </a:r>
            <a:r>
              <a:rPr sz="2600" spc="-20" dirty="0">
                <a:latin typeface="Arial MT"/>
                <a:cs typeface="Arial MT"/>
              </a:rPr>
              <a:t> </a:t>
            </a:r>
            <a:r>
              <a:rPr sz="2600" dirty="0">
                <a:latin typeface="Arial MT"/>
                <a:cs typeface="Arial MT"/>
              </a:rPr>
              <a:t>is</a:t>
            </a:r>
            <a:r>
              <a:rPr sz="2600" spc="-15" dirty="0">
                <a:latin typeface="Arial MT"/>
                <a:cs typeface="Arial MT"/>
              </a:rPr>
              <a:t> </a:t>
            </a:r>
            <a:r>
              <a:rPr sz="2600" dirty="0">
                <a:latin typeface="Arial MT"/>
                <a:cs typeface="Arial MT"/>
              </a:rPr>
              <a:t>used by</a:t>
            </a:r>
            <a:r>
              <a:rPr sz="2600" spc="-10" dirty="0">
                <a:latin typeface="Arial MT"/>
                <a:cs typeface="Arial MT"/>
              </a:rPr>
              <a:t> </a:t>
            </a:r>
            <a:r>
              <a:rPr sz="2600" dirty="0">
                <a:latin typeface="Arial MT"/>
                <a:cs typeface="Arial MT"/>
              </a:rPr>
              <a:t>the</a:t>
            </a:r>
            <a:r>
              <a:rPr sz="2600" spc="10" dirty="0">
                <a:latin typeface="Arial MT"/>
                <a:cs typeface="Arial MT"/>
              </a:rPr>
              <a:t> </a:t>
            </a:r>
            <a:r>
              <a:rPr sz="2600" dirty="0">
                <a:latin typeface="Arial MT"/>
                <a:cs typeface="Arial MT"/>
              </a:rPr>
              <a:t>Java</a:t>
            </a:r>
            <a:r>
              <a:rPr sz="2600" spc="-15" dirty="0">
                <a:latin typeface="Arial MT"/>
                <a:cs typeface="Arial MT"/>
              </a:rPr>
              <a:t> </a:t>
            </a:r>
            <a:r>
              <a:rPr sz="2600" dirty="0">
                <a:latin typeface="Arial MT"/>
                <a:cs typeface="Arial MT"/>
              </a:rPr>
              <a:t>interpreter to launch</a:t>
            </a:r>
            <a:r>
              <a:rPr sz="2600" spc="-20" dirty="0">
                <a:latin typeface="Arial MT"/>
                <a:cs typeface="Arial MT"/>
              </a:rPr>
              <a:t> </a:t>
            </a:r>
            <a:r>
              <a:rPr sz="2600" dirty="0">
                <a:latin typeface="Arial MT"/>
                <a:cs typeface="Arial MT"/>
              </a:rPr>
              <a:t>the </a:t>
            </a:r>
            <a:r>
              <a:rPr sz="2600" spc="-705" dirty="0">
                <a:latin typeface="Arial MT"/>
                <a:cs typeface="Arial MT"/>
              </a:rPr>
              <a:t> </a:t>
            </a:r>
            <a:r>
              <a:rPr sz="2600" dirty="0">
                <a:latin typeface="Arial MT"/>
                <a:cs typeface="Arial MT"/>
              </a:rPr>
              <a:t>program by invoking the </a:t>
            </a:r>
            <a:r>
              <a:rPr sz="2600" b="1" dirty="0">
                <a:latin typeface="Arial"/>
                <a:cs typeface="Arial"/>
              </a:rPr>
              <a:t>main </a:t>
            </a:r>
            <a:r>
              <a:rPr sz="2600" dirty="0">
                <a:latin typeface="Arial MT"/>
                <a:cs typeface="Arial MT"/>
              </a:rPr>
              <a:t>method of the </a:t>
            </a:r>
            <a:r>
              <a:rPr sz="2600" spc="5" dirty="0">
                <a:latin typeface="Arial MT"/>
                <a:cs typeface="Arial MT"/>
              </a:rPr>
              <a:t> </a:t>
            </a:r>
            <a:r>
              <a:rPr sz="2600" dirty="0">
                <a:latin typeface="Arial MT"/>
                <a:cs typeface="Arial MT"/>
              </a:rPr>
              <a:t>class identified in the command to start the </a:t>
            </a:r>
            <a:r>
              <a:rPr sz="2600" spc="5" dirty="0">
                <a:latin typeface="Arial MT"/>
                <a:cs typeface="Arial MT"/>
              </a:rPr>
              <a:t> </a:t>
            </a:r>
            <a:r>
              <a:rPr sz="2600" dirty="0">
                <a:latin typeface="Arial MT"/>
                <a:cs typeface="Arial MT"/>
              </a:rPr>
              <a:t>program.</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All</a:t>
            </a:r>
            <a:r>
              <a:rPr sz="2600" spc="-5" dirty="0">
                <a:latin typeface="Arial MT"/>
                <a:cs typeface="Arial MT"/>
              </a:rPr>
              <a:t> </a:t>
            </a:r>
            <a:r>
              <a:rPr sz="2600" dirty="0">
                <a:latin typeface="Arial MT"/>
                <a:cs typeface="Arial MT"/>
              </a:rPr>
              <a:t>address</a:t>
            </a:r>
            <a:r>
              <a:rPr sz="2600" spc="-20" dirty="0">
                <a:latin typeface="Arial MT"/>
                <a:cs typeface="Arial MT"/>
              </a:rPr>
              <a:t> </a:t>
            </a:r>
            <a:r>
              <a:rPr sz="2600" dirty="0">
                <a:latin typeface="Arial MT"/>
                <a:cs typeface="Arial MT"/>
              </a:rPr>
              <a:t>resolution</a:t>
            </a:r>
            <a:r>
              <a:rPr sz="2600" spc="-15" dirty="0">
                <a:latin typeface="Arial MT"/>
                <a:cs typeface="Arial MT"/>
              </a:rPr>
              <a:t> </a:t>
            </a:r>
            <a:r>
              <a:rPr sz="2600" dirty="0">
                <a:latin typeface="Arial MT"/>
                <a:cs typeface="Arial MT"/>
              </a:rPr>
              <a:t>is done at runtime</a:t>
            </a:r>
            <a:r>
              <a:rPr sz="2600" spc="-5" dirty="0">
                <a:latin typeface="Arial MT"/>
                <a:cs typeface="Arial MT"/>
              </a:rPr>
              <a:t> </a:t>
            </a:r>
            <a:r>
              <a:rPr sz="2600" dirty="0">
                <a:latin typeface="Arial MT"/>
                <a:cs typeface="Arial MT"/>
              </a:rPr>
              <a:t>by</a:t>
            </a:r>
            <a:r>
              <a:rPr sz="2600" spc="-10" dirty="0">
                <a:latin typeface="Arial MT"/>
                <a:cs typeface="Arial MT"/>
              </a:rPr>
              <a:t> </a:t>
            </a:r>
            <a:r>
              <a:rPr sz="2600" dirty="0">
                <a:latin typeface="Arial MT"/>
                <a:cs typeface="Arial MT"/>
              </a:rPr>
              <a:t>JVM.</a:t>
            </a:r>
            <a:endParaRPr sz="2600">
              <a:latin typeface="Arial MT"/>
              <a:cs typeface="Arial MT"/>
            </a:endParaRPr>
          </a:p>
          <a:p>
            <a:pPr marL="285115" indent="-273050">
              <a:lnSpc>
                <a:spcPct val="100000"/>
              </a:lnSpc>
              <a:spcBef>
                <a:spcPts val="605"/>
              </a:spcBef>
              <a:buClr>
                <a:srgbClr val="D24717"/>
              </a:buClr>
              <a:buSzPct val="84615"/>
              <a:buFont typeface="Segoe UI Symbol"/>
              <a:buChar char="⚫"/>
              <a:tabLst>
                <a:tab pos="285750" algn="l"/>
              </a:tabLst>
            </a:pPr>
            <a:r>
              <a:rPr sz="2600" dirty="0">
                <a:latin typeface="Arial MT"/>
                <a:cs typeface="Arial MT"/>
              </a:rPr>
              <a:t>This</a:t>
            </a:r>
            <a:r>
              <a:rPr sz="2600" spc="-20" dirty="0">
                <a:latin typeface="Arial MT"/>
                <a:cs typeface="Arial MT"/>
              </a:rPr>
              <a:t> </a:t>
            </a:r>
            <a:r>
              <a:rPr sz="2600" dirty="0">
                <a:latin typeface="Arial MT"/>
                <a:cs typeface="Arial MT"/>
              </a:rPr>
              <a:t>is,</a:t>
            </a:r>
            <a:r>
              <a:rPr sz="2600" spc="-10" dirty="0">
                <a:latin typeface="Arial MT"/>
                <a:cs typeface="Arial MT"/>
              </a:rPr>
              <a:t> </a:t>
            </a:r>
            <a:r>
              <a:rPr sz="2600" dirty="0">
                <a:latin typeface="Arial MT"/>
                <a:cs typeface="Arial MT"/>
              </a:rPr>
              <a:t>Dynamic</a:t>
            </a:r>
            <a:r>
              <a:rPr sz="2600" spc="-45" dirty="0">
                <a:latin typeface="Arial MT"/>
                <a:cs typeface="Arial MT"/>
              </a:rPr>
              <a:t> </a:t>
            </a:r>
            <a:r>
              <a:rPr sz="2600" dirty="0">
                <a:latin typeface="Arial MT"/>
                <a:cs typeface="Arial MT"/>
              </a:rPr>
              <a:t>Linking</a:t>
            </a:r>
            <a:endParaRPr sz="2600">
              <a:latin typeface="Arial MT"/>
              <a:cs typeface="Arial MT"/>
            </a:endParaRPr>
          </a:p>
          <a:p>
            <a:pPr marL="285115" marR="64960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JVM calls main () method using its </a:t>
            </a:r>
            <a:r>
              <a:rPr sz="2600" spc="5" dirty="0">
                <a:latin typeface="Arial MT"/>
                <a:cs typeface="Arial MT"/>
              </a:rPr>
              <a:t> </a:t>
            </a:r>
            <a:r>
              <a:rPr sz="2600" dirty="0">
                <a:latin typeface="Arial MT"/>
                <a:cs typeface="Arial MT"/>
              </a:rPr>
              <a:t>Classname.main</a:t>
            </a:r>
            <a:r>
              <a:rPr sz="2600" spc="-40" dirty="0">
                <a:latin typeface="Arial MT"/>
                <a:cs typeface="Arial MT"/>
              </a:rPr>
              <a:t> </a:t>
            </a:r>
            <a:r>
              <a:rPr sz="2600" dirty="0">
                <a:latin typeface="Arial MT"/>
                <a:cs typeface="Arial MT"/>
              </a:rPr>
              <a:t>()</a:t>
            </a:r>
            <a:r>
              <a:rPr sz="2600" spc="-10" dirty="0">
                <a:latin typeface="Arial MT"/>
                <a:cs typeface="Arial MT"/>
              </a:rPr>
              <a:t> </a:t>
            </a:r>
            <a:r>
              <a:rPr sz="2600" dirty="0">
                <a:latin typeface="Arial MT"/>
                <a:cs typeface="Arial MT"/>
              </a:rPr>
              <a:t>at the time</a:t>
            </a:r>
            <a:r>
              <a:rPr sz="2600" spc="-5" dirty="0">
                <a:latin typeface="Arial MT"/>
                <a:cs typeface="Arial MT"/>
              </a:rPr>
              <a:t> </a:t>
            </a:r>
            <a:r>
              <a:rPr sz="2600" dirty="0">
                <a:latin typeface="Arial MT"/>
                <a:cs typeface="Arial MT"/>
              </a:rPr>
              <a:t>of running</a:t>
            </a:r>
            <a:r>
              <a:rPr sz="2600" spc="-15" dirty="0">
                <a:latin typeface="Arial MT"/>
                <a:cs typeface="Arial MT"/>
              </a:rPr>
              <a:t> </a:t>
            </a:r>
            <a:r>
              <a:rPr sz="2600" dirty="0">
                <a:latin typeface="Arial MT"/>
                <a:cs typeface="Arial MT"/>
              </a:rPr>
              <a:t>the </a:t>
            </a:r>
            <a:r>
              <a:rPr sz="2600" spc="-705" dirty="0">
                <a:latin typeface="Arial MT"/>
                <a:cs typeface="Arial MT"/>
              </a:rPr>
              <a:t> </a:t>
            </a:r>
            <a:r>
              <a:rPr sz="2600" dirty="0">
                <a:latin typeface="Arial MT"/>
                <a:cs typeface="Arial MT"/>
              </a:rPr>
              <a:t>program.</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Main</a:t>
            </a:r>
            <a:r>
              <a:rPr sz="2600" spc="-15" dirty="0">
                <a:latin typeface="Arial MT"/>
                <a:cs typeface="Arial MT"/>
              </a:rPr>
              <a:t> </a:t>
            </a:r>
            <a:r>
              <a:rPr sz="2600" dirty="0">
                <a:latin typeface="Arial MT"/>
                <a:cs typeface="Arial MT"/>
              </a:rPr>
              <a:t>need to</a:t>
            </a:r>
            <a:r>
              <a:rPr sz="2600" spc="5" dirty="0">
                <a:latin typeface="Arial MT"/>
                <a:cs typeface="Arial MT"/>
              </a:rPr>
              <a:t> </a:t>
            </a:r>
            <a:r>
              <a:rPr sz="2600" dirty="0">
                <a:latin typeface="Arial MT"/>
                <a:cs typeface="Arial MT"/>
              </a:rPr>
              <a:t>be</a:t>
            </a:r>
            <a:r>
              <a:rPr sz="2600" spc="10" dirty="0">
                <a:latin typeface="Arial MT"/>
                <a:cs typeface="Arial MT"/>
              </a:rPr>
              <a:t> </a:t>
            </a:r>
            <a:r>
              <a:rPr sz="2600" dirty="0">
                <a:latin typeface="Arial MT"/>
                <a:cs typeface="Arial MT"/>
              </a:rPr>
              <a:t>public</a:t>
            </a:r>
            <a:r>
              <a:rPr sz="2600" spc="-10" dirty="0">
                <a:latin typeface="Arial MT"/>
                <a:cs typeface="Arial MT"/>
              </a:rPr>
              <a:t> </a:t>
            </a:r>
            <a:r>
              <a:rPr sz="2600" dirty="0">
                <a:latin typeface="Arial MT"/>
                <a:cs typeface="Arial MT"/>
              </a:rPr>
              <a:t>to be accessed</a:t>
            </a:r>
            <a:r>
              <a:rPr sz="2600" spc="-20" dirty="0">
                <a:latin typeface="Arial MT"/>
                <a:cs typeface="Arial MT"/>
              </a:rPr>
              <a:t> </a:t>
            </a:r>
            <a:r>
              <a:rPr sz="2600" dirty="0">
                <a:latin typeface="Arial MT"/>
                <a:cs typeface="Arial MT"/>
              </a:rPr>
              <a:t>by</a:t>
            </a:r>
            <a:r>
              <a:rPr sz="2600" spc="-10" dirty="0">
                <a:latin typeface="Arial MT"/>
                <a:cs typeface="Arial MT"/>
              </a:rPr>
              <a:t> </a:t>
            </a:r>
            <a:r>
              <a:rPr sz="2600" dirty="0">
                <a:latin typeface="Arial MT"/>
                <a:cs typeface="Arial MT"/>
              </a:rPr>
              <a:t>JVM.</a:t>
            </a:r>
            <a:endParaRPr sz="2600">
              <a:latin typeface="Arial MT"/>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7428" y="109219"/>
            <a:ext cx="654558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Primitive</a:t>
            </a:r>
            <a:r>
              <a:rPr sz="4000" spc="5" dirty="0">
                <a:solidFill>
                  <a:srgbClr val="696363"/>
                </a:solidFill>
              </a:rPr>
              <a:t> </a:t>
            </a:r>
            <a:r>
              <a:rPr sz="4000" spc="-5" dirty="0">
                <a:solidFill>
                  <a:srgbClr val="696363"/>
                </a:solidFill>
              </a:rPr>
              <a:t>Data</a:t>
            </a:r>
            <a:r>
              <a:rPr sz="4000" spc="-75" dirty="0">
                <a:solidFill>
                  <a:srgbClr val="696363"/>
                </a:solidFill>
              </a:rPr>
              <a:t> </a:t>
            </a:r>
            <a:r>
              <a:rPr sz="4000" spc="-50" dirty="0">
                <a:solidFill>
                  <a:srgbClr val="696363"/>
                </a:solidFill>
              </a:rPr>
              <a:t>Types</a:t>
            </a:r>
            <a:r>
              <a:rPr sz="4000" spc="-15" dirty="0">
                <a:solidFill>
                  <a:srgbClr val="696363"/>
                </a:solidFill>
              </a:rPr>
              <a:t> </a:t>
            </a:r>
            <a:r>
              <a:rPr sz="4000" spc="-5" dirty="0">
                <a:solidFill>
                  <a:srgbClr val="696363"/>
                </a:solidFill>
              </a:rPr>
              <a:t>in</a:t>
            </a:r>
            <a:r>
              <a:rPr sz="4000" spc="-15" dirty="0">
                <a:solidFill>
                  <a:srgbClr val="696363"/>
                </a:solidFill>
              </a:rPr>
              <a:t> </a:t>
            </a:r>
            <a:r>
              <a:rPr sz="4000" spc="-150" dirty="0">
                <a:solidFill>
                  <a:srgbClr val="696363"/>
                </a:solidFill>
              </a:rPr>
              <a:t>JAVA</a:t>
            </a:r>
            <a:endParaRPr sz="4000"/>
          </a:p>
        </p:txBody>
      </p:sp>
      <p:graphicFrame>
        <p:nvGraphicFramePr>
          <p:cNvPr id="3" name="object 3"/>
          <p:cNvGraphicFramePr>
            <a:graphicFrameLocks noGrp="1"/>
          </p:cNvGraphicFramePr>
          <p:nvPr/>
        </p:nvGraphicFramePr>
        <p:xfrm>
          <a:off x="206451" y="990959"/>
          <a:ext cx="8300085" cy="5035521"/>
        </p:xfrm>
        <a:graphic>
          <a:graphicData uri="http://schemas.openxmlformats.org/drawingml/2006/table">
            <a:tbl>
              <a:tblPr firstRow="1" bandRow="1">
                <a:tableStyleId>{2D5ABB26-0587-4C30-8999-92F81FD0307C}</a:tableStyleId>
              </a:tblPr>
              <a:tblGrid>
                <a:gridCol w="1757680">
                  <a:extLst>
                    <a:ext uri="{9D8B030D-6E8A-4147-A177-3AD203B41FA5}">
                      <a16:colId xmlns:a16="http://schemas.microsoft.com/office/drawing/2014/main" val="20000"/>
                    </a:ext>
                  </a:extLst>
                </a:gridCol>
                <a:gridCol w="2332355">
                  <a:extLst>
                    <a:ext uri="{9D8B030D-6E8A-4147-A177-3AD203B41FA5}">
                      <a16:colId xmlns:a16="http://schemas.microsoft.com/office/drawing/2014/main" val="20001"/>
                    </a:ext>
                  </a:extLst>
                </a:gridCol>
                <a:gridCol w="2002155">
                  <a:extLst>
                    <a:ext uri="{9D8B030D-6E8A-4147-A177-3AD203B41FA5}">
                      <a16:colId xmlns:a16="http://schemas.microsoft.com/office/drawing/2014/main" val="20002"/>
                    </a:ext>
                  </a:extLst>
                </a:gridCol>
                <a:gridCol w="2207895">
                  <a:extLst>
                    <a:ext uri="{9D8B030D-6E8A-4147-A177-3AD203B41FA5}">
                      <a16:colId xmlns:a16="http://schemas.microsoft.com/office/drawing/2014/main" val="20003"/>
                    </a:ext>
                  </a:extLst>
                </a:gridCol>
              </a:tblGrid>
              <a:tr h="402749">
                <a:tc>
                  <a:txBody>
                    <a:bodyPr/>
                    <a:lstStyle/>
                    <a:p>
                      <a:pPr marL="127000">
                        <a:lnSpc>
                          <a:spcPts val="2215"/>
                        </a:lnSpc>
                      </a:pPr>
                      <a:r>
                        <a:rPr sz="2000" b="1" dirty="0">
                          <a:solidFill>
                            <a:srgbClr val="00AF50"/>
                          </a:solidFill>
                          <a:latin typeface="Arial"/>
                          <a:cs typeface="Arial"/>
                        </a:rPr>
                        <a:t>Data</a:t>
                      </a:r>
                      <a:r>
                        <a:rPr sz="2000" b="1" spc="-65" dirty="0">
                          <a:solidFill>
                            <a:srgbClr val="00AF50"/>
                          </a:solidFill>
                          <a:latin typeface="Arial"/>
                          <a:cs typeface="Arial"/>
                        </a:rPr>
                        <a:t> </a:t>
                      </a:r>
                      <a:r>
                        <a:rPr sz="2000" b="1" spc="-45" dirty="0">
                          <a:solidFill>
                            <a:srgbClr val="00AF50"/>
                          </a:solidFill>
                          <a:latin typeface="Arial"/>
                          <a:cs typeface="Arial"/>
                        </a:rPr>
                        <a:t>Type</a:t>
                      </a:r>
                      <a:endParaRPr sz="2000" dirty="0">
                        <a:latin typeface="Arial"/>
                        <a:cs typeface="Arial"/>
                      </a:endParaRPr>
                    </a:p>
                  </a:txBody>
                  <a:tcPr marL="0" marR="0" marT="0" marB="0"/>
                </a:tc>
                <a:tc>
                  <a:txBody>
                    <a:bodyPr/>
                    <a:lstStyle/>
                    <a:p>
                      <a:pPr marL="439420">
                        <a:lnSpc>
                          <a:spcPts val="2215"/>
                        </a:lnSpc>
                      </a:pPr>
                      <a:r>
                        <a:rPr sz="2000" b="1" dirty="0">
                          <a:solidFill>
                            <a:srgbClr val="00AF50"/>
                          </a:solidFill>
                          <a:latin typeface="Arial"/>
                          <a:cs typeface="Arial"/>
                        </a:rPr>
                        <a:t>Memory</a:t>
                      </a:r>
                      <a:r>
                        <a:rPr sz="2000" b="1" spc="-65" dirty="0">
                          <a:solidFill>
                            <a:srgbClr val="00AF50"/>
                          </a:solidFill>
                          <a:latin typeface="Arial"/>
                          <a:cs typeface="Arial"/>
                        </a:rPr>
                        <a:t> </a:t>
                      </a:r>
                      <a:r>
                        <a:rPr sz="2000" b="1" spc="-5" dirty="0">
                          <a:solidFill>
                            <a:srgbClr val="00AF50"/>
                          </a:solidFill>
                          <a:latin typeface="Arial"/>
                          <a:cs typeface="Arial"/>
                        </a:rPr>
                        <a:t>Size</a:t>
                      </a:r>
                      <a:endParaRPr sz="2000">
                        <a:latin typeface="Arial"/>
                        <a:cs typeface="Arial"/>
                      </a:endParaRPr>
                    </a:p>
                  </a:txBody>
                  <a:tcPr marL="0" marR="0" marT="0" marB="0"/>
                </a:tc>
                <a:tc>
                  <a:txBody>
                    <a:bodyPr/>
                    <a:lstStyle/>
                    <a:p>
                      <a:pPr marL="177800">
                        <a:lnSpc>
                          <a:spcPts val="2215"/>
                        </a:lnSpc>
                      </a:pPr>
                      <a:r>
                        <a:rPr sz="2000" b="1" dirty="0">
                          <a:solidFill>
                            <a:srgbClr val="00AF50"/>
                          </a:solidFill>
                          <a:latin typeface="Arial"/>
                          <a:cs typeface="Arial"/>
                        </a:rPr>
                        <a:t>Default</a:t>
                      </a:r>
                      <a:r>
                        <a:rPr sz="2000" b="1" spc="-80" dirty="0">
                          <a:solidFill>
                            <a:srgbClr val="00AF50"/>
                          </a:solidFill>
                          <a:latin typeface="Arial"/>
                          <a:cs typeface="Arial"/>
                        </a:rPr>
                        <a:t> </a:t>
                      </a:r>
                      <a:r>
                        <a:rPr sz="2000" b="1" spc="-5" dirty="0">
                          <a:solidFill>
                            <a:srgbClr val="00AF50"/>
                          </a:solidFill>
                          <a:latin typeface="Arial"/>
                          <a:cs typeface="Arial"/>
                        </a:rPr>
                        <a:t>value</a:t>
                      </a:r>
                      <a:endParaRPr sz="2000">
                        <a:latin typeface="Arial"/>
                        <a:cs typeface="Arial"/>
                      </a:endParaRPr>
                    </a:p>
                  </a:txBody>
                  <a:tcPr marL="0" marR="0" marT="0" marB="0"/>
                </a:tc>
                <a:tc>
                  <a:txBody>
                    <a:bodyPr/>
                    <a:lstStyle/>
                    <a:p>
                      <a:pPr marL="246379">
                        <a:lnSpc>
                          <a:spcPts val="2215"/>
                        </a:lnSpc>
                      </a:pPr>
                      <a:r>
                        <a:rPr sz="2000" b="1" dirty="0">
                          <a:solidFill>
                            <a:srgbClr val="00AF50"/>
                          </a:solidFill>
                          <a:latin typeface="Arial"/>
                          <a:cs typeface="Arial"/>
                        </a:rPr>
                        <a:t>Declaration</a:t>
                      </a:r>
                      <a:endParaRPr sz="2000">
                        <a:latin typeface="Arial"/>
                        <a:cs typeface="Arial"/>
                      </a:endParaRPr>
                    </a:p>
                  </a:txBody>
                  <a:tcPr marL="0" marR="0" marT="0" marB="0"/>
                </a:tc>
                <a:extLst>
                  <a:ext uri="{0D108BD9-81ED-4DB2-BD59-A6C34878D82A}">
                    <a16:rowId xmlns:a16="http://schemas.microsoft.com/office/drawing/2014/main" val="10000"/>
                  </a:ext>
                </a:extLst>
              </a:tr>
              <a:tr h="499401">
                <a:tc>
                  <a:txBody>
                    <a:bodyPr/>
                    <a:lstStyle/>
                    <a:p>
                      <a:pPr marL="127000">
                        <a:lnSpc>
                          <a:spcPct val="100000"/>
                        </a:lnSpc>
                        <a:spcBef>
                          <a:spcPts val="760"/>
                        </a:spcBef>
                      </a:pPr>
                      <a:r>
                        <a:rPr sz="1800" b="1" spc="-5" dirty="0">
                          <a:latin typeface="Arial"/>
                          <a:cs typeface="Arial"/>
                        </a:rPr>
                        <a:t>byte</a:t>
                      </a:r>
                      <a:endParaRPr sz="1800">
                        <a:latin typeface="Arial"/>
                        <a:cs typeface="Arial"/>
                      </a:endParaRPr>
                    </a:p>
                  </a:txBody>
                  <a:tcPr marL="0" marR="0" marT="96520" marB="0"/>
                </a:tc>
                <a:tc>
                  <a:txBody>
                    <a:bodyPr/>
                    <a:lstStyle/>
                    <a:p>
                      <a:pPr marL="439420">
                        <a:lnSpc>
                          <a:spcPct val="100000"/>
                        </a:lnSpc>
                        <a:spcBef>
                          <a:spcPts val="760"/>
                        </a:spcBef>
                      </a:pPr>
                      <a:r>
                        <a:rPr sz="1800" b="1" spc="-5" dirty="0">
                          <a:latin typeface="Arial"/>
                          <a:cs typeface="Arial"/>
                        </a:rPr>
                        <a:t>8</a:t>
                      </a:r>
                      <a:r>
                        <a:rPr sz="1800" b="1" spc="-45" dirty="0">
                          <a:latin typeface="Arial"/>
                          <a:cs typeface="Arial"/>
                        </a:rPr>
                        <a:t> </a:t>
                      </a:r>
                      <a:r>
                        <a:rPr sz="1800" b="1" dirty="0">
                          <a:latin typeface="Arial"/>
                          <a:cs typeface="Arial"/>
                        </a:rPr>
                        <a:t>bits</a:t>
                      </a:r>
                      <a:endParaRPr sz="1800">
                        <a:latin typeface="Arial"/>
                        <a:cs typeface="Arial"/>
                      </a:endParaRPr>
                    </a:p>
                  </a:txBody>
                  <a:tcPr marL="0" marR="0" marT="96520" marB="0"/>
                </a:tc>
                <a:tc>
                  <a:txBody>
                    <a:bodyPr/>
                    <a:lstStyle/>
                    <a:p>
                      <a:pPr marL="177800">
                        <a:lnSpc>
                          <a:spcPct val="100000"/>
                        </a:lnSpc>
                        <a:spcBef>
                          <a:spcPts val="760"/>
                        </a:spcBef>
                      </a:pPr>
                      <a:r>
                        <a:rPr sz="1800" b="1" dirty="0">
                          <a:latin typeface="Arial"/>
                          <a:cs typeface="Arial"/>
                        </a:rPr>
                        <a:t>0</a:t>
                      </a:r>
                      <a:endParaRPr sz="1800">
                        <a:latin typeface="Arial"/>
                        <a:cs typeface="Arial"/>
                      </a:endParaRPr>
                    </a:p>
                  </a:txBody>
                  <a:tcPr marL="0" marR="0" marT="96520" marB="0"/>
                </a:tc>
                <a:tc>
                  <a:txBody>
                    <a:bodyPr/>
                    <a:lstStyle/>
                    <a:p>
                      <a:pPr marL="246379">
                        <a:lnSpc>
                          <a:spcPct val="100000"/>
                        </a:lnSpc>
                        <a:spcBef>
                          <a:spcPts val="760"/>
                        </a:spcBef>
                      </a:pPr>
                      <a:r>
                        <a:rPr sz="1800" b="1" spc="-5" dirty="0">
                          <a:latin typeface="Arial"/>
                          <a:cs typeface="Arial"/>
                        </a:rPr>
                        <a:t>byte</a:t>
                      </a:r>
                      <a:r>
                        <a:rPr sz="1800" b="1" spc="-30" dirty="0">
                          <a:latin typeface="Arial"/>
                          <a:cs typeface="Arial"/>
                        </a:rPr>
                        <a:t> </a:t>
                      </a:r>
                      <a:r>
                        <a:rPr sz="1800" b="1" spc="-5" dirty="0">
                          <a:latin typeface="Arial"/>
                          <a:cs typeface="Arial"/>
                        </a:rPr>
                        <a:t>a=9;</a:t>
                      </a:r>
                      <a:endParaRPr sz="1800">
                        <a:latin typeface="Arial"/>
                        <a:cs typeface="Arial"/>
                      </a:endParaRPr>
                    </a:p>
                  </a:txBody>
                  <a:tcPr marL="0" marR="0" marT="96520" marB="0"/>
                </a:tc>
                <a:extLst>
                  <a:ext uri="{0D108BD9-81ED-4DB2-BD59-A6C34878D82A}">
                    <a16:rowId xmlns:a16="http://schemas.microsoft.com/office/drawing/2014/main" val="10001"/>
                  </a:ext>
                </a:extLst>
              </a:tr>
              <a:tr h="506889">
                <a:tc>
                  <a:txBody>
                    <a:bodyPr/>
                    <a:lstStyle/>
                    <a:p>
                      <a:pPr marL="127000">
                        <a:lnSpc>
                          <a:spcPct val="100000"/>
                        </a:lnSpc>
                        <a:spcBef>
                          <a:spcPts val="819"/>
                        </a:spcBef>
                      </a:pPr>
                      <a:r>
                        <a:rPr sz="1800" b="1" spc="-5" dirty="0">
                          <a:latin typeface="Arial"/>
                          <a:cs typeface="Arial"/>
                        </a:rPr>
                        <a:t>short</a:t>
                      </a:r>
                      <a:endParaRPr sz="1800">
                        <a:latin typeface="Arial"/>
                        <a:cs typeface="Arial"/>
                      </a:endParaRPr>
                    </a:p>
                  </a:txBody>
                  <a:tcPr marL="0" marR="0" marT="104139" marB="0"/>
                </a:tc>
                <a:tc>
                  <a:txBody>
                    <a:bodyPr/>
                    <a:lstStyle/>
                    <a:p>
                      <a:pPr marL="439420">
                        <a:lnSpc>
                          <a:spcPct val="100000"/>
                        </a:lnSpc>
                        <a:spcBef>
                          <a:spcPts val="819"/>
                        </a:spcBef>
                      </a:pPr>
                      <a:r>
                        <a:rPr sz="1800" b="1" spc="-5" dirty="0">
                          <a:latin typeface="Arial"/>
                          <a:cs typeface="Arial"/>
                        </a:rPr>
                        <a:t>16</a:t>
                      </a:r>
                      <a:r>
                        <a:rPr sz="1800" b="1" spc="-50" dirty="0">
                          <a:latin typeface="Arial"/>
                          <a:cs typeface="Arial"/>
                        </a:rPr>
                        <a:t> </a:t>
                      </a:r>
                      <a:r>
                        <a:rPr sz="1800" b="1" dirty="0">
                          <a:latin typeface="Arial"/>
                          <a:cs typeface="Arial"/>
                        </a:rPr>
                        <a:t>bits</a:t>
                      </a:r>
                      <a:endParaRPr sz="1800">
                        <a:latin typeface="Arial"/>
                        <a:cs typeface="Arial"/>
                      </a:endParaRPr>
                    </a:p>
                  </a:txBody>
                  <a:tcPr marL="0" marR="0" marT="104139" marB="0"/>
                </a:tc>
                <a:tc>
                  <a:txBody>
                    <a:bodyPr/>
                    <a:lstStyle/>
                    <a:p>
                      <a:pPr marL="177800">
                        <a:lnSpc>
                          <a:spcPct val="100000"/>
                        </a:lnSpc>
                        <a:spcBef>
                          <a:spcPts val="819"/>
                        </a:spcBef>
                      </a:pPr>
                      <a:r>
                        <a:rPr sz="1800" b="1" dirty="0">
                          <a:latin typeface="Arial"/>
                          <a:cs typeface="Arial"/>
                        </a:rPr>
                        <a:t>0</a:t>
                      </a:r>
                      <a:endParaRPr sz="1800">
                        <a:latin typeface="Arial"/>
                        <a:cs typeface="Arial"/>
                      </a:endParaRPr>
                    </a:p>
                  </a:txBody>
                  <a:tcPr marL="0" marR="0" marT="104139" marB="0"/>
                </a:tc>
                <a:tc>
                  <a:txBody>
                    <a:bodyPr/>
                    <a:lstStyle/>
                    <a:p>
                      <a:pPr marL="246379">
                        <a:lnSpc>
                          <a:spcPct val="100000"/>
                        </a:lnSpc>
                        <a:spcBef>
                          <a:spcPts val="819"/>
                        </a:spcBef>
                      </a:pPr>
                      <a:r>
                        <a:rPr sz="1800" b="1" spc="-5" dirty="0">
                          <a:latin typeface="Arial"/>
                          <a:cs typeface="Arial"/>
                        </a:rPr>
                        <a:t>short</a:t>
                      </a:r>
                      <a:r>
                        <a:rPr sz="1800" b="1" spc="-30" dirty="0">
                          <a:latin typeface="Arial"/>
                          <a:cs typeface="Arial"/>
                        </a:rPr>
                        <a:t> </a:t>
                      </a:r>
                      <a:r>
                        <a:rPr sz="1800" b="1" spc="-5" dirty="0">
                          <a:latin typeface="Arial"/>
                          <a:cs typeface="Arial"/>
                        </a:rPr>
                        <a:t>b=89;</a:t>
                      </a:r>
                      <a:endParaRPr sz="1800">
                        <a:latin typeface="Arial"/>
                        <a:cs typeface="Arial"/>
                      </a:endParaRPr>
                    </a:p>
                  </a:txBody>
                  <a:tcPr marL="0" marR="0" marT="104139" marB="0"/>
                </a:tc>
                <a:extLst>
                  <a:ext uri="{0D108BD9-81ED-4DB2-BD59-A6C34878D82A}">
                    <a16:rowId xmlns:a16="http://schemas.microsoft.com/office/drawing/2014/main" val="10002"/>
                  </a:ext>
                </a:extLst>
              </a:tr>
              <a:tr h="506867">
                <a:tc>
                  <a:txBody>
                    <a:bodyPr/>
                    <a:lstStyle/>
                    <a:p>
                      <a:pPr marL="127000">
                        <a:lnSpc>
                          <a:spcPct val="100000"/>
                        </a:lnSpc>
                        <a:spcBef>
                          <a:spcPts val="819"/>
                        </a:spcBef>
                      </a:pPr>
                      <a:r>
                        <a:rPr sz="1800" b="1" dirty="0">
                          <a:latin typeface="Arial"/>
                          <a:cs typeface="Arial"/>
                        </a:rPr>
                        <a:t>int</a:t>
                      </a:r>
                      <a:endParaRPr sz="1800" dirty="0">
                        <a:latin typeface="Arial"/>
                        <a:cs typeface="Arial"/>
                      </a:endParaRPr>
                    </a:p>
                  </a:txBody>
                  <a:tcPr marL="0" marR="0" marT="104139" marB="0"/>
                </a:tc>
                <a:tc>
                  <a:txBody>
                    <a:bodyPr/>
                    <a:lstStyle/>
                    <a:p>
                      <a:pPr marL="439420">
                        <a:lnSpc>
                          <a:spcPct val="100000"/>
                        </a:lnSpc>
                        <a:spcBef>
                          <a:spcPts val="819"/>
                        </a:spcBef>
                      </a:pPr>
                      <a:r>
                        <a:rPr sz="1800" b="1" spc="-5" dirty="0">
                          <a:latin typeface="Arial"/>
                          <a:cs typeface="Arial"/>
                        </a:rPr>
                        <a:t>32</a:t>
                      </a:r>
                      <a:r>
                        <a:rPr sz="1800" b="1" spc="-50" dirty="0">
                          <a:latin typeface="Arial"/>
                          <a:cs typeface="Arial"/>
                        </a:rPr>
                        <a:t> </a:t>
                      </a:r>
                      <a:r>
                        <a:rPr sz="1800" b="1" dirty="0">
                          <a:latin typeface="Arial"/>
                          <a:cs typeface="Arial"/>
                        </a:rPr>
                        <a:t>bits</a:t>
                      </a:r>
                      <a:endParaRPr sz="1800" dirty="0">
                        <a:latin typeface="Arial"/>
                        <a:cs typeface="Arial"/>
                      </a:endParaRPr>
                    </a:p>
                  </a:txBody>
                  <a:tcPr marL="0" marR="0" marT="104139" marB="0"/>
                </a:tc>
                <a:tc>
                  <a:txBody>
                    <a:bodyPr/>
                    <a:lstStyle/>
                    <a:p>
                      <a:pPr marL="177800">
                        <a:lnSpc>
                          <a:spcPct val="100000"/>
                        </a:lnSpc>
                        <a:spcBef>
                          <a:spcPts val="819"/>
                        </a:spcBef>
                      </a:pPr>
                      <a:r>
                        <a:rPr sz="1800" b="1" dirty="0">
                          <a:latin typeface="Arial"/>
                          <a:cs typeface="Arial"/>
                        </a:rPr>
                        <a:t>0</a:t>
                      </a:r>
                      <a:endParaRPr sz="1800">
                        <a:latin typeface="Arial"/>
                        <a:cs typeface="Arial"/>
                      </a:endParaRPr>
                    </a:p>
                  </a:txBody>
                  <a:tcPr marL="0" marR="0" marT="104139" marB="0"/>
                </a:tc>
                <a:tc>
                  <a:txBody>
                    <a:bodyPr/>
                    <a:lstStyle/>
                    <a:p>
                      <a:pPr marL="246379">
                        <a:lnSpc>
                          <a:spcPct val="100000"/>
                        </a:lnSpc>
                        <a:spcBef>
                          <a:spcPts val="819"/>
                        </a:spcBef>
                      </a:pPr>
                      <a:r>
                        <a:rPr sz="1800" b="1" dirty="0">
                          <a:latin typeface="Arial"/>
                          <a:cs typeface="Arial"/>
                        </a:rPr>
                        <a:t>int</a:t>
                      </a:r>
                      <a:r>
                        <a:rPr sz="1800" b="1" spc="-55" dirty="0">
                          <a:latin typeface="Arial"/>
                          <a:cs typeface="Arial"/>
                        </a:rPr>
                        <a:t> </a:t>
                      </a:r>
                      <a:r>
                        <a:rPr sz="1800" b="1" spc="-5" dirty="0">
                          <a:latin typeface="Arial"/>
                          <a:cs typeface="Arial"/>
                        </a:rPr>
                        <a:t>c=8789;</a:t>
                      </a:r>
                      <a:endParaRPr sz="1800">
                        <a:latin typeface="Arial"/>
                        <a:cs typeface="Arial"/>
                      </a:endParaRPr>
                    </a:p>
                  </a:txBody>
                  <a:tcPr marL="0" marR="0" marT="104139" marB="0"/>
                </a:tc>
                <a:extLst>
                  <a:ext uri="{0D108BD9-81ED-4DB2-BD59-A6C34878D82A}">
                    <a16:rowId xmlns:a16="http://schemas.microsoft.com/office/drawing/2014/main" val="10003"/>
                  </a:ext>
                </a:extLst>
              </a:tr>
              <a:tr h="506697">
                <a:tc>
                  <a:txBody>
                    <a:bodyPr/>
                    <a:lstStyle/>
                    <a:p>
                      <a:pPr marL="127000">
                        <a:lnSpc>
                          <a:spcPct val="100000"/>
                        </a:lnSpc>
                        <a:spcBef>
                          <a:spcPts val="815"/>
                        </a:spcBef>
                      </a:pPr>
                      <a:r>
                        <a:rPr sz="1800" b="1" dirty="0">
                          <a:latin typeface="Arial"/>
                          <a:cs typeface="Arial"/>
                        </a:rPr>
                        <a:t>long</a:t>
                      </a:r>
                      <a:endParaRPr sz="1800" dirty="0">
                        <a:latin typeface="Arial"/>
                        <a:cs typeface="Arial"/>
                      </a:endParaRPr>
                    </a:p>
                  </a:txBody>
                  <a:tcPr marL="0" marR="0" marT="103505" marB="0"/>
                </a:tc>
                <a:tc>
                  <a:txBody>
                    <a:bodyPr/>
                    <a:lstStyle/>
                    <a:p>
                      <a:pPr marL="439420">
                        <a:lnSpc>
                          <a:spcPct val="100000"/>
                        </a:lnSpc>
                        <a:spcBef>
                          <a:spcPts val="815"/>
                        </a:spcBef>
                      </a:pPr>
                      <a:r>
                        <a:rPr sz="1800" b="1" spc="-5" dirty="0">
                          <a:latin typeface="Arial"/>
                          <a:cs typeface="Arial"/>
                        </a:rPr>
                        <a:t>64</a:t>
                      </a:r>
                      <a:r>
                        <a:rPr sz="1800" b="1" spc="-50" dirty="0">
                          <a:latin typeface="Arial"/>
                          <a:cs typeface="Arial"/>
                        </a:rPr>
                        <a:t> </a:t>
                      </a:r>
                      <a:r>
                        <a:rPr sz="1800" b="1" dirty="0">
                          <a:latin typeface="Arial"/>
                          <a:cs typeface="Arial"/>
                        </a:rPr>
                        <a:t>bits</a:t>
                      </a:r>
                      <a:endParaRPr sz="1800">
                        <a:latin typeface="Arial"/>
                        <a:cs typeface="Arial"/>
                      </a:endParaRPr>
                    </a:p>
                  </a:txBody>
                  <a:tcPr marL="0" marR="0" marT="103505" marB="0"/>
                </a:tc>
                <a:tc>
                  <a:txBody>
                    <a:bodyPr/>
                    <a:lstStyle/>
                    <a:p>
                      <a:pPr marL="177800">
                        <a:lnSpc>
                          <a:spcPct val="100000"/>
                        </a:lnSpc>
                        <a:spcBef>
                          <a:spcPts val="815"/>
                        </a:spcBef>
                      </a:pPr>
                      <a:r>
                        <a:rPr sz="1800" b="1" dirty="0">
                          <a:latin typeface="Arial"/>
                          <a:cs typeface="Arial"/>
                        </a:rPr>
                        <a:t>0</a:t>
                      </a:r>
                      <a:endParaRPr sz="1800">
                        <a:latin typeface="Arial"/>
                        <a:cs typeface="Arial"/>
                      </a:endParaRPr>
                    </a:p>
                  </a:txBody>
                  <a:tcPr marL="0" marR="0" marT="103505" marB="0"/>
                </a:tc>
                <a:tc>
                  <a:txBody>
                    <a:bodyPr/>
                    <a:lstStyle/>
                    <a:p>
                      <a:pPr marL="246379">
                        <a:lnSpc>
                          <a:spcPct val="100000"/>
                        </a:lnSpc>
                        <a:spcBef>
                          <a:spcPts val="815"/>
                        </a:spcBef>
                      </a:pPr>
                      <a:r>
                        <a:rPr sz="1800" b="1" spc="-5" dirty="0">
                          <a:latin typeface="Arial"/>
                          <a:cs typeface="Arial"/>
                        </a:rPr>
                        <a:t>long=9878688;</a:t>
                      </a:r>
                      <a:endParaRPr sz="1800">
                        <a:latin typeface="Arial"/>
                        <a:cs typeface="Arial"/>
                      </a:endParaRPr>
                    </a:p>
                  </a:txBody>
                  <a:tcPr marL="0" marR="0" marT="103505" marB="0"/>
                </a:tc>
                <a:extLst>
                  <a:ext uri="{0D108BD9-81ED-4DB2-BD59-A6C34878D82A}">
                    <a16:rowId xmlns:a16="http://schemas.microsoft.com/office/drawing/2014/main" val="10004"/>
                  </a:ext>
                </a:extLst>
              </a:tr>
              <a:tr h="625475">
                <a:tc>
                  <a:txBody>
                    <a:bodyPr/>
                    <a:lstStyle/>
                    <a:p>
                      <a:pPr marL="127000">
                        <a:lnSpc>
                          <a:spcPct val="100000"/>
                        </a:lnSpc>
                        <a:spcBef>
                          <a:spcPts val="820"/>
                        </a:spcBef>
                      </a:pPr>
                      <a:r>
                        <a:rPr sz="1800" b="1" dirty="0">
                          <a:latin typeface="Arial"/>
                          <a:cs typeface="Arial"/>
                        </a:rPr>
                        <a:t>float</a:t>
                      </a:r>
                      <a:endParaRPr sz="1800">
                        <a:latin typeface="Arial"/>
                        <a:cs typeface="Arial"/>
                      </a:endParaRPr>
                    </a:p>
                  </a:txBody>
                  <a:tcPr marL="0" marR="0" marT="104140" marB="0"/>
                </a:tc>
                <a:tc>
                  <a:txBody>
                    <a:bodyPr/>
                    <a:lstStyle/>
                    <a:p>
                      <a:pPr marL="439420">
                        <a:lnSpc>
                          <a:spcPct val="100000"/>
                        </a:lnSpc>
                        <a:spcBef>
                          <a:spcPts val="820"/>
                        </a:spcBef>
                      </a:pPr>
                      <a:r>
                        <a:rPr sz="1800" b="1" spc="-5" dirty="0">
                          <a:latin typeface="Arial"/>
                          <a:cs typeface="Arial"/>
                        </a:rPr>
                        <a:t>32</a:t>
                      </a:r>
                      <a:r>
                        <a:rPr sz="1800" b="1" spc="-50" dirty="0">
                          <a:latin typeface="Arial"/>
                          <a:cs typeface="Arial"/>
                        </a:rPr>
                        <a:t> </a:t>
                      </a:r>
                      <a:r>
                        <a:rPr sz="1800" b="1" dirty="0">
                          <a:latin typeface="Arial"/>
                          <a:cs typeface="Arial"/>
                        </a:rPr>
                        <a:t>bits</a:t>
                      </a:r>
                      <a:endParaRPr sz="1800" dirty="0">
                        <a:latin typeface="Arial"/>
                        <a:cs typeface="Arial"/>
                      </a:endParaRPr>
                    </a:p>
                  </a:txBody>
                  <a:tcPr marL="0" marR="0" marT="104140" marB="0"/>
                </a:tc>
                <a:tc>
                  <a:txBody>
                    <a:bodyPr/>
                    <a:lstStyle/>
                    <a:p>
                      <a:pPr marL="177800">
                        <a:lnSpc>
                          <a:spcPct val="100000"/>
                        </a:lnSpc>
                        <a:spcBef>
                          <a:spcPts val="820"/>
                        </a:spcBef>
                      </a:pPr>
                      <a:r>
                        <a:rPr sz="1800" b="1" spc="-5" dirty="0">
                          <a:latin typeface="Arial"/>
                          <a:cs typeface="Arial"/>
                        </a:rPr>
                        <a:t>0.0f</a:t>
                      </a:r>
                      <a:endParaRPr sz="1800">
                        <a:latin typeface="Arial"/>
                        <a:cs typeface="Arial"/>
                      </a:endParaRPr>
                    </a:p>
                  </a:txBody>
                  <a:tcPr marL="0" marR="0" marT="104140" marB="0"/>
                </a:tc>
                <a:tc>
                  <a:txBody>
                    <a:bodyPr/>
                    <a:lstStyle/>
                    <a:p>
                      <a:pPr marL="246379">
                        <a:lnSpc>
                          <a:spcPct val="100000"/>
                        </a:lnSpc>
                        <a:spcBef>
                          <a:spcPts val="820"/>
                        </a:spcBef>
                      </a:pPr>
                      <a:r>
                        <a:rPr sz="1800" b="1" dirty="0">
                          <a:latin typeface="Arial"/>
                          <a:cs typeface="Arial"/>
                        </a:rPr>
                        <a:t>float</a:t>
                      </a:r>
                      <a:r>
                        <a:rPr sz="1800" b="1" spc="-45" dirty="0">
                          <a:latin typeface="Arial"/>
                          <a:cs typeface="Arial"/>
                        </a:rPr>
                        <a:t> </a:t>
                      </a:r>
                      <a:r>
                        <a:rPr sz="1800" b="1" spc="-5" dirty="0">
                          <a:latin typeface="Arial"/>
                          <a:cs typeface="Arial"/>
                        </a:rPr>
                        <a:t>b=89.8f;</a:t>
                      </a:r>
                      <a:endParaRPr sz="1800">
                        <a:latin typeface="Arial"/>
                        <a:cs typeface="Arial"/>
                      </a:endParaRPr>
                    </a:p>
                  </a:txBody>
                  <a:tcPr marL="0" marR="0" marT="104140" marB="0"/>
                </a:tc>
                <a:extLst>
                  <a:ext uri="{0D108BD9-81ED-4DB2-BD59-A6C34878D82A}">
                    <a16:rowId xmlns:a16="http://schemas.microsoft.com/office/drawing/2014/main" val="10005"/>
                  </a:ext>
                </a:extLst>
              </a:tr>
              <a:tr h="743902">
                <a:tc>
                  <a:txBody>
                    <a:bodyPr/>
                    <a:lstStyle/>
                    <a:p>
                      <a:pPr marL="127000">
                        <a:lnSpc>
                          <a:spcPct val="100000"/>
                        </a:lnSpc>
                        <a:spcBef>
                          <a:spcPts val="1750"/>
                        </a:spcBef>
                      </a:pPr>
                      <a:r>
                        <a:rPr sz="1800" b="1" dirty="0">
                          <a:latin typeface="Arial"/>
                          <a:cs typeface="Arial"/>
                        </a:rPr>
                        <a:t>double</a:t>
                      </a:r>
                      <a:endParaRPr sz="1800">
                        <a:latin typeface="Arial"/>
                        <a:cs typeface="Arial"/>
                      </a:endParaRPr>
                    </a:p>
                  </a:txBody>
                  <a:tcPr marL="0" marR="0" marT="222250" marB="0"/>
                </a:tc>
                <a:tc>
                  <a:txBody>
                    <a:bodyPr/>
                    <a:lstStyle/>
                    <a:p>
                      <a:pPr marL="439420">
                        <a:lnSpc>
                          <a:spcPct val="100000"/>
                        </a:lnSpc>
                        <a:spcBef>
                          <a:spcPts val="1750"/>
                        </a:spcBef>
                      </a:pPr>
                      <a:r>
                        <a:rPr sz="1800" b="1" spc="-5" dirty="0">
                          <a:latin typeface="Arial"/>
                          <a:cs typeface="Arial"/>
                        </a:rPr>
                        <a:t>64</a:t>
                      </a:r>
                      <a:r>
                        <a:rPr sz="1800" b="1" spc="-50" dirty="0">
                          <a:latin typeface="Arial"/>
                          <a:cs typeface="Arial"/>
                        </a:rPr>
                        <a:t> </a:t>
                      </a:r>
                      <a:r>
                        <a:rPr sz="1800" b="1" dirty="0">
                          <a:latin typeface="Arial"/>
                          <a:cs typeface="Arial"/>
                        </a:rPr>
                        <a:t>bits</a:t>
                      </a:r>
                      <a:endParaRPr sz="1800">
                        <a:latin typeface="Arial"/>
                        <a:cs typeface="Arial"/>
                      </a:endParaRPr>
                    </a:p>
                  </a:txBody>
                  <a:tcPr marL="0" marR="0" marT="222250" marB="0"/>
                </a:tc>
                <a:tc>
                  <a:txBody>
                    <a:bodyPr/>
                    <a:lstStyle/>
                    <a:p>
                      <a:pPr marL="177800">
                        <a:lnSpc>
                          <a:spcPct val="100000"/>
                        </a:lnSpc>
                        <a:spcBef>
                          <a:spcPts val="1750"/>
                        </a:spcBef>
                      </a:pPr>
                      <a:r>
                        <a:rPr sz="1800" b="1" spc="-5" dirty="0">
                          <a:latin typeface="Arial"/>
                          <a:cs typeface="Arial"/>
                        </a:rPr>
                        <a:t>0.0</a:t>
                      </a:r>
                      <a:endParaRPr sz="1800">
                        <a:latin typeface="Arial"/>
                        <a:cs typeface="Arial"/>
                      </a:endParaRPr>
                    </a:p>
                  </a:txBody>
                  <a:tcPr marL="0" marR="0" marT="222250" marB="0"/>
                </a:tc>
                <a:tc>
                  <a:txBody>
                    <a:bodyPr/>
                    <a:lstStyle/>
                    <a:p>
                      <a:pPr marL="246379">
                        <a:lnSpc>
                          <a:spcPct val="100000"/>
                        </a:lnSpc>
                        <a:spcBef>
                          <a:spcPts val="1750"/>
                        </a:spcBef>
                      </a:pPr>
                      <a:r>
                        <a:rPr sz="1800" b="1" dirty="0">
                          <a:latin typeface="Arial"/>
                          <a:cs typeface="Arial"/>
                        </a:rPr>
                        <a:t>double</a:t>
                      </a:r>
                      <a:r>
                        <a:rPr sz="1800" b="1" spc="-50" dirty="0">
                          <a:latin typeface="Arial"/>
                          <a:cs typeface="Arial"/>
                        </a:rPr>
                        <a:t> </a:t>
                      </a:r>
                      <a:r>
                        <a:rPr sz="1800" b="1" spc="-5" dirty="0">
                          <a:latin typeface="Arial"/>
                          <a:cs typeface="Arial"/>
                        </a:rPr>
                        <a:t>c</a:t>
                      </a:r>
                      <a:r>
                        <a:rPr sz="1800" b="1" spc="-20" dirty="0">
                          <a:latin typeface="Arial"/>
                          <a:cs typeface="Arial"/>
                        </a:rPr>
                        <a:t> </a:t>
                      </a:r>
                      <a:r>
                        <a:rPr sz="1800" b="1" spc="-5" dirty="0">
                          <a:latin typeface="Arial"/>
                          <a:cs typeface="Arial"/>
                        </a:rPr>
                        <a:t>=87.098</a:t>
                      </a:r>
                      <a:endParaRPr sz="1800">
                        <a:latin typeface="Arial"/>
                        <a:cs typeface="Arial"/>
                      </a:endParaRPr>
                    </a:p>
                  </a:txBody>
                  <a:tcPr marL="0" marR="0" marT="222250" marB="0"/>
                </a:tc>
                <a:extLst>
                  <a:ext uri="{0D108BD9-81ED-4DB2-BD59-A6C34878D82A}">
                    <a16:rowId xmlns:a16="http://schemas.microsoft.com/office/drawing/2014/main" val="10006"/>
                  </a:ext>
                </a:extLst>
              </a:tr>
              <a:tr h="743851">
                <a:tc>
                  <a:txBody>
                    <a:bodyPr/>
                    <a:lstStyle/>
                    <a:p>
                      <a:pPr marL="127000">
                        <a:lnSpc>
                          <a:spcPct val="100000"/>
                        </a:lnSpc>
                        <a:spcBef>
                          <a:spcPts val="1750"/>
                        </a:spcBef>
                      </a:pPr>
                      <a:r>
                        <a:rPr sz="1800" b="1" spc="-5" dirty="0">
                          <a:latin typeface="Arial"/>
                          <a:cs typeface="Arial"/>
                        </a:rPr>
                        <a:t>char</a:t>
                      </a:r>
                      <a:endParaRPr sz="1800">
                        <a:latin typeface="Arial"/>
                        <a:cs typeface="Arial"/>
                      </a:endParaRPr>
                    </a:p>
                  </a:txBody>
                  <a:tcPr marL="0" marR="0" marT="222250" marB="0"/>
                </a:tc>
                <a:tc>
                  <a:txBody>
                    <a:bodyPr/>
                    <a:lstStyle/>
                    <a:p>
                      <a:pPr marL="439420">
                        <a:lnSpc>
                          <a:spcPct val="100000"/>
                        </a:lnSpc>
                        <a:spcBef>
                          <a:spcPts val="1750"/>
                        </a:spcBef>
                      </a:pPr>
                      <a:r>
                        <a:rPr sz="1800" b="1" spc="-5" dirty="0">
                          <a:latin typeface="Arial"/>
                          <a:cs typeface="Arial"/>
                        </a:rPr>
                        <a:t>16</a:t>
                      </a:r>
                      <a:r>
                        <a:rPr sz="1800" b="1" spc="-50" dirty="0">
                          <a:latin typeface="Arial"/>
                          <a:cs typeface="Arial"/>
                        </a:rPr>
                        <a:t> </a:t>
                      </a:r>
                      <a:r>
                        <a:rPr sz="1800" b="1" dirty="0">
                          <a:latin typeface="Arial"/>
                          <a:cs typeface="Arial"/>
                        </a:rPr>
                        <a:t>bits</a:t>
                      </a:r>
                      <a:endParaRPr sz="1800">
                        <a:latin typeface="Arial"/>
                        <a:cs typeface="Arial"/>
                      </a:endParaRPr>
                    </a:p>
                  </a:txBody>
                  <a:tcPr marL="0" marR="0" marT="222250" marB="0"/>
                </a:tc>
                <a:tc>
                  <a:txBody>
                    <a:bodyPr/>
                    <a:lstStyle/>
                    <a:p>
                      <a:pPr marL="177800">
                        <a:lnSpc>
                          <a:spcPct val="100000"/>
                        </a:lnSpc>
                        <a:spcBef>
                          <a:spcPts val="1750"/>
                        </a:spcBef>
                      </a:pPr>
                      <a:r>
                        <a:rPr sz="1800" b="1" spc="-5" dirty="0">
                          <a:latin typeface="Arial"/>
                          <a:cs typeface="Arial"/>
                        </a:rPr>
                        <a:t>'u0000'</a:t>
                      </a:r>
                      <a:endParaRPr sz="1800">
                        <a:latin typeface="Arial"/>
                        <a:cs typeface="Arial"/>
                      </a:endParaRPr>
                    </a:p>
                  </a:txBody>
                  <a:tcPr marL="0" marR="0" marT="222250" marB="0"/>
                </a:tc>
                <a:tc>
                  <a:txBody>
                    <a:bodyPr/>
                    <a:lstStyle/>
                    <a:p>
                      <a:pPr marL="246379">
                        <a:lnSpc>
                          <a:spcPct val="100000"/>
                        </a:lnSpc>
                        <a:spcBef>
                          <a:spcPts val="1750"/>
                        </a:spcBef>
                      </a:pPr>
                      <a:r>
                        <a:rPr sz="1800" b="1" spc="-5" dirty="0">
                          <a:latin typeface="Arial"/>
                          <a:cs typeface="Arial"/>
                        </a:rPr>
                        <a:t>char</a:t>
                      </a:r>
                      <a:r>
                        <a:rPr sz="1800" b="1" spc="-30" dirty="0">
                          <a:latin typeface="Arial"/>
                          <a:cs typeface="Arial"/>
                        </a:rPr>
                        <a:t> </a:t>
                      </a:r>
                      <a:r>
                        <a:rPr sz="1800" b="1" spc="-5" dirty="0">
                          <a:latin typeface="Arial"/>
                          <a:cs typeface="Arial"/>
                        </a:rPr>
                        <a:t>a</a:t>
                      </a:r>
                      <a:r>
                        <a:rPr sz="1800" b="1" spc="-35" dirty="0">
                          <a:latin typeface="Arial"/>
                          <a:cs typeface="Arial"/>
                        </a:rPr>
                        <a:t> </a:t>
                      </a:r>
                      <a:r>
                        <a:rPr sz="1800" b="1" dirty="0">
                          <a:latin typeface="Arial"/>
                          <a:cs typeface="Arial"/>
                        </a:rPr>
                        <a:t>='e';</a:t>
                      </a:r>
                      <a:endParaRPr sz="1800">
                        <a:latin typeface="Arial"/>
                        <a:cs typeface="Arial"/>
                      </a:endParaRPr>
                    </a:p>
                  </a:txBody>
                  <a:tcPr marL="0" marR="0" marT="222250" marB="0"/>
                </a:tc>
                <a:extLst>
                  <a:ext uri="{0D108BD9-81ED-4DB2-BD59-A6C34878D82A}">
                    <a16:rowId xmlns:a16="http://schemas.microsoft.com/office/drawing/2014/main" val="10007"/>
                  </a:ext>
                </a:extLst>
              </a:tr>
              <a:tr h="499690">
                <a:tc>
                  <a:txBody>
                    <a:bodyPr/>
                    <a:lstStyle/>
                    <a:p>
                      <a:pPr marL="127000">
                        <a:lnSpc>
                          <a:spcPts val="2080"/>
                        </a:lnSpc>
                        <a:spcBef>
                          <a:spcPts val="1750"/>
                        </a:spcBef>
                      </a:pPr>
                      <a:r>
                        <a:rPr sz="1800" b="1" spc="-5" dirty="0">
                          <a:latin typeface="Arial"/>
                          <a:cs typeface="Arial"/>
                        </a:rPr>
                        <a:t>boolean</a:t>
                      </a:r>
                      <a:endParaRPr sz="1800">
                        <a:latin typeface="Arial"/>
                        <a:cs typeface="Arial"/>
                      </a:endParaRPr>
                    </a:p>
                  </a:txBody>
                  <a:tcPr marL="0" marR="0" marT="222250" marB="0"/>
                </a:tc>
                <a:tc>
                  <a:txBody>
                    <a:bodyPr/>
                    <a:lstStyle/>
                    <a:p>
                      <a:pPr marL="439420">
                        <a:lnSpc>
                          <a:spcPts val="2080"/>
                        </a:lnSpc>
                        <a:spcBef>
                          <a:spcPts val="1750"/>
                        </a:spcBef>
                      </a:pPr>
                      <a:r>
                        <a:rPr sz="1800" b="1" spc="-5" dirty="0">
                          <a:latin typeface="Arial"/>
                          <a:cs typeface="Arial"/>
                        </a:rPr>
                        <a:t>JVM</a:t>
                      </a:r>
                      <a:r>
                        <a:rPr sz="1800" b="1" spc="-25" dirty="0">
                          <a:latin typeface="Arial"/>
                          <a:cs typeface="Arial"/>
                        </a:rPr>
                        <a:t> </a:t>
                      </a:r>
                      <a:r>
                        <a:rPr sz="1800" b="1" spc="-5" dirty="0">
                          <a:latin typeface="Arial"/>
                          <a:cs typeface="Arial"/>
                        </a:rPr>
                        <a:t>Dependent</a:t>
                      </a:r>
                      <a:endParaRPr sz="1800">
                        <a:latin typeface="Arial"/>
                        <a:cs typeface="Arial"/>
                      </a:endParaRPr>
                    </a:p>
                  </a:txBody>
                  <a:tcPr marL="0" marR="0" marT="222250" marB="0"/>
                </a:tc>
                <a:tc>
                  <a:txBody>
                    <a:bodyPr/>
                    <a:lstStyle/>
                    <a:p>
                      <a:pPr marL="177800">
                        <a:lnSpc>
                          <a:spcPts val="2080"/>
                        </a:lnSpc>
                        <a:spcBef>
                          <a:spcPts val="1750"/>
                        </a:spcBef>
                      </a:pPr>
                      <a:r>
                        <a:rPr sz="1800" b="1" spc="-5" dirty="0">
                          <a:latin typeface="Arial"/>
                          <a:cs typeface="Arial"/>
                        </a:rPr>
                        <a:t>false</a:t>
                      </a:r>
                      <a:endParaRPr sz="1800">
                        <a:latin typeface="Arial"/>
                        <a:cs typeface="Arial"/>
                      </a:endParaRPr>
                    </a:p>
                  </a:txBody>
                  <a:tcPr marL="0" marR="0" marT="222250" marB="0"/>
                </a:tc>
                <a:tc>
                  <a:txBody>
                    <a:bodyPr/>
                    <a:lstStyle/>
                    <a:p>
                      <a:pPr marL="246379">
                        <a:lnSpc>
                          <a:spcPts val="2080"/>
                        </a:lnSpc>
                        <a:spcBef>
                          <a:spcPts val="1750"/>
                        </a:spcBef>
                      </a:pPr>
                      <a:r>
                        <a:rPr sz="1800" b="1" spc="-5" dirty="0">
                          <a:latin typeface="Arial"/>
                          <a:cs typeface="Arial"/>
                        </a:rPr>
                        <a:t>boolean</a:t>
                      </a:r>
                      <a:r>
                        <a:rPr sz="1800" b="1" spc="-10" dirty="0">
                          <a:latin typeface="Arial"/>
                          <a:cs typeface="Arial"/>
                        </a:rPr>
                        <a:t> </a:t>
                      </a:r>
                      <a:r>
                        <a:rPr sz="1800" b="1" spc="-5" dirty="0">
                          <a:latin typeface="Arial"/>
                          <a:cs typeface="Arial"/>
                        </a:rPr>
                        <a:t>a</a:t>
                      </a:r>
                      <a:r>
                        <a:rPr sz="1800" b="1" spc="-10" dirty="0">
                          <a:latin typeface="Arial"/>
                          <a:cs typeface="Arial"/>
                        </a:rPr>
                        <a:t> </a:t>
                      </a:r>
                      <a:r>
                        <a:rPr sz="1800" b="1" spc="-5" dirty="0">
                          <a:latin typeface="Arial"/>
                          <a:cs typeface="Arial"/>
                        </a:rPr>
                        <a:t>=true;</a:t>
                      </a:r>
                      <a:endParaRPr sz="1800">
                        <a:latin typeface="Arial"/>
                        <a:cs typeface="Arial"/>
                      </a:endParaRPr>
                    </a:p>
                  </a:txBody>
                  <a:tcPr marL="0" marR="0" marT="22225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021116" cy="492443"/>
          </a:xfrm>
        </p:spPr>
        <p:txBody>
          <a:bodyPr/>
          <a:lstStyle/>
          <a:p>
            <a:pPr algn="ctr"/>
            <a:r>
              <a:rPr lang="en-IN" b="1" dirty="0"/>
              <a:t>Java Variables</a:t>
            </a:r>
          </a:p>
        </p:txBody>
      </p:sp>
      <p:sp>
        <p:nvSpPr>
          <p:cNvPr id="3" name="Text Placeholder 2"/>
          <p:cNvSpPr>
            <a:spLocks noGrp="1"/>
          </p:cNvSpPr>
          <p:nvPr>
            <p:ph type="body" idx="1"/>
          </p:nvPr>
        </p:nvSpPr>
        <p:spPr>
          <a:xfrm>
            <a:off x="381000" y="1143000"/>
            <a:ext cx="8458199" cy="6001643"/>
          </a:xfrm>
        </p:spPr>
        <p:txBody>
          <a:bodyPr/>
          <a:lstStyle/>
          <a:p>
            <a:pPr marL="457200" indent="-457200">
              <a:buFont typeface="Arial" pitchFamily="34" charset="0"/>
              <a:buChar char="•"/>
            </a:pPr>
            <a:r>
              <a:rPr lang="en-US" dirty="0"/>
              <a:t>A variable is a container which holds the value while the Java program is executed. A variable is assigned with a data type.</a:t>
            </a:r>
          </a:p>
          <a:p>
            <a:pPr marL="457200" indent="-457200">
              <a:buFont typeface="Arial" pitchFamily="34" charset="0"/>
              <a:buChar char="•"/>
            </a:pPr>
            <a:r>
              <a:rPr lang="en-US" dirty="0"/>
              <a:t>Variable is a name of memory location. There are three types of variables in java: local, instance and static.</a:t>
            </a:r>
          </a:p>
          <a:p>
            <a:pPr marL="457200" indent="-457200">
              <a:buFont typeface="Arial" pitchFamily="34" charset="0"/>
              <a:buChar char="•"/>
            </a:pPr>
            <a:r>
              <a:rPr lang="en-US" dirty="0"/>
              <a:t>There are two types of data types in Java: primitive and non-primitive.</a:t>
            </a:r>
          </a:p>
          <a:p>
            <a:pPr marL="457200" indent="-457200">
              <a:buFont typeface="Arial" pitchFamily="34" charset="0"/>
              <a:buChar char="•"/>
            </a:pPr>
            <a:r>
              <a:rPr lang="en-US" dirty="0"/>
              <a:t>A variable is the name of a reserved area allocated in memory. In other words, it is a name of the memory location. It is a combination of "vary + able" which means its value can be changed.</a:t>
            </a:r>
          </a:p>
          <a:p>
            <a:pPr marL="457200" indent="-457200">
              <a:buFont typeface="Arial" pitchFamily="34" charset="0"/>
              <a:buChar char="•"/>
            </a:pPr>
            <a:endParaRPr lang="en-US" dirty="0"/>
          </a:p>
          <a:p>
            <a:br>
              <a:rPr lang="en-US" dirty="0"/>
            </a:br>
            <a:endParaRPr lang="en-IN" dirty="0"/>
          </a:p>
        </p:txBody>
      </p:sp>
    </p:spTree>
    <p:extLst>
      <p:ext uri="{BB962C8B-B14F-4D97-AF65-F5344CB8AC3E}">
        <p14:creationId xmlns:p14="http://schemas.microsoft.com/office/powerpoint/2010/main" val="602473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5175" y="304800"/>
            <a:ext cx="7813649" cy="400110"/>
          </a:xfrm>
        </p:spPr>
        <p:txBody>
          <a:bodyPr/>
          <a:lstStyle/>
          <a:p>
            <a:r>
              <a:rPr lang="en-IN"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985838"/>
            <a:ext cx="62103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59184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5175" y="457200"/>
            <a:ext cx="7813649" cy="2800767"/>
          </a:xfrm>
        </p:spPr>
        <p:txBody>
          <a:bodyPr/>
          <a:lstStyle/>
          <a:p>
            <a:r>
              <a:rPr lang="en-US" b="1" dirty="0"/>
              <a:t>Types of Variables</a:t>
            </a:r>
          </a:p>
          <a:p>
            <a:r>
              <a:rPr lang="en-US" dirty="0"/>
              <a:t>There are three types of variables in Java:</a:t>
            </a:r>
          </a:p>
          <a:p>
            <a:pPr marL="457200" indent="-457200">
              <a:buFont typeface="Wingdings" pitchFamily="2" charset="2"/>
              <a:buChar char="Ø"/>
            </a:pPr>
            <a:r>
              <a:rPr lang="en-US" dirty="0"/>
              <a:t>local variable</a:t>
            </a:r>
          </a:p>
          <a:p>
            <a:pPr marL="457200" indent="-457200">
              <a:buFont typeface="Wingdings" pitchFamily="2" charset="2"/>
              <a:buChar char="Ø"/>
            </a:pPr>
            <a:r>
              <a:rPr lang="en-US" dirty="0"/>
              <a:t>instance variable</a:t>
            </a:r>
          </a:p>
          <a:p>
            <a:pPr marL="457200" indent="-457200">
              <a:buFont typeface="Wingdings" pitchFamily="2" charset="2"/>
              <a:buChar char="Ø"/>
            </a:pPr>
            <a:r>
              <a:rPr lang="en-US" dirty="0"/>
              <a:t>static variable</a:t>
            </a:r>
          </a:p>
          <a:p>
            <a:br>
              <a:rPr lang="en-US"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667000"/>
            <a:ext cx="3962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508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685800"/>
            <a:ext cx="8097825" cy="5539978"/>
          </a:xfrm>
        </p:spPr>
        <p:txBody>
          <a:bodyPr/>
          <a:lstStyle/>
          <a:p>
            <a:pPr algn="just"/>
            <a:r>
              <a:rPr lang="en-US" sz="2000" b="1" dirty="0"/>
              <a:t>1) Local Variable</a:t>
            </a:r>
          </a:p>
          <a:p>
            <a:pPr algn="just"/>
            <a:r>
              <a:rPr lang="en-US" sz="2000" dirty="0"/>
              <a:t>A variable declared inside the body of the method is called local variable. You can use this variable only within that method and the other methods in the class aren't even aware that the variable exists.</a:t>
            </a:r>
          </a:p>
          <a:p>
            <a:pPr algn="just"/>
            <a:r>
              <a:rPr lang="en-US" sz="2000" dirty="0"/>
              <a:t>A local variable cannot be defined with "static" keyword.</a:t>
            </a:r>
          </a:p>
          <a:p>
            <a:pPr algn="just"/>
            <a:endParaRPr lang="en-US" sz="2000" dirty="0"/>
          </a:p>
          <a:p>
            <a:pPr algn="just"/>
            <a:r>
              <a:rPr lang="en-US" sz="2000" b="1" dirty="0"/>
              <a:t>2) Instance Variable</a:t>
            </a:r>
          </a:p>
          <a:p>
            <a:pPr algn="just"/>
            <a:r>
              <a:rPr lang="en-US" sz="2000" dirty="0"/>
              <a:t>A variable declared inside the class but outside the body of the method, is called an instance variable. It is not declared as static.</a:t>
            </a:r>
          </a:p>
          <a:p>
            <a:pPr algn="just"/>
            <a:r>
              <a:rPr lang="en-US" sz="2000" dirty="0"/>
              <a:t>It is called an instance variable because its value is instance-specific and is not shared among instances.</a:t>
            </a:r>
          </a:p>
          <a:p>
            <a:pPr algn="just"/>
            <a:endParaRPr lang="en-US" sz="2000" dirty="0"/>
          </a:p>
          <a:p>
            <a:pPr algn="just"/>
            <a:r>
              <a:rPr lang="en-US" sz="2000" b="1" dirty="0"/>
              <a:t>3) Static variable</a:t>
            </a:r>
          </a:p>
          <a:p>
            <a:pPr algn="just"/>
            <a:r>
              <a:rPr lang="en-US" sz="2000" dirty="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p>
          <a:p>
            <a:pPr algn="just"/>
            <a:endParaRPr lang="en-IN" sz="2000" dirty="0"/>
          </a:p>
        </p:txBody>
      </p:sp>
    </p:spTree>
    <p:extLst>
      <p:ext uri="{BB962C8B-B14F-4D97-AF65-F5344CB8AC3E}">
        <p14:creationId xmlns:p14="http://schemas.microsoft.com/office/powerpoint/2010/main" val="1478177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5175" y="381000"/>
            <a:ext cx="7813649" cy="6401753"/>
          </a:xfrm>
        </p:spPr>
        <p:txBody>
          <a:bodyPr/>
          <a:lstStyle/>
          <a:p>
            <a:r>
              <a:rPr lang="en-IN" dirty="0"/>
              <a:t>Ex- </a:t>
            </a:r>
          </a:p>
          <a:p>
            <a:r>
              <a:rPr lang="en-IN" b="1" dirty="0"/>
              <a:t>public</a:t>
            </a:r>
            <a:r>
              <a:rPr lang="en-IN" dirty="0"/>
              <a:t> </a:t>
            </a:r>
            <a:r>
              <a:rPr lang="en-IN" b="1" dirty="0"/>
              <a:t>class</a:t>
            </a:r>
            <a:r>
              <a:rPr lang="en-IN" dirty="0"/>
              <a:t> A  </a:t>
            </a:r>
          </a:p>
          <a:p>
            <a:r>
              <a:rPr lang="en-IN" dirty="0"/>
              <a:t>{  </a:t>
            </a:r>
          </a:p>
          <a:p>
            <a:r>
              <a:rPr lang="en-IN" dirty="0"/>
              <a:t>    </a:t>
            </a:r>
            <a:r>
              <a:rPr lang="en-IN" b="1" dirty="0"/>
              <a:t>static</a:t>
            </a:r>
            <a:r>
              <a:rPr lang="en-IN" dirty="0"/>
              <a:t> </a:t>
            </a:r>
            <a:r>
              <a:rPr lang="en-IN" b="1" dirty="0" err="1"/>
              <a:t>int</a:t>
            </a:r>
            <a:r>
              <a:rPr lang="en-IN" dirty="0"/>
              <a:t> m=100;//static variable </a:t>
            </a:r>
          </a:p>
          <a:p>
            <a:r>
              <a:rPr lang="en-IN" dirty="0"/>
              <a:t>    </a:t>
            </a:r>
            <a:r>
              <a:rPr lang="en-IN" b="1" dirty="0" err="1"/>
              <a:t>int</a:t>
            </a:r>
            <a:r>
              <a:rPr lang="en-IN" dirty="0"/>
              <a:t> data1;//instance variable </a:t>
            </a:r>
          </a:p>
          <a:p>
            <a:r>
              <a:rPr lang="en-IN" dirty="0"/>
              <a:t>    </a:t>
            </a:r>
            <a:r>
              <a:rPr lang="en-IN" b="1" dirty="0"/>
              <a:t>void</a:t>
            </a:r>
            <a:r>
              <a:rPr lang="en-IN" dirty="0"/>
              <a:t> method()  </a:t>
            </a:r>
          </a:p>
          <a:p>
            <a:r>
              <a:rPr lang="en-IN" dirty="0"/>
              <a:t>    {    </a:t>
            </a:r>
          </a:p>
          <a:p>
            <a:r>
              <a:rPr lang="en-IN" dirty="0"/>
              <a:t>        </a:t>
            </a:r>
            <a:r>
              <a:rPr lang="en-IN" b="1" dirty="0" err="1"/>
              <a:t>int</a:t>
            </a:r>
            <a:r>
              <a:rPr lang="en-IN" dirty="0"/>
              <a:t> n=90;//local variable    </a:t>
            </a:r>
          </a:p>
          <a:p>
            <a:r>
              <a:rPr lang="en-IN" dirty="0"/>
              <a:t>    }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  </a:t>
            </a:r>
          </a:p>
          <a:p>
            <a:r>
              <a:rPr lang="en-IN" dirty="0"/>
              <a:t>        </a:t>
            </a:r>
            <a:r>
              <a:rPr lang="en-IN" b="1" dirty="0" err="1"/>
              <a:t>int</a:t>
            </a:r>
            <a:r>
              <a:rPr lang="en-IN" dirty="0"/>
              <a:t> data=50;//instance variable   </a:t>
            </a:r>
          </a:p>
          <a:p>
            <a:r>
              <a:rPr lang="en-IN" dirty="0"/>
              <a:t>        method(); </a:t>
            </a:r>
          </a:p>
          <a:p>
            <a:r>
              <a:rPr lang="en-IN" dirty="0"/>
              <a:t>    }  </a:t>
            </a:r>
          </a:p>
          <a:p>
            <a:r>
              <a:rPr lang="en-IN" dirty="0"/>
              <a:t>}//end of class   </a:t>
            </a:r>
          </a:p>
          <a:p>
            <a:endParaRPr lang="en-IN" dirty="0"/>
          </a:p>
        </p:txBody>
      </p:sp>
    </p:spTree>
    <p:extLst>
      <p:ext uri="{BB962C8B-B14F-4D97-AF65-F5344CB8AC3E}">
        <p14:creationId xmlns:p14="http://schemas.microsoft.com/office/powerpoint/2010/main" val="31553681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5175" y="304800"/>
            <a:ext cx="7813649" cy="5601533"/>
          </a:xfrm>
        </p:spPr>
        <p:txBody>
          <a:bodyPr/>
          <a:lstStyle/>
          <a:p>
            <a:r>
              <a:rPr lang="en-IN" b="1" dirty="0"/>
              <a:t>Java Variable Example: Widening</a:t>
            </a:r>
          </a:p>
          <a:p>
            <a:endParaRPr lang="en-IN" b="1" dirty="0"/>
          </a:p>
          <a:p>
            <a:r>
              <a:rPr lang="en-IN" b="1" dirty="0"/>
              <a:t>public</a:t>
            </a:r>
            <a:r>
              <a:rPr lang="en-IN" dirty="0"/>
              <a:t> </a:t>
            </a:r>
            <a:r>
              <a:rPr lang="en-IN" b="1" dirty="0"/>
              <a:t>class</a:t>
            </a:r>
            <a:r>
              <a:rPr lang="en-IN" dirty="0"/>
              <a:t> Simple{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b="1" dirty="0" err="1"/>
              <a:t>int</a:t>
            </a:r>
            <a:r>
              <a:rPr lang="en-IN" dirty="0"/>
              <a:t> a=10;  </a:t>
            </a:r>
          </a:p>
          <a:p>
            <a:r>
              <a:rPr lang="en-IN" b="1" dirty="0"/>
              <a:t>float</a:t>
            </a:r>
            <a:r>
              <a:rPr lang="en-IN" dirty="0"/>
              <a:t> f=a;  </a:t>
            </a:r>
          </a:p>
          <a:p>
            <a:r>
              <a:rPr lang="en-IN" dirty="0" err="1"/>
              <a:t>System.out.println</a:t>
            </a:r>
            <a:r>
              <a:rPr lang="en-IN" dirty="0"/>
              <a:t>(a);  </a:t>
            </a:r>
          </a:p>
          <a:p>
            <a:r>
              <a:rPr lang="en-IN" dirty="0" err="1"/>
              <a:t>System.out.println</a:t>
            </a:r>
            <a:r>
              <a:rPr lang="en-IN" dirty="0"/>
              <a:t>(f);  </a:t>
            </a:r>
          </a:p>
          <a:p>
            <a:r>
              <a:rPr lang="en-IN" dirty="0"/>
              <a:t>}}  </a:t>
            </a:r>
          </a:p>
          <a:p>
            <a:endParaRPr lang="en-IN" dirty="0"/>
          </a:p>
          <a:p>
            <a:r>
              <a:rPr lang="en-IN" dirty="0"/>
              <a:t>O/P-</a:t>
            </a:r>
          </a:p>
          <a:p>
            <a:r>
              <a:rPr lang="en-IN" dirty="0"/>
              <a:t>10</a:t>
            </a:r>
          </a:p>
          <a:p>
            <a:r>
              <a:rPr lang="en-IN" dirty="0"/>
              <a:t>10.0</a:t>
            </a:r>
          </a:p>
          <a:p>
            <a:endParaRPr lang="en-IN" dirty="0"/>
          </a:p>
        </p:txBody>
      </p:sp>
    </p:spTree>
    <p:extLst>
      <p:ext uri="{BB962C8B-B14F-4D97-AF65-F5344CB8AC3E}">
        <p14:creationId xmlns:p14="http://schemas.microsoft.com/office/powerpoint/2010/main" val="17722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33400"/>
            <a:ext cx="9140444" cy="6096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115941"/>
            <a:ext cx="4343400" cy="274205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14402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381000"/>
            <a:ext cx="7813649" cy="5201424"/>
          </a:xfrm>
        </p:spPr>
        <p:txBody>
          <a:bodyPr/>
          <a:lstStyle/>
          <a:p>
            <a:r>
              <a:rPr lang="en-US" b="1" dirty="0"/>
              <a:t>Java Variable Example: Narrowing (Typecasting)</a:t>
            </a:r>
          </a:p>
          <a:p>
            <a:r>
              <a:rPr lang="en-IN" b="1" dirty="0"/>
              <a:t>public</a:t>
            </a:r>
            <a:r>
              <a:rPr lang="en-IN" dirty="0"/>
              <a:t> </a:t>
            </a:r>
            <a:r>
              <a:rPr lang="en-IN" b="1" dirty="0"/>
              <a:t>class</a:t>
            </a:r>
            <a:r>
              <a:rPr lang="en-IN" dirty="0"/>
              <a:t> Simple{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b="1" dirty="0"/>
              <a:t>float</a:t>
            </a:r>
            <a:r>
              <a:rPr lang="en-IN" dirty="0"/>
              <a:t> f=10.5f;  </a:t>
            </a:r>
          </a:p>
          <a:p>
            <a:r>
              <a:rPr lang="en-IN" dirty="0"/>
              <a:t>//</a:t>
            </a:r>
            <a:r>
              <a:rPr lang="en-IN" dirty="0" err="1"/>
              <a:t>int</a:t>
            </a:r>
            <a:r>
              <a:rPr lang="en-IN" dirty="0"/>
              <a:t> a=f;//Compile time error  </a:t>
            </a:r>
          </a:p>
          <a:p>
            <a:r>
              <a:rPr lang="en-IN" b="1" dirty="0" err="1"/>
              <a:t>int</a:t>
            </a:r>
            <a:r>
              <a:rPr lang="en-IN" dirty="0"/>
              <a:t> a=(</a:t>
            </a:r>
            <a:r>
              <a:rPr lang="en-IN" b="1" dirty="0" err="1"/>
              <a:t>int</a:t>
            </a:r>
            <a:r>
              <a:rPr lang="en-IN" dirty="0"/>
              <a:t>)f;  </a:t>
            </a:r>
          </a:p>
          <a:p>
            <a:r>
              <a:rPr lang="en-IN" dirty="0" err="1"/>
              <a:t>System.out.println</a:t>
            </a:r>
            <a:r>
              <a:rPr lang="en-IN" dirty="0"/>
              <a:t>(f);  </a:t>
            </a:r>
          </a:p>
          <a:p>
            <a:r>
              <a:rPr lang="en-IN" dirty="0" err="1"/>
              <a:t>System.out.println</a:t>
            </a:r>
            <a:r>
              <a:rPr lang="en-IN" dirty="0"/>
              <a:t>(a);  </a:t>
            </a:r>
          </a:p>
          <a:p>
            <a:r>
              <a:rPr lang="en-IN" dirty="0"/>
              <a:t>}}  </a:t>
            </a:r>
          </a:p>
          <a:p>
            <a:endParaRPr lang="en-IN" dirty="0"/>
          </a:p>
          <a:p>
            <a:r>
              <a:rPr lang="en-IN" dirty="0"/>
              <a:t>O/P-</a:t>
            </a:r>
          </a:p>
          <a:p>
            <a:r>
              <a:rPr lang="en-IN" dirty="0"/>
              <a:t>10.5 </a:t>
            </a:r>
          </a:p>
          <a:p>
            <a:r>
              <a:rPr lang="en-IN" dirty="0"/>
              <a:t>10</a:t>
            </a:r>
          </a:p>
        </p:txBody>
      </p:sp>
    </p:spTree>
    <p:extLst>
      <p:ext uri="{BB962C8B-B14F-4D97-AF65-F5344CB8AC3E}">
        <p14:creationId xmlns:p14="http://schemas.microsoft.com/office/powerpoint/2010/main" val="3660686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5175" y="304800"/>
            <a:ext cx="7813649" cy="5201424"/>
          </a:xfrm>
        </p:spPr>
        <p:txBody>
          <a:bodyPr/>
          <a:lstStyle/>
          <a:p>
            <a:r>
              <a:rPr lang="en-IN" b="1" dirty="0"/>
              <a:t>Java Variable Example: Overflow</a:t>
            </a:r>
          </a:p>
          <a:p>
            <a:r>
              <a:rPr lang="en-IN" b="1" dirty="0"/>
              <a:t>class</a:t>
            </a:r>
            <a:r>
              <a:rPr lang="en-IN" dirty="0"/>
              <a:t> Simple{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//Overflow  </a:t>
            </a:r>
          </a:p>
          <a:p>
            <a:r>
              <a:rPr lang="en-IN" b="1" dirty="0" err="1"/>
              <a:t>int</a:t>
            </a:r>
            <a:r>
              <a:rPr lang="en-IN" dirty="0"/>
              <a:t> a=130;  </a:t>
            </a:r>
          </a:p>
          <a:p>
            <a:r>
              <a:rPr lang="en-IN" b="1" dirty="0"/>
              <a:t>byte</a:t>
            </a:r>
            <a:r>
              <a:rPr lang="en-IN" dirty="0"/>
              <a:t> b=(</a:t>
            </a:r>
            <a:r>
              <a:rPr lang="en-IN" b="1" dirty="0"/>
              <a:t>byte</a:t>
            </a:r>
            <a:r>
              <a:rPr lang="en-IN" dirty="0"/>
              <a:t>)a;  </a:t>
            </a:r>
          </a:p>
          <a:p>
            <a:r>
              <a:rPr lang="en-IN" dirty="0" err="1"/>
              <a:t>System.out.println</a:t>
            </a:r>
            <a:r>
              <a:rPr lang="en-IN" dirty="0"/>
              <a:t>(a);  </a:t>
            </a:r>
          </a:p>
          <a:p>
            <a:r>
              <a:rPr lang="en-IN" dirty="0" err="1"/>
              <a:t>System.out.println</a:t>
            </a:r>
            <a:r>
              <a:rPr lang="en-IN" dirty="0"/>
              <a:t>(b);  </a:t>
            </a:r>
          </a:p>
          <a:p>
            <a:r>
              <a:rPr lang="en-IN" dirty="0"/>
              <a:t>}}  </a:t>
            </a:r>
          </a:p>
          <a:p>
            <a:r>
              <a:rPr lang="en-IN" dirty="0"/>
              <a:t>     </a:t>
            </a:r>
          </a:p>
          <a:p>
            <a:r>
              <a:rPr lang="en-IN" dirty="0"/>
              <a:t>O/P-</a:t>
            </a:r>
          </a:p>
          <a:p>
            <a:r>
              <a:rPr lang="en-IN" dirty="0"/>
              <a:t>130 </a:t>
            </a:r>
          </a:p>
          <a:p>
            <a:r>
              <a:rPr lang="en-IN" dirty="0"/>
              <a:t>-126</a:t>
            </a:r>
          </a:p>
        </p:txBody>
      </p:sp>
    </p:spTree>
    <p:extLst>
      <p:ext uri="{BB962C8B-B14F-4D97-AF65-F5344CB8AC3E}">
        <p14:creationId xmlns:p14="http://schemas.microsoft.com/office/powerpoint/2010/main" val="2712451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1" y="304800"/>
            <a:ext cx="8174024" cy="5601533"/>
          </a:xfrm>
        </p:spPr>
        <p:txBody>
          <a:bodyPr/>
          <a:lstStyle/>
          <a:p>
            <a:r>
              <a:rPr lang="en-US" dirty="0"/>
              <a:t>Java Variable Example: Adding Lower Type</a:t>
            </a:r>
          </a:p>
          <a:p>
            <a:endParaRPr lang="en-US" dirty="0"/>
          </a:p>
          <a:p>
            <a:r>
              <a:rPr lang="en-IN" b="1" dirty="0"/>
              <a:t>class</a:t>
            </a:r>
            <a:r>
              <a:rPr lang="en-IN" dirty="0"/>
              <a:t> Simple{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b="1" dirty="0"/>
              <a:t>byte</a:t>
            </a:r>
            <a:r>
              <a:rPr lang="en-IN" dirty="0"/>
              <a:t> a=10;  </a:t>
            </a:r>
          </a:p>
          <a:p>
            <a:r>
              <a:rPr lang="en-IN" b="1" dirty="0"/>
              <a:t>byte</a:t>
            </a:r>
            <a:r>
              <a:rPr lang="en-IN" dirty="0"/>
              <a:t> b=10;  </a:t>
            </a:r>
          </a:p>
          <a:p>
            <a:r>
              <a:rPr lang="en-IN" dirty="0"/>
              <a:t>//byte c=</a:t>
            </a:r>
            <a:r>
              <a:rPr lang="en-IN" dirty="0" err="1"/>
              <a:t>a+b</a:t>
            </a:r>
            <a:r>
              <a:rPr lang="en-IN" dirty="0"/>
              <a:t>;//Compile Time Error: </a:t>
            </a:r>
          </a:p>
          <a:p>
            <a:r>
              <a:rPr lang="en-IN" dirty="0"/>
              <a:t>//because </a:t>
            </a:r>
            <a:r>
              <a:rPr lang="en-IN" dirty="0" err="1"/>
              <a:t>a+b</a:t>
            </a:r>
            <a:r>
              <a:rPr lang="en-IN" dirty="0"/>
              <a:t>=20 will be </a:t>
            </a:r>
            <a:r>
              <a:rPr lang="en-IN" dirty="0" err="1"/>
              <a:t>int</a:t>
            </a:r>
            <a:r>
              <a:rPr lang="en-IN" dirty="0"/>
              <a:t>  </a:t>
            </a:r>
          </a:p>
          <a:p>
            <a:r>
              <a:rPr lang="en-IN" b="1" dirty="0"/>
              <a:t>byte</a:t>
            </a:r>
            <a:r>
              <a:rPr lang="en-IN" dirty="0"/>
              <a:t> c=(</a:t>
            </a:r>
            <a:r>
              <a:rPr lang="en-IN" b="1" dirty="0"/>
              <a:t>byte</a:t>
            </a:r>
            <a:r>
              <a:rPr lang="en-IN" dirty="0"/>
              <a:t>)(</a:t>
            </a:r>
            <a:r>
              <a:rPr lang="en-IN" dirty="0" err="1"/>
              <a:t>a+b</a:t>
            </a:r>
            <a:r>
              <a:rPr lang="en-IN" dirty="0"/>
              <a:t>);  </a:t>
            </a:r>
          </a:p>
          <a:p>
            <a:r>
              <a:rPr lang="en-IN" dirty="0" err="1"/>
              <a:t>System.out.println</a:t>
            </a:r>
            <a:r>
              <a:rPr lang="en-IN" dirty="0"/>
              <a:t>(c);  </a:t>
            </a:r>
          </a:p>
          <a:p>
            <a:r>
              <a:rPr lang="en-IN" dirty="0"/>
              <a:t>}}  </a:t>
            </a:r>
          </a:p>
          <a:p>
            <a:endParaRPr lang="en-IN" dirty="0"/>
          </a:p>
          <a:p>
            <a:r>
              <a:rPr lang="en-IN" dirty="0"/>
              <a:t>O/P-</a:t>
            </a:r>
          </a:p>
          <a:p>
            <a:r>
              <a:rPr lang="en-IN" dirty="0"/>
              <a:t>20</a:t>
            </a:r>
          </a:p>
        </p:txBody>
      </p:sp>
    </p:spTree>
    <p:extLst>
      <p:ext uri="{BB962C8B-B14F-4D97-AF65-F5344CB8AC3E}">
        <p14:creationId xmlns:p14="http://schemas.microsoft.com/office/powerpoint/2010/main" val="1841532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54602" y="180543"/>
            <a:ext cx="149288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Arrays</a:t>
            </a:r>
            <a:endParaRPr sz="4000"/>
          </a:p>
        </p:txBody>
      </p:sp>
      <p:sp>
        <p:nvSpPr>
          <p:cNvPr id="3" name="object 3"/>
          <p:cNvSpPr txBox="1"/>
          <p:nvPr/>
        </p:nvSpPr>
        <p:spPr>
          <a:xfrm>
            <a:off x="993444" y="871103"/>
            <a:ext cx="7221855" cy="4609465"/>
          </a:xfrm>
          <a:prstGeom prst="rect">
            <a:avLst/>
          </a:prstGeom>
        </p:spPr>
        <p:txBody>
          <a:bodyPr vert="horz" wrap="square" lIns="0" tIns="73025" rIns="0" bIns="0" rtlCol="0">
            <a:spAutoFit/>
          </a:bodyPr>
          <a:lstStyle/>
          <a:p>
            <a:pPr marL="285115" indent="-273050">
              <a:lnSpc>
                <a:spcPct val="100000"/>
              </a:lnSpc>
              <a:spcBef>
                <a:spcPts val="575"/>
              </a:spcBef>
              <a:buClr>
                <a:srgbClr val="D24717"/>
              </a:buClr>
              <a:buSzPct val="83928"/>
              <a:buFont typeface="Segoe UI Symbol"/>
              <a:buChar char="⚫"/>
              <a:tabLst>
                <a:tab pos="285750" algn="l"/>
              </a:tabLst>
            </a:pPr>
            <a:r>
              <a:rPr sz="2800" b="1" spc="-5" dirty="0">
                <a:latin typeface="Arial"/>
                <a:cs typeface="Arial"/>
              </a:rPr>
              <a:t>One-Dimensional</a:t>
            </a:r>
            <a:r>
              <a:rPr sz="2800" b="1" spc="-80" dirty="0">
                <a:latin typeface="Arial"/>
                <a:cs typeface="Arial"/>
              </a:rPr>
              <a:t> </a:t>
            </a:r>
            <a:r>
              <a:rPr sz="2800" b="1" spc="-10" dirty="0">
                <a:latin typeface="Arial"/>
                <a:cs typeface="Arial"/>
              </a:rPr>
              <a:t>Arrays</a:t>
            </a:r>
            <a:endParaRPr sz="2800">
              <a:latin typeface="Arial"/>
              <a:cs typeface="Arial"/>
            </a:endParaRPr>
          </a:p>
          <a:p>
            <a:pPr marL="560705" lvl="1" indent="-229235">
              <a:lnSpc>
                <a:spcPct val="100000"/>
              </a:lnSpc>
              <a:spcBef>
                <a:spcPts val="409"/>
              </a:spcBef>
              <a:buClr>
                <a:srgbClr val="9B2C1F"/>
              </a:buClr>
              <a:buSzPct val="85416"/>
              <a:buFont typeface="Segoe UI Symbol"/>
              <a:buChar char="⚫"/>
              <a:tabLst>
                <a:tab pos="561340" algn="l"/>
              </a:tabLst>
            </a:pPr>
            <a:r>
              <a:rPr sz="2400" spc="-5" dirty="0">
                <a:latin typeface="Arial MT"/>
                <a:cs typeface="Arial MT"/>
              </a:rPr>
              <a:t>Declaration</a:t>
            </a:r>
            <a:endParaRPr sz="2400">
              <a:latin typeface="Arial MT"/>
              <a:cs typeface="Arial MT"/>
            </a:endParaRPr>
          </a:p>
          <a:p>
            <a:pPr marL="835025" lvl="2" indent="-229235">
              <a:lnSpc>
                <a:spcPct val="100000"/>
              </a:lnSpc>
              <a:spcBef>
                <a:spcPts val="415"/>
              </a:spcBef>
              <a:buClr>
                <a:srgbClr val="E6B0AB"/>
              </a:buClr>
              <a:buSzPct val="85000"/>
              <a:buFont typeface="Segoe UI Symbol"/>
              <a:buChar char="⚫"/>
              <a:tabLst>
                <a:tab pos="835660" algn="l"/>
              </a:tabLst>
            </a:pPr>
            <a:r>
              <a:rPr sz="2000" i="1" dirty="0">
                <a:latin typeface="Arial"/>
                <a:cs typeface="Arial"/>
              </a:rPr>
              <a:t>type</a:t>
            </a:r>
            <a:r>
              <a:rPr sz="2000" i="1" spc="-45" dirty="0">
                <a:latin typeface="Arial"/>
                <a:cs typeface="Arial"/>
              </a:rPr>
              <a:t> </a:t>
            </a:r>
            <a:r>
              <a:rPr sz="2000" i="1" spc="-5" dirty="0">
                <a:latin typeface="Arial"/>
                <a:cs typeface="Arial"/>
              </a:rPr>
              <a:t>var-name</a:t>
            </a:r>
            <a:r>
              <a:rPr sz="2000" spc="-5" dirty="0">
                <a:latin typeface="Arial MT"/>
                <a:cs typeface="Arial MT"/>
              </a:rPr>
              <a:t>[</a:t>
            </a:r>
            <a:r>
              <a:rPr sz="2000" spc="-65" dirty="0">
                <a:latin typeface="Arial MT"/>
                <a:cs typeface="Arial MT"/>
              </a:rPr>
              <a:t> </a:t>
            </a:r>
            <a:r>
              <a:rPr sz="2000" spc="-10" dirty="0">
                <a:latin typeface="Arial MT"/>
                <a:cs typeface="Arial MT"/>
              </a:rPr>
              <a:t>];</a:t>
            </a:r>
            <a:endParaRPr sz="2000">
              <a:latin typeface="Arial MT"/>
              <a:cs typeface="Arial MT"/>
            </a:endParaRPr>
          </a:p>
          <a:p>
            <a:pPr marL="606425">
              <a:lnSpc>
                <a:spcPct val="100000"/>
              </a:lnSpc>
              <a:spcBef>
                <a:spcPts val="395"/>
              </a:spcBef>
              <a:tabLst>
                <a:tab pos="1841500" algn="l"/>
                <a:tab pos="2249805" algn="l"/>
              </a:tabLst>
            </a:pPr>
            <a:r>
              <a:rPr sz="2000" dirty="0">
                <a:latin typeface="Arial MT"/>
                <a:cs typeface="Arial MT"/>
              </a:rPr>
              <a:t>e.g.	</a:t>
            </a:r>
            <a:r>
              <a:rPr sz="2000" spc="-5" dirty="0">
                <a:latin typeface="Arial MT"/>
                <a:cs typeface="Arial MT"/>
              </a:rPr>
              <a:t>int	</a:t>
            </a:r>
            <a:r>
              <a:rPr sz="2000" spc="-10" dirty="0">
                <a:latin typeface="Arial MT"/>
                <a:cs typeface="Arial MT"/>
              </a:rPr>
              <a:t>x[];</a:t>
            </a:r>
            <a:endParaRPr sz="2000">
              <a:latin typeface="Arial MT"/>
              <a:cs typeface="Arial MT"/>
            </a:endParaRPr>
          </a:p>
          <a:p>
            <a:pPr marL="835025" indent="-229235">
              <a:lnSpc>
                <a:spcPct val="100000"/>
              </a:lnSpc>
              <a:spcBef>
                <a:spcPts val="400"/>
              </a:spcBef>
              <a:buClr>
                <a:srgbClr val="E6B0AB"/>
              </a:buClr>
              <a:buSzPct val="85000"/>
              <a:buFont typeface="Segoe UI Symbol"/>
              <a:buChar char="⚫"/>
              <a:tabLst>
                <a:tab pos="835660" algn="l"/>
              </a:tabLst>
            </a:pPr>
            <a:r>
              <a:rPr sz="2000" dirty="0">
                <a:latin typeface="Arial MT"/>
                <a:cs typeface="Arial MT"/>
              </a:rPr>
              <a:t>No</a:t>
            </a:r>
            <a:r>
              <a:rPr sz="2000" spc="-20" dirty="0">
                <a:latin typeface="Arial MT"/>
                <a:cs typeface="Arial MT"/>
              </a:rPr>
              <a:t> </a:t>
            </a:r>
            <a:r>
              <a:rPr sz="2000" dirty="0">
                <a:latin typeface="Arial MT"/>
                <a:cs typeface="Arial MT"/>
              </a:rPr>
              <a:t>memory</a:t>
            </a:r>
            <a:r>
              <a:rPr sz="2000" spc="-30" dirty="0">
                <a:latin typeface="Arial MT"/>
                <a:cs typeface="Arial MT"/>
              </a:rPr>
              <a:t> </a:t>
            </a:r>
            <a:r>
              <a:rPr sz="2000" dirty="0">
                <a:latin typeface="Arial MT"/>
                <a:cs typeface="Arial MT"/>
              </a:rPr>
              <a:t>is allocated</a:t>
            </a:r>
            <a:r>
              <a:rPr sz="2000" spc="-30" dirty="0">
                <a:latin typeface="Arial MT"/>
                <a:cs typeface="Arial MT"/>
              </a:rPr>
              <a:t> </a:t>
            </a:r>
            <a:r>
              <a:rPr sz="2000" dirty="0">
                <a:latin typeface="Arial MT"/>
                <a:cs typeface="Arial MT"/>
              </a:rPr>
              <a:t>at</a:t>
            </a:r>
            <a:r>
              <a:rPr sz="2000" spc="-10" dirty="0">
                <a:latin typeface="Arial MT"/>
                <a:cs typeface="Arial MT"/>
              </a:rPr>
              <a:t> </a:t>
            </a:r>
            <a:r>
              <a:rPr sz="2000" dirty="0">
                <a:latin typeface="Arial MT"/>
                <a:cs typeface="Arial MT"/>
              </a:rPr>
              <a:t>this</a:t>
            </a:r>
            <a:r>
              <a:rPr sz="2000" spc="-15" dirty="0">
                <a:latin typeface="Arial MT"/>
                <a:cs typeface="Arial MT"/>
              </a:rPr>
              <a:t> </a:t>
            </a:r>
            <a:r>
              <a:rPr sz="2000" dirty="0">
                <a:latin typeface="Arial MT"/>
                <a:cs typeface="Arial MT"/>
              </a:rPr>
              <a:t>point</a:t>
            </a:r>
            <a:r>
              <a:rPr sz="2000" spc="-15" dirty="0">
                <a:latin typeface="Arial MT"/>
                <a:cs typeface="Arial MT"/>
              </a:rPr>
              <a:t> </a:t>
            </a:r>
            <a:r>
              <a:rPr sz="2000" dirty="0">
                <a:latin typeface="Arial MT"/>
                <a:cs typeface="Arial MT"/>
              </a:rPr>
              <a:t>infact</a:t>
            </a:r>
            <a:r>
              <a:rPr sz="2000" spc="-15" dirty="0">
                <a:latin typeface="Arial MT"/>
                <a:cs typeface="Arial MT"/>
              </a:rPr>
              <a:t> </a:t>
            </a:r>
            <a:r>
              <a:rPr sz="2000" dirty="0">
                <a:latin typeface="Arial MT"/>
                <a:cs typeface="Arial MT"/>
              </a:rPr>
              <a:t>it</a:t>
            </a:r>
            <a:r>
              <a:rPr sz="2000" spc="-15" dirty="0">
                <a:latin typeface="Arial MT"/>
                <a:cs typeface="Arial MT"/>
              </a:rPr>
              <a:t> </a:t>
            </a:r>
            <a:r>
              <a:rPr sz="2000" dirty="0">
                <a:latin typeface="Arial MT"/>
                <a:cs typeface="Arial MT"/>
              </a:rPr>
              <a:t>is set</a:t>
            </a:r>
            <a:r>
              <a:rPr sz="2000" spc="-25" dirty="0">
                <a:latin typeface="Arial MT"/>
                <a:cs typeface="Arial MT"/>
              </a:rPr>
              <a:t> </a:t>
            </a:r>
            <a:r>
              <a:rPr sz="2000" dirty="0">
                <a:latin typeface="Arial MT"/>
                <a:cs typeface="Arial MT"/>
              </a:rPr>
              <a:t>to</a:t>
            </a:r>
            <a:r>
              <a:rPr sz="2000" spc="-20" dirty="0">
                <a:latin typeface="Arial MT"/>
                <a:cs typeface="Arial MT"/>
              </a:rPr>
              <a:t> </a:t>
            </a:r>
            <a:r>
              <a:rPr sz="2000" dirty="0">
                <a:latin typeface="Arial MT"/>
                <a:cs typeface="Arial MT"/>
              </a:rPr>
              <a:t>null.</a:t>
            </a:r>
            <a:endParaRPr sz="2000">
              <a:latin typeface="Arial MT"/>
              <a:cs typeface="Arial MT"/>
            </a:endParaRPr>
          </a:p>
          <a:p>
            <a:pPr>
              <a:lnSpc>
                <a:spcPct val="100000"/>
              </a:lnSpc>
              <a:spcBef>
                <a:spcPts val="40"/>
              </a:spcBef>
            </a:pPr>
            <a:endParaRPr sz="2750">
              <a:latin typeface="Arial MT"/>
              <a:cs typeface="Arial MT"/>
            </a:endParaRPr>
          </a:p>
          <a:p>
            <a:pPr marL="589915">
              <a:lnSpc>
                <a:spcPct val="100000"/>
              </a:lnSpc>
            </a:pPr>
            <a:r>
              <a:rPr sz="2000" b="1" dirty="0">
                <a:latin typeface="Arial"/>
                <a:cs typeface="Arial"/>
              </a:rPr>
              <a:t>Allocating</a:t>
            </a:r>
            <a:r>
              <a:rPr sz="2000" b="1" spc="-70" dirty="0">
                <a:latin typeface="Arial"/>
                <a:cs typeface="Arial"/>
              </a:rPr>
              <a:t> </a:t>
            </a:r>
            <a:r>
              <a:rPr sz="2000" b="1" spc="-5" dirty="0">
                <a:latin typeface="Arial"/>
                <a:cs typeface="Arial"/>
              </a:rPr>
              <a:t>Memory;</a:t>
            </a:r>
            <a:endParaRPr sz="2000">
              <a:latin typeface="Arial"/>
              <a:cs typeface="Arial"/>
            </a:endParaRPr>
          </a:p>
          <a:p>
            <a:pPr marL="926465">
              <a:lnSpc>
                <a:spcPct val="100000"/>
              </a:lnSpc>
              <a:spcBef>
                <a:spcPts val="400"/>
              </a:spcBef>
            </a:pPr>
            <a:r>
              <a:rPr sz="2000" b="1" spc="-5" dirty="0">
                <a:latin typeface="Arial"/>
                <a:cs typeface="Arial"/>
              </a:rPr>
              <a:t>var_name</a:t>
            </a:r>
            <a:r>
              <a:rPr sz="2000" b="1" spc="-10" dirty="0">
                <a:latin typeface="Arial"/>
                <a:cs typeface="Arial"/>
              </a:rPr>
              <a:t> </a:t>
            </a:r>
            <a:r>
              <a:rPr sz="2000" b="1" dirty="0">
                <a:latin typeface="Arial"/>
                <a:cs typeface="Arial"/>
              </a:rPr>
              <a:t>=</a:t>
            </a:r>
            <a:r>
              <a:rPr sz="2000" b="1" spc="-15" dirty="0">
                <a:latin typeface="Arial"/>
                <a:cs typeface="Arial"/>
              </a:rPr>
              <a:t> </a:t>
            </a:r>
            <a:r>
              <a:rPr sz="2000" b="1" spc="-5" dirty="0">
                <a:latin typeface="Arial"/>
                <a:cs typeface="Arial"/>
              </a:rPr>
              <a:t>new</a:t>
            </a:r>
            <a:r>
              <a:rPr sz="2000" b="1" spc="-20" dirty="0">
                <a:latin typeface="Arial"/>
                <a:cs typeface="Arial"/>
              </a:rPr>
              <a:t> </a:t>
            </a:r>
            <a:r>
              <a:rPr sz="2000" b="1" spc="-5" dirty="0">
                <a:latin typeface="Arial"/>
                <a:cs typeface="Arial"/>
              </a:rPr>
              <a:t>type[size];</a:t>
            </a:r>
            <a:endParaRPr sz="2000">
              <a:latin typeface="Arial"/>
              <a:cs typeface="Arial"/>
            </a:endParaRPr>
          </a:p>
          <a:p>
            <a:pPr marL="926465">
              <a:lnSpc>
                <a:spcPct val="100000"/>
              </a:lnSpc>
              <a:spcBef>
                <a:spcPts val="405"/>
              </a:spcBef>
              <a:tabLst>
                <a:tab pos="1841500" algn="l"/>
              </a:tabLst>
            </a:pPr>
            <a:r>
              <a:rPr sz="2000" dirty="0">
                <a:latin typeface="Arial MT"/>
                <a:cs typeface="Arial MT"/>
              </a:rPr>
              <a:t>e.g.	</a:t>
            </a:r>
            <a:r>
              <a:rPr sz="2000" spc="-5" dirty="0">
                <a:latin typeface="Arial MT"/>
                <a:cs typeface="Arial MT"/>
              </a:rPr>
              <a:t>x=</a:t>
            </a:r>
            <a:r>
              <a:rPr sz="2000" spc="-35" dirty="0">
                <a:latin typeface="Arial MT"/>
                <a:cs typeface="Arial MT"/>
              </a:rPr>
              <a:t> </a:t>
            </a:r>
            <a:r>
              <a:rPr sz="2000" dirty="0">
                <a:latin typeface="Arial MT"/>
                <a:cs typeface="Arial MT"/>
              </a:rPr>
              <a:t>new</a:t>
            </a:r>
            <a:r>
              <a:rPr sz="2000" spc="-25" dirty="0">
                <a:latin typeface="Arial MT"/>
                <a:cs typeface="Arial MT"/>
              </a:rPr>
              <a:t> </a:t>
            </a:r>
            <a:r>
              <a:rPr sz="2000" spc="-5" dirty="0">
                <a:latin typeface="Arial MT"/>
                <a:cs typeface="Arial MT"/>
              </a:rPr>
              <a:t>int[10];</a:t>
            </a:r>
            <a:endParaRPr sz="2000">
              <a:latin typeface="Arial MT"/>
              <a:cs typeface="Arial MT"/>
            </a:endParaRPr>
          </a:p>
          <a:p>
            <a:pPr>
              <a:lnSpc>
                <a:spcPct val="100000"/>
              </a:lnSpc>
              <a:spcBef>
                <a:spcPts val="25"/>
              </a:spcBef>
            </a:pPr>
            <a:endParaRPr sz="2750">
              <a:latin typeface="Arial MT"/>
              <a:cs typeface="Arial MT"/>
            </a:endParaRPr>
          </a:p>
          <a:p>
            <a:pPr marL="354965" indent="-342900">
              <a:lnSpc>
                <a:spcPct val="100000"/>
              </a:lnSpc>
              <a:spcBef>
                <a:spcPts val="5"/>
              </a:spcBef>
              <a:buClr>
                <a:srgbClr val="E6B0AB"/>
              </a:buClr>
              <a:buSzPct val="85416"/>
              <a:buFont typeface="Segoe UI Symbol"/>
              <a:buChar char="⚫"/>
              <a:tabLst>
                <a:tab pos="354965" algn="l"/>
                <a:tab pos="355600" algn="l"/>
              </a:tabLst>
            </a:pPr>
            <a:r>
              <a:rPr sz="2400" b="1" spc="-15" dirty="0">
                <a:latin typeface="Arial"/>
                <a:cs typeface="Arial"/>
              </a:rPr>
              <a:t>Two-Dimensional</a:t>
            </a:r>
            <a:r>
              <a:rPr sz="2400" b="1" spc="-145" dirty="0">
                <a:latin typeface="Arial"/>
                <a:cs typeface="Arial"/>
              </a:rPr>
              <a:t> </a:t>
            </a:r>
            <a:r>
              <a:rPr sz="2400" b="1" spc="-5" dirty="0">
                <a:latin typeface="Arial"/>
                <a:cs typeface="Arial"/>
              </a:rPr>
              <a:t>Array</a:t>
            </a:r>
            <a:endParaRPr sz="2400">
              <a:latin typeface="Arial"/>
              <a:cs typeface="Arial"/>
            </a:endParaRPr>
          </a:p>
          <a:p>
            <a:pPr marL="926465">
              <a:lnSpc>
                <a:spcPct val="100000"/>
              </a:lnSpc>
              <a:spcBef>
                <a:spcPts val="395"/>
              </a:spcBef>
              <a:tabLst>
                <a:tab pos="1841500" algn="l"/>
              </a:tabLst>
            </a:pPr>
            <a:r>
              <a:rPr sz="2400" b="1" dirty="0">
                <a:latin typeface="Arial"/>
                <a:cs typeface="Arial"/>
              </a:rPr>
              <a:t>E.g	int</a:t>
            </a:r>
            <a:r>
              <a:rPr sz="2400" b="1" spc="-40" dirty="0">
                <a:latin typeface="Arial"/>
                <a:cs typeface="Arial"/>
              </a:rPr>
              <a:t> </a:t>
            </a:r>
            <a:r>
              <a:rPr sz="2400" b="1" dirty="0">
                <a:latin typeface="Arial"/>
                <a:cs typeface="Arial"/>
              </a:rPr>
              <a:t>x[][]=new</a:t>
            </a:r>
            <a:r>
              <a:rPr sz="2400" b="1" spc="-40" dirty="0">
                <a:latin typeface="Arial"/>
                <a:cs typeface="Arial"/>
              </a:rPr>
              <a:t> </a:t>
            </a:r>
            <a:r>
              <a:rPr sz="2400" b="1" dirty="0">
                <a:latin typeface="Arial"/>
                <a:cs typeface="Arial"/>
              </a:rPr>
              <a:t>int[5][5];</a:t>
            </a:r>
            <a:endParaRPr sz="24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462654" marR="5080" indent="-2442210">
              <a:lnSpc>
                <a:spcPct val="100000"/>
              </a:lnSpc>
              <a:spcBef>
                <a:spcPts val="95"/>
              </a:spcBef>
            </a:pPr>
            <a:r>
              <a:rPr sz="4000" spc="-5" dirty="0">
                <a:solidFill>
                  <a:srgbClr val="696363"/>
                </a:solidFill>
              </a:rPr>
              <a:t>Alternative</a:t>
            </a:r>
            <a:r>
              <a:rPr sz="4000" spc="-225" dirty="0">
                <a:solidFill>
                  <a:srgbClr val="696363"/>
                </a:solidFill>
              </a:rPr>
              <a:t> </a:t>
            </a:r>
            <a:r>
              <a:rPr sz="4000" spc="-5" dirty="0">
                <a:solidFill>
                  <a:srgbClr val="696363"/>
                </a:solidFill>
              </a:rPr>
              <a:t>Array</a:t>
            </a:r>
            <a:r>
              <a:rPr sz="4000" spc="5" dirty="0">
                <a:solidFill>
                  <a:srgbClr val="696363"/>
                </a:solidFill>
              </a:rPr>
              <a:t> </a:t>
            </a:r>
            <a:r>
              <a:rPr sz="4000" spc="-5" dirty="0">
                <a:solidFill>
                  <a:srgbClr val="696363"/>
                </a:solidFill>
              </a:rPr>
              <a:t>Declaration </a:t>
            </a:r>
            <a:r>
              <a:rPr sz="4000" spc="-1095" dirty="0">
                <a:solidFill>
                  <a:srgbClr val="696363"/>
                </a:solidFill>
              </a:rPr>
              <a:t> </a:t>
            </a:r>
            <a:r>
              <a:rPr sz="4000" spc="-5" dirty="0">
                <a:solidFill>
                  <a:srgbClr val="696363"/>
                </a:solidFill>
              </a:rPr>
              <a:t>Syntax</a:t>
            </a:r>
            <a:endParaRPr sz="4000"/>
          </a:p>
        </p:txBody>
      </p:sp>
      <p:sp>
        <p:nvSpPr>
          <p:cNvPr id="3" name="object 3"/>
          <p:cNvSpPr txBox="1"/>
          <p:nvPr/>
        </p:nvSpPr>
        <p:spPr>
          <a:xfrm>
            <a:off x="993444" y="1396339"/>
            <a:ext cx="4828540" cy="2388235"/>
          </a:xfrm>
          <a:prstGeom prst="rect">
            <a:avLst/>
          </a:prstGeom>
        </p:spPr>
        <p:txBody>
          <a:bodyPr vert="horz" wrap="square" lIns="0" tIns="88900" rIns="0" bIns="0" rtlCol="0">
            <a:spAutoFit/>
          </a:bodyPr>
          <a:lstStyle/>
          <a:p>
            <a:pPr marL="285115" indent="-273050">
              <a:lnSpc>
                <a:spcPct val="100000"/>
              </a:lnSpc>
              <a:spcBef>
                <a:spcPts val="700"/>
              </a:spcBef>
              <a:buClr>
                <a:srgbClr val="D24717"/>
              </a:buClr>
              <a:buSzPct val="84615"/>
              <a:buFont typeface="Segoe UI Symbol"/>
              <a:buChar char="⚫"/>
              <a:tabLst>
                <a:tab pos="285750" algn="l"/>
              </a:tabLst>
            </a:pPr>
            <a:r>
              <a:rPr sz="2600" dirty="0">
                <a:latin typeface="Arial MT"/>
                <a:cs typeface="Arial MT"/>
              </a:rPr>
              <a:t>int</a:t>
            </a:r>
            <a:r>
              <a:rPr sz="2600" spc="-15" dirty="0">
                <a:latin typeface="Arial MT"/>
                <a:cs typeface="Arial MT"/>
              </a:rPr>
              <a:t> </a:t>
            </a:r>
            <a:r>
              <a:rPr sz="2600" dirty="0">
                <a:latin typeface="Arial MT"/>
                <a:cs typeface="Arial MT"/>
              </a:rPr>
              <a:t>al[]</a:t>
            </a:r>
            <a:r>
              <a:rPr sz="2600" spc="-15" dirty="0">
                <a:latin typeface="Arial MT"/>
                <a:cs typeface="Arial MT"/>
              </a:rPr>
              <a:t> </a:t>
            </a:r>
            <a:r>
              <a:rPr sz="2600" dirty="0">
                <a:latin typeface="Arial MT"/>
                <a:cs typeface="Arial MT"/>
              </a:rPr>
              <a:t>=</a:t>
            </a:r>
            <a:r>
              <a:rPr sz="2600" spc="-30" dirty="0">
                <a:latin typeface="Arial MT"/>
                <a:cs typeface="Arial MT"/>
              </a:rPr>
              <a:t> </a:t>
            </a:r>
            <a:r>
              <a:rPr sz="2600" dirty="0">
                <a:latin typeface="Arial MT"/>
                <a:cs typeface="Arial MT"/>
              </a:rPr>
              <a:t>new</a:t>
            </a:r>
            <a:r>
              <a:rPr sz="2600" spc="-25" dirty="0">
                <a:latin typeface="Arial MT"/>
                <a:cs typeface="Arial MT"/>
              </a:rPr>
              <a:t> </a:t>
            </a:r>
            <a:r>
              <a:rPr sz="2600" dirty="0">
                <a:latin typeface="Arial MT"/>
                <a:cs typeface="Arial MT"/>
              </a:rPr>
              <a:t>int[3];</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int[]</a:t>
            </a:r>
            <a:r>
              <a:rPr sz="2600" spc="-20" dirty="0">
                <a:latin typeface="Arial MT"/>
                <a:cs typeface="Arial MT"/>
              </a:rPr>
              <a:t> </a:t>
            </a:r>
            <a:r>
              <a:rPr sz="2600" dirty="0">
                <a:latin typeface="Arial MT"/>
                <a:cs typeface="Arial MT"/>
              </a:rPr>
              <a:t>a2</a:t>
            </a:r>
            <a:r>
              <a:rPr sz="2600" spc="-10" dirty="0">
                <a:latin typeface="Arial MT"/>
                <a:cs typeface="Arial MT"/>
              </a:rPr>
              <a:t> </a:t>
            </a:r>
            <a:r>
              <a:rPr sz="2600" dirty="0">
                <a:latin typeface="Arial MT"/>
                <a:cs typeface="Arial MT"/>
              </a:rPr>
              <a:t>=</a:t>
            </a:r>
            <a:r>
              <a:rPr sz="2600" spc="-15" dirty="0">
                <a:latin typeface="Arial MT"/>
                <a:cs typeface="Arial MT"/>
              </a:rPr>
              <a:t> </a:t>
            </a:r>
            <a:r>
              <a:rPr sz="2600" dirty="0">
                <a:latin typeface="Arial MT"/>
                <a:cs typeface="Arial MT"/>
              </a:rPr>
              <a:t>new</a:t>
            </a:r>
            <a:r>
              <a:rPr sz="2600" spc="-20" dirty="0">
                <a:latin typeface="Arial MT"/>
                <a:cs typeface="Arial MT"/>
              </a:rPr>
              <a:t> </a:t>
            </a:r>
            <a:r>
              <a:rPr sz="2600" dirty="0">
                <a:latin typeface="Arial MT"/>
                <a:cs typeface="Arial MT"/>
              </a:rPr>
              <a:t>int[3];</a:t>
            </a:r>
            <a:endParaRPr sz="2600">
              <a:latin typeface="Arial MT"/>
              <a:cs typeface="Arial MT"/>
            </a:endParaRPr>
          </a:p>
          <a:p>
            <a:pPr>
              <a:lnSpc>
                <a:spcPct val="100000"/>
              </a:lnSpc>
              <a:spcBef>
                <a:spcPts val="10"/>
              </a:spcBef>
              <a:buClr>
                <a:srgbClr val="D24717"/>
              </a:buClr>
              <a:buFont typeface="Segoe UI Symbol"/>
              <a:buChar char="⚫"/>
            </a:pPr>
            <a:endParaRPr sz="3750">
              <a:latin typeface="Arial MT"/>
              <a:cs typeface="Arial MT"/>
            </a:endParaRPr>
          </a:p>
          <a:p>
            <a:pPr marL="285115" indent="-273050">
              <a:lnSpc>
                <a:spcPct val="100000"/>
              </a:lnSpc>
              <a:buClr>
                <a:srgbClr val="D24717"/>
              </a:buClr>
              <a:buSzPct val="84615"/>
              <a:buFont typeface="Segoe UI Symbol"/>
              <a:buChar char="⚫"/>
              <a:tabLst>
                <a:tab pos="285750" algn="l"/>
              </a:tabLst>
            </a:pPr>
            <a:r>
              <a:rPr sz="2600" dirty="0">
                <a:latin typeface="Arial MT"/>
                <a:cs typeface="Arial MT"/>
              </a:rPr>
              <a:t>char</a:t>
            </a:r>
            <a:r>
              <a:rPr sz="2600" spc="-25" dirty="0">
                <a:latin typeface="Arial MT"/>
                <a:cs typeface="Arial MT"/>
              </a:rPr>
              <a:t> </a:t>
            </a:r>
            <a:r>
              <a:rPr sz="2600" dirty="0">
                <a:latin typeface="Arial MT"/>
                <a:cs typeface="Arial MT"/>
              </a:rPr>
              <a:t>twod1[][]</a:t>
            </a:r>
            <a:r>
              <a:rPr sz="2600" spc="-5" dirty="0">
                <a:latin typeface="Arial MT"/>
                <a:cs typeface="Arial MT"/>
              </a:rPr>
              <a:t> </a:t>
            </a:r>
            <a:r>
              <a:rPr sz="2600" dirty="0">
                <a:latin typeface="Arial MT"/>
                <a:cs typeface="Arial MT"/>
              </a:rPr>
              <a:t>=</a:t>
            </a:r>
            <a:r>
              <a:rPr sz="2600" spc="-20" dirty="0">
                <a:latin typeface="Arial MT"/>
                <a:cs typeface="Arial MT"/>
              </a:rPr>
              <a:t> </a:t>
            </a:r>
            <a:r>
              <a:rPr sz="2600" dirty="0">
                <a:latin typeface="Arial MT"/>
                <a:cs typeface="Arial MT"/>
              </a:rPr>
              <a:t>new</a:t>
            </a:r>
            <a:r>
              <a:rPr sz="2600" spc="-25" dirty="0">
                <a:latin typeface="Arial MT"/>
                <a:cs typeface="Arial MT"/>
              </a:rPr>
              <a:t> </a:t>
            </a:r>
            <a:r>
              <a:rPr sz="2600" dirty="0">
                <a:latin typeface="Arial MT"/>
                <a:cs typeface="Arial MT"/>
              </a:rPr>
              <a:t>char[3][4];</a:t>
            </a:r>
            <a:endParaRPr sz="2600">
              <a:latin typeface="Arial MT"/>
              <a:cs typeface="Arial MT"/>
            </a:endParaRPr>
          </a:p>
          <a:p>
            <a:pPr marL="285115" indent="-273050">
              <a:lnSpc>
                <a:spcPct val="100000"/>
              </a:lnSpc>
              <a:spcBef>
                <a:spcPts val="600"/>
              </a:spcBef>
              <a:buClr>
                <a:srgbClr val="D24717"/>
              </a:buClr>
              <a:buSzPct val="84615"/>
              <a:buFont typeface="Segoe UI Symbol"/>
              <a:buChar char="⚫"/>
              <a:tabLst>
                <a:tab pos="285750" algn="l"/>
              </a:tabLst>
            </a:pPr>
            <a:r>
              <a:rPr sz="2600" dirty="0">
                <a:latin typeface="Arial MT"/>
                <a:cs typeface="Arial MT"/>
              </a:rPr>
              <a:t>char[][]</a:t>
            </a:r>
            <a:r>
              <a:rPr sz="2600" spc="-15" dirty="0">
                <a:latin typeface="Arial MT"/>
                <a:cs typeface="Arial MT"/>
              </a:rPr>
              <a:t> </a:t>
            </a:r>
            <a:r>
              <a:rPr sz="2600" dirty="0">
                <a:latin typeface="Arial MT"/>
                <a:cs typeface="Arial MT"/>
              </a:rPr>
              <a:t>twod2</a:t>
            </a:r>
            <a:r>
              <a:rPr sz="2600" spc="-5" dirty="0">
                <a:latin typeface="Arial MT"/>
                <a:cs typeface="Arial MT"/>
              </a:rPr>
              <a:t> </a:t>
            </a:r>
            <a:r>
              <a:rPr sz="2600" dirty="0">
                <a:latin typeface="Arial MT"/>
                <a:cs typeface="Arial MT"/>
              </a:rPr>
              <a:t>=</a:t>
            </a:r>
            <a:r>
              <a:rPr sz="2600" spc="-25" dirty="0">
                <a:latin typeface="Arial MT"/>
                <a:cs typeface="Arial MT"/>
              </a:rPr>
              <a:t> </a:t>
            </a:r>
            <a:r>
              <a:rPr sz="2600" dirty="0">
                <a:latin typeface="Arial MT"/>
                <a:cs typeface="Arial MT"/>
              </a:rPr>
              <a:t>new</a:t>
            </a:r>
            <a:r>
              <a:rPr sz="2600" spc="-30" dirty="0">
                <a:latin typeface="Arial MT"/>
                <a:cs typeface="Arial MT"/>
              </a:rPr>
              <a:t> </a:t>
            </a:r>
            <a:r>
              <a:rPr sz="2600" dirty="0">
                <a:latin typeface="Arial MT"/>
                <a:cs typeface="Arial MT"/>
              </a:rPr>
              <a:t>char[3][4];</a:t>
            </a:r>
            <a:endParaRPr sz="2600">
              <a:latin typeface="Arial MT"/>
              <a:cs typeface="Arial M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41" y="80517"/>
            <a:ext cx="8021116" cy="492443"/>
          </a:xfrm>
        </p:spPr>
        <p:txBody>
          <a:bodyPr/>
          <a:lstStyle/>
          <a:p>
            <a:r>
              <a:rPr lang="en-IN" dirty="0"/>
              <a:t>Conditional</a:t>
            </a:r>
          </a:p>
        </p:txBody>
      </p:sp>
      <p:sp>
        <p:nvSpPr>
          <p:cNvPr id="3" name="Text Placeholder 2"/>
          <p:cNvSpPr>
            <a:spLocks noGrp="1"/>
          </p:cNvSpPr>
          <p:nvPr>
            <p:ph type="body" idx="1"/>
          </p:nvPr>
        </p:nvSpPr>
        <p:spPr>
          <a:xfrm>
            <a:off x="665175" y="762000"/>
            <a:ext cx="7813649" cy="5201424"/>
          </a:xfrm>
        </p:spPr>
        <p:txBody>
          <a:bodyPr/>
          <a:lstStyle/>
          <a:p>
            <a:r>
              <a:rPr lang="en-IN" dirty="0"/>
              <a:t>Only if- checks only a single condition and do a single task if the given condition is true.</a:t>
            </a:r>
          </a:p>
          <a:p>
            <a:r>
              <a:rPr lang="en-IN" dirty="0"/>
              <a:t>if(age&gt;18)    //only if</a:t>
            </a:r>
          </a:p>
          <a:p>
            <a:r>
              <a:rPr lang="en-IN" dirty="0" err="1"/>
              <a:t>System.out.println</a:t>
            </a:r>
            <a:r>
              <a:rPr lang="en-IN" dirty="0"/>
              <a:t>(“Adult”);</a:t>
            </a:r>
          </a:p>
          <a:p>
            <a:endParaRPr lang="en-IN" dirty="0"/>
          </a:p>
          <a:p>
            <a:r>
              <a:rPr lang="en-IN" dirty="0"/>
              <a:t>if-else // 2 alternatives </a:t>
            </a:r>
          </a:p>
          <a:p>
            <a:endParaRPr lang="en-IN" dirty="0"/>
          </a:p>
          <a:p>
            <a:r>
              <a:rPr lang="en-IN" dirty="0"/>
              <a:t>if(</a:t>
            </a:r>
            <a:r>
              <a:rPr lang="en-IN" dirty="0" err="1"/>
              <a:t>cond</a:t>
            </a:r>
            <a:r>
              <a:rPr lang="en-IN" dirty="0"/>
              <a:t>)</a:t>
            </a:r>
          </a:p>
          <a:p>
            <a:r>
              <a:rPr lang="en-IN" dirty="0"/>
              <a:t>St-1</a:t>
            </a:r>
          </a:p>
          <a:p>
            <a:r>
              <a:rPr lang="en-IN" dirty="0"/>
              <a:t>else</a:t>
            </a:r>
          </a:p>
          <a:p>
            <a:r>
              <a:rPr lang="en-IN" dirty="0"/>
              <a:t>St-2</a:t>
            </a:r>
          </a:p>
          <a:p>
            <a:endParaRPr lang="en-IN" dirty="0"/>
          </a:p>
          <a:p>
            <a:endParaRPr lang="en-IN" dirty="0"/>
          </a:p>
        </p:txBody>
      </p:sp>
    </p:spTree>
    <p:extLst>
      <p:ext uri="{BB962C8B-B14F-4D97-AF65-F5344CB8AC3E}">
        <p14:creationId xmlns:p14="http://schemas.microsoft.com/office/powerpoint/2010/main" val="3612839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41" y="80517"/>
            <a:ext cx="8021116" cy="492443"/>
          </a:xfrm>
        </p:spPr>
        <p:txBody>
          <a:bodyPr/>
          <a:lstStyle/>
          <a:p>
            <a:r>
              <a:rPr lang="en-IN" dirty="0"/>
              <a:t>Nested If-else- multiple options/ statements</a:t>
            </a:r>
          </a:p>
        </p:txBody>
      </p:sp>
      <p:sp>
        <p:nvSpPr>
          <p:cNvPr id="3" name="Text Placeholder 2"/>
          <p:cNvSpPr>
            <a:spLocks noGrp="1"/>
          </p:cNvSpPr>
          <p:nvPr>
            <p:ph type="body" idx="1"/>
          </p:nvPr>
        </p:nvSpPr>
        <p:spPr>
          <a:xfrm>
            <a:off x="685800" y="838200"/>
            <a:ext cx="7813649" cy="4801314"/>
          </a:xfrm>
        </p:spPr>
        <p:txBody>
          <a:bodyPr/>
          <a:lstStyle/>
          <a:p>
            <a:r>
              <a:rPr lang="en-IN" dirty="0"/>
              <a:t>if(cond1)</a:t>
            </a:r>
          </a:p>
          <a:p>
            <a:r>
              <a:rPr lang="en-IN" dirty="0"/>
              <a:t>	if(cond2)</a:t>
            </a:r>
          </a:p>
          <a:p>
            <a:r>
              <a:rPr lang="en-IN" dirty="0"/>
              <a:t>		St1</a:t>
            </a:r>
          </a:p>
          <a:p>
            <a:r>
              <a:rPr lang="en-IN" dirty="0"/>
              <a:t>	else</a:t>
            </a:r>
          </a:p>
          <a:p>
            <a:r>
              <a:rPr lang="en-IN" dirty="0"/>
              <a:t>		St2</a:t>
            </a:r>
          </a:p>
          <a:p>
            <a:r>
              <a:rPr lang="en-IN" dirty="0"/>
              <a:t>else</a:t>
            </a:r>
          </a:p>
          <a:p>
            <a:r>
              <a:rPr lang="en-IN" dirty="0"/>
              <a:t>St3</a:t>
            </a:r>
          </a:p>
          <a:p>
            <a:endParaRPr lang="en-IN" dirty="0"/>
          </a:p>
          <a:p>
            <a:endParaRPr lang="en-IN" dirty="0"/>
          </a:p>
          <a:p>
            <a:r>
              <a:rPr lang="en-IN" dirty="0"/>
              <a:t>o/p- Cond1-T, Cond2-T --- St1</a:t>
            </a:r>
          </a:p>
          <a:p>
            <a:r>
              <a:rPr lang="en-IN" dirty="0"/>
              <a:t>	T             F           --- St2</a:t>
            </a:r>
          </a:p>
          <a:p>
            <a:r>
              <a:rPr lang="en-IN" dirty="0"/>
              <a:t>	F             NA        --- St3</a:t>
            </a:r>
          </a:p>
        </p:txBody>
      </p:sp>
    </p:spTree>
    <p:extLst>
      <p:ext uri="{BB962C8B-B14F-4D97-AF65-F5344CB8AC3E}">
        <p14:creationId xmlns:p14="http://schemas.microsoft.com/office/powerpoint/2010/main" val="3945597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180543"/>
            <a:ext cx="7540956"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solidFill>
                  <a:srgbClr val="696363"/>
                </a:solidFill>
              </a:rPr>
              <a:t>Ladder if- else (</a:t>
            </a:r>
            <a:r>
              <a:rPr lang="en-IN" sz="2800" dirty="0"/>
              <a:t>multiple options/ statements</a:t>
            </a:r>
            <a:r>
              <a:rPr lang="en-IN" sz="2800" spc="-5" dirty="0">
                <a:solidFill>
                  <a:srgbClr val="696363"/>
                </a:solidFill>
              </a:rPr>
              <a:t>)</a:t>
            </a:r>
            <a:endParaRPr sz="2800" dirty="0"/>
          </a:p>
        </p:txBody>
      </p:sp>
      <p:sp>
        <p:nvSpPr>
          <p:cNvPr id="3" name="object 3"/>
          <p:cNvSpPr txBox="1"/>
          <p:nvPr/>
        </p:nvSpPr>
        <p:spPr>
          <a:xfrm>
            <a:off x="993444" y="784902"/>
            <a:ext cx="4928870" cy="5696585"/>
          </a:xfrm>
          <a:prstGeom prst="rect">
            <a:avLst/>
          </a:prstGeom>
        </p:spPr>
        <p:txBody>
          <a:bodyPr vert="horz" wrap="square" lIns="0" tIns="88900" rIns="0" bIns="0" rtlCol="0">
            <a:spAutoFit/>
          </a:bodyPr>
          <a:lstStyle/>
          <a:p>
            <a:pPr marL="12700">
              <a:lnSpc>
                <a:spcPct val="100000"/>
              </a:lnSpc>
              <a:spcBef>
                <a:spcPts val="700"/>
              </a:spcBef>
            </a:pPr>
            <a:r>
              <a:rPr sz="2600" dirty="0">
                <a:latin typeface="Arial MT"/>
                <a:cs typeface="Arial MT"/>
              </a:rPr>
              <a:t>if(condition)</a:t>
            </a:r>
          </a:p>
          <a:p>
            <a:pPr marL="12700">
              <a:lnSpc>
                <a:spcPct val="100000"/>
              </a:lnSpc>
              <a:spcBef>
                <a:spcPts val="600"/>
              </a:spcBef>
            </a:pPr>
            <a:r>
              <a:rPr sz="2600" dirty="0">
                <a:latin typeface="Arial MT"/>
                <a:cs typeface="Arial MT"/>
              </a:rPr>
              <a:t>{</a:t>
            </a:r>
          </a:p>
          <a:p>
            <a:pPr marL="926465">
              <a:lnSpc>
                <a:spcPct val="100000"/>
              </a:lnSpc>
              <a:spcBef>
                <a:spcPts val="600"/>
              </a:spcBef>
            </a:pPr>
            <a:r>
              <a:rPr sz="2600" dirty="0">
                <a:latin typeface="Arial MT"/>
                <a:cs typeface="Arial MT"/>
              </a:rPr>
              <a:t>//some</a:t>
            </a:r>
            <a:r>
              <a:rPr sz="2600" spc="-25" dirty="0">
                <a:latin typeface="Arial MT"/>
                <a:cs typeface="Arial MT"/>
              </a:rPr>
              <a:t> </a:t>
            </a:r>
            <a:r>
              <a:rPr sz="2600" dirty="0">
                <a:latin typeface="Arial MT"/>
                <a:cs typeface="Arial MT"/>
              </a:rPr>
              <a:t>code</a:t>
            </a:r>
            <a:r>
              <a:rPr sz="2600" spc="-5" dirty="0">
                <a:latin typeface="Arial MT"/>
                <a:cs typeface="Arial MT"/>
              </a:rPr>
              <a:t> for</a:t>
            </a:r>
            <a:r>
              <a:rPr sz="2600" spc="-10" dirty="0">
                <a:latin typeface="Arial MT"/>
                <a:cs typeface="Arial MT"/>
              </a:rPr>
              <a:t> </a:t>
            </a:r>
            <a:r>
              <a:rPr sz="2600" dirty="0">
                <a:latin typeface="Arial MT"/>
                <a:cs typeface="Arial MT"/>
              </a:rPr>
              <a:t>if</a:t>
            </a:r>
            <a:r>
              <a:rPr sz="2600" spc="-15" dirty="0">
                <a:latin typeface="Arial MT"/>
                <a:cs typeface="Arial MT"/>
              </a:rPr>
              <a:t> </a:t>
            </a:r>
            <a:r>
              <a:rPr sz="2600" dirty="0">
                <a:latin typeface="Arial MT"/>
                <a:cs typeface="Arial MT"/>
              </a:rPr>
              <a:t>part</a:t>
            </a:r>
          </a:p>
          <a:p>
            <a:pPr marL="12700">
              <a:lnSpc>
                <a:spcPct val="100000"/>
              </a:lnSpc>
              <a:spcBef>
                <a:spcPts val="605"/>
              </a:spcBef>
            </a:pPr>
            <a:r>
              <a:rPr sz="2600" dirty="0">
                <a:latin typeface="Arial MT"/>
                <a:cs typeface="Arial MT"/>
              </a:rPr>
              <a:t>}</a:t>
            </a:r>
          </a:p>
          <a:p>
            <a:pPr marL="12700">
              <a:lnSpc>
                <a:spcPct val="100000"/>
              </a:lnSpc>
              <a:spcBef>
                <a:spcPts val="600"/>
              </a:spcBef>
            </a:pPr>
            <a:r>
              <a:rPr sz="2600" dirty="0">
                <a:latin typeface="Arial MT"/>
                <a:cs typeface="Arial MT"/>
              </a:rPr>
              <a:t>else</a:t>
            </a:r>
            <a:r>
              <a:rPr sz="2600" spc="-55" dirty="0">
                <a:latin typeface="Arial MT"/>
                <a:cs typeface="Arial MT"/>
              </a:rPr>
              <a:t> </a:t>
            </a:r>
            <a:r>
              <a:rPr sz="2600" dirty="0">
                <a:latin typeface="Arial MT"/>
                <a:cs typeface="Arial MT"/>
              </a:rPr>
              <a:t>if</a:t>
            </a:r>
            <a:r>
              <a:rPr lang="en-IN" sz="2600" dirty="0">
                <a:latin typeface="Arial MT"/>
                <a:cs typeface="Arial MT"/>
              </a:rPr>
              <a:t>(condition)</a:t>
            </a:r>
            <a:endParaRPr sz="2600" dirty="0">
              <a:latin typeface="Arial MT"/>
              <a:cs typeface="Arial MT"/>
            </a:endParaRPr>
          </a:p>
          <a:p>
            <a:pPr marL="12700">
              <a:lnSpc>
                <a:spcPct val="100000"/>
              </a:lnSpc>
              <a:spcBef>
                <a:spcPts val="600"/>
              </a:spcBef>
            </a:pPr>
            <a:r>
              <a:rPr sz="2600" dirty="0">
                <a:latin typeface="Arial MT"/>
                <a:cs typeface="Arial MT"/>
              </a:rPr>
              <a:t>{</a:t>
            </a:r>
          </a:p>
          <a:p>
            <a:pPr marL="1017905">
              <a:lnSpc>
                <a:spcPct val="100000"/>
              </a:lnSpc>
              <a:spcBef>
                <a:spcPts val="600"/>
              </a:spcBef>
            </a:pPr>
            <a:r>
              <a:rPr sz="2600" dirty="0">
                <a:latin typeface="Arial MT"/>
                <a:cs typeface="Arial MT"/>
              </a:rPr>
              <a:t>//some</a:t>
            </a:r>
            <a:r>
              <a:rPr sz="2600" spc="-10" dirty="0">
                <a:latin typeface="Arial MT"/>
                <a:cs typeface="Arial MT"/>
              </a:rPr>
              <a:t> </a:t>
            </a:r>
            <a:r>
              <a:rPr sz="2600" dirty="0">
                <a:latin typeface="Arial MT"/>
                <a:cs typeface="Arial MT"/>
              </a:rPr>
              <a:t>code</a:t>
            </a:r>
            <a:r>
              <a:rPr sz="2600" spc="-25" dirty="0">
                <a:latin typeface="Arial MT"/>
                <a:cs typeface="Arial MT"/>
              </a:rPr>
              <a:t> </a:t>
            </a:r>
            <a:r>
              <a:rPr sz="2600" dirty="0">
                <a:latin typeface="Arial MT"/>
                <a:cs typeface="Arial MT"/>
              </a:rPr>
              <a:t>for</a:t>
            </a:r>
            <a:r>
              <a:rPr sz="2600" spc="-10" dirty="0">
                <a:latin typeface="Arial MT"/>
                <a:cs typeface="Arial MT"/>
              </a:rPr>
              <a:t> </a:t>
            </a:r>
            <a:r>
              <a:rPr sz="2600" dirty="0">
                <a:latin typeface="Arial MT"/>
                <a:cs typeface="Arial MT"/>
              </a:rPr>
              <a:t>else</a:t>
            </a:r>
            <a:r>
              <a:rPr sz="2600" spc="-20" dirty="0">
                <a:latin typeface="Arial MT"/>
                <a:cs typeface="Arial MT"/>
              </a:rPr>
              <a:t> </a:t>
            </a:r>
            <a:r>
              <a:rPr sz="2600" dirty="0">
                <a:latin typeface="Arial MT"/>
                <a:cs typeface="Arial MT"/>
              </a:rPr>
              <a:t>if</a:t>
            </a:r>
            <a:r>
              <a:rPr sz="2600" spc="-5" dirty="0">
                <a:latin typeface="Arial MT"/>
                <a:cs typeface="Arial MT"/>
              </a:rPr>
              <a:t> </a:t>
            </a:r>
            <a:r>
              <a:rPr sz="2600" dirty="0">
                <a:latin typeface="Arial MT"/>
                <a:cs typeface="Arial MT"/>
              </a:rPr>
              <a:t>part</a:t>
            </a:r>
          </a:p>
          <a:p>
            <a:pPr marL="12700">
              <a:lnSpc>
                <a:spcPct val="100000"/>
              </a:lnSpc>
              <a:spcBef>
                <a:spcPts val="600"/>
              </a:spcBef>
            </a:pPr>
            <a:r>
              <a:rPr sz="2600" dirty="0">
                <a:latin typeface="Arial MT"/>
                <a:cs typeface="Arial MT"/>
              </a:rPr>
              <a:t>}</a:t>
            </a:r>
          </a:p>
          <a:p>
            <a:pPr marL="12700">
              <a:lnSpc>
                <a:spcPct val="100000"/>
              </a:lnSpc>
              <a:spcBef>
                <a:spcPts val="600"/>
              </a:spcBef>
            </a:pPr>
            <a:r>
              <a:rPr sz="2600" dirty="0">
                <a:latin typeface="Arial MT"/>
                <a:cs typeface="Arial MT"/>
              </a:rPr>
              <a:t>else</a:t>
            </a:r>
          </a:p>
          <a:p>
            <a:pPr marL="12700">
              <a:lnSpc>
                <a:spcPct val="100000"/>
              </a:lnSpc>
              <a:spcBef>
                <a:spcPts val="600"/>
              </a:spcBef>
            </a:pPr>
            <a:r>
              <a:rPr sz="2600" dirty="0">
                <a:latin typeface="Arial MT"/>
                <a:cs typeface="Arial MT"/>
              </a:rPr>
              <a:t>{</a:t>
            </a:r>
          </a:p>
          <a:p>
            <a:pPr marL="1017905">
              <a:lnSpc>
                <a:spcPct val="100000"/>
              </a:lnSpc>
              <a:spcBef>
                <a:spcPts val="605"/>
              </a:spcBef>
            </a:pPr>
            <a:r>
              <a:rPr sz="2600" dirty="0">
                <a:latin typeface="Arial MT"/>
                <a:cs typeface="Arial MT"/>
              </a:rPr>
              <a:t>//some</a:t>
            </a:r>
            <a:r>
              <a:rPr sz="2600" spc="-10" dirty="0">
                <a:latin typeface="Arial MT"/>
                <a:cs typeface="Arial MT"/>
              </a:rPr>
              <a:t> </a:t>
            </a:r>
            <a:r>
              <a:rPr sz="2600" dirty="0">
                <a:latin typeface="Arial MT"/>
                <a:cs typeface="Arial MT"/>
              </a:rPr>
              <a:t>code</a:t>
            </a:r>
            <a:r>
              <a:rPr sz="2600" spc="-25" dirty="0">
                <a:latin typeface="Arial MT"/>
                <a:cs typeface="Arial MT"/>
              </a:rPr>
              <a:t> </a:t>
            </a:r>
            <a:r>
              <a:rPr sz="2600" dirty="0">
                <a:latin typeface="Arial MT"/>
                <a:cs typeface="Arial MT"/>
              </a:rPr>
              <a:t>for</a:t>
            </a:r>
            <a:r>
              <a:rPr sz="2600" spc="-10" dirty="0">
                <a:latin typeface="Arial MT"/>
                <a:cs typeface="Arial MT"/>
              </a:rPr>
              <a:t> </a:t>
            </a:r>
            <a:r>
              <a:rPr sz="2600" dirty="0">
                <a:latin typeface="Arial MT"/>
                <a:cs typeface="Arial MT"/>
              </a:rPr>
              <a:t>else</a:t>
            </a:r>
            <a:r>
              <a:rPr sz="2600" spc="-15" dirty="0">
                <a:latin typeface="Arial MT"/>
                <a:cs typeface="Arial MT"/>
              </a:rPr>
              <a:t> </a:t>
            </a:r>
            <a:r>
              <a:rPr sz="2600" dirty="0">
                <a:latin typeface="Arial MT"/>
                <a:cs typeface="Arial MT"/>
              </a:rPr>
              <a:t>part</a:t>
            </a:r>
          </a:p>
          <a:p>
            <a:pPr marL="12700">
              <a:lnSpc>
                <a:spcPct val="100000"/>
              </a:lnSpc>
              <a:spcBef>
                <a:spcPts val="600"/>
              </a:spcBef>
            </a:pPr>
            <a:r>
              <a:rPr sz="2600" dirty="0">
                <a:latin typeface="Arial MT"/>
                <a:cs typeface="Arial MT"/>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41" y="80517"/>
            <a:ext cx="8021116" cy="492443"/>
          </a:xfrm>
        </p:spPr>
        <p:txBody>
          <a:bodyPr/>
          <a:lstStyle/>
          <a:p>
            <a:r>
              <a:rPr lang="en-IN" dirty="0"/>
              <a:t>Loops</a:t>
            </a:r>
          </a:p>
        </p:txBody>
      </p:sp>
      <p:sp>
        <p:nvSpPr>
          <p:cNvPr id="3" name="Text Placeholder 2"/>
          <p:cNvSpPr>
            <a:spLocks noGrp="1"/>
          </p:cNvSpPr>
          <p:nvPr>
            <p:ph type="body" idx="1"/>
          </p:nvPr>
        </p:nvSpPr>
        <p:spPr>
          <a:xfrm>
            <a:off x="665175" y="838200"/>
            <a:ext cx="7813649" cy="1200329"/>
          </a:xfrm>
        </p:spPr>
        <p:txBody>
          <a:bodyPr/>
          <a:lstStyle/>
          <a:p>
            <a:r>
              <a:rPr lang="en-IN" dirty="0"/>
              <a:t>A Loop is an iterative statement that executes a single or block of statements till a particular condition is true.</a:t>
            </a:r>
          </a:p>
        </p:txBody>
      </p:sp>
    </p:spTree>
    <p:extLst>
      <p:ext uri="{BB962C8B-B14F-4D97-AF65-F5344CB8AC3E}">
        <p14:creationId xmlns:p14="http://schemas.microsoft.com/office/powerpoint/2010/main" val="4540526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361" y="37541"/>
            <a:ext cx="457073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Iteration</a:t>
            </a:r>
            <a:r>
              <a:rPr sz="4000" spc="-20" dirty="0">
                <a:solidFill>
                  <a:srgbClr val="696363"/>
                </a:solidFill>
              </a:rPr>
              <a:t> </a:t>
            </a:r>
            <a:r>
              <a:rPr sz="4000" spc="-5" dirty="0">
                <a:solidFill>
                  <a:srgbClr val="696363"/>
                </a:solidFill>
              </a:rPr>
              <a:t>Statements</a:t>
            </a:r>
            <a:endParaRPr sz="4000"/>
          </a:p>
        </p:txBody>
      </p:sp>
      <p:sp>
        <p:nvSpPr>
          <p:cNvPr id="3" name="object 3"/>
          <p:cNvSpPr txBox="1"/>
          <p:nvPr/>
        </p:nvSpPr>
        <p:spPr>
          <a:xfrm>
            <a:off x="993444" y="713587"/>
            <a:ext cx="6511925" cy="5737468"/>
          </a:xfrm>
          <a:prstGeom prst="rect">
            <a:avLst/>
          </a:prstGeom>
        </p:spPr>
        <p:txBody>
          <a:bodyPr vert="horz" wrap="square" lIns="0" tIns="88900" rIns="0" bIns="0" rtlCol="0">
            <a:spAutoFit/>
          </a:bodyPr>
          <a:lstStyle/>
          <a:p>
            <a:pPr marL="398145" indent="-386080">
              <a:lnSpc>
                <a:spcPct val="100000"/>
              </a:lnSpc>
              <a:spcBef>
                <a:spcPts val="700"/>
              </a:spcBef>
              <a:buAutoNum type="arabicParenR"/>
              <a:tabLst>
                <a:tab pos="398780" algn="l"/>
              </a:tabLst>
            </a:pPr>
            <a:r>
              <a:rPr sz="2400" dirty="0">
                <a:latin typeface="Arial MT"/>
                <a:cs typeface="Arial MT"/>
              </a:rPr>
              <a:t>While</a:t>
            </a:r>
            <a:r>
              <a:rPr sz="2400" spc="-40" dirty="0">
                <a:latin typeface="Arial MT"/>
                <a:cs typeface="Arial MT"/>
              </a:rPr>
              <a:t> </a:t>
            </a:r>
            <a:r>
              <a:rPr sz="2400" dirty="0">
                <a:latin typeface="Arial MT"/>
                <a:cs typeface="Arial MT"/>
              </a:rPr>
              <a:t>loop</a:t>
            </a:r>
            <a:r>
              <a:rPr sz="2400" spc="-20" dirty="0">
                <a:latin typeface="Arial MT"/>
                <a:cs typeface="Arial MT"/>
              </a:rPr>
              <a:t> </a:t>
            </a:r>
            <a:r>
              <a:rPr sz="2400" spc="-5" dirty="0">
                <a:latin typeface="Arial MT"/>
                <a:cs typeface="Arial MT"/>
              </a:rPr>
              <a:t>:-</a:t>
            </a:r>
            <a:endParaRPr sz="2400" dirty="0">
              <a:latin typeface="Arial MT"/>
              <a:cs typeface="Arial MT"/>
            </a:endParaRPr>
          </a:p>
          <a:p>
            <a:pPr marL="926465">
              <a:lnSpc>
                <a:spcPct val="100000"/>
              </a:lnSpc>
              <a:spcBef>
                <a:spcPts val="600"/>
              </a:spcBef>
            </a:pPr>
            <a:r>
              <a:rPr sz="2400" dirty="0">
                <a:latin typeface="Arial MT"/>
                <a:cs typeface="Arial MT"/>
              </a:rPr>
              <a:t>while(</a:t>
            </a:r>
            <a:r>
              <a:rPr sz="2400" i="1" dirty="0">
                <a:latin typeface="Arial"/>
                <a:cs typeface="Arial"/>
              </a:rPr>
              <a:t>condition</a:t>
            </a:r>
            <a:r>
              <a:rPr sz="2400" dirty="0">
                <a:latin typeface="Arial MT"/>
                <a:cs typeface="Arial MT"/>
              </a:rPr>
              <a:t>)</a:t>
            </a:r>
            <a:r>
              <a:rPr sz="2400" spc="-60" dirty="0">
                <a:latin typeface="Arial MT"/>
                <a:cs typeface="Arial MT"/>
              </a:rPr>
              <a:t> </a:t>
            </a:r>
            <a:r>
              <a:rPr sz="2400" dirty="0">
                <a:latin typeface="Arial MT"/>
                <a:cs typeface="Arial MT"/>
              </a:rPr>
              <a:t>{</a:t>
            </a:r>
          </a:p>
          <a:p>
            <a:pPr marL="1841500">
              <a:lnSpc>
                <a:spcPct val="100000"/>
              </a:lnSpc>
              <a:spcBef>
                <a:spcPts val="600"/>
              </a:spcBef>
            </a:pPr>
            <a:r>
              <a:rPr sz="2400" dirty="0">
                <a:latin typeface="Arial MT"/>
                <a:cs typeface="Arial MT"/>
              </a:rPr>
              <a:t>//</a:t>
            </a:r>
            <a:r>
              <a:rPr sz="2400" spc="-25" dirty="0">
                <a:latin typeface="Arial MT"/>
                <a:cs typeface="Arial MT"/>
              </a:rPr>
              <a:t> </a:t>
            </a:r>
            <a:r>
              <a:rPr sz="2400" dirty="0">
                <a:latin typeface="Arial MT"/>
                <a:cs typeface="Arial MT"/>
              </a:rPr>
              <a:t>body</a:t>
            </a:r>
            <a:r>
              <a:rPr sz="2400" spc="-30" dirty="0">
                <a:latin typeface="Arial MT"/>
                <a:cs typeface="Arial MT"/>
              </a:rPr>
              <a:t> </a:t>
            </a:r>
            <a:r>
              <a:rPr sz="2400" dirty="0">
                <a:latin typeface="Arial MT"/>
                <a:cs typeface="Arial MT"/>
              </a:rPr>
              <a:t>of</a:t>
            </a:r>
            <a:r>
              <a:rPr sz="2400" spc="-10" dirty="0">
                <a:latin typeface="Arial MT"/>
                <a:cs typeface="Arial MT"/>
              </a:rPr>
              <a:t> </a:t>
            </a:r>
            <a:r>
              <a:rPr sz="2400" dirty="0">
                <a:latin typeface="Arial MT"/>
                <a:cs typeface="Arial MT"/>
              </a:rPr>
              <a:t>loop</a:t>
            </a:r>
          </a:p>
          <a:p>
            <a:pPr marL="926465">
              <a:lnSpc>
                <a:spcPct val="100000"/>
              </a:lnSpc>
              <a:spcBef>
                <a:spcPts val="600"/>
              </a:spcBef>
            </a:pPr>
            <a:r>
              <a:rPr sz="2400" dirty="0">
                <a:latin typeface="Arial MT"/>
                <a:cs typeface="Arial MT"/>
              </a:rPr>
              <a:t>}</a:t>
            </a:r>
          </a:p>
          <a:p>
            <a:pPr marL="398145" indent="-386080">
              <a:lnSpc>
                <a:spcPct val="100000"/>
              </a:lnSpc>
              <a:spcBef>
                <a:spcPts val="600"/>
              </a:spcBef>
              <a:buAutoNum type="arabicParenR" startAt="2"/>
              <a:tabLst>
                <a:tab pos="398780" algn="l"/>
              </a:tabLst>
            </a:pPr>
            <a:r>
              <a:rPr sz="2400" dirty="0">
                <a:latin typeface="Arial MT"/>
                <a:cs typeface="Arial MT"/>
              </a:rPr>
              <a:t>Do</a:t>
            </a:r>
            <a:r>
              <a:rPr sz="2400" spc="-15" dirty="0">
                <a:latin typeface="Arial MT"/>
                <a:cs typeface="Arial MT"/>
              </a:rPr>
              <a:t> </a:t>
            </a:r>
            <a:r>
              <a:rPr sz="2400" dirty="0">
                <a:latin typeface="Arial MT"/>
                <a:cs typeface="Arial MT"/>
              </a:rPr>
              <a:t>–</a:t>
            </a:r>
            <a:r>
              <a:rPr sz="2400" spc="-15" dirty="0">
                <a:latin typeface="Arial MT"/>
                <a:cs typeface="Arial MT"/>
              </a:rPr>
              <a:t> </a:t>
            </a:r>
            <a:r>
              <a:rPr sz="2400" dirty="0">
                <a:latin typeface="Arial MT"/>
                <a:cs typeface="Arial MT"/>
              </a:rPr>
              <a:t>while</a:t>
            </a:r>
            <a:r>
              <a:rPr sz="2400" spc="-30" dirty="0">
                <a:latin typeface="Arial MT"/>
                <a:cs typeface="Arial MT"/>
              </a:rPr>
              <a:t> </a:t>
            </a:r>
            <a:r>
              <a:rPr sz="2400" dirty="0">
                <a:latin typeface="Arial MT"/>
                <a:cs typeface="Arial MT"/>
              </a:rPr>
              <a:t>loop</a:t>
            </a:r>
            <a:r>
              <a:rPr sz="2400" spc="-10" dirty="0">
                <a:latin typeface="Arial MT"/>
                <a:cs typeface="Arial MT"/>
              </a:rPr>
              <a:t> </a:t>
            </a:r>
            <a:r>
              <a:rPr sz="2400" dirty="0">
                <a:latin typeface="Arial MT"/>
                <a:cs typeface="Arial MT"/>
              </a:rPr>
              <a:t>:-</a:t>
            </a:r>
          </a:p>
          <a:p>
            <a:pPr marL="926465">
              <a:lnSpc>
                <a:spcPct val="100000"/>
              </a:lnSpc>
              <a:spcBef>
                <a:spcPts val="605"/>
              </a:spcBef>
            </a:pPr>
            <a:r>
              <a:rPr sz="2400" dirty="0">
                <a:latin typeface="Arial MT"/>
                <a:cs typeface="Arial MT"/>
              </a:rPr>
              <a:t>do{</a:t>
            </a:r>
          </a:p>
          <a:p>
            <a:pPr marL="1841500">
              <a:lnSpc>
                <a:spcPct val="100000"/>
              </a:lnSpc>
              <a:spcBef>
                <a:spcPts val="600"/>
              </a:spcBef>
            </a:pPr>
            <a:r>
              <a:rPr sz="2400" dirty="0">
                <a:latin typeface="Arial MT"/>
                <a:cs typeface="Arial MT"/>
              </a:rPr>
              <a:t>//body</a:t>
            </a:r>
            <a:r>
              <a:rPr sz="2400" spc="-25" dirty="0">
                <a:latin typeface="Arial MT"/>
                <a:cs typeface="Arial MT"/>
              </a:rPr>
              <a:t> </a:t>
            </a:r>
            <a:r>
              <a:rPr sz="2400" dirty="0">
                <a:latin typeface="Arial MT"/>
                <a:cs typeface="Arial MT"/>
              </a:rPr>
              <a:t>of</a:t>
            </a:r>
            <a:r>
              <a:rPr sz="2400" spc="-25" dirty="0">
                <a:latin typeface="Arial MT"/>
                <a:cs typeface="Arial MT"/>
              </a:rPr>
              <a:t> </a:t>
            </a:r>
            <a:r>
              <a:rPr sz="2400" dirty="0">
                <a:latin typeface="Arial MT"/>
                <a:cs typeface="Arial MT"/>
              </a:rPr>
              <a:t>loop</a:t>
            </a:r>
          </a:p>
          <a:p>
            <a:pPr marL="926465">
              <a:lnSpc>
                <a:spcPct val="100000"/>
              </a:lnSpc>
              <a:spcBef>
                <a:spcPts val="600"/>
              </a:spcBef>
            </a:pPr>
            <a:r>
              <a:rPr sz="2400" dirty="0">
                <a:latin typeface="Arial MT"/>
                <a:cs typeface="Arial MT"/>
              </a:rPr>
              <a:t>}while(</a:t>
            </a:r>
            <a:r>
              <a:rPr sz="2400" i="1" dirty="0">
                <a:latin typeface="Arial"/>
                <a:cs typeface="Arial"/>
              </a:rPr>
              <a:t>condition</a:t>
            </a:r>
            <a:r>
              <a:rPr sz="2400" dirty="0">
                <a:latin typeface="Arial MT"/>
                <a:cs typeface="Arial MT"/>
              </a:rPr>
              <a:t>)</a:t>
            </a:r>
          </a:p>
          <a:p>
            <a:pPr marL="398780" indent="-386715">
              <a:lnSpc>
                <a:spcPct val="100000"/>
              </a:lnSpc>
              <a:spcBef>
                <a:spcPts val="600"/>
              </a:spcBef>
              <a:buAutoNum type="arabicParenR" startAt="3"/>
              <a:tabLst>
                <a:tab pos="399415" algn="l"/>
              </a:tabLst>
            </a:pPr>
            <a:r>
              <a:rPr sz="2400" dirty="0">
                <a:latin typeface="Arial MT"/>
                <a:cs typeface="Arial MT"/>
              </a:rPr>
              <a:t>For</a:t>
            </a:r>
            <a:r>
              <a:rPr sz="2400" spc="-35" dirty="0">
                <a:latin typeface="Arial MT"/>
                <a:cs typeface="Arial MT"/>
              </a:rPr>
              <a:t> </a:t>
            </a:r>
            <a:r>
              <a:rPr sz="2400" dirty="0">
                <a:latin typeface="Arial MT"/>
                <a:cs typeface="Arial MT"/>
              </a:rPr>
              <a:t>Loop</a:t>
            </a:r>
            <a:r>
              <a:rPr sz="2400" spc="-35" dirty="0">
                <a:latin typeface="Arial MT"/>
                <a:cs typeface="Arial MT"/>
              </a:rPr>
              <a:t> </a:t>
            </a:r>
            <a:r>
              <a:rPr sz="2400" dirty="0">
                <a:latin typeface="Arial MT"/>
                <a:cs typeface="Arial MT"/>
              </a:rPr>
              <a:t>:-</a:t>
            </a:r>
          </a:p>
          <a:p>
            <a:pPr marL="926465">
              <a:lnSpc>
                <a:spcPct val="100000"/>
              </a:lnSpc>
              <a:spcBef>
                <a:spcPts val="600"/>
              </a:spcBef>
            </a:pPr>
            <a:r>
              <a:rPr sz="2400" dirty="0">
                <a:latin typeface="Arial MT"/>
                <a:cs typeface="Arial MT"/>
              </a:rPr>
              <a:t>for(</a:t>
            </a:r>
            <a:r>
              <a:rPr sz="2400" i="1" dirty="0">
                <a:latin typeface="Arial"/>
                <a:cs typeface="Arial"/>
              </a:rPr>
              <a:t>initialization</a:t>
            </a:r>
            <a:r>
              <a:rPr lang="en-IN" sz="2400" i="1" dirty="0">
                <a:latin typeface="Arial"/>
                <a:cs typeface="Arial"/>
              </a:rPr>
              <a:t>1</a:t>
            </a:r>
            <a:r>
              <a:rPr sz="2400" i="1" spc="-20" dirty="0">
                <a:latin typeface="Arial"/>
                <a:cs typeface="Arial"/>
              </a:rPr>
              <a:t> </a:t>
            </a:r>
            <a:r>
              <a:rPr sz="2400" i="1" dirty="0">
                <a:latin typeface="Arial"/>
                <a:cs typeface="Arial"/>
              </a:rPr>
              <a:t>;</a:t>
            </a:r>
            <a:r>
              <a:rPr sz="2400" i="1" spc="-5" dirty="0">
                <a:latin typeface="Arial"/>
                <a:cs typeface="Arial"/>
              </a:rPr>
              <a:t> </a:t>
            </a:r>
            <a:r>
              <a:rPr sz="2400" i="1" dirty="0">
                <a:latin typeface="Arial"/>
                <a:cs typeface="Arial"/>
              </a:rPr>
              <a:t>condition</a:t>
            </a:r>
            <a:r>
              <a:rPr lang="en-IN" sz="2400" i="1" dirty="0">
                <a:latin typeface="Arial"/>
                <a:cs typeface="Arial"/>
              </a:rPr>
              <a:t>2</a:t>
            </a:r>
            <a:r>
              <a:rPr sz="2400" i="1" spc="-15" dirty="0">
                <a:latin typeface="Arial"/>
                <a:cs typeface="Arial"/>
              </a:rPr>
              <a:t> </a:t>
            </a:r>
            <a:r>
              <a:rPr sz="2400" i="1" dirty="0">
                <a:latin typeface="Arial"/>
                <a:cs typeface="Arial"/>
              </a:rPr>
              <a:t>;</a:t>
            </a:r>
            <a:r>
              <a:rPr sz="2400" i="1" spc="-5" dirty="0">
                <a:latin typeface="Arial"/>
                <a:cs typeface="Arial"/>
              </a:rPr>
              <a:t> </a:t>
            </a:r>
            <a:r>
              <a:rPr sz="2400" i="1" dirty="0">
                <a:latin typeface="Arial"/>
                <a:cs typeface="Arial"/>
              </a:rPr>
              <a:t>updation</a:t>
            </a:r>
            <a:r>
              <a:rPr lang="en-IN" sz="2400" i="1" dirty="0">
                <a:latin typeface="Arial"/>
                <a:cs typeface="Arial"/>
              </a:rPr>
              <a:t>3</a:t>
            </a:r>
            <a:r>
              <a:rPr sz="2400" dirty="0">
                <a:latin typeface="Arial MT"/>
                <a:cs typeface="Arial MT"/>
              </a:rPr>
              <a:t>){</a:t>
            </a:r>
          </a:p>
          <a:p>
            <a:pPr marL="1841500">
              <a:lnSpc>
                <a:spcPct val="100000"/>
              </a:lnSpc>
              <a:spcBef>
                <a:spcPts val="600"/>
              </a:spcBef>
            </a:pPr>
            <a:r>
              <a:rPr lang="en-IN" sz="2400" dirty="0">
                <a:latin typeface="Arial MT"/>
                <a:cs typeface="Arial MT"/>
              </a:rPr>
              <a:t>4</a:t>
            </a:r>
            <a:r>
              <a:rPr sz="2400" dirty="0">
                <a:latin typeface="Arial MT"/>
                <a:cs typeface="Arial MT"/>
              </a:rPr>
              <a:t>//body</a:t>
            </a:r>
            <a:r>
              <a:rPr sz="2400" spc="-25" dirty="0">
                <a:latin typeface="Arial MT"/>
                <a:cs typeface="Arial MT"/>
              </a:rPr>
              <a:t> </a:t>
            </a:r>
            <a:r>
              <a:rPr sz="2400" dirty="0">
                <a:latin typeface="Arial MT"/>
                <a:cs typeface="Arial MT"/>
              </a:rPr>
              <a:t>of</a:t>
            </a:r>
            <a:r>
              <a:rPr sz="2400" spc="-25" dirty="0">
                <a:latin typeface="Arial MT"/>
                <a:cs typeface="Arial MT"/>
              </a:rPr>
              <a:t> </a:t>
            </a:r>
            <a:r>
              <a:rPr sz="2400" dirty="0">
                <a:latin typeface="Arial MT"/>
                <a:cs typeface="Arial MT"/>
              </a:rPr>
              <a:t>loop</a:t>
            </a:r>
          </a:p>
          <a:p>
            <a:pPr marL="926465">
              <a:lnSpc>
                <a:spcPct val="100000"/>
              </a:lnSpc>
              <a:spcBef>
                <a:spcPts val="605"/>
              </a:spcBef>
            </a:pPr>
            <a:r>
              <a:rPr sz="2400" dirty="0">
                <a:latin typeface="Arial MT"/>
                <a:cs typeface="Arial MT"/>
              </a:rPr>
              <a:t>}</a:t>
            </a:r>
            <a:r>
              <a:rPr lang="en-IN" sz="2400">
                <a:latin typeface="Arial MT"/>
                <a:cs typeface="Arial MT"/>
              </a:rPr>
              <a:t>1243243243243</a:t>
            </a:r>
            <a:endParaRPr sz="24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80" dirty="0"/>
              <a:t>What </a:t>
            </a:r>
            <a:r>
              <a:rPr spc="-5" dirty="0"/>
              <a:t>I</a:t>
            </a:r>
            <a:r>
              <a:rPr spc="-585" dirty="0"/>
              <a:t> </a:t>
            </a:r>
            <a:r>
              <a:rPr spc="-95" dirty="0"/>
              <a:t>Appreciate</a:t>
            </a:r>
          </a:p>
        </p:txBody>
      </p:sp>
      <p:sp>
        <p:nvSpPr>
          <p:cNvPr id="3" name="object 3"/>
          <p:cNvSpPr txBox="1"/>
          <p:nvPr/>
        </p:nvSpPr>
        <p:spPr>
          <a:xfrm>
            <a:off x="535940" y="1638553"/>
            <a:ext cx="5838825" cy="3366135"/>
          </a:xfrm>
          <a:prstGeom prst="rect">
            <a:avLst/>
          </a:prstGeom>
        </p:spPr>
        <p:txBody>
          <a:bodyPr vert="horz" wrap="square" lIns="0" tIns="0" rIns="0" bIns="0" rtlCol="0">
            <a:spAutoFit/>
          </a:bodyPr>
          <a:lstStyle/>
          <a:p>
            <a:pPr marL="195580" indent="-182880">
              <a:lnSpc>
                <a:spcPct val="100000"/>
              </a:lnSpc>
              <a:buClr>
                <a:srgbClr val="92A199"/>
              </a:buClr>
              <a:buSzPct val="83333"/>
              <a:buChar char="•"/>
              <a:tabLst>
                <a:tab pos="195580" algn="l"/>
              </a:tabLst>
            </a:pPr>
            <a:r>
              <a:rPr sz="2400" spc="-25" dirty="0">
                <a:solidFill>
                  <a:srgbClr val="292934"/>
                </a:solidFill>
                <a:latin typeface="Arial"/>
                <a:cs typeface="Arial"/>
              </a:rPr>
              <a:t>Two-way</a:t>
            </a:r>
            <a:r>
              <a:rPr sz="2400" spc="-35" dirty="0">
                <a:solidFill>
                  <a:srgbClr val="292934"/>
                </a:solidFill>
                <a:latin typeface="Arial"/>
                <a:cs typeface="Arial"/>
              </a:rPr>
              <a:t> </a:t>
            </a:r>
            <a:r>
              <a:rPr sz="2400" spc="-5" dirty="0">
                <a:solidFill>
                  <a:srgbClr val="292934"/>
                </a:solidFill>
                <a:latin typeface="Arial"/>
                <a:cs typeface="Arial"/>
              </a:rPr>
              <a:t>interaction</a:t>
            </a:r>
            <a:endParaRPr sz="2400">
              <a:latin typeface="Arial"/>
              <a:cs typeface="Arial"/>
            </a:endParaRPr>
          </a:p>
          <a:p>
            <a:pPr marL="195580" indent="-182880">
              <a:lnSpc>
                <a:spcPct val="100000"/>
              </a:lnSpc>
              <a:spcBef>
                <a:spcPts val="575"/>
              </a:spcBef>
              <a:buClr>
                <a:srgbClr val="92A199"/>
              </a:buClr>
              <a:buSzPct val="85416"/>
              <a:buChar char="•"/>
              <a:tabLst>
                <a:tab pos="195580" algn="l"/>
              </a:tabLst>
            </a:pPr>
            <a:r>
              <a:rPr sz="2400" spc="-5" dirty="0">
                <a:solidFill>
                  <a:srgbClr val="292934"/>
                </a:solidFill>
                <a:latin typeface="Arial"/>
                <a:cs typeface="Arial"/>
              </a:rPr>
              <a:t>100%</a:t>
            </a:r>
            <a:r>
              <a:rPr sz="2400" spc="-35" dirty="0">
                <a:solidFill>
                  <a:srgbClr val="292934"/>
                </a:solidFill>
                <a:latin typeface="Arial"/>
                <a:cs typeface="Arial"/>
              </a:rPr>
              <a:t> </a:t>
            </a:r>
            <a:r>
              <a:rPr sz="2400" spc="-5" dirty="0">
                <a:solidFill>
                  <a:srgbClr val="292934"/>
                </a:solidFill>
                <a:latin typeface="Arial"/>
                <a:cs typeface="Arial"/>
              </a:rPr>
              <a:t>attention</a:t>
            </a:r>
            <a:endParaRPr sz="2400">
              <a:latin typeface="Arial"/>
              <a:cs typeface="Arial"/>
            </a:endParaRPr>
          </a:p>
          <a:p>
            <a:pPr marL="469900" lvl="1" indent="-182880">
              <a:lnSpc>
                <a:spcPct val="100000"/>
              </a:lnSpc>
              <a:spcBef>
                <a:spcPts val="484"/>
              </a:spcBef>
              <a:buClr>
                <a:srgbClr val="92A199"/>
              </a:buClr>
              <a:buSzPct val="85000"/>
              <a:buChar char="•"/>
              <a:tabLst>
                <a:tab pos="470534" algn="l"/>
              </a:tabLst>
            </a:pPr>
            <a:r>
              <a:rPr sz="2000" spc="-60" dirty="0">
                <a:solidFill>
                  <a:srgbClr val="292934"/>
                </a:solidFill>
                <a:latin typeface="Arial"/>
                <a:cs typeface="Arial"/>
              </a:rPr>
              <a:t>You </a:t>
            </a:r>
            <a:r>
              <a:rPr sz="2000" dirty="0">
                <a:solidFill>
                  <a:srgbClr val="292934"/>
                </a:solidFill>
                <a:latin typeface="Arial"/>
                <a:cs typeface="Arial"/>
              </a:rPr>
              <a:t>are where your mind</a:t>
            </a:r>
            <a:r>
              <a:rPr sz="2000" spc="-100" dirty="0">
                <a:solidFill>
                  <a:srgbClr val="292934"/>
                </a:solidFill>
                <a:latin typeface="Arial"/>
                <a:cs typeface="Arial"/>
              </a:rPr>
              <a:t> </a:t>
            </a:r>
            <a:r>
              <a:rPr sz="2000" dirty="0">
                <a:solidFill>
                  <a:srgbClr val="292934"/>
                </a:solidFill>
                <a:latin typeface="Arial"/>
                <a:cs typeface="Arial"/>
              </a:rPr>
              <a:t>is</a:t>
            </a:r>
            <a:endParaRPr sz="2000">
              <a:latin typeface="Arial"/>
              <a:cs typeface="Arial"/>
            </a:endParaRPr>
          </a:p>
          <a:p>
            <a:pPr marL="195580" indent="-182880">
              <a:lnSpc>
                <a:spcPct val="100000"/>
              </a:lnSpc>
              <a:spcBef>
                <a:spcPts val="560"/>
              </a:spcBef>
              <a:buClr>
                <a:srgbClr val="92A199"/>
              </a:buClr>
              <a:buSzPct val="85416"/>
              <a:buChar char="•"/>
              <a:tabLst>
                <a:tab pos="195580" algn="l"/>
              </a:tabLst>
            </a:pPr>
            <a:r>
              <a:rPr sz="2400" spc="-5" dirty="0">
                <a:solidFill>
                  <a:srgbClr val="292934"/>
                </a:solidFill>
                <a:latin typeface="Arial"/>
                <a:cs typeface="Arial"/>
              </a:rPr>
              <a:t>Laugh when </a:t>
            </a:r>
            <a:r>
              <a:rPr sz="2400" dirty="0">
                <a:solidFill>
                  <a:srgbClr val="292934"/>
                </a:solidFill>
                <a:latin typeface="Arial"/>
                <a:cs typeface="Arial"/>
              </a:rPr>
              <a:t>I crack </a:t>
            </a:r>
            <a:r>
              <a:rPr sz="2400" spc="-5" dirty="0">
                <a:solidFill>
                  <a:srgbClr val="292934"/>
                </a:solidFill>
                <a:latin typeface="Arial"/>
                <a:cs typeface="Arial"/>
              </a:rPr>
              <a:t>jokes </a:t>
            </a:r>
            <a:r>
              <a:rPr sz="2400" spc="-5" dirty="0">
                <a:solidFill>
                  <a:srgbClr val="292934"/>
                </a:solidFill>
                <a:latin typeface="Wingdings"/>
                <a:cs typeface="Wingdings"/>
              </a:rPr>
              <a:t></a:t>
            </a:r>
            <a:endParaRPr sz="2400">
              <a:latin typeface="Wingdings"/>
              <a:cs typeface="Wingdings"/>
            </a:endParaRPr>
          </a:p>
          <a:p>
            <a:pPr marL="195580" indent="-182880">
              <a:lnSpc>
                <a:spcPct val="100000"/>
              </a:lnSpc>
              <a:spcBef>
                <a:spcPts val="585"/>
              </a:spcBef>
              <a:buClr>
                <a:srgbClr val="92A199"/>
              </a:buClr>
              <a:buSzPct val="83333"/>
              <a:buChar char="•"/>
              <a:tabLst>
                <a:tab pos="195580" algn="l"/>
              </a:tabLst>
            </a:pPr>
            <a:r>
              <a:rPr sz="2400" spc="-5" dirty="0">
                <a:solidFill>
                  <a:srgbClr val="292934"/>
                </a:solidFill>
                <a:latin typeface="Arial"/>
                <a:cs typeface="Arial"/>
              </a:rPr>
              <a:t>Be regular in attendance and in</a:t>
            </a:r>
            <a:r>
              <a:rPr sz="2400" spc="50" dirty="0">
                <a:solidFill>
                  <a:srgbClr val="292934"/>
                </a:solidFill>
                <a:latin typeface="Arial"/>
                <a:cs typeface="Arial"/>
              </a:rPr>
              <a:t> </a:t>
            </a:r>
            <a:r>
              <a:rPr sz="2400" dirty="0">
                <a:solidFill>
                  <a:srgbClr val="292934"/>
                </a:solidFill>
                <a:latin typeface="Arial"/>
                <a:cs typeface="Arial"/>
              </a:rPr>
              <a:t>self-study</a:t>
            </a:r>
            <a:endParaRPr sz="2400">
              <a:latin typeface="Arial"/>
              <a:cs typeface="Arial"/>
            </a:endParaRPr>
          </a:p>
          <a:p>
            <a:pPr marL="195580" indent="-182880">
              <a:lnSpc>
                <a:spcPct val="100000"/>
              </a:lnSpc>
              <a:spcBef>
                <a:spcPts val="575"/>
              </a:spcBef>
              <a:buClr>
                <a:srgbClr val="92A199"/>
              </a:buClr>
              <a:buSzPct val="85416"/>
              <a:buChar char="•"/>
              <a:tabLst>
                <a:tab pos="195580" algn="l"/>
              </a:tabLst>
            </a:pPr>
            <a:r>
              <a:rPr sz="2400" dirty="0">
                <a:solidFill>
                  <a:srgbClr val="292934"/>
                </a:solidFill>
                <a:latin typeface="Arial"/>
                <a:cs typeface="Arial"/>
              </a:rPr>
              <a:t>Ask</a:t>
            </a:r>
            <a:r>
              <a:rPr sz="2400" spc="-70" dirty="0">
                <a:solidFill>
                  <a:srgbClr val="292934"/>
                </a:solidFill>
                <a:latin typeface="Arial"/>
                <a:cs typeface="Arial"/>
              </a:rPr>
              <a:t> </a:t>
            </a:r>
            <a:r>
              <a:rPr sz="2400" spc="-5" dirty="0">
                <a:solidFill>
                  <a:srgbClr val="292934"/>
                </a:solidFill>
                <a:latin typeface="Arial"/>
                <a:cs typeface="Arial"/>
              </a:rPr>
              <a:t>questions</a:t>
            </a:r>
            <a:endParaRPr sz="2400">
              <a:latin typeface="Arial"/>
              <a:cs typeface="Arial"/>
            </a:endParaRPr>
          </a:p>
          <a:p>
            <a:pPr marL="195580" indent="-182880">
              <a:lnSpc>
                <a:spcPct val="100000"/>
              </a:lnSpc>
              <a:spcBef>
                <a:spcPts val="575"/>
              </a:spcBef>
              <a:buClr>
                <a:srgbClr val="92A199"/>
              </a:buClr>
              <a:buSzPct val="83333"/>
              <a:buChar char="•"/>
              <a:tabLst>
                <a:tab pos="195580" algn="l"/>
              </a:tabLst>
            </a:pPr>
            <a:r>
              <a:rPr sz="2400" spc="-5" dirty="0">
                <a:solidFill>
                  <a:srgbClr val="292934"/>
                </a:solidFill>
                <a:latin typeface="Arial"/>
                <a:cs typeface="Arial"/>
              </a:rPr>
              <a:t>Be punctual in</a:t>
            </a:r>
            <a:r>
              <a:rPr sz="2400" spc="-15" dirty="0">
                <a:solidFill>
                  <a:srgbClr val="292934"/>
                </a:solidFill>
                <a:latin typeface="Arial"/>
                <a:cs typeface="Arial"/>
              </a:rPr>
              <a:t> </a:t>
            </a:r>
            <a:r>
              <a:rPr sz="2400" spc="-5" dirty="0">
                <a:solidFill>
                  <a:srgbClr val="292934"/>
                </a:solidFill>
                <a:latin typeface="Arial"/>
                <a:cs typeface="Arial"/>
              </a:rPr>
              <a:t>class</a:t>
            </a:r>
            <a:endParaRPr sz="2400">
              <a:latin typeface="Arial"/>
              <a:cs typeface="Arial"/>
            </a:endParaRPr>
          </a:p>
          <a:p>
            <a:pPr marL="195580" indent="-182880">
              <a:lnSpc>
                <a:spcPct val="100000"/>
              </a:lnSpc>
              <a:spcBef>
                <a:spcPts val="575"/>
              </a:spcBef>
              <a:buClr>
                <a:srgbClr val="92A199"/>
              </a:buClr>
              <a:buSzPct val="83333"/>
              <a:buChar char="•"/>
              <a:tabLst>
                <a:tab pos="195580" algn="l"/>
              </a:tabLst>
            </a:pPr>
            <a:r>
              <a:rPr sz="2400" spc="-5" dirty="0">
                <a:solidFill>
                  <a:srgbClr val="292934"/>
                </a:solidFill>
                <a:latin typeface="Arial"/>
                <a:cs typeface="Arial"/>
              </a:rPr>
              <a:t>Learning is serious</a:t>
            </a:r>
            <a:r>
              <a:rPr sz="2400" spc="5" dirty="0">
                <a:solidFill>
                  <a:srgbClr val="292934"/>
                </a:solidFill>
                <a:latin typeface="Arial"/>
                <a:cs typeface="Arial"/>
              </a:rPr>
              <a:t> </a:t>
            </a:r>
            <a:r>
              <a:rPr sz="2400" dirty="0">
                <a:solidFill>
                  <a:srgbClr val="292934"/>
                </a:solidFill>
                <a:latin typeface="Arial"/>
                <a:cs typeface="Arial"/>
              </a:rPr>
              <a:t>fun</a:t>
            </a:r>
            <a:endParaRPr sz="2400">
              <a:latin typeface="Arial"/>
              <a:cs typeface="Arial"/>
            </a:endParaRPr>
          </a:p>
        </p:txBody>
      </p:sp>
      <p:sp>
        <p:nvSpPr>
          <p:cNvPr id="4" name="object 4"/>
          <p:cNvSpPr/>
          <p:nvPr/>
        </p:nvSpPr>
        <p:spPr>
          <a:xfrm>
            <a:off x="6096000" y="4490973"/>
            <a:ext cx="3048000" cy="236702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029205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41" y="80517"/>
            <a:ext cx="8021116" cy="492443"/>
          </a:xfrm>
        </p:spPr>
        <p:txBody>
          <a:bodyPr/>
          <a:lstStyle/>
          <a:p>
            <a:pPr algn="ctr"/>
            <a:r>
              <a:rPr lang="en-IN" dirty="0"/>
              <a:t>For-Each Loop</a:t>
            </a:r>
          </a:p>
        </p:txBody>
      </p:sp>
      <p:sp>
        <p:nvSpPr>
          <p:cNvPr id="3" name="Text Placeholder 2"/>
          <p:cNvSpPr>
            <a:spLocks noGrp="1"/>
          </p:cNvSpPr>
          <p:nvPr>
            <p:ph type="body" idx="1"/>
          </p:nvPr>
        </p:nvSpPr>
        <p:spPr>
          <a:xfrm>
            <a:off x="665175" y="685800"/>
            <a:ext cx="7813649" cy="4401205"/>
          </a:xfrm>
        </p:spPr>
        <p:txBody>
          <a:bodyPr/>
          <a:lstStyle/>
          <a:p>
            <a:pPr algn="l" fontAlgn="base">
              <a:buFont typeface="Arial"/>
              <a:buChar char="•"/>
            </a:pPr>
            <a:r>
              <a:rPr lang="en-US" dirty="0">
                <a:solidFill>
                  <a:srgbClr val="273239"/>
                </a:solidFill>
                <a:latin typeface="urw-din"/>
              </a:rPr>
              <a:t>It starts with the keyword </a:t>
            </a:r>
            <a:r>
              <a:rPr lang="en-US" b="1" dirty="0">
                <a:solidFill>
                  <a:srgbClr val="273239"/>
                </a:solidFill>
                <a:latin typeface="urw-din"/>
              </a:rPr>
              <a:t>for</a:t>
            </a:r>
            <a:r>
              <a:rPr lang="en-US" dirty="0">
                <a:solidFill>
                  <a:srgbClr val="273239"/>
                </a:solidFill>
                <a:latin typeface="urw-din"/>
              </a:rPr>
              <a:t> like a normal for-loop.</a:t>
            </a:r>
          </a:p>
          <a:p>
            <a:pPr algn="l" fontAlgn="base">
              <a:buFont typeface="Arial"/>
              <a:buChar char="•"/>
            </a:pPr>
            <a:r>
              <a:rPr lang="en-US" dirty="0">
                <a:solidFill>
                  <a:srgbClr val="273239"/>
                </a:solidFill>
                <a:latin typeface="urw-din"/>
              </a:rPr>
              <a:t>Instead of declaring and initializing a loop counter variable, you declare a variable that is the same type as the base type of the array, followed by a colon, which is then followed by the array name.</a:t>
            </a:r>
          </a:p>
          <a:p>
            <a:pPr algn="l" fontAlgn="base">
              <a:buFont typeface="Arial"/>
              <a:buChar char="•"/>
            </a:pPr>
            <a:r>
              <a:rPr lang="en-US" dirty="0">
                <a:solidFill>
                  <a:srgbClr val="273239"/>
                </a:solidFill>
                <a:latin typeface="urw-din"/>
              </a:rPr>
              <a:t>In the loop body, you can use the loop variable you created rather than using an indexed array element. </a:t>
            </a:r>
            <a:br>
              <a:rPr lang="en-US" dirty="0">
                <a:solidFill>
                  <a:srgbClr val="273239"/>
                </a:solidFill>
                <a:latin typeface="urw-din"/>
              </a:rPr>
            </a:br>
            <a:r>
              <a:rPr lang="en-US" dirty="0">
                <a:solidFill>
                  <a:srgbClr val="273239"/>
                </a:solidFill>
                <a:latin typeface="urw-din"/>
              </a:rPr>
              <a:t> </a:t>
            </a:r>
          </a:p>
          <a:p>
            <a:pPr algn="l" fontAlgn="base">
              <a:buFont typeface="Arial"/>
              <a:buChar char="•"/>
            </a:pPr>
            <a:r>
              <a:rPr lang="en-US" dirty="0">
                <a:solidFill>
                  <a:srgbClr val="273239"/>
                </a:solidFill>
                <a:latin typeface="urw-din"/>
              </a:rPr>
              <a:t>It’s commonly used to iterate over an array or a Collections class (</a:t>
            </a:r>
            <a:r>
              <a:rPr lang="en-US" dirty="0" err="1">
                <a:solidFill>
                  <a:srgbClr val="273239"/>
                </a:solidFill>
                <a:latin typeface="urw-din"/>
              </a:rPr>
              <a:t>eg</a:t>
            </a:r>
            <a:r>
              <a:rPr lang="en-US" dirty="0">
                <a:solidFill>
                  <a:srgbClr val="273239"/>
                </a:solidFill>
                <a:latin typeface="urw-din"/>
              </a:rPr>
              <a:t>, </a:t>
            </a:r>
            <a:r>
              <a:rPr lang="en-US" dirty="0" err="1">
                <a:solidFill>
                  <a:srgbClr val="273239"/>
                </a:solidFill>
                <a:latin typeface="urw-din"/>
              </a:rPr>
              <a:t>ArrayList</a:t>
            </a:r>
            <a:r>
              <a:rPr lang="en-US" dirty="0">
                <a:solidFill>
                  <a:srgbClr val="273239"/>
                </a:solidFill>
                <a:latin typeface="urw-din"/>
              </a:rPr>
              <a:t>)</a:t>
            </a:r>
          </a:p>
          <a:p>
            <a:endParaRPr lang="en-IN" dirty="0"/>
          </a:p>
        </p:txBody>
      </p:sp>
    </p:spTree>
    <p:extLst>
      <p:ext uri="{BB962C8B-B14F-4D97-AF65-F5344CB8AC3E}">
        <p14:creationId xmlns:p14="http://schemas.microsoft.com/office/powerpoint/2010/main" val="9046000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5175" y="304800"/>
            <a:ext cx="7813649" cy="5601533"/>
          </a:xfrm>
        </p:spPr>
        <p:txBody>
          <a:bodyPr/>
          <a:lstStyle/>
          <a:p>
            <a:r>
              <a:rPr lang="en-IN" dirty="0"/>
              <a:t>Syntax: </a:t>
            </a:r>
          </a:p>
          <a:p>
            <a:endParaRPr lang="en-IN" dirty="0"/>
          </a:p>
          <a:p>
            <a:r>
              <a:rPr lang="en-IN" dirty="0"/>
              <a:t>for (type </a:t>
            </a:r>
            <a:r>
              <a:rPr lang="en-IN" dirty="0" err="1"/>
              <a:t>var</a:t>
            </a:r>
            <a:r>
              <a:rPr lang="en-IN" dirty="0"/>
              <a:t> : array) </a:t>
            </a:r>
          </a:p>
          <a:p>
            <a:r>
              <a:rPr lang="en-IN" dirty="0"/>
              <a:t>{ </a:t>
            </a:r>
          </a:p>
          <a:p>
            <a:r>
              <a:rPr lang="en-IN" dirty="0"/>
              <a:t>    statements using </a:t>
            </a:r>
            <a:r>
              <a:rPr lang="en-IN" dirty="0" err="1"/>
              <a:t>var</a:t>
            </a:r>
            <a:r>
              <a:rPr lang="en-IN" dirty="0"/>
              <a:t>;</a:t>
            </a:r>
          </a:p>
          <a:p>
            <a:r>
              <a:rPr lang="en-IN" dirty="0"/>
              <a:t>}</a:t>
            </a:r>
          </a:p>
          <a:p>
            <a:r>
              <a:rPr lang="en-IN" dirty="0"/>
              <a:t>is equivalent to: </a:t>
            </a:r>
          </a:p>
          <a:p>
            <a:r>
              <a:rPr lang="en-IN" dirty="0"/>
              <a:t> </a:t>
            </a:r>
          </a:p>
          <a:p>
            <a:endParaRPr lang="en-IN" dirty="0"/>
          </a:p>
          <a:p>
            <a:r>
              <a:rPr lang="en-IN" dirty="0"/>
              <a:t>for (</a:t>
            </a:r>
            <a:r>
              <a:rPr lang="en-IN" dirty="0" err="1"/>
              <a:t>int</a:t>
            </a:r>
            <a:r>
              <a:rPr lang="en-IN" dirty="0"/>
              <a:t> i=0; i&lt;</a:t>
            </a:r>
            <a:r>
              <a:rPr lang="en-IN" dirty="0" err="1"/>
              <a:t>arr.length</a:t>
            </a:r>
            <a:r>
              <a:rPr lang="en-IN" dirty="0"/>
              <a:t>; i++) </a:t>
            </a:r>
          </a:p>
          <a:p>
            <a:r>
              <a:rPr lang="en-IN" dirty="0"/>
              <a:t>{ </a:t>
            </a:r>
          </a:p>
          <a:p>
            <a:r>
              <a:rPr lang="en-IN" dirty="0"/>
              <a:t>    type </a:t>
            </a:r>
            <a:r>
              <a:rPr lang="en-IN" dirty="0" err="1"/>
              <a:t>var</a:t>
            </a:r>
            <a:r>
              <a:rPr lang="en-IN" dirty="0"/>
              <a:t> = </a:t>
            </a:r>
            <a:r>
              <a:rPr lang="en-IN" dirty="0" err="1"/>
              <a:t>arr</a:t>
            </a:r>
            <a:r>
              <a:rPr lang="en-IN" dirty="0"/>
              <a:t>[i];</a:t>
            </a:r>
          </a:p>
          <a:p>
            <a:r>
              <a:rPr lang="en-IN" dirty="0"/>
              <a:t>    statements using </a:t>
            </a:r>
            <a:r>
              <a:rPr lang="en-IN" dirty="0" err="1"/>
              <a:t>var</a:t>
            </a:r>
            <a:r>
              <a:rPr lang="en-IN" dirty="0"/>
              <a:t>;</a:t>
            </a:r>
          </a:p>
          <a:p>
            <a:r>
              <a:rPr lang="en-IN" dirty="0"/>
              <a:t>}</a:t>
            </a:r>
          </a:p>
        </p:txBody>
      </p:sp>
    </p:spTree>
    <p:extLst>
      <p:ext uri="{BB962C8B-B14F-4D97-AF65-F5344CB8AC3E}">
        <p14:creationId xmlns:p14="http://schemas.microsoft.com/office/powerpoint/2010/main" val="1848601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5175" y="304800"/>
            <a:ext cx="7813649" cy="6247864"/>
          </a:xfrm>
        </p:spPr>
        <p:txBody>
          <a:bodyPr/>
          <a:lstStyle/>
          <a:p>
            <a:pPr rtl="0" fontAlgn="base"/>
            <a:r>
              <a:rPr lang="en-IN" sz="1400" dirty="0"/>
              <a:t>// Java program to illustrate </a:t>
            </a:r>
          </a:p>
          <a:p>
            <a:pPr rtl="0" fontAlgn="base"/>
            <a:r>
              <a:rPr lang="en-IN" sz="1400" dirty="0"/>
              <a:t>// for-each loop</a:t>
            </a:r>
          </a:p>
          <a:p>
            <a:pPr rtl="0" fontAlgn="base"/>
            <a:r>
              <a:rPr lang="en-IN" sz="1400" dirty="0"/>
              <a:t>class </a:t>
            </a:r>
            <a:r>
              <a:rPr lang="en-IN" sz="1400" dirty="0" err="1"/>
              <a:t>For_Each</a:t>
            </a:r>
            <a:r>
              <a:rPr lang="en-IN" sz="1400" dirty="0"/>
              <a:t>     </a:t>
            </a:r>
          </a:p>
          <a:p>
            <a:pPr rtl="0" fontAlgn="base"/>
            <a:r>
              <a:rPr lang="en-IN" sz="1400" dirty="0"/>
              <a:t>{</a:t>
            </a:r>
          </a:p>
          <a:p>
            <a:pPr rtl="0" fontAlgn="base"/>
            <a:r>
              <a:rPr lang="en-IN" sz="1400" dirty="0"/>
              <a:t>    public static void main(String[] </a:t>
            </a:r>
            <a:r>
              <a:rPr lang="en-IN" sz="1400" dirty="0" err="1"/>
              <a:t>arg</a:t>
            </a:r>
            <a:r>
              <a:rPr lang="en-IN" sz="1400" dirty="0"/>
              <a:t>)</a:t>
            </a:r>
          </a:p>
          <a:p>
            <a:pPr rtl="0" fontAlgn="base"/>
            <a:r>
              <a:rPr lang="en-IN" sz="1400" dirty="0"/>
              <a:t>    {</a:t>
            </a:r>
          </a:p>
          <a:p>
            <a:pPr rtl="0" fontAlgn="base"/>
            <a:r>
              <a:rPr lang="en-IN" sz="1400" dirty="0"/>
              <a:t>        {</a:t>
            </a:r>
          </a:p>
          <a:p>
            <a:pPr rtl="0" fontAlgn="base"/>
            <a:r>
              <a:rPr lang="en-IN" sz="1400" dirty="0"/>
              <a:t>            </a:t>
            </a:r>
            <a:r>
              <a:rPr lang="en-IN" sz="1400" dirty="0" err="1"/>
              <a:t>int</a:t>
            </a:r>
            <a:r>
              <a:rPr lang="en-IN" sz="1400" dirty="0"/>
              <a:t>[] marks = { 125, 132, 95, 116, 110 };</a:t>
            </a:r>
          </a:p>
          <a:p>
            <a:pPr rtl="0" fontAlgn="base"/>
            <a:r>
              <a:rPr lang="en-IN" sz="1400" dirty="0"/>
              <a:t>              </a:t>
            </a:r>
          </a:p>
          <a:p>
            <a:pPr rtl="0" fontAlgn="base"/>
            <a:r>
              <a:rPr lang="en-IN" sz="1400" dirty="0"/>
              <a:t>            </a:t>
            </a:r>
            <a:r>
              <a:rPr lang="en-IN" sz="1400" dirty="0" err="1"/>
              <a:t>int</a:t>
            </a:r>
            <a:r>
              <a:rPr lang="en-IN" sz="1400" dirty="0"/>
              <a:t> </a:t>
            </a:r>
            <a:r>
              <a:rPr lang="en-IN" sz="1400" dirty="0" err="1"/>
              <a:t>highest_marks</a:t>
            </a:r>
            <a:r>
              <a:rPr lang="en-IN" sz="1400" dirty="0"/>
              <a:t> = maximum(marks);</a:t>
            </a:r>
          </a:p>
          <a:p>
            <a:pPr rtl="0" fontAlgn="base"/>
            <a:r>
              <a:rPr lang="en-IN" sz="1400" dirty="0"/>
              <a:t>            </a:t>
            </a:r>
            <a:r>
              <a:rPr lang="en-IN" sz="1400" dirty="0" err="1"/>
              <a:t>System.out.println</a:t>
            </a:r>
            <a:r>
              <a:rPr lang="en-IN" sz="1400" dirty="0"/>
              <a:t>("The highest score is " + </a:t>
            </a:r>
            <a:r>
              <a:rPr lang="en-IN" sz="1400" dirty="0" err="1"/>
              <a:t>highest_marks</a:t>
            </a:r>
            <a:r>
              <a:rPr lang="en-IN" sz="1400" dirty="0"/>
              <a:t>);</a:t>
            </a:r>
          </a:p>
          <a:p>
            <a:pPr rtl="0" fontAlgn="base"/>
            <a:r>
              <a:rPr lang="en-IN" sz="1400" dirty="0"/>
              <a:t>        }</a:t>
            </a:r>
          </a:p>
          <a:p>
            <a:pPr rtl="0" fontAlgn="base"/>
            <a:r>
              <a:rPr lang="en-IN" sz="1400" dirty="0"/>
              <a:t>    }</a:t>
            </a:r>
          </a:p>
          <a:p>
            <a:pPr rtl="0" fontAlgn="base"/>
            <a:r>
              <a:rPr lang="en-IN" sz="1400" dirty="0"/>
              <a:t>    public static </a:t>
            </a:r>
            <a:r>
              <a:rPr lang="en-IN" sz="1400" dirty="0" err="1"/>
              <a:t>int</a:t>
            </a:r>
            <a:r>
              <a:rPr lang="en-IN" sz="1400" dirty="0"/>
              <a:t> maximum(</a:t>
            </a:r>
            <a:r>
              <a:rPr lang="en-IN" sz="1400" dirty="0" err="1"/>
              <a:t>int</a:t>
            </a:r>
            <a:r>
              <a:rPr lang="en-IN" sz="1400" dirty="0"/>
              <a:t>[] numbers)</a:t>
            </a:r>
          </a:p>
          <a:p>
            <a:pPr rtl="0" fontAlgn="base"/>
            <a:r>
              <a:rPr lang="en-IN" sz="1400" dirty="0"/>
              <a:t>    { </a:t>
            </a:r>
          </a:p>
          <a:p>
            <a:pPr rtl="0" fontAlgn="base"/>
            <a:r>
              <a:rPr lang="en-IN" sz="1400" dirty="0"/>
              <a:t>        </a:t>
            </a:r>
            <a:r>
              <a:rPr lang="en-IN" sz="1400" dirty="0" err="1"/>
              <a:t>int</a:t>
            </a:r>
            <a:r>
              <a:rPr lang="en-IN" sz="1400" dirty="0"/>
              <a:t> </a:t>
            </a:r>
            <a:r>
              <a:rPr lang="en-IN" sz="1400" dirty="0" err="1"/>
              <a:t>maxSoFar</a:t>
            </a:r>
            <a:r>
              <a:rPr lang="en-IN" sz="1400" dirty="0"/>
              <a:t> = numbers[0];</a:t>
            </a:r>
          </a:p>
          <a:p>
            <a:pPr rtl="0" fontAlgn="base"/>
            <a:r>
              <a:rPr lang="en-IN" sz="1400" dirty="0"/>
              <a:t>          </a:t>
            </a:r>
          </a:p>
          <a:p>
            <a:pPr rtl="0" fontAlgn="base"/>
            <a:r>
              <a:rPr lang="en-IN" sz="1400" dirty="0"/>
              <a:t>        // for each loop</a:t>
            </a:r>
          </a:p>
          <a:p>
            <a:pPr rtl="0" fontAlgn="base"/>
            <a:r>
              <a:rPr lang="en-IN" sz="1400" dirty="0"/>
              <a:t>        for (</a:t>
            </a:r>
            <a:r>
              <a:rPr lang="en-IN" sz="1400" dirty="0" err="1"/>
              <a:t>int</a:t>
            </a:r>
            <a:r>
              <a:rPr lang="en-IN" sz="1400" dirty="0"/>
              <a:t> </a:t>
            </a:r>
            <a:r>
              <a:rPr lang="en-IN" sz="1400" dirty="0" err="1"/>
              <a:t>num</a:t>
            </a:r>
            <a:r>
              <a:rPr lang="en-IN" sz="1400" dirty="0"/>
              <a:t> : numbers) </a:t>
            </a:r>
          </a:p>
          <a:p>
            <a:pPr rtl="0" fontAlgn="base"/>
            <a:r>
              <a:rPr lang="en-IN" sz="1400" dirty="0"/>
              <a:t>        {</a:t>
            </a:r>
          </a:p>
          <a:p>
            <a:pPr rtl="0" fontAlgn="base"/>
            <a:r>
              <a:rPr lang="en-IN" sz="1400" dirty="0"/>
              <a:t>            if (</a:t>
            </a:r>
            <a:r>
              <a:rPr lang="en-IN" sz="1400" dirty="0" err="1"/>
              <a:t>num</a:t>
            </a:r>
            <a:r>
              <a:rPr lang="en-IN" sz="1400" dirty="0"/>
              <a:t> &gt; </a:t>
            </a:r>
            <a:r>
              <a:rPr lang="en-IN" sz="1400" dirty="0" err="1"/>
              <a:t>maxSoFar</a:t>
            </a:r>
            <a:r>
              <a:rPr lang="en-IN" sz="1400" dirty="0"/>
              <a:t>)</a:t>
            </a:r>
          </a:p>
          <a:p>
            <a:pPr rtl="0" fontAlgn="base"/>
            <a:r>
              <a:rPr lang="en-IN" sz="1400" dirty="0"/>
              <a:t>            {</a:t>
            </a:r>
          </a:p>
          <a:p>
            <a:pPr rtl="0" fontAlgn="base"/>
            <a:r>
              <a:rPr lang="en-IN" sz="1400" dirty="0"/>
              <a:t>                </a:t>
            </a:r>
            <a:r>
              <a:rPr lang="en-IN" sz="1400" dirty="0" err="1"/>
              <a:t>maxSoFar</a:t>
            </a:r>
            <a:r>
              <a:rPr lang="en-IN" sz="1400" dirty="0"/>
              <a:t> = </a:t>
            </a:r>
            <a:r>
              <a:rPr lang="en-IN" sz="1400" dirty="0" err="1"/>
              <a:t>num</a:t>
            </a:r>
            <a:r>
              <a:rPr lang="en-IN" sz="1400" dirty="0"/>
              <a:t>;</a:t>
            </a:r>
          </a:p>
          <a:p>
            <a:pPr rtl="0" fontAlgn="base"/>
            <a:r>
              <a:rPr lang="en-IN" sz="1400" dirty="0"/>
              <a:t>            }</a:t>
            </a:r>
          </a:p>
          <a:p>
            <a:pPr rtl="0" fontAlgn="base"/>
            <a:r>
              <a:rPr lang="en-IN" sz="1400" dirty="0"/>
              <a:t>        }</a:t>
            </a:r>
          </a:p>
          <a:p>
            <a:pPr rtl="0" fontAlgn="base"/>
            <a:r>
              <a:rPr lang="en-IN" sz="1400" dirty="0"/>
              <a:t>    return </a:t>
            </a:r>
            <a:r>
              <a:rPr lang="en-IN" sz="1400" dirty="0" err="1"/>
              <a:t>maxSoFar</a:t>
            </a:r>
            <a:r>
              <a:rPr lang="en-IN" sz="1400" dirty="0"/>
              <a:t>;</a:t>
            </a:r>
          </a:p>
          <a:p>
            <a:pPr rtl="0" fontAlgn="base"/>
            <a:r>
              <a:rPr lang="en-IN" sz="1400" dirty="0"/>
              <a:t>    }</a:t>
            </a:r>
          </a:p>
          <a:p>
            <a:pPr rtl="0" fontAlgn="base"/>
            <a:r>
              <a:rPr lang="en-IN" sz="1400" dirty="0"/>
              <a:t>}</a:t>
            </a:r>
          </a:p>
          <a:p>
            <a:endParaRPr lang="en-IN" sz="1400" dirty="0"/>
          </a:p>
        </p:txBody>
      </p:sp>
    </p:spTree>
    <p:extLst>
      <p:ext uri="{BB962C8B-B14F-4D97-AF65-F5344CB8AC3E}">
        <p14:creationId xmlns:p14="http://schemas.microsoft.com/office/powerpoint/2010/main" val="29644934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85048" y="944332"/>
            <a:ext cx="6861441" cy="485538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156718"/>
            <a:ext cx="7741920" cy="696595"/>
          </a:xfrm>
          <a:prstGeom prst="rect">
            <a:avLst/>
          </a:prstGeom>
        </p:spPr>
        <p:txBody>
          <a:bodyPr vert="horz" wrap="square" lIns="0" tIns="12700" rIns="0" bIns="0" rtlCol="0">
            <a:spAutoFit/>
          </a:bodyPr>
          <a:lstStyle/>
          <a:p>
            <a:pPr marL="12700">
              <a:lnSpc>
                <a:spcPct val="100000"/>
              </a:lnSpc>
              <a:spcBef>
                <a:spcPts val="100"/>
              </a:spcBef>
            </a:pPr>
            <a:r>
              <a:rPr sz="4400" dirty="0"/>
              <a:t>Generation</a:t>
            </a:r>
            <a:r>
              <a:rPr sz="4400" spc="-5" dirty="0"/>
              <a:t> </a:t>
            </a:r>
            <a:r>
              <a:rPr sz="4400" dirty="0"/>
              <a:t>Garbage</a:t>
            </a:r>
            <a:r>
              <a:rPr sz="4400" spc="-10" dirty="0"/>
              <a:t> </a:t>
            </a:r>
            <a:r>
              <a:rPr sz="4400" dirty="0"/>
              <a:t>Collection</a:t>
            </a:r>
            <a:endParaRPr sz="4400"/>
          </a:p>
        </p:txBody>
      </p:sp>
      <p:pic>
        <p:nvPicPr>
          <p:cNvPr id="3" name="object 3"/>
          <p:cNvPicPr/>
          <p:nvPr/>
        </p:nvPicPr>
        <p:blipFill>
          <a:blip r:embed="rId2" cstate="print"/>
          <a:stretch>
            <a:fillRect/>
          </a:stretch>
        </p:blipFill>
        <p:spPr>
          <a:xfrm>
            <a:off x="595707" y="1411141"/>
            <a:ext cx="7851148" cy="4258723"/>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6565" y="0"/>
            <a:ext cx="1610995" cy="697230"/>
          </a:xfrm>
          <a:prstGeom prst="rect">
            <a:avLst/>
          </a:prstGeom>
        </p:spPr>
        <p:txBody>
          <a:bodyPr vert="horz" wrap="square" lIns="0" tIns="13335" rIns="0" bIns="0" rtlCol="0">
            <a:spAutoFit/>
          </a:bodyPr>
          <a:lstStyle/>
          <a:p>
            <a:pPr marL="12700">
              <a:lnSpc>
                <a:spcPct val="100000"/>
              </a:lnSpc>
              <a:spcBef>
                <a:spcPts val="105"/>
              </a:spcBef>
            </a:pPr>
            <a:r>
              <a:rPr sz="4400" dirty="0"/>
              <a:t>MCQs</a:t>
            </a:r>
            <a:endParaRPr sz="4400"/>
          </a:p>
        </p:txBody>
      </p:sp>
      <p:sp>
        <p:nvSpPr>
          <p:cNvPr id="3" name="object 3"/>
          <p:cNvSpPr txBox="1"/>
          <p:nvPr/>
        </p:nvSpPr>
        <p:spPr>
          <a:xfrm>
            <a:off x="535940" y="495071"/>
            <a:ext cx="3999865" cy="6129020"/>
          </a:xfrm>
          <a:prstGeom prst="rect">
            <a:avLst/>
          </a:prstGeom>
        </p:spPr>
        <p:txBody>
          <a:bodyPr vert="horz" wrap="square" lIns="0" tIns="12700" rIns="0" bIns="0" rtlCol="0">
            <a:spAutoFit/>
          </a:bodyPr>
          <a:lstStyle/>
          <a:p>
            <a:pPr marL="12700" marR="5080">
              <a:lnSpc>
                <a:spcPct val="120000"/>
              </a:lnSpc>
              <a:spcBef>
                <a:spcPts val="100"/>
              </a:spcBef>
            </a:pPr>
            <a:r>
              <a:rPr sz="1600" spc="-5" dirty="0">
                <a:latin typeface="Arial MT"/>
                <a:cs typeface="Arial MT"/>
              </a:rPr>
              <a:t>What</a:t>
            </a:r>
            <a:r>
              <a:rPr sz="1600" spc="10" dirty="0">
                <a:latin typeface="Arial MT"/>
                <a:cs typeface="Arial MT"/>
              </a:rPr>
              <a:t> </a:t>
            </a:r>
            <a:r>
              <a:rPr sz="1600" spc="-5" dirty="0">
                <a:latin typeface="Arial MT"/>
                <a:cs typeface="Arial MT"/>
              </a:rPr>
              <a:t>is</a:t>
            </a:r>
            <a:r>
              <a:rPr sz="1600" spc="-10" dirty="0">
                <a:latin typeface="Arial MT"/>
                <a:cs typeface="Arial MT"/>
              </a:rPr>
              <a:t> </a:t>
            </a:r>
            <a:r>
              <a:rPr sz="1600" spc="-5" dirty="0">
                <a:latin typeface="Arial MT"/>
                <a:cs typeface="Arial MT"/>
              </a:rPr>
              <a:t>the</a:t>
            </a:r>
            <a:r>
              <a:rPr sz="1600" spc="10" dirty="0">
                <a:latin typeface="Arial MT"/>
                <a:cs typeface="Arial MT"/>
              </a:rPr>
              <a:t> </a:t>
            </a:r>
            <a:r>
              <a:rPr sz="1600" spc="-5" dirty="0">
                <a:latin typeface="Arial MT"/>
                <a:cs typeface="Arial MT"/>
              </a:rPr>
              <a:t>output</a:t>
            </a:r>
            <a:r>
              <a:rPr sz="1600" spc="20" dirty="0">
                <a:latin typeface="Arial MT"/>
                <a:cs typeface="Arial MT"/>
              </a:rPr>
              <a:t> </a:t>
            </a:r>
            <a:r>
              <a:rPr sz="1600" spc="-5" dirty="0">
                <a:latin typeface="Arial MT"/>
                <a:cs typeface="Arial MT"/>
              </a:rPr>
              <a:t>of</a:t>
            </a:r>
            <a:r>
              <a:rPr sz="1600" spc="10" dirty="0">
                <a:latin typeface="Arial MT"/>
                <a:cs typeface="Arial MT"/>
              </a:rPr>
              <a:t> </a:t>
            </a:r>
            <a:r>
              <a:rPr sz="1600" spc="-5" dirty="0">
                <a:latin typeface="Arial MT"/>
                <a:cs typeface="Arial MT"/>
              </a:rPr>
              <a:t>the following program? </a:t>
            </a:r>
            <a:r>
              <a:rPr sz="1600" spc="-430" dirty="0">
                <a:latin typeface="Arial MT"/>
                <a:cs typeface="Arial MT"/>
              </a:rPr>
              <a:t> </a:t>
            </a:r>
            <a:r>
              <a:rPr sz="1600" spc="-5" dirty="0">
                <a:latin typeface="Arial MT"/>
                <a:cs typeface="Arial MT"/>
              </a:rPr>
              <a:t>class</a:t>
            </a:r>
            <a:r>
              <a:rPr sz="1600" spc="-15" dirty="0">
                <a:latin typeface="Arial MT"/>
                <a:cs typeface="Arial MT"/>
              </a:rPr>
              <a:t> </a:t>
            </a:r>
            <a:r>
              <a:rPr sz="1600" spc="-10" dirty="0">
                <a:latin typeface="Arial MT"/>
                <a:cs typeface="Arial MT"/>
              </a:rPr>
              <a:t>MyClass</a:t>
            </a:r>
            <a:endParaRPr sz="1600">
              <a:latin typeface="Arial MT"/>
              <a:cs typeface="Arial MT"/>
            </a:endParaRPr>
          </a:p>
          <a:p>
            <a:pPr marL="12700">
              <a:lnSpc>
                <a:spcPct val="100000"/>
              </a:lnSpc>
              <a:spcBef>
                <a:spcPts val="385"/>
              </a:spcBef>
            </a:pPr>
            <a:r>
              <a:rPr sz="1600" spc="-5" dirty="0">
                <a:latin typeface="Arial MT"/>
                <a:cs typeface="Arial MT"/>
              </a:rPr>
              <a:t>{</a:t>
            </a:r>
            <a:endParaRPr sz="1600">
              <a:latin typeface="Arial MT"/>
              <a:cs typeface="Arial MT"/>
            </a:endParaRPr>
          </a:p>
          <a:p>
            <a:pPr marL="241300">
              <a:lnSpc>
                <a:spcPct val="100000"/>
              </a:lnSpc>
              <a:spcBef>
                <a:spcPts val="385"/>
              </a:spcBef>
            </a:pPr>
            <a:r>
              <a:rPr sz="1600" spc="-5" dirty="0">
                <a:latin typeface="Arial MT"/>
                <a:cs typeface="Arial MT"/>
              </a:rPr>
              <a:t>public</a:t>
            </a:r>
            <a:r>
              <a:rPr sz="1600" spc="-20" dirty="0">
                <a:latin typeface="Arial MT"/>
                <a:cs typeface="Arial MT"/>
              </a:rPr>
              <a:t> </a:t>
            </a:r>
            <a:r>
              <a:rPr sz="1600" spc="-5" dirty="0">
                <a:latin typeface="Arial MT"/>
                <a:cs typeface="Arial MT"/>
              </a:rPr>
              <a:t>static</a:t>
            </a:r>
            <a:r>
              <a:rPr sz="1600" spc="5" dirty="0">
                <a:latin typeface="Arial MT"/>
                <a:cs typeface="Arial MT"/>
              </a:rPr>
              <a:t> </a:t>
            </a:r>
            <a:r>
              <a:rPr sz="1600" spc="-5" dirty="0">
                <a:latin typeface="Arial MT"/>
                <a:cs typeface="Arial MT"/>
              </a:rPr>
              <a:t>void</a:t>
            </a:r>
            <a:r>
              <a:rPr sz="1600" dirty="0">
                <a:latin typeface="Arial MT"/>
                <a:cs typeface="Arial MT"/>
              </a:rPr>
              <a:t> </a:t>
            </a:r>
            <a:r>
              <a:rPr sz="1600" spc="-5" dirty="0">
                <a:latin typeface="Arial MT"/>
                <a:cs typeface="Arial MT"/>
              </a:rPr>
              <a:t>main(String[]</a:t>
            </a:r>
            <a:r>
              <a:rPr sz="1600" spc="10" dirty="0">
                <a:latin typeface="Arial MT"/>
                <a:cs typeface="Arial MT"/>
              </a:rPr>
              <a:t> </a:t>
            </a:r>
            <a:r>
              <a:rPr sz="1600" spc="-5" dirty="0">
                <a:latin typeface="Arial MT"/>
                <a:cs typeface="Arial MT"/>
              </a:rPr>
              <a:t>args)</a:t>
            </a:r>
            <a:endParaRPr sz="1600">
              <a:latin typeface="Arial MT"/>
              <a:cs typeface="Arial MT"/>
            </a:endParaRPr>
          </a:p>
          <a:p>
            <a:pPr marL="241300">
              <a:lnSpc>
                <a:spcPct val="100000"/>
              </a:lnSpc>
              <a:spcBef>
                <a:spcPts val="385"/>
              </a:spcBef>
            </a:pPr>
            <a:r>
              <a:rPr sz="1600" spc="-5" dirty="0">
                <a:latin typeface="Arial MT"/>
                <a:cs typeface="Arial MT"/>
              </a:rPr>
              <a:t>{</a:t>
            </a:r>
            <a:endParaRPr sz="1600">
              <a:latin typeface="Arial MT"/>
              <a:cs typeface="Arial MT"/>
            </a:endParaRPr>
          </a:p>
          <a:p>
            <a:pPr marL="469900" marR="2784475">
              <a:lnSpc>
                <a:spcPct val="120000"/>
              </a:lnSpc>
            </a:pPr>
            <a:r>
              <a:rPr sz="1600" spc="-5" dirty="0">
                <a:latin typeface="Arial MT"/>
                <a:cs typeface="Arial MT"/>
              </a:rPr>
              <a:t>int x; </a:t>
            </a:r>
            <a:r>
              <a:rPr sz="1600" dirty="0">
                <a:latin typeface="Arial MT"/>
                <a:cs typeface="Arial MT"/>
              </a:rPr>
              <a:t> </a:t>
            </a:r>
            <a:r>
              <a:rPr sz="1600" spc="-15" dirty="0">
                <a:latin typeface="Arial MT"/>
                <a:cs typeface="Arial MT"/>
              </a:rPr>
              <a:t>x</a:t>
            </a:r>
            <a:r>
              <a:rPr sz="1600" spc="-5" dirty="0">
                <a:latin typeface="Arial MT"/>
                <a:cs typeface="Arial MT"/>
              </a:rPr>
              <a:t>=test(</a:t>
            </a:r>
            <a:r>
              <a:rPr sz="1600" spc="-15" dirty="0">
                <a:latin typeface="Arial MT"/>
                <a:cs typeface="Arial MT"/>
              </a:rPr>
              <a:t>)</a:t>
            </a:r>
            <a:r>
              <a:rPr sz="1600" spc="-5" dirty="0">
                <a:latin typeface="Arial MT"/>
                <a:cs typeface="Arial MT"/>
              </a:rPr>
              <a:t>;</a:t>
            </a:r>
            <a:endParaRPr sz="1600">
              <a:latin typeface="Arial MT"/>
              <a:cs typeface="Arial MT"/>
            </a:endParaRPr>
          </a:p>
          <a:p>
            <a:pPr marL="469900">
              <a:lnSpc>
                <a:spcPct val="100000"/>
              </a:lnSpc>
              <a:spcBef>
                <a:spcPts val="385"/>
              </a:spcBef>
            </a:pPr>
            <a:r>
              <a:rPr sz="1600" spc="-5" dirty="0">
                <a:latin typeface="Arial MT"/>
                <a:cs typeface="Arial MT"/>
              </a:rPr>
              <a:t>System.out.println("x="+x);</a:t>
            </a:r>
            <a:endParaRPr sz="1600">
              <a:latin typeface="Arial MT"/>
              <a:cs typeface="Arial MT"/>
            </a:endParaRPr>
          </a:p>
          <a:p>
            <a:pPr marL="241300">
              <a:lnSpc>
                <a:spcPct val="100000"/>
              </a:lnSpc>
              <a:spcBef>
                <a:spcPts val="385"/>
              </a:spcBef>
            </a:pPr>
            <a:r>
              <a:rPr sz="1600" spc="-5" dirty="0">
                <a:latin typeface="Arial MT"/>
                <a:cs typeface="Arial MT"/>
              </a:rPr>
              <a:t>}</a:t>
            </a:r>
            <a:endParaRPr sz="1600">
              <a:latin typeface="Arial MT"/>
              <a:cs typeface="Arial MT"/>
            </a:endParaRPr>
          </a:p>
          <a:p>
            <a:pPr marL="241300">
              <a:lnSpc>
                <a:spcPct val="100000"/>
              </a:lnSpc>
              <a:spcBef>
                <a:spcPts val="384"/>
              </a:spcBef>
            </a:pPr>
            <a:r>
              <a:rPr sz="1600" spc="-5" dirty="0">
                <a:latin typeface="Arial MT"/>
                <a:cs typeface="Arial MT"/>
              </a:rPr>
              <a:t>static</a:t>
            </a:r>
            <a:r>
              <a:rPr sz="1600" spc="-15" dirty="0">
                <a:latin typeface="Arial MT"/>
                <a:cs typeface="Arial MT"/>
              </a:rPr>
              <a:t> </a:t>
            </a:r>
            <a:r>
              <a:rPr sz="1600" spc="-5" dirty="0">
                <a:latin typeface="Arial MT"/>
                <a:cs typeface="Arial MT"/>
              </a:rPr>
              <a:t>int</a:t>
            </a:r>
            <a:r>
              <a:rPr sz="1600" spc="-20" dirty="0">
                <a:latin typeface="Arial MT"/>
                <a:cs typeface="Arial MT"/>
              </a:rPr>
              <a:t> </a:t>
            </a:r>
            <a:r>
              <a:rPr sz="1600" spc="-5" dirty="0">
                <a:latin typeface="Arial MT"/>
                <a:cs typeface="Arial MT"/>
              </a:rPr>
              <a:t>test()</a:t>
            </a:r>
            <a:endParaRPr sz="1600">
              <a:latin typeface="Arial MT"/>
              <a:cs typeface="Arial MT"/>
            </a:endParaRPr>
          </a:p>
          <a:p>
            <a:pPr marL="241300">
              <a:lnSpc>
                <a:spcPct val="100000"/>
              </a:lnSpc>
              <a:spcBef>
                <a:spcPts val="380"/>
              </a:spcBef>
            </a:pPr>
            <a:r>
              <a:rPr sz="1600" spc="-5" dirty="0">
                <a:latin typeface="Arial MT"/>
                <a:cs typeface="Arial MT"/>
              </a:rPr>
              <a:t>{</a:t>
            </a:r>
            <a:endParaRPr sz="1600">
              <a:latin typeface="Arial MT"/>
              <a:cs typeface="Arial MT"/>
            </a:endParaRPr>
          </a:p>
          <a:p>
            <a:pPr marL="469900">
              <a:lnSpc>
                <a:spcPct val="100000"/>
              </a:lnSpc>
              <a:spcBef>
                <a:spcPts val="385"/>
              </a:spcBef>
            </a:pPr>
            <a:r>
              <a:rPr sz="1600" spc="-5" dirty="0">
                <a:latin typeface="Arial MT"/>
                <a:cs typeface="Arial MT"/>
              </a:rPr>
              <a:t>System.out.println("Inside</a:t>
            </a:r>
            <a:r>
              <a:rPr sz="1600" spc="30" dirty="0">
                <a:latin typeface="Arial MT"/>
                <a:cs typeface="Arial MT"/>
              </a:rPr>
              <a:t> </a:t>
            </a:r>
            <a:r>
              <a:rPr sz="1600" spc="-5" dirty="0">
                <a:latin typeface="Arial MT"/>
                <a:cs typeface="Arial MT"/>
              </a:rPr>
              <a:t>Test()");</a:t>
            </a:r>
            <a:endParaRPr sz="1600">
              <a:latin typeface="Arial MT"/>
              <a:cs typeface="Arial MT"/>
            </a:endParaRPr>
          </a:p>
          <a:p>
            <a:pPr marL="241300">
              <a:lnSpc>
                <a:spcPct val="100000"/>
              </a:lnSpc>
              <a:spcBef>
                <a:spcPts val="385"/>
              </a:spcBef>
            </a:pPr>
            <a:r>
              <a:rPr sz="1600" spc="-5" dirty="0">
                <a:latin typeface="Arial MT"/>
                <a:cs typeface="Arial MT"/>
              </a:rPr>
              <a:t>}</a:t>
            </a:r>
            <a:endParaRPr sz="1600">
              <a:latin typeface="Arial MT"/>
              <a:cs typeface="Arial MT"/>
            </a:endParaRPr>
          </a:p>
          <a:p>
            <a:pPr marL="12700">
              <a:lnSpc>
                <a:spcPct val="100000"/>
              </a:lnSpc>
              <a:spcBef>
                <a:spcPts val="385"/>
              </a:spcBef>
            </a:pPr>
            <a:r>
              <a:rPr sz="1600" spc="-5" dirty="0">
                <a:latin typeface="Arial MT"/>
                <a:cs typeface="Arial MT"/>
              </a:rPr>
              <a:t>}</a:t>
            </a:r>
            <a:endParaRPr sz="1600">
              <a:latin typeface="Arial MT"/>
              <a:cs typeface="Arial MT"/>
            </a:endParaRPr>
          </a:p>
          <a:p>
            <a:pPr marL="262890" marR="2603500" indent="-262890">
              <a:lnSpc>
                <a:spcPct val="120000"/>
              </a:lnSpc>
              <a:buAutoNum type="alphaUcPeriod"/>
              <a:tabLst>
                <a:tab pos="262890" algn="l"/>
              </a:tabLst>
            </a:pPr>
            <a:r>
              <a:rPr sz="1600" spc="-5" dirty="0">
                <a:latin typeface="Arial MT"/>
                <a:cs typeface="Arial MT"/>
              </a:rPr>
              <a:t>Inside</a:t>
            </a:r>
            <a:r>
              <a:rPr sz="1600" spc="-75" dirty="0">
                <a:latin typeface="Arial MT"/>
                <a:cs typeface="Arial MT"/>
              </a:rPr>
              <a:t> </a:t>
            </a:r>
            <a:r>
              <a:rPr sz="1600" spc="-5" dirty="0">
                <a:latin typeface="Arial MT"/>
                <a:cs typeface="Arial MT"/>
              </a:rPr>
              <a:t>Test() </a:t>
            </a:r>
            <a:r>
              <a:rPr sz="1600" spc="-430" dirty="0">
                <a:latin typeface="Arial MT"/>
                <a:cs typeface="Arial MT"/>
              </a:rPr>
              <a:t> </a:t>
            </a:r>
            <a:r>
              <a:rPr sz="1600" spc="-10" dirty="0">
                <a:latin typeface="Arial MT"/>
                <a:cs typeface="Arial MT"/>
              </a:rPr>
              <a:t>x=0</a:t>
            </a:r>
            <a:endParaRPr sz="1600">
              <a:latin typeface="Arial MT"/>
              <a:cs typeface="Arial MT"/>
            </a:endParaRPr>
          </a:p>
          <a:p>
            <a:pPr marL="318770" indent="-306070">
              <a:lnSpc>
                <a:spcPct val="100000"/>
              </a:lnSpc>
              <a:spcBef>
                <a:spcPts val="385"/>
              </a:spcBef>
              <a:buAutoNum type="alphaUcPeriod"/>
              <a:tabLst>
                <a:tab pos="318770" algn="l"/>
              </a:tabLst>
            </a:pPr>
            <a:r>
              <a:rPr sz="1600" spc="-5" dirty="0">
                <a:latin typeface="Arial MT"/>
                <a:cs typeface="Arial MT"/>
              </a:rPr>
              <a:t>Compilation</a:t>
            </a:r>
            <a:r>
              <a:rPr sz="1600" spc="-40" dirty="0">
                <a:latin typeface="Arial MT"/>
                <a:cs typeface="Arial MT"/>
              </a:rPr>
              <a:t> </a:t>
            </a:r>
            <a:r>
              <a:rPr sz="1600" spc="-5" dirty="0">
                <a:latin typeface="Arial MT"/>
                <a:cs typeface="Arial MT"/>
              </a:rPr>
              <a:t>Error</a:t>
            </a:r>
            <a:endParaRPr sz="1600">
              <a:latin typeface="Arial MT"/>
              <a:cs typeface="Arial MT"/>
            </a:endParaRPr>
          </a:p>
          <a:p>
            <a:pPr marL="328930" indent="-316865">
              <a:lnSpc>
                <a:spcPct val="100000"/>
              </a:lnSpc>
              <a:spcBef>
                <a:spcPts val="385"/>
              </a:spcBef>
              <a:buAutoNum type="alphaUcPeriod"/>
              <a:tabLst>
                <a:tab pos="329565" algn="l"/>
              </a:tabLst>
            </a:pPr>
            <a:r>
              <a:rPr sz="1600" spc="-5" dirty="0">
                <a:latin typeface="Arial MT"/>
                <a:cs typeface="Arial MT"/>
              </a:rPr>
              <a:t>None of</a:t>
            </a:r>
            <a:r>
              <a:rPr sz="1600" spc="-20" dirty="0">
                <a:latin typeface="Arial MT"/>
                <a:cs typeface="Arial MT"/>
              </a:rPr>
              <a:t> </a:t>
            </a:r>
            <a:r>
              <a:rPr sz="1600" spc="-5" dirty="0">
                <a:latin typeface="Arial MT"/>
                <a:cs typeface="Arial MT"/>
              </a:rPr>
              <a:t>the Above</a:t>
            </a:r>
            <a:endParaRPr sz="1600">
              <a:latin typeface="Arial MT"/>
              <a:cs typeface="Arial MT"/>
            </a:endParaRPr>
          </a:p>
          <a:p>
            <a:pPr>
              <a:lnSpc>
                <a:spcPct val="100000"/>
              </a:lnSpc>
              <a:spcBef>
                <a:spcPts val="10"/>
              </a:spcBef>
            </a:pPr>
            <a:endParaRPr sz="1950">
              <a:latin typeface="Arial MT"/>
              <a:cs typeface="Arial MT"/>
            </a:endParaRPr>
          </a:p>
          <a:p>
            <a:pPr marL="742950">
              <a:lnSpc>
                <a:spcPct val="100000"/>
              </a:lnSpc>
              <a:spcBef>
                <a:spcPts val="5"/>
              </a:spcBef>
            </a:pPr>
            <a:r>
              <a:rPr sz="1800" spc="-30" dirty="0">
                <a:latin typeface="Arial MT"/>
                <a:cs typeface="Arial MT"/>
              </a:rPr>
              <a:t>OUTPUT:</a:t>
            </a:r>
            <a:endParaRPr sz="1800">
              <a:latin typeface="Arial MT"/>
              <a:cs typeface="Arial MT"/>
            </a:endParaRPr>
          </a:p>
          <a:p>
            <a:pPr marL="742950">
              <a:lnSpc>
                <a:spcPct val="100000"/>
              </a:lnSpc>
            </a:pPr>
            <a:r>
              <a:rPr sz="1800" dirty="0">
                <a:latin typeface="Arial MT"/>
                <a:cs typeface="Arial MT"/>
              </a:rPr>
              <a:t>B.</a:t>
            </a:r>
            <a:r>
              <a:rPr sz="1800" spc="-30" dirty="0">
                <a:latin typeface="Arial MT"/>
                <a:cs typeface="Arial MT"/>
              </a:rPr>
              <a:t> </a:t>
            </a:r>
            <a:r>
              <a:rPr sz="1800" spc="-5" dirty="0">
                <a:latin typeface="Arial MT"/>
                <a:cs typeface="Arial MT"/>
              </a:rPr>
              <a:t>Compilation</a:t>
            </a:r>
            <a:r>
              <a:rPr sz="1800" spc="5" dirty="0">
                <a:latin typeface="Arial MT"/>
                <a:cs typeface="Arial MT"/>
              </a:rPr>
              <a:t> </a:t>
            </a:r>
            <a:r>
              <a:rPr sz="1800" spc="-5" dirty="0">
                <a:latin typeface="Arial MT"/>
                <a:cs typeface="Arial MT"/>
              </a:rPr>
              <a:t>error</a:t>
            </a:r>
            <a:endParaRPr sz="1800">
              <a:latin typeface="Arial MT"/>
              <a:cs typeface="Arial M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8716" y="354330"/>
            <a:ext cx="7425055" cy="513715"/>
          </a:xfrm>
          <a:prstGeom prst="rect">
            <a:avLst/>
          </a:prstGeom>
        </p:spPr>
        <p:txBody>
          <a:bodyPr vert="horz" wrap="square" lIns="0" tIns="12700" rIns="0" bIns="0" rtlCol="0">
            <a:spAutoFit/>
          </a:bodyPr>
          <a:lstStyle/>
          <a:p>
            <a:pPr marL="12700">
              <a:lnSpc>
                <a:spcPct val="100000"/>
              </a:lnSpc>
              <a:spcBef>
                <a:spcPts val="100"/>
              </a:spcBef>
            </a:pPr>
            <a:r>
              <a:rPr dirty="0"/>
              <a:t>Which</a:t>
            </a:r>
            <a:r>
              <a:rPr spc="-5" dirty="0"/>
              <a:t> three</a:t>
            </a:r>
            <a:r>
              <a:rPr spc="-20" dirty="0"/>
              <a:t> </a:t>
            </a:r>
            <a:r>
              <a:rPr dirty="0"/>
              <a:t>are</a:t>
            </a:r>
            <a:r>
              <a:rPr spc="-25" dirty="0"/>
              <a:t> </a:t>
            </a:r>
            <a:r>
              <a:rPr spc="-5" dirty="0"/>
              <a:t>legal</a:t>
            </a:r>
            <a:r>
              <a:rPr dirty="0"/>
              <a:t> array</a:t>
            </a:r>
            <a:r>
              <a:rPr spc="-30" dirty="0"/>
              <a:t> </a:t>
            </a:r>
            <a:r>
              <a:rPr spc="-5" dirty="0"/>
              <a:t>declarations?</a:t>
            </a:r>
          </a:p>
        </p:txBody>
      </p:sp>
      <p:sp>
        <p:nvSpPr>
          <p:cNvPr id="3" name="object 3"/>
          <p:cNvSpPr txBox="1"/>
          <p:nvPr/>
        </p:nvSpPr>
        <p:spPr>
          <a:xfrm>
            <a:off x="987348" y="1525015"/>
            <a:ext cx="3161665"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Arial MT"/>
                <a:cs typeface="Arial MT"/>
              </a:rPr>
              <a:t>int</a:t>
            </a:r>
            <a:r>
              <a:rPr sz="3200" spc="-40" dirty="0">
                <a:latin typeface="Arial MT"/>
                <a:cs typeface="Arial MT"/>
              </a:rPr>
              <a:t> </a:t>
            </a:r>
            <a:r>
              <a:rPr sz="3200" dirty="0">
                <a:latin typeface="Arial MT"/>
                <a:cs typeface="Arial MT"/>
              </a:rPr>
              <a:t>[]</a:t>
            </a:r>
            <a:r>
              <a:rPr sz="3200" spc="-35" dirty="0">
                <a:latin typeface="Arial MT"/>
                <a:cs typeface="Arial MT"/>
              </a:rPr>
              <a:t> </a:t>
            </a:r>
            <a:r>
              <a:rPr sz="3200" dirty="0">
                <a:latin typeface="Arial MT"/>
                <a:cs typeface="Arial MT"/>
              </a:rPr>
              <a:t>myScores</a:t>
            </a:r>
            <a:r>
              <a:rPr sz="3200" spc="-55" dirty="0">
                <a:latin typeface="Arial MT"/>
                <a:cs typeface="Arial MT"/>
              </a:rPr>
              <a:t> </a:t>
            </a:r>
            <a:r>
              <a:rPr sz="3200" dirty="0">
                <a:latin typeface="Arial MT"/>
                <a:cs typeface="Arial MT"/>
              </a:rPr>
              <a:t>[];</a:t>
            </a:r>
            <a:endParaRPr sz="3200">
              <a:latin typeface="Arial MT"/>
              <a:cs typeface="Arial MT"/>
            </a:endParaRPr>
          </a:p>
        </p:txBody>
      </p:sp>
      <p:sp>
        <p:nvSpPr>
          <p:cNvPr id="4" name="object 4"/>
          <p:cNvSpPr txBox="1"/>
          <p:nvPr/>
        </p:nvSpPr>
        <p:spPr>
          <a:xfrm>
            <a:off x="987348" y="2013429"/>
            <a:ext cx="3053080" cy="2367280"/>
          </a:xfrm>
          <a:prstGeom prst="rect">
            <a:avLst/>
          </a:prstGeom>
        </p:spPr>
        <p:txBody>
          <a:bodyPr vert="horz" wrap="square" lIns="0" tIns="12065" rIns="0" bIns="0" rtlCol="0">
            <a:spAutoFit/>
          </a:bodyPr>
          <a:lstStyle/>
          <a:p>
            <a:pPr marL="12700" marR="5080">
              <a:lnSpc>
                <a:spcPct val="120000"/>
              </a:lnSpc>
              <a:spcBef>
                <a:spcPts val="95"/>
              </a:spcBef>
            </a:pPr>
            <a:r>
              <a:rPr sz="3200" dirty="0">
                <a:latin typeface="Arial MT"/>
                <a:cs typeface="Arial MT"/>
              </a:rPr>
              <a:t>char [] myChars; </a:t>
            </a:r>
            <a:r>
              <a:rPr sz="3200" spc="-875" dirty="0">
                <a:latin typeface="Arial MT"/>
                <a:cs typeface="Arial MT"/>
              </a:rPr>
              <a:t> </a:t>
            </a:r>
            <a:r>
              <a:rPr sz="3200" spc="-5" dirty="0">
                <a:latin typeface="Arial MT"/>
                <a:cs typeface="Arial MT"/>
              </a:rPr>
              <a:t>int</a:t>
            </a:r>
            <a:r>
              <a:rPr sz="3200" spc="-30" dirty="0">
                <a:latin typeface="Arial MT"/>
                <a:cs typeface="Arial MT"/>
              </a:rPr>
              <a:t> </a:t>
            </a:r>
            <a:r>
              <a:rPr sz="3200" spc="-5" dirty="0">
                <a:latin typeface="Arial MT"/>
                <a:cs typeface="Arial MT"/>
              </a:rPr>
              <a:t>[6]</a:t>
            </a:r>
            <a:r>
              <a:rPr sz="3200" spc="-40" dirty="0">
                <a:latin typeface="Arial MT"/>
                <a:cs typeface="Arial MT"/>
              </a:rPr>
              <a:t> </a:t>
            </a:r>
            <a:r>
              <a:rPr sz="3200" dirty="0">
                <a:latin typeface="Arial MT"/>
                <a:cs typeface="Arial MT"/>
              </a:rPr>
              <a:t>myScores; </a:t>
            </a:r>
            <a:r>
              <a:rPr sz="3200" spc="-869" dirty="0">
                <a:latin typeface="Arial MT"/>
                <a:cs typeface="Arial MT"/>
              </a:rPr>
              <a:t> </a:t>
            </a:r>
            <a:r>
              <a:rPr sz="3200" dirty="0">
                <a:latin typeface="Arial MT"/>
                <a:cs typeface="Arial MT"/>
              </a:rPr>
              <a:t>Dog myDogs []; </a:t>
            </a:r>
            <a:r>
              <a:rPr sz="3200" spc="5" dirty="0">
                <a:latin typeface="Arial MT"/>
                <a:cs typeface="Arial MT"/>
              </a:rPr>
              <a:t> </a:t>
            </a:r>
            <a:r>
              <a:rPr sz="3200" dirty="0">
                <a:latin typeface="Arial MT"/>
                <a:cs typeface="Arial MT"/>
              </a:rPr>
              <a:t>Dog</a:t>
            </a:r>
            <a:r>
              <a:rPr sz="3200" spc="-60" dirty="0">
                <a:latin typeface="Arial MT"/>
                <a:cs typeface="Arial MT"/>
              </a:rPr>
              <a:t> </a:t>
            </a:r>
            <a:r>
              <a:rPr sz="3200" dirty="0">
                <a:latin typeface="Arial MT"/>
                <a:cs typeface="Arial MT"/>
              </a:rPr>
              <a:t>myDogs</a:t>
            </a:r>
            <a:r>
              <a:rPr sz="3200" spc="-60" dirty="0">
                <a:latin typeface="Arial MT"/>
                <a:cs typeface="Arial MT"/>
              </a:rPr>
              <a:t> </a:t>
            </a:r>
            <a:r>
              <a:rPr sz="3200" spc="-5" dirty="0">
                <a:latin typeface="Arial MT"/>
                <a:cs typeface="Arial MT"/>
              </a:rPr>
              <a:t>[7];</a:t>
            </a:r>
            <a:endParaRPr sz="3200">
              <a:latin typeface="Arial MT"/>
              <a:cs typeface="Arial MT"/>
            </a:endParaRPr>
          </a:p>
        </p:txBody>
      </p:sp>
      <p:sp>
        <p:nvSpPr>
          <p:cNvPr id="5" name="object 5"/>
          <p:cNvSpPr txBox="1"/>
          <p:nvPr/>
        </p:nvSpPr>
        <p:spPr>
          <a:xfrm>
            <a:off x="535940" y="4940118"/>
            <a:ext cx="2070100" cy="1196340"/>
          </a:xfrm>
          <a:prstGeom prst="rect">
            <a:avLst/>
          </a:prstGeom>
        </p:spPr>
        <p:txBody>
          <a:bodyPr vert="horz" wrap="square" lIns="0" tIns="109855" rIns="0" bIns="0" rtlCol="0">
            <a:spAutoFit/>
          </a:bodyPr>
          <a:lstStyle/>
          <a:p>
            <a:pPr marL="12700">
              <a:lnSpc>
                <a:spcPct val="100000"/>
              </a:lnSpc>
              <a:spcBef>
                <a:spcPts val="865"/>
              </a:spcBef>
              <a:tabLst>
                <a:tab pos="927100" algn="l"/>
              </a:tabLst>
            </a:pPr>
            <a:r>
              <a:rPr sz="3200" dirty="0">
                <a:latin typeface="Arial MT"/>
                <a:cs typeface="Arial MT"/>
              </a:rPr>
              <a:t>A.	1,</a:t>
            </a:r>
            <a:r>
              <a:rPr sz="3200" spc="-60" dirty="0">
                <a:latin typeface="Arial MT"/>
                <a:cs typeface="Arial MT"/>
              </a:rPr>
              <a:t> </a:t>
            </a:r>
            <a:r>
              <a:rPr sz="3200" dirty="0">
                <a:latin typeface="Arial MT"/>
                <a:cs typeface="Arial MT"/>
              </a:rPr>
              <a:t>2,</a:t>
            </a:r>
            <a:r>
              <a:rPr sz="3200" spc="-55" dirty="0">
                <a:latin typeface="Arial MT"/>
                <a:cs typeface="Arial MT"/>
              </a:rPr>
              <a:t> </a:t>
            </a:r>
            <a:r>
              <a:rPr sz="3200" dirty="0">
                <a:latin typeface="Arial MT"/>
                <a:cs typeface="Arial MT"/>
              </a:rPr>
              <a:t>4</a:t>
            </a:r>
            <a:endParaRPr sz="3200">
              <a:latin typeface="Arial MT"/>
              <a:cs typeface="Arial MT"/>
            </a:endParaRPr>
          </a:p>
          <a:p>
            <a:pPr marL="12700">
              <a:lnSpc>
                <a:spcPct val="100000"/>
              </a:lnSpc>
              <a:spcBef>
                <a:spcPts val="770"/>
              </a:spcBef>
              <a:tabLst>
                <a:tab pos="927100" algn="l"/>
              </a:tabLst>
            </a:pPr>
            <a:r>
              <a:rPr sz="3200" dirty="0">
                <a:latin typeface="Arial MT"/>
                <a:cs typeface="Arial MT"/>
              </a:rPr>
              <a:t>C.	2,</a:t>
            </a:r>
            <a:r>
              <a:rPr sz="3200" spc="-55" dirty="0">
                <a:latin typeface="Arial MT"/>
                <a:cs typeface="Arial MT"/>
              </a:rPr>
              <a:t> </a:t>
            </a:r>
            <a:r>
              <a:rPr sz="3200" spc="-5" dirty="0">
                <a:latin typeface="Arial MT"/>
                <a:cs typeface="Arial MT"/>
              </a:rPr>
              <a:t>3,</a:t>
            </a:r>
            <a:r>
              <a:rPr sz="3200" spc="-45" dirty="0">
                <a:latin typeface="Arial MT"/>
                <a:cs typeface="Arial MT"/>
              </a:rPr>
              <a:t> </a:t>
            </a:r>
            <a:r>
              <a:rPr sz="3200" dirty="0">
                <a:latin typeface="Arial MT"/>
                <a:cs typeface="Arial MT"/>
              </a:rPr>
              <a:t>4</a:t>
            </a:r>
            <a:endParaRPr sz="3200">
              <a:latin typeface="Arial MT"/>
              <a:cs typeface="Arial MT"/>
            </a:endParaRPr>
          </a:p>
        </p:txBody>
      </p:sp>
      <p:sp>
        <p:nvSpPr>
          <p:cNvPr id="6" name="object 6"/>
          <p:cNvSpPr txBox="1"/>
          <p:nvPr/>
        </p:nvSpPr>
        <p:spPr>
          <a:xfrm>
            <a:off x="3279775" y="4940118"/>
            <a:ext cx="3561079" cy="1196340"/>
          </a:xfrm>
          <a:prstGeom prst="rect">
            <a:avLst/>
          </a:prstGeom>
        </p:spPr>
        <p:txBody>
          <a:bodyPr vert="horz" wrap="square" lIns="0" tIns="109855" rIns="0" bIns="0" rtlCol="0">
            <a:spAutoFit/>
          </a:bodyPr>
          <a:lstStyle/>
          <a:p>
            <a:pPr marL="12700">
              <a:lnSpc>
                <a:spcPct val="100000"/>
              </a:lnSpc>
              <a:spcBef>
                <a:spcPts val="865"/>
              </a:spcBef>
              <a:tabLst>
                <a:tab pos="926465" algn="l"/>
              </a:tabLst>
            </a:pPr>
            <a:r>
              <a:rPr sz="3200" dirty="0">
                <a:latin typeface="Arial MT"/>
                <a:cs typeface="Arial MT"/>
              </a:rPr>
              <a:t>B.	2,</a:t>
            </a:r>
            <a:r>
              <a:rPr sz="3200" spc="-40" dirty="0">
                <a:latin typeface="Arial MT"/>
                <a:cs typeface="Arial MT"/>
              </a:rPr>
              <a:t> </a:t>
            </a:r>
            <a:r>
              <a:rPr sz="3200" dirty="0">
                <a:latin typeface="Arial MT"/>
                <a:cs typeface="Arial MT"/>
              </a:rPr>
              <a:t>4,</a:t>
            </a:r>
            <a:r>
              <a:rPr sz="3200" spc="-40" dirty="0">
                <a:latin typeface="Arial MT"/>
                <a:cs typeface="Arial MT"/>
              </a:rPr>
              <a:t> </a:t>
            </a:r>
            <a:r>
              <a:rPr sz="3200" dirty="0">
                <a:latin typeface="Arial MT"/>
                <a:cs typeface="Arial MT"/>
              </a:rPr>
              <a:t>5</a:t>
            </a:r>
            <a:endParaRPr sz="3200">
              <a:latin typeface="Arial MT"/>
              <a:cs typeface="Arial MT"/>
            </a:endParaRPr>
          </a:p>
          <a:p>
            <a:pPr marL="12700">
              <a:lnSpc>
                <a:spcPct val="100000"/>
              </a:lnSpc>
              <a:spcBef>
                <a:spcPts val="770"/>
              </a:spcBef>
              <a:tabLst>
                <a:tab pos="926465" algn="l"/>
              </a:tabLst>
            </a:pPr>
            <a:r>
              <a:rPr sz="3200" dirty="0">
                <a:latin typeface="Arial MT"/>
                <a:cs typeface="Arial MT"/>
              </a:rPr>
              <a:t>D.	All</a:t>
            </a:r>
            <a:r>
              <a:rPr sz="3200" spc="-45" dirty="0">
                <a:latin typeface="Arial MT"/>
                <a:cs typeface="Arial MT"/>
              </a:rPr>
              <a:t> </a:t>
            </a:r>
            <a:r>
              <a:rPr sz="3200" dirty="0">
                <a:latin typeface="Arial MT"/>
                <a:cs typeface="Arial MT"/>
              </a:rPr>
              <a:t>are</a:t>
            </a:r>
            <a:r>
              <a:rPr sz="3200" spc="-50" dirty="0">
                <a:latin typeface="Arial MT"/>
                <a:cs typeface="Arial MT"/>
              </a:rPr>
              <a:t> </a:t>
            </a:r>
            <a:r>
              <a:rPr sz="3200" dirty="0">
                <a:latin typeface="Arial MT"/>
                <a:cs typeface="Arial MT"/>
              </a:rPr>
              <a:t>correct.</a:t>
            </a:r>
            <a:endParaRPr sz="3200">
              <a:latin typeface="Arial MT"/>
              <a:cs typeface="Arial MT"/>
            </a:endParaRPr>
          </a:p>
        </p:txBody>
      </p:sp>
      <p:sp>
        <p:nvSpPr>
          <p:cNvPr id="7" name="object 7"/>
          <p:cNvSpPr txBox="1"/>
          <p:nvPr/>
        </p:nvSpPr>
        <p:spPr>
          <a:xfrm>
            <a:off x="5659628" y="2373883"/>
            <a:ext cx="311721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a:cs typeface="Arial"/>
              </a:rPr>
              <a:t>Correct</a:t>
            </a:r>
            <a:r>
              <a:rPr sz="2800" b="1" spc="-10" dirty="0">
                <a:latin typeface="Arial"/>
                <a:cs typeface="Arial"/>
              </a:rPr>
              <a:t> </a:t>
            </a:r>
            <a:r>
              <a:rPr sz="2800" b="1" spc="-5" dirty="0">
                <a:latin typeface="Arial"/>
                <a:cs typeface="Arial"/>
              </a:rPr>
              <a:t>Option:-</a:t>
            </a:r>
            <a:r>
              <a:rPr sz="2800" b="1" spc="-100" dirty="0">
                <a:latin typeface="Arial"/>
                <a:cs typeface="Arial"/>
              </a:rPr>
              <a:t> </a:t>
            </a:r>
            <a:r>
              <a:rPr sz="2800" b="1" spc="-5" dirty="0">
                <a:latin typeface="Arial"/>
                <a:cs typeface="Arial"/>
              </a:rPr>
              <a:t>A</a:t>
            </a:r>
            <a:endParaRPr sz="280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6512" rIns="0" bIns="0" rtlCol="0">
            <a:spAutoFit/>
          </a:bodyPr>
          <a:lstStyle/>
          <a:p>
            <a:pPr marR="5080">
              <a:lnSpc>
                <a:spcPct val="100000"/>
              </a:lnSpc>
              <a:spcBef>
                <a:spcPts val="100"/>
              </a:spcBef>
            </a:pPr>
            <a:r>
              <a:rPr dirty="0"/>
              <a:t>Which </a:t>
            </a:r>
            <a:r>
              <a:rPr spc="-10" dirty="0"/>
              <a:t>is </a:t>
            </a:r>
            <a:r>
              <a:rPr spc="-5" dirty="0"/>
              <a:t>the </a:t>
            </a:r>
            <a:r>
              <a:rPr dirty="0"/>
              <a:t>valid </a:t>
            </a:r>
            <a:r>
              <a:rPr spc="-5" dirty="0"/>
              <a:t>declarations within </a:t>
            </a:r>
            <a:r>
              <a:rPr spc="-10" dirty="0"/>
              <a:t>an </a:t>
            </a:r>
            <a:r>
              <a:rPr spc="-875" dirty="0"/>
              <a:t> </a:t>
            </a:r>
            <a:r>
              <a:rPr spc="-5" dirty="0"/>
              <a:t>interface</a:t>
            </a:r>
            <a:r>
              <a:rPr spc="-20" dirty="0"/>
              <a:t> </a:t>
            </a:r>
            <a:r>
              <a:rPr spc="-5" dirty="0"/>
              <a:t>definition?</a:t>
            </a:r>
          </a:p>
        </p:txBody>
      </p:sp>
      <p:sp>
        <p:nvSpPr>
          <p:cNvPr id="3" name="object 3"/>
          <p:cNvSpPr txBox="1"/>
          <p:nvPr/>
        </p:nvSpPr>
        <p:spPr>
          <a:xfrm>
            <a:off x="535940" y="1915892"/>
            <a:ext cx="7390765" cy="3573779"/>
          </a:xfrm>
          <a:prstGeom prst="rect">
            <a:avLst/>
          </a:prstGeom>
        </p:spPr>
        <p:txBody>
          <a:bodyPr vert="horz" wrap="square" lIns="0" tIns="109855" rIns="0" bIns="0" rtlCol="0">
            <a:spAutoFit/>
          </a:bodyPr>
          <a:lstStyle/>
          <a:p>
            <a:pPr marL="927100" indent="-915035">
              <a:lnSpc>
                <a:spcPct val="100000"/>
              </a:lnSpc>
              <a:spcBef>
                <a:spcPts val="865"/>
              </a:spcBef>
              <a:buAutoNum type="alphaUcPeriod"/>
              <a:tabLst>
                <a:tab pos="927100" algn="l"/>
                <a:tab pos="927735" algn="l"/>
              </a:tabLst>
            </a:pPr>
            <a:r>
              <a:rPr sz="3200" spc="-5" dirty="0">
                <a:latin typeface="Arial MT"/>
                <a:cs typeface="Arial MT"/>
              </a:rPr>
              <a:t>public</a:t>
            </a:r>
            <a:r>
              <a:rPr sz="3200" spc="-10" dirty="0">
                <a:latin typeface="Arial MT"/>
                <a:cs typeface="Arial MT"/>
              </a:rPr>
              <a:t> </a:t>
            </a:r>
            <a:r>
              <a:rPr sz="3200" spc="-5" dirty="0">
                <a:latin typeface="Arial MT"/>
                <a:cs typeface="Arial MT"/>
              </a:rPr>
              <a:t>double</a:t>
            </a:r>
            <a:r>
              <a:rPr sz="3200" spc="-20" dirty="0">
                <a:latin typeface="Arial MT"/>
                <a:cs typeface="Arial MT"/>
              </a:rPr>
              <a:t> </a:t>
            </a:r>
            <a:r>
              <a:rPr sz="3200" spc="-5" dirty="0">
                <a:latin typeface="Arial MT"/>
                <a:cs typeface="Arial MT"/>
              </a:rPr>
              <a:t>methodA();</a:t>
            </a:r>
            <a:endParaRPr sz="3200">
              <a:latin typeface="Arial MT"/>
              <a:cs typeface="Arial MT"/>
            </a:endParaRPr>
          </a:p>
          <a:p>
            <a:pPr marL="927100" indent="-915035">
              <a:lnSpc>
                <a:spcPct val="100000"/>
              </a:lnSpc>
              <a:spcBef>
                <a:spcPts val="770"/>
              </a:spcBef>
              <a:buAutoNum type="alphaUcPeriod"/>
              <a:tabLst>
                <a:tab pos="927100" algn="l"/>
                <a:tab pos="927735" algn="l"/>
              </a:tabLst>
            </a:pPr>
            <a:r>
              <a:rPr sz="3200" spc="-5" dirty="0">
                <a:latin typeface="Arial MT"/>
                <a:cs typeface="Arial MT"/>
              </a:rPr>
              <a:t>public final</a:t>
            </a:r>
            <a:r>
              <a:rPr sz="3200" spc="-15" dirty="0">
                <a:latin typeface="Arial MT"/>
                <a:cs typeface="Arial MT"/>
              </a:rPr>
              <a:t> </a:t>
            </a:r>
            <a:r>
              <a:rPr sz="3200" spc="-5" dirty="0">
                <a:latin typeface="Arial MT"/>
                <a:cs typeface="Arial MT"/>
              </a:rPr>
              <a:t>double</a:t>
            </a:r>
            <a:r>
              <a:rPr sz="3200" spc="-10" dirty="0">
                <a:latin typeface="Arial MT"/>
                <a:cs typeface="Arial MT"/>
              </a:rPr>
              <a:t> </a:t>
            </a:r>
            <a:r>
              <a:rPr sz="3200" spc="-5" dirty="0">
                <a:latin typeface="Arial MT"/>
                <a:cs typeface="Arial MT"/>
              </a:rPr>
              <a:t>methodA();</a:t>
            </a:r>
            <a:endParaRPr sz="3200">
              <a:latin typeface="Arial MT"/>
              <a:cs typeface="Arial MT"/>
            </a:endParaRPr>
          </a:p>
          <a:p>
            <a:pPr marL="927100" indent="-915035">
              <a:lnSpc>
                <a:spcPct val="100000"/>
              </a:lnSpc>
              <a:spcBef>
                <a:spcPts val="770"/>
              </a:spcBef>
              <a:buAutoNum type="alphaUcPeriod"/>
              <a:tabLst>
                <a:tab pos="927100" algn="l"/>
                <a:tab pos="927735" algn="l"/>
              </a:tabLst>
            </a:pPr>
            <a:r>
              <a:rPr sz="3200" dirty="0">
                <a:latin typeface="Arial MT"/>
                <a:cs typeface="Arial MT"/>
              </a:rPr>
              <a:t>static</a:t>
            </a:r>
            <a:r>
              <a:rPr sz="3200" spc="-20" dirty="0">
                <a:latin typeface="Arial MT"/>
                <a:cs typeface="Arial MT"/>
              </a:rPr>
              <a:t> </a:t>
            </a:r>
            <a:r>
              <a:rPr sz="3200" dirty="0">
                <a:latin typeface="Arial MT"/>
                <a:cs typeface="Arial MT"/>
              </a:rPr>
              <a:t>void</a:t>
            </a:r>
            <a:r>
              <a:rPr sz="3200" spc="-30" dirty="0">
                <a:latin typeface="Arial MT"/>
                <a:cs typeface="Arial MT"/>
              </a:rPr>
              <a:t> </a:t>
            </a:r>
            <a:r>
              <a:rPr sz="3200" spc="-5" dirty="0">
                <a:latin typeface="Arial MT"/>
                <a:cs typeface="Arial MT"/>
              </a:rPr>
              <a:t>methodA(double</a:t>
            </a:r>
            <a:r>
              <a:rPr sz="3200" spc="-35" dirty="0">
                <a:latin typeface="Arial MT"/>
                <a:cs typeface="Arial MT"/>
              </a:rPr>
              <a:t> </a:t>
            </a:r>
            <a:r>
              <a:rPr sz="3200" spc="-5" dirty="0">
                <a:latin typeface="Arial MT"/>
                <a:cs typeface="Arial MT"/>
              </a:rPr>
              <a:t>d1);</a:t>
            </a:r>
            <a:endParaRPr sz="3200">
              <a:latin typeface="Arial MT"/>
              <a:cs typeface="Arial MT"/>
            </a:endParaRPr>
          </a:p>
          <a:p>
            <a:pPr marL="927100" indent="-915035">
              <a:lnSpc>
                <a:spcPct val="100000"/>
              </a:lnSpc>
              <a:spcBef>
                <a:spcPts val="765"/>
              </a:spcBef>
              <a:buAutoNum type="alphaUcPeriod"/>
              <a:tabLst>
                <a:tab pos="927100" algn="l"/>
                <a:tab pos="927735" algn="l"/>
              </a:tabLst>
            </a:pPr>
            <a:r>
              <a:rPr sz="3200" spc="-5" dirty="0">
                <a:latin typeface="Arial MT"/>
                <a:cs typeface="Arial MT"/>
              </a:rPr>
              <a:t>protected</a:t>
            </a:r>
            <a:r>
              <a:rPr sz="3200" spc="-35" dirty="0">
                <a:latin typeface="Arial MT"/>
                <a:cs typeface="Arial MT"/>
              </a:rPr>
              <a:t> </a:t>
            </a:r>
            <a:r>
              <a:rPr sz="3200" dirty="0">
                <a:latin typeface="Arial MT"/>
                <a:cs typeface="Arial MT"/>
              </a:rPr>
              <a:t>void</a:t>
            </a:r>
            <a:r>
              <a:rPr sz="3200" spc="-5" dirty="0">
                <a:latin typeface="Arial MT"/>
                <a:cs typeface="Arial MT"/>
              </a:rPr>
              <a:t> methodA(double</a:t>
            </a:r>
            <a:r>
              <a:rPr sz="3200" spc="-25" dirty="0">
                <a:latin typeface="Arial MT"/>
                <a:cs typeface="Arial MT"/>
              </a:rPr>
              <a:t> </a:t>
            </a:r>
            <a:r>
              <a:rPr sz="3200" spc="-5" dirty="0">
                <a:latin typeface="Arial MT"/>
                <a:cs typeface="Arial MT"/>
              </a:rPr>
              <a:t>d1);</a:t>
            </a:r>
            <a:endParaRPr sz="3200">
              <a:latin typeface="Arial MT"/>
              <a:cs typeface="Arial MT"/>
            </a:endParaRPr>
          </a:p>
          <a:p>
            <a:pPr>
              <a:lnSpc>
                <a:spcPct val="100000"/>
              </a:lnSpc>
              <a:spcBef>
                <a:spcPts val="55"/>
              </a:spcBef>
            </a:pPr>
            <a:endParaRPr sz="5300">
              <a:latin typeface="Arial MT"/>
              <a:cs typeface="Arial MT"/>
            </a:endParaRPr>
          </a:p>
          <a:p>
            <a:pPr marL="742950">
              <a:lnSpc>
                <a:spcPct val="100000"/>
              </a:lnSpc>
            </a:pPr>
            <a:r>
              <a:rPr sz="2800" b="1" spc="-5" dirty="0">
                <a:latin typeface="Arial"/>
                <a:cs typeface="Arial"/>
              </a:rPr>
              <a:t>Correct Option:-</a:t>
            </a:r>
            <a:r>
              <a:rPr sz="2800" b="1" spc="-95" dirty="0">
                <a:latin typeface="Arial"/>
                <a:cs typeface="Arial"/>
              </a:rPr>
              <a:t> </a:t>
            </a:r>
            <a:r>
              <a:rPr sz="2800" b="1" spc="-5" dirty="0">
                <a:latin typeface="Arial"/>
                <a:cs typeface="Arial"/>
              </a:rPr>
              <a:t>A</a:t>
            </a:r>
            <a:endParaRPr sz="2800">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54330"/>
            <a:ext cx="7784465" cy="1489710"/>
          </a:xfrm>
          <a:prstGeom prst="rect">
            <a:avLst/>
          </a:prstGeom>
        </p:spPr>
        <p:txBody>
          <a:bodyPr vert="horz" wrap="square" lIns="0" tIns="12700" rIns="0" bIns="0" rtlCol="0">
            <a:spAutoFit/>
          </a:bodyPr>
          <a:lstStyle/>
          <a:p>
            <a:pPr marL="12700" marR="5080">
              <a:lnSpc>
                <a:spcPct val="100000"/>
              </a:lnSpc>
              <a:spcBef>
                <a:spcPts val="100"/>
              </a:spcBef>
            </a:pPr>
            <a:r>
              <a:rPr dirty="0"/>
              <a:t>What is process of </a:t>
            </a:r>
            <a:r>
              <a:rPr spc="-5" dirty="0"/>
              <a:t>defining </a:t>
            </a:r>
            <a:r>
              <a:rPr dirty="0"/>
              <a:t>two or </a:t>
            </a:r>
            <a:r>
              <a:rPr spc="-5" dirty="0"/>
              <a:t>more </a:t>
            </a:r>
            <a:r>
              <a:rPr dirty="0"/>
              <a:t> </a:t>
            </a:r>
            <a:r>
              <a:rPr spc="-5" dirty="0"/>
              <a:t>methods within same </a:t>
            </a:r>
            <a:r>
              <a:rPr dirty="0"/>
              <a:t>class that have same </a:t>
            </a:r>
            <a:r>
              <a:rPr spc="-875" dirty="0"/>
              <a:t> </a:t>
            </a:r>
            <a:r>
              <a:rPr spc="-5" dirty="0"/>
              <a:t>name but different parameters</a:t>
            </a:r>
            <a:r>
              <a:rPr spc="-20" dirty="0"/>
              <a:t> </a:t>
            </a:r>
            <a:r>
              <a:rPr spc="-5" dirty="0"/>
              <a:t>declaration?</a:t>
            </a:r>
          </a:p>
        </p:txBody>
      </p:sp>
      <p:sp>
        <p:nvSpPr>
          <p:cNvPr id="3" name="object 3"/>
          <p:cNvSpPr txBox="1"/>
          <p:nvPr/>
        </p:nvSpPr>
        <p:spPr>
          <a:xfrm>
            <a:off x="535940" y="2403387"/>
            <a:ext cx="4603750" cy="3086735"/>
          </a:xfrm>
          <a:prstGeom prst="rect">
            <a:avLst/>
          </a:prstGeom>
        </p:spPr>
        <p:txBody>
          <a:bodyPr vert="horz" wrap="square" lIns="0" tIns="110490" rIns="0" bIns="0" rtlCol="0">
            <a:spAutoFit/>
          </a:bodyPr>
          <a:lstStyle/>
          <a:p>
            <a:pPr marL="484505" indent="-472440">
              <a:lnSpc>
                <a:spcPct val="100000"/>
              </a:lnSpc>
              <a:spcBef>
                <a:spcPts val="870"/>
              </a:spcBef>
              <a:buAutoNum type="alphaLcParenR"/>
              <a:tabLst>
                <a:tab pos="485140" algn="l"/>
              </a:tabLst>
            </a:pPr>
            <a:r>
              <a:rPr sz="3200" spc="-5" dirty="0">
                <a:latin typeface="Arial MT"/>
                <a:cs typeface="Arial MT"/>
              </a:rPr>
              <a:t>method</a:t>
            </a:r>
            <a:r>
              <a:rPr sz="3200" spc="-35" dirty="0">
                <a:latin typeface="Arial MT"/>
                <a:cs typeface="Arial MT"/>
              </a:rPr>
              <a:t> </a:t>
            </a:r>
            <a:r>
              <a:rPr sz="3200" spc="-5" dirty="0">
                <a:latin typeface="Arial MT"/>
                <a:cs typeface="Arial MT"/>
              </a:rPr>
              <a:t>overriding</a:t>
            </a:r>
            <a:endParaRPr sz="3200">
              <a:latin typeface="Arial MT"/>
              <a:cs typeface="Arial MT"/>
            </a:endParaRPr>
          </a:p>
          <a:p>
            <a:pPr marL="484505" indent="-472440">
              <a:lnSpc>
                <a:spcPct val="100000"/>
              </a:lnSpc>
              <a:spcBef>
                <a:spcPts val="765"/>
              </a:spcBef>
              <a:buAutoNum type="alphaLcParenR"/>
              <a:tabLst>
                <a:tab pos="485140" algn="l"/>
              </a:tabLst>
            </a:pPr>
            <a:r>
              <a:rPr sz="3200" spc="-5" dirty="0">
                <a:latin typeface="Arial MT"/>
                <a:cs typeface="Arial MT"/>
              </a:rPr>
              <a:t>method</a:t>
            </a:r>
            <a:r>
              <a:rPr sz="3200" spc="-30" dirty="0">
                <a:latin typeface="Arial MT"/>
                <a:cs typeface="Arial MT"/>
              </a:rPr>
              <a:t> </a:t>
            </a:r>
            <a:r>
              <a:rPr sz="3200" spc="-5" dirty="0">
                <a:latin typeface="Arial MT"/>
                <a:cs typeface="Arial MT"/>
              </a:rPr>
              <a:t>overloading</a:t>
            </a:r>
            <a:endParaRPr sz="3200">
              <a:latin typeface="Arial MT"/>
              <a:cs typeface="Arial MT"/>
            </a:endParaRPr>
          </a:p>
          <a:p>
            <a:pPr marL="464184" indent="-452120">
              <a:lnSpc>
                <a:spcPct val="100000"/>
              </a:lnSpc>
              <a:spcBef>
                <a:spcPts val="770"/>
              </a:spcBef>
              <a:buAutoNum type="alphaLcParenR"/>
              <a:tabLst>
                <a:tab pos="464820" algn="l"/>
              </a:tabLst>
            </a:pPr>
            <a:r>
              <a:rPr sz="3200" spc="-5" dirty="0">
                <a:latin typeface="Arial MT"/>
                <a:cs typeface="Arial MT"/>
              </a:rPr>
              <a:t>method</a:t>
            </a:r>
            <a:r>
              <a:rPr sz="3200" spc="-55" dirty="0">
                <a:latin typeface="Arial MT"/>
                <a:cs typeface="Arial MT"/>
              </a:rPr>
              <a:t> </a:t>
            </a:r>
            <a:r>
              <a:rPr sz="3200" spc="-5" dirty="0">
                <a:latin typeface="Arial MT"/>
                <a:cs typeface="Arial MT"/>
              </a:rPr>
              <a:t>hiding</a:t>
            </a:r>
            <a:endParaRPr sz="3200">
              <a:latin typeface="Arial MT"/>
              <a:cs typeface="Arial MT"/>
            </a:endParaRPr>
          </a:p>
          <a:p>
            <a:pPr marL="484505" indent="-472440">
              <a:lnSpc>
                <a:spcPct val="100000"/>
              </a:lnSpc>
              <a:spcBef>
                <a:spcPts val="770"/>
              </a:spcBef>
              <a:buAutoNum type="alphaLcParenR"/>
              <a:tabLst>
                <a:tab pos="485140" algn="l"/>
              </a:tabLst>
            </a:pPr>
            <a:r>
              <a:rPr sz="3200" spc="-5" dirty="0">
                <a:latin typeface="Arial MT"/>
                <a:cs typeface="Arial MT"/>
              </a:rPr>
              <a:t>None</a:t>
            </a:r>
            <a:r>
              <a:rPr sz="3200" spc="-25" dirty="0">
                <a:latin typeface="Arial MT"/>
                <a:cs typeface="Arial MT"/>
              </a:rPr>
              <a:t> </a:t>
            </a:r>
            <a:r>
              <a:rPr sz="3200" dirty="0">
                <a:latin typeface="Arial MT"/>
                <a:cs typeface="Arial MT"/>
              </a:rPr>
              <a:t>of</a:t>
            </a:r>
            <a:r>
              <a:rPr sz="3200" spc="-25" dirty="0">
                <a:latin typeface="Arial MT"/>
                <a:cs typeface="Arial MT"/>
              </a:rPr>
              <a:t> </a:t>
            </a:r>
            <a:r>
              <a:rPr sz="3200" spc="-5" dirty="0">
                <a:latin typeface="Arial MT"/>
                <a:cs typeface="Arial MT"/>
              </a:rPr>
              <a:t>the</a:t>
            </a:r>
            <a:r>
              <a:rPr sz="3200" spc="-40" dirty="0">
                <a:latin typeface="Arial MT"/>
                <a:cs typeface="Arial MT"/>
              </a:rPr>
              <a:t> </a:t>
            </a:r>
            <a:r>
              <a:rPr sz="3200" spc="-5" dirty="0">
                <a:latin typeface="Arial MT"/>
                <a:cs typeface="Arial MT"/>
              </a:rPr>
              <a:t>mentioned</a:t>
            </a:r>
            <a:endParaRPr sz="3200">
              <a:latin typeface="Arial MT"/>
              <a:cs typeface="Arial MT"/>
            </a:endParaRPr>
          </a:p>
          <a:p>
            <a:pPr marR="106045" algn="ctr">
              <a:lnSpc>
                <a:spcPct val="100000"/>
              </a:lnSpc>
              <a:spcBef>
                <a:spcPts val="2305"/>
              </a:spcBef>
            </a:pPr>
            <a:r>
              <a:rPr sz="2800" b="1" spc="-5" dirty="0">
                <a:latin typeface="Arial"/>
                <a:cs typeface="Arial"/>
              </a:rPr>
              <a:t>Correct</a:t>
            </a:r>
            <a:r>
              <a:rPr sz="2800" b="1" spc="-10" dirty="0">
                <a:latin typeface="Arial"/>
                <a:cs typeface="Arial"/>
              </a:rPr>
              <a:t> </a:t>
            </a:r>
            <a:r>
              <a:rPr sz="2800" b="1" spc="-5" dirty="0">
                <a:latin typeface="Arial"/>
                <a:cs typeface="Arial"/>
              </a:rPr>
              <a:t>Option:-B</a:t>
            </a:r>
            <a:endParaRPr sz="280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6512" rIns="0" bIns="0" rtlCol="0">
            <a:spAutoFit/>
          </a:bodyPr>
          <a:lstStyle/>
          <a:p>
            <a:pPr marR="5080" indent="112395">
              <a:lnSpc>
                <a:spcPct val="100000"/>
              </a:lnSpc>
              <a:spcBef>
                <a:spcPts val="100"/>
              </a:spcBef>
            </a:pPr>
            <a:r>
              <a:rPr dirty="0"/>
              <a:t>Which </a:t>
            </a:r>
            <a:r>
              <a:rPr spc="-10" dirty="0"/>
              <a:t>of</a:t>
            </a:r>
            <a:r>
              <a:rPr spc="-15" dirty="0"/>
              <a:t> </a:t>
            </a:r>
            <a:r>
              <a:rPr dirty="0"/>
              <a:t>the</a:t>
            </a:r>
            <a:r>
              <a:rPr spc="-15" dirty="0"/>
              <a:t> </a:t>
            </a:r>
            <a:r>
              <a:rPr spc="-5" dirty="0"/>
              <a:t>following</a:t>
            </a:r>
            <a:r>
              <a:rPr spc="-15" dirty="0"/>
              <a:t> </a:t>
            </a:r>
            <a:r>
              <a:rPr spc="-5" dirty="0"/>
              <a:t>statements</a:t>
            </a:r>
            <a:r>
              <a:rPr spc="-25" dirty="0"/>
              <a:t> </a:t>
            </a:r>
            <a:r>
              <a:rPr dirty="0"/>
              <a:t>are </a:t>
            </a:r>
            <a:r>
              <a:rPr spc="-869" dirty="0"/>
              <a:t> </a:t>
            </a:r>
            <a:r>
              <a:rPr dirty="0"/>
              <a:t>incorrect?</a:t>
            </a:r>
          </a:p>
        </p:txBody>
      </p:sp>
      <p:sp>
        <p:nvSpPr>
          <p:cNvPr id="3" name="object 3"/>
          <p:cNvSpPr txBox="1"/>
          <p:nvPr/>
        </p:nvSpPr>
        <p:spPr>
          <a:xfrm>
            <a:off x="535940" y="1427480"/>
            <a:ext cx="7943850" cy="5226685"/>
          </a:xfrm>
          <a:prstGeom prst="rect">
            <a:avLst/>
          </a:prstGeom>
        </p:spPr>
        <p:txBody>
          <a:bodyPr vert="horz" wrap="square" lIns="0" tIns="13335" rIns="0" bIns="0" rtlCol="0">
            <a:spAutoFit/>
          </a:bodyPr>
          <a:lstStyle/>
          <a:p>
            <a:pPr marL="485140" marR="5080" indent="-485140" algn="just">
              <a:lnSpc>
                <a:spcPct val="100000"/>
              </a:lnSpc>
              <a:spcBef>
                <a:spcPts val="105"/>
              </a:spcBef>
              <a:buAutoNum type="alphaLcParenR"/>
              <a:tabLst>
                <a:tab pos="485140" algn="l"/>
              </a:tabLst>
            </a:pPr>
            <a:r>
              <a:rPr sz="3200" dirty="0">
                <a:latin typeface="Arial MT"/>
                <a:cs typeface="Arial MT"/>
              </a:rPr>
              <a:t>Default</a:t>
            </a:r>
            <a:r>
              <a:rPr sz="3200" spc="-20" dirty="0">
                <a:latin typeface="Arial MT"/>
                <a:cs typeface="Arial MT"/>
              </a:rPr>
              <a:t> </a:t>
            </a:r>
            <a:r>
              <a:rPr sz="3200" dirty="0">
                <a:latin typeface="Arial MT"/>
                <a:cs typeface="Arial MT"/>
              </a:rPr>
              <a:t>constructor</a:t>
            </a:r>
            <a:r>
              <a:rPr sz="3200" spc="-45" dirty="0">
                <a:latin typeface="Arial MT"/>
                <a:cs typeface="Arial MT"/>
              </a:rPr>
              <a:t> </a:t>
            </a:r>
            <a:r>
              <a:rPr sz="3200" dirty="0">
                <a:latin typeface="Arial MT"/>
                <a:cs typeface="Arial MT"/>
              </a:rPr>
              <a:t>is</a:t>
            </a:r>
            <a:r>
              <a:rPr sz="3200" spc="-20" dirty="0">
                <a:latin typeface="Arial MT"/>
                <a:cs typeface="Arial MT"/>
              </a:rPr>
              <a:t> </a:t>
            </a:r>
            <a:r>
              <a:rPr sz="3200" spc="-5" dirty="0">
                <a:latin typeface="Arial MT"/>
                <a:cs typeface="Arial MT"/>
              </a:rPr>
              <a:t>called </a:t>
            </a:r>
            <a:r>
              <a:rPr sz="3200" spc="-10" dirty="0">
                <a:latin typeface="Arial MT"/>
                <a:cs typeface="Arial MT"/>
              </a:rPr>
              <a:t>at</a:t>
            </a:r>
            <a:r>
              <a:rPr sz="3200" spc="-5" dirty="0">
                <a:latin typeface="Arial MT"/>
                <a:cs typeface="Arial MT"/>
              </a:rPr>
              <a:t> the time</a:t>
            </a:r>
            <a:r>
              <a:rPr sz="3200" spc="-15" dirty="0">
                <a:latin typeface="Arial MT"/>
                <a:cs typeface="Arial MT"/>
              </a:rPr>
              <a:t> </a:t>
            </a:r>
            <a:r>
              <a:rPr sz="3200" dirty="0">
                <a:latin typeface="Arial MT"/>
                <a:cs typeface="Arial MT"/>
              </a:rPr>
              <a:t>of </a:t>
            </a:r>
            <a:r>
              <a:rPr sz="3200" spc="-875" dirty="0">
                <a:latin typeface="Arial MT"/>
                <a:cs typeface="Arial MT"/>
              </a:rPr>
              <a:t> </a:t>
            </a:r>
            <a:r>
              <a:rPr sz="3200" dirty="0">
                <a:latin typeface="Arial MT"/>
                <a:cs typeface="Arial MT"/>
              </a:rPr>
              <a:t>creation of the </a:t>
            </a:r>
            <a:r>
              <a:rPr sz="3200" spc="-5" dirty="0">
                <a:latin typeface="Arial MT"/>
                <a:cs typeface="Arial MT"/>
              </a:rPr>
              <a:t>object </a:t>
            </a:r>
            <a:r>
              <a:rPr sz="3200" spc="-10" dirty="0">
                <a:latin typeface="Arial MT"/>
                <a:cs typeface="Arial MT"/>
              </a:rPr>
              <a:t>if </a:t>
            </a:r>
            <a:r>
              <a:rPr sz="3200" dirty="0">
                <a:latin typeface="Arial MT"/>
                <a:cs typeface="Arial MT"/>
              </a:rPr>
              <a:t>a constructor </a:t>
            </a:r>
            <a:r>
              <a:rPr sz="3200" spc="-5" dirty="0">
                <a:latin typeface="Arial MT"/>
                <a:cs typeface="Arial MT"/>
              </a:rPr>
              <a:t>has </a:t>
            </a:r>
            <a:r>
              <a:rPr sz="3200" spc="-875" dirty="0">
                <a:latin typeface="Arial MT"/>
                <a:cs typeface="Arial MT"/>
              </a:rPr>
              <a:t> </a:t>
            </a:r>
            <a:r>
              <a:rPr sz="3200" spc="-5" dirty="0">
                <a:latin typeface="Arial MT"/>
                <a:cs typeface="Arial MT"/>
              </a:rPr>
              <a:t>not been</a:t>
            </a:r>
            <a:r>
              <a:rPr sz="3200" spc="-25" dirty="0">
                <a:latin typeface="Arial MT"/>
                <a:cs typeface="Arial MT"/>
              </a:rPr>
              <a:t> </a:t>
            </a:r>
            <a:r>
              <a:rPr sz="3200" spc="-5" dirty="0">
                <a:latin typeface="Arial MT"/>
                <a:cs typeface="Arial MT"/>
              </a:rPr>
              <a:t>defined.</a:t>
            </a:r>
            <a:endParaRPr sz="3200">
              <a:latin typeface="Arial MT"/>
              <a:cs typeface="Arial MT"/>
            </a:endParaRPr>
          </a:p>
          <a:p>
            <a:pPr marL="484505" indent="-472440" algn="just">
              <a:lnSpc>
                <a:spcPct val="100000"/>
              </a:lnSpc>
              <a:spcBef>
                <a:spcPts val="765"/>
              </a:spcBef>
              <a:buAutoNum type="alphaLcParenR"/>
              <a:tabLst>
                <a:tab pos="485140" algn="l"/>
              </a:tabLst>
            </a:pPr>
            <a:r>
              <a:rPr sz="3200" dirty="0">
                <a:latin typeface="Arial MT"/>
                <a:cs typeface="Arial MT"/>
              </a:rPr>
              <a:t>Constructor</a:t>
            </a:r>
            <a:r>
              <a:rPr sz="3200" spc="-50" dirty="0">
                <a:latin typeface="Arial MT"/>
                <a:cs typeface="Arial MT"/>
              </a:rPr>
              <a:t> </a:t>
            </a:r>
            <a:r>
              <a:rPr sz="3200" dirty="0">
                <a:latin typeface="Arial MT"/>
                <a:cs typeface="Arial MT"/>
              </a:rPr>
              <a:t>can</a:t>
            </a:r>
            <a:r>
              <a:rPr sz="3200" spc="-5" dirty="0">
                <a:latin typeface="Arial MT"/>
                <a:cs typeface="Arial MT"/>
              </a:rPr>
              <a:t> </a:t>
            </a:r>
            <a:r>
              <a:rPr sz="3200" spc="-10" dirty="0">
                <a:latin typeface="Arial MT"/>
                <a:cs typeface="Arial MT"/>
              </a:rPr>
              <a:t>be</a:t>
            </a:r>
            <a:r>
              <a:rPr sz="3200" spc="-30" dirty="0">
                <a:latin typeface="Arial MT"/>
                <a:cs typeface="Arial MT"/>
              </a:rPr>
              <a:t> </a:t>
            </a:r>
            <a:r>
              <a:rPr sz="3200" spc="-5" dirty="0">
                <a:latin typeface="Arial MT"/>
                <a:cs typeface="Arial MT"/>
              </a:rPr>
              <a:t>parameterized.</a:t>
            </a:r>
            <a:endParaRPr sz="3200">
              <a:latin typeface="Arial MT"/>
              <a:cs typeface="Arial MT"/>
            </a:endParaRPr>
          </a:p>
          <a:p>
            <a:pPr marL="464820" marR="276225" indent="-464820">
              <a:lnSpc>
                <a:spcPct val="100000"/>
              </a:lnSpc>
              <a:spcBef>
                <a:spcPts val="770"/>
              </a:spcBef>
              <a:buAutoNum type="alphaLcParenR"/>
              <a:tabLst>
                <a:tab pos="464820" algn="l"/>
              </a:tabLst>
            </a:pPr>
            <a:r>
              <a:rPr sz="3200" spc="-5" dirty="0">
                <a:latin typeface="Arial MT"/>
                <a:cs typeface="Arial MT"/>
              </a:rPr>
              <a:t>finalize() method </a:t>
            </a:r>
            <a:r>
              <a:rPr sz="3200" spc="-10" dirty="0">
                <a:latin typeface="Arial MT"/>
                <a:cs typeface="Arial MT"/>
              </a:rPr>
              <a:t>is </a:t>
            </a:r>
            <a:r>
              <a:rPr sz="3200" spc="-5" dirty="0">
                <a:latin typeface="Arial MT"/>
                <a:cs typeface="Arial MT"/>
              </a:rPr>
              <a:t>called when </a:t>
            </a:r>
            <a:r>
              <a:rPr sz="3200" dirty="0">
                <a:latin typeface="Arial MT"/>
                <a:cs typeface="Arial MT"/>
              </a:rPr>
              <a:t>a </a:t>
            </a:r>
            <a:r>
              <a:rPr sz="3200" spc="-5" dirty="0">
                <a:latin typeface="Arial MT"/>
                <a:cs typeface="Arial MT"/>
              </a:rPr>
              <a:t>object </a:t>
            </a:r>
            <a:r>
              <a:rPr sz="3200" spc="-875" dirty="0">
                <a:latin typeface="Arial MT"/>
                <a:cs typeface="Arial MT"/>
              </a:rPr>
              <a:t> </a:t>
            </a:r>
            <a:r>
              <a:rPr sz="3200" spc="-5" dirty="0">
                <a:latin typeface="Arial MT"/>
                <a:cs typeface="Arial MT"/>
              </a:rPr>
              <a:t>goes out of </a:t>
            </a:r>
            <a:r>
              <a:rPr sz="3200" dirty="0">
                <a:latin typeface="Arial MT"/>
                <a:cs typeface="Arial MT"/>
              </a:rPr>
              <a:t>scope </a:t>
            </a:r>
            <a:r>
              <a:rPr sz="3200" spc="-5" dirty="0">
                <a:latin typeface="Arial MT"/>
                <a:cs typeface="Arial MT"/>
              </a:rPr>
              <a:t>and </a:t>
            </a:r>
            <a:r>
              <a:rPr sz="3200" dirty="0">
                <a:latin typeface="Arial MT"/>
                <a:cs typeface="Arial MT"/>
              </a:rPr>
              <a:t>is no </a:t>
            </a:r>
            <a:r>
              <a:rPr sz="3200" spc="-5" dirty="0">
                <a:latin typeface="Arial MT"/>
                <a:cs typeface="Arial MT"/>
              </a:rPr>
              <a:t>longer </a:t>
            </a:r>
            <a:r>
              <a:rPr sz="3200" dirty="0">
                <a:latin typeface="Arial MT"/>
                <a:cs typeface="Arial MT"/>
              </a:rPr>
              <a:t> </a:t>
            </a:r>
            <a:r>
              <a:rPr sz="3200" spc="-10" dirty="0">
                <a:latin typeface="Arial MT"/>
                <a:cs typeface="Arial MT"/>
              </a:rPr>
              <a:t>needed.</a:t>
            </a:r>
            <a:endParaRPr sz="3200">
              <a:latin typeface="Arial MT"/>
              <a:cs typeface="Arial MT"/>
            </a:endParaRPr>
          </a:p>
          <a:p>
            <a:pPr marL="485140" marR="1223010" indent="-485140">
              <a:lnSpc>
                <a:spcPct val="100000"/>
              </a:lnSpc>
              <a:spcBef>
                <a:spcPts val="770"/>
              </a:spcBef>
              <a:buAutoNum type="alphaLcParenR"/>
              <a:tabLst>
                <a:tab pos="485140" algn="l"/>
              </a:tabLst>
            </a:pPr>
            <a:r>
              <a:rPr sz="3200" spc="-5" dirty="0">
                <a:latin typeface="Arial MT"/>
                <a:cs typeface="Arial MT"/>
              </a:rPr>
              <a:t>finalize() method must </a:t>
            </a:r>
            <a:r>
              <a:rPr sz="3200" dirty="0">
                <a:latin typeface="Arial MT"/>
                <a:cs typeface="Arial MT"/>
              </a:rPr>
              <a:t>be </a:t>
            </a:r>
            <a:r>
              <a:rPr sz="3200" spc="-5" dirty="0">
                <a:latin typeface="Arial MT"/>
                <a:cs typeface="Arial MT"/>
              </a:rPr>
              <a:t>declared </a:t>
            </a:r>
            <a:r>
              <a:rPr sz="3200" spc="-880" dirty="0">
                <a:latin typeface="Arial MT"/>
                <a:cs typeface="Arial MT"/>
              </a:rPr>
              <a:t> </a:t>
            </a:r>
            <a:r>
              <a:rPr sz="3200" spc="-5" dirty="0">
                <a:latin typeface="Arial MT"/>
                <a:cs typeface="Arial MT"/>
              </a:rPr>
              <a:t>protected.</a:t>
            </a:r>
            <a:endParaRPr sz="3200">
              <a:latin typeface="Arial MT"/>
              <a:cs typeface="Arial MT"/>
            </a:endParaRPr>
          </a:p>
          <a:p>
            <a:pPr marL="887094">
              <a:lnSpc>
                <a:spcPct val="100000"/>
              </a:lnSpc>
              <a:spcBef>
                <a:spcPts val="720"/>
              </a:spcBef>
            </a:pPr>
            <a:r>
              <a:rPr sz="2800" b="1" spc="-5" dirty="0">
                <a:latin typeface="Arial"/>
                <a:cs typeface="Arial"/>
              </a:rPr>
              <a:t>Correct</a:t>
            </a:r>
            <a:r>
              <a:rPr sz="2800" b="1" spc="-10" dirty="0">
                <a:latin typeface="Arial"/>
                <a:cs typeface="Arial"/>
              </a:rPr>
              <a:t> </a:t>
            </a:r>
            <a:r>
              <a:rPr sz="2800" b="1" spc="-5" dirty="0">
                <a:latin typeface="Arial"/>
                <a:cs typeface="Arial"/>
              </a:rPr>
              <a:t>Option:-</a:t>
            </a:r>
            <a:r>
              <a:rPr sz="2800" b="1" spc="5" dirty="0">
                <a:latin typeface="Arial"/>
                <a:cs typeface="Arial"/>
              </a:rPr>
              <a:t> </a:t>
            </a:r>
            <a:r>
              <a:rPr sz="2800" b="1" spc="-5" dirty="0">
                <a:latin typeface="Arial"/>
                <a:cs typeface="Arial"/>
              </a:rPr>
              <a:t>C</a:t>
            </a:r>
            <a:endParaRPr sz="2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80" dirty="0"/>
              <a:t>What</a:t>
            </a:r>
            <a:r>
              <a:rPr spc="-210" dirty="0"/>
              <a:t> </a:t>
            </a:r>
            <a:r>
              <a:rPr spc="-5" dirty="0"/>
              <a:t>I</a:t>
            </a:r>
            <a:r>
              <a:rPr spc="-210" dirty="0"/>
              <a:t> </a:t>
            </a:r>
            <a:r>
              <a:rPr spc="-55" dirty="0"/>
              <a:t>Do</a:t>
            </a:r>
            <a:r>
              <a:rPr spc="-200" dirty="0"/>
              <a:t> </a:t>
            </a:r>
            <a:r>
              <a:rPr spc="-75" dirty="0"/>
              <a:t>Not</a:t>
            </a:r>
            <a:r>
              <a:rPr spc="-434" dirty="0"/>
              <a:t> </a:t>
            </a:r>
            <a:r>
              <a:rPr spc="-95" dirty="0"/>
              <a:t>Appreciate</a:t>
            </a:r>
          </a:p>
        </p:txBody>
      </p:sp>
      <p:sp>
        <p:nvSpPr>
          <p:cNvPr id="3" name="object 3"/>
          <p:cNvSpPr/>
          <p:nvPr/>
        </p:nvSpPr>
        <p:spPr>
          <a:xfrm>
            <a:off x="6477000" y="4574539"/>
            <a:ext cx="2667000" cy="228345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5940" y="1638553"/>
            <a:ext cx="7981950" cy="3231515"/>
          </a:xfrm>
          <a:prstGeom prst="rect">
            <a:avLst/>
          </a:prstGeom>
        </p:spPr>
        <p:txBody>
          <a:bodyPr vert="horz" wrap="square" lIns="0" tIns="0" rIns="0" bIns="0" rtlCol="0">
            <a:spAutoFit/>
          </a:bodyPr>
          <a:lstStyle/>
          <a:p>
            <a:pPr marL="195580" indent="-182880">
              <a:lnSpc>
                <a:spcPct val="100000"/>
              </a:lnSpc>
              <a:buClr>
                <a:srgbClr val="92A199"/>
              </a:buClr>
              <a:buSzPct val="83333"/>
              <a:buChar char="•"/>
              <a:tabLst>
                <a:tab pos="195580" algn="l"/>
              </a:tabLst>
            </a:pPr>
            <a:r>
              <a:rPr sz="2400" spc="-5" dirty="0">
                <a:solidFill>
                  <a:srgbClr val="292934"/>
                </a:solidFill>
                <a:latin typeface="Arial"/>
                <a:cs typeface="Arial"/>
              </a:rPr>
              <a:t>Mobile</a:t>
            </a:r>
            <a:r>
              <a:rPr sz="2400" spc="-45" dirty="0">
                <a:solidFill>
                  <a:srgbClr val="292934"/>
                </a:solidFill>
                <a:latin typeface="Arial"/>
                <a:cs typeface="Arial"/>
              </a:rPr>
              <a:t> </a:t>
            </a:r>
            <a:r>
              <a:rPr sz="2400" spc="-5" dirty="0">
                <a:solidFill>
                  <a:srgbClr val="292934"/>
                </a:solidFill>
                <a:latin typeface="Arial"/>
                <a:cs typeface="Arial"/>
              </a:rPr>
              <a:t>phones</a:t>
            </a:r>
            <a:endParaRPr sz="2400">
              <a:latin typeface="Arial"/>
              <a:cs typeface="Arial"/>
            </a:endParaRPr>
          </a:p>
          <a:p>
            <a:pPr marL="195580" indent="-182880">
              <a:lnSpc>
                <a:spcPct val="100000"/>
              </a:lnSpc>
              <a:spcBef>
                <a:spcPts val="575"/>
              </a:spcBef>
              <a:buClr>
                <a:srgbClr val="92A199"/>
              </a:buClr>
              <a:buSzPct val="85416"/>
              <a:buChar char="•"/>
              <a:tabLst>
                <a:tab pos="195580" algn="l"/>
              </a:tabLst>
            </a:pPr>
            <a:r>
              <a:rPr sz="2400" spc="-45" dirty="0">
                <a:solidFill>
                  <a:srgbClr val="292934"/>
                </a:solidFill>
                <a:latin typeface="Arial"/>
                <a:cs typeface="Arial"/>
              </a:rPr>
              <a:t>Talking </a:t>
            </a:r>
            <a:r>
              <a:rPr sz="2400" dirty="0">
                <a:solidFill>
                  <a:srgbClr val="292934"/>
                </a:solidFill>
                <a:latin typeface="Arial"/>
                <a:cs typeface="Arial"/>
              </a:rPr>
              <a:t>in</a:t>
            </a:r>
            <a:r>
              <a:rPr sz="2400" spc="5" dirty="0">
                <a:solidFill>
                  <a:srgbClr val="292934"/>
                </a:solidFill>
                <a:latin typeface="Arial"/>
                <a:cs typeface="Arial"/>
              </a:rPr>
              <a:t> </a:t>
            </a:r>
            <a:r>
              <a:rPr sz="2400" spc="-5" dirty="0">
                <a:solidFill>
                  <a:srgbClr val="292934"/>
                </a:solidFill>
                <a:latin typeface="Arial"/>
                <a:cs typeface="Arial"/>
              </a:rPr>
              <a:t>class</a:t>
            </a:r>
            <a:endParaRPr sz="2400">
              <a:latin typeface="Arial"/>
              <a:cs typeface="Arial"/>
            </a:endParaRPr>
          </a:p>
          <a:p>
            <a:pPr marL="195580" indent="-182880">
              <a:lnSpc>
                <a:spcPct val="100000"/>
              </a:lnSpc>
              <a:spcBef>
                <a:spcPts val="575"/>
              </a:spcBef>
              <a:buClr>
                <a:srgbClr val="92A199"/>
              </a:buClr>
              <a:buSzPct val="85416"/>
              <a:buChar char="•"/>
              <a:tabLst>
                <a:tab pos="195580" algn="l"/>
              </a:tabLst>
            </a:pPr>
            <a:r>
              <a:rPr sz="2400" spc="-5" dirty="0">
                <a:solidFill>
                  <a:srgbClr val="292934"/>
                </a:solidFill>
                <a:latin typeface="Arial"/>
                <a:cs typeface="Arial"/>
              </a:rPr>
              <a:t>No non-sense business, everything else is</a:t>
            </a:r>
            <a:r>
              <a:rPr sz="2400" spc="125" dirty="0">
                <a:solidFill>
                  <a:srgbClr val="292934"/>
                </a:solidFill>
                <a:latin typeface="Arial"/>
                <a:cs typeface="Arial"/>
              </a:rPr>
              <a:t> </a:t>
            </a:r>
            <a:r>
              <a:rPr sz="2400" spc="-5" dirty="0">
                <a:solidFill>
                  <a:srgbClr val="292934"/>
                </a:solidFill>
                <a:latin typeface="Arial"/>
                <a:cs typeface="Arial"/>
              </a:rPr>
              <a:t>fine</a:t>
            </a:r>
            <a:endParaRPr sz="2400">
              <a:latin typeface="Arial"/>
              <a:cs typeface="Arial"/>
            </a:endParaRPr>
          </a:p>
          <a:p>
            <a:pPr marL="469900" marR="5080" lvl="1" indent="-182880">
              <a:lnSpc>
                <a:spcPct val="100000"/>
              </a:lnSpc>
              <a:spcBef>
                <a:spcPts val="480"/>
              </a:spcBef>
              <a:buClr>
                <a:srgbClr val="92A199"/>
              </a:buClr>
              <a:buSzPct val="85000"/>
              <a:buChar char="•"/>
              <a:tabLst>
                <a:tab pos="470534" algn="l"/>
              </a:tabLst>
            </a:pPr>
            <a:r>
              <a:rPr sz="2000" spc="-30" dirty="0">
                <a:solidFill>
                  <a:srgbClr val="292934"/>
                </a:solidFill>
                <a:latin typeface="Arial"/>
                <a:cs typeface="Arial"/>
              </a:rPr>
              <a:t>Teacher </a:t>
            </a:r>
            <a:r>
              <a:rPr sz="2000" dirty="0">
                <a:solidFill>
                  <a:srgbClr val="292934"/>
                </a:solidFill>
                <a:latin typeface="Arial"/>
                <a:cs typeface="Arial"/>
              </a:rPr>
              <a:t>is smarter than the students, though students always</a:t>
            </a:r>
            <a:r>
              <a:rPr sz="2000" spc="-220" dirty="0">
                <a:solidFill>
                  <a:srgbClr val="292934"/>
                </a:solidFill>
                <a:latin typeface="Arial"/>
                <a:cs typeface="Arial"/>
              </a:rPr>
              <a:t> </a:t>
            </a:r>
            <a:r>
              <a:rPr sz="2000" dirty="0">
                <a:solidFill>
                  <a:srgbClr val="292934"/>
                </a:solidFill>
                <a:latin typeface="Arial"/>
                <a:cs typeface="Arial"/>
              </a:rPr>
              <a:t>think  otherwise</a:t>
            </a:r>
            <a:r>
              <a:rPr sz="2000" spc="-114" dirty="0">
                <a:solidFill>
                  <a:srgbClr val="292934"/>
                </a:solidFill>
                <a:latin typeface="Arial"/>
                <a:cs typeface="Arial"/>
              </a:rPr>
              <a:t> </a:t>
            </a:r>
            <a:r>
              <a:rPr sz="2000" dirty="0">
                <a:solidFill>
                  <a:srgbClr val="292934"/>
                </a:solidFill>
                <a:latin typeface="Wingdings"/>
                <a:cs typeface="Wingdings"/>
              </a:rPr>
              <a:t></a:t>
            </a:r>
            <a:endParaRPr sz="2000">
              <a:latin typeface="Wingdings"/>
              <a:cs typeface="Wingdings"/>
            </a:endParaRPr>
          </a:p>
          <a:p>
            <a:pPr marL="195580" indent="-182880">
              <a:lnSpc>
                <a:spcPct val="100000"/>
              </a:lnSpc>
              <a:spcBef>
                <a:spcPts val="575"/>
              </a:spcBef>
              <a:buClr>
                <a:srgbClr val="92A199"/>
              </a:buClr>
              <a:buSzPct val="85416"/>
              <a:buChar char="•"/>
              <a:tabLst>
                <a:tab pos="195580" algn="l"/>
              </a:tabLst>
            </a:pPr>
            <a:r>
              <a:rPr sz="2400" spc="-5" dirty="0">
                <a:solidFill>
                  <a:srgbClr val="292934"/>
                </a:solidFill>
                <a:latin typeface="Arial"/>
                <a:cs typeface="Arial"/>
              </a:rPr>
              <a:t>Coming</a:t>
            </a:r>
            <a:r>
              <a:rPr sz="2400" spc="-50" dirty="0">
                <a:solidFill>
                  <a:srgbClr val="292934"/>
                </a:solidFill>
                <a:latin typeface="Arial"/>
                <a:cs typeface="Arial"/>
              </a:rPr>
              <a:t> </a:t>
            </a:r>
            <a:r>
              <a:rPr sz="2400" spc="-5" dirty="0">
                <a:solidFill>
                  <a:srgbClr val="292934"/>
                </a:solidFill>
                <a:latin typeface="Arial"/>
                <a:cs typeface="Arial"/>
              </a:rPr>
              <a:t>late</a:t>
            </a:r>
            <a:endParaRPr sz="2400">
              <a:latin typeface="Arial"/>
              <a:cs typeface="Arial"/>
            </a:endParaRPr>
          </a:p>
          <a:p>
            <a:pPr marL="195580" indent="-182880">
              <a:lnSpc>
                <a:spcPct val="100000"/>
              </a:lnSpc>
              <a:spcBef>
                <a:spcPts val="575"/>
              </a:spcBef>
              <a:buClr>
                <a:srgbClr val="92A199"/>
              </a:buClr>
              <a:buSzPct val="85416"/>
              <a:buChar char="•"/>
              <a:tabLst>
                <a:tab pos="195580" algn="l"/>
              </a:tabLst>
            </a:pPr>
            <a:r>
              <a:rPr sz="2400" spc="-5" dirty="0">
                <a:solidFill>
                  <a:srgbClr val="292934"/>
                </a:solidFill>
                <a:latin typeface="Arial"/>
                <a:cs typeface="Arial"/>
              </a:rPr>
              <a:t>Doing something else in </a:t>
            </a:r>
            <a:r>
              <a:rPr sz="2400" dirty="0">
                <a:solidFill>
                  <a:srgbClr val="292934"/>
                </a:solidFill>
                <a:latin typeface="Arial"/>
                <a:cs typeface="Arial"/>
              </a:rPr>
              <a:t>my</a:t>
            </a:r>
            <a:r>
              <a:rPr sz="2400" spc="40" dirty="0">
                <a:solidFill>
                  <a:srgbClr val="292934"/>
                </a:solidFill>
                <a:latin typeface="Arial"/>
                <a:cs typeface="Arial"/>
              </a:rPr>
              <a:t> </a:t>
            </a:r>
            <a:r>
              <a:rPr sz="2400" spc="-5" dirty="0">
                <a:solidFill>
                  <a:srgbClr val="292934"/>
                </a:solidFill>
                <a:latin typeface="Arial"/>
                <a:cs typeface="Arial"/>
              </a:rPr>
              <a:t>class</a:t>
            </a:r>
            <a:endParaRPr sz="2400">
              <a:latin typeface="Arial"/>
              <a:cs typeface="Arial"/>
            </a:endParaRPr>
          </a:p>
          <a:p>
            <a:pPr marL="195580" indent="-182880">
              <a:lnSpc>
                <a:spcPct val="100000"/>
              </a:lnSpc>
              <a:spcBef>
                <a:spcPts val="575"/>
              </a:spcBef>
              <a:buClr>
                <a:srgbClr val="92A199"/>
              </a:buClr>
              <a:buSzPct val="83333"/>
              <a:buChar char="•"/>
              <a:tabLst>
                <a:tab pos="195580" algn="l"/>
              </a:tabLst>
            </a:pPr>
            <a:r>
              <a:rPr sz="2400" spc="-5" dirty="0">
                <a:solidFill>
                  <a:srgbClr val="292934"/>
                </a:solidFill>
                <a:latin typeface="Arial"/>
                <a:cs typeface="Arial"/>
              </a:rPr>
              <a:t>Missing</a:t>
            </a:r>
            <a:r>
              <a:rPr sz="2400" spc="-40" dirty="0">
                <a:solidFill>
                  <a:srgbClr val="292934"/>
                </a:solidFill>
                <a:latin typeface="Arial"/>
                <a:cs typeface="Arial"/>
              </a:rPr>
              <a:t> </a:t>
            </a:r>
            <a:r>
              <a:rPr sz="2400" spc="-5" dirty="0">
                <a:solidFill>
                  <a:srgbClr val="292934"/>
                </a:solidFill>
                <a:latin typeface="Arial"/>
                <a:cs typeface="Arial"/>
              </a:rPr>
              <a:t>classes</a:t>
            </a:r>
            <a:endParaRPr sz="2400">
              <a:latin typeface="Arial"/>
              <a:cs typeface="Arial"/>
            </a:endParaRPr>
          </a:p>
        </p:txBody>
      </p:sp>
    </p:spTree>
    <p:extLst>
      <p:ext uri="{BB962C8B-B14F-4D97-AF65-F5344CB8AC3E}">
        <p14:creationId xmlns:p14="http://schemas.microsoft.com/office/powerpoint/2010/main" val="39285326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473114"/>
            <a:ext cx="4966970" cy="5293995"/>
          </a:xfrm>
          <a:prstGeom prst="rect">
            <a:avLst/>
          </a:prstGeom>
        </p:spPr>
        <p:txBody>
          <a:bodyPr vert="horz" wrap="square" lIns="0" tIns="12700" rIns="0" bIns="0" rtlCol="0">
            <a:spAutoFit/>
          </a:bodyPr>
          <a:lstStyle/>
          <a:p>
            <a:pPr marL="125095" marR="1362710" indent="-113030">
              <a:lnSpc>
                <a:spcPct val="120000"/>
              </a:lnSpc>
              <a:spcBef>
                <a:spcPts val="100"/>
              </a:spcBef>
            </a:pPr>
            <a:r>
              <a:rPr sz="3200" spc="-5" dirty="0">
                <a:latin typeface="Arial MT"/>
                <a:cs typeface="Arial MT"/>
              </a:rPr>
              <a:t>int</a:t>
            </a:r>
            <a:r>
              <a:rPr sz="3200" spc="-75" dirty="0">
                <a:latin typeface="Arial MT"/>
                <a:cs typeface="Arial MT"/>
              </a:rPr>
              <a:t> </a:t>
            </a:r>
            <a:r>
              <a:rPr sz="3200" dirty="0">
                <a:latin typeface="Arial MT"/>
                <a:cs typeface="Arial MT"/>
              </a:rPr>
              <a:t>z,x=5,y=-10,b=2; </a:t>
            </a:r>
            <a:r>
              <a:rPr sz="3200" spc="-875" dirty="0">
                <a:latin typeface="Arial MT"/>
                <a:cs typeface="Arial MT"/>
              </a:rPr>
              <a:t> </a:t>
            </a:r>
            <a:r>
              <a:rPr sz="3200" dirty="0">
                <a:latin typeface="Arial MT"/>
                <a:cs typeface="Arial MT"/>
              </a:rPr>
              <a:t>z=x++</a:t>
            </a:r>
            <a:r>
              <a:rPr sz="3200" spc="-20" dirty="0">
                <a:latin typeface="Arial MT"/>
                <a:cs typeface="Arial MT"/>
              </a:rPr>
              <a:t> </a:t>
            </a:r>
            <a:r>
              <a:rPr sz="3200" dirty="0">
                <a:latin typeface="Arial MT"/>
                <a:cs typeface="Arial MT"/>
              </a:rPr>
              <a:t>-</a:t>
            </a:r>
            <a:r>
              <a:rPr sz="3200" spc="-5" dirty="0">
                <a:latin typeface="Arial MT"/>
                <a:cs typeface="Arial MT"/>
              </a:rPr>
              <a:t> </a:t>
            </a:r>
            <a:r>
              <a:rPr sz="3200" dirty="0">
                <a:latin typeface="Arial MT"/>
                <a:cs typeface="Arial MT"/>
              </a:rPr>
              <a:t>-</a:t>
            </a:r>
            <a:r>
              <a:rPr sz="3200" spc="-20" dirty="0">
                <a:latin typeface="Arial MT"/>
                <a:cs typeface="Arial MT"/>
              </a:rPr>
              <a:t> </a:t>
            </a:r>
            <a:r>
              <a:rPr sz="3200" dirty="0">
                <a:latin typeface="Arial MT"/>
                <a:cs typeface="Arial MT"/>
              </a:rPr>
              <a:t>-</a:t>
            </a:r>
            <a:r>
              <a:rPr sz="3200" spc="-10" dirty="0">
                <a:latin typeface="Arial MT"/>
                <a:cs typeface="Arial MT"/>
              </a:rPr>
              <a:t> </a:t>
            </a:r>
            <a:r>
              <a:rPr sz="3200" dirty="0">
                <a:latin typeface="Arial MT"/>
                <a:cs typeface="Arial MT"/>
              </a:rPr>
              <a:t>y/b;</a:t>
            </a:r>
            <a:endParaRPr sz="3200">
              <a:latin typeface="Arial MT"/>
              <a:cs typeface="Arial MT"/>
            </a:endParaRPr>
          </a:p>
          <a:p>
            <a:pPr>
              <a:lnSpc>
                <a:spcPct val="100000"/>
              </a:lnSpc>
              <a:spcBef>
                <a:spcPts val="30"/>
              </a:spcBef>
            </a:pPr>
            <a:endParaRPr sz="4650">
              <a:latin typeface="Arial MT"/>
              <a:cs typeface="Arial MT"/>
            </a:endParaRPr>
          </a:p>
          <a:p>
            <a:pPr marL="12700">
              <a:lnSpc>
                <a:spcPct val="100000"/>
              </a:lnSpc>
            </a:pPr>
            <a:r>
              <a:rPr sz="3200" dirty="0">
                <a:latin typeface="Arial MT"/>
                <a:cs typeface="Arial MT"/>
              </a:rPr>
              <a:t>What</a:t>
            </a:r>
            <a:r>
              <a:rPr sz="3200" spc="-25" dirty="0">
                <a:latin typeface="Arial MT"/>
                <a:cs typeface="Arial MT"/>
              </a:rPr>
              <a:t> </a:t>
            </a:r>
            <a:r>
              <a:rPr sz="3200" dirty="0">
                <a:latin typeface="Arial MT"/>
                <a:cs typeface="Arial MT"/>
              </a:rPr>
              <a:t>will</a:t>
            </a:r>
            <a:r>
              <a:rPr sz="3200" spc="-15" dirty="0">
                <a:latin typeface="Arial MT"/>
                <a:cs typeface="Arial MT"/>
              </a:rPr>
              <a:t> </a:t>
            </a:r>
            <a:r>
              <a:rPr sz="3200" dirty="0">
                <a:latin typeface="Arial MT"/>
                <a:cs typeface="Arial MT"/>
              </a:rPr>
              <a:t>be</a:t>
            </a:r>
            <a:r>
              <a:rPr sz="3200" spc="-25" dirty="0">
                <a:latin typeface="Arial MT"/>
                <a:cs typeface="Arial MT"/>
              </a:rPr>
              <a:t> </a:t>
            </a:r>
            <a:r>
              <a:rPr sz="3200" dirty="0">
                <a:latin typeface="Arial MT"/>
                <a:cs typeface="Arial MT"/>
              </a:rPr>
              <a:t>the</a:t>
            </a:r>
            <a:r>
              <a:rPr sz="3200" spc="-20" dirty="0">
                <a:latin typeface="Arial MT"/>
                <a:cs typeface="Arial MT"/>
              </a:rPr>
              <a:t> </a:t>
            </a:r>
            <a:r>
              <a:rPr sz="3200" spc="-5" dirty="0">
                <a:latin typeface="Arial MT"/>
                <a:cs typeface="Arial MT"/>
              </a:rPr>
              <a:t>value</a:t>
            </a:r>
            <a:r>
              <a:rPr sz="3200" spc="-10" dirty="0">
                <a:latin typeface="Arial MT"/>
                <a:cs typeface="Arial MT"/>
              </a:rPr>
              <a:t> of</a:t>
            </a:r>
            <a:r>
              <a:rPr sz="3200" spc="-20" dirty="0">
                <a:latin typeface="Arial MT"/>
                <a:cs typeface="Arial MT"/>
              </a:rPr>
              <a:t> </a:t>
            </a:r>
            <a:r>
              <a:rPr sz="3200" dirty="0">
                <a:latin typeface="Arial MT"/>
                <a:cs typeface="Arial MT"/>
              </a:rPr>
              <a:t>z?</a:t>
            </a:r>
            <a:endParaRPr sz="3200">
              <a:latin typeface="Arial MT"/>
              <a:cs typeface="Arial MT"/>
            </a:endParaRPr>
          </a:p>
          <a:p>
            <a:pPr marL="527685" indent="-515620">
              <a:lnSpc>
                <a:spcPct val="100000"/>
              </a:lnSpc>
              <a:spcBef>
                <a:spcPts val="770"/>
              </a:spcBef>
              <a:buAutoNum type="alphaLcParenR"/>
              <a:tabLst>
                <a:tab pos="528320" algn="l"/>
              </a:tabLst>
            </a:pPr>
            <a:r>
              <a:rPr sz="3200" spc="-10" dirty="0">
                <a:latin typeface="Arial MT"/>
                <a:cs typeface="Arial MT"/>
              </a:rPr>
              <a:t>20</a:t>
            </a:r>
            <a:endParaRPr sz="3200">
              <a:latin typeface="Arial MT"/>
              <a:cs typeface="Arial MT"/>
            </a:endParaRPr>
          </a:p>
          <a:p>
            <a:pPr marL="527685" indent="-515620">
              <a:lnSpc>
                <a:spcPct val="100000"/>
              </a:lnSpc>
              <a:spcBef>
                <a:spcPts val="770"/>
              </a:spcBef>
              <a:buAutoNum type="alphaLcParenR"/>
              <a:tabLst>
                <a:tab pos="528320" algn="l"/>
              </a:tabLst>
            </a:pPr>
            <a:r>
              <a:rPr sz="3200" spc="-10" dirty="0">
                <a:latin typeface="Arial MT"/>
                <a:cs typeface="Arial MT"/>
              </a:rPr>
              <a:t>10</a:t>
            </a:r>
            <a:endParaRPr sz="3200">
              <a:latin typeface="Arial MT"/>
              <a:cs typeface="Arial MT"/>
            </a:endParaRPr>
          </a:p>
          <a:p>
            <a:pPr marL="527685" indent="-515620">
              <a:lnSpc>
                <a:spcPct val="100000"/>
              </a:lnSpc>
              <a:spcBef>
                <a:spcPts val="770"/>
              </a:spcBef>
              <a:buAutoNum type="alphaLcParenR"/>
              <a:tabLst>
                <a:tab pos="527685" algn="l"/>
                <a:tab pos="528320" algn="l"/>
              </a:tabLst>
            </a:pPr>
            <a:r>
              <a:rPr sz="3200" spc="-10" dirty="0">
                <a:latin typeface="Arial MT"/>
                <a:cs typeface="Arial MT"/>
              </a:rPr>
              <a:t>11</a:t>
            </a:r>
            <a:endParaRPr sz="3200">
              <a:latin typeface="Arial MT"/>
              <a:cs typeface="Arial MT"/>
            </a:endParaRPr>
          </a:p>
          <a:p>
            <a:pPr marL="527685" indent="-515620">
              <a:lnSpc>
                <a:spcPct val="100000"/>
              </a:lnSpc>
              <a:spcBef>
                <a:spcPts val="765"/>
              </a:spcBef>
              <a:buAutoNum type="alphaLcParenR"/>
              <a:tabLst>
                <a:tab pos="528320" algn="l"/>
              </a:tabLst>
            </a:pPr>
            <a:r>
              <a:rPr sz="3200" dirty="0">
                <a:latin typeface="Arial MT"/>
                <a:cs typeface="Arial MT"/>
              </a:rPr>
              <a:t>5</a:t>
            </a:r>
            <a:endParaRPr sz="3200">
              <a:latin typeface="Arial MT"/>
              <a:cs typeface="Arial MT"/>
            </a:endParaRPr>
          </a:p>
          <a:p>
            <a:pPr marL="12700">
              <a:lnSpc>
                <a:spcPct val="100000"/>
              </a:lnSpc>
              <a:spcBef>
                <a:spcPts val="770"/>
              </a:spcBef>
            </a:pPr>
            <a:r>
              <a:rPr sz="3200" b="1" dirty="0">
                <a:latin typeface="Arial"/>
                <a:cs typeface="Arial"/>
              </a:rPr>
              <a:t>Correct</a:t>
            </a:r>
            <a:r>
              <a:rPr sz="3200" b="1" spc="-35" dirty="0">
                <a:latin typeface="Arial"/>
                <a:cs typeface="Arial"/>
              </a:rPr>
              <a:t> </a:t>
            </a:r>
            <a:r>
              <a:rPr sz="3200" b="1" dirty="0">
                <a:latin typeface="Arial"/>
                <a:cs typeface="Arial"/>
              </a:rPr>
              <a:t>Answer</a:t>
            </a:r>
            <a:r>
              <a:rPr sz="3200" b="1" spc="-45" dirty="0">
                <a:latin typeface="Arial"/>
                <a:cs typeface="Arial"/>
              </a:rPr>
              <a:t> </a:t>
            </a:r>
            <a:r>
              <a:rPr sz="3200" b="1" dirty="0">
                <a:latin typeface="Arial"/>
                <a:cs typeface="Arial"/>
              </a:rPr>
              <a:t>:</a:t>
            </a:r>
            <a:r>
              <a:rPr sz="3200" b="1" spc="-20" dirty="0">
                <a:latin typeface="Arial"/>
                <a:cs typeface="Arial"/>
              </a:rPr>
              <a:t> </a:t>
            </a:r>
            <a:r>
              <a:rPr sz="3200" b="1" dirty="0">
                <a:latin typeface="Arial"/>
                <a:cs typeface="Arial"/>
              </a:rPr>
              <a:t>b</a:t>
            </a:r>
            <a:endParaRPr sz="3200">
              <a:latin typeface="Arial"/>
              <a:cs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6044" y="298551"/>
            <a:ext cx="3108960" cy="3683635"/>
          </a:xfrm>
          <a:prstGeom prst="rect">
            <a:avLst/>
          </a:prstGeom>
        </p:spPr>
        <p:txBody>
          <a:bodyPr vert="horz" wrap="square" lIns="0" tIns="73660" rIns="0" bIns="0" rtlCol="0">
            <a:spAutoFit/>
          </a:bodyPr>
          <a:lstStyle/>
          <a:p>
            <a:pPr marL="12700">
              <a:lnSpc>
                <a:spcPct val="100000"/>
              </a:lnSpc>
              <a:spcBef>
                <a:spcPts val="580"/>
              </a:spcBef>
            </a:pPr>
            <a:r>
              <a:rPr sz="2000" dirty="0">
                <a:latin typeface="Arial MT"/>
                <a:cs typeface="Arial MT"/>
              </a:rPr>
              <a:t>class</a:t>
            </a:r>
            <a:r>
              <a:rPr sz="2000" spc="-45" dirty="0">
                <a:latin typeface="Arial MT"/>
                <a:cs typeface="Arial MT"/>
              </a:rPr>
              <a:t> </a:t>
            </a:r>
            <a:r>
              <a:rPr sz="2000" dirty="0">
                <a:latin typeface="Arial MT"/>
                <a:cs typeface="Arial MT"/>
              </a:rPr>
              <a:t>overload</a:t>
            </a:r>
            <a:r>
              <a:rPr sz="2000" spc="-50" dirty="0">
                <a:latin typeface="Arial MT"/>
                <a:cs typeface="Arial MT"/>
              </a:rPr>
              <a:t> </a:t>
            </a:r>
            <a:r>
              <a:rPr sz="2000" dirty="0">
                <a:latin typeface="Arial MT"/>
                <a:cs typeface="Arial MT"/>
              </a:rPr>
              <a:t>{</a:t>
            </a:r>
            <a:endParaRPr sz="2000">
              <a:latin typeface="Arial MT"/>
              <a:cs typeface="Arial MT"/>
            </a:endParaRPr>
          </a:p>
          <a:p>
            <a:pPr marL="781050">
              <a:lnSpc>
                <a:spcPct val="100000"/>
              </a:lnSpc>
              <a:spcBef>
                <a:spcPts val="480"/>
              </a:spcBef>
            </a:pPr>
            <a:r>
              <a:rPr sz="2000" dirty="0">
                <a:latin typeface="Arial MT"/>
                <a:cs typeface="Arial MT"/>
              </a:rPr>
              <a:t>int</a:t>
            </a:r>
            <a:r>
              <a:rPr sz="2000" spc="-105" dirty="0">
                <a:latin typeface="Arial MT"/>
                <a:cs typeface="Arial MT"/>
              </a:rPr>
              <a:t> </a:t>
            </a:r>
            <a:r>
              <a:rPr sz="2000" dirty="0">
                <a:latin typeface="Arial MT"/>
                <a:cs typeface="Arial MT"/>
              </a:rPr>
              <a:t>x;</a:t>
            </a:r>
            <a:endParaRPr sz="2000">
              <a:latin typeface="Arial MT"/>
              <a:cs typeface="Arial MT"/>
            </a:endParaRPr>
          </a:p>
          <a:p>
            <a:pPr marL="781050">
              <a:lnSpc>
                <a:spcPct val="100000"/>
              </a:lnSpc>
              <a:spcBef>
                <a:spcPts val="480"/>
              </a:spcBef>
            </a:pPr>
            <a:r>
              <a:rPr sz="2000" dirty="0">
                <a:latin typeface="Arial MT"/>
                <a:cs typeface="Arial MT"/>
              </a:rPr>
              <a:t>int</a:t>
            </a:r>
            <a:r>
              <a:rPr sz="2000" spc="-100" dirty="0">
                <a:latin typeface="Arial MT"/>
                <a:cs typeface="Arial MT"/>
              </a:rPr>
              <a:t> </a:t>
            </a:r>
            <a:r>
              <a:rPr sz="2000" spc="-5" dirty="0">
                <a:latin typeface="Arial MT"/>
                <a:cs typeface="Arial MT"/>
              </a:rPr>
              <a:t>y;</a:t>
            </a:r>
            <a:endParaRPr sz="2000">
              <a:latin typeface="Arial MT"/>
              <a:cs typeface="Arial MT"/>
            </a:endParaRPr>
          </a:p>
          <a:p>
            <a:pPr marL="1059815" marR="557530" indent="-279400">
              <a:lnSpc>
                <a:spcPct val="120000"/>
              </a:lnSpc>
              <a:tabLst>
                <a:tab pos="1544955" algn="l"/>
              </a:tabLst>
            </a:pPr>
            <a:r>
              <a:rPr sz="2000" dirty="0">
                <a:latin typeface="Arial MT"/>
                <a:cs typeface="Arial MT"/>
              </a:rPr>
              <a:t>void</a:t>
            </a:r>
            <a:r>
              <a:rPr sz="2000" spc="-35" dirty="0">
                <a:latin typeface="Arial MT"/>
                <a:cs typeface="Arial MT"/>
              </a:rPr>
              <a:t> </a:t>
            </a:r>
            <a:r>
              <a:rPr sz="2000" dirty="0">
                <a:latin typeface="Arial MT"/>
                <a:cs typeface="Arial MT"/>
              </a:rPr>
              <a:t>add(int</a:t>
            </a:r>
            <a:r>
              <a:rPr sz="2000" spc="-60" dirty="0">
                <a:latin typeface="Arial MT"/>
                <a:cs typeface="Arial MT"/>
              </a:rPr>
              <a:t> </a:t>
            </a:r>
            <a:r>
              <a:rPr sz="2000" dirty="0">
                <a:latin typeface="Arial MT"/>
                <a:cs typeface="Arial MT"/>
              </a:rPr>
              <a:t>a)</a:t>
            </a:r>
            <a:r>
              <a:rPr sz="2000" spc="-40" dirty="0">
                <a:latin typeface="Arial MT"/>
                <a:cs typeface="Arial MT"/>
              </a:rPr>
              <a:t> </a:t>
            </a:r>
            <a:r>
              <a:rPr sz="2000" dirty="0">
                <a:latin typeface="Arial MT"/>
                <a:cs typeface="Arial MT"/>
              </a:rPr>
              <a:t>{ </a:t>
            </a:r>
            <a:r>
              <a:rPr sz="2000" spc="-540" dirty="0">
                <a:latin typeface="Arial MT"/>
                <a:cs typeface="Arial MT"/>
              </a:rPr>
              <a:t> </a:t>
            </a:r>
            <a:r>
              <a:rPr sz="2000" dirty="0">
                <a:latin typeface="Arial MT"/>
                <a:cs typeface="Arial MT"/>
              </a:rPr>
              <a:t>x</a:t>
            </a:r>
            <a:r>
              <a:rPr sz="2000" spc="-15" dirty="0">
                <a:latin typeface="Arial MT"/>
                <a:cs typeface="Arial MT"/>
              </a:rPr>
              <a:t> </a:t>
            </a:r>
            <a:r>
              <a:rPr sz="2000" dirty="0">
                <a:latin typeface="Arial MT"/>
                <a:cs typeface="Arial MT"/>
              </a:rPr>
              <a:t>=	a</a:t>
            </a:r>
            <a:r>
              <a:rPr sz="2000" spc="-25" dirty="0">
                <a:latin typeface="Arial MT"/>
                <a:cs typeface="Arial MT"/>
              </a:rPr>
              <a:t> </a:t>
            </a:r>
            <a:r>
              <a:rPr sz="2000" dirty="0">
                <a:latin typeface="Arial MT"/>
                <a:cs typeface="Arial MT"/>
              </a:rPr>
              <a:t>+</a:t>
            </a:r>
            <a:r>
              <a:rPr sz="2000" spc="-35" dirty="0">
                <a:latin typeface="Arial MT"/>
                <a:cs typeface="Arial MT"/>
              </a:rPr>
              <a:t> </a:t>
            </a:r>
            <a:r>
              <a:rPr sz="2000" dirty="0">
                <a:latin typeface="Arial MT"/>
                <a:cs typeface="Arial MT"/>
              </a:rPr>
              <a:t>1;</a:t>
            </a:r>
            <a:endParaRPr sz="2000">
              <a:latin typeface="Arial MT"/>
              <a:cs typeface="Arial MT"/>
            </a:endParaRPr>
          </a:p>
          <a:p>
            <a:pPr marL="781050">
              <a:lnSpc>
                <a:spcPct val="100000"/>
              </a:lnSpc>
              <a:spcBef>
                <a:spcPts val="480"/>
              </a:spcBef>
            </a:pPr>
            <a:r>
              <a:rPr sz="2000" dirty="0">
                <a:latin typeface="Arial MT"/>
                <a:cs typeface="Arial MT"/>
              </a:rPr>
              <a:t>}</a:t>
            </a:r>
            <a:endParaRPr sz="2000">
              <a:latin typeface="Arial MT"/>
              <a:cs typeface="Arial MT"/>
            </a:endParaRPr>
          </a:p>
          <a:p>
            <a:pPr marL="781050">
              <a:lnSpc>
                <a:spcPct val="100000"/>
              </a:lnSpc>
              <a:spcBef>
                <a:spcPts val="480"/>
              </a:spcBef>
            </a:pPr>
            <a:r>
              <a:rPr sz="2000" dirty="0">
                <a:latin typeface="Arial MT"/>
                <a:cs typeface="Arial MT"/>
              </a:rPr>
              <a:t>void</a:t>
            </a:r>
            <a:r>
              <a:rPr sz="2000" spc="-20" dirty="0">
                <a:latin typeface="Arial MT"/>
                <a:cs typeface="Arial MT"/>
              </a:rPr>
              <a:t> </a:t>
            </a:r>
            <a:r>
              <a:rPr sz="2000" dirty="0">
                <a:latin typeface="Arial MT"/>
                <a:cs typeface="Arial MT"/>
              </a:rPr>
              <a:t>add(int</a:t>
            </a:r>
            <a:r>
              <a:rPr sz="2000" spc="-45" dirty="0">
                <a:latin typeface="Arial MT"/>
                <a:cs typeface="Arial MT"/>
              </a:rPr>
              <a:t> </a:t>
            </a:r>
            <a:r>
              <a:rPr sz="2000" dirty="0">
                <a:latin typeface="Arial MT"/>
                <a:cs typeface="Arial MT"/>
              </a:rPr>
              <a:t>a,</a:t>
            </a:r>
            <a:r>
              <a:rPr sz="2000" spc="-25" dirty="0">
                <a:latin typeface="Arial MT"/>
                <a:cs typeface="Arial MT"/>
              </a:rPr>
              <a:t> </a:t>
            </a:r>
            <a:r>
              <a:rPr sz="2000" dirty="0">
                <a:latin typeface="Arial MT"/>
                <a:cs typeface="Arial MT"/>
              </a:rPr>
              <a:t>int</a:t>
            </a:r>
            <a:r>
              <a:rPr sz="2000" spc="-20" dirty="0">
                <a:latin typeface="Arial MT"/>
                <a:cs typeface="Arial MT"/>
              </a:rPr>
              <a:t> </a:t>
            </a:r>
            <a:r>
              <a:rPr sz="2000" dirty="0">
                <a:latin typeface="Arial MT"/>
                <a:cs typeface="Arial MT"/>
              </a:rPr>
              <a:t>b){</a:t>
            </a:r>
            <a:endParaRPr sz="2000">
              <a:latin typeface="Arial MT"/>
              <a:cs typeface="Arial MT"/>
            </a:endParaRPr>
          </a:p>
          <a:p>
            <a:pPr marL="1059815">
              <a:lnSpc>
                <a:spcPct val="100000"/>
              </a:lnSpc>
              <a:spcBef>
                <a:spcPts val="480"/>
              </a:spcBef>
              <a:tabLst>
                <a:tab pos="1544955" algn="l"/>
              </a:tabLst>
            </a:pPr>
            <a:r>
              <a:rPr sz="2000" dirty="0">
                <a:latin typeface="Arial MT"/>
                <a:cs typeface="Arial MT"/>
              </a:rPr>
              <a:t>x</a:t>
            </a:r>
            <a:r>
              <a:rPr sz="2000" spc="-15" dirty="0">
                <a:latin typeface="Arial MT"/>
                <a:cs typeface="Arial MT"/>
              </a:rPr>
              <a:t> </a:t>
            </a:r>
            <a:r>
              <a:rPr sz="2000" dirty="0">
                <a:latin typeface="Arial MT"/>
                <a:cs typeface="Arial MT"/>
              </a:rPr>
              <a:t>=	a</a:t>
            </a:r>
            <a:r>
              <a:rPr sz="2000" spc="-40" dirty="0">
                <a:latin typeface="Arial MT"/>
                <a:cs typeface="Arial MT"/>
              </a:rPr>
              <a:t> </a:t>
            </a:r>
            <a:r>
              <a:rPr sz="2000" dirty="0">
                <a:latin typeface="Arial MT"/>
                <a:cs typeface="Arial MT"/>
              </a:rPr>
              <a:t>+</a:t>
            </a:r>
            <a:r>
              <a:rPr sz="2000" spc="-55" dirty="0">
                <a:latin typeface="Arial MT"/>
                <a:cs typeface="Arial MT"/>
              </a:rPr>
              <a:t> </a:t>
            </a:r>
            <a:r>
              <a:rPr sz="2000" dirty="0">
                <a:latin typeface="Arial MT"/>
                <a:cs typeface="Arial MT"/>
              </a:rPr>
              <a:t>2;</a:t>
            </a:r>
            <a:endParaRPr sz="2000">
              <a:latin typeface="Arial MT"/>
              <a:cs typeface="Arial MT"/>
            </a:endParaRPr>
          </a:p>
          <a:p>
            <a:pPr marL="781050">
              <a:lnSpc>
                <a:spcPct val="100000"/>
              </a:lnSpc>
              <a:spcBef>
                <a:spcPts val="480"/>
              </a:spcBef>
            </a:pPr>
            <a:r>
              <a:rPr sz="2000" dirty="0">
                <a:latin typeface="Arial MT"/>
                <a:cs typeface="Arial MT"/>
              </a:rPr>
              <a:t>}</a:t>
            </a:r>
            <a:endParaRPr sz="2000">
              <a:latin typeface="Arial MT"/>
              <a:cs typeface="Arial MT"/>
            </a:endParaRPr>
          </a:p>
          <a:p>
            <a:pPr marL="501650">
              <a:lnSpc>
                <a:spcPct val="100000"/>
              </a:lnSpc>
              <a:spcBef>
                <a:spcPts val="480"/>
              </a:spcBef>
            </a:pPr>
            <a:r>
              <a:rPr sz="2000" dirty="0">
                <a:latin typeface="Arial MT"/>
                <a:cs typeface="Arial MT"/>
              </a:rPr>
              <a:t>}</a:t>
            </a:r>
            <a:endParaRPr sz="2000">
              <a:latin typeface="Arial MT"/>
              <a:cs typeface="Arial MT"/>
            </a:endParaRPr>
          </a:p>
        </p:txBody>
      </p:sp>
      <p:sp>
        <p:nvSpPr>
          <p:cNvPr id="3" name="object 3"/>
          <p:cNvSpPr txBox="1"/>
          <p:nvPr/>
        </p:nvSpPr>
        <p:spPr>
          <a:xfrm>
            <a:off x="1194917" y="4285615"/>
            <a:ext cx="4765675" cy="236855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What</a:t>
            </a:r>
            <a:r>
              <a:rPr sz="2400" spc="-10" dirty="0">
                <a:latin typeface="Arial MT"/>
                <a:cs typeface="Arial MT"/>
              </a:rPr>
              <a:t> is</a:t>
            </a:r>
            <a:r>
              <a:rPr sz="2400" spc="-5" dirty="0">
                <a:latin typeface="Arial MT"/>
                <a:cs typeface="Arial MT"/>
              </a:rPr>
              <a:t> </a:t>
            </a:r>
            <a:r>
              <a:rPr sz="2400" dirty="0">
                <a:latin typeface="Arial MT"/>
                <a:cs typeface="Arial MT"/>
              </a:rPr>
              <a:t>the</a:t>
            </a:r>
            <a:r>
              <a:rPr sz="2400" spc="-20" dirty="0">
                <a:latin typeface="Arial MT"/>
                <a:cs typeface="Arial MT"/>
              </a:rPr>
              <a:t> </a:t>
            </a:r>
            <a:r>
              <a:rPr sz="2400" dirty="0">
                <a:latin typeface="Arial MT"/>
                <a:cs typeface="Arial MT"/>
              </a:rPr>
              <a:t>output</a:t>
            </a:r>
            <a:r>
              <a:rPr sz="2400" spc="-5" dirty="0">
                <a:latin typeface="Arial MT"/>
                <a:cs typeface="Arial MT"/>
              </a:rPr>
              <a:t> </a:t>
            </a:r>
            <a:r>
              <a:rPr sz="2400" dirty="0">
                <a:latin typeface="Arial MT"/>
                <a:cs typeface="Arial MT"/>
              </a:rPr>
              <a:t>of</a:t>
            </a:r>
            <a:r>
              <a:rPr sz="2400" spc="-5" dirty="0">
                <a:latin typeface="Arial MT"/>
                <a:cs typeface="Arial MT"/>
              </a:rPr>
              <a:t> this</a:t>
            </a:r>
            <a:r>
              <a:rPr sz="2400" spc="-15" dirty="0">
                <a:latin typeface="Arial MT"/>
                <a:cs typeface="Arial MT"/>
              </a:rPr>
              <a:t> </a:t>
            </a:r>
            <a:r>
              <a:rPr sz="2400" spc="-5" dirty="0">
                <a:latin typeface="Arial MT"/>
                <a:cs typeface="Arial MT"/>
              </a:rPr>
              <a:t>program?</a:t>
            </a:r>
            <a:endParaRPr sz="2400">
              <a:latin typeface="Arial MT"/>
              <a:cs typeface="Arial MT"/>
            </a:endParaRPr>
          </a:p>
          <a:p>
            <a:pPr marL="368300" indent="-356235">
              <a:lnSpc>
                <a:spcPct val="100000"/>
              </a:lnSpc>
              <a:buAutoNum type="alphaLcParenR"/>
              <a:tabLst>
                <a:tab pos="368935" algn="l"/>
              </a:tabLst>
            </a:pPr>
            <a:r>
              <a:rPr sz="2400" spc="-5" dirty="0">
                <a:latin typeface="Arial MT"/>
                <a:cs typeface="Arial MT"/>
              </a:rPr>
              <a:t>5</a:t>
            </a:r>
            <a:endParaRPr sz="2400">
              <a:latin typeface="Arial MT"/>
              <a:cs typeface="Arial MT"/>
            </a:endParaRPr>
          </a:p>
          <a:p>
            <a:pPr marL="368300" indent="-356235">
              <a:lnSpc>
                <a:spcPct val="100000"/>
              </a:lnSpc>
              <a:buAutoNum type="alphaLcParenR"/>
              <a:tabLst>
                <a:tab pos="368935" algn="l"/>
              </a:tabLst>
            </a:pPr>
            <a:r>
              <a:rPr sz="2400" spc="-5" dirty="0">
                <a:latin typeface="Arial MT"/>
                <a:cs typeface="Arial MT"/>
              </a:rPr>
              <a:t>6</a:t>
            </a:r>
            <a:endParaRPr sz="2400">
              <a:latin typeface="Arial MT"/>
              <a:cs typeface="Arial MT"/>
            </a:endParaRPr>
          </a:p>
          <a:p>
            <a:pPr marL="351155" indent="-339090">
              <a:lnSpc>
                <a:spcPct val="100000"/>
              </a:lnSpc>
              <a:buAutoNum type="alphaLcParenR"/>
              <a:tabLst>
                <a:tab pos="351790" algn="l"/>
              </a:tabLst>
            </a:pPr>
            <a:r>
              <a:rPr sz="2400" dirty="0">
                <a:latin typeface="Arial MT"/>
                <a:cs typeface="Arial MT"/>
              </a:rPr>
              <a:t>7</a:t>
            </a:r>
            <a:endParaRPr sz="2400">
              <a:latin typeface="Arial MT"/>
              <a:cs typeface="Arial MT"/>
            </a:endParaRPr>
          </a:p>
          <a:p>
            <a:pPr marL="368300" indent="-356235">
              <a:lnSpc>
                <a:spcPct val="100000"/>
              </a:lnSpc>
              <a:buAutoNum type="alphaLcParenR"/>
              <a:tabLst>
                <a:tab pos="368935" algn="l"/>
              </a:tabLst>
            </a:pPr>
            <a:r>
              <a:rPr sz="2400" spc="-5" dirty="0">
                <a:latin typeface="Arial MT"/>
                <a:cs typeface="Arial MT"/>
              </a:rPr>
              <a:t>8</a:t>
            </a:r>
            <a:endParaRPr sz="2400">
              <a:latin typeface="Arial MT"/>
              <a:cs typeface="Arial MT"/>
            </a:endParaRPr>
          </a:p>
          <a:p>
            <a:pPr marL="228600">
              <a:lnSpc>
                <a:spcPct val="100000"/>
              </a:lnSpc>
              <a:spcBef>
                <a:spcPts val="685"/>
              </a:spcBef>
            </a:pPr>
            <a:r>
              <a:rPr sz="2800" b="1" spc="-5" dirty="0">
                <a:latin typeface="Arial"/>
                <a:cs typeface="Arial"/>
              </a:rPr>
              <a:t>Correct</a:t>
            </a:r>
            <a:r>
              <a:rPr sz="2800" b="1" dirty="0">
                <a:latin typeface="Arial"/>
                <a:cs typeface="Arial"/>
              </a:rPr>
              <a:t> </a:t>
            </a:r>
            <a:r>
              <a:rPr sz="2800" b="1" spc="-5" dirty="0">
                <a:latin typeface="Arial"/>
                <a:cs typeface="Arial"/>
              </a:rPr>
              <a:t>Option:-</a:t>
            </a:r>
            <a:r>
              <a:rPr sz="2800" b="1" spc="15" dirty="0">
                <a:latin typeface="Arial"/>
                <a:cs typeface="Arial"/>
              </a:rPr>
              <a:t> </a:t>
            </a:r>
            <a:r>
              <a:rPr sz="2800" b="1" spc="-5" dirty="0">
                <a:latin typeface="Arial"/>
                <a:cs typeface="Arial"/>
              </a:rPr>
              <a:t>C</a:t>
            </a:r>
            <a:endParaRPr sz="2800">
              <a:latin typeface="Arial"/>
              <a:cs typeface="Arial"/>
            </a:endParaRPr>
          </a:p>
        </p:txBody>
      </p:sp>
      <p:sp>
        <p:nvSpPr>
          <p:cNvPr id="4" name="object 4"/>
          <p:cNvSpPr txBox="1"/>
          <p:nvPr/>
        </p:nvSpPr>
        <p:spPr>
          <a:xfrm>
            <a:off x="4559300" y="287223"/>
            <a:ext cx="4406900" cy="112331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class</a:t>
            </a:r>
            <a:r>
              <a:rPr sz="1800" spc="-25" dirty="0">
                <a:latin typeface="Arial MT"/>
                <a:cs typeface="Arial MT"/>
              </a:rPr>
              <a:t> </a:t>
            </a:r>
            <a:r>
              <a:rPr sz="1800" spc="-5" dirty="0">
                <a:latin typeface="Arial MT"/>
                <a:cs typeface="Arial MT"/>
              </a:rPr>
              <a:t>Overload_methods</a:t>
            </a:r>
            <a:r>
              <a:rPr sz="1800" spc="15" dirty="0">
                <a:latin typeface="Arial MT"/>
                <a:cs typeface="Arial MT"/>
              </a:rPr>
              <a:t> </a:t>
            </a:r>
            <a:r>
              <a:rPr sz="1800" dirty="0">
                <a:latin typeface="Arial MT"/>
                <a:cs typeface="Arial MT"/>
              </a:rPr>
              <a:t>{</a:t>
            </a:r>
            <a:endParaRPr sz="1800">
              <a:latin typeface="Arial MT"/>
              <a:cs typeface="Arial MT"/>
            </a:endParaRPr>
          </a:p>
          <a:p>
            <a:pPr marL="774700">
              <a:lnSpc>
                <a:spcPct val="100000"/>
              </a:lnSpc>
            </a:pPr>
            <a:r>
              <a:rPr sz="1800" spc="-5" dirty="0">
                <a:latin typeface="Arial MT"/>
                <a:cs typeface="Arial MT"/>
              </a:rPr>
              <a:t>public</a:t>
            </a:r>
            <a:r>
              <a:rPr sz="1800" spc="5" dirty="0">
                <a:latin typeface="Arial MT"/>
                <a:cs typeface="Arial MT"/>
              </a:rPr>
              <a:t> </a:t>
            </a:r>
            <a:r>
              <a:rPr sz="1800" dirty="0">
                <a:latin typeface="Arial MT"/>
                <a:cs typeface="Arial MT"/>
              </a:rPr>
              <a:t>static</a:t>
            </a:r>
            <a:r>
              <a:rPr sz="1800" spc="-5" dirty="0">
                <a:latin typeface="Arial MT"/>
                <a:cs typeface="Arial MT"/>
              </a:rPr>
              <a:t> void</a:t>
            </a:r>
            <a:r>
              <a:rPr sz="1800" dirty="0">
                <a:latin typeface="Arial MT"/>
                <a:cs typeface="Arial MT"/>
              </a:rPr>
              <a:t> </a:t>
            </a:r>
            <a:r>
              <a:rPr sz="1800" spc="-5" dirty="0">
                <a:latin typeface="Arial MT"/>
                <a:cs typeface="Arial MT"/>
              </a:rPr>
              <a:t>main(String</a:t>
            </a:r>
            <a:r>
              <a:rPr sz="1800" dirty="0">
                <a:latin typeface="Arial MT"/>
                <a:cs typeface="Arial MT"/>
              </a:rPr>
              <a:t> </a:t>
            </a:r>
            <a:r>
              <a:rPr sz="1800" spc="-5" dirty="0">
                <a:latin typeface="Arial MT"/>
                <a:cs typeface="Arial MT"/>
              </a:rPr>
              <a:t>args[])</a:t>
            </a:r>
            <a:endParaRPr sz="1800">
              <a:latin typeface="Arial MT"/>
              <a:cs typeface="Arial MT"/>
            </a:endParaRPr>
          </a:p>
          <a:p>
            <a:pPr marL="774700">
              <a:lnSpc>
                <a:spcPct val="100000"/>
              </a:lnSpc>
            </a:pPr>
            <a:r>
              <a:rPr sz="1800" dirty="0">
                <a:latin typeface="Arial MT"/>
                <a:cs typeface="Arial MT"/>
              </a:rPr>
              <a:t>{</a:t>
            </a:r>
            <a:endParaRPr sz="1800">
              <a:latin typeface="Arial MT"/>
              <a:cs typeface="Arial MT"/>
            </a:endParaRPr>
          </a:p>
          <a:p>
            <a:pPr marL="1029335">
              <a:lnSpc>
                <a:spcPct val="100000"/>
              </a:lnSpc>
            </a:pPr>
            <a:r>
              <a:rPr sz="1800" spc="-5" dirty="0">
                <a:latin typeface="Arial MT"/>
                <a:cs typeface="Arial MT"/>
              </a:rPr>
              <a:t>overload obj</a:t>
            </a:r>
            <a:r>
              <a:rPr sz="1800" dirty="0">
                <a:latin typeface="Arial MT"/>
                <a:cs typeface="Arial MT"/>
              </a:rPr>
              <a:t> =</a:t>
            </a:r>
            <a:r>
              <a:rPr sz="1800" spc="-10" dirty="0">
                <a:latin typeface="Arial MT"/>
                <a:cs typeface="Arial MT"/>
              </a:rPr>
              <a:t> </a:t>
            </a:r>
            <a:r>
              <a:rPr sz="1800" spc="-5" dirty="0">
                <a:latin typeface="Arial MT"/>
                <a:cs typeface="Arial MT"/>
              </a:rPr>
              <a:t>new overload();</a:t>
            </a:r>
            <a:endParaRPr sz="1800">
              <a:latin typeface="Arial MT"/>
              <a:cs typeface="Arial MT"/>
            </a:endParaRPr>
          </a:p>
        </p:txBody>
      </p:sp>
      <p:sp>
        <p:nvSpPr>
          <p:cNvPr id="5" name="object 5"/>
          <p:cNvSpPr txBox="1"/>
          <p:nvPr/>
        </p:nvSpPr>
        <p:spPr>
          <a:xfrm>
            <a:off x="5576061" y="1659128"/>
            <a:ext cx="9074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int</a:t>
            </a:r>
            <a:r>
              <a:rPr sz="1800" spc="-25" dirty="0">
                <a:latin typeface="Arial MT"/>
                <a:cs typeface="Arial MT"/>
              </a:rPr>
              <a:t> </a:t>
            </a:r>
            <a:r>
              <a:rPr sz="1800" spc="-5" dirty="0">
                <a:latin typeface="Arial MT"/>
                <a:cs typeface="Arial MT"/>
              </a:rPr>
              <a:t>a</a:t>
            </a:r>
            <a:r>
              <a:rPr sz="1800" spc="-30" dirty="0">
                <a:latin typeface="Arial MT"/>
                <a:cs typeface="Arial MT"/>
              </a:rPr>
              <a:t> </a:t>
            </a:r>
            <a:r>
              <a:rPr sz="1800" dirty="0">
                <a:latin typeface="Arial MT"/>
                <a:cs typeface="Arial MT"/>
              </a:rPr>
              <a:t>=</a:t>
            </a:r>
            <a:r>
              <a:rPr sz="1800" spc="-25" dirty="0">
                <a:latin typeface="Arial MT"/>
                <a:cs typeface="Arial MT"/>
              </a:rPr>
              <a:t> </a:t>
            </a:r>
            <a:r>
              <a:rPr sz="1800" spc="-5" dirty="0">
                <a:latin typeface="Arial MT"/>
                <a:cs typeface="Arial MT"/>
              </a:rPr>
              <a:t>0;</a:t>
            </a:r>
            <a:endParaRPr sz="1800">
              <a:latin typeface="Arial MT"/>
              <a:cs typeface="Arial MT"/>
            </a:endParaRPr>
          </a:p>
        </p:txBody>
      </p:sp>
      <p:sp>
        <p:nvSpPr>
          <p:cNvPr id="6" name="object 6"/>
          <p:cNvSpPr txBox="1"/>
          <p:nvPr/>
        </p:nvSpPr>
        <p:spPr>
          <a:xfrm>
            <a:off x="5576061" y="2208021"/>
            <a:ext cx="11150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o</a:t>
            </a:r>
            <a:r>
              <a:rPr sz="1800" spc="-15" dirty="0">
                <a:latin typeface="Arial MT"/>
                <a:cs typeface="Arial MT"/>
              </a:rPr>
              <a:t>b</a:t>
            </a:r>
            <a:r>
              <a:rPr sz="1800" spc="-5" dirty="0">
                <a:latin typeface="Arial MT"/>
                <a:cs typeface="Arial MT"/>
              </a:rPr>
              <a:t>j.a</a:t>
            </a:r>
            <a:r>
              <a:rPr sz="1800" spc="-15" dirty="0">
                <a:latin typeface="Arial MT"/>
                <a:cs typeface="Arial MT"/>
              </a:rPr>
              <a:t>d</a:t>
            </a:r>
            <a:r>
              <a:rPr sz="1800" spc="-5" dirty="0">
                <a:latin typeface="Arial MT"/>
                <a:cs typeface="Arial MT"/>
              </a:rPr>
              <a:t>d(</a:t>
            </a:r>
            <a:r>
              <a:rPr sz="1800" spc="-15" dirty="0">
                <a:latin typeface="Arial MT"/>
                <a:cs typeface="Arial MT"/>
              </a:rPr>
              <a:t>6</a:t>
            </a:r>
            <a:r>
              <a:rPr sz="1800" dirty="0">
                <a:latin typeface="Arial MT"/>
                <a:cs typeface="Arial MT"/>
              </a:rPr>
              <a:t>);</a:t>
            </a:r>
            <a:endParaRPr sz="1800">
              <a:latin typeface="Arial MT"/>
              <a:cs typeface="Arial MT"/>
            </a:endParaRPr>
          </a:p>
        </p:txBody>
      </p:sp>
      <p:sp>
        <p:nvSpPr>
          <p:cNvPr id="7" name="object 7"/>
          <p:cNvSpPr txBox="1"/>
          <p:nvPr/>
        </p:nvSpPr>
        <p:spPr>
          <a:xfrm>
            <a:off x="5576061" y="2756661"/>
            <a:ext cx="25457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System.out.println(obj.x);</a:t>
            </a:r>
            <a:endParaRPr sz="1800">
              <a:latin typeface="Arial MT"/>
              <a:cs typeface="Arial MT"/>
            </a:endParaRPr>
          </a:p>
        </p:txBody>
      </p:sp>
      <p:sp>
        <p:nvSpPr>
          <p:cNvPr id="8" name="object 8"/>
          <p:cNvSpPr txBox="1"/>
          <p:nvPr/>
        </p:nvSpPr>
        <p:spPr>
          <a:xfrm>
            <a:off x="5321553" y="3030982"/>
            <a:ext cx="1022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a:t>
            </a:r>
            <a:endParaRPr sz="1800">
              <a:latin typeface="Arial MT"/>
              <a:cs typeface="Arial MT"/>
            </a:endParaRPr>
          </a:p>
        </p:txBody>
      </p:sp>
      <p:sp>
        <p:nvSpPr>
          <p:cNvPr id="9" name="object 9"/>
          <p:cNvSpPr txBox="1"/>
          <p:nvPr/>
        </p:nvSpPr>
        <p:spPr>
          <a:xfrm>
            <a:off x="5004561" y="3580003"/>
            <a:ext cx="1022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a:t>
            </a:r>
            <a:endParaRPr sz="1800">
              <a:latin typeface="Arial MT"/>
              <a:cs typeface="Arial M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8844" y="298551"/>
            <a:ext cx="2835275" cy="4050029"/>
          </a:xfrm>
          <a:prstGeom prst="rect">
            <a:avLst/>
          </a:prstGeom>
        </p:spPr>
        <p:txBody>
          <a:bodyPr vert="horz" wrap="square" lIns="0" tIns="73660" rIns="0" bIns="0" rtlCol="0">
            <a:spAutoFit/>
          </a:bodyPr>
          <a:lstStyle/>
          <a:p>
            <a:pPr marL="12700">
              <a:lnSpc>
                <a:spcPct val="100000"/>
              </a:lnSpc>
              <a:spcBef>
                <a:spcPts val="580"/>
              </a:spcBef>
            </a:pPr>
            <a:r>
              <a:rPr sz="2000" dirty="0">
                <a:latin typeface="Arial MT"/>
                <a:cs typeface="Arial MT"/>
              </a:rPr>
              <a:t>class</a:t>
            </a:r>
            <a:r>
              <a:rPr sz="2000" spc="-50" dirty="0">
                <a:latin typeface="Arial MT"/>
                <a:cs typeface="Arial MT"/>
              </a:rPr>
              <a:t> </a:t>
            </a:r>
            <a:r>
              <a:rPr sz="2000" dirty="0">
                <a:latin typeface="Arial MT"/>
                <a:cs typeface="Arial MT"/>
              </a:rPr>
              <a:t>test</a:t>
            </a:r>
            <a:r>
              <a:rPr sz="2000" spc="-60" dirty="0">
                <a:latin typeface="Arial MT"/>
                <a:cs typeface="Arial MT"/>
              </a:rPr>
              <a:t> </a:t>
            </a:r>
            <a:r>
              <a:rPr sz="2000" dirty="0">
                <a:latin typeface="Arial MT"/>
                <a:cs typeface="Arial MT"/>
              </a:rPr>
              <a:t>{</a:t>
            </a:r>
            <a:endParaRPr sz="2000">
              <a:latin typeface="Arial MT"/>
              <a:cs typeface="Arial MT"/>
            </a:endParaRPr>
          </a:p>
          <a:p>
            <a:pPr marL="781050">
              <a:lnSpc>
                <a:spcPct val="100000"/>
              </a:lnSpc>
              <a:spcBef>
                <a:spcPts val="480"/>
              </a:spcBef>
            </a:pPr>
            <a:r>
              <a:rPr sz="2000" dirty="0">
                <a:latin typeface="Arial MT"/>
                <a:cs typeface="Arial MT"/>
              </a:rPr>
              <a:t>int</a:t>
            </a:r>
            <a:r>
              <a:rPr sz="2000" spc="-105" dirty="0">
                <a:latin typeface="Arial MT"/>
                <a:cs typeface="Arial MT"/>
              </a:rPr>
              <a:t> </a:t>
            </a:r>
            <a:r>
              <a:rPr sz="2000" dirty="0">
                <a:latin typeface="Arial MT"/>
                <a:cs typeface="Arial MT"/>
              </a:rPr>
              <a:t>a;</a:t>
            </a:r>
            <a:endParaRPr sz="2000">
              <a:latin typeface="Arial MT"/>
              <a:cs typeface="Arial MT"/>
            </a:endParaRPr>
          </a:p>
          <a:p>
            <a:pPr marL="781050">
              <a:lnSpc>
                <a:spcPct val="100000"/>
              </a:lnSpc>
              <a:spcBef>
                <a:spcPts val="480"/>
              </a:spcBef>
            </a:pPr>
            <a:r>
              <a:rPr sz="2000" dirty="0">
                <a:latin typeface="Arial MT"/>
                <a:cs typeface="Arial MT"/>
              </a:rPr>
              <a:t>int</a:t>
            </a:r>
            <a:r>
              <a:rPr sz="2000" spc="-95" dirty="0">
                <a:latin typeface="Arial MT"/>
                <a:cs typeface="Arial MT"/>
              </a:rPr>
              <a:t> </a:t>
            </a:r>
            <a:r>
              <a:rPr sz="2000" dirty="0">
                <a:latin typeface="Arial MT"/>
                <a:cs typeface="Arial MT"/>
              </a:rPr>
              <a:t>b;</a:t>
            </a:r>
            <a:endParaRPr sz="2000">
              <a:latin typeface="Arial MT"/>
              <a:cs typeface="Arial MT"/>
            </a:endParaRPr>
          </a:p>
          <a:p>
            <a:pPr marL="1059815" marR="386715" indent="-279400">
              <a:lnSpc>
                <a:spcPct val="120000"/>
              </a:lnSpc>
            </a:pPr>
            <a:r>
              <a:rPr sz="2000" dirty="0">
                <a:latin typeface="Arial MT"/>
                <a:cs typeface="Arial MT"/>
              </a:rPr>
              <a:t>test(int</a:t>
            </a:r>
            <a:r>
              <a:rPr sz="2000" spc="-55" dirty="0">
                <a:latin typeface="Arial MT"/>
                <a:cs typeface="Arial MT"/>
              </a:rPr>
              <a:t> </a:t>
            </a:r>
            <a:r>
              <a:rPr sz="2000" dirty="0">
                <a:latin typeface="Arial MT"/>
                <a:cs typeface="Arial MT"/>
              </a:rPr>
              <a:t>i,</a:t>
            </a:r>
            <a:r>
              <a:rPr sz="2000" spc="-35" dirty="0">
                <a:latin typeface="Arial MT"/>
                <a:cs typeface="Arial MT"/>
              </a:rPr>
              <a:t> </a:t>
            </a:r>
            <a:r>
              <a:rPr sz="2000" dirty="0">
                <a:latin typeface="Arial MT"/>
                <a:cs typeface="Arial MT"/>
              </a:rPr>
              <a:t>int</a:t>
            </a:r>
            <a:r>
              <a:rPr sz="2000" spc="-30" dirty="0">
                <a:latin typeface="Arial MT"/>
                <a:cs typeface="Arial MT"/>
              </a:rPr>
              <a:t> </a:t>
            </a:r>
            <a:r>
              <a:rPr sz="2000" dirty="0">
                <a:latin typeface="Arial MT"/>
                <a:cs typeface="Arial MT"/>
              </a:rPr>
              <a:t>j)</a:t>
            </a:r>
            <a:r>
              <a:rPr sz="2000" spc="-35" dirty="0">
                <a:latin typeface="Arial MT"/>
                <a:cs typeface="Arial MT"/>
              </a:rPr>
              <a:t> </a:t>
            </a:r>
            <a:r>
              <a:rPr sz="2000" dirty="0">
                <a:latin typeface="Arial MT"/>
                <a:cs typeface="Arial MT"/>
              </a:rPr>
              <a:t>{ </a:t>
            </a:r>
            <a:r>
              <a:rPr sz="2000" spc="-540" dirty="0">
                <a:latin typeface="Arial MT"/>
                <a:cs typeface="Arial MT"/>
              </a:rPr>
              <a:t> </a:t>
            </a:r>
            <a:r>
              <a:rPr sz="2000" dirty="0">
                <a:latin typeface="Arial MT"/>
                <a:cs typeface="Arial MT"/>
              </a:rPr>
              <a:t>a</a:t>
            </a:r>
            <a:r>
              <a:rPr sz="2000" spc="-10"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i;</a:t>
            </a:r>
            <a:endParaRPr sz="2000">
              <a:latin typeface="Arial MT"/>
              <a:cs typeface="Arial MT"/>
            </a:endParaRPr>
          </a:p>
          <a:p>
            <a:pPr marL="1059815">
              <a:lnSpc>
                <a:spcPct val="100000"/>
              </a:lnSpc>
              <a:spcBef>
                <a:spcPts val="480"/>
              </a:spcBef>
            </a:pPr>
            <a:r>
              <a:rPr sz="2000" dirty="0">
                <a:latin typeface="Arial MT"/>
                <a:cs typeface="Arial MT"/>
              </a:rPr>
              <a:t>b</a:t>
            </a:r>
            <a:r>
              <a:rPr sz="2000" spc="-50" dirty="0">
                <a:latin typeface="Arial MT"/>
                <a:cs typeface="Arial MT"/>
              </a:rPr>
              <a:t> </a:t>
            </a:r>
            <a:r>
              <a:rPr sz="2000" dirty="0">
                <a:latin typeface="Arial MT"/>
                <a:cs typeface="Arial MT"/>
              </a:rPr>
              <a:t>=</a:t>
            </a:r>
            <a:r>
              <a:rPr sz="2000" spc="-60" dirty="0">
                <a:latin typeface="Arial MT"/>
                <a:cs typeface="Arial MT"/>
              </a:rPr>
              <a:t> </a:t>
            </a:r>
            <a:r>
              <a:rPr sz="2000" dirty="0">
                <a:latin typeface="Arial MT"/>
                <a:cs typeface="Arial MT"/>
              </a:rPr>
              <a:t>j;</a:t>
            </a:r>
            <a:endParaRPr sz="2000">
              <a:latin typeface="Arial MT"/>
              <a:cs typeface="Arial MT"/>
            </a:endParaRPr>
          </a:p>
          <a:p>
            <a:pPr marL="781050">
              <a:lnSpc>
                <a:spcPct val="100000"/>
              </a:lnSpc>
              <a:spcBef>
                <a:spcPts val="480"/>
              </a:spcBef>
            </a:pPr>
            <a:r>
              <a:rPr sz="2000" dirty="0">
                <a:latin typeface="Arial MT"/>
                <a:cs typeface="Arial MT"/>
              </a:rPr>
              <a:t>}</a:t>
            </a:r>
            <a:endParaRPr sz="2000">
              <a:latin typeface="Arial MT"/>
              <a:cs typeface="Arial MT"/>
            </a:endParaRPr>
          </a:p>
          <a:p>
            <a:pPr marL="781050">
              <a:lnSpc>
                <a:spcPct val="100000"/>
              </a:lnSpc>
              <a:spcBef>
                <a:spcPts val="480"/>
              </a:spcBef>
            </a:pPr>
            <a:r>
              <a:rPr sz="2000" dirty="0">
                <a:latin typeface="Arial MT"/>
                <a:cs typeface="Arial MT"/>
              </a:rPr>
              <a:t>void</a:t>
            </a:r>
            <a:r>
              <a:rPr sz="2000" spc="-35" dirty="0">
                <a:latin typeface="Arial MT"/>
                <a:cs typeface="Arial MT"/>
              </a:rPr>
              <a:t> </a:t>
            </a:r>
            <a:r>
              <a:rPr sz="2000" dirty="0">
                <a:latin typeface="Arial MT"/>
                <a:cs typeface="Arial MT"/>
              </a:rPr>
              <a:t>meth(test</a:t>
            </a:r>
            <a:r>
              <a:rPr sz="2000" spc="-65" dirty="0">
                <a:latin typeface="Arial MT"/>
                <a:cs typeface="Arial MT"/>
              </a:rPr>
              <a:t> </a:t>
            </a:r>
            <a:r>
              <a:rPr sz="2000" dirty="0">
                <a:latin typeface="Arial MT"/>
                <a:cs typeface="Arial MT"/>
              </a:rPr>
              <a:t>o)</a:t>
            </a:r>
            <a:r>
              <a:rPr sz="2000" spc="-50" dirty="0">
                <a:latin typeface="Arial MT"/>
                <a:cs typeface="Arial MT"/>
              </a:rPr>
              <a:t> </a:t>
            </a:r>
            <a:r>
              <a:rPr sz="2000" dirty="0">
                <a:latin typeface="Arial MT"/>
                <a:cs typeface="Arial MT"/>
              </a:rPr>
              <a:t>{</a:t>
            </a:r>
            <a:endParaRPr sz="2000">
              <a:latin typeface="Arial MT"/>
              <a:cs typeface="Arial MT"/>
            </a:endParaRPr>
          </a:p>
          <a:p>
            <a:pPr marL="1482090" lvl="1" indent="-422909">
              <a:lnSpc>
                <a:spcPct val="100000"/>
              </a:lnSpc>
              <a:spcBef>
                <a:spcPts val="480"/>
              </a:spcBef>
              <a:buAutoNum type="alphaLcPeriod"/>
              <a:tabLst>
                <a:tab pos="1482725" algn="l"/>
              </a:tabLst>
            </a:pPr>
            <a:r>
              <a:rPr sz="2000" dirty="0">
                <a:latin typeface="Arial MT"/>
                <a:cs typeface="Arial MT"/>
              </a:rPr>
              <a:t>*=</a:t>
            </a:r>
            <a:r>
              <a:rPr sz="2000" spc="-60" dirty="0">
                <a:latin typeface="Arial MT"/>
                <a:cs typeface="Arial MT"/>
              </a:rPr>
              <a:t> </a:t>
            </a:r>
            <a:r>
              <a:rPr sz="2000" dirty="0">
                <a:latin typeface="Arial MT"/>
                <a:cs typeface="Arial MT"/>
              </a:rPr>
              <a:t>2;</a:t>
            </a:r>
            <a:endParaRPr sz="2000">
              <a:latin typeface="Arial MT"/>
              <a:cs typeface="Arial MT"/>
            </a:endParaRPr>
          </a:p>
          <a:p>
            <a:pPr marL="1482090" lvl="1" indent="-422909">
              <a:lnSpc>
                <a:spcPct val="100000"/>
              </a:lnSpc>
              <a:spcBef>
                <a:spcPts val="480"/>
              </a:spcBef>
              <a:buAutoNum type="alphaLcPeriod"/>
              <a:tabLst>
                <a:tab pos="1482725" algn="l"/>
              </a:tabLst>
            </a:pPr>
            <a:r>
              <a:rPr sz="2000" dirty="0">
                <a:latin typeface="Arial MT"/>
                <a:cs typeface="Arial MT"/>
              </a:rPr>
              <a:t>/=</a:t>
            </a:r>
            <a:r>
              <a:rPr sz="2000" spc="-60" dirty="0">
                <a:latin typeface="Arial MT"/>
                <a:cs typeface="Arial MT"/>
              </a:rPr>
              <a:t> </a:t>
            </a:r>
            <a:r>
              <a:rPr sz="2000" dirty="0">
                <a:latin typeface="Arial MT"/>
                <a:cs typeface="Arial MT"/>
              </a:rPr>
              <a:t>2;</a:t>
            </a:r>
            <a:endParaRPr sz="2000">
              <a:latin typeface="Arial MT"/>
              <a:cs typeface="Arial MT"/>
            </a:endParaRPr>
          </a:p>
          <a:p>
            <a:pPr marL="781050">
              <a:lnSpc>
                <a:spcPct val="100000"/>
              </a:lnSpc>
              <a:spcBef>
                <a:spcPts val="484"/>
              </a:spcBef>
            </a:pPr>
            <a:r>
              <a:rPr sz="2000" dirty="0">
                <a:latin typeface="Arial MT"/>
                <a:cs typeface="Arial MT"/>
              </a:rPr>
              <a:t>}</a:t>
            </a:r>
            <a:endParaRPr sz="2000">
              <a:latin typeface="Arial MT"/>
              <a:cs typeface="Arial MT"/>
            </a:endParaRPr>
          </a:p>
        </p:txBody>
      </p:sp>
      <p:sp>
        <p:nvSpPr>
          <p:cNvPr id="3" name="object 3"/>
          <p:cNvSpPr txBox="1"/>
          <p:nvPr/>
        </p:nvSpPr>
        <p:spPr>
          <a:xfrm>
            <a:off x="638048" y="4383151"/>
            <a:ext cx="110489"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a:t>
            </a:r>
            <a:endParaRPr sz="2000">
              <a:latin typeface="Arial MT"/>
              <a:cs typeface="Arial MT"/>
            </a:endParaRPr>
          </a:p>
        </p:txBody>
      </p:sp>
      <p:sp>
        <p:nvSpPr>
          <p:cNvPr id="4" name="object 4"/>
          <p:cNvSpPr txBox="1"/>
          <p:nvPr/>
        </p:nvSpPr>
        <p:spPr>
          <a:xfrm>
            <a:off x="4830826" y="5940044"/>
            <a:ext cx="309181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a:cs typeface="Arial"/>
              </a:rPr>
              <a:t>Correct</a:t>
            </a:r>
            <a:r>
              <a:rPr sz="2800" b="1" spc="-10" dirty="0">
                <a:latin typeface="Arial"/>
                <a:cs typeface="Arial"/>
              </a:rPr>
              <a:t> </a:t>
            </a:r>
            <a:r>
              <a:rPr sz="2800" b="1" spc="-5" dirty="0">
                <a:latin typeface="Arial"/>
                <a:cs typeface="Arial"/>
              </a:rPr>
              <a:t>Option:-</a:t>
            </a:r>
            <a:r>
              <a:rPr sz="2800" b="1" spc="10" dirty="0">
                <a:latin typeface="Arial"/>
                <a:cs typeface="Arial"/>
              </a:rPr>
              <a:t> </a:t>
            </a:r>
            <a:r>
              <a:rPr sz="2800" b="1" spc="-5" dirty="0">
                <a:latin typeface="Arial"/>
                <a:cs typeface="Arial"/>
              </a:rPr>
              <a:t>b</a:t>
            </a:r>
            <a:endParaRPr sz="2800">
              <a:latin typeface="Arial"/>
              <a:cs typeface="Arial"/>
            </a:endParaRPr>
          </a:p>
        </p:txBody>
      </p:sp>
      <p:sp>
        <p:nvSpPr>
          <p:cNvPr id="5" name="object 5"/>
          <p:cNvSpPr txBox="1"/>
          <p:nvPr/>
        </p:nvSpPr>
        <p:spPr>
          <a:xfrm>
            <a:off x="4192270" y="534670"/>
            <a:ext cx="158940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class</a:t>
            </a:r>
            <a:r>
              <a:rPr sz="2000" spc="-60" dirty="0">
                <a:latin typeface="Arial MT"/>
                <a:cs typeface="Arial MT"/>
              </a:rPr>
              <a:t> </a:t>
            </a:r>
            <a:r>
              <a:rPr sz="2000" dirty="0">
                <a:latin typeface="Arial MT"/>
                <a:cs typeface="Arial MT"/>
              </a:rPr>
              <a:t>Output</a:t>
            </a:r>
            <a:r>
              <a:rPr sz="2000" spc="-70" dirty="0">
                <a:latin typeface="Arial MT"/>
                <a:cs typeface="Arial MT"/>
              </a:rPr>
              <a:t> </a:t>
            </a:r>
            <a:r>
              <a:rPr sz="2000" dirty="0">
                <a:latin typeface="Arial MT"/>
                <a:cs typeface="Arial MT"/>
              </a:rPr>
              <a:t>{</a:t>
            </a:r>
            <a:endParaRPr sz="2000">
              <a:latin typeface="Arial MT"/>
              <a:cs typeface="Arial MT"/>
            </a:endParaRPr>
          </a:p>
        </p:txBody>
      </p:sp>
      <p:sp>
        <p:nvSpPr>
          <p:cNvPr id="6" name="object 6"/>
          <p:cNvSpPr txBox="1"/>
          <p:nvPr/>
        </p:nvSpPr>
        <p:spPr>
          <a:xfrm>
            <a:off x="4457446" y="1154938"/>
            <a:ext cx="4239260" cy="2160270"/>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public</a:t>
            </a:r>
            <a:r>
              <a:rPr sz="2000" spc="-20" dirty="0">
                <a:latin typeface="Arial MT"/>
                <a:cs typeface="Arial MT"/>
              </a:rPr>
              <a:t> </a:t>
            </a:r>
            <a:r>
              <a:rPr sz="2000" dirty="0">
                <a:latin typeface="Arial MT"/>
                <a:cs typeface="Arial MT"/>
              </a:rPr>
              <a:t>static</a:t>
            </a:r>
            <a:r>
              <a:rPr sz="2000" spc="-25" dirty="0">
                <a:latin typeface="Arial MT"/>
                <a:cs typeface="Arial MT"/>
              </a:rPr>
              <a:t> </a:t>
            </a:r>
            <a:r>
              <a:rPr sz="2000" dirty="0">
                <a:latin typeface="Arial MT"/>
                <a:cs typeface="Arial MT"/>
              </a:rPr>
              <a:t>void</a:t>
            </a:r>
            <a:r>
              <a:rPr sz="2000" spc="-20" dirty="0">
                <a:latin typeface="Arial MT"/>
                <a:cs typeface="Arial MT"/>
              </a:rPr>
              <a:t> </a:t>
            </a:r>
            <a:r>
              <a:rPr sz="2000" dirty="0">
                <a:latin typeface="Arial MT"/>
                <a:cs typeface="Arial MT"/>
              </a:rPr>
              <a:t>main(String</a:t>
            </a:r>
            <a:r>
              <a:rPr sz="2000" spc="-35" dirty="0">
                <a:latin typeface="Arial MT"/>
                <a:cs typeface="Arial MT"/>
              </a:rPr>
              <a:t> </a:t>
            </a:r>
            <a:r>
              <a:rPr sz="2000" dirty="0">
                <a:latin typeface="Arial MT"/>
                <a:cs typeface="Arial MT"/>
              </a:rPr>
              <a:t>args[])</a:t>
            </a:r>
            <a:endParaRPr sz="2000">
              <a:latin typeface="Arial MT"/>
              <a:cs typeface="Arial MT"/>
            </a:endParaRPr>
          </a:p>
          <a:p>
            <a:pPr marL="12700">
              <a:lnSpc>
                <a:spcPct val="100000"/>
              </a:lnSpc>
            </a:pPr>
            <a:r>
              <a:rPr sz="2000" dirty="0">
                <a:latin typeface="Arial MT"/>
                <a:cs typeface="Arial MT"/>
              </a:rPr>
              <a:t>{</a:t>
            </a:r>
            <a:endParaRPr sz="2000">
              <a:latin typeface="Arial MT"/>
              <a:cs typeface="Arial MT"/>
            </a:endParaRPr>
          </a:p>
          <a:p>
            <a:pPr marL="431800" marR="860425" algn="just">
              <a:lnSpc>
                <a:spcPct val="100000"/>
              </a:lnSpc>
            </a:pPr>
            <a:r>
              <a:rPr sz="2000" dirty="0">
                <a:latin typeface="Arial MT"/>
                <a:cs typeface="Arial MT"/>
              </a:rPr>
              <a:t>test</a:t>
            </a:r>
            <a:r>
              <a:rPr sz="2000" spc="-35" dirty="0">
                <a:latin typeface="Arial MT"/>
                <a:cs typeface="Arial MT"/>
              </a:rPr>
              <a:t> </a:t>
            </a:r>
            <a:r>
              <a:rPr sz="2000" dirty="0">
                <a:latin typeface="Arial MT"/>
                <a:cs typeface="Arial MT"/>
              </a:rPr>
              <a:t>b1</a:t>
            </a:r>
            <a:r>
              <a:rPr sz="2000" spc="-25" dirty="0">
                <a:latin typeface="Arial MT"/>
                <a:cs typeface="Arial MT"/>
              </a:rPr>
              <a:t> </a:t>
            </a:r>
            <a:r>
              <a:rPr sz="2000" dirty="0">
                <a:latin typeface="Arial MT"/>
                <a:cs typeface="Arial MT"/>
              </a:rPr>
              <a:t>=</a:t>
            </a:r>
            <a:r>
              <a:rPr sz="2000" spc="-25" dirty="0">
                <a:latin typeface="Arial MT"/>
                <a:cs typeface="Arial MT"/>
              </a:rPr>
              <a:t> </a:t>
            </a:r>
            <a:r>
              <a:rPr sz="2000" dirty="0">
                <a:latin typeface="Arial MT"/>
                <a:cs typeface="Arial MT"/>
              </a:rPr>
              <a:t>new</a:t>
            </a:r>
            <a:r>
              <a:rPr sz="2000" spc="-25" dirty="0">
                <a:latin typeface="Arial MT"/>
                <a:cs typeface="Arial MT"/>
              </a:rPr>
              <a:t> </a:t>
            </a:r>
            <a:r>
              <a:rPr sz="2000" dirty="0">
                <a:latin typeface="Arial MT"/>
                <a:cs typeface="Arial MT"/>
              </a:rPr>
              <a:t>test(10,</a:t>
            </a:r>
            <a:r>
              <a:rPr sz="2000" spc="-50" dirty="0">
                <a:latin typeface="Arial MT"/>
                <a:cs typeface="Arial MT"/>
              </a:rPr>
              <a:t> </a:t>
            </a:r>
            <a:r>
              <a:rPr sz="2000" dirty="0">
                <a:latin typeface="Arial MT"/>
                <a:cs typeface="Arial MT"/>
              </a:rPr>
              <a:t>20); </a:t>
            </a:r>
            <a:r>
              <a:rPr sz="2000" spc="-540" dirty="0">
                <a:latin typeface="Arial MT"/>
                <a:cs typeface="Arial MT"/>
              </a:rPr>
              <a:t> </a:t>
            </a:r>
            <a:r>
              <a:rPr sz="2000" dirty="0">
                <a:latin typeface="Arial MT"/>
                <a:cs typeface="Arial MT"/>
              </a:rPr>
              <a:t>test</a:t>
            </a:r>
            <a:r>
              <a:rPr sz="2000" spc="-35" dirty="0">
                <a:latin typeface="Arial MT"/>
                <a:cs typeface="Arial MT"/>
              </a:rPr>
              <a:t> </a:t>
            </a:r>
            <a:r>
              <a:rPr sz="2000" dirty="0">
                <a:latin typeface="Arial MT"/>
                <a:cs typeface="Arial MT"/>
              </a:rPr>
              <a:t>b2</a:t>
            </a:r>
            <a:r>
              <a:rPr sz="2000" spc="-25" dirty="0">
                <a:latin typeface="Arial MT"/>
                <a:cs typeface="Arial MT"/>
              </a:rPr>
              <a:t> </a:t>
            </a:r>
            <a:r>
              <a:rPr sz="2000" dirty="0">
                <a:latin typeface="Arial MT"/>
                <a:cs typeface="Arial MT"/>
              </a:rPr>
              <a:t>=</a:t>
            </a:r>
            <a:r>
              <a:rPr sz="2000" spc="-25" dirty="0">
                <a:latin typeface="Arial MT"/>
                <a:cs typeface="Arial MT"/>
              </a:rPr>
              <a:t> </a:t>
            </a:r>
            <a:r>
              <a:rPr sz="2000" dirty="0">
                <a:latin typeface="Arial MT"/>
                <a:cs typeface="Arial MT"/>
              </a:rPr>
              <a:t>new</a:t>
            </a:r>
            <a:r>
              <a:rPr sz="2000" spc="-25" dirty="0">
                <a:latin typeface="Arial MT"/>
                <a:cs typeface="Arial MT"/>
              </a:rPr>
              <a:t> </a:t>
            </a:r>
            <a:r>
              <a:rPr sz="2000" dirty="0">
                <a:latin typeface="Arial MT"/>
                <a:cs typeface="Arial MT"/>
              </a:rPr>
              <a:t>test(10,</a:t>
            </a:r>
            <a:r>
              <a:rPr sz="2000" spc="-50" dirty="0">
                <a:latin typeface="Arial MT"/>
                <a:cs typeface="Arial MT"/>
              </a:rPr>
              <a:t> </a:t>
            </a:r>
            <a:r>
              <a:rPr sz="2000" dirty="0">
                <a:latin typeface="Arial MT"/>
                <a:cs typeface="Arial MT"/>
              </a:rPr>
              <a:t>20); </a:t>
            </a:r>
            <a:r>
              <a:rPr sz="2000" spc="-545" dirty="0">
                <a:latin typeface="Arial MT"/>
                <a:cs typeface="Arial MT"/>
              </a:rPr>
              <a:t> </a:t>
            </a:r>
            <a:r>
              <a:rPr sz="2000" dirty="0">
                <a:latin typeface="Arial MT"/>
                <a:cs typeface="Arial MT"/>
              </a:rPr>
              <a:t>b1.math(b2);</a:t>
            </a:r>
            <a:endParaRPr sz="2000">
              <a:latin typeface="Arial MT"/>
              <a:cs typeface="Arial MT"/>
            </a:endParaRPr>
          </a:p>
          <a:p>
            <a:pPr marL="431800" algn="just">
              <a:lnSpc>
                <a:spcPct val="100000"/>
              </a:lnSpc>
            </a:pPr>
            <a:r>
              <a:rPr sz="2000" spc="-5" dirty="0">
                <a:latin typeface="Arial MT"/>
                <a:cs typeface="Arial MT"/>
              </a:rPr>
              <a:t>System.out.println(b2.a+”</a:t>
            </a:r>
            <a:r>
              <a:rPr sz="2000" spc="-45" dirty="0">
                <a:latin typeface="Arial MT"/>
                <a:cs typeface="Arial MT"/>
              </a:rPr>
              <a:t> </a:t>
            </a:r>
            <a:r>
              <a:rPr sz="2000" spc="-5" dirty="0">
                <a:latin typeface="Arial MT"/>
                <a:cs typeface="Arial MT"/>
              </a:rPr>
              <a:t>”+b2.b);</a:t>
            </a:r>
            <a:endParaRPr sz="2000">
              <a:latin typeface="Arial MT"/>
              <a:cs typeface="Arial MT"/>
            </a:endParaRPr>
          </a:p>
          <a:p>
            <a:pPr marL="82550">
              <a:lnSpc>
                <a:spcPct val="100000"/>
              </a:lnSpc>
            </a:pPr>
            <a:r>
              <a:rPr sz="2000" dirty="0">
                <a:latin typeface="Arial MT"/>
                <a:cs typeface="Arial MT"/>
              </a:rPr>
              <a:t>}</a:t>
            </a:r>
            <a:endParaRPr sz="2000">
              <a:latin typeface="Arial MT"/>
              <a:cs typeface="Arial MT"/>
            </a:endParaRPr>
          </a:p>
        </p:txBody>
      </p:sp>
      <p:sp>
        <p:nvSpPr>
          <p:cNvPr id="7" name="object 7"/>
          <p:cNvSpPr txBox="1"/>
          <p:nvPr/>
        </p:nvSpPr>
        <p:spPr>
          <a:xfrm>
            <a:off x="4108450" y="3288919"/>
            <a:ext cx="110489"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a:t>
            </a:r>
            <a:endParaRPr sz="2000">
              <a:latin typeface="Arial MT"/>
              <a:cs typeface="Arial MT"/>
            </a:endParaRPr>
          </a:p>
        </p:txBody>
      </p:sp>
      <p:sp>
        <p:nvSpPr>
          <p:cNvPr id="8" name="object 8"/>
          <p:cNvSpPr txBox="1"/>
          <p:nvPr/>
        </p:nvSpPr>
        <p:spPr>
          <a:xfrm>
            <a:off x="2074545" y="4558665"/>
            <a:ext cx="4765675" cy="148907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MT"/>
                <a:cs typeface="Arial MT"/>
              </a:rPr>
              <a:t>What</a:t>
            </a:r>
            <a:r>
              <a:rPr sz="2400" spc="-10" dirty="0">
                <a:latin typeface="Arial MT"/>
                <a:cs typeface="Arial MT"/>
              </a:rPr>
              <a:t> is</a:t>
            </a:r>
            <a:r>
              <a:rPr sz="2400" spc="-5" dirty="0">
                <a:latin typeface="Arial MT"/>
                <a:cs typeface="Arial MT"/>
              </a:rPr>
              <a:t> </a:t>
            </a:r>
            <a:r>
              <a:rPr sz="2400" dirty="0">
                <a:latin typeface="Arial MT"/>
                <a:cs typeface="Arial MT"/>
              </a:rPr>
              <a:t>the</a:t>
            </a:r>
            <a:r>
              <a:rPr sz="2400" spc="-20" dirty="0">
                <a:latin typeface="Arial MT"/>
                <a:cs typeface="Arial MT"/>
              </a:rPr>
              <a:t> </a:t>
            </a:r>
            <a:r>
              <a:rPr sz="2400" dirty="0">
                <a:latin typeface="Arial MT"/>
                <a:cs typeface="Arial MT"/>
              </a:rPr>
              <a:t>output</a:t>
            </a:r>
            <a:r>
              <a:rPr sz="2400" spc="-10" dirty="0">
                <a:latin typeface="Arial MT"/>
                <a:cs typeface="Arial MT"/>
              </a:rPr>
              <a:t> </a:t>
            </a:r>
            <a:r>
              <a:rPr sz="2400" dirty="0">
                <a:latin typeface="Arial MT"/>
                <a:cs typeface="Arial MT"/>
              </a:rPr>
              <a:t>of </a:t>
            </a:r>
            <a:r>
              <a:rPr sz="2400" spc="-5" dirty="0">
                <a:latin typeface="Arial MT"/>
                <a:cs typeface="Arial MT"/>
              </a:rPr>
              <a:t>this</a:t>
            </a:r>
            <a:r>
              <a:rPr sz="2400" spc="-15" dirty="0">
                <a:latin typeface="Arial MT"/>
                <a:cs typeface="Arial MT"/>
              </a:rPr>
              <a:t> </a:t>
            </a:r>
            <a:r>
              <a:rPr sz="2400" spc="-5" dirty="0">
                <a:latin typeface="Arial MT"/>
                <a:cs typeface="Arial MT"/>
              </a:rPr>
              <a:t>program? </a:t>
            </a:r>
            <a:r>
              <a:rPr sz="2400" spc="-650" dirty="0">
                <a:latin typeface="Arial MT"/>
                <a:cs typeface="Arial MT"/>
              </a:rPr>
              <a:t> </a:t>
            </a:r>
            <a:r>
              <a:rPr sz="2400" spc="-5" dirty="0">
                <a:latin typeface="Arial MT"/>
                <a:cs typeface="Arial MT"/>
              </a:rPr>
              <a:t>a) </a:t>
            </a:r>
            <a:r>
              <a:rPr sz="2400" spc="-10" dirty="0">
                <a:latin typeface="Arial MT"/>
                <a:cs typeface="Arial MT"/>
              </a:rPr>
              <a:t>10</a:t>
            </a:r>
            <a:r>
              <a:rPr sz="2400" dirty="0">
                <a:latin typeface="Arial MT"/>
                <a:cs typeface="Arial MT"/>
              </a:rPr>
              <a:t> </a:t>
            </a:r>
            <a:r>
              <a:rPr sz="2400" spc="-5" dirty="0">
                <a:latin typeface="Arial MT"/>
                <a:cs typeface="Arial MT"/>
              </a:rPr>
              <a:t>20</a:t>
            </a:r>
            <a:endParaRPr sz="2400">
              <a:latin typeface="Arial MT"/>
              <a:cs typeface="Arial MT"/>
            </a:endParaRPr>
          </a:p>
          <a:p>
            <a:pPr marL="12700">
              <a:lnSpc>
                <a:spcPct val="100000"/>
              </a:lnSpc>
            </a:pPr>
            <a:r>
              <a:rPr sz="2400" spc="-5" dirty="0">
                <a:latin typeface="Arial MT"/>
                <a:cs typeface="Arial MT"/>
              </a:rPr>
              <a:t>b)</a:t>
            </a:r>
            <a:r>
              <a:rPr sz="2400" spc="-40" dirty="0">
                <a:latin typeface="Arial MT"/>
                <a:cs typeface="Arial MT"/>
              </a:rPr>
              <a:t> </a:t>
            </a:r>
            <a:r>
              <a:rPr sz="2400" spc="-10" dirty="0">
                <a:latin typeface="Arial MT"/>
                <a:cs typeface="Arial MT"/>
              </a:rPr>
              <a:t>20</a:t>
            </a:r>
            <a:r>
              <a:rPr sz="2400" spc="-35" dirty="0">
                <a:latin typeface="Arial MT"/>
                <a:cs typeface="Arial MT"/>
              </a:rPr>
              <a:t> </a:t>
            </a:r>
            <a:r>
              <a:rPr sz="2400" spc="-5" dirty="0">
                <a:latin typeface="Arial MT"/>
                <a:cs typeface="Arial MT"/>
              </a:rPr>
              <a:t>10</a:t>
            </a:r>
            <a:endParaRPr sz="2400">
              <a:latin typeface="Arial MT"/>
              <a:cs typeface="Arial MT"/>
            </a:endParaRPr>
          </a:p>
          <a:p>
            <a:pPr marL="12700">
              <a:lnSpc>
                <a:spcPct val="100000"/>
              </a:lnSpc>
            </a:pPr>
            <a:r>
              <a:rPr sz="2400" dirty="0">
                <a:latin typeface="Arial MT"/>
                <a:cs typeface="Arial MT"/>
              </a:rPr>
              <a:t>c)</a:t>
            </a:r>
            <a:r>
              <a:rPr sz="2400" spc="-50" dirty="0">
                <a:latin typeface="Arial MT"/>
                <a:cs typeface="Arial MT"/>
              </a:rPr>
              <a:t> </a:t>
            </a:r>
            <a:r>
              <a:rPr sz="2400" spc="-5" dirty="0">
                <a:latin typeface="Arial MT"/>
                <a:cs typeface="Arial MT"/>
              </a:rPr>
              <a:t>20</a:t>
            </a:r>
            <a:r>
              <a:rPr sz="2400" spc="-45" dirty="0">
                <a:latin typeface="Arial MT"/>
                <a:cs typeface="Arial MT"/>
              </a:rPr>
              <a:t> </a:t>
            </a:r>
            <a:r>
              <a:rPr sz="2400" dirty="0">
                <a:latin typeface="Arial MT"/>
                <a:cs typeface="Arial MT"/>
              </a:rPr>
              <a:t>40</a:t>
            </a:r>
            <a:endParaRPr sz="2400">
              <a:latin typeface="Arial MT"/>
              <a:cs typeface="Arial MT"/>
            </a:endParaRPr>
          </a:p>
        </p:txBody>
      </p:sp>
      <p:sp>
        <p:nvSpPr>
          <p:cNvPr id="9" name="object 9"/>
          <p:cNvSpPr txBox="1"/>
          <p:nvPr/>
        </p:nvSpPr>
        <p:spPr>
          <a:xfrm>
            <a:off x="2074545" y="6022035"/>
            <a:ext cx="11430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MT"/>
                <a:cs typeface="Arial MT"/>
              </a:rPr>
              <a:t>d)</a:t>
            </a:r>
            <a:r>
              <a:rPr sz="2400" spc="-35" dirty="0">
                <a:latin typeface="Arial MT"/>
                <a:cs typeface="Arial MT"/>
              </a:rPr>
              <a:t> </a:t>
            </a:r>
            <a:r>
              <a:rPr sz="2400" spc="-10" dirty="0">
                <a:latin typeface="Arial MT"/>
                <a:cs typeface="Arial MT"/>
              </a:rPr>
              <a:t>40</a:t>
            </a:r>
            <a:r>
              <a:rPr sz="2400" spc="-35" dirty="0">
                <a:latin typeface="Arial MT"/>
                <a:cs typeface="Arial MT"/>
              </a:rPr>
              <a:t> </a:t>
            </a:r>
            <a:r>
              <a:rPr sz="2400" spc="-5" dirty="0">
                <a:latin typeface="Arial MT"/>
                <a:cs typeface="Arial MT"/>
              </a:rPr>
              <a:t>20</a:t>
            </a:r>
            <a:endParaRPr sz="2400">
              <a:latin typeface="Arial MT"/>
              <a:cs typeface="Arial M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267" y="466725"/>
            <a:ext cx="2058670" cy="330835"/>
          </a:xfrm>
          <a:prstGeom prst="rect">
            <a:avLst/>
          </a:prstGeom>
        </p:spPr>
        <p:txBody>
          <a:bodyPr vert="horz" wrap="square" lIns="0" tIns="13335" rIns="0" bIns="0" rtlCol="0">
            <a:spAutoFit/>
          </a:bodyPr>
          <a:lstStyle/>
          <a:p>
            <a:pPr marL="12700">
              <a:lnSpc>
                <a:spcPct val="100000"/>
              </a:lnSpc>
              <a:spcBef>
                <a:spcPts val="105"/>
              </a:spcBef>
            </a:pPr>
            <a:r>
              <a:rPr sz="2000" dirty="0"/>
              <a:t>public</a:t>
            </a:r>
            <a:r>
              <a:rPr sz="2000" spc="-35" dirty="0"/>
              <a:t> </a:t>
            </a:r>
            <a:r>
              <a:rPr sz="2000" dirty="0"/>
              <a:t>class</a:t>
            </a:r>
            <a:r>
              <a:rPr sz="2000" spc="-45" dirty="0"/>
              <a:t> </a:t>
            </a:r>
            <a:r>
              <a:rPr sz="2000" dirty="0"/>
              <a:t>Trial</a:t>
            </a:r>
            <a:r>
              <a:rPr sz="2000" spc="-20" dirty="0"/>
              <a:t> </a:t>
            </a:r>
            <a:r>
              <a:rPr sz="2000" dirty="0"/>
              <a:t>{</a:t>
            </a:r>
            <a:endParaRPr sz="2000"/>
          </a:p>
        </p:txBody>
      </p:sp>
      <p:sp>
        <p:nvSpPr>
          <p:cNvPr id="3" name="object 3"/>
          <p:cNvSpPr txBox="1"/>
          <p:nvPr/>
        </p:nvSpPr>
        <p:spPr>
          <a:xfrm>
            <a:off x="537159" y="1138275"/>
            <a:ext cx="4050665" cy="2952115"/>
          </a:xfrm>
          <a:prstGeom prst="rect">
            <a:avLst/>
          </a:prstGeom>
        </p:spPr>
        <p:txBody>
          <a:bodyPr vert="horz" wrap="square" lIns="0" tIns="73660" rIns="0" bIns="0" rtlCol="0">
            <a:spAutoFit/>
          </a:bodyPr>
          <a:lstStyle/>
          <a:p>
            <a:pPr marL="12700">
              <a:lnSpc>
                <a:spcPct val="100000"/>
              </a:lnSpc>
              <a:spcBef>
                <a:spcPts val="580"/>
              </a:spcBef>
            </a:pPr>
            <a:r>
              <a:rPr sz="2000" dirty="0">
                <a:latin typeface="Arial MT"/>
                <a:cs typeface="Arial MT"/>
              </a:rPr>
              <a:t>public </a:t>
            </a:r>
            <a:r>
              <a:rPr sz="2000" spc="-5" dirty="0">
                <a:latin typeface="Arial MT"/>
                <a:cs typeface="Arial MT"/>
              </a:rPr>
              <a:t>static</a:t>
            </a:r>
            <a:r>
              <a:rPr sz="2000" spc="-30" dirty="0">
                <a:latin typeface="Arial MT"/>
                <a:cs typeface="Arial MT"/>
              </a:rPr>
              <a:t> </a:t>
            </a:r>
            <a:r>
              <a:rPr sz="2000" dirty="0">
                <a:latin typeface="Arial MT"/>
                <a:cs typeface="Arial MT"/>
              </a:rPr>
              <a:t>void</a:t>
            </a:r>
            <a:r>
              <a:rPr sz="2000" spc="-15" dirty="0">
                <a:latin typeface="Arial MT"/>
                <a:cs typeface="Arial MT"/>
              </a:rPr>
              <a:t> </a:t>
            </a:r>
            <a:r>
              <a:rPr sz="2000" dirty="0">
                <a:latin typeface="Arial MT"/>
                <a:cs typeface="Arial MT"/>
              </a:rPr>
              <a:t>main(String[]</a:t>
            </a:r>
            <a:r>
              <a:rPr sz="2000" spc="-30" dirty="0">
                <a:latin typeface="Arial MT"/>
                <a:cs typeface="Arial MT"/>
              </a:rPr>
              <a:t> </a:t>
            </a:r>
            <a:r>
              <a:rPr sz="2000" dirty="0">
                <a:latin typeface="Arial MT"/>
                <a:cs typeface="Arial MT"/>
              </a:rPr>
              <a:t>args)</a:t>
            </a:r>
            <a:endParaRPr sz="2000">
              <a:latin typeface="Arial MT"/>
              <a:cs typeface="Arial MT"/>
            </a:endParaRPr>
          </a:p>
          <a:p>
            <a:pPr marL="12700">
              <a:lnSpc>
                <a:spcPct val="100000"/>
              </a:lnSpc>
              <a:spcBef>
                <a:spcPts val="480"/>
              </a:spcBef>
            </a:pPr>
            <a:r>
              <a:rPr sz="2000" dirty="0">
                <a:latin typeface="Arial MT"/>
                <a:cs typeface="Arial MT"/>
              </a:rPr>
              <a:t>{</a:t>
            </a:r>
            <a:endParaRPr sz="2000">
              <a:latin typeface="Arial MT"/>
              <a:cs typeface="Arial MT"/>
            </a:endParaRPr>
          </a:p>
          <a:p>
            <a:pPr marL="361315">
              <a:lnSpc>
                <a:spcPct val="100000"/>
              </a:lnSpc>
              <a:spcBef>
                <a:spcPts val="480"/>
              </a:spcBef>
            </a:pPr>
            <a:r>
              <a:rPr sz="2000" dirty="0">
                <a:latin typeface="Arial MT"/>
                <a:cs typeface="Arial MT"/>
              </a:rPr>
              <a:t>hello();</a:t>
            </a:r>
            <a:endParaRPr sz="2000">
              <a:latin typeface="Arial MT"/>
              <a:cs typeface="Arial MT"/>
            </a:endParaRPr>
          </a:p>
          <a:p>
            <a:pPr marL="82550">
              <a:lnSpc>
                <a:spcPct val="100000"/>
              </a:lnSpc>
              <a:spcBef>
                <a:spcPts val="480"/>
              </a:spcBef>
            </a:pPr>
            <a:r>
              <a:rPr sz="2000" dirty="0">
                <a:latin typeface="Arial MT"/>
                <a:cs typeface="Arial MT"/>
              </a:rPr>
              <a:t>}</a:t>
            </a:r>
            <a:endParaRPr sz="2000">
              <a:latin typeface="Arial MT"/>
              <a:cs typeface="Arial MT"/>
            </a:endParaRPr>
          </a:p>
          <a:p>
            <a:pPr marL="82550">
              <a:lnSpc>
                <a:spcPct val="100000"/>
              </a:lnSpc>
              <a:spcBef>
                <a:spcPts val="480"/>
              </a:spcBef>
            </a:pPr>
            <a:r>
              <a:rPr sz="2000" dirty="0">
                <a:latin typeface="Arial MT"/>
                <a:cs typeface="Arial MT"/>
              </a:rPr>
              <a:t>void</a:t>
            </a:r>
            <a:r>
              <a:rPr sz="2000" spc="-50" dirty="0">
                <a:latin typeface="Arial MT"/>
                <a:cs typeface="Arial MT"/>
              </a:rPr>
              <a:t> </a:t>
            </a:r>
            <a:r>
              <a:rPr sz="2000" dirty="0">
                <a:latin typeface="Arial MT"/>
                <a:cs typeface="Arial MT"/>
              </a:rPr>
              <a:t>hello()</a:t>
            </a:r>
            <a:endParaRPr sz="2000">
              <a:latin typeface="Arial MT"/>
              <a:cs typeface="Arial MT"/>
            </a:endParaRPr>
          </a:p>
          <a:p>
            <a:pPr marL="82550">
              <a:lnSpc>
                <a:spcPct val="100000"/>
              </a:lnSpc>
              <a:spcBef>
                <a:spcPts val="480"/>
              </a:spcBef>
            </a:pPr>
            <a:r>
              <a:rPr sz="2000" dirty="0">
                <a:latin typeface="Arial MT"/>
                <a:cs typeface="Arial MT"/>
              </a:rPr>
              <a:t>{</a:t>
            </a:r>
            <a:endParaRPr sz="2000">
              <a:latin typeface="Arial MT"/>
              <a:cs typeface="Arial MT"/>
            </a:endParaRPr>
          </a:p>
          <a:p>
            <a:pPr marL="222885">
              <a:lnSpc>
                <a:spcPct val="100000"/>
              </a:lnSpc>
              <a:spcBef>
                <a:spcPts val="480"/>
              </a:spcBef>
            </a:pPr>
            <a:r>
              <a:rPr sz="2000" dirty="0">
                <a:latin typeface="Arial MT"/>
                <a:cs typeface="Arial MT"/>
              </a:rPr>
              <a:t>System.out.println(“Hello</a:t>
            </a:r>
            <a:r>
              <a:rPr sz="2000" spc="-60" dirty="0">
                <a:latin typeface="Arial MT"/>
                <a:cs typeface="Arial MT"/>
              </a:rPr>
              <a:t> </a:t>
            </a:r>
            <a:r>
              <a:rPr sz="2000" spc="-5" dirty="0">
                <a:latin typeface="Arial MT"/>
                <a:cs typeface="Arial MT"/>
              </a:rPr>
              <a:t>World");</a:t>
            </a:r>
            <a:endParaRPr sz="2000">
              <a:latin typeface="Arial MT"/>
              <a:cs typeface="Arial MT"/>
            </a:endParaRPr>
          </a:p>
          <a:p>
            <a:pPr marL="82550">
              <a:lnSpc>
                <a:spcPct val="100000"/>
              </a:lnSpc>
              <a:spcBef>
                <a:spcPts val="480"/>
              </a:spcBef>
            </a:pPr>
            <a:r>
              <a:rPr sz="2000" dirty="0">
                <a:latin typeface="Arial MT"/>
                <a:cs typeface="Arial MT"/>
              </a:rPr>
              <a:t>}</a:t>
            </a:r>
            <a:endParaRPr sz="2000">
              <a:latin typeface="Arial MT"/>
              <a:cs typeface="Arial MT"/>
            </a:endParaRPr>
          </a:p>
        </p:txBody>
      </p:sp>
      <p:sp>
        <p:nvSpPr>
          <p:cNvPr id="4" name="object 4"/>
          <p:cNvSpPr txBox="1"/>
          <p:nvPr/>
        </p:nvSpPr>
        <p:spPr>
          <a:xfrm>
            <a:off x="258267" y="4064863"/>
            <a:ext cx="4794885" cy="1854835"/>
          </a:xfrm>
          <a:prstGeom prst="rect">
            <a:avLst/>
          </a:prstGeom>
        </p:spPr>
        <p:txBody>
          <a:bodyPr vert="horz" wrap="square" lIns="0" tIns="73660" rIns="0" bIns="0" rtlCol="0">
            <a:spAutoFit/>
          </a:bodyPr>
          <a:lstStyle/>
          <a:p>
            <a:pPr marL="12700">
              <a:lnSpc>
                <a:spcPct val="100000"/>
              </a:lnSpc>
              <a:spcBef>
                <a:spcPts val="580"/>
              </a:spcBef>
            </a:pPr>
            <a:r>
              <a:rPr sz="2000" dirty="0">
                <a:latin typeface="Arial MT"/>
                <a:cs typeface="Arial MT"/>
              </a:rPr>
              <a:t>}</a:t>
            </a:r>
            <a:endParaRPr sz="2000">
              <a:latin typeface="Arial MT"/>
              <a:cs typeface="Arial MT"/>
            </a:endParaRPr>
          </a:p>
          <a:p>
            <a:pPr marL="12700">
              <a:lnSpc>
                <a:spcPct val="100000"/>
              </a:lnSpc>
              <a:spcBef>
                <a:spcPts val="480"/>
              </a:spcBef>
            </a:pPr>
            <a:r>
              <a:rPr sz="2000" dirty="0">
                <a:latin typeface="Arial MT"/>
                <a:cs typeface="Arial MT"/>
              </a:rPr>
              <a:t>What</a:t>
            </a:r>
            <a:r>
              <a:rPr sz="2000" spc="-45" dirty="0">
                <a:latin typeface="Arial MT"/>
                <a:cs typeface="Arial MT"/>
              </a:rPr>
              <a:t> </a:t>
            </a:r>
            <a:r>
              <a:rPr sz="2000" dirty="0">
                <a:latin typeface="Arial MT"/>
                <a:cs typeface="Arial MT"/>
              </a:rPr>
              <a:t>will</a:t>
            </a:r>
            <a:r>
              <a:rPr sz="2000" spc="15" dirty="0">
                <a:latin typeface="Arial MT"/>
                <a:cs typeface="Arial MT"/>
              </a:rPr>
              <a:t> </a:t>
            </a:r>
            <a:r>
              <a:rPr sz="2000" dirty="0">
                <a:latin typeface="Arial MT"/>
                <a:cs typeface="Arial MT"/>
              </a:rPr>
              <a:t>be</a:t>
            </a:r>
            <a:r>
              <a:rPr sz="2000" spc="-20" dirty="0">
                <a:latin typeface="Arial MT"/>
                <a:cs typeface="Arial MT"/>
              </a:rPr>
              <a:t> </a:t>
            </a:r>
            <a:r>
              <a:rPr sz="2000" dirty="0">
                <a:latin typeface="Arial MT"/>
                <a:cs typeface="Arial MT"/>
              </a:rPr>
              <a:t>the</a:t>
            </a:r>
            <a:r>
              <a:rPr sz="2000" spc="-25" dirty="0">
                <a:latin typeface="Arial MT"/>
                <a:cs typeface="Arial MT"/>
              </a:rPr>
              <a:t> </a:t>
            </a:r>
            <a:r>
              <a:rPr sz="2000" dirty="0">
                <a:latin typeface="Arial MT"/>
                <a:cs typeface="Arial MT"/>
              </a:rPr>
              <a:t>output</a:t>
            </a:r>
            <a:r>
              <a:rPr sz="2000" spc="-40"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above</a:t>
            </a:r>
            <a:r>
              <a:rPr sz="2000" spc="-20" dirty="0">
                <a:latin typeface="Arial MT"/>
                <a:cs typeface="Arial MT"/>
              </a:rPr>
              <a:t> </a:t>
            </a:r>
            <a:r>
              <a:rPr sz="2000" dirty="0">
                <a:latin typeface="Arial MT"/>
                <a:cs typeface="Arial MT"/>
              </a:rPr>
              <a:t>program?</a:t>
            </a:r>
            <a:endParaRPr sz="2000">
              <a:latin typeface="Arial MT"/>
              <a:cs typeface="Arial MT"/>
            </a:endParaRPr>
          </a:p>
          <a:p>
            <a:pPr marL="322580" indent="-310515">
              <a:lnSpc>
                <a:spcPct val="100000"/>
              </a:lnSpc>
              <a:spcBef>
                <a:spcPts val="480"/>
              </a:spcBef>
              <a:buAutoNum type="alphaUcPeriod"/>
              <a:tabLst>
                <a:tab pos="323215" algn="l"/>
              </a:tabLst>
            </a:pPr>
            <a:r>
              <a:rPr sz="2000" dirty="0">
                <a:latin typeface="Arial MT"/>
                <a:cs typeface="Arial MT"/>
              </a:rPr>
              <a:t>Hello</a:t>
            </a:r>
            <a:r>
              <a:rPr sz="2000" spc="-40" dirty="0">
                <a:latin typeface="Arial MT"/>
                <a:cs typeface="Arial MT"/>
              </a:rPr>
              <a:t> </a:t>
            </a:r>
            <a:r>
              <a:rPr sz="2000" dirty="0">
                <a:latin typeface="Arial MT"/>
                <a:cs typeface="Arial MT"/>
              </a:rPr>
              <a:t>World</a:t>
            </a:r>
            <a:endParaRPr sz="2000">
              <a:latin typeface="Arial MT"/>
              <a:cs typeface="Arial MT"/>
            </a:endParaRPr>
          </a:p>
          <a:p>
            <a:pPr marL="391795" indent="-379730">
              <a:lnSpc>
                <a:spcPct val="100000"/>
              </a:lnSpc>
              <a:spcBef>
                <a:spcPts val="480"/>
              </a:spcBef>
              <a:buAutoNum type="alphaUcPeriod"/>
              <a:tabLst>
                <a:tab pos="391795" algn="l"/>
                <a:tab pos="392430" algn="l"/>
              </a:tabLst>
            </a:pPr>
            <a:r>
              <a:rPr sz="2000" dirty="0">
                <a:latin typeface="Arial MT"/>
                <a:cs typeface="Arial MT"/>
              </a:rPr>
              <a:t>Compilation</a:t>
            </a:r>
            <a:r>
              <a:rPr sz="2000" spc="-55" dirty="0">
                <a:latin typeface="Arial MT"/>
                <a:cs typeface="Arial MT"/>
              </a:rPr>
              <a:t> </a:t>
            </a:r>
            <a:r>
              <a:rPr sz="2000" dirty="0">
                <a:latin typeface="Arial MT"/>
                <a:cs typeface="Arial MT"/>
              </a:rPr>
              <a:t>Error</a:t>
            </a:r>
            <a:endParaRPr sz="2000">
              <a:latin typeface="Arial MT"/>
              <a:cs typeface="Arial MT"/>
            </a:endParaRPr>
          </a:p>
          <a:p>
            <a:pPr marL="355600" indent="-342900">
              <a:lnSpc>
                <a:spcPct val="100000"/>
              </a:lnSpc>
              <a:spcBef>
                <a:spcPts val="480"/>
              </a:spcBef>
              <a:buAutoNum type="alphaUcPeriod"/>
              <a:tabLst>
                <a:tab pos="355600" algn="l"/>
              </a:tabLst>
            </a:pPr>
            <a:r>
              <a:rPr sz="2000" dirty="0">
                <a:latin typeface="Arial MT"/>
                <a:cs typeface="Arial MT"/>
              </a:rPr>
              <a:t>None</a:t>
            </a:r>
            <a:r>
              <a:rPr sz="2000" spc="-35" dirty="0">
                <a:latin typeface="Arial MT"/>
                <a:cs typeface="Arial MT"/>
              </a:rPr>
              <a:t> </a:t>
            </a:r>
            <a:r>
              <a:rPr sz="2000" dirty="0">
                <a:latin typeface="Arial MT"/>
                <a:cs typeface="Arial MT"/>
              </a:rPr>
              <a:t>of</a:t>
            </a:r>
            <a:r>
              <a:rPr sz="2000" spc="-40" dirty="0">
                <a:latin typeface="Arial MT"/>
                <a:cs typeface="Arial MT"/>
              </a:rPr>
              <a:t> </a:t>
            </a:r>
            <a:r>
              <a:rPr sz="2000" dirty="0">
                <a:latin typeface="Arial MT"/>
                <a:cs typeface="Arial MT"/>
              </a:rPr>
              <a:t>the</a:t>
            </a:r>
            <a:r>
              <a:rPr sz="2000" spc="-40" dirty="0">
                <a:latin typeface="Arial MT"/>
                <a:cs typeface="Arial MT"/>
              </a:rPr>
              <a:t> </a:t>
            </a:r>
            <a:r>
              <a:rPr sz="2000" dirty="0">
                <a:latin typeface="Arial MT"/>
                <a:cs typeface="Arial MT"/>
              </a:rPr>
              <a:t>Above</a:t>
            </a:r>
            <a:endParaRPr sz="2000">
              <a:latin typeface="Arial MT"/>
              <a:cs typeface="Arial MT"/>
            </a:endParaRPr>
          </a:p>
        </p:txBody>
      </p:sp>
      <p:sp>
        <p:nvSpPr>
          <p:cNvPr id="5" name="object 5"/>
          <p:cNvSpPr txBox="1"/>
          <p:nvPr/>
        </p:nvSpPr>
        <p:spPr>
          <a:xfrm>
            <a:off x="5443854" y="2056257"/>
            <a:ext cx="3491865" cy="84836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Correct</a:t>
            </a:r>
            <a:r>
              <a:rPr sz="1800" b="1" spc="-75" dirty="0">
                <a:latin typeface="Arial"/>
                <a:cs typeface="Arial"/>
              </a:rPr>
              <a:t> </a:t>
            </a:r>
            <a:r>
              <a:rPr sz="1800" b="1" spc="-5" dirty="0">
                <a:latin typeface="Arial"/>
                <a:cs typeface="Arial"/>
              </a:rPr>
              <a:t>Answer</a:t>
            </a:r>
            <a:r>
              <a:rPr sz="1800" b="1" spc="-10" dirty="0">
                <a:latin typeface="Arial"/>
                <a:cs typeface="Arial"/>
              </a:rPr>
              <a:t> </a:t>
            </a:r>
            <a:r>
              <a:rPr sz="1800" b="1" dirty="0">
                <a:latin typeface="Arial"/>
                <a:cs typeface="Arial"/>
              </a:rPr>
              <a:t>:</a:t>
            </a:r>
            <a:r>
              <a:rPr sz="1800" b="1" spc="-25" dirty="0">
                <a:latin typeface="Arial"/>
                <a:cs typeface="Arial"/>
              </a:rPr>
              <a:t> </a:t>
            </a:r>
            <a:r>
              <a:rPr sz="1800" b="1" spc="-5" dirty="0">
                <a:latin typeface="Arial"/>
                <a:cs typeface="Arial"/>
              </a:rPr>
              <a:t>B</a:t>
            </a:r>
            <a:endParaRPr sz="1800">
              <a:latin typeface="Arial"/>
              <a:cs typeface="Arial"/>
            </a:endParaRPr>
          </a:p>
          <a:p>
            <a:pPr marL="12700" marR="5080">
              <a:lnSpc>
                <a:spcPct val="100000"/>
              </a:lnSpc>
            </a:pPr>
            <a:r>
              <a:rPr sz="1800" spc="-5" dirty="0">
                <a:latin typeface="Arial MT"/>
                <a:cs typeface="Arial MT"/>
              </a:rPr>
              <a:t>non-static method </a:t>
            </a:r>
            <a:r>
              <a:rPr sz="1800" dirty="0">
                <a:latin typeface="Arial MT"/>
                <a:cs typeface="Arial MT"/>
              </a:rPr>
              <a:t>test() </a:t>
            </a:r>
            <a:r>
              <a:rPr sz="1800" spc="-5" dirty="0">
                <a:latin typeface="Arial MT"/>
                <a:cs typeface="Arial MT"/>
              </a:rPr>
              <a:t>cannot be </a:t>
            </a:r>
            <a:r>
              <a:rPr sz="1800" spc="-490" dirty="0">
                <a:latin typeface="Arial MT"/>
                <a:cs typeface="Arial MT"/>
              </a:rPr>
              <a:t> </a:t>
            </a:r>
            <a:r>
              <a:rPr sz="1800" spc="-5" dirty="0">
                <a:latin typeface="Arial MT"/>
                <a:cs typeface="Arial MT"/>
              </a:rPr>
              <a:t>referenced </a:t>
            </a:r>
            <a:r>
              <a:rPr sz="1800" dirty="0">
                <a:latin typeface="Arial MT"/>
                <a:cs typeface="Arial MT"/>
              </a:rPr>
              <a:t>from</a:t>
            </a:r>
            <a:r>
              <a:rPr sz="1800" spc="-10" dirty="0">
                <a:latin typeface="Arial MT"/>
                <a:cs typeface="Arial MT"/>
              </a:rPr>
              <a:t> </a:t>
            </a:r>
            <a:r>
              <a:rPr sz="1800" spc="-5" dirty="0">
                <a:latin typeface="Arial MT"/>
                <a:cs typeface="Arial MT"/>
              </a:rPr>
              <a:t>a </a:t>
            </a:r>
            <a:r>
              <a:rPr sz="1800" dirty="0">
                <a:latin typeface="Arial MT"/>
                <a:cs typeface="Arial MT"/>
              </a:rPr>
              <a:t>static</a:t>
            </a:r>
            <a:r>
              <a:rPr sz="1800" spc="-10" dirty="0">
                <a:latin typeface="Arial MT"/>
                <a:cs typeface="Arial MT"/>
              </a:rPr>
              <a:t> </a:t>
            </a:r>
            <a:r>
              <a:rPr sz="1800" spc="-5" dirty="0">
                <a:latin typeface="Arial MT"/>
                <a:cs typeface="Arial MT"/>
              </a:rPr>
              <a:t>context</a:t>
            </a:r>
            <a:endParaRPr sz="1800">
              <a:latin typeface="Arial MT"/>
              <a:cs typeface="Arial M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5422" y="2867990"/>
            <a:ext cx="3228975" cy="848994"/>
          </a:xfrm>
          <a:prstGeom prst="rect">
            <a:avLst/>
          </a:prstGeom>
        </p:spPr>
        <p:txBody>
          <a:bodyPr vert="horz" wrap="square" lIns="0" tIns="12700" rIns="0" bIns="0" rtlCol="0">
            <a:spAutoFit/>
          </a:bodyPr>
          <a:lstStyle/>
          <a:p>
            <a:pPr marL="12700">
              <a:lnSpc>
                <a:spcPct val="100000"/>
              </a:lnSpc>
              <a:spcBef>
                <a:spcPts val="100"/>
              </a:spcBef>
            </a:pPr>
            <a:r>
              <a:rPr sz="5400" dirty="0"/>
              <a:t>Thank</a:t>
            </a:r>
            <a:r>
              <a:rPr sz="5400" spc="-90" dirty="0"/>
              <a:t> </a:t>
            </a:r>
            <a:r>
              <a:rPr sz="5400" dirty="0"/>
              <a:t>you</a:t>
            </a:r>
            <a:endParaRPr sz="5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41" y="80517"/>
            <a:ext cx="8021116" cy="492443"/>
          </a:xfrm>
        </p:spPr>
        <p:txBody>
          <a:bodyPr/>
          <a:lstStyle/>
          <a:p>
            <a:pPr algn="ctr"/>
            <a:r>
              <a:rPr lang="en-IN" dirty="0"/>
              <a:t>Syllabus</a:t>
            </a:r>
          </a:p>
        </p:txBody>
      </p:sp>
      <p:sp>
        <p:nvSpPr>
          <p:cNvPr id="3" name="Text Placeholder 2"/>
          <p:cNvSpPr>
            <a:spLocks noGrp="1"/>
          </p:cNvSpPr>
          <p:nvPr>
            <p:ph type="body" idx="1"/>
          </p:nvPr>
        </p:nvSpPr>
        <p:spPr>
          <a:xfrm>
            <a:off x="665175" y="685800"/>
            <a:ext cx="7813649" cy="5170646"/>
          </a:xfrm>
        </p:spPr>
        <p:txBody>
          <a:bodyPr/>
          <a:lstStyle/>
          <a:p>
            <a:r>
              <a:rPr lang="en-US" sz="1400" dirty="0"/>
              <a:t>UNIT 1 BASICS OF JAVA </a:t>
            </a:r>
          </a:p>
          <a:p>
            <a:r>
              <a:rPr lang="en-US" sz="1400" dirty="0"/>
              <a:t>Features of Object Oriented Programming and Java, Basics of Java programming, Data types, Variables, Operators, </a:t>
            </a:r>
          </a:p>
          <a:p>
            <a:r>
              <a:rPr lang="en-US" sz="1400" dirty="0"/>
              <a:t>Control structures including selection, Looping, Java methods, Overloading, Math class, Arrays in java.</a:t>
            </a:r>
          </a:p>
          <a:p>
            <a:r>
              <a:rPr lang="en-US" sz="1400" dirty="0"/>
              <a:t>7 Hrs.</a:t>
            </a:r>
          </a:p>
          <a:p>
            <a:r>
              <a:rPr lang="en-US" sz="1400" dirty="0"/>
              <a:t>UNIT 2 INHERITANCE </a:t>
            </a:r>
          </a:p>
          <a:p>
            <a:r>
              <a:rPr lang="en-US" sz="1400" dirty="0"/>
              <a:t>Basics of objects and classes in java, Constructors, Visibility modifiers, Inbuilt classes in Java, this reference; Inheritance in </a:t>
            </a:r>
          </a:p>
          <a:p>
            <a:r>
              <a:rPr lang="en-US" sz="1400" dirty="0"/>
              <a:t>java, Overriding, Object class, Polymorphism, Dynamic binding, Abstract class, Interface in java, Package in java.</a:t>
            </a:r>
          </a:p>
          <a:p>
            <a:r>
              <a:rPr lang="en-US" sz="1400" dirty="0"/>
              <a:t>7 Hrs. </a:t>
            </a:r>
          </a:p>
          <a:p>
            <a:r>
              <a:rPr lang="en-US" sz="1400" dirty="0"/>
              <a:t>UNIT 3 I/O PROGRAMMING, EXCEPTION AND MULTITHREADING </a:t>
            </a:r>
          </a:p>
          <a:p>
            <a:r>
              <a:rPr lang="en-US" sz="1400" dirty="0"/>
              <a:t>Introduction to Java IO streams, Character and Binary streams, reading data from and writing data to files, Difference </a:t>
            </a:r>
          </a:p>
          <a:p>
            <a:r>
              <a:rPr lang="en-US" sz="1400" dirty="0"/>
              <a:t>between error and exception, Exception handling in Java, Multithreading in Java, Thread life cycle and methods, Runnable </a:t>
            </a:r>
          </a:p>
          <a:p>
            <a:r>
              <a:rPr lang="en-US" sz="1400" dirty="0"/>
              <a:t>interface, Thread synchronization</a:t>
            </a:r>
          </a:p>
          <a:p>
            <a:r>
              <a:rPr lang="en-US" sz="1400" dirty="0"/>
              <a:t>6 Hrs. </a:t>
            </a:r>
          </a:p>
          <a:p>
            <a:r>
              <a:rPr lang="en-US" sz="1400" dirty="0"/>
              <a:t>UNIT 4 EVENT HANDLING AND GUI PROGRAMMING </a:t>
            </a:r>
          </a:p>
          <a:p>
            <a:r>
              <a:rPr lang="en-US" sz="1400" dirty="0"/>
              <a:t>Event handling in Java, GUI Components and Layouts, Applet and its life cycle.</a:t>
            </a:r>
          </a:p>
          <a:p>
            <a:r>
              <a:rPr lang="en-US" sz="1400" dirty="0"/>
              <a:t>6 Hrs. </a:t>
            </a:r>
          </a:p>
          <a:p>
            <a:r>
              <a:rPr lang="en-US" sz="1400" dirty="0"/>
              <a:t>Max. 26 Hrs. </a:t>
            </a:r>
          </a:p>
          <a:p>
            <a:endParaRPr lang="en-IN" sz="1400" dirty="0"/>
          </a:p>
        </p:txBody>
      </p:sp>
    </p:spTree>
    <p:extLst>
      <p:ext uri="{BB962C8B-B14F-4D97-AF65-F5344CB8AC3E}">
        <p14:creationId xmlns:p14="http://schemas.microsoft.com/office/powerpoint/2010/main" val="370038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1808" rIns="0" bIns="0" rtlCol="0">
            <a:spAutoFit/>
          </a:bodyPr>
          <a:lstStyle/>
          <a:p>
            <a:pPr marL="12700">
              <a:lnSpc>
                <a:spcPct val="100000"/>
              </a:lnSpc>
            </a:pPr>
            <a:r>
              <a:rPr spc="-80" dirty="0"/>
              <a:t>What </a:t>
            </a:r>
            <a:r>
              <a:rPr spc="-55" dirty="0"/>
              <a:t>is </a:t>
            </a:r>
            <a:r>
              <a:rPr spc="-80" dirty="0"/>
              <a:t>this </a:t>
            </a:r>
            <a:r>
              <a:rPr spc="-85" dirty="0"/>
              <a:t>course </a:t>
            </a:r>
            <a:r>
              <a:rPr spc="-70" dirty="0"/>
              <a:t>all</a:t>
            </a:r>
            <a:r>
              <a:rPr spc="-800" dirty="0"/>
              <a:t> </a:t>
            </a:r>
            <a:r>
              <a:rPr spc="-85" dirty="0"/>
              <a:t>about?</a:t>
            </a:r>
          </a:p>
        </p:txBody>
      </p:sp>
      <p:sp>
        <p:nvSpPr>
          <p:cNvPr id="4" name="TextBox 3"/>
          <p:cNvSpPr txBox="1"/>
          <p:nvPr/>
        </p:nvSpPr>
        <p:spPr>
          <a:xfrm>
            <a:off x="533400" y="1295400"/>
            <a:ext cx="7467600" cy="2862322"/>
          </a:xfrm>
          <a:prstGeom prst="rect">
            <a:avLst/>
          </a:prstGeom>
          <a:noFill/>
        </p:spPr>
        <p:txBody>
          <a:bodyPr wrap="square" rtlCol="0">
            <a:spAutoFit/>
          </a:bodyPr>
          <a:lstStyle/>
          <a:p>
            <a:r>
              <a:rPr lang="en-US" dirty="0"/>
              <a:t>COURSE OUTCOMES </a:t>
            </a:r>
          </a:p>
          <a:p>
            <a:r>
              <a:rPr lang="en-US" dirty="0"/>
              <a:t>On completion of the course, student will be able to </a:t>
            </a:r>
          </a:p>
          <a:p>
            <a:r>
              <a:rPr lang="en-US" dirty="0"/>
              <a:t>CO1- Describe the basic features of </a:t>
            </a:r>
            <a:r>
              <a:rPr lang="en-US" dirty="0" err="1"/>
              <a:t>Obejct</a:t>
            </a:r>
            <a:r>
              <a:rPr lang="en-US" dirty="0"/>
              <a:t>-oriented programming and map them with the Java. </a:t>
            </a:r>
          </a:p>
          <a:p>
            <a:r>
              <a:rPr lang="en-US" dirty="0"/>
              <a:t>CO2- Distinguish Objects and Classes using Java.</a:t>
            </a:r>
          </a:p>
          <a:p>
            <a:r>
              <a:rPr lang="en-US" dirty="0"/>
              <a:t>CO3- Demonstrate Inheritance and Runtime Polymorphism</a:t>
            </a:r>
          </a:p>
          <a:p>
            <a:r>
              <a:rPr lang="en-US" dirty="0"/>
              <a:t>CO4- Apply I/O handling, exception handling for interactive problem.</a:t>
            </a:r>
          </a:p>
          <a:p>
            <a:r>
              <a:rPr lang="en-US" dirty="0"/>
              <a:t>CO5- Use the concepts of Event Handling in GUI Programming.</a:t>
            </a:r>
          </a:p>
          <a:p>
            <a:r>
              <a:rPr lang="en-US" dirty="0"/>
              <a:t>CO6- Construct object-oriented solutions for small systems involving multiple objects.</a:t>
            </a:r>
          </a:p>
        </p:txBody>
      </p:sp>
    </p:spTree>
    <p:extLst>
      <p:ext uri="{BB962C8B-B14F-4D97-AF65-F5344CB8AC3E}">
        <p14:creationId xmlns:p14="http://schemas.microsoft.com/office/powerpoint/2010/main" val="1604203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216DBAAB8B9841BE2256E0E94E3F17" ma:contentTypeVersion="0" ma:contentTypeDescription="Create a new document." ma:contentTypeScope="" ma:versionID="61bbb1c720265e504b6d40b63ac27f61">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7D89D4-06D4-4419-B1AE-B1E530AADE2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2EFE0EC-9EAF-43ED-9512-D5D98EA68D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B1DA5D6-5B91-4820-AE17-1422512DD8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1003</TotalTime>
  <Words>3429</Words>
  <Application>Microsoft Office PowerPoint</Application>
  <PresentationFormat>On-screen Show (4:3)</PresentationFormat>
  <Paragraphs>599</Paragraphs>
  <Slides>74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Arial MT</vt:lpstr>
      <vt:lpstr>Calibri</vt:lpstr>
      <vt:lpstr>Segoe UI Symbol</vt:lpstr>
      <vt:lpstr>Times New Roman</vt:lpstr>
      <vt:lpstr>urw-din</vt:lpstr>
      <vt:lpstr>Wingdings</vt:lpstr>
      <vt:lpstr>Office Theme</vt:lpstr>
      <vt:lpstr>PowerPoint Presentation</vt:lpstr>
      <vt:lpstr>PowerPoint Presentation</vt:lpstr>
      <vt:lpstr>About You?</vt:lpstr>
      <vt:lpstr>About Me</vt:lpstr>
      <vt:lpstr>PowerPoint Presentation</vt:lpstr>
      <vt:lpstr>What I Appreciate</vt:lpstr>
      <vt:lpstr>What I Do Not Appreciate</vt:lpstr>
      <vt:lpstr>Syllabus</vt:lpstr>
      <vt:lpstr>What is this course all about?</vt:lpstr>
      <vt:lpstr>What is this course all about?</vt:lpstr>
      <vt:lpstr>What is this course all about?</vt:lpstr>
      <vt:lpstr>What is this course all about?</vt:lpstr>
      <vt:lpstr>What is this course all about?</vt:lpstr>
      <vt:lpstr>What is this course all about?</vt:lpstr>
      <vt:lpstr>What I expect from you?</vt:lpstr>
      <vt:lpstr>What I expect from you?</vt:lpstr>
      <vt:lpstr>Text Books</vt:lpstr>
      <vt:lpstr>Introduction to JAVA</vt:lpstr>
      <vt:lpstr>JAVA language and JVM</vt:lpstr>
      <vt:lpstr>Java : Characteristics</vt:lpstr>
      <vt:lpstr>C/C++ Program  Execution Stages</vt:lpstr>
      <vt:lpstr>How a JAVA Program is Executed</vt:lpstr>
      <vt:lpstr>Compilation</vt:lpstr>
      <vt:lpstr>JAVA Compiler</vt:lpstr>
      <vt:lpstr>PowerPoint Presentation</vt:lpstr>
      <vt:lpstr>JAVA Bytecode</vt:lpstr>
      <vt:lpstr>Java Virtual Machine</vt:lpstr>
      <vt:lpstr>Java Virtual Machine</vt:lpstr>
      <vt:lpstr>PowerPoint Presentation</vt:lpstr>
      <vt:lpstr>Starting With JAVA</vt:lpstr>
      <vt:lpstr>PowerPoint Presentation</vt:lpstr>
      <vt:lpstr>Executing your JAVA program</vt:lpstr>
      <vt:lpstr>Get into the Folder</vt:lpstr>
      <vt:lpstr>First JAVA Program</vt:lpstr>
      <vt:lpstr>First Java Program</vt:lpstr>
      <vt:lpstr>Why/How the program executes  from Main method?</vt:lpstr>
      <vt:lpstr>How MAIN is recognized in JAVA?</vt:lpstr>
      <vt:lpstr>PowerPoint Presentation</vt:lpstr>
      <vt:lpstr>How main is recognized in Java</vt:lpstr>
      <vt:lpstr>Syntax for MAIN method</vt:lpstr>
      <vt:lpstr>First Java Program</vt:lpstr>
      <vt:lpstr>Dynamic Linking</vt:lpstr>
      <vt:lpstr>Primitive Data Types in JAVA</vt:lpstr>
      <vt:lpstr>Java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vt:lpstr>
      <vt:lpstr>Alternative Array Declaration  Syntax</vt:lpstr>
      <vt:lpstr>Conditional</vt:lpstr>
      <vt:lpstr>Nested If-else- multiple options/ statements</vt:lpstr>
      <vt:lpstr>Ladder if- else (multiple options/ statements)</vt:lpstr>
      <vt:lpstr>Loops</vt:lpstr>
      <vt:lpstr>Iteration Statements</vt:lpstr>
      <vt:lpstr>For-Each Loop</vt:lpstr>
      <vt:lpstr>PowerPoint Presentation</vt:lpstr>
      <vt:lpstr>PowerPoint Presentation</vt:lpstr>
      <vt:lpstr>PowerPoint Presentation</vt:lpstr>
      <vt:lpstr>Generation Garbage Collection</vt:lpstr>
      <vt:lpstr>MCQs</vt:lpstr>
      <vt:lpstr>Which three are legal array declarations?</vt:lpstr>
      <vt:lpstr>Which is the valid declarations within an  interface definition?</vt:lpstr>
      <vt:lpstr>What is process of defining two or more  methods within same class that have same  name but different parameters declaration?</vt:lpstr>
      <vt:lpstr>Which of the following statements are  incorrect?</vt:lpstr>
      <vt:lpstr>PowerPoint Presentation</vt:lpstr>
      <vt:lpstr>PowerPoint Presentation</vt:lpstr>
      <vt:lpstr>PowerPoint Presentation</vt:lpstr>
      <vt:lpstr>public class Trial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Language</dc:title>
  <dc:creator>Saurabh</dc:creator>
  <cp:lastModifiedBy>parth jangle</cp:lastModifiedBy>
  <cp:revision>42</cp:revision>
  <dcterms:created xsi:type="dcterms:W3CDTF">2021-08-18T04:51:20Z</dcterms:created>
  <dcterms:modified xsi:type="dcterms:W3CDTF">2023-09-09T06:35:27Z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2016-10-05T00:00:00Z</vt:filetime>
  </property>
  <property fmtid="{D5CDD505-2E9C-101B-9397-08002B2CF9AE}" pid="3" name="Creator">
    <vt:lpwstr>Microsoft® PowerPoint® 2010</vt:lpwstr>
  </property>
  <property fmtid="{D5CDD505-2E9C-101B-9397-08002B2CF9AE}" pid="4" name="LastSaved">
    <vt:filetime>2021-08-18T00:00:00Z</vt:filetime>
  </property>
  <property fmtid="{D5CDD505-2E9C-101B-9397-08002B2CF9AE}" pid="5" name="ContentTypeId">
    <vt:lpwstr>0x0101004B216DBAAB8B9841BE2256E0E94E3F17</vt:lpwstr>
  </property>
</Properties>
</file>