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3.xml" ContentType="application/vnd.openxmlformats-officedocument.presentationml.slide+xml"/>
  <Override PartName="/ppt/slides/slide74.xml" ContentType="application/vnd.openxmlformats-officedocument.presentationml.slide+xml"/>
  <Override PartName="/ppt/slides/slide7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85.xml" ContentType="application/vnd.openxmlformats-officedocument.presentationml.slide+xml"/>
  <Override PartName="/ppt/slides/slide9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8.xml" ContentType="application/vnd.openxmlformats-officedocument.presentationml.slide+xml"/>
  <Override PartName="/ppt/slides/slide96.xml" ContentType="application/vnd.openxmlformats-officedocument.presentationml.slide+xml"/>
  <Override PartName="/ppt/slides/slide87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5.xml" ContentType="application/vnd.openxmlformats-officedocument.presentationml.slide+xml"/>
  <Override PartName="/ppt/slides/slide91.xml" ContentType="application/vnd.openxmlformats-officedocument.presentationml.slide+xml"/>
  <Override PartName="/ppt/slides/slide89.xml" ContentType="application/vnd.openxmlformats-officedocument.presentationml.slide+xml"/>
  <Override PartName="/ppt/slides/slide92.xml" ContentType="application/vnd.openxmlformats-officedocument.presentationml.slide+xml"/>
  <Override PartName="/ppt/slides/slide9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1140" y="1490218"/>
            <a:ext cx="4062095" cy="372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441" y="80517"/>
            <a:ext cx="802111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175" y="1744726"/>
            <a:ext cx="7813649" cy="287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12" y="66675"/>
            <a:ext cx="9022080" cy="6697980"/>
            <a:chOff x="61912" y="66675"/>
            <a:chExt cx="9022080" cy="6697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87" y="69850"/>
              <a:ext cx="9013888" cy="66913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087" y="69850"/>
              <a:ext cx="9014460" cy="6691630"/>
            </a:xfrm>
            <a:custGeom>
              <a:avLst/>
              <a:gdLst/>
              <a:ahLst/>
              <a:cxnLst/>
              <a:rect l="l" t="t" r="r" b="b"/>
              <a:pathLst>
                <a:path w="9014460" h="6691630">
                  <a:moveTo>
                    <a:pt x="0" y="329819"/>
                  </a:moveTo>
                  <a:lnTo>
                    <a:pt x="3576" y="281088"/>
                  </a:lnTo>
                  <a:lnTo>
                    <a:pt x="13964" y="234576"/>
                  </a:lnTo>
                  <a:lnTo>
                    <a:pt x="30653" y="190791"/>
                  </a:lnTo>
                  <a:lnTo>
                    <a:pt x="53135" y="150245"/>
                  </a:lnTo>
                  <a:lnTo>
                    <a:pt x="80898" y="113448"/>
                  </a:lnTo>
                  <a:lnTo>
                    <a:pt x="113432" y="80911"/>
                  </a:lnTo>
                  <a:lnTo>
                    <a:pt x="150228" y="53144"/>
                  </a:lnTo>
                  <a:lnTo>
                    <a:pt x="190774" y="30660"/>
                  </a:lnTo>
                  <a:lnTo>
                    <a:pt x="234562" y="13967"/>
                  </a:lnTo>
                  <a:lnTo>
                    <a:pt x="281080" y="3576"/>
                  </a:lnTo>
                  <a:lnTo>
                    <a:pt x="329819" y="0"/>
                  </a:lnTo>
                  <a:lnTo>
                    <a:pt x="8684069" y="0"/>
                  </a:lnTo>
                  <a:lnTo>
                    <a:pt x="8732799" y="3576"/>
                  </a:lnTo>
                  <a:lnTo>
                    <a:pt x="8779312" y="13967"/>
                  </a:lnTo>
                  <a:lnTo>
                    <a:pt x="8823097" y="30660"/>
                  </a:lnTo>
                  <a:lnTo>
                    <a:pt x="8863643" y="53144"/>
                  </a:lnTo>
                  <a:lnTo>
                    <a:pt x="8900440" y="80911"/>
                  </a:lnTo>
                  <a:lnTo>
                    <a:pt x="8932977" y="113448"/>
                  </a:lnTo>
                  <a:lnTo>
                    <a:pt x="8960743" y="150245"/>
                  </a:lnTo>
                  <a:lnTo>
                    <a:pt x="8983228" y="190791"/>
                  </a:lnTo>
                  <a:lnTo>
                    <a:pt x="8999921" y="234576"/>
                  </a:lnTo>
                  <a:lnTo>
                    <a:pt x="9010311" y="281088"/>
                  </a:lnTo>
                  <a:lnTo>
                    <a:pt x="9013888" y="329819"/>
                  </a:lnTo>
                  <a:lnTo>
                    <a:pt x="9013888" y="6361493"/>
                  </a:lnTo>
                  <a:lnTo>
                    <a:pt x="9010311" y="6410232"/>
                  </a:lnTo>
                  <a:lnTo>
                    <a:pt x="8999921" y="6456750"/>
                  </a:lnTo>
                  <a:lnTo>
                    <a:pt x="8983228" y="6500537"/>
                  </a:lnTo>
                  <a:lnTo>
                    <a:pt x="8960743" y="6541084"/>
                  </a:lnTo>
                  <a:lnTo>
                    <a:pt x="8932977" y="6577879"/>
                  </a:lnTo>
                  <a:lnTo>
                    <a:pt x="8900440" y="6610414"/>
                  </a:lnTo>
                  <a:lnTo>
                    <a:pt x="8863643" y="6638177"/>
                  </a:lnTo>
                  <a:lnTo>
                    <a:pt x="8823097" y="6660658"/>
                  </a:lnTo>
                  <a:lnTo>
                    <a:pt x="8779312" y="6677348"/>
                  </a:lnTo>
                  <a:lnTo>
                    <a:pt x="8732799" y="6687736"/>
                  </a:lnTo>
                  <a:lnTo>
                    <a:pt x="8684069" y="6691312"/>
                  </a:lnTo>
                  <a:lnTo>
                    <a:pt x="329819" y="6691312"/>
                  </a:lnTo>
                  <a:lnTo>
                    <a:pt x="281080" y="6687736"/>
                  </a:lnTo>
                  <a:lnTo>
                    <a:pt x="234562" y="6677348"/>
                  </a:lnTo>
                  <a:lnTo>
                    <a:pt x="190774" y="6660658"/>
                  </a:lnTo>
                  <a:lnTo>
                    <a:pt x="150228" y="6638177"/>
                  </a:lnTo>
                  <a:lnTo>
                    <a:pt x="113432" y="6610414"/>
                  </a:lnTo>
                  <a:lnTo>
                    <a:pt x="80898" y="6577879"/>
                  </a:lnTo>
                  <a:lnTo>
                    <a:pt x="53135" y="6541084"/>
                  </a:lnTo>
                  <a:lnTo>
                    <a:pt x="30653" y="6500537"/>
                  </a:lnTo>
                  <a:lnTo>
                    <a:pt x="13964" y="6456750"/>
                  </a:lnTo>
                  <a:lnTo>
                    <a:pt x="3576" y="6410232"/>
                  </a:lnTo>
                  <a:lnTo>
                    <a:pt x="0" y="6361493"/>
                  </a:lnTo>
                  <a:lnTo>
                    <a:pt x="0" y="32981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00" y="1397000"/>
              <a:ext cx="9020175" cy="120650"/>
            </a:xfrm>
            <a:custGeom>
              <a:avLst/>
              <a:gdLst/>
              <a:ahLst/>
              <a:cxnLst/>
              <a:rect l="l" t="t" r="r" b="b"/>
              <a:pathLst>
                <a:path w="9020175" h="120650">
                  <a:moveTo>
                    <a:pt x="9020175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9020175" y="120650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0" y="2976626"/>
              <a:ext cx="9020175" cy="111125"/>
            </a:xfrm>
            <a:custGeom>
              <a:avLst/>
              <a:gdLst/>
              <a:ahLst/>
              <a:cxnLst/>
              <a:rect l="l" t="t" r="r" b="b"/>
              <a:pathLst>
                <a:path w="9020175" h="111125">
                  <a:moveTo>
                    <a:pt x="9020175" y="0"/>
                  </a:moveTo>
                  <a:lnTo>
                    <a:pt x="0" y="0"/>
                  </a:lnTo>
                  <a:lnTo>
                    <a:pt x="0" y="111125"/>
                  </a:lnTo>
                  <a:lnTo>
                    <a:pt x="9020175" y="111125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70405" y="3738473"/>
            <a:ext cx="6408420" cy="13563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78305" algn="r">
              <a:lnSpc>
                <a:spcPct val="119300"/>
              </a:lnSpc>
              <a:spcBef>
                <a:spcPts val="95"/>
              </a:spcBef>
            </a:pPr>
            <a:r>
              <a:rPr lang="en-IN" dirty="0" smtClean="0">
                <a:solidFill>
                  <a:srgbClr val="696363"/>
                </a:solidFill>
                <a:latin typeface="Arial MT"/>
                <a:cs typeface="Arial MT"/>
              </a:rPr>
              <a:t>Dr </a:t>
            </a:r>
            <a:r>
              <a:rPr lang="en-IN" dirty="0" err="1" smtClean="0">
                <a:solidFill>
                  <a:srgbClr val="696363"/>
                </a:solidFill>
                <a:latin typeface="Arial MT"/>
                <a:cs typeface="Arial MT"/>
              </a:rPr>
              <a:t>Debabrata</a:t>
            </a:r>
            <a:r>
              <a:rPr lang="en-IN" dirty="0" smtClean="0">
                <a:solidFill>
                  <a:srgbClr val="696363"/>
                </a:solidFill>
                <a:latin typeface="Arial MT"/>
                <a:cs typeface="Arial MT"/>
              </a:rPr>
              <a:t> Swain</a:t>
            </a:r>
            <a:r>
              <a:rPr spc="-20" dirty="0" smtClean="0">
                <a:solidFill>
                  <a:srgbClr val="696363"/>
                </a:solidFill>
                <a:latin typeface="Arial MT"/>
                <a:cs typeface="Arial MT"/>
              </a:rPr>
              <a:t> </a:t>
            </a:r>
            <a:endParaRPr lang="en-IN" spc="-20" dirty="0" smtClean="0">
              <a:solidFill>
                <a:srgbClr val="696363"/>
              </a:solidFill>
              <a:latin typeface="Arial MT"/>
              <a:cs typeface="Arial MT"/>
            </a:endParaRPr>
          </a:p>
          <a:p>
            <a:pPr marL="12700" marR="5080" indent="1678305" algn="r">
              <a:lnSpc>
                <a:spcPct val="119300"/>
              </a:lnSpc>
              <a:spcBef>
                <a:spcPts val="95"/>
              </a:spcBef>
            </a:pPr>
            <a:r>
              <a:rPr spc="-705" dirty="0" smtClean="0">
                <a:solidFill>
                  <a:srgbClr val="696363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696363"/>
                </a:solidFill>
                <a:latin typeface="Arial MT"/>
                <a:cs typeface="Arial MT"/>
              </a:rPr>
              <a:t>Department of Computer </a:t>
            </a:r>
            <a:r>
              <a:rPr lang="en-IN" dirty="0" smtClean="0">
                <a:solidFill>
                  <a:srgbClr val="696363"/>
                </a:solidFill>
                <a:latin typeface="Arial MT"/>
                <a:cs typeface="Arial MT"/>
              </a:rPr>
              <a:t>Science &amp; </a:t>
            </a:r>
            <a:r>
              <a:rPr dirty="0" smtClean="0">
                <a:solidFill>
                  <a:srgbClr val="696363"/>
                </a:solidFill>
                <a:latin typeface="Arial MT"/>
                <a:cs typeface="Arial MT"/>
              </a:rPr>
              <a:t>Engineering </a:t>
            </a:r>
            <a:r>
              <a:rPr spc="5" dirty="0" smtClean="0">
                <a:solidFill>
                  <a:srgbClr val="696363"/>
                </a:solidFill>
                <a:latin typeface="Arial MT"/>
                <a:cs typeface="Arial MT"/>
              </a:rPr>
              <a:t> </a:t>
            </a:r>
            <a:endParaRPr lang="en-IN" spc="5" dirty="0" smtClean="0">
              <a:solidFill>
                <a:srgbClr val="696363"/>
              </a:solidFill>
              <a:latin typeface="Arial MT"/>
              <a:cs typeface="Arial MT"/>
            </a:endParaRPr>
          </a:p>
          <a:p>
            <a:pPr marL="12700" marR="5080" indent="1678305" algn="r">
              <a:lnSpc>
                <a:spcPct val="119300"/>
              </a:lnSpc>
              <a:spcBef>
                <a:spcPts val="95"/>
              </a:spcBef>
            </a:pPr>
            <a:r>
              <a:rPr lang="en-IN" spc="-5" dirty="0" smtClean="0">
                <a:solidFill>
                  <a:srgbClr val="696363"/>
                </a:solidFill>
                <a:latin typeface="Arial MT"/>
                <a:cs typeface="Arial MT"/>
              </a:rPr>
              <a:t>PDEU, </a:t>
            </a:r>
            <a:r>
              <a:rPr lang="en-IN" spc="-5" dirty="0" err="1" smtClean="0">
                <a:solidFill>
                  <a:srgbClr val="696363"/>
                </a:solidFill>
                <a:latin typeface="Arial MT"/>
                <a:cs typeface="Arial MT"/>
              </a:rPr>
              <a:t>Gandhinagar</a:t>
            </a:r>
            <a:r>
              <a:rPr spc="5" dirty="0" smtClean="0">
                <a:solidFill>
                  <a:srgbClr val="696363"/>
                </a:solidFill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29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  <a:p>
            <a:pPr marL="1054100" marR="1045210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Oriented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Programming </a:t>
            </a:r>
            <a:r>
              <a:rPr sz="3600" b="1" spc="-9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(Java)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71944"/>
            <a:ext cx="6884034" cy="64833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Example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class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Student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{</a:t>
            </a:r>
            <a:endParaRPr sz="2300">
              <a:latin typeface="Arial MT"/>
              <a:cs typeface="Arial MT"/>
            </a:endParaRPr>
          </a:p>
          <a:p>
            <a:pPr marL="926465" marR="1247140">
              <a:lnSpc>
                <a:spcPct val="121700"/>
              </a:lnSpc>
              <a:spcBef>
                <a:spcPts val="5"/>
              </a:spcBef>
              <a:tabLst>
                <a:tab pos="2999740" algn="l"/>
              </a:tabLst>
            </a:pP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//declaration</a:t>
            </a:r>
            <a:r>
              <a:rPr sz="23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of	members</a:t>
            </a:r>
            <a:r>
              <a:rPr sz="23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3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variables </a:t>
            </a:r>
            <a:r>
              <a:rPr sz="2300" spc="-6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private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int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rollNo;</a:t>
            </a:r>
            <a:endParaRPr sz="23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private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String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name;</a:t>
            </a:r>
            <a:endParaRPr sz="2300">
              <a:latin typeface="Arial MT"/>
              <a:cs typeface="Arial MT"/>
            </a:endParaRPr>
          </a:p>
          <a:p>
            <a:pPr marL="926465" marR="503555">
              <a:lnSpc>
                <a:spcPct val="121700"/>
              </a:lnSpc>
            </a:pP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//declaration</a:t>
            </a:r>
            <a:r>
              <a:rPr sz="23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3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member</a:t>
            </a:r>
            <a:r>
              <a:rPr sz="23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functions/</a:t>
            </a:r>
            <a:r>
              <a:rPr sz="23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0000"/>
                </a:solidFill>
                <a:latin typeface="Arial MT"/>
                <a:cs typeface="Arial MT"/>
              </a:rPr>
              <a:t>method </a:t>
            </a:r>
            <a:r>
              <a:rPr sz="2300" spc="-6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public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void </a:t>
            </a:r>
            <a:r>
              <a:rPr sz="2300" dirty="0">
                <a:latin typeface="Arial MT"/>
                <a:cs typeface="Arial MT"/>
              </a:rPr>
              <a:t>setData(int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roll,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String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n)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rollNo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=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roll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;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name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=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n;</a:t>
            </a:r>
            <a:endParaRPr sz="23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300" b="1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 marL="1841500" marR="5080" indent="-915035">
              <a:lnSpc>
                <a:spcPct val="121700"/>
              </a:lnSpc>
            </a:pPr>
            <a:r>
              <a:rPr sz="2300" dirty="0">
                <a:latin typeface="Arial MT"/>
                <a:cs typeface="Arial MT"/>
              </a:rPr>
              <a:t>public </a:t>
            </a:r>
            <a:r>
              <a:rPr sz="2300" spc="-5" dirty="0">
                <a:latin typeface="Arial MT"/>
                <a:cs typeface="Arial MT"/>
              </a:rPr>
              <a:t>void </a:t>
            </a:r>
            <a:r>
              <a:rPr sz="2300" dirty="0">
                <a:latin typeface="Arial MT"/>
                <a:cs typeface="Arial MT"/>
              </a:rPr>
              <a:t>displayData() </a:t>
            </a:r>
            <a:r>
              <a:rPr sz="2300" b="1" dirty="0">
                <a:latin typeface="Arial"/>
                <a:cs typeface="Arial"/>
              </a:rPr>
              <a:t>{ 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 MT"/>
                <a:cs typeface="Arial MT"/>
              </a:rPr>
              <a:t>System.out.println(“Roll </a:t>
            </a:r>
            <a:r>
              <a:rPr sz="2300" dirty="0">
                <a:latin typeface="Arial MT"/>
                <a:cs typeface="Arial MT"/>
              </a:rPr>
              <a:t>No = “+rollNo);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System.out.println(“Name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=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“+name);</a:t>
            </a:r>
            <a:endParaRPr sz="23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300" b="1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}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8398" y="0"/>
            <a:ext cx="369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Creating</a:t>
            </a:r>
            <a:r>
              <a:rPr sz="4000" spc="-4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objects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67" y="353093"/>
            <a:ext cx="8141970" cy="6107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dirty="0">
                <a:latin typeface="Arial MT"/>
                <a:cs typeface="Arial MT"/>
              </a:rPr>
              <a:t>public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class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ObjectDemo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{</a:t>
            </a:r>
            <a:endParaRPr sz="23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public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static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void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main(String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args[])</a:t>
            </a:r>
            <a:endParaRPr sz="23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{</a:t>
            </a:r>
            <a:endParaRPr sz="2300">
              <a:latin typeface="Arial MT"/>
              <a:cs typeface="Arial MT"/>
            </a:endParaRPr>
          </a:p>
          <a:p>
            <a:pPr marL="1226820" algn="just">
              <a:lnSpc>
                <a:spcPct val="100000"/>
              </a:lnSpc>
              <a:spcBef>
                <a:spcPts val="600"/>
              </a:spcBef>
            </a:pPr>
            <a:r>
              <a:rPr sz="2300" spc="-5" dirty="0">
                <a:latin typeface="Arial MT"/>
                <a:cs typeface="Arial MT"/>
              </a:rPr>
              <a:t>//declaration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of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object</a:t>
            </a:r>
            <a:endParaRPr sz="2300">
              <a:latin typeface="Arial MT"/>
              <a:cs typeface="Arial MT"/>
            </a:endParaRPr>
          </a:p>
          <a:p>
            <a:pPr marL="1264920" marR="5080" indent="-15240" algn="just">
              <a:lnSpc>
                <a:spcPct val="120900"/>
              </a:lnSpc>
              <a:spcBef>
                <a:spcPts val="10"/>
              </a:spcBef>
            </a:pPr>
            <a:r>
              <a:rPr sz="2400" spc="-5" dirty="0">
                <a:latin typeface="Arial MT"/>
                <a:cs typeface="Arial MT"/>
              </a:rPr>
              <a:t>Student </a:t>
            </a:r>
            <a:r>
              <a:rPr sz="2400" dirty="0">
                <a:latin typeface="Arial MT"/>
                <a:cs typeface="Arial MT"/>
              </a:rPr>
              <a:t>s1;//no </a:t>
            </a:r>
            <a:r>
              <a:rPr sz="2400" spc="-5" dirty="0">
                <a:latin typeface="Arial MT"/>
                <a:cs typeface="Arial MT"/>
              </a:rPr>
              <a:t>memory created </a:t>
            </a:r>
            <a:r>
              <a:rPr sz="2400" dirty="0">
                <a:latin typeface="Arial MT"/>
                <a:cs typeface="Arial MT"/>
              </a:rPr>
              <a:t>at this </a:t>
            </a:r>
            <a:r>
              <a:rPr sz="2400" spc="-5" dirty="0">
                <a:latin typeface="Arial MT"/>
                <a:cs typeface="Arial MT"/>
              </a:rPr>
              <a:t>point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s1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s1=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latin typeface="Arial MT"/>
                <a:cs typeface="Arial MT"/>
              </a:rPr>
              <a:t>Student();</a:t>
            </a:r>
            <a:r>
              <a:rPr sz="2400" dirty="0">
                <a:latin typeface="Arial MT"/>
                <a:cs typeface="Arial MT"/>
              </a:rPr>
              <a:t> //memory </a:t>
            </a:r>
            <a:r>
              <a:rPr sz="2400" spc="-5" dirty="0">
                <a:latin typeface="Arial MT"/>
                <a:cs typeface="Arial MT"/>
              </a:rPr>
              <a:t>location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this point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s1.setData(10,”Prashant”);</a:t>
            </a:r>
            <a:endParaRPr sz="2400">
              <a:latin typeface="Arial MT"/>
              <a:cs typeface="Arial MT"/>
            </a:endParaRPr>
          </a:p>
          <a:p>
            <a:pPr marL="12649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s1.displayData();</a:t>
            </a:r>
            <a:endParaRPr sz="2400">
              <a:latin typeface="Arial MT"/>
              <a:cs typeface="Arial MT"/>
            </a:endParaRPr>
          </a:p>
          <a:p>
            <a:pPr marL="1264920" marR="3251835">
              <a:lnSpc>
                <a:spcPct val="120800"/>
              </a:lnSpc>
            </a:pPr>
            <a:r>
              <a:rPr sz="2400" spc="-5" dirty="0">
                <a:latin typeface="Arial MT"/>
                <a:cs typeface="Arial MT"/>
              </a:rPr>
              <a:t>Student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s2=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new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Student();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s2.setData(20,”ABCD”);</a:t>
            </a:r>
            <a:endParaRPr sz="2400">
              <a:latin typeface="Arial MT"/>
              <a:cs typeface="Arial MT"/>
            </a:endParaRPr>
          </a:p>
          <a:p>
            <a:pPr marL="12649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s2.displayData();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sz="2300" dirty="0">
                <a:latin typeface="Arial MT"/>
                <a:cs typeface="Arial MT"/>
              </a:rPr>
              <a:t>}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}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6048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96363"/>
                </a:solidFill>
              </a:rPr>
              <a:t>Memory</a:t>
            </a:r>
            <a:r>
              <a:rPr sz="4000" spc="-18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Allocation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155" dirty="0">
                <a:solidFill>
                  <a:srgbClr val="696363"/>
                </a:solidFill>
              </a:rPr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395845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5532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 a Java program started Java </a:t>
            </a:r>
            <a:r>
              <a:rPr sz="2600" spc="-10" dirty="0">
                <a:latin typeface="Arial MT"/>
                <a:cs typeface="Arial MT"/>
              </a:rPr>
              <a:t>Virtual 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gets some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 Operating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Part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 </a:t>
            </a:r>
            <a:r>
              <a:rPr sz="2600" b="1" dirty="0">
                <a:latin typeface="Arial"/>
                <a:cs typeface="Arial"/>
              </a:rPr>
              <a:t>java heap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memory</a:t>
            </a:r>
            <a:r>
              <a:rPr sz="260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5115" marR="22987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Another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 of memory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available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the JVM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stack.</a:t>
            </a:r>
            <a:endParaRPr sz="2600">
              <a:latin typeface="Arial MT"/>
              <a:cs typeface="Arial MT"/>
            </a:endParaRPr>
          </a:p>
          <a:p>
            <a:pPr marL="285115" marR="60007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Stack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stores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primitive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the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addresses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objects.</a:t>
            </a:r>
            <a:endParaRPr sz="2600">
              <a:latin typeface="Arial MT"/>
              <a:cs typeface="Arial MT"/>
            </a:endParaRPr>
          </a:p>
          <a:p>
            <a:pPr marL="285115" marR="559435" indent="-27305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Whenever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 a new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always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stored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dirty="0">
                <a:latin typeface="Arial"/>
                <a:cs typeface="Arial"/>
              </a:rPr>
              <a:t>References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to these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objects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are stored on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stack.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65" y="419664"/>
            <a:ext cx="8513004" cy="59959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6048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96363"/>
                </a:solidFill>
              </a:rPr>
              <a:t>Memory</a:t>
            </a:r>
            <a:r>
              <a:rPr sz="4000" spc="-18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Allocation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155" dirty="0">
                <a:solidFill>
                  <a:srgbClr val="696363"/>
                </a:solidFill>
              </a:rPr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57134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701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As a Java </a:t>
            </a:r>
            <a:r>
              <a:rPr sz="2600" spc="-15" dirty="0">
                <a:latin typeface="Arial MT"/>
                <a:cs typeface="Arial MT"/>
              </a:rPr>
              <a:t>programmer, </a:t>
            </a:r>
            <a:r>
              <a:rPr sz="2600" dirty="0">
                <a:latin typeface="Arial MT"/>
                <a:cs typeface="Arial MT"/>
              </a:rPr>
              <a:t>you do not have to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directly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allocation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recovery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memory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space.</a:t>
            </a:r>
            <a:endParaRPr sz="2600">
              <a:latin typeface="Arial MT"/>
              <a:cs typeface="Arial MT"/>
            </a:endParaRPr>
          </a:p>
          <a:p>
            <a:pPr marL="285115" marR="184848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headache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C++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programmers.</a:t>
            </a:r>
            <a:endParaRPr sz="2600">
              <a:latin typeface="Arial MT"/>
              <a:cs typeface="Arial MT"/>
            </a:endParaRPr>
          </a:p>
          <a:p>
            <a:pPr marL="285115" marR="16700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allocates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memory.</a:t>
            </a:r>
            <a:endParaRPr sz="260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 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an object,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reclaimed for you automatically via Java's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garbage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639" y="23622"/>
            <a:ext cx="2903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Constructors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742" y="593877"/>
            <a:ext cx="6586855" cy="388810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200" spc="-5" dirty="0">
                <a:latin typeface="Arial MT"/>
                <a:cs typeface="Arial MT"/>
              </a:rPr>
              <a:t>Constructor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class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 has</a:t>
            </a:r>
            <a:endParaRPr sz="2200" dirty="0">
              <a:latin typeface="Arial MT"/>
              <a:cs typeface="Arial MT"/>
            </a:endParaRPr>
          </a:p>
          <a:p>
            <a:pPr marL="789940" lvl="1" indent="-457834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AutoNum type="arabicParenR"/>
              <a:tabLst>
                <a:tab pos="789305" algn="l"/>
                <a:tab pos="789940" algn="l"/>
              </a:tabLst>
            </a:pPr>
            <a:r>
              <a:rPr sz="2200" spc="-5" dirty="0">
                <a:latin typeface="Arial MT"/>
                <a:cs typeface="Arial MT"/>
              </a:rPr>
              <a:t>Function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equal to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endParaRPr sz="2200" dirty="0">
              <a:latin typeface="Arial MT"/>
              <a:cs typeface="Arial MT"/>
            </a:endParaRPr>
          </a:p>
          <a:p>
            <a:pPr marL="789940" lvl="1" indent="-457834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4090"/>
              <a:buAutoNum type="arabicParenR"/>
              <a:tabLst>
                <a:tab pos="789305" algn="l"/>
                <a:tab pos="789940" algn="l"/>
              </a:tabLst>
            </a:pP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return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 MT"/>
                <a:cs typeface="Arial MT"/>
              </a:rPr>
              <a:t>e.g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:-</a:t>
            </a:r>
            <a:endParaRPr sz="2200" dirty="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405"/>
              </a:spcBef>
            </a:pP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</a:t>
            </a:r>
            <a:endParaRPr sz="2200" dirty="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Arial MT"/>
                <a:cs typeface="Arial MT"/>
              </a:rPr>
              <a:t>{</a:t>
            </a:r>
            <a:endParaRPr sz="22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 MT"/>
                <a:cs typeface="Arial MT"/>
              </a:rPr>
              <a:t>int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empID;</a:t>
            </a:r>
            <a:endParaRPr sz="2200" dirty="0">
              <a:latin typeface="Arial MT"/>
              <a:cs typeface="Arial MT"/>
            </a:endParaRPr>
          </a:p>
          <a:p>
            <a:pPr marL="2755900" marR="453390" indent="-914400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Arial MT"/>
                <a:cs typeface="Arial MT"/>
              </a:rPr>
              <a:t>public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Emp()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{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//default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constructor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empID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0;</a:t>
            </a:r>
            <a:endParaRPr sz="22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 MT"/>
                <a:cs typeface="Arial MT"/>
              </a:rPr>
              <a:t>}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5352" y="4509008"/>
            <a:ext cx="3429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//parameterized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1898" y="4458106"/>
            <a:ext cx="2378075" cy="11823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Arial MT"/>
                <a:cs typeface="Arial MT"/>
              </a:rPr>
              <a:t>public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Emp(int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id)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{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 MT"/>
                <a:cs typeface="Arial MT"/>
              </a:rPr>
              <a:t>empID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5667247"/>
            <a:ext cx="8467725" cy="108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//we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overloaded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constructors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here</a:t>
            </a:r>
            <a:r>
              <a:rPr sz="2200" spc="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i.e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name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sz="2200" spc="-5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number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of parameters</a:t>
            </a:r>
            <a:endParaRPr sz="22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813" y="253746"/>
            <a:ext cx="573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Access</a:t>
            </a:r>
            <a:r>
              <a:rPr sz="4000" spc="-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Specifies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</a:t>
            </a:r>
            <a:r>
              <a:rPr sz="4000" spc="5" dirty="0">
                <a:solidFill>
                  <a:srgbClr val="696363"/>
                </a:solidFill>
              </a:rPr>
              <a:t> </a:t>
            </a:r>
            <a:r>
              <a:rPr sz="4000" spc="-155" dirty="0">
                <a:solidFill>
                  <a:srgbClr val="696363"/>
                </a:solidFill>
              </a:rPr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3589020" cy="354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Four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specifiers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 MT"/>
              <a:cs typeface="Arial MT"/>
            </a:endParaRPr>
          </a:p>
          <a:p>
            <a:pPr marL="381000" indent="-368935">
              <a:lnSpc>
                <a:spcPct val="100000"/>
              </a:lnSpc>
              <a:buAutoNum type="arabicPeriod"/>
              <a:tabLst>
                <a:tab pos="381635" algn="l"/>
              </a:tabLst>
            </a:pPr>
            <a:r>
              <a:rPr sz="2600" dirty="0">
                <a:latin typeface="Arial MT"/>
                <a:cs typeface="Arial MT"/>
              </a:rPr>
              <a:t>public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2700">
              <a:latin typeface="Arial MT"/>
              <a:cs typeface="Arial MT"/>
            </a:endParaRPr>
          </a:p>
          <a:p>
            <a:pPr marL="381000" indent="-368935">
              <a:lnSpc>
                <a:spcPct val="100000"/>
              </a:lnSpc>
              <a:buAutoNum type="arabicPeriod"/>
              <a:tabLst>
                <a:tab pos="381635" algn="l"/>
              </a:tabLst>
            </a:pPr>
            <a:r>
              <a:rPr sz="2600" dirty="0">
                <a:latin typeface="Arial MT"/>
                <a:cs typeface="Arial MT"/>
              </a:rPr>
              <a:t>private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700">
              <a:latin typeface="Arial MT"/>
              <a:cs typeface="Arial MT"/>
            </a:endParaRPr>
          </a:p>
          <a:p>
            <a:pPr marL="380365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protected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2700">
              <a:latin typeface="Arial MT"/>
              <a:cs typeface="Arial MT"/>
            </a:endParaRPr>
          </a:p>
          <a:p>
            <a:pPr marL="381000" indent="-368935">
              <a:lnSpc>
                <a:spcPct val="100000"/>
              </a:lnSpc>
              <a:buAutoNum type="arabicPeriod"/>
              <a:tabLst>
                <a:tab pos="381635" algn="l"/>
              </a:tabLst>
            </a:pPr>
            <a:r>
              <a:rPr sz="2600" dirty="0">
                <a:latin typeface="Arial MT"/>
                <a:cs typeface="Arial MT"/>
              </a:rPr>
              <a:t>default(no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specifier)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180543"/>
            <a:ext cx="3384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public</a:t>
            </a:r>
            <a:r>
              <a:rPr sz="4000" i="1" spc="-3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specifier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05027"/>
            <a:ext cx="7407275" cy="546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241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Specifiers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achieves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accessibility.</a:t>
            </a:r>
            <a:endParaRPr sz="2600" dirty="0">
              <a:latin typeface="Arial MT"/>
              <a:cs typeface="Arial MT"/>
            </a:endParaRPr>
          </a:p>
          <a:p>
            <a:pPr marL="285115" marR="565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Classes, methods, and fields declared as public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 be accessed from any class in the Java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program,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whether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these classes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same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in another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package.</a:t>
            </a:r>
          </a:p>
          <a:p>
            <a:pPr marL="285115" indent="-273050">
              <a:lnSpc>
                <a:spcPct val="100000"/>
              </a:lnSpc>
              <a:spcBef>
                <a:spcPts val="15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Example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1565"/>
              </a:spcBef>
              <a:tabLst>
                <a:tab pos="3353435" algn="l"/>
              </a:tabLst>
            </a:pP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Demo {	</a:t>
            </a:r>
            <a:r>
              <a:rPr sz="2600" spc="-5" dirty="0">
                <a:latin typeface="Arial MT"/>
                <a:cs typeface="Arial MT"/>
              </a:rPr>
              <a:t>//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</a:p>
          <a:p>
            <a:pPr marL="926465">
              <a:lnSpc>
                <a:spcPct val="100000"/>
              </a:lnSpc>
              <a:spcBef>
                <a:spcPts val="2160"/>
              </a:spcBef>
              <a:tabLst>
                <a:tab pos="3511550" algn="l"/>
              </a:tabLst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public </a:t>
            </a:r>
            <a:r>
              <a:rPr lang="en-IN" sz="2600" dirty="0" err="1" smtClean="0">
                <a:solidFill>
                  <a:srgbClr val="FF0000"/>
                </a:solidFill>
                <a:latin typeface="Arial MT"/>
                <a:cs typeface="Arial MT"/>
              </a:rPr>
              <a:t>int</a:t>
            </a:r>
            <a:r>
              <a:rPr lang="en-IN" sz="2600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 smtClean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, </a:t>
            </a:r>
            <a:r>
              <a:rPr sz="2600" spc="-95" dirty="0">
                <a:latin typeface="Arial MT"/>
                <a:cs typeface="Arial MT"/>
              </a:rPr>
              <a:t>y,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size;	</a:t>
            </a:r>
            <a:r>
              <a:rPr sz="2600" spc="-5" dirty="0">
                <a:latin typeface="Arial MT"/>
                <a:cs typeface="Arial MT"/>
              </a:rPr>
              <a:t>//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instance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</a:p>
          <a:p>
            <a:pPr marL="381000">
              <a:lnSpc>
                <a:spcPct val="100000"/>
              </a:lnSpc>
              <a:spcBef>
                <a:spcPts val="216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37541"/>
            <a:ext cx="3836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private</a:t>
            </a:r>
            <a:r>
              <a:rPr sz="4000" i="1" spc="-2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specifiers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716102"/>
            <a:ext cx="7539990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5753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Private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Specifiers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achieves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lowest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accessibility.</a:t>
            </a:r>
            <a:endParaRPr sz="2600">
              <a:latin typeface="Arial MT"/>
              <a:cs typeface="Arial MT"/>
            </a:endParaRPr>
          </a:p>
          <a:p>
            <a:pPr marL="285115" marR="11176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private methods and fields can only be accessed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within the same class to which the methods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fields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belong.</a:t>
            </a:r>
            <a:endParaRPr sz="2600">
              <a:latin typeface="Arial MT"/>
              <a:cs typeface="Arial MT"/>
            </a:endParaRPr>
          </a:p>
          <a:p>
            <a:pPr marL="285115" marR="2222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76555" algn="l"/>
                <a:tab pos="377190" algn="l"/>
              </a:tabLst>
            </a:pPr>
            <a:r>
              <a:rPr dirty="0"/>
              <a:t>	</a:t>
            </a:r>
            <a:r>
              <a:rPr sz="2600" dirty="0">
                <a:latin typeface="Arial MT"/>
                <a:cs typeface="Arial MT"/>
              </a:rPr>
              <a:t>private methods and fields are not visible within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subclasses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inherited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subclasses.</a:t>
            </a:r>
            <a:endParaRPr sz="260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Private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hide data from 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outside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world.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Example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tabLst>
                <a:tab pos="3444875" algn="l"/>
              </a:tabLst>
            </a:pPr>
            <a:r>
              <a:rPr sz="2600" dirty="0">
                <a:latin typeface="Arial MT"/>
                <a:cs typeface="Arial MT"/>
              </a:rPr>
              <a:t>public class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Demo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	</a:t>
            </a:r>
            <a:r>
              <a:rPr sz="2600" spc="-5" dirty="0">
                <a:latin typeface="Arial MT"/>
                <a:cs typeface="Arial MT"/>
              </a:rPr>
              <a:t>//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744" y="5456631"/>
            <a:ext cx="28041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private</a:t>
            </a:r>
            <a:r>
              <a:rPr sz="26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double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x,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170" y="5456631"/>
            <a:ext cx="285877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Arial MT"/>
                <a:cs typeface="Arial MT"/>
              </a:rPr>
              <a:t>//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private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//instance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6325615"/>
            <a:ext cx="1358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085" y="690498"/>
            <a:ext cx="4429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protected</a:t>
            </a:r>
            <a:r>
              <a:rPr sz="4000" i="1" spc="-2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specifiers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6971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Methods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fields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declared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protected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only be accessed by the subclasses in other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any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within the package.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Example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079214"/>
            <a:ext cx="336867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Demo{</a:t>
            </a:r>
            <a:endParaRPr sz="2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protected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x,y;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628" y="4627245"/>
            <a:ext cx="291338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//protected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instance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//variable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496255"/>
            <a:ext cx="1358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2" y="325069"/>
            <a:ext cx="360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What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is</a:t>
            </a:r>
            <a:r>
              <a:rPr sz="4000" spc="-3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Object?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96339"/>
            <a:ext cx="302450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dirty="0">
                <a:latin typeface="Arial MT"/>
                <a:cs typeface="Arial MT"/>
              </a:rPr>
              <a:t>Any thing that has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following two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characteristics 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termed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 MT"/>
              <a:cs typeface="Arial MT"/>
            </a:endParaRPr>
          </a:p>
          <a:p>
            <a:pPr marL="219710" indent="-207645">
              <a:lnSpc>
                <a:spcPct val="100000"/>
              </a:lnSpc>
              <a:buFont typeface="Arial MT"/>
              <a:buChar char="•"/>
              <a:tabLst>
                <a:tab pos="220345" algn="l"/>
              </a:tabLst>
            </a:pPr>
            <a:r>
              <a:rPr sz="2600" b="1" dirty="0">
                <a:latin typeface="Arial"/>
                <a:cs typeface="Arial"/>
              </a:rPr>
              <a:t>State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Arial"/>
              <a:cs typeface="Arial"/>
            </a:endParaRPr>
          </a:p>
          <a:p>
            <a:pPr marL="219710" indent="-2076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0345" algn="l"/>
              </a:tabLst>
            </a:pPr>
            <a:r>
              <a:rPr sz="2600" b="1" dirty="0">
                <a:latin typeface="Arial"/>
                <a:cs typeface="Arial"/>
              </a:rPr>
              <a:t>Behavior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773237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180543"/>
            <a:ext cx="4486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default(no specifier)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076706"/>
            <a:ext cx="7953375" cy="465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 you don't set access specifier for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element,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follow 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default accessibility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level.</a:t>
            </a:r>
            <a:endParaRPr sz="2600">
              <a:latin typeface="Arial MT"/>
              <a:cs typeface="Arial MT"/>
            </a:endParaRPr>
          </a:p>
          <a:p>
            <a:pPr marL="285115" marR="48704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There is no default specifier keyword. Classes,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default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accessed.</a:t>
            </a:r>
            <a:endParaRPr sz="2600">
              <a:latin typeface="Arial MT"/>
              <a:cs typeface="Arial MT"/>
            </a:endParaRPr>
          </a:p>
          <a:p>
            <a:pPr marL="285115" marR="489584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Using default specifier we can access class,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method, or </a:t>
            </a:r>
            <a:r>
              <a:rPr sz="2600" spc="-5" dirty="0">
                <a:latin typeface="Arial MT"/>
                <a:cs typeface="Arial MT"/>
              </a:rPr>
              <a:t>field </a:t>
            </a:r>
            <a:r>
              <a:rPr sz="2600" dirty="0">
                <a:latin typeface="Arial MT"/>
                <a:cs typeface="Arial MT"/>
              </a:rPr>
              <a:t>which belongs to same package,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 from outside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 package.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Example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tabLst>
                <a:tab pos="2195195" algn="l"/>
              </a:tabLst>
            </a:pP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Demo	{</a:t>
            </a:r>
            <a:endParaRPr sz="2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  <a:tabLst>
                <a:tab pos="1841500" algn="l"/>
              </a:tabLst>
            </a:pP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i;	</a:t>
            </a:r>
            <a:r>
              <a:rPr sz="2400" dirty="0">
                <a:latin typeface="Arial MT"/>
                <a:cs typeface="Arial MT"/>
              </a:rPr>
              <a:t>//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default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  <a:p>
            <a:pPr marL="332105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6852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Access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specifires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summarized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628775"/>
            <a:ext cx="8483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109219"/>
            <a:ext cx="284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this</a:t>
            </a:r>
            <a:r>
              <a:rPr sz="4000" spc="-6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keyword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4065" y="740410"/>
            <a:ext cx="7613015" cy="37738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</a:t>
            </a: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</a:p>
          <a:p>
            <a:pPr marL="184150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empID</a:t>
            </a:r>
            <a:r>
              <a:rPr sz="2400" dirty="0">
                <a:latin typeface="Arial MT"/>
                <a:cs typeface="Arial MT"/>
              </a:rPr>
              <a:t>;</a:t>
            </a:r>
          </a:p>
          <a:p>
            <a:pPr marL="1841500" marR="5080">
              <a:lnSpc>
                <a:spcPct val="113799"/>
              </a:lnSpc>
              <a:spcBef>
                <a:spcPts val="10"/>
              </a:spcBef>
            </a:pP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//Use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this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resolve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name-space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collisions </a:t>
            </a:r>
            <a:r>
              <a:rPr sz="2400" spc="-6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Emp(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empID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</a:t>
            </a:r>
          </a:p>
          <a:p>
            <a:pPr marL="275653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this.empID</a:t>
            </a:r>
            <a:r>
              <a:rPr sz="24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empID</a:t>
            </a:r>
            <a:r>
              <a:rPr sz="2400" spc="-5" dirty="0">
                <a:latin typeface="Arial MT"/>
                <a:cs typeface="Arial MT"/>
              </a:rPr>
              <a:t>;</a:t>
            </a:r>
            <a:endParaRPr sz="24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</a:p>
          <a:p>
            <a:pPr marL="18415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void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display(int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 MT"/>
                <a:cs typeface="Arial MT"/>
              </a:rPr>
              <a:t>empID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1473" y="4490171"/>
            <a:ext cx="2483485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 MT"/>
                <a:cs typeface="Arial MT"/>
              </a:rPr>
              <a:t>S.o.p(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empID</a:t>
            </a:r>
            <a:r>
              <a:rPr sz="2400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S.o.p</a:t>
            </a:r>
            <a:r>
              <a:rPr sz="2400" spc="5" dirty="0"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this.empI</a:t>
            </a:r>
            <a:r>
              <a:rPr sz="2400" spc="-10" dirty="0">
                <a:solidFill>
                  <a:srgbClr val="00AF50"/>
                </a:solidFill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161" y="4490171"/>
            <a:ext cx="3108325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 MT"/>
                <a:cs typeface="Arial MT"/>
              </a:rPr>
              <a:t>//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parameter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//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8744" y="5320995"/>
            <a:ext cx="104203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180543"/>
            <a:ext cx="332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Static</a:t>
            </a:r>
            <a:r>
              <a:rPr sz="4000" spc="-4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keyword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713587"/>
            <a:ext cx="2799080" cy="1443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948690" algn="l"/>
              </a:tabLst>
            </a:pPr>
            <a:r>
              <a:rPr sz="2600" dirty="0">
                <a:latin typeface="Arial MT"/>
                <a:cs typeface="Arial MT"/>
              </a:rPr>
              <a:t>class	Car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int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modelNo;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5478" y="1734438"/>
            <a:ext cx="26924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//instance</a:t>
            </a:r>
            <a:r>
              <a:rPr sz="26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variable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4532" y="2206879"/>
            <a:ext cx="22129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//class</a:t>
            </a:r>
            <a:r>
              <a:rPr sz="26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variable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642" y="2131288"/>
            <a:ext cx="3782060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static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carsCreated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0;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car(int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modelNo)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carCreated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++;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4021296"/>
            <a:ext cx="5577205" cy="1443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this.modelNo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modelNo;</a:t>
            </a:r>
            <a:endParaRPr sz="2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6591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Static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40" dirty="0">
                <a:solidFill>
                  <a:srgbClr val="696363"/>
                </a:solidFill>
              </a:rPr>
              <a:t>Variables</a:t>
            </a:r>
            <a:r>
              <a:rPr sz="4000" spc="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and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45705" cy="3973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Belongs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class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endParaRPr sz="26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sz="2600" b="1" dirty="0">
                <a:latin typeface="Arial"/>
                <a:cs typeface="Arial"/>
              </a:rPr>
              <a:t>object</a:t>
            </a:r>
            <a:r>
              <a:rPr sz="2600" dirty="0">
                <a:latin typeface="Arial MT"/>
                <a:cs typeface="Arial MT"/>
              </a:rPr>
              <a:t>(instance)</a:t>
            </a:r>
            <a:endParaRPr sz="2600">
              <a:latin typeface="Arial MT"/>
              <a:cs typeface="Arial MT"/>
            </a:endParaRPr>
          </a:p>
          <a:p>
            <a:pPr marL="285115" marR="10160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Static variables are </a:t>
            </a:r>
            <a:r>
              <a:rPr sz="2600" b="1" dirty="0">
                <a:latin typeface="Arial"/>
                <a:cs typeface="Arial"/>
              </a:rPr>
              <a:t>initialized only once </a:t>
            </a:r>
            <a:r>
              <a:rPr sz="2600" dirty="0">
                <a:latin typeface="Arial MT"/>
                <a:cs typeface="Arial MT"/>
              </a:rPr>
              <a:t>, at the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start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execution.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Single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copy</a:t>
            </a:r>
            <a:endParaRPr sz="26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static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accessed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directly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endParaRPr sz="26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sz="2600" b="1" dirty="0">
                <a:latin typeface="Arial"/>
                <a:cs typeface="Arial"/>
              </a:rPr>
              <a:t>class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name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5" dirty="0">
                <a:latin typeface="Arial MT"/>
                <a:cs typeface="Arial MT"/>
              </a:rPr>
              <a:t>doesn’t need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Syntax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: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&lt;</a:t>
            </a:r>
            <a:r>
              <a:rPr sz="2600" b="1" i="1" dirty="0">
                <a:latin typeface="Arial"/>
                <a:cs typeface="Arial"/>
              </a:rPr>
              <a:t>class-name&gt;.&lt;variable-name&gt;</a:t>
            </a:r>
            <a:endParaRPr sz="26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  <a:tab pos="1841500" algn="l"/>
              </a:tabLst>
            </a:pPr>
            <a:r>
              <a:rPr sz="2600" dirty="0">
                <a:latin typeface="Arial MT"/>
                <a:cs typeface="Arial MT"/>
              </a:rPr>
              <a:t>E.g	</a:t>
            </a:r>
            <a:r>
              <a:rPr sz="2600" spc="-10" dirty="0">
                <a:latin typeface="Arial MT"/>
                <a:cs typeface="Arial MT"/>
              </a:rPr>
              <a:t>Car.carsCreated;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761" y="690498"/>
            <a:ext cx="5333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Static</a:t>
            </a:r>
            <a:r>
              <a:rPr sz="4000" spc="-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Members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Shared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1843087"/>
            <a:ext cx="762952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5165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Programming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Exercise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96339"/>
            <a:ext cx="7609205" cy="3485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Hotel.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Include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members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marL="560705" lvl="1" indent="-22923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5" dirty="0">
                <a:latin typeface="Arial MT"/>
                <a:cs typeface="Arial MT"/>
              </a:rPr>
              <a:t>Room_no</a:t>
            </a:r>
            <a:endParaRPr sz="2400">
              <a:latin typeface="Arial MT"/>
              <a:cs typeface="Arial MT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5" dirty="0">
                <a:latin typeface="Arial MT"/>
                <a:cs typeface="Arial MT"/>
              </a:rPr>
              <a:t>Register_ID</a:t>
            </a:r>
            <a:endParaRPr sz="2400">
              <a:latin typeface="Arial MT"/>
              <a:cs typeface="Arial MT"/>
            </a:endParaRPr>
          </a:p>
          <a:p>
            <a:pPr marL="560705" lvl="1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30" dirty="0">
                <a:latin typeface="Arial MT"/>
                <a:cs typeface="Arial MT"/>
              </a:rPr>
              <a:t>Total_no_of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rooms.</a:t>
            </a:r>
            <a:endParaRPr sz="240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Arial MT"/>
                <a:cs typeface="Arial MT"/>
              </a:rPr>
              <a:t>Write </a:t>
            </a:r>
            <a:r>
              <a:rPr sz="2600" dirty="0">
                <a:latin typeface="Arial MT"/>
                <a:cs typeface="Arial MT"/>
              </a:rPr>
              <a:t>method to register guest and allocated them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room no.. Keep decreasing the no. of rooms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after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registration.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690498"/>
            <a:ext cx="253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Inheritance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14045" algn="l"/>
              </a:tabLst>
            </a:pPr>
            <a:r>
              <a:rPr i="1" dirty="0">
                <a:latin typeface="Arial"/>
                <a:cs typeface="Arial"/>
              </a:rPr>
              <a:t>Inheritance </a:t>
            </a:r>
            <a:r>
              <a:rPr dirty="0"/>
              <a:t>is the</a:t>
            </a:r>
            <a:r>
              <a:rPr spc="10" dirty="0"/>
              <a:t> </a:t>
            </a:r>
            <a:r>
              <a:rPr dirty="0"/>
              <a:t>process</a:t>
            </a:r>
            <a:r>
              <a:rPr spc="-40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one</a:t>
            </a:r>
            <a:r>
              <a:rPr spc="-15" dirty="0"/>
              <a:t> </a:t>
            </a:r>
            <a:r>
              <a:rPr dirty="0"/>
              <a:t>object</a:t>
            </a:r>
          </a:p>
          <a:p>
            <a:pPr marL="327660"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Segoe UI Symbol"/>
              <a:buChar char="⚫"/>
            </a:pPr>
            <a:endParaRPr sz="2700"/>
          </a:p>
          <a:p>
            <a:pPr marL="612775">
              <a:lnSpc>
                <a:spcPct val="100000"/>
              </a:lnSpc>
            </a:pPr>
            <a:r>
              <a:rPr dirty="0"/>
              <a:t>acquires</a:t>
            </a:r>
            <a:r>
              <a:rPr spc="-3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properties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another</a:t>
            </a:r>
            <a:r>
              <a:rPr spc="15" dirty="0"/>
              <a:t> </a:t>
            </a:r>
            <a:r>
              <a:rPr dirty="0"/>
              <a:t>object.</a:t>
            </a:r>
          </a:p>
          <a:p>
            <a:pPr marL="612775" marR="5080" indent="-273050">
              <a:lnSpc>
                <a:spcPct val="2001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14045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important because</a:t>
            </a:r>
            <a:r>
              <a:rPr spc="-1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supports</a:t>
            </a:r>
            <a:r>
              <a:rPr spc="-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concept </a:t>
            </a:r>
            <a:r>
              <a:rPr spc="-705" dirty="0"/>
              <a:t> </a:t>
            </a:r>
            <a:r>
              <a:rPr dirty="0"/>
              <a:t>of hierarchical</a:t>
            </a:r>
            <a:r>
              <a:rPr spc="-40" dirty="0"/>
              <a:t> </a:t>
            </a:r>
            <a:r>
              <a:rPr dirty="0"/>
              <a:t>classification.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690498"/>
            <a:ext cx="6471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696363"/>
                </a:solidFill>
              </a:rPr>
              <a:t>Types</a:t>
            </a:r>
            <a:r>
              <a:rPr sz="4000" spc="-5" dirty="0">
                <a:solidFill>
                  <a:srgbClr val="696363"/>
                </a:solidFill>
              </a:rPr>
              <a:t> of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Inheritance</a:t>
            </a:r>
            <a:r>
              <a:rPr sz="4000" spc="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155" dirty="0">
                <a:solidFill>
                  <a:srgbClr val="696363"/>
                </a:solidFill>
              </a:rPr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744726"/>
            <a:ext cx="228790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Simple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 MT"/>
              <a:buAutoNum type="arabicParenR"/>
            </a:pP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Clr>
                <a:srgbClr val="D24717"/>
              </a:buClr>
              <a:buSzPct val="84615"/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Multi-Level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 MT"/>
              <a:buAutoNum type="arabicParenR"/>
            </a:pP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Clr>
                <a:srgbClr val="D24717"/>
              </a:buClr>
              <a:buSzPct val="84615"/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Hierar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hi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al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220461"/>
            <a:ext cx="725614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(</a:t>
            </a:r>
            <a:r>
              <a:rPr sz="2600" spc="-10" dirty="0">
                <a:latin typeface="Arial MT"/>
                <a:cs typeface="Arial MT"/>
              </a:rPr>
              <a:t>*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te</a:t>
            </a:r>
            <a:r>
              <a:rPr sz="2600" spc="-5" dirty="0">
                <a:latin typeface="Arial MT"/>
                <a:cs typeface="Arial MT"/>
              </a:rPr>
              <a:t>:</a:t>
            </a:r>
            <a:r>
              <a:rPr sz="2600" dirty="0">
                <a:latin typeface="Arial MT"/>
                <a:cs typeface="Arial MT"/>
              </a:rPr>
              <a:t>-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</a:t>
            </a:r>
            <a:r>
              <a:rPr sz="2600" spc="-185" dirty="0">
                <a:latin typeface="Arial MT"/>
                <a:cs typeface="Arial MT"/>
              </a:rPr>
              <a:t>A</a:t>
            </a:r>
            <a:r>
              <a:rPr sz="2600" spc="-19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 allow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multiple inh</a:t>
            </a:r>
            <a:r>
              <a:rPr sz="2600" spc="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ri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c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Recall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Diamond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Problem.)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109219"/>
            <a:ext cx="422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Simple</a:t>
            </a:r>
            <a:r>
              <a:rPr sz="4000" spc="-4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Inheritance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784902"/>
            <a:ext cx="1624965" cy="970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729714"/>
            <a:ext cx="6523990" cy="971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……//members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member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functions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147796"/>
            <a:ext cx="419798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Derived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extends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Base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444" y="4168216"/>
            <a:ext cx="7186930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……//Derived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members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member</a:t>
            </a:r>
          </a:p>
          <a:p>
            <a:pPr marL="184150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//function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80351" y="1014475"/>
            <a:ext cx="1008380" cy="6477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0351" y="2959100"/>
            <a:ext cx="1008380" cy="6477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Derived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5265" y="1662048"/>
            <a:ext cx="99695" cy="1297305"/>
          </a:xfrm>
          <a:custGeom>
            <a:avLst/>
            <a:gdLst/>
            <a:ahLst/>
            <a:cxnLst/>
            <a:rect l="l" t="t" r="r" b="b"/>
            <a:pathLst>
              <a:path w="99695" h="1297305">
                <a:moveTo>
                  <a:pt x="5206" y="1205991"/>
                </a:moveTo>
                <a:lnTo>
                  <a:pt x="3048" y="1207262"/>
                </a:lnTo>
                <a:lnTo>
                  <a:pt x="761" y="1208659"/>
                </a:lnTo>
                <a:lnTo>
                  <a:pt x="0" y="1211579"/>
                </a:lnTo>
                <a:lnTo>
                  <a:pt x="1269" y="1213865"/>
                </a:lnTo>
                <a:lnTo>
                  <a:pt x="49783" y="1297051"/>
                </a:lnTo>
                <a:lnTo>
                  <a:pt x="55279" y="1287652"/>
                </a:lnTo>
                <a:lnTo>
                  <a:pt x="45084" y="1287652"/>
                </a:lnTo>
                <a:lnTo>
                  <a:pt x="45084" y="1269999"/>
                </a:lnTo>
                <a:lnTo>
                  <a:pt x="9525" y="1209039"/>
                </a:lnTo>
                <a:lnTo>
                  <a:pt x="8127" y="1206753"/>
                </a:lnTo>
                <a:lnTo>
                  <a:pt x="5206" y="1205991"/>
                </a:lnTo>
                <a:close/>
              </a:path>
              <a:path w="99695" h="1297305">
                <a:moveTo>
                  <a:pt x="45084" y="1269999"/>
                </a:moveTo>
                <a:lnTo>
                  <a:pt x="45084" y="1287652"/>
                </a:lnTo>
                <a:lnTo>
                  <a:pt x="54609" y="1287652"/>
                </a:lnTo>
                <a:lnTo>
                  <a:pt x="54609" y="1285239"/>
                </a:lnTo>
                <a:lnTo>
                  <a:pt x="45719" y="1285239"/>
                </a:lnTo>
                <a:lnTo>
                  <a:pt x="49847" y="1278164"/>
                </a:lnTo>
                <a:lnTo>
                  <a:pt x="45084" y="1269999"/>
                </a:lnTo>
                <a:close/>
              </a:path>
              <a:path w="99695" h="1297305">
                <a:moveTo>
                  <a:pt x="94360" y="1205991"/>
                </a:moveTo>
                <a:lnTo>
                  <a:pt x="91566" y="1206753"/>
                </a:lnTo>
                <a:lnTo>
                  <a:pt x="90169" y="1209039"/>
                </a:lnTo>
                <a:lnTo>
                  <a:pt x="54609" y="1269999"/>
                </a:lnTo>
                <a:lnTo>
                  <a:pt x="54609" y="1287652"/>
                </a:lnTo>
                <a:lnTo>
                  <a:pt x="55279" y="1287652"/>
                </a:lnTo>
                <a:lnTo>
                  <a:pt x="98425" y="1213865"/>
                </a:lnTo>
                <a:lnTo>
                  <a:pt x="99694" y="1211579"/>
                </a:lnTo>
                <a:lnTo>
                  <a:pt x="98932" y="1208659"/>
                </a:lnTo>
                <a:lnTo>
                  <a:pt x="96646" y="1207262"/>
                </a:lnTo>
                <a:lnTo>
                  <a:pt x="94360" y="1205991"/>
                </a:lnTo>
                <a:close/>
              </a:path>
              <a:path w="99695" h="1297305">
                <a:moveTo>
                  <a:pt x="49847" y="1278164"/>
                </a:moveTo>
                <a:lnTo>
                  <a:pt x="45719" y="1285239"/>
                </a:lnTo>
                <a:lnTo>
                  <a:pt x="53975" y="1285239"/>
                </a:lnTo>
                <a:lnTo>
                  <a:pt x="49847" y="1278164"/>
                </a:lnTo>
                <a:close/>
              </a:path>
              <a:path w="99695" h="1297305">
                <a:moveTo>
                  <a:pt x="54609" y="1269999"/>
                </a:moveTo>
                <a:lnTo>
                  <a:pt x="49847" y="1278164"/>
                </a:lnTo>
                <a:lnTo>
                  <a:pt x="53975" y="1285239"/>
                </a:lnTo>
                <a:lnTo>
                  <a:pt x="54609" y="1285239"/>
                </a:lnTo>
                <a:lnTo>
                  <a:pt x="54609" y="1269999"/>
                </a:lnTo>
                <a:close/>
              </a:path>
              <a:path w="99695" h="1297305">
                <a:moveTo>
                  <a:pt x="54609" y="0"/>
                </a:moveTo>
                <a:lnTo>
                  <a:pt x="45084" y="0"/>
                </a:lnTo>
                <a:lnTo>
                  <a:pt x="45084" y="1269999"/>
                </a:lnTo>
                <a:lnTo>
                  <a:pt x="49847" y="1278164"/>
                </a:lnTo>
                <a:lnTo>
                  <a:pt x="54609" y="1269999"/>
                </a:lnTo>
                <a:lnTo>
                  <a:pt x="54609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37541"/>
            <a:ext cx="299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Object</a:t>
            </a:r>
            <a:r>
              <a:rPr sz="4000" spc="-35" dirty="0">
                <a:solidFill>
                  <a:srgbClr val="696363"/>
                </a:solidFill>
              </a:rPr>
              <a:t> </a:t>
            </a:r>
            <a:r>
              <a:rPr sz="4000" dirty="0">
                <a:solidFill>
                  <a:srgbClr val="696363"/>
                </a:solidFill>
              </a:rPr>
              <a:t>: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CAR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742" y="562306"/>
            <a:ext cx="3574415" cy="5733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596515" algn="just">
              <a:lnSpc>
                <a:spcPct val="118700"/>
              </a:lnSpc>
              <a:spcBef>
                <a:spcPts val="114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2800" b="1" spc="-7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Sp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ed  Gear</a:t>
            </a:r>
            <a:endParaRPr sz="2600">
              <a:latin typeface="Arial MT"/>
              <a:cs typeface="Arial MT"/>
            </a:endParaRPr>
          </a:p>
          <a:p>
            <a:pPr marL="12700" marR="866140">
              <a:lnSpc>
                <a:spcPct val="119200"/>
              </a:lnSpc>
            </a:pPr>
            <a:r>
              <a:rPr sz="2600" dirty="0">
                <a:latin typeface="Arial MT"/>
                <a:cs typeface="Arial MT"/>
              </a:rPr>
              <a:t>No: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passengers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seats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 MT"/>
                <a:cs typeface="Arial MT"/>
              </a:rPr>
              <a:t>Color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Max: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Speed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Behavior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Change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gear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19200"/>
              </a:lnSpc>
            </a:pPr>
            <a:r>
              <a:rPr sz="2600" dirty="0">
                <a:latin typeface="Arial MT"/>
                <a:cs typeface="Arial MT"/>
              </a:rPr>
              <a:t>Apply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brakes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Accelerate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Turn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(Right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Left)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400" y="2133600"/>
            <a:ext cx="467995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690498"/>
            <a:ext cx="4650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Points</a:t>
            </a:r>
            <a:r>
              <a:rPr sz="4000" spc="-3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to</a:t>
            </a:r>
            <a:r>
              <a:rPr sz="4000" spc="-3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Remember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58405" cy="32912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9403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95" dirty="0">
                <a:latin typeface="Arial MT"/>
                <a:cs typeface="Arial MT"/>
              </a:rPr>
              <a:t>JAVA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extends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keyword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implementing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Inheritance.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General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syntax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inheritance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</a:p>
          <a:p>
            <a:pPr marL="332105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subclass-name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superclass-name</a:t>
            </a:r>
            <a:r>
              <a:rPr sz="2400" spc="-5" dirty="0">
                <a:latin typeface="Arial MT"/>
                <a:cs typeface="Arial MT"/>
              </a:rPr>
              <a:t>{</a:t>
            </a:r>
            <a:endParaRPr sz="2400" dirty="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</a:p>
          <a:p>
            <a:pPr marL="354965" indent="-3429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75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superclass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subclass</a:t>
            </a:r>
            <a:endParaRPr sz="24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dirty="0" smtClean="0">
                <a:latin typeface="Arial MT"/>
                <a:cs typeface="Arial MT"/>
              </a:rPr>
              <a:t>.</a:t>
            </a:r>
            <a:endParaRPr lang="en-IN" sz="2400" dirty="0" smtClean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2" y="690498"/>
            <a:ext cx="341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super</a:t>
            </a:r>
            <a:r>
              <a:rPr sz="4000" spc="-5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Keyword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744726"/>
            <a:ext cx="7226934" cy="434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i="1" dirty="0">
                <a:latin typeface="Arial"/>
                <a:cs typeface="Arial"/>
              </a:rPr>
              <a:t>super</a:t>
            </a:r>
            <a:r>
              <a:rPr sz="2600" b="1" i="1" spc="-2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keyword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⚫"/>
            </a:pPr>
            <a:endParaRPr sz="27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constructor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base class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version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4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call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base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constructor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syntax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325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sz="2000" i="1" spc="-5" dirty="0">
                <a:latin typeface="Arial"/>
                <a:cs typeface="Arial"/>
              </a:rPr>
              <a:t>super(parameter-list-for-base-class-constructor)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 version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 syntax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super.name-of-function();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0079"/>
            <a:ext cx="6083935" cy="6427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varA;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public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A(int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v1){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Arial"/>
                <a:cs typeface="Arial"/>
              </a:rPr>
              <a:t>var1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v1;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extends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varB;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public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B(int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v1,int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v2)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 marR="3004820">
              <a:lnSpc>
                <a:spcPct val="125000"/>
              </a:lnSpc>
            </a:pPr>
            <a:r>
              <a:rPr sz="2000" b="1" dirty="0">
                <a:latin typeface="Arial"/>
                <a:cs typeface="Arial"/>
              </a:rPr>
              <a:t>super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1);  </a:t>
            </a:r>
            <a:r>
              <a:rPr sz="2000" b="1" spc="-5" dirty="0">
                <a:latin typeface="Arial"/>
                <a:cs typeface="Arial"/>
              </a:rPr>
              <a:t>varB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v2;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(*Note: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super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 first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inside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constructor.)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5379"/>
            <a:ext cx="7137400" cy="6504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i;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show(){</a:t>
            </a: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 MT"/>
                <a:cs typeface="Arial MT"/>
              </a:rPr>
              <a:t>System.out.println(“I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”+i);</a:t>
            </a:r>
            <a:endParaRPr sz="20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1135380" marR="3005455">
              <a:lnSpc>
                <a:spcPct val="125000"/>
              </a:lnSpc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i;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hides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B(int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b)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1841500" marR="3126105">
              <a:lnSpc>
                <a:spcPct val="125000"/>
              </a:lnSpc>
            </a:pPr>
            <a:r>
              <a:rPr sz="2000" b="1" spc="-15" dirty="0">
                <a:latin typeface="Arial"/>
                <a:cs typeface="Arial"/>
              </a:rPr>
              <a:t>super.i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a;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b;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disp()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113538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Arial MT"/>
                <a:cs typeface="Arial MT"/>
              </a:rPr>
              <a:t>System.out.println("i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superclass: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 </a:t>
            </a:r>
            <a:r>
              <a:rPr sz="2000" spc="-10" dirty="0">
                <a:latin typeface="Arial MT"/>
                <a:cs typeface="Arial MT"/>
              </a:rPr>
              <a:t>+</a:t>
            </a:r>
            <a:r>
              <a:rPr sz="2000" b="1" spc="-10" dirty="0">
                <a:latin typeface="Arial"/>
                <a:cs typeface="Arial"/>
              </a:rPr>
              <a:t>super.show()</a:t>
            </a:r>
            <a:r>
              <a:rPr sz="2000" spc="-10" dirty="0">
                <a:latin typeface="Arial MT"/>
                <a:cs typeface="Arial MT"/>
              </a:rPr>
              <a:t>);</a:t>
            </a:r>
            <a:endParaRPr sz="2000" dirty="0">
              <a:latin typeface="Arial MT"/>
              <a:cs typeface="Arial MT"/>
            </a:endParaRPr>
          </a:p>
          <a:p>
            <a:pPr marL="11353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System.out.println("i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subclass: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i);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66" y="37541"/>
            <a:ext cx="4203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Method</a:t>
            </a:r>
            <a:r>
              <a:rPr sz="4000" spc="-3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Overriding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22575" y="5580075"/>
            <a:ext cx="144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o1.show();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946140"/>
            <a:ext cx="10420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41411"/>
            <a:ext cx="6714490" cy="5234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A{</a:t>
            </a: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void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show(){</a:t>
            </a:r>
            <a:endParaRPr sz="2400" dirty="0">
              <a:latin typeface="Arial MT"/>
              <a:cs typeface="Arial MT"/>
            </a:endParaRPr>
          </a:p>
          <a:p>
            <a:pPr marL="13474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System.out.println(“show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 in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A”);</a:t>
            </a: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extends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A{</a:t>
            </a: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void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show(){</a:t>
            </a:r>
            <a:endParaRPr sz="2400" dirty="0">
              <a:latin typeface="Arial MT"/>
              <a:cs typeface="Arial MT"/>
            </a:endParaRPr>
          </a:p>
          <a:p>
            <a:pPr marL="13474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System.out.println(“show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 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B”);</a:t>
            </a: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</a:p>
          <a:p>
            <a:pPr marL="1841500" marR="763905" indent="-915035">
              <a:lnSpc>
                <a:spcPct val="120800"/>
              </a:lnSpc>
            </a:pP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static</a:t>
            </a:r>
            <a:r>
              <a:rPr sz="2400" spc="-5" dirty="0">
                <a:latin typeface="Arial MT"/>
                <a:cs typeface="Arial MT"/>
              </a:rPr>
              <a:t> void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main(String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args[])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 o1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5" dirty="0">
                <a:latin typeface="Arial MT"/>
                <a:cs typeface="Arial MT"/>
              </a:rPr>
              <a:t>new </a:t>
            </a:r>
            <a:r>
              <a:rPr sz="2400" dirty="0">
                <a:latin typeface="Arial MT"/>
                <a:cs typeface="Arial MT"/>
              </a:rPr>
              <a:t>B();</a:t>
            </a:r>
          </a:p>
          <a:p>
            <a:pPr marR="624205" algn="r">
              <a:lnSpc>
                <a:spcPct val="100000"/>
              </a:lnSpc>
              <a:spcBef>
                <a:spcPts val="575"/>
              </a:spcBef>
            </a:pPr>
            <a:r>
              <a:rPr sz="1800" b="1" dirty="0"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953" y="5850737"/>
            <a:ext cx="1993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show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9219"/>
            <a:ext cx="5953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Dynamic Method Dispatch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716102"/>
            <a:ext cx="7849234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3398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Dynamic method dispatch is the mechanism by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call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overridden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 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resolved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time, rather </a:t>
            </a:r>
            <a:r>
              <a:rPr sz="2600" spc="-5" dirty="0">
                <a:latin typeface="Arial MT"/>
                <a:cs typeface="Arial MT"/>
              </a:rPr>
              <a:t>than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compile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time.</a:t>
            </a: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Dynamic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dispatch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important because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how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Java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implements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run-time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polymorphism.</a:t>
            </a:r>
          </a:p>
          <a:p>
            <a:pPr marL="285115" marR="90424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superclass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 to 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subclass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object.</a:t>
            </a:r>
          </a:p>
          <a:p>
            <a:pPr marL="285115" marR="29337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 an overridden method is called through 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superclass reference, Java determines which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version of that method to execute based upon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 of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object being referred to at the time 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occurs.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5" y="285699"/>
            <a:ext cx="10179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/>
              <a:t>class</a:t>
            </a:r>
            <a:r>
              <a:rPr sz="2100" spc="-135" dirty="0"/>
              <a:t> </a:t>
            </a:r>
            <a:r>
              <a:rPr sz="2100" dirty="0"/>
              <a:t>A</a:t>
            </a:r>
            <a:r>
              <a:rPr sz="2100" spc="-120" dirty="0"/>
              <a:t> </a:t>
            </a:r>
            <a:r>
              <a:rPr sz="2100" dirty="0"/>
              <a:t>{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299415" y="606043"/>
            <a:ext cx="4056379" cy="5574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void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callme()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latin typeface="Arial MT"/>
                <a:cs typeface="Arial MT"/>
              </a:rPr>
              <a:t>S.o.p("Inside</a:t>
            </a:r>
            <a:r>
              <a:rPr sz="2100" spc="-1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A's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callme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method");</a:t>
            </a: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  <a:p>
            <a:pPr marL="12700" marR="1784985">
              <a:lnSpc>
                <a:spcPct val="123800"/>
              </a:lnSpc>
            </a:pPr>
            <a:r>
              <a:rPr sz="2100" dirty="0">
                <a:latin typeface="Arial MT"/>
                <a:cs typeface="Arial MT"/>
              </a:rPr>
              <a:t>class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extends</a:t>
            </a:r>
            <a:r>
              <a:rPr sz="2100" spc="-1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</a:t>
            </a:r>
            <a:r>
              <a:rPr sz="2100" spc="-1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void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callme()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latin typeface="Arial MT"/>
                <a:cs typeface="Arial MT"/>
              </a:rPr>
              <a:t>S.o.p("Inside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B's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callme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method");</a:t>
            </a: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  <a:p>
            <a:pPr marL="12700" marR="1769745">
              <a:lnSpc>
                <a:spcPct val="123800"/>
              </a:lnSpc>
            </a:pPr>
            <a:r>
              <a:rPr sz="2100" dirty="0">
                <a:latin typeface="Arial MT"/>
                <a:cs typeface="Arial MT"/>
              </a:rPr>
              <a:t>class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extends</a:t>
            </a:r>
            <a:r>
              <a:rPr sz="2100" spc="-1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1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void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callme()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S.o.p("Inside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C's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callme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method");</a:t>
            </a: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7229" y="141224"/>
            <a:ext cx="4403090" cy="581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Dispatch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12700" marR="2089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main(String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args[])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A();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</a:p>
          <a:p>
            <a:pPr marL="12700" marR="56705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 b = new B(); // object of </a:t>
            </a:r>
            <a:r>
              <a:rPr sz="2000" spc="-5" dirty="0">
                <a:latin typeface="Arial MT"/>
                <a:cs typeface="Arial MT"/>
              </a:rPr>
              <a:t>type </a:t>
            </a:r>
            <a:r>
              <a:rPr sz="2000" dirty="0">
                <a:latin typeface="Arial MT"/>
                <a:cs typeface="Arial MT"/>
              </a:rPr>
              <a:t>B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 c = new C(); // object of </a:t>
            </a:r>
            <a:r>
              <a:rPr sz="2000" spc="-5" dirty="0">
                <a:latin typeface="Arial MT"/>
                <a:cs typeface="Arial MT"/>
              </a:rPr>
              <a:t>type </a:t>
            </a:r>
            <a:r>
              <a:rPr sz="2000" dirty="0">
                <a:latin typeface="Arial MT"/>
                <a:cs typeface="Arial MT"/>
              </a:rPr>
              <a:t>C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r; // obtain a reference of </a:t>
            </a:r>
            <a:r>
              <a:rPr sz="2000" spc="-5" dirty="0">
                <a:latin typeface="Arial MT"/>
                <a:cs typeface="Arial MT"/>
              </a:rPr>
              <a:t>type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a;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</a:p>
          <a:p>
            <a:pPr marL="82550" marR="508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r.callme();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A's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callme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b;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r.callme();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B's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callme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c;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r.callme();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C's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callme</a:t>
            </a: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 MT"/>
                <a:cs typeface="Arial MT"/>
              </a:rPr>
              <a:t>OUTPUT:</a:t>
            </a:r>
            <a:endParaRPr sz="2000" dirty="0">
              <a:latin typeface="Arial MT"/>
              <a:cs typeface="Arial MT"/>
            </a:endParaRPr>
          </a:p>
          <a:p>
            <a:pPr marL="12700" marR="147637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Inside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155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’</a:t>
            </a:r>
            <a:r>
              <a:rPr sz="2000" dirty="0">
                <a:latin typeface="Arial MT"/>
                <a:cs typeface="Arial MT"/>
              </a:rPr>
              <a:t>s callme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hod.  </a:t>
            </a:r>
            <a:r>
              <a:rPr sz="2000" dirty="0">
                <a:latin typeface="Arial MT"/>
                <a:cs typeface="Arial MT"/>
              </a:rPr>
              <a:t>Inside </a:t>
            </a:r>
            <a:r>
              <a:rPr sz="2000" spc="-15" dirty="0">
                <a:latin typeface="Arial MT"/>
                <a:cs typeface="Arial MT"/>
              </a:rPr>
              <a:t>B’s </a:t>
            </a:r>
            <a:r>
              <a:rPr sz="2000" spc="-5" dirty="0">
                <a:latin typeface="Arial MT"/>
                <a:cs typeface="Arial MT"/>
              </a:rPr>
              <a:t>callme </a:t>
            </a:r>
            <a:r>
              <a:rPr sz="2000" dirty="0">
                <a:latin typeface="Arial MT"/>
                <a:cs typeface="Arial MT"/>
              </a:rPr>
              <a:t>method.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C’s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method.</a:t>
            </a:r>
          </a:p>
        </p:txBody>
      </p:sp>
      <p:sp>
        <p:nvSpPr>
          <p:cNvPr id="5" name="object 5"/>
          <p:cNvSpPr/>
          <p:nvPr/>
        </p:nvSpPr>
        <p:spPr>
          <a:xfrm>
            <a:off x="4427601" y="115951"/>
            <a:ext cx="0" cy="6626225"/>
          </a:xfrm>
          <a:custGeom>
            <a:avLst/>
            <a:gdLst/>
            <a:ahLst/>
            <a:cxnLst/>
            <a:rect l="l" t="t" r="r" b="b"/>
            <a:pathLst>
              <a:path h="6626225">
                <a:moveTo>
                  <a:pt x="0" y="0"/>
                </a:moveTo>
                <a:lnTo>
                  <a:pt x="0" y="6626161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667" y="37541"/>
            <a:ext cx="3074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696363"/>
                </a:solidFill>
                <a:latin typeface="Arial"/>
                <a:cs typeface="Arial"/>
              </a:rPr>
              <a:t>final</a:t>
            </a:r>
            <a:r>
              <a:rPr sz="4000" i="1" spc="-5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Keyword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89177"/>
            <a:ext cx="742886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  <a:tab pos="1076325" algn="l"/>
              </a:tabLst>
            </a:pPr>
            <a:r>
              <a:rPr sz="2600" i="1" dirty="0">
                <a:latin typeface="Arial"/>
                <a:cs typeface="Arial"/>
              </a:rPr>
              <a:t>final	</a:t>
            </a:r>
            <a:r>
              <a:rPr sz="2600" dirty="0">
                <a:latin typeface="Arial MT"/>
                <a:cs typeface="Arial MT"/>
              </a:rPr>
              <a:t>keyword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 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657934"/>
            <a:ext cx="3030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1)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final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int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var1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=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10;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628" y="1657934"/>
            <a:ext cx="370395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//</a:t>
            </a:r>
            <a:r>
              <a:rPr sz="2600" dirty="0">
                <a:latin typeface="Arial MT"/>
                <a:cs typeface="Arial MT"/>
              </a:rPr>
              <a:t>declares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constant,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Arial MT"/>
                <a:cs typeface="Arial MT"/>
              </a:rPr>
              <a:t>//be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initialised.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451449"/>
            <a:ext cx="7597775" cy="3805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695"/>
              </a:spcBef>
              <a:buAutoNum type="arabicParenR" startAt="2"/>
              <a:tabLst>
                <a:tab pos="398780" algn="l"/>
              </a:tabLst>
            </a:pPr>
            <a:r>
              <a:rPr sz="2600" i="1" dirty="0">
                <a:latin typeface="Arial"/>
                <a:cs typeface="Arial"/>
              </a:rPr>
              <a:t>final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void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show(){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i="1" dirty="0">
                <a:latin typeface="Arial"/>
                <a:cs typeface="Arial"/>
              </a:rPr>
              <a:t>…..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Final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 can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 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overridden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derived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endParaRPr sz="2600">
              <a:latin typeface="Arial MT"/>
              <a:cs typeface="Arial MT"/>
            </a:endParaRPr>
          </a:p>
          <a:p>
            <a:pPr marL="398145" indent="-386080">
              <a:lnSpc>
                <a:spcPct val="100000"/>
              </a:lnSpc>
              <a:spcBef>
                <a:spcPts val="600"/>
              </a:spcBef>
              <a:buAutoNum type="arabicParenR" startAt="3"/>
              <a:tabLst>
                <a:tab pos="398780" algn="l"/>
              </a:tabLst>
            </a:pPr>
            <a:r>
              <a:rPr sz="2600" dirty="0">
                <a:latin typeface="Arial MT"/>
                <a:cs typeface="Arial MT"/>
              </a:rPr>
              <a:t>final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A{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…..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Final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 not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inherited by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 classes.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253746"/>
            <a:ext cx="383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Abstract</a:t>
            </a:r>
            <a:r>
              <a:rPr sz="4000" spc="-4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Classes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149552"/>
            <a:ext cx="7322820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79120" indent="-27305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An </a:t>
            </a:r>
            <a:r>
              <a:rPr sz="2600" b="1" i="1" dirty="0">
                <a:latin typeface="Arial"/>
                <a:cs typeface="Arial"/>
              </a:rPr>
              <a:t>abstract </a:t>
            </a:r>
            <a:r>
              <a:rPr sz="2600" i="1" dirty="0">
                <a:latin typeface="Arial"/>
                <a:cs typeface="Arial"/>
              </a:rPr>
              <a:t>class </a:t>
            </a:r>
            <a:r>
              <a:rPr sz="2600" dirty="0">
                <a:latin typeface="Arial MT"/>
                <a:cs typeface="Arial MT"/>
              </a:rPr>
              <a:t>is a class that is declared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abstract—it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may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 include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abstract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methods.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Abstract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class can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instantiated</a:t>
            </a:r>
            <a:r>
              <a:rPr sz="260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It needs to be extended by another class and its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implemented.</a:t>
            </a:r>
            <a:endParaRPr sz="2600">
              <a:latin typeface="Arial MT"/>
              <a:cs typeface="Arial MT"/>
            </a:endParaRPr>
          </a:p>
          <a:p>
            <a:pPr marL="285115" marR="30289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A method that is declared as abstract and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not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have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implementation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is </a:t>
            </a:r>
            <a:r>
              <a:rPr sz="2600" b="1" spc="5" dirty="0">
                <a:latin typeface="Arial"/>
                <a:cs typeface="Arial"/>
              </a:rPr>
              <a:t>known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abstract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method.</a:t>
            </a:r>
            <a:endParaRPr sz="2600">
              <a:latin typeface="Arial"/>
              <a:cs typeface="Arial"/>
            </a:endParaRPr>
          </a:p>
          <a:p>
            <a:pPr marL="285115" marR="16129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dirty="0">
                <a:latin typeface="Arial"/>
                <a:cs typeface="Arial"/>
              </a:rPr>
              <a:t>Abstract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class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can have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constructors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member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variables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and </a:t>
            </a:r>
            <a:r>
              <a:rPr sz="2600" i="1" spc="-5" dirty="0">
                <a:latin typeface="Arial"/>
                <a:cs typeface="Arial"/>
              </a:rPr>
              <a:t>normal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methods.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5" y="109219"/>
            <a:ext cx="6609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An</a:t>
            </a:r>
            <a:r>
              <a:rPr sz="4000" b="1" spc="-17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Abstract</a:t>
            </a:r>
            <a:r>
              <a:rPr sz="4000" b="1" spc="1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Class</a:t>
            </a:r>
            <a:r>
              <a:rPr sz="4000" b="1" spc="-2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836675"/>
            <a:ext cx="8391525" cy="2144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65599" y="4420870"/>
            <a:ext cx="267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//non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abstract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3506215"/>
            <a:ext cx="504952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abstract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GraphicObject</a:t>
            </a:r>
            <a:r>
              <a:rPr sz="2000" b="1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y;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void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moveTo(int </a:t>
            </a:r>
            <a:r>
              <a:rPr sz="2000" b="1" spc="5" dirty="0">
                <a:latin typeface="Arial"/>
                <a:cs typeface="Arial"/>
              </a:rPr>
              <a:t>newX,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newY)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91135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abstract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void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draw();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abstract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void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resize();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304" y="5335320"/>
            <a:ext cx="21405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//abstract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//abstract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6250025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726" y="253746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Object</a:t>
            </a:r>
            <a:r>
              <a:rPr sz="4000" spc="-3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:</a:t>
            </a:r>
            <a:r>
              <a:rPr sz="4000" spc="-90" dirty="0">
                <a:solidFill>
                  <a:srgbClr val="696363"/>
                </a:solidFill>
              </a:rPr>
              <a:t> </a:t>
            </a:r>
            <a:r>
              <a:rPr sz="4000" spc="-15" dirty="0">
                <a:solidFill>
                  <a:srgbClr val="FF0000"/>
                </a:solidFill>
              </a:rPr>
              <a:t>TV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929428"/>
            <a:ext cx="2787015" cy="522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7070">
              <a:lnSpc>
                <a:spcPct val="119200"/>
              </a:lnSpc>
              <a:spcBef>
                <a:spcPts val="100"/>
              </a:spcBef>
            </a:pP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 </a:t>
            </a:r>
            <a:r>
              <a:rPr sz="2600" b="1" i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</a:t>
            </a:r>
            <a:endParaRPr sz="2600">
              <a:latin typeface="Arial MT"/>
              <a:cs typeface="Arial MT"/>
            </a:endParaRPr>
          </a:p>
          <a:p>
            <a:pPr marL="12700" marR="337820">
              <a:lnSpc>
                <a:spcPct val="119200"/>
              </a:lnSpc>
              <a:spcBef>
                <a:spcPts val="5"/>
              </a:spcBef>
            </a:pPr>
            <a:r>
              <a:rPr sz="2600" dirty="0">
                <a:latin typeface="Arial MT"/>
                <a:cs typeface="Arial MT"/>
              </a:rPr>
              <a:t>Current </a:t>
            </a:r>
            <a:r>
              <a:rPr sz="2600" spc="-25" dirty="0">
                <a:latin typeface="Arial MT"/>
                <a:cs typeface="Arial MT"/>
              </a:rPr>
              <a:t>Volume 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Current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Channel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5"/>
              </a:spcBef>
            </a:pPr>
            <a:r>
              <a:rPr sz="2600" spc="-25" dirty="0">
                <a:latin typeface="Arial MT"/>
                <a:cs typeface="Arial MT"/>
              </a:rPr>
              <a:t>Turn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Turn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Increase </a:t>
            </a:r>
            <a:r>
              <a:rPr sz="2600" spc="-25" dirty="0">
                <a:latin typeface="Arial MT"/>
                <a:cs typeface="Arial MT"/>
              </a:rPr>
              <a:t>Volume 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Decrease </a:t>
            </a:r>
            <a:r>
              <a:rPr sz="2600" spc="-25" dirty="0">
                <a:latin typeface="Arial MT"/>
                <a:cs typeface="Arial MT"/>
              </a:rPr>
              <a:t>Volume 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Change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Channel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701" y="1268349"/>
            <a:ext cx="4124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58901"/>
            <a:ext cx="4453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Circle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extends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GraphicObject</a:t>
            </a:r>
            <a:r>
              <a:rPr sz="20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25" y="791717"/>
            <a:ext cx="352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//implementation</a:t>
            </a:r>
            <a:r>
              <a:rPr sz="16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abstract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6725" y="1934972"/>
            <a:ext cx="352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//implementation</a:t>
            </a:r>
            <a:r>
              <a:rPr sz="16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abstract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271" y="664452"/>
            <a:ext cx="1673860" cy="2312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void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draw()</a:t>
            </a:r>
            <a:r>
              <a:rPr sz="2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605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void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resize()</a:t>
            </a:r>
            <a:r>
              <a:rPr sz="20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2950819"/>
            <a:ext cx="49631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Rectangle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extends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GraphicObject</a:t>
            </a:r>
            <a:r>
              <a:rPr sz="20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725" y="3840226"/>
            <a:ext cx="352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//implementation</a:t>
            </a:r>
            <a:r>
              <a:rPr sz="16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abstract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6725" y="4983607"/>
            <a:ext cx="352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//implementation</a:t>
            </a:r>
            <a:r>
              <a:rPr sz="16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abstract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271" y="3712833"/>
            <a:ext cx="1673860" cy="2312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void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draw()</a:t>
            </a:r>
            <a:r>
              <a:rPr sz="2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void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resize()</a:t>
            </a:r>
            <a:r>
              <a:rPr sz="20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6075070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674" y="714248"/>
            <a:ext cx="69126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8430" marR="5080" indent="-139636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When</a:t>
            </a:r>
            <a:r>
              <a:rPr sz="4000" spc="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to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use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abstract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methods </a:t>
            </a:r>
            <a:r>
              <a:rPr sz="4000" spc="-11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and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abstract</a:t>
            </a:r>
            <a:r>
              <a:rPr sz="4000" spc="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2417191"/>
            <a:ext cx="7519034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Abstract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usually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declared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two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more subclasses are expected to do a similar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thing in </a:t>
            </a:r>
            <a:r>
              <a:rPr sz="2600" spc="-5" dirty="0">
                <a:latin typeface="Arial MT"/>
                <a:cs typeface="Arial MT"/>
              </a:rPr>
              <a:t>different </a:t>
            </a:r>
            <a:r>
              <a:rPr sz="2600" dirty="0">
                <a:latin typeface="Arial MT"/>
                <a:cs typeface="Arial MT"/>
              </a:rPr>
              <a:t>ways through </a:t>
            </a:r>
            <a:r>
              <a:rPr sz="2600" spc="-5" dirty="0">
                <a:latin typeface="Arial MT"/>
                <a:cs typeface="Arial MT"/>
              </a:rPr>
              <a:t>different </a:t>
            </a:r>
            <a:r>
              <a:rPr sz="2600" dirty="0">
                <a:latin typeface="Arial MT"/>
                <a:cs typeface="Arial MT"/>
              </a:rPr>
              <a:t> implementation.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078" y="180543"/>
            <a:ext cx="2255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Interfaces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002029"/>
            <a:ext cx="7603490" cy="4583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r>
              <a:rPr sz="2400" b="1" spc="-5" dirty="0">
                <a:latin typeface="Arial"/>
                <a:cs typeface="Arial"/>
              </a:rPr>
              <a:t> 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collection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abstract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methods.</a:t>
            </a:r>
            <a:endParaRPr sz="2400" dirty="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implements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interface,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thereby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inheriting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abstract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interface.</a:t>
            </a:r>
            <a:endParaRPr sz="2400" dirty="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65" dirty="0">
                <a:latin typeface="Arial"/>
                <a:cs typeface="Arial"/>
              </a:rPr>
              <a:t>You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cannot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instantiate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interface.</a:t>
            </a:r>
            <a:endParaRPr sz="24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5" dirty="0">
                <a:latin typeface="Arial"/>
                <a:cs typeface="Arial"/>
              </a:rPr>
              <a:t>All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methods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 interface</a:t>
            </a:r>
            <a:r>
              <a:rPr sz="2400" b="1" spc="-5" dirty="0">
                <a:latin typeface="Arial"/>
                <a:cs typeface="Arial"/>
              </a:rPr>
              <a:t> are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abstract.</a:t>
            </a:r>
            <a:endParaRPr sz="2400" dirty="0">
              <a:latin typeface="Arial"/>
              <a:cs typeface="Arial"/>
            </a:endParaRPr>
          </a:p>
          <a:p>
            <a:pPr marL="285115" marR="17526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 </a:t>
            </a:r>
            <a:r>
              <a:rPr sz="2400" spc="-5" dirty="0">
                <a:latin typeface="Arial MT"/>
                <a:cs typeface="Arial MT"/>
              </a:rPr>
              <a:t>cannot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fields.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only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fields that </a:t>
            </a:r>
            <a:r>
              <a:rPr sz="2400" b="1" spc="-5" dirty="0">
                <a:latin typeface="Arial"/>
                <a:cs typeface="Arial"/>
              </a:rPr>
              <a:t>can appear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an </a:t>
            </a:r>
            <a:r>
              <a:rPr sz="2400" b="1" dirty="0">
                <a:latin typeface="Arial"/>
                <a:cs typeface="Arial"/>
              </a:rPr>
              <a:t>interface </a:t>
            </a:r>
            <a:r>
              <a:rPr sz="2400" b="1" spc="-5" dirty="0">
                <a:latin typeface="Arial"/>
                <a:cs typeface="Arial"/>
              </a:rPr>
              <a:t>must be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declared </a:t>
            </a:r>
            <a:r>
              <a:rPr sz="2400" b="1" dirty="0">
                <a:latin typeface="Arial"/>
                <a:cs typeface="Arial"/>
              </a:rPr>
              <a:t>both </a:t>
            </a:r>
            <a:r>
              <a:rPr sz="2400" b="1" spc="-5" dirty="0">
                <a:latin typeface="Arial"/>
                <a:cs typeface="Arial"/>
              </a:rPr>
              <a:t>static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final.</a:t>
            </a:r>
            <a:endParaRPr sz="24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interface 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-5" dirty="0">
                <a:latin typeface="Arial MT"/>
                <a:cs typeface="Arial MT"/>
              </a:rPr>
              <a:t>extended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endParaRPr sz="2400" dirty="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implemented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 extend </a:t>
            </a:r>
            <a:r>
              <a:rPr sz="2400" b="1" dirty="0">
                <a:latin typeface="Arial"/>
                <a:cs typeface="Arial"/>
              </a:rPr>
              <a:t>multiple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714" y="404812"/>
            <a:ext cx="5191152" cy="609798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81533"/>
            <a:ext cx="6292850" cy="6226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 MT"/>
                <a:cs typeface="Arial MT"/>
              </a:rPr>
              <a:t>interface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printable</a:t>
            </a:r>
            <a:r>
              <a:rPr sz="2600" dirty="0">
                <a:latin typeface="Arial MT"/>
                <a:cs typeface="Arial MT"/>
              </a:rPr>
              <a:t>{</a:t>
            </a:r>
          </a:p>
          <a:p>
            <a:pPr marL="8356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void</a:t>
            </a:r>
            <a:r>
              <a:rPr sz="2600" spc="-50" dirty="0">
                <a:solidFill>
                  <a:srgbClr val="D24717"/>
                </a:solidFill>
                <a:latin typeface="Arial MT"/>
                <a:cs typeface="Arial MT"/>
              </a:rPr>
              <a:t> </a:t>
            </a:r>
            <a:r>
              <a:rPr sz="2600" dirty="0" smtClean="0">
                <a:solidFill>
                  <a:srgbClr val="D24717"/>
                </a:solidFill>
                <a:latin typeface="Arial MT"/>
                <a:cs typeface="Arial MT"/>
              </a:rPr>
              <a:t>print();</a:t>
            </a:r>
            <a:endParaRPr lang="en-IN" sz="2600" dirty="0" smtClean="0">
              <a:solidFill>
                <a:srgbClr val="D24717"/>
              </a:solidFill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2600" dirty="0" smtClean="0"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 MT"/>
              <a:cs typeface="Arial MT"/>
            </a:endParaRPr>
          </a:p>
          <a:p>
            <a:pPr marL="835660" marR="1564005" indent="-546100">
              <a:lnSpc>
                <a:spcPct val="119300"/>
              </a:lnSpc>
            </a:pP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implements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printable</a:t>
            </a:r>
            <a:r>
              <a:rPr sz="2600" dirty="0">
                <a:latin typeface="Arial MT"/>
                <a:cs typeface="Arial MT"/>
              </a:rPr>
              <a:t>{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public</a:t>
            </a:r>
            <a:r>
              <a:rPr sz="2600" spc="-25" dirty="0">
                <a:solidFill>
                  <a:srgbClr val="D24717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void</a:t>
            </a:r>
            <a:r>
              <a:rPr sz="2600" spc="-15" dirty="0">
                <a:solidFill>
                  <a:srgbClr val="D24717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print(){</a:t>
            </a:r>
            <a:endParaRPr sz="2600" dirty="0">
              <a:latin typeface="Arial MT"/>
              <a:cs typeface="Arial MT"/>
            </a:endParaRPr>
          </a:p>
          <a:p>
            <a:pPr marL="17500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System.out.println("Hello");</a:t>
            </a:r>
            <a:endParaRPr sz="2600" dirty="0">
              <a:latin typeface="Arial MT"/>
              <a:cs typeface="Arial MT"/>
            </a:endParaRPr>
          </a:p>
          <a:p>
            <a:pPr marL="8356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D24717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  <a:p>
            <a:pPr marL="1750060" marR="5080" indent="-908685">
              <a:lnSpc>
                <a:spcPct val="119200"/>
              </a:lnSpc>
              <a:spcBef>
                <a:spcPts val="5"/>
              </a:spcBef>
            </a:pP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static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void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main(String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args[] </a:t>
            </a:r>
            <a:r>
              <a:rPr sz="2600" spc="-10" dirty="0">
                <a:latin typeface="Arial MT"/>
                <a:cs typeface="Arial MT"/>
              </a:rPr>
              <a:t>){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 new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A();</a:t>
            </a:r>
          </a:p>
          <a:p>
            <a:pPr marL="17500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obj.print();</a:t>
            </a:r>
          </a:p>
          <a:p>
            <a:pPr marL="8356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Multiple</a:t>
            </a:r>
            <a:r>
              <a:rPr sz="4000" b="1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inheritance</a:t>
            </a:r>
            <a:r>
              <a:rPr sz="4000" b="1" spc="1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in </a:t>
            </a:r>
            <a:r>
              <a:rPr sz="4000" b="1" spc="-10" dirty="0">
                <a:solidFill>
                  <a:srgbClr val="696363"/>
                </a:solidFill>
                <a:latin typeface="Arial"/>
                <a:cs typeface="Arial"/>
              </a:rPr>
              <a:t>Java</a:t>
            </a:r>
            <a:r>
              <a:rPr sz="4000" b="1" spc="1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by </a:t>
            </a:r>
            <a:r>
              <a:rPr sz="4000" b="1" spc="-109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interface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7863"/>
            <a:ext cx="5689600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3435">
              <a:lnSpc>
                <a:spcPct val="125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interface</a:t>
            </a:r>
            <a:r>
              <a:rPr sz="2000" b="1" i="1" spc="-10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9B2C1F"/>
                </a:solidFill>
                <a:latin typeface="Arial"/>
                <a:cs typeface="Arial"/>
              </a:rPr>
              <a:t>Printable</a:t>
            </a:r>
            <a:r>
              <a:rPr sz="2000" b="1" i="1" dirty="0">
                <a:latin typeface="Arial"/>
                <a:cs typeface="Arial"/>
              </a:rPr>
              <a:t>{ </a:t>
            </a:r>
            <a:r>
              <a:rPr sz="2000" b="1" i="1" spc="-5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void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print();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 marR="3254375">
              <a:lnSpc>
                <a:spcPct val="125000"/>
              </a:lnSpc>
            </a:pPr>
            <a:r>
              <a:rPr sz="2000" b="1" i="1" dirty="0">
                <a:latin typeface="Arial"/>
                <a:cs typeface="Arial"/>
              </a:rPr>
              <a:t>interface</a:t>
            </a:r>
            <a:r>
              <a:rPr sz="2000" b="1" i="1" spc="-10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9B2C1F"/>
                </a:solidFill>
                <a:latin typeface="Arial"/>
                <a:cs typeface="Arial"/>
              </a:rPr>
              <a:t>Showable</a:t>
            </a:r>
            <a:r>
              <a:rPr sz="2000" b="1" i="1" dirty="0">
                <a:latin typeface="Arial"/>
                <a:cs typeface="Arial"/>
              </a:rPr>
              <a:t>{ </a:t>
            </a:r>
            <a:r>
              <a:rPr sz="2000" b="1" i="1" spc="-5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void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show();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i="1" dirty="0">
                <a:latin typeface="Arial"/>
                <a:cs typeface="Arial"/>
              </a:rPr>
              <a:t>class</a:t>
            </a:r>
            <a:r>
              <a:rPr sz="2000" b="1" i="1" spc="-1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75" dirty="0"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9B2C1F"/>
                </a:solidFill>
                <a:latin typeface="Arial"/>
                <a:cs typeface="Arial"/>
              </a:rPr>
              <a:t>implements</a:t>
            </a:r>
            <a:r>
              <a:rPr sz="2000" b="1" i="1" spc="-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9B2C1F"/>
                </a:solidFill>
                <a:latin typeface="Arial"/>
                <a:cs typeface="Arial"/>
              </a:rPr>
              <a:t>Printable,</a:t>
            </a:r>
            <a:r>
              <a:rPr sz="2000" b="1" i="1" spc="-4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9B2C1F"/>
                </a:solidFill>
                <a:latin typeface="Arial"/>
                <a:cs typeface="Arial"/>
              </a:rPr>
              <a:t>Showable</a:t>
            </a:r>
            <a:r>
              <a:rPr sz="2000" b="1" i="1" spc="-1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  <a:tabLst>
                <a:tab pos="3208020" algn="l"/>
              </a:tabLst>
            </a:pPr>
            <a:r>
              <a:rPr sz="2000" b="1" i="1" dirty="0">
                <a:latin typeface="Arial"/>
                <a:cs typeface="Arial"/>
              </a:rPr>
              <a:t>public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void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print()	{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System.out.println("Hello");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public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void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show()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latin typeface="Arial"/>
                <a:cs typeface="Arial"/>
              </a:rPr>
              <a:t>System.out.println("Welcome");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01422"/>
            <a:ext cx="4246245" cy="557466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26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11200"/>
              </a:lnSpc>
              <a:spcBef>
                <a:spcPts val="635"/>
              </a:spcBef>
              <a:buClr>
                <a:srgbClr val="D24717"/>
              </a:buClr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dirty="0"/>
              <a:t>	</a:t>
            </a:r>
            <a:r>
              <a:rPr sz="1800" b="1" spc="-10" dirty="0">
                <a:latin typeface="Arial"/>
                <a:cs typeface="Arial"/>
              </a:rPr>
              <a:t>Abstract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 can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extend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one</a:t>
            </a:r>
            <a:r>
              <a:rPr sz="1800" b="1" spc="-5" dirty="0">
                <a:latin typeface="Arial"/>
                <a:cs typeface="Arial"/>
              </a:rPr>
              <a:t> abstract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 a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355600" marR="119380" indent="-342900">
              <a:lnSpc>
                <a:spcPct val="111100"/>
              </a:lnSpc>
              <a:spcBef>
                <a:spcPts val="600"/>
              </a:spcBef>
              <a:buClr>
                <a:srgbClr val="D24717"/>
              </a:buClr>
              <a:buFont typeface="Arial"/>
              <a:buAutoNum type="arabicPeriod"/>
              <a:tabLst>
                <a:tab pos="410209" algn="l"/>
                <a:tab pos="410845" algn="l"/>
                <a:tab pos="1464945" algn="l"/>
              </a:tabLst>
            </a:pPr>
            <a:r>
              <a:rPr dirty="0"/>
              <a:t>	</a:t>
            </a:r>
            <a:r>
              <a:rPr sz="1800" b="1" spc="-10" dirty="0">
                <a:latin typeface="Arial"/>
                <a:cs typeface="Arial"/>
              </a:rPr>
              <a:t>Abstract	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 extend from a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abstract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55600" marR="409575" indent="-342900">
              <a:lnSpc>
                <a:spcPct val="111100"/>
              </a:lnSpc>
              <a:spcBef>
                <a:spcPts val="605"/>
              </a:spcBef>
              <a:buClr>
                <a:srgbClr val="D24717"/>
              </a:buClr>
              <a:buFont typeface="Arial"/>
              <a:buAutoNum type="arabicPeriod"/>
              <a:tabLst>
                <a:tab pos="410209" algn="l"/>
                <a:tab pos="410845" algn="l"/>
                <a:tab pos="1464945" algn="l"/>
                <a:tab pos="2684145" algn="l"/>
                <a:tab pos="3331845" algn="l"/>
              </a:tabLst>
            </a:pPr>
            <a:r>
              <a:rPr dirty="0"/>
              <a:t>	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bstr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ct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cl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ha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th  </a:t>
            </a:r>
            <a:r>
              <a:rPr sz="1800" b="1" spc="-5" dirty="0">
                <a:latin typeface="Arial"/>
                <a:cs typeface="Arial"/>
              </a:rPr>
              <a:t>abstract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concrete methods.</a:t>
            </a:r>
            <a:endParaRPr sz="1800">
              <a:latin typeface="Arial"/>
              <a:cs typeface="Arial"/>
            </a:endParaRPr>
          </a:p>
          <a:p>
            <a:pPr marL="355600" marR="775970" indent="-342900">
              <a:lnSpc>
                <a:spcPct val="111100"/>
              </a:lnSpc>
              <a:spcBef>
                <a:spcPts val="600"/>
              </a:spcBef>
              <a:buClr>
                <a:srgbClr val="D24717"/>
              </a:buClr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dirty="0"/>
              <a:t>	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 can extend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abstract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D24717"/>
              </a:buClr>
              <a:buAutoNum type="arabicPeriod"/>
              <a:tabLst>
                <a:tab pos="354965" algn="l"/>
                <a:tab pos="355600" algn="l"/>
                <a:tab pos="1409700" algn="l"/>
                <a:tab pos="3148965" algn="l"/>
              </a:tabLst>
            </a:pPr>
            <a:r>
              <a:rPr sz="1800" b="1" spc="-10" dirty="0">
                <a:latin typeface="Arial"/>
                <a:cs typeface="Arial"/>
              </a:rPr>
              <a:t>Abstract	</a:t>
            </a:r>
            <a:r>
              <a:rPr sz="1800" b="1" spc="-5" dirty="0">
                <a:latin typeface="Arial"/>
                <a:cs typeface="Arial"/>
              </a:rPr>
              <a:t>class can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	</a:t>
            </a:r>
            <a:r>
              <a:rPr sz="1800" b="1" spc="-5" dirty="0"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public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public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abstract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355600" marR="347980" indent="-342900">
              <a:lnSpc>
                <a:spcPct val="111100"/>
              </a:lnSpc>
              <a:spcBef>
                <a:spcPts val="600"/>
              </a:spcBef>
              <a:buClr>
                <a:srgbClr val="D24717"/>
              </a:buClr>
              <a:buAutoNum type="arabicPeriod" startAt="6"/>
              <a:tabLst>
                <a:tab pos="354965" algn="l"/>
                <a:tab pos="355600" algn="l"/>
                <a:tab pos="2502535" algn="l"/>
                <a:tab pos="3086735" algn="l"/>
              </a:tabLst>
            </a:pPr>
            <a:r>
              <a:rPr sz="1800" b="1" spc="-10" dirty="0">
                <a:latin typeface="Arial"/>
                <a:cs typeface="Arial"/>
              </a:rPr>
              <a:t>Abstract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	</a:t>
            </a:r>
            <a:r>
              <a:rPr sz="1800" b="1" spc="-5" dirty="0">
                <a:latin typeface="Arial"/>
                <a:cs typeface="Arial"/>
              </a:rPr>
              <a:t>static, </a:t>
            </a:r>
            <a:r>
              <a:rPr sz="1800" b="1" dirty="0">
                <a:latin typeface="Arial"/>
                <a:cs typeface="Arial"/>
              </a:rPr>
              <a:t> final</a:t>
            </a:r>
            <a:r>
              <a:rPr sz="1800" b="1" spc="5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 static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final	</a:t>
            </a:r>
            <a:r>
              <a:rPr sz="1800" b="1" spc="-10" dirty="0">
                <a:latin typeface="Arial"/>
                <a:cs typeface="Arial"/>
              </a:rPr>
              <a:t>variable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with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access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specifiers.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7086" y="27655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154" y="723391"/>
            <a:ext cx="401320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645" indent="-342900">
              <a:lnSpc>
                <a:spcPct val="111100"/>
              </a:lnSpc>
              <a:spcBef>
                <a:spcPts val="100"/>
              </a:spcBef>
              <a:buClr>
                <a:srgbClr val="D247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Interface can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extend any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interfaces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 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11100"/>
              </a:lnSpc>
              <a:spcBef>
                <a:spcPts val="1300"/>
              </a:spcBef>
              <a:buClr>
                <a:srgbClr val="D247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Interface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extend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55600" marR="106680" indent="-342900">
              <a:lnSpc>
                <a:spcPct val="111100"/>
              </a:lnSpc>
              <a:spcBef>
                <a:spcPts val="600"/>
              </a:spcBef>
              <a:buClr>
                <a:srgbClr val="D24717"/>
              </a:buClr>
              <a:buAutoNum type="arabicPeriod"/>
              <a:tabLst>
                <a:tab pos="354965" algn="l"/>
                <a:tab pos="355600" algn="l"/>
                <a:tab pos="1891664" algn="l"/>
              </a:tabLst>
            </a:pPr>
            <a:r>
              <a:rPr sz="1800" b="1" spc="-5" dirty="0">
                <a:latin typeface="Arial"/>
                <a:cs typeface="Arial"/>
              </a:rPr>
              <a:t>Interface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	</a:t>
            </a:r>
            <a:r>
              <a:rPr sz="1800" b="1" spc="-15" dirty="0">
                <a:latin typeface="Arial"/>
                <a:cs typeface="Arial"/>
              </a:rPr>
              <a:t>have </a:t>
            </a:r>
            <a:r>
              <a:rPr sz="1800" b="1" dirty="0">
                <a:latin typeface="Arial"/>
                <a:cs typeface="Arial"/>
              </a:rPr>
              <a:t>only </a:t>
            </a:r>
            <a:r>
              <a:rPr sz="1800" b="1" spc="-5" dirty="0">
                <a:latin typeface="Arial"/>
                <a:cs typeface="Arial"/>
              </a:rPr>
              <a:t>abstract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D247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implement any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Arial"/>
                <a:cs typeface="Arial"/>
              </a:rPr>
              <a:t>number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marL="355600" marR="384810" indent="-342900">
              <a:lnSpc>
                <a:spcPct val="111100"/>
              </a:lnSpc>
              <a:spcBef>
                <a:spcPts val="600"/>
              </a:spcBef>
              <a:buClr>
                <a:srgbClr val="D24717"/>
              </a:buClr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Interface can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abstract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"/>
              <a:buAutoNum type="arabicPeriod" startAt="5"/>
            </a:pPr>
            <a:endParaRPr sz="2000">
              <a:latin typeface="Arial"/>
              <a:cs typeface="Arial"/>
            </a:endParaRPr>
          </a:p>
          <a:p>
            <a:pPr marL="355600" marR="335915" indent="-342900">
              <a:lnSpc>
                <a:spcPct val="111100"/>
              </a:lnSpc>
              <a:spcBef>
                <a:spcPts val="1300"/>
              </a:spcBef>
              <a:buClr>
                <a:srgbClr val="D24717"/>
              </a:buClr>
              <a:buAutoNum type="arabicPeriod" startAt="5"/>
              <a:tabLst>
                <a:tab pos="354965" algn="l"/>
                <a:tab pos="355600" algn="l"/>
                <a:tab pos="1434465" algn="l"/>
                <a:tab pos="1955800" algn="l"/>
              </a:tabLst>
            </a:pPr>
            <a:r>
              <a:rPr sz="1800" b="1" spc="-5" dirty="0">
                <a:latin typeface="Arial"/>
                <a:cs typeface="Arial"/>
              </a:rPr>
              <a:t>Interface	can	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static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final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(constant)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094" y="109219"/>
            <a:ext cx="200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Package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787837"/>
            <a:ext cx="7598409" cy="489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namespace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organizes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set of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interfaces.</a:t>
            </a:r>
          </a:p>
          <a:p>
            <a:pPr marL="285115" marR="427355" indent="-27305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allows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developer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group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(and interfaces)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together.</a:t>
            </a:r>
            <a:endParaRPr sz="2600" dirty="0">
              <a:latin typeface="Arial MT"/>
              <a:cs typeface="Arial MT"/>
            </a:endParaRPr>
          </a:p>
          <a:p>
            <a:pPr marL="285115" marR="136525" indent="-27305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Conceptually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think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packages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being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similar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different</a:t>
            </a:r>
            <a:r>
              <a:rPr sz="2600" dirty="0">
                <a:latin typeface="Arial MT"/>
                <a:cs typeface="Arial MT"/>
              </a:rPr>
              <a:t> folders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computer.</a:t>
            </a:r>
            <a:endParaRPr sz="2600" dirty="0">
              <a:latin typeface="Arial MT"/>
              <a:cs typeface="Arial MT"/>
            </a:endParaRPr>
          </a:p>
          <a:p>
            <a:pPr marL="560705" marR="634365" lvl="1" indent="-228600">
              <a:lnSpc>
                <a:spcPct val="15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Arial MT"/>
                <a:cs typeface="Arial MT"/>
              </a:rPr>
              <a:t>E.g.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HTML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folder,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Audio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other,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 folder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168021"/>
            <a:ext cx="3356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Java</a:t>
            </a:r>
            <a:r>
              <a:rPr sz="4000" b="1" spc="-5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Arial"/>
                <a:cs typeface="Arial"/>
              </a:rPr>
              <a:t>Package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157806"/>
            <a:ext cx="7211695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5433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java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package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group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similar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classes,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interfaces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sub-packages.</a:t>
            </a: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used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categorize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interfaces so that they can be easily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maintained.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Provides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extra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control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mechanism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i.e</a:t>
            </a:r>
            <a:endParaRPr sz="2600" dirty="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Arial"/>
                <a:cs typeface="Arial"/>
              </a:rPr>
              <a:t>default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spc="5" dirty="0">
                <a:latin typeface="Arial MT"/>
                <a:cs typeface="Arial MT"/>
              </a:rPr>
              <a:t>access.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2630" marR="5080" indent="-15240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Why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should</a:t>
            </a:r>
            <a:r>
              <a:rPr sz="4000" spc="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we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bundle</a:t>
            </a:r>
            <a:r>
              <a:rPr sz="4000" spc="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classes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or </a:t>
            </a:r>
            <a:r>
              <a:rPr sz="4000" spc="-11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interfaces</a:t>
            </a:r>
            <a:r>
              <a:rPr sz="4000" spc="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together?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17675"/>
            <a:ext cx="727964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5527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60" dirty="0">
                <a:latin typeface="Arial MT"/>
                <a:cs typeface="Arial MT"/>
              </a:rPr>
              <a:t>You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programmers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easily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determine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related.</a:t>
            </a:r>
            <a:endParaRPr sz="2000">
              <a:latin typeface="Arial MT"/>
              <a:cs typeface="Arial MT"/>
            </a:endParaRPr>
          </a:p>
          <a:p>
            <a:pPr marL="285115" marR="5080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60" dirty="0">
                <a:latin typeface="Arial MT"/>
                <a:cs typeface="Arial MT"/>
              </a:rPr>
              <a:t>You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programmers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functions.</a:t>
            </a:r>
            <a:endParaRPr sz="2000">
              <a:latin typeface="Arial MT"/>
              <a:cs typeface="Arial MT"/>
            </a:endParaRPr>
          </a:p>
          <a:p>
            <a:pPr marL="285115" marR="87630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won't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conflict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 packages because the package creates a new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namespace.</a:t>
            </a:r>
            <a:endParaRPr sz="2000">
              <a:latin typeface="Arial MT"/>
              <a:cs typeface="Arial MT"/>
            </a:endParaRPr>
          </a:p>
          <a:p>
            <a:pPr marL="285115" marR="22860" indent="-27305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60" dirty="0">
                <a:latin typeface="Arial MT"/>
                <a:cs typeface="Arial MT"/>
              </a:rPr>
              <a:t>You </a:t>
            </a:r>
            <a:r>
              <a:rPr sz="2000" dirty="0">
                <a:latin typeface="Arial MT"/>
                <a:cs typeface="Arial MT"/>
              </a:rPr>
              <a:t>can allow </a:t>
            </a:r>
            <a:r>
              <a:rPr sz="2000" spc="-5" dirty="0">
                <a:latin typeface="Arial MT"/>
                <a:cs typeface="Arial MT"/>
              </a:rPr>
              <a:t>types </a:t>
            </a:r>
            <a:r>
              <a:rPr sz="2000" dirty="0">
                <a:latin typeface="Arial MT"/>
                <a:cs typeface="Arial MT"/>
              </a:rPr>
              <a:t>within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package to have unrestricted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yet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restrict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types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outside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package.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690498"/>
            <a:ext cx="4953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Three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OOP</a:t>
            </a:r>
            <a:r>
              <a:rPr sz="4000" spc="-100" dirty="0">
                <a:solidFill>
                  <a:srgbClr val="696363"/>
                </a:solidFill>
              </a:rPr>
              <a:t> </a:t>
            </a:r>
            <a:r>
              <a:rPr lang="en-IN" sz="4000" spc="-5" dirty="0" smtClean="0">
                <a:solidFill>
                  <a:srgbClr val="696363"/>
                </a:solidFill>
              </a:rPr>
              <a:t>Features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805686"/>
            <a:ext cx="2872740" cy="261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5" dirty="0">
                <a:latin typeface="Arial MT"/>
                <a:cs typeface="Arial MT"/>
              </a:rPr>
              <a:t>Encapsulation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85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5" dirty="0">
                <a:latin typeface="Arial MT"/>
                <a:cs typeface="Arial MT"/>
              </a:rPr>
              <a:t>Inheritance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85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5" dirty="0">
                <a:latin typeface="Arial MT"/>
                <a:cs typeface="Arial MT"/>
              </a:rPr>
              <a:t>Polymorphism</a:t>
            </a:r>
            <a:endParaRPr sz="3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65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253746"/>
            <a:ext cx="5643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Advantages of</a:t>
            </a:r>
            <a:r>
              <a:rPr sz="4000" spc="-2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Packages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787837"/>
            <a:ext cx="7455534" cy="558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133985" indent="-399415">
              <a:lnSpc>
                <a:spcPct val="150000"/>
              </a:lnSpc>
              <a:spcBef>
                <a:spcPts val="100"/>
              </a:spcBef>
              <a:buAutoNum type="arabicParenR"/>
              <a:tabLst>
                <a:tab pos="399415" algn="l"/>
              </a:tabLst>
            </a:pPr>
            <a:r>
              <a:rPr sz="2600" dirty="0">
                <a:latin typeface="Arial MT"/>
                <a:cs typeface="Arial MT"/>
              </a:rPr>
              <a:t>Java package is used to categorize the classes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interfaces so that they can be easily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maintained.</a:t>
            </a:r>
            <a:endParaRPr sz="2600">
              <a:latin typeface="Arial MT"/>
              <a:cs typeface="Arial MT"/>
            </a:endParaRPr>
          </a:p>
          <a:p>
            <a:pPr marL="398145" indent="-386080">
              <a:lnSpc>
                <a:spcPct val="100000"/>
              </a:lnSpc>
              <a:spcBef>
                <a:spcPts val="2165"/>
              </a:spcBef>
              <a:buAutoNum type="arabicParenR"/>
              <a:tabLst>
                <a:tab pos="398780" algn="l"/>
              </a:tabLst>
            </a:pP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access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protection.</a:t>
            </a:r>
            <a:endParaRPr sz="2600">
              <a:latin typeface="Arial MT"/>
              <a:cs typeface="Arial MT"/>
            </a:endParaRPr>
          </a:p>
          <a:p>
            <a:pPr marL="398145" indent="-386080">
              <a:lnSpc>
                <a:spcPct val="100000"/>
              </a:lnSpc>
              <a:spcBef>
                <a:spcPts val="2160"/>
              </a:spcBef>
              <a:buAutoNum type="arabicParenR"/>
              <a:tabLst>
                <a:tab pos="398780" algn="l"/>
              </a:tabLst>
            </a:pP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removes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naming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collision.</a:t>
            </a:r>
            <a:endParaRPr sz="2600">
              <a:latin typeface="Arial MT"/>
              <a:cs typeface="Arial MT"/>
            </a:endParaRPr>
          </a:p>
          <a:p>
            <a:pPr marL="381000" marR="5080" indent="-368935">
              <a:lnSpc>
                <a:spcPct val="119200"/>
              </a:lnSpc>
              <a:spcBef>
                <a:spcPts val="580"/>
              </a:spcBef>
            </a:pPr>
            <a:r>
              <a:rPr sz="2600" dirty="0">
                <a:latin typeface="Arial MT"/>
                <a:cs typeface="Arial MT"/>
              </a:rPr>
              <a:t>This is the general form of the </a:t>
            </a:r>
            <a:r>
              <a:rPr sz="2600" b="1" dirty="0">
                <a:latin typeface="Arial"/>
                <a:cs typeface="Arial"/>
              </a:rPr>
              <a:t>package </a:t>
            </a:r>
            <a:r>
              <a:rPr sz="2600" dirty="0">
                <a:latin typeface="Arial MT"/>
                <a:cs typeface="Arial MT"/>
              </a:rPr>
              <a:t>statement: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pkgname</a:t>
            </a:r>
            <a:r>
              <a:rPr sz="2600" dirty="0">
                <a:latin typeface="Arial MT"/>
                <a:cs typeface="Arial MT"/>
              </a:rPr>
              <a:t>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e.g.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mypackage;</a:t>
            </a:r>
            <a:endParaRPr sz="2600">
              <a:latin typeface="Arial MT"/>
              <a:cs typeface="Arial MT"/>
            </a:endParaRPr>
          </a:p>
          <a:p>
            <a:pPr marL="926465" marR="2378710" indent="-914400">
              <a:lnSpc>
                <a:spcPct val="119200"/>
              </a:lnSpc>
            </a:pPr>
            <a:r>
              <a:rPr sz="2600" spc="-25" dirty="0">
                <a:latin typeface="Arial MT"/>
                <a:cs typeface="Arial MT"/>
              </a:rPr>
              <a:t>We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also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subpackages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pkg1[</a:t>
            </a:r>
            <a:r>
              <a:rPr sz="2600" dirty="0">
                <a:latin typeface="Arial MT"/>
                <a:cs typeface="Arial MT"/>
              </a:rPr>
              <a:t>.</a:t>
            </a:r>
            <a:r>
              <a:rPr sz="2600" i="1" dirty="0">
                <a:latin typeface="Arial"/>
                <a:cs typeface="Arial"/>
              </a:rPr>
              <a:t>pkg2[</a:t>
            </a:r>
            <a:r>
              <a:rPr sz="2600" dirty="0">
                <a:latin typeface="Arial MT"/>
                <a:cs typeface="Arial MT"/>
              </a:rPr>
              <a:t>.</a:t>
            </a:r>
            <a:r>
              <a:rPr sz="2600" i="1" dirty="0">
                <a:latin typeface="Arial"/>
                <a:cs typeface="Arial"/>
              </a:rPr>
              <a:t>pkg3</a:t>
            </a:r>
            <a:r>
              <a:rPr sz="2600" dirty="0">
                <a:latin typeface="Arial MT"/>
                <a:cs typeface="Arial MT"/>
              </a:rPr>
              <a:t>]];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3102"/>
            <a:ext cx="7523480" cy="5391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Arial"/>
                <a:cs typeface="Arial"/>
              </a:rPr>
              <a:t>package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mypack;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public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employee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04139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...statement;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80" dirty="0">
                <a:latin typeface="Arial MT"/>
                <a:cs typeface="Arial MT"/>
              </a:rPr>
              <a:t>You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hierarchy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packages.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145" dirty="0">
                <a:latin typeface="Arial MT"/>
                <a:cs typeface="Arial MT"/>
              </a:rPr>
              <a:t>To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so, simply separate each package name from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above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by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 of 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period.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 multileveled package statement is shown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here:</a:t>
            </a:r>
            <a:endParaRPr sz="2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 MT"/>
                <a:cs typeface="Arial MT"/>
              </a:rPr>
              <a:t>e.g.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package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pkg1</a:t>
            </a:r>
            <a:r>
              <a:rPr sz="2600" dirty="0">
                <a:latin typeface="Arial MT"/>
                <a:cs typeface="Arial MT"/>
              </a:rPr>
              <a:t>[.</a:t>
            </a:r>
            <a:r>
              <a:rPr sz="2600" i="1" dirty="0">
                <a:latin typeface="Arial"/>
                <a:cs typeface="Arial"/>
              </a:rPr>
              <a:t>pkg2</a:t>
            </a:r>
            <a:r>
              <a:rPr sz="2600" dirty="0">
                <a:latin typeface="Arial MT"/>
                <a:cs typeface="Arial MT"/>
              </a:rPr>
              <a:t>[.</a:t>
            </a:r>
            <a:r>
              <a:rPr sz="2600" i="1" dirty="0">
                <a:latin typeface="Arial"/>
                <a:cs typeface="Arial"/>
              </a:rPr>
              <a:t>pkg3</a:t>
            </a:r>
            <a:r>
              <a:rPr sz="2600" dirty="0">
                <a:latin typeface="Arial MT"/>
                <a:cs typeface="Arial MT"/>
              </a:rPr>
              <a:t>]];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316" y="690498"/>
            <a:ext cx="813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Finding</a:t>
            </a:r>
            <a:r>
              <a:rPr sz="4000" spc="-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Packages and</a:t>
            </a:r>
            <a:r>
              <a:rPr sz="4000" spc="-15" dirty="0">
                <a:solidFill>
                  <a:srgbClr val="696363"/>
                </a:solidFill>
              </a:rPr>
              <a:t> </a:t>
            </a:r>
            <a:r>
              <a:rPr sz="4000" spc="-70" dirty="0">
                <a:solidFill>
                  <a:srgbClr val="696363"/>
                </a:solidFill>
              </a:rPr>
              <a:t>CLASSPATH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1471930"/>
            <a:ext cx="7906384" cy="310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packages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mirrored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directories.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Arial"/>
                <a:cs typeface="Arial"/>
              </a:rPr>
              <a:t>How does the Java run-time </a:t>
            </a:r>
            <a:r>
              <a:rPr sz="2600" b="1" spc="-5" dirty="0">
                <a:latin typeface="Arial"/>
                <a:cs typeface="Arial"/>
              </a:rPr>
              <a:t>system </a:t>
            </a:r>
            <a:r>
              <a:rPr sz="2600" b="1" dirty="0">
                <a:latin typeface="Arial"/>
                <a:cs typeface="Arial"/>
              </a:rPr>
              <a:t>know where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look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 packages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that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you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create?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Current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working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directory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its </a:t>
            </a:r>
            <a:r>
              <a:rPr sz="2600" dirty="0">
                <a:latin typeface="Arial MT"/>
                <a:cs typeface="Arial MT"/>
              </a:rPr>
              <a:t>starting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point.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Specify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directory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path or paths 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setting the</a:t>
            </a:r>
            <a:endParaRPr sz="26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</a:pPr>
            <a:r>
              <a:rPr sz="2600" b="1" spc="-45" dirty="0">
                <a:latin typeface="Arial"/>
                <a:cs typeface="Arial"/>
              </a:rPr>
              <a:t>CLASSPATH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environmental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690498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Exception</a:t>
            </a:r>
            <a:r>
              <a:rPr sz="4000" spc="-5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Handling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759966"/>
            <a:ext cx="7531734" cy="394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i="1" spc="-5" dirty="0">
                <a:solidFill>
                  <a:srgbClr val="9B2C1F"/>
                </a:solidFill>
                <a:latin typeface="Courier New"/>
                <a:cs typeface="Courier New"/>
              </a:rPr>
              <a:t>An</a:t>
            </a:r>
            <a:r>
              <a:rPr sz="2800" b="1" i="1" spc="-2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exception</a:t>
            </a:r>
            <a:r>
              <a:rPr sz="2800" b="1" i="1" spc="-2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is</a:t>
            </a:r>
            <a:r>
              <a:rPr sz="2800" b="1" i="1" spc="-2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5" dirty="0">
                <a:solidFill>
                  <a:srgbClr val="9B2C1F"/>
                </a:solidFill>
                <a:latin typeface="Courier New"/>
                <a:cs typeface="Courier New"/>
              </a:rPr>
              <a:t>an</a:t>
            </a:r>
            <a:r>
              <a:rPr sz="2800" b="1" i="1" spc="-3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abnormal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295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condition</a:t>
            </a:r>
            <a:r>
              <a:rPr sz="2800" b="1" i="1" spc="-2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that</a:t>
            </a:r>
            <a:r>
              <a:rPr sz="2800" b="1" i="1" spc="-2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occurs</a:t>
            </a:r>
            <a:r>
              <a:rPr sz="2800" b="1" i="1" spc="-1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5" dirty="0">
                <a:solidFill>
                  <a:srgbClr val="9B2C1F"/>
                </a:solidFill>
                <a:latin typeface="Courier New"/>
                <a:cs typeface="Courier New"/>
              </a:rPr>
              <a:t>at</a:t>
            </a:r>
            <a:r>
              <a:rPr sz="2800" b="1" i="1" spc="-2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run</a:t>
            </a:r>
            <a:r>
              <a:rPr sz="2800" b="1" i="1" spc="-2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time.</a:t>
            </a:r>
            <a:endParaRPr sz="2800">
              <a:latin typeface="Courier New"/>
              <a:cs typeface="Courier New"/>
            </a:endParaRPr>
          </a:p>
          <a:p>
            <a:pPr marL="285115" marR="216535" indent="-273050">
              <a:lnSpc>
                <a:spcPct val="2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Exceptions needs </a:t>
            </a:r>
            <a:r>
              <a:rPr sz="2800" b="1" i="1" spc="-5" dirty="0">
                <a:solidFill>
                  <a:srgbClr val="9B2C1F"/>
                </a:solidFill>
                <a:latin typeface="Courier New"/>
                <a:cs typeface="Courier New"/>
              </a:rPr>
              <a:t>to be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handled so </a:t>
            </a:r>
            <a:r>
              <a:rPr sz="2800" b="1" i="1" spc="-167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that appropriate actions can be </a:t>
            </a:r>
            <a:r>
              <a:rPr sz="2800" b="1" i="1" spc="-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solidFill>
                  <a:srgbClr val="9B2C1F"/>
                </a:solidFill>
                <a:latin typeface="Courier New"/>
                <a:cs typeface="Courier New"/>
              </a:rPr>
              <a:t>taken.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6037"/>
            <a:ext cx="7580630" cy="536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985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Whenever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error occurs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Runtime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</a:t>
            </a:r>
            <a:endParaRPr sz="2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88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The object,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called</a:t>
            </a:r>
            <a:r>
              <a:rPr sz="2400" b="1" spc="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an</a:t>
            </a:r>
            <a:r>
              <a:rPr sz="2400" b="1" spc="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24717"/>
                </a:solidFill>
                <a:latin typeface="Arial"/>
                <a:cs typeface="Arial"/>
              </a:rPr>
              <a:t>exception</a:t>
            </a:r>
            <a:r>
              <a:rPr sz="2400" b="1" i="1" spc="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24717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926465" marR="2984500" indent="-594360">
              <a:lnSpc>
                <a:spcPct val="163800"/>
              </a:lnSpc>
              <a:spcBef>
                <a:spcPts val="15"/>
              </a:spcBef>
            </a:pPr>
            <a:r>
              <a:rPr sz="2400" spc="-5" dirty="0">
                <a:latin typeface="Arial MT"/>
                <a:cs typeface="Arial MT"/>
              </a:rPr>
              <a:t>Exception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</a:t>
            </a:r>
            <a:r>
              <a:rPr sz="2400" spc="-5" dirty="0">
                <a:latin typeface="Arial MT"/>
                <a:cs typeface="Arial MT"/>
              </a:rPr>
              <a:t> contains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error,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845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 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occurred.</a:t>
            </a:r>
            <a:endParaRPr sz="2400">
              <a:latin typeface="Arial MT"/>
              <a:cs typeface="Arial MT"/>
            </a:endParaRPr>
          </a:p>
          <a:p>
            <a:pPr marL="241300" marR="617220" indent="-228600">
              <a:lnSpc>
                <a:spcPct val="1501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Creating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exception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handing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runtime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D24717"/>
                </a:solidFill>
                <a:latin typeface="Arial"/>
                <a:cs typeface="Arial"/>
              </a:rPr>
              <a:t>throwing</a:t>
            </a:r>
            <a:r>
              <a:rPr sz="2400" b="1" i="1" spc="-4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24717"/>
                </a:solidFill>
                <a:latin typeface="Arial"/>
                <a:cs typeface="Arial"/>
              </a:rPr>
              <a:t>an</a:t>
            </a:r>
            <a:r>
              <a:rPr sz="2400" b="1" i="1" spc="-1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24717"/>
                </a:solidFill>
                <a:latin typeface="Arial"/>
                <a:cs typeface="Arial"/>
              </a:rPr>
              <a:t>exception.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316229"/>
            <a:ext cx="771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96363"/>
                </a:solidFill>
              </a:rPr>
              <a:t>What</a:t>
            </a:r>
            <a:r>
              <a:rPr sz="3600" spc="-5" dirty="0">
                <a:solidFill>
                  <a:srgbClr val="696363"/>
                </a:solidFill>
              </a:rPr>
              <a:t> will</a:t>
            </a:r>
            <a:r>
              <a:rPr sz="3600" spc="-15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happen</a:t>
            </a:r>
            <a:r>
              <a:rPr sz="3600" spc="-15" dirty="0">
                <a:solidFill>
                  <a:srgbClr val="696363"/>
                </a:solidFill>
              </a:rPr>
              <a:t> </a:t>
            </a:r>
            <a:r>
              <a:rPr sz="3600" spc="-5" dirty="0">
                <a:solidFill>
                  <a:srgbClr val="696363"/>
                </a:solidFill>
              </a:rPr>
              <a:t>with</a:t>
            </a:r>
            <a:r>
              <a:rPr sz="3600" dirty="0">
                <a:solidFill>
                  <a:srgbClr val="696363"/>
                </a:solidFill>
              </a:rPr>
              <a:t> </a:t>
            </a:r>
            <a:r>
              <a:rPr sz="3600" spc="-5" dirty="0">
                <a:solidFill>
                  <a:srgbClr val="696363"/>
                </a:solidFill>
              </a:rPr>
              <a:t>following</a:t>
            </a:r>
            <a:r>
              <a:rPr sz="3600" spc="-25" dirty="0">
                <a:solidFill>
                  <a:srgbClr val="696363"/>
                </a:solidFill>
              </a:rPr>
              <a:t> </a:t>
            </a:r>
            <a:r>
              <a:rPr sz="3600" spc="-5" dirty="0">
                <a:solidFill>
                  <a:srgbClr val="696363"/>
                </a:solidFill>
              </a:rPr>
              <a:t>code?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065" y="1102563"/>
            <a:ext cx="8162925" cy="534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package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trial;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1800" b="1" i="1" dirty="0">
                <a:latin typeface="Arial"/>
                <a:cs typeface="Arial"/>
              </a:rPr>
              <a:t>public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class</a:t>
            </a:r>
            <a:r>
              <a:rPr sz="1800" b="1" i="1" spc="-10" dirty="0">
                <a:latin typeface="Arial"/>
                <a:cs typeface="Arial"/>
              </a:rPr>
              <a:t> Trial2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680"/>
              </a:spcBef>
            </a:pPr>
            <a:r>
              <a:rPr sz="1800" b="1" i="1" dirty="0">
                <a:latin typeface="Arial"/>
                <a:cs typeface="Arial"/>
              </a:rPr>
              <a:t>public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static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void main(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String</a:t>
            </a:r>
            <a:r>
              <a:rPr sz="1800" b="1" i="1" spc="-5" dirty="0">
                <a:latin typeface="Arial"/>
                <a:cs typeface="Arial"/>
              </a:rPr>
              <a:t> args[] )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685"/>
              </a:spcBef>
            </a:pPr>
            <a:r>
              <a:rPr sz="1800" b="1" i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 marR="6574155">
              <a:lnSpc>
                <a:spcPct val="177800"/>
              </a:lnSpc>
            </a:pPr>
            <a:r>
              <a:rPr sz="1800" b="1" i="1" dirty="0">
                <a:latin typeface="Arial"/>
                <a:cs typeface="Arial"/>
              </a:rPr>
              <a:t>int i </a:t>
            </a:r>
            <a:r>
              <a:rPr sz="1800" b="1" i="1" spc="-5" dirty="0">
                <a:latin typeface="Arial"/>
                <a:cs typeface="Arial"/>
              </a:rPr>
              <a:t>=0; </a:t>
            </a:r>
            <a:r>
              <a:rPr sz="1800" b="1" i="1" dirty="0">
                <a:latin typeface="Arial"/>
                <a:cs typeface="Arial"/>
              </a:rPr>
              <a:t> int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y=10/i;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675"/>
              </a:spcBef>
            </a:pPr>
            <a:r>
              <a:rPr sz="1800" b="1" i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800" b="1" i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000" b="1" i="1" dirty="0"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927100" marR="5080" indent="-915035">
              <a:lnSpc>
                <a:spcPct val="175000"/>
              </a:lnSpc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"main"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java.lang.ArithmeticException:</a:t>
            </a:r>
            <a:r>
              <a:rPr sz="20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zero </a:t>
            </a:r>
            <a:r>
              <a:rPr sz="2000" b="1" i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trial.Trial2.main(Trial2.java:17)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300304"/>
            <a:ext cx="6459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Exception</a:t>
            </a:r>
            <a:r>
              <a:rPr sz="4400" spc="-20" dirty="0"/>
              <a:t> </a:t>
            </a:r>
            <a:r>
              <a:rPr sz="4400" dirty="0"/>
              <a:t>class</a:t>
            </a:r>
            <a:r>
              <a:rPr sz="4400" spc="-45" dirty="0"/>
              <a:t> </a:t>
            </a:r>
            <a:r>
              <a:rPr sz="4400" dirty="0"/>
              <a:t>Hierarchy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3039" y="1398778"/>
            <a:ext cx="79921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basically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object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 belonging</a:t>
            </a:r>
            <a:r>
              <a:rPr sz="1800" b="1" i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800" b="1" i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r>
              <a:rPr sz="1800" b="1" i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xception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Throwable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 root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Exceptions.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Throwable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class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direct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subclasses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named</a:t>
            </a:r>
            <a:r>
              <a:rPr sz="18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Exception,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51" y="2438170"/>
            <a:ext cx="8021746" cy="394909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373" y="482930"/>
            <a:ext cx="5462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Types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Exceptions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7990205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8875">
              <a:lnSpc>
                <a:spcPts val="211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A.</a:t>
            </a:r>
            <a:r>
              <a:rPr sz="1800" spc="-2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Unchecked</a:t>
            </a:r>
            <a:r>
              <a:rPr sz="1800" spc="-2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Black"/>
                <a:cs typeface="Arial Black"/>
              </a:rPr>
              <a:t>Exceptions</a:t>
            </a:r>
            <a:endParaRPr sz="1800">
              <a:latin typeface="Arial Black"/>
              <a:cs typeface="Arial Black"/>
            </a:endParaRPr>
          </a:p>
          <a:p>
            <a:pPr marL="850900">
              <a:lnSpc>
                <a:spcPts val="1955"/>
              </a:lnSpc>
            </a:pPr>
            <a:r>
              <a:rPr sz="1900" i="1" spc="160" dirty="0">
                <a:solidFill>
                  <a:srgbClr val="FF6600"/>
                </a:solidFill>
                <a:latin typeface="Arial"/>
                <a:cs typeface="Arial"/>
              </a:rPr>
              <a:t>All</a:t>
            </a:r>
            <a:r>
              <a:rPr sz="1900" i="1" spc="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FF6600"/>
                </a:solidFill>
                <a:latin typeface="Arial"/>
                <a:cs typeface="Arial"/>
              </a:rPr>
              <a:t>Exceptions</a:t>
            </a:r>
            <a:r>
              <a:rPr sz="1900" i="1" spc="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204" dirty="0">
                <a:solidFill>
                  <a:srgbClr val="FF6600"/>
                </a:solidFill>
                <a:latin typeface="Arial"/>
                <a:cs typeface="Arial"/>
              </a:rPr>
              <a:t>that</a:t>
            </a:r>
            <a:r>
              <a:rPr sz="1900" i="1" spc="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FF6600"/>
                </a:solidFill>
                <a:latin typeface="Arial"/>
                <a:cs typeface="Arial"/>
              </a:rPr>
              <a:t>extend</a:t>
            </a:r>
            <a:r>
              <a:rPr sz="1900" i="1" spc="6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1900" i="1" spc="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FF6600"/>
                </a:solidFill>
                <a:latin typeface="Arial"/>
                <a:cs typeface="Arial"/>
              </a:rPr>
              <a:t>RuntimeException</a:t>
            </a:r>
            <a:r>
              <a:rPr sz="1900" i="1" spc="6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FF6600"/>
                </a:solidFill>
                <a:latin typeface="Arial"/>
                <a:cs typeface="Arial"/>
              </a:rPr>
              <a:t>or</a:t>
            </a:r>
            <a:r>
              <a:rPr sz="1900" i="1" spc="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FF6600"/>
                </a:solidFill>
                <a:latin typeface="Arial"/>
                <a:cs typeface="Arial"/>
              </a:rPr>
              <a:t>any</a:t>
            </a:r>
            <a:endParaRPr sz="1900">
              <a:latin typeface="Arial"/>
              <a:cs typeface="Arial"/>
            </a:endParaRPr>
          </a:p>
          <a:p>
            <a:pPr marL="622300">
              <a:lnSpc>
                <a:spcPts val="2005"/>
              </a:lnSpc>
              <a:tabLst>
                <a:tab pos="3124200" algn="l"/>
              </a:tabLst>
            </a:pPr>
            <a:r>
              <a:rPr sz="1900" i="1" spc="145" dirty="0">
                <a:solidFill>
                  <a:srgbClr val="FF6600"/>
                </a:solidFill>
                <a:latin typeface="Arial"/>
                <a:cs typeface="Arial"/>
              </a:rPr>
              <a:t>one</a:t>
            </a:r>
            <a:r>
              <a:rPr sz="1900" i="1" spc="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1900" i="1" spc="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200" dirty="0">
                <a:solidFill>
                  <a:srgbClr val="FF6600"/>
                </a:solidFill>
                <a:latin typeface="Arial"/>
                <a:cs typeface="Arial"/>
              </a:rPr>
              <a:t>its</a:t>
            </a:r>
            <a:r>
              <a:rPr sz="1900" i="1" spc="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FF6600"/>
                </a:solidFill>
                <a:latin typeface="Arial"/>
                <a:cs typeface="Arial"/>
              </a:rPr>
              <a:t>subclass	</a:t>
            </a:r>
            <a:r>
              <a:rPr sz="1900" i="1" spc="150" dirty="0">
                <a:solidFill>
                  <a:srgbClr val="FF6600"/>
                </a:solidFill>
                <a:latin typeface="Arial"/>
                <a:cs typeface="Arial"/>
              </a:rPr>
              <a:t>are</a:t>
            </a:r>
            <a:r>
              <a:rPr sz="1900" i="1" spc="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FF6600"/>
                </a:solidFill>
                <a:latin typeface="Arial"/>
                <a:cs typeface="Arial"/>
              </a:rPr>
              <a:t>unchecked</a:t>
            </a:r>
            <a:r>
              <a:rPr sz="1900" i="1" spc="5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FF6600"/>
                </a:solidFill>
                <a:latin typeface="Arial"/>
                <a:cs typeface="Arial"/>
              </a:rPr>
              <a:t>exceptions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buSzPct val="94736"/>
              <a:buFont typeface="Arial Black"/>
              <a:buChar char="•"/>
              <a:tabLst>
                <a:tab pos="622300" algn="l"/>
                <a:tab pos="622935" algn="l"/>
              </a:tabLst>
            </a:pP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Unchecked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333399"/>
                </a:solidFill>
                <a:latin typeface="Arial"/>
                <a:cs typeface="Arial"/>
              </a:rPr>
              <a:t>Exceptions</a:t>
            </a:r>
            <a:r>
              <a:rPr sz="19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unchecked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333399"/>
                </a:solidFill>
                <a:latin typeface="Arial"/>
                <a:cs typeface="Arial"/>
              </a:rPr>
              <a:t>compiler.</a:t>
            </a:r>
            <a:endParaRPr sz="1900">
              <a:latin typeface="Arial"/>
              <a:cs typeface="Arial"/>
            </a:endParaRPr>
          </a:p>
          <a:p>
            <a:pPr marL="622300" indent="-610235">
              <a:lnSpc>
                <a:spcPts val="2005"/>
              </a:lnSpc>
              <a:spcBef>
                <a:spcPts val="2039"/>
              </a:spcBef>
              <a:buSzPct val="94736"/>
              <a:buFont typeface="Arial Black"/>
              <a:buChar char="•"/>
              <a:tabLst>
                <a:tab pos="622300" algn="l"/>
                <a:tab pos="622935" algn="l"/>
              </a:tabLst>
            </a:pPr>
            <a:r>
              <a:rPr sz="1900" i="1" spc="145" dirty="0">
                <a:solidFill>
                  <a:srgbClr val="333399"/>
                </a:solidFill>
                <a:latin typeface="Arial"/>
                <a:cs typeface="Arial"/>
              </a:rPr>
              <a:t>Whether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333399"/>
                </a:solidFill>
                <a:latin typeface="Arial"/>
                <a:cs typeface="Arial"/>
              </a:rPr>
              <a:t>you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210" dirty="0">
                <a:solidFill>
                  <a:srgbClr val="333399"/>
                </a:solidFill>
                <a:latin typeface="Arial"/>
                <a:cs typeface="Arial"/>
              </a:rPr>
              <a:t>catch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19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compiler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215" dirty="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333399"/>
                </a:solidFill>
                <a:latin typeface="Arial"/>
                <a:cs typeface="Arial"/>
              </a:rPr>
              <a:t>pass</a:t>
            </a:r>
            <a:endParaRPr sz="1900">
              <a:latin typeface="Arial"/>
              <a:cs typeface="Arial"/>
            </a:endParaRPr>
          </a:p>
          <a:p>
            <a:pPr marL="622300">
              <a:lnSpc>
                <a:spcPts val="2005"/>
              </a:lnSpc>
            </a:pP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compilation</a:t>
            </a:r>
            <a:r>
              <a:rPr sz="1900" i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process.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622300" marR="43180" indent="-610235">
              <a:lnSpc>
                <a:spcPct val="75800"/>
              </a:lnSpc>
              <a:buSzPct val="94736"/>
              <a:buFont typeface="Arial Black"/>
              <a:buChar char="•"/>
              <a:tabLst>
                <a:tab pos="622300" algn="l"/>
                <a:tab pos="622935" algn="l"/>
              </a:tabLst>
            </a:pP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Unchecked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caught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19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handling </a:t>
            </a:r>
            <a:r>
              <a:rPr sz="1900" i="1" spc="-5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code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210" dirty="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executed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program’s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execution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continues.</a:t>
            </a:r>
            <a:endParaRPr sz="1900">
              <a:latin typeface="Arial"/>
              <a:cs typeface="Arial"/>
            </a:endParaRPr>
          </a:p>
          <a:p>
            <a:pPr marL="622300" indent="-610235">
              <a:lnSpc>
                <a:spcPts val="2005"/>
              </a:lnSpc>
              <a:spcBef>
                <a:spcPts val="2039"/>
              </a:spcBef>
              <a:buSzPct val="94736"/>
              <a:buFont typeface="Arial Black"/>
              <a:buChar char="•"/>
              <a:tabLst>
                <a:tab pos="622300" algn="l"/>
                <a:tab pos="622935" algn="l"/>
              </a:tabLst>
            </a:pP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Unchecked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exception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19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caught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java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333399"/>
                </a:solidFill>
                <a:latin typeface="Arial"/>
                <a:cs typeface="Arial"/>
              </a:rPr>
              <a:t>interpreter</a:t>
            </a:r>
            <a:endParaRPr sz="1900">
              <a:latin typeface="Arial"/>
              <a:cs typeface="Arial"/>
            </a:endParaRPr>
          </a:p>
          <a:p>
            <a:pPr marL="622300">
              <a:lnSpc>
                <a:spcPts val="1730"/>
              </a:lnSpc>
            </a:pPr>
            <a:r>
              <a:rPr sz="1900" i="1" spc="215" dirty="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0" dirty="0">
                <a:solidFill>
                  <a:srgbClr val="333399"/>
                </a:solidFill>
                <a:latin typeface="Arial"/>
                <a:cs typeface="Arial"/>
              </a:rPr>
              <a:t>provide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default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333399"/>
                </a:solidFill>
                <a:latin typeface="Arial"/>
                <a:cs typeface="Arial"/>
              </a:rPr>
              <a:t>handler.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But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case</a:t>
            </a:r>
            <a:r>
              <a:rPr sz="1900" i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execution</a:t>
            </a:r>
            <a:endParaRPr sz="1900">
              <a:latin typeface="Arial"/>
              <a:cs typeface="Arial"/>
            </a:endParaRPr>
          </a:p>
          <a:p>
            <a:pPr marL="622300" marR="260985">
              <a:lnSpc>
                <a:spcPct val="75800"/>
              </a:lnSpc>
              <a:spcBef>
                <a:spcPts val="280"/>
              </a:spcBef>
            </a:pPr>
            <a:r>
              <a:rPr sz="1900" i="1" spc="15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program</a:t>
            </a:r>
            <a:r>
              <a:rPr sz="19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210" dirty="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stopped</a:t>
            </a:r>
            <a:r>
              <a:rPr sz="19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333399"/>
                </a:solidFill>
                <a:latin typeface="Arial"/>
                <a:cs typeface="Arial"/>
              </a:rPr>
              <a:t>displaying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sz="1900" i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900" i="1" spc="-5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900" i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80" dirty="0">
                <a:solidFill>
                  <a:srgbClr val="333399"/>
                </a:solidFill>
                <a:latin typeface="Arial"/>
                <a:cs typeface="Arial"/>
              </a:rPr>
              <a:t>exceptions</a:t>
            </a:r>
            <a:r>
              <a:rPr sz="1900" i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333399"/>
                </a:solidFill>
                <a:latin typeface="Arial"/>
                <a:cs typeface="Arial"/>
              </a:rPr>
              <a:t>object.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357" y="482930"/>
            <a:ext cx="5717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Unchecked</a:t>
            </a:r>
            <a:r>
              <a:rPr sz="4400" spc="-40" dirty="0"/>
              <a:t> </a:t>
            </a:r>
            <a:r>
              <a:rPr sz="4400" dirty="0"/>
              <a:t>Exceptions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378"/>
            <a:ext cx="426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Common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Unchecked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01694"/>
            <a:ext cx="4414520" cy="13430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ArithmaticException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(Divide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ArrayIndexOutOfBoundsException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FileNotFoundException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NullPointerException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18814"/>
            <a:ext cx="343535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30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NumberFormatException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4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IllegalArumentsException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7951" y="1828800"/>
            <a:ext cx="1828800" cy="533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latin typeface="Arial MT"/>
                <a:cs typeface="Arial MT"/>
              </a:rPr>
              <a:t>Throwable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72037" y="3119437"/>
            <a:ext cx="1838325" cy="542925"/>
            <a:chOff x="4872037" y="3119437"/>
            <a:chExt cx="1838325" cy="542925"/>
          </a:xfrm>
        </p:grpSpPr>
        <p:sp>
          <p:nvSpPr>
            <p:cNvPr id="8" name="object 8"/>
            <p:cNvSpPr/>
            <p:nvPr/>
          </p:nvSpPr>
          <p:spPr>
            <a:xfrm>
              <a:off x="4876800" y="3124200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28800" y="5334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800" y="3124200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0" y="533400"/>
                  </a:moveTo>
                  <a:lnTo>
                    <a:pt x="1828800" y="5334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20715" y="3218814"/>
            <a:ext cx="1143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ption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48398" y="2362200"/>
            <a:ext cx="2019935" cy="1314450"/>
            <a:chOff x="6748398" y="2362200"/>
            <a:chExt cx="2019935" cy="1314450"/>
          </a:xfrm>
        </p:grpSpPr>
        <p:sp>
          <p:nvSpPr>
            <p:cNvPr id="12" name="object 12"/>
            <p:cNvSpPr/>
            <p:nvPr/>
          </p:nvSpPr>
          <p:spPr>
            <a:xfrm>
              <a:off x="6748398" y="236220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42925" y="63500"/>
                  </a:moveTo>
                  <a:lnTo>
                    <a:pt x="33400" y="63500"/>
                  </a:lnTo>
                  <a:lnTo>
                    <a:pt x="33400" y="457200"/>
                  </a:lnTo>
                  <a:lnTo>
                    <a:pt x="42925" y="457200"/>
                  </a:lnTo>
                  <a:lnTo>
                    <a:pt x="42925" y="63500"/>
                  </a:lnTo>
                  <a:close/>
                </a:path>
                <a:path w="76200" h="457200">
                  <a:moveTo>
                    <a:pt x="38100" y="0"/>
                  </a:moveTo>
                  <a:lnTo>
                    <a:pt x="0" y="76200"/>
                  </a:lnTo>
                  <a:lnTo>
                    <a:pt x="33400" y="76200"/>
                  </a:lnTo>
                  <a:lnTo>
                    <a:pt x="33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7200">
                  <a:moveTo>
                    <a:pt x="69850" y="63500"/>
                  </a:moveTo>
                  <a:lnTo>
                    <a:pt x="42925" y="63500"/>
                  </a:lnTo>
                  <a:lnTo>
                    <a:pt x="429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4199" y="3138423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28800" y="5334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4199" y="3138423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0" y="533400"/>
                  </a:moveTo>
                  <a:lnTo>
                    <a:pt x="1828800" y="5334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52690" y="3233166"/>
            <a:ext cx="591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14862" y="2814637"/>
            <a:ext cx="3148330" cy="1762125"/>
            <a:chOff x="4614862" y="2814637"/>
            <a:chExt cx="3148330" cy="1762125"/>
          </a:xfrm>
        </p:grpSpPr>
        <p:sp>
          <p:nvSpPr>
            <p:cNvPr id="17" name="object 17"/>
            <p:cNvSpPr/>
            <p:nvPr/>
          </p:nvSpPr>
          <p:spPr>
            <a:xfrm>
              <a:off x="5886450" y="2819400"/>
              <a:ext cx="1871980" cy="304800"/>
            </a:xfrm>
            <a:custGeom>
              <a:avLst/>
              <a:gdLst/>
              <a:ahLst/>
              <a:cxnLst/>
              <a:rect l="l" t="t" r="r" b="b"/>
              <a:pathLst>
                <a:path w="1871979" h="304800">
                  <a:moveTo>
                    <a:pt x="14350" y="9525"/>
                  </a:moveTo>
                  <a:lnTo>
                    <a:pt x="1843151" y="9525"/>
                  </a:lnTo>
                </a:path>
                <a:path w="1871979" h="304800">
                  <a:moveTo>
                    <a:pt x="0" y="0"/>
                  </a:moveTo>
                  <a:lnTo>
                    <a:pt x="0" y="304800"/>
                  </a:lnTo>
                </a:path>
                <a:path w="1871979" h="304800">
                  <a:moveTo>
                    <a:pt x="1871726" y="0"/>
                  </a:moveTo>
                  <a:lnTo>
                    <a:pt x="1871726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9625" y="4138612"/>
              <a:ext cx="2576830" cy="433705"/>
            </a:xfrm>
            <a:custGeom>
              <a:avLst/>
              <a:gdLst/>
              <a:ahLst/>
              <a:cxnLst/>
              <a:rect l="l" t="t" r="r" b="b"/>
              <a:pathLst>
                <a:path w="2576829" h="433704">
                  <a:moveTo>
                    <a:pt x="2576576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2576576" y="433387"/>
                  </a:lnTo>
                  <a:lnTo>
                    <a:pt x="25765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9625" y="4138612"/>
              <a:ext cx="2576830" cy="433705"/>
            </a:xfrm>
            <a:custGeom>
              <a:avLst/>
              <a:gdLst/>
              <a:ahLst/>
              <a:cxnLst/>
              <a:rect l="l" t="t" r="r" b="b"/>
              <a:pathLst>
                <a:path w="2576829" h="433704">
                  <a:moveTo>
                    <a:pt x="0" y="433387"/>
                  </a:moveTo>
                  <a:lnTo>
                    <a:pt x="2576576" y="433387"/>
                  </a:lnTo>
                  <a:lnTo>
                    <a:pt x="2576576" y="0"/>
                  </a:lnTo>
                  <a:lnTo>
                    <a:pt x="0" y="0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24729" y="4183507"/>
            <a:ext cx="216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RunTimeException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2437" y="1900237"/>
            <a:ext cx="6194425" cy="3976370"/>
            <a:chOff x="452437" y="1900237"/>
            <a:chExt cx="6194425" cy="3976370"/>
          </a:xfrm>
        </p:grpSpPr>
        <p:sp>
          <p:nvSpPr>
            <p:cNvPr id="22" name="object 22"/>
            <p:cNvSpPr/>
            <p:nvPr/>
          </p:nvSpPr>
          <p:spPr>
            <a:xfrm>
              <a:off x="5867400" y="365760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42799" y="63500"/>
                  </a:moveTo>
                  <a:lnTo>
                    <a:pt x="33274" y="63500"/>
                  </a:lnTo>
                  <a:lnTo>
                    <a:pt x="33274" y="457200"/>
                  </a:lnTo>
                  <a:lnTo>
                    <a:pt x="42799" y="457200"/>
                  </a:lnTo>
                  <a:lnTo>
                    <a:pt x="42799" y="63500"/>
                  </a:lnTo>
                  <a:close/>
                </a:path>
                <a:path w="76200" h="457200">
                  <a:moveTo>
                    <a:pt x="38100" y="0"/>
                  </a:moveTo>
                  <a:lnTo>
                    <a:pt x="0" y="76200"/>
                  </a:lnTo>
                  <a:lnTo>
                    <a:pt x="33274" y="76200"/>
                  </a:lnTo>
                  <a:lnTo>
                    <a:pt x="3327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7200">
                  <a:moveTo>
                    <a:pt x="69850" y="63500"/>
                  </a:moveTo>
                  <a:lnTo>
                    <a:pt x="42799" y="63500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3600" y="4572000"/>
              <a:ext cx="702945" cy="1304925"/>
            </a:xfrm>
            <a:custGeom>
              <a:avLst/>
              <a:gdLst/>
              <a:ahLst/>
              <a:cxnLst/>
              <a:rect l="l" t="t" r="r" b="b"/>
              <a:pathLst>
                <a:path w="702945" h="1304925">
                  <a:moveTo>
                    <a:pt x="70256" y="92148"/>
                  </a:moveTo>
                  <a:lnTo>
                    <a:pt x="36608" y="109944"/>
                  </a:lnTo>
                  <a:lnTo>
                    <a:pt x="668908" y="1304315"/>
                  </a:lnTo>
                  <a:lnTo>
                    <a:pt x="702691" y="1286484"/>
                  </a:lnTo>
                  <a:lnTo>
                    <a:pt x="70256" y="92148"/>
                  </a:lnTo>
                  <a:close/>
                </a:path>
                <a:path w="702945" h="1304925">
                  <a:moveTo>
                    <a:pt x="0" y="0"/>
                  </a:moveTo>
                  <a:lnTo>
                    <a:pt x="2921" y="127762"/>
                  </a:lnTo>
                  <a:lnTo>
                    <a:pt x="36608" y="109944"/>
                  </a:lnTo>
                  <a:lnTo>
                    <a:pt x="27686" y="93091"/>
                  </a:lnTo>
                  <a:lnTo>
                    <a:pt x="61340" y="75311"/>
                  </a:lnTo>
                  <a:lnTo>
                    <a:pt x="102092" y="75311"/>
                  </a:lnTo>
                  <a:lnTo>
                    <a:pt x="104012" y="74294"/>
                  </a:lnTo>
                  <a:lnTo>
                    <a:pt x="0" y="0"/>
                  </a:lnTo>
                  <a:close/>
                </a:path>
                <a:path w="702945" h="1304925">
                  <a:moveTo>
                    <a:pt x="61340" y="75311"/>
                  </a:moveTo>
                  <a:lnTo>
                    <a:pt x="27686" y="93091"/>
                  </a:lnTo>
                  <a:lnTo>
                    <a:pt x="36608" y="109944"/>
                  </a:lnTo>
                  <a:lnTo>
                    <a:pt x="70256" y="92148"/>
                  </a:lnTo>
                  <a:lnTo>
                    <a:pt x="61340" y="75311"/>
                  </a:lnTo>
                  <a:close/>
                </a:path>
                <a:path w="702945" h="1304925">
                  <a:moveTo>
                    <a:pt x="102092" y="75311"/>
                  </a:moveTo>
                  <a:lnTo>
                    <a:pt x="61340" y="75311"/>
                  </a:lnTo>
                  <a:lnTo>
                    <a:pt x="70256" y="92148"/>
                  </a:lnTo>
                  <a:lnTo>
                    <a:pt x="102092" y="75311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00" y="1905000"/>
              <a:ext cx="4572000" cy="2438400"/>
            </a:xfrm>
            <a:custGeom>
              <a:avLst/>
              <a:gdLst/>
              <a:ahLst/>
              <a:cxnLst/>
              <a:rect l="l" t="t" r="r" b="b"/>
              <a:pathLst>
                <a:path w="4572000" h="2438400">
                  <a:moveTo>
                    <a:pt x="0" y="2438400"/>
                  </a:moveTo>
                  <a:lnTo>
                    <a:pt x="4572000" y="24384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9525">
              <a:solidFill>
                <a:srgbClr val="3333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1802" y="4343400"/>
              <a:ext cx="219075" cy="655955"/>
            </a:xfrm>
            <a:custGeom>
              <a:avLst/>
              <a:gdLst/>
              <a:ahLst/>
              <a:cxnLst/>
              <a:rect l="l" t="t" r="r" b="b"/>
              <a:pathLst>
                <a:path w="219075" h="655954">
                  <a:moveTo>
                    <a:pt x="177754" y="71499"/>
                  </a:moveTo>
                  <a:lnTo>
                    <a:pt x="0" y="652652"/>
                  </a:lnTo>
                  <a:lnTo>
                    <a:pt x="9143" y="655447"/>
                  </a:lnTo>
                  <a:lnTo>
                    <a:pt x="186894" y="74306"/>
                  </a:lnTo>
                  <a:lnTo>
                    <a:pt x="177754" y="71499"/>
                  </a:lnTo>
                  <a:close/>
                </a:path>
                <a:path w="219075" h="655954">
                  <a:moveTo>
                    <a:pt x="214541" y="59308"/>
                  </a:moveTo>
                  <a:lnTo>
                    <a:pt x="181483" y="59308"/>
                  </a:lnTo>
                  <a:lnTo>
                    <a:pt x="190627" y="62102"/>
                  </a:lnTo>
                  <a:lnTo>
                    <a:pt x="186894" y="74306"/>
                  </a:lnTo>
                  <a:lnTo>
                    <a:pt x="218694" y="84074"/>
                  </a:lnTo>
                  <a:lnTo>
                    <a:pt x="214541" y="59308"/>
                  </a:lnTo>
                  <a:close/>
                </a:path>
                <a:path w="219075" h="655954">
                  <a:moveTo>
                    <a:pt x="181483" y="59308"/>
                  </a:moveTo>
                  <a:lnTo>
                    <a:pt x="177754" y="71499"/>
                  </a:lnTo>
                  <a:lnTo>
                    <a:pt x="186894" y="74306"/>
                  </a:lnTo>
                  <a:lnTo>
                    <a:pt x="190627" y="62102"/>
                  </a:lnTo>
                  <a:lnTo>
                    <a:pt x="181483" y="59308"/>
                  </a:lnTo>
                  <a:close/>
                </a:path>
                <a:path w="219075" h="655954">
                  <a:moveTo>
                    <a:pt x="204597" y="0"/>
                  </a:moveTo>
                  <a:lnTo>
                    <a:pt x="145922" y="61722"/>
                  </a:lnTo>
                  <a:lnTo>
                    <a:pt x="177754" y="71499"/>
                  </a:lnTo>
                  <a:lnTo>
                    <a:pt x="181483" y="59308"/>
                  </a:lnTo>
                  <a:lnTo>
                    <a:pt x="214541" y="59308"/>
                  </a:lnTo>
                  <a:lnTo>
                    <a:pt x="2045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48025" y="5900737"/>
            <a:ext cx="5410200" cy="405130"/>
          </a:xfrm>
          <a:prstGeom prst="rect">
            <a:avLst/>
          </a:prstGeom>
          <a:ln w="38100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Class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belonging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RunTimeException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5005406"/>
            <a:ext cx="2378710" cy="16865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15"/>
              </a:spcBef>
            </a:pPr>
            <a:r>
              <a:rPr sz="1900" i="1" u="heavy" spc="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All Unchecked </a:t>
            </a:r>
            <a:r>
              <a:rPr sz="1900" i="1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u="heavy" spc="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Exceptions </a:t>
            </a:r>
            <a:r>
              <a:rPr sz="1900" i="1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u="heavy" spc="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directly </a:t>
            </a:r>
            <a:r>
              <a:rPr sz="1900" i="1" u="heavy" spc="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 </a:t>
            </a:r>
            <a:r>
              <a:rPr sz="1900" i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u="heavy" spc="1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indirectly </a:t>
            </a:r>
            <a:r>
              <a:rPr sz="1900" i="1" u="heavy" spc="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are </a:t>
            </a:r>
            <a:r>
              <a:rPr sz="1900" i="1" u="heavy" spc="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sub </a:t>
            </a:r>
            <a:r>
              <a:rPr sz="1900" i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u="heavy" spc="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classes of </a:t>
            </a:r>
            <a:r>
              <a:rPr sz="1900" i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</a:t>
            </a:r>
            <a:r>
              <a:rPr sz="1900" i="1" u="heavy" spc="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unTime</a:t>
            </a:r>
            <a:r>
              <a:rPr sz="1900" i="1" u="heavy" spc="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</a:t>
            </a:r>
            <a:r>
              <a:rPr sz="1900" i="1" u="heavy" spc="2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</a:t>
            </a:r>
            <a:r>
              <a:rPr sz="1900" i="1" u="heavy" spc="1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ception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325882"/>
            <a:ext cx="6138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UncheckedExceptions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350" y="1062037"/>
          <a:ext cx="5065394" cy="407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3445"/>
                <a:gridCol w="304800"/>
              </a:tblGrid>
              <a:tr h="2147824"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class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Exceptiondemo1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488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{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488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public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static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void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main(String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arhs[])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488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{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362140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int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a=10;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int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b=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5;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48895">
                        <a:lnSpc>
                          <a:spcPts val="210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int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=5;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2000" i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i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i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a/(b-c);</a:t>
                      </a:r>
                      <a:r>
                        <a:rPr sz="2000" i="1" spc="-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2000" i="1" spc="-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Dynamic</a:t>
                      </a:r>
                      <a:r>
                        <a:rPr sz="2000" i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Initilization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35176">
                <a:tc>
                  <a:txBody>
                    <a:bodyPr/>
                    <a:lstStyle/>
                    <a:p>
                      <a:pPr marL="90805" marR="48895">
                        <a:lnSpc>
                          <a:spcPts val="199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System.out.println("c="+c);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15995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int y = a/(b+c);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System.out.println("y="+y);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 marR="48895">
                        <a:lnSpc>
                          <a:spcPts val="233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}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ts val="2330"/>
                        </a:lnSpc>
                        <a:tabLst>
                          <a:tab pos="395605" algn="l"/>
                        </a:tabLst>
                      </a:pPr>
                      <a:r>
                        <a:rPr sz="3000" baseline="-4166" dirty="0">
                          <a:latin typeface="Arial MT"/>
                          <a:cs typeface="Arial MT"/>
                        </a:rPr>
                        <a:t>}	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D:\java\bin&gt;javac</a:t>
                      </a:r>
                      <a:r>
                        <a:rPr sz="2000" spc="-5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Exceptiondemo1.jav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42128" y="1724406"/>
            <a:ext cx="3076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thro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spc="-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Arithme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icException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0" y="2133600"/>
            <a:ext cx="842010" cy="917575"/>
          </a:xfrm>
          <a:custGeom>
            <a:avLst/>
            <a:gdLst/>
            <a:ahLst/>
            <a:cxnLst/>
            <a:rect l="l" t="t" r="r" b="b"/>
            <a:pathLst>
              <a:path w="842009" h="917575">
                <a:moveTo>
                  <a:pt x="55002" y="52994"/>
                </a:moveTo>
                <a:lnTo>
                  <a:pt x="47971" y="59421"/>
                </a:lnTo>
                <a:lnTo>
                  <a:pt x="834644" y="917575"/>
                </a:lnTo>
                <a:lnTo>
                  <a:pt x="841755" y="911225"/>
                </a:lnTo>
                <a:lnTo>
                  <a:pt x="55002" y="52994"/>
                </a:lnTo>
                <a:close/>
              </a:path>
              <a:path w="842009" h="917575">
                <a:moveTo>
                  <a:pt x="0" y="0"/>
                </a:moveTo>
                <a:lnTo>
                  <a:pt x="23367" y="81914"/>
                </a:lnTo>
                <a:lnTo>
                  <a:pt x="47971" y="59421"/>
                </a:lnTo>
                <a:lnTo>
                  <a:pt x="39370" y="50037"/>
                </a:lnTo>
                <a:lnTo>
                  <a:pt x="46354" y="43561"/>
                </a:lnTo>
                <a:lnTo>
                  <a:pt x="65320" y="43561"/>
                </a:lnTo>
                <a:lnTo>
                  <a:pt x="79628" y="30479"/>
                </a:lnTo>
                <a:lnTo>
                  <a:pt x="0" y="0"/>
                </a:lnTo>
                <a:close/>
              </a:path>
              <a:path w="842009" h="917575">
                <a:moveTo>
                  <a:pt x="46354" y="43561"/>
                </a:moveTo>
                <a:lnTo>
                  <a:pt x="39370" y="50037"/>
                </a:lnTo>
                <a:lnTo>
                  <a:pt x="47971" y="59421"/>
                </a:lnTo>
                <a:lnTo>
                  <a:pt x="55002" y="52994"/>
                </a:lnTo>
                <a:lnTo>
                  <a:pt x="46354" y="43561"/>
                </a:lnTo>
                <a:close/>
              </a:path>
              <a:path w="842009" h="917575">
                <a:moveTo>
                  <a:pt x="65320" y="43561"/>
                </a:moveTo>
                <a:lnTo>
                  <a:pt x="46354" y="43561"/>
                </a:lnTo>
                <a:lnTo>
                  <a:pt x="55002" y="52994"/>
                </a:lnTo>
                <a:lnTo>
                  <a:pt x="65320" y="4356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0" y="3124200"/>
            <a:ext cx="2514600" cy="65087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3835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sz="1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Need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mention </a:t>
            </a:r>
            <a:r>
              <a:rPr sz="1800" spc="-48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573" y="3577209"/>
            <a:ext cx="538480" cy="614045"/>
          </a:xfrm>
          <a:custGeom>
            <a:avLst/>
            <a:gdLst/>
            <a:ahLst/>
            <a:cxnLst/>
            <a:rect l="l" t="t" r="r" b="b"/>
            <a:pathLst>
              <a:path w="538479" h="614045">
                <a:moveTo>
                  <a:pt x="483243" y="560660"/>
                </a:moveTo>
                <a:lnTo>
                  <a:pt x="459359" y="581532"/>
                </a:lnTo>
                <a:lnTo>
                  <a:pt x="538226" y="613790"/>
                </a:lnTo>
                <a:lnTo>
                  <a:pt x="526882" y="570229"/>
                </a:lnTo>
                <a:lnTo>
                  <a:pt x="491616" y="570229"/>
                </a:lnTo>
                <a:lnTo>
                  <a:pt x="483243" y="560660"/>
                </a:lnTo>
                <a:close/>
              </a:path>
              <a:path w="538479" h="614045">
                <a:moveTo>
                  <a:pt x="492798" y="552310"/>
                </a:moveTo>
                <a:lnTo>
                  <a:pt x="483243" y="560660"/>
                </a:lnTo>
                <a:lnTo>
                  <a:pt x="491616" y="570229"/>
                </a:lnTo>
                <a:lnTo>
                  <a:pt x="501141" y="561847"/>
                </a:lnTo>
                <a:lnTo>
                  <a:pt x="492798" y="552310"/>
                </a:lnTo>
                <a:close/>
              </a:path>
              <a:path w="538479" h="614045">
                <a:moveTo>
                  <a:pt x="516763" y="531367"/>
                </a:moveTo>
                <a:lnTo>
                  <a:pt x="492798" y="552310"/>
                </a:lnTo>
                <a:lnTo>
                  <a:pt x="501141" y="561847"/>
                </a:lnTo>
                <a:lnTo>
                  <a:pt x="491616" y="570229"/>
                </a:lnTo>
                <a:lnTo>
                  <a:pt x="526882" y="570229"/>
                </a:lnTo>
                <a:lnTo>
                  <a:pt x="516763" y="531367"/>
                </a:lnTo>
                <a:close/>
              </a:path>
              <a:path w="538479" h="614045">
                <a:moveTo>
                  <a:pt x="9651" y="0"/>
                </a:moveTo>
                <a:lnTo>
                  <a:pt x="0" y="8381"/>
                </a:lnTo>
                <a:lnTo>
                  <a:pt x="483243" y="560660"/>
                </a:lnTo>
                <a:lnTo>
                  <a:pt x="492798" y="55231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3700348"/>
            <a:ext cx="8027034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085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Unchecked</a:t>
            </a:r>
            <a:r>
              <a:rPr sz="1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Exceptions</a:t>
            </a:r>
            <a:endParaRPr sz="1800">
              <a:latin typeface="Arial MT"/>
              <a:cs typeface="Arial MT"/>
            </a:endParaRPr>
          </a:p>
          <a:p>
            <a:pPr marL="5271135" marR="131762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  <a:p>
            <a:pPr marL="4315460">
              <a:lnSpc>
                <a:spcPts val="2385"/>
              </a:lnSpc>
            </a:pP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Black"/>
                <a:cs typeface="Arial Black"/>
              </a:rPr>
              <a:t>&lt;&lt;</a:t>
            </a:r>
            <a:r>
              <a:rPr sz="1800" spc="-15" dirty="0">
                <a:solidFill>
                  <a:srgbClr val="008000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Black"/>
                <a:cs typeface="Arial Black"/>
              </a:rPr>
              <a:t>Compilation</a:t>
            </a:r>
            <a:r>
              <a:rPr sz="1800" spc="-20" dirty="0">
                <a:solidFill>
                  <a:srgbClr val="008000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Black"/>
                <a:cs typeface="Arial Black"/>
              </a:rPr>
              <a:t>Step</a:t>
            </a:r>
            <a:r>
              <a:rPr sz="1800" spc="-15" dirty="0">
                <a:solidFill>
                  <a:srgbClr val="00800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Arial Black"/>
                <a:cs typeface="Arial Black"/>
              </a:rPr>
              <a:t>Pass&gt;&gt;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D:\java\bin&gt;java</a:t>
            </a:r>
            <a:r>
              <a:rPr sz="20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Exceptiondemo1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thread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"main"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10"/>
              </a:lnSpc>
            </a:pPr>
            <a:r>
              <a:rPr sz="2000" i="1" spc="-5" dirty="0">
                <a:solidFill>
                  <a:srgbClr val="333399"/>
                </a:solidFill>
                <a:latin typeface="Courier New"/>
                <a:cs typeface="Courier New"/>
              </a:rPr>
              <a:t>java.lang.ArithmeticException:</a:t>
            </a:r>
            <a:r>
              <a:rPr sz="2000" i="1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33399"/>
                </a:solidFill>
                <a:latin typeface="Courier New"/>
                <a:cs typeface="Courier New"/>
              </a:rPr>
              <a:t>/</a:t>
            </a:r>
            <a:r>
              <a:rPr sz="2000" i="1" spc="-5" dirty="0">
                <a:solidFill>
                  <a:srgbClr val="333399"/>
                </a:solidFill>
                <a:latin typeface="Courier New"/>
                <a:cs typeface="Courier New"/>
              </a:rPr>
              <a:t> by zero</a:t>
            </a:r>
            <a:endParaRPr sz="2000">
              <a:latin typeface="Courier New"/>
              <a:cs typeface="Courier New"/>
            </a:endParaRPr>
          </a:p>
          <a:p>
            <a:pPr marL="572135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0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Exceptiondemo1.main(Exceptiondemo1.java:8)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325069"/>
            <a:ext cx="3215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Encapsulation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29"/>
            <a:ext cx="748855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760095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i="1" spc="-5" dirty="0">
                <a:latin typeface="Arial"/>
                <a:cs typeface="Arial"/>
              </a:rPr>
              <a:t>Encapsulation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mechanism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binds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together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 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it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manipulate.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Java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encapsulation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class.</a:t>
            </a:r>
            <a:endParaRPr sz="2600">
              <a:latin typeface="Arial MT"/>
              <a:cs typeface="Arial MT"/>
            </a:endParaRPr>
          </a:p>
          <a:p>
            <a:pPr marL="285115" marR="11557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A </a:t>
            </a:r>
            <a:r>
              <a:rPr sz="2600" i="1" dirty="0">
                <a:latin typeface="Arial"/>
                <a:cs typeface="Arial"/>
              </a:rPr>
              <a:t>class </a:t>
            </a:r>
            <a:r>
              <a:rPr sz="2600" dirty="0">
                <a:latin typeface="Arial MT"/>
                <a:cs typeface="Arial MT"/>
              </a:rPr>
              <a:t>defines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structure and behavior (data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code)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shared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set of objects.</a:t>
            </a:r>
            <a:endParaRPr sz="26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defined 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referred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as</a:t>
            </a:r>
            <a:endParaRPr sz="26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sz="2600" i="1" spc="-5" dirty="0">
                <a:latin typeface="Arial"/>
                <a:cs typeface="Arial"/>
              </a:rPr>
              <a:t>member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variables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instance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variables.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The code that operates on that data is referred 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 </a:t>
            </a:r>
            <a:r>
              <a:rPr sz="2600" i="1" spc="-5" dirty="0">
                <a:latin typeface="Arial"/>
                <a:cs typeface="Arial"/>
              </a:rPr>
              <a:t>member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methods</a:t>
            </a:r>
            <a:r>
              <a:rPr sz="2600" i="1" spc="3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or just </a:t>
            </a:r>
            <a:r>
              <a:rPr sz="2600" i="1" spc="-5" dirty="0">
                <a:latin typeface="Arial"/>
                <a:cs typeface="Arial"/>
              </a:rPr>
              <a:t>methods.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882" y="287782"/>
            <a:ext cx="68618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(Unchecked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Exceptions)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714" y="4031360"/>
            <a:ext cx="8388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D:\java\bin&gt;javac</a:t>
            </a:r>
            <a:r>
              <a:rPr sz="20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Exceptiondemo2.java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D:\java\bin&gt;java</a:t>
            </a:r>
            <a:r>
              <a:rPr sz="20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Exceptiondemo2</a:t>
            </a:r>
            <a:endParaRPr sz="2000">
              <a:latin typeface="Arial MT"/>
              <a:cs typeface="Arial MT"/>
            </a:endParaRPr>
          </a:p>
          <a:p>
            <a:pPr marL="572135" marR="5080" indent="-560070">
              <a:lnSpc>
                <a:spcPct val="100000"/>
              </a:lnSpc>
              <a:tabLst>
                <a:tab pos="3127375" algn="l"/>
              </a:tabLst>
            </a:pP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Exception</a:t>
            </a:r>
            <a:r>
              <a:rPr sz="2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thread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"main"	</a:t>
            </a:r>
            <a:r>
              <a:rPr sz="2000" spc="-5" dirty="0">
                <a:solidFill>
                  <a:srgbClr val="333399"/>
                </a:solidFill>
                <a:latin typeface="Arial MT"/>
                <a:cs typeface="Arial MT"/>
              </a:rPr>
              <a:t>java.lang.ArrayIndexOutOfBoundsException:</a:t>
            </a:r>
            <a:r>
              <a:rPr sz="2000" spc="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0 </a:t>
            </a:r>
            <a:r>
              <a:rPr sz="2000" spc="-5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at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Exceptiondemo2.main(Exceptiondemo2.java:5)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877900"/>
            <a:ext cx="257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Exceptiondemo2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183005"/>
            <a:ext cx="40493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main(String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args[])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12" y="2057400"/>
            <a:ext cx="5257800" cy="45720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Arial MT"/>
                <a:cs typeface="Arial MT"/>
              </a:rPr>
              <a:t>double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a=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Double.parseDouble(args[0]);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2402281"/>
            <a:ext cx="111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2707386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46040" y="985837"/>
            <a:ext cx="4350385" cy="1089025"/>
            <a:chOff x="4646040" y="985837"/>
            <a:chExt cx="4350385" cy="1089025"/>
          </a:xfrm>
        </p:grpSpPr>
        <p:sp>
          <p:nvSpPr>
            <p:cNvPr id="10" name="object 10"/>
            <p:cNvSpPr/>
            <p:nvPr/>
          </p:nvSpPr>
          <p:spPr>
            <a:xfrm>
              <a:off x="4646040" y="1828800"/>
              <a:ext cx="307340" cy="156845"/>
            </a:xfrm>
            <a:custGeom>
              <a:avLst/>
              <a:gdLst/>
              <a:ahLst/>
              <a:cxnLst/>
              <a:rect l="l" t="t" r="r" b="b"/>
              <a:pathLst>
                <a:path w="307339" h="156844">
                  <a:moveTo>
                    <a:pt x="236628" y="29828"/>
                  </a:moveTo>
                  <a:lnTo>
                    <a:pt x="0" y="148082"/>
                  </a:lnTo>
                  <a:lnTo>
                    <a:pt x="4318" y="156717"/>
                  </a:lnTo>
                  <a:lnTo>
                    <a:pt x="240891" y="38370"/>
                  </a:lnTo>
                  <a:lnTo>
                    <a:pt x="236628" y="29828"/>
                  </a:lnTo>
                  <a:close/>
                </a:path>
                <a:path w="307339" h="156844">
                  <a:moveTo>
                    <a:pt x="288850" y="24129"/>
                  </a:moveTo>
                  <a:lnTo>
                    <a:pt x="248031" y="24129"/>
                  </a:lnTo>
                  <a:lnTo>
                    <a:pt x="252349" y="32638"/>
                  </a:lnTo>
                  <a:lnTo>
                    <a:pt x="240891" y="38370"/>
                  </a:lnTo>
                  <a:lnTo>
                    <a:pt x="255778" y="68199"/>
                  </a:lnTo>
                  <a:lnTo>
                    <a:pt x="288850" y="24129"/>
                  </a:lnTo>
                  <a:close/>
                </a:path>
                <a:path w="307339" h="156844">
                  <a:moveTo>
                    <a:pt x="248031" y="24129"/>
                  </a:moveTo>
                  <a:lnTo>
                    <a:pt x="236628" y="29828"/>
                  </a:lnTo>
                  <a:lnTo>
                    <a:pt x="240891" y="38370"/>
                  </a:lnTo>
                  <a:lnTo>
                    <a:pt x="252349" y="32638"/>
                  </a:lnTo>
                  <a:lnTo>
                    <a:pt x="248031" y="24129"/>
                  </a:lnTo>
                  <a:close/>
                </a:path>
                <a:path w="307339" h="156844">
                  <a:moveTo>
                    <a:pt x="306959" y="0"/>
                  </a:moveTo>
                  <a:lnTo>
                    <a:pt x="221742" y="0"/>
                  </a:lnTo>
                  <a:lnTo>
                    <a:pt x="236628" y="29828"/>
                  </a:lnTo>
                  <a:lnTo>
                    <a:pt x="248031" y="24129"/>
                  </a:lnTo>
                  <a:lnTo>
                    <a:pt x="288850" y="24129"/>
                  </a:lnTo>
                  <a:lnTo>
                    <a:pt x="3069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2999" y="990600"/>
              <a:ext cx="4038600" cy="1079500"/>
            </a:xfrm>
            <a:custGeom>
              <a:avLst/>
              <a:gdLst/>
              <a:ahLst/>
              <a:cxnLst/>
              <a:rect l="l" t="t" r="r" b="b"/>
              <a:pathLst>
                <a:path w="4038600" h="1079500">
                  <a:moveTo>
                    <a:pt x="0" y="1079500"/>
                  </a:moveTo>
                  <a:lnTo>
                    <a:pt x="4038600" y="1079500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10795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57762" y="1011681"/>
            <a:ext cx="40290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1308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 Black"/>
                <a:cs typeface="Arial Black"/>
              </a:rPr>
              <a:t>Can</a:t>
            </a:r>
            <a:r>
              <a:rPr sz="16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Black"/>
                <a:cs typeface="Arial Black"/>
              </a:rPr>
              <a:t>throw</a:t>
            </a:r>
            <a:r>
              <a:rPr sz="16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Black"/>
                <a:cs typeface="Arial Black"/>
              </a:rPr>
              <a:t>either </a:t>
            </a:r>
            <a:r>
              <a:rPr sz="16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Black"/>
                <a:cs typeface="Arial Black"/>
              </a:rPr>
              <a:t>ArrayIndexOutOfBoundsException</a:t>
            </a:r>
            <a:endParaRPr sz="1600">
              <a:latin typeface="Arial Black"/>
              <a:cs typeface="Arial Black"/>
            </a:endParaRPr>
          </a:p>
          <a:p>
            <a:pPr marL="131445" algn="ct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1600">
              <a:latin typeface="Arial Black"/>
              <a:cs typeface="Arial Black"/>
            </a:endParaRPr>
          </a:p>
          <a:p>
            <a:pPr marL="8699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Black"/>
                <a:cs typeface="Arial Black"/>
              </a:rPr>
              <a:t>NumberFormatException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373" y="482930"/>
            <a:ext cx="5462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Types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Exceptions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196"/>
            <a:ext cx="7938770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853564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Checked</a:t>
            </a:r>
            <a:r>
              <a:rPr sz="2800" b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Verdana"/>
                <a:cs typeface="Verdana"/>
              </a:rPr>
              <a:t>Exceptions</a:t>
            </a:r>
            <a:endParaRPr sz="2800">
              <a:latin typeface="Verdana"/>
              <a:cs typeface="Verdana"/>
            </a:endParaRPr>
          </a:p>
          <a:p>
            <a:pPr marL="622300" marR="248920" indent="142875">
              <a:lnSpc>
                <a:spcPct val="100000"/>
              </a:lnSpc>
              <a:spcBef>
                <a:spcPts val="675"/>
              </a:spcBef>
            </a:pP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All</a:t>
            </a:r>
            <a:r>
              <a:rPr sz="2800" b="1" i="1" spc="15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Exceptions</a:t>
            </a:r>
            <a:r>
              <a:rPr sz="2800" b="1" i="1" spc="45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that</a:t>
            </a:r>
            <a:r>
              <a:rPr sz="2800" b="1" i="1" spc="1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extends</a:t>
            </a:r>
            <a:r>
              <a:rPr sz="2800" b="1" i="1" spc="4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the </a:t>
            </a:r>
            <a:r>
              <a:rPr sz="2800" b="1" i="1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Exception</a:t>
            </a:r>
            <a:r>
              <a:rPr sz="2800" b="1" i="1" spc="4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or</a:t>
            </a:r>
            <a:r>
              <a:rPr sz="2800" b="1" i="1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any</a:t>
            </a:r>
            <a:r>
              <a:rPr sz="2800" b="1" i="1" spc="2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one</a:t>
            </a:r>
            <a:r>
              <a:rPr sz="2800" b="1" i="1" spc="25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its</a:t>
            </a:r>
            <a:r>
              <a:rPr sz="2800" b="1" i="1" spc="1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subclass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 except RunTimeException</a:t>
            </a:r>
            <a:r>
              <a:rPr sz="2800" b="1" i="1" spc="3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class</a:t>
            </a:r>
            <a:r>
              <a:rPr sz="2800" b="1" i="1" spc="5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are </a:t>
            </a:r>
            <a:r>
              <a:rPr sz="2800" b="1" i="1" spc="-94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10" dirty="0">
                <a:solidFill>
                  <a:srgbClr val="FF6600"/>
                </a:solidFill>
                <a:latin typeface="Verdana"/>
                <a:cs typeface="Verdana"/>
              </a:rPr>
              <a:t>checked</a:t>
            </a:r>
            <a:r>
              <a:rPr sz="2800" b="1" i="1" spc="30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FF6600"/>
                </a:solidFill>
                <a:latin typeface="Verdana"/>
                <a:cs typeface="Verdana"/>
              </a:rPr>
              <a:t>exceptions</a:t>
            </a:r>
            <a:endParaRPr sz="2800">
              <a:latin typeface="Verdana"/>
              <a:cs typeface="Verdana"/>
            </a:endParaRPr>
          </a:p>
          <a:p>
            <a:pPr marL="622300" marR="204470" indent="-610235">
              <a:lnSpc>
                <a:spcPct val="100000"/>
              </a:lnSpc>
              <a:spcBef>
                <a:spcPts val="675"/>
              </a:spcBef>
              <a:buFont typeface="Verdana"/>
              <a:buChar char="•"/>
              <a:tabLst>
                <a:tab pos="622300" algn="l"/>
                <a:tab pos="622935" algn="l"/>
              </a:tabLst>
            </a:pPr>
            <a:r>
              <a:rPr sz="2800" b="1" spc="-5" dirty="0">
                <a:solidFill>
                  <a:srgbClr val="333399"/>
                </a:solidFill>
                <a:latin typeface="Verdana"/>
                <a:cs typeface="Verdana"/>
              </a:rPr>
              <a:t>Checked</a:t>
            </a:r>
            <a:r>
              <a:rPr sz="2800" b="1" spc="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Verdana"/>
                <a:cs typeface="Verdana"/>
              </a:rPr>
              <a:t>Exceptions</a:t>
            </a:r>
            <a:r>
              <a:rPr sz="2800" b="1" spc="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Verdana"/>
                <a:cs typeface="Verdana"/>
              </a:rPr>
              <a:t>are</a:t>
            </a:r>
            <a:r>
              <a:rPr sz="2800" b="1" spc="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Verdana"/>
                <a:cs typeface="Verdana"/>
              </a:rPr>
              <a:t>checked</a:t>
            </a:r>
            <a:r>
              <a:rPr sz="2800" b="1" spc="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Verdana"/>
                <a:cs typeface="Verdana"/>
              </a:rPr>
              <a:t>by </a:t>
            </a:r>
            <a:r>
              <a:rPr sz="2800" b="1" spc="-94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Verdana"/>
                <a:cs typeface="Verdana"/>
              </a:rPr>
              <a:t>the</a:t>
            </a:r>
            <a:r>
              <a:rPr sz="2800" b="1" spc="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Verdana"/>
                <a:cs typeface="Verdana"/>
              </a:rPr>
              <a:t>Java</a:t>
            </a:r>
            <a:r>
              <a:rPr sz="2800" b="1" spc="2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Verdana"/>
                <a:cs typeface="Verdana"/>
              </a:rPr>
              <a:t>compiler.</a:t>
            </a:r>
            <a:endParaRPr sz="2800">
              <a:latin typeface="Verdana"/>
              <a:cs typeface="Verdana"/>
            </a:endParaRPr>
          </a:p>
          <a:p>
            <a:pPr marL="622300" marR="5080" indent="-610235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622300" algn="l"/>
                <a:tab pos="622935" algn="l"/>
              </a:tabLst>
            </a:pPr>
            <a:r>
              <a:rPr sz="2800" b="1" spc="-5" dirty="0">
                <a:latin typeface="Verdana"/>
                <a:cs typeface="Verdana"/>
              </a:rPr>
              <a:t>There</a:t>
            </a:r>
            <a:r>
              <a:rPr sz="2800" b="1" spc="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are</a:t>
            </a:r>
            <a:r>
              <a:rPr sz="2800" b="1" spc="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two</a:t>
            </a:r>
            <a:r>
              <a:rPr sz="2800" b="1" spc="1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approaches</a:t>
            </a:r>
            <a:r>
              <a:rPr sz="2800" b="1" spc="3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that</a:t>
            </a:r>
            <a:r>
              <a:rPr sz="2800" b="1" spc="2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a </a:t>
            </a:r>
            <a:r>
              <a:rPr sz="2800" b="1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user</a:t>
            </a:r>
            <a:r>
              <a:rPr sz="2800" b="1" spc="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can</a:t>
            </a:r>
            <a:r>
              <a:rPr sz="2800" b="1" spc="2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follow</a:t>
            </a:r>
            <a:r>
              <a:rPr sz="2800" b="1" spc="2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to</a:t>
            </a:r>
            <a:r>
              <a:rPr sz="2800" b="1" spc="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deal</a:t>
            </a:r>
            <a:r>
              <a:rPr sz="2800" b="1" spc="2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with</a:t>
            </a:r>
            <a:r>
              <a:rPr sz="2800" b="1" spc="1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checked </a:t>
            </a:r>
            <a:r>
              <a:rPr sz="2800" b="1" spc="-944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exceptions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482930"/>
            <a:ext cx="7488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Handling</a:t>
            </a:r>
            <a:r>
              <a:rPr sz="4400" spc="-25" dirty="0"/>
              <a:t> </a:t>
            </a:r>
            <a:r>
              <a:rPr sz="4400" dirty="0"/>
              <a:t>Checked</a:t>
            </a:r>
            <a:r>
              <a:rPr sz="4400" spc="-20" dirty="0"/>
              <a:t> </a:t>
            </a:r>
            <a:r>
              <a:rPr sz="4400" dirty="0"/>
              <a:t>Exceptions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542034"/>
            <a:ext cx="8117840" cy="4927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2300" marR="733425" indent="-610235">
              <a:lnSpc>
                <a:spcPct val="80000"/>
              </a:lnSpc>
              <a:spcBef>
                <a:spcPts val="675"/>
              </a:spcBef>
              <a:buFont typeface="Courier New"/>
              <a:buChar char="•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Inform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the compiler that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method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can </a:t>
            </a:r>
            <a:r>
              <a:rPr sz="2400" b="1" spc="-14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throw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an</a:t>
            </a:r>
            <a:r>
              <a:rPr sz="24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Exception.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Courier New"/>
              <a:buChar char="•"/>
            </a:pPr>
            <a:endParaRPr sz="3000">
              <a:latin typeface="Courier New"/>
              <a:cs typeface="Courier New"/>
            </a:endParaRPr>
          </a:p>
          <a:p>
            <a:pPr marL="622300" marR="186055" indent="-610235">
              <a:lnSpc>
                <a:spcPts val="2300"/>
              </a:lnSpc>
              <a:buFont typeface="Courier New"/>
              <a:buChar char="•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Catch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the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checked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exception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in</a:t>
            </a:r>
            <a:r>
              <a:rPr sz="24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try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catch </a:t>
            </a:r>
            <a:r>
              <a:rPr sz="2400" b="1" spc="-14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block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Courier New"/>
              <a:buChar char="•"/>
            </a:pPr>
            <a:endParaRPr sz="3050">
              <a:latin typeface="Courier New"/>
              <a:cs typeface="Courier New"/>
            </a:endParaRPr>
          </a:p>
          <a:p>
            <a:pPr marL="622300" marR="186055" indent="-610235">
              <a:lnSpc>
                <a:spcPts val="2310"/>
              </a:lnSpc>
              <a:buFont typeface="Courier New"/>
              <a:buChar char="•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If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Checked exception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 caught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then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exception handling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code will be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executed </a:t>
            </a:r>
            <a:r>
              <a:rPr sz="2400" b="1" spc="-14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program’s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execution</a:t>
            </a:r>
            <a:r>
              <a:rPr sz="24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continues.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•"/>
            </a:pPr>
            <a:endParaRPr sz="3050">
              <a:latin typeface="Courier New"/>
              <a:cs typeface="Courier New"/>
            </a:endParaRPr>
          </a:p>
          <a:p>
            <a:pPr marL="622300" marR="5080" indent="-610235">
              <a:lnSpc>
                <a:spcPct val="80000"/>
              </a:lnSpc>
              <a:buFont typeface="Courier New"/>
              <a:buChar char="•"/>
              <a:tabLst>
                <a:tab pos="622300" algn="l"/>
                <a:tab pos="622935" algn="l"/>
                <a:tab pos="3907790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If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Checked exception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 not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caught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then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java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interpreter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will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provide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sz="2400" b="1" spc="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default </a:t>
            </a:r>
            <a:r>
              <a:rPr sz="2400" b="1" spc="-14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handler.</a:t>
            </a:r>
            <a:r>
              <a:rPr sz="2400" b="1" spc="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But</a:t>
            </a:r>
            <a:r>
              <a:rPr sz="2400" b="1" spc="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in</a:t>
            </a:r>
            <a:r>
              <a:rPr sz="2400" b="1" spc="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this</a:t>
            </a:r>
            <a:r>
              <a:rPr sz="2400" b="1" spc="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case</a:t>
            </a:r>
            <a:r>
              <a:rPr sz="2400" b="1" spc="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execution</a:t>
            </a:r>
            <a:r>
              <a:rPr sz="2400" b="1" spc="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of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program will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be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stopped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by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displaying </a:t>
            </a:r>
            <a:r>
              <a:rPr sz="2400" b="1" spc="-14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name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of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the	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exceptions</a:t>
            </a:r>
            <a:r>
              <a:rPr sz="24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object.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482930"/>
            <a:ext cx="7735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Checked</a:t>
            </a:r>
            <a:r>
              <a:rPr sz="4400" spc="-15" dirty="0"/>
              <a:t> </a:t>
            </a:r>
            <a:r>
              <a:rPr sz="4400" dirty="0"/>
              <a:t>Exceptions</a:t>
            </a:r>
            <a:r>
              <a:rPr sz="4400" spc="-35" dirty="0"/>
              <a:t> </a:t>
            </a:r>
            <a:r>
              <a:rPr sz="4400" dirty="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378"/>
            <a:ext cx="399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Some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Common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Checked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Exceptions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01694"/>
            <a:ext cx="3545204" cy="13430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latin typeface="Arial"/>
                <a:cs typeface="Arial"/>
              </a:rPr>
              <a:t>IOException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latin typeface="Arial"/>
                <a:cs typeface="Arial"/>
              </a:rPr>
              <a:t>ClassNotFoundExceptions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latin typeface="Arial"/>
                <a:cs typeface="Arial"/>
              </a:rPr>
              <a:t>InterruptedException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1800" b="1" spc="-5" dirty="0">
                <a:latin typeface="Arial"/>
                <a:cs typeface="Arial"/>
              </a:rPr>
              <a:t>NoSuchMethodException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7951" y="1828800"/>
            <a:ext cx="1828800" cy="533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latin typeface="Arial MT"/>
                <a:cs typeface="Arial MT"/>
              </a:rPr>
              <a:t>Throwable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72037" y="2824162"/>
          <a:ext cx="390080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/>
                <a:gridCol w="819150"/>
                <a:gridCol w="228600"/>
                <a:gridCol w="824230"/>
                <a:gridCol w="1005205"/>
              </a:tblGrid>
              <a:tr h="302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 gridSpan="2"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Exception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Error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848475" y="2362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799" y="63500"/>
                </a:moveTo>
                <a:lnTo>
                  <a:pt x="33274" y="63500"/>
                </a:lnTo>
                <a:lnTo>
                  <a:pt x="33274" y="457200"/>
                </a:lnTo>
                <a:lnTo>
                  <a:pt x="42799" y="457200"/>
                </a:lnTo>
                <a:lnTo>
                  <a:pt x="42799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657600"/>
            <a:ext cx="690245" cy="1297940"/>
          </a:xfrm>
          <a:custGeom>
            <a:avLst/>
            <a:gdLst/>
            <a:ahLst/>
            <a:cxnLst/>
            <a:rect l="l" t="t" r="r" b="b"/>
            <a:pathLst>
              <a:path w="690245" h="1297939">
                <a:moveTo>
                  <a:pt x="39889" y="65145"/>
                </a:moveTo>
                <a:lnTo>
                  <a:pt x="31506" y="69589"/>
                </a:lnTo>
                <a:lnTo>
                  <a:pt x="681608" y="1297686"/>
                </a:lnTo>
                <a:lnTo>
                  <a:pt x="689991" y="1293114"/>
                </a:lnTo>
                <a:lnTo>
                  <a:pt x="39889" y="65145"/>
                </a:lnTo>
                <a:close/>
              </a:path>
              <a:path w="690245" h="1297939">
                <a:moveTo>
                  <a:pt x="0" y="0"/>
                </a:moveTo>
                <a:lnTo>
                  <a:pt x="2032" y="85217"/>
                </a:lnTo>
                <a:lnTo>
                  <a:pt x="31506" y="69589"/>
                </a:lnTo>
                <a:lnTo>
                  <a:pt x="25526" y="58293"/>
                </a:lnTo>
                <a:lnTo>
                  <a:pt x="33909" y="53848"/>
                </a:lnTo>
                <a:lnTo>
                  <a:pt x="61197" y="53848"/>
                </a:lnTo>
                <a:lnTo>
                  <a:pt x="69341" y="49530"/>
                </a:lnTo>
                <a:lnTo>
                  <a:pt x="0" y="0"/>
                </a:lnTo>
                <a:close/>
              </a:path>
              <a:path w="690245" h="1297939">
                <a:moveTo>
                  <a:pt x="33909" y="53848"/>
                </a:moveTo>
                <a:lnTo>
                  <a:pt x="25526" y="58293"/>
                </a:lnTo>
                <a:lnTo>
                  <a:pt x="31506" y="69589"/>
                </a:lnTo>
                <a:lnTo>
                  <a:pt x="39889" y="65145"/>
                </a:lnTo>
                <a:lnTo>
                  <a:pt x="33909" y="53848"/>
                </a:lnTo>
                <a:close/>
              </a:path>
              <a:path w="690245" h="1297939">
                <a:moveTo>
                  <a:pt x="61197" y="53848"/>
                </a:moveTo>
                <a:lnTo>
                  <a:pt x="33909" y="53848"/>
                </a:lnTo>
                <a:lnTo>
                  <a:pt x="39889" y="65145"/>
                </a:lnTo>
                <a:lnTo>
                  <a:pt x="61197" y="53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3314" y="4962849"/>
            <a:ext cx="3895725" cy="13690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Sub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Class belonging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1230"/>
              </a:spcBef>
            </a:pPr>
            <a:r>
              <a:rPr sz="2500" i="1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EXCEPT</a:t>
            </a:r>
            <a:endParaRPr sz="25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RuntimeException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263398"/>
            <a:ext cx="465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Checked</a:t>
            </a:r>
            <a:r>
              <a:rPr sz="4000" spc="-40" dirty="0"/>
              <a:t> </a:t>
            </a:r>
            <a:r>
              <a:rPr sz="4000" spc="-5" dirty="0"/>
              <a:t>Exceptions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4939" y="789178"/>
            <a:ext cx="521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/*</a:t>
            </a:r>
            <a:r>
              <a:rPr sz="1800" spc="-5" dirty="0">
                <a:latin typeface="Arial MT"/>
                <a:cs typeface="Arial MT"/>
              </a:rPr>
              <a:t> Program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Display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dirty="0">
                <a:latin typeface="Arial MT"/>
                <a:cs typeface="Arial MT"/>
              </a:rPr>
              <a:t> sum */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063497"/>
            <a:ext cx="3644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import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java.io.*;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Exceptiondemo3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35478"/>
            <a:ext cx="8788400" cy="445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BufferedReader</a:t>
            </a:r>
            <a:r>
              <a:rPr sz="18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br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new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BufferedReader(new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InputStreamReader(System.in));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Integer.parseInt(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br.readLine()</a:t>
            </a:r>
            <a:r>
              <a:rPr sz="2400" spc="-10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Integer.parseInt(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br.readLine()</a:t>
            </a:r>
            <a:r>
              <a:rPr sz="2400" spc="-10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System.out.println("Sum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:"+(a+b));</a:t>
            </a:r>
            <a:endParaRPr sz="18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MT"/>
              <a:cs typeface="Arial MT"/>
            </a:endParaRPr>
          </a:p>
          <a:p>
            <a:pPr marL="12700" marR="132715">
              <a:lnSpc>
                <a:spcPct val="100000"/>
              </a:lnSpc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Exceptiondemo3.java:9:</a:t>
            </a:r>
            <a:r>
              <a:rPr sz="1800" spc="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unreported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exception</a:t>
            </a:r>
            <a:r>
              <a:rPr sz="18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java.io.IOException;</a:t>
            </a:r>
            <a:r>
              <a:rPr sz="18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must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caught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or </a:t>
            </a:r>
            <a:r>
              <a:rPr sz="1800" spc="-48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declared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thrown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086475" algn="l"/>
                <a:tab pos="8571865" algn="l"/>
              </a:tabLst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int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=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Integer.parseInt(br.readLine());	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^ 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ce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tio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mo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.jav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:1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0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sz="1800" spc="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re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ort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d</a:t>
            </a:r>
            <a:r>
              <a:rPr sz="1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ce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tion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j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va.i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OE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ce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tio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;</a:t>
            </a:r>
            <a:r>
              <a:rPr sz="18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must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ca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gh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or  declared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thrown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086475" algn="l"/>
              </a:tabLst>
            </a:pP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int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b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Integer.parseInt(br.readLine());	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^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628" y="1080261"/>
            <a:ext cx="2823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  <a:latin typeface="Arial Black"/>
                <a:cs typeface="Arial Black"/>
              </a:rPr>
              <a:t>WILL</a:t>
            </a:r>
            <a:r>
              <a:rPr sz="2400" spc="-55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Black"/>
                <a:cs typeface="Arial Black"/>
              </a:rPr>
              <a:t>THIS</a:t>
            </a:r>
            <a:r>
              <a:rPr sz="2400" spc="-25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800000"/>
                </a:solidFill>
                <a:latin typeface="Arial Black"/>
                <a:cs typeface="Arial Black"/>
              </a:rPr>
              <a:t>CODE </a:t>
            </a:r>
            <a:r>
              <a:rPr sz="2400" spc="-785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800000"/>
                </a:solidFill>
                <a:latin typeface="Arial Black"/>
                <a:cs typeface="Arial Black"/>
              </a:rPr>
              <a:t>COMPILE </a:t>
            </a:r>
            <a:r>
              <a:rPr sz="2400" spc="5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 Black"/>
                <a:cs typeface="Arial Black"/>
              </a:rPr>
              <a:t>SUCCESSFULLY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600" y="21336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41" y="321310"/>
            <a:ext cx="635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Ways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 Handle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Checked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63" y="1148841"/>
            <a:ext cx="8935085" cy="534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2620">
              <a:lnSpc>
                <a:spcPct val="100000"/>
              </a:lnSpc>
              <a:spcBef>
                <a:spcPts val="100"/>
              </a:spcBef>
              <a:tabLst>
                <a:tab pos="1513205" algn="l"/>
              </a:tabLst>
            </a:pP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Method</a:t>
            </a:r>
            <a:r>
              <a:rPr sz="1800" spc="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1:	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&lt;&lt; 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Mention thru throws clause&gt;&gt; </a:t>
            </a:r>
            <a:r>
              <a:rPr sz="1800" spc="-106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import java.io.*;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Exceptiondemo3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 static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main(String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args[])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throws IOException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05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BufferedReader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BufferedReader(new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inputStreamReader(System.in));</a:t>
            </a:r>
            <a:endParaRPr sz="1600">
              <a:latin typeface="Courier New"/>
              <a:cs typeface="Courier New"/>
            </a:endParaRPr>
          </a:p>
          <a:p>
            <a:pPr marL="12700" marR="3455035" algn="just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a = </a:t>
            </a:r>
            <a:r>
              <a:rPr sz="1800" spc="-10" dirty="0">
                <a:latin typeface="Courier New"/>
                <a:cs typeface="Courier New"/>
              </a:rPr>
              <a:t>Integer.parseInt(br.readLine());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b = </a:t>
            </a:r>
            <a:r>
              <a:rPr sz="1800" spc="-10" dirty="0">
                <a:latin typeface="Courier New"/>
                <a:cs typeface="Courier New"/>
              </a:rPr>
              <a:t>Integer.parseInt(br.readLine());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System.out.println("Sum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:"+(a+b));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ourier New"/>
              <a:cs typeface="Courier New"/>
            </a:endParaRPr>
          </a:p>
          <a:p>
            <a:pPr marL="398145" marR="97790" indent="-342900">
              <a:lnSpc>
                <a:spcPts val="2160"/>
              </a:lnSpc>
              <a:buAutoNum type="arabicPeriod"/>
              <a:tabLst>
                <a:tab pos="398780" algn="l"/>
              </a:tabLst>
            </a:pPr>
            <a:r>
              <a:rPr sz="1900" i="1" u="heavy" spc="1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throws</a:t>
            </a:r>
            <a:r>
              <a:rPr sz="1900" i="1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008000"/>
                </a:solidFill>
                <a:latin typeface="Arial"/>
                <a:cs typeface="Arial"/>
              </a:rPr>
              <a:t>clause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1900" i="1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used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229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sz="1900" i="1" spc="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008000"/>
                </a:solidFill>
                <a:latin typeface="Arial"/>
                <a:cs typeface="Arial"/>
              </a:rPr>
              <a:t>methods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204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indicate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type</a:t>
            </a:r>
            <a:r>
              <a:rPr sz="1900" i="1" spc="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008000"/>
                </a:solidFill>
                <a:latin typeface="Arial"/>
                <a:cs typeface="Arial"/>
              </a:rPr>
              <a:t>Exception</a:t>
            </a:r>
            <a:r>
              <a:rPr sz="1900" i="1" spc="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008000"/>
                </a:solidFill>
                <a:latin typeface="Arial"/>
                <a:cs typeface="Arial"/>
              </a:rPr>
              <a:t>a </a:t>
            </a:r>
            <a:r>
              <a:rPr sz="1900" i="1" spc="-509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method</a:t>
            </a:r>
            <a:r>
              <a:rPr sz="1900" i="1" spc="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204" dirty="0">
                <a:solidFill>
                  <a:srgbClr val="008000"/>
                </a:solidFill>
                <a:latin typeface="Arial"/>
                <a:cs typeface="Arial"/>
              </a:rPr>
              <a:t>throw</a:t>
            </a:r>
            <a:endParaRPr sz="1900">
              <a:latin typeface="Arial"/>
              <a:cs typeface="Arial"/>
            </a:endParaRPr>
          </a:p>
          <a:p>
            <a:pPr marL="398145" marR="116839" indent="-342900">
              <a:lnSpc>
                <a:spcPts val="2160"/>
              </a:lnSpc>
              <a:spcBef>
                <a:spcPts val="1080"/>
              </a:spcBef>
              <a:buAutoNum type="arabicPeriod"/>
              <a:tabLst>
                <a:tab pos="398780" algn="l"/>
              </a:tabLst>
            </a:pPr>
            <a:r>
              <a:rPr sz="1900" i="1" spc="165" dirty="0">
                <a:solidFill>
                  <a:srgbClr val="008000"/>
                </a:solidFill>
                <a:latin typeface="Arial"/>
                <a:cs typeface="Arial"/>
              </a:rPr>
              <a:t>Specifically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008000"/>
                </a:solidFill>
                <a:latin typeface="Arial"/>
                <a:cs typeface="Arial"/>
              </a:rPr>
              <a:t>required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sz="1900" i="1" spc="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008000"/>
                </a:solidFill>
                <a:latin typeface="Arial"/>
                <a:cs typeface="Arial"/>
              </a:rPr>
              <a:t>Checked</a:t>
            </a:r>
            <a:r>
              <a:rPr sz="1900" i="1" spc="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5" dirty="0">
                <a:solidFill>
                  <a:srgbClr val="008000"/>
                </a:solidFill>
                <a:latin typeface="Arial"/>
                <a:cs typeface="Arial"/>
              </a:rPr>
              <a:t>Exceptions</a:t>
            </a:r>
            <a:r>
              <a:rPr sz="1900" i="1" spc="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008000"/>
                </a:solidFill>
                <a:latin typeface="Arial"/>
                <a:cs typeface="Arial"/>
              </a:rPr>
              <a:t>[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To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05" dirty="0">
                <a:solidFill>
                  <a:srgbClr val="008000"/>
                </a:solidFill>
                <a:latin typeface="Arial"/>
                <a:cs typeface="Arial"/>
              </a:rPr>
              <a:t>Pass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008000"/>
                </a:solidFill>
                <a:latin typeface="Arial"/>
                <a:cs typeface="Arial"/>
              </a:rPr>
              <a:t>Compilation </a:t>
            </a:r>
            <a:r>
              <a:rPr sz="1900" i="1" spc="-509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008000"/>
                </a:solidFill>
                <a:latin typeface="Arial"/>
                <a:cs typeface="Arial"/>
              </a:rPr>
              <a:t>process].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215" dirty="0">
                <a:solidFill>
                  <a:srgbClr val="008000"/>
                </a:solidFill>
                <a:latin typeface="Arial"/>
                <a:cs typeface="Arial"/>
              </a:rPr>
              <a:t>It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can/may</a:t>
            </a:r>
            <a:r>
              <a:rPr sz="1900" i="1" spc="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0" dirty="0">
                <a:solidFill>
                  <a:srgbClr val="008000"/>
                </a:solidFill>
                <a:latin typeface="Arial"/>
                <a:cs typeface="Arial"/>
              </a:rPr>
              <a:t>be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used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008000"/>
                </a:solidFill>
                <a:latin typeface="Arial"/>
                <a:cs typeface="Arial"/>
              </a:rPr>
              <a:t>unchecked</a:t>
            </a:r>
            <a:r>
              <a:rPr sz="1900" i="1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0" dirty="0">
                <a:solidFill>
                  <a:srgbClr val="008000"/>
                </a:solidFill>
                <a:latin typeface="Arial"/>
                <a:cs typeface="Arial"/>
              </a:rPr>
              <a:t>exceptions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30" dirty="0">
                <a:solidFill>
                  <a:srgbClr val="008000"/>
                </a:solidFill>
                <a:latin typeface="Arial"/>
                <a:cs typeface="Arial"/>
              </a:rPr>
              <a:t>also.</a:t>
            </a:r>
            <a:endParaRPr sz="1900">
              <a:latin typeface="Arial"/>
              <a:cs typeface="Arial"/>
            </a:endParaRPr>
          </a:p>
          <a:p>
            <a:pPr marL="398145" indent="-34353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398780" algn="l"/>
              </a:tabLst>
            </a:pPr>
            <a:r>
              <a:rPr sz="1900" i="1" spc="13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900" i="1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method</a:t>
            </a:r>
            <a:r>
              <a:rPr sz="1900" i="1" spc="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7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204" dirty="0">
                <a:solidFill>
                  <a:srgbClr val="008000"/>
                </a:solidFill>
                <a:latin typeface="Arial"/>
                <a:cs typeface="Arial"/>
              </a:rPr>
              <a:t>throw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45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900" i="1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008000"/>
                </a:solidFill>
                <a:latin typeface="Arial"/>
                <a:cs typeface="Arial"/>
              </a:rPr>
              <a:t>many</a:t>
            </a:r>
            <a:r>
              <a:rPr sz="1900" i="1" spc="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i="1" spc="160" dirty="0">
                <a:solidFill>
                  <a:srgbClr val="008000"/>
                </a:solidFill>
                <a:latin typeface="Arial"/>
                <a:cs typeface="Arial"/>
              </a:rPr>
              <a:t>exceptions.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377441"/>
            <a:ext cx="8935085" cy="191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33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Method </a:t>
            </a:r>
            <a:r>
              <a:rPr sz="1800" dirty="0">
                <a:solidFill>
                  <a:srgbClr val="333399"/>
                </a:solidFill>
                <a:latin typeface="Courier New"/>
                <a:cs typeface="Courier New"/>
              </a:rPr>
              <a:t>2 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&lt;&lt; Put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the 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statements in try catch block and catch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&gt;&gt; </a:t>
            </a:r>
            <a:r>
              <a:rPr sz="1800" spc="-107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import java.io.*;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Exceptiondemo3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args[])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BufferedReader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br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BufferedReader(new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inputStreamReader(System.in));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429000"/>
            <a:ext cx="7543800" cy="1524000"/>
          </a:xfrm>
          <a:prstGeom prst="rect">
            <a:avLst/>
          </a:prstGeom>
          <a:ln w="38100">
            <a:solidFill>
              <a:srgbClr val="333399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67640" algn="just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try</a:t>
            </a:r>
            <a:r>
              <a:rPr sz="18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7640" marR="190881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a =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Integer.parseInt(br.readLine()); </a:t>
            </a:r>
            <a:r>
              <a:rPr sz="1800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b =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Integer.parseInt(br.readLine()); </a:t>
            </a:r>
            <a:r>
              <a:rPr sz="1800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System.out.println("Sum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:"+(a+b));</a:t>
            </a:r>
            <a:endParaRPr sz="18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4913757"/>
            <a:ext cx="3301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catch(IOException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1654" y="353314"/>
            <a:ext cx="544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Ways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Handle Checked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Exceptions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3318" y="353314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t….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263398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Exception</a:t>
            </a:r>
            <a:r>
              <a:rPr sz="4000" spc="-55" dirty="0"/>
              <a:t> </a:t>
            </a:r>
            <a:r>
              <a:rPr sz="4000" spc="-5" dirty="0"/>
              <a:t>Handling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7898130" cy="3683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Exception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Handling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Requires</a:t>
            </a:r>
            <a:r>
              <a:rPr sz="2400" b="1" dirty="0">
                <a:latin typeface="Arial"/>
                <a:cs typeface="Arial"/>
              </a:rPr>
              <a:t>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Following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four </a:t>
            </a:r>
            <a:r>
              <a:rPr sz="2400" b="1" spc="-5" dirty="0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622300" marR="229235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Finding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problem (Identify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the statements </a:t>
            </a:r>
            <a:r>
              <a:rPr sz="2400" b="1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whose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execution may result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Exception.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Put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all </a:t>
            </a:r>
            <a:r>
              <a:rPr sz="2400" b="1" spc="-6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those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statements</a:t>
            </a:r>
            <a:r>
              <a:rPr sz="2400" b="1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try{..}</a:t>
            </a:r>
            <a:r>
              <a:rPr sz="2400" b="1" i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block)</a:t>
            </a:r>
            <a:endParaRPr sz="2400">
              <a:latin typeface="Arial"/>
              <a:cs typeface="Arial"/>
            </a:endParaRPr>
          </a:p>
          <a:p>
            <a:pPr marL="622300" marR="654685" indent="-610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Inform</a:t>
            </a:r>
            <a:r>
              <a:rPr sz="24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exception</a:t>
            </a:r>
            <a:r>
              <a:rPr sz="24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 thrown</a:t>
            </a:r>
            <a:r>
              <a:rPr sz="24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(Throw</a:t>
            </a:r>
            <a:r>
              <a:rPr sz="24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Exception)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&lt;&lt;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Down</a:t>
            </a:r>
            <a:r>
              <a:rPr sz="24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throw</a:t>
            </a:r>
            <a:r>
              <a:rPr sz="24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vs</a:t>
            </a:r>
            <a:r>
              <a:rPr sz="24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throws&gt;&gt;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Receive</a:t>
            </a:r>
            <a:r>
              <a:rPr sz="2400" b="1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exception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4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Catch</a:t>
            </a:r>
            <a:r>
              <a:rPr sz="2400" b="1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the exception</a:t>
            </a:r>
            <a:r>
              <a:rPr sz="24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catch{..}</a:t>
            </a:r>
            <a:r>
              <a:rPr sz="2400" b="1" i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block)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Provide</a:t>
            </a:r>
            <a:r>
              <a:rPr sz="2400" b="1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exception handling</a:t>
            </a:r>
            <a:r>
              <a:rPr sz="24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code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catch</a:t>
            </a:r>
            <a:r>
              <a:rPr sz="24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82930"/>
            <a:ext cx="6401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Exception</a:t>
            </a:r>
            <a:r>
              <a:rPr sz="4400" spc="-15" dirty="0"/>
              <a:t> </a:t>
            </a:r>
            <a:r>
              <a:rPr sz="4400" dirty="0"/>
              <a:t>Hadling</a:t>
            </a:r>
            <a:r>
              <a:rPr sz="4400" spc="-35" dirty="0"/>
              <a:t> </a:t>
            </a:r>
            <a:r>
              <a:rPr sz="4400" dirty="0"/>
              <a:t>Syntax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/>
              <a:t>try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&lt;statements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throw exceptions&gt;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/>
              <a:t>}</a:t>
            </a:r>
          </a:p>
          <a:p>
            <a:pPr marL="12700" marR="624205" algn="just">
              <a:lnSpc>
                <a:spcPct val="150000"/>
              </a:lnSpc>
            </a:pPr>
            <a:r>
              <a:rPr spc="-10" dirty="0"/>
              <a:t>catch(ExceptionType&lt;1&gt; </a:t>
            </a:r>
            <a:r>
              <a:rPr spc="-5" dirty="0"/>
              <a:t>e1) </a:t>
            </a:r>
            <a:r>
              <a:rPr dirty="0"/>
              <a:t>{….} </a:t>
            </a:r>
            <a:r>
              <a:rPr spc="-490" dirty="0"/>
              <a:t> </a:t>
            </a:r>
            <a:r>
              <a:rPr spc="-10" dirty="0"/>
              <a:t>catch(ExceptionType&lt;2&gt; </a:t>
            </a:r>
            <a:r>
              <a:rPr spc="-5" dirty="0"/>
              <a:t>e2) </a:t>
            </a:r>
            <a:r>
              <a:rPr dirty="0"/>
              <a:t>{….} </a:t>
            </a:r>
            <a:r>
              <a:rPr spc="-490" dirty="0"/>
              <a:t> </a:t>
            </a:r>
            <a:r>
              <a:rPr spc="-10" dirty="0"/>
              <a:t>catch(ExceptionType&lt;3&gt;</a:t>
            </a:r>
            <a:r>
              <a:rPr spc="20" dirty="0"/>
              <a:t> </a:t>
            </a:r>
            <a:r>
              <a:rPr spc="-5" dirty="0"/>
              <a:t>e3)</a:t>
            </a:r>
            <a:r>
              <a:rPr spc="-20" dirty="0"/>
              <a:t> </a:t>
            </a:r>
            <a:r>
              <a:rPr dirty="0"/>
              <a:t>{….}</a:t>
            </a:r>
          </a:p>
          <a:p>
            <a:pPr marL="12700" marR="586105" algn="just">
              <a:lnSpc>
                <a:spcPct val="150000"/>
              </a:lnSpc>
            </a:pPr>
            <a:r>
              <a:rPr dirty="0"/>
              <a:t>……………………………….. </a:t>
            </a:r>
            <a:r>
              <a:rPr spc="5" dirty="0"/>
              <a:t> </a:t>
            </a:r>
            <a:r>
              <a:rPr spc="-10" dirty="0"/>
              <a:t>catch(ExceptionType&lt;N&gt;</a:t>
            </a:r>
            <a:r>
              <a:rPr spc="20" dirty="0"/>
              <a:t> </a:t>
            </a:r>
            <a:r>
              <a:rPr spc="-5" dirty="0"/>
              <a:t>e4)</a:t>
            </a:r>
            <a:r>
              <a:rPr spc="-20" dirty="0"/>
              <a:t> </a:t>
            </a:r>
            <a:r>
              <a:rPr dirty="0"/>
              <a:t>{….}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8975" y="1549399"/>
            <a:ext cx="386461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5" dirty="0">
                <a:solidFill>
                  <a:srgbClr val="FF0000"/>
                </a:solidFill>
                <a:latin typeface="Arial Black"/>
                <a:cs typeface="Arial Black"/>
              </a:rPr>
              <a:t>Important</a:t>
            </a:r>
            <a:r>
              <a:rPr sz="1800" spc="-2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Black"/>
                <a:cs typeface="Arial Black"/>
              </a:rPr>
              <a:t>Points</a:t>
            </a:r>
            <a:r>
              <a:rPr sz="1800" spc="-2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1.</a:t>
            </a:r>
            <a:r>
              <a:rPr sz="1800" spc="28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35" dirty="0">
                <a:solidFill>
                  <a:srgbClr val="333399"/>
                </a:solidFill>
                <a:latin typeface="Arial Black"/>
                <a:cs typeface="Arial Black"/>
              </a:rPr>
              <a:t>try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{}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 may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have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one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975" y="2234945"/>
            <a:ext cx="4386580" cy="44157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multiple</a:t>
            </a:r>
            <a:r>
              <a:rPr sz="1800" spc="-3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statements.</a:t>
            </a:r>
            <a:endParaRPr sz="1800">
              <a:latin typeface="Arial Black"/>
              <a:cs typeface="Arial Black"/>
            </a:endParaRPr>
          </a:p>
          <a:p>
            <a:pPr marL="317500" marR="83185" indent="-317500">
              <a:lnSpc>
                <a:spcPct val="100000"/>
              </a:lnSpc>
              <a:spcBef>
                <a:spcPts val="1085"/>
              </a:spcBef>
              <a:buAutoNum type="arabicPeriod" startAt="2"/>
              <a:tabLst>
                <a:tab pos="317500" algn="l"/>
              </a:tabLst>
            </a:pPr>
            <a:r>
              <a:rPr sz="1800" spc="20" dirty="0">
                <a:solidFill>
                  <a:srgbClr val="333399"/>
                </a:solidFill>
                <a:latin typeface="Arial Black"/>
                <a:cs typeface="Arial Black"/>
              </a:rPr>
              <a:t>try{}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may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throw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a single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type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of</a:t>
            </a:r>
            <a:r>
              <a:rPr sz="1800" spc="8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Exception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 or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multiple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exceptions.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But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at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time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it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can </a:t>
            </a:r>
            <a:r>
              <a:rPr sz="1800" spc="-58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generate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only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single type of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exception.</a:t>
            </a:r>
            <a:endParaRPr sz="1800">
              <a:latin typeface="Arial Black"/>
              <a:cs typeface="Arial Black"/>
            </a:endParaRPr>
          </a:p>
          <a:p>
            <a:pPr marL="317500" indent="-30543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18135" algn="l"/>
              </a:tabLst>
            </a:pPr>
            <a:r>
              <a:rPr sz="1800" spc="10" dirty="0">
                <a:solidFill>
                  <a:srgbClr val="333399"/>
                </a:solidFill>
                <a:latin typeface="Arial Black"/>
                <a:cs typeface="Arial Black"/>
              </a:rPr>
              <a:t>There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can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be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multiple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catch()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{</a:t>
            </a:r>
            <a:endParaRPr sz="1800">
              <a:latin typeface="Arial Black"/>
              <a:cs typeface="Arial Black"/>
            </a:endParaRPr>
          </a:p>
          <a:p>
            <a:pPr marL="355600" marR="736600">
              <a:lnSpc>
                <a:spcPct val="100000"/>
              </a:lnSpc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.. }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blocks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associated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with </a:t>
            </a:r>
            <a:r>
              <a:rPr sz="1800" spc="-59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single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20" dirty="0">
                <a:solidFill>
                  <a:srgbClr val="333399"/>
                </a:solidFill>
                <a:latin typeface="Arial Black"/>
                <a:cs typeface="Arial Black"/>
              </a:rPr>
              <a:t>try{}</a:t>
            </a:r>
            <a:r>
              <a:rPr sz="1800" spc="-3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block.</a:t>
            </a:r>
            <a:endParaRPr sz="1800">
              <a:latin typeface="Arial Black"/>
              <a:cs typeface="Arial Black"/>
            </a:endParaRPr>
          </a:p>
          <a:p>
            <a:pPr marL="317500" marR="5080" indent="-317500">
              <a:lnSpc>
                <a:spcPct val="100000"/>
              </a:lnSpc>
              <a:spcBef>
                <a:spcPts val="1080"/>
              </a:spcBef>
              <a:buAutoNum type="arabicPeriod" startAt="4"/>
              <a:tabLst>
                <a:tab pos="317500" algn="l"/>
              </a:tabLst>
            </a:pP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If</a:t>
            </a:r>
            <a:r>
              <a:rPr sz="1800" spc="8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20" dirty="0">
                <a:solidFill>
                  <a:srgbClr val="333399"/>
                </a:solidFill>
                <a:latin typeface="Arial Black"/>
                <a:cs typeface="Arial Black"/>
              </a:rPr>
              <a:t>try{}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can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throw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multiple </a:t>
            </a:r>
            <a:r>
              <a:rPr sz="1800" spc="-58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exceptions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then user should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catch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all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exceptions. 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(one 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catch </a:t>
            </a:r>
            <a:r>
              <a:rPr sz="1800" spc="-59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block 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for</a:t>
            </a:r>
            <a:r>
              <a:rPr sz="1800" spc="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each</a:t>
            </a:r>
            <a:r>
              <a:rPr sz="1800" spc="-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type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of 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exception)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157" y="103123"/>
            <a:ext cx="510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Catching an</a:t>
            </a:r>
            <a:r>
              <a:rPr sz="4000" dirty="0"/>
              <a:t> </a:t>
            </a:r>
            <a:r>
              <a:rPr sz="4000" spc="-5" dirty="0"/>
              <a:t>Exception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88" y="619125"/>
            <a:ext cx="40493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Exceptiondemo1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main(String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arhs[])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 marR="304546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a=10;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5;</a:t>
            </a:r>
            <a:endParaRPr sz="2000">
              <a:latin typeface="Arial MT"/>
              <a:cs typeface="Arial MT"/>
            </a:endParaRPr>
          </a:p>
          <a:p>
            <a:pPr marL="12700" marR="313182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=5;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int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a/(b-c);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88" y="3667759"/>
            <a:ext cx="32569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System.out.println("c="+c);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catch(ArithmeticException</a:t>
            </a:r>
            <a:r>
              <a:rPr sz="2000" spc="-1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e)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88" y="4887214"/>
            <a:ext cx="35534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8000"/>
                </a:solidFill>
                <a:latin typeface="Arial MT"/>
                <a:cs typeface="Arial MT"/>
              </a:rPr>
              <a:t>System.out.println(e.toString());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a/(b+c);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System.out.println("y="+y);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575" y="3639439"/>
            <a:ext cx="5363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D:\java\bin&gt;java</a:t>
            </a: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Exceptiondemo1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java.lang.ArithmeticException:</a:t>
            </a:r>
            <a:r>
              <a:rPr sz="24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zero </a:t>
            </a:r>
            <a:r>
              <a:rPr sz="2400" i="1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y=1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690498"/>
            <a:ext cx="253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Inheritance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14045" algn="l"/>
              </a:tabLst>
            </a:pPr>
            <a:r>
              <a:rPr i="1" dirty="0">
                <a:latin typeface="Arial"/>
                <a:cs typeface="Arial"/>
              </a:rPr>
              <a:t>Inheritance </a:t>
            </a:r>
            <a:r>
              <a:rPr dirty="0"/>
              <a:t>is the</a:t>
            </a:r>
            <a:r>
              <a:rPr spc="10" dirty="0"/>
              <a:t> </a:t>
            </a:r>
            <a:r>
              <a:rPr dirty="0"/>
              <a:t>process</a:t>
            </a:r>
            <a:r>
              <a:rPr spc="-40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one</a:t>
            </a:r>
            <a:r>
              <a:rPr spc="-15" dirty="0"/>
              <a:t> </a:t>
            </a:r>
            <a:r>
              <a:rPr dirty="0"/>
              <a:t>object</a:t>
            </a:r>
          </a:p>
          <a:p>
            <a:pPr marL="327660"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Segoe UI Symbol"/>
              <a:buChar char="⚫"/>
            </a:pPr>
            <a:endParaRPr sz="2700"/>
          </a:p>
          <a:p>
            <a:pPr marL="612775">
              <a:lnSpc>
                <a:spcPct val="100000"/>
              </a:lnSpc>
            </a:pPr>
            <a:r>
              <a:rPr dirty="0"/>
              <a:t>acquires</a:t>
            </a:r>
            <a:r>
              <a:rPr spc="-3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properties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another</a:t>
            </a:r>
            <a:r>
              <a:rPr spc="15" dirty="0"/>
              <a:t> </a:t>
            </a:r>
            <a:r>
              <a:rPr dirty="0"/>
              <a:t>object.</a:t>
            </a:r>
          </a:p>
          <a:p>
            <a:pPr marL="612775" marR="5080" indent="-273050">
              <a:lnSpc>
                <a:spcPct val="2001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14045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important because</a:t>
            </a:r>
            <a:r>
              <a:rPr spc="-1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supports</a:t>
            </a:r>
            <a:r>
              <a:rPr spc="-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concept </a:t>
            </a:r>
            <a:r>
              <a:rPr spc="-705" dirty="0"/>
              <a:t> </a:t>
            </a:r>
            <a:r>
              <a:rPr dirty="0"/>
              <a:t>of hierarchical</a:t>
            </a:r>
            <a:r>
              <a:rPr spc="-40" dirty="0"/>
              <a:t> </a:t>
            </a:r>
            <a:r>
              <a:rPr dirty="0"/>
              <a:t>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9430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0"/>
            <a:ext cx="654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Catching Multiple</a:t>
            </a:r>
            <a:r>
              <a:rPr sz="4000" spc="10" dirty="0"/>
              <a:t> </a:t>
            </a:r>
            <a:r>
              <a:rPr sz="4000" spc="-5" dirty="0"/>
              <a:t>Exceptions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15137"/>
            <a:ext cx="4662805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Exceptiondemo4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05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public static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 main(String args[])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a[]=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{5,10};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b=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Integer.parseInt(args[0]);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779903"/>
            <a:ext cx="3711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x 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a[b]/(b-a[1]);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System.out.println("x="+x);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028" y="2848482"/>
            <a:ext cx="3921125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8000"/>
                </a:solidFill>
                <a:latin typeface="Arial MT"/>
                <a:cs typeface="Arial MT"/>
              </a:rPr>
              <a:t>catch(ArithmeticException</a:t>
            </a:r>
            <a:r>
              <a:rPr sz="16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 MT"/>
                <a:cs typeface="Arial MT"/>
              </a:rPr>
              <a:t>e)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Arial MT"/>
                <a:cs typeface="Arial MT"/>
              </a:rPr>
              <a:t>System.out.println(e.toString());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catch(NumberFormatException</a:t>
            </a:r>
            <a:r>
              <a:rPr sz="1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e)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System.out.println(e.toString());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catch(ArrayIndexOutOfBoundsException</a:t>
            </a:r>
            <a:r>
              <a:rPr sz="16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e)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System.out.println(e.toString());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2201" y="5105400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1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602" y="461899"/>
                </a:lnTo>
                <a:lnTo>
                  <a:pt x="28575" y="461899"/>
                </a:lnTo>
                <a:lnTo>
                  <a:pt x="28571" y="447675"/>
                </a:lnTo>
                <a:close/>
              </a:path>
              <a:path w="85725" h="533400">
                <a:moveTo>
                  <a:pt x="57023" y="0"/>
                </a:moveTo>
                <a:lnTo>
                  <a:pt x="28448" y="0"/>
                </a:lnTo>
                <a:lnTo>
                  <a:pt x="28575" y="461899"/>
                </a:lnTo>
                <a:lnTo>
                  <a:pt x="57150" y="461899"/>
                </a:lnTo>
                <a:lnTo>
                  <a:pt x="57023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46" y="447675"/>
                </a:lnTo>
                <a:lnTo>
                  <a:pt x="57150" y="461899"/>
                </a:lnTo>
                <a:lnTo>
                  <a:pt x="78602" y="461899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4141089"/>
            <a:ext cx="33642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outside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catch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 and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executed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5819343"/>
            <a:ext cx="5019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System.out.println("Hello</a:t>
            </a:r>
            <a:r>
              <a:rPr sz="1800" spc="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This is</a:t>
            </a:r>
            <a:r>
              <a:rPr sz="18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Exception</a:t>
            </a:r>
            <a:r>
              <a:rPr sz="18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8000"/>
                </a:solidFill>
                <a:latin typeface="Arial MT"/>
                <a:cs typeface="Arial MT"/>
              </a:rPr>
              <a:t>Test");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}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End</a:t>
            </a:r>
            <a:r>
              <a:rPr sz="18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main()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method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}//</a:t>
            </a:r>
            <a:r>
              <a:rPr sz="18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End</a:t>
            </a:r>
            <a:r>
              <a:rPr sz="18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of class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Exceptiondemo4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336293"/>
            <a:ext cx="349186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o/p 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Exceptiondemo4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Exceptiondemo4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exceptiondemo4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9950" y="482930"/>
            <a:ext cx="2324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OU</a:t>
            </a:r>
            <a:r>
              <a:rPr sz="4400" spc="-15" dirty="0"/>
              <a:t>T</a:t>
            </a:r>
            <a:r>
              <a:rPr sz="4400" dirty="0"/>
              <a:t>PUT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100451" y="1976501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228473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557" y="152400"/>
                </a:lnTo>
                <a:lnTo>
                  <a:pt x="190500" y="152400"/>
                </a:lnTo>
                <a:lnTo>
                  <a:pt x="190373" y="76200"/>
                </a:lnTo>
                <a:lnTo>
                  <a:pt x="228515" y="76196"/>
                </a:lnTo>
                <a:lnTo>
                  <a:pt x="228473" y="0"/>
                </a:lnTo>
                <a:close/>
              </a:path>
              <a:path w="1447800" h="228600">
                <a:moveTo>
                  <a:pt x="228515" y="76196"/>
                </a:moveTo>
                <a:lnTo>
                  <a:pt x="190373" y="76200"/>
                </a:lnTo>
                <a:lnTo>
                  <a:pt x="190500" y="152400"/>
                </a:lnTo>
                <a:lnTo>
                  <a:pt x="228557" y="152396"/>
                </a:lnTo>
                <a:lnTo>
                  <a:pt x="228515" y="76196"/>
                </a:lnTo>
                <a:close/>
              </a:path>
              <a:path w="1447800" h="228600">
                <a:moveTo>
                  <a:pt x="228557" y="152396"/>
                </a:moveTo>
                <a:lnTo>
                  <a:pt x="190500" y="152400"/>
                </a:lnTo>
                <a:lnTo>
                  <a:pt x="228557" y="152400"/>
                </a:lnTo>
                <a:close/>
              </a:path>
              <a:path w="1447800" h="228600">
                <a:moveTo>
                  <a:pt x="1447800" y="76073"/>
                </a:moveTo>
                <a:lnTo>
                  <a:pt x="228515" y="76196"/>
                </a:lnTo>
                <a:lnTo>
                  <a:pt x="228557" y="152396"/>
                </a:lnTo>
                <a:lnTo>
                  <a:pt x="1447800" y="152273"/>
                </a:lnTo>
                <a:lnTo>
                  <a:pt x="1447800" y="760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2460879"/>
            <a:ext cx="1681480" cy="386715"/>
          </a:xfrm>
          <a:custGeom>
            <a:avLst/>
            <a:gdLst/>
            <a:ahLst/>
            <a:cxnLst/>
            <a:rect l="l" t="t" r="r" b="b"/>
            <a:pathLst>
              <a:path w="1681479" h="386714">
                <a:moveTo>
                  <a:pt x="173772" y="56291"/>
                </a:moveTo>
                <a:lnTo>
                  <a:pt x="163531" y="112535"/>
                </a:lnTo>
                <a:lnTo>
                  <a:pt x="1671320" y="386588"/>
                </a:lnTo>
                <a:lnTo>
                  <a:pt x="1681479" y="330454"/>
                </a:lnTo>
                <a:lnTo>
                  <a:pt x="173772" y="56291"/>
                </a:lnTo>
                <a:close/>
              </a:path>
              <a:path w="1681479" h="386714">
                <a:moveTo>
                  <a:pt x="184023" y="0"/>
                </a:moveTo>
                <a:lnTo>
                  <a:pt x="0" y="53721"/>
                </a:lnTo>
                <a:lnTo>
                  <a:pt x="153288" y="168783"/>
                </a:lnTo>
                <a:lnTo>
                  <a:pt x="163531" y="112535"/>
                </a:lnTo>
                <a:lnTo>
                  <a:pt x="135508" y="107442"/>
                </a:lnTo>
                <a:lnTo>
                  <a:pt x="145669" y="51181"/>
                </a:lnTo>
                <a:lnTo>
                  <a:pt x="174703" y="51181"/>
                </a:lnTo>
                <a:lnTo>
                  <a:pt x="184023" y="0"/>
                </a:lnTo>
                <a:close/>
              </a:path>
              <a:path w="1681479" h="386714">
                <a:moveTo>
                  <a:pt x="145669" y="51181"/>
                </a:moveTo>
                <a:lnTo>
                  <a:pt x="135508" y="107442"/>
                </a:lnTo>
                <a:lnTo>
                  <a:pt x="163531" y="112535"/>
                </a:lnTo>
                <a:lnTo>
                  <a:pt x="173772" y="56291"/>
                </a:lnTo>
                <a:lnTo>
                  <a:pt x="145669" y="51181"/>
                </a:lnTo>
                <a:close/>
              </a:path>
              <a:path w="1681479" h="386714">
                <a:moveTo>
                  <a:pt x="174703" y="51181"/>
                </a:moveTo>
                <a:lnTo>
                  <a:pt x="145669" y="51181"/>
                </a:lnTo>
                <a:lnTo>
                  <a:pt x="173772" y="56291"/>
                </a:lnTo>
                <a:lnTo>
                  <a:pt x="174703" y="51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5175" y="1943861"/>
            <a:ext cx="4239895" cy="204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NO</a:t>
            </a:r>
            <a:r>
              <a:rPr sz="1800" spc="-2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COMMAND</a:t>
            </a:r>
            <a:r>
              <a:rPr sz="1800" spc="-4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LINE</a:t>
            </a:r>
            <a:r>
              <a:rPr sz="1800" spc="-2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ARGUMENTS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Black"/>
              <a:cs typeface="Arial Black"/>
            </a:endParaRPr>
          </a:p>
          <a:p>
            <a:pPr marL="393700" marR="109220">
              <a:lnSpc>
                <a:spcPct val="100000"/>
              </a:lnSpc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COMMAND</a:t>
            </a:r>
            <a:r>
              <a:rPr sz="1800" spc="-5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LINE</a:t>
            </a:r>
            <a:r>
              <a:rPr sz="1800" spc="-2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ARGUMENTS </a:t>
            </a:r>
            <a:r>
              <a:rPr sz="1800" spc="-58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333399"/>
                </a:solidFill>
                <a:latin typeface="Arial Black"/>
                <a:cs typeface="Arial Black"/>
              </a:rPr>
              <a:t>PASSED</a:t>
            </a:r>
            <a:r>
              <a:rPr sz="1800" spc="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AS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COMMAND</a:t>
            </a:r>
            <a:r>
              <a:rPr sz="1800" spc="-4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LINE</a:t>
            </a:r>
            <a:r>
              <a:rPr sz="1800" spc="-15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Black"/>
                <a:cs typeface="Arial Black"/>
              </a:rPr>
              <a:t>ARGUMENT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333399"/>
                </a:solidFill>
                <a:latin typeface="Arial Black"/>
                <a:cs typeface="Arial Black"/>
              </a:rPr>
              <a:t>PASSED</a:t>
            </a:r>
            <a:r>
              <a:rPr sz="1800" spc="-40" dirty="0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333399"/>
                </a:solidFill>
                <a:latin typeface="Arial Black"/>
                <a:cs typeface="Arial Black"/>
              </a:rPr>
              <a:t>oop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3108325"/>
            <a:ext cx="1344295" cy="575945"/>
          </a:xfrm>
          <a:custGeom>
            <a:avLst/>
            <a:gdLst/>
            <a:ahLst/>
            <a:cxnLst/>
            <a:rect l="l" t="t" r="r" b="b"/>
            <a:pathLst>
              <a:path w="1344295" h="575945">
                <a:moveTo>
                  <a:pt x="169802" y="53035"/>
                </a:moveTo>
                <a:lnTo>
                  <a:pt x="148578" y="106116"/>
                </a:lnTo>
                <a:lnTo>
                  <a:pt x="1322832" y="575818"/>
                </a:lnTo>
                <a:lnTo>
                  <a:pt x="1344167" y="522731"/>
                </a:lnTo>
                <a:lnTo>
                  <a:pt x="169802" y="53035"/>
                </a:lnTo>
                <a:close/>
              </a:path>
              <a:path w="1344295" h="575945">
                <a:moveTo>
                  <a:pt x="191008" y="0"/>
                </a:moveTo>
                <a:lnTo>
                  <a:pt x="0" y="15875"/>
                </a:lnTo>
                <a:lnTo>
                  <a:pt x="127380" y="159130"/>
                </a:lnTo>
                <a:lnTo>
                  <a:pt x="148578" y="106116"/>
                </a:lnTo>
                <a:lnTo>
                  <a:pt x="122047" y="95503"/>
                </a:lnTo>
                <a:lnTo>
                  <a:pt x="143255" y="42417"/>
                </a:lnTo>
                <a:lnTo>
                  <a:pt x="174047" y="42417"/>
                </a:lnTo>
                <a:lnTo>
                  <a:pt x="191008" y="0"/>
                </a:lnTo>
                <a:close/>
              </a:path>
              <a:path w="1344295" h="575945">
                <a:moveTo>
                  <a:pt x="143255" y="42417"/>
                </a:moveTo>
                <a:lnTo>
                  <a:pt x="122047" y="95503"/>
                </a:lnTo>
                <a:lnTo>
                  <a:pt x="148578" y="106116"/>
                </a:lnTo>
                <a:lnTo>
                  <a:pt x="169802" y="53035"/>
                </a:lnTo>
                <a:lnTo>
                  <a:pt x="143255" y="42417"/>
                </a:lnTo>
                <a:close/>
              </a:path>
              <a:path w="1344295" h="575945">
                <a:moveTo>
                  <a:pt x="174047" y="42417"/>
                </a:moveTo>
                <a:lnTo>
                  <a:pt x="143255" y="42417"/>
                </a:lnTo>
                <a:lnTo>
                  <a:pt x="169802" y="53035"/>
                </a:lnTo>
                <a:lnTo>
                  <a:pt x="174047" y="424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482930"/>
            <a:ext cx="5748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Nested</a:t>
            </a:r>
            <a:r>
              <a:rPr sz="4400" spc="-2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Try</a:t>
            </a:r>
            <a:r>
              <a:rPr sz="4400" spc="-2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Statements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806323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18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Arial"/>
                <a:cs typeface="Arial"/>
              </a:rPr>
              <a:t>Try{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 be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nested.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another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 nested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context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exception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pushed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onto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stack.</a:t>
            </a:r>
            <a:endParaRPr sz="2000">
              <a:latin typeface="Arial"/>
              <a:cs typeface="Arial"/>
            </a:endParaRPr>
          </a:p>
          <a:p>
            <a:pPr marL="355600" marR="121094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Inner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may/or</a:t>
            </a:r>
            <a:r>
              <a:rPr sz="2000" b="1" dirty="0">
                <a:latin typeface="Arial"/>
                <a:cs typeface="Arial"/>
              </a:rPr>
              <a:t> may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have</a:t>
            </a:r>
            <a:r>
              <a:rPr sz="2000" b="1" dirty="0">
                <a:latin typeface="Arial"/>
                <a:cs typeface="Arial"/>
              </a:rPr>
              <a:t> catch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associated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with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355600" marR="635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If an exception is thrown from inner try block then first inner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catch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matched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(if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present)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found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 outer try block are matched. If there also no </a:t>
            </a:r>
            <a:r>
              <a:rPr sz="2000" b="1" spc="-5" dirty="0">
                <a:latin typeface="Arial"/>
                <a:cs typeface="Arial"/>
              </a:rPr>
              <a:t>match </a:t>
            </a:r>
            <a:r>
              <a:rPr sz="2000" b="1" dirty="0">
                <a:latin typeface="Arial"/>
                <a:cs typeface="Arial"/>
              </a:rPr>
              <a:t>found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default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handler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 </a:t>
            </a:r>
            <a:r>
              <a:rPr sz="2000" b="1" spc="-5" dirty="0">
                <a:latin typeface="Arial"/>
                <a:cs typeface="Arial"/>
              </a:rPr>
              <a:t>invoked.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However,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throws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exception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only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outer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matched.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254" y="19253"/>
            <a:ext cx="4315460" cy="101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95"/>
              </a:lnSpc>
              <a:spcBef>
                <a:spcPts val="105"/>
              </a:spcBef>
            </a:pPr>
            <a:r>
              <a:rPr sz="4400" dirty="0"/>
              <a:t>Nested</a:t>
            </a:r>
            <a:r>
              <a:rPr sz="4400" spc="-30" dirty="0"/>
              <a:t> </a:t>
            </a:r>
            <a:r>
              <a:rPr sz="4400" dirty="0"/>
              <a:t>try</a:t>
            </a:r>
            <a:r>
              <a:rPr sz="4400" spc="-45" dirty="0"/>
              <a:t> </a:t>
            </a:r>
            <a:r>
              <a:rPr sz="4400" dirty="0"/>
              <a:t>blocks</a:t>
            </a:r>
            <a:endParaRPr sz="4400"/>
          </a:p>
          <a:p>
            <a:pPr marL="2540" algn="ctr">
              <a:lnSpc>
                <a:spcPts val="2695"/>
              </a:lnSpc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i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typical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1444" y="1294002"/>
            <a:ext cx="364362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try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 marR="2100580" algn="ct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 B;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640715" marR="1443355">
              <a:lnSpc>
                <a:spcPct val="100000"/>
              </a:lnSpc>
              <a:spcBef>
                <a:spcPts val="5"/>
              </a:spcBef>
              <a:tabLst>
                <a:tab pos="193802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atement	C;  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atement	D;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01650" marR="5080">
              <a:lnSpc>
                <a:spcPct val="100000"/>
              </a:lnSpc>
              <a:tabLst>
                <a:tab pos="3081655" algn="l"/>
                <a:tab pos="3545204" algn="l"/>
              </a:tabLst>
            </a:pP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000" spc="5" dirty="0">
                <a:solidFill>
                  <a:srgbClr val="00800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tch</a:t>
            </a:r>
            <a:r>
              <a:rPr sz="2000" spc="5" dirty="0">
                <a:solidFill>
                  <a:srgbClr val="00800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008000"/>
                </a:solidFill>
                <a:latin typeface="Arial MT"/>
                <a:cs typeface="Arial MT"/>
              </a:rPr>
              <a:t>CExce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tion</a:t>
            </a:r>
            <a:r>
              <a:rPr sz="2000" spc="-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)</a:t>
            </a:r>
            <a:r>
              <a:rPr sz="20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{	….	}  c</a:t>
            </a:r>
            <a:r>
              <a:rPr sz="2000" spc="5" dirty="0">
                <a:solidFill>
                  <a:srgbClr val="00800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tch</a:t>
            </a:r>
            <a:r>
              <a:rPr sz="2000" spc="5" dirty="0">
                <a:solidFill>
                  <a:srgbClr val="00800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008000"/>
                </a:solidFill>
                <a:latin typeface="Arial MT"/>
                <a:cs typeface="Arial MT"/>
              </a:rPr>
              <a:t>DExce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tion</a:t>
            </a:r>
            <a:r>
              <a:rPr sz="2000" spc="-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)</a:t>
            </a:r>
            <a:r>
              <a:rPr sz="20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{	….	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 marR="508000">
              <a:lnSpc>
                <a:spcPct val="100000"/>
              </a:lnSpc>
              <a:tabLst>
                <a:tab pos="2576830" algn="l"/>
                <a:tab pos="3042285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tch</a:t>
            </a:r>
            <a:r>
              <a:rPr sz="2000" spc="5" dirty="0">
                <a:latin typeface="Arial MT"/>
                <a:cs typeface="Arial MT"/>
              </a:rPr>
              <a:t>(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xception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	….	}  c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tch</a:t>
            </a:r>
            <a:r>
              <a:rPr sz="2000" spc="5" dirty="0">
                <a:latin typeface="Arial MT"/>
                <a:cs typeface="Arial MT"/>
              </a:rPr>
              <a:t>(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xception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	….	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149428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finally</a:t>
            </a:r>
            <a:r>
              <a:rPr sz="4400" spc="-30" dirty="0"/>
              <a:t> </a:t>
            </a:r>
            <a:r>
              <a:rPr sz="4400" dirty="0"/>
              <a:t>Clause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8800" y="825456"/>
            <a:ext cx="7943850" cy="52470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2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handle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exception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" dirty="0">
                <a:latin typeface="Arial MT"/>
                <a:cs typeface="Arial MT"/>
              </a:rPr>
              <a:t> caught 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previous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  <a:endParaRPr sz="2400">
              <a:latin typeface="Arial MT"/>
              <a:cs typeface="Arial MT"/>
            </a:endParaRPr>
          </a:p>
          <a:p>
            <a:pPr marL="355600" marR="293370" indent="-343535">
              <a:lnSpc>
                <a:spcPct val="114599"/>
              </a:lnSpc>
              <a:spcBef>
                <a:spcPts val="12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closing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releasing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resources.</a:t>
            </a:r>
            <a:endParaRPr sz="2400">
              <a:latin typeface="Arial MT"/>
              <a:cs typeface="Arial MT"/>
            </a:endParaRPr>
          </a:p>
          <a:p>
            <a:pPr marL="355600" marR="563880" indent="-343535">
              <a:lnSpc>
                <a:spcPct val="114599"/>
              </a:lnSpc>
              <a:spcBef>
                <a:spcPts val="12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guaranteed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regardless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exception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thrown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 </a:t>
            </a: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5" dirty="0">
                <a:latin typeface="Arial MT"/>
                <a:cs typeface="Arial MT"/>
              </a:rPr>
              <a:t>handle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Arial MT"/>
                <a:cs typeface="Arial MT"/>
              </a:rPr>
              <a:t>exception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ct val="114700"/>
              </a:lnSpc>
              <a:spcBef>
                <a:spcPts val="12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added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immediately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last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catch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482930"/>
            <a:ext cx="5091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finally</a:t>
            </a:r>
            <a:r>
              <a:rPr sz="4400" spc="-40" dirty="0"/>
              <a:t> </a:t>
            </a:r>
            <a:r>
              <a:rPr sz="4400" dirty="0"/>
              <a:t>clause</a:t>
            </a:r>
            <a:r>
              <a:rPr sz="4400" spc="-45" dirty="0"/>
              <a:t> </a:t>
            </a:r>
            <a:r>
              <a:rPr sz="4400" dirty="0"/>
              <a:t>Syntax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848103"/>
            <a:ext cx="19818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try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…………………….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finally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1398778"/>
            <a:ext cx="198437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try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…………………….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catch(……….)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…………….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catch(………..)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50035" algn="l"/>
              </a:tabLst>
            </a:pPr>
            <a:r>
              <a:rPr sz="1800" dirty="0">
                <a:latin typeface="Arial MT"/>
                <a:cs typeface="Arial MT"/>
              </a:rPr>
              <a:t>{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…………….	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  <a:p>
            <a:pPr marL="12700" marR="137985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…..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…………..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…………..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226" y="40640"/>
            <a:ext cx="339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Example(finally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clause)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407923"/>
            <a:ext cx="364426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329565" marR="229743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84200" marR="17145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dirty="0">
                <a:latin typeface="Arial MT"/>
                <a:cs typeface="Arial MT"/>
              </a:rPr>
              <a:t> y =</a:t>
            </a:r>
            <a:r>
              <a:rPr sz="1800" spc="-5" dirty="0">
                <a:latin typeface="Arial MT"/>
                <a:cs typeface="Arial MT"/>
              </a:rPr>
              <a:t> b/(b-a);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System.out.println(“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“+y);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finally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3974972"/>
            <a:ext cx="5042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System.out.println(“Finally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executed");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402" y="1322577"/>
            <a:ext cx="25317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5" dirty="0">
                <a:solidFill>
                  <a:srgbClr val="333399"/>
                </a:solidFill>
                <a:latin typeface="Arial"/>
                <a:cs typeface="Arial"/>
              </a:rPr>
              <a:t>y=2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Finally</a:t>
            </a:r>
            <a:r>
              <a:rPr sz="20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block</a:t>
            </a:r>
            <a:r>
              <a:rPr sz="20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226" y="40640"/>
            <a:ext cx="339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Example(finally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clause)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407923"/>
            <a:ext cx="364426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329565" marR="229743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84200" marR="17145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dirty="0">
                <a:latin typeface="Arial MT"/>
                <a:cs typeface="Arial MT"/>
              </a:rPr>
              <a:t> y =</a:t>
            </a:r>
            <a:r>
              <a:rPr sz="1800" spc="-5" dirty="0">
                <a:latin typeface="Arial MT"/>
                <a:cs typeface="Arial MT"/>
              </a:rPr>
              <a:t> b/(b-b);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System.out.println(“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“+y);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finally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3974972"/>
            <a:ext cx="5042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System.out.println(“Finally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executed");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402" y="1322577"/>
            <a:ext cx="2529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Finally</a:t>
            </a:r>
            <a:r>
              <a:rPr sz="20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block</a:t>
            </a:r>
            <a:r>
              <a:rPr sz="20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226" y="40640"/>
            <a:ext cx="339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Example(finally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clause)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407923"/>
            <a:ext cx="47599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329565" marR="3413125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84200" marR="12871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dirty="0">
                <a:latin typeface="Arial MT"/>
                <a:cs typeface="Arial MT"/>
              </a:rPr>
              <a:t> y =</a:t>
            </a:r>
            <a:r>
              <a:rPr sz="1800" spc="-5" dirty="0">
                <a:latin typeface="Arial MT"/>
                <a:cs typeface="Arial MT"/>
              </a:rPr>
              <a:t> b/(b-b);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System.out.println(“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“+y);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catch(Exception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e)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System.out.println(“Error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Code”);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finally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5072253"/>
            <a:ext cx="5042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System.out.println(“Finally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executed");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453" y="1829181"/>
            <a:ext cx="25298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Error in ur Code </a:t>
            </a:r>
            <a:r>
              <a:rPr sz="2000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Finally</a:t>
            </a:r>
            <a:r>
              <a:rPr sz="20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block</a:t>
            </a:r>
            <a:r>
              <a:rPr sz="20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147650"/>
            <a:ext cx="605726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8955" marR="5080" indent="-1786889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Creating</a:t>
            </a:r>
            <a:r>
              <a:rPr sz="4400" spc="-30" dirty="0"/>
              <a:t> </a:t>
            </a:r>
            <a:r>
              <a:rPr sz="4400" dirty="0"/>
              <a:t>a</a:t>
            </a:r>
            <a:r>
              <a:rPr sz="4400" spc="-30" dirty="0"/>
              <a:t> </a:t>
            </a:r>
            <a:r>
              <a:rPr sz="4400" dirty="0"/>
              <a:t>User-Defined </a:t>
            </a:r>
            <a:r>
              <a:rPr sz="4400" spc="-1210" dirty="0"/>
              <a:t> </a:t>
            </a:r>
            <a:r>
              <a:rPr sz="4400" dirty="0"/>
              <a:t>Exception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801624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create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own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Exception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simply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Extending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java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Exception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class.</a:t>
            </a:r>
            <a:endParaRPr sz="3200">
              <a:latin typeface="Arial MT"/>
              <a:cs typeface="Arial MT"/>
            </a:endParaRPr>
          </a:p>
          <a:p>
            <a:pPr marL="355600" marR="7283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override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toString()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display </a:t>
            </a:r>
            <a:r>
              <a:rPr sz="3200" dirty="0">
                <a:latin typeface="Arial MT"/>
                <a:cs typeface="Arial MT"/>
              </a:rPr>
              <a:t>your customized </a:t>
            </a:r>
            <a:r>
              <a:rPr sz="3200" spc="-5" dirty="0">
                <a:latin typeface="Arial MT"/>
                <a:cs typeface="Arial MT"/>
              </a:rPr>
              <a:t>message </a:t>
            </a:r>
            <a:r>
              <a:rPr sz="3200" dirty="0">
                <a:latin typeface="Arial MT"/>
                <a:cs typeface="Arial MT"/>
              </a:rPr>
              <a:t>on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catch.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50" y="690498"/>
            <a:ext cx="324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Polymorphism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944370"/>
            <a:ext cx="7559040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dirty="0">
                <a:latin typeface="Arial"/>
                <a:cs typeface="Arial"/>
              </a:rPr>
              <a:t>Polymorphism </a:t>
            </a:r>
            <a:r>
              <a:rPr sz="2600" spc="-5" dirty="0">
                <a:latin typeface="Arial MT"/>
                <a:cs typeface="Arial MT"/>
              </a:rPr>
              <a:t>(from </a:t>
            </a:r>
            <a:r>
              <a:rPr sz="2600" dirty="0">
                <a:latin typeface="Arial MT"/>
                <a:cs typeface="Arial MT"/>
              </a:rPr>
              <a:t>the Greek, meaning “many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forms”)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a feature that </a:t>
            </a:r>
            <a:r>
              <a:rPr sz="2600" spc="-5" dirty="0">
                <a:latin typeface="Arial MT"/>
                <a:cs typeface="Arial MT"/>
              </a:rPr>
              <a:t>allows </a:t>
            </a:r>
            <a:r>
              <a:rPr sz="2600" dirty="0">
                <a:latin typeface="Arial MT"/>
                <a:cs typeface="Arial MT"/>
              </a:rPr>
              <a:t>one </a:t>
            </a:r>
            <a:r>
              <a:rPr sz="2600" spc="-5" dirty="0">
                <a:latin typeface="Arial MT"/>
                <a:cs typeface="Arial MT"/>
              </a:rPr>
              <a:t>interface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be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actions.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Arial MT"/>
              <a:cs typeface="Arial MT"/>
            </a:endParaRPr>
          </a:p>
          <a:p>
            <a:pPr marL="285115" marR="572770" indent="-27305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Arial MT"/>
                <a:cs typeface="Arial MT"/>
              </a:rPr>
              <a:t>The specific action is determined by the exact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nature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situation.</a:t>
            </a:r>
            <a:endParaRPr sz="2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9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360426"/>
            <a:ext cx="2778760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MyException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toString()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 marR="36195" indent="50736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 MT"/>
                <a:cs typeface="Arial MT"/>
              </a:rPr>
              <a:t>return "Please enter a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5" dirty="0">
                <a:latin typeface="Arial MT"/>
                <a:cs typeface="Arial MT"/>
              </a:rPr>
              <a:t> 5";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902" y="305562"/>
            <a:ext cx="4662170" cy="51835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Arial MT"/>
                <a:cs typeface="Arial MT"/>
              </a:rPr>
              <a:t>public 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User_Exception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 main(String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 MT"/>
                <a:cs typeface="Arial MT"/>
              </a:rPr>
              <a:t>try{</a:t>
            </a:r>
            <a:endParaRPr sz="1800">
              <a:latin typeface="Arial MT"/>
              <a:cs typeface="Arial MT"/>
            </a:endParaRPr>
          </a:p>
          <a:p>
            <a:pPr marL="838200" marR="3047365" indent="88265">
              <a:lnSpc>
                <a:spcPct val="12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i=4;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if(i&lt;5)</a:t>
            </a:r>
            <a:endParaRPr sz="1800">
              <a:latin typeface="Arial MT"/>
              <a:cs typeface="Arial MT"/>
            </a:endParaRPr>
          </a:p>
          <a:p>
            <a:pPr marL="1841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throw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MyException();</a:t>
            </a:r>
            <a:endParaRPr sz="1800">
              <a:latin typeface="Arial MT"/>
              <a:cs typeface="Arial MT"/>
            </a:endParaRPr>
          </a:p>
          <a:p>
            <a:pPr marL="6350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//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I'm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throwing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  <a:p>
            <a:pPr marR="4006850"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above</a:t>
            </a:r>
            <a:endParaRPr sz="1800">
              <a:latin typeface="Arial MT"/>
              <a:cs typeface="Arial MT"/>
            </a:endParaRPr>
          </a:p>
          <a:p>
            <a:pPr marL="8382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 MT"/>
                <a:cs typeface="Arial MT"/>
              </a:rPr>
              <a:t>catch(MyException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exp){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System.out.println("Hi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catch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block")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System.out.println(exp)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7902" y="5518505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928" y="5381040"/>
            <a:ext cx="2724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Output: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Hi this is </a:t>
            </a:r>
            <a:r>
              <a:rPr sz="1800" dirty="0">
                <a:latin typeface="Arial MT"/>
                <a:cs typeface="Arial MT"/>
              </a:rPr>
              <a:t>my catch </a:t>
            </a:r>
            <a:r>
              <a:rPr sz="1800" spc="-5" dirty="0">
                <a:latin typeface="Arial MT"/>
                <a:cs typeface="Arial MT"/>
              </a:rPr>
              <a:t>block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Please enter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&gt;</a:t>
            </a:r>
            <a:r>
              <a:rPr sz="1800" spc="-5" dirty="0">
                <a:latin typeface="Arial MT"/>
                <a:cs typeface="Arial MT"/>
              </a:rPr>
              <a:t> 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34" y="0"/>
            <a:ext cx="73247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0" marR="5080" indent="-212788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What is </a:t>
            </a:r>
            <a:r>
              <a:rPr sz="4400" b="1" spc="-5" dirty="0">
                <a:latin typeface="Arial"/>
                <a:cs typeface="Arial"/>
              </a:rPr>
              <a:t>Automatic Garbage </a:t>
            </a:r>
            <a:r>
              <a:rPr sz="4400" b="1" spc="-121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Collection?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878445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275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Automatic garbage collection </a:t>
            </a:r>
            <a:r>
              <a:rPr sz="3200" dirty="0">
                <a:latin typeface="Arial MT"/>
                <a:cs typeface="Arial MT"/>
              </a:rPr>
              <a:t>is 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 of </a:t>
            </a:r>
            <a:r>
              <a:rPr sz="3200" spc="-5" dirty="0">
                <a:latin typeface="Arial MT"/>
                <a:cs typeface="Arial MT"/>
              </a:rPr>
              <a:t>looking </a:t>
            </a:r>
            <a:r>
              <a:rPr sz="3200" dirty="0">
                <a:latin typeface="Arial MT"/>
                <a:cs typeface="Arial MT"/>
              </a:rPr>
              <a:t>at </a:t>
            </a:r>
            <a:r>
              <a:rPr sz="3200" spc="-5" dirty="0">
                <a:latin typeface="Arial MT"/>
                <a:cs typeface="Arial MT"/>
              </a:rPr>
              <a:t>heap memory,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identifying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which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objects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5" dirty="0">
                <a:latin typeface="Arial MT"/>
                <a:cs typeface="Arial MT"/>
              </a:rPr>
              <a:t> 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which are </a:t>
            </a:r>
            <a:r>
              <a:rPr sz="3200" spc="-5" dirty="0">
                <a:latin typeface="Arial MT"/>
                <a:cs typeface="Arial MT"/>
              </a:rPr>
              <a:t>not, and deleting the unused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objects.</a:t>
            </a:r>
            <a:endParaRPr sz="3200">
              <a:latin typeface="Arial MT"/>
              <a:cs typeface="Arial MT"/>
            </a:endParaRPr>
          </a:p>
          <a:p>
            <a:pPr marL="354965" marR="504825" indent="-354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object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referenced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:-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some </a:t>
            </a:r>
            <a:r>
              <a:rPr sz="3200" spc="-5" dirty="0">
                <a:latin typeface="Arial MT"/>
                <a:cs typeface="Arial MT"/>
              </a:rPr>
              <a:t>part </a:t>
            </a:r>
            <a:r>
              <a:rPr sz="3200" dirty="0">
                <a:latin typeface="Arial MT"/>
                <a:cs typeface="Arial MT"/>
              </a:rPr>
              <a:t>of your </a:t>
            </a:r>
            <a:r>
              <a:rPr sz="3200" spc="-5" dirty="0">
                <a:latin typeface="Arial MT"/>
                <a:cs typeface="Arial MT"/>
              </a:rPr>
              <a:t>program </a:t>
            </a:r>
            <a:r>
              <a:rPr sz="3200" dirty="0">
                <a:latin typeface="Arial MT"/>
                <a:cs typeface="Arial MT"/>
              </a:rPr>
              <a:t>still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maintains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pointer</a:t>
            </a:r>
            <a:r>
              <a:rPr sz="3200" dirty="0">
                <a:latin typeface="Arial MT"/>
                <a:cs typeface="Arial MT"/>
              </a:rPr>
              <a:t> 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Unused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Object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:-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longer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referenced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program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482930"/>
            <a:ext cx="6023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Garbage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Collection…..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803719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642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In a </a:t>
            </a:r>
            <a:r>
              <a:rPr sz="3200" spc="-5" dirty="0">
                <a:latin typeface="Arial MT"/>
                <a:cs typeface="Arial MT"/>
              </a:rPr>
              <a:t>programming language like </a:t>
            </a:r>
            <a:r>
              <a:rPr sz="3200" dirty="0">
                <a:latin typeface="Arial MT"/>
                <a:cs typeface="Arial MT"/>
              </a:rPr>
              <a:t>C,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allocating and deallocating memory </a:t>
            </a:r>
            <a:r>
              <a:rPr sz="3200" dirty="0">
                <a:latin typeface="Arial MT"/>
                <a:cs typeface="Arial MT"/>
              </a:rPr>
              <a:t>is 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manual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Java,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deallocating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memory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handled automatically </a:t>
            </a:r>
            <a:r>
              <a:rPr sz="3200" dirty="0">
                <a:latin typeface="Arial MT"/>
                <a:cs typeface="Arial MT"/>
              </a:rPr>
              <a:t>by </a:t>
            </a:r>
            <a:r>
              <a:rPr sz="3200" spc="-5" dirty="0">
                <a:latin typeface="Arial MT"/>
                <a:cs typeface="Arial MT"/>
              </a:rPr>
              <a:t>the garbage </a:t>
            </a:r>
            <a:r>
              <a:rPr sz="3200" dirty="0">
                <a:latin typeface="Arial MT"/>
                <a:cs typeface="Arial MT"/>
              </a:rPr>
              <a:t> collector.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Mark-and-Sweep-Algorithm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5" dirty="0">
                <a:latin typeface="Arial MT"/>
                <a:cs typeface="Arial MT"/>
              </a:rPr>
              <a:t> this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purpose.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57" y="853368"/>
            <a:ext cx="7872086" cy="536144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933" y="745015"/>
            <a:ext cx="8039029" cy="4907726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048" y="944332"/>
            <a:ext cx="6861441" cy="485538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156718"/>
            <a:ext cx="7741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Generation</a:t>
            </a:r>
            <a:r>
              <a:rPr sz="4400" spc="-5" dirty="0"/>
              <a:t> </a:t>
            </a:r>
            <a:r>
              <a:rPr sz="4400" dirty="0"/>
              <a:t>Garbage</a:t>
            </a:r>
            <a:r>
              <a:rPr sz="4400" spc="-10" dirty="0"/>
              <a:t> </a:t>
            </a:r>
            <a:r>
              <a:rPr sz="4400" dirty="0"/>
              <a:t>Collection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707" y="1411141"/>
            <a:ext cx="7851148" cy="4258723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0"/>
            <a:ext cx="3353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C++</a:t>
            </a:r>
            <a:r>
              <a:rPr sz="4400" spc="-40" dirty="0"/>
              <a:t> </a:t>
            </a:r>
            <a:r>
              <a:rPr sz="4400" dirty="0"/>
              <a:t>vs</a:t>
            </a:r>
            <a:r>
              <a:rPr sz="4400" spc="-25" dirty="0"/>
              <a:t> </a:t>
            </a:r>
            <a:r>
              <a:rPr sz="4400" dirty="0"/>
              <a:t>JAVA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40585" y="1670666"/>
            <a:ext cx="67119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10" dirty="0">
                <a:latin typeface="Arial MT"/>
                <a:cs typeface="Arial MT"/>
              </a:rPr>
              <a:t>C++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6637" y="614426"/>
          <a:ext cx="7293609" cy="59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314"/>
                <a:gridCol w="2651760"/>
                <a:gridCol w="2863850"/>
              </a:tblGrid>
              <a:tr h="597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46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Platform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Platform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Platform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1466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Destructor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888489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~ClassName(){	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36144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finalize()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27054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Public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Public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Modifiers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Protected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Protected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491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Default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27149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Inheritance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Simple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Simple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274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Multilevel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Multilevel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</a:tr>
              <a:tr h="274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Multiple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Hierarchical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</a:tr>
              <a:tr h="274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Hybrid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</a:tr>
              <a:tr h="53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Hierarchical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482930"/>
            <a:ext cx="3353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C++</a:t>
            </a:r>
            <a:r>
              <a:rPr sz="4400" spc="-35" dirty="0"/>
              <a:t> </a:t>
            </a:r>
            <a:r>
              <a:rPr sz="4400" dirty="0"/>
              <a:t>vs</a:t>
            </a:r>
            <a:r>
              <a:rPr sz="4400" spc="-30" dirty="0"/>
              <a:t> </a:t>
            </a:r>
            <a:r>
              <a:rPr sz="4400" dirty="0"/>
              <a:t>JAVA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48650" cy="465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605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452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Polymorphism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1)Static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overloading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overloading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Overloading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4931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2)Dynamic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5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overriding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virtual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keyword </a:t>
                      </a:r>
                      <a:r>
                        <a:rPr sz="1800" b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(function)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418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Overriding </a:t>
                      </a:r>
                      <a:r>
                        <a:rPr sz="1800" b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 need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virtual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keyword.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4932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Garbage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Collection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2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No automatic garbage </a:t>
                      </a:r>
                      <a:r>
                        <a:rPr sz="1800" b="1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collection.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27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garbage </a:t>
                      </a:r>
                      <a:r>
                        <a:rPr sz="1800" b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collection.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565" y="0"/>
            <a:ext cx="161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MCQs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495071"/>
            <a:ext cx="3999865" cy="612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What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following program?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MyClass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public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static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void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main(String[]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args)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469900" marR="2784475">
              <a:lnSpc>
                <a:spcPct val="120000"/>
              </a:lnSpc>
            </a:pPr>
            <a:r>
              <a:rPr sz="1600" spc="-5" dirty="0">
                <a:latin typeface="Arial MT"/>
                <a:cs typeface="Arial MT"/>
              </a:rPr>
              <a:t>int x;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x</a:t>
            </a:r>
            <a:r>
              <a:rPr sz="1600" spc="-5" dirty="0">
                <a:latin typeface="Arial MT"/>
                <a:cs typeface="Arial MT"/>
              </a:rPr>
              <a:t>=test(</a:t>
            </a:r>
            <a:r>
              <a:rPr sz="1600" spc="-15" dirty="0">
                <a:latin typeface="Arial MT"/>
                <a:cs typeface="Arial MT"/>
              </a:rPr>
              <a:t>)</a:t>
            </a:r>
            <a:r>
              <a:rPr sz="1600" spc="-5" dirty="0"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System.out.println("x="+x);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 MT"/>
                <a:cs typeface="Arial MT"/>
              </a:rPr>
              <a:t>static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test()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System.out.println("Inside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Test()");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262890" marR="2603500" indent="-262890">
              <a:lnSpc>
                <a:spcPct val="120000"/>
              </a:lnSpc>
              <a:buAutoNum type="alphaUcPeriod"/>
              <a:tabLst>
                <a:tab pos="262890" algn="l"/>
              </a:tabLst>
            </a:pPr>
            <a:r>
              <a:rPr sz="1600" spc="-5" dirty="0">
                <a:latin typeface="Arial MT"/>
                <a:cs typeface="Arial MT"/>
              </a:rPr>
              <a:t>Inside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Test()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x=0</a:t>
            </a:r>
            <a:endParaRPr sz="16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385"/>
              </a:spcBef>
              <a:buAutoNum type="alphaUcPeriod"/>
              <a:tabLst>
                <a:tab pos="318770" algn="l"/>
              </a:tabLst>
            </a:pPr>
            <a:r>
              <a:rPr sz="1600" spc="-5" dirty="0">
                <a:latin typeface="Arial MT"/>
                <a:cs typeface="Arial MT"/>
              </a:rPr>
              <a:t>Compilation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</a:t>
            </a:r>
            <a:endParaRPr sz="160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385"/>
              </a:spcBef>
              <a:buAutoNum type="alphaUcPeriod"/>
              <a:tabLst>
                <a:tab pos="329565" algn="l"/>
              </a:tabLst>
            </a:pPr>
            <a:r>
              <a:rPr sz="1600" spc="-5" dirty="0">
                <a:latin typeface="Arial MT"/>
                <a:cs typeface="Arial MT"/>
              </a:rPr>
              <a:t>None 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Above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Arial MT"/>
                <a:cs typeface="Arial MT"/>
              </a:rPr>
              <a:t>OUTPUT:</a:t>
            </a:r>
            <a:endParaRPr sz="180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Compilation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6555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Classes</a:t>
            </a:r>
            <a:r>
              <a:rPr sz="400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and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Objects</a:t>
            </a:r>
            <a:r>
              <a:rPr sz="4000" spc="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in</a:t>
            </a:r>
            <a:r>
              <a:rPr sz="4000" spc="-10" dirty="0">
                <a:solidFill>
                  <a:srgbClr val="696363"/>
                </a:solidFill>
              </a:rPr>
              <a:t> </a:t>
            </a:r>
            <a:r>
              <a:rPr sz="4000" spc="-155" dirty="0">
                <a:solidFill>
                  <a:srgbClr val="696363"/>
                </a:solidFill>
              </a:rPr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646303"/>
            <a:ext cx="747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481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Class_Name	//class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keyword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108826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1642" y="1012189"/>
            <a:ext cx="6499860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 MT"/>
                <a:cs typeface="Arial MT"/>
              </a:rPr>
              <a:t>//opening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curly </a:t>
            </a:r>
            <a:r>
              <a:rPr sz="2400" dirty="0">
                <a:latin typeface="Arial MT"/>
                <a:cs typeface="Arial MT"/>
              </a:rPr>
              <a:t>bracket 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20800"/>
              </a:lnSpc>
            </a:pPr>
            <a:r>
              <a:rPr sz="2400" spc="-5" dirty="0">
                <a:latin typeface="Arial MT"/>
                <a:cs typeface="Arial MT"/>
              </a:rPr>
              <a:t>//declaring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members/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access_specifier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datatype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member_name1;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access_specifier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datatype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member_name2;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3222498"/>
            <a:ext cx="7329170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575945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//declaring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functions/methods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access_specifier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return_type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nameOfFunction1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()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//body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function1</a:t>
            </a:r>
            <a:endParaRPr sz="24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access_specifier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return_type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nameOfFunction2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()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//body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function2</a:t>
            </a:r>
            <a:endParaRPr sz="24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00355" algn="l"/>
              </a:tabLst>
            </a:pPr>
            <a:r>
              <a:rPr sz="2400" b="1" spc="-5" dirty="0">
                <a:latin typeface="Arial"/>
                <a:cs typeface="Arial"/>
              </a:rPr>
              <a:t>}	</a:t>
            </a:r>
            <a:r>
              <a:rPr sz="2400" spc="-5" dirty="0">
                <a:latin typeface="Arial MT"/>
                <a:cs typeface="Arial MT"/>
              </a:rPr>
              <a:t>//closing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curly </a:t>
            </a:r>
            <a:r>
              <a:rPr sz="2400" dirty="0">
                <a:latin typeface="Arial MT"/>
                <a:cs typeface="Arial MT"/>
              </a:rPr>
              <a:t>bracket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354330"/>
            <a:ext cx="742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Which</a:t>
            </a:r>
            <a:r>
              <a:rPr spc="-5" dirty="0"/>
              <a:t> three</a:t>
            </a:r>
            <a:r>
              <a:rPr spc="-2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-5" dirty="0"/>
              <a:t>legal</a:t>
            </a:r>
            <a:r>
              <a:rPr dirty="0"/>
              <a:t> array</a:t>
            </a:r>
            <a:r>
              <a:rPr spc="-30" dirty="0"/>
              <a:t> </a:t>
            </a:r>
            <a:r>
              <a:rPr spc="-5" dirty="0"/>
              <a:t>declarations?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348" y="1525015"/>
            <a:ext cx="3161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[]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myScores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[];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348" y="2013429"/>
            <a:ext cx="3053080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Arial MT"/>
                <a:cs typeface="Arial MT"/>
              </a:rPr>
              <a:t>char [] myChars;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[6]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myScores;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Dog myDogs [];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Dog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myDogs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[7];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40118"/>
            <a:ext cx="207010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27100" algn="l"/>
              </a:tabLst>
            </a:pPr>
            <a:r>
              <a:rPr sz="3200" dirty="0">
                <a:latin typeface="Arial MT"/>
                <a:cs typeface="Arial MT"/>
              </a:rPr>
              <a:t>A.	1,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2,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4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927100" algn="l"/>
              </a:tabLst>
            </a:pPr>
            <a:r>
              <a:rPr sz="3200" dirty="0">
                <a:latin typeface="Arial MT"/>
                <a:cs typeface="Arial MT"/>
              </a:rPr>
              <a:t>C.	2,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3,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4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4940118"/>
            <a:ext cx="3561079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26465" algn="l"/>
              </a:tabLst>
            </a:pPr>
            <a:r>
              <a:rPr sz="3200" dirty="0">
                <a:latin typeface="Arial MT"/>
                <a:cs typeface="Arial MT"/>
              </a:rPr>
              <a:t>B.	2,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4,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5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926465" algn="l"/>
              </a:tabLst>
            </a:pPr>
            <a:r>
              <a:rPr sz="3200" dirty="0">
                <a:latin typeface="Arial MT"/>
                <a:cs typeface="Arial MT"/>
              </a:rPr>
              <a:t>D.	All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correct.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9628" y="2373883"/>
            <a:ext cx="3117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Correct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Option:-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512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Which </a:t>
            </a:r>
            <a:r>
              <a:rPr spc="-10" dirty="0"/>
              <a:t>is </a:t>
            </a:r>
            <a:r>
              <a:rPr spc="-5" dirty="0"/>
              <a:t>the </a:t>
            </a:r>
            <a:r>
              <a:rPr dirty="0"/>
              <a:t>valid </a:t>
            </a:r>
            <a:r>
              <a:rPr spc="-5" dirty="0"/>
              <a:t>declarations within </a:t>
            </a:r>
            <a:r>
              <a:rPr spc="-10" dirty="0"/>
              <a:t>an </a:t>
            </a:r>
            <a:r>
              <a:rPr spc="-875" dirty="0"/>
              <a:t> </a:t>
            </a:r>
            <a:r>
              <a:rPr spc="-5" dirty="0"/>
              <a:t>interface</a:t>
            </a:r>
            <a:r>
              <a:rPr spc="-20" dirty="0"/>
              <a:t> </a:t>
            </a:r>
            <a:r>
              <a:rPr spc="-5" dirty="0"/>
              <a:t>definition?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5892"/>
            <a:ext cx="7390765" cy="35737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86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3200" spc="-5" dirty="0">
                <a:latin typeface="Arial MT"/>
                <a:cs typeface="Arial MT"/>
              </a:rPr>
              <a:t>public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double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methodA();</a:t>
            </a:r>
            <a:endParaRPr sz="32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3200" spc="-5" dirty="0">
                <a:latin typeface="Arial MT"/>
                <a:cs typeface="Arial MT"/>
              </a:rPr>
              <a:t>public final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double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methodA();</a:t>
            </a:r>
            <a:endParaRPr sz="32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3200" dirty="0">
                <a:latin typeface="Arial MT"/>
                <a:cs typeface="Arial MT"/>
              </a:rPr>
              <a:t>static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void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methodA(double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d1);</a:t>
            </a:r>
            <a:endParaRPr sz="32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spcBef>
                <a:spcPts val="76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3200" spc="-5" dirty="0">
                <a:latin typeface="Arial MT"/>
                <a:cs typeface="Arial MT"/>
              </a:rPr>
              <a:t>protected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void</a:t>
            </a:r>
            <a:r>
              <a:rPr sz="3200" spc="-5" dirty="0">
                <a:latin typeface="Arial MT"/>
                <a:cs typeface="Arial MT"/>
              </a:rPr>
              <a:t> methodA(double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d1);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0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Correct Option:-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4330"/>
            <a:ext cx="77844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process of </a:t>
            </a:r>
            <a:r>
              <a:rPr spc="-5" dirty="0"/>
              <a:t>defining </a:t>
            </a:r>
            <a:r>
              <a:rPr dirty="0"/>
              <a:t>two or </a:t>
            </a:r>
            <a:r>
              <a:rPr spc="-5" dirty="0"/>
              <a:t>more </a:t>
            </a:r>
            <a:r>
              <a:rPr dirty="0"/>
              <a:t> </a:t>
            </a:r>
            <a:r>
              <a:rPr spc="-5" dirty="0"/>
              <a:t>methods within same </a:t>
            </a:r>
            <a:r>
              <a:rPr dirty="0"/>
              <a:t>class that have same </a:t>
            </a:r>
            <a:r>
              <a:rPr spc="-875" dirty="0"/>
              <a:t> </a:t>
            </a:r>
            <a:r>
              <a:rPr spc="-5" dirty="0"/>
              <a:t>name but different parameters</a:t>
            </a:r>
            <a:r>
              <a:rPr spc="-20" dirty="0"/>
              <a:t> </a:t>
            </a:r>
            <a:r>
              <a:rPr spc="-5" dirty="0"/>
              <a:t>declaration?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03387"/>
            <a:ext cx="4603750" cy="308673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84505" indent="-472440">
              <a:lnSpc>
                <a:spcPct val="100000"/>
              </a:lnSpc>
              <a:spcBef>
                <a:spcPts val="870"/>
              </a:spcBef>
              <a:buAutoNum type="alphaLcParenR"/>
              <a:tabLst>
                <a:tab pos="485140" algn="l"/>
              </a:tabLst>
            </a:pPr>
            <a:r>
              <a:rPr sz="3200" spc="-5" dirty="0">
                <a:latin typeface="Arial MT"/>
                <a:cs typeface="Arial MT"/>
              </a:rPr>
              <a:t>method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overriding</a:t>
            </a:r>
            <a:endParaRPr sz="3200">
              <a:latin typeface="Arial MT"/>
              <a:cs typeface="Arial MT"/>
            </a:endParaRPr>
          </a:p>
          <a:p>
            <a:pPr marL="484505" indent="-472440">
              <a:lnSpc>
                <a:spcPct val="100000"/>
              </a:lnSpc>
              <a:spcBef>
                <a:spcPts val="765"/>
              </a:spcBef>
              <a:buAutoNum type="alphaLcParenR"/>
              <a:tabLst>
                <a:tab pos="485140" algn="l"/>
              </a:tabLst>
            </a:pPr>
            <a:r>
              <a:rPr sz="3200" spc="-5" dirty="0">
                <a:latin typeface="Arial MT"/>
                <a:cs typeface="Arial MT"/>
              </a:rPr>
              <a:t>method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overloading</a:t>
            </a:r>
            <a:endParaRPr sz="3200">
              <a:latin typeface="Arial MT"/>
              <a:cs typeface="Arial MT"/>
            </a:endParaRPr>
          </a:p>
          <a:p>
            <a:pPr marL="464184" indent="-4521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464820" algn="l"/>
              </a:tabLst>
            </a:pPr>
            <a:r>
              <a:rPr sz="3200" spc="-5" dirty="0">
                <a:latin typeface="Arial MT"/>
                <a:cs typeface="Arial MT"/>
              </a:rPr>
              <a:t>method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hiding</a:t>
            </a:r>
            <a:endParaRPr sz="3200">
              <a:latin typeface="Arial MT"/>
              <a:cs typeface="Arial MT"/>
            </a:endParaRPr>
          </a:p>
          <a:p>
            <a:pPr marL="484505" indent="-47244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485140" algn="l"/>
              </a:tabLst>
            </a:pPr>
            <a:r>
              <a:rPr sz="3200" spc="-5" dirty="0">
                <a:latin typeface="Arial MT"/>
                <a:cs typeface="Arial MT"/>
              </a:rPr>
              <a:t>None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mentioned</a:t>
            </a:r>
            <a:endParaRPr sz="3200">
              <a:latin typeface="Arial MT"/>
              <a:cs typeface="Arial MT"/>
            </a:endParaRPr>
          </a:p>
          <a:p>
            <a:pPr marR="106045" algn="ctr">
              <a:lnSpc>
                <a:spcPct val="100000"/>
              </a:lnSpc>
              <a:spcBef>
                <a:spcPts val="2305"/>
              </a:spcBef>
            </a:pPr>
            <a:r>
              <a:rPr sz="2800" b="1" spc="-5" dirty="0">
                <a:latin typeface="Arial"/>
                <a:cs typeface="Arial"/>
              </a:rPr>
              <a:t>Correct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Option:-B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512" rIns="0" bIns="0" rtlCol="0">
            <a:spAutoFit/>
          </a:bodyPr>
          <a:lstStyle/>
          <a:p>
            <a:pPr marR="5080" indent="112395">
              <a:lnSpc>
                <a:spcPct val="100000"/>
              </a:lnSpc>
              <a:spcBef>
                <a:spcPts val="100"/>
              </a:spcBef>
            </a:pPr>
            <a:r>
              <a:rPr dirty="0"/>
              <a:t>Which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following</a:t>
            </a:r>
            <a:r>
              <a:rPr spc="-15" dirty="0"/>
              <a:t> </a:t>
            </a:r>
            <a:r>
              <a:rPr spc="-5" dirty="0"/>
              <a:t>statements</a:t>
            </a:r>
            <a:r>
              <a:rPr spc="-25" dirty="0"/>
              <a:t> </a:t>
            </a:r>
            <a:r>
              <a:rPr dirty="0"/>
              <a:t>are </a:t>
            </a:r>
            <a:r>
              <a:rPr spc="-869" dirty="0"/>
              <a:t> </a:t>
            </a:r>
            <a:r>
              <a:rPr dirty="0"/>
              <a:t>incorrect?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480"/>
            <a:ext cx="7943850" cy="522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140" marR="5080" indent="-485140" algn="just">
              <a:lnSpc>
                <a:spcPct val="100000"/>
              </a:lnSpc>
              <a:spcBef>
                <a:spcPts val="105"/>
              </a:spcBef>
              <a:buAutoNum type="alphaLcParenR"/>
              <a:tabLst>
                <a:tab pos="485140" algn="l"/>
              </a:tabLst>
            </a:pPr>
            <a:r>
              <a:rPr sz="3200" dirty="0">
                <a:latin typeface="Arial MT"/>
                <a:cs typeface="Arial MT"/>
              </a:rPr>
              <a:t>Default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constructor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called </a:t>
            </a:r>
            <a:r>
              <a:rPr sz="3200" spc="-10" dirty="0">
                <a:latin typeface="Arial MT"/>
                <a:cs typeface="Arial MT"/>
              </a:rPr>
              <a:t>at</a:t>
            </a:r>
            <a:r>
              <a:rPr sz="3200" spc="-5" dirty="0">
                <a:latin typeface="Arial MT"/>
                <a:cs typeface="Arial MT"/>
              </a:rPr>
              <a:t> the time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creation of the </a:t>
            </a:r>
            <a:r>
              <a:rPr sz="3200" spc="-5" dirty="0">
                <a:latin typeface="Arial MT"/>
                <a:cs typeface="Arial MT"/>
              </a:rPr>
              <a:t>object </a:t>
            </a:r>
            <a:r>
              <a:rPr sz="3200" spc="-10" dirty="0">
                <a:latin typeface="Arial MT"/>
                <a:cs typeface="Arial MT"/>
              </a:rPr>
              <a:t>if </a:t>
            </a:r>
            <a:r>
              <a:rPr sz="3200" dirty="0">
                <a:latin typeface="Arial MT"/>
                <a:cs typeface="Arial MT"/>
              </a:rPr>
              <a:t>a constructor </a:t>
            </a:r>
            <a:r>
              <a:rPr sz="3200" spc="-5" dirty="0">
                <a:latin typeface="Arial MT"/>
                <a:cs typeface="Arial MT"/>
              </a:rPr>
              <a:t>has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 been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defined.</a:t>
            </a:r>
            <a:endParaRPr sz="3200">
              <a:latin typeface="Arial MT"/>
              <a:cs typeface="Arial MT"/>
            </a:endParaRPr>
          </a:p>
          <a:p>
            <a:pPr marL="484505" indent="-472440" algn="just">
              <a:lnSpc>
                <a:spcPct val="100000"/>
              </a:lnSpc>
              <a:spcBef>
                <a:spcPts val="765"/>
              </a:spcBef>
              <a:buAutoNum type="alphaLcParenR"/>
              <a:tabLst>
                <a:tab pos="485140" algn="l"/>
              </a:tabLst>
            </a:pPr>
            <a:r>
              <a:rPr sz="3200" dirty="0">
                <a:latin typeface="Arial MT"/>
                <a:cs typeface="Arial MT"/>
              </a:rPr>
              <a:t>Constructor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parameterized.</a:t>
            </a:r>
            <a:endParaRPr sz="3200">
              <a:latin typeface="Arial MT"/>
              <a:cs typeface="Arial MT"/>
            </a:endParaRPr>
          </a:p>
          <a:p>
            <a:pPr marL="464820" marR="276225" indent="-4648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464820" algn="l"/>
              </a:tabLst>
            </a:pPr>
            <a:r>
              <a:rPr sz="3200" spc="-5" dirty="0">
                <a:latin typeface="Arial MT"/>
                <a:cs typeface="Arial MT"/>
              </a:rPr>
              <a:t>finalize() method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called when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object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goes out of </a:t>
            </a:r>
            <a:r>
              <a:rPr sz="3200" dirty="0">
                <a:latin typeface="Arial MT"/>
                <a:cs typeface="Arial MT"/>
              </a:rPr>
              <a:t>scope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is no </a:t>
            </a:r>
            <a:r>
              <a:rPr sz="3200" spc="-5" dirty="0">
                <a:latin typeface="Arial MT"/>
                <a:cs typeface="Arial MT"/>
              </a:rPr>
              <a:t>longer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needed.</a:t>
            </a:r>
            <a:endParaRPr sz="3200">
              <a:latin typeface="Arial MT"/>
              <a:cs typeface="Arial MT"/>
            </a:endParaRPr>
          </a:p>
          <a:p>
            <a:pPr marL="485140" marR="1223010" indent="-48514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485140" algn="l"/>
              </a:tabLst>
            </a:pPr>
            <a:r>
              <a:rPr sz="3200" spc="-5" dirty="0">
                <a:latin typeface="Arial MT"/>
                <a:cs typeface="Arial MT"/>
              </a:rPr>
              <a:t>finalize() method must </a:t>
            </a:r>
            <a:r>
              <a:rPr sz="3200" dirty="0">
                <a:latin typeface="Arial MT"/>
                <a:cs typeface="Arial MT"/>
              </a:rPr>
              <a:t>be </a:t>
            </a:r>
            <a:r>
              <a:rPr sz="3200" spc="-5" dirty="0">
                <a:latin typeface="Arial MT"/>
                <a:cs typeface="Arial MT"/>
              </a:rPr>
              <a:t>declared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protected.</a:t>
            </a:r>
            <a:endParaRPr sz="3200">
              <a:latin typeface="Arial MT"/>
              <a:cs typeface="Arial MT"/>
            </a:endParaRPr>
          </a:p>
          <a:p>
            <a:pPr marL="887094">
              <a:lnSpc>
                <a:spcPct val="100000"/>
              </a:lnSpc>
              <a:spcBef>
                <a:spcPts val="720"/>
              </a:spcBef>
            </a:pPr>
            <a:r>
              <a:rPr sz="2800" b="1" spc="-5" dirty="0">
                <a:latin typeface="Arial"/>
                <a:cs typeface="Arial"/>
              </a:rPr>
              <a:t>Correct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Option:-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3114"/>
            <a:ext cx="4966970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362710" indent="-11303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int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z,x=5,y=-10,b=2;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z=x++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y/b;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What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</a:t>
            </a:r>
            <a:r>
              <a:rPr sz="3200" spc="-10" dirty="0">
                <a:latin typeface="Arial MT"/>
                <a:cs typeface="Arial MT"/>
              </a:rPr>
              <a:t> 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z?</a:t>
            </a: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8320" algn="l"/>
              </a:tabLst>
            </a:pPr>
            <a:r>
              <a:rPr sz="3200" spc="-10" dirty="0">
                <a:latin typeface="Arial MT"/>
                <a:cs typeface="Arial MT"/>
              </a:rPr>
              <a:t>20</a:t>
            </a: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8320" algn="l"/>
              </a:tabLst>
            </a:pPr>
            <a:r>
              <a:rPr sz="3200" spc="-10" dirty="0">
                <a:latin typeface="Arial MT"/>
                <a:cs typeface="Arial MT"/>
              </a:rPr>
              <a:t>10</a:t>
            </a: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Arial MT"/>
                <a:cs typeface="Arial MT"/>
              </a:rPr>
              <a:t>11</a:t>
            </a: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lphaLcParenR"/>
              <a:tabLst>
                <a:tab pos="528320" algn="l"/>
              </a:tabLst>
            </a:pPr>
            <a:r>
              <a:rPr sz="3200" dirty="0">
                <a:latin typeface="Arial MT"/>
                <a:cs typeface="Arial MT"/>
              </a:rPr>
              <a:t>5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Correct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Answer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: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298551"/>
            <a:ext cx="3108960" cy="3683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overload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y;</a:t>
            </a:r>
            <a:endParaRPr sz="2000">
              <a:latin typeface="Arial MT"/>
              <a:cs typeface="Arial MT"/>
            </a:endParaRPr>
          </a:p>
          <a:p>
            <a:pPr marL="1059815" marR="557530" indent="-279400">
              <a:lnSpc>
                <a:spcPct val="120000"/>
              </a:lnSpc>
              <a:tabLst>
                <a:tab pos="1544955" algn="l"/>
              </a:tabLst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add(int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	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add(int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b){</a:t>
            </a:r>
            <a:endParaRPr sz="2000">
              <a:latin typeface="Arial MT"/>
              <a:cs typeface="Arial MT"/>
            </a:endParaRPr>
          </a:p>
          <a:p>
            <a:pPr marL="1059815">
              <a:lnSpc>
                <a:spcPct val="100000"/>
              </a:lnSpc>
              <a:spcBef>
                <a:spcPts val="480"/>
              </a:spcBef>
              <a:tabLst>
                <a:tab pos="1544955" algn="l"/>
              </a:tabLst>
            </a:pP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	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917" y="4285615"/>
            <a:ext cx="476567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program?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buAutoNum type="alphaLcParenR"/>
              <a:tabLst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buAutoNum type="alphaLcParenR"/>
              <a:tabLst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6</a:t>
            </a:r>
            <a:endParaRPr sz="24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lphaLcParenR"/>
              <a:tabLst>
                <a:tab pos="351790" algn="l"/>
              </a:tabLst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buAutoNum type="alphaLcParenR"/>
              <a:tabLst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  <a:p>
            <a:pPr marL="228600">
              <a:lnSpc>
                <a:spcPct val="100000"/>
              </a:lnSpc>
              <a:spcBef>
                <a:spcPts val="685"/>
              </a:spcBef>
            </a:pPr>
            <a:r>
              <a:rPr sz="2800" b="1" spc="-5" dirty="0">
                <a:latin typeface="Arial"/>
                <a:cs typeface="Arial"/>
              </a:rPr>
              <a:t>Correct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Option:-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287223"/>
            <a:ext cx="44069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Overload_methods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public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args[])</a:t>
            </a:r>
            <a:endParaRPr sz="18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2933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overload obj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 overload();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6061" y="1659128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6061" y="2208021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j.a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d(</a:t>
            </a:r>
            <a:r>
              <a:rPr sz="1800" spc="-15" dirty="0">
                <a:latin typeface="Arial MT"/>
                <a:cs typeface="Arial MT"/>
              </a:rPr>
              <a:t>6</a:t>
            </a:r>
            <a:r>
              <a:rPr sz="1800" dirty="0"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061" y="2756661"/>
            <a:ext cx="254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System.out.println(obj.x);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553" y="3030982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4561" y="358000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44" y="298551"/>
            <a:ext cx="2835275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b;</a:t>
            </a:r>
            <a:endParaRPr sz="2000">
              <a:latin typeface="Arial MT"/>
              <a:cs typeface="Arial MT"/>
            </a:endParaRPr>
          </a:p>
          <a:p>
            <a:pPr marL="1059815" marR="386715" indent="-279400">
              <a:lnSpc>
                <a:spcPct val="120000"/>
              </a:lnSpc>
            </a:pPr>
            <a:r>
              <a:rPr sz="2000" dirty="0">
                <a:latin typeface="Arial MT"/>
                <a:cs typeface="Arial MT"/>
              </a:rPr>
              <a:t>test(int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i;</a:t>
            </a:r>
            <a:endParaRPr sz="2000">
              <a:latin typeface="Arial MT"/>
              <a:cs typeface="Arial MT"/>
            </a:endParaRPr>
          </a:p>
          <a:p>
            <a:pPr marL="10598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b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meth(test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482090" lvl="1" indent="-422909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1482725" algn="l"/>
              </a:tabLst>
            </a:pPr>
            <a:r>
              <a:rPr sz="2000" dirty="0">
                <a:latin typeface="Arial MT"/>
                <a:cs typeface="Arial MT"/>
              </a:rPr>
              <a:t>*=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2;</a:t>
            </a:r>
            <a:endParaRPr sz="2000">
              <a:latin typeface="Arial MT"/>
              <a:cs typeface="Arial MT"/>
            </a:endParaRPr>
          </a:p>
          <a:p>
            <a:pPr marL="1482090" lvl="1" indent="-422909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1482725" algn="l"/>
              </a:tabLst>
            </a:pPr>
            <a:r>
              <a:rPr sz="2000" dirty="0">
                <a:latin typeface="Arial MT"/>
                <a:cs typeface="Arial MT"/>
              </a:rPr>
              <a:t>/=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2;</a:t>
            </a:r>
            <a:endParaRPr sz="2000">
              <a:latin typeface="Arial MT"/>
              <a:cs typeface="Arial MT"/>
            </a:endParaRPr>
          </a:p>
          <a:p>
            <a:pPr marL="7810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4383151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826" y="5940044"/>
            <a:ext cx="3091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Correct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Option:-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270" y="534670"/>
            <a:ext cx="158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446" y="1154938"/>
            <a:ext cx="423926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main(String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args[])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431800" marR="860425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b1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test(10,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20);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b2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test(10,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20);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b1.math(b2);</a:t>
            </a:r>
            <a:endParaRPr sz="2000">
              <a:latin typeface="Arial MT"/>
              <a:cs typeface="Arial MT"/>
            </a:endParaRPr>
          </a:p>
          <a:p>
            <a:pPr marL="431800" algn="just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System.out.println(b2.a+”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”+b2.b);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450" y="3288919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4545" y="4558665"/>
            <a:ext cx="47656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program?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a) </a:t>
            </a:r>
            <a:r>
              <a:rPr sz="2400" spc="-10" dirty="0">
                <a:latin typeface="Arial MT"/>
                <a:cs typeface="Arial MT"/>
              </a:rPr>
              <a:t>10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b)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20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c)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4545" y="6022035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d)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40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66725"/>
            <a:ext cx="2058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public</a:t>
            </a:r>
            <a:r>
              <a:rPr sz="2000" spc="-35" dirty="0"/>
              <a:t> </a:t>
            </a:r>
            <a:r>
              <a:rPr sz="2000" dirty="0"/>
              <a:t>class</a:t>
            </a:r>
            <a:r>
              <a:rPr sz="2000" spc="-45" dirty="0"/>
              <a:t> </a:t>
            </a:r>
            <a:r>
              <a:rPr sz="2000" dirty="0"/>
              <a:t>Trial</a:t>
            </a:r>
            <a:r>
              <a:rPr sz="2000" spc="-20" dirty="0"/>
              <a:t> </a:t>
            </a:r>
            <a:r>
              <a:rPr sz="2000" dirty="0"/>
              <a:t>{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7159" y="1138275"/>
            <a:ext cx="4050665" cy="2952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public </a:t>
            </a:r>
            <a:r>
              <a:rPr sz="2000" spc="-5" dirty="0">
                <a:latin typeface="Arial MT"/>
                <a:cs typeface="Arial MT"/>
              </a:rPr>
              <a:t>static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main(String[]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args)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3613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hello();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hello()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System.out.println(“Hello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World");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4064863"/>
            <a:ext cx="479488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program?</a:t>
            </a:r>
            <a:endParaRPr sz="2000">
              <a:latin typeface="Arial MT"/>
              <a:cs typeface="Arial MT"/>
            </a:endParaRPr>
          </a:p>
          <a:p>
            <a:pPr marL="322580" indent="-310515">
              <a:lnSpc>
                <a:spcPct val="100000"/>
              </a:lnSpc>
              <a:spcBef>
                <a:spcPts val="480"/>
              </a:spcBef>
              <a:buAutoNum type="alphaUcPeriod"/>
              <a:tabLst>
                <a:tab pos="323215" algn="l"/>
              </a:tabLst>
            </a:pPr>
            <a:r>
              <a:rPr sz="2000" dirty="0">
                <a:latin typeface="Arial MT"/>
                <a:cs typeface="Arial MT"/>
              </a:rPr>
              <a:t>Hello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World</a:t>
            </a:r>
            <a:endParaRPr sz="2000">
              <a:latin typeface="Arial MT"/>
              <a:cs typeface="Arial MT"/>
            </a:endParaRPr>
          </a:p>
          <a:p>
            <a:pPr marL="391795" indent="-379730">
              <a:lnSpc>
                <a:spcPct val="100000"/>
              </a:lnSpc>
              <a:spcBef>
                <a:spcPts val="480"/>
              </a:spcBef>
              <a:buAutoNum type="alphaUcPeriod"/>
              <a:tabLst>
                <a:tab pos="391795" algn="l"/>
                <a:tab pos="392430" algn="l"/>
              </a:tabLst>
            </a:pPr>
            <a:r>
              <a:rPr sz="2000" dirty="0">
                <a:latin typeface="Arial MT"/>
                <a:cs typeface="Arial MT"/>
              </a:rPr>
              <a:t>Compilation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lphaUcPeriod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None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854" y="2056257"/>
            <a:ext cx="3491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Correct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Answer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non-static method </a:t>
            </a:r>
            <a:r>
              <a:rPr sz="1800" dirty="0">
                <a:latin typeface="Arial MT"/>
                <a:cs typeface="Arial MT"/>
              </a:rPr>
              <a:t>test() </a:t>
            </a:r>
            <a:r>
              <a:rPr sz="1800" spc="-5" dirty="0">
                <a:latin typeface="Arial MT"/>
                <a:cs typeface="Arial MT"/>
              </a:rPr>
              <a:t>cannot be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referenced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2" y="2867990"/>
            <a:ext cx="3228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90" dirty="0"/>
              <a:t> </a:t>
            </a:r>
            <a:r>
              <a:rPr sz="5400" dirty="0"/>
              <a:t>you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0" ma:contentTypeDescription="Create a new document." ma:contentTypeScope="" ma:versionID="db042be0868f002383d55522c5129d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2200F-1635-45A3-96E8-E286722E21B0}"/>
</file>

<file path=customXml/itemProps2.xml><?xml version="1.0" encoding="utf-8"?>
<ds:datastoreItem xmlns:ds="http://schemas.openxmlformats.org/officeDocument/2006/customXml" ds:itemID="{B3E698AA-5DFB-4C46-AC0F-588124370FC1}"/>
</file>

<file path=customXml/itemProps3.xml><?xml version="1.0" encoding="utf-8"?>
<ds:datastoreItem xmlns:ds="http://schemas.openxmlformats.org/officeDocument/2006/customXml" ds:itemID="{24AD497B-EE88-4D38-85C0-A015B63EBD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4595</Words>
  <Application>Microsoft Office PowerPoint</Application>
  <PresentationFormat>On-screen Show (4:3)</PresentationFormat>
  <Paragraphs>1007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PowerPoint Presentation</vt:lpstr>
      <vt:lpstr>What is Object?</vt:lpstr>
      <vt:lpstr>Object : CAR</vt:lpstr>
      <vt:lpstr>Object : TV</vt:lpstr>
      <vt:lpstr>Three OOP Features</vt:lpstr>
      <vt:lpstr>Encapsulation</vt:lpstr>
      <vt:lpstr>Inheritance</vt:lpstr>
      <vt:lpstr>Polymorphism</vt:lpstr>
      <vt:lpstr>Classes and Objects in JAVA</vt:lpstr>
      <vt:lpstr>PowerPoint Presentation</vt:lpstr>
      <vt:lpstr>Creating objects</vt:lpstr>
      <vt:lpstr>Memory Allocation in JAVA</vt:lpstr>
      <vt:lpstr>PowerPoint Presentation</vt:lpstr>
      <vt:lpstr>Memory Allocation in JAVA</vt:lpstr>
      <vt:lpstr>Constructors</vt:lpstr>
      <vt:lpstr>Access Specifies in JAVA</vt:lpstr>
      <vt:lpstr>public specifier</vt:lpstr>
      <vt:lpstr>private specifiers</vt:lpstr>
      <vt:lpstr>protected specifiers</vt:lpstr>
      <vt:lpstr>default(no specifier)</vt:lpstr>
      <vt:lpstr>Access specifires summarized</vt:lpstr>
      <vt:lpstr>this keyword</vt:lpstr>
      <vt:lpstr>Static keyword</vt:lpstr>
      <vt:lpstr>Static Variables and Methods</vt:lpstr>
      <vt:lpstr>Static Members Shared</vt:lpstr>
      <vt:lpstr>Programming Exercise</vt:lpstr>
      <vt:lpstr>Inheritance</vt:lpstr>
      <vt:lpstr>Types of Inheritance in JAVA</vt:lpstr>
      <vt:lpstr>Simple Inheritance</vt:lpstr>
      <vt:lpstr>Points to Remember</vt:lpstr>
      <vt:lpstr>super Keyword</vt:lpstr>
      <vt:lpstr>PowerPoint Presentation</vt:lpstr>
      <vt:lpstr>PowerPoint Presentation</vt:lpstr>
      <vt:lpstr>Method Overriding</vt:lpstr>
      <vt:lpstr>Dynamic Method Dispatch</vt:lpstr>
      <vt:lpstr>class A {</vt:lpstr>
      <vt:lpstr>final Keyword</vt:lpstr>
      <vt:lpstr>Abstract Classes</vt:lpstr>
      <vt:lpstr>An Abstract Class Example</vt:lpstr>
      <vt:lpstr>class Circle extends GraphicObject {</vt:lpstr>
      <vt:lpstr>When to use abstract methods  and abstract class</vt:lpstr>
      <vt:lpstr>Interfaces</vt:lpstr>
      <vt:lpstr>PowerPoint Presentation</vt:lpstr>
      <vt:lpstr>PowerPoint Presentation</vt:lpstr>
      <vt:lpstr>Multiple inheritance in Java by  interface</vt:lpstr>
      <vt:lpstr>Interface</vt:lpstr>
      <vt:lpstr>Package</vt:lpstr>
      <vt:lpstr>Java Package</vt:lpstr>
      <vt:lpstr>Why should we bundle classes or  interfaces together?</vt:lpstr>
      <vt:lpstr>Advantages of Packages</vt:lpstr>
      <vt:lpstr>PowerPoint Presentation</vt:lpstr>
      <vt:lpstr>Finding Packages and CLASSPATH</vt:lpstr>
      <vt:lpstr>Exception Handling</vt:lpstr>
      <vt:lpstr>PowerPoint Presentation</vt:lpstr>
      <vt:lpstr>What will happen with following code?</vt:lpstr>
      <vt:lpstr>Exception class Hierarchy</vt:lpstr>
      <vt:lpstr>Types of Exceptions</vt:lpstr>
      <vt:lpstr>Unchecked Exceptions</vt:lpstr>
      <vt:lpstr>UncheckedExceptions Example</vt:lpstr>
      <vt:lpstr>Example 2 (Unchecked Exceptions)</vt:lpstr>
      <vt:lpstr>Types of Exceptions</vt:lpstr>
      <vt:lpstr>Handling Checked Exceptions</vt:lpstr>
      <vt:lpstr>Checked Exceptions Examples</vt:lpstr>
      <vt:lpstr>Checked Exceptions</vt:lpstr>
      <vt:lpstr>Ways To Handle Checked Exceptions</vt:lpstr>
      <vt:lpstr>Ways To Handle Checked Exceptions</vt:lpstr>
      <vt:lpstr>Exception Handling</vt:lpstr>
      <vt:lpstr>Exception Hadling Syntax</vt:lpstr>
      <vt:lpstr>Catching an Exception</vt:lpstr>
      <vt:lpstr>Catching Multiple Exceptions</vt:lpstr>
      <vt:lpstr>OUTPUT</vt:lpstr>
      <vt:lpstr>Nested Try Statements</vt:lpstr>
      <vt:lpstr>Nested try blocks A typical Syntax</vt:lpstr>
      <vt:lpstr>Use of finally Clause</vt:lpstr>
      <vt:lpstr>finally clause Syntax</vt:lpstr>
      <vt:lpstr>Example(finally clause)</vt:lpstr>
      <vt:lpstr>Example(finally clause)</vt:lpstr>
      <vt:lpstr>Example(finally clause)</vt:lpstr>
      <vt:lpstr>Creating a User-Defined  Exception</vt:lpstr>
      <vt:lpstr>PowerPoint Presentation</vt:lpstr>
      <vt:lpstr>What is Automatic Garbage  Collection?</vt:lpstr>
      <vt:lpstr>Garbage Collection…..</vt:lpstr>
      <vt:lpstr>PowerPoint Presentation</vt:lpstr>
      <vt:lpstr>PowerPoint Presentation</vt:lpstr>
      <vt:lpstr>PowerPoint Presentation</vt:lpstr>
      <vt:lpstr>Generation Garbage Collection</vt:lpstr>
      <vt:lpstr>C++ vs JAVA</vt:lpstr>
      <vt:lpstr>C++ vs JAVA</vt:lpstr>
      <vt:lpstr>MCQs</vt:lpstr>
      <vt:lpstr>Which three are legal array declarations?</vt:lpstr>
      <vt:lpstr>Which is the valid declarations within an  interface definition?</vt:lpstr>
      <vt:lpstr>What is process of defining two or more  methods within same class that have same  name but different parameters declaration?</vt:lpstr>
      <vt:lpstr>Which of the following statements are  incorrect?</vt:lpstr>
      <vt:lpstr>PowerPoint Presentation</vt:lpstr>
      <vt:lpstr>PowerPoint Presentation</vt:lpstr>
      <vt:lpstr>PowerPoint Presentation</vt:lpstr>
      <vt:lpstr>public class Trial {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Language</dc:title>
  <dc:creator>Saurabh</dc:creator>
  <cp:lastModifiedBy>Debabrata swain</cp:lastModifiedBy>
  <cp:revision>13</cp:revision>
  <dcterms:created xsi:type="dcterms:W3CDTF">2021-09-22T06:02:15Z</dcterms:created>
  <dcterms:modified xsi:type="dcterms:W3CDTF">2022-09-06T06:27:14Z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2021-09-22T00:00:00Z</vt:filetime>
  </property>
  <property fmtid="{D5CDD505-2E9C-101B-9397-08002B2CF9AE}" pid="5" name="ContentTypeId">
    <vt:lpwstr>0x010100C0C3CD3DBD981944B25751ACBCD366C2</vt:lpwstr>
  </property>
</Properties>
</file>