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media/image2.jpeg" ContentType="image/jpeg"/>
  <Override PartName="/ppt/media/image4.png" ContentType="image/png"/>
  <Override PartName="/ppt/media/image5.jpeg" ContentType="image/jpeg"/>
  <Override PartName="/ppt/media/image6.jpeg" ContentType="image/jpeg"/>
  <Override PartName="/ppt/media/image7.jpeg" ContentType="image/jpeg"/>
  <Override PartName="/ppt/media/image8.png" ContentType="image/png"/>
  <Override PartName="/ppt/media/image13.png" ContentType="image/png"/>
  <Override PartName="/ppt/media/image9.png" ContentType="image/png"/>
  <Override PartName="/ppt/media/image10.gif" ContentType="image/gif"/>
  <Override PartName="/ppt/media/image11.png" ContentType="image/png"/>
  <Override PartName="/ppt/media/image12.png" ContentType="image/png"/>
  <Override PartName="/ppt/media/image15.png" ContentType="image/png"/>
  <Override PartName="/ppt/media/image17.png" ContentType="image/png"/>
  <Override PartName="/_rels/.rels" ContentType="application/vnd.openxmlformats-package.relationships+xml"/>
  <Override PartName="/ppt/media/image16.jpeg" ContentType="image/jpeg"/>
  <Override PartName="/ppt/media/image14.jpeg" ContentType="image/jpeg"/>
  <Override PartName="/ppt/media/image3.jpeg" ContentType="image/jpeg"/>
  <Override PartName="/ppt/media/image1.png" ContentType="image/png"/>
  <Override PartName="/customXml/itemProps1.xml" ContentType="application/vnd.openxmlformats-officedocument.customXmlProperties+xml"/>
  <Override PartName="/customXml/itemProps2.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ustomXml" Target="../customXml/item3.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slideMaster" Target="slideMasters/slideMaster2.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8B34688-24BD-4C75-96EE-AC26608FA16A}"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838080" y="182556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DB9B774-EF37-49AF-9E1C-C888A3641E59}"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308AFE0-FC60-450B-A687-64401F2236C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838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93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794844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838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93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794844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27458C7-34E9-49F4-A922-8E9165643A26}"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8A3511E-531B-4D88-B478-B89B86F164E2}"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8"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64658F6-6F40-45EC-A087-4354868E0C04}"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0"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921C651-49EC-489D-8BAD-CDE4333B6783}"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3"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FCC8E6C-14F7-4F4E-A0F2-278B754D80B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B078AE5-3002-46D1-BF39-69ABC13F6E5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3D84C46-932E-4A2F-A661-B10C6710933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E166FBD-EB9A-430C-918B-21C38638AFB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1E11130-7B0C-48EA-82AE-B643E6ECC7D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1"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05EA88B-8760-4673-9CB2-B1D5001458C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7" name="PlaceHolder 4"/>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BA269A-90D3-4526-8911-0E2428A97AA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9" name="PlaceHolder 2"/>
          <p:cNvSpPr>
            <a:spLocks noGrp="1"/>
          </p:cNvSpPr>
          <p:nvPr>
            <p:ph/>
          </p:nvPr>
        </p:nvSpPr>
        <p:spPr>
          <a:xfrm>
            <a:off x="838080" y="182556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3"/>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463E834-A4D3-4605-A8C5-4EDAF515918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C7BD68B-B8B9-43CA-9919-C3896B9EC1C5}"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7" name="PlaceHolder 2"/>
          <p:cNvSpPr>
            <a:spLocks noGrp="1"/>
          </p:cNvSpPr>
          <p:nvPr>
            <p:ph/>
          </p:nvPr>
        </p:nvSpPr>
        <p:spPr>
          <a:xfrm>
            <a:off x="838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3"/>
          <p:cNvSpPr>
            <a:spLocks noGrp="1"/>
          </p:cNvSpPr>
          <p:nvPr>
            <p:ph/>
          </p:nvPr>
        </p:nvSpPr>
        <p:spPr>
          <a:xfrm>
            <a:off x="4393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4"/>
          <p:cNvSpPr>
            <a:spLocks noGrp="1"/>
          </p:cNvSpPr>
          <p:nvPr>
            <p:ph/>
          </p:nvPr>
        </p:nvSpPr>
        <p:spPr>
          <a:xfrm>
            <a:off x="794844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5"/>
          <p:cNvSpPr>
            <a:spLocks noGrp="1"/>
          </p:cNvSpPr>
          <p:nvPr>
            <p:ph/>
          </p:nvPr>
        </p:nvSpPr>
        <p:spPr>
          <a:xfrm>
            <a:off x="838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6"/>
          <p:cNvSpPr>
            <a:spLocks noGrp="1"/>
          </p:cNvSpPr>
          <p:nvPr>
            <p:ph/>
          </p:nvPr>
        </p:nvSpPr>
        <p:spPr>
          <a:xfrm>
            <a:off x="4393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2" name="PlaceHolder 7"/>
          <p:cNvSpPr>
            <a:spLocks noGrp="1"/>
          </p:cNvSpPr>
          <p:nvPr>
            <p:ph/>
          </p:nvPr>
        </p:nvSpPr>
        <p:spPr>
          <a:xfrm>
            <a:off x="794844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1025553-D3F7-4DDA-8230-9E64644EF37A}"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D7A806F-F84C-4DA2-A7A3-60C69BDCFD90}"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1"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BF5FE80-C366-46E6-85E3-FDABD016ED8D}"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3"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E0FA422-2727-480F-9A63-7925AF423B32}"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5"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6"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44E3009-3452-4583-ABE9-3436EC9F3134}"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C3904B-ACB9-49D2-86F5-BD09B8F7E65E}"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A9CA43-4A2A-42F6-9167-323D3462EAE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EB5DE63-7499-4125-93B1-70BB70209C4B}"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F8667EF-AF61-47E9-B215-F7DF21BDD000}"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4"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5458E4-B917-4EEE-A350-11F2034752F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8522724-728A-49E1-824C-D686C5D6E278}"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838080" y="182556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1BF1E96-C49A-469B-A5B0-9B7FE28E8FE0}"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A9B27F58-E9F2-4D8C-8316-22BB797195A6}"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838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4393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4"/>
          <p:cNvSpPr>
            <a:spLocks noGrp="1"/>
          </p:cNvSpPr>
          <p:nvPr>
            <p:ph/>
          </p:nvPr>
        </p:nvSpPr>
        <p:spPr>
          <a:xfrm>
            <a:off x="794844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3" name="PlaceHolder 5"/>
          <p:cNvSpPr>
            <a:spLocks noGrp="1"/>
          </p:cNvSpPr>
          <p:nvPr>
            <p:ph/>
          </p:nvPr>
        </p:nvSpPr>
        <p:spPr>
          <a:xfrm>
            <a:off x="838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6"/>
          <p:cNvSpPr>
            <a:spLocks noGrp="1"/>
          </p:cNvSpPr>
          <p:nvPr>
            <p:ph/>
          </p:nvPr>
        </p:nvSpPr>
        <p:spPr>
          <a:xfrm>
            <a:off x="4393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7"/>
          <p:cNvSpPr>
            <a:spLocks noGrp="1"/>
          </p:cNvSpPr>
          <p:nvPr>
            <p:ph/>
          </p:nvPr>
        </p:nvSpPr>
        <p:spPr>
          <a:xfrm>
            <a:off x="794844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F1A2A60-7835-4157-B0E7-2402D58830DD}"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33B5618-E7F2-4603-8DA4-59ECECE23EA1}"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2"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5C177662-28C7-4EA1-A266-9B27AD1F200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4"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0A72B18-2B28-4AA0-9147-5A1BF17B8D03}"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F777220-CC01-4ABD-9486-E12724A35A3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6"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7"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48F1536-F473-4CF8-A2EF-A482C7D5C2E2}"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C54FB2A7-C375-4EF1-9420-E183661AE278}"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A20889D-592C-41F5-B913-A0446E9AA0B3}"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2"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F416193-B0B7-44C4-9B63-3A7C5E013F0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5"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7"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7A643AB-A361-4464-8464-30D3F5736FEC}"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4"/>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AAEC195-C42F-44D0-BAC0-EE618145DB8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3" name="PlaceHolder 2"/>
          <p:cNvSpPr>
            <a:spLocks noGrp="1"/>
          </p:cNvSpPr>
          <p:nvPr>
            <p:ph/>
          </p:nvPr>
        </p:nvSpPr>
        <p:spPr>
          <a:xfrm>
            <a:off x="838080" y="182556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3"/>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1EE6D38-2D97-4771-A601-CADB7B749C01}"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6DC6407-4D14-4DF6-BE30-649BABD0BFEA}"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1" name="PlaceHolder 2"/>
          <p:cNvSpPr>
            <a:spLocks noGrp="1"/>
          </p:cNvSpPr>
          <p:nvPr>
            <p:ph/>
          </p:nvPr>
        </p:nvSpPr>
        <p:spPr>
          <a:xfrm>
            <a:off x="838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2" name="PlaceHolder 3"/>
          <p:cNvSpPr>
            <a:spLocks noGrp="1"/>
          </p:cNvSpPr>
          <p:nvPr>
            <p:ph/>
          </p:nvPr>
        </p:nvSpPr>
        <p:spPr>
          <a:xfrm>
            <a:off x="439308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3" name="PlaceHolder 4"/>
          <p:cNvSpPr>
            <a:spLocks noGrp="1"/>
          </p:cNvSpPr>
          <p:nvPr>
            <p:ph/>
          </p:nvPr>
        </p:nvSpPr>
        <p:spPr>
          <a:xfrm>
            <a:off x="7948440" y="182556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4" name="PlaceHolder 5"/>
          <p:cNvSpPr>
            <a:spLocks noGrp="1"/>
          </p:cNvSpPr>
          <p:nvPr>
            <p:ph/>
          </p:nvPr>
        </p:nvSpPr>
        <p:spPr>
          <a:xfrm>
            <a:off x="838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5" name="PlaceHolder 6"/>
          <p:cNvSpPr>
            <a:spLocks noGrp="1"/>
          </p:cNvSpPr>
          <p:nvPr>
            <p:ph/>
          </p:nvPr>
        </p:nvSpPr>
        <p:spPr>
          <a:xfrm>
            <a:off x="439308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7"/>
          <p:cNvSpPr>
            <a:spLocks noGrp="1"/>
          </p:cNvSpPr>
          <p:nvPr>
            <p:ph/>
          </p:nvPr>
        </p:nvSpPr>
        <p:spPr>
          <a:xfrm>
            <a:off x="7948440" y="4098240"/>
            <a:ext cx="338544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E4FA5E62-AA85-4C18-A946-B0E54C47A6B6}"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66DBBFC-674A-4C1E-B148-585FC4CBCFA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D45A985-100C-4E7D-8247-BAD30506E2D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07ABD33-3E63-4471-8188-6566E68D82A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F3454A-3BBF-4C4B-8152-075CB5FE744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838080" y="4098240"/>
            <a:ext cx="10514880" cy="20750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CF85B85-138F-4D65-B8F0-E4B5F9D7021B}"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AF6D25E3-DB9F-4C52-9BDD-D97EEACDE498}"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2"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3"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4" name="PlaceHolder 4"/>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8FC84C0F-C747-451E-A7A7-7E0A6A0DB586}"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6" name="PlaceHolder 6"/>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8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5" name="PlaceHolder 3"/>
          <p:cNvSpPr>
            <a:spLocks noGrp="1"/>
          </p:cNvSpPr>
          <p:nvPr>
            <p:ph type="body"/>
          </p:nvPr>
        </p:nvSpPr>
        <p:spPr>
          <a:xfrm>
            <a:off x="6226200" y="1825560"/>
            <a:ext cx="5130720" cy="2074680"/>
          </a:xfrm>
          <a:prstGeom prst="rect">
            <a:avLst/>
          </a:prstGeom>
          <a:noFill/>
          <a:ln w="0">
            <a:noFill/>
          </a:ln>
        </p:spPr>
        <p:txBody>
          <a:bodyPr lIns="0" rIns="0" tIns="0" bIns="0" anchor="t">
            <a:normAutofit fontScale="88000"/>
          </a:bodyPr>
          <a:p>
            <a:pPr marL="380160" indent="-28512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760320" indent="-28512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140480" indent="-25344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520640" indent="-19008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1900800" indent="-19008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280960" indent="-19008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2661120" indent="-19008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6" name="PlaceHolder 4"/>
          <p:cNvSpPr>
            <a:spLocks noGrp="1"/>
          </p:cNvSpPr>
          <p:nvPr>
            <p:ph type="body"/>
          </p:nvPr>
        </p:nvSpPr>
        <p:spPr>
          <a:xfrm>
            <a:off x="6226200" y="4098240"/>
            <a:ext cx="5130720" cy="2074680"/>
          </a:xfrm>
          <a:prstGeom prst="rect">
            <a:avLst/>
          </a:prstGeom>
          <a:noFill/>
          <a:ln w="0">
            <a:noFill/>
          </a:ln>
        </p:spPr>
        <p:txBody>
          <a:bodyPr lIns="0" rIns="0" tIns="0" bIns="0" anchor="t">
            <a:normAutofit fontScale="88000"/>
          </a:bodyPr>
          <a:p>
            <a:pPr marL="380160" indent="-28512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760320" indent="-28512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140480" indent="-25344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520640" indent="-19008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1900800" indent="-19008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280960" indent="-19008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2661120" indent="-19008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7" name="PlaceHolder 5"/>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8" name="PlaceHolder 6"/>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3FD0E5EE-1D6A-4BFC-B207-FEA3AE642718}"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9" name="PlaceHolder 7"/>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27"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8" name="PlaceHolder 3"/>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9" name="PlaceHolder 4"/>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IN" sz="1200" spc="-1" strike="noStrike">
                <a:solidFill>
                  <a:srgbClr val="8b8b8b"/>
                </a:solidFill>
                <a:latin typeface="Calibri"/>
              </a:defRPr>
            </a:lvl1pPr>
          </a:lstStyle>
          <a:p>
            <a:pPr indent="0" algn="r">
              <a:lnSpc>
                <a:spcPct val="100000"/>
              </a:lnSpc>
              <a:buNone/>
              <a:tabLst>
                <a:tab algn="l" pos="0"/>
              </a:tabLst>
            </a:pPr>
            <a:fld id="{B0EEF493-B0CF-4E2A-AB3A-35022E6E029B}"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30" name="PlaceHolder 5"/>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hyperlink" Target="https://www.javatpoint.com/interface-in-java" TargetMode="External"/><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www.javatpoint.com/java-awt-button" TargetMode="External"/><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000000"/>
                </a:solidFill>
                <a:latin typeface="Calibri Light"/>
              </a:rPr>
              <a:t>GUI Swing Components</a:t>
            </a:r>
            <a:endParaRPr b="0" lang="en-IN" sz="4400" spc="-1" strike="noStrike">
              <a:solidFill>
                <a:srgbClr val="000000"/>
              </a:solidFill>
              <a:latin typeface="Arial"/>
            </a:endParaRPr>
          </a:p>
        </p:txBody>
      </p:sp>
      <p:pic>
        <p:nvPicPr>
          <p:cNvPr id="168" name="Picture 2" descr="GUI Programming - Java Programming Tutorial"/>
          <p:cNvPicPr/>
          <p:nvPr/>
        </p:nvPicPr>
        <p:blipFill>
          <a:blip r:embed="rId1"/>
          <a:stretch/>
        </p:blipFill>
        <p:spPr>
          <a:xfrm>
            <a:off x="1043280" y="1825560"/>
            <a:ext cx="10310040" cy="4350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Java BorderLayout</a:t>
            </a:r>
            <a:endParaRPr b="0" lang="en-IN" sz="4400" spc="-1" strike="noStrike">
              <a:solidFill>
                <a:srgbClr val="000000"/>
              </a:solidFill>
              <a:latin typeface="Arial"/>
            </a:endParaRPr>
          </a:p>
        </p:txBody>
      </p:sp>
      <p:pic>
        <p:nvPicPr>
          <p:cNvPr id="186" name="Picture 2" descr="BorderLayout class"/>
          <p:cNvPicPr/>
          <p:nvPr/>
        </p:nvPicPr>
        <p:blipFill>
          <a:blip r:embed="rId1"/>
          <a:stretch/>
        </p:blipFill>
        <p:spPr>
          <a:xfrm>
            <a:off x="1468080" y="2267640"/>
            <a:ext cx="8808480" cy="34664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000000"/>
                </a:solidFill>
                <a:latin typeface="Calibri Light"/>
              </a:rPr>
              <a:t>Java GridLayout</a:t>
            </a:r>
            <a:endParaRPr b="0" lang="en-IN" sz="4400" spc="-1" strike="noStrike">
              <a:solidFill>
                <a:srgbClr val="000000"/>
              </a:solidFill>
              <a:latin typeface="Arial"/>
            </a:endParaRPr>
          </a:p>
        </p:txBody>
      </p:sp>
      <p:sp>
        <p:nvSpPr>
          <p:cNvPr id="188" name="PlaceHolder 2"/>
          <p:cNvSpPr>
            <a:spLocks noGrp="1"/>
          </p:cNvSpPr>
          <p:nvPr>
            <p:ph/>
          </p:nvPr>
        </p:nvSpPr>
        <p:spPr>
          <a:xfrm>
            <a:off x="838080" y="1825560"/>
            <a:ext cx="5180760" cy="435060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Java GridLayout class is used to arrange the components in a rectangular grid. One component is displayed in each rectangle.</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(3, 3) – Grid </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pic>
        <p:nvPicPr>
          <p:cNvPr id="189" name="Picture 2" descr="Java GridLayout"/>
          <p:cNvPicPr/>
          <p:nvPr/>
        </p:nvPicPr>
        <p:blipFill>
          <a:blip r:embed="rId1"/>
          <a:stretch/>
        </p:blipFill>
        <p:spPr>
          <a:xfrm>
            <a:off x="6527160" y="1582560"/>
            <a:ext cx="3466440" cy="3342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000000"/>
                </a:solidFill>
                <a:latin typeface="Calibri Light"/>
              </a:rPr>
              <a:t>                       </a:t>
            </a:r>
            <a:r>
              <a:rPr b="1" lang="en-US" sz="4000" spc="-1" strike="noStrike">
                <a:solidFill>
                  <a:srgbClr val="000000"/>
                </a:solidFill>
                <a:latin typeface="Calibri Light"/>
              </a:rPr>
              <a:t>  </a:t>
            </a:r>
            <a:r>
              <a:rPr b="1" lang="en-US" sz="4000" spc="-1" strike="noStrike">
                <a:solidFill>
                  <a:srgbClr val="000000"/>
                </a:solidFill>
                <a:latin typeface="Calibri Light"/>
              </a:rPr>
              <a:t>Java FlowLayout</a:t>
            </a:r>
            <a:endParaRPr b="0" lang="en-IN" sz="4000" spc="-1" strike="noStrike">
              <a:solidFill>
                <a:srgbClr val="000000"/>
              </a:solidFill>
              <a:latin typeface="Arial"/>
            </a:endParaRPr>
          </a:p>
        </p:txBody>
      </p:sp>
      <p:sp>
        <p:nvSpPr>
          <p:cNvPr id="191" name="PlaceHolder 2"/>
          <p:cNvSpPr>
            <a:spLocks noGrp="1"/>
          </p:cNvSpPr>
          <p:nvPr>
            <p:ph/>
          </p:nvPr>
        </p:nvSpPr>
        <p:spPr>
          <a:xfrm>
            <a:off x="838080" y="1825560"/>
            <a:ext cx="5180760" cy="435060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Java FlowLayout class is used to arrange the components in a line, one after another (in a flow). It is the default layout of the applet or panel.Allignment of flowlayout are : </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LEFT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RIGHT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CENTER</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pic>
        <p:nvPicPr>
          <p:cNvPr id="192" name="Picture 2" descr="Java FlowLayout"/>
          <p:cNvPicPr/>
          <p:nvPr/>
        </p:nvPicPr>
        <p:blipFill>
          <a:blip r:embed="rId1"/>
          <a:stretch/>
        </p:blipFill>
        <p:spPr>
          <a:xfrm>
            <a:off x="6284880" y="1825560"/>
            <a:ext cx="4532760" cy="4110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000000"/>
                </a:solidFill>
                <a:latin typeface="Calibri Light"/>
              </a:rPr>
              <a:t> </a:t>
            </a:r>
            <a:r>
              <a:rPr b="1" lang="en-US" sz="4400" spc="-1" strike="noStrike">
                <a:solidFill>
                  <a:srgbClr val="000000"/>
                </a:solidFill>
                <a:latin typeface="Calibri Light"/>
              </a:rPr>
              <a:t>Java CardLayout</a:t>
            </a:r>
            <a:endParaRPr b="0" lang="en-IN" sz="4400" spc="-1" strike="noStrike">
              <a:solidFill>
                <a:srgbClr val="000000"/>
              </a:solidFill>
              <a:latin typeface="Arial"/>
            </a:endParaRPr>
          </a:p>
        </p:txBody>
      </p:sp>
      <p:sp>
        <p:nvSpPr>
          <p:cNvPr id="194" name="PlaceHolder 2"/>
          <p:cNvSpPr>
            <a:spLocks noGrp="1"/>
          </p:cNvSpPr>
          <p:nvPr>
            <p:ph/>
          </p:nvPr>
        </p:nvSpPr>
        <p:spPr>
          <a:xfrm>
            <a:off x="838080" y="1825560"/>
            <a:ext cx="5180760" cy="4350600"/>
          </a:xfrm>
          <a:prstGeom prst="rect">
            <a:avLst/>
          </a:prstGeom>
          <a:noFill/>
          <a:ln w="0">
            <a:noFill/>
          </a:ln>
        </p:spPr>
        <p:txBody>
          <a:bodyPr lIns="0" rIns="0" tIns="0" bIns="0" anchor="t">
            <a:normAutofit/>
          </a:bodyPr>
          <a:p>
            <a:pPr marL="294840" indent="-294840">
              <a:lnSpc>
                <a:spcPct val="90000"/>
              </a:lnSpc>
              <a:spcBef>
                <a:spcPts val="1001"/>
              </a:spcBef>
              <a:buClr>
                <a:srgbClr val="000000"/>
              </a:buClr>
              <a:buFont typeface="Arial"/>
              <a:buChar char="•"/>
            </a:pPr>
            <a:r>
              <a:rPr b="0" lang="en-US" sz="2800" spc="-1" strike="noStrike">
                <a:solidFill>
                  <a:srgbClr val="000000"/>
                </a:solidFill>
                <a:latin typeface="Calibri"/>
              </a:rPr>
              <a:t>The </a:t>
            </a:r>
            <a:r>
              <a:rPr b="1" lang="en-US" sz="2800" spc="-1" strike="noStrike">
                <a:solidFill>
                  <a:srgbClr val="000000"/>
                </a:solidFill>
                <a:latin typeface="Calibri"/>
              </a:rPr>
              <a:t>Java </a:t>
            </a:r>
            <a:r>
              <a:rPr b="1" lang="en-US" sz="3200" spc="-1" strike="noStrike">
                <a:solidFill>
                  <a:srgbClr val="000000"/>
                </a:solidFill>
                <a:latin typeface="Calibri"/>
              </a:rPr>
              <a:t>CardLayout</a:t>
            </a:r>
            <a:r>
              <a:rPr b="0" lang="en-US" sz="3200" spc="-1" strike="noStrike">
                <a:solidFill>
                  <a:srgbClr val="000000"/>
                </a:solidFill>
                <a:latin typeface="Calibri"/>
              </a:rPr>
              <a:t> class</a:t>
            </a:r>
            <a:r>
              <a:rPr b="0" lang="en-US" sz="2800" spc="-1" strike="noStrike">
                <a:solidFill>
                  <a:srgbClr val="000000"/>
                </a:solidFill>
                <a:latin typeface="Calibri"/>
              </a:rPr>
              <a:t> manages the components in such a manner that only one component is visible at a time. It treats each component as a card that is why it is known as CardLayout.</a:t>
            </a:r>
            <a:endParaRPr b="0" lang="en-IN" sz="2800" spc="-1" strike="noStrike">
              <a:solidFill>
                <a:srgbClr val="000000"/>
              </a:solidFill>
              <a:latin typeface="Arial"/>
            </a:endParaRPr>
          </a:p>
          <a:p>
            <a:pPr marL="294840" indent="-294840">
              <a:lnSpc>
                <a:spcPct val="90000"/>
              </a:lnSpc>
              <a:spcBef>
                <a:spcPts val="1001"/>
              </a:spcBef>
              <a:buClr>
                <a:srgbClr val="000000"/>
              </a:buClr>
              <a:buFont typeface="Arial"/>
              <a:buChar char="•"/>
            </a:pPr>
            <a:r>
              <a:rPr b="0" lang="en-US" sz="2800" spc="-1" strike="noStrike">
                <a:solidFill>
                  <a:srgbClr val="000000"/>
                </a:solidFill>
                <a:latin typeface="Calibri"/>
              </a:rPr>
              <a:t>Commonly used methods are as follows : </a:t>
            </a:r>
            <a:endParaRPr b="0" lang="en-IN" sz="2800" spc="-1" strike="noStrike">
              <a:solidFill>
                <a:srgbClr val="000000"/>
              </a:solidFill>
              <a:latin typeface="Arial"/>
            </a:endParaRPr>
          </a:p>
        </p:txBody>
      </p:sp>
      <p:sp>
        <p:nvSpPr>
          <p:cNvPr id="195" name="PlaceHolder 3"/>
          <p:cNvSpPr>
            <a:spLocks noGrp="1"/>
          </p:cNvSpPr>
          <p:nvPr>
            <p:ph/>
          </p:nvPr>
        </p:nvSpPr>
        <p:spPr>
          <a:xfrm>
            <a:off x="6172200" y="1825560"/>
            <a:ext cx="5180760" cy="4350600"/>
          </a:xfrm>
          <a:prstGeom prst="rect">
            <a:avLst/>
          </a:prstGeom>
          <a:noFill/>
          <a:ln w="0">
            <a:noFill/>
          </a:ln>
        </p:spPr>
        <p:txBody>
          <a:bodyPr lIns="0" rIns="0" tIns="0" bIns="0" anchor="t">
            <a:normAutofit fontScale="74000"/>
          </a:bodyPr>
          <a:p>
            <a:pPr marL="217800" indent="-217800">
              <a:lnSpc>
                <a:spcPct val="90000"/>
              </a:lnSpc>
              <a:spcBef>
                <a:spcPts val="1001"/>
              </a:spcBef>
              <a:buClr>
                <a:srgbClr val="000000"/>
              </a:buClr>
              <a:buFont typeface="Arial"/>
              <a:buChar char="•"/>
            </a:pPr>
            <a:r>
              <a:rPr b="1" lang="en-US" sz="2800" spc="-1" strike="noStrike">
                <a:solidFill>
                  <a:srgbClr val="000000"/>
                </a:solidFill>
                <a:latin typeface="Calibri"/>
              </a:rPr>
              <a:t>public void next(Container parent):</a:t>
            </a:r>
            <a:r>
              <a:rPr b="0" lang="en-US" sz="2800" spc="-1" strike="noStrike">
                <a:solidFill>
                  <a:srgbClr val="000000"/>
                </a:solidFill>
                <a:latin typeface="Calibri"/>
              </a:rPr>
              <a:t> is used to flip to the next card of the given container.</a:t>
            </a:r>
            <a:endParaRPr b="0" lang="en-IN" sz="2800" spc="-1" strike="noStrike">
              <a:solidFill>
                <a:srgbClr val="000000"/>
              </a:solidFill>
              <a:latin typeface="Arial"/>
            </a:endParaRPr>
          </a:p>
          <a:p>
            <a:pPr marL="217800" indent="-217800">
              <a:lnSpc>
                <a:spcPct val="90000"/>
              </a:lnSpc>
              <a:spcBef>
                <a:spcPts val="1001"/>
              </a:spcBef>
              <a:buClr>
                <a:srgbClr val="000000"/>
              </a:buClr>
              <a:buFont typeface="Arial"/>
              <a:buChar char="•"/>
            </a:pPr>
            <a:r>
              <a:rPr b="1" lang="en-US" sz="2800" spc="-1" strike="noStrike">
                <a:solidFill>
                  <a:srgbClr val="000000"/>
                </a:solidFill>
                <a:latin typeface="Calibri"/>
              </a:rPr>
              <a:t>public void previous(Container parent):</a:t>
            </a:r>
            <a:r>
              <a:rPr b="0" lang="en-US" sz="2800" spc="-1" strike="noStrike">
                <a:solidFill>
                  <a:srgbClr val="000000"/>
                </a:solidFill>
                <a:latin typeface="Calibri"/>
              </a:rPr>
              <a:t> is used to flip to the previous card of the given container.</a:t>
            </a:r>
            <a:endParaRPr b="0" lang="en-IN" sz="2800" spc="-1" strike="noStrike">
              <a:solidFill>
                <a:srgbClr val="000000"/>
              </a:solidFill>
              <a:latin typeface="Arial"/>
            </a:endParaRPr>
          </a:p>
          <a:p>
            <a:pPr marL="217800" indent="-217800">
              <a:lnSpc>
                <a:spcPct val="90000"/>
              </a:lnSpc>
              <a:spcBef>
                <a:spcPts val="1001"/>
              </a:spcBef>
              <a:buClr>
                <a:srgbClr val="000000"/>
              </a:buClr>
              <a:buFont typeface="Arial"/>
              <a:buChar char="•"/>
            </a:pPr>
            <a:r>
              <a:rPr b="1" lang="en-US" sz="2800" spc="-1" strike="noStrike">
                <a:solidFill>
                  <a:srgbClr val="000000"/>
                </a:solidFill>
                <a:latin typeface="Calibri"/>
              </a:rPr>
              <a:t>public void first(Container parent):</a:t>
            </a:r>
            <a:r>
              <a:rPr b="0" lang="en-US" sz="2800" spc="-1" strike="noStrike">
                <a:solidFill>
                  <a:srgbClr val="000000"/>
                </a:solidFill>
                <a:latin typeface="Calibri"/>
              </a:rPr>
              <a:t> is used to flip to the first card of the given container.</a:t>
            </a:r>
            <a:endParaRPr b="0" lang="en-IN" sz="2800" spc="-1" strike="noStrike">
              <a:solidFill>
                <a:srgbClr val="000000"/>
              </a:solidFill>
              <a:latin typeface="Arial"/>
            </a:endParaRPr>
          </a:p>
          <a:p>
            <a:pPr marL="217800" indent="-217800">
              <a:lnSpc>
                <a:spcPct val="90000"/>
              </a:lnSpc>
              <a:spcBef>
                <a:spcPts val="1001"/>
              </a:spcBef>
              <a:buClr>
                <a:srgbClr val="000000"/>
              </a:buClr>
              <a:buFont typeface="Arial"/>
              <a:buChar char="•"/>
            </a:pPr>
            <a:r>
              <a:rPr b="1" lang="en-US" sz="2800" spc="-1" strike="noStrike">
                <a:solidFill>
                  <a:srgbClr val="000000"/>
                </a:solidFill>
                <a:latin typeface="Calibri"/>
              </a:rPr>
              <a:t>public void last(Container parent):</a:t>
            </a:r>
            <a:r>
              <a:rPr b="0" lang="en-US" sz="2800" spc="-1" strike="noStrike">
                <a:solidFill>
                  <a:srgbClr val="000000"/>
                </a:solidFill>
                <a:latin typeface="Calibri"/>
              </a:rPr>
              <a:t> is used to flip to the last card of the given container.</a:t>
            </a:r>
            <a:endParaRPr b="0" lang="en-IN" sz="2800" spc="-1" strike="noStrike">
              <a:solidFill>
                <a:srgbClr val="000000"/>
              </a:solidFill>
              <a:latin typeface="Arial"/>
            </a:endParaRPr>
          </a:p>
          <a:p>
            <a:pPr marL="217800" indent="-217800">
              <a:lnSpc>
                <a:spcPct val="90000"/>
              </a:lnSpc>
              <a:spcBef>
                <a:spcPts val="1001"/>
              </a:spcBef>
              <a:buClr>
                <a:srgbClr val="000000"/>
              </a:buClr>
              <a:buFont typeface="Arial"/>
              <a:buChar char="•"/>
            </a:pPr>
            <a:r>
              <a:rPr b="1" lang="en-US" sz="2800" spc="-1" strike="noStrike">
                <a:solidFill>
                  <a:srgbClr val="000000"/>
                </a:solidFill>
                <a:latin typeface="Calibri"/>
              </a:rPr>
              <a:t>public void show(Container parent, String name):</a:t>
            </a:r>
            <a:r>
              <a:rPr b="0" lang="en-US" sz="2800" spc="-1" strike="noStrike">
                <a:solidFill>
                  <a:srgbClr val="000000"/>
                </a:solidFill>
                <a:latin typeface="Calibri"/>
              </a:rPr>
              <a:t> is used to flip to the specified card with the given name.</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100000"/>
              </a:lnSpc>
              <a:buNone/>
              <a:tabLst>
                <a:tab algn="l" pos="0"/>
              </a:tabLst>
            </a:pPr>
            <a:r>
              <a:rPr b="1" lang="en-US" sz="1800" spc="-1" strike="noStrike">
                <a:solidFill>
                  <a:srgbClr val="000000"/>
                </a:solidFill>
                <a:latin typeface="Calibri"/>
              </a:rPr>
              <a:t>                                                                          </a:t>
            </a:r>
            <a:r>
              <a:rPr b="1" lang="en-US" sz="3600" spc="-1" strike="noStrike">
                <a:solidFill>
                  <a:srgbClr val="000000"/>
                </a:solidFill>
                <a:latin typeface="Calibri"/>
              </a:rPr>
              <a:t>  </a:t>
            </a:r>
            <a:r>
              <a:rPr b="1" lang="en-US" sz="4000" spc="-1" strike="noStrike">
                <a:solidFill>
                  <a:srgbClr val="000000"/>
                </a:solidFill>
                <a:latin typeface="Calibri"/>
              </a:rPr>
              <a:t> </a:t>
            </a:r>
            <a:r>
              <a:rPr b="1" lang="en-US" sz="4000" spc="-1" strike="noStrike">
                <a:solidFill>
                  <a:srgbClr val="000000"/>
                </a:solidFill>
                <a:latin typeface="Calibri"/>
              </a:rPr>
              <a:t>Box Layout</a:t>
            </a:r>
            <a:endParaRPr b="0" lang="en-IN" sz="4000" spc="-1" strike="noStrike">
              <a:solidFill>
                <a:srgbClr val="000000"/>
              </a:solidFill>
              <a:latin typeface="Arial"/>
            </a:endParaRPr>
          </a:p>
        </p:txBody>
      </p:sp>
      <p:pic>
        <p:nvPicPr>
          <p:cNvPr id="197" name="" descr=""/>
          <p:cNvPicPr/>
          <p:nvPr/>
        </p:nvPicPr>
        <p:blipFill>
          <a:blip r:embed="rId1"/>
          <a:stretch/>
        </p:blipFill>
        <p:spPr>
          <a:xfrm>
            <a:off x="837720" y="2160000"/>
            <a:ext cx="2527920" cy="2886480"/>
          </a:xfrm>
          <a:prstGeom prst="rect">
            <a:avLst/>
          </a:prstGeom>
          <a:ln w="0">
            <a:noFill/>
          </a:ln>
        </p:spPr>
      </p:pic>
      <p:pic>
        <p:nvPicPr>
          <p:cNvPr id="198" name="" descr=""/>
          <p:cNvPicPr/>
          <p:nvPr/>
        </p:nvPicPr>
        <p:blipFill>
          <a:blip r:embed="rId2"/>
          <a:stretch/>
        </p:blipFill>
        <p:spPr>
          <a:xfrm>
            <a:off x="3780360" y="2160000"/>
            <a:ext cx="2159280" cy="2879640"/>
          </a:xfrm>
          <a:prstGeom prst="rect">
            <a:avLst/>
          </a:prstGeom>
          <a:ln w="0">
            <a:noFill/>
          </a:ln>
        </p:spPr>
      </p:pic>
      <p:sp>
        <p:nvSpPr>
          <p:cNvPr id="199" name="PlaceHolder 2"/>
          <p:cNvSpPr>
            <a:spLocks noGrp="1"/>
          </p:cNvSpPr>
          <p:nvPr>
            <p:ph/>
          </p:nvPr>
        </p:nvSpPr>
        <p:spPr>
          <a:xfrm>
            <a:off x="6831720" y="1884960"/>
            <a:ext cx="4327920" cy="40546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The Java BoxLayout class is used to arrange the components either vertically or horizontally. </a:t>
            </a:r>
            <a:endParaRPr b="0" lang="en-IN" sz="32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For this purpose, the BoxLayout class provides constants like X_AXIS, Y_AXIS, etc..</a:t>
            </a:r>
            <a:endParaRPr b="0" lang="en-IN" sz="3200" spc="-1" strike="noStrike">
              <a:solidFill>
                <a:srgbClr val="000000"/>
              </a:solidFill>
              <a:latin typeface="Arial"/>
            </a:endParaRPr>
          </a:p>
        </p:txBody>
      </p:sp>
      <p:sp>
        <p:nvSpPr>
          <p:cNvPr id="200" name=""/>
          <p:cNvSpPr/>
          <p:nvPr/>
        </p:nvSpPr>
        <p:spPr>
          <a:xfrm>
            <a:off x="6534720" y="3907080"/>
            <a:ext cx="18036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02" name="Picture 2" descr="Exercise 4"/>
          <p:cNvPicPr/>
          <p:nvPr/>
        </p:nvPicPr>
        <p:blipFill>
          <a:blip r:embed="rId1"/>
          <a:stretch/>
        </p:blipFill>
        <p:spPr>
          <a:xfrm>
            <a:off x="838080" y="365040"/>
            <a:ext cx="10514880" cy="62280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1" lang="en-US" sz="4400" spc="-1" strike="noStrike">
                <a:solidFill>
                  <a:srgbClr val="000000"/>
                </a:solidFill>
                <a:latin typeface="Calibri"/>
              </a:rPr>
              <a:t>Event </a:t>
            </a:r>
            <a:endParaRPr b="0" lang="en-IN" sz="4400" spc="-1" strike="noStrike">
              <a:solidFill>
                <a:srgbClr val="000000"/>
              </a:solidFill>
              <a:latin typeface="Arial"/>
            </a:endParaRPr>
          </a:p>
        </p:txBody>
      </p:sp>
      <p:sp>
        <p:nvSpPr>
          <p:cNvPr id="20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Changing the state of an object is known as an event. For example, click on button, dragging mouse etc. The java.awt.event package provides many event classes and Listener interfaces for event handling.</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Event Handling is </a:t>
            </a:r>
            <a:r>
              <a:rPr b="1" lang="en-US" sz="3200" spc="-1" strike="noStrike">
                <a:solidFill>
                  <a:srgbClr val="000000"/>
                </a:solidFill>
                <a:latin typeface="Calibri"/>
              </a:rPr>
              <a:t>the mechanism that controls the event and decides what should happen if an event occurs</a:t>
            </a:r>
            <a:r>
              <a:rPr b="0" lang="en-US" sz="3200" spc="-1" strike="noStrike">
                <a:solidFill>
                  <a:srgbClr val="000000"/>
                </a:solidFill>
                <a:latin typeface="Calibri"/>
              </a:rPr>
              <a:t>. This mechanism have the code which is known as event handler that is executed when an event occurs. Java Uses the Delegation Event Model to handle the events.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0" lang="en-US" sz="4400" spc="-1" strike="noStrike">
                <a:solidFill>
                  <a:srgbClr val="000000"/>
                </a:solidFill>
                <a:latin typeface="Calibri Light"/>
              </a:rPr>
              <a:t>Event</a:t>
            </a:r>
            <a:endParaRPr b="0" lang="en-IN" sz="4400" spc="-1" strike="noStrike">
              <a:solidFill>
                <a:srgbClr val="000000"/>
              </a:solidFill>
              <a:latin typeface="Arial"/>
            </a:endParaRPr>
          </a:p>
        </p:txBody>
      </p:sp>
      <p:sp>
        <p:nvSpPr>
          <p:cNvPr id="20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In the delegation model, an event is an object that describes a state change in a source. </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events generated by interacting directly </a:t>
            </a:r>
            <a:endParaRPr b="0" lang="en-IN"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pressing a button </a:t>
            </a:r>
            <a:endParaRPr b="0" lang="en-IN"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entering a character via the keyboard </a:t>
            </a:r>
            <a:endParaRPr b="0" lang="en-IN"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selecting an item in a list </a:t>
            </a:r>
            <a:endParaRPr b="0" lang="en-IN"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clicking the mouse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lnSpc>
                <a:spcPct val="100000"/>
              </a:lnSpc>
              <a:buNone/>
              <a:tabLst>
                <a:tab algn="l" pos="0"/>
              </a:tabLst>
            </a:pPr>
            <a:r>
              <a:rPr b="1" lang="en-US" sz="4000" spc="-1" strike="noStrike">
                <a:solidFill>
                  <a:srgbClr val="000000"/>
                </a:solidFill>
                <a:latin typeface="Calibri"/>
              </a:rPr>
              <a:t>Event Delegation Model</a:t>
            </a:r>
            <a:endParaRPr b="0" lang="en-IN" sz="4000" spc="-1" strike="noStrike">
              <a:solidFill>
                <a:srgbClr val="000000"/>
              </a:solidFill>
              <a:latin typeface="Arial"/>
            </a:endParaRPr>
          </a:p>
        </p:txBody>
      </p:sp>
      <p:sp>
        <p:nvSpPr>
          <p:cNvPr id="208"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Arial"/>
            </a:endParaRPr>
          </a:p>
        </p:txBody>
      </p:sp>
      <p:pic>
        <p:nvPicPr>
          <p:cNvPr id="209" name="" descr=""/>
          <p:cNvPicPr/>
          <p:nvPr/>
        </p:nvPicPr>
        <p:blipFill>
          <a:blip r:embed="rId1"/>
          <a:stretch/>
        </p:blipFill>
        <p:spPr>
          <a:xfrm>
            <a:off x="838080" y="1411200"/>
            <a:ext cx="10681560" cy="42854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100000"/>
              </a:lnSpc>
              <a:buNone/>
              <a:tabLst>
                <a:tab algn="l" pos="0"/>
              </a:tabLst>
            </a:pPr>
            <a:r>
              <a:rPr b="1" lang="en-US" sz="1800" spc="-1" strike="noStrike">
                <a:solidFill>
                  <a:srgbClr val="000000"/>
                </a:solidFill>
                <a:latin typeface="Calibri"/>
              </a:rPr>
              <a:t>	</a:t>
            </a:r>
            <a:r>
              <a:rPr b="1" lang="en-US" sz="1800" spc="-1" strike="noStrike">
                <a:solidFill>
                  <a:srgbClr val="000000"/>
                </a:solidFill>
                <a:latin typeface="Calibri"/>
              </a:rPr>
              <a:t>	</a:t>
            </a:r>
            <a:r>
              <a:rPr b="1" lang="en-US" sz="1800" spc="-1" strike="noStrike">
                <a:solidFill>
                  <a:srgbClr val="000000"/>
                </a:solidFill>
                <a:latin typeface="Calibri"/>
              </a:rPr>
              <a:t>	</a:t>
            </a:r>
            <a:r>
              <a:rPr b="1" lang="en-US" sz="4000" spc="-1" strike="noStrike">
                <a:solidFill>
                  <a:srgbClr val="000000"/>
                </a:solidFill>
                <a:latin typeface="Calibri"/>
              </a:rPr>
              <a:t>Event Delegation Model</a:t>
            </a:r>
            <a:endParaRPr b="0" lang="en-IN" sz="4000" spc="-1" strike="noStrike">
              <a:solidFill>
                <a:srgbClr val="000000"/>
              </a:solidFill>
              <a:latin typeface="Arial"/>
            </a:endParaRPr>
          </a:p>
        </p:txBody>
      </p:sp>
      <p:sp>
        <p:nvSpPr>
          <p:cNvPr id="211" name="PlaceHolder 2"/>
          <p:cNvSpPr>
            <a:spLocks noGrp="1"/>
          </p:cNvSpPr>
          <p:nvPr>
            <p:ph/>
          </p:nvPr>
        </p:nvSpPr>
        <p:spPr>
          <a:xfrm>
            <a:off x="838080" y="1260000"/>
            <a:ext cx="10514880" cy="4916160"/>
          </a:xfrm>
          <a:prstGeom prst="rect">
            <a:avLst/>
          </a:prstGeom>
          <a:noFill/>
          <a:ln w="0">
            <a:noFill/>
          </a:ln>
        </p:spPr>
        <p:txBody>
          <a:bodyPr lIns="0" rIns="0" tIns="0" bIns="0" anchor="t">
            <a:normAutofit fontScale="97000"/>
          </a:bodyPr>
          <a:p>
            <a:pPr marL="419040" indent="0">
              <a:lnSpc>
                <a:spcPct val="90000"/>
              </a:lnSpc>
              <a:spcBef>
                <a:spcPts val="1417"/>
              </a:spcBef>
              <a:buNone/>
              <a:tabLst>
                <a:tab algn="l" pos="0"/>
              </a:tabLst>
            </a:pPr>
            <a:r>
              <a:rPr b="0" lang="en-US" sz="2600" spc="-1" strike="noStrike">
                <a:solidFill>
                  <a:srgbClr val="000000"/>
                </a:solidFill>
                <a:latin typeface="Calibri"/>
              </a:rPr>
              <a:t>The delegation event model, which defines standard and consistent mechanisms to generate and process events.</a:t>
            </a:r>
            <a:endParaRPr b="0" lang="en-IN" sz="2600" spc="-1" strike="noStrike">
              <a:solidFill>
                <a:srgbClr val="000000"/>
              </a:solidFill>
              <a:latin typeface="Arial"/>
            </a:endParaRPr>
          </a:p>
          <a:p>
            <a:pPr marL="419040" indent="-314280">
              <a:lnSpc>
                <a:spcPct val="90000"/>
              </a:lnSpc>
              <a:spcBef>
                <a:spcPts val="1417"/>
              </a:spcBef>
              <a:buClr>
                <a:srgbClr val="000000"/>
              </a:buClr>
              <a:buSzPct val="45000"/>
              <a:buFont typeface="Wingdings" charset="2"/>
              <a:buChar char=""/>
              <a:tabLst>
                <a:tab algn="l" pos="0"/>
              </a:tabLst>
            </a:pPr>
            <a:r>
              <a:rPr b="0" lang="en-US" sz="2600" spc="-1" strike="noStrike">
                <a:solidFill>
                  <a:srgbClr val="000000"/>
                </a:solidFill>
                <a:latin typeface="Calibri"/>
              </a:rPr>
              <a:t> </a:t>
            </a:r>
            <a:r>
              <a:rPr b="0" lang="en-US" sz="2600" spc="-1" strike="noStrike">
                <a:solidFill>
                  <a:srgbClr val="000000"/>
                </a:solidFill>
                <a:latin typeface="Calibri"/>
              </a:rPr>
              <a:t>Its concept is quite simple: a source generates an event and sends it to</a:t>
            </a:r>
            <a:endParaRPr b="0" lang="en-IN" sz="2600" spc="-1" strike="noStrike">
              <a:solidFill>
                <a:srgbClr val="000000"/>
              </a:solidFill>
              <a:latin typeface="Arial"/>
            </a:endParaRPr>
          </a:p>
          <a:p>
            <a:pPr marL="419040" indent="0">
              <a:lnSpc>
                <a:spcPct val="90000"/>
              </a:lnSpc>
              <a:spcBef>
                <a:spcPts val="1417"/>
              </a:spcBef>
              <a:buNone/>
              <a:tabLst>
                <a:tab algn="l" pos="0"/>
              </a:tabLst>
            </a:pPr>
            <a:r>
              <a:rPr b="0" lang="en-US" sz="2600" spc="-1" strike="noStrike">
                <a:solidFill>
                  <a:srgbClr val="000000"/>
                </a:solidFill>
                <a:latin typeface="Calibri"/>
              </a:rPr>
              <a:t>one or more listeners. In this scheme, the listener simply waits until it receives an event.</a:t>
            </a:r>
            <a:endParaRPr b="0" lang="en-IN" sz="2600" spc="-1" strike="noStrike">
              <a:solidFill>
                <a:srgbClr val="000000"/>
              </a:solidFill>
              <a:latin typeface="Arial"/>
            </a:endParaRPr>
          </a:p>
          <a:p>
            <a:pPr marL="419040" indent="0">
              <a:lnSpc>
                <a:spcPct val="90000"/>
              </a:lnSpc>
              <a:spcBef>
                <a:spcPts val="1417"/>
              </a:spcBef>
              <a:buNone/>
              <a:tabLst>
                <a:tab algn="l" pos="0"/>
              </a:tabLst>
            </a:pPr>
            <a:r>
              <a:rPr b="0" lang="en-US" sz="2600" spc="-1" strike="noStrike">
                <a:solidFill>
                  <a:srgbClr val="000000"/>
                </a:solidFill>
                <a:latin typeface="Calibri"/>
              </a:rPr>
              <a:t>Once received, the listener processes the event and then returns. </a:t>
            </a:r>
            <a:endParaRPr b="0" lang="en-IN" sz="2600" spc="-1" strike="noStrike">
              <a:solidFill>
                <a:srgbClr val="000000"/>
              </a:solidFill>
              <a:latin typeface="Arial"/>
            </a:endParaRPr>
          </a:p>
          <a:p>
            <a:pPr marL="419040" indent="-314280">
              <a:lnSpc>
                <a:spcPct val="90000"/>
              </a:lnSpc>
              <a:spcBef>
                <a:spcPts val="1417"/>
              </a:spcBef>
              <a:buClr>
                <a:srgbClr val="000000"/>
              </a:buClr>
              <a:buSzPct val="45000"/>
              <a:buFont typeface="Wingdings" charset="2"/>
              <a:buChar char=""/>
              <a:tabLst>
                <a:tab algn="l" pos="0"/>
              </a:tabLst>
            </a:pPr>
            <a:r>
              <a:rPr b="0" lang="en-US" sz="2600" spc="-1" strike="noStrike">
                <a:solidFill>
                  <a:srgbClr val="000000"/>
                </a:solidFill>
                <a:latin typeface="Calibri"/>
              </a:rPr>
              <a:t>The advantage of this design is that the application logic that processes events is cleanly separated from the user interface logic that generates those events.</a:t>
            </a:r>
            <a:endParaRPr b="0" lang="en-IN" sz="2600" spc="-1" strike="noStrike">
              <a:solidFill>
                <a:srgbClr val="000000"/>
              </a:solidFill>
              <a:latin typeface="Arial"/>
            </a:endParaRPr>
          </a:p>
          <a:p>
            <a:pPr marL="419040" indent="0">
              <a:lnSpc>
                <a:spcPct val="90000"/>
              </a:lnSpc>
              <a:spcBef>
                <a:spcPts val="1417"/>
              </a:spcBef>
              <a:buNone/>
              <a:tabLst>
                <a:tab algn="l" pos="0"/>
              </a:tabLst>
            </a:pPr>
            <a:r>
              <a:rPr b="0" lang="en-US" sz="2600" spc="-1" strike="noStrike">
                <a:solidFill>
                  <a:srgbClr val="000000"/>
                </a:solidFill>
                <a:latin typeface="Calibri"/>
              </a:rPr>
              <a:t>In the delegation event model, listeners must register with a source in order to receive anevent notification. This provides an important benefit: notifications are sent only to listeners that want to receive them.</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000000"/>
                </a:solidFill>
                <a:latin typeface="Calibri Light"/>
              </a:rPr>
              <a:t>Javax.swing components</a:t>
            </a:r>
            <a:endParaRPr b="0" lang="en-IN" sz="4400" spc="-1" strike="noStrike">
              <a:solidFill>
                <a:srgbClr val="000000"/>
              </a:solidFill>
              <a:latin typeface="Arial"/>
            </a:endParaRPr>
          </a:p>
        </p:txBody>
      </p:sp>
      <p:pic>
        <p:nvPicPr>
          <p:cNvPr id="170" name="Picture 2" descr="How to Create a Java Gui with Swing - Examples Java Code Geeks - 2022"/>
          <p:cNvPicPr/>
          <p:nvPr/>
        </p:nvPicPr>
        <p:blipFill>
          <a:blip r:embed="rId1"/>
          <a:stretch/>
        </p:blipFill>
        <p:spPr>
          <a:xfrm>
            <a:off x="838080" y="1584000"/>
            <a:ext cx="10352880" cy="45921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13" name="Picture 2" descr="Event Handling in Java - GeeksforGeeks"/>
          <p:cNvPicPr/>
          <p:nvPr/>
        </p:nvPicPr>
        <p:blipFill>
          <a:blip r:embed="rId1"/>
          <a:stretch/>
        </p:blipFill>
        <p:spPr>
          <a:xfrm>
            <a:off x="838080" y="218880"/>
            <a:ext cx="10514880" cy="5704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100000"/>
              </a:lnSpc>
              <a:buNone/>
              <a:tabLst>
                <a:tab algn="l" pos="0"/>
              </a:tabLst>
            </a:pPr>
            <a:r>
              <a:rPr b="0" lang="en-US" sz="4000" spc="-1" strike="noStrike">
                <a:solidFill>
                  <a:srgbClr val="000000"/>
                </a:solidFill>
                <a:latin typeface="Calibri"/>
              </a:rPr>
              <a:t>                                  </a:t>
            </a:r>
            <a:r>
              <a:rPr b="1" lang="en-US" sz="4000" spc="-1" strike="noStrike">
                <a:solidFill>
                  <a:srgbClr val="000000"/>
                </a:solidFill>
                <a:latin typeface="Calibri"/>
              </a:rPr>
              <a:t>Event Source</a:t>
            </a:r>
            <a:endParaRPr b="0" lang="en-IN" sz="4000" spc="-1" strike="noStrike">
              <a:solidFill>
                <a:srgbClr val="000000"/>
              </a:solidFill>
              <a:latin typeface="Arial"/>
            </a:endParaRPr>
          </a:p>
        </p:txBody>
      </p:sp>
      <p:sp>
        <p:nvSpPr>
          <p:cNvPr id="215" name="PlaceHolder 2"/>
          <p:cNvSpPr>
            <a:spLocks noGrp="1"/>
          </p:cNvSpPr>
          <p:nvPr>
            <p:ph/>
          </p:nvPr>
        </p:nvSpPr>
        <p:spPr>
          <a:xfrm>
            <a:off x="838080" y="1825560"/>
            <a:ext cx="10514880" cy="4350600"/>
          </a:xfrm>
          <a:prstGeom prst="rect">
            <a:avLst/>
          </a:prstGeom>
          <a:noFill/>
          <a:ln w="0">
            <a:noFill/>
          </a:ln>
        </p:spPr>
        <p:txBody>
          <a:bodyPr lIns="0" rIns="0" tIns="0" bIns="0" anchor="t">
            <a:normAutofit fontScale="88000"/>
          </a:bodyPr>
          <a:p>
            <a:pPr marL="380160" indent="-28512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A source is an object that generates an event. This occurs when the internal state of that object changes in some way. Sources may generate more than one type of event.</a:t>
            </a:r>
            <a:endParaRPr b="0" lang="en-IN" sz="3200" spc="-1" strike="noStrike">
              <a:solidFill>
                <a:srgbClr val="000000"/>
              </a:solidFill>
              <a:latin typeface="Arial"/>
            </a:endParaRPr>
          </a:p>
          <a:p>
            <a:pPr marL="380160" indent="-28512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A source must register listeners in order for the listeners to receive notifications about a specific type of event. Each type of event has its own registration method.</a:t>
            </a:r>
            <a:endParaRPr b="0" lang="en-IN" sz="3200" spc="-1" strike="noStrike">
              <a:solidFill>
                <a:srgbClr val="000000"/>
              </a:solidFill>
              <a:latin typeface="Arial"/>
            </a:endParaRPr>
          </a:p>
          <a:p>
            <a:pPr marL="380160" indent="-28512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Here is the general form:</a:t>
            </a:r>
            <a:endParaRPr b="0" lang="en-IN" sz="3200" spc="-1" strike="noStrike">
              <a:solidFill>
                <a:srgbClr val="000000"/>
              </a:solidFill>
              <a:latin typeface="Arial"/>
            </a:endParaRPr>
          </a:p>
          <a:p>
            <a:pPr marL="380160" indent="-28512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 </a:t>
            </a:r>
            <a:r>
              <a:rPr b="0" lang="en-US" sz="3200" spc="-1" strike="noStrike">
                <a:solidFill>
                  <a:srgbClr val="000000"/>
                </a:solidFill>
                <a:latin typeface="Calibri"/>
              </a:rPr>
              <a:t>public void addTypeListener(TypeListener el)</a:t>
            </a:r>
            <a:endParaRPr b="0" lang="en-IN" sz="3200" spc="-1" strike="noStrike">
              <a:solidFill>
                <a:srgbClr val="000000"/>
              </a:solidFill>
              <a:latin typeface="Arial"/>
            </a:endParaRPr>
          </a:p>
          <a:p>
            <a:pPr marL="380160" indent="0">
              <a:lnSpc>
                <a:spcPct val="90000"/>
              </a:lnSpc>
              <a:spcBef>
                <a:spcPts val="1417"/>
              </a:spcBef>
              <a:buNone/>
              <a:tabLst>
                <a:tab algn="l" pos="0"/>
              </a:tabLst>
            </a:pPr>
            <a:r>
              <a:rPr b="0" lang="en-US" sz="3200" spc="-1" strike="noStrike">
                <a:solidFill>
                  <a:srgbClr val="000000"/>
                </a:solidFill>
                <a:latin typeface="Calibri"/>
              </a:rPr>
              <a:t>Here, Type is the name of the event and el is a reference to the event listener.</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Calibri"/>
              </a:rPr>
              <a:t>                                                                                </a:t>
            </a:r>
            <a:r>
              <a:rPr b="0" lang="en-US" sz="4000" spc="-1" strike="noStrike">
                <a:solidFill>
                  <a:srgbClr val="000000"/>
                </a:solidFill>
                <a:latin typeface="Calibri"/>
              </a:rPr>
              <a:t> </a:t>
            </a:r>
            <a:r>
              <a:rPr b="1" lang="en-US" sz="4000" spc="-1" strike="noStrike">
                <a:solidFill>
                  <a:srgbClr val="000000"/>
                </a:solidFill>
                <a:latin typeface="Calibri"/>
              </a:rPr>
              <a:t>Listener</a:t>
            </a:r>
            <a:endParaRPr b="0" lang="en-IN" sz="4000" spc="-1" strike="noStrike">
              <a:solidFill>
                <a:srgbClr val="000000"/>
              </a:solidFill>
              <a:latin typeface="Arial"/>
            </a:endParaRPr>
          </a:p>
        </p:txBody>
      </p:sp>
      <p:sp>
        <p:nvSpPr>
          <p:cNvPr id="217"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A listener is an object that is notified when an event occurs. It has two major requirements.</a:t>
            </a:r>
            <a:endParaRPr b="0" lang="en-IN" sz="32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First, it must have been registered with one or more sources to receive notifications about specific types of events. </a:t>
            </a:r>
            <a:endParaRPr b="0" lang="en-IN" sz="32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Second, it must implement methods to receive and process these notifications.</a:t>
            </a:r>
            <a:endParaRPr b="0" lang="en-IN" sz="32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3200" spc="-1" strike="noStrike">
                <a:solidFill>
                  <a:srgbClr val="000000"/>
                </a:solidFill>
                <a:latin typeface="Calibri"/>
              </a:rPr>
              <a:t>The methods that receive and process events are defined in a set of interfaces found in java.awt.event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19" name="Picture 2" descr="Event Listener Interface in Advance Java – MyBSCIT.com"/>
          <p:cNvPicPr/>
          <p:nvPr/>
        </p:nvPicPr>
        <p:blipFill>
          <a:blip r:embed="rId1"/>
          <a:stretch/>
        </p:blipFill>
        <p:spPr>
          <a:xfrm>
            <a:off x="734040" y="365040"/>
            <a:ext cx="10618920" cy="6048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000000"/>
                </a:solidFill>
                <a:latin typeface="Calibri Light"/>
              </a:rPr>
              <a:t>Adapter Class</a:t>
            </a:r>
            <a:endParaRPr b="0" lang="en-IN" sz="4400" spc="-1" strike="noStrike">
              <a:solidFill>
                <a:srgbClr val="000000"/>
              </a:solidFill>
              <a:latin typeface="Arial"/>
            </a:endParaRPr>
          </a:p>
        </p:txBody>
      </p:sp>
      <p:sp>
        <p:nvSpPr>
          <p:cNvPr id="22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Java adapter classes </a:t>
            </a:r>
            <a:r>
              <a:rPr b="0" i="1" lang="en-US" sz="3200" spc="-1" strike="noStrike">
                <a:solidFill>
                  <a:srgbClr val="000000"/>
                </a:solidFill>
                <a:latin typeface="Calibri"/>
              </a:rPr>
              <a:t>provide the default implementation of listener </a:t>
            </a:r>
            <a:r>
              <a:rPr b="0" i="1" lang="en-US" sz="3200" spc="-1" strike="noStrike" u="sng">
                <a:solidFill>
                  <a:srgbClr val="0563c1"/>
                </a:solidFill>
                <a:uFillTx/>
                <a:latin typeface="Calibri"/>
                <a:hlinkClick r:id="rId1"/>
              </a:rPr>
              <a:t>interfaces</a:t>
            </a:r>
            <a:r>
              <a:rPr b="0" lang="en-US" sz="3200" spc="-1" strike="noStrike">
                <a:solidFill>
                  <a:srgbClr val="000000"/>
                </a:solidFill>
                <a:latin typeface="Calibri"/>
              </a:rPr>
              <a:t>. </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If you inherit the adapter class, you will not be forced to provide the implementation of all the methods of listener interfaces. So it </a:t>
            </a:r>
            <a:r>
              <a:rPr b="0" i="1" lang="en-US" sz="3200" spc="-1" strike="noStrike">
                <a:solidFill>
                  <a:srgbClr val="000000"/>
                </a:solidFill>
                <a:latin typeface="Calibri"/>
              </a:rPr>
              <a:t>saves code</a:t>
            </a:r>
            <a:r>
              <a:rPr b="0" lang="en-US" sz="3200" spc="-1" strike="noStrike">
                <a:solidFill>
                  <a:srgbClr val="000000"/>
                </a:solidFill>
                <a:latin typeface="Calibri"/>
              </a:rPr>
              <a:t>.</a:t>
            </a:r>
            <a:endParaRPr b="0" lang="en-IN" sz="32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Adapter Class is a simple java abstract class that implements an interface with </a:t>
            </a:r>
            <a:r>
              <a:rPr b="1" lang="en-US" sz="3200" spc="-1" strike="noStrike">
                <a:solidFill>
                  <a:srgbClr val="000000"/>
                </a:solidFill>
                <a:latin typeface="Calibri"/>
              </a:rPr>
              <a:t>only an empty implementation.</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23" name="Picture 2" descr="Adapter Class Java AWT Adapters are abstract classes from java.awt.event  package. Every listener that includes more than one abstract method has got  a. - ppt download"/>
          <p:cNvPicPr/>
          <p:nvPr/>
        </p:nvPicPr>
        <p:blipFill>
          <a:blip r:embed="rId1"/>
          <a:stretch/>
        </p:blipFill>
        <p:spPr>
          <a:xfrm>
            <a:off x="838080" y="365040"/>
            <a:ext cx="10514880" cy="5846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25" name="Picture 2" descr="Adapter Classes - Core java tutorial for beginners"/>
          <p:cNvPicPr/>
          <p:nvPr/>
        </p:nvPicPr>
        <p:blipFill>
          <a:blip r:embed="rId1"/>
          <a:stretch/>
        </p:blipFill>
        <p:spPr>
          <a:xfrm>
            <a:off x="695520" y="365040"/>
            <a:ext cx="10657800" cy="57128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227" name="Picture 2" descr="JAVA WITH SUMAN: ADAPTER CLASSES"/>
          <p:cNvPicPr/>
          <p:nvPr/>
        </p:nvPicPr>
        <p:blipFill>
          <a:blip r:embed="rId1"/>
          <a:stretch/>
        </p:blipFill>
        <p:spPr>
          <a:xfrm>
            <a:off x="838080" y="563400"/>
            <a:ext cx="10514880" cy="43506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Calibri"/>
              </a:rPr>
              <a:t>                                                                                       </a:t>
            </a:r>
            <a:r>
              <a:rPr b="0" lang="en-US" sz="4000" spc="-1" strike="noStrike">
                <a:solidFill>
                  <a:srgbClr val="000000"/>
                </a:solidFill>
                <a:latin typeface="Calibri"/>
              </a:rPr>
              <a:t>Dialog </a:t>
            </a:r>
            <a:endParaRPr b="0" lang="en-IN" sz="4000" spc="-1" strike="noStrike">
              <a:solidFill>
                <a:srgbClr val="000000"/>
              </a:solidFill>
              <a:latin typeface="Arial"/>
            </a:endParaRPr>
          </a:p>
        </p:txBody>
      </p:sp>
      <p:sp>
        <p:nvSpPr>
          <p:cNvPr id="229" name="PlaceHolder 2"/>
          <p:cNvSpPr>
            <a:spLocks noGrp="1"/>
          </p:cNvSpPr>
          <p:nvPr>
            <p:ph/>
          </p:nvPr>
        </p:nvSpPr>
        <p:spPr>
          <a:xfrm>
            <a:off x="838080" y="1409040"/>
            <a:ext cx="10514880" cy="4350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600" spc="-1" strike="noStrike">
                <a:solidFill>
                  <a:srgbClr val="000000"/>
                </a:solidFill>
                <a:latin typeface="Calibri"/>
              </a:rPr>
              <a:t>The Dialog control represents a top level window with a border and a title used to take some form of input from the user. It inherits the Window class.</a:t>
            </a:r>
            <a:endParaRPr b="0" lang="en-IN" sz="26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en-US" sz="2600" spc="-1" strike="noStrike">
                <a:solidFill>
                  <a:srgbClr val="000000"/>
                </a:solidFill>
                <a:latin typeface="Calibri"/>
              </a:rPr>
              <a:t>Unlike Frame, it doesn't have maximize and minimize buttons.Frame and Dialog both inherits Window class.</a:t>
            </a:r>
            <a:endParaRPr b="0" lang="en-IN" sz="2600" spc="-1" strike="noStrike">
              <a:solidFill>
                <a:srgbClr val="000000"/>
              </a:solidFill>
              <a:latin typeface="Arial"/>
            </a:endParaRPr>
          </a:p>
        </p:txBody>
      </p:sp>
      <p:pic>
        <p:nvPicPr>
          <p:cNvPr id="230" name="" descr=""/>
          <p:cNvPicPr/>
          <p:nvPr/>
        </p:nvPicPr>
        <p:blipFill>
          <a:blip r:embed="rId1"/>
          <a:stretch/>
        </p:blipFill>
        <p:spPr>
          <a:xfrm>
            <a:off x="4342680" y="3420000"/>
            <a:ext cx="2676960" cy="1971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   </a:t>
            </a:r>
            <a:r>
              <a:rPr b="1" lang="en-US" sz="4400" spc="-1" strike="noStrike">
                <a:solidFill>
                  <a:srgbClr val="000000"/>
                </a:solidFill>
                <a:latin typeface="Calibri Light"/>
              </a:rPr>
              <a:t>AWT(Abstract window Toolkit) Vs. Swing</a:t>
            </a:r>
            <a:endParaRPr b="0" lang="en-IN" sz="4400" spc="-1" strike="noStrike">
              <a:solidFill>
                <a:srgbClr val="000000"/>
              </a:solidFill>
              <a:latin typeface="Arial"/>
            </a:endParaRPr>
          </a:p>
        </p:txBody>
      </p:sp>
      <p:pic>
        <p:nvPicPr>
          <p:cNvPr id="172" name="Picture 2" descr="Chapter 10 -- Java Swing"/>
          <p:cNvPicPr/>
          <p:nvPr/>
        </p:nvPicPr>
        <p:blipFill>
          <a:blip r:embed="rId1"/>
          <a:stretch/>
        </p:blipFill>
        <p:spPr>
          <a:xfrm>
            <a:off x="747000" y="1802880"/>
            <a:ext cx="10740240" cy="4519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IN" sz="1800" spc="-1" strike="noStrike">
              <a:solidFill>
                <a:srgbClr val="000000"/>
              </a:solidFill>
              <a:latin typeface="Arial"/>
            </a:endParaRPr>
          </a:p>
        </p:txBody>
      </p:sp>
      <p:pic>
        <p:nvPicPr>
          <p:cNvPr id="174" name="Picture 2" descr="Java SWING Tutorial: Container, Components and Event Handling"/>
          <p:cNvPicPr/>
          <p:nvPr/>
        </p:nvPicPr>
        <p:blipFill>
          <a:blip r:embed="rId1"/>
          <a:stretch/>
        </p:blipFill>
        <p:spPr>
          <a:xfrm>
            <a:off x="940320" y="1223640"/>
            <a:ext cx="10413000" cy="4553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1" lang="en-US" sz="4400" spc="-1" strike="noStrike">
                <a:solidFill>
                  <a:srgbClr val="000000"/>
                </a:solidFill>
                <a:latin typeface="Calibri Light"/>
              </a:rPr>
              <a:t>Container</a:t>
            </a:r>
            <a:endParaRPr b="0" lang="en-IN" sz="4400" spc="-1" strike="noStrike">
              <a:solidFill>
                <a:srgbClr val="000000"/>
              </a:solidFill>
              <a:latin typeface="Arial"/>
            </a:endParaRPr>
          </a:p>
        </p:txBody>
      </p:sp>
      <p:sp>
        <p:nvSpPr>
          <p:cNvPr id="17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US" sz="2800" spc="-1" strike="noStrike">
                <a:solidFill>
                  <a:srgbClr val="000000"/>
                </a:solidFill>
                <a:latin typeface="Calibri"/>
              </a:rPr>
              <a:t>Container</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The Container is a component in AWT that can contain another components like </a:t>
            </a:r>
            <a:r>
              <a:rPr b="0" lang="en-US" sz="2800" spc="-1" strike="noStrike" u="sng">
                <a:solidFill>
                  <a:srgbClr val="0563c1"/>
                </a:solidFill>
                <a:uFillTx/>
                <a:latin typeface="Calibri"/>
                <a:hlinkClick r:id="rId1"/>
              </a:rPr>
              <a:t>buttons</a:t>
            </a:r>
            <a:r>
              <a:rPr b="0" lang="en-US" sz="2800" spc="-1" strike="noStrike">
                <a:solidFill>
                  <a:srgbClr val="000000"/>
                </a:solidFill>
                <a:latin typeface="Calibri"/>
              </a:rPr>
              <a:t>, textfields, labels etc. The classes that extends Container class are known as container such as </a:t>
            </a:r>
            <a:r>
              <a:rPr b="1" lang="en-US" sz="2800" spc="-1" strike="noStrike">
                <a:solidFill>
                  <a:srgbClr val="000000"/>
                </a:solidFill>
                <a:latin typeface="Calibri"/>
              </a:rPr>
              <a:t>Frame, Dialog</a:t>
            </a:r>
            <a:r>
              <a:rPr b="0" lang="en-US" sz="2800" spc="-1" strike="noStrike">
                <a:solidFill>
                  <a:srgbClr val="000000"/>
                </a:solidFill>
                <a:latin typeface="Calibri"/>
              </a:rPr>
              <a:t> and </a:t>
            </a:r>
            <a:r>
              <a:rPr b="1" lang="en-US" sz="2800" spc="-1" strike="noStrike">
                <a:solidFill>
                  <a:srgbClr val="000000"/>
                </a:solidFill>
                <a:latin typeface="Calibri"/>
              </a:rPr>
              <a:t>Panel</a:t>
            </a:r>
            <a:r>
              <a:rPr b="0" lang="en-US" sz="2800" spc="-1" strike="noStrike">
                <a:solidFill>
                  <a:srgbClr val="000000"/>
                </a:solidFill>
                <a:latin typeface="Calibri"/>
              </a:rPr>
              <a: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It is basically a screen where the where the components are placed at their specific locations. Thus it contains and controls the layout of components.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1" lang="en-IN" sz="4400" spc="-1" strike="noStrike">
                <a:solidFill>
                  <a:srgbClr val="000000"/>
                </a:solidFill>
                <a:latin typeface="Calibri Light"/>
              </a:rPr>
              <a:t>Types of containers</a:t>
            </a:r>
            <a:br>
              <a:rPr sz="4400"/>
            </a:br>
            <a:endParaRPr b="0" lang="en-IN" sz="4400" spc="-1" strike="noStrike">
              <a:solidFill>
                <a:srgbClr val="000000"/>
              </a:solidFill>
              <a:latin typeface="Arial"/>
            </a:endParaRPr>
          </a:p>
        </p:txBody>
      </p:sp>
      <p:sp>
        <p:nvSpPr>
          <p:cNvPr id="17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7000"/>
          </a:bodyPr>
          <a:p>
            <a:pPr marL="206640" indent="-206640">
              <a:lnSpc>
                <a:spcPct val="90000"/>
              </a:lnSpc>
              <a:spcBef>
                <a:spcPts val="1001"/>
              </a:spcBef>
              <a:buClr>
                <a:srgbClr val="000000"/>
              </a:buClr>
              <a:buFont typeface="Arial"/>
              <a:buChar char="•"/>
            </a:pPr>
            <a:r>
              <a:rPr b="0" lang="en-IN" sz="3600" spc="-1" strike="noStrike">
                <a:solidFill>
                  <a:srgbClr val="000000"/>
                </a:solidFill>
                <a:latin typeface="Calibri"/>
              </a:rPr>
              <a:t>Window</a:t>
            </a:r>
            <a:endParaRPr b="0" lang="en-IN" sz="36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en-IN" sz="3600" spc="-1" strike="noStrike">
                <a:solidFill>
                  <a:srgbClr val="000000"/>
                </a:solidFill>
                <a:latin typeface="Calibri"/>
              </a:rPr>
              <a:t>Panel</a:t>
            </a:r>
            <a:endParaRPr b="0" lang="en-IN" sz="36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en-IN" sz="3600" spc="-1" strike="noStrike">
                <a:solidFill>
                  <a:srgbClr val="000000"/>
                </a:solidFill>
                <a:latin typeface="Calibri"/>
              </a:rPr>
              <a:t>Frame</a:t>
            </a:r>
            <a:endParaRPr b="0" lang="en-IN" sz="36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en-IN" sz="3600" spc="-1" strike="noStrike">
                <a:solidFill>
                  <a:srgbClr val="000000"/>
                </a:solidFill>
                <a:latin typeface="Calibri"/>
              </a:rPr>
              <a:t>Dialog</a:t>
            </a:r>
            <a:endParaRPr b="0" lang="en-IN" sz="3600" spc="-1" strike="noStrike">
              <a:solidFill>
                <a:srgbClr val="000000"/>
              </a:solidFill>
              <a:latin typeface="Arial"/>
            </a:endParaRPr>
          </a:p>
          <a:p>
            <a:pPr marL="206640" indent="-206640">
              <a:lnSpc>
                <a:spcPct val="90000"/>
              </a:lnSpc>
              <a:spcBef>
                <a:spcPts val="1001"/>
              </a:spcBef>
              <a:buClr>
                <a:srgbClr val="000000"/>
              </a:buClr>
              <a:buFont typeface="Arial"/>
              <a:buChar char="•"/>
            </a:pPr>
            <a:r>
              <a:rPr b="0" lang="en-US" sz="3600" spc="-1" strike="noStrike">
                <a:solidFill>
                  <a:srgbClr val="000000"/>
                </a:solidFill>
                <a:latin typeface="Calibri"/>
              </a:rPr>
              <a:t>Window</a:t>
            </a:r>
            <a:endParaRPr b="0" lang="en-IN" sz="3600" spc="-1" strike="noStrike">
              <a:solidFill>
                <a:srgbClr val="000000"/>
              </a:solidFill>
              <a:latin typeface="Arial"/>
            </a:endParaRPr>
          </a:p>
          <a:p>
            <a:pPr indent="0">
              <a:lnSpc>
                <a:spcPct val="90000"/>
              </a:lnSpc>
              <a:spcBef>
                <a:spcPts val="1001"/>
              </a:spcBef>
              <a:buNone/>
              <a:tabLst>
                <a:tab algn="l" pos="0"/>
              </a:tabLst>
            </a:pPr>
            <a:r>
              <a:rPr b="0" lang="en-US" sz="3600" spc="-1" strike="noStrike">
                <a:solidFill>
                  <a:srgbClr val="000000"/>
                </a:solidFill>
                <a:latin typeface="Calibri"/>
              </a:rPr>
              <a:t>	</a:t>
            </a:r>
            <a:r>
              <a:rPr b="0" lang="en-US" sz="3600" spc="-1" strike="noStrike">
                <a:solidFill>
                  <a:srgbClr val="000000"/>
                </a:solidFill>
                <a:latin typeface="Calibri"/>
              </a:rPr>
              <a:t>The window is the container that have no borders and menu bars. You must use frame, dialog or another window for creating a window. We need to create an instance of Window class to create this container</a:t>
            </a:r>
            <a:endParaRPr b="0" lang="en-IN" sz="3600" spc="-1" strike="noStrike">
              <a:solidFill>
                <a:srgbClr val="000000"/>
              </a:solidFill>
              <a:latin typeface="Arial"/>
            </a:endParaRPr>
          </a:p>
          <a:p>
            <a:pPr indent="0">
              <a:lnSpc>
                <a:spcPct val="90000"/>
              </a:lnSpc>
              <a:spcBef>
                <a:spcPts val="1001"/>
              </a:spcBef>
              <a:buNone/>
              <a:tabLst>
                <a:tab algn="l" pos="0"/>
              </a:tabLst>
            </a:pPr>
            <a:br>
              <a:rPr sz="2800"/>
            </a:b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1" lang="en-IN" sz="4400" spc="-1" strike="noStrike">
                <a:solidFill>
                  <a:srgbClr val="000000"/>
                </a:solidFill>
                <a:latin typeface="Calibri Light"/>
              </a:rPr>
              <a:t>Types of containers</a:t>
            </a:r>
            <a:endParaRPr b="0" lang="en-IN" sz="4400" spc="-1" strike="noStrike">
              <a:solidFill>
                <a:srgbClr val="000000"/>
              </a:solidFill>
              <a:latin typeface="Arial"/>
            </a:endParaRPr>
          </a:p>
        </p:txBody>
      </p:sp>
      <p:sp>
        <p:nvSpPr>
          <p:cNvPr id="18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Panel</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The Panel is the container that doesn't contain title bar, border or menu bar. It is generic container for holding the components. It can have other components like button, text field etc. An instance of Panel class creates a container, in which we can add components.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Frame</a:t>
            </a:r>
            <a:endParaRPr b="0" lang="en-IN"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The Frame is the container that contain title bar and border and can have menu bars. It can have other components like button, text field, scrollbar etc. Frame is most widely used container while developing an AWT application.</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lnSpc>
                <a:spcPct val="90000"/>
              </a:lnSpc>
              <a:buNone/>
              <a:tabLst>
                <a:tab algn="l" pos="0"/>
              </a:tabLst>
            </a:pPr>
            <a:r>
              <a:rPr b="0" lang="en-IN" sz="4400" spc="-1" strike="noStrike">
                <a:solidFill>
                  <a:srgbClr val="000000"/>
                </a:solidFill>
                <a:latin typeface="Calibri Light"/>
              </a:rPr>
              <a:t>Java Layout Managers</a:t>
            </a:r>
            <a:br>
              <a:rPr sz="4400"/>
            </a:br>
            <a:endParaRPr b="0" lang="en-IN" sz="4400" spc="-1" strike="noStrike">
              <a:solidFill>
                <a:srgbClr val="000000"/>
              </a:solidFill>
              <a:latin typeface="Arial"/>
            </a:endParaRPr>
          </a:p>
        </p:txBody>
      </p:sp>
      <p:sp>
        <p:nvSpPr>
          <p:cNvPr id="18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LayoutManagers are used to arrange components in a particular manner. The </a:t>
            </a:r>
            <a:r>
              <a:rPr b="1" lang="en-US" sz="2800" spc="-1" strike="noStrike">
                <a:solidFill>
                  <a:srgbClr val="000000"/>
                </a:solidFill>
                <a:latin typeface="Calibri"/>
              </a:rPr>
              <a:t>Java LayoutManagers</a:t>
            </a:r>
            <a:r>
              <a:rPr b="0" lang="en-US" sz="2800" spc="-1" strike="noStrike">
                <a:solidFill>
                  <a:srgbClr val="000000"/>
                </a:solidFill>
                <a:latin typeface="Calibri"/>
              </a:rPr>
              <a:t> facilitates us to control the positioning and size of the components in GUI forms. LayoutManager is an interface that is implemented by all the classes of layout managers. Some of the following classes that represent the layout managers:</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ava.awt.BorderLayout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java.awt.FlowLayout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java.awt.GridLayout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IN" sz="2800" spc="-1" strike="noStrike">
                <a:solidFill>
                  <a:srgbClr val="000000"/>
                </a:solidFill>
                <a:latin typeface="Calibri"/>
              </a:rPr>
              <a:t>java.awt.CardLayout</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IN" sz="4400" spc="-1" strike="noStrike">
                <a:solidFill>
                  <a:srgbClr val="000000"/>
                </a:solidFill>
                <a:latin typeface="Calibri Light"/>
              </a:rPr>
              <a:t>Java BorderLayout</a:t>
            </a:r>
            <a:br>
              <a:rPr sz="4400"/>
            </a:br>
            <a:endParaRPr b="0" lang="en-IN" sz="4400" spc="-1" strike="noStrike">
              <a:solidFill>
                <a:srgbClr val="000000"/>
              </a:solidFill>
              <a:latin typeface="Arial"/>
            </a:endParaRPr>
          </a:p>
        </p:txBody>
      </p:sp>
      <p:sp>
        <p:nvSpPr>
          <p:cNvPr id="18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BorderLayout is used to arrange the components in five regions: north, south, east, west, and center. Each region (area) may contain one component only. It is the default layout of a frame or window. The BorderLayout provides five constants for each region:</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NORTH</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SOUTH</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EAST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WEST</a:t>
            </a:r>
            <a:endParaRPr b="0" lang="en-IN"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Calibri"/>
              </a:rPr>
              <a:t>public static final int CENTER</a:t>
            </a:r>
            <a:endParaRPr b="0" lang="en-IN" sz="2800" spc="-1" strike="noStrike">
              <a:solidFill>
                <a:srgbClr val="000000"/>
              </a:solidFill>
              <a:latin typeface="Arial"/>
            </a:endParaRPr>
          </a:p>
          <a:p>
            <a:pPr indent="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3CD3DBD981944B25751ACBCD366C2" ma:contentTypeVersion="5" ma:contentTypeDescription="Create a new document." ma:contentTypeScope="" ma:versionID="5285028a89781d9202518eb9c2afa008">
  <xsd:schema xmlns:xsd="http://www.w3.org/2001/XMLSchema" xmlns:xs="http://www.w3.org/2001/XMLSchema" xmlns:p="http://schemas.microsoft.com/office/2006/metadata/properties" xmlns:ns2="4135d01c-0408-45d1-a3ba-6d621aa35a60" xmlns:ns3="8c367054-c446-45e6-915b-c6b77b0b54f1" targetNamespace="http://schemas.microsoft.com/office/2006/metadata/properties" ma:root="true" ma:fieldsID="4403e80f0fdf40972e2e902b7602387a" ns2:_="" ns3:_="">
    <xsd:import namespace="4135d01c-0408-45d1-a3ba-6d621aa35a60"/>
    <xsd:import namespace="8c367054-c446-45e6-915b-c6b77b0b54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5d01c-0408-45d1-a3ba-6d621aa35a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67054-c446-45e6-915b-c6b77b0b54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AB690E-1A43-446D-A77E-2F54FE131509}"/>
</file>

<file path=customXml/itemProps2.xml><?xml version="1.0" encoding="utf-8"?>
<ds:datastoreItem xmlns:ds="http://schemas.openxmlformats.org/officeDocument/2006/customXml" ds:itemID="{D18A726C-1341-42A3-BDAD-C145101A6067}"/>
</file>

<file path=customXml/itemProps3.xml><?xml version="1.0" encoding="utf-8"?>
<ds:datastoreItem xmlns:ds="http://schemas.openxmlformats.org/officeDocument/2006/customXml" ds:itemID="{32F4014B-1494-4EA1-B6F0-73357E66A367}"/>
</file>

<file path=docProps/app.xml><?xml version="1.0" encoding="utf-8"?>
<Properties xmlns="http://schemas.openxmlformats.org/officeDocument/2006/extended-properties" xmlns:vt="http://schemas.openxmlformats.org/officeDocument/2006/docPropsVTypes">
  <Template/>
  <TotalTime>117</TotalTime>
  <Application>LibreOffice/7.5.5.2$Windows_X86_64 LibreOffice_project/ca8fe7424262805f223b9a2334bc7181abbcbf5e</Application>
  <AppVersion>15.0000</AppVersion>
  <Words>475</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account</dc:creator>
  <dc:description/>
  <cp:lastModifiedBy/>
  <cp:revision>111</cp:revision>
  <dcterms:created xsi:type="dcterms:W3CDTF">2022-11-09T16:44:15Z</dcterms:created>
  <dcterms:modified xsi:type="dcterms:W3CDTF">2023-11-08T22:26:29Z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27</vt:i4>
  </property>
  <property fmtid="{D5CDD505-2E9C-101B-9397-08002B2CF9AE}" pid="4" name="ContentTypeId">
    <vt:lpwstr>0x010100C0C3CD3DBD981944B25751ACBCD366C2</vt:lpwstr>
  </property>
</Properties>
</file>