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0C59-5168-4D0A-A593-43F33EEA9FB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102E-7E23-4C9E-9C47-91B431EB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30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0C59-5168-4D0A-A593-43F33EEA9FB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102E-7E23-4C9E-9C47-91B431EB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9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0C59-5168-4D0A-A593-43F33EEA9FB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102E-7E23-4C9E-9C47-91B431EB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04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0C59-5168-4D0A-A593-43F33EEA9FB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102E-7E23-4C9E-9C47-91B431EB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44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0C59-5168-4D0A-A593-43F33EEA9FB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102E-7E23-4C9E-9C47-91B431EB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16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0C59-5168-4D0A-A593-43F33EEA9FB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102E-7E23-4C9E-9C47-91B431EB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46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0C59-5168-4D0A-A593-43F33EEA9FB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102E-7E23-4C9E-9C47-91B431EB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98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0C59-5168-4D0A-A593-43F33EEA9FB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102E-7E23-4C9E-9C47-91B431EB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00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0C59-5168-4D0A-A593-43F33EEA9FB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102E-7E23-4C9E-9C47-91B431EB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98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0C59-5168-4D0A-A593-43F33EEA9FB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102E-7E23-4C9E-9C47-91B431EB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39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0C59-5168-4D0A-A593-43F33EEA9FB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102E-7E23-4C9E-9C47-91B431EB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15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A0C59-5168-4D0A-A593-43F33EEA9FB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4102E-7E23-4C9E-9C47-91B431EB6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79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0929" y="514016"/>
            <a:ext cx="103250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i="0" u="none" strike="noStrike" baseline="0" dirty="0" smtClean="0">
                <a:solidFill>
                  <a:srgbClr val="C00000"/>
                </a:solidFill>
                <a:latin typeface="Times-Bold"/>
              </a:rPr>
              <a:t>HASSE DIAGRAMS OF PARTIALLY ORDERED SETS</a:t>
            </a:r>
            <a:endParaRPr lang="en-IN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6247" y="1340693"/>
                <a:ext cx="10959921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en-US" sz="2400" b="0" i="0" u="none" strike="noStrike" baseline="0" dirty="0" smtClean="0">
                    <a:latin typeface="Times-Roman"/>
                  </a:rPr>
                  <a:t>Let </a:t>
                </a:r>
                <a:r>
                  <a:rPr lang="en-US" sz="2400" b="0" i="1" u="none" strike="noStrike" baseline="0" dirty="0" smtClean="0">
                    <a:latin typeface="MTMI"/>
                  </a:rPr>
                  <a:t>S </a:t>
                </a:r>
                <a:r>
                  <a:rPr lang="en-US" sz="2400" b="0" i="0" u="none" strike="noStrike" baseline="0" dirty="0" smtClean="0">
                    <a:latin typeface="Times-Roman"/>
                  </a:rPr>
                  <a:t>be a partially ordered set, and suppose </a:t>
                </a:r>
                <a:r>
                  <a:rPr lang="en-US" sz="2400" b="0" i="1" u="none" strike="noStrike" baseline="0" dirty="0" smtClean="0">
                    <a:latin typeface="MTMI"/>
                  </a:rPr>
                  <a:t>a</a:t>
                </a:r>
                <a:r>
                  <a:rPr lang="en-US" sz="2400" b="0" i="0" u="none" strike="noStrike" baseline="0" dirty="0" smtClean="0">
                    <a:latin typeface="Times-Roman"/>
                  </a:rPr>
                  <a:t>, </a:t>
                </a:r>
                <a:r>
                  <a:rPr lang="en-US" sz="2400" b="0" i="1" u="none" strike="noStrike" baseline="0" dirty="0" smtClean="0">
                    <a:latin typeface="MTMI"/>
                  </a:rPr>
                  <a:t>b </a:t>
                </a:r>
                <a:r>
                  <a:rPr lang="en-US" sz="2400" b="0" i="0" u="none" strike="noStrike" baseline="0" dirty="0" smtClean="0">
                    <a:latin typeface="Times-Roman"/>
                  </a:rPr>
                  <a:t>belong to </a:t>
                </a:r>
                <a:r>
                  <a:rPr lang="en-US" sz="2400" b="0" i="1" u="none" strike="noStrike" baseline="0" dirty="0" smtClean="0">
                    <a:latin typeface="MTMI"/>
                  </a:rPr>
                  <a:t>S</a:t>
                </a:r>
                <a:r>
                  <a:rPr lang="en-US" sz="2400" b="0" i="0" u="none" strike="noStrike" baseline="0" dirty="0" smtClean="0">
                    <a:latin typeface="Times-Roman"/>
                  </a:rPr>
                  <a:t>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en-US" sz="2400" b="0" i="0" u="none" strike="noStrike" baseline="0" dirty="0" smtClean="0">
                    <a:latin typeface="Times-Roman"/>
                  </a:rPr>
                  <a:t> We say that </a:t>
                </a:r>
                <a:r>
                  <a:rPr lang="en-US" sz="2400" b="0" i="1" u="none" strike="noStrike" baseline="0" dirty="0" smtClean="0">
                    <a:latin typeface="MTMI"/>
                  </a:rPr>
                  <a:t>a </a:t>
                </a:r>
                <a:r>
                  <a:rPr lang="en-US" sz="2400" b="0" i="0" u="none" strike="noStrike" baseline="0" dirty="0" smtClean="0">
                    <a:latin typeface="Times-Roman"/>
                  </a:rPr>
                  <a:t>is an </a:t>
                </a:r>
                <a:r>
                  <a:rPr lang="en-US" sz="2400" b="0" i="1" u="none" strike="noStrike" baseline="0" dirty="0" smtClean="0">
                    <a:latin typeface="Times-Italic"/>
                  </a:rPr>
                  <a:t>immediate predecessor </a:t>
                </a:r>
                <a:r>
                  <a:rPr lang="en-US" sz="2400" b="0" i="0" u="none" strike="noStrike" baseline="0" dirty="0" smtClean="0">
                    <a:latin typeface="Times-Roman"/>
                  </a:rPr>
                  <a:t>of </a:t>
                </a:r>
                <a:r>
                  <a:rPr lang="en-US" sz="2400" b="0" i="1" u="none" strike="noStrike" baseline="0" dirty="0" smtClean="0">
                    <a:latin typeface="MTMI"/>
                  </a:rPr>
                  <a:t>b</a:t>
                </a:r>
                <a:r>
                  <a:rPr lang="en-US" sz="2400" b="0" i="0" u="none" strike="noStrike" baseline="0" dirty="0" smtClean="0">
                    <a:latin typeface="Times-Roman"/>
                  </a:rPr>
                  <a:t>, or that </a:t>
                </a:r>
                <a:r>
                  <a:rPr lang="en-US" sz="2400" b="0" i="1" u="none" strike="noStrike" baseline="0" dirty="0" smtClean="0">
                    <a:latin typeface="MTMI"/>
                  </a:rPr>
                  <a:t>b </a:t>
                </a:r>
                <a:r>
                  <a:rPr lang="en-US" sz="2400" b="0" i="0" u="none" strike="noStrike" baseline="0" dirty="0" smtClean="0">
                    <a:latin typeface="Times-Roman"/>
                  </a:rPr>
                  <a:t>is an </a:t>
                </a:r>
                <a:r>
                  <a:rPr lang="en-US" sz="2400" b="0" i="1" u="none" strike="noStrike" baseline="0" dirty="0" smtClean="0">
                    <a:latin typeface="Times-Italic"/>
                  </a:rPr>
                  <a:t>immediate successor </a:t>
                </a:r>
                <a:r>
                  <a:rPr lang="en-US" sz="2400" b="0" i="0" u="none" strike="noStrike" baseline="0" dirty="0" smtClean="0">
                    <a:latin typeface="Times-Roman"/>
                  </a:rPr>
                  <a:t>of </a:t>
                </a:r>
                <a:r>
                  <a:rPr lang="en-US" sz="2400" b="0" i="1" u="none" strike="noStrike" baseline="0" dirty="0" smtClean="0">
                    <a:latin typeface="MTMI"/>
                  </a:rPr>
                  <a:t>a</a:t>
                </a:r>
                <a:r>
                  <a:rPr lang="en-US" sz="2400" b="0" i="0" u="none" strike="noStrike" baseline="0" dirty="0" smtClean="0">
                    <a:latin typeface="Times-Roman"/>
                  </a:rPr>
                  <a:t>, or that </a:t>
                </a:r>
                <a:r>
                  <a:rPr lang="en-US" sz="2400" b="0" i="1" u="none" strike="noStrike" baseline="0" dirty="0" smtClean="0">
                    <a:latin typeface="MTMI"/>
                  </a:rPr>
                  <a:t>b </a:t>
                </a:r>
                <a:r>
                  <a:rPr lang="en-US" sz="2400" b="0" i="0" u="none" strike="noStrike" baseline="0" dirty="0" smtClean="0">
                    <a:latin typeface="Times-Roman"/>
                  </a:rPr>
                  <a:t>is a </a:t>
                </a:r>
                <a:r>
                  <a:rPr lang="en-US" sz="2400" b="0" i="1" u="none" strike="noStrike" baseline="0" dirty="0" smtClean="0">
                    <a:latin typeface="Times-Italic"/>
                  </a:rPr>
                  <a:t>cover </a:t>
                </a:r>
                <a:r>
                  <a:rPr lang="en-US" sz="2400" b="0" i="0" u="none" strike="noStrike" baseline="0" dirty="0" smtClean="0">
                    <a:latin typeface="Times-Roman"/>
                  </a:rPr>
                  <a:t>of </a:t>
                </a:r>
                <a:r>
                  <a:rPr lang="en-US" sz="2400" b="0" i="1" u="none" strike="noStrike" baseline="0" dirty="0" smtClean="0">
                    <a:latin typeface="MTMI"/>
                  </a:rPr>
                  <a:t>a</a:t>
                </a:r>
                <a:r>
                  <a:rPr lang="en-US" sz="2400" b="0" i="0" u="none" strike="noStrike" baseline="0" dirty="0" smtClean="0">
                    <a:latin typeface="Times-Roman"/>
                  </a:rPr>
                  <a:t>, written </a:t>
                </a:r>
                <a:r>
                  <a:rPr lang="en-IN" sz="2400" b="1" i="1" u="none" strike="noStrike" baseline="0" dirty="0" smtClean="0">
                    <a:solidFill>
                      <a:srgbClr val="00B050"/>
                    </a:solidFill>
                    <a:latin typeface="MTMI"/>
                  </a:rPr>
                  <a:t>a</a:t>
                </a:r>
                <a:r>
                  <a:rPr lang="en-IN" sz="2400" b="1" i="1" u="none" strike="noStrike" dirty="0" smtClean="0">
                    <a:solidFill>
                      <a:srgbClr val="00B050"/>
                    </a:solidFill>
                    <a:latin typeface="MTMI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1" i="1" u="none" strike="noStrike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IN" sz="2400" b="1" i="1" u="none" strike="noStrike" dirty="0" smtClean="0">
                    <a:solidFill>
                      <a:srgbClr val="00B050"/>
                    </a:solidFill>
                    <a:latin typeface="MTMI"/>
                  </a:rPr>
                  <a:t> </a:t>
                </a:r>
                <a:r>
                  <a:rPr lang="en-IN" sz="2400" b="1" i="1" u="none" strike="noStrike" baseline="0" dirty="0" smtClean="0">
                    <a:solidFill>
                      <a:srgbClr val="00B050"/>
                    </a:solidFill>
                    <a:latin typeface="MTMI"/>
                  </a:rPr>
                  <a:t>b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en-US" sz="2400" b="0" i="0" u="none" strike="noStrike" baseline="0" dirty="0" smtClean="0">
                    <a:latin typeface="Times-Roman"/>
                  </a:rPr>
                  <a:t>if </a:t>
                </a:r>
                <a:r>
                  <a:rPr lang="en-US" sz="2400" b="0" i="1" u="none" strike="noStrike" baseline="0" dirty="0" smtClean="0">
                    <a:latin typeface="MTMI"/>
                  </a:rPr>
                  <a:t>a &lt; b </a:t>
                </a:r>
                <a:r>
                  <a:rPr lang="en-US" sz="2400" b="0" i="0" u="none" strike="noStrike" baseline="0" dirty="0" smtClean="0">
                    <a:latin typeface="Times-Roman"/>
                  </a:rPr>
                  <a:t>but no element in </a:t>
                </a:r>
                <a:r>
                  <a:rPr lang="en-US" sz="2400" b="0" i="1" u="none" strike="noStrike" baseline="0" dirty="0" smtClean="0">
                    <a:latin typeface="MTMI"/>
                  </a:rPr>
                  <a:t>S </a:t>
                </a:r>
                <a:r>
                  <a:rPr lang="en-US" sz="2400" b="0" i="0" u="none" strike="noStrike" baseline="0" dirty="0" smtClean="0">
                    <a:latin typeface="Times-Roman"/>
                  </a:rPr>
                  <a:t>lies between </a:t>
                </a:r>
                <a:r>
                  <a:rPr lang="en-US" sz="2400" b="0" i="1" u="none" strike="noStrike" baseline="0" dirty="0" smtClean="0">
                    <a:latin typeface="MTMI"/>
                  </a:rPr>
                  <a:t>a </a:t>
                </a:r>
                <a:r>
                  <a:rPr lang="en-US" sz="2400" b="0" i="0" u="none" strike="noStrike" baseline="0" dirty="0" smtClean="0">
                    <a:latin typeface="Times-Roman"/>
                  </a:rPr>
                  <a:t>and </a:t>
                </a:r>
                <a:r>
                  <a:rPr lang="en-US" sz="2400" b="0" i="1" u="none" strike="noStrike" baseline="0" dirty="0" smtClean="0">
                    <a:latin typeface="MTMI"/>
                  </a:rPr>
                  <a:t>b</a:t>
                </a:r>
                <a:r>
                  <a:rPr lang="en-US" sz="2400" b="0" i="0" u="none" strike="noStrike" baseline="0" dirty="0" smtClean="0">
                    <a:latin typeface="Times-Roman"/>
                  </a:rPr>
                  <a:t>, that is, there exists no element </a:t>
                </a:r>
                <a:r>
                  <a:rPr lang="en-US" sz="2400" b="0" i="1" u="none" strike="noStrike" baseline="0" dirty="0" smtClean="0">
                    <a:latin typeface="MTMI"/>
                  </a:rPr>
                  <a:t>c </a:t>
                </a:r>
                <a:r>
                  <a:rPr lang="en-US" sz="2400" b="0" i="0" u="none" strike="noStrike" baseline="0" dirty="0" smtClean="0">
                    <a:latin typeface="Times-Roman"/>
                  </a:rPr>
                  <a:t>in </a:t>
                </a:r>
                <a:r>
                  <a:rPr lang="en-US" sz="2400" b="0" i="1" u="none" strike="noStrike" baseline="0" dirty="0" smtClean="0">
                    <a:latin typeface="MTMI"/>
                  </a:rPr>
                  <a:t>S </a:t>
                </a:r>
                <a:r>
                  <a:rPr lang="en-US" sz="2400" b="0" i="0" u="none" strike="noStrike" baseline="0" dirty="0" smtClean="0">
                    <a:latin typeface="Times-Roman"/>
                  </a:rPr>
                  <a:t>such that </a:t>
                </a:r>
                <a:r>
                  <a:rPr lang="en-US" sz="2400" b="0" i="1" u="none" strike="noStrike" baseline="0" dirty="0" smtClean="0">
                    <a:latin typeface="MTMI"/>
                  </a:rPr>
                  <a:t>a &lt; c &lt; b</a:t>
                </a:r>
                <a:r>
                  <a:rPr lang="en-US" sz="2400" b="0" i="0" u="none" strike="noStrike" baseline="0" dirty="0" smtClean="0">
                    <a:latin typeface="Times-Roman"/>
                  </a:rPr>
                  <a:t>.</a:t>
                </a:r>
                <a:endParaRPr lang="en-IN" sz="2400" dirty="0" smtClean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47" y="1340693"/>
                <a:ext cx="10959921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723" t="-2201" r="-890" b="-59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0489" y="3649713"/>
                <a:ext cx="10859905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v"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-Roman"/>
                  </a:rPr>
                  <a:t>Suppose S is a finite partially ordered set. </a:t>
                </a:r>
                <a:r>
                  <a:rPr lang="en-US" sz="2400" dirty="0">
                    <a:solidFill>
                      <a:schemeClr val="tx1"/>
                    </a:solidFill>
                    <a:latin typeface="Times-Roman"/>
                  </a:rPr>
                  <a:t>Then the order on S is completely known once we know all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-Roman"/>
                  </a:rPr>
                  <a:t>pairs a</a:t>
                </a:r>
                <a:r>
                  <a:rPr lang="en-US" sz="2400" dirty="0">
                    <a:solidFill>
                      <a:schemeClr val="tx1"/>
                    </a:solidFill>
                    <a:latin typeface="Times-Roman"/>
                  </a:rPr>
                  <a:t>, b in S such that a </a:t>
                </a:r>
                <a14:m>
                  <m:oMath xmlns:m="http://schemas.openxmlformats.org/officeDocument/2006/math">
                    <m:r>
                      <a:rPr lang="en-IN" sz="2400" b="1" i="1" u="none" strike="noStrik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-Roman"/>
                  </a:rPr>
                  <a:t> b, that is, once we know the relation </a:t>
                </a:r>
                <a14:m>
                  <m:oMath xmlns:m="http://schemas.openxmlformats.org/officeDocument/2006/math">
                    <m:r>
                      <a:rPr lang="en-IN" sz="2400" b="1" i="1" u="none" strike="noStrik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-Roman"/>
                  </a:rPr>
                  <a:t>on S. </a:t>
                </a:r>
                <a:endParaRPr lang="en-US" sz="2400" dirty="0" smtClean="0">
                  <a:solidFill>
                    <a:schemeClr val="tx1"/>
                  </a:solidFill>
                  <a:latin typeface="Times-Roman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v"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-Roman"/>
                  </a:rPr>
                  <a:t>This </a:t>
                </a:r>
                <a:r>
                  <a:rPr lang="en-US" sz="2400" dirty="0">
                    <a:solidFill>
                      <a:schemeClr val="tx1"/>
                    </a:solidFill>
                    <a:latin typeface="Times-Roman"/>
                  </a:rPr>
                  <a:t>follows from the fact that x &lt; 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-Roman"/>
                  </a:rPr>
                  <a:t>if and </a:t>
                </a:r>
                <a:r>
                  <a:rPr lang="en-US" sz="2400" dirty="0">
                    <a:solidFill>
                      <a:schemeClr val="tx1"/>
                    </a:solidFill>
                    <a:latin typeface="Times-Roman"/>
                  </a:rPr>
                  <a:t>only if x </a:t>
                </a:r>
                <a14:m>
                  <m:oMath xmlns:m="http://schemas.openxmlformats.org/officeDocument/2006/math">
                    <m:r>
                      <a:rPr lang="en-IN" sz="2400" b="1" i="1" u="none" strike="noStrik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-Roman"/>
                  </a:rPr>
                  <a:t> y or there exist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-Roman"/>
                  </a:rPr>
                  <a:t>in S such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-Roman"/>
                  </a:rPr>
                  <a:t>that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Times-Roman"/>
                  </a:rPr>
                  <a:t>x </a:t>
                </a:r>
                <a14:m>
                  <m:oMath xmlns:m="http://schemas.openxmlformats.org/officeDocument/2006/math">
                    <m:r>
                      <a:rPr lang="en-IN" sz="2400" b="1" i="1" u="none" strike="noStrik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IN" sz="2400" i="1" dirty="0">
                    <a:solidFill>
                      <a:schemeClr val="tx1"/>
                    </a:solidFill>
                    <a:latin typeface="Times-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i="1" dirty="0" smtClean="0">
                    <a:solidFill>
                      <a:schemeClr val="tx1"/>
                    </a:solidFill>
                    <a:latin typeface="Times-Roman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1" i="1" u="none" strike="noStrik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IN" sz="2400" i="1" dirty="0">
                    <a:solidFill>
                      <a:schemeClr val="tx1"/>
                    </a:solidFill>
                    <a:latin typeface="Times-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i="1" dirty="0">
                    <a:solidFill>
                      <a:schemeClr val="tx1"/>
                    </a:solidFill>
                    <a:latin typeface="Times-Roman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1" i="1" u="none" strike="noStrik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 </m:t>
                    </m:r>
                  </m:oMath>
                </a14:m>
                <a:r>
                  <a:rPr lang="en-IN" sz="2400" i="1" dirty="0">
                    <a:solidFill>
                      <a:schemeClr val="tx1"/>
                    </a:solidFill>
                    <a:latin typeface="Times-Roman"/>
                  </a:rPr>
                  <a:t>・ ・ ・</a:t>
                </a:r>
                <a:r>
                  <a:rPr lang="en-IN" sz="2400" b="1" i="1" u="none" strike="noStrike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1" i="1" u="none" strike="noStrik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 </m:t>
                    </m:r>
                    <m:sSub>
                      <m:sSubPr>
                        <m:ctrlP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sz="2400" i="1" dirty="0">
                    <a:solidFill>
                      <a:schemeClr val="tx1"/>
                    </a:solidFill>
                    <a:latin typeface="Times-Roman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1" i="1" u="none" strike="noStrik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IN" sz="2400" i="1" dirty="0">
                    <a:solidFill>
                      <a:schemeClr val="tx1"/>
                    </a:solidFill>
                    <a:latin typeface="Times-Roman"/>
                  </a:rPr>
                  <a:t> y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89" y="3649713"/>
                <a:ext cx="10859905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730" t="-2201" r="-842" b="-62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29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44699" y="450755"/>
                <a:ext cx="11410682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>
                    <a:latin typeface="Times-Italic"/>
                  </a:rPr>
                  <a:t>The </a:t>
                </a:r>
                <a:r>
                  <a:rPr lang="en-US" sz="2400" dirty="0" err="1">
                    <a:latin typeface="Times-Italic"/>
                  </a:rPr>
                  <a:t>Hasse</a:t>
                </a:r>
                <a:r>
                  <a:rPr lang="en-US" sz="2400" dirty="0">
                    <a:latin typeface="Times-Italic"/>
                  </a:rPr>
                  <a:t> diagram of a finite partially ordered set S is the directed graph whose vertices are the elements of S and there is a directed edge from a to b whenever</a:t>
                </a:r>
              </a:p>
              <a:p>
                <a:pPr algn="just"/>
                <a:r>
                  <a:rPr lang="en-US" sz="2400" dirty="0">
                    <a:latin typeface="Times-Italic"/>
                  </a:rPr>
                  <a:t>a </a:t>
                </a:r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sz="2400" dirty="0">
                    <a:latin typeface="Times-Italic"/>
                  </a:rPr>
                  <a:t> b in S. </a:t>
                </a:r>
                <a:r>
                  <a:rPr lang="en-US" sz="2400" dirty="0" smtClean="0">
                    <a:latin typeface="Times-Italic"/>
                  </a:rPr>
                  <a:t>(Instead of drawing an arrow from a to b, we sometimes place b higher than a and draw a line between them. It is then understood that movement upwards indicates succession.)</a:t>
                </a:r>
              </a:p>
              <a:p>
                <a:pPr algn="just"/>
                <a:endParaRPr lang="en-US" sz="2400" dirty="0" smtClean="0">
                  <a:latin typeface="Times-Italic"/>
                </a:endParaRPr>
              </a:p>
              <a:p>
                <a:pPr algn="just"/>
                <a:r>
                  <a:rPr lang="en-US" sz="2400" dirty="0" smtClean="0">
                    <a:latin typeface="Times-Italic"/>
                  </a:rPr>
                  <a:t>In the diagram thus created, there is a directed edge from vertex x to vertex y if and only if x </a:t>
                </a:r>
                <a14:m>
                  <m:oMath xmlns:m="http://schemas.openxmlformats.org/officeDocument/2006/math">
                    <m:r>
                      <a:rPr lang="en-IN" sz="2400" b="1" i="1" u="none" strike="noStrike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sz="2400" dirty="0" smtClean="0">
                    <a:latin typeface="Times-Italic"/>
                  </a:rPr>
                  <a:t> y. Also, there can be no (directed) cycles in the diagram of S since the order relation is antisymmetric.</a:t>
                </a:r>
                <a:endParaRPr lang="en-IN" sz="2400" dirty="0">
                  <a:latin typeface="Times-Italic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9" y="450755"/>
                <a:ext cx="11410682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801" t="-1250" r="-855" b="-33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44699" y="4213213"/>
            <a:ext cx="114106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-Italic"/>
              </a:rPr>
              <a:t>The </a:t>
            </a:r>
            <a:r>
              <a:rPr lang="en-US" sz="2400" dirty="0" err="1">
                <a:latin typeface="Times-Italic"/>
              </a:rPr>
              <a:t>Hasse</a:t>
            </a:r>
            <a:r>
              <a:rPr lang="en-US" sz="2400" dirty="0">
                <a:latin typeface="Times-Italic"/>
              </a:rPr>
              <a:t> diagram of a </a:t>
            </a:r>
            <a:r>
              <a:rPr lang="en-US" sz="2400" dirty="0" err="1">
                <a:latin typeface="Times-Italic"/>
              </a:rPr>
              <a:t>poset</a:t>
            </a:r>
            <a:r>
              <a:rPr lang="en-US" sz="2400" dirty="0">
                <a:latin typeface="Times-Italic"/>
              </a:rPr>
              <a:t> S is a picture of S; hence it is very useful in describing types of </a:t>
            </a:r>
            <a:r>
              <a:rPr lang="en-US" sz="2400" dirty="0" smtClean="0">
                <a:latin typeface="Times-Italic"/>
              </a:rPr>
              <a:t>elements in </a:t>
            </a:r>
            <a:r>
              <a:rPr lang="en-US" sz="2400" dirty="0">
                <a:latin typeface="Times-Italic"/>
              </a:rPr>
              <a:t>S. Sometimes we define a partially ordered set by simply presenting its </a:t>
            </a:r>
            <a:r>
              <a:rPr lang="en-US" sz="2400" dirty="0" err="1">
                <a:latin typeface="Times-Italic"/>
              </a:rPr>
              <a:t>Hasse</a:t>
            </a:r>
            <a:r>
              <a:rPr lang="en-US" sz="2400" dirty="0">
                <a:latin typeface="Times-Italic"/>
              </a:rPr>
              <a:t> diagram</a:t>
            </a:r>
            <a:r>
              <a:rPr lang="en-US" sz="2400" dirty="0" smtClean="0">
                <a:latin typeface="Times-Italic"/>
              </a:rPr>
              <a:t>. We </a:t>
            </a:r>
            <a:r>
              <a:rPr lang="en-US" sz="2400" dirty="0">
                <a:latin typeface="Times-Italic"/>
              </a:rPr>
              <a:t>note that the </a:t>
            </a:r>
            <a:r>
              <a:rPr lang="en-US" sz="2400" dirty="0" err="1">
                <a:latin typeface="Times-Italic"/>
              </a:rPr>
              <a:t>Hasse</a:t>
            </a:r>
            <a:r>
              <a:rPr lang="en-US" sz="2400" dirty="0">
                <a:latin typeface="Times-Italic"/>
              </a:rPr>
              <a:t> diagram of a </a:t>
            </a:r>
            <a:r>
              <a:rPr lang="en-US" sz="2400" dirty="0" err="1">
                <a:latin typeface="Times-Italic"/>
              </a:rPr>
              <a:t>poset</a:t>
            </a:r>
            <a:r>
              <a:rPr lang="en-US" sz="2400" dirty="0">
                <a:latin typeface="Times-Italic"/>
              </a:rPr>
              <a:t> S need not be connected.</a:t>
            </a:r>
            <a:endParaRPr lang="en-IN" sz="2400" dirty="0">
              <a:latin typeface="Times-Italic"/>
            </a:endParaRPr>
          </a:p>
        </p:txBody>
      </p:sp>
    </p:spTree>
    <p:extLst>
      <p:ext uri="{BB962C8B-B14F-4D97-AF65-F5344CB8AC3E}">
        <p14:creationId xmlns:p14="http://schemas.microsoft.com/office/powerpoint/2010/main" val="137785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3335" y="294865"/>
            <a:ext cx="11500834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Times-Italic"/>
              </a:rPr>
              <a:t>EXAMPLES:</a:t>
            </a:r>
          </a:p>
          <a:p>
            <a:pPr algn="just"/>
            <a:endParaRPr lang="en-IN" sz="1000" dirty="0">
              <a:latin typeface="Times-Italic"/>
            </a:endParaRPr>
          </a:p>
          <a:p>
            <a:pPr algn="just"/>
            <a:r>
              <a:rPr lang="en-US" sz="2400" dirty="0">
                <a:latin typeface="Times-Italic"/>
              </a:rPr>
              <a:t>(a) Let A = {1, 2, 3, 4, 6, 8, 9, 12, 18, 24} be ordered by the relation “x divides y.” The diagram of A is </a:t>
            </a:r>
            <a:r>
              <a:rPr lang="en-US" sz="2400" dirty="0" smtClean="0">
                <a:latin typeface="Times-Italic"/>
              </a:rPr>
              <a:t>given in Fig a (</a:t>
            </a:r>
            <a:r>
              <a:rPr lang="en-US" sz="2400" dirty="0">
                <a:latin typeface="Times-Italic"/>
              </a:rPr>
              <a:t>Unlike rooted trees, the direction of a line in the diagram of a </a:t>
            </a:r>
            <a:r>
              <a:rPr lang="en-US" sz="2400" dirty="0" err="1">
                <a:latin typeface="Times-Italic"/>
              </a:rPr>
              <a:t>poset</a:t>
            </a:r>
            <a:r>
              <a:rPr lang="en-US" sz="2400" dirty="0">
                <a:latin typeface="Times-Italic"/>
              </a:rPr>
              <a:t> is always upward.)</a:t>
            </a:r>
            <a:endParaRPr lang="en-IN" sz="2400" dirty="0">
              <a:latin typeface="Times-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106" y="2222611"/>
            <a:ext cx="3401640" cy="383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8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9093" y="365803"/>
            <a:ext cx="112174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-Italic"/>
              </a:rPr>
              <a:t>(b) Let B = {a, b, c, d, e}. The diagram in Fig</a:t>
            </a:r>
            <a:r>
              <a:rPr lang="en-US" sz="2400" dirty="0" smtClean="0">
                <a:latin typeface="Times-Italic"/>
              </a:rPr>
              <a:t>. b </a:t>
            </a:r>
            <a:r>
              <a:rPr lang="en-US" sz="2400" dirty="0">
                <a:latin typeface="Times-Italic"/>
              </a:rPr>
              <a:t>defines a partial order on B in the natural way. That is</a:t>
            </a:r>
            <a:r>
              <a:rPr lang="en-US" sz="2400" dirty="0" smtClean="0">
                <a:latin typeface="Times-Italic"/>
              </a:rPr>
              <a:t>, d </a:t>
            </a:r>
            <a:r>
              <a:rPr lang="en-US" sz="2400" dirty="0">
                <a:latin typeface="Times-Italic"/>
              </a:rPr>
              <a:t>≤ b, d ≤ a, e ≤ c and so on.</a:t>
            </a:r>
            <a:endParaRPr lang="en-IN" sz="2400" dirty="0">
              <a:latin typeface="Times-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090" y="2140640"/>
            <a:ext cx="2806879" cy="309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0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0608" y="330335"/>
            <a:ext cx="111144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-Italic"/>
              </a:rPr>
              <a:t>(c) The diagram of a finite linearly ordered set, i.e., a finite chain, consists simply of one path. For example, Fig. </a:t>
            </a:r>
            <a:r>
              <a:rPr lang="en-US" sz="2400" dirty="0" smtClean="0">
                <a:latin typeface="Times-Italic"/>
              </a:rPr>
              <a:t>c </a:t>
            </a:r>
            <a:r>
              <a:rPr lang="en-US" sz="2400" dirty="0">
                <a:latin typeface="Times-Italic"/>
              </a:rPr>
              <a:t>shows the diagram of a chain with five elements.</a:t>
            </a:r>
            <a:endParaRPr lang="en-IN" sz="2400" dirty="0">
              <a:latin typeface="Times-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145" y="1895107"/>
            <a:ext cx="2129720" cy="408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2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DA49765A1A364FB33BED61EF43A76C" ma:contentTypeVersion="0" ma:contentTypeDescription="Create a new document." ma:contentTypeScope="" ma:versionID="ada0636e7f1e6c093f612dd97935a83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9E5E5D-AA12-45B3-A54C-7274222A3EE6}"/>
</file>

<file path=customXml/itemProps2.xml><?xml version="1.0" encoding="utf-8"?>
<ds:datastoreItem xmlns:ds="http://schemas.openxmlformats.org/officeDocument/2006/customXml" ds:itemID="{443D3761-BF62-48D8-BAF7-644BF46068CB}"/>
</file>

<file path=customXml/itemProps3.xml><?xml version="1.0" encoding="utf-8"?>
<ds:datastoreItem xmlns:ds="http://schemas.openxmlformats.org/officeDocument/2006/customXml" ds:itemID="{B8A41F56-A8B3-46C1-8FE1-8C32A08048A1}"/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491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MTMI</vt:lpstr>
      <vt:lpstr>Times-Bold</vt:lpstr>
      <vt:lpstr>Times-Italic</vt:lpstr>
      <vt:lpstr>Times-Roman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Ankush Raje</dc:creator>
  <cp:lastModifiedBy>Ankush Raje</cp:lastModifiedBy>
  <cp:revision>11</cp:revision>
  <dcterms:created xsi:type="dcterms:W3CDTF">2022-08-01T05:44:04Z</dcterms:created>
  <dcterms:modified xsi:type="dcterms:W3CDTF">2022-08-01T06:08:09Z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0x01010049DA49765A1A364FB33BED61EF43A76C</vt:lpwstr>
  </property>
</Properties>
</file>