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65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0329" y="2167204"/>
            <a:ext cx="5403341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18308" y="3810329"/>
            <a:ext cx="3707383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8356" y="483234"/>
            <a:ext cx="444728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21663"/>
            <a:ext cx="8074660" cy="4491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99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8885" y="6290109"/>
            <a:ext cx="27495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rajesh.jha@sot.pdpu.ac.i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190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2840" marR="5080" indent="-1120775">
              <a:lnSpc>
                <a:spcPct val="100000"/>
              </a:lnSpc>
              <a:spcBef>
                <a:spcPts val="105"/>
              </a:spcBef>
            </a:pPr>
            <a:r>
              <a:rPr dirty="0"/>
              <a:t>Discrete</a:t>
            </a:r>
            <a:r>
              <a:rPr spc="-75" dirty="0"/>
              <a:t> </a:t>
            </a:r>
            <a:r>
              <a:rPr dirty="0"/>
              <a:t>Mathematics </a:t>
            </a:r>
            <a:r>
              <a:rPr spc="-1210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2</a:t>
            </a:r>
            <a:r>
              <a:rPr lang="en-US" b="1" dirty="0">
                <a:latin typeface="Arial"/>
                <a:cs typeface="Arial"/>
              </a:rPr>
              <a:t>1</a:t>
            </a:r>
            <a:r>
              <a:rPr b="1" dirty="0">
                <a:latin typeface="Arial"/>
                <a:cs typeface="Arial"/>
              </a:rPr>
              <a:t>MA206T)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2387853" y="3962400"/>
            <a:ext cx="4368292" cy="1067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5080" indent="-384175" algn="ctr">
              <a:lnSpc>
                <a:spcPct val="1101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75" dirty="0"/>
              <a:t> </a:t>
            </a:r>
            <a:r>
              <a:rPr spc="-5" dirty="0"/>
              <a:t>Co-</a:t>
            </a:r>
            <a:r>
              <a:rPr spc="-5" dirty="0" err="1"/>
              <a:t>ordinator</a:t>
            </a:r>
            <a:r>
              <a:rPr spc="-5" dirty="0"/>
              <a:t> </a:t>
            </a:r>
            <a:r>
              <a:rPr spc="-875" dirty="0"/>
              <a:t> </a:t>
            </a:r>
            <a:endParaRPr lang="en-US" spc="-875" dirty="0"/>
          </a:p>
          <a:p>
            <a:pPr marL="398780" marR="5080" indent="-384175" algn="ctr">
              <a:lnSpc>
                <a:spcPct val="110100"/>
              </a:lnSpc>
              <a:spcBef>
                <a:spcPts val="100"/>
              </a:spcBef>
            </a:pPr>
            <a:r>
              <a:rPr dirty="0"/>
              <a:t>Dr.</a:t>
            </a:r>
            <a:r>
              <a:rPr spc="-30" dirty="0"/>
              <a:t> </a:t>
            </a:r>
            <a:r>
              <a:rPr lang="en-US" spc="-5" dirty="0"/>
              <a:t>Pritam </a:t>
            </a:r>
            <a:r>
              <a:rPr lang="en-US" spc="-5" dirty="0" err="1"/>
              <a:t>Kocherlakota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260" y="483234"/>
            <a:ext cx="4965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Delivery</a:t>
            </a:r>
            <a:r>
              <a:rPr spc="-6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Lectures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8074659" cy="20858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dirty="0">
                <a:latin typeface="Arial"/>
                <a:cs typeface="Arial"/>
              </a:rPr>
              <a:t>First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5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minutes: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Revision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Last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lecture</a:t>
            </a:r>
            <a:endParaRPr sz="3200" dirty="0">
              <a:latin typeface="Arial"/>
              <a:cs typeface="Arial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77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students will be informed in advance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about</a:t>
            </a:r>
            <a:r>
              <a:rPr sz="3200" spc="-5" dirty="0">
                <a:latin typeface="Arial MT"/>
                <a:cs typeface="Arial MT"/>
              </a:rPr>
              <a:t> their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turn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&amp;</a:t>
            </a:r>
            <a:r>
              <a:rPr sz="3200" spc="-5" dirty="0">
                <a:latin typeface="Arial MT"/>
                <a:cs typeface="Arial MT"/>
              </a:rPr>
              <a:t> topic of presentation.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229" y="483234"/>
            <a:ext cx="39420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Last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5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minutes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8072755" cy="1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 time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dirty="0">
                <a:latin typeface="Arial MT"/>
                <a:cs typeface="Arial MT"/>
              </a:rPr>
              <a:t> 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summarizing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lecture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students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questions.</a:t>
            </a:r>
          </a:p>
          <a:p>
            <a:pPr marL="355600" marR="7620" indent="-343535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dirty="0">
                <a:latin typeface="Arial MT"/>
                <a:cs typeface="Arial MT"/>
              </a:rPr>
              <a:t> regarding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topic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next </a:t>
            </a:r>
            <a:r>
              <a:rPr sz="2800" dirty="0">
                <a:latin typeface="Arial MT"/>
                <a:cs typeface="Arial MT"/>
              </a:rPr>
              <a:t> lecture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should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shared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next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9677" y="533400"/>
            <a:ext cx="547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Discrete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Mathematical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38441"/>
              </p:ext>
            </p:extLst>
          </p:nvPr>
        </p:nvGraphicFramePr>
        <p:xfrm>
          <a:off x="740625" y="1390650"/>
          <a:ext cx="8089265" cy="2072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 Evaluations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800" spc="-5" dirty="0">
                          <a:latin typeface="Times New Roman"/>
                          <a:cs typeface="Times New Roman"/>
                        </a:rPr>
                        <a:t>Internal Assessments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800" spc="-5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 dirty="0">
                          <a:latin typeface="Times New Roman"/>
                          <a:cs typeface="Times New Roman"/>
                        </a:rPr>
                        <a:t>Mid Semester</a:t>
                      </a:r>
                      <a:endParaRPr lang="en-US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spc="-5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IN" sz="2800" spc="-5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lang="en-IN"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2800" spc="-5" dirty="0">
                          <a:latin typeface="Times New Roman"/>
                          <a:cs typeface="Times New Roman"/>
                        </a:rPr>
                        <a:t>Semester</a:t>
                      </a:r>
                      <a:endParaRPr lang="en-IN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800" spc="-4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2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Marks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210" y="269875"/>
            <a:ext cx="6944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0" marR="5080" indent="-271208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Pedagogy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be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undertaken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for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course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delivery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08" y="1359408"/>
            <a:ext cx="5740907" cy="42169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4938" y="2981324"/>
            <a:ext cx="1526540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30480">
              <a:lnSpc>
                <a:spcPts val="3354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Pedagogy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3365" y="1468881"/>
            <a:ext cx="2602230" cy="142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0467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Content</a:t>
            </a:r>
            <a:endParaRPr sz="1600">
              <a:latin typeface="Arial"/>
              <a:cs typeface="Arial"/>
            </a:endParaRPr>
          </a:p>
          <a:p>
            <a:pPr marR="1805305" algn="ctr">
              <a:lnSpc>
                <a:spcPct val="100000"/>
              </a:lnSpc>
            </a:pPr>
            <a:r>
              <a:rPr sz="1600" b="1" spc="-40" dirty="0">
                <a:solidFill>
                  <a:srgbClr val="7E7E7E"/>
                </a:solidFill>
                <a:latin typeface="Arial"/>
                <a:cs typeface="Arial"/>
              </a:rPr>
              <a:t>(PPT,</a:t>
            </a:r>
            <a:endParaRPr sz="1600">
              <a:latin typeface="Arial"/>
              <a:cs typeface="Arial"/>
            </a:endParaRPr>
          </a:p>
          <a:p>
            <a:pPr marL="59690" marR="1864360" indent="1270" algn="ctr">
              <a:lnSpc>
                <a:spcPct val="100000"/>
              </a:lnSpc>
            </a:pP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Hand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ritten  notes)</a:t>
            </a:r>
            <a:endParaRPr sz="1600">
              <a:latin typeface="Arial"/>
              <a:cs typeface="Arial"/>
            </a:endParaRPr>
          </a:p>
          <a:p>
            <a:pPr marL="1564005" algn="ctr">
              <a:lnSpc>
                <a:spcPts val="1445"/>
              </a:lnSpc>
            </a:pPr>
            <a:r>
              <a:rPr sz="1500" b="1" spc="-5" dirty="0">
                <a:solidFill>
                  <a:srgbClr val="7E7E7E"/>
                </a:solidFill>
                <a:latin typeface="Arial"/>
                <a:cs typeface="Arial"/>
              </a:rPr>
              <a:t>Evaluation,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7623" y="2871089"/>
            <a:ext cx="123126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E7E7E"/>
                </a:solidFill>
                <a:latin typeface="Arial"/>
                <a:cs typeface="Arial"/>
              </a:rPr>
              <a:t>Assessment </a:t>
            </a:r>
            <a:r>
              <a:rPr sz="1500" b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="1" spc="2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1500" b="1" spc="-6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500" b="1" spc="-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1500" b="1" spc="-1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500" b="1" spc="-5" dirty="0">
                <a:solidFill>
                  <a:srgbClr val="7E7E7E"/>
                </a:solidFill>
                <a:latin typeface="Arial"/>
                <a:cs typeface="Arial"/>
              </a:rPr>
              <a:t>men</a:t>
            </a:r>
            <a:r>
              <a:rPr sz="1500" b="1" dirty="0">
                <a:solidFill>
                  <a:srgbClr val="7E7E7E"/>
                </a:solidFill>
                <a:latin typeface="Arial"/>
                <a:cs typeface="Arial"/>
              </a:rPr>
              <a:t>t,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500" b="1" spc="-5" dirty="0">
                <a:solidFill>
                  <a:srgbClr val="7E7E7E"/>
                </a:solidFill>
                <a:latin typeface="Arial"/>
                <a:cs typeface="Arial"/>
              </a:rPr>
              <a:t>Quizzes)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020" y="2856102"/>
            <a:ext cx="1228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Self-paced,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b="1" spc="-1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t  Study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1617" y="4578858"/>
            <a:ext cx="1035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1600" b="1" spc="-1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eract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600" b="1" spc="-45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e  </a:t>
            </a:r>
            <a:r>
              <a:rPr sz="1600" b="1" spc="-10" dirty="0">
                <a:solidFill>
                  <a:srgbClr val="7E7E7E"/>
                </a:solidFill>
                <a:latin typeface="Arial"/>
                <a:cs typeface="Arial"/>
              </a:rPr>
              <a:t>Classes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6460" y="4212716"/>
            <a:ext cx="10064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Software </a:t>
            </a:r>
            <a:r>
              <a:rPr sz="1600" b="1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600" b="1" spc="4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be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used 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(Mi</a:t>
            </a:r>
            <a:r>
              <a:rPr sz="1600" b="1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600" b="1" spc="-5" dirty="0">
                <a:solidFill>
                  <a:srgbClr val="7E7E7E"/>
                </a:solidFill>
                <a:latin typeface="Arial"/>
                <a:cs typeface="Arial"/>
              </a:rPr>
              <a:t>rosoft  </a:t>
            </a:r>
            <a:r>
              <a:rPr sz="1600" b="1" spc="-30" dirty="0">
                <a:solidFill>
                  <a:srgbClr val="7E7E7E"/>
                </a:solidFill>
                <a:latin typeface="Arial"/>
                <a:cs typeface="Arial"/>
              </a:rPr>
              <a:t>Team)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763" y="200025"/>
            <a:ext cx="2013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32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604" y="1008633"/>
            <a:ext cx="8406130" cy="3903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session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interactive.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Complete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assignment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time.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 MT"/>
                <a:cs typeface="Arial MT"/>
              </a:rPr>
              <a:t>Attend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 regularly.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 MT"/>
                <a:cs typeface="Arial MT"/>
              </a:rPr>
              <a:t>Give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attendance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properly.</a:t>
            </a:r>
            <a:endParaRPr sz="2400">
              <a:latin typeface="Arial MT"/>
              <a:cs typeface="Arial MT"/>
            </a:endParaRPr>
          </a:p>
          <a:p>
            <a:pPr marL="527685" marR="508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dirty="0">
                <a:latin typeface="Arial MT"/>
                <a:cs typeface="Arial MT"/>
              </a:rPr>
              <a:t>Inform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email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before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approaching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office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hours. Send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discussion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topic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email.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email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should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 least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before.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Encourage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classmates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study.</a:t>
            </a:r>
            <a:endParaRPr sz="240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Arial MT"/>
                <a:cs typeface="Arial MT"/>
              </a:rPr>
              <a:t>Check your </a:t>
            </a:r>
            <a:r>
              <a:rPr sz="2400" dirty="0">
                <a:latin typeface="Arial MT"/>
                <a:cs typeface="Arial MT"/>
              </a:rPr>
              <a:t>attendance</a:t>
            </a:r>
            <a:r>
              <a:rPr sz="2400" spc="-5" dirty="0">
                <a:latin typeface="Arial MT"/>
                <a:cs typeface="Arial MT"/>
              </a:rPr>
              <a:t> daily.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604" y="200025"/>
            <a:ext cx="8410575" cy="47602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endParaRPr sz="32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3070"/>
              </a:spcBef>
              <a:buAutoNum type="arabicPeriod"/>
              <a:tabLst>
                <a:tab pos="527685" algn="l"/>
                <a:tab pos="528320" algn="l"/>
                <a:tab pos="1334135" algn="l"/>
                <a:tab pos="2183130" algn="l"/>
                <a:tab pos="3101975" algn="l"/>
                <a:tab pos="3702685" algn="l"/>
                <a:tab pos="4551680" algn="l"/>
                <a:tab pos="5765165" algn="l"/>
                <a:tab pos="7178040" algn="l"/>
              </a:tabLst>
            </a:pPr>
            <a:r>
              <a:rPr sz="3200" dirty="0">
                <a:latin typeface="Arial MT"/>
                <a:cs typeface="Arial MT"/>
              </a:rPr>
              <a:t>Do	</a:t>
            </a:r>
            <a:r>
              <a:rPr sz="3200" spc="-10" dirty="0">
                <a:latin typeface="Arial MT"/>
                <a:cs typeface="Arial MT"/>
              </a:rPr>
              <a:t>no</a:t>
            </a:r>
            <a:r>
              <a:rPr sz="3200" dirty="0">
                <a:latin typeface="Arial MT"/>
                <a:cs typeface="Arial MT"/>
              </a:rPr>
              <a:t>t	ta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k	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n	the	class	d</a:t>
            </a:r>
            <a:r>
              <a:rPr sz="3200" spc="-10" dirty="0">
                <a:latin typeface="Arial MT"/>
                <a:cs typeface="Arial MT"/>
              </a:rPr>
              <a:t>ur</a:t>
            </a:r>
            <a:r>
              <a:rPr sz="3200" dirty="0">
                <a:latin typeface="Arial MT"/>
                <a:cs typeface="Arial MT"/>
              </a:rPr>
              <a:t>ing	lec</a:t>
            </a:r>
            <a:r>
              <a:rPr sz="3200" spc="-20" dirty="0">
                <a:latin typeface="Arial MT"/>
                <a:cs typeface="Arial MT"/>
              </a:rPr>
              <a:t>t</a:t>
            </a:r>
            <a:r>
              <a:rPr sz="3200" dirty="0">
                <a:latin typeface="Arial MT"/>
                <a:cs typeface="Arial MT"/>
              </a:rPr>
              <a:t>ure  hours.</a:t>
            </a: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 MT"/>
                <a:cs typeface="Arial MT"/>
              </a:rPr>
              <a:t>Do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late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 </a:t>
            </a:r>
            <a:r>
              <a:rPr sz="3200" dirty="0">
                <a:latin typeface="Arial MT"/>
                <a:cs typeface="Arial MT"/>
              </a:rPr>
              <a:t>class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room.</a:t>
            </a:r>
            <a:endParaRPr sz="32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 MT"/>
                <a:cs typeface="Arial MT"/>
              </a:rPr>
              <a:t>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make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noise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class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room.</a:t>
            </a:r>
            <a:endParaRPr sz="3200" dirty="0">
              <a:latin typeface="Arial MT"/>
              <a:cs typeface="Arial MT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Arial MT"/>
                <a:cs typeface="Arial MT"/>
              </a:rPr>
              <a:t>Do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disturbs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</a:t>
            </a:r>
            <a:r>
              <a:rPr lang="en-US" sz="3200" spc="-5" dirty="0">
                <a:latin typeface="Arial MT"/>
                <a:cs typeface="Arial MT"/>
              </a:rPr>
              <a:t>s</a:t>
            </a:r>
            <a:r>
              <a:rPr sz="3200" spc="-5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  <a:p>
            <a:pPr marL="527685" marR="7620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  <a:tab pos="1960245" algn="l"/>
                <a:tab pos="2647950" algn="l"/>
                <a:tab pos="3672204" algn="l"/>
                <a:tab pos="5103495" algn="l"/>
                <a:tab pos="6466205" algn="l"/>
                <a:tab pos="7828915" algn="l"/>
              </a:tabLst>
            </a:pPr>
            <a:r>
              <a:rPr sz="3200" dirty="0">
                <a:latin typeface="Arial MT"/>
                <a:cs typeface="Arial MT"/>
              </a:rPr>
              <a:t>Switch	off	yo</a:t>
            </a:r>
            <a:r>
              <a:rPr sz="3200" spc="-2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r	m</a:t>
            </a:r>
            <a:r>
              <a:rPr sz="3200" spc="-1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bi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e	</a:t>
            </a:r>
            <a:r>
              <a:rPr sz="3200" spc="-10" dirty="0">
                <a:latin typeface="Arial MT"/>
                <a:cs typeface="Arial MT"/>
              </a:rPr>
              <a:t>phon</a:t>
            </a:r>
            <a:r>
              <a:rPr sz="3200" dirty="0">
                <a:latin typeface="Arial MT"/>
                <a:cs typeface="Arial MT"/>
              </a:rPr>
              <a:t>e	d</a:t>
            </a:r>
            <a:r>
              <a:rPr sz="3200" spc="-1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ring	the  lecture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hour.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240919"/>
            <a:ext cx="2760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80" dirty="0"/>
              <a:t> </a:t>
            </a:r>
            <a:r>
              <a:rPr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904" y="1717624"/>
            <a:ext cx="115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806450" algn="l"/>
              </a:tabLst>
            </a:pPr>
            <a:r>
              <a:rPr sz="2400" dirty="0">
                <a:latin typeface="Times New Roman"/>
                <a:cs typeface="Times New Roman"/>
              </a:rPr>
              <a:t>A	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8739" y="1717624"/>
            <a:ext cx="2364105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595"/>
              </a:lnSpc>
              <a:spcBef>
                <a:spcPts val="100"/>
              </a:spcBef>
              <a:tabLst>
                <a:tab pos="432434" algn="l"/>
                <a:tab pos="799465" algn="l"/>
              </a:tabLst>
            </a:pPr>
            <a:r>
              <a:rPr sz="2400" dirty="0">
                <a:latin typeface="Times New Roman"/>
                <a:cs typeface="Times New Roman"/>
              </a:rPr>
              <a:t>is	a	</a:t>
            </a:r>
            <a:r>
              <a:rPr sz="2400" spc="-5" dirty="0">
                <a:latin typeface="Times New Roman"/>
                <a:cs typeface="Times New Roman"/>
              </a:rPr>
              <a:t>well-defined</a:t>
            </a:r>
            <a:endParaRPr sz="2400">
              <a:latin typeface="Times New Roman"/>
              <a:cs typeface="Times New Roman"/>
            </a:endParaRPr>
          </a:p>
          <a:p>
            <a:pPr marR="6350" algn="r">
              <a:lnSpc>
                <a:spcPts val="2595"/>
              </a:lnSpc>
              <a:tabLst>
                <a:tab pos="758825" algn="l"/>
              </a:tabLst>
            </a:pP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distinct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804" y="2010917"/>
            <a:ext cx="122555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Times New Roman"/>
                <a:cs typeface="Times New Roman"/>
              </a:rPr>
              <a:t>col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tion  objects.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904" y="2669285"/>
            <a:ext cx="3730625" cy="25863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 algn="just">
              <a:lnSpc>
                <a:spcPts val="23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objects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spc="-10" dirty="0">
                <a:latin typeface="Times New Roman"/>
                <a:cs typeface="Times New Roman"/>
              </a:rPr>
              <a:t>up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 (also </a:t>
            </a:r>
            <a:r>
              <a:rPr sz="2400" spc="-5" dirty="0">
                <a:latin typeface="Times New Roman"/>
                <a:cs typeface="Times New Roman"/>
              </a:rPr>
              <a:t>known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the set's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elements</a:t>
            </a:r>
            <a:r>
              <a:rPr sz="24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or </a:t>
            </a:r>
            <a:r>
              <a:rPr sz="24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members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00"/>
              </a:lnSpc>
              <a:spcBef>
                <a:spcPts val="59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numbers, </a:t>
            </a:r>
            <a:r>
              <a:rPr sz="2400" dirty="0">
                <a:latin typeface="Times New Roman"/>
                <a:cs typeface="Times New Roman"/>
              </a:rPr>
              <a:t>people, </a:t>
            </a:r>
            <a:r>
              <a:rPr sz="2400" spc="-5" dirty="0">
                <a:latin typeface="Times New Roman"/>
                <a:cs typeface="Times New Roman"/>
              </a:rPr>
              <a:t>letters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alphabet,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595"/>
              </a:lnSpc>
              <a:spcBef>
                <a:spcPts val="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Georg</a:t>
            </a:r>
            <a:r>
              <a:rPr sz="2400" b="1" spc="3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Cantor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ts val="2595"/>
              </a:lnSpc>
            </a:pPr>
            <a:r>
              <a:rPr sz="2400" spc="-5" dirty="0">
                <a:latin typeface="Times New Roman"/>
                <a:cs typeface="Times New Roman"/>
              </a:rPr>
              <a:t>founders</a:t>
            </a:r>
            <a:r>
              <a:rPr sz="2400" spc="16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16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theory,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804" y="5156961"/>
            <a:ext cx="338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2690" algn="l"/>
                <a:tab pos="2190750" algn="l"/>
              </a:tabLst>
            </a:pPr>
            <a:r>
              <a:rPr sz="2400" dirty="0">
                <a:latin typeface="Times New Roman"/>
                <a:cs typeface="Times New Roman"/>
              </a:rPr>
              <a:t>gave	</a:t>
            </a:r>
            <a:r>
              <a:rPr sz="2400" spc="-5" dirty="0">
                <a:latin typeface="Times New Roman"/>
                <a:cs typeface="Times New Roman"/>
              </a:rPr>
              <a:t>the	following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804" y="5449620"/>
            <a:ext cx="338709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1369060" algn="l"/>
                <a:tab pos="1792605" algn="l"/>
                <a:tab pos="2100580" algn="l"/>
                <a:tab pos="2611120" algn="l"/>
                <a:tab pos="3001645" algn="l"/>
              </a:tabLst>
            </a:pPr>
            <a:r>
              <a:rPr sz="2400" dirty="0">
                <a:latin typeface="Times New Roman"/>
                <a:cs typeface="Times New Roman"/>
              </a:rPr>
              <a:t>defini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	a	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at	the  beginning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157" y="3455003"/>
            <a:ext cx="3653790" cy="26028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40208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Georg</a:t>
            </a:r>
            <a:r>
              <a:rPr sz="18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Cantor</a:t>
            </a: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484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gathering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together</a:t>
            </a:r>
            <a:r>
              <a:rPr sz="2400" dirty="0">
                <a:latin typeface="Arial MT"/>
                <a:cs typeface="Arial MT"/>
              </a:rPr>
              <a:t> into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whole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definite, distinct objects of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perception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our 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thought—which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called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300" y="1129283"/>
            <a:ext cx="169316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57" y="483234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50"/>
            <a:ext cx="7806690" cy="21062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a </a:t>
            </a:r>
            <a:r>
              <a:rPr sz="2400" spc="-5" dirty="0">
                <a:latin typeface="Arial MT"/>
                <a:cs typeface="Arial MT"/>
              </a:rPr>
              <a:t>collection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well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“objects”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People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class: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Alice,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Bob,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Chris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Classes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offered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department: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US" sz="2000" spc="5" dirty="0">
                <a:latin typeface="Arial MT"/>
                <a:cs typeface="Arial MT"/>
              </a:rPr>
              <a:t>ICT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101,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lang="en-US" sz="2000" spc="5" dirty="0">
                <a:latin typeface="Arial MT"/>
                <a:cs typeface="Arial MT"/>
              </a:rPr>
              <a:t>ICT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202,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Colors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rainbow: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orange,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yellow,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green,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blue,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purple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 MT"/>
                <a:cs typeface="Arial MT"/>
              </a:rPr>
              <a:t>States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Alabama,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Alaska,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Virginia,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…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}</a:t>
            </a: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equal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{1,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5466" y="483234"/>
            <a:ext cx="39738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</a:t>
            </a:r>
            <a:r>
              <a:rPr spc="-40" dirty="0"/>
              <a:t> </a:t>
            </a:r>
            <a:r>
              <a:rPr dirty="0"/>
              <a:t>properties</a:t>
            </a:r>
            <a:r>
              <a:rPr spc="-3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2"/>
            <a:ext cx="8072755" cy="289496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Order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does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matter</a:t>
            </a:r>
            <a:endParaRPr sz="3200">
              <a:latin typeface="Arial MT"/>
              <a:cs typeface="Arial MT"/>
            </a:endParaRPr>
          </a:p>
          <a:p>
            <a:pPr marL="756285" marR="5080" indent="-287020">
              <a:lnSpc>
                <a:spcPts val="3020"/>
              </a:lnSpc>
              <a:spcBef>
                <a:spcPts val="735"/>
              </a:spcBef>
              <a:tabLst>
                <a:tab pos="1483360" algn="l"/>
                <a:tab pos="2468245" algn="l"/>
                <a:tab pos="3413125" algn="l"/>
                <a:tab pos="4396105" algn="l"/>
                <a:tab pos="4867275" algn="l"/>
                <a:tab pos="5892800" algn="l"/>
                <a:tab pos="7433945" algn="l"/>
                <a:tab pos="7804150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en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write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them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	orde</a:t>
            </a:r>
            <a:r>
              <a:rPr sz="2800" spc="-5" dirty="0">
                <a:latin typeface="Arial MT"/>
                <a:cs typeface="Arial MT"/>
              </a:rPr>
              <a:t>r</a:t>
            </a:r>
            <a:r>
              <a:rPr sz="2800" dirty="0">
                <a:latin typeface="Arial MT"/>
                <a:cs typeface="Arial MT"/>
              </a:rPr>
              <a:t>	becaus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5" dirty="0">
                <a:latin typeface="Arial MT"/>
                <a:cs typeface="Arial MT"/>
              </a:rPr>
              <a:t>is  </a:t>
            </a:r>
            <a:r>
              <a:rPr sz="2800" spc="-5" dirty="0">
                <a:latin typeface="Arial MT"/>
                <a:cs typeface="Arial MT"/>
              </a:rPr>
              <a:t>easier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humans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understand it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" dirty="0">
                <a:latin typeface="Arial MT"/>
                <a:cs typeface="Arial MT"/>
              </a:rPr>
              <a:t> way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{1,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2, 3,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4, 5}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equivalent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{3,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5,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2, 4,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1}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Sets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notated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curly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brackets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1202"/>
            <a:ext cx="8072755" cy="49917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Sets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not have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duplicate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elements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Consider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vowels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alphabet.</a:t>
            </a:r>
            <a:endParaRPr sz="2800">
              <a:latin typeface="Arial MT"/>
              <a:cs typeface="Arial MT"/>
            </a:endParaRPr>
          </a:p>
          <a:p>
            <a:pPr marL="1155700" marR="5715" lvl="2" indent="-228600">
              <a:lnSpc>
                <a:spcPts val="2590"/>
              </a:lnSpc>
              <a:spcBef>
                <a:spcPts val="63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makes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sense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them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{a,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a,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a,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e,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i,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o,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o,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o, o, u}</a:t>
            </a:r>
            <a:endParaRPr sz="2400">
              <a:latin typeface="Arial MT"/>
              <a:cs typeface="Arial MT"/>
            </a:endParaRPr>
          </a:p>
          <a:p>
            <a:pPr marL="1155700" lvl="2" indent="-229235">
              <a:lnSpc>
                <a:spcPct val="100000"/>
              </a:lnSpc>
              <a:spcBef>
                <a:spcPts val="254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{a,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e, i,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u}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Consider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students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</a:t>
            </a:r>
            <a:endParaRPr sz="2800">
              <a:latin typeface="Arial MT"/>
              <a:cs typeface="Arial MT"/>
            </a:endParaRPr>
          </a:p>
          <a:p>
            <a:pPr marL="1155700" lvl="2" indent="-229235">
              <a:lnSpc>
                <a:spcPts val="2735"/>
              </a:lnSpc>
              <a:spcBef>
                <a:spcPts val="300"/>
              </a:spcBef>
              <a:buChar char="•"/>
              <a:tabLst>
                <a:tab pos="1156335" algn="l"/>
                <a:tab pos="2170430" algn="l"/>
                <a:tab pos="2473960" algn="l"/>
                <a:tab pos="3284854" algn="l"/>
                <a:tab pos="3860800" algn="l"/>
                <a:tab pos="4756150" algn="l"/>
                <a:tab pos="5721985" algn="l"/>
                <a:tab pos="6127750" algn="l"/>
                <a:tab pos="6650355" algn="l"/>
              </a:tabLst>
            </a:pPr>
            <a:r>
              <a:rPr sz="2400" spc="-5" dirty="0">
                <a:latin typeface="Arial MT"/>
                <a:cs typeface="Arial MT"/>
              </a:rPr>
              <a:t>Again,	it	does	</a:t>
            </a:r>
            <a:r>
              <a:rPr sz="2400" dirty="0">
                <a:latin typeface="Arial MT"/>
                <a:cs typeface="Arial MT"/>
              </a:rPr>
              <a:t>not	</a:t>
            </a:r>
            <a:r>
              <a:rPr sz="2400" spc="-5" dirty="0">
                <a:latin typeface="Arial MT"/>
                <a:cs typeface="Arial MT"/>
              </a:rPr>
              <a:t>make	</a:t>
            </a:r>
            <a:r>
              <a:rPr sz="2400" dirty="0">
                <a:latin typeface="Arial MT"/>
                <a:cs typeface="Arial MT"/>
              </a:rPr>
              <a:t>sense	to	</a:t>
            </a:r>
            <a:r>
              <a:rPr sz="2400" spc="-5" dirty="0">
                <a:latin typeface="Arial MT"/>
                <a:cs typeface="Arial MT"/>
              </a:rPr>
              <a:t>list	somebody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ts val="2735"/>
              </a:lnSpc>
            </a:pPr>
            <a:r>
              <a:rPr sz="2400" spc="-5" dirty="0">
                <a:latin typeface="Arial MT"/>
                <a:cs typeface="Arial MT"/>
              </a:rPr>
              <a:t>twice</a:t>
            </a:r>
            <a:endParaRPr sz="2400">
              <a:latin typeface="Arial MT"/>
              <a:cs typeface="Arial MT"/>
            </a:endParaRPr>
          </a:p>
          <a:p>
            <a:pPr marL="355600" marR="5715" indent="-343535">
              <a:lnSpc>
                <a:spcPts val="346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that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list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like</a:t>
            </a:r>
            <a:r>
              <a:rPr sz="3200" spc="10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9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set,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but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order</a:t>
            </a:r>
            <a:r>
              <a:rPr sz="3200" spc="10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does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matter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duplicate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elements</a:t>
            </a:r>
            <a:r>
              <a:rPr sz="3200" dirty="0">
                <a:latin typeface="Arial MT"/>
                <a:cs typeface="Arial MT"/>
              </a:rPr>
              <a:t> are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allowed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ts val="3204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won’t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studying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lists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much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" dirty="0">
                <a:latin typeface="Arial MT"/>
                <a:cs typeface="Arial MT"/>
              </a:rPr>
              <a:t> this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</a:t>
            </a:r>
            <a:endParaRPr sz="2800">
              <a:latin typeface="Arial MT"/>
              <a:cs typeface="Arial MT"/>
            </a:endParaRPr>
          </a:p>
          <a:p>
            <a:pPr marR="5080" algn="r">
              <a:lnSpc>
                <a:spcPts val="1525"/>
              </a:lnSpc>
            </a:pPr>
            <a:r>
              <a:rPr sz="1400" dirty="0"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5466" y="483234"/>
            <a:ext cx="39738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</a:t>
            </a:r>
            <a:r>
              <a:rPr spc="-40" dirty="0"/>
              <a:t> </a:t>
            </a:r>
            <a:r>
              <a:rPr dirty="0"/>
              <a:t>properties</a:t>
            </a:r>
            <a:r>
              <a:rPr spc="-3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001" y="518287"/>
            <a:ext cx="37071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My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080" y="2096443"/>
            <a:ext cx="4357320" cy="16812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10"/>
              </a:spcBef>
            </a:pPr>
            <a:r>
              <a:rPr sz="2600" b="1" spc="-5" dirty="0">
                <a:solidFill>
                  <a:srgbClr val="C00000"/>
                </a:solidFill>
                <a:latin typeface="Arial"/>
                <a:cs typeface="Arial"/>
              </a:rPr>
              <a:t>Dr.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2600" b="1" dirty="0">
                <a:solidFill>
                  <a:srgbClr val="C00000"/>
                </a:solidFill>
                <a:latin typeface="Arial"/>
                <a:cs typeface="Arial"/>
              </a:rPr>
              <a:t>Pritam </a:t>
            </a:r>
            <a:r>
              <a:rPr lang="en-US" sz="2600" b="1" dirty="0" err="1">
                <a:solidFill>
                  <a:srgbClr val="C00000"/>
                </a:solidFill>
                <a:latin typeface="Arial"/>
                <a:cs typeface="Arial"/>
              </a:rPr>
              <a:t>Kocherlakota</a:t>
            </a:r>
            <a:endParaRPr lang="en-US" sz="26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09400"/>
              </a:lnSpc>
              <a:spcBef>
                <a:spcPts val="110"/>
              </a:spcBef>
            </a:pPr>
            <a:r>
              <a:rPr sz="2400" dirty="0">
                <a:latin typeface="Times New Roman"/>
                <a:cs typeface="Times New Roman"/>
              </a:rPr>
              <a:t>Assistant </a:t>
            </a:r>
            <a:r>
              <a:rPr sz="2400" spc="-5" dirty="0">
                <a:latin typeface="Times New Roman"/>
                <a:cs typeface="Times New Roman"/>
              </a:rPr>
              <a:t>Professor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Department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Mathematics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imes New Roman"/>
                <a:cs typeface="Times New Roman"/>
              </a:rPr>
              <a:t>School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7080" y="4175505"/>
            <a:ext cx="5500320" cy="1578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1329690" algn="l"/>
                <a:tab pos="3167380" algn="l"/>
              </a:tabLst>
            </a:pPr>
            <a:r>
              <a:rPr sz="2400" spc="-5" dirty="0">
                <a:latin typeface="Times New Roman"/>
                <a:cs typeface="Times New Roman"/>
              </a:rPr>
              <a:t>Pandit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Deenda</a:t>
            </a:r>
            <a:r>
              <a:rPr sz="2400" spc="-15" dirty="0">
                <a:latin typeface="Times New Roman"/>
                <a:cs typeface="Times New Roman"/>
              </a:rPr>
              <a:t>ya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lang="en-US" sz="2400" spc="-5" dirty="0">
                <a:latin typeface="Times New Roman"/>
                <a:cs typeface="Times New Roman"/>
              </a:rPr>
              <a:t> Energy </a:t>
            </a:r>
            <a:r>
              <a:rPr sz="2400" dirty="0">
                <a:latin typeface="Times New Roman"/>
                <a:cs typeface="Times New Roman"/>
              </a:rPr>
              <a:t>University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8500258776</a:t>
            </a:r>
            <a:endParaRPr sz="2400" dirty="0">
              <a:latin typeface="Times New Roman"/>
              <a:cs typeface="Times New Roman"/>
            </a:endParaRPr>
          </a:p>
          <a:p>
            <a:pPr marL="12700" marR="972185">
              <a:lnSpc>
                <a:spcPct val="110000"/>
              </a:lnSpc>
            </a:pPr>
            <a:r>
              <a:rPr lang="en-US"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Kocherlakota.Pritam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@sot.p</a:t>
            </a:r>
            <a:r>
              <a:rPr lang="en-IN"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d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  <a:hlinkClick r:id="rId2"/>
              </a:rPr>
              <a:t>pu.ac.in 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endParaRPr lang="en-US" sz="2400" u="heavy" spc="-5" dirty="0">
              <a:solidFill>
                <a:srgbClr val="009999"/>
              </a:solidFill>
              <a:uFill>
                <a:solidFill>
                  <a:srgbClr val="009999"/>
                </a:solidFill>
              </a:uFill>
              <a:latin typeface="Times New Roman"/>
              <a:cs typeface="Times New Roman"/>
            </a:endParaRPr>
          </a:p>
          <a:p>
            <a:pPr marL="12700" marR="972185">
              <a:lnSpc>
                <a:spcPct val="110000"/>
              </a:lnSpc>
            </a:pPr>
            <a:r>
              <a:rPr lang="en-US" sz="2400" u="heavy" spc="-5" dirty="0" err="1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kspritam@gmail.com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Specifying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2895"/>
            <a:ext cx="8074025" cy="44481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350" indent="-343535">
              <a:lnSpc>
                <a:spcPts val="346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  <a:tab pos="1344295" algn="l"/>
                <a:tab pos="2105025" algn="l"/>
                <a:tab pos="3543935" algn="l"/>
                <a:tab pos="5882005" algn="l"/>
                <a:tab pos="6485890" algn="l"/>
                <a:tab pos="6885305" algn="l"/>
              </a:tabLst>
            </a:pPr>
            <a:r>
              <a:rPr sz="3200" dirty="0">
                <a:latin typeface="Arial MT"/>
                <a:cs typeface="Arial MT"/>
              </a:rPr>
              <a:t>Sets	a</a:t>
            </a:r>
            <a:r>
              <a:rPr sz="3200" spc="-2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e	usual</a:t>
            </a:r>
            <a:r>
              <a:rPr sz="3200" spc="-20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y	r</a:t>
            </a:r>
            <a:r>
              <a:rPr sz="3200" spc="-2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pr</a:t>
            </a:r>
            <a:r>
              <a:rPr sz="3200" spc="-2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nt</a:t>
            </a:r>
            <a:r>
              <a:rPr sz="3200" spc="-15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d	</a:t>
            </a:r>
            <a:r>
              <a:rPr sz="3200" spc="-15" dirty="0">
                <a:latin typeface="Arial MT"/>
                <a:cs typeface="Arial MT"/>
              </a:rPr>
              <a:t>b</a:t>
            </a:r>
            <a:r>
              <a:rPr sz="3200" dirty="0">
                <a:latin typeface="Arial MT"/>
                <a:cs typeface="Arial MT"/>
              </a:rPr>
              <a:t>y	a	cap</a:t>
            </a:r>
            <a:r>
              <a:rPr sz="3200" spc="-20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tal  </a:t>
            </a:r>
            <a:r>
              <a:rPr sz="3200" spc="-5" dirty="0">
                <a:latin typeface="Arial MT"/>
                <a:cs typeface="Arial MT"/>
              </a:rPr>
              <a:t>letter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(A,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B,</a:t>
            </a:r>
            <a:r>
              <a:rPr sz="3200" spc="-5" dirty="0">
                <a:latin typeface="Arial MT"/>
                <a:cs typeface="Arial MT"/>
              </a:rPr>
              <a:t> S, etc.)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>
              <a:latin typeface="Arial MT"/>
              <a:cs typeface="Arial MT"/>
            </a:endParaRPr>
          </a:p>
          <a:p>
            <a:pPr marL="355600" marR="8255" indent="-343535">
              <a:lnSpc>
                <a:spcPts val="3460"/>
              </a:lnSpc>
              <a:buChar char="•"/>
              <a:tabLst>
                <a:tab pos="355600" algn="l"/>
                <a:tab pos="356235" algn="l"/>
                <a:tab pos="2273300" algn="l"/>
                <a:tab pos="3082290" algn="l"/>
                <a:tab pos="4568190" algn="l"/>
                <a:tab pos="6955155" algn="l"/>
                <a:tab pos="7606030" algn="l"/>
              </a:tabLst>
            </a:pPr>
            <a:r>
              <a:rPr sz="3200" dirty="0">
                <a:latin typeface="Arial MT"/>
                <a:cs typeface="Arial MT"/>
              </a:rPr>
              <a:t>El</a:t>
            </a:r>
            <a:r>
              <a:rPr sz="3200" spc="-1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m</a:t>
            </a:r>
            <a:r>
              <a:rPr sz="3200" spc="-10" dirty="0">
                <a:latin typeface="Arial MT"/>
                <a:cs typeface="Arial MT"/>
              </a:rPr>
              <a:t>e</a:t>
            </a:r>
            <a:r>
              <a:rPr sz="3200" dirty="0">
                <a:latin typeface="Arial MT"/>
                <a:cs typeface="Arial MT"/>
              </a:rPr>
              <a:t>nts	</a:t>
            </a:r>
            <a:r>
              <a:rPr sz="3200" spc="-2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re	</a:t>
            </a:r>
            <a:r>
              <a:rPr sz="3200" spc="-20" dirty="0">
                <a:latin typeface="Arial MT"/>
                <a:cs typeface="Arial MT"/>
              </a:rPr>
              <a:t>u</a:t>
            </a:r>
            <a:r>
              <a:rPr sz="3200" dirty="0">
                <a:latin typeface="Arial MT"/>
                <a:cs typeface="Arial MT"/>
              </a:rPr>
              <a:t>sual</a:t>
            </a:r>
            <a:r>
              <a:rPr sz="3200" spc="-15" dirty="0">
                <a:latin typeface="Arial MT"/>
                <a:cs typeface="Arial MT"/>
              </a:rPr>
              <a:t>l</a:t>
            </a:r>
            <a:r>
              <a:rPr sz="3200" dirty="0">
                <a:latin typeface="Arial MT"/>
                <a:cs typeface="Arial MT"/>
              </a:rPr>
              <a:t>y	</a:t>
            </a:r>
            <a:r>
              <a:rPr sz="3200" spc="-10" dirty="0">
                <a:latin typeface="Arial MT"/>
                <a:cs typeface="Arial MT"/>
              </a:rPr>
              <a:t>r</a:t>
            </a:r>
            <a:r>
              <a:rPr sz="3200" dirty="0">
                <a:latin typeface="Arial MT"/>
                <a:cs typeface="Arial MT"/>
              </a:rPr>
              <a:t>e</a:t>
            </a:r>
            <a:r>
              <a:rPr sz="3200" spc="-10" dirty="0">
                <a:latin typeface="Arial MT"/>
                <a:cs typeface="Arial MT"/>
              </a:rPr>
              <a:t>p</a:t>
            </a:r>
            <a:r>
              <a:rPr sz="3200" dirty="0">
                <a:latin typeface="Arial MT"/>
                <a:cs typeface="Arial MT"/>
              </a:rPr>
              <a:t>res</a:t>
            </a:r>
            <a:r>
              <a:rPr sz="3200" spc="-20" dirty="0">
                <a:latin typeface="Arial MT"/>
                <a:cs typeface="Arial MT"/>
              </a:rPr>
              <a:t>en</a:t>
            </a:r>
            <a:r>
              <a:rPr sz="3200" dirty="0">
                <a:latin typeface="Arial MT"/>
                <a:cs typeface="Arial MT"/>
              </a:rPr>
              <a:t>ted	</a:t>
            </a:r>
            <a:r>
              <a:rPr sz="3200" spc="-10" dirty="0">
                <a:latin typeface="Arial MT"/>
                <a:cs typeface="Arial MT"/>
              </a:rPr>
              <a:t>b</a:t>
            </a:r>
            <a:r>
              <a:rPr sz="3200" dirty="0">
                <a:latin typeface="Arial MT"/>
                <a:cs typeface="Arial MT"/>
              </a:rPr>
              <a:t>y	</a:t>
            </a:r>
            <a:r>
              <a:rPr sz="3200" spc="-10" dirty="0">
                <a:latin typeface="Arial MT"/>
                <a:cs typeface="Arial MT"/>
              </a:rPr>
              <a:t>an  </a:t>
            </a:r>
            <a:r>
              <a:rPr sz="3200" spc="-5" dirty="0">
                <a:latin typeface="Arial MT"/>
                <a:cs typeface="Arial MT"/>
              </a:rPr>
              <a:t>italic </a:t>
            </a:r>
            <a:r>
              <a:rPr sz="3200" dirty="0">
                <a:latin typeface="Arial MT"/>
                <a:cs typeface="Arial MT"/>
              </a:rPr>
              <a:t>lower-case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letter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</a:t>
            </a:r>
            <a:r>
              <a:rPr sz="3200" i="1" spc="-5" dirty="0">
                <a:latin typeface="Arial"/>
                <a:cs typeface="Arial"/>
              </a:rPr>
              <a:t>a</a:t>
            </a:r>
            <a:r>
              <a:rPr sz="3200" spc="-5" dirty="0">
                <a:latin typeface="Arial MT"/>
                <a:cs typeface="Arial MT"/>
              </a:rPr>
              <a:t>, </a:t>
            </a:r>
            <a:r>
              <a:rPr sz="3200" i="1" dirty="0">
                <a:latin typeface="Arial"/>
                <a:cs typeface="Arial"/>
              </a:rPr>
              <a:t>x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i="1" dirty="0">
                <a:latin typeface="Arial"/>
                <a:cs typeface="Arial"/>
              </a:rPr>
              <a:t>y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etc.)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300">
              <a:latin typeface="Arial MT"/>
              <a:cs typeface="Arial MT"/>
            </a:endParaRPr>
          </a:p>
          <a:p>
            <a:pPr marL="355600" marR="5080" indent="-343535">
              <a:lnSpc>
                <a:spcPts val="346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Easiest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way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specify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list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elements: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 =</a:t>
            </a:r>
            <a:r>
              <a:rPr sz="3200" spc="-5" dirty="0">
                <a:latin typeface="Arial MT"/>
                <a:cs typeface="Arial MT"/>
              </a:rPr>
              <a:t> {1,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2, 3, 4,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5}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always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feasible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 </a:t>
            </a:r>
            <a:r>
              <a:rPr sz="2800" spc="-5" dirty="0">
                <a:latin typeface="Arial MT"/>
                <a:cs typeface="Arial MT"/>
              </a:rPr>
              <a:t>large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infinite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Specifying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2481"/>
            <a:ext cx="8074025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Arial"/>
                <a:cs typeface="Arial"/>
              </a:rPr>
              <a:t>set-builder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notation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prime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2}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dirty="0">
                <a:latin typeface="Arial MT"/>
                <a:cs typeface="Arial MT"/>
              </a:rPr>
              <a:t>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|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odd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2}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vertical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means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“such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that”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ts val="2595"/>
              </a:lnSpc>
              <a:buChar char="–"/>
              <a:tabLst>
                <a:tab pos="756920" algn="l"/>
                <a:tab pos="1663064" algn="l"/>
                <a:tab pos="2211705" algn="l"/>
                <a:tab pos="2576195" algn="l"/>
                <a:tab pos="2940685" algn="l"/>
                <a:tab pos="3695065" algn="l"/>
                <a:tab pos="4178300" algn="l"/>
                <a:tab pos="5426710" algn="l"/>
                <a:tab pos="5975350" algn="l"/>
                <a:tab pos="6525895" algn="l"/>
                <a:tab pos="7908290" algn="l"/>
              </a:tabLst>
            </a:pPr>
            <a:r>
              <a:rPr sz="2400" dirty="0">
                <a:latin typeface="Arial MT"/>
                <a:cs typeface="Arial MT"/>
              </a:rPr>
              <a:t>T</a:t>
            </a:r>
            <a:r>
              <a:rPr sz="2400" spc="-10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us,	set	D	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	read	(in	E</a:t>
            </a:r>
            <a:r>
              <a:rPr sz="2400" spc="-1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glish)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s</a:t>
            </a:r>
            <a:r>
              <a:rPr sz="2400" dirty="0">
                <a:latin typeface="Arial MT"/>
                <a:cs typeface="Arial MT"/>
              </a:rPr>
              <a:t>:	“all	el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nts	</a:t>
            </a:r>
            <a:r>
              <a:rPr sz="2400" i="1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ts val="2595"/>
              </a:lnSpc>
            </a:pPr>
            <a:r>
              <a:rPr sz="2400" spc="-5" dirty="0">
                <a:latin typeface="Arial MT"/>
                <a:cs typeface="Arial MT"/>
              </a:rPr>
              <a:t>such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greater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dirty="0"/>
              <a:t>Specifying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663"/>
            <a:ext cx="8074025" cy="468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said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to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“contain”</a:t>
            </a:r>
            <a:r>
              <a:rPr sz="3200" dirty="0">
                <a:latin typeface="Arial MT"/>
                <a:cs typeface="Arial MT"/>
              </a:rPr>
              <a:t> the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various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“members” </a:t>
            </a:r>
            <a:r>
              <a:rPr sz="3200" spc="-10" dirty="0">
                <a:latin typeface="Arial MT"/>
                <a:cs typeface="Arial MT"/>
              </a:rPr>
              <a:t>or “elements” </a:t>
            </a:r>
            <a:r>
              <a:rPr sz="3200" spc="-5" dirty="0">
                <a:latin typeface="Arial MT"/>
                <a:cs typeface="Arial MT"/>
              </a:rPr>
              <a:t>that make up the </a:t>
            </a:r>
            <a:r>
              <a:rPr sz="3200" dirty="0">
                <a:latin typeface="Arial MT"/>
                <a:cs typeface="Arial MT"/>
              </a:rPr>
              <a:t> set</a:t>
            </a:r>
            <a:endParaRPr sz="3200">
              <a:latin typeface="Arial MT"/>
              <a:cs typeface="Arial MT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If an element 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spc="-5" dirty="0">
                <a:latin typeface="Arial MT"/>
                <a:cs typeface="Arial MT"/>
              </a:rPr>
              <a:t>is a </a:t>
            </a:r>
            <a:r>
              <a:rPr sz="2800" dirty="0">
                <a:latin typeface="Arial MT"/>
                <a:cs typeface="Arial MT"/>
              </a:rPr>
              <a:t>member of </a:t>
            </a:r>
            <a:r>
              <a:rPr sz="2800" spc="-5" dirty="0">
                <a:latin typeface="Arial MT"/>
                <a:cs typeface="Arial MT"/>
              </a:rPr>
              <a:t>(or an </a:t>
            </a:r>
            <a:r>
              <a:rPr sz="2800" dirty="0">
                <a:latin typeface="Arial MT"/>
                <a:cs typeface="Arial MT"/>
              </a:rPr>
              <a:t>element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of)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 then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4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{1,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4}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not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member</a:t>
            </a:r>
            <a:r>
              <a:rPr sz="2800" dirty="0">
                <a:latin typeface="Arial MT"/>
                <a:cs typeface="Arial MT"/>
              </a:rPr>
              <a:t> 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(or</a:t>
            </a:r>
            <a:r>
              <a:rPr sz="2800" dirty="0">
                <a:latin typeface="Arial MT"/>
                <a:cs typeface="Arial MT"/>
              </a:rPr>
              <a:t> an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of)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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7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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{1,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4}</a:t>
            </a:r>
            <a:endParaRPr sz="2400">
              <a:latin typeface="Arial MT"/>
              <a:cs typeface="Arial MT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Arial MT"/>
                <a:cs typeface="Arial MT"/>
              </a:rPr>
              <a:t>Virginia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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{1,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4}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8801" y="483234"/>
            <a:ext cx="3947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Often</a:t>
            </a:r>
            <a:r>
              <a:rPr spc="-20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37714"/>
            <a:ext cx="8209915" cy="4605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31800" indent="-34353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800" b="1" spc="-5" dirty="0">
                <a:latin typeface="Arial"/>
                <a:cs typeface="Arial"/>
              </a:rPr>
              <a:t>N </a:t>
            </a:r>
            <a:r>
              <a:rPr sz="2800" spc="-5" dirty="0">
                <a:latin typeface="Arial MT"/>
                <a:cs typeface="Arial MT"/>
              </a:rPr>
              <a:t>= {0,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3,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…}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natural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endParaRPr sz="2800">
              <a:latin typeface="Arial MT"/>
              <a:cs typeface="Arial MT"/>
            </a:endParaRPr>
          </a:p>
          <a:p>
            <a:pPr marL="431800" indent="-3435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431800" algn="l"/>
                <a:tab pos="432434" algn="l"/>
                <a:tab pos="1152525" algn="l"/>
              </a:tabLst>
            </a:pPr>
            <a:r>
              <a:rPr sz="2800" b="1" spc="-5" dirty="0">
                <a:latin typeface="Arial"/>
                <a:cs typeface="Arial"/>
              </a:rPr>
              <a:t>Z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=	{…, </a:t>
            </a:r>
            <a:r>
              <a:rPr sz="2800" dirty="0">
                <a:latin typeface="Arial MT"/>
                <a:cs typeface="Arial MT"/>
              </a:rPr>
              <a:t>-2,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-1,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0,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-5" dirty="0">
                <a:latin typeface="Arial MT"/>
                <a:cs typeface="Arial MT"/>
              </a:rPr>
              <a:t> …} is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integers</a:t>
            </a:r>
            <a:endParaRPr sz="2800">
              <a:latin typeface="Arial MT"/>
              <a:cs typeface="Arial MT"/>
            </a:endParaRPr>
          </a:p>
          <a:p>
            <a:pPr marL="431800" marR="68580" indent="-343535">
              <a:lnSpc>
                <a:spcPts val="3020"/>
              </a:lnSpc>
              <a:spcBef>
                <a:spcPts val="720"/>
              </a:spcBef>
              <a:buFont typeface="Arial MT"/>
              <a:buChar char="•"/>
              <a:tabLst>
                <a:tab pos="431800" algn="l"/>
                <a:tab pos="432434" algn="l"/>
                <a:tab pos="925194" algn="l"/>
                <a:tab pos="1410335" algn="l"/>
              </a:tabLst>
            </a:pPr>
            <a:r>
              <a:rPr sz="2800" b="1" dirty="0">
                <a:latin typeface="Arial"/>
                <a:cs typeface="Arial"/>
              </a:rPr>
              <a:t>Z</a:t>
            </a:r>
            <a:r>
              <a:rPr sz="2775" b="1" baseline="25525" dirty="0">
                <a:latin typeface="Arial"/>
                <a:cs typeface="Arial"/>
              </a:rPr>
              <a:t>+	</a:t>
            </a:r>
            <a:r>
              <a:rPr sz="2800" spc="-5" dirty="0">
                <a:latin typeface="Arial MT"/>
                <a:cs typeface="Arial MT"/>
              </a:rPr>
              <a:t>=	</a:t>
            </a:r>
            <a:r>
              <a:rPr sz="2800" dirty="0">
                <a:latin typeface="Arial MT"/>
                <a:cs typeface="Arial MT"/>
              </a:rPr>
              <a:t>{1,</a:t>
            </a:r>
            <a:r>
              <a:rPr sz="2800" spc="2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2,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3,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…}</a:t>
            </a:r>
            <a:r>
              <a:rPr sz="2800" spc="2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3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3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3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positive</a:t>
            </a:r>
            <a:r>
              <a:rPr sz="2800" spc="3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integers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(a.k.a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whole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numbers)</a:t>
            </a:r>
            <a:endParaRPr sz="2800">
              <a:latin typeface="Arial MT"/>
              <a:cs typeface="Arial MT"/>
            </a:endParaRPr>
          </a:p>
          <a:p>
            <a:pPr marL="832485" marR="65405" lvl="1" indent="-287020">
              <a:lnSpc>
                <a:spcPts val="2590"/>
              </a:lnSpc>
              <a:spcBef>
                <a:spcPts val="595"/>
              </a:spcBef>
              <a:buChar char="–"/>
              <a:tabLst>
                <a:tab pos="833119" algn="l"/>
              </a:tabLst>
            </a:pPr>
            <a:r>
              <a:rPr sz="2400" spc="-5" dirty="0">
                <a:latin typeface="Arial MT"/>
                <a:cs typeface="Arial MT"/>
              </a:rPr>
              <a:t>Note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people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disagree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exact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definitions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whole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natural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numbers</a:t>
            </a:r>
            <a:endParaRPr sz="2400">
              <a:latin typeface="Arial MT"/>
              <a:cs typeface="Arial MT"/>
            </a:endParaRPr>
          </a:p>
          <a:p>
            <a:pPr marL="431800" marR="64135" indent="-343535">
              <a:lnSpc>
                <a:spcPts val="3030"/>
              </a:lnSpc>
              <a:spcBef>
                <a:spcPts val="660"/>
              </a:spcBef>
              <a:buFont typeface="Arial MT"/>
              <a:buChar char="•"/>
              <a:tabLst>
                <a:tab pos="431800" algn="l"/>
                <a:tab pos="432434" algn="l"/>
                <a:tab pos="879475" algn="l"/>
                <a:tab pos="1259205" algn="l"/>
                <a:tab pos="2044064" algn="l"/>
                <a:tab pos="2307590" algn="l"/>
                <a:tab pos="2678430" algn="l"/>
                <a:tab pos="3103880" algn="l"/>
                <a:tab pos="3589654" algn="l"/>
                <a:tab pos="3959860" algn="l"/>
                <a:tab pos="4385310" algn="l"/>
                <a:tab pos="4871720" algn="l"/>
                <a:tab pos="5241925" algn="l"/>
                <a:tab pos="5609590" algn="l"/>
                <a:tab pos="6099175" algn="l"/>
                <a:tab pos="6527165" algn="l"/>
                <a:tab pos="7193280" algn="l"/>
                <a:tab pos="7839075" algn="l"/>
              </a:tabLst>
            </a:pPr>
            <a:r>
              <a:rPr sz="2800" b="1" spc="-5" dirty="0">
                <a:latin typeface="Arial"/>
                <a:cs typeface="Arial"/>
              </a:rPr>
              <a:t>Q	</a:t>
            </a:r>
            <a:r>
              <a:rPr sz="2800" spc="-5" dirty="0">
                <a:latin typeface="Arial MT"/>
                <a:cs typeface="Arial MT"/>
              </a:rPr>
              <a:t>=	{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i="1" spc="-5" dirty="0">
                <a:latin typeface="Arial"/>
                <a:cs typeface="Arial"/>
              </a:rPr>
              <a:t>q	</a:t>
            </a:r>
            <a:r>
              <a:rPr sz="2800" dirty="0">
                <a:latin typeface="Arial MT"/>
                <a:cs typeface="Arial MT"/>
              </a:rPr>
              <a:t>|	</a:t>
            </a:r>
            <a:r>
              <a:rPr sz="2800" i="1" spc="-5" dirty="0">
                <a:latin typeface="Arial"/>
                <a:cs typeface="Arial"/>
              </a:rPr>
              <a:t>p	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800" b="1" spc="-15" dirty="0">
                <a:latin typeface="Arial"/>
                <a:cs typeface="Arial"/>
              </a:rPr>
              <a:t>Z</a:t>
            </a:r>
            <a:r>
              <a:rPr sz="2800" dirty="0">
                <a:latin typeface="Arial MT"/>
                <a:cs typeface="Arial MT"/>
              </a:rPr>
              <a:t>,	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-15" dirty="0">
                <a:latin typeface="Arial"/>
                <a:cs typeface="Arial"/>
              </a:rPr>
              <a:t>Z</a:t>
            </a:r>
            <a:r>
              <a:rPr sz="2800" dirty="0">
                <a:latin typeface="Arial MT"/>
                <a:cs typeface="Arial MT"/>
              </a:rPr>
              <a:t>,	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-5" dirty="0">
                <a:latin typeface="Arial MT"/>
                <a:cs typeface="Arial MT"/>
              </a:rPr>
              <a:t>≠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0}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set</a:t>
            </a:r>
            <a:r>
              <a:rPr sz="2800" dirty="0">
                <a:latin typeface="Arial MT"/>
                <a:cs typeface="Arial MT"/>
              </a:rPr>
              <a:t>	of  rational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endParaRPr sz="2800">
              <a:latin typeface="Arial MT"/>
              <a:cs typeface="Arial MT"/>
            </a:endParaRPr>
          </a:p>
          <a:p>
            <a:pPr marL="832485" marR="65405" lvl="1" indent="-287020">
              <a:lnSpc>
                <a:spcPts val="2590"/>
              </a:lnSpc>
              <a:spcBef>
                <a:spcPts val="580"/>
              </a:spcBef>
              <a:buChar char="–"/>
              <a:tabLst>
                <a:tab pos="833119" algn="l"/>
                <a:tab pos="1496695" algn="l"/>
                <a:tab pos="2670810" algn="l"/>
                <a:tab pos="3318510" algn="l"/>
                <a:tab pos="3949700" algn="l"/>
                <a:tab pos="4428490" algn="l"/>
                <a:tab pos="5973445" algn="l"/>
                <a:tab pos="6435725" algn="l"/>
                <a:tab pos="6743700" algn="l"/>
                <a:tab pos="7882255" algn="l"/>
              </a:tabLst>
            </a:pP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y	</a:t>
            </a:r>
            <a:r>
              <a:rPr sz="2400" spc="-5" dirty="0">
                <a:latin typeface="Arial MT"/>
                <a:cs typeface="Arial MT"/>
              </a:rPr>
              <a:t>num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er</a:t>
            </a:r>
            <a:r>
              <a:rPr sz="2400" dirty="0">
                <a:latin typeface="Arial MT"/>
                <a:cs typeface="Arial MT"/>
              </a:rPr>
              <a:t>	that	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spc="-2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pre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sed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fracti</a:t>
            </a:r>
            <a:r>
              <a:rPr sz="2400" spc="-10" dirty="0">
                <a:latin typeface="Arial MT"/>
                <a:cs typeface="Arial MT"/>
              </a:rPr>
              <a:t>o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of  two</a:t>
            </a:r>
            <a:r>
              <a:rPr sz="2400" spc="-5" dirty="0">
                <a:latin typeface="Arial MT"/>
                <a:cs typeface="Arial MT"/>
              </a:rPr>
              <a:t> integers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(where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bottom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" dirty="0">
                <a:latin typeface="Arial MT"/>
                <a:cs typeface="Arial MT"/>
              </a:rPr>
              <a:t> zero)</a:t>
            </a:r>
            <a:endParaRPr sz="2400">
              <a:latin typeface="Arial MT"/>
              <a:cs typeface="Arial MT"/>
            </a:endParaRPr>
          </a:p>
          <a:p>
            <a:pPr marL="431800" indent="-3435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real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483234"/>
            <a:ext cx="4748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universal</a:t>
            </a:r>
            <a:r>
              <a:rPr spc="-4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8074025" cy="422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9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3200" b="1" i="1" dirty="0">
                <a:solidFill>
                  <a:srgbClr val="009999"/>
                </a:solidFill>
                <a:latin typeface="Times New Roman"/>
                <a:cs typeface="Times New Roman"/>
              </a:rPr>
              <a:t>U</a:t>
            </a:r>
            <a:r>
              <a:rPr sz="3200" b="1" i="1" spc="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is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the universal set – the set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of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all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of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elements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999"/>
                </a:solidFill>
                <a:latin typeface="Arial MT"/>
                <a:cs typeface="Arial MT"/>
              </a:rPr>
              <a:t>(or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 the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“universe”)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from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which </a:t>
            </a:r>
            <a:r>
              <a:rPr sz="3200" spc="-87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given</a:t>
            </a:r>
            <a:r>
              <a:rPr sz="3200" spc="-3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any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 set</a:t>
            </a:r>
            <a:r>
              <a:rPr sz="3200" spc="-2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is</a:t>
            </a:r>
            <a:r>
              <a:rPr sz="3200" spc="-1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drawn</a:t>
            </a:r>
            <a:endParaRPr sz="32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4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For the </a:t>
            </a:r>
            <a:r>
              <a:rPr sz="2800" dirty="0">
                <a:latin typeface="Arial MT"/>
                <a:cs typeface="Arial MT"/>
              </a:rPr>
              <a:t>set </a:t>
            </a:r>
            <a:r>
              <a:rPr sz="2800" spc="-5" dirty="0">
                <a:latin typeface="Arial MT"/>
                <a:cs typeface="Arial MT"/>
              </a:rPr>
              <a:t>{-2, </a:t>
            </a:r>
            <a:r>
              <a:rPr sz="2800" dirty="0">
                <a:latin typeface="Arial MT"/>
                <a:cs typeface="Arial MT"/>
              </a:rPr>
              <a:t>0.4, 2}, 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 be the real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numbers</a:t>
            </a:r>
            <a:endParaRPr sz="2800">
              <a:latin typeface="Arial MT"/>
              <a:cs typeface="Arial MT"/>
            </a:endParaRPr>
          </a:p>
          <a:p>
            <a:pPr marL="756285" marR="6350" lvl="1" indent="-287020" algn="just">
              <a:lnSpc>
                <a:spcPct val="100099"/>
              </a:lnSpc>
              <a:spcBef>
                <a:spcPts val="65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For the </a:t>
            </a:r>
            <a:r>
              <a:rPr sz="2800" dirty="0">
                <a:latin typeface="Arial MT"/>
                <a:cs typeface="Arial MT"/>
              </a:rPr>
              <a:t>set </a:t>
            </a:r>
            <a:r>
              <a:rPr sz="2800" spc="-5" dirty="0">
                <a:latin typeface="Arial MT"/>
                <a:cs typeface="Arial MT"/>
              </a:rPr>
              <a:t>{0, </a:t>
            </a:r>
            <a:r>
              <a:rPr sz="2800" spc="-10" dirty="0">
                <a:latin typeface="Arial MT"/>
                <a:cs typeface="Arial MT"/>
              </a:rPr>
              <a:t>1, </a:t>
            </a:r>
            <a:r>
              <a:rPr sz="2800" spc="-5" dirty="0">
                <a:latin typeface="Arial MT"/>
                <a:cs typeface="Arial MT"/>
              </a:rPr>
              <a:t>2}, </a:t>
            </a:r>
            <a:r>
              <a:rPr sz="2800" b="1" i="1" spc="-5" dirty="0">
                <a:latin typeface="Times New Roman"/>
                <a:cs typeface="Times New Roman"/>
              </a:rPr>
              <a:t>U </a:t>
            </a:r>
            <a:r>
              <a:rPr sz="2800" spc="-5" dirty="0">
                <a:latin typeface="Arial MT"/>
                <a:cs typeface="Arial MT"/>
              </a:rPr>
              <a:t>could be the </a:t>
            </a:r>
            <a:r>
              <a:rPr sz="2800" dirty="0">
                <a:latin typeface="Arial MT"/>
                <a:cs typeface="Arial MT"/>
              </a:rPr>
              <a:t>natural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(zero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up),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integers,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rational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numbers,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real</a:t>
            </a:r>
            <a:r>
              <a:rPr sz="2800" dirty="0">
                <a:latin typeface="Arial MT"/>
                <a:cs typeface="Arial MT"/>
              </a:rPr>
              <a:t> numbers,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depending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context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464" y="483234"/>
            <a:ext cx="4748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universal</a:t>
            </a:r>
            <a:r>
              <a:rPr spc="-4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579829"/>
            <a:ext cx="7616825" cy="42525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 algn="just">
              <a:lnSpc>
                <a:spcPct val="90200"/>
              </a:lnSpc>
              <a:spcBef>
                <a:spcPts val="425"/>
              </a:spcBef>
              <a:buChar char="–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For the </a:t>
            </a:r>
            <a:r>
              <a:rPr sz="2800" dirty="0">
                <a:latin typeface="Arial MT"/>
                <a:cs typeface="Arial MT"/>
              </a:rPr>
              <a:t>set </a:t>
            </a:r>
            <a:r>
              <a:rPr sz="2800" spc="-5" dirty="0">
                <a:latin typeface="Arial MT"/>
                <a:cs typeface="Arial MT"/>
              </a:rPr>
              <a:t>of the </a:t>
            </a:r>
            <a:r>
              <a:rPr sz="2800" dirty="0">
                <a:latin typeface="Arial MT"/>
                <a:cs typeface="Arial MT"/>
              </a:rPr>
              <a:t>students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this class, </a:t>
            </a:r>
            <a:r>
              <a:rPr sz="2800" b="1" i="1" spc="-5" dirty="0">
                <a:latin typeface="Times New Roman"/>
                <a:cs typeface="Times New Roman"/>
              </a:rPr>
              <a:t>U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would be all the students in the </a:t>
            </a:r>
            <a:r>
              <a:rPr sz="2800" dirty="0">
                <a:latin typeface="Arial MT"/>
                <a:cs typeface="Arial MT"/>
              </a:rPr>
              <a:t>University </a:t>
            </a:r>
            <a:r>
              <a:rPr sz="2800" spc="-5" dirty="0">
                <a:latin typeface="Arial MT"/>
                <a:cs typeface="Arial MT"/>
              </a:rPr>
              <a:t>(or </a:t>
            </a:r>
            <a:r>
              <a:rPr sz="2800" dirty="0">
                <a:latin typeface="Arial MT"/>
                <a:cs typeface="Arial MT"/>
              </a:rPr>
              <a:t> perhaps all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people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world)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–"/>
            </a:pPr>
            <a:endParaRPr sz="3500">
              <a:latin typeface="Arial MT"/>
              <a:cs typeface="Arial MT"/>
            </a:endParaRPr>
          </a:p>
          <a:p>
            <a:pPr marL="299085" indent="-287020">
              <a:lnSpc>
                <a:spcPts val="3200"/>
              </a:lnSpc>
              <a:buChar char="–"/>
              <a:tabLst>
                <a:tab pos="299720" algn="l"/>
                <a:tab pos="987425" algn="l"/>
                <a:tab pos="1638300" algn="l"/>
                <a:tab pos="2271395" algn="l"/>
                <a:tab pos="2724150" algn="l"/>
                <a:tab pos="3374390" algn="l"/>
                <a:tab pos="4618355" algn="l"/>
                <a:tab pos="5071110" algn="l"/>
                <a:tab pos="5721985" algn="l"/>
                <a:tab pos="7345045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10" dirty="0">
                <a:latin typeface="Arial MT"/>
                <a:cs typeface="Arial MT"/>
              </a:rPr>
              <a:t>s</a:t>
            </a:r>
            <a:r>
              <a:rPr sz="2800" spc="-5" dirty="0">
                <a:latin typeface="Arial MT"/>
                <a:cs typeface="Arial MT"/>
              </a:rPr>
              <a:t>et</a:t>
            </a:r>
            <a:r>
              <a:rPr sz="2800" dirty="0">
                <a:latin typeface="Arial MT"/>
                <a:cs typeface="Arial MT"/>
              </a:rPr>
              <a:t>	o</a:t>
            </a: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wels</a:t>
            </a:r>
            <a:r>
              <a:rPr sz="2800" dirty="0">
                <a:latin typeface="Arial MT"/>
                <a:cs typeface="Arial MT"/>
              </a:rPr>
              <a:t>	o</a:t>
            </a: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5" dirty="0">
                <a:latin typeface="Arial MT"/>
                <a:cs typeface="Arial MT"/>
              </a:rPr>
              <a:t>p</a:t>
            </a:r>
            <a:r>
              <a:rPr sz="2800" spc="10" dirty="0">
                <a:latin typeface="Arial MT"/>
                <a:cs typeface="Arial MT"/>
              </a:rPr>
              <a:t>h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b</a:t>
            </a:r>
            <a:r>
              <a:rPr sz="2800" spc="-5" dirty="0">
                <a:latin typeface="Arial MT"/>
                <a:cs typeface="Arial MT"/>
              </a:rPr>
              <a:t>et,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  <a:p>
            <a:pPr marL="299085">
              <a:lnSpc>
                <a:spcPts val="3200"/>
              </a:lnSpc>
            </a:pPr>
            <a:r>
              <a:rPr sz="2800" spc="-5" dirty="0">
                <a:latin typeface="Arial MT"/>
                <a:cs typeface="Arial MT"/>
              </a:rPr>
              <a:t>would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letters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the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alphabet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90200"/>
              </a:lnSpc>
              <a:buChar char="–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differentiate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(which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set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operation),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universal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written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different font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bold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italics)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429" y="483234"/>
            <a:ext cx="3787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Venn</a:t>
            </a:r>
            <a:r>
              <a:rPr spc="-75" dirty="0"/>
              <a:t> </a:t>
            </a:r>
            <a:r>
              <a:rPr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003"/>
            <a:ext cx="5702935" cy="14192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Represents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graphically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The box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universal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 MT"/>
                <a:cs typeface="Arial MT"/>
              </a:rPr>
              <a:t>Circles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set(s)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014852"/>
            <a:ext cx="4441825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Consider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S, </a:t>
            </a:r>
            <a:r>
              <a:rPr sz="2800" spc="-5" dirty="0">
                <a:latin typeface="Arial MT"/>
                <a:cs typeface="Arial MT"/>
              </a:rPr>
              <a:t>which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 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vowels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alphabet</a:t>
            </a:r>
            <a:endParaRPr sz="2800">
              <a:latin typeface="Arial MT"/>
              <a:cs typeface="Arial MT"/>
            </a:endParaRPr>
          </a:p>
          <a:p>
            <a:pPr marL="355600" marR="33972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individual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usually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written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Venn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2318" y="46001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1918" y="45239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7718" y="4523994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9518" y="5133594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z="1800" spc="-5" dirty="0">
                <a:latin typeface="Arial MT"/>
                <a:cs typeface="Arial MT"/>
              </a:rPr>
              <a:t>o	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766" y="3340430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15965" y="3276600"/>
          <a:ext cx="1061085" cy="275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84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h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j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002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k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85">
                <a:tc>
                  <a:txBody>
                    <a:bodyPr/>
                    <a:lstStyle/>
                    <a:p>
                      <a:pPr marL="34290">
                        <a:lnSpc>
                          <a:spcPts val="208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n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8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08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q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98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70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70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7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3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w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x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97">
                <a:tc>
                  <a:txBody>
                    <a:bodyPr/>
                    <a:lstStyle/>
                    <a:p>
                      <a:pPr marL="36195">
                        <a:lnSpc>
                          <a:spcPts val="208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y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08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z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181600" y="3276600"/>
            <a:ext cx="3657600" cy="2895600"/>
          </a:xfrm>
          <a:custGeom>
            <a:avLst/>
            <a:gdLst/>
            <a:ahLst/>
            <a:cxnLst/>
            <a:rect l="l" t="t" r="r" b="b"/>
            <a:pathLst>
              <a:path w="3657600" h="2895600">
                <a:moveTo>
                  <a:pt x="0" y="2895600"/>
                </a:moveTo>
                <a:lnTo>
                  <a:pt x="3657600" y="2895600"/>
                </a:lnTo>
                <a:lnTo>
                  <a:pt x="3657600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62898" y="337604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3200" y="3657600"/>
            <a:ext cx="2133600" cy="2133600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0" y="1066800"/>
                </a:moveTo>
                <a:lnTo>
                  <a:pt x="1097" y="1017969"/>
                </a:lnTo>
                <a:lnTo>
                  <a:pt x="4359" y="969703"/>
                </a:lnTo>
                <a:lnTo>
                  <a:pt x="9739" y="922046"/>
                </a:lnTo>
                <a:lnTo>
                  <a:pt x="17188" y="875047"/>
                </a:lnTo>
                <a:lnTo>
                  <a:pt x="26660" y="828753"/>
                </a:lnTo>
                <a:lnTo>
                  <a:pt x="38108" y="783210"/>
                </a:lnTo>
                <a:lnTo>
                  <a:pt x="51485" y="738466"/>
                </a:lnTo>
                <a:lnTo>
                  <a:pt x="66744" y="694568"/>
                </a:lnTo>
                <a:lnTo>
                  <a:pt x="83837" y="651563"/>
                </a:lnTo>
                <a:lnTo>
                  <a:pt x="102718" y="609498"/>
                </a:lnTo>
                <a:lnTo>
                  <a:pt x="123340" y="568420"/>
                </a:lnTo>
                <a:lnTo>
                  <a:pt x="145654" y="528376"/>
                </a:lnTo>
                <a:lnTo>
                  <a:pt x="169615" y="489413"/>
                </a:lnTo>
                <a:lnTo>
                  <a:pt x="195176" y="451579"/>
                </a:lnTo>
                <a:lnTo>
                  <a:pt x="222288" y="414920"/>
                </a:lnTo>
                <a:lnTo>
                  <a:pt x="250906" y="379484"/>
                </a:lnTo>
                <a:lnTo>
                  <a:pt x="280981" y="345317"/>
                </a:lnTo>
                <a:lnTo>
                  <a:pt x="312467" y="312467"/>
                </a:lnTo>
                <a:lnTo>
                  <a:pt x="345317" y="280981"/>
                </a:lnTo>
                <a:lnTo>
                  <a:pt x="379484" y="250906"/>
                </a:lnTo>
                <a:lnTo>
                  <a:pt x="414920" y="222288"/>
                </a:lnTo>
                <a:lnTo>
                  <a:pt x="451579" y="195176"/>
                </a:lnTo>
                <a:lnTo>
                  <a:pt x="489413" y="169615"/>
                </a:lnTo>
                <a:lnTo>
                  <a:pt x="528376" y="145654"/>
                </a:lnTo>
                <a:lnTo>
                  <a:pt x="568420" y="123340"/>
                </a:lnTo>
                <a:lnTo>
                  <a:pt x="609498" y="102718"/>
                </a:lnTo>
                <a:lnTo>
                  <a:pt x="651563" y="83837"/>
                </a:lnTo>
                <a:lnTo>
                  <a:pt x="694568" y="66744"/>
                </a:lnTo>
                <a:lnTo>
                  <a:pt x="738466" y="51485"/>
                </a:lnTo>
                <a:lnTo>
                  <a:pt x="783210" y="38108"/>
                </a:lnTo>
                <a:lnTo>
                  <a:pt x="828753" y="26660"/>
                </a:lnTo>
                <a:lnTo>
                  <a:pt x="875047" y="17188"/>
                </a:lnTo>
                <a:lnTo>
                  <a:pt x="922046" y="9739"/>
                </a:lnTo>
                <a:lnTo>
                  <a:pt x="969703" y="4359"/>
                </a:lnTo>
                <a:lnTo>
                  <a:pt x="1017969" y="1097"/>
                </a:lnTo>
                <a:lnTo>
                  <a:pt x="1066800" y="0"/>
                </a:lnTo>
                <a:lnTo>
                  <a:pt x="1115630" y="1097"/>
                </a:lnTo>
                <a:lnTo>
                  <a:pt x="1163896" y="4359"/>
                </a:lnTo>
                <a:lnTo>
                  <a:pt x="1211553" y="9739"/>
                </a:lnTo>
                <a:lnTo>
                  <a:pt x="1258552" y="17188"/>
                </a:lnTo>
                <a:lnTo>
                  <a:pt x="1304846" y="26660"/>
                </a:lnTo>
                <a:lnTo>
                  <a:pt x="1350389" y="38108"/>
                </a:lnTo>
                <a:lnTo>
                  <a:pt x="1395133" y="51485"/>
                </a:lnTo>
                <a:lnTo>
                  <a:pt x="1439031" y="66744"/>
                </a:lnTo>
                <a:lnTo>
                  <a:pt x="1482036" y="83837"/>
                </a:lnTo>
                <a:lnTo>
                  <a:pt x="1524101" y="102718"/>
                </a:lnTo>
                <a:lnTo>
                  <a:pt x="1565179" y="123340"/>
                </a:lnTo>
                <a:lnTo>
                  <a:pt x="1605223" y="145654"/>
                </a:lnTo>
                <a:lnTo>
                  <a:pt x="1644186" y="169615"/>
                </a:lnTo>
                <a:lnTo>
                  <a:pt x="1682020" y="195176"/>
                </a:lnTo>
                <a:lnTo>
                  <a:pt x="1718679" y="222288"/>
                </a:lnTo>
                <a:lnTo>
                  <a:pt x="1754115" y="250906"/>
                </a:lnTo>
                <a:lnTo>
                  <a:pt x="1788282" y="280981"/>
                </a:lnTo>
                <a:lnTo>
                  <a:pt x="1821132" y="312467"/>
                </a:lnTo>
                <a:lnTo>
                  <a:pt x="1852618" y="345317"/>
                </a:lnTo>
                <a:lnTo>
                  <a:pt x="1882693" y="379484"/>
                </a:lnTo>
                <a:lnTo>
                  <a:pt x="1911311" y="414920"/>
                </a:lnTo>
                <a:lnTo>
                  <a:pt x="1938423" y="451579"/>
                </a:lnTo>
                <a:lnTo>
                  <a:pt x="1963984" y="489413"/>
                </a:lnTo>
                <a:lnTo>
                  <a:pt x="1987945" y="528376"/>
                </a:lnTo>
                <a:lnTo>
                  <a:pt x="2010259" y="568420"/>
                </a:lnTo>
                <a:lnTo>
                  <a:pt x="2030881" y="609498"/>
                </a:lnTo>
                <a:lnTo>
                  <a:pt x="2049762" y="651563"/>
                </a:lnTo>
                <a:lnTo>
                  <a:pt x="2066855" y="694568"/>
                </a:lnTo>
                <a:lnTo>
                  <a:pt x="2082114" y="738466"/>
                </a:lnTo>
                <a:lnTo>
                  <a:pt x="2095491" y="783210"/>
                </a:lnTo>
                <a:lnTo>
                  <a:pt x="2106939" y="828753"/>
                </a:lnTo>
                <a:lnTo>
                  <a:pt x="2116411" y="875047"/>
                </a:lnTo>
                <a:lnTo>
                  <a:pt x="2123860" y="922046"/>
                </a:lnTo>
                <a:lnTo>
                  <a:pt x="2129240" y="969703"/>
                </a:lnTo>
                <a:lnTo>
                  <a:pt x="2132502" y="1017969"/>
                </a:lnTo>
                <a:lnTo>
                  <a:pt x="2133600" y="1066800"/>
                </a:lnTo>
                <a:lnTo>
                  <a:pt x="2132502" y="1115630"/>
                </a:lnTo>
                <a:lnTo>
                  <a:pt x="2129240" y="1163896"/>
                </a:lnTo>
                <a:lnTo>
                  <a:pt x="2123860" y="1211553"/>
                </a:lnTo>
                <a:lnTo>
                  <a:pt x="2116411" y="1258552"/>
                </a:lnTo>
                <a:lnTo>
                  <a:pt x="2106939" y="1304846"/>
                </a:lnTo>
                <a:lnTo>
                  <a:pt x="2095491" y="1350389"/>
                </a:lnTo>
                <a:lnTo>
                  <a:pt x="2082114" y="1395133"/>
                </a:lnTo>
                <a:lnTo>
                  <a:pt x="2066855" y="1439031"/>
                </a:lnTo>
                <a:lnTo>
                  <a:pt x="2049762" y="1482036"/>
                </a:lnTo>
                <a:lnTo>
                  <a:pt x="2030881" y="1524101"/>
                </a:lnTo>
                <a:lnTo>
                  <a:pt x="2010259" y="1565179"/>
                </a:lnTo>
                <a:lnTo>
                  <a:pt x="1987945" y="1605223"/>
                </a:lnTo>
                <a:lnTo>
                  <a:pt x="1963984" y="1644186"/>
                </a:lnTo>
                <a:lnTo>
                  <a:pt x="1938423" y="1682020"/>
                </a:lnTo>
                <a:lnTo>
                  <a:pt x="1911311" y="1718679"/>
                </a:lnTo>
                <a:lnTo>
                  <a:pt x="1882693" y="1754115"/>
                </a:lnTo>
                <a:lnTo>
                  <a:pt x="1852618" y="1788282"/>
                </a:lnTo>
                <a:lnTo>
                  <a:pt x="1821132" y="1821132"/>
                </a:lnTo>
                <a:lnTo>
                  <a:pt x="1788282" y="1852618"/>
                </a:lnTo>
                <a:lnTo>
                  <a:pt x="1754115" y="1882693"/>
                </a:lnTo>
                <a:lnTo>
                  <a:pt x="1718679" y="1911311"/>
                </a:lnTo>
                <a:lnTo>
                  <a:pt x="1682020" y="1938423"/>
                </a:lnTo>
                <a:lnTo>
                  <a:pt x="1644186" y="1963984"/>
                </a:lnTo>
                <a:lnTo>
                  <a:pt x="1605223" y="1987945"/>
                </a:lnTo>
                <a:lnTo>
                  <a:pt x="1565179" y="2010259"/>
                </a:lnTo>
                <a:lnTo>
                  <a:pt x="1524101" y="2030881"/>
                </a:lnTo>
                <a:lnTo>
                  <a:pt x="1482036" y="2049762"/>
                </a:lnTo>
                <a:lnTo>
                  <a:pt x="1439031" y="2066855"/>
                </a:lnTo>
                <a:lnTo>
                  <a:pt x="1395133" y="2082114"/>
                </a:lnTo>
                <a:lnTo>
                  <a:pt x="1350389" y="2095491"/>
                </a:lnTo>
                <a:lnTo>
                  <a:pt x="1304846" y="2106939"/>
                </a:lnTo>
                <a:lnTo>
                  <a:pt x="1258552" y="2116411"/>
                </a:lnTo>
                <a:lnTo>
                  <a:pt x="1211553" y="2123860"/>
                </a:lnTo>
                <a:lnTo>
                  <a:pt x="1163896" y="2129240"/>
                </a:lnTo>
                <a:lnTo>
                  <a:pt x="1115630" y="2132502"/>
                </a:lnTo>
                <a:lnTo>
                  <a:pt x="1066800" y="2133600"/>
                </a:lnTo>
                <a:lnTo>
                  <a:pt x="1017969" y="2132502"/>
                </a:lnTo>
                <a:lnTo>
                  <a:pt x="969703" y="2129240"/>
                </a:lnTo>
                <a:lnTo>
                  <a:pt x="922046" y="2123860"/>
                </a:lnTo>
                <a:lnTo>
                  <a:pt x="875047" y="2116411"/>
                </a:lnTo>
                <a:lnTo>
                  <a:pt x="828753" y="2106939"/>
                </a:lnTo>
                <a:lnTo>
                  <a:pt x="783210" y="2095491"/>
                </a:lnTo>
                <a:lnTo>
                  <a:pt x="738466" y="2082114"/>
                </a:lnTo>
                <a:lnTo>
                  <a:pt x="694568" y="2066855"/>
                </a:lnTo>
                <a:lnTo>
                  <a:pt x="651563" y="2049762"/>
                </a:lnTo>
                <a:lnTo>
                  <a:pt x="609498" y="2030881"/>
                </a:lnTo>
                <a:lnTo>
                  <a:pt x="568420" y="2010259"/>
                </a:lnTo>
                <a:lnTo>
                  <a:pt x="528376" y="1987945"/>
                </a:lnTo>
                <a:lnTo>
                  <a:pt x="489413" y="1963984"/>
                </a:lnTo>
                <a:lnTo>
                  <a:pt x="451579" y="1938423"/>
                </a:lnTo>
                <a:lnTo>
                  <a:pt x="414920" y="1911311"/>
                </a:lnTo>
                <a:lnTo>
                  <a:pt x="379484" y="1882693"/>
                </a:lnTo>
                <a:lnTo>
                  <a:pt x="345317" y="1852618"/>
                </a:lnTo>
                <a:lnTo>
                  <a:pt x="312467" y="1821132"/>
                </a:lnTo>
                <a:lnTo>
                  <a:pt x="280981" y="1788282"/>
                </a:lnTo>
                <a:lnTo>
                  <a:pt x="250906" y="1754115"/>
                </a:lnTo>
                <a:lnTo>
                  <a:pt x="222288" y="1718679"/>
                </a:lnTo>
                <a:lnTo>
                  <a:pt x="195176" y="1682020"/>
                </a:lnTo>
                <a:lnTo>
                  <a:pt x="169615" y="1644186"/>
                </a:lnTo>
                <a:lnTo>
                  <a:pt x="145654" y="1605223"/>
                </a:lnTo>
                <a:lnTo>
                  <a:pt x="123340" y="1565179"/>
                </a:lnTo>
                <a:lnTo>
                  <a:pt x="102718" y="1524101"/>
                </a:lnTo>
                <a:lnTo>
                  <a:pt x="83837" y="1482036"/>
                </a:lnTo>
                <a:lnTo>
                  <a:pt x="66744" y="1439031"/>
                </a:lnTo>
                <a:lnTo>
                  <a:pt x="51485" y="1395133"/>
                </a:lnTo>
                <a:lnTo>
                  <a:pt x="38108" y="1350389"/>
                </a:lnTo>
                <a:lnTo>
                  <a:pt x="26660" y="1304846"/>
                </a:lnTo>
                <a:lnTo>
                  <a:pt x="17188" y="1258552"/>
                </a:lnTo>
                <a:lnTo>
                  <a:pt x="9739" y="1211553"/>
                </a:lnTo>
                <a:lnTo>
                  <a:pt x="4359" y="1163896"/>
                </a:lnTo>
                <a:lnTo>
                  <a:pt x="1097" y="1115630"/>
                </a:lnTo>
                <a:lnTo>
                  <a:pt x="0" y="1066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48118" y="3760089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483234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071"/>
            <a:ext cx="7552055" cy="36893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Sets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contain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other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sets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 { {1}, {2}, {3} }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 = {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{1},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{{2}},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{{{3}}}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{{1},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{{2}}},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{{{3}}},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{1},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{{2}},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{{{3}}}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</a:t>
            </a:r>
            <a:endParaRPr sz="2800">
              <a:latin typeface="Arial MT"/>
              <a:cs typeface="Arial MT"/>
            </a:endParaRPr>
          </a:p>
          <a:p>
            <a:pPr marL="1155700" lvl="1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V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 only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elements!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73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1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≠</a:t>
            </a:r>
            <a:r>
              <a:rPr sz="3200" spc="-5" dirty="0">
                <a:latin typeface="Arial MT"/>
                <a:cs typeface="Arial MT"/>
              </a:rPr>
              <a:t> {1}</a:t>
            </a:r>
            <a:r>
              <a:rPr sz="3200" dirty="0">
                <a:latin typeface="Arial MT"/>
                <a:cs typeface="Arial MT"/>
              </a:rPr>
              <a:t> ≠ </a:t>
            </a:r>
            <a:r>
              <a:rPr sz="3200" spc="-5" dirty="0">
                <a:latin typeface="Arial MT"/>
                <a:cs typeface="Arial MT"/>
              </a:rPr>
              <a:t>{{1}}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≠</a:t>
            </a:r>
            <a:r>
              <a:rPr sz="3200" spc="-5" dirty="0">
                <a:latin typeface="Arial MT"/>
                <a:cs typeface="Arial MT"/>
              </a:rPr>
              <a:t> {{{1}}}</a:t>
            </a:r>
            <a:endParaRPr sz="32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They </a:t>
            </a:r>
            <a:r>
              <a:rPr sz="2800" dirty="0">
                <a:latin typeface="Arial MT"/>
                <a:cs typeface="Arial MT"/>
              </a:rPr>
              <a:t>are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different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483234"/>
            <a:ext cx="403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empty</a:t>
            </a:r>
            <a:r>
              <a:rPr spc="-25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8577"/>
            <a:ext cx="8073390" cy="455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If</a:t>
            </a:r>
            <a:r>
              <a:rPr sz="3200" spc="3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a</a:t>
            </a:r>
            <a:r>
              <a:rPr sz="3200" spc="3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set</a:t>
            </a:r>
            <a:r>
              <a:rPr sz="3200" spc="30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has</a:t>
            </a:r>
            <a:r>
              <a:rPr sz="3200" spc="33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zero</a:t>
            </a:r>
            <a:r>
              <a:rPr sz="3200" spc="3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elements,</a:t>
            </a:r>
            <a:r>
              <a:rPr sz="3200" spc="3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it</a:t>
            </a:r>
            <a:r>
              <a:rPr sz="3200" spc="3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is</a:t>
            </a:r>
            <a:r>
              <a:rPr sz="3200" spc="33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called</a:t>
            </a:r>
            <a:r>
              <a:rPr sz="3200" spc="3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999"/>
                </a:solidFill>
                <a:latin typeface="Arial MT"/>
                <a:cs typeface="Arial MT"/>
              </a:rPr>
              <a:t>the </a:t>
            </a:r>
            <a:r>
              <a:rPr sz="3200" spc="-87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empty</a:t>
            </a:r>
            <a:r>
              <a:rPr sz="3200" spc="-2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(or</a:t>
            </a:r>
            <a:r>
              <a:rPr sz="3200" spc="-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null)</a:t>
            </a:r>
            <a:r>
              <a:rPr sz="3200" spc="-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9999"/>
                </a:solidFill>
                <a:latin typeface="Arial MT"/>
                <a:cs typeface="Arial MT"/>
              </a:rPr>
              <a:t>set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009999"/>
                </a:solidFill>
                <a:latin typeface="Arial MT"/>
                <a:cs typeface="Arial MT"/>
              </a:rPr>
              <a:t>Written using</a:t>
            </a:r>
            <a:r>
              <a:rPr sz="2800" spc="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Arial MT"/>
                <a:cs typeface="Arial MT"/>
              </a:rPr>
              <a:t>symbol</a:t>
            </a:r>
            <a:r>
              <a:rPr sz="2800" spc="1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999"/>
                </a:solidFill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  <a:tab pos="4058920" algn="l"/>
              </a:tabLst>
            </a:pPr>
            <a:r>
              <a:rPr sz="2800" spc="-5" dirty="0">
                <a:latin typeface="Arial MT"/>
                <a:cs typeface="Arial MT"/>
              </a:rPr>
              <a:t>Thus,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	</a:t>
            </a:r>
            <a:r>
              <a:rPr sz="2800" spc="-5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VERY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IMPORTANT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If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3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get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confused</a:t>
            </a:r>
            <a:r>
              <a:rPr sz="2800" spc="3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about</a:t>
            </a:r>
            <a:r>
              <a:rPr sz="2800" spc="3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the</a:t>
            </a:r>
            <a:r>
              <a:rPr sz="2800" spc="3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empty</a:t>
            </a:r>
            <a:r>
              <a:rPr sz="2800" spc="3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3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3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problem,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try</a:t>
            </a:r>
            <a:r>
              <a:rPr sz="2800" dirty="0">
                <a:latin typeface="Arial MT"/>
                <a:cs typeface="Arial MT"/>
              </a:rPr>
              <a:t> replacing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by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{ }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56235" algn="l"/>
                <a:tab pos="1062355" algn="l"/>
                <a:tab pos="1856739" algn="l"/>
                <a:tab pos="3193415" algn="l"/>
                <a:tab pos="3966210" algn="l"/>
                <a:tab pos="4491990" algn="l"/>
                <a:tab pos="4946650" algn="l"/>
                <a:tab pos="5833110" algn="l"/>
                <a:tab pos="6266815" algn="l"/>
                <a:tab pos="7152005" algn="l"/>
                <a:tab pos="7833359" algn="l"/>
              </a:tabLst>
            </a:pPr>
            <a:r>
              <a:rPr sz="3200" spc="-5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s	the	e</a:t>
            </a:r>
            <a:r>
              <a:rPr sz="3200" spc="-10" dirty="0">
                <a:latin typeface="Arial MT"/>
                <a:cs typeface="Arial MT"/>
              </a:rPr>
              <a:t>m</a:t>
            </a:r>
            <a:r>
              <a:rPr sz="3200" dirty="0">
                <a:latin typeface="Arial MT"/>
                <a:cs typeface="Arial MT"/>
              </a:rPr>
              <a:t>pty	</a:t>
            </a:r>
            <a:r>
              <a:rPr sz="3200" spc="-10" dirty="0">
                <a:latin typeface="Arial MT"/>
                <a:cs typeface="Arial MT"/>
              </a:rPr>
              <a:t>se</a:t>
            </a:r>
            <a:r>
              <a:rPr sz="3200" dirty="0">
                <a:latin typeface="Arial MT"/>
                <a:cs typeface="Arial MT"/>
              </a:rPr>
              <a:t>t	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s	a	set,	</a:t>
            </a:r>
            <a:r>
              <a:rPr sz="3200" spc="-5" dirty="0">
                <a:latin typeface="Arial MT"/>
                <a:cs typeface="Arial MT"/>
              </a:rPr>
              <a:t>i</a:t>
            </a:r>
            <a:r>
              <a:rPr sz="3200" dirty="0">
                <a:latin typeface="Arial MT"/>
                <a:cs typeface="Arial MT"/>
              </a:rPr>
              <a:t>t	</a:t>
            </a:r>
            <a:r>
              <a:rPr sz="3200" spc="-10" dirty="0">
                <a:latin typeface="Arial MT"/>
                <a:cs typeface="Arial MT"/>
              </a:rPr>
              <a:t>ca</a:t>
            </a:r>
            <a:r>
              <a:rPr sz="3200" dirty="0">
                <a:latin typeface="Arial MT"/>
                <a:cs typeface="Arial MT"/>
              </a:rPr>
              <a:t>n	</a:t>
            </a:r>
            <a:r>
              <a:rPr sz="3200" spc="-10" dirty="0">
                <a:latin typeface="Arial MT"/>
                <a:cs typeface="Arial MT"/>
              </a:rPr>
              <a:t>b</a:t>
            </a:r>
            <a:r>
              <a:rPr sz="3200" dirty="0">
                <a:latin typeface="Arial MT"/>
                <a:cs typeface="Arial MT"/>
              </a:rPr>
              <a:t>e	a  </a:t>
            </a:r>
            <a:r>
              <a:rPr sz="3200" spc="-5" dirty="0">
                <a:latin typeface="Arial MT"/>
                <a:cs typeface="Arial MT"/>
              </a:rPr>
              <a:t>element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other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sets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{ 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1,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2, 3, x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} 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valid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604" y="483234"/>
            <a:ext cx="403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empty</a:t>
            </a:r>
            <a:r>
              <a:rPr spc="-25" dirty="0"/>
              <a:t> </a:t>
            </a:r>
            <a:r>
              <a:rPr dirty="0"/>
              <a:t>set</a:t>
            </a:r>
            <a:r>
              <a:rPr spc="-1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0814"/>
            <a:ext cx="8072120" cy="36772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" dirty="0">
                <a:latin typeface="Symbol"/>
                <a:cs typeface="Symbol"/>
              </a:rPr>
              <a:t>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 MT"/>
                <a:cs typeface="Arial MT"/>
              </a:rPr>
              <a:t>≠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{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5" dirty="0">
                <a:latin typeface="Symbol"/>
                <a:cs typeface="Symbol"/>
              </a:rPr>
              <a:t>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first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zero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elements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  <a:tab pos="1539875" algn="l"/>
                <a:tab pos="2861310" algn="l"/>
                <a:tab pos="3289300" algn="l"/>
                <a:tab pos="3658235" algn="l"/>
                <a:tab pos="4304665" algn="l"/>
                <a:tab pos="4772660" algn="l"/>
                <a:tab pos="5141595" algn="l"/>
                <a:tab pos="6579234" algn="l"/>
                <a:tab pos="7464425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c</a:t>
            </a:r>
            <a:r>
              <a:rPr sz="2800" spc="10" dirty="0">
                <a:latin typeface="Arial MT"/>
                <a:cs typeface="Arial MT"/>
              </a:rPr>
              <a:t>o</a:t>
            </a:r>
            <a:r>
              <a:rPr sz="2800" spc="-5" dirty="0">
                <a:latin typeface="Arial MT"/>
                <a:cs typeface="Arial MT"/>
              </a:rPr>
              <a:t>nd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	se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	o</a:t>
            </a: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1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l</a:t>
            </a:r>
            <a:r>
              <a:rPr sz="2800" spc="-5" dirty="0">
                <a:latin typeface="Arial MT"/>
                <a:cs typeface="Arial MT"/>
              </a:rPr>
              <a:t>em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nt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(</a:t>
            </a:r>
            <a:r>
              <a:rPr sz="2800" spc="10" dirty="0">
                <a:latin typeface="Arial MT"/>
                <a:cs typeface="Arial MT"/>
              </a:rPr>
              <a:t>t</a:t>
            </a:r>
            <a:r>
              <a:rPr sz="2800" spc="-5" dirty="0">
                <a:latin typeface="Arial MT"/>
                <a:cs typeface="Arial MT"/>
              </a:rPr>
              <a:t>h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t</a:t>
            </a:r>
            <a:r>
              <a:rPr sz="2800" dirty="0">
                <a:latin typeface="Arial MT"/>
                <a:cs typeface="Arial MT"/>
              </a:rPr>
              <a:t>	one  </a:t>
            </a:r>
            <a:r>
              <a:rPr sz="2800" spc="-5" dirty="0">
                <a:latin typeface="Arial MT"/>
                <a:cs typeface="Arial MT"/>
              </a:rPr>
              <a:t>element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being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empty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set)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1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8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 MT"/>
                <a:cs typeface="Arial MT"/>
              </a:rPr>
              <a:t>Replace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5" dirty="0">
                <a:latin typeface="Symbol"/>
                <a:cs typeface="Symbol"/>
              </a:rPr>
              <a:t>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{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}, and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get: </a:t>
            </a:r>
            <a:r>
              <a:rPr sz="3200" dirty="0">
                <a:latin typeface="Arial MT"/>
                <a:cs typeface="Arial MT"/>
              </a:rPr>
              <a:t>{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}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≠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{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{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}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  <a:p>
            <a:pPr marL="1155700" indent="-229235">
              <a:lnSpc>
                <a:spcPct val="100000"/>
              </a:lnSpc>
              <a:spcBef>
                <a:spcPts val="60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easier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see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-5" dirty="0">
                <a:latin typeface="Arial MT"/>
                <a:cs typeface="Arial MT"/>
              </a:rPr>
              <a:t> they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way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58200" y="6290109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3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401" y="2502484"/>
            <a:ext cx="4255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Course</a:t>
            </a:r>
            <a:r>
              <a:rPr spc="-55" dirty="0"/>
              <a:t> </a:t>
            </a:r>
            <a:r>
              <a:rPr dirty="0"/>
              <a:t>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483234"/>
            <a:ext cx="2948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Set</a:t>
            </a:r>
            <a:r>
              <a:rPr spc="-80" dirty="0"/>
              <a:t> </a:t>
            </a:r>
            <a:r>
              <a:rPr dirty="0"/>
              <a:t>equality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dirty="0"/>
              <a:t>Two</a:t>
            </a:r>
            <a:r>
              <a:rPr sz="3200" spc="285" dirty="0"/>
              <a:t> </a:t>
            </a:r>
            <a:r>
              <a:rPr sz="3200" spc="-10" dirty="0"/>
              <a:t>sets</a:t>
            </a:r>
            <a:r>
              <a:rPr sz="3200" spc="305" dirty="0"/>
              <a:t> </a:t>
            </a:r>
            <a:r>
              <a:rPr sz="3200" dirty="0"/>
              <a:t>are</a:t>
            </a:r>
            <a:r>
              <a:rPr sz="3200" spc="285" dirty="0"/>
              <a:t> </a:t>
            </a:r>
            <a:r>
              <a:rPr sz="3200" spc="-10" dirty="0"/>
              <a:t>equal</a:t>
            </a:r>
            <a:r>
              <a:rPr sz="3200" spc="290" dirty="0"/>
              <a:t> </a:t>
            </a:r>
            <a:r>
              <a:rPr sz="3200" spc="-5" dirty="0"/>
              <a:t>if</a:t>
            </a:r>
            <a:r>
              <a:rPr sz="3200" spc="290" dirty="0"/>
              <a:t> </a:t>
            </a:r>
            <a:r>
              <a:rPr sz="3200" dirty="0"/>
              <a:t>they</a:t>
            </a:r>
            <a:r>
              <a:rPr sz="3200" spc="300" dirty="0"/>
              <a:t> </a:t>
            </a:r>
            <a:r>
              <a:rPr sz="3200" spc="-5" dirty="0"/>
              <a:t>have</a:t>
            </a:r>
            <a:r>
              <a:rPr sz="3200" spc="285" dirty="0"/>
              <a:t> </a:t>
            </a:r>
            <a:r>
              <a:rPr sz="3200" dirty="0"/>
              <a:t>the</a:t>
            </a:r>
            <a:r>
              <a:rPr sz="3200" spc="285" dirty="0"/>
              <a:t> </a:t>
            </a:r>
            <a:r>
              <a:rPr sz="3200" spc="-5" dirty="0"/>
              <a:t>same </a:t>
            </a:r>
            <a:r>
              <a:rPr sz="3200" spc="-875" dirty="0"/>
              <a:t> </a:t>
            </a:r>
            <a:r>
              <a:rPr sz="3200" spc="-5" dirty="0"/>
              <a:t>elements</a:t>
            </a:r>
            <a:endParaRPr sz="3200"/>
          </a:p>
          <a:p>
            <a:pPr marL="471170">
              <a:lnSpc>
                <a:spcPct val="100000"/>
              </a:lnSpc>
              <a:spcBef>
                <a:spcPts val="685"/>
              </a:spcBef>
            </a:pPr>
            <a:r>
              <a:rPr spc="-5" dirty="0">
                <a:solidFill>
                  <a:srgbClr val="000000"/>
                </a:solidFill>
              </a:rPr>
              <a:t>–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{1,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2,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3,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4, </a:t>
            </a:r>
            <a:r>
              <a:rPr spc="-5" dirty="0">
                <a:solidFill>
                  <a:srgbClr val="000000"/>
                </a:solidFill>
              </a:rPr>
              <a:t>5}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= {5,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4,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5" dirty="0">
                <a:solidFill>
                  <a:srgbClr val="000000"/>
                </a:solidFill>
              </a:rPr>
              <a:t> 2,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1}</a:t>
            </a:r>
          </a:p>
          <a:p>
            <a:pPr marL="1156970" lvl="1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7605" algn="l"/>
              </a:tabLst>
            </a:pPr>
            <a:r>
              <a:rPr sz="2400" spc="-5" dirty="0">
                <a:latin typeface="Arial MT"/>
                <a:cs typeface="Arial MT"/>
              </a:rPr>
              <a:t>Remember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matter!</a:t>
            </a:r>
            <a:endParaRPr sz="2400">
              <a:latin typeface="Arial MT"/>
              <a:cs typeface="Arial MT"/>
            </a:endParaRPr>
          </a:p>
          <a:p>
            <a:pPr marL="471170">
              <a:lnSpc>
                <a:spcPct val="100000"/>
              </a:lnSpc>
              <a:spcBef>
                <a:spcPts val="655"/>
              </a:spcBef>
            </a:pPr>
            <a:r>
              <a:rPr spc="-5" dirty="0">
                <a:solidFill>
                  <a:srgbClr val="000000"/>
                </a:solidFill>
              </a:rPr>
              <a:t>–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{1,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1}</a:t>
            </a:r>
            <a:r>
              <a:rPr spc="-5" dirty="0">
                <a:solidFill>
                  <a:srgbClr val="000000"/>
                </a:solidFill>
              </a:rPr>
              <a:t> = </a:t>
            </a:r>
            <a:r>
              <a:rPr dirty="0">
                <a:solidFill>
                  <a:srgbClr val="000000"/>
                </a:solidFill>
              </a:rPr>
              <a:t>{4,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1}</a:t>
            </a:r>
          </a:p>
          <a:p>
            <a:pPr marL="1156970" lvl="1" indent="-229235">
              <a:lnSpc>
                <a:spcPct val="100000"/>
              </a:lnSpc>
              <a:spcBef>
                <a:spcPts val="590"/>
              </a:spcBef>
              <a:buChar char="•"/>
              <a:tabLst>
                <a:tab pos="1157605" algn="l"/>
              </a:tabLst>
            </a:pPr>
            <a:r>
              <a:rPr sz="2400" dirty="0">
                <a:latin typeface="Arial MT"/>
                <a:cs typeface="Arial MT"/>
              </a:rPr>
              <a:t>Remember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duplicate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not </a:t>
            </a:r>
            <a:r>
              <a:rPr sz="2400" dirty="0">
                <a:latin typeface="Arial MT"/>
                <a:cs typeface="Arial MT"/>
              </a:rPr>
              <a:t>matter!</a:t>
            </a:r>
            <a:endParaRPr sz="2400">
              <a:latin typeface="Arial MT"/>
              <a:cs typeface="Arial MT"/>
            </a:endParaRPr>
          </a:p>
          <a:p>
            <a:pPr marL="356870" marR="5715" indent="-343535">
              <a:lnSpc>
                <a:spcPct val="100000"/>
              </a:lnSpc>
              <a:spcBef>
                <a:spcPts val="74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solidFill>
                  <a:srgbClr val="000000"/>
                </a:solidFill>
              </a:rPr>
              <a:t>Two</a:t>
            </a:r>
            <a:r>
              <a:rPr sz="3200" spc="13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sets</a:t>
            </a:r>
            <a:r>
              <a:rPr sz="3200" spc="14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are</a:t>
            </a:r>
            <a:r>
              <a:rPr sz="3200" spc="13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not</a:t>
            </a:r>
            <a:r>
              <a:rPr sz="3200" spc="135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equal</a:t>
            </a:r>
            <a:r>
              <a:rPr sz="3200" spc="1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if</a:t>
            </a:r>
            <a:r>
              <a:rPr sz="3200" spc="1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they</a:t>
            </a:r>
            <a:r>
              <a:rPr sz="3200" spc="14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do</a:t>
            </a:r>
            <a:r>
              <a:rPr sz="3200" spc="13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not</a:t>
            </a:r>
            <a:r>
              <a:rPr sz="3200" spc="14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have </a:t>
            </a:r>
            <a:r>
              <a:rPr sz="3200" spc="-87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the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same</a:t>
            </a:r>
            <a:r>
              <a:rPr sz="3200" spc="-2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elements</a:t>
            </a:r>
            <a:endParaRPr sz="3200"/>
          </a:p>
          <a:p>
            <a:pPr marL="471170">
              <a:lnSpc>
                <a:spcPct val="100000"/>
              </a:lnSpc>
              <a:spcBef>
                <a:spcPts val="690"/>
              </a:spcBef>
            </a:pPr>
            <a:r>
              <a:rPr spc="-5" dirty="0">
                <a:solidFill>
                  <a:srgbClr val="000000"/>
                </a:solidFill>
              </a:rPr>
              <a:t>–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{1,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5}</a:t>
            </a:r>
            <a:r>
              <a:rPr spc="-5" dirty="0">
                <a:solidFill>
                  <a:srgbClr val="000000"/>
                </a:solidFill>
              </a:rPr>
              <a:t> ≠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{1,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2,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3,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483234"/>
            <a:ext cx="2512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Subsets</a:t>
            </a:r>
            <a:r>
              <a:rPr spc="-8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312" rIns="0" bIns="0" rtlCol="0">
            <a:spAutoFit/>
          </a:bodyPr>
          <a:lstStyle/>
          <a:p>
            <a:pPr marL="35687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If all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elements</a:t>
            </a:r>
            <a:r>
              <a:rPr spc="15" dirty="0"/>
              <a:t> </a:t>
            </a:r>
            <a:r>
              <a:rPr spc="5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dirty="0"/>
              <a:t>set </a:t>
            </a:r>
            <a:r>
              <a:rPr spc="-5" dirty="0"/>
              <a:t>S</a:t>
            </a:r>
            <a:r>
              <a:rPr spc="-1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spc="-5" dirty="0"/>
              <a:t>also</a:t>
            </a:r>
            <a:r>
              <a:rPr spc="15" dirty="0"/>
              <a:t> </a:t>
            </a:r>
            <a:r>
              <a:rPr dirty="0"/>
              <a:t>elements</a:t>
            </a:r>
            <a:r>
              <a:rPr spc="20" dirty="0"/>
              <a:t> </a:t>
            </a:r>
            <a:r>
              <a:rPr dirty="0"/>
              <a:t>of </a:t>
            </a:r>
            <a:r>
              <a:rPr spc="-760" dirty="0"/>
              <a:t> </a:t>
            </a:r>
            <a:r>
              <a:rPr spc="-5" dirty="0"/>
              <a:t>a</a:t>
            </a:r>
            <a:r>
              <a:rPr dirty="0"/>
              <a:t> set</a:t>
            </a:r>
            <a:r>
              <a:rPr spc="-10" dirty="0"/>
              <a:t> </a:t>
            </a:r>
            <a:r>
              <a:rPr spc="-5" dirty="0"/>
              <a:t>T,</a:t>
            </a:r>
            <a:r>
              <a:rPr dirty="0"/>
              <a:t> then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dirty="0"/>
              <a:t>subset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T</a:t>
            </a:r>
          </a:p>
          <a:p>
            <a:pPr marL="757555" marR="5080" indent="-28702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000000"/>
                </a:solidFill>
              </a:rPr>
              <a:t>–</a:t>
            </a:r>
            <a:r>
              <a:rPr sz="2400" spc="2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For</a:t>
            </a:r>
            <a:r>
              <a:rPr sz="2400" spc="17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example,</a:t>
            </a:r>
            <a:r>
              <a:rPr sz="2400" spc="18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if</a:t>
            </a:r>
            <a:r>
              <a:rPr sz="2400" spc="17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</a:t>
            </a:r>
            <a:r>
              <a:rPr sz="2400" spc="1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=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{2,</a:t>
            </a:r>
            <a:r>
              <a:rPr sz="2400" spc="17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4,</a:t>
            </a:r>
            <a:r>
              <a:rPr sz="2400" spc="1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6}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and</a:t>
            </a:r>
            <a:r>
              <a:rPr sz="2400" spc="1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</a:t>
            </a:r>
            <a:r>
              <a:rPr sz="2400" spc="1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=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{1,</a:t>
            </a:r>
            <a:r>
              <a:rPr sz="2400" spc="1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2,</a:t>
            </a:r>
            <a:r>
              <a:rPr sz="2400" spc="1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3,</a:t>
            </a:r>
            <a:r>
              <a:rPr sz="2400" spc="1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4,</a:t>
            </a:r>
            <a:r>
              <a:rPr sz="2400" spc="1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5,</a:t>
            </a:r>
            <a:r>
              <a:rPr sz="2400" spc="16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6, </a:t>
            </a:r>
            <a:r>
              <a:rPr sz="2400" spc="-6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7},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then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</a:t>
            </a:r>
            <a:r>
              <a:rPr sz="2400" spc="-5" dirty="0">
                <a:solidFill>
                  <a:srgbClr val="000000"/>
                </a:solidFill>
              </a:rPr>
              <a:t> is</a:t>
            </a:r>
            <a:r>
              <a:rPr sz="2400" dirty="0">
                <a:solidFill>
                  <a:srgbClr val="000000"/>
                </a:solidFill>
              </a:rPr>
              <a:t> a </a:t>
            </a:r>
            <a:r>
              <a:rPr sz="2400" spc="-5" dirty="0">
                <a:solidFill>
                  <a:srgbClr val="000000"/>
                </a:solidFill>
              </a:rPr>
              <a:t>subset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of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</a:t>
            </a:r>
            <a:endParaRPr sz="2400"/>
          </a:p>
          <a:p>
            <a:pPr marL="75755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8190" algn="l"/>
              </a:tabLst>
            </a:pPr>
            <a:r>
              <a:rPr sz="2400" spc="-5" dirty="0">
                <a:latin typeface="Arial MT"/>
                <a:cs typeface="Arial MT"/>
              </a:rPr>
              <a:t>This 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specified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  <a:p>
            <a:pPr marL="1156970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6970" algn="l"/>
                <a:tab pos="1157605" algn="l"/>
              </a:tabLst>
            </a:pPr>
            <a:r>
              <a:rPr sz="200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{2,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6}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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{1,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7}</a:t>
            </a:r>
            <a:endParaRPr sz="2000">
              <a:latin typeface="Arial MT"/>
              <a:cs typeface="Arial MT"/>
            </a:endParaRPr>
          </a:p>
          <a:p>
            <a:pPr marL="356870" marR="5715" indent="-343535">
              <a:lnSpc>
                <a:spcPct val="100000"/>
              </a:lnSpc>
              <a:spcBef>
                <a:spcPts val="650"/>
              </a:spcBef>
              <a:buChar char="•"/>
              <a:tabLst>
                <a:tab pos="356870" algn="l"/>
                <a:tab pos="357505" algn="l"/>
                <a:tab pos="716280" algn="l"/>
                <a:tab pos="1115695" algn="l"/>
                <a:tab pos="1534795" algn="l"/>
                <a:tab pos="2191385" algn="l"/>
                <a:tab pos="2551430" algn="l"/>
                <a:tab pos="3764915" algn="l"/>
                <a:tab pos="4224020" algn="l"/>
                <a:tab pos="4700905" algn="l"/>
                <a:tab pos="5040630" algn="l"/>
                <a:tab pos="5459730" algn="l"/>
                <a:tab pos="6671945" algn="l"/>
                <a:tab pos="7209790" algn="l"/>
              </a:tabLst>
            </a:pPr>
            <a:r>
              <a:rPr dirty="0">
                <a:solidFill>
                  <a:srgbClr val="000000"/>
                </a:solidFill>
              </a:rPr>
              <a:t>If	</a:t>
            </a:r>
            <a:r>
              <a:rPr spc="-5" dirty="0">
                <a:solidFill>
                  <a:srgbClr val="000000"/>
                </a:solidFill>
              </a:rPr>
              <a:t>S	is	not	a	subset	of	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spc="-5" dirty="0">
                <a:solidFill>
                  <a:srgbClr val="000000"/>
                </a:solidFill>
              </a:rPr>
              <a:t>,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it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is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writt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as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>
                <a:solidFill>
                  <a:srgbClr val="000000"/>
                </a:solidFill>
              </a:rPr>
              <a:t>suc</a:t>
            </a:r>
            <a:r>
              <a:rPr dirty="0">
                <a:solidFill>
                  <a:srgbClr val="000000"/>
                </a:solidFill>
              </a:rPr>
              <a:t>h:  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  <a:latin typeface="Symbol"/>
                <a:cs typeface="Symbol"/>
              </a:rPr>
              <a:t></a:t>
            </a:r>
            <a:r>
              <a:rPr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T</a:t>
            </a:r>
          </a:p>
          <a:p>
            <a:pPr marL="47117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000000"/>
                </a:solidFill>
              </a:rPr>
              <a:t>–</a:t>
            </a:r>
            <a:r>
              <a:rPr sz="2400" spc="24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For example,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{1,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2,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8}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  <a:latin typeface="Symbol"/>
                <a:cs typeface="Symbol"/>
              </a:rPr>
              <a:t></a:t>
            </a:r>
            <a:r>
              <a:rPr sz="240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{1,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2,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3, 4, 5, </a:t>
            </a:r>
            <a:r>
              <a:rPr sz="2400" dirty="0">
                <a:solidFill>
                  <a:srgbClr val="000000"/>
                </a:solidFill>
              </a:rPr>
              <a:t>6,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7}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6161" y="48013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4161" y="52585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461" y="483234"/>
            <a:ext cx="2512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Subsets</a:t>
            </a:r>
            <a:r>
              <a:rPr spc="-8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7402"/>
            <a:ext cx="8074659" cy="27438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Arial MT"/>
                <a:cs typeface="Arial MT"/>
              </a:rPr>
              <a:t>Note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 any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a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subset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itself!</a:t>
            </a:r>
            <a:endParaRPr sz="3200">
              <a:latin typeface="Arial MT"/>
              <a:cs typeface="Arial MT"/>
            </a:endParaRPr>
          </a:p>
          <a:p>
            <a:pPr marL="756285" marR="7620" lvl="1" indent="-287020">
              <a:lnSpc>
                <a:spcPts val="3020"/>
              </a:lnSpc>
              <a:spcBef>
                <a:spcPts val="73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Given</a:t>
            </a:r>
            <a:r>
              <a:rPr sz="2800" spc="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set</a:t>
            </a:r>
            <a:r>
              <a:rPr sz="2800" spc="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spc="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=</a:t>
            </a:r>
            <a:r>
              <a:rPr sz="2800" spc="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{2,</a:t>
            </a:r>
            <a:r>
              <a:rPr sz="2800" spc="1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4,</a:t>
            </a:r>
            <a:r>
              <a:rPr sz="2800" spc="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6},</a:t>
            </a:r>
            <a:r>
              <a:rPr sz="2800" spc="15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since</a:t>
            </a:r>
            <a:r>
              <a:rPr sz="2800" spc="17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1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elements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 elements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S, 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subset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itself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685"/>
              </a:spcBef>
              <a:buChar char="–"/>
              <a:tabLst>
                <a:tab pos="756920" algn="l"/>
                <a:tab pos="1605280" algn="l"/>
                <a:tab pos="2037714" algn="l"/>
                <a:tab pos="2868930" algn="l"/>
                <a:tab pos="3342640" algn="l"/>
                <a:tab pos="4051300" algn="l"/>
                <a:tab pos="5257165" algn="l"/>
                <a:tab pos="5632450" algn="l"/>
                <a:tab pos="6065520" algn="l"/>
                <a:tab pos="6873240" algn="l"/>
                <a:tab pos="7743190" algn="l"/>
              </a:tabLst>
            </a:pPr>
            <a:r>
              <a:rPr sz="2800" spc="-5" dirty="0">
                <a:latin typeface="Arial MT"/>
                <a:cs typeface="Arial MT"/>
              </a:rPr>
              <a:t>This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	k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d</a:t>
            </a:r>
            <a:r>
              <a:rPr sz="2800" dirty="0">
                <a:latin typeface="Arial MT"/>
                <a:cs typeface="Arial MT"/>
              </a:rPr>
              <a:t>	o</a:t>
            </a:r>
            <a:r>
              <a:rPr sz="2800" spc="-5" dirty="0">
                <a:latin typeface="Arial MT"/>
                <a:cs typeface="Arial MT"/>
              </a:rPr>
              <a:t>f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li</a:t>
            </a:r>
            <a:r>
              <a:rPr sz="2800" spc="-20" dirty="0">
                <a:latin typeface="Arial MT"/>
                <a:cs typeface="Arial MT"/>
              </a:rPr>
              <a:t>k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dirty="0">
                <a:latin typeface="Arial MT"/>
                <a:cs typeface="Arial MT"/>
              </a:rPr>
              <a:t>	s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y</a:t>
            </a:r>
            <a:r>
              <a:rPr sz="2800" spc="-5" dirty="0">
                <a:latin typeface="Arial MT"/>
                <a:cs typeface="Arial MT"/>
              </a:rPr>
              <a:t>i</a:t>
            </a:r>
            <a:r>
              <a:rPr sz="2800" spc="5" dirty="0">
                <a:latin typeface="Arial MT"/>
                <a:cs typeface="Arial MT"/>
              </a:rPr>
              <a:t>n</a:t>
            </a:r>
            <a:r>
              <a:rPr sz="2800" spc="-5" dirty="0">
                <a:latin typeface="Arial MT"/>
                <a:cs typeface="Arial MT"/>
              </a:rPr>
              <a:t>g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5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15" dirty="0">
                <a:latin typeface="Arial MT"/>
                <a:cs typeface="Arial MT"/>
              </a:rPr>
              <a:t>i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l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5" dirty="0">
                <a:latin typeface="Arial MT"/>
                <a:cs typeface="Arial MT"/>
              </a:rPr>
              <a:t>ss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-5" dirty="0">
                <a:latin typeface="Arial MT"/>
                <a:cs typeface="Arial MT"/>
              </a:rPr>
              <a:t>th</a:t>
            </a:r>
            <a:r>
              <a:rPr sz="2800" spc="5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n</a:t>
            </a:r>
            <a:r>
              <a:rPr sz="2800" dirty="0">
                <a:latin typeface="Arial MT"/>
                <a:cs typeface="Arial MT"/>
              </a:rPr>
              <a:t>	or  equal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 MT"/>
                <a:cs typeface="Arial MT"/>
              </a:rPr>
              <a:t>Thus, for</a:t>
            </a:r>
            <a:r>
              <a:rPr sz="2800" dirty="0">
                <a:latin typeface="Arial MT"/>
                <a:cs typeface="Arial MT"/>
              </a:rPr>
              <a:t> any set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S, 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 MT"/>
                <a:cs typeface="Arial MT"/>
              </a:rPr>
              <a:t>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290109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4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256159"/>
            <a:ext cx="8067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1225" marR="5080" indent="-343916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UNIT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1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SETS,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RELATIONS,</a:t>
            </a:r>
            <a:r>
              <a:rPr sz="3600" b="1" spc="-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FUNCTIONS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AND </a:t>
            </a:r>
            <a:r>
              <a:rPr sz="3600" b="1" spc="-80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LOGIC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05089"/>
            <a:ext cx="8070215" cy="43859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Finite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Infinite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sets,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Countable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Uncountable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sets,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Mathematical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Induction,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Functions 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Relations,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Types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Partial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Ordered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Relations,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Hasse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diagram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Lattice.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Propositions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-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Compound.</a:t>
            </a:r>
            <a:endParaRPr sz="22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Basic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logical</a:t>
            </a:r>
            <a:r>
              <a:rPr sz="2200" spc="1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operators.</a:t>
            </a:r>
            <a:r>
              <a:rPr sz="2200" spc="11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Implication.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Truth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tables.</a:t>
            </a:r>
            <a:r>
              <a:rPr sz="2200" spc="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Tautologies,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Contradictions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 </a:t>
            </a:r>
            <a:r>
              <a:rPr sz="2200" spc="-5" dirty="0">
                <a:latin typeface="Arial MT"/>
                <a:cs typeface="Arial MT"/>
              </a:rPr>
              <a:t>Contingency.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Valid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arguments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Fallacy.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290109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5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483234"/>
            <a:ext cx="6735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UNIT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COMBINATORICS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2003"/>
            <a:ext cx="8070215" cy="434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Recursive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functions,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Recurrence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relations,</a:t>
            </a:r>
            <a:endParaRPr sz="24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Solutions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recurrence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relations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(Direct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dirty="0">
                <a:latin typeface="Arial MT"/>
                <a:cs typeface="Arial MT"/>
              </a:rPr>
              <a:t> Generating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Function),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Counting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principles,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Permutation,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Combination,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Derangement,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Inclusion-exclusion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Pigeon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hole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Extended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Pigeon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principle.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58200" y="6290109"/>
            <a:ext cx="1758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 MT"/>
                <a:cs typeface="Arial MT"/>
              </a:rPr>
              <a:t>6</a:t>
            </a:fld>
            <a:endParaRPr sz="14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272922"/>
            <a:ext cx="7239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0" marR="5080" indent="-190563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UNIT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3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GRAPH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THEORY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AND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ITS </a:t>
            </a:r>
            <a:r>
              <a:rPr sz="3600" b="1" spc="-98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APPLICATIONS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1815"/>
            <a:ext cx="6552565" cy="4636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Binary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Graphs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related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definitions,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Sub </a:t>
            </a:r>
            <a:r>
              <a:rPr sz="1800" spc="-10" dirty="0">
                <a:latin typeface="Arial MT"/>
                <a:cs typeface="Arial MT"/>
              </a:rPr>
              <a:t>graphs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Homomorphism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Isomorphism,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Paths 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Connectivity.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Bipartite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Eulerian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Konigsberg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Bridge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Hamiltonian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graph.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Labeled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weighted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graphs.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Graph coloring.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problem.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Graphs.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Digraphs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definitions.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Trees.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Algebraic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expressions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Polish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notation.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Arial MT"/>
                <a:cs typeface="Arial MT"/>
              </a:rPr>
              <a:t>Sequential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representation.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Adjacency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matrix.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Shortest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(Dijkstra),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Binary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trees,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Strongly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weakly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connected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graphs,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latin typeface="Arial MT"/>
                <a:cs typeface="Arial MT"/>
              </a:rPr>
              <a:t>Powers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adjacency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matrix,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Floyd-Warshall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algorithm,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Application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theory 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real-life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790" y="547242"/>
            <a:ext cx="7571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UNIT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4</a:t>
            </a:r>
            <a:r>
              <a:rPr sz="3600" b="1" spc="-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ALGEBRAIC</a:t>
            </a:r>
            <a:r>
              <a:rPr sz="3600" b="1" spc="-2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STRUCTURES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7520"/>
            <a:ext cx="4998085" cy="48552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Group,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Semi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Monoids,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Composition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-5" dirty="0">
                <a:latin typeface="Arial MT"/>
                <a:cs typeface="Arial MT"/>
              </a:rPr>
              <a:t>finite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Group,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Cyclic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Generator,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Lagrange’s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Theorem.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Ring,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Properties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Rings,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Integral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Domain,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Field.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66" y="284733"/>
            <a:ext cx="7573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TEXT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REFERENCE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BOOKS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144" y="1656029"/>
            <a:ext cx="4535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5175" algn="l"/>
                <a:tab pos="3606165" algn="l"/>
              </a:tabLst>
            </a:pPr>
            <a:r>
              <a:rPr sz="2200" b="1" spc="-15" dirty="0">
                <a:latin typeface="Arial"/>
                <a:cs typeface="Arial"/>
              </a:rPr>
              <a:t>M</a:t>
            </a:r>
            <a:r>
              <a:rPr sz="2200" b="1" spc="5" dirty="0">
                <a:latin typeface="Arial"/>
                <a:cs typeface="Arial"/>
              </a:rPr>
              <a:t>a</a:t>
            </a:r>
            <a:r>
              <a:rPr sz="2200" b="1" spc="-5" dirty="0">
                <a:latin typeface="Arial"/>
                <a:cs typeface="Arial"/>
              </a:rPr>
              <a:t>themati</a:t>
            </a:r>
            <a:r>
              <a:rPr sz="2200" b="1" spc="10" dirty="0">
                <a:latin typeface="Arial"/>
                <a:cs typeface="Arial"/>
              </a:rPr>
              <a:t>c</a:t>
            </a:r>
            <a:r>
              <a:rPr sz="2200" b="1" spc="-5" dirty="0">
                <a:latin typeface="Arial"/>
                <a:cs typeface="Arial"/>
              </a:rPr>
              <a:t>s,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Scha</a:t>
            </a:r>
            <a:r>
              <a:rPr sz="2200" b="1" spc="5" dirty="0">
                <a:latin typeface="Arial"/>
                <a:cs typeface="Arial"/>
              </a:rPr>
              <a:t>u</a:t>
            </a:r>
            <a:r>
              <a:rPr sz="2200" b="1" spc="-10" dirty="0">
                <a:latin typeface="Arial"/>
                <a:cs typeface="Arial"/>
              </a:rPr>
              <a:t>m’</a:t>
            </a:r>
            <a:r>
              <a:rPr sz="2200" b="1" spc="-5" dirty="0">
                <a:latin typeface="Arial"/>
                <a:cs typeface="Arial"/>
              </a:rPr>
              <a:t>s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Series,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3780" y="1572209"/>
            <a:ext cx="4165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="1" spc="-7" baseline="-16414" dirty="0">
                <a:latin typeface="Arial"/>
                <a:cs typeface="Arial"/>
              </a:rPr>
              <a:t>3</a:t>
            </a:r>
            <a:r>
              <a:rPr sz="1450" b="1" spc="-5" dirty="0">
                <a:latin typeface="Arial"/>
                <a:cs typeface="Arial"/>
              </a:rPr>
              <a:t>rd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321054"/>
            <a:ext cx="80708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marR="5715" indent="-342900" algn="r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2900" algn="l"/>
                <a:tab pos="343535" algn="l"/>
                <a:tab pos="1927860" algn="l"/>
                <a:tab pos="3625850" algn="l"/>
                <a:tab pos="4512945" algn="l"/>
                <a:tab pos="5553710" algn="l"/>
                <a:tab pos="6941184" algn="l"/>
              </a:tabLst>
            </a:pPr>
            <a:r>
              <a:rPr sz="2200" b="1" spc="-5" dirty="0">
                <a:latin typeface="Arial"/>
                <a:cs typeface="Arial"/>
              </a:rPr>
              <a:t>Seymour	</a:t>
            </a:r>
            <a:r>
              <a:rPr sz="2200" b="1" dirty="0">
                <a:latin typeface="Arial"/>
                <a:cs typeface="Arial"/>
              </a:rPr>
              <a:t>Lipschutz	</a:t>
            </a:r>
            <a:r>
              <a:rPr sz="2200" b="1" spc="-5" dirty="0">
                <a:latin typeface="Arial"/>
                <a:cs typeface="Arial"/>
              </a:rPr>
              <a:t>and	Marc	</a:t>
            </a:r>
            <a:r>
              <a:rPr sz="2200" b="1" dirty="0">
                <a:latin typeface="Arial"/>
                <a:cs typeface="Arial"/>
              </a:rPr>
              <a:t>Lipson,	</a:t>
            </a:r>
            <a:r>
              <a:rPr sz="2200" b="1" spc="-5" dirty="0">
                <a:latin typeface="Arial"/>
                <a:cs typeface="Arial"/>
              </a:rPr>
              <a:t>Discrete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tabLst>
                <a:tab pos="732790" algn="l"/>
              </a:tabLst>
            </a:pPr>
            <a:r>
              <a:rPr sz="2200" b="1" spc="-5" dirty="0">
                <a:latin typeface="Arial"/>
                <a:cs typeface="Arial"/>
              </a:rPr>
              <a:t>ed.,	McGraw-Hill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924329"/>
            <a:ext cx="8239125" cy="37814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625"/>
              </a:spcBef>
            </a:pPr>
            <a:r>
              <a:rPr sz="2200" b="1" spc="-5" dirty="0">
                <a:latin typeface="Arial"/>
                <a:cs typeface="Arial"/>
              </a:rPr>
              <a:t>Education,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2009.</a:t>
            </a:r>
            <a:endParaRPr sz="2200" dirty="0">
              <a:latin typeface="Arial"/>
              <a:cs typeface="Arial"/>
            </a:endParaRPr>
          </a:p>
          <a:p>
            <a:pPr marL="431800" marR="9779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31800" algn="l"/>
                <a:tab pos="432434" algn="l"/>
                <a:tab pos="1957070" algn="l"/>
                <a:tab pos="3294379" algn="l"/>
                <a:tab pos="4803140" algn="l"/>
                <a:tab pos="6903720" algn="l"/>
                <a:tab pos="7806055" algn="l"/>
              </a:tabLst>
            </a:pPr>
            <a:r>
              <a:rPr sz="2200" b="1" spc="-5" dirty="0">
                <a:latin typeface="Arial"/>
                <a:cs typeface="Arial"/>
              </a:rPr>
              <a:t>Kenn</a:t>
            </a:r>
            <a:r>
              <a:rPr sz="2200" b="1" spc="10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th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Rosen,</a:t>
            </a:r>
            <a:r>
              <a:rPr sz="2200" b="1" dirty="0">
                <a:latin typeface="Arial"/>
                <a:cs typeface="Arial"/>
              </a:rPr>
              <a:t>	D</a:t>
            </a:r>
            <a:r>
              <a:rPr sz="2200" b="1" spc="-5" dirty="0">
                <a:latin typeface="Arial"/>
                <a:cs typeface="Arial"/>
              </a:rPr>
              <a:t>iscrete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Math</a:t>
            </a:r>
            <a:r>
              <a:rPr sz="2200" b="1" dirty="0">
                <a:latin typeface="Arial"/>
                <a:cs typeface="Arial"/>
              </a:rPr>
              <a:t>e</a:t>
            </a:r>
            <a:r>
              <a:rPr sz="2200" b="1" spc="-5" dirty="0">
                <a:latin typeface="Arial"/>
                <a:cs typeface="Arial"/>
              </a:rPr>
              <a:t>matics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dirty="0">
                <a:latin typeface="Arial"/>
                <a:cs typeface="Arial"/>
              </a:rPr>
              <a:t>	</a:t>
            </a:r>
            <a:r>
              <a:rPr sz="2200" b="1" spc="-5" dirty="0">
                <a:latin typeface="Arial"/>
                <a:cs typeface="Arial"/>
              </a:rPr>
              <a:t>I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b="1" spc="-5" dirty="0">
                <a:latin typeface="Arial"/>
                <a:cs typeface="Arial"/>
              </a:rPr>
              <a:t>s  Applications,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7</a:t>
            </a:r>
            <a:r>
              <a:rPr sz="2175" b="1" spc="7" baseline="24904" dirty="0">
                <a:latin typeface="Arial"/>
                <a:cs typeface="Arial"/>
              </a:rPr>
              <a:t>th</a:t>
            </a:r>
            <a:r>
              <a:rPr sz="2175" b="1" spc="322" baseline="24904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ed.,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McGraw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Hill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Education,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2017.</a:t>
            </a:r>
            <a:endParaRPr sz="2200" dirty="0">
              <a:latin typeface="Arial"/>
              <a:cs typeface="Arial"/>
            </a:endParaRPr>
          </a:p>
          <a:p>
            <a:pPr marL="431800" marR="95885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431800" algn="l"/>
                <a:tab pos="432434" algn="l"/>
              </a:tabLst>
            </a:pPr>
            <a:r>
              <a:rPr sz="2200" spc="-5" dirty="0">
                <a:latin typeface="Arial MT"/>
                <a:cs typeface="Arial MT"/>
              </a:rPr>
              <a:t>Bernard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Kolman,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Robert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Busby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Sharon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C.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Ross,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Discrete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Mathematical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Structures,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6</a:t>
            </a:r>
            <a:r>
              <a:rPr sz="2175" baseline="24904" dirty="0">
                <a:latin typeface="Arial MT"/>
                <a:cs typeface="Arial MT"/>
              </a:rPr>
              <a:t>th</a:t>
            </a:r>
            <a:r>
              <a:rPr sz="2175" spc="315" baseline="2490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ed.,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Pearson,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1998.</a:t>
            </a:r>
            <a:endParaRPr sz="2200" dirty="0">
              <a:latin typeface="Arial MT"/>
              <a:cs typeface="Arial MT"/>
            </a:endParaRPr>
          </a:p>
          <a:p>
            <a:pPr marL="4318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sz="2200" b="1" spc="-5" dirty="0">
                <a:latin typeface="Arial"/>
                <a:cs typeface="Arial"/>
              </a:rPr>
              <a:t>Thomas</a:t>
            </a:r>
            <a:r>
              <a:rPr sz="2200" b="1" spc="3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Koshy,</a:t>
            </a:r>
            <a:r>
              <a:rPr sz="2200" b="1" spc="30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Discrete</a:t>
            </a:r>
            <a:r>
              <a:rPr sz="2200" b="1" spc="3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Mathematics</a:t>
            </a:r>
            <a:r>
              <a:rPr sz="2200" b="1" spc="3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with</a:t>
            </a:r>
            <a:r>
              <a:rPr sz="2200" b="1" spc="3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Applications,</a:t>
            </a:r>
            <a:endParaRPr sz="22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Academic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Press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Inc.,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2004.</a:t>
            </a:r>
            <a:endParaRPr sz="2200" dirty="0">
              <a:latin typeface="Arial"/>
              <a:cs typeface="Arial"/>
            </a:endParaRPr>
          </a:p>
          <a:p>
            <a:pPr marL="431800" marR="9525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431800" algn="l"/>
                <a:tab pos="432434" algn="l"/>
              </a:tabLst>
            </a:pPr>
            <a:r>
              <a:rPr sz="2200" spc="-5" dirty="0">
                <a:latin typeface="Arial MT"/>
                <a:cs typeface="Arial MT"/>
              </a:rPr>
              <a:t>Ralph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P.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Gramaldi,</a:t>
            </a:r>
            <a:r>
              <a:rPr sz="2200" spc="18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Discrete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Combinatorial</a:t>
            </a:r>
            <a:r>
              <a:rPr sz="2200" spc="2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Mathematics,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</a:t>
            </a:r>
            <a:r>
              <a:rPr sz="2175" baseline="24904" dirty="0">
                <a:latin typeface="Arial MT"/>
                <a:cs typeface="Arial MT"/>
              </a:rPr>
              <a:t>th</a:t>
            </a:r>
            <a:r>
              <a:rPr sz="2175" spc="307" baseline="2490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ed.,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Pearson,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2006.</a:t>
            </a:r>
            <a:endParaRPr sz="2200" dirty="0">
              <a:latin typeface="Arial MT"/>
              <a:cs typeface="Arial MT"/>
            </a:endParaRPr>
          </a:p>
          <a:p>
            <a:pPr marL="431800" indent="-343535">
              <a:lnSpc>
                <a:spcPct val="100000"/>
              </a:lnSpc>
              <a:spcBef>
                <a:spcPts val="525"/>
              </a:spcBef>
              <a:buChar char="•"/>
              <a:tabLst>
                <a:tab pos="431800" algn="l"/>
                <a:tab pos="432434" algn="l"/>
              </a:tabLst>
            </a:pPr>
            <a:r>
              <a:rPr sz="2200" spc="-5" dirty="0">
                <a:latin typeface="Arial MT"/>
                <a:cs typeface="Arial MT"/>
              </a:rPr>
              <a:t>C.L.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Liu,</a:t>
            </a:r>
            <a:r>
              <a:rPr sz="2200" spc="1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D.P.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Mohapatra,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Elements</a:t>
            </a:r>
            <a:r>
              <a:rPr sz="2200" spc="19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Discrete</a:t>
            </a:r>
            <a:r>
              <a:rPr sz="2200" spc="1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Mathematics: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6160" y="5596534"/>
            <a:ext cx="387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16414" dirty="0">
                <a:latin typeface="Arial MT"/>
                <a:cs typeface="Arial MT"/>
              </a:rPr>
              <a:t>4</a:t>
            </a:r>
            <a:r>
              <a:rPr sz="1450" dirty="0">
                <a:latin typeface="Arial MT"/>
                <a:cs typeface="Arial MT"/>
              </a:rPr>
              <a:t>th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44" y="5680354"/>
            <a:ext cx="77298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  <a:tab pos="1922145" algn="l"/>
                <a:tab pos="3242310" algn="l"/>
                <a:tab pos="5322570" algn="l"/>
                <a:tab pos="6040755" algn="l"/>
                <a:tab pos="7328534" algn="l"/>
              </a:tabLst>
            </a:pPr>
            <a:r>
              <a:rPr sz="2200" spc="-5" dirty="0">
                <a:latin typeface="Arial MT"/>
                <a:cs typeface="Arial MT"/>
              </a:rPr>
              <a:t>A	C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pu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er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Orient</a:t>
            </a:r>
            <a:r>
              <a:rPr sz="2200" spc="5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Approa</a:t>
            </a:r>
            <a:r>
              <a:rPr sz="2200" spc="1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h,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ed</a:t>
            </a:r>
            <a:r>
              <a:rPr sz="2200" spc="10" dirty="0">
                <a:latin typeface="Arial MT"/>
                <a:cs typeface="Arial MT"/>
              </a:rPr>
              <a:t>.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5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cG</a:t>
            </a:r>
            <a:r>
              <a:rPr sz="2200" dirty="0">
                <a:latin typeface="Arial MT"/>
                <a:cs typeface="Arial MT"/>
              </a:rPr>
              <a:t>r</a:t>
            </a:r>
            <a:r>
              <a:rPr sz="2200" spc="-5" dirty="0">
                <a:latin typeface="Arial MT"/>
                <a:cs typeface="Arial MT"/>
              </a:rPr>
              <a:t>aw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Hill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Education,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2017.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8689-BE1B-C84C-9758-F0A88BA2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77" y="457200"/>
            <a:ext cx="5805044" cy="677108"/>
          </a:xfrm>
        </p:spPr>
        <p:txBody>
          <a:bodyPr/>
          <a:lstStyle/>
          <a:p>
            <a:r>
              <a:rPr lang="en-US" b="1" dirty="0"/>
              <a:t>COURSE OUTCOMES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8A32-98C4-1049-AD37-BDCC92E1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669" y="1621663"/>
            <a:ext cx="8074660" cy="4739759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completion of the course, you should be able to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CO1 – Identify structures of algebraic nature, prove and use their properties.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CO2 – Understand the basic concepts of sets, relations, functions, logic and be able to determine their properties.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CO3 – Apply the basic techniques of Combinatorics and Counting. 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CO4 – Apply Graph theory in related areas such as minimal-path problems and network flow problems.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CO5 – Defend and point out fallacious reasoning and propositions.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CO6 – Construct and solve recurrence relations that arise in counting problems including problems of determining the time complexity of recursively defined algorithms.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49765A1A364FB33BED61EF43A76C" ma:contentTypeVersion="0" ma:contentTypeDescription="Create a new document." ma:contentTypeScope="" ma:versionID="ada0636e7f1e6c093f612dd97935a8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8D7C61-A15F-47E5-8EE4-6AA6CE25542C}"/>
</file>

<file path=customXml/itemProps2.xml><?xml version="1.0" encoding="utf-8"?>
<ds:datastoreItem xmlns:ds="http://schemas.openxmlformats.org/officeDocument/2006/customXml" ds:itemID="{390B3733-46E7-4D66-AF9B-ED5356758858}"/>
</file>

<file path=customXml/itemProps3.xml><?xml version="1.0" encoding="utf-8"?>
<ds:datastoreItem xmlns:ds="http://schemas.openxmlformats.org/officeDocument/2006/customXml" ds:itemID="{6698CBA4-8155-415B-B17E-B00EDC9001F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2505</Words>
  <Application>Microsoft Macintosh PowerPoint</Application>
  <PresentationFormat>On-screen Show (4:3)</PresentationFormat>
  <Paragraphs>304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Discrete Mathematics  (21MA206T)</vt:lpstr>
      <vt:lpstr>My Introduction</vt:lpstr>
      <vt:lpstr>Course Structure</vt:lpstr>
      <vt:lpstr>UNIT 1 SETS, RELATIONS, FUNCTIONS AND  LOGIC</vt:lpstr>
      <vt:lpstr>UNIT 2 COMBINATORICS</vt:lpstr>
      <vt:lpstr>UNIT 3 GRAPH THEORY AND ITS  APPLICATIONS</vt:lpstr>
      <vt:lpstr>UNIT 4 ALGEBRAIC STRUCTURES</vt:lpstr>
      <vt:lpstr>TEXT / REFERENCE BOOKS</vt:lpstr>
      <vt:lpstr>COURSE OUTCOMES</vt:lpstr>
      <vt:lpstr>Delivery of Lectures</vt:lpstr>
      <vt:lpstr>Last 5 minutes</vt:lpstr>
      <vt:lpstr>Discrete Mathematical Structures</vt:lpstr>
      <vt:lpstr>Pedagogy to be undertaken for course  delivery</vt:lpstr>
      <vt:lpstr>What to do?</vt:lpstr>
      <vt:lpstr>PowerPoint Presentation</vt:lpstr>
      <vt:lpstr>Set Theory</vt:lpstr>
      <vt:lpstr>What is a set?</vt:lpstr>
      <vt:lpstr>Set properties 1</vt:lpstr>
      <vt:lpstr>Set properties 2</vt:lpstr>
      <vt:lpstr>Specifying a set 1</vt:lpstr>
      <vt:lpstr>Specifying a set 2</vt:lpstr>
      <vt:lpstr>Specifying a set 3</vt:lpstr>
      <vt:lpstr>Often used sets</vt:lpstr>
      <vt:lpstr>The universal set 1</vt:lpstr>
      <vt:lpstr>The universal set 2</vt:lpstr>
      <vt:lpstr>Venn diagrams</vt:lpstr>
      <vt:lpstr>Sets of sets</vt:lpstr>
      <vt:lpstr>The empty set 1</vt:lpstr>
      <vt:lpstr>The empty set 1</vt:lpstr>
      <vt:lpstr>Set equality</vt:lpstr>
      <vt:lpstr>Subsets 1</vt:lpstr>
      <vt:lpstr>Subsets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>laptop</dc:creator>
  <cp:lastModifiedBy>Microsoft Office User</cp:lastModifiedBy>
  <cp:revision>6</cp:revision>
  <dcterms:created xsi:type="dcterms:W3CDTF">2021-08-01T14:02:32Z</dcterms:created>
  <dcterms:modified xsi:type="dcterms:W3CDTF">2022-07-24T17:49:52Z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2021-08-01T00:00:00Z</vt:filetime>
  </property>
  <property fmtid="{D5CDD505-2E9C-101B-9397-08002B2CF9AE}" pid="5" name="ContentTypeId">
    <vt:lpwstr>0x01010049DA49765A1A364FB33BED61EF43A76C</vt:lpwstr>
  </property>
</Properties>
</file>