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4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5DCC-8BA3-4145-80D6-2D6188F78B74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54BC-AFCB-4007-A7A7-509CCAEA8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1" y="340058"/>
            <a:ext cx="10588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i="0" u="none" strike="noStrike" baseline="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MS Gothic" panose="020B0609070205080204" pitchFamily="49" charset="-128"/>
              </a:rPr>
              <a:t>Logic and Propositional Calculus</a:t>
            </a:r>
            <a:endParaRPr lang="en-IN" sz="54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  <a:ea typeface="MS Gothic" panose="020B0609070205080204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1" y="1248109"/>
            <a:ext cx="7307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i="0" u="none" strike="noStrike" baseline="0" dirty="0" smtClean="0">
              <a:latin typeface="Times-Bold"/>
            </a:endParaRPr>
          </a:p>
          <a:p>
            <a:r>
              <a:rPr lang="en-IN" sz="2400" b="1" i="0" u="none" strike="noStrike" baseline="0" dirty="0" smtClean="0">
                <a:latin typeface="Times-Bold"/>
              </a:rPr>
              <a:t>PROPOSITIONS AND COMPOUND STATEMENTS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06401" y="2217716"/>
            <a:ext cx="10467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1" u="none" strike="noStrike" baseline="0" dirty="0" smtClean="0">
                <a:latin typeface="Times-Italic"/>
              </a:rPr>
              <a:t>A proposition </a:t>
            </a:r>
            <a:r>
              <a:rPr lang="en-US" sz="2400" b="0" i="0" u="none" strike="noStrike" baseline="0" dirty="0" smtClean="0">
                <a:latin typeface="Times-Roman"/>
              </a:rPr>
              <a:t>(or </a:t>
            </a:r>
            <a:r>
              <a:rPr lang="en-US" sz="2400" b="0" i="1" u="none" strike="noStrike" baseline="0" dirty="0" smtClean="0">
                <a:latin typeface="Times-Italic"/>
              </a:rPr>
              <a:t>statement</a:t>
            </a:r>
            <a:r>
              <a:rPr lang="en-US" sz="2400" b="0" i="0" u="none" strike="noStrike" baseline="0" dirty="0" smtClean="0">
                <a:latin typeface="Times-Roman"/>
              </a:rPr>
              <a:t>) is a declarative statement which is true or false, but not both.</a:t>
            </a:r>
          </a:p>
          <a:p>
            <a:pPr algn="just"/>
            <a:endParaRPr lang="en-US" sz="2400" b="0" i="0" u="none" strike="noStrike" baseline="0" dirty="0" smtClean="0">
              <a:latin typeface="Times-Roman"/>
            </a:endParaRPr>
          </a:p>
          <a:p>
            <a:pPr algn="just"/>
            <a:r>
              <a:rPr lang="en-IN" sz="2400" dirty="0" smtClean="0"/>
              <a:t>Let us identify which of the following are propositions and which are not. </a:t>
            </a:r>
          </a:p>
          <a:p>
            <a:pPr algn="just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PDEU is in Rajkot </a:t>
            </a:r>
          </a:p>
          <a:p>
            <a:pPr algn="just"/>
            <a:r>
              <a:rPr lang="en-US" sz="2400" dirty="0" smtClean="0"/>
              <a:t>(ii) </a:t>
            </a:r>
            <a:r>
              <a:rPr lang="en-US" sz="2400" dirty="0"/>
              <a:t>Where are you going</a:t>
            </a:r>
            <a:r>
              <a:rPr lang="en-US" sz="2400" dirty="0" smtClean="0"/>
              <a:t>?</a:t>
            </a:r>
          </a:p>
          <a:p>
            <a:pPr algn="just"/>
            <a:r>
              <a:rPr lang="en-US" sz="2400" dirty="0" smtClean="0"/>
              <a:t>(iii</a:t>
            </a:r>
            <a:r>
              <a:rPr lang="en-US" sz="2400" dirty="0"/>
              <a:t>) </a:t>
            </a:r>
            <a:r>
              <a:rPr lang="en-US" sz="2400" dirty="0" smtClean="0"/>
              <a:t>Arunachal Pradesh is a part of China. </a:t>
            </a:r>
          </a:p>
          <a:p>
            <a:pPr algn="just"/>
            <a:r>
              <a:rPr lang="en-US" sz="2400" dirty="0" smtClean="0"/>
              <a:t>(</a:t>
            </a:r>
            <a:r>
              <a:rPr lang="en-US" sz="2400" dirty="0"/>
              <a:t>iv) 2 + 2 = </a:t>
            </a:r>
            <a:r>
              <a:rPr lang="en-US" sz="2400" dirty="0" smtClean="0"/>
              <a:t>4</a:t>
            </a:r>
          </a:p>
          <a:p>
            <a:pPr algn="just"/>
            <a:r>
              <a:rPr lang="en-US" sz="2400" dirty="0" smtClean="0"/>
              <a:t>(v) </a:t>
            </a:r>
            <a:r>
              <a:rPr lang="en-US" sz="2400" dirty="0"/>
              <a:t>Do your homework.</a:t>
            </a:r>
            <a:endParaRPr lang="en-US" sz="24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45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" y="272277"/>
            <a:ext cx="11178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 smtClean="0"/>
              <a:t>Remark: </a:t>
            </a:r>
            <a:r>
              <a:rPr lang="en-US" sz="2400" i="0" u="none" strike="noStrike" baseline="0" dirty="0" smtClean="0"/>
              <a:t>1) </a:t>
            </a:r>
            <a:r>
              <a:rPr lang="en-US" sz="2400" b="0" i="0" u="none" strike="noStrike" baseline="0" dirty="0" smtClean="0"/>
              <a:t>In order to avoid an excessive number of parentheses, we sometimes adopt an order of precedence for </a:t>
            </a:r>
            <a:r>
              <a:rPr lang="en-IN" sz="2400" b="0" i="0" u="none" strike="noStrike" baseline="0" dirty="0" smtClean="0"/>
              <a:t>the logical connectives. </a:t>
            </a:r>
          </a:p>
          <a:p>
            <a:pPr algn="just"/>
            <a:r>
              <a:rPr lang="en-IN" sz="2400" b="0" i="0" u="none" strike="noStrike" baseline="0" dirty="0" smtClean="0"/>
              <a:t>Specifically, </a:t>
            </a:r>
            <a:r>
              <a:rPr lang="en-US" sz="2400" b="0" i="0" u="none" strike="noStrike" baseline="0" dirty="0" smtClean="0"/>
              <a:t>￢has precedence over ∧ which has precedence over ∨</a:t>
            </a:r>
          </a:p>
          <a:p>
            <a:pPr algn="just"/>
            <a:r>
              <a:rPr lang="en-US" sz="2400" b="0" i="0" u="none" strike="noStrike" baseline="0" dirty="0" smtClean="0"/>
              <a:t>For example,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means </a:t>
            </a:r>
            <a:r>
              <a:rPr lang="en-US" sz="2400" b="0" i="1" u="none" strike="noStrike" baseline="0" dirty="0" smtClean="0"/>
              <a:t>(</a:t>
            </a:r>
            <a:r>
              <a:rPr lang="en-US" sz="2400" b="0" i="0" u="none" strike="noStrike" baseline="0" dirty="0" smtClean="0"/>
              <a:t>￢</a:t>
            </a:r>
            <a:r>
              <a:rPr lang="en-US" sz="2400" b="0" i="1" u="none" strike="noStrike" baseline="0" dirty="0" smtClean="0"/>
              <a:t>p)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and not ￢</a:t>
            </a:r>
            <a:r>
              <a:rPr lang="en-US" sz="2400" b="0" i="1" u="none" strike="noStrike" baseline="0" dirty="0" smtClean="0"/>
              <a:t>(p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q)</a:t>
            </a:r>
            <a:r>
              <a:rPr lang="en-US" sz="2400" b="0" i="0" u="none" strike="noStrike" baseline="0" dirty="0" smtClean="0"/>
              <a:t>.</a:t>
            </a:r>
          </a:p>
          <a:p>
            <a:pPr algn="just"/>
            <a:endParaRPr lang="en-US" sz="2400" dirty="0"/>
          </a:p>
          <a:p>
            <a:r>
              <a:rPr lang="en-US" sz="2400" dirty="0" smtClean="0"/>
              <a:t>2) For </a:t>
            </a:r>
            <a:r>
              <a:rPr lang="en-US" sz="2400" dirty="0"/>
              <a:t>2 variables, as above</a:t>
            </a:r>
            <a:r>
              <a:rPr lang="en-US" sz="2400" dirty="0" smtClean="0"/>
              <a:t>, 4 </a:t>
            </a:r>
            <a:r>
              <a:rPr lang="en-US" sz="2400" dirty="0"/>
              <a:t>rows are necessary; for 3 variables, 8 rows are necessary; and, in general, for </a:t>
            </a:r>
            <a:r>
              <a:rPr lang="en-US" sz="2400" i="1" dirty="0"/>
              <a:t>n </a:t>
            </a:r>
            <a:r>
              <a:rPr lang="en-US" sz="2400" dirty="0"/>
              <a:t>variables, 2</a:t>
            </a:r>
            <a:r>
              <a:rPr lang="en-US" sz="2400" i="1" dirty="0"/>
              <a:t>n </a:t>
            </a:r>
            <a:r>
              <a:rPr lang="en-US" sz="2400" dirty="0"/>
              <a:t>rows are required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050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6" y="359466"/>
            <a:ext cx="11114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TAUTOLOGIES AND CONTRADICTIONS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70456" y="948521"/>
            <a:ext cx="11694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Some propositions </a:t>
            </a:r>
            <a:r>
              <a:rPr lang="en-US" sz="2400" b="0" i="1" u="none" strike="noStrike" baseline="0" dirty="0" smtClean="0"/>
              <a:t>P(p, q, . . .) </a:t>
            </a:r>
            <a:r>
              <a:rPr lang="en-US" sz="2400" b="0" i="0" u="none" strike="noStrike" baseline="0" dirty="0" smtClean="0"/>
              <a:t>contain only </a:t>
            </a:r>
            <a:r>
              <a:rPr lang="en-US" sz="2400" b="0" i="1" u="none" strike="noStrike" baseline="0" dirty="0" smtClean="0"/>
              <a:t>T </a:t>
            </a:r>
            <a:r>
              <a:rPr lang="en-US" sz="2400" b="0" i="0" u="none" strike="noStrike" baseline="0" dirty="0" smtClean="0"/>
              <a:t>in the last column of their truth tables or, in other words, they are true for any truth values of their variables. Such propositions are called </a:t>
            </a:r>
            <a:r>
              <a:rPr lang="en-US" sz="2400" b="0" i="1" u="none" strike="noStrike" baseline="0" dirty="0" smtClean="0"/>
              <a:t>tautologies.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70456" y="2276240"/>
            <a:ext cx="11565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 smtClean="0"/>
              <a:t>Analogously, a proposition </a:t>
            </a:r>
            <a:r>
              <a:rPr lang="en-US" sz="2400" b="0" i="1" u="none" strike="noStrike" baseline="0" dirty="0" smtClean="0"/>
              <a:t>P(p, q, . . .) </a:t>
            </a:r>
            <a:r>
              <a:rPr lang="en-US" sz="2400" b="0" i="0" u="none" strike="noStrike" baseline="0" dirty="0" smtClean="0"/>
              <a:t>is called a </a:t>
            </a:r>
            <a:r>
              <a:rPr lang="en-US" sz="2400" b="0" i="1" u="none" strike="noStrike" baseline="0" dirty="0" smtClean="0"/>
              <a:t>contradiction </a:t>
            </a:r>
            <a:r>
              <a:rPr lang="en-US" sz="2400" b="0" i="0" u="none" strike="noStrike" baseline="0" dirty="0" smtClean="0"/>
              <a:t>if it contains only </a:t>
            </a:r>
            <a:r>
              <a:rPr lang="en-US" sz="2400" b="0" i="1" u="none" strike="noStrike" baseline="0" dirty="0" smtClean="0"/>
              <a:t>F </a:t>
            </a:r>
            <a:r>
              <a:rPr lang="en-US" sz="2400" b="0" i="0" u="none" strike="noStrike" baseline="0" dirty="0" smtClean="0"/>
              <a:t>in the last column of its truth table or, in other words, if it is false for any truth values of its variables.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70456" y="3234627"/>
            <a:ext cx="11565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 smtClean="0"/>
              <a:t>For example: </a:t>
            </a:r>
            <a:r>
              <a:rPr lang="en-US" sz="2400" dirty="0"/>
              <a:t>the proposition “</a:t>
            </a:r>
            <a:r>
              <a:rPr lang="en-US" sz="2400" i="1" dirty="0"/>
              <a:t>p </a:t>
            </a:r>
            <a:r>
              <a:rPr lang="en-US" sz="2400" dirty="0"/>
              <a:t>or not </a:t>
            </a:r>
            <a:r>
              <a:rPr lang="en-US" sz="2400" i="1" dirty="0"/>
              <a:t>p</a:t>
            </a:r>
            <a:r>
              <a:rPr lang="en-US" sz="2400" dirty="0"/>
              <a:t>,” that is, </a:t>
            </a:r>
            <a:r>
              <a:rPr lang="en-US" sz="2400" i="1" dirty="0"/>
              <a:t>p </a:t>
            </a:r>
            <a:r>
              <a:rPr lang="en-US" sz="2400" dirty="0" smtClean="0"/>
              <a:t>∨ ￢</a:t>
            </a:r>
            <a:r>
              <a:rPr lang="en-US" sz="2400" i="1" dirty="0"/>
              <a:t>p</a:t>
            </a:r>
            <a:r>
              <a:rPr lang="en-US" sz="2400" dirty="0"/>
              <a:t>, is </a:t>
            </a:r>
            <a:r>
              <a:rPr lang="en-US" sz="2400" dirty="0" smtClean="0"/>
              <a:t>a tautology</a:t>
            </a:r>
            <a:r>
              <a:rPr lang="en-US" sz="2400" dirty="0"/>
              <a:t>, </a:t>
            </a:r>
            <a:endParaRPr lang="en-US" sz="2400" dirty="0" smtClean="0"/>
          </a:p>
          <a:p>
            <a:pPr algn="just"/>
            <a:r>
              <a:rPr lang="en-US" sz="2400" dirty="0" smtClean="0"/>
              <a:t>and </a:t>
            </a:r>
            <a:r>
              <a:rPr lang="en-US" sz="2400" dirty="0"/>
              <a:t>the proposition “</a:t>
            </a:r>
            <a:r>
              <a:rPr lang="en-US" sz="2400" i="1" dirty="0"/>
              <a:t>p </a:t>
            </a:r>
            <a:r>
              <a:rPr lang="en-US" sz="2400" dirty="0"/>
              <a:t>and not </a:t>
            </a:r>
            <a:r>
              <a:rPr lang="en-US" sz="2400" i="1" dirty="0"/>
              <a:t>p</a:t>
            </a:r>
            <a:r>
              <a:rPr lang="en-US" sz="2400" dirty="0"/>
              <a:t>,” that is, </a:t>
            </a:r>
            <a:r>
              <a:rPr lang="en-US" sz="2400" i="1" dirty="0"/>
              <a:t>p</a:t>
            </a:r>
            <a:r>
              <a:rPr lang="en-US" sz="2400" dirty="0"/>
              <a:t>∧￢</a:t>
            </a:r>
            <a:r>
              <a:rPr lang="en-US" sz="2400" i="1" dirty="0"/>
              <a:t>p</a:t>
            </a:r>
            <a:r>
              <a:rPr lang="en-US" sz="2400" dirty="0"/>
              <a:t>, is a contradiction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92" y="4128619"/>
            <a:ext cx="6682432" cy="14871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4849" y="5743140"/>
            <a:ext cx="11565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Note that the negation of a tautology is a contradiction since it is always false, and the negation of a contradiction is a tautology since it is always true.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86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51" y="295072"/>
            <a:ext cx="11546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LOGICAL EQUIVALENCE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40651" y="848657"/>
            <a:ext cx="11404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Two propositions </a:t>
            </a:r>
            <a:r>
              <a:rPr lang="en-US" sz="2400" b="0" i="1" u="none" strike="noStrike" baseline="0" dirty="0" smtClean="0"/>
              <a:t>P(p, q, . . .)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Q(p, q, . . .) </a:t>
            </a:r>
            <a:r>
              <a:rPr lang="en-US" sz="2400" b="0" i="0" u="none" strike="noStrike" baseline="0" dirty="0" smtClean="0"/>
              <a:t>are said to be </a:t>
            </a:r>
            <a:r>
              <a:rPr lang="en-US" sz="2400" b="0" i="1" u="none" strike="noStrike" baseline="0" dirty="0" smtClean="0"/>
              <a:t>logically equivalent</a:t>
            </a:r>
            <a:r>
              <a:rPr lang="en-US" sz="2400" b="0" i="0" u="none" strike="noStrike" baseline="0" dirty="0" smtClean="0"/>
              <a:t>, or simply </a:t>
            </a:r>
            <a:r>
              <a:rPr lang="en-US" sz="2400" b="0" i="1" u="none" strike="noStrike" baseline="0" dirty="0" smtClean="0"/>
              <a:t>equivalent </a:t>
            </a:r>
            <a:r>
              <a:rPr lang="en-US" sz="2400" b="0" i="0" u="none" strike="noStrike" baseline="0" dirty="0" smtClean="0"/>
              <a:t>or </a:t>
            </a:r>
            <a:r>
              <a:rPr lang="en-IN" sz="2400" b="0" i="1" u="none" strike="noStrike" baseline="0" dirty="0" smtClean="0"/>
              <a:t>equal</a:t>
            </a:r>
            <a:r>
              <a:rPr lang="en-IN" sz="2400" b="0" i="0" u="none" strike="noStrike" baseline="0" dirty="0" smtClean="0"/>
              <a:t>, denoted by </a:t>
            </a:r>
            <a:r>
              <a:rPr lang="en-IN" sz="2400" b="0" i="1" u="none" strike="noStrike" baseline="0" dirty="0" smtClean="0"/>
              <a:t>P(p, q, . . .) </a:t>
            </a:r>
            <a:r>
              <a:rPr lang="en-IN" sz="2400" b="0" i="0" u="none" strike="noStrike" baseline="0" dirty="0" smtClean="0"/>
              <a:t>≡ </a:t>
            </a:r>
            <a:r>
              <a:rPr lang="en-IN" sz="2400" b="0" i="1" u="none" strike="noStrike" baseline="0" dirty="0" smtClean="0"/>
              <a:t>Q(p, q, . . .), </a:t>
            </a:r>
            <a:r>
              <a:rPr lang="en-US" sz="2400" b="0" i="0" u="none" strike="noStrike" baseline="0" dirty="0" smtClean="0"/>
              <a:t>if they have identical truth tables.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40651" y="2220153"/>
            <a:ext cx="114048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/>
              <a:t>Consider, for example, the truth tables of ￢</a:t>
            </a:r>
            <a:r>
              <a:rPr lang="en-US" sz="2400" b="0" i="1" u="none" strike="noStrike" baseline="0" dirty="0" smtClean="0"/>
              <a:t>(p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q) </a:t>
            </a:r>
            <a:r>
              <a:rPr lang="en-US" sz="2400" b="0" i="0" u="none" strike="noStrike" baseline="0" dirty="0" smtClean="0"/>
              <a:t>and ￢</a:t>
            </a:r>
            <a:r>
              <a:rPr lang="en-US" sz="2400" b="0" i="1" u="none" strike="noStrike" baseline="0" dirty="0" smtClean="0"/>
              <a:t>p</a:t>
            </a:r>
            <a:r>
              <a:rPr lang="en-US" sz="2400" b="0" i="0" u="none" strike="noStrike" baseline="0" dirty="0" smtClean="0"/>
              <a:t>∨￢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 </a:t>
            </a:r>
          </a:p>
          <a:p>
            <a:endParaRPr lang="en-US" sz="2400" dirty="0"/>
          </a:p>
          <a:p>
            <a:endParaRPr lang="en-US" sz="2400" b="0" i="0" u="none" strike="noStrike" baseline="0" dirty="0" smtClean="0"/>
          </a:p>
          <a:p>
            <a:endParaRPr lang="en-US" sz="2400" dirty="0"/>
          </a:p>
          <a:p>
            <a:endParaRPr lang="en-US" sz="2400" b="0" i="0" u="none" strike="noStrike" baseline="0" dirty="0" smtClean="0"/>
          </a:p>
          <a:p>
            <a:endParaRPr lang="en-US" sz="2400" dirty="0"/>
          </a:p>
          <a:p>
            <a:endParaRPr lang="en-US" sz="2400" b="0" i="0" u="none" strike="noStrike" baseline="0" dirty="0" smtClean="0"/>
          </a:p>
          <a:p>
            <a:endParaRPr lang="en-US" sz="2400" dirty="0"/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Observe that both truth tables are the same, that is, both propositions are false in the first case and true in the other three cases. Accordingly, we can write </a:t>
            </a:r>
            <a:r>
              <a:rPr lang="en-IN" sz="2400" b="0" i="0" u="none" strike="noStrike" baseline="0" dirty="0" smtClean="0"/>
              <a:t>￢</a:t>
            </a:r>
            <a:r>
              <a:rPr lang="en-IN" sz="2400" b="0" i="1" u="none" strike="noStrike" baseline="0" dirty="0" smtClean="0"/>
              <a:t>(p </a:t>
            </a:r>
            <a:r>
              <a:rPr lang="en-IN" sz="2400" b="0" i="0" u="none" strike="noStrike" baseline="0" dirty="0" smtClean="0"/>
              <a:t>∧ </a:t>
            </a:r>
            <a:r>
              <a:rPr lang="en-IN" sz="2400" b="0" i="1" u="none" strike="noStrike" baseline="0" dirty="0" smtClean="0"/>
              <a:t>q) </a:t>
            </a:r>
            <a:r>
              <a:rPr lang="en-IN" sz="2400" b="0" i="0" u="none" strike="noStrike" baseline="0" dirty="0" smtClean="0"/>
              <a:t>≡ ￢</a:t>
            </a:r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∨￢</a:t>
            </a:r>
            <a:r>
              <a:rPr lang="en-IN" sz="2400" b="0" i="1" u="none" strike="noStrike" baseline="0" dirty="0" smtClean="0"/>
              <a:t>q</a:t>
            </a:r>
          </a:p>
          <a:p>
            <a:r>
              <a:rPr lang="en-US" sz="2400" b="0" i="0" u="none" strike="noStrike" baseline="0" dirty="0" smtClean="0"/>
              <a:t>In other words, the propositions are logically equivalent.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86" y="2950182"/>
            <a:ext cx="8028040" cy="2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7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8" y="352718"/>
            <a:ext cx="114364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/>
              <a:t>Remark: </a:t>
            </a:r>
            <a:r>
              <a:rPr lang="en-US" sz="2400" b="0" i="0" u="none" strike="noStrike" baseline="0" dirty="0" smtClean="0"/>
              <a:t>Let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be “Roses are red” and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be “Violets are blue.” Let </a:t>
            </a:r>
            <a:r>
              <a:rPr lang="en-US" sz="2400" b="0" i="1" u="none" strike="noStrike" baseline="0" dirty="0" smtClean="0"/>
              <a:t>S </a:t>
            </a:r>
            <a:r>
              <a:rPr lang="en-US" sz="2400" b="0" i="0" u="none" strike="noStrike" baseline="0" dirty="0" smtClean="0"/>
              <a:t>be the statement:</a:t>
            </a:r>
          </a:p>
          <a:p>
            <a:r>
              <a:rPr lang="en-US" sz="2400" b="0" i="0" u="none" strike="noStrike" baseline="0" dirty="0" smtClean="0"/>
              <a:t>“It is not true that roses are red and violets are blue.”</a:t>
            </a:r>
          </a:p>
          <a:p>
            <a:endParaRPr lang="en-US" sz="800" b="0" i="0" u="none" strike="noStrike" baseline="0" dirty="0" smtClean="0"/>
          </a:p>
          <a:p>
            <a:r>
              <a:rPr lang="en-US" sz="2400" b="0" i="0" u="none" strike="noStrike" baseline="0" dirty="0" smtClean="0"/>
              <a:t>Then </a:t>
            </a:r>
            <a:r>
              <a:rPr lang="en-US" sz="2400" b="0" i="1" u="none" strike="noStrike" baseline="0" dirty="0" smtClean="0"/>
              <a:t>S </a:t>
            </a:r>
            <a:r>
              <a:rPr lang="en-US" sz="2400" b="0" i="0" u="none" strike="noStrike" baseline="0" dirty="0" smtClean="0"/>
              <a:t>can be written in the form ￢</a:t>
            </a:r>
            <a:r>
              <a:rPr lang="en-US" sz="2400" b="0" i="1" u="none" strike="noStrike" baseline="0" dirty="0" smtClean="0"/>
              <a:t>(p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q)</a:t>
            </a:r>
            <a:r>
              <a:rPr lang="en-US" sz="2400" b="0" i="0" u="none" strike="noStrike" baseline="0" dirty="0" smtClean="0"/>
              <a:t>. However, as noted above, ￢</a:t>
            </a:r>
            <a:r>
              <a:rPr lang="en-US" sz="2400" b="0" i="1" u="none" strike="noStrike" baseline="0" dirty="0" smtClean="0"/>
              <a:t>(p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q) </a:t>
            </a:r>
            <a:r>
              <a:rPr lang="en-US" sz="2400" b="0" i="0" u="none" strike="noStrike" baseline="0" dirty="0" smtClean="0"/>
              <a:t>≡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∨ ￢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 Accordingly, </a:t>
            </a:r>
            <a:r>
              <a:rPr lang="en-US" sz="2400" b="0" i="1" u="none" strike="noStrike" baseline="0" dirty="0" smtClean="0"/>
              <a:t>S </a:t>
            </a:r>
            <a:r>
              <a:rPr lang="en-US" sz="2400" b="0" i="0" u="none" strike="noStrike" baseline="0" dirty="0" smtClean="0"/>
              <a:t>has the same meaning as the statement: “Roses are not red, or violets are not blue.”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857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77" y="282193"/>
            <a:ext cx="11372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ALGEBRA OF PROPOSITIONS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1392493"/>
            <a:ext cx="11499013" cy="40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1" y="295072"/>
            <a:ext cx="11243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CONDITIONAL AND BICONDITIONAL STATEMENTS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18941" y="954857"/>
            <a:ext cx="11526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 smtClean="0"/>
              <a:t>Many statements, are of the form “If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then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.” Such statements are called </a:t>
            </a:r>
            <a:r>
              <a:rPr lang="en-US" sz="2400" b="0" i="1" u="none" strike="noStrike" baseline="0" dirty="0" smtClean="0"/>
              <a:t>conditional </a:t>
            </a:r>
            <a:r>
              <a:rPr lang="en-US" sz="2400" b="0" i="0" u="none" strike="noStrike" baseline="0" dirty="0" smtClean="0"/>
              <a:t>statements and are denoted by </a:t>
            </a:r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→ </a:t>
            </a:r>
            <a:r>
              <a:rPr lang="en-IN" sz="2400" b="0" i="1" u="none" strike="noStrike" baseline="0" dirty="0" smtClean="0"/>
              <a:t>q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0" i="0" u="none" strike="noStrike" baseline="0" dirty="0" smtClean="0"/>
              <a:t>The conditional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frequently read “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implies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” or “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only if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.”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18941" y="2353306"/>
            <a:ext cx="11037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conditional p → q is false only when the first part p is true and the second part q is false. </a:t>
            </a:r>
            <a:r>
              <a:rPr lang="en-US" sz="2400" dirty="0" smtClean="0"/>
              <a:t>Accordingly, when </a:t>
            </a:r>
            <a:r>
              <a:rPr lang="en-US" sz="2400" dirty="0"/>
              <a:t>p is false, the conditional p → q is true regardless of the truth value of q.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3893422"/>
            <a:ext cx="2647121" cy="19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2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75" y="278820"/>
            <a:ext cx="1111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Another common statement is of the form “p if and only if q.” Such statements are called </a:t>
            </a:r>
            <a:r>
              <a:rPr lang="en-US" sz="2400" dirty="0" err="1" smtClean="0"/>
              <a:t>biconditional</a:t>
            </a:r>
            <a:r>
              <a:rPr lang="en-US" sz="2400" dirty="0" smtClean="0"/>
              <a:t> statements </a:t>
            </a:r>
            <a:r>
              <a:rPr lang="en-US" sz="2400" dirty="0"/>
              <a:t>and are denoted </a:t>
            </a:r>
            <a:r>
              <a:rPr lang="en-US" sz="2400" dirty="0" smtClean="0"/>
              <a:t>by </a:t>
            </a:r>
            <a:r>
              <a:rPr lang="en-IN" sz="2400" dirty="0" smtClean="0"/>
              <a:t>p </a:t>
            </a:r>
            <a:r>
              <a:rPr lang="en-IN" sz="2400" dirty="0"/>
              <a:t>↔ q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575" y="1253458"/>
            <a:ext cx="11037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dirty="0" err="1"/>
              <a:t>biconditional</a:t>
            </a:r>
            <a:r>
              <a:rPr lang="en-US" sz="2400" dirty="0"/>
              <a:t> p ↔ q is true whenever p and q have the same truth values and false otherwise.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8" y="2629090"/>
            <a:ext cx="2826584" cy="20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" y="269108"/>
            <a:ext cx="11165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 smtClean="0"/>
              <a:t>Note that the truth table of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∨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are identical, that is, they are both false only in the second case. Accordingly,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logically equivalent to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∨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; that is,</a:t>
            </a:r>
          </a:p>
          <a:p>
            <a:pPr algn="just"/>
            <a:r>
              <a:rPr lang="en-IN" sz="2400" b="0" i="1" u="none" strike="noStrike" baseline="0" dirty="0" smtClean="0"/>
              <a:t>      p </a:t>
            </a:r>
            <a:r>
              <a:rPr lang="en-IN" sz="2400" b="0" i="0" u="none" strike="noStrike" baseline="0" dirty="0" smtClean="0"/>
              <a:t>→ </a:t>
            </a:r>
            <a:r>
              <a:rPr lang="en-IN" sz="2400" b="0" i="1" u="none" strike="noStrike" baseline="0" dirty="0" smtClean="0"/>
              <a:t>q </a:t>
            </a:r>
            <a:r>
              <a:rPr lang="en-IN" sz="2400" b="0" i="0" u="none" strike="noStrike" baseline="0" dirty="0" smtClean="0"/>
              <a:t>≡ ￢</a:t>
            </a:r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∨ </a:t>
            </a:r>
            <a:r>
              <a:rPr lang="en-IN" sz="2400" b="0" i="1" u="none" strike="noStrike" baseline="0" dirty="0" smtClean="0"/>
              <a:t>q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69" y="1688323"/>
            <a:ext cx="3482039" cy="1779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729" y="4013692"/>
            <a:ext cx="11165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In other words, the conditional statement “If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then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” is logically equivalent to the statement “Not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or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” which only involves the connectives ∨ and ￢ and thus was already a part of our language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824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780" y="346588"/>
            <a:ext cx="1855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0" u="none" strike="noStrike" baseline="0" dirty="0" smtClean="0"/>
              <a:t>ARGUMENTS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8780" y="925930"/>
                <a:ext cx="112379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0" i="0" u="none" strike="noStrike" baseline="0" dirty="0" smtClean="0"/>
                  <a:t>An </a:t>
                </a:r>
                <a:r>
                  <a:rPr lang="en-US" sz="2400" b="0" i="1" u="none" strike="noStrike" baseline="0" dirty="0" smtClean="0"/>
                  <a:t>argument </a:t>
                </a:r>
                <a:r>
                  <a:rPr lang="en-US" sz="2400" b="0" i="0" u="none" strike="noStrike" baseline="0" dirty="0" smtClean="0"/>
                  <a:t>is an assertion that a given set of propositions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. . . . ,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/>
                  <a:t>, called </a:t>
                </a:r>
                <a:r>
                  <a:rPr lang="en-US" sz="2400" b="0" i="1" u="none" strike="noStrike" baseline="0" dirty="0" smtClean="0"/>
                  <a:t>premises</a:t>
                </a:r>
                <a:r>
                  <a:rPr lang="en-US" sz="2400" b="0" i="0" u="none" strike="noStrike" baseline="0" dirty="0" smtClean="0"/>
                  <a:t>, yields (has a consequence) another proposition </a:t>
                </a:r>
                <a:r>
                  <a:rPr lang="en-US" sz="2400" b="0" i="1" u="none" strike="noStrike" baseline="0" dirty="0" smtClean="0"/>
                  <a:t>Q</a:t>
                </a:r>
                <a:r>
                  <a:rPr lang="en-US" sz="2400" b="0" i="0" u="none" strike="noStrike" baseline="0" dirty="0" smtClean="0"/>
                  <a:t>, called the </a:t>
                </a:r>
                <a:r>
                  <a:rPr lang="en-US" sz="2400" b="0" i="1" u="none" strike="noStrike" baseline="0" dirty="0" smtClean="0"/>
                  <a:t>conclusion</a:t>
                </a:r>
                <a:r>
                  <a:rPr lang="en-US" sz="2400" b="0" i="0" u="none" strike="noStrike" baseline="0" dirty="0" smtClean="0"/>
                  <a:t>. Such an argument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. . . . ,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sz="2400" b="0" u="none" strike="noStrike" baseline="0" dirty="0" smtClean="0"/>
                  <a:t>Ͱ</a:t>
                </a:r>
                <a:r>
                  <a:rPr lang="en-IN" sz="2400" b="0" i="0" u="none" strike="noStrike" baseline="0" dirty="0" smtClean="0"/>
                  <a:t> </a:t>
                </a:r>
                <a:r>
                  <a:rPr lang="en-IN" sz="2400" b="0" i="1" u="none" strike="noStrike" baseline="0" dirty="0" smtClean="0"/>
                  <a:t>Q</a:t>
                </a:r>
                <a:endParaRPr lang="en-IN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0" y="925930"/>
                <a:ext cx="1123796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13" t="-4061" r="-813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8780" y="2403834"/>
                <a:ext cx="112379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Definition: </a:t>
                </a:r>
                <a:r>
                  <a:rPr lang="en-US" sz="2400" dirty="0"/>
                  <a:t>An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. . . . ,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sz="2400" b="0" u="none" strike="noStrike" baseline="0" dirty="0" smtClean="0"/>
                  <a:t>Ͱ</a:t>
                </a:r>
                <a:r>
                  <a:rPr lang="en-IN" sz="2400" b="0" i="0" u="none" strike="noStrike" baseline="0" dirty="0" smtClean="0"/>
                  <a:t> </a:t>
                </a:r>
                <a:r>
                  <a:rPr lang="en-IN" sz="2400" b="0" i="1" u="none" strike="noStrike" baseline="0" dirty="0" smtClean="0"/>
                  <a:t>Q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said to be valid if Q is true whenever all the </a:t>
                </a:r>
                <a:r>
                  <a:rPr lang="en-US" sz="2400" dirty="0" smtClean="0"/>
                  <a:t>premises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. . . . ,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true.</a:t>
                </a:r>
              </a:p>
              <a:p>
                <a:r>
                  <a:rPr lang="en-US" sz="2400" dirty="0"/>
                  <a:t>An argument which is not valid is called fallacy.</a:t>
                </a:r>
                <a:endParaRPr lang="en-IN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0" y="2403834"/>
                <a:ext cx="1123796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3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8780" y="3881738"/>
            <a:ext cx="112379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 smtClean="0"/>
              <a:t>EXAMPLE:</a:t>
            </a:r>
          </a:p>
          <a:p>
            <a:pPr algn="just"/>
            <a:endParaRPr lang="en-IN" sz="800" b="1" i="0" u="none" strike="noStrike" baseline="0" dirty="0" smtClean="0"/>
          </a:p>
          <a:p>
            <a:pPr algn="just"/>
            <a:r>
              <a:rPr lang="en-US" sz="2400" b="0" i="0" u="none" strike="noStrike" baseline="0" dirty="0" smtClean="0"/>
              <a:t>(a) The following argument is valid:</a:t>
            </a:r>
          </a:p>
          <a:p>
            <a:pPr algn="just"/>
            <a:r>
              <a:rPr lang="en-US" sz="2400" b="0" i="1" u="none" strike="noStrike" baseline="0" dirty="0" smtClean="0"/>
              <a:t>p, 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l-GR" sz="2400" b="0" u="none" strike="noStrike" baseline="0" dirty="0" smtClean="0"/>
              <a:t>Ͱ</a:t>
            </a:r>
            <a:r>
              <a:rPr lang="en-US" sz="2400" b="0" i="1" u="none" strike="noStrike" baseline="0" dirty="0" smtClean="0"/>
              <a:t> q (</a:t>
            </a:r>
            <a:r>
              <a:rPr lang="en-US" sz="2400" b="1" i="1" u="none" strike="noStrike" baseline="0" dirty="0" smtClean="0"/>
              <a:t>Law of Detachment</a:t>
            </a:r>
            <a:r>
              <a:rPr lang="en-US" sz="2400" b="0" i="1" u="none" strike="noStrike" baseline="0" dirty="0" smtClean="0"/>
              <a:t>)</a:t>
            </a:r>
          </a:p>
          <a:p>
            <a:pPr algn="just"/>
            <a:r>
              <a:rPr lang="en-US" sz="2400" b="0" i="0" u="none" strike="noStrike" baseline="0" dirty="0" smtClean="0"/>
              <a:t>The proof of this rule follows from the truth table on slide 15. </a:t>
            </a:r>
          </a:p>
          <a:p>
            <a:pPr algn="just"/>
            <a:r>
              <a:rPr lang="en-US" sz="2400" b="0" i="0" u="none" strike="noStrike" baseline="0" dirty="0" smtClean="0"/>
              <a:t>Specifically,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are true simultaneously only in Case (row) 1, and in this case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true.</a:t>
            </a:r>
          </a:p>
          <a:p>
            <a:endParaRPr lang="en-US" sz="24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6422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" y="265941"/>
            <a:ext cx="11513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(b) The following argument is a fallacy:</a:t>
            </a:r>
          </a:p>
          <a:p>
            <a:pPr algn="just"/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→ </a:t>
            </a:r>
            <a:r>
              <a:rPr lang="en-IN" sz="2400" b="0" i="1" u="none" strike="noStrike" baseline="0" dirty="0" smtClean="0"/>
              <a:t>q, q </a:t>
            </a:r>
            <a:r>
              <a:rPr lang="el-GR" sz="2400" b="0" u="none" strike="noStrike" baseline="0" dirty="0" smtClean="0"/>
              <a:t>Ͱ</a:t>
            </a:r>
            <a:r>
              <a:rPr lang="en-IN" sz="2400" b="0" i="0" u="none" strike="noStrike" baseline="0" dirty="0" smtClean="0"/>
              <a:t> </a:t>
            </a:r>
            <a:r>
              <a:rPr lang="en-IN" sz="2400" b="0" i="1" u="none" strike="noStrike" baseline="0" dirty="0" smtClean="0"/>
              <a:t>p</a:t>
            </a:r>
          </a:p>
          <a:p>
            <a:pPr algn="just"/>
            <a:r>
              <a:rPr lang="en-US" sz="2400" b="0" i="0" u="none" strike="noStrike" baseline="0" dirty="0" smtClean="0"/>
              <a:t>For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are both true in Case (row) 3 in the truth table on slide 15 but in this case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is false.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57199" y="3096124"/>
                <a:ext cx="112947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0" u="none" strike="noStrike" baseline="0" dirty="0" smtClean="0"/>
                  <a:t>Theorem 4.3: </a:t>
                </a:r>
                <a:r>
                  <a:rPr lang="en-US" sz="2400" b="0" i="0" u="none" strike="noStrike" baseline="0" dirty="0" smtClean="0"/>
                  <a:t>The argument </a:t>
                </a:r>
                <a:r>
                  <a:rPr lang="en-US" sz="2400" b="0" i="1" u="none" strike="noStrike" baseline="0" dirty="0" smtClean="0"/>
                  <a:t>P</a:t>
                </a:r>
                <a:r>
                  <a:rPr lang="en-US" sz="2400" b="0" i="0" u="none" strike="noStrike" baseline="0" dirty="0" smtClean="0"/>
                  <a:t>1</a:t>
                </a:r>
                <a:r>
                  <a:rPr lang="en-US" sz="2400" b="0" i="1" u="none" strike="noStrike" baseline="0" dirty="0" smtClean="0"/>
                  <a:t>, P</a:t>
                </a:r>
                <a:r>
                  <a:rPr lang="en-US" sz="2400" b="0" i="0" u="none" strike="noStrike" baseline="0" dirty="0" smtClean="0"/>
                  <a:t>2</a:t>
                </a:r>
                <a:r>
                  <a:rPr lang="en-US" sz="2400" b="0" i="1" u="none" strike="noStrike" baseline="0" dirty="0" smtClean="0"/>
                  <a:t>, . . . , </a:t>
                </a:r>
                <a:r>
                  <a:rPr lang="en-US" sz="2400" b="0" i="1" u="none" strike="noStrike" baseline="0" dirty="0" err="1" smtClean="0"/>
                  <a:t>Pn</a:t>
                </a:r>
                <a:r>
                  <a:rPr lang="en-US" sz="2400" b="0" i="1" u="none" strike="noStrike" baseline="0" dirty="0" smtClean="0"/>
                  <a:t> </a:t>
                </a:r>
                <a:r>
                  <a:rPr lang="el-GR" sz="2400" b="0" u="none" strike="noStrike" baseline="0" dirty="0" smtClean="0"/>
                  <a:t>Ͱ</a:t>
                </a:r>
                <a:r>
                  <a:rPr lang="en-US" sz="2400" b="0" i="0" u="none" strike="noStrike" baseline="0" dirty="0" smtClean="0"/>
                  <a:t> </a:t>
                </a:r>
                <a:r>
                  <a:rPr lang="en-US" sz="2400" b="0" i="1" u="none" strike="noStrike" baseline="0" dirty="0" smtClean="0"/>
                  <a:t>Q </a:t>
                </a:r>
                <a:r>
                  <a:rPr lang="en-US" sz="2400" b="0" i="0" u="none" strike="noStrike" baseline="0" dirty="0" smtClean="0"/>
                  <a:t>is valid if and only if the proposition </a:t>
                </a:r>
                <a:r>
                  <a:rPr lang="en-US" sz="2400" b="0" i="1" u="none" strike="noStrike" baseline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. . . . ,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i="1" u="none" strike="noStrike" baseline="0" dirty="0" smtClean="0"/>
                  <a:t>) </a:t>
                </a:r>
                <a:r>
                  <a:rPr lang="en-US" sz="2400" b="0" i="0" u="none" strike="noStrike" baseline="0" dirty="0" smtClean="0"/>
                  <a:t>→ </a:t>
                </a:r>
                <a:r>
                  <a:rPr lang="en-US" sz="2400" b="0" i="1" u="none" strike="noStrike" baseline="0" dirty="0" smtClean="0"/>
                  <a:t>Q </a:t>
                </a:r>
                <a:r>
                  <a:rPr lang="en-IN" sz="2400" b="0" i="0" u="none" strike="noStrike" baseline="0" dirty="0" smtClean="0"/>
                  <a:t>is a tautology.</a:t>
                </a:r>
                <a:endParaRPr lang="en-IN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96124"/>
                <a:ext cx="1129477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09" t="-5882" r="-809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003" y="432953"/>
            <a:ext cx="1129477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000" b="1" i="0" u="none" strike="noStrike" baseline="0" dirty="0" smtClean="0"/>
              <a:t>Compound Propositions</a:t>
            </a:r>
          </a:p>
          <a:p>
            <a:pPr algn="just"/>
            <a:endParaRPr lang="en-IN" sz="800" b="1" i="0" u="none" strike="noStrike" baseline="0" dirty="0" smtClean="0"/>
          </a:p>
          <a:p>
            <a:pPr algn="just"/>
            <a:r>
              <a:rPr lang="en-US" sz="2400" b="0" i="0" u="none" strike="noStrike" baseline="0" dirty="0" smtClean="0"/>
              <a:t>Many propositions are </a:t>
            </a:r>
            <a:r>
              <a:rPr lang="en-US" sz="2400" b="0" i="1" u="none" strike="noStrike" baseline="0" dirty="0" smtClean="0"/>
              <a:t>composite</a:t>
            </a:r>
            <a:r>
              <a:rPr lang="en-US" sz="2400" b="0" i="0" u="none" strike="noStrike" baseline="0" dirty="0" smtClean="0"/>
              <a:t>, that is, composed of </a:t>
            </a:r>
            <a:r>
              <a:rPr lang="en-US" sz="2400" b="0" i="1" u="none" strike="noStrike" baseline="0" dirty="0" err="1" smtClean="0"/>
              <a:t>subpropositions</a:t>
            </a:r>
            <a:r>
              <a:rPr lang="en-US" sz="2400" b="0" i="1" u="none" strike="noStrike" baseline="0" dirty="0" smtClean="0"/>
              <a:t> </a:t>
            </a:r>
            <a:r>
              <a:rPr lang="en-US" sz="2400" b="0" i="0" u="none" strike="noStrike" baseline="0" dirty="0" smtClean="0"/>
              <a:t>and various connectives discussed subsequently. Such composite propositions are called </a:t>
            </a:r>
            <a:r>
              <a:rPr lang="en-US" sz="2400" b="0" i="1" u="none" strike="noStrike" baseline="0" dirty="0" smtClean="0"/>
              <a:t>compound propositions</a:t>
            </a:r>
            <a:r>
              <a:rPr lang="en-US" sz="2400" b="0" i="0" u="none" strike="noStrike" baseline="0" dirty="0" smtClean="0"/>
              <a:t>. </a:t>
            </a:r>
          </a:p>
          <a:p>
            <a:pPr algn="just"/>
            <a:r>
              <a:rPr lang="en-US" sz="2400" b="0" i="0" u="none" strike="noStrike" baseline="0" dirty="0" smtClean="0"/>
              <a:t>A proposition is said to be </a:t>
            </a:r>
            <a:r>
              <a:rPr lang="en-US" sz="2400" b="0" i="1" u="none" strike="noStrike" baseline="0" dirty="0" smtClean="0"/>
              <a:t>primitive </a:t>
            </a:r>
            <a:r>
              <a:rPr lang="en-US" sz="2400" b="0" i="0" u="none" strike="noStrike" baseline="0" dirty="0" smtClean="0"/>
              <a:t>if it cannot be broken down into simpler propositions, that is, if it is not composite.</a:t>
            </a:r>
          </a:p>
          <a:p>
            <a:pPr algn="just"/>
            <a:r>
              <a:rPr lang="en-US" sz="2400" b="0" i="0" u="none" strike="noStrike" baseline="0" dirty="0" smtClean="0"/>
              <a:t>For example, the above propositions (</a:t>
            </a:r>
            <a:r>
              <a:rPr lang="en-US" sz="2400" b="0" i="0" u="none" strike="noStrike" baseline="0" dirty="0" err="1" smtClean="0"/>
              <a:t>i</a:t>
            </a:r>
            <a:r>
              <a:rPr lang="en-US" sz="2400" b="0" i="0" u="none" strike="noStrike" baseline="0" dirty="0" smtClean="0"/>
              <a:t>), (iii) and</a:t>
            </a:r>
            <a:r>
              <a:rPr lang="en-US" sz="2400" b="0" i="0" u="none" strike="noStrike" dirty="0" smtClean="0"/>
              <a:t> (iv)</a:t>
            </a:r>
            <a:r>
              <a:rPr lang="en-US" sz="2400" b="0" i="0" u="none" strike="noStrike" baseline="0" dirty="0" smtClean="0"/>
              <a:t> are primitive propositions. </a:t>
            </a:r>
          </a:p>
          <a:p>
            <a:pPr algn="just"/>
            <a:endParaRPr lang="en-US" sz="700" b="0" i="0" u="none" strike="noStrike" baseline="0" dirty="0" smtClean="0"/>
          </a:p>
          <a:p>
            <a:pPr algn="just"/>
            <a:r>
              <a:rPr lang="en-US" sz="2400" b="0" i="0" u="none" strike="noStrike" baseline="0" dirty="0" smtClean="0"/>
              <a:t>On the other hand, the following two propositions are composite:</a:t>
            </a:r>
          </a:p>
          <a:p>
            <a:pPr algn="just"/>
            <a:r>
              <a:rPr lang="en-US" sz="2400" dirty="0" smtClean="0"/>
              <a:t>a) </a:t>
            </a:r>
            <a:r>
              <a:rPr lang="en-US" sz="2400" b="0" i="0" u="none" strike="noStrike" baseline="0" dirty="0" smtClean="0"/>
              <a:t>2+2=4 and Surat</a:t>
            </a:r>
            <a:r>
              <a:rPr lang="en-US" sz="2400" b="0" i="0" u="none" strike="noStrike" dirty="0" smtClean="0"/>
              <a:t> city is in Maharashtra</a:t>
            </a:r>
            <a:r>
              <a:rPr lang="en-US" sz="2400" b="0" i="0" u="none" strike="noStrike" baseline="0" dirty="0" smtClean="0"/>
              <a:t>.</a:t>
            </a:r>
          </a:p>
          <a:p>
            <a:pPr algn="just"/>
            <a:r>
              <a:rPr lang="en-US" sz="2400" dirty="0" smtClean="0"/>
              <a:t>b) </a:t>
            </a:r>
            <a:r>
              <a:rPr lang="en-US" sz="2400" b="0" i="0" u="none" strike="noStrike" baseline="0" dirty="0" smtClean="0"/>
              <a:t>John is smart or he studies every night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425003" y="4625336"/>
            <a:ext cx="1129477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fundamental property of a compound proposition is that its truth value is completely determined by </a:t>
            </a:r>
            <a:r>
              <a:rPr lang="en-US" sz="2400" dirty="0" smtClean="0"/>
              <a:t>the truth </a:t>
            </a:r>
            <a:r>
              <a:rPr lang="en-US" sz="2400" dirty="0"/>
              <a:t>values of its </a:t>
            </a:r>
            <a:r>
              <a:rPr lang="en-US" sz="2400" dirty="0" err="1"/>
              <a:t>subpropositions</a:t>
            </a:r>
            <a:r>
              <a:rPr lang="en-US" sz="2400" dirty="0"/>
              <a:t> together with the way in which they are connected to form the </a:t>
            </a:r>
            <a:r>
              <a:rPr lang="en-US" sz="2400" dirty="0" smtClean="0"/>
              <a:t>compound propositions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2400" dirty="0" smtClean="0"/>
              <a:t>Let us study some </a:t>
            </a:r>
            <a:r>
              <a:rPr lang="en-US" sz="2400" dirty="0"/>
              <a:t>of these </a:t>
            </a:r>
            <a:r>
              <a:rPr lang="en-US" sz="2400" dirty="0" smtClean="0"/>
              <a:t>connectives from next slides.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653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4" y="378681"/>
            <a:ext cx="11011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/>
              <a:t>EXAMPLE: </a:t>
            </a:r>
            <a:r>
              <a:rPr lang="en-US" sz="2400" b="0" i="0" u="none" strike="noStrike" baseline="0" dirty="0" smtClean="0"/>
              <a:t>A fundamental principle of logical reasoning states:</a:t>
            </a:r>
          </a:p>
          <a:p>
            <a:r>
              <a:rPr lang="en-US" sz="2400" b="0" i="0" u="none" strike="noStrike" baseline="0" dirty="0" smtClean="0"/>
              <a:t>“If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implies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implies </a:t>
            </a:r>
            <a:r>
              <a:rPr lang="en-US" sz="2400" b="0" i="1" u="none" strike="noStrike" baseline="0" dirty="0" smtClean="0"/>
              <a:t>r, </a:t>
            </a:r>
            <a:r>
              <a:rPr lang="en-US" sz="2400" b="0" i="0" u="none" strike="noStrike" baseline="0" dirty="0" smtClean="0"/>
              <a:t>then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implies </a:t>
            </a:r>
            <a:r>
              <a:rPr lang="en-US" sz="2400" b="0" i="1" u="none" strike="noStrike" baseline="0" dirty="0" smtClean="0"/>
              <a:t>r</a:t>
            </a:r>
            <a:r>
              <a:rPr lang="en-US" sz="2400" b="0" i="0" u="none" strike="noStrike" baseline="0" dirty="0" smtClean="0"/>
              <a:t>”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2" y="1209678"/>
            <a:ext cx="9690948" cy="3887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867" y="5473210"/>
            <a:ext cx="1040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/>
              <a:t>That is, the following argument is valid: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q, q </a:t>
            </a:r>
            <a:r>
              <a:rPr lang="en-US" sz="2400" b="0" i="0" u="none" strike="noStrike" baseline="0" dirty="0" smtClean="0"/>
              <a:t>→ </a:t>
            </a:r>
            <a:r>
              <a:rPr lang="en-US" sz="2400" b="0" i="1" u="none" strike="noStrike" baseline="0" dirty="0" smtClean="0"/>
              <a:t>r </a:t>
            </a:r>
            <a:r>
              <a:rPr lang="el-GR" sz="2400" b="0" u="none" strike="noStrike" baseline="0" dirty="0" smtClean="0"/>
              <a:t>Ͱ</a:t>
            </a:r>
            <a:r>
              <a:rPr lang="en-US" sz="2400" b="0" i="0" u="none" strike="noStrike" baseline="0" dirty="0" smtClean="0"/>
              <a:t>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→</a:t>
            </a:r>
            <a:r>
              <a:rPr lang="en-US" sz="2400" b="0" i="1" u="none" strike="noStrike" baseline="0" dirty="0" smtClean="0"/>
              <a:t>r (</a:t>
            </a:r>
            <a:r>
              <a:rPr lang="en-US" sz="2400" b="1" i="1" u="none" strike="noStrike" baseline="0" dirty="0" smtClean="0"/>
              <a:t>Law of Syllogism</a:t>
            </a:r>
            <a:r>
              <a:rPr lang="en-US" sz="2400" b="0" i="1" u="none" strike="noStrike" baseline="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817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57577" y="278612"/>
                <a:ext cx="11590986" cy="2711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 smtClean="0"/>
                  <a:t>This fact is verified by the truth table which shows that the following proposition is a tautology:</a:t>
                </a:r>
              </a:p>
              <a:p>
                <a:r>
                  <a:rPr lang="pt-BR" sz="2400" b="0" i="0" u="none" strike="noStrike" baseline="0" dirty="0" smtClean="0"/>
                  <a:t>[</a:t>
                </a:r>
                <a:r>
                  <a:rPr lang="pt-BR" sz="2400" b="0" i="1" u="none" strike="noStrike" baseline="0" dirty="0" smtClean="0"/>
                  <a:t>(p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q) </a:t>
                </a:r>
                <a:r>
                  <a:rPr lang="pt-BR" sz="2400" b="0" i="0" u="none" strike="noStrike" baseline="0" dirty="0" smtClean="0"/>
                  <a:t>∧ </a:t>
                </a:r>
                <a:r>
                  <a:rPr lang="pt-BR" sz="2400" b="0" i="1" u="none" strike="noStrike" baseline="0" dirty="0" smtClean="0"/>
                  <a:t>(q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r)</a:t>
                </a:r>
                <a:r>
                  <a:rPr lang="pt-BR" sz="2400" b="0" i="0" u="none" strike="noStrike" baseline="0" dirty="0" smtClean="0"/>
                  <a:t>] → </a:t>
                </a:r>
                <a:r>
                  <a:rPr lang="pt-BR" sz="2400" b="0" i="1" u="none" strike="noStrike" baseline="0" dirty="0" smtClean="0"/>
                  <a:t>(p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r)</a:t>
                </a:r>
              </a:p>
              <a:p>
                <a:r>
                  <a:rPr lang="en-US" sz="2400" b="0" i="0" u="none" strike="noStrike" baseline="0" dirty="0" smtClean="0"/>
                  <a:t>Equivalently, the argument is valid since the premises </a:t>
                </a:r>
                <a:r>
                  <a:rPr lang="en-US" sz="2400" b="0" i="1" u="none" strike="noStrike" baseline="0" dirty="0" smtClean="0"/>
                  <a:t>p </a:t>
                </a:r>
                <a:r>
                  <a:rPr lang="en-US" sz="2400" b="0" i="0" u="none" strike="noStrike" baseline="0" dirty="0" smtClean="0"/>
                  <a:t>→ </a:t>
                </a:r>
                <a:r>
                  <a:rPr lang="en-US" sz="2400" b="0" i="1" u="none" strike="noStrike" baseline="0" dirty="0" smtClean="0"/>
                  <a:t>q </a:t>
                </a:r>
                <a:r>
                  <a:rPr lang="en-US" sz="2400" b="0" i="0" u="none" strike="noStrike" baseline="0" dirty="0" smtClean="0"/>
                  <a:t>and </a:t>
                </a:r>
                <a:r>
                  <a:rPr lang="en-US" sz="2400" b="0" i="1" u="none" strike="noStrike" baseline="0" dirty="0" smtClean="0"/>
                  <a:t>q </a:t>
                </a:r>
                <a:r>
                  <a:rPr lang="en-US" sz="2400" b="0" i="0" u="none" strike="noStrike" baseline="0" dirty="0" smtClean="0"/>
                  <a:t>→ </a:t>
                </a:r>
                <a:r>
                  <a:rPr lang="en-US" sz="2400" b="0" i="1" u="none" strike="noStrike" baseline="0" dirty="0" smtClean="0"/>
                  <a:t>r </a:t>
                </a:r>
                <a:r>
                  <a:rPr lang="en-US" sz="2400" b="0" i="0" u="none" strike="noStrike" baseline="0" dirty="0" smtClean="0"/>
                  <a:t>are true simultaneously only in Cases (rows) 1, 5, 7, and 8, and in these cases the conclusion </a:t>
                </a:r>
                <a:r>
                  <a:rPr lang="en-US" sz="2400" b="0" i="1" u="none" strike="noStrike" baseline="0" dirty="0" smtClean="0"/>
                  <a:t>p </a:t>
                </a:r>
                <a:r>
                  <a:rPr lang="en-US" sz="2400" b="0" i="0" u="none" strike="noStrike" baseline="0" dirty="0" smtClean="0"/>
                  <a:t>→ </a:t>
                </a:r>
                <a:r>
                  <a:rPr lang="en-US" sz="2400" b="0" i="1" u="none" strike="noStrike" baseline="0" dirty="0" smtClean="0"/>
                  <a:t>r </a:t>
                </a:r>
                <a:r>
                  <a:rPr lang="en-US" sz="2400" b="0" i="0" u="none" strike="noStrike" baseline="0" dirty="0" smtClean="0"/>
                  <a:t>is also true. (Observe that the truth table required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u="none" strike="noStrike" baseline="0" dirty="0" smtClean="0"/>
                        </m:ctrlPr>
                      </m:sSupPr>
                      <m:e>
                        <m:r>
                          <a:rPr lang="en-IN" sz="2400" b="0" i="1" u="none" strike="noStrike" baseline="0" dirty="0" smtClean="0"/>
                          <m:t>2</m:t>
                        </m:r>
                      </m:e>
                      <m:sup>
                        <m:r>
                          <a:rPr lang="en-IN" sz="2400" b="0" i="1" u="none" strike="noStrike" baseline="0" dirty="0" smtClean="0"/>
                          <m:t>3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 smtClean="0"/>
                  <a:t> = 8 lines since there are three variables </a:t>
                </a:r>
                <a:r>
                  <a:rPr lang="en-US" sz="2400" b="0" i="1" u="none" strike="noStrike" baseline="0" dirty="0" smtClean="0"/>
                  <a:t>p</a:t>
                </a:r>
                <a:r>
                  <a:rPr lang="en-US" sz="2400" b="0" i="0" u="none" strike="noStrike" baseline="0" dirty="0" smtClean="0"/>
                  <a:t>, </a:t>
                </a:r>
                <a:r>
                  <a:rPr lang="en-US" sz="2400" b="0" i="1" u="none" strike="noStrike" baseline="0" dirty="0" smtClean="0"/>
                  <a:t>q</a:t>
                </a:r>
                <a:r>
                  <a:rPr lang="en-US" sz="2400" b="0" i="0" u="none" strike="noStrike" baseline="0" dirty="0" smtClean="0"/>
                  <a:t>, and </a:t>
                </a:r>
                <a:r>
                  <a:rPr lang="en-US" sz="2400" b="0" i="1" u="none" strike="noStrike" baseline="0" dirty="0" smtClean="0"/>
                  <a:t>r</a:t>
                </a:r>
                <a:r>
                  <a:rPr lang="en-US" sz="2400" b="0" i="0" u="none" strike="noStrike" baseline="0" dirty="0" smtClean="0"/>
                  <a:t>.)</a:t>
                </a:r>
                <a:endParaRPr lang="en-IN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7" y="278612"/>
                <a:ext cx="11590986" cy="2711704"/>
              </a:xfrm>
              <a:prstGeom prst="rect">
                <a:avLst/>
              </a:prstGeom>
              <a:blipFill rotWithShape="0">
                <a:blip r:embed="rId2"/>
                <a:stretch>
                  <a:fillRect l="-789" t="-1798" r="-368" b="-40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02276" y="877171"/>
                <a:ext cx="11372045" cy="430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0" u="none" strike="noStrike" baseline="0" dirty="0" smtClean="0"/>
                  <a:t>EXAMPLE: </a:t>
                </a:r>
                <a:r>
                  <a:rPr lang="en-US" sz="2400" b="0" i="0" u="none" strike="noStrike" baseline="0" dirty="0" smtClean="0"/>
                  <a:t>Consider the following argument:</a:t>
                </a:r>
              </a:p>
              <a:p>
                <a:pPr algn="just"/>
                <a:r>
                  <a:rPr lang="en-US" sz="2400" b="0" i="1" u="none" strike="noStrike" baseline="0" dirty="0" smtClean="0"/>
                  <a:t>S</a:t>
                </a:r>
                <a:r>
                  <a:rPr lang="en-US" sz="2400" b="0" i="0" u="none" strike="noStrike" baseline="0" dirty="0" smtClean="0"/>
                  <a:t>1 : If a man is a bachelor</a:t>
                </a:r>
                <a:r>
                  <a:rPr lang="en-US" sz="2400" b="0" i="1" u="none" strike="noStrike" baseline="0" dirty="0" smtClean="0"/>
                  <a:t>, </a:t>
                </a:r>
                <a:r>
                  <a:rPr lang="en-US" sz="2400" b="0" i="0" u="none" strike="noStrike" baseline="0" dirty="0" smtClean="0"/>
                  <a:t>he is unhappy</a:t>
                </a:r>
                <a:r>
                  <a:rPr lang="en-US" sz="2400" b="0" i="1" u="none" strike="noStrike" baseline="0" dirty="0" smtClean="0"/>
                  <a:t>.</a:t>
                </a:r>
              </a:p>
              <a:p>
                <a:pPr algn="just"/>
                <a:r>
                  <a:rPr lang="en-US" sz="2400" b="0" i="1" u="none" strike="noStrike" baseline="0" dirty="0" smtClean="0"/>
                  <a:t>S</a:t>
                </a:r>
                <a:r>
                  <a:rPr lang="en-US" sz="2400" b="0" i="0" u="none" strike="noStrike" baseline="0" dirty="0" smtClean="0"/>
                  <a:t>2 : If a man is unhappy</a:t>
                </a:r>
                <a:r>
                  <a:rPr lang="en-US" sz="2400" b="0" i="1" u="none" strike="noStrike" baseline="0" dirty="0" smtClean="0"/>
                  <a:t>, </a:t>
                </a:r>
                <a:r>
                  <a:rPr lang="en-US" sz="2400" b="0" i="0" u="none" strike="noStrike" baseline="0" dirty="0" smtClean="0"/>
                  <a:t>he dies young</a:t>
                </a:r>
                <a:r>
                  <a:rPr lang="en-US" sz="2400" b="0" i="1" u="none" strike="noStrike" baseline="0" dirty="0" smtClean="0"/>
                  <a:t>.</a:t>
                </a:r>
              </a:p>
              <a:p>
                <a:pPr algn="just"/>
                <a:r>
                  <a:rPr lang="en-IN" sz="2400" b="0" i="0" u="none" strike="noStrike" baseline="0" dirty="0" smtClean="0"/>
                  <a:t>________________________________</a:t>
                </a:r>
              </a:p>
              <a:p>
                <a:pPr algn="just"/>
                <a:r>
                  <a:rPr lang="en-IN" sz="2400" b="0" i="1" u="none" strike="noStrike" baseline="0" dirty="0" smtClean="0"/>
                  <a:t>S </a:t>
                </a:r>
                <a:r>
                  <a:rPr lang="en-IN" sz="2400" b="0" i="0" u="none" strike="noStrike" baseline="0" dirty="0" smtClean="0"/>
                  <a:t>: Bachelors die young</a:t>
                </a:r>
              </a:p>
              <a:p>
                <a:pPr algn="just"/>
                <a:endParaRPr lang="en-IN" sz="1000" b="0" i="0" u="none" strike="noStrike" baseline="0" dirty="0" smtClean="0"/>
              </a:p>
              <a:p>
                <a:pPr algn="just"/>
                <a:r>
                  <a:rPr lang="en-US" sz="2400" b="0" i="0" u="none" strike="noStrike" baseline="0" dirty="0" smtClean="0"/>
                  <a:t>Here the statement </a:t>
                </a:r>
                <a:r>
                  <a:rPr lang="en-US" sz="2400" b="0" i="1" u="none" strike="noStrike" baseline="0" dirty="0" smtClean="0"/>
                  <a:t>S </a:t>
                </a:r>
                <a:r>
                  <a:rPr lang="en-US" sz="2400" b="0" i="0" u="none" strike="noStrike" baseline="0" dirty="0" smtClean="0"/>
                  <a:t>below the line denotes the conclusion of the argument, and the statements </a:t>
                </a:r>
                <a:r>
                  <a:rPr lang="en-US" sz="2400" b="0" i="1" u="none" strike="noStrike" baseline="0" dirty="0" smtClean="0"/>
                  <a:t>S</a:t>
                </a:r>
                <a:r>
                  <a:rPr lang="en-US" sz="2400" b="0" i="0" u="none" strike="noStrike" baseline="0" dirty="0" smtClean="0"/>
                  <a:t>1 and </a:t>
                </a:r>
                <a:r>
                  <a:rPr lang="en-US" sz="2400" b="0" i="1" u="none" strike="noStrike" baseline="0" dirty="0" smtClean="0"/>
                  <a:t>S</a:t>
                </a:r>
                <a:r>
                  <a:rPr lang="en-US" sz="2400" b="0" i="0" u="none" strike="noStrike" baseline="0" dirty="0" smtClean="0"/>
                  <a:t>2 above the line denote the </a:t>
                </a:r>
                <a:r>
                  <a:rPr lang="en-US" sz="2400" b="0" i="0" u="none" strike="noStrike" baseline="0" dirty="0" err="1" smtClean="0"/>
                  <a:t>premises.We</a:t>
                </a:r>
                <a:r>
                  <a:rPr lang="en-US" sz="2400" b="0" i="0" u="none" strike="noStrike" baseline="0" dirty="0" smtClean="0"/>
                  <a:t> claim that the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b="0" u="none" strike="noStrike" baseline="0" dirty="0" smtClean="0"/>
                  <a:t>Ͱ</a:t>
                </a:r>
                <a:r>
                  <a:rPr lang="en-US" sz="2400" b="0" i="0" u="none" strike="noStrike" baseline="0" dirty="0" smtClean="0"/>
                  <a:t> </a:t>
                </a:r>
                <a:r>
                  <a:rPr lang="en-US" sz="2400" b="0" i="1" u="none" strike="noStrike" baseline="0" dirty="0" smtClean="0"/>
                  <a:t>S </a:t>
                </a:r>
                <a:r>
                  <a:rPr lang="en-US" sz="2400" b="0" i="0" u="none" strike="noStrike" baseline="0" dirty="0" smtClean="0"/>
                  <a:t>is valid. </a:t>
                </a:r>
              </a:p>
              <a:p>
                <a:pPr algn="just"/>
                <a:r>
                  <a:rPr lang="en-US" sz="2400" b="0" i="0" u="none" strike="noStrike" baseline="0" dirty="0" smtClean="0"/>
                  <a:t>For the argument is of the form </a:t>
                </a:r>
                <a:r>
                  <a:rPr lang="pt-BR" sz="2400" b="0" i="1" u="none" strike="noStrike" baseline="0" dirty="0" smtClean="0"/>
                  <a:t>p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q, q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r </a:t>
                </a:r>
                <a:r>
                  <a:rPr lang="el-GR" sz="2400" b="0" u="none" strike="noStrike" baseline="0" dirty="0" smtClean="0"/>
                  <a:t>Ͱ </a:t>
                </a:r>
                <a:r>
                  <a:rPr lang="pt-BR" sz="2400" b="0" i="1" u="none" strike="noStrike" baseline="0" dirty="0" smtClean="0"/>
                  <a:t>p </a:t>
                </a:r>
                <a:r>
                  <a:rPr lang="pt-BR" sz="2400" b="0" i="0" u="none" strike="noStrike" baseline="0" dirty="0" smtClean="0"/>
                  <a:t>→ </a:t>
                </a:r>
                <a:r>
                  <a:rPr lang="pt-BR" sz="2400" b="0" i="1" u="none" strike="noStrike" baseline="0" dirty="0" smtClean="0"/>
                  <a:t>r</a:t>
                </a:r>
              </a:p>
              <a:p>
                <a:pPr algn="just"/>
                <a:r>
                  <a:rPr lang="en-US" sz="2400" b="0" i="0" u="none" strike="noStrike" baseline="0" dirty="0" smtClean="0"/>
                  <a:t>where </a:t>
                </a:r>
                <a:r>
                  <a:rPr lang="en-US" sz="2400" b="0" i="1" u="none" strike="noStrike" baseline="0" dirty="0" smtClean="0"/>
                  <a:t>p </a:t>
                </a:r>
                <a:r>
                  <a:rPr lang="en-US" sz="2400" b="0" i="0" u="none" strike="noStrike" baseline="0" dirty="0" smtClean="0"/>
                  <a:t>is “He is a bachelor,” </a:t>
                </a:r>
                <a:r>
                  <a:rPr lang="en-US" sz="2400" b="0" i="1" u="none" strike="noStrike" baseline="0" dirty="0" smtClean="0"/>
                  <a:t>q </a:t>
                </a:r>
                <a:r>
                  <a:rPr lang="en-US" sz="2400" b="0" i="0" u="none" strike="noStrike" baseline="0" dirty="0" smtClean="0"/>
                  <a:t>is “He is unhappy” and </a:t>
                </a:r>
                <a:r>
                  <a:rPr lang="en-US" sz="2400" b="0" i="1" u="none" strike="noStrike" baseline="0" dirty="0" smtClean="0"/>
                  <a:t>r </a:t>
                </a:r>
                <a:r>
                  <a:rPr lang="en-US" sz="2400" b="0" i="0" u="none" strike="noStrike" baseline="0" dirty="0" smtClean="0"/>
                  <a:t>is “He dies young;” and by argument Law of Syllogism (sl</a:t>
                </a:r>
                <a:r>
                  <a:rPr lang="en-US" sz="2400" dirty="0" smtClean="0"/>
                  <a:t>ide 20</a:t>
                </a:r>
                <a:r>
                  <a:rPr lang="en-US" sz="2400" b="0" i="0" u="none" strike="noStrike" baseline="0" dirty="0" smtClean="0"/>
                  <a:t>) is valid.</a:t>
                </a:r>
                <a:endParaRPr lang="en-IN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" y="877171"/>
                <a:ext cx="11372045" cy="4308872"/>
              </a:xfrm>
              <a:prstGeom prst="rect">
                <a:avLst/>
              </a:prstGeom>
              <a:blipFill rotWithShape="0">
                <a:blip r:embed="rId2"/>
                <a:stretch>
                  <a:fillRect l="-804" t="-1132" r="-804" b="-2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1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02" y="333709"/>
            <a:ext cx="113262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Times-Bold"/>
              </a:rPr>
              <a:t>BASIC LOGICAL OPERATIONS</a:t>
            </a:r>
            <a:endParaRPr lang="en-IN" sz="3000" dirty="0"/>
          </a:p>
        </p:txBody>
      </p:sp>
      <p:sp>
        <p:nvSpPr>
          <p:cNvPr id="3" name="Rectangle 2"/>
          <p:cNvSpPr/>
          <p:nvPr/>
        </p:nvSpPr>
        <p:spPr>
          <a:xfrm>
            <a:off x="354902" y="1035093"/>
            <a:ext cx="11326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Conjunction, </a:t>
            </a:r>
            <a:r>
              <a:rPr lang="en-IN" sz="2400" b="1" i="1" u="none" strike="noStrike" baseline="0" dirty="0" smtClean="0"/>
              <a:t>p </a:t>
            </a:r>
            <a:r>
              <a:rPr lang="en-IN" sz="2400" b="1" i="0" u="none" strike="noStrike" baseline="0" dirty="0" smtClean="0"/>
              <a:t>∧ </a:t>
            </a:r>
            <a:r>
              <a:rPr lang="en-IN" sz="2400" b="1" i="1" u="none" strike="noStrike" baseline="0" dirty="0" smtClean="0"/>
              <a:t>q</a:t>
            </a:r>
          </a:p>
          <a:p>
            <a:endParaRPr lang="en-IN" sz="800" b="1" i="1" u="none" strike="noStrike" baseline="0" dirty="0" smtClean="0"/>
          </a:p>
          <a:p>
            <a:r>
              <a:rPr lang="en-US" sz="2400" b="0" i="0" u="none" strike="noStrike" baseline="0" dirty="0" smtClean="0"/>
              <a:t>Any two propositions can be combined by the word “and” to form a compound proposition called the </a:t>
            </a:r>
            <a:r>
              <a:rPr lang="en-US" sz="2400" b="0" i="1" u="none" strike="noStrike" baseline="0" dirty="0" smtClean="0"/>
              <a:t>conjunction </a:t>
            </a:r>
            <a:r>
              <a:rPr lang="en-US" sz="2400" b="0" i="0" u="none" strike="noStrike" baseline="0" dirty="0" smtClean="0"/>
              <a:t>of the original propositions. </a:t>
            </a:r>
          </a:p>
          <a:p>
            <a:r>
              <a:rPr lang="en-US" sz="2400" b="0" i="0" u="none" strike="noStrike" baseline="0" dirty="0" smtClean="0"/>
              <a:t>Symbolically, </a:t>
            </a:r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∧ </a:t>
            </a:r>
            <a:r>
              <a:rPr lang="en-IN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read “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,” denotes the conjunction of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 </a:t>
            </a:r>
          </a:p>
          <a:p>
            <a:r>
              <a:rPr lang="en-US" sz="2400" b="0" i="0" u="none" strike="noStrike" baseline="0" dirty="0" smtClean="0"/>
              <a:t>Since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a proposition it has a truth value, and this truth value depends only on the truth values of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 </a:t>
            </a:r>
          </a:p>
          <a:p>
            <a:endParaRPr lang="en-US" sz="800" dirty="0"/>
          </a:p>
          <a:p>
            <a:r>
              <a:rPr lang="en-US" sz="2400" b="0" i="0" u="none" strike="noStrike" baseline="0" dirty="0" smtClean="0"/>
              <a:t>Specifically:</a:t>
            </a:r>
          </a:p>
          <a:p>
            <a:endParaRPr lang="en-US" sz="800" b="0" i="0" u="none" strike="noStrike" baseline="0" dirty="0" smtClean="0"/>
          </a:p>
          <a:p>
            <a:r>
              <a:rPr lang="en-US" sz="2400" b="1" i="0" u="none" strike="noStrike" baseline="0" dirty="0" smtClean="0"/>
              <a:t>Definition: </a:t>
            </a:r>
            <a:r>
              <a:rPr lang="en-US" sz="2400" b="0" i="0" u="none" strike="noStrike" baseline="0" dirty="0" smtClean="0"/>
              <a:t>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are true, then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true; otherwise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∧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is false.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16" y="4668873"/>
            <a:ext cx="2435936" cy="19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8" y="442871"/>
            <a:ext cx="11320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/>
              <a:t>Consider the following four statements:</a:t>
            </a:r>
          </a:p>
          <a:p>
            <a:r>
              <a:rPr lang="en-US" sz="2400" b="0" i="0" u="none" strike="noStrike" baseline="0" dirty="0" smtClean="0"/>
              <a:t>(</a:t>
            </a:r>
            <a:r>
              <a:rPr lang="en-US" sz="2400" b="0" i="0" u="none" strike="noStrike" baseline="0" dirty="0" err="1" smtClean="0"/>
              <a:t>i</a:t>
            </a:r>
            <a:r>
              <a:rPr lang="en-US" sz="2400" b="0" i="0" u="none" strike="noStrike" baseline="0" dirty="0" smtClean="0"/>
              <a:t>) Ice floats in water and 2 + 2 = 4. (iii) China is in Europe and 2 + 2 = 4</a:t>
            </a:r>
            <a:r>
              <a:rPr lang="en-US" sz="2400" b="0" i="1" u="none" strike="noStrike" baseline="0" dirty="0" smtClean="0"/>
              <a:t>.</a:t>
            </a:r>
          </a:p>
          <a:p>
            <a:r>
              <a:rPr lang="en-US" sz="2400" b="0" i="0" u="none" strike="noStrike" baseline="0" dirty="0" smtClean="0"/>
              <a:t>(ii) Ice floats in water and 2 + 2 = 5. (iv) China is in Europe and 2 + 2 = 5.</a:t>
            </a:r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Only the first statement is true. Each of the others is false since at least one of its </a:t>
            </a:r>
            <a:r>
              <a:rPr lang="en-US" sz="2400" b="0" i="0" u="none" strike="noStrike" baseline="0" dirty="0" err="1" smtClean="0"/>
              <a:t>substatements</a:t>
            </a:r>
            <a:r>
              <a:rPr lang="en-US" sz="2400" b="0" i="0" u="none" strike="noStrike" baseline="0" dirty="0" smtClean="0"/>
              <a:t> is false.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679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003" y="446038"/>
            <a:ext cx="11191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Disjunction, </a:t>
            </a:r>
            <a:r>
              <a:rPr lang="en-IN" sz="2400" b="1" i="1" u="none" strike="noStrike" baseline="0" dirty="0" smtClean="0"/>
              <a:t>p </a:t>
            </a:r>
            <a:r>
              <a:rPr lang="en-IN" sz="2400" b="1" i="0" u="none" strike="noStrike" baseline="0" dirty="0" smtClean="0"/>
              <a:t>∨ </a:t>
            </a:r>
            <a:r>
              <a:rPr lang="en-IN" sz="2400" b="1" i="1" u="none" strike="noStrike" baseline="0" dirty="0" smtClean="0"/>
              <a:t>q</a:t>
            </a:r>
          </a:p>
          <a:p>
            <a:endParaRPr lang="en-IN" sz="800" b="1" i="1" u="none" strike="noStrike" baseline="0" dirty="0" smtClean="0"/>
          </a:p>
          <a:p>
            <a:r>
              <a:rPr lang="en-US" sz="2400" b="0" i="0" u="none" strike="noStrike" baseline="0" dirty="0" smtClean="0"/>
              <a:t>Any two propositions can be combined by the word “or” to form a compound proposition called the </a:t>
            </a:r>
            <a:r>
              <a:rPr lang="en-US" sz="2400" b="0" i="1" u="none" strike="noStrike" baseline="0" dirty="0" smtClean="0"/>
              <a:t>disjunction </a:t>
            </a:r>
            <a:r>
              <a:rPr lang="en-US" sz="2400" b="0" i="0" u="none" strike="noStrike" baseline="0" dirty="0" smtClean="0"/>
              <a:t>of the original propositions. </a:t>
            </a:r>
          </a:p>
          <a:p>
            <a:r>
              <a:rPr lang="en-US" sz="2400" b="0" i="0" u="none" strike="noStrike" baseline="0" dirty="0" smtClean="0"/>
              <a:t>Symbolically, </a:t>
            </a:r>
            <a:r>
              <a:rPr lang="en-IN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∨ </a:t>
            </a:r>
            <a:r>
              <a:rPr lang="en-IN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read “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or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,” denotes the disjunction of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q</a:t>
            </a:r>
            <a:r>
              <a:rPr lang="en-US" sz="2400" b="0" i="0" u="none" strike="noStrike" baseline="0" dirty="0" smtClean="0"/>
              <a:t>. </a:t>
            </a:r>
          </a:p>
          <a:p>
            <a:endParaRPr lang="en-US" sz="800" dirty="0"/>
          </a:p>
          <a:p>
            <a:r>
              <a:rPr lang="en-US" sz="2400" b="0" i="0" u="none" strike="noStrike" baseline="0" dirty="0" smtClean="0"/>
              <a:t>The truth value of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∨ </a:t>
            </a:r>
            <a:r>
              <a:rPr lang="en-US" sz="2400" b="0" i="1" u="none" strike="noStrike" baseline="0" dirty="0" smtClean="0"/>
              <a:t>q </a:t>
            </a:r>
            <a:r>
              <a:rPr lang="en-US" sz="2400" b="0" i="0" u="none" strike="noStrike" baseline="0" dirty="0" smtClean="0"/>
              <a:t>depends only on the truth values of </a:t>
            </a:r>
            <a:r>
              <a:rPr lang="en-US" sz="2400" b="0" i="1" u="none" strike="noStrike" baseline="0" dirty="0" smtClean="0"/>
              <a:t>p </a:t>
            </a:r>
            <a:r>
              <a:rPr lang="en-IN" sz="2400" b="0" i="0" u="none" strike="noStrike" baseline="0" dirty="0" smtClean="0"/>
              <a:t>and </a:t>
            </a:r>
            <a:r>
              <a:rPr lang="en-IN" sz="2400" b="0" i="1" u="none" strike="noStrike" baseline="0" dirty="0" smtClean="0"/>
              <a:t>q </a:t>
            </a:r>
            <a:r>
              <a:rPr lang="en-IN" sz="2400" b="0" i="0" u="none" strike="noStrike" baseline="0" dirty="0" smtClean="0"/>
              <a:t>as follows.</a:t>
            </a:r>
          </a:p>
          <a:p>
            <a:endParaRPr lang="en-IN" sz="800" b="0" i="0" u="none" strike="noStrike" baseline="0" dirty="0" smtClean="0"/>
          </a:p>
          <a:p>
            <a:r>
              <a:rPr lang="en-US" sz="2400" b="1" dirty="0" smtClean="0"/>
              <a:t>Definition: </a:t>
            </a:r>
            <a:r>
              <a:rPr lang="en-US" sz="2400" dirty="0"/>
              <a:t>If </a:t>
            </a:r>
            <a:r>
              <a:rPr lang="en-US" sz="2400" i="1" dirty="0"/>
              <a:t>p </a:t>
            </a:r>
            <a:r>
              <a:rPr lang="en-US" sz="2400" dirty="0"/>
              <a:t>and </a:t>
            </a:r>
            <a:r>
              <a:rPr lang="en-US" sz="2400" i="1" dirty="0"/>
              <a:t>q </a:t>
            </a:r>
            <a:r>
              <a:rPr lang="en-US" sz="2400" dirty="0"/>
              <a:t>are false, then </a:t>
            </a:r>
            <a:r>
              <a:rPr lang="en-US" sz="2400" i="1" dirty="0"/>
              <a:t>p </a:t>
            </a:r>
            <a:r>
              <a:rPr lang="en-US" sz="2400" dirty="0"/>
              <a:t>∨ </a:t>
            </a:r>
            <a:r>
              <a:rPr lang="en-US" sz="2400" i="1" dirty="0"/>
              <a:t>q </a:t>
            </a:r>
            <a:r>
              <a:rPr lang="en-US" sz="2400" dirty="0"/>
              <a:t>is false; otherwise </a:t>
            </a:r>
            <a:r>
              <a:rPr lang="en-US" sz="2400" i="1" dirty="0"/>
              <a:t>p </a:t>
            </a:r>
            <a:r>
              <a:rPr lang="en-US" sz="2400" dirty="0"/>
              <a:t>∨ </a:t>
            </a:r>
            <a:r>
              <a:rPr lang="en-US" sz="2400" i="1" dirty="0"/>
              <a:t>q </a:t>
            </a:r>
            <a:r>
              <a:rPr lang="en-US" sz="2400" dirty="0"/>
              <a:t>is true.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26" y="3532708"/>
            <a:ext cx="2569601" cy="20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50" y="314081"/>
            <a:ext cx="11050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/>
              <a:t>Consider the following four statements:</a:t>
            </a:r>
          </a:p>
          <a:p>
            <a:r>
              <a:rPr lang="en-US" sz="2400" b="0" i="0" u="none" strike="noStrike" baseline="0" dirty="0" smtClean="0"/>
              <a:t>(</a:t>
            </a:r>
            <a:r>
              <a:rPr lang="en-US" sz="2400" b="0" i="0" u="none" strike="noStrike" baseline="0" dirty="0" err="1" smtClean="0"/>
              <a:t>i</a:t>
            </a:r>
            <a:r>
              <a:rPr lang="en-US" sz="2400" b="0" i="0" u="none" strike="noStrike" baseline="0" dirty="0" smtClean="0"/>
              <a:t>) Ice floats in water or 2 + 2 = 4. (iii) China is in Europe or 2 + 2 = 4.</a:t>
            </a:r>
          </a:p>
          <a:p>
            <a:r>
              <a:rPr lang="en-US" sz="2400" b="0" i="0" u="none" strike="noStrike" baseline="0" dirty="0" smtClean="0"/>
              <a:t>(ii) Ice floats in water or 2 + 2 = 5. (iv) China is in Europe or 2 + 2 = 5.</a:t>
            </a:r>
          </a:p>
          <a:p>
            <a:r>
              <a:rPr lang="en-US" sz="2400" b="0" i="0" u="none" strike="noStrike" baseline="0" dirty="0" smtClean="0"/>
              <a:t>Only the last statement (iv) is false. Each of the others is true since at least one of its sub-statements is true.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52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" y="300996"/>
            <a:ext cx="10972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Negation, ￢</a:t>
            </a:r>
            <a:r>
              <a:rPr lang="en-IN" sz="2400" b="1" i="1" u="none" strike="noStrike" baseline="0" dirty="0" smtClean="0"/>
              <a:t>p</a:t>
            </a:r>
          </a:p>
          <a:p>
            <a:endParaRPr lang="en-IN" sz="1000" b="1" i="1" u="none" strike="noStrike" baseline="0" dirty="0" smtClean="0"/>
          </a:p>
          <a:p>
            <a:r>
              <a:rPr lang="en-US" sz="2400" b="0" i="0" u="none" strike="noStrike" baseline="0" dirty="0" smtClean="0"/>
              <a:t>Given any proposition </a:t>
            </a:r>
            <a:r>
              <a:rPr lang="en-US" sz="2400" b="0" i="1" u="none" strike="noStrike" baseline="0" dirty="0" smtClean="0"/>
              <a:t>p</a:t>
            </a:r>
            <a:r>
              <a:rPr lang="en-US" sz="2400" b="0" i="0" u="none" strike="noStrike" baseline="0" dirty="0" smtClean="0"/>
              <a:t>, another proposition, called the </a:t>
            </a:r>
            <a:r>
              <a:rPr lang="en-US" sz="2400" b="0" i="1" u="none" strike="noStrike" baseline="0" dirty="0" smtClean="0"/>
              <a:t>negation </a:t>
            </a:r>
            <a:r>
              <a:rPr lang="en-US" sz="2400" b="0" i="0" u="none" strike="noStrike" baseline="0" dirty="0" smtClean="0"/>
              <a:t>of </a:t>
            </a:r>
            <a:r>
              <a:rPr lang="en-US" sz="2400" b="0" i="1" u="none" strike="noStrike" baseline="0" dirty="0" smtClean="0"/>
              <a:t>p</a:t>
            </a:r>
            <a:r>
              <a:rPr lang="en-US" sz="2400" b="0" i="0" u="none" strike="noStrike" baseline="0" dirty="0" smtClean="0"/>
              <a:t>, can be formed by writing “It is not true that </a:t>
            </a:r>
            <a:r>
              <a:rPr lang="en-US" sz="2400" b="0" i="1" u="none" strike="noStrike" baseline="0" dirty="0" smtClean="0"/>
              <a:t>. . .</a:t>
            </a:r>
            <a:r>
              <a:rPr lang="en-US" sz="2400" b="0" i="0" u="none" strike="noStrike" baseline="0" dirty="0" smtClean="0"/>
              <a:t>” or “It is false that </a:t>
            </a:r>
            <a:r>
              <a:rPr lang="en-US" sz="2400" b="0" i="1" u="none" strike="noStrike" baseline="0" dirty="0" smtClean="0"/>
              <a:t>. . .</a:t>
            </a:r>
            <a:r>
              <a:rPr lang="en-US" sz="2400" b="0" i="0" u="none" strike="noStrike" baseline="0" dirty="0" smtClean="0"/>
              <a:t>” before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or, if possible, by inserting in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the word “not.” </a:t>
            </a:r>
          </a:p>
          <a:p>
            <a:r>
              <a:rPr lang="en-US" sz="2400" b="0" i="0" u="none" strike="noStrike" baseline="0" dirty="0" smtClean="0"/>
              <a:t>Symbolically, the negation of </a:t>
            </a:r>
            <a:r>
              <a:rPr lang="en-US" sz="2400" b="0" i="1" u="none" strike="noStrike" baseline="0" dirty="0" smtClean="0"/>
              <a:t>p</a:t>
            </a:r>
            <a:r>
              <a:rPr lang="en-US" sz="2400" b="0" i="0" u="none" strike="noStrike" baseline="0" dirty="0" smtClean="0"/>
              <a:t>, read “not </a:t>
            </a:r>
            <a:r>
              <a:rPr lang="en-US" sz="2400" b="0" i="1" u="none" strike="noStrike" baseline="0" dirty="0" smtClean="0"/>
              <a:t>p</a:t>
            </a:r>
            <a:r>
              <a:rPr lang="en-US" sz="2400" b="0" i="0" u="none" strike="noStrike" baseline="0" dirty="0" smtClean="0"/>
              <a:t>,” is denoted by </a:t>
            </a:r>
            <a:r>
              <a:rPr lang="en-IN" sz="2400" b="0" i="0" u="none" strike="noStrike" baseline="0" dirty="0" smtClean="0"/>
              <a:t>￢</a:t>
            </a:r>
            <a:r>
              <a:rPr lang="en-IN" sz="2400" b="0" i="1" u="none" strike="noStrike" baseline="0" dirty="0" smtClean="0"/>
              <a:t>p</a:t>
            </a:r>
          </a:p>
          <a:p>
            <a:endParaRPr lang="en-IN" sz="800" b="0" i="1" u="none" strike="noStrike" baseline="0" dirty="0" smtClean="0"/>
          </a:p>
          <a:p>
            <a:r>
              <a:rPr lang="en-US" sz="2400" b="0" i="0" u="none" strike="noStrike" baseline="0" dirty="0" smtClean="0"/>
              <a:t>The truth value of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depends on the truth value of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as follows:</a:t>
            </a:r>
          </a:p>
          <a:p>
            <a:endParaRPr lang="en-US" sz="800" b="0" i="0" u="none" strike="noStrike" baseline="0" dirty="0" smtClean="0"/>
          </a:p>
          <a:p>
            <a:endParaRPr lang="en-US" sz="2400" b="1" i="0" u="none" strike="noStrike" baseline="0" dirty="0" smtClean="0"/>
          </a:p>
          <a:p>
            <a:r>
              <a:rPr lang="en-US" sz="2400" b="1" i="0" u="none" strike="noStrike" baseline="0" dirty="0" smtClean="0"/>
              <a:t>Definition: </a:t>
            </a:r>
            <a:r>
              <a:rPr lang="en-US" sz="2400" b="0" i="0" u="none" strike="noStrike" baseline="0" dirty="0" smtClean="0"/>
              <a:t>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is true, then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is false; and if 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is false, then ￢</a:t>
            </a:r>
            <a:r>
              <a:rPr lang="en-US" sz="2400" b="0" i="1" u="none" strike="noStrike" baseline="0" dirty="0" smtClean="0"/>
              <a:t>p </a:t>
            </a:r>
            <a:r>
              <a:rPr lang="en-US" sz="2400" b="0" i="0" u="none" strike="noStrike" baseline="0" dirty="0" smtClean="0"/>
              <a:t>is true.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34" y="4334469"/>
            <a:ext cx="1565316" cy="14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30" y="433159"/>
            <a:ext cx="107667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/>
              <a:t>EXAMPLE: </a:t>
            </a:r>
            <a:r>
              <a:rPr lang="en-US" sz="2400" b="0" i="0" u="none" strike="noStrike" baseline="0" dirty="0" smtClean="0"/>
              <a:t>Consider the following six statements:</a:t>
            </a:r>
          </a:p>
          <a:p>
            <a:r>
              <a:rPr lang="en-US" sz="2400" b="0" i="0" u="none" strike="noStrike" baseline="0" dirty="0" smtClean="0"/>
              <a:t>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1) Ice floats in water.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2) It is false that ice floats in water.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3) Ice does not float in water. </a:t>
            </a:r>
          </a:p>
          <a:p>
            <a:r>
              <a:rPr lang="en-US" sz="2400" b="0" i="0" u="none" strike="noStrike" baseline="0" dirty="0" smtClean="0"/>
              <a:t>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1) 2 + 2 =5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2) It is false that 2 + 2 = 5.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3) 2 + 2 = 5</a:t>
            </a:r>
          </a:p>
          <a:p>
            <a:endParaRPr lang="en-US" sz="2400" b="0" i="0" u="none" strike="noStrike" baseline="0" dirty="0" smtClean="0"/>
          </a:p>
          <a:p>
            <a:r>
              <a:rPr lang="en-US" sz="2400" b="0" i="0" u="none" strike="noStrike" baseline="0" dirty="0" smtClean="0"/>
              <a:t>Then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2) and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3) are each the negation of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1); and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2) and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3) are each the negation of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1). </a:t>
            </a:r>
          </a:p>
          <a:p>
            <a:r>
              <a:rPr lang="en-US" sz="2400" b="0" i="0" u="none" strike="noStrike" baseline="0" dirty="0" smtClean="0"/>
              <a:t>Since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1) is true,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2) and 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3) are false; and since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1) is false,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2) and (</a:t>
            </a:r>
            <a:r>
              <a:rPr lang="en-US" sz="2400" b="0" i="1" u="none" strike="noStrike" baseline="0" dirty="0" smtClean="0"/>
              <a:t>b</a:t>
            </a:r>
            <a:r>
              <a:rPr lang="en-US" sz="2400" b="0" i="0" u="none" strike="noStrike" baseline="0" dirty="0" smtClean="0"/>
              <a:t>3) are true.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048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1" y="320830"/>
            <a:ext cx="11024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/>
              <a:t>PROPOSITIONS AND TRUTH TABLES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37881" y="782495"/>
            <a:ext cx="110243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Let </a:t>
            </a:r>
            <a:r>
              <a:rPr lang="en-US" sz="2400" b="0" i="1" u="none" strike="noStrike" baseline="0" dirty="0" smtClean="0"/>
              <a:t>P(p, q, . . .) </a:t>
            </a:r>
            <a:r>
              <a:rPr lang="en-US" sz="2400" b="0" i="0" u="none" strike="noStrike" baseline="0" dirty="0" smtClean="0"/>
              <a:t>denote an expression constructed from logical variables </a:t>
            </a:r>
            <a:r>
              <a:rPr lang="en-US" sz="2400" b="0" i="1" u="none" strike="noStrike" baseline="0" dirty="0" smtClean="0"/>
              <a:t>p, q, . . .</a:t>
            </a:r>
            <a:r>
              <a:rPr lang="en-US" sz="2400" b="0" i="0" u="none" strike="noStrike" baseline="0" dirty="0" smtClean="0"/>
              <a:t>, which take on the value</a:t>
            </a:r>
          </a:p>
          <a:p>
            <a:pPr algn="just"/>
            <a:r>
              <a:rPr lang="en-US" sz="2400" b="0" i="0" u="none" strike="noStrike" baseline="0" dirty="0" smtClean="0"/>
              <a:t>TRUE (T) or FALSE (F), and the logical connectives ∧, ∨, and ￢ (and others discussed subsequently). Such an expression </a:t>
            </a:r>
            <a:r>
              <a:rPr lang="en-US" sz="2400" b="0" i="1" u="none" strike="noStrike" baseline="0" dirty="0" smtClean="0"/>
              <a:t>P(p, q, . . .) </a:t>
            </a:r>
            <a:r>
              <a:rPr lang="en-US" sz="2400" b="0" i="0" u="none" strike="noStrike" baseline="0" dirty="0" smtClean="0"/>
              <a:t>will be called a </a:t>
            </a:r>
            <a:r>
              <a:rPr lang="en-US" sz="2400" b="0" i="1" u="none" strike="noStrike" baseline="0" dirty="0" smtClean="0"/>
              <a:t>proposition</a:t>
            </a:r>
            <a:r>
              <a:rPr lang="en-US" sz="2400" b="0" i="0" u="none" strike="noStrike" baseline="0" dirty="0" smtClean="0"/>
              <a:t>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37881" y="2461685"/>
            <a:ext cx="110243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For example, the proposition ￢</a:t>
            </a:r>
            <a:r>
              <a:rPr lang="en-US" sz="2400" b="0" i="1" u="none" strike="noStrike" baseline="0" dirty="0" smtClean="0"/>
              <a:t>(p</a:t>
            </a:r>
            <a:r>
              <a:rPr lang="en-US" sz="2400" b="0" i="0" u="none" strike="noStrike" baseline="0" dirty="0" smtClean="0"/>
              <a:t>∧￢</a:t>
            </a:r>
            <a:r>
              <a:rPr lang="en-US" sz="2400" b="0" i="1" u="none" strike="noStrike" baseline="0" dirty="0" smtClean="0"/>
              <a:t>q)</a:t>
            </a:r>
            <a:r>
              <a:rPr lang="en-US" sz="2400" b="0" i="0" u="none" strike="noStrike" baseline="0" dirty="0" smtClean="0"/>
              <a:t>. </a:t>
            </a:r>
          </a:p>
          <a:p>
            <a:pPr algn="just"/>
            <a:endParaRPr lang="en-US" sz="2400" dirty="0"/>
          </a:p>
          <a:p>
            <a:pPr algn="just"/>
            <a:endParaRPr lang="en-US" sz="2400" b="0" i="0" u="none" strike="noStrike" baseline="0" dirty="0" smtClean="0"/>
          </a:p>
          <a:p>
            <a:pPr algn="just"/>
            <a:endParaRPr lang="en-US" sz="2400" dirty="0"/>
          </a:p>
          <a:p>
            <a:pPr algn="just"/>
            <a:endParaRPr lang="en-US" sz="2400" b="0" i="0" u="none" strike="noStrike" baseline="0" dirty="0" smtClean="0"/>
          </a:p>
          <a:p>
            <a:pPr algn="just"/>
            <a:endParaRPr lang="en-US" sz="2400" dirty="0"/>
          </a:p>
          <a:p>
            <a:pPr algn="just"/>
            <a:endParaRPr lang="en-US" sz="2400" b="0" i="0" u="none" strike="noStrike" baseline="0" dirty="0" smtClean="0"/>
          </a:p>
          <a:p>
            <a:pPr algn="just"/>
            <a:endParaRPr lang="en-US" sz="2400" b="0" i="0" u="none" strike="noStrike" baseline="0" dirty="0" smtClean="0"/>
          </a:p>
          <a:p>
            <a:pPr algn="just"/>
            <a:r>
              <a:rPr lang="en-US" sz="2400" b="0" i="0" u="none" strike="noStrike" baseline="0" dirty="0" smtClean="0"/>
              <a:t>Figure 4-2(</a:t>
            </a:r>
            <a:r>
              <a:rPr lang="en-US" sz="2400" b="0" i="1" u="none" strike="noStrike" baseline="0" dirty="0" smtClean="0"/>
              <a:t>a</a:t>
            </a:r>
            <a:r>
              <a:rPr lang="en-US" sz="2400" b="0" i="0" u="none" strike="noStrike" baseline="0" dirty="0" smtClean="0"/>
              <a:t>) indicates how the truth table of ￢</a:t>
            </a:r>
            <a:r>
              <a:rPr lang="en-US" sz="2400" b="0" i="1" u="none" strike="noStrike" baseline="0" dirty="0" smtClean="0"/>
              <a:t>(p</a:t>
            </a:r>
            <a:r>
              <a:rPr lang="en-US" sz="2400" b="0" i="0" u="none" strike="noStrike" baseline="0" dirty="0" smtClean="0"/>
              <a:t>∧￢</a:t>
            </a:r>
            <a:r>
              <a:rPr lang="en-US" sz="2400" b="0" i="1" u="none" strike="noStrike" baseline="0" dirty="0" smtClean="0"/>
              <a:t>q) </a:t>
            </a:r>
            <a:r>
              <a:rPr lang="en-US" sz="2400" b="0" i="0" u="none" strike="noStrike" baseline="0" dirty="0" smtClean="0"/>
              <a:t>is constructed. Observe that the first columns of the table are for the variables </a:t>
            </a:r>
            <a:r>
              <a:rPr lang="en-US" sz="2400" b="0" i="1" u="none" strike="noStrike" baseline="0" dirty="0" smtClean="0"/>
              <a:t>p, q, . . . </a:t>
            </a:r>
            <a:r>
              <a:rPr lang="en-US" sz="2400" b="0" i="0" u="none" strike="noStrike" baseline="0" dirty="0" smtClean="0"/>
              <a:t>and that there are enough rows in the table, to allow for all possible combinations of </a:t>
            </a:r>
            <a:r>
              <a:rPr lang="en-US" sz="2400" b="0" i="1" u="none" strike="noStrike" baseline="0" dirty="0" smtClean="0"/>
              <a:t>T </a:t>
            </a:r>
            <a:r>
              <a:rPr lang="en-US" sz="2400" b="0" i="0" u="none" strike="noStrike" baseline="0" dirty="0" smtClean="0"/>
              <a:t>and </a:t>
            </a:r>
            <a:r>
              <a:rPr lang="en-US" sz="2400" b="0" i="1" u="none" strike="noStrike" baseline="0" dirty="0" smtClean="0"/>
              <a:t>F </a:t>
            </a:r>
            <a:r>
              <a:rPr lang="en-US" sz="2400" b="0" i="0" u="none" strike="noStrike" baseline="0" dirty="0" smtClean="0"/>
              <a:t>for these </a:t>
            </a:r>
            <a:r>
              <a:rPr lang="en-US" sz="2400" b="0" i="1" u="none" strike="noStrike" baseline="0" dirty="0" smtClean="0"/>
              <a:t>variables</a:t>
            </a:r>
            <a:r>
              <a:rPr lang="en-US" sz="2400" b="0" i="0" u="none" strike="noStrike" baseline="0" dirty="0" smtClean="0"/>
              <a:t>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71" y="3103803"/>
            <a:ext cx="4668248" cy="19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49765A1A364FB33BED61EF43A76C" ma:contentTypeVersion="3" ma:contentTypeDescription="Create a new document." ma:contentTypeScope="" ma:versionID="a2da370d294f4ac10c414686f04960f4">
  <xsd:schema xmlns:xsd="http://www.w3.org/2001/XMLSchema" xmlns:xs="http://www.w3.org/2001/XMLSchema" xmlns:p="http://schemas.microsoft.com/office/2006/metadata/properties" xmlns:ns2="4f44ce07-3376-4f8a-acf4-5d4a59919342" targetNamespace="http://schemas.microsoft.com/office/2006/metadata/properties" ma:root="true" ma:fieldsID="c0156e18410c224b16a70f6c1a73467e" ns2:_="">
    <xsd:import namespace="4f44ce07-3376-4f8a-acf4-5d4a599193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ce07-3376-4f8a-acf4-5d4a59919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1E2004-2A3F-4F71-8B26-0FE4503CE227}"/>
</file>

<file path=customXml/itemProps2.xml><?xml version="1.0" encoding="utf-8"?>
<ds:datastoreItem xmlns:ds="http://schemas.openxmlformats.org/officeDocument/2006/customXml" ds:itemID="{AAC27D38-37EC-4B2B-A25E-5DF7C91241EA}"/>
</file>

<file path=customXml/itemProps3.xml><?xml version="1.0" encoding="utf-8"?>
<ds:datastoreItem xmlns:ds="http://schemas.openxmlformats.org/officeDocument/2006/customXml" ds:itemID="{86D3CF6A-4172-413C-B880-2420FAF66E4A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2088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Bahnschrift SemiBold</vt:lpstr>
      <vt:lpstr>Calibri</vt:lpstr>
      <vt:lpstr>Calibri Light</vt:lpstr>
      <vt:lpstr>Cambria Math</vt:lpstr>
      <vt:lpstr>Times-Bold</vt:lpstr>
      <vt:lpstr>Times-Italic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Raje</dc:creator>
  <cp:lastModifiedBy>Ankush Raje</cp:lastModifiedBy>
  <cp:revision>30</cp:revision>
  <dcterms:created xsi:type="dcterms:W3CDTF">2022-07-29T06:04:21Z</dcterms:created>
  <dcterms:modified xsi:type="dcterms:W3CDTF">2022-07-29T08:10:20Z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0x01010049DA49765A1A364FB33BED61EF43A76C</vt:lpwstr>
  </property>
</Properties>
</file>