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9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1" r:id="rId22"/>
    <p:sldId id="279" r:id="rId23"/>
    <p:sldId id="280" r:id="rId24"/>
    <p:sldId id="281" r:id="rId25"/>
    <p:sldId id="264" r:id="rId26"/>
    <p:sldId id="284" r:id="rId27"/>
    <p:sldId id="270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1C27-39FF-4385-A906-B741601EDD2D}" type="datetimeFigureOut">
              <a:rPr lang="en-IN" smtClean="0"/>
              <a:pPr/>
              <a:t>26/07/22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CC23-60B1-4DF6-8149-5BD271F5AE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31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1C27-39FF-4385-A906-B741601EDD2D}" type="datetimeFigureOut">
              <a:rPr lang="en-IN" smtClean="0"/>
              <a:pPr/>
              <a:t>26/07/22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CC23-60B1-4DF6-8149-5BD271F5AE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11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1C27-39FF-4385-A906-B741601EDD2D}" type="datetimeFigureOut">
              <a:rPr lang="en-IN" smtClean="0"/>
              <a:pPr/>
              <a:t>26/07/22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CC23-60B1-4DF6-8149-5BD271F5AE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80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1C27-39FF-4385-A906-B741601EDD2D}" type="datetimeFigureOut">
              <a:rPr lang="en-IN" smtClean="0"/>
              <a:pPr/>
              <a:t>26/07/22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CC23-60B1-4DF6-8149-5BD271F5AE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12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1C27-39FF-4385-A906-B741601EDD2D}" type="datetimeFigureOut">
              <a:rPr lang="en-IN" smtClean="0"/>
              <a:pPr/>
              <a:t>26/07/22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CC23-60B1-4DF6-8149-5BD271F5AE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16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1C27-39FF-4385-A906-B741601EDD2D}" type="datetimeFigureOut">
              <a:rPr lang="en-IN" smtClean="0"/>
              <a:pPr/>
              <a:t>26/07/22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CC23-60B1-4DF6-8149-5BD271F5AE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32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1C27-39FF-4385-A906-B741601EDD2D}" type="datetimeFigureOut">
              <a:rPr lang="en-IN" smtClean="0"/>
              <a:pPr/>
              <a:t>26/07/22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CC23-60B1-4DF6-8149-5BD271F5AE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7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1C27-39FF-4385-A906-B741601EDD2D}" type="datetimeFigureOut">
              <a:rPr lang="en-IN" smtClean="0"/>
              <a:pPr/>
              <a:t>26/07/22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CC23-60B1-4DF6-8149-5BD271F5AE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1C27-39FF-4385-A906-B741601EDD2D}" type="datetimeFigureOut">
              <a:rPr lang="en-IN" smtClean="0"/>
              <a:pPr/>
              <a:t>26/07/22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CC23-60B1-4DF6-8149-5BD271F5AE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41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1C27-39FF-4385-A906-B741601EDD2D}" type="datetimeFigureOut">
              <a:rPr lang="en-IN" smtClean="0"/>
              <a:pPr/>
              <a:t>26/07/22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CC23-60B1-4DF6-8149-5BD271F5AE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2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1C27-39FF-4385-A906-B741601EDD2D}" type="datetimeFigureOut">
              <a:rPr lang="en-IN" smtClean="0"/>
              <a:pPr/>
              <a:t>26/07/22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CC23-60B1-4DF6-8149-5BD271F5AE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1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1C27-39FF-4385-A906-B741601EDD2D}" type="datetimeFigureOut">
              <a:rPr lang="en-IN" smtClean="0"/>
              <a:pPr/>
              <a:t>26/07/22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8CC23-60B1-4DF6-8149-5BD271F5AE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3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dirty="0"/>
              <a:t>Basics of Sets</a:t>
            </a:r>
          </a:p>
        </p:txBody>
      </p:sp>
    </p:spTree>
    <p:extLst>
      <p:ext uri="{BB962C8B-B14F-4D97-AF65-F5344CB8AC3E}">
        <p14:creationId xmlns:p14="http://schemas.microsoft.com/office/powerpoint/2010/main" val="254512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4949" y="859971"/>
            <a:ext cx="11286307" cy="546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36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Let U be the universal set. The complement of the set A, denoted by A’, is the complement of A with respect to U. </a:t>
            </a:r>
          </a:p>
          <a:p>
            <a:pPr marL="457200" lvl="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Therefore, the complement of the set A is U − A.</a:t>
            </a:r>
          </a:p>
          <a:p>
            <a:pPr marL="0" lvl="0" indent="0">
              <a:lnSpc>
                <a:spcPct val="90000"/>
              </a:lnSpc>
              <a:defRPr/>
            </a:pPr>
            <a:endParaRPr lang="en-US" altLang="en-US" sz="2800" dirty="0">
              <a:solidFill>
                <a:srgbClr val="C00000"/>
              </a:solidFill>
              <a:latin typeface="Comic Sans MS"/>
              <a:sym typeface="Symbol" panose="05050102010706020507" pitchFamily="18" charset="2"/>
            </a:endParaRPr>
          </a:p>
          <a:p>
            <a:r>
              <a:rPr lang="en-US" sz="2400" u="sng" dirty="0">
                <a:solidFill>
                  <a:schemeClr val="tx1"/>
                </a:solidFill>
              </a:rPr>
              <a:t>EXAMPLE</a:t>
            </a:r>
            <a:r>
              <a:rPr lang="en-US" sz="2400" dirty="0">
                <a:solidFill>
                  <a:schemeClr val="tx1"/>
                </a:solidFill>
              </a:rPr>
              <a:t> Let A = {a, e,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o, u} (where the universal set is the set of letters of the English alphabet). Then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A’ = {b, c, d, f, g, h, j, k, l, m, n, p, q, r, s, t, v, w, x, y, z}.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u="sng" dirty="0">
                <a:solidFill>
                  <a:schemeClr val="tx1"/>
                </a:solidFill>
              </a:rPr>
              <a:t>EXAMPLE</a:t>
            </a:r>
            <a:r>
              <a:rPr lang="en-US" sz="2400" dirty="0">
                <a:solidFill>
                  <a:schemeClr val="tx1"/>
                </a:solidFill>
              </a:rPr>
              <a:t> Let A be the set of positive integers greater than 10 (with universal set the set of all positive integers). Then A’ = {1, 2, 3, 4, 5, 6, 7, 8, 9, 10}.The set of positive integers is infinite.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120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983" y="236499"/>
            <a:ext cx="4506686" cy="64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0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4949" y="859971"/>
            <a:ext cx="11286307" cy="546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36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Suppose A and B are finite disjoint sets. Then A ∪ B is finite and n(A ∪ B) = n(A) + n(B).</a:t>
            </a:r>
          </a:p>
          <a:p>
            <a:pPr marL="457200" lvl="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Let A and B be finite sets. Then n(A\B) = n(A) − n(A ∩ B).</a:t>
            </a:r>
          </a:p>
          <a:p>
            <a:pPr marL="0" lvl="0" indent="0">
              <a:lnSpc>
                <a:spcPct val="90000"/>
              </a:lnSpc>
              <a:defRPr/>
            </a:pPr>
            <a:endParaRPr lang="en-US" altLang="en-US" sz="2800" dirty="0">
              <a:solidFill>
                <a:srgbClr val="C00000"/>
              </a:solidFill>
              <a:latin typeface="Comic Sans MS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defRPr/>
            </a:pPr>
            <a:r>
              <a:rPr lang="en-US" altLang="en-US" sz="28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  <a:sym typeface="Symbol" panose="05050102010706020507" pitchFamily="18" charset="2"/>
              </a:rPr>
              <a:t>The principle of inclusion–exclusion</a:t>
            </a:r>
          </a:p>
          <a:p>
            <a:pPr marL="0" lvl="0" indent="0">
              <a:lnSpc>
                <a:spcPct val="90000"/>
              </a:lnSpc>
              <a:defRPr/>
            </a:pPr>
            <a:endParaRPr lang="en-US" altLang="en-US" sz="2800" dirty="0">
              <a:solidFill>
                <a:srgbClr val="C00000"/>
              </a:solidFill>
              <a:latin typeface="Comic Sans MS"/>
              <a:sym typeface="Symbol" panose="05050102010706020507" pitchFamily="18" charset="2"/>
            </a:endParaRPr>
          </a:p>
          <a:p>
            <a:pPr marL="0" lvl="0" indent="0"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Suppose A and B are finite sets. Then A ∪ B and A ∩ B are finite and n(A ∪ B) = n(A) + n(B) − n(A ∩ B).</a:t>
            </a:r>
          </a:p>
          <a:p>
            <a:pPr marL="0" lvl="0" indent="0">
              <a:lnSpc>
                <a:spcPct val="90000"/>
              </a:lnSpc>
              <a:defRPr/>
            </a:pPr>
            <a:endParaRPr lang="en-US" altLang="en-US" sz="2800" dirty="0">
              <a:solidFill>
                <a:srgbClr val="C00000"/>
              </a:solidFill>
              <a:latin typeface="Comic Sans MS"/>
              <a:sym typeface="Symbol" panose="05050102010706020507" pitchFamily="18" charset="2"/>
            </a:endParaRPr>
          </a:p>
          <a:p>
            <a:pPr marL="0" lvl="0" indent="0">
              <a:lnSpc>
                <a:spcPct val="90000"/>
              </a:lnSpc>
              <a:defRPr/>
            </a:pPr>
            <a:r>
              <a:rPr lang="pt-BR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Suppose A, B, C are finite sets. Then A ∪ B ∪ C is finite and</a:t>
            </a:r>
          </a:p>
          <a:p>
            <a:pPr marL="0" lvl="0" indent="0">
              <a:lnSpc>
                <a:spcPct val="90000"/>
              </a:lnSpc>
              <a:defRPr/>
            </a:pPr>
            <a:r>
              <a:rPr lang="pt-BR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n(A ∪ B ∪ C) = n(A) + n(B) + n(C) − n(A ∩ B) − n(A ∩ C) − n(B ∩ C) + n(A ∩ B ∩ C)</a:t>
            </a:r>
            <a:endParaRPr lang="en-US" altLang="en-US" sz="2800" dirty="0">
              <a:solidFill>
                <a:srgbClr val="C00000"/>
              </a:solidFill>
              <a:latin typeface="Comic Sans MS"/>
              <a:sym typeface="Symbol" panose="05050102010706020507" pitchFamily="18" charset="2"/>
            </a:endParaRPr>
          </a:p>
          <a:p>
            <a:pPr marL="0" lvl="0" indent="0">
              <a:lnSpc>
                <a:spcPct val="90000"/>
              </a:lnSpc>
              <a:defRPr/>
            </a:pPr>
            <a:endParaRPr lang="en-US" altLang="en-US" sz="2800" dirty="0">
              <a:solidFill>
                <a:srgbClr val="C00000"/>
              </a:solidFill>
              <a:latin typeface="Comic Sans MS"/>
              <a:sym typeface="Symbol" panose="05050102010706020507" pitchFamily="18" charset="2"/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553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92332" y="677091"/>
            <a:ext cx="11286307" cy="546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36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u="sng" dirty="0">
                <a:solidFill>
                  <a:schemeClr val="tx1"/>
                </a:solidFill>
              </a:rPr>
              <a:t>EXAMPLE</a:t>
            </a:r>
            <a:r>
              <a:rPr lang="en-US" sz="2400" dirty="0">
                <a:solidFill>
                  <a:schemeClr val="tx1"/>
                </a:solidFill>
              </a:rPr>
              <a:t> Suppose a list A contains the 30 students in Discrete Mathematics class, and a list B contains the 35 students in an Communication skills class, and suppose there are 20 names on both lists. Find the number of students:</a:t>
            </a:r>
          </a:p>
          <a:p>
            <a:pPr marL="457200" indent="-457200" algn="just">
              <a:buAutoNum type="alphaLcParenBoth"/>
            </a:pPr>
            <a:r>
              <a:rPr lang="en-US" sz="2400" dirty="0">
                <a:solidFill>
                  <a:schemeClr val="tx1"/>
                </a:solidFill>
              </a:rPr>
              <a:t>only on list A, (b) only on list B, (c) on list A or B (or both), (d) on exactly one list.</a:t>
            </a:r>
          </a:p>
          <a:p>
            <a:pPr marL="0" indent="0"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u="sng" dirty="0">
                <a:solidFill>
                  <a:schemeClr val="tx1"/>
                </a:solidFill>
              </a:rPr>
              <a:t>SOLUTION:</a:t>
            </a:r>
            <a:r>
              <a:rPr lang="en-US" sz="2400" dirty="0">
                <a:solidFill>
                  <a:schemeClr val="tx1"/>
                </a:solidFill>
              </a:rPr>
              <a:t> (a) List A has 30 names and 20 are on BOTH lists, hence 30 − 20 = 10 names are only on list A.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(b) Similarly, 35 − 20 = 15 are only on list B.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(c) We find n(A ∪ B).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By inclusion–exclusion,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n(A ∪ B) = n(A) + n(B) − n(A ∩ B) = 30 + 35 − 20 = 45.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In other words, we combine the two lists and then cross out the 20 names which appear twice.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(d) By (a) and (b), 10 + 15 = 25 names are only on one list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682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4949" y="859971"/>
            <a:ext cx="11286307" cy="546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36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0000"/>
              </a:lnSpc>
              <a:defRPr/>
            </a:pPr>
            <a:r>
              <a:rPr lang="en-US" altLang="en-US" sz="2800" u="sng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VENN DIAGRAMS</a:t>
            </a:r>
          </a:p>
          <a:p>
            <a:pPr marL="0" lvl="0" indent="0"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A Venn diagram is a pictorial representation of sets in which sets are represented by enclosed areas in the plane. </a:t>
            </a:r>
          </a:p>
          <a:p>
            <a:pPr marL="457200" lvl="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800" dirty="0">
              <a:solidFill>
                <a:srgbClr val="C00000"/>
              </a:solidFill>
              <a:latin typeface="Comic Sans MS"/>
              <a:sym typeface="Symbol" panose="05050102010706020507" pitchFamily="18" charset="2"/>
            </a:endParaRPr>
          </a:p>
          <a:p>
            <a:pPr marL="0" lvl="0" indent="0">
              <a:lnSpc>
                <a:spcPct val="90000"/>
              </a:lnSpc>
              <a:defRPr/>
            </a:pPr>
            <a:endParaRPr lang="en-US" altLang="en-US" sz="2800" dirty="0">
              <a:solidFill>
                <a:srgbClr val="C00000"/>
              </a:solidFill>
              <a:latin typeface="Comic Sans MS"/>
              <a:sym typeface="Symbol" panose="05050102010706020507" pitchFamily="18" charset="2"/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r>
              <a:rPr lang="en-US" sz="2400" u="sng" dirty="0">
                <a:solidFill>
                  <a:schemeClr val="tx1"/>
                </a:solidFill>
              </a:rPr>
              <a:t>EXAMPLE </a:t>
            </a:r>
            <a:endParaRPr lang="en-US" sz="2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/>
              <a:ea typeface="+mn-ea"/>
              <a:cs typeface="+mn-cs"/>
              <a:sym typeface="Symbol" panose="05050102010706020507" pitchFamily="18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03" y="2734356"/>
            <a:ext cx="9192517" cy="2098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094" y="5394960"/>
            <a:ext cx="6015609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41" y="270455"/>
            <a:ext cx="101871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Cambria Math" pitchFamily="18" charset="0"/>
                <a:ea typeface="Cambria Math" pitchFamily="18" charset="0"/>
              </a:rPr>
              <a:t>Infinite sets: We already know, that a set which is not finite is called an infinite set.</a:t>
            </a:r>
          </a:p>
          <a:p>
            <a:pPr algn="just"/>
            <a:endParaRPr lang="en-IN" sz="2400" dirty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IN" sz="2400" dirty="0">
                <a:latin typeface="Cambria Math" pitchFamily="18" charset="0"/>
                <a:ea typeface="Cambria Math" pitchFamily="18" charset="0"/>
              </a:rPr>
              <a:t>But, let us be more precise about the size of infinite set.</a:t>
            </a:r>
          </a:p>
          <a:p>
            <a:pPr algn="just"/>
            <a:endParaRPr lang="en-IN" sz="2400" dirty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IN" sz="2400" dirty="0">
                <a:latin typeface="Cambria Math" pitchFamily="18" charset="0"/>
                <a:ea typeface="Cambria Math" pitchFamily="18" charset="0"/>
              </a:rPr>
              <a:t>A set is said to be </a:t>
            </a:r>
            <a:r>
              <a:rPr lang="en-IN" sz="2400" b="1" dirty="0" err="1">
                <a:latin typeface="Cambria Math" pitchFamily="18" charset="0"/>
                <a:ea typeface="Cambria Math" pitchFamily="18" charset="0"/>
              </a:rPr>
              <a:t>countably</a:t>
            </a:r>
            <a:r>
              <a:rPr lang="en-IN" sz="2400" b="1" dirty="0">
                <a:latin typeface="Cambria Math" pitchFamily="18" charset="0"/>
                <a:ea typeface="Cambria Math" pitchFamily="18" charset="0"/>
              </a:rPr>
              <a:t> infinite</a:t>
            </a:r>
            <a:r>
              <a:rPr lang="en-IN" sz="2400" dirty="0">
                <a:latin typeface="Cambria Math" pitchFamily="18" charset="0"/>
                <a:ea typeface="Cambria Math" pitchFamily="18" charset="0"/>
              </a:rPr>
              <a:t> set if there is one-to-one correspondence between the elements in the set and  elements in the set of natural numbers N. i.e. If a set is </a:t>
            </a:r>
            <a:r>
              <a:rPr lang="en-IN" sz="2400" dirty="0" err="1">
                <a:latin typeface="Cambria Math" pitchFamily="18" charset="0"/>
                <a:ea typeface="Cambria Math" pitchFamily="18" charset="0"/>
              </a:rPr>
              <a:t>countably</a:t>
            </a:r>
            <a:r>
              <a:rPr lang="en-IN" sz="2400" dirty="0">
                <a:latin typeface="Cambria Math" pitchFamily="18" charset="0"/>
                <a:ea typeface="Cambria Math" pitchFamily="18" charset="0"/>
              </a:rPr>
              <a:t> infinite, we can make a list of its members in such a way that each one corresponds uniquely to a natural number. </a:t>
            </a:r>
          </a:p>
          <a:p>
            <a:pPr algn="just"/>
            <a:endParaRPr lang="en-IN" sz="2400" dirty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IN" sz="2400" dirty="0">
                <a:latin typeface="Cambria Math" pitchFamily="18" charset="0"/>
                <a:ea typeface="Cambria Math" pitchFamily="18" charset="0"/>
              </a:rPr>
              <a:t>Example 1: The set of even positive integers {2,4,6,8, . . . . . } is a countable set.</a:t>
            </a:r>
          </a:p>
          <a:p>
            <a:pPr algn="just"/>
            <a:r>
              <a:rPr lang="en-IN" sz="2400" dirty="0">
                <a:latin typeface="Cambria Math" pitchFamily="18" charset="0"/>
                <a:ea typeface="Cambria Math" pitchFamily="18" charset="0"/>
              </a:rPr>
              <a:t>To show this, we derive one-to-one correspondence between this set and a set of natural numbers.</a:t>
            </a:r>
          </a:p>
          <a:p>
            <a:pPr algn="just"/>
            <a:endParaRPr lang="en-IN" sz="2400" dirty="0">
              <a:latin typeface="Cambria Math" pitchFamily="18" charset="0"/>
              <a:ea typeface="Cambria Math" pitchFamily="18" charset="0"/>
            </a:endParaRPr>
          </a:p>
          <a:p>
            <a:pPr algn="just"/>
            <a:endParaRPr lang="en-IN" sz="2400" dirty="0">
              <a:latin typeface="Cambria Math" pitchFamily="18" charset="0"/>
              <a:ea typeface="Cambria Math" pitchFamily="18" charset="0"/>
            </a:endParaRPr>
          </a:p>
          <a:p>
            <a:pPr algn="just"/>
            <a:endParaRPr lang="en-IN" sz="2400" dirty="0">
              <a:latin typeface="Cambria Math" pitchFamily="18" charset="0"/>
              <a:ea typeface="Cambria Math" pitchFamily="18" charset="0"/>
            </a:endParaRPr>
          </a:p>
          <a:p>
            <a:pPr algn="just"/>
            <a:endParaRPr lang="en-IN" sz="2400" dirty="0">
              <a:latin typeface="Cambria Math" pitchFamily="18" charset="0"/>
              <a:ea typeface="Cambria Math" pitchFamily="18" charset="0"/>
            </a:endParaRPr>
          </a:p>
          <a:p>
            <a:pPr algn="just"/>
            <a:endParaRPr lang="en-IN" sz="2400" dirty="0">
              <a:latin typeface="Cambria Math" pitchFamily="18" charset="0"/>
              <a:ea typeface="Cambria Math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46388" y="5358423"/>
          <a:ext cx="8128000" cy="10972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 . . . . . 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IN" b="1" baseline="0" dirty="0">
                          <a:solidFill>
                            <a:schemeClr val="tx1"/>
                          </a:solidFill>
                        </a:rPr>
                        <a:t> . . . . . 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rot="16200000" flipH="1">
            <a:off x="1596984" y="5898524"/>
            <a:ext cx="360606" cy="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2625148" y="5896378"/>
            <a:ext cx="360606" cy="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3601795" y="5855594"/>
            <a:ext cx="360606" cy="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4655716" y="5892085"/>
            <a:ext cx="360606" cy="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5645243" y="5902817"/>
            <a:ext cx="360606" cy="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6673406" y="5874913"/>
            <a:ext cx="360606" cy="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7701570" y="5885646"/>
            <a:ext cx="360606" cy="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346" y="218941"/>
            <a:ext cx="114364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Cambria Math" pitchFamily="18" charset="0"/>
                <a:ea typeface="Cambria Math" pitchFamily="18" charset="0"/>
              </a:rPr>
              <a:t>To confirm the one-to-one correspondence, we pair every n of N with 2n set of even positive </a:t>
            </a:r>
            <a:r>
              <a:rPr lang="en-IN" sz="2400" dirty="0" err="1">
                <a:latin typeface="Cambria Math" pitchFamily="18" charset="0"/>
                <a:ea typeface="Cambria Math" pitchFamily="18" charset="0"/>
              </a:rPr>
              <a:t>intergers</a:t>
            </a:r>
            <a:r>
              <a:rPr lang="en-IN" sz="2400" dirty="0">
                <a:latin typeface="Cambria Math" pitchFamily="18" charset="0"/>
                <a:ea typeface="Cambria Math" pitchFamily="18" charset="0"/>
              </a:rPr>
              <a:t>. By pairing each n in N with 2n in the said set, we get pairs as (n and 2n) which is unique pair of each number in set of even positive integers.</a:t>
            </a:r>
          </a:p>
          <a:p>
            <a:pPr algn="just"/>
            <a:endParaRPr lang="en-IN" sz="2400" dirty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IN" sz="2400" dirty="0">
                <a:latin typeface="Cambria Math" pitchFamily="18" charset="0"/>
                <a:ea typeface="Cambria Math" pitchFamily="18" charset="0"/>
              </a:rPr>
              <a:t>Example 2: The set of even integers?</a:t>
            </a:r>
          </a:p>
          <a:p>
            <a:pPr algn="just"/>
            <a:endParaRPr lang="en-IN" sz="2400" dirty="0">
              <a:latin typeface="Cambria Math" pitchFamily="18" charset="0"/>
              <a:ea typeface="Cambria Math" pitchFamily="18" charset="0"/>
            </a:endParaRPr>
          </a:p>
          <a:p>
            <a:pPr algn="just"/>
            <a:endParaRPr lang="en-IN" sz="2400" dirty="0">
              <a:latin typeface="Cambria Math" pitchFamily="18" charset="0"/>
              <a:ea typeface="Cambria Math" pitchFamily="18" charset="0"/>
            </a:endParaRPr>
          </a:p>
          <a:p>
            <a:pPr algn="just"/>
            <a:endParaRPr lang="en-IN" sz="2400" dirty="0">
              <a:latin typeface="Cambria Math" pitchFamily="18" charset="0"/>
              <a:ea typeface="Cambria Math" pitchFamily="18" charset="0"/>
            </a:endParaRPr>
          </a:p>
          <a:p>
            <a:pPr algn="just"/>
            <a:endParaRPr lang="en-IN" sz="2400" dirty="0">
              <a:latin typeface="Cambria Math" pitchFamily="18" charset="0"/>
              <a:ea typeface="Cambria Math" pitchFamily="18" charset="0"/>
            </a:endParaRPr>
          </a:p>
          <a:p>
            <a:pPr algn="just"/>
            <a:endParaRPr lang="en-IN" sz="2400" dirty="0">
              <a:latin typeface="Cambria Math" pitchFamily="18" charset="0"/>
              <a:ea typeface="Cambria Math" pitchFamily="18" charset="0"/>
            </a:endParaRPr>
          </a:p>
          <a:p>
            <a:pPr algn="just"/>
            <a:r>
              <a:rPr lang="en-IN" sz="2400" dirty="0">
                <a:latin typeface="Cambria Math" pitchFamily="18" charset="0"/>
                <a:ea typeface="Cambria Math" pitchFamily="18" charset="0"/>
              </a:rPr>
              <a:t>A set, which is not </a:t>
            </a:r>
            <a:r>
              <a:rPr lang="en-IN" sz="2400" dirty="0" err="1">
                <a:latin typeface="Cambria Math" pitchFamily="18" charset="0"/>
                <a:ea typeface="Cambria Math" pitchFamily="18" charset="0"/>
              </a:rPr>
              <a:t>countably</a:t>
            </a:r>
            <a:r>
              <a:rPr lang="en-IN" sz="2400" dirty="0">
                <a:latin typeface="Cambria Math" pitchFamily="18" charset="0"/>
                <a:ea typeface="Cambria Math" pitchFamily="18" charset="0"/>
              </a:rPr>
              <a:t> infinite, is called </a:t>
            </a:r>
            <a:r>
              <a:rPr lang="en-IN" sz="2400" b="1" dirty="0" err="1">
                <a:latin typeface="Cambria Math" pitchFamily="18" charset="0"/>
                <a:ea typeface="Cambria Math" pitchFamily="18" charset="0"/>
              </a:rPr>
              <a:t>uncountably</a:t>
            </a:r>
            <a:r>
              <a:rPr lang="en-IN" sz="2400" b="1" dirty="0">
                <a:latin typeface="Cambria Math" pitchFamily="18" charset="0"/>
                <a:ea typeface="Cambria Math" pitchFamily="18" charset="0"/>
              </a:rPr>
              <a:t> infinite </a:t>
            </a:r>
            <a:r>
              <a:rPr lang="en-IN" sz="2400" dirty="0">
                <a:latin typeface="Cambria Math" pitchFamily="18" charset="0"/>
                <a:ea typeface="Cambria Math" pitchFamily="18" charset="0"/>
              </a:rPr>
              <a:t>set or simply uncountable set.</a:t>
            </a:r>
          </a:p>
          <a:p>
            <a:pPr algn="just"/>
            <a:r>
              <a:rPr lang="en-IN" sz="2400" dirty="0">
                <a:latin typeface="Cambria Math" pitchFamily="18" charset="0"/>
                <a:ea typeface="Cambria Math" pitchFamily="18" charset="0"/>
              </a:rPr>
              <a:t>Example: The set R of all positive real numbers less than 1.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17600" y="2460677"/>
          <a:ext cx="8128000" cy="10972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 . . . . . 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IN" b="1" baseline="0" dirty="0">
                          <a:solidFill>
                            <a:schemeClr val="tx1"/>
                          </a:solidFill>
                        </a:rPr>
                        <a:t> . . . . . .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16200000" flipH="1">
            <a:off x="1455315" y="3013628"/>
            <a:ext cx="360606" cy="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2483479" y="3011482"/>
            <a:ext cx="360606" cy="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3460126" y="2970698"/>
            <a:ext cx="360606" cy="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4514047" y="3007189"/>
            <a:ext cx="360606" cy="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5503574" y="3017921"/>
            <a:ext cx="360606" cy="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6531737" y="2990017"/>
            <a:ext cx="360606" cy="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7559901" y="3000750"/>
            <a:ext cx="360606" cy="4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3F4F4DCE-9B27-D14C-A755-9B05CA32A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650875"/>
            <a:ext cx="7788275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 b="1">
                <a:solidFill>
                  <a:schemeClr val="accent2"/>
                </a:solidFill>
              </a:rPr>
              <a:t>DEFINITION:</a:t>
            </a:r>
            <a:r>
              <a:rPr lang="en-US" altLang="en-US" sz="2800"/>
              <a:t>  Let  </a:t>
            </a:r>
            <a:r>
              <a:rPr lang="en-US" altLang="en-US" sz="2800" i="1"/>
              <a:t>A</a:t>
            </a:r>
            <a:r>
              <a:rPr lang="en-US" altLang="en-US" sz="2800"/>
              <a:t>  and  </a:t>
            </a:r>
            <a:r>
              <a:rPr lang="en-US" altLang="en-US" sz="2800" i="1"/>
              <a:t>B</a:t>
            </a:r>
            <a:r>
              <a:rPr lang="en-US" altLang="en-US" sz="2800"/>
              <a:t>  be sets.  Then,  </a:t>
            </a:r>
          </a:p>
          <a:p>
            <a:r>
              <a:rPr lang="en-US" altLang="en-US" sz="2800" i="1"/>
              <a:t>|A| = |B|  </a:t>
            </a:r>
            <a:r>
              <a:rPr lang="en-US" altLang="en-US" sz="2800"/>
              <a:t>if and only if there is a one-to-one       </a:t>
            </a:r>
          </a:p>
          <a:p>
            <a:r>
              <a:rPr lang="en-US" altLang="en-US" sz="2800"/>
              <a:t>correspondence between the elements of  </a:t>
            </a:r>
            <a:r>
              <a:rPr lang="en-US" altLang="en-US" sz="2800" i="1"/>
              <a:t>A</a:t>
            </a:r>
            <a:r>
              <a:rPr lang="en-US" altLang="en-US" sz="2800"/>
              <a:t>  and the </a:t>
            </a:r>
          </a:p>
          <a:p>
            <a:r>
              <a:rPr lang="en-US" altLang="en-US" sz="2800"/>
              <a:t>elements of  </a:t>
            </a:r>
            <a:r>
              <a:rPr lang="en-US" altLang="en-US" sz="2800" i="1"/>
              <a:t>B.</a:t>
            </a:r>
          </a:p>
          <a:p>
            <a:endParaRPr lang="en-US" altLang="en-US" sz="2800" i="1"/>
          </a:p>
          <a:p>
            <a:r>
              <a:rPr lang="en-US" altLang="en-US" sz="2800" b="1">
                <a:solidFill>
                  <a:schemeClr val="accent2"/>
                </a:solidFill>
              </a:rPr>
              <a:t>Examples:</a:t>
            </a:r>
          </a:p>
          <a:p>
            <a:endParaRPr lang="en-US" altLang="en-US" sz="2800" b="1">
              <a:solidFill>
                <a:schemeClr val="accent2"/>
              </a:solidFill>
            </a:endParaRPr>
          </a:p>
          <a:p>
            <a:r>
              <a:rPr lang="en-US" altLang="en-US" sz="2800"/>
              <a:t>1.  </a:t>
            </a:r>
            <a:r>
              <a:rPr lang="en-US" altLang="en-US" sz="2800" i="1"/>
              <a:t>A = </a:t>
            </a:r>
            <a:r>
              <a:rPr lang="en-US" altLang="en-US" sz="2800"/>
              <a:t>{1, 2, 3, 4, 5}</a:t>
            </a:r>
            <a:endParaRPr lang="en-US" altLang="en-US" sz="2800" i="1"/>
          </a:p>
          <a:p>
            <a:r>
              <a:rPr lang="en-US" altLang="en-US" sz="2800" i="1"/>
              <a:t>     B = </a:t>
            </a:r>
            <a:r>
              <a:rPr lang="en-US" altLang="en-US" sz="2800"/>
              <a:t>{</a:t>
            </a:r>
            <a:r>
              <a:rPr lang="en-US" altLang="en-US" sz="2800" i="1"/>
              <a:t>a, e, i, o, u</a:t>
            </a:r>
            <a:r>
              <a:rPr lang="en-US" altLang="en-US" sz="2800"/>
              <a:t>}</a:t>
            </a:r>
            <a:endParaRPr lang="en-US" altLang="en-US" sz="2800" i="1"/>
          </a:p>
          <a:p>
            <a:r>
              <a:rPr lang="en-US" altLang="en-US" sz="2800"/>
              <a:t>     1</a:t>
            </a:r>
            <a:r>
              <a:rPr lang="en-US" altLang="en-US" sz="2800" i="1">
                <a:sym typeface="Symbol" pitchFamily="2" charset="2"/>
              </a:rPr>
              <a:t> a, </a:t>
            </a:r>
            <a:r>
              <a:rPr lang="en-US" altLang="en-US" sz="2800">
                <a:sym typeface="Symbol" pitchFamily="2" charset="2"/>
              </a:rPr>
              <a:t>2</a:t>
            </a:r>
            <a:r>
              <a:rPr lang="en-US" altLang="en-US" sz="2800" i="1">
                <a:sym typeface="Symbol" pitchFamily="2" charset="2"/>
              </a:rPr>
              <a:t> e, </a:t>
            </a:r>
            <a:r>
              <a:rPr lang="en-US" altLang="en-US" sz="2800">
                <a:sym typeface="Symbol" pitchFamily="2" charset="2"/>
              </a:rPr>
              <a:t>3</a:t>
            </a:r>
            <a:r>
              <a:rPr lang="en-US" altLang="en-US" sz="2800" i="1">
                <a:sym typeface="Symbol" pitchFamily="2" charset="2"/>
              </a:rPr>
              <a:t> i, </a:t>
            </a:r>
            <a:r>
              <a:rPr lang="en-US" altLang="en-US" sz="2800">
                <a:sym typeface="Symbol" pitchFamily="2" charset="2"/>
              </a:rPr>
              <a:t>4</a:t>
            </a:r>
            <a:r>
              <a:rPr lang="en-US" altLang="en-US" sz="2800" i="1">
                <a:sym typeface="Symbol" pitchFamily="2" charset="2"/>
              </a:rPr>
              <a:t> o, </a:t>
            </a:r>
            <a:r>
              <a:rPr lang="en-US" altLang="en-US" sz="2800">
                <a:sym typeface="Symbol" pitchFamily="2" charset="2"/>
              </a:rPr>
              <a:t>5</a:t>
            </a:r>
            <a:r>
              <a:rPr lang="en-US" altLang="en-US" sz="2800" i="1">
                <a:sym typeface="Symbol" pitchFamily="2" charset="2"/>
              </a:rPr>
              <a:t> u</a:t>
            </a:r>
            <a:r>
              <a:rPr lang="en-US" altLang="en-US" sz="2800">
                <a:sym typeface="Symbol" pitchFamily="2" charset="2"/>
              </a:rPr>
              <a:t>;   </a:t>
            </a:r>
            <a:r>
              <a:rPr lang="en-US" altLang="en-US" sz="2800" i="1">
                <a:sym typeface="Symbol" pitchFamily="2" charset="2"/>
              </a:rPr>
              <a:t>|B| = </a:t>
            </a:r>
            <a:r>
              <a:rPr lang="en-US" altLang="en-US" sz="2800">
                <a:sym typeface="Symbol" pitchFamily="2" charset="2"/>
              </a:rPr>
              <a:t>5</a:t>
            </a:r>
            <a:endParaRPr lang="en-US" altLang="en-US" sz="2800" i="1"/>
          </a:p>
          <a:p>
            <a:endParaRPr lang="en-US" altLang="en-US" sz="2800" i="1"/>
          </a:p>
        </p:txBody>
      </p:sp>
    </p:spTree>
    <p:extLst>
      <p:ext uri="{BB962C8B-B14F-4D97-AF65-F5344CB8AC3E}">
        <p14:creationId xmlns:p14="http://schemas.microsoft.com/office/powerpoint/2010/main" val="600562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4F43C708-60CC-8342-BD3F-41DD890DD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676276"/>
            <a:ext cx="8102600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/>
              <a:t>2.  </a:t>
            </a:r>
            <a:r>
              <a:rPr lang="en-US" altLang="en-US" i="1"/>
              <a:t> </a:t>
            </a:r>
            <a:r>
              <a:rPr lang="en-US" altLang="en-US" sz="2800" i="1"/>
              <a:t>A = N  </a:t>
            </a:r>
            <a:r>
              <a:rPr lang="en-US" altLang="en-US" sz="2800"/>
              <a:t>(the natural numbers)</a:t>
            </a:r>
          </a:p>
          <a:p>
            <a:r>
              <a:rPr lang="en-US" altLang="en-US" sz="2800" i="1"/>
              <a:t>     B = </a:t>
            </a:r>
            <a:r>
              <a:rPr lang="en-US" altLang="en-US" sz="2800">
                <a:sym typeface="Symbol" pitchFamily="2" charset="2"/>
              </a:rPr>
              <a:t>{2</a:t>
            </a:r>
            <a:r>
              <a:rPr lang="en-US" altLang="en-US" sz="2800" i="1">
                <a:sym typeface="Symbol" pitchFamily="2" charset="2"/>
              </a:rPr>
              <a:t>n | n</a:t>
            </a:r>
            <a:r>
              <a:rPr lang="en-US" altLang="en-US" sz="2800">
                <a:sym typeface="Symbol" pitchFamily="2" charset="2"/>
              </a:rPr>
              <a:t>  is a natural number}  (the even natural </a:t>
            </a:r>
          </a:p>
          <a:p>
            <a:r>
              <a:rPr lang="en-US" altLang="en-US" sz="2800">
                <a:sym typeface="Symbol" pitchFamily="2" charset="2"/>
              </a:rPr>
              <a:t>             numbers)</a:t>
            </a:r>
          </a:p>
          <a:p>
            <a:r>
              <a:rPr lang="en-US" altLang="en-US" sz="2800" i="1">
                <a:sym typeface="Symbol" pitchFamily="2" charset="2"/>
              </a:rPr>
              <a:t>     n 2n  </a:t>
            </a:r>
            <a:r>
              <a:rPr lang="en-US" altLang="en-US" sz="2800">
                <a:sym typeface="Symbol" pitchFamily="2" charset="2"/>
              </a:rPr>
              <a:t>is a one-to one correspondence between </a:t>
            </a:r>
          </a:p>
          <a:p>
            <a:r>
              <a:rPr lang="en-US" altLang="en-US" sz="2800">
                <a:sym typeface="Symbol" pitchFamily="2" charset="2"/>
              </a:rPr>
              <a:t>     </a:t>
            </a:r>
            <a:r>
              <a:rPr lang="en-US" altLang="en-US" sz="2800" i="1">
                <a:sym typeface="Symbol" pitchFamily="2" charset="2"/>
              </a:rPr>
              <a:t>A</a:t>
            </a:r>
            <a:r>
              <a:rPr lang="en-US" altLang="en-US" sz="2800">
                <a:sym typeface="Symbol" pitchFamily="2" charset="2"/>
              </a:rPr>
              <a:t>  and  </a:t>
            </a:r>
            <a:r>
              <a:rPr lang="en-US" altLang="en-US" sz="2800" i="1">
                <a:sym typeface="Symbol" pitchFamily="2" charset="2"/>
              </a:rPr>
              <a:t>B.</a:t>
            </a:r>
            <a:r>
              <a:rPr lang="en-US" altLang="en-US" sz="2800">
                <a:sym typeface="Symbol" pitchFamily="2" charset="2"/>
              </a:rPr>
              <a:t>  Therefore,</a:t>
            </a:r>
            <a:r>
              <a:rPr lang="en-US" altLang="en-US" sz="2800" i="1">
                <a:sym typeface="Symbol" pitchFamily="2" charset="2"/>
              </a:rPr>
              <a:t>  |A| = |B|</a:t>
            </a:r>
            <a:r>
              <a:rPr lang="en-US" altLang="en-US" sz="2800">
                <a:sym typeface="Symbol" pitchFamily="2" charset="2"/>
              </a:rPr>
              <a:t>;  </a:t>
            </a:r>
            <a:r>
              <a:rPr lang="en-US" altLang="en-US" sz="2800" i="1">
                <a:sym typeface="Symbol" pitchFamily="2" charset="2"/>
              </a:rPr>
              <a:t>|B| = .</a:t>
            </a:r>
          </a:p>
          <a:p>
            <a:endParaRPr lang="en-US" altLang="en-US" sz="2800"/>
          </a:p>
          <a:p>
            <a:r>
              <a:rPr lang="en-US" altLang="en-US" sz="2800"/>
              <a:t>3.   </a:t>
            </a:r>
            <a:r>
              <a:rPr lang="en-US" altLang="en-US" sz="2800" i="1"/>
              <a:t>A = N  </a:t>
            </a:r>
            <a:r>
              <a:rPr lang="en-US" altLang="en-US" sz="2800"/>
              <a:t>(the natural numbers)</a:t>
            </a:r>
          </a:p>
          <a:p>
            <a:r>
              <a:rPr lang="en-US" altLang="en-US" sz="2800"/>
              <a:t>      </a:t>
            </a:r>
            <a:r>
              <a:rPr lang="en-US" altLang="en-US" sz="2800" i="1"/>
              <a:t>C = </a:t>
            </a:r>
            <a:r>
              <a:rPr lang="en-US" altLang="en-US" sz="2800">
                <a:sym typeface="Symbol" pitchFamily="2" charset="2"/>
              </a:rPr>
              <a:t>{2</a:t>
            </a:r>
            <a:r>
              <a:rPr lang="en-US" altLang="en-US" sz="2800" i="1">
                <a:sym typeface="Symbol" pitchFamily="2" charset="2"/>
              </a:rPr>
              <a:t>n</a:t>
            </a:r>
            <a:r>
              <a:rPr lang="en-US" altLang="en-US" sz="2800">
                <a:sym typeface="Symbol" pitchFamily="2" charset="2"/>
              </a:rPr>
              <a:t> 1</a:t>
            </a:r>
            <a:r>
              <a:rPr lang="en-US" altLang="en-US" sz="2800" i="1">
                <a:sym typeface="Symbol" pitchFamily="2" charset="2"/>
              </a:rPr>
              <a:t> | n</a:t>
            </a:r>
            <a:r>
              <a:rPr lang="en-US" altLang="en-US" sz="2800">
                <a:sym typeface="Symbol" pitchFamily="2" charset="2"/>
              </a:rPr>
              <a:t>  is a natural number}  (the odd</a:t>
            </a:r>
          </a:p>
          <a:p>
            <a:r>
              <a:rPr lang="en-US" altLang="en-US" sz="2800">
                <a:sym typeface="Symbol" pitchFamily="2" charset="2"/>
              </a:rPr>
              <a:t>		    natural numbers)</a:t>
            </a:r>
          </a:p>
          <a:p>
            <a:r>
              <a:rPr lang="en-US" altLang="en-US" sz="2800"/>
              <a:t>	 </a:t>
            </a:r>
            <a:r>
              <a:rPr lang="en-US" altLang="en-US" sz="2800" i="1">
                <a:sym typeface="Symbol" pitchFamily="2" charset="2"/>
              </a:rPr>
              <a:t>n 2n</a:t>
            </a:r>
            <a:r>
              <a:rPr lang="en-US" altLang="en-US" sz="2800">
                <a:sym typeface="Symbol" pitchFamily="2" charset="2"/>
              </a:rPr>
              <a:t> 1 </a:t>
            </a:r>
            <a:r>
              <a:rPr lang="en-US" altLang="en-US" sz="2800" i="1">
                <a:sym typeface="Symbol" pitchFamily="2" charset="2"/>
              </a:rPr>
              <a:t> </a:t>
            </a:r>
            <a:r>
              <a:rPr lang="en-US" altLang="en-US" sz="2800">
                <a:sym typeface="Symbol" pitchFamily="2" charset="2"/>
              </a:rPr>
              <a:t>is a one-to one correspondence between </a:t>
            </a:r>
          </a:p>
          <a:p>
            <a:r>
              <a:rPr lang="en-US" altLang="en-US" sz="2800">
                <a:sym typeface="Symbol" pitchFamily="2" charset="2"/>
              </a:rPr>
              <a:t>     </a:t>
            </a:r>
            <a:r>
              <a:rPr lang="en-US" altLang="en-US" sz="2800" i="1">
                <a:sym typeface="Symbol" pitchFamily="2" charset="2"/>
              </a:rPr>
              <a:t>A</a:t>
            </a:r>
            <a:r>
              <a:rPr lang="en-US" altLang="en-US" sz="2800">
                <a:sym typeface="Symbol" pitchFamily="2" charset="2"/>
              </a:rPr>
              <a:t>  and  </a:t>
            </a:r>
            <a:r>
              <a:rPr lang="en-US" altLang="en-US" sz="2800" i="1">
                <a:sym typeface="Symbol" pitchFamily="2" charset="2"/>
              </a:rPr>
              <a:t>C.</a:t>
            </a:r>
            <a:r>
              <a:rPr lang="en-US" altLang="en-US" sz="2800">
                <a:sym typeface="Symbol" pitchFamily="2" charset="2"/>
              </a:rPr>
              <a:t>  Therefore,</a:t>
            </a:r>
            <a:r>
              <a:rPr lang="en-US" altLang="en-US" sz="2800" i="1">
                <a:sym typeface="Symbol" pitchFamily="2" charset="2"/>
              </a:rPr>
              <a:t>  |A| = |C|</a:t>
            </a:r>
            <a:r>
              <a:rPr lang="en-US" altLang="en-US" sz="2800">
                <a:sym typeface="Symbol" pitchFamily="2" charset="2"/>
              </a:rPr>
              <a:t>;  </a:t>
            </a:r>
            <a:r>
              <a:rPr lang="en-US" altLang="en-US" sz="2800" i="1">
                <a:sym typeface="Symbol" pitchFamily="2" charset="2"/>
              </a:rPr>
              <a:t>|C| = .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47897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53A3585-0220-F34A-AD3C-177693C74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>
                <a:solidFill>
                  <a:schemeClr val="accent2"/>
                </a:solidFill>
              </a:rPr>
              <a:t>Countable Sets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0836C88A-C94D-4344-AF4A-25C0DBAEA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0"/>
            <a:ext cx="7620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 b="1">
                <a:solidFill>
                  <a:schemeClr val="accent2"/>
                </a:solidFill>
              </a:rPr>
              <a:t>DEFINITIONS:</a:t>
            </a:r>
            <a:r>
              <a:rPr lang="en-US" altLang="en-US" sz="3200"/>
              <a:t>  </a:t>
            </a:r>
          </a:p>
          <a:p>
            <a:r>
              <a:rPr lang="en-US" altLang="en-US" sz="3200"/>
              <a:t>1.  A set  </a:t>
            </a:r>
            <a:r>
              <a:rPr lang="en-US" altLang="en-US" sz="3200" i="1"/>
              <a:t>S</a:t>
            </a:r>
            <a:r>
              <a:rPr lang="en-US" altLang="en-US" sz="3200"/>
              <a:t>  is </a:t>
            </a:r>
            <a:r>
              <a:rPr lang="en-US" altLang="en-US" sz="3200" i="1"/>
              <a:t>finite</a:t>
            </a:r>
            <a:r>
              <a:rPr lang="en-US" altLang="en-US" sz="3200"/>
              <a:t> if there is a one-to-one correspondence between it and the set  </a:t>
            </a:r>
          </a:p>
          <a:p>
            <a:r>
              <a:rPr lang="en-US" altLang="en-US" sz="3200"/>
              <a:t>    {1, 2, 3, . . ., </a:t>
            </a:r>
            <a:r>
              <a:rPr lang="en-US" altLang="en-US" sz="3200" i="1"/>
              <a:t>n</a:t>
            </a:r>
            <a:r>
              <a:rPr lang="en-US" altLang="en-US" sz="3200"/>
              <a:t>}  for some natural number  </a:t>
            </a:r>
            <a:r>
              <a:rPr lang="en-US" altLang="en-US" sz="3200" i="1"/>
              <a:t>n. </a:t>
            </a:r>
          </a:p>
          <a:p>
            <a:endParaRPr lang="en-US" altLang="en-US" sz="3200"/>
          </a:p>
          <a:p>
            <a:r>
              <a:rPr lang="en-US" altLang="en-US" sz="3200"/>
              <a:t>2. A set  </a:t>
            </a:r>
            <a:r>
              <a:rPr lang="en-US" altLang="en-US" sz="3200" i="1"/>
              <a:t>S</a:t>
            </a:r>
            <a:r>
              <a:rPr lang="en-US" altLang="en-US" sz="3200"/>
              <a:t>  is </a:t>
            </a:r>
            <a:r>
              <a:rPr lang="en-US" altLang="en-US" sz="3200" i="1"/>
              <a:t>countably infinite </a:t>
            </a:r>
            <a:r>
              <a:rPr lang="en-US" altLang="en-US" sz="3200"/>
              <a:t>if there is a one-to-one correspondence between it and the natural numbers  </a:t>
            </a:r>
            <a:r>
              <a:rPr lang="en-US" altLang="en-US" sz="3200" i="1"/>
              <a:t>N.</a:t>
            </a:r>
          </a:p>
          <a:p>
            <a:endParaRPr lang="en-US" altLang="en-US" sz="3200" i="1"/>
          </a:p>
          <a:p>
            <a:r>
              <a:rPr lang="en-US" altLang="en-US" sz="3200" i="1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53784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44583"/>
            <a:ext cx="9144000" cy="568234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set </a:t>
            </a:r>
            <a:r>
              <a:rPr lang="en-US" dirty="0"/>
              <a:t>is an unordered collection of distinct objects, called </a:t>
            </a:r>
            <a:r>
              <a:rPr lang="en-US" i="1" dirty="0"/>
              <a:t>elements </a:t>
            </a:r>
            <a:r>
              <a:rPr lang="en-US" dirty="0"/>
              <a:t>or </a:t>
            </a:r>
            <a:r>
              <a:rPr lang="en-US" i="1" dirty="0"/>
              <a:t>members </a:t>
            </a:r>
            <a:r>
              <a:rPr lang="en-US" dirty="0"/>
              <a:t>of the set.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set is said to </a:t>
            </a:r>
            <a:r>
              <a:rPr lang="en-US" i="1" dirty="0"/>
              <a:t>contain </a:t>
            </a:r>
            <a:r>
              <a:rPr lang="en-US" dirty="0"/>
              <a:t>its elements.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write </a:t>
            </a:r>
            <a:r>
              <a:rPr lang="en-US" i="1" dirty="0"/>
              <a:t>a </a:t>
            </a:r>
            <a:r>
              <a:rPr lang="en-US" dirty="0"/>
              <a:t>∈ </a:t>
            </a:r>
            <a:r>
              <a:rPr lang="en-US" i="1" dirty="0"/>
              <a:t>A </a:t>
            </a:r>
            <a:r>
              <a:rPr lang="en-US" dirty="0"/>
              <a:t>to denote that </a:t>
            </a:r>
            <a:r>
              <a:rPr lang="en-US" i="1" dirty="0"/>
              <a:t>a </a:t>
            </a:r>
            <a:r>
              <a:rPr lang="en-US" dirty="0"/>
              <a:t>is an element of the set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notation </a:t>
            </a:r>
            <a:r>
              <a:rPr lang="en-US" i="1" dirty="0"/>
              <a:t>a </a:t>
            </a:r>
            <a:r>
              <a:rPr lang="en-US" dirty="0"/>
              <a:t>∉ </a:t>
            </a:r>
            <a:r>
              <a:rPr lang="en-US" i="1" dirty="0"/>
              <a:t>A </a:t>
            </a:r>
            <a:r>
              <a:rPr lang="en-US" dirty="0"/>
              <a:t>denotes that </a:t>
            </a:r>
            <a:r>
              <a:rPr lang="en-US" i="1" dirty="0"/>
              <a:t>a </a:t>
            </a:r>
            <a:r>
              <a:rPr lang="en-US" dirty="0"/>
              <a:t>is not an element of the set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notation {</a:t>
            </a:r>
            <a:r>
              <a:rPr lang="en-US" i="1" dirty="0"/>
              <a:t>a, b, c, d</a:t>
            </a:r>
            <a:r>
              <a:rPr lang="en-US" dirty="0"/>
              <a:t>} represents the set with the four elements </a:t>
            </a:r>
            <a:r>
              <a:rPr lang="en-US" i="1" dirty="0"/>
              <a:t>a, b, c</a:t>
            </a:r>
            <a:r>
              <a:rPr lang="en-US" dirty="0"/>
              <a:t>, and </a:t>
            </a:r>
            <a:r>
              <a:rPr lang="en-US" i="1" dirty="0"/>
              <a:t>d</a:t>
            </a:r>
            <a:r>
              <a:rPr lang="en-US" dirty="0"/>
              <a:t>. This way of describing a set is known as the </a:t>
            </a:r>
            <a:r>
              <a:rPr lang="en-US" b="1" dirty="0"/>
              <a:t>roster method</a:t>
            </a:r>
            <a:r>
              <a:rPr lang="en-US" dirty="0"/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11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C1A36367-E653-6244-B4FE-288B3B6D1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704851"/>
            <a:ext cx="80930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en-US" sz="3200"/>
              <a:t>A set  </a:t>
            </a:r>
            <a:r>
              <a:rPr lang="en-US" altLang="en-US" sz="3200" i="1"/>
              <a:t>S</a:t>
            </a:r>
            <a:r>
              <a:rPr lang="en-US" altLang="en-US" sz="3200"/>
              <a:t>  is </a:t>
            </a:r>
            <a:r>
              <a:rPr lang="en-US" altLang="en-US" sz="3200" i="1"/>
              <a:t>countable</a:t>
            </a:r>
            <a:r>
              <a:rPr lang="en-US" altLang="en-US" sz="3200"/>
              <a:t> if it is either finite or countably infinite.</a:t>
            </a:r>
          </a:p>
          <a:p>
            <a:pPr>
              <a:buFontTx/>
              <a:buAutoNum type="arabicPeriod" startAt="3"/>
            </a:pPr>
            <a:endParaRPr lang="en-US" altLang="en-US" sz="3200"/>
          </a:p>
          <a:p>
            <a:pPr>
              <a:buFontTx/>
              <a:buAutoNum type="arabicPeriod" startAt="3"/>
            </a:pPr>
            <a:r>
              <a:rPr lang="en-US" altLang="en-US" sz="3200"/>
              <a:t>A set  </a:t>
            </a:r>
            <a:r>
              <a:rPr lang="en-US" altLang="en-US" sz="3200" i="1"/>
              <a:t>S</a:t>
            </a:r>
            <a:r>
              <a:rPr lang="en-US" altLang="en-US" sz="3200"/>
              <a:t>  is </a:t>
            </a:r>
            <a:r>
              <a:rPr lang="en-US" altLang="en-US" sz="3200" i="1"/>
              <a:t>uncountable</a:t>
            </a:r>
            <a:r>
              <a:rPr lang="en-US" altLang="en-US" sz="3200"/>
              <a:t> if it is not countable.</a:t>
            </a:r>
          </a:p>
        </p:txBody>
      </p:sp>
    </p:spTree>
    <p:extLst>
      <p:ext uri="{BB962C8B-B14F-4D97-AF65-F5344CB8AC3E}">
        <p14:creationId xmlns:p14="http://schemas.microsoft.com/office/powerpoint/2010/main" val="361407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E2DB406-044B-0946-A1F0-48BF98BDC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609600"/>
          </a:xfrm>
        </p:spPr>
        <p:txBody>
          <a:bodyPr/>
          <a:lstStyle/>
          <a:p>
            <a:pPr algn="l"/>
            <a:r>
              <a:rPr lang="en-US" altLang="en-US" sz="3200" b="1">
                <a:solidFill>
                  <a:schemeClr val="accent2"/>
                </a:solidFill>
              </a:rPr>
              <a:t>Examples: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703E57E8-D787-4D4A-B3DF-B3A75CA7C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143000"/>
            <a:ext cx="70104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/>
              <a:t>1.  </a:t>
            </a:r>
            <a:r>
              <a:rPr lang="en-US" altLang="en-US" sz="3200" i="1"/>
              <a:t>A = </a:t>
            </a:r>
            <a:r>
              <a:rPr lang="en-US" altLang="en-US" sz="3200"/>
              <a:t>{1, 2, 3, 4, 5, 6, 7},  </a:t>
            </a:r>
          </a:p>
          <a:p>
            <a:r>
              <a:rPr lang="en-US" altLang="en-US" sz="3200">
                <a:sym typeface="Symbol" pitchFamily="2" charset="2"/>
              </a:rPr>
              <a:t>     = </a:t>
            </a:r>
            <a:r>
              <a:rPr lang="en-US" altLang="en-US" sz="3200"/>
              <a:t>{a, b, c, d, . . . x, y, z}</a:t>
            </a:r>
          </a:p>
          <a:p>
            <a:r>
              <a:rPr lang="en-US" altLang="en-US" sz="3200"/>
              <a:t>    are finite sets;  </a:t>
            </a:r>
            <a:r>
              <a:rPr lang="en-US" altLang="en-US" sz="3200" i="1"/>
              <a:t>|A| = 7,  |</a:t>
            </a:r>
            <a:r>
              <a:rPr lang="en-US" altLang="en-US" sz="3200" i="1">
                <a:sym typeface="Symbol" pitchFamily="2" charset="2"/>
              </a:rPr>
              <a:t> | = 26</a:t>
            </a:r>
            <a:r>
              <a:rPr lang="en-US" altLang="en-US" sz="3200"/>
              <a:t> .</a:t>
            </a:r>
          </a:p>
          <a:p>
            <a:endParaRPr lang="en-US" altLang="en-US" sz="3200"/>
          </a:p>
          <a:p>
            <a:r>
              <a:rPr lang="en-US" altLang="en-US" sz="3200"/>
              <a:t>2.  </a:t>
            </a:r>
            <a:r>
              <a:rPr lang="en-US" altLang="en-US" sz="3200" i="1"/>
              <a:t>N  </a:t>
            </a:r>
            <a:r>
              <a:rPr lang="en-US" altLang="en-US" sz="3200"/>
              <a:t>(the natural numbers),  </a:t>
            </a:r>
            <a:r>
              <a:rPr lang="en-US" altLang="en-US" sz="3200" i="1"/>
              <a:t>Z</a:t>
            </a:r>
            <a:r>
              <a:rPr lang="en-US" altLang="en-US" sz="3200"/>
              <a:t>  (the integers),  and  </a:t>
            </a:r>
            <a:r>
              <a:rPr lang="en-US" altLang="en-US" sz="3200" i="1"/>
              <a:t>Q</a:t>
            </a:r>
            <a:r>
              <a:rPr lang="en-US" altLang="en-US" sz="3200"/>
              <a:t>  (the rational numbers)  are countably infnite sets;</a:t>
            </a:r>
          </a:p>
          <a:p>
            <a:endParaRPr lang="en-US" altLang="en-US" sz="3200"/>
          </a:p>
          <a:p>
            <a:r>
              <a:rPr lang="en-US" altLang="en-US" sz="3200"/>
              <a:t>     that is,  </a:t>
            </a:r>
            <a:r>
              <a:rPr lang="en-US" altLang="en-US" sz="3200" i="1"/>
              <a:t>|Q| = |Z| = |N|.</a:t>
            </a:r>
            <a:endParaRPr lang="en-US" altLang="en-US" sz="3200"/>
          </a:p>
          <a:p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9352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6D8998F0-5861-7845-AE1B-AAE379112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773114"/>
            <a:ext cx="788869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/>
              <a:t>3.  </a:t>
            </a:r>
            <a:r>
              <a:rPr lang="en-US" altLang="en-US" sz="3200" i="1"/>
              <a:t>I  </a:t>
            </a:r>
            <a:r>
              <a:rPr lang="en-US" altLang="en-US" sz="3200"/>
              <a:t>(the irrational numbers)  and  </a:t>
            </a:r>
            <a:r>
              <a:rPr lang="en-US" altLang="en-US" sz="3200">
                <a:sym typeface="Symbol" pitchFamily="2" charset="2"/>
              </a:rPr>
              <a:t></a:t>
            </a:r>
          </a:p>
          <a:p>
            <a:r>
              <a:rPr lang="en-US" altLang="en-US" sz="3200">
                <a:sym typeface="Symbol" pitchFamily="2" charset="2"/>
              </a:rPr>
              <a:t>      (the real numbers) are uncountable sets;  </a:t>
            </a:r>
          </a:p>
          <a:p>
            <a:pPr>
              <a:buFont typeface="Symbol" pitchFamily="2" charset="2"/>
              <a:buNone/>
            </a:pPr>
            <a:r>
              <a:rPr lang="en-US" altLang="en-US" sz="3200">
                <a:sym typeface="Symbol" pitchFamily="2" charset="2"/>
              </a:rPr>
              <a:t>     that is</a:t>
            </a:r>
          </a:p>
          <a:p>
            <a:r>
              <a:rPr lang="en-US" altLang="en-US" sz="3200" i="1">
                <a:sym typeface="Symbol" pitchFamily="2" charset="2"/>
              </a:rPr>
              <a:t>     |I| &gt; |N|</a:t>
            </a:r>
            <a:r>
              <a:rPr lang="en-US" altLang="en-US" sz="3200">
                <a:sym typeface="Symbol" pitchFamily="2" charset="2"/>
              </a:rPr>
              <a:t>  and  </a:t>
            </a:r>
            <a:r>
              <a:rPr lang="en-US" altLang="en-US" sz="3200" i="1">
                <a:sym typeface="Symbol" pitchFamily="2" charset="2"/>
              </a:rPr>
              <a:t>| | &gt; |N|.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146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0C326DF-DCD6-2148-A11E-6C9A7CAE4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685800"/>
          </a:xfrm>
        </p:spPr>
        <p:txBody>
          <a:bodyPr/>
          <a:lstStyle/>
          <a:p>
            <a:pPr algn="l"/>
            <a:r>
              <a:rPr lang="en-US" altLang="en-US" sz="3200" b="1">
                <a:solidFill>
                  <a:schemeClr val="accent2"/>
                </a:solidFill>
              </a:rPr>
              <a:t>Some Facts: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4B928105-0165-8546-A2DE-88709628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1314451"/>
            <a:ext cx="78295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sz="3200"/>
              <a:t>A set  </a:t>
            </a:r>
            <a:r>
              <a:rPr lang="en-US" altLang="en-US" sz="3200" i="1"/>
              <a:t>S</a:t>
            </a:r>
            <a:r>
              <a:rPr lang="en-US" altLang="en-US" sz="3200"/>
              <a:t>  is finite if and only if for any proper subset </a:t>
            </a:r>
            <a:r>
              <a:rPr lang="en-US" altLang="en-US" sz="3200" i="1"/>
              <a:t>A </a:t>
            </a:r>
            <a:r>
              <a:rPr lang="en-US" altLang="en-US" sz="3200" i="1">
                <a:sym typeface="Symbol" pitchFamily="2" charset="2"/>
              </a:rPr>
              <a:t> S,  </a:t>
            </a:r>
            <a:r>
              <a:rPr lang="en-US" altLang="en-US" sz="3200" i="1"/>
              <a:t>|A| &lt; |S|</a:t>
            </a:r>
            <a:r>
              <a:rPr lang="en-US" altLang="en-US" sz="3200"/>
              <a:t>;  that is, “proper subsets of a finite set have fewer elements.”</a:t>
            </a:r>
          </a:p>
          <a:p>
            <a:endParaRPr lang="en-US" altLang="en-US" sz="3200"/>
          </a:p>
          <a:p>
            <a:pPr>
              <a:buFontTx/>
              <a:buAutoNum type="arabicPeriod" startAt="2"/>
            </a:pPr>
            <a:r>
              <a:rPr lang="en-US" altLang="en-US" sz="3200"/>
              <a:t>Suppose that  </a:t>
            </a:r>
            <a:r>
              <a:rPr lang="en-US" altLang="en-US" sz="3200" i="1"/>
              <a:t>A</a:t>
            </a:r>
            <a:r>
              <a:rPr lang="en-US" altLang="en-US" sz="3200"/>
              <a:t>  and  </a:t>
            </a:r>
            <a:r>
              <a:rPr lang="en-US" altLang="en-US" sz="3200" i="1"/>
              <a:t>B</a:t>
            </a:r>
            <a:r>
              <a:rPr lang="en-US" altLang="en-US" sz="3200"/>
              <a:t>  are infinite sets and  </a:t>
            </a:r>
            <a:r>
              <a:rPr lang="en-US" altLang="en-US" sz="3200" i="1"/>
              <a:t>A </a:t>
            </a:r>
            <a:r>
              <a:rPr lang="en-US" altLang="en-US" sz="3200" i="1">
                <a:sym typeface="Symbol" pitchFamily="2" charset="2"/>
              </a:rPr>
              <a:t> B.  </a:t>
            </a:r>
            <a:r>
              <a:rPr lang="en-US" altLang="en-US" sz="3200">
                <a:sym typeface="Symbol" pitchFamily="2" charset="2"/>
              </a:rPr>
              <a:t>If  </a:t>
            </a:r>
            <a:r>
              <a:rPr lang="en-US" altLang="en-US" sz="3200" i="1">
                <a:sym typeface="Symbol" pitchFamily="2" charset="2"/>
              </a:rPr>
              <a:t>B</a:t>
            </a:r>
            <a:r>
              <a:rPr lang="en-US" altLang="en-US" sz="3200">
                <a:sym typeface="Symbol" pitchFamily="2" charset="2"/>
              </a:rPr>
              <a:t>  is countably infinite then  </a:t>
            </a:r>
            <a:r>
              <a:rPr lang="en-US" altLang="en-US" sz="3200" i="1">
                <a:sym typeface="Symbol" pitchFamily="2" charset="2"/>
              </a:rPr>
              <a:t>A  </a:t>
            </a:r>
            <a:r>
              <a:rPr lang="en-US" altLang="en-US" sz="3200">
                <a:sym typeface="Symbol" pitchFamily="2" charset="2"/>
              </a:rPr>
              <a:t>is countably infinite and  </a:t>
            </a:r>
            <a:r>
              <a:rPr lang="en-US" altLang="en-US" sz="3200" i="1"/>
              <a:t>|A| = |B|.</a:t>
            </a:r>
          </a:p>
          <a:p>
            <a:endParaRPr lang="en-US" altLang="en-US" sz="3200" i="1"/>
          </a:p>
        </p:txBody>
      </p:sp>
    </p:spTree>
    <p:extLst>
      <p:ext uri="{BB962C8B-B14F-4D97-AF65-F5344CB8AC3E}">
        <p14:creationId xmlns:p14="http://schemas.microsoft.com/office/powerpoint/2010/main" val="3837601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9EF032E1-06FF-7540-8172-CB41989F9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857251"/>
            <a:ext cx="798705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/>
              <a:t>3. Every subset of a countable set is countable. </a:t>
            </a:r>
          </a:p>
          <a:p>
            <a:endParaRPr lang="en-US" altLang="en-US" sz="3200"/>
          </a:p>
          <a:p>
            <a:pPr>
              <a:buFontTx/>
              <a:buAutoNum type="arabicPeriod" startAt="4"/>
            </a:pPr>
            <a:r>
              <a:rPr lang="en-US" altLang="en-US" sz="3200"/>
              <a:t>If  </a:t>
            </a:r>
            <a:r>
              <a:rPr lang="en-US" altLang="en-US" sz="3200" i="1"/>
              <a:t>A</a:t>
            </a:r>
            <a:r>
              <a:rPr lang="en-US" altLang="en-US" sz="3200"/>
              <a:t>  and  </a:t>
            </a:r>
            <a:r>
              <a:rPr lang="en-US" altLang="en-US" sz="3200" i="1"/>
              <a:t>B</a:t>
            </a:r>
            <a:r>
              <a:rPr lang="en-US" altLang="en-US" sz="3200"/>
              <a:t>  are countable sets, then  </a:t>
            </a:r>
            <a:r>
              <a:rPr lang="en-US" altLang="en-US" sz="3200" i="1"/>
              <a:t>A </a:t>
            </a:r>
            <a:r>
              <a:rPr lang="en-US" altLang="en-US" sz="3200">
                <a:sym typeface="Symbol" pitchFamily="2" charset="2"/>
              </a:rPr>
              <a:t> </a:t>
            </a:r>
            <a:r>
              <a:rPr lang="en-US" altLang="en-US" sz="3200" i="1">
                <a:sym typeface="Symbol" pitchFamily="2" charset="2"/>
              </a:rPr>
              <a:t>B</a:t>
            </a:r>
            <a:r>
              <a:rPr lang="en-US" altLang="en-US" sz="3200">
                <a:sym typeface="Symbol" pitchFamily="2" charset="2"/>
              </a:rPr>
              <a:t> </a:t>
            </a:r>
          </a:p>
          <a:p>
            <a:r>
              <a:rPr lang="en-US" altLang="en-US" sz="3200">
                <a:sym typeface="Symbol" pitchFamily="2" charset="2"/>
              </a:rPr>
              <a:t>     is a countable set.</a:t>
            </a:r>
            <a:endParaRPr lang="en-US" altLang="en-US" sz="3200"/>
          </a:p>
          <a:p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344814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16C23E2-D85E-5F44-8BE2-3DA7B61DC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533400"/>
          </a:xfrm>
        </p:spPr>
        <p:txBody>
          <a:bodyPr/>
          <a:lstStyle/>
          <a:p>
            <a:pPr algn="l"/>
            <a:r>
              <a:rPr lang="en-US" altLang="en-US" sz="3200" b="1">
                <a:solidFill>
                  <a:schemeClr val="accent2"/>
                </a:solidFill>
              </a:rPr>
              <a:t>Irrational Numbers, Real Numbers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F37DF3BF-E4F1-8F4C-AA59-E4F057AE8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1390650"/>
            <a:ext cx="115855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1"/>
              <a:t>Irrational numbers</a:t>
            </a:r>
            <a:r>
              <a:rPr lang="en-US" altLang="en-US"/>
              <a:t>:  “points on the real line </a:t>
            </a:r>
          </a:p>
          <a:p>
            <a:r>
              <a:rPr lang="en-US" altLang="en-US"/>
              <a:t>that are not rational points”;  decimals that </a:t>
            </a:r>
          </a:p>
          <a:p>
            <a:r>
              <a:rPr lang="en-US" altLang="en-US"/>
              <a:t>are neither repeating nor terminating.</a:t>
            </a:r>
          </a:p>
          <a:p>
            <a:endParaRPr lang="en-US" altLang="en-US"/>
          </a:p>
          <a:p>
            <a:r>
              <a:rPr lang="en-US" altLang="en-US" i="1"/>
              <a:t>Real numbers</a:t>
            </a:r>
            <a:r>
              <a:rPr lang="en-US" altLang="en-US"/>
              <a:t>:  “rationals” </a:t>
            </a:r>
            <a:r>
              <a:rPr lang="en-US" altLang="en-US">
                <a:sym typeface="Symbol" pitchFamily="2" charset="2"/>
              </a:rPr>
              <a:t> “irrationals”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507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5BFB591-CBAA-DB4C-9F49-33EC4EB06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>
                <a:solidFill>
                  <a:schemeClr val="accent2"/>
                </a:solidFill>
              </a:rPr>
              <a:t>Other examples of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en-US" altLang="en-US" sz="3200" b="1">
                <a:solidFill>
                  <a:schemeClr val="accent2"/>
                </a:solidFill>
              </a:rPr>
              <a:t>irrational numbers: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2D4F9CD0-BED4-104D-8050-8EDFE95F3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1273176"/>
            <a:ext cx="44996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Square roots of rational numbers that are not </a:t>
            </a:r>
          </a:p>
          <a:p>
            <a:r>
              <a:rPr lang="en-US" altLang="en-US"/>
              <a:t>perfect squares.</a:t>
            </a:r>
          </a:p>
          <a:p>
            <a:endParaRPr lang="en-US" altLang="en-US"/>
          </a:p>
          <a:p>
            <a:r>
              <a:rPr lang="en-US" altLang="en-US"/>
              <a:t>Cube roots of rational numbers that are not </a:t>
            </a:r>
          </a:p>
          <a:p>
            <a:r>
              <a:rPr lang="en-US" altLang="en-US"/>
              <a:t>perfect cubes.</a:t>
            </a:r>
          </a:p>
          <a:p>
            <a:endParaRPr lang="en-US" altLang="en-US"/>
          </a:p>
          <a:p>
            <a:r>
              <a:rPr lang="en-US" altLang="en-US"/>
              <a:t>And so on.</a:t>
            </a:r>
          </a:p>
          <a:p>
            <a:endParaRPr lang="en-US" altLang="en-US"/>
          </a:p>
          <a:p>
            <a:pPr>
              <a:buFont typeface="Mathematica1" pitchFamily="2" charset="2"/>
              <a:buNone/>
            </a:pPr>
            <a:r>
              <a:rPr lang="en-US" altLang="en-US">
                <a:sym typeface="Symbol" pitchFamily="2" charset="2"/>
              </a:rPr>
              <a:t> </a:t>
            </a:r>
            <a:r>
              <a:rPr lang="en-US" altLang="en-US">
                <a:sym typeface="Mathematica1" pitchFamily="2" charset="2"/>
              </a:rPr>
              <a:t> 3.14159,    </a:t>
            </a:r>
            <a:r>
              <a:rPr lang="en-US" altLang="en-US" i="1">
                <a:sym typeface="Mathematica1" pitchFamily="2" charset="2"/>
              </a:rPr>
              <a:t>e </a:t>
            </a:r>
            <a:r>
              <a:rPr lang="en-US" altLang="en-US" i="1">
                <a:sym typeface="Symbol" pitchFamily="2" charset="2"/>
              </a:rPr>
              <a:t></a:t>
            </a:r>
            <a:r>
              <a:rPr lang="en-US" altLang="en-US" i="1">
                <a:sym typeface="Mathematica1" pitchFamily="2" charset="2"/>
              </a:rPr>
              <a:t> </a:t>
            </a:r>
            <a:r>
              <a:rPr lang="en-US" altLang="en-US">
                <a:sym typeface="Mathematica1" pitchFamily="2" charset="2"/>
              </a:rPr>
              <a:t>2.7182182845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079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09B85B35-A923-FB4E-AB14-8545492CD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6" y="857250"/>
            <a:ext cx="453104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Mathematica1" pitchFamily="2" charset="2"/>
              <a:buNone/>
            </a:pPr>
            <a:r>
              <a:rPr lang="en-US" altLang="en-US" i="1"/>
              <a:t>Algebraic numbers</a:t>
            </a:r>
            <a:r>
              <a:rPr lang="en-US" altLang="en-US"/>
              <a:t> – </a:t>
            </a:r>
          </a:p>
          <a:p>
            <a:pPr>
              <a:buFont typeface="Mathematica1" pitchFamily="2" charset="2"/>
              <a:buNone/>
            </a:pPr>
            <a:r>
              <a:rPr lang="en-US" altLang="en-US"/>
              <a:t>roots of polynomials with integer coefficients. </a:t>
            </a:r>
          </a:p>
          <a:p>
            <a:pPr>
              <a:buFont typeface="Mathematica1" pitchFamily="2" charset="2"/>
              <a:buNone/>
            </a:pPr>
            <a:endParaRPr lang="en-US" altLang="en-US" i="1"/>
          </a:p>
          <a:p>
            <a:pPr>
              <a:buFont typeface="Mathematica1" pitchFamily="2" charset="2"/>
              <a:buNone/>
            </a:pPr>
            <a:r>
              <a:rPr lang="en-US" altLang="en-US" i="1"/>
              <a:t>Transcendental numbers</a:t>
            </a:r>
            <a:r>
              <a:rPr lang="en-US" altLang="en-US"/>
              <a:t> – </a:t>
            </a:r>
          </a:p>
          <a:p>
            <a:pPr>
              <a:buFont typeface="Mathematica1" pitchFamily="2" charset="2"/>
              <a:buNone/>
            </a:pPr>
            <a:r>
              <a:rPr lang="en-US" altLang="en-US"/>
              <a:t>irrational numbers that are not algebraic.</a:t>
            </a:r>
            <a:endParaRPr lang="en-US" altLang="en-US" i="1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34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7405D37D-657B-234F-A9D6-5B39E0AE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04800"/>
            <a:ext cx="472693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THEOREM:  </a:t>
            </a:r>
            <a:r>
              <a:rPr lang="en-US" altLang="en-US"/>
              <a:t>The real numbers are </a:t>
            </a:r>
          </a:p>
          <a:p>
            <a:r>
              <a:rPr lang="en-US" altLang="en-US"/>
              <a:t>uncountable!</a:t>
            </a:r>
          </a:p>
          <a:p>
            <a:endParaRPr lang="en-US" altLang="en-US"/>
          </a:p>
          <a:p>
            <a:r>
              <a:rPr lang="en-US" altLang="en-US"/>
              <a:t>Proof:  Consider the real numbers on the</a:t>
            </a:r>
          </a:p>
          <a:p>
            <a:r>
              <a:rPr lang="en-US" altLang="en-US"/>
              <a:t>interval  [0,1].  Suppose they are countable.</a:t>
            </a:r>
          </a:p>
          <a:p>
            <a:r>
              <a:rPr lang="en-US" altLang="en-US"/>
              <a:t>Then </a:t>
            </a:r>
            <a:r>
              <a:rPr lang="en-US" altLang="en-US" b="1"/>
              <a:t>. . .   </a:t>
            </a:r>
          </a:p>
          <a:p>
            <a:r>
              <a:rPr lang="en-US" altLang="en-US"/>
              <a:t>Arrive at a contradiction.</a:t>
            </a:r>
          </a:p>
          <a:p>
            <a:endParaRPr lang="en-US" altLang="en-US"/>
          </a:p>
          <a:p>
            <a:r>
              <a:rPr lang="en-US" altLang="en-US" b="1"/>
              <a:t>COROLLARY:  </a:t>
            </a:r>
            <a:r>
              <a:rPr lang="en-US" altLang="en-US"/>
              <a:t>The irrational numbers</a:t>
            </a:r>
          </a:p>
          <a:p>
            <a:r>
              <a:rPr lang="en-US" altLang="en-US"/>
              <a:t>are uncountable.</a:t>
            </a:r>
          </a:p>
          <a:p>
            <a:r>
              <a:rPr lang="en-US" altLang="en-US"/>
              <a:t>Proof:  </a:t>
            </a:r>
            <a:r>
              <a:rPr lang="en-US" altLang="en-US" i="1"/>
              <a:t>Real numbers</a:t>
            </a:r>
            <a:r>
              <a:rPr lang="en-US" altLang="en-US"/>
              <a:t>:  “rationals” </a:t>
            </a:r>
            <a:r>
              <a:rPr lang="en-US" altLang="en-US">
                <a:sym typeface="Symbol" pitchFamily="2" charset="2"/>
              </a:rPr>
              <a:t> “irrationals”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98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44583"/>
            <a:ext cx="9144000" cy="56823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Another way to describe a set is to use </a:t>
            </a:r>
            <a:r>
              <a:rPr lang="en-US" b="1" dirty="0"/>
              <a:t>set builder </a:t>
            </a:r>
            <a:r>
              <a:rPr lang="en-US" dirty="0"/>
              <a:t>notation. We characterize all those elements in the set by stating the property or properties they must have to be members.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general form of this notation is {</a:t>
            </a:r>
            <a:r>
              <a:rPr lang="en-US" i="1" dirty="0"/>
              <a:t>x </a:t>
            </a:r>
            <a:r>
              <a:rPr lang="en-US" dirty="0"/>
              <a:t>∣ </a:t>
            </a:r>
            <a:r>
              <a:rPr lang="en-US" i="1" dirty="0"/>
              <a:t>x </a:t>
            </a:r>
            <a:r>
              <a:rPr lang="en-US" dirty="0"/>
              <a:t>has property </a:t>
            </a:r>
            <a:r>
              <a:rPr lang="en-US" i="1" dirty="0"/>
              <a:t>P</a:t>
            </a:r>
            <a:r>
              <a:rPr lang="en-US" dirty="0"/>
              <a:t>} and is read “the set of all </a:t>
            </a:r>
            <a:r>
              <a:rPr lang="en-US" i="1" dirty="0"/>
              <a:t>x </a:t>
            </a:r>
            <a:r>
              <a:rPr lang="en-US" dirty="0"/>
              <a:t>such that </a:t>
            </a:r>
            <a:r>
              <a:rPr lang="en-US" i="1" dirty="0"/>
              <a:t>x </a:t>
            </a:r>
            <a:r>
              <a:rPr lang="en-US" dirty="0"/>
              <a:t>has </a:t>
            </a:r>
            <a:r>
              <a:rPr lang="en-IN" dirty="0"/>
              <a:t>property </a:t>
            </a:r>
            <a:r>
              <a:rPr lang="en-IN" i="1" dirty="0"/>
              <a:t>P</a:t>
            </a:r>
            <a:r>
              <a:rPr lang="en-IN" dirty="0"/>
              <a:t>.”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O </a:t>
            </a:r>
            <a:r>
              <a:rPr lang="en-US" dirty="0"/>
              <a:t>= {</a:t>
            </a:r>
            <a:r>
              <a:rPr lang="en-US" i="1" dirty="0"/>
              <a:t>x </a:t>
            </a:r>
            <a:r>
              <a:rPr lang="en-US" dirty="0"/>
              <a:t>∣ </a:t>
            </a:r>
            <a:r>
              <a:rPr lang="en-US" i="1" dirty="0"/>
              <a:t>x </a:t>
            </a:r>
            <a:r>
              <a:rPr lang="en-US" dirty="0"/>
              <a:t>is an odd positive integer less than 10}</a:t>
            </a:r>
            <a:endParaRPr lang="en-US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O </a:t>
            </a:r>
            <a:r>
              <a:rPr lang="en-US" dirty="0"/>
              <a:t>= {</a:t>
            </a:r>
            <a:r>
              <a:rPr lang="en-US" i="1" dirty="0"/>
              <a:t>x </a:t>
            </a:r>
            <a:r>
              <a:rPr lang="en-US" dirty="0"/>
              <a:t>∈ </a:t>
            </a:r>
            <a:r>
              <a:rPr lang="en-US" b="1" dirty="0"/>
              <a:t>Z</a:t>
            </a:r>
            <a:r>
              <a:rPr lang="en-US" dirty="0"/>
              <a:t>+ ∣ </a:t>
            </a:r>
            <a:r>
              <a:rPr lang="en-US" i="1" dirty="0"/>
              <a:t>x </a:t>
            </a:r>
            <a:r>
              <a:rPr lang="en-US" dirty="0"/>
              <a:t>is odd and </a:t>
            </a:r>
            <a:r>
              <a:rPr lang="en-US" i="1" dirty="0"/>
              <a:t>x &lt; </a:t>
            </a:r>
            <a:r>
              <a:rPr lang="en-US" dirty="0"/>
              <a:t>10}</a:t>
            </a:r>
            <a:r>
              <a:rPr lang="en-US" i="1" dirty="0"/>
              <a:t>.</a:t>
            </a:r>
          </a:p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Two sets are </a:t>
            </a:r>
            <a:r>
              <a:rPr lang="en-US" i="1" dirty="0"/>
              <a:t>equal </a:t>
            </a:r>
            <a:r>
              <a:rPr lang="en-US" dirty="0"/>
              <a:t>if and only if they have the same elements. If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are sets, then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are equal if and only if ∀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∈ </a:t>
            </a:r>
            <a:r>
              <a:rPr lang="en-US" i="1" dirty="0"/>
              <a:t>A </a:t>
            </a:r>
            <a:r>
              <a:rPr lang="en-US" dirty="0"/>
              <a:t>↔ </a:t>
            </a:r>
            <a:r>
              <a:rPr lang="en-US" i="1" dirty="0"/>
              <a:t>x </a:t>
            </a:r>
            <a:r>
              <a:rPr lang="en-US" dirty="0"/>
              <a:t>∈ </a:t>
            </a:r>
            <a:r>
              <a:rPr lang="en-US" i="1" dirty="0"/>
              <a:t>B</a:t>
            </a:r>
            <a:r>
              <a:rPr lang="en-US" dirty="0"/>
              <a:t>). We write </a:t>
            </a:r>
            <a:r>
              <a:rPr lang="en-US" i="1" dirty="0"/>
              <a:t>A </a:t>
            </a:r>
            <a:r>
              <a:rPr lang="en-US" dirty="0"/>
              <a:t>= </a:t>
            </a:r>
            <a:r>
              <a:rPr lang="en-US" i="1" dirty="0"/>
              <a:t>B </a:t>
            </a:r>
            <a:r>
              <a:rPr lang="en-US" dirty="0"/>
              <a:t>if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are equal </a:t>
            </a:r>
            <a:r>
              <a:rPr lang="en-IN" dirty="0"/>
              <a:t>sets.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Are {1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5} and {3</a:t>
            </a:r>
            <a:r>
              <a:rPr lang="en-US" i="1" dirty="0"/>
              <a:t>, </a:t>
            </a:r>
            <a:r>
              <a:rPr lang="en-US" dirty="0"/>
              <a:t>5</a:t>
            </a:r>
            <a:r>
              <a:rPr lang="en-US" i="1" dirty="0"/>
              <a:t>, </a:t>
            </a:r>
            <a:r>
              <a:rPr lang="en-US" dirty="0"/>
              <a:t>1} equal?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20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94" y="388710"/>
            <a:ext cx="10515600" cy="6038216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THE EMPTY SET: </a:t>
            </a:r>
            <a:r>
              <a:rPr lang="en-US" dirty="0"/>
              <a:t>There is a special set that has no elements. This set is called the </a:t>
            </a:r>
            <a:r>
              <a:rPr lang="en-US" b="1" dirty="0"/>
              <a:t>empty set</a:t>
            </a:r>
            <a:r>
              <a:rPr lang="en-US" dirty="0"/>
              <a:t>, or </a:t>
            </a:r>
            <a:r>
              <a:rPr lang="en-US" b="1" dirty="0"/>
              <a:t>null set</a:t>
            </a:r>
            <a:r>
              <a:rPr lang="en-US" dirty="0"/>
              <a:t>, and is denoted by ∅.</a:t>
            </a:r>
          </a:p>
          <a:p>
            <a:r>
              <a:rPr lang="en-US" dirty="0"/>
              <a:t>A set with one element is called a </a:t>
            </a:r>
            <a:r>
              <a:rPr lang="en-US" b="1" dirty="0"/>
              <a:t>singleton set</a:t>
            </a:r>
            <a:r>
              <a:rPr lang="en-US" dirty="0"/>
              <a:t>. </a:t>
            </a:r>
          </a:p>
          <a:p>
            <a:r>
              <a:rPr lang="en-US" dirty="0"/>
              <a:t>Is the set A=</a:t>
            </a:r>
            <a:r>
              <a:rPr lang="en-IN" dirty="0"/>
              <a:t>{∅} empty? Or singleton?</a:t>
            </a:r>
            <a:r>
              <a:rPr lang="en-US" dirty="0"/>
              <a:t>. </a:t>
            </a:r>
          </a:p>
          <a:p>
            <a:r>
              <a:rPr lang="en-US" dirty="0"/>
              <a:t>The set A={∅} is a singleton set.</a:t>
            </a:r>
            <a:endParaRPr lang="en-I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9194" y="790303"/>
            <a:ext cx="6019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  <a:buFontTx/>
              <a:buChar char="•"/>
            </a:pP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A = {9, 2, 7, -3}, B = {7, 9, -3, 2} :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3794" y="790303"/>
            <a:ext cx="137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</a:pPr>
            <a:r>
              <a:rPr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A = B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9194" y="1476103"/>
            <a:ext cx="6019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  <a:buFontTx/>
              <a:buChar char="•"/>
            </a:pP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A = {dog, cat, horse}, </a:t>
            </a:r>
            <a:b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</a:b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  B = {cat, horse, squirrel, dog} :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953794" y="1933303"/>
            <a:ext cx="137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</a:pP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A </a:t>
            </a:r>
            <a:r>
              <a:rPr lang="en-US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!=</a:t>
            </a: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B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29194" y="2542903"/>
            <a:ext cx="6019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  <a:buFontTx/>
              <a:buChar char="•"/>
            </a:pPr>
            <a:r>
              <a:rPr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A = {dog, cat, horse}, </a:t>
            </a:r>
            <a:br>
              <a:rPr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</a:br>
            <a:r>
              <a:rPr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  B = {cat, horse, dog, dog} :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953794" y="3000103"/>
            <a:ext cx="137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</a:pPr>
            <a:r>
              <a:rPr lang="en-US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A = B</a:t>
            </a:r>
          </a:p>
        </p:txBody>
      </p:sp>
    </p:spTree>
    <p:extLst>
      <p:ext uri="{BB962C8B-B14F-4D97-AF65-F5344CB8AC3E}">
        <p14:creationId xmlns:p14="http://schemas.microsoft.com/office/powerpoint/2010/main" val="5151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80606" y="859971"/>
            <a:ext cx="8229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36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A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 B           “A is a subset of B”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A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 B if and only if every element of A is also  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          an element of B.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We can write it as: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A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 B   x (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xA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 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xB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Comic Sans MS"/>
                <a:ea typeface="+mn-ea"/>
                <a:cs typeface="+mn-cs"/>
                <a:sym typeface="Symbol" panose="05050102010706020507" pitchFamily="18" charset="2"/>
              </a:rPr>
              <a:t>Examples: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80606" y="3984171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A = {3, 9}, B = {5, 9, 1, 3},           A </a:t>
            </a:r>
            <a:r>
              <a:rPr lang="en-US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</a:t>
            </a: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 B ?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514806" y="398417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true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80606" y="4669971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A = {3, 3, 3, 9}, B = {5, 9, 1, 3},   A </a:t>
            </a:r>
            <a:r>
              <a:rPr lang="en-US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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 B ?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514806" y="535577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false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514806" y="466997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true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580606" y="5355771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A = {1, 2, 3}, B = {2, 3, 4},           A </a:t>
            </a:r>
            <a:r>
              <a:rPr lang="en-US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</a:t>
            </a:r>
            <a:r>
              <a:rPr lang="en-US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sym typeface="Symbol" panose="05050102010706020507" pitchFamily="18" charset="2"/>
              </a:rPr>
              <a:t> B ?</a:t>
            </a:r>
          </a:p>
        </p:txBody>
      </p:sp>
    </p:spTree>
    <p:extLst>
      <p:ext uri="{BB962C8B-B14F-4D97-AF65-F5344CB8AC3E}">
        <p14:creationId xmlns:p14="http://schemas.microsoft.com/office/powerpoint/2010/main" val="1416659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4949" y="859971"/>
            <a:ext cx="1128630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36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Useful rules:</a:t>
            </a:r>
          </a:p>
          <a:p>
            <a:pPr marL="0" lvl="0" indent="0"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A = B  (A  B)  (B A) </a:t>
            </a:r>
          </a:p>
          <a:p>
            <a:pPr marL="0" lvl="0" indent="0"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(A  B) (B  C)  A  C</a:t>
            </a:r>
          </a:p>
          <a:p>
            <a:pPr marL="0" lvl="0" indent="0"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  A for any set A  (but   A may not hold for any set A)</a:t>
            </a:r>
          </a:p>
          <a:p>
            <a:pPr marL="0" lvl="0" indent="0"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A  A for any set A</a:t>
            </a:r>
          </a:p>
          <a:p>
            <a:pPr marL="0" lvl="0" indent="0">
              <a:lnSpc>
                <a:spcPct val="90000"/>
              </a:lnSpc>
              <a:defRPr/>
            </a:pPr>
            <a:endParaRPr lang="en-US" altLang="en-US" sz="2800" dirty="0">
              <a:solidFill>
                <a:srgbClr val="C00000"/>
              </a:solidFill>
              <a:latin typeface="Comic Sans MS"/>
              <a:sym typeface="Symbol" panose="05050102010706020507" pitchFamily="18" charset="2"/>
            </a:endParaRPr>
          </a:p>
          <a:p>
            <a:pPr marL="0" lvl="0" indent="0">
              <a:lnSpc>
                <a:spcPct val="90000"/>
              </a:lnSpc>
              <a:defRPr/>
            </a:pPr>
            <a:endParaRPr lang="en-US" altLang="en-US" sz="2800" dirty="0">
              <a:solidFill>
                <a:srgbClr val="C00000"/>
              </a:solidFill>
              <a:latin typeface="Comic Sans MS"/>
              <a:sym typeface="Symbol" panose="05050102010706020507" pitchFamily="18" charset="2"/>
            </a:endParaRPr>
          </a:p>
          <a:p>
            <a:pPr marL="0" lvl="0" indent="0"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For every set S, (</a:t>
            </a:r>
            <a:r>
              <a:rPr lang="en-US" altLang="en-US" sz="2800" dirty="0" err="1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) ∅ ⊆ S and (ii) S ⊆ S.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532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4949" y="615270"/>
            <a:ext cx="11286307" cy="256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36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Let S be a set. If there are exactly n distinct elements in S where n is a nonnegative integer, we say that S is a finite set and that n is the cardinality of S. </a:t>
            </a:r>
          </a:p>
          <a:p>
            <a:pPr marL="0" lvl="0" indent="0"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The notation n(S) or |S| will denote the number of elements in a set S.</a:t>
            </a:r>
          </a:p>
          <a:p>
            <a:pPr marL="0" lvl="0" indent="0">
              <a:lnSpc>
                <a:spcPct val="90000"/>
              </a:lnSpc>
              <a:defRPr/>
            </a:pPr>
            <a:endParaRPr lang="en-US" altLang="en-US" sz="2800" dirty="0">
              <a:solidFill>
                <a:srgbClr val="C00000"/>
              </a:solidFill>
              <a:latin typeface="Comic Sans MS"/>
              <a:sym typeface="Symbol" panose="05050102010706020507" pitchFamily="18" charset="2"/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EXAMPLE 1</a:t>
            </a:r>
            <a:r>
              <a:rPr lang="en-US" dirty="0">
                <a:solidFill>
                  <a:schemeClr val="tx1"/>
                </a:solidFill>
              </a:rPr>
              <a:t> Let </a:t>
            </a:r>
            <a:r>
              <a:rPr lang="en-US" i="1" dirty="0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be the set of letters in the English alphabet. Then |</a:t>
            </a:r>
            <a:r>
              <a:rPr lang="en-US" i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| = 26. </a:t>
            </a:r>
          </a:p>
          <a:p>
            <a:r>
              <a:rPr lang="en-US" u="sng" dirty="0">
                <a:solidFill>
                  <a:schemeClr val="tx1"/>
                </a:solidFill>
              </a:rPr>
              <a:t>EXAMPLE 2</a:t>
            </a:r>
            <a:r>
              <a:rPr lang="en-US" dirty="0">
                <a:solidFill>
                  <a:schemeClr val="tx1"/>
                </a:solidFill>
              </a:rPr>
              <a:t> Because the null set has no elements, it follows that |∅| = 0.</a:t>
            </a:r>
            <a:endParaRPr lang="en-US" altLang="en-US" sz="2800" dirty="0">
              <a:solidFill>
                <a:schemeClr val="tx1"/>
              </a:solidFill>
              <a:latin typeface="Comic Sans M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40556" y="5844094"/>
            <a:ext cx="11286307" cy="78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36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0000"/>
              </a:lnSpc>
              <a:defRPr/>
            </a:pPr>
            <a:r>
              <a:rPr lang="en-US" altLang="en-US" sz="2800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A set is said to be infinite if it is not finite. (We will come back to this in a while)</a:t>
            </a:r>
          </a:p>
          <a:p>
            <a:pPr marL="0" lvl="0" indent="0">
              <a:lnSpc>
                <a:spcPct val="90000"/>
              </a:lnSpc>
              <a:defRPr/>
            </a:pPr>
            <a:endParaRPr lang="en-US" altLang="en-US" sz="1600" dirty="0">
              <a:solidFill>
                <a:schemeClr val="tx1"/>
              </a:solidFill>
              <a:latin typeface="Comic Sans MS"/>
              <a:sym typeface="Symbol" panose="05050102010706020507" pitchFamily="18" charset="2"/>
            </a:endParaRPr>
          </a:p>
          <a:p>
            <a:pPr marL="0" lvl="0" indent="0">
              <a:lnSpc>
                <a:spcPct val="90000"/>
              </a:lnSpc>
              <a:defRPr/>
            </a:pPr>
            <a:endParaRPr lang="en-US" altLang="en-US" sz="2800" dirty="0">
              <a:solidFill>
                <a:srgbClr val="C00000"/>
              </a:solidFill>
              <a:latin typeface="Comic Sans MS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897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0263" y="859971"/>
            <a:ext cx="11286307" cy="521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36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90000"/>
              </a:lnSpc>
              <a:defRPr/>
            </a:pPr>
            <a:r>
              <a:rPr lang="en-US" altLang="en-US" sz="2800" u="sng" dirty="0">
                <a:solidFill>
                  <a:srgbClr val="C00000"/>
                </a:solidFill>
                <a:latin typeface="Comic Sans MS"/>
                <a:sym typeface="Symbol" panose="05050102010706020507" pitchFamily="18" charset="2"/>
              </a:rPr>
              <a:t>Set Operations</a:t>
            </a:r>
          </a:p>
          <a:p>
            <a:pPr marL="457200" lvl="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effectLst/>
                <a:latin typeface="Comic Sans MS"/>
                <a:sym typeface="Symbol" panose="05050102010706020507" pitchFamily="18" charset="2"/>
              </a:rPr>
              <a:t>Let A and B be sets. The union of the sets A and B, denoted by A ∪ B, is the set that contains those elements that are either in A or in B, or in both.</a:t>
            </a:r>
            <a:endParaRPr lang="en-US" sz="2400" u="sng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Comic Sans MS"/>
              </a:rPr>
              <a:t>Let A and B be sets. The intersection of the sets A and B, denoted by A ∩ B, is the set containing those elements in both A and B.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Comic Sans MS"/>
              </a:rPr>
              <a:t>Two sets are called disjoint if their intersection is the empty set.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Comic Sans MS"/>
              </a:rPr>
              <a:t>Let A and B be sets. The difference of A and B, denoted by A − B, is the set containing those elements that are in A but not in B. The difference of A and B is also called the complement of B with respect to 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effectLst/>
              <a:latin typeface="Comic Sans MS"/>
            </a:endParaRPr>
          </a:p>
          <a:p>
            <a:pPr marL="0" indent="0" algn="just"/>
            <a:r>
              <a:rPr lang="en-US" sz="2800" dirty="0">
                <a:solidFill>
                  <a:srgbClr val="FFC000"/>
                </a:solidFill>
              </a:rPr>
              <a:t>The difference of sets </a:t>
            </a:r>
            <a:r>
              <a:rPr lang="en-US" sz="2800" i="1" dirty="0">
                <a:solidFill>
                  <a:srgbClr val="FFC000"/>
                </a:solidFill>
              </a:rPr>
              <a:t>A </a:t>
            </a:r>
            <a:r>
              <a:rPr lang="en-US" sz="2800" dirty="0">
                <a:solidFill>
                  <a:srgbClr val="FFC000"/>
                </a:solidFill>
              </a:rPr>
              <a:t>and </a:t>
            </a:r>
            <a:r>
              <a:rPr lang="en-US" sz="2800" i="1" dirty="0">
                <a:solidFill>
                  <a:srgbClr val="FFC000"/>
                </a:solidFill>
              </a:rPr>
              <a:t>B </a:t>
            </a:r>
            <a:r>
              <a:rPr lang="en-US" sz="2800" dirty="0">
                <a:solidFill>
                  <a:srgbClr val="FFC000"/>
                </a:solidFill>
              </a:rPr>
              <a:t>is sometimes denoted by </a:t>
            </a:r>
            <a:r>
              <a:rPr lang="en-US" sz="2800" i="1" dirty="0">
                <a:solidFill>
                  <a:srgbClr val="FFC000"/>
                </a:solidFill>
              </a:rPr>
              <a:t>A</a:t>
            </a:r>
            <a:r>
              <a:rPr lang="en-US" sz="2800" dirty="0">
                <a:solidFill>
                  <a:srgbClr val="FFC000"/>
                </a:solidFill>
              </a:rPr>
              <a:t>∖</a:t>
            </a:r>
            <a:r>
              <a:rPr lang="en-US" sz="2800" i="1" dirty="0">
                <a:solidFill>
                  <a:srgbClr val="FFC000"/>
                </a:solidFill>
              </a:rPr>
              <a:t>B</a:t>
            </a:r>
            <a:r>
              <a:rPr lang="en-US" sz="2800" dirty="0">
                <a:solidFill>
                  <a:srgbClr val="FFC000"/>
                </a:solidFill>
              </a:rPr>
              <a:t>.</a:t>
            </a:r>
            <a:endParaRPr lang="en-US" u="sng" dirty="0">
              <a:solidFill>
                <a:schemeClr val="tx1"/>
              </a:solidFill>
            </a:endParaRPr>
          </a:p>
          <a:p>
            <a:endParaRPr lang="en-US" u="sng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065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74767" y="624840"/>
            <a:ext cx="11286307" cy="5227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defRPr sz="36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>
                <a:solidFill>
                  <a:schemeClr val="tx1"/>
                </a:solidFill>
              </a:rPr>
              <a:t>EXAMPLE</a:t>
            </a:r>
          </a:p>
          <a:p>
            <a:r>
              <a:rPr lang="en-US" dirty="0">
                <a:solidFill>
                  <a:schemeClr val="tx1"/>
                </a:solidFill>
              </a:rPr>
              <a:t>The difference of {1, 3, 5} and {1, 2, 3} is the set {5}; that is, {1, 3, 5} − {1, 2, 3} = {5}. This</a:t>
            </a:r>
          </a:p>
          <a:p>
            <a:r>
              <a:rPr lang="en-US" dirty="0">
                <a:solidFill>
                  <a:schemeClr val="tx1"/>
                </a:solidFill>
              </a:rPr>
              <a:t>is different from the difference of {1, 2, 3} and {1, 3, 5}, which is the set {2}.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EXAMPLE</a:t>
            </a:r>
          </a:p>
          <a:p>
            <a:r>
              <a:rPr lang="en-US" dirty="0">
                <a:solidFill>
                  <a:schemeClr val="tx1"/>
                </a:solidFill>
              </a:rPr>
              <a:t>Let A = {1, 3, 5, 7, 9} and B = {2, 4, 6, 8, 10}. Because A ∩ B = ∅, A and B are disjoint.</a:t>
            </a:r>
            <a:endParaRPr lang="en-US" altLang="en-US" sz="2800" dirty="0">
              <a:solidFill>
                <a:schemeClr val="tx1"/>
              </a:solidFill>
              <a:latin typeface="Comic Sans M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Comic Sans MS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578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DA49765A1A364FB33BED61EF43A76C" ma:contentTypeVersion="0" ma:contentTypeDescription="Create a new document." ma:contentTypeScope="" ma:versionID="ada0636e7f1e6c093f612dd97935a83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13E350-B7F1-4CA7-A568-BB1AFA75C4EE}"/>
</file>

<file path=customXml/itemProps2.xml><?xml version="1.0" encoding="utf-8"?>
<ds:datastoreItem xmlns:ds="http://schemas.openxmlformats.org/officeDocument/2006/customXml" ds:itemID="{FA269609-258D-4C4D-8C47-246229BC32E2}"/>
</file>

<file path=customXml/itemProps3.xml><?xml version="1.0" encoding="utf-8"?>
<ds:datastoreItem xmlns:ds="http://schemas.openxmlformats.org/officeDocument/2006/customXml" ds:itemID="{48A76C6B-D831-49F4-A585-7B3625572AC7}"/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2616</Words>
  <Application>Microsoft Macintosh PowerPoint</Application>
  <PresentationFormat>Widescreen</PresentationFormat>
  <Paragraphs>243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Comic Sans MS</vt:lpstr>
      <vt:lpstr>Mathematica1</vt:lpstr>
      <vt:lpstr>Symbol</vt:lpstr>
      <vt:lpstr>Times New Roman</vt:lpstr>
      <vt:lpstr>Office Theme</vt:lpstr>
      <vt:lpstr>Basics of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Countable Sets</vt:lpstr>
      <vt:lpstr>PowerPoint Presentation</vt:lpstr>
      <vt:lpstr>Examples:</vt:lpstr>
      <vt:lpstr>PowerPoint Presentation</vt:lpstr>
      <vt:lpstr>Some Facts:</vt:lpstr>
      <vt:lpstr>PowerPoint Presentation</vt:lpstr>
      <vt:lpstr>Irrational Numbers, Real Numbers</vt:lpstr>
      <vt:lpstr>Other examples of irrational numbers: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Ashlesha Bhise</dc:creator>
  <cp:lastModifiedBy>Microsoft Office User</cp:lastModifiedBy>
  <cp:revision>39</cp:revision>
  <dcterms:created xsi:type="dcterms:W3CDTF">2022-07-01T06:13:52Z</dcterms:created>
  <dcterms:modified xsi:type="dcterms:W3CDTF">2022-07-26T18:02:20Z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0x01010049DA49765A1A364FB33BED61EF43A76C</vt:lpwstr>
  </property>
</Properties>
</file>