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Operating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Dr. Kaushal Shah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Computer Engineering</a:t>
            </a:r>
          </a:p>
          <a:p>
            <a:r>
              <a:rPr lang="en-US" dirty="0" smtClean="0"/>
              <a:t>PDEU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638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compilation of the PPTs is from the source: </a:t>
            </a:r>
          </a:p>
          <a:p>
            <a:r>
              <a:rPr lang="en-US" dirty="0" smtClean="0"/>
              <a:t>All the different articles and research papers available on internet and NPTEL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Programs can be larger than memory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Program loaded into memory as needed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Active program and data “swapped” to a disk until needed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Memory space treated uniformly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07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Events 3</a:t>
            </a:r>
            <a:r>
              <a:rPr lang="en-US" altLang="en-US" baseline="30000"/>
              <a:t>rd</a:t>
            </a:r>
            <a:r>
              <a:rPr lang="en-US" altLang="en-US"/>
              <a:t> Generation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1964-1966 IBM/360 and OS/360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1964 Dartmouth Time Sharing System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1965 DEC PDP-8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1965 MIT – Multics Time sharing System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1969 – Beginnings of ARPANet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1969 - Unix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1971 IBM 4001 – Processor on a chip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1973 – Ethernet concept Bob Metcalf @ Xerox Parc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1974 - Gary Kildall – CP/M OS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1974 Zilog Z80 Processor</a:t>
            </a:r>
          </a:p>
        </p:txBody>
      </p:sp>
    </p:spTree>
    <p:extLst>
      <p:ext uri="{BB962C8B-B14F-4D97-AF65-F5344CB8AC3E}">
        <p14:creationId xmlns:p14="http://schemas.microsoft.com/office/powerpoint/2010/main" val="235177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Events </a:t>
            </a:r>
            <a:r>
              <a:rPr lang="en-US" altLang="en-US" dirty="0" smtClean="0"/>
              <a:t>(Contd.)</a:t>
            </a:r>
            <a:endParaRPr lang="en-US" altLang="en-US" dirty="0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1974 - Edward Roberts, William Yates and Jim Bybee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MITS Altair 8800. 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 $375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contained 256 bytes of memory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no keyboard, no display, and no aux storage device.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1976 Steve Jobs and Steve Wozniak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Apple II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1977 Commodore PET, Radio Shack TRS_80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1979 Unix 3BSD</a:t>
            </a:r>
          </a:p>
        </p:txBody>
      </p:sp>
    </p:spTree>
    <p:extLst>
      <p:ext uri="{BB962C8B-B14F-4D97-AF65-F5344CB8AC3E}">
        <p14:creationId xmlns:p14="http://schemas.microsoft.com/office/powerpoint/2010/main" val="222926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Fourth Generation : (1980 – 1990)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Personal Computers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Computer dedicated to a single user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IO Devices now consist of keyboards, mice, CGA-VGA displays, small printers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User convenience and responsiveness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Can adopt lessons from larger operating systems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No need for some of the advanced options at the personal level</a:t>
            </a:r>
          </a:p>
        </p:txBody>
      </p:sp>
    </p:spTree>
    <p:extLst>
      <p:ext uri="{BB962C8B-B14F-4D97-AF65-F5344CB8AC3E}">
        <p14:creationId xmlns:p14="http://schemas.microsoft.com/office/powerpoint/2010/main" val="230587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Events 4</a:t>
            </a:r>
            <a:r>
              <a:rPr lang="en-US" altLang="en-US" baseline="30000"/>
              <a:t>th</a:t>
            </a:r>
            <a:r>
              <a:rPr lang="en-US" altLang="en-US"/>
              <a:t> Generation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1981 IBM PC (8086)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1981 Osborne 1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1981 Vic 20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1981 Xerox Star Workstation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1984 Apple macintosh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1984 SunOS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1985 C++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1985 MSWindows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1986 – 386 Chip</a:t>
            </a:r>
          </a:p>
        </p:txBody>
      </p:sp>
    </p:spTree>
    <p:extLst>
      <p:ext uri="{BB962C8B-B14F-4D97-AF65-F5344CB8AC3E}">
        <p14:creationId xmlns:p14="http://schemas.microsoft.com/office/powerpoint/2010/main" val="5063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Events 4</a:t>
            </a:r>
            <a:r>
              <a:rPr lang="en-US" altLang="en-US" baseline="30000"/>
              <a:t>th</a:t>
            </a:r>
            <a:r>
              <a:rPr lang="en-US" altLang="en-US"/>
              <a:t> Generation (cont)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1987 OS/2</a:t>
            </a:r>
          </a:p>
          <a:p>
            <a:r>
              <a:rPr lang="en-US" altLang="en-US"/>
              <a:t>1988 Next Unix Workstations </a:t>
            </a:r>
          </a:p>
          <a:p>
            <a:r>
              <a:rPr lang="en-US" altLang="en-US"/>
              <a:t>1989 Motif</a:t>
            </a:r>
          </a:p>
          <a:p>
            <a:r>
              <a:rPr lang="en-US" altLang="en-US"/>
              <a:t>1990 Windows 3, </a:t>
            </a:r>
          </a:p>
          <a:p>
            <a:r>
              <a:rPr lang="en-US" altLang="en-US"/>
              <a:t>1990 Berners-Lee Prototype for the web</a:t>
            </a:r>
          </a:p>
        </p:txBody>
      </p:sp>
    </p:spTree>
    <p:extLst>
      <p:ext uri="{BB962C8B-B14F-4D97-AF65-F5344CB8AC3E}">
        <p14:creationId xmlns:p14="http://schemas.microsoft.com/office/powerpoint/2010/main" val="63694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</a:t>
            </a:r>
            <a:r>
              <a:rPr lang="en-US" altLang="en-US" baseline="30000"/>
              <a:t>th</a:t>
            </a:r>
            <a:r>
              <a:rPr lang="en-US" altLang="en-US"/>
              <a:t> Gen Parallel Systems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Multiprocessor systems with more than one CPU in close communication.</a:t>
            </a:r>
          </a:p>
          <a:p>
            <a:pPr>
              <a:lnSpc>
                <a:spcPct val="90000"/>
              </a:lnSpc>
            </a:pPr>
            <a:r>
              <a:rPr lang="en-US" altLang="en-US" sz="2800" i="1"/>
              <a:t>Tightly coupled system</a:t>
            </a:r>
            <a:r>
              <a:rPr lang="en-US" altLang="en-US" sz="2800"/>
              <a:t> – processors share memory and a clock; communication usually takes place through the shared memory.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Advantages of parallel system: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Increased </a:t>
            </a:r>
            <a:r>
              <a:rPr lang="en-US" altLang="en-US" sz="2400" i="1"/>
              <a:t>throughput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Economical</a:t>
            </a:r>
            <a:r>
              <a:rPr lang="en-US" altLang="en-US" sz="2400" i="1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Increased reliability</a:t>
            </a:r>
          </a:p>
          <a:p>
            <a:pPr lvl="2">
              <a:lnSpc>
                <a:spcPct val="90000"/>
              </a:lnSpc>
              <a:buFont typeface="Monotype Sorts" pitchFamily="2" charset="2"/>
              <a:buChar char="n"/>
            </a:pPr>
            <a:r>
              <a:rPr lang="en-US" altLang="en-US" sz="2000"/>
              <a:t>graceful degradation</a:t>
            </a:r>
          </a:p>
          <a:p>
            <a:pPr lvl="2">
              <a:lnSpc>
                <a:spcPct val="90000"/>
              </a:lnSpc>
              <a:buFont typeface="Monotype Sorts" pitchFamily="2" charset="2"/>
              <a:buChar char="n"/>
            </a:pPr>
            <a:r>
              <a:rPr lang="en-US" altLang="en-US" sz="2000"/>
              <a:t>fail-soft systems</a:t>
            </a:r>
          </a:p>
        </p:txBody>
      </p:sp>
    </p:spTree>
    <p:extLst>
      <p:ext uri="{BB962C8B-B14F-4D97-AF65-F5344CB8AC3E}">
        <p14:creationId xmlns:p14="http://schemas.microsoft.com/office/powerpoint/2010/main" val="150576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Systems (Cont.)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altLang="en-US" sz="2800" i="1"/>
              <a:t>Symmetric multiprocessing (SMP)</a:t>
            </a:r>
            <a:endParaRPr lang="en-US" altLang="en-US" sz="2800"/>
          </a:p>
          <a:p>
            <a:pPr marL="688975" lvl="1" indent="-234950">
              <a:lnSpc>
                <a:spcPct val="90000"/>
              </a:lnSpc>
            </a:pPr>
            <a:r>
              <a:rPr lang="en-US" altLang="en-US" sz="2400"/>
              <a:t>Each processor runs an identical copy of the operating system.</a:t>
            </a:r>
          </a:p>
          <a:p>
            <a:pPr marL="688975" lvl="1" indent="-234950">
              <a:lnSpc>
                <a:spcPct val="90000"/>
              </a:lnSpc>
            </a:pPr>
            <a:r>
              <a:rPr lang="en-US" altLang="en-US" sz="2400"/>
              <a:t>Many processes can run at once without performance deterioration.</a:t>
            </a:r>
          </a:p>
          <a:p>
            <a:pPr marL="688975" lvl="1" indent="-234950">
              <a:lnSpc>
                <a:spcPct val="90000"/>
              </a:lnSpc>
            </a:pPr>
            <a:r>
              <a:rPr lang="en-US" altLang="en-US" sz="2400"/>
              <a:t>Most modern operating systems support SMP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en-US" sz="2800" i="1"/>
              <a:t>Asymmetric multiprocessing</a:t>
            </a:r>
            <a:endParaRPr lang="en-US" altLang="en-US" sz="2800"/>
          </a:p>
          <a:p>
            <a:pPr marL="688975" lvl="1" indent="-234950">
              <a:lnSpc>
                <a:spcPct val="90000"/>
              </a:lnSpc>
            </a:pPr>
            <a:r>
              <a:rPr lang="en-US" altLang="en-US" sz="2400"/>
              <a:t>Each processor is assigned a specific task; master processor schedules and allocates work to slave processors.</a:t>
            </a:r>
          </a:p>
          <a:p>
            <a:pPr marL="688975" lvl="1" indent="-234950">
              <a:lnSpc>
                <a:spcPct val="90000"/>
              </a:lnSpc>
            </a:pPr>
            <a:r>
              <a:rPr lang="en-US" altLang="en-US" sz="2400"/>
              <a:t>More common in extremely large systems</a:t>
            </a:r>
          </a:p>
        </p:txBody>
      </p:sp>
    </p:spTree>
    <p:extLst>
      <p:ext uri="{BB962C8B-B14F-4D97-AF65-F5344CB8AC3E}">
        <p14:creationId xmlns:p14="http://schemas.microsoft.com/office/powerpoint/2010/main" val="424511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Real-Time Systems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altLang="en-US" sz="2000"/>
              <a:t>Often used as a control device in a dedicated application such as controlling scientific experiments, medical imaging systems, industrial control systems, and some display systems.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en-US" sz="2000"/>
              <a:t>Well-defined fixed-time constraints (known as </a:t>
            </a:r>
            <a:r>
              <a:rPr lang="en-US" altLang="en-US" sz="2000" i="1"/>
              <a:t>deterministic</a:t>
            </a:r>
            <a:r>
              <a:rPr lang="en-US" altLang="en-US" sz="2000"/>
              <a:t>).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en-US" sz="2000" i="1"/>
              <a:t>Hard real-time system</a:t>
            </a:r>
            <a:r>
              <a:rPr lang="en-US" altLang="en-US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Secondary storage limited or absent, data stored in short-term memory, or read-only memory (ROM)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Conflicts with time-sharing systems, not supported by general-purpose operating systems.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en-US" sz="2000" i="1"/>
              <a:t>Soft real-time system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Limited utility in industrial control or robotics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Useful in applications (multimedia, virtual reality) requiring advanced operating-system features.</a:t>
            </a:r>
          </a:p>
        </p:txBody>
      </p:sp>
    </p:spTree>
    <p:extLst>
      <p:ext uri="{BB962C8B-B14F-4D97-AF65-F5344CB8AC3E}">
        <p14:creationId xmlns:p14="http://schemas.microsoft.com/office/powerpoint/2010/main" val="64961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Systems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Distribute the computation among several physical processors.</a:t>
            </a:r>
          </a:p>
          <a:p>
            <a:pPr>
              <a:lnSpc>
                <a:spcPct val="90000"/>
              </a:lnSpc>
            </a:pPr>
            <a:r>
              <a:rPr lang="en-US" altLang="en-US" sz="2800" i="1"/>
              <a:t>Loosely coupled system</a:t>
            </a:r>
            <a:r>
              <a:rPr lang="en-US" altLang="en-US" sz="2800"/>
              <a:t> – each processor has its own local memory; processors communicate with one another through various communications lines, such as high-speed buses or telephone lines.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Advantages of distributed systems.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Resources Sharing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Computation speed up – load sharing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12141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OS</a:t>
            </a:r>
          </a:p>
          <a:p>
            <a:r>
              <a:rPr lang="en-US" dirty="0" smtClean="0"/>
              <a:t>Types of OS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Systems (Cont.)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Network Operating System</a:t>
            </a:r>
          </a:p>
          <a:p>
            <a:pPr lvl="1"/>
            <a:r>
              <a:rPr lang="en-US" altLang="en-US" sz="2400"/>
              <a:t>provides file sharing </a:t>
            </a:r>
          </a:p>
          <a:p>
            <a:pPr lvl="1"/>
            <a:r>
              <a:rPr lang="en-US" altLang="en-US" sz="2400"/>
              <a:t>provides communication scheme</a:t>
            </a:r>
          </a:p>
          <a:p>
            <a:pPr lvl="1"/>
            <a:r>
              <a:rPr lang="en-US" altLang="en-US" sz="2400"/>
              <a:t>runs independently from other computers on the network</a:t>
            </a:r>
          </a:p>
          <a:p>
            <a:r>
              <a:rPr lang="en-US" altLang="en-US" sz="2800"/>
              <a:t>Distributed Operating System</a:t>
            </a:r>
          </a:p>
          <a:p>
            <a:pPr lvl="1"/>
            <a:r>
              <a:rPr lang="en-US" altLang="en-US" sz="2400"/>
              <a:t>less autonomy between computers</a:t>
            </a:r>
          </a:p>
          <a:p>
            <a:pPr lvl="1"/>
            <a:r>
              <a:rPr lang="en-US" altLang="en-US" sz="2400"/>
              <a:t>gives the impression there is a single operating system controlling the network.</a:t>
            </a:r>
          </a:p>
        </p:txBody>
      </p:sp>
    </p:spTree>
    <p:extLst>
      <p:ext uri="{BB962C8B-B14F-4D97-AF65-F5344CB8AC3E}">
        <p14:creationId xmlns:p14="http://schemas.microsoft.com/office/powerpoint/2010/main" val="37617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Operating Systems?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OS for CS</a:t>
            </a:r>
            <a:r>
              <a:rPr lang="en-US" altLang="en-US" sz="2000" b="1"/>
              <a:t>E</a:t>
            </a:r>
            <a:r>
              <a:rPr lang="en-US" altLang="en-US" sz="2000"/>
              <a:t> 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Real world OS is a software engineering problem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Design of the Virtual/Extended machine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Development of the Kernel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OS Usability, Human Factors for OS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OS for C</a:t>
            </a:r>
            <a:r>
              <a:rPr lang="en-US" altLang="en-US" sz="2000" b="1"/>
              <a:t>S</a:t>
            </a:r>
            <a:r>
              <a:rPr lang="en-US" altLang="en-US" sz="2000"/>
              <a:t>E: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New algorithms to help make OS better, more efficient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Hypothesis, experiments regarding OS approaches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OS for anyone else 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Help to understand better the parts of the OS and how to compare and contrast the various qualities of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45629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b="1" dirty="0" smtClean="0"/>
              <a:t>Questions???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No universal agreement on the topic, but most likely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Memory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IO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IPC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cs typeface="Times New Roman" panose="02020603050405020304" pitchFamily="18" charset="0"/>
              </a:rPr>
              <a:t>MultiTasking</a:t>
            </a:r>
            <a:r>
              <a:rPr lang="en-US" altLang="en-US" dirty="0">
                <a:cs typeface="Times New Roman" panose="02020603050405020304" pitchFamily="18" charset="0"/>
              </a:rPr>
              <a:t>/Multiprogramming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(On some Operating System, this functionality is provided by a single program known as the </a:t>
            </a:r>
            <a:r>
              <a:rPr lang="en-US" altLang="en-US" i="1" dirty="0">
                <a:cs typeface="Times New Roman" panose="02020603050405020304" pitchFamily="18" charset="0"/>
              </a:rPr>
              <a:t>kernel</a:t>
            </a:r>
            <a:r>
              <a:rPr lang="en-US" altLang="en-US" i="1" dirty="0" smtClean="0">
                <a:cs typeface="Times New Roman" panose="02020603050405020304" pitchFamily="18" charset="0"/>
              </a:rPr>
              <a:t>)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8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OS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</a:pPr>
            <a:r>
              <a:rPr lang="en-US" altLang="en-US" sz="2800" dirty="0" smtClean="0">
                <a:cs typeface="Times New Roman" panose="02020603050405020304" pitchFamily="18" charset="0"/>
              </a:rPr>
              <a:t>What </a:t>
            </a:r>
            <a:r>
              <a:rPr lang="en-US" altLang="en-US" sz="2800" dirty="0">
                <a:cs typeface="Times New Roman" panose="02020603050405020304" pitchFamily="18" charset="0"/>
              </a:rPr>
              <a:t>about?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File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Multimedia Support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UI (X Windows, </a:t>
            </a:r>
            <a:r>
              <a:rPr lang="en-US" altLang="en-US" dirty="0" err="1">
                <a:cs typeface="Times New Roman" panose="02020603050405020304" pitchFamily="18" charset="0"/>
              </a:rPr>
              <a:t>MSWin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Internet Browser?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Why would extras be important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34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First Generation: Punched cards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Second Generation: Transistors and batch systems.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Third Generation: (Integrated Circuits)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Spooling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Multiprogramming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Multitasking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Virtual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11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Spooling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Stands for Simultaneous Peripheral Operation On-Line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Takes advantage of disk technology (new at this point)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Allows for overlap of IO from one job with the computation of another job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While executing current job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Read next job from card reader to disk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Print previous job to printer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Disk is relegated to the role of a partitioned buffer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2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Job pool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Advent of disk allows for random access 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(Tape and card are sequential)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Several jobs can be waiting on the disk 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 job pool is a data structure that contains info and points to the jobs on the disk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We can now have job scheduling to determine the order in which the jobs run so that CPU utilization can increase.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Multiprogramming</a:t>
            </a:r>
            <a:endParaRPr lang="en-IN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38200" y="16764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cs typeface="Times New Roman" panose="02020603050405020304" pitchFamily="18" charset="0"/>
              </a:rPr>
              <a:t>Memory partitioned into several pieces</a:t>
            </a:r>
          </a:p>
          <a:p>
            <a:r>
              <a:rPr lang="en-US" altLang="en-US" sz="2000" dirty="0" smtClean="0">
                <a:cs typeface="Times New Roman" panose="02020603050405020304" pitchFamily="18" charset="0"/>
              </a:rPr>
              <a:t>CPU Starts a job</a:t>
            </a:r>
          </a:p>
          <a:p>
            <a:r>
              <a:rPr lang="en-US" altLang="en-US" sz="2000" dirty="0" smtClean="0">
                <a:cs typeface="Times New Roman" panose="02020603050405020304" pitchFamily="18" charset="0"/>
              </a:rPr>
              <a:t>If the job is waiting for IO, the CPU can switch to another task</a:t>
            </a:r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t="934" r="25233" b="934"/>
          <a:stretch>
            <a:fillRect/>
          </a:stretch>
        </p:blipFill>
        <p:spPr bwMode="auto">
          <a:xfrm>
            <a:off x="3024188" y="2967038"/>
            <a:ext cx="2212975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73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Multitasking (Time-sharing)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Extension of Multiprogramming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Need for user interactivity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Instead of switching jobs when waiting for IO, a timer causes jobs to switch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User interacts with computer via CRT and keyboard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Systems have to balance CPU utilization against response time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Better device management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Need for file system to allow user to access data and code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Need to provide user with an “interaction environment”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362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05DFACE7C2ED40A8806D040434CF7B" ma:contentTypeVersion="0" ma:contentTypeDescription="Create a new document." ma:contentTypeScope="" ma:versionID="9b0ae176e27abf681c6e2f1eb2f7fc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59C46-504A-4D85-A766-3FAFA55BEBA9}"/>
</file>

<file path=customXml/itemProps2.xml><?xml version="1.0" encoding="utf-8"?>
<ds:datastoreItem xmlns:ds="http://schemas.openxmlformats.org/officeDocument/2006/customXml" ds:itemID="{A091E40C-88E2-4E55-AB35-3D60D417CAF2}"/>
</file>

<file path=customXml/itemProps3.xml><?xml version="1.0" encoding="utf-8"?>
<ds:datastoreItem xmlns:ds="http://schemas.openxmlformats.org/officeDocument/2006/customXml" ds:itemID="{C00A5057-02A0-4E7C-9ED8-121E7CD58D0B}"/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996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Monotype Sorts</vt:lpstr>
      <vt:lpstr>Times New Roman</vt:lpstr>
      <vt:lpstr>Wingdings</vt:lpstr>
      <vt:lpstr>Office Theme</vt:lpstr>
      <vt:lpstr>Operating System</vt:lpstr>
      <vt:lpstr>Outline for Today</vt:lpstr>
      <vt:lpstr>Parts of OS</vt:lpstr>
      <vt:lpstr>Parts of OS (Contd.)</vt:lpstr>
      <vt:lpstr>Evolution</vt:lpstr>
      <vt:lpstr>Spooling</vt:lpstr>
      <vt:lpstr>Job pool</vt:lpstr>
      <vt:lpstr>Multiprogramming</vt:lpstr>
      <vt:lpstr>Multitasking (Time-sharing)</vt:lpstr>
      <vt:lpstr>Virtual Memory</vt:lpstr>
      <vt:lpstr>Key Events 3rd Generation</vt:lpstr>
      <vt:lpstr>Key Events (Contd.)</vt:lpstr>
      <vt:lpstr>Fourth Generation : (1980 – 1990)</vt:lpstr>
      <vt:lpstr>Key Events 4th Generation</vt:lpstr>
      <vt:lpstr>Key Events 4th Generation (cont)</vt:lpstr>
      <vt:lpstr>5th Gen Parallel Systems</vt:lpstr>
      <vt:lpstr>Parallel Systems (Cont.)</vt:lpstr>
      <vt:lpstr>Real-Time Systems</vt:lpstr>
      <vt:lpstr>Distributed Systems</vt:lpstr>
      <vt:lpstr>Distributed Systems (Cont.)</vt:lpstr>
      <vt:lpstr>Why Operating Systems?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kaushal shah</dc:creator>
  <cp:lastModifiedBy>Admin</cp:lastModifiedBy>
  <cp:revision>58</cp:revision>
  <dcterms:created xsi:type="dcterms:W3CDTF">2006-08-16T00:00:00Z</dcterms:created>
  <dcterms:modified xsi:type="dcterms:W3CDTF">2023-12-21T12:45:43Z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0x0101006505DFACE7C2ED40A8806D040434CF7B</vt:lpwstr>
  </property>
</Properties>
</file>