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1.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5" r:id="rId3"/>
    <p:sldId id="294"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9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527EB-26AE-4A53-9B0D-BDF0250275DF}" type="datetimeFigureOut">
              <a:rPr lang="en-IN" smtClean="0"/>
              <a:t>21-12-2023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218DE7-0919-4EDB-8E58-80EE39E3860F}" type="slidenum">
              <a:rPr lang="en-IN" smtClean="0"/>
              <a:t>‹#›</a:t>
            </a:fld>
            <a:endParaRPr lang="en-IN"/>
          </a:p>
        </p:txBody>
      </p:sp>
    </p:spTree>
    <p:extLst>
      <p:ext uri="{BB962C8B-B14F-4D97-AF65-F5344CB8AC3E}">
        <p14:creationId xmlns:p14="http://schemas.microsoft.com/office/powerpoint/2010/main" val="1498207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700">
                <a:solidFill>
                  <a:schemeClr val="tx1"/>
                </a:solidFill>
                <a:latin typeface="Times New Roman" panose="02020603050405020304" pitchFamily="18" charset="0"/>
              </a:defRPr>
            </a:lvl1pPr>
            <a:lvl2pPr marL="742950" indent="-285750" defTabSz="930275">
              <a:defRPr sz="2700">
                <a:solidFill>
                  <a:schemeClr val="tx1"/>
                </a:solidFill>
                <a:latin typeface="Times New Roman" panose="02020603050405020304" pitchFamily="18" charset="0"/>
              </a:defRPr>
            </a:lvl2pPr>
            <a:lvl3pPr marL="1143000" indent="-228600" defTabSz="930275">
              <a:defRPr sz="2700">
                <a:solidFill>
                  <a:schemeClr val="tx1"/>
                </a:solidFill>
                <a:latin typeface="Times New Roman" panose="02020603050405020304" pitchFamily="18" charset="0"/>
              </a:defRPr>
            </a:lvl3pPr>
            <a:lvl4pPr marL="1600200" indent="-228600" defTabSz="930275">
              <a:defRPr sz="2700">
                <a:solidFill>
                  <a:schemeClr val="tx1"/>
                </a:solidFill>
                <a:latin typeface="Times New Roman" panose="02020603050405020304" pitchFamily="18" charset="0"/>
              </a:defRPr>
            </a:lvl4pPr>
            <a:lvl5pPr marL="2057400" indent="-228600" defTabSz="930275">
              <a:defRPr sz="2700">
                <a:solidFill>
                  <a:schemeClr val="tx1"/>
                </a:solidFill>
                <a:latin typeface="Times New Roman" panose="02020603050405020304" pitchFamily="18" charset="0"/>
              </a:defRPr>
            </a:lvl5pPr>
            <a:lvl6pPr marL="2514600" indent="-228600" defTabSz="930275"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defTabSz="930275"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defTabSz="930275"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defTabSz="930275" eaLnBrk="0" fontAlgn="base" hangingPunct="0">
              <a:spcBef>
                <a:spcPct val="0"/>
              </a:spcBef>
              <a:spcAft>
                <a:spcPct val="0"/>
              </a:spcAft>
              <a:defRPr sz="2700">
                <a:solidFill>
                  <a:schemeClr val="tx1"/>
                </a:solidFill>
                <a:latin typeface="Times New Roman" panose="02020603050405020304" pitchFamily="18" charset="0"/>
              </a:defRPr>
            </a:lvl9pPr>
          </a:lstStyle>
          <a:p>
            <a:fld id="{B12B29C2-0CE2-404E-9171-47D3C201BD7F}" type="slidenum">
              <a:rPr lang="he-IL" altLang="en-US" sz="1200"/>
              <a:pPr/>
              <a:t>24</a:t>
            </a:fld>
            <a:endParaRPr lang="en-US" altLang="en-US" sz="1200"/>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smtClean="0"/>
          </a:p>
        </p:txBody>
      </p:sp>
    </p:spTree>
    <p:extLst>
      <p:ext uri="{BB962C8B-B14F-4D97-AF65-F5344CB8AC3E}">
        <p14:creationId xmlns:p14="http://schemas.microsoft.com/office/powerpoint/2010/main" val="1635304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macstories.net/stories/ios-9-our-complete-overview/"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tpoint.com/c-programming-language-tutoria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Operating System</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Dr. Kaushal Shah</a:t>
            </a:r>
          </a:p>
          <a:p>
            <a:r>
              <a:rPr lang="en-US" dirty="0" smtClean="0"/>
              <a:t>Assistant Professor</a:t>
            </a:r>
          </a:p>
          <a:p>
            <a:r>
              <a:rPr lang="en-US" dirty="0" smtClean="0"/>
              <a:t>Computer Engineering</a:t>
            </a:r>
          </a:p>
          <a:p>
            <a:r>
              <a:rPr lang="en-US" dirty="0" smtClean="0"/>
              <a:t>PDEU</a:t>
            </a:r>
            <a:endParaRPr lang="en-US" dirty="0"/>
          </a:p>
        </p:txBody>
      </p:sp>
      <p:sp>
        <p:nvSpPr>
          <p:cNvPr id="4" name="TextBox 3"/>
          <p:cNvSpPr txBox="1"/>
          <p:nvPr/>
        </p:nvSpPr>
        <p:spPr>
          <a:xfrm>
            <a:off x="914400" y="5638800"/>
            <a:ext cx="7391400" cy="646331"/>
          </a:xfrm>
          <a:prstGeom prst="rect">
            <a:avLst/>
          </a:prstGeom>
          <a:noFill/>
        </p:spPr>
        <p:txBody>
          <a:bodyPr wrap="square" rtlCol="0">
            <a:spAutoFit/>
          </a:bodyPr>
          <a:lstStyle/>
          <a:p>
            <a:r>
              <a:rPr lang="en-US" dirty="0" smtClean="0"/>
              <a:t>The compilation of the PPTs is from the source: </a:t>
            </a:r>
          </a:p>
          <a:p>
            <a:r>
              <a:rPr lang="en-US" dirty="0" smtClean="0"/>
              <a:t>All the different articles and research papers available on internet and NPTEL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Google Chrome OS</a:t>
            </a:r>
          </a:p>
        </p:txBody>
      </p:sp>
      <p:sp>
        <p:nvSpPr>
          <p:cNvPr id="46083" name="Content Placeholder 2"/>
          <p:cNvSpPr>
            <a:spLocks noGrp="1"/>
          </p:cNvSpPr>
          <p:nvPr>
            <p:ph idx="1"/>
          </p:nvPr>
        </p:nvSpPr>
        <p:spPr/>
        <p:txBody>
          <a:bodyPr/>
          <a:lstStyle/>
          <a:p>
            <a:r>
              <a:rPr lang="en-GB" altLang="en-US" sz="1959" b="1"/>
              <a:t>Chrome OS</a:t>
            </a:r>
            <a:r>
              <a:rPr lang="en-GB" altLang="en-US" sz="1959"/>
              <a:t>. Is a popular thin client operating system.</a:t>
            </a:r>
          </a:p>
          <a:p>
            <a:r>
              <a:rPr lang="en-GB" altLang="en-US" sz="1959" b="1"/>
              <a:t>Thin client </a:t>
            </a:r>
            <a:r>
              <a:rPr lang="en-GB" altLang="en-US" sz="1959"/>
              <a:t>A computer with minimal hardware, designed for a specific task. For example, a thin web client is designed for using the Internet.</a:t>
            </a:r>
          </a:p>
        </p:txBody>
      </p:sp>
      <p:pic>
        <p:nvPicPr>
          <p:cNvPr id="46084" name="Content Placeholder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8504" y="3562624"/>
            <a:ext cx="4778195" cy="2275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2" descr="http://i1-news.softpedia-static.com/images/news2/Google-Chrome-26-Lands-with-Intelligent-Cloud-Spell-Checker-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4323" y="875177"/>
            <a:ext cx="1780880" cy="114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descr="Chromebook"/>
          <p:cNvPicPr>
            <a:picLocks noChangeAspect="1" noChangeArrowheads="1"/>
          </p:cNvPicPr>
          <p:nvPr/>
        </p:nvPicPr>
        <p:blipFill>
          <a:blip r:embed="rId4">
            <a:extLst>
              <a:ext uri="{28A0092B-C50C-407E-A947-70E740481C1C}">
                <a14:useLocalDpi xmlns:a14="http://schemas.microsoft.com/office/drawing/2010/main" val="0"/>
              </a:ext>
            </a:extLst>
          </a:blip>
          <a:srcRect t="10332" r="3314" b="11867"/>
          <a:stretch>
            <a:fillRect/>
          </a:stretch>
        </p:blipFill>
        <p:spPr bwMode="auto">
          <a:xfrm>
            <a:off x="6109824" y="5231767"/>
            <a:ext cx="3005379" cy="429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6" descr="HP Chromebook 14 G3 arrives with Touchscreen, Tegra K1"/>
          <p:cNvPicPr>
            <a:picLocks noChangeAspect="1" noChangeArrowheads="1"/>
          </p:cNvPicPr>
          <p:nvPr/>
        </p:nvPicPr>
        <p:blipFill>
          <a:blip r:embed="rId5">
            <a:extLst>
              <a:ext uri="{28A0092B-C50C-407E-A947-70E740481C1C}">
                <a14:useLocalDpi xmlns:a14="http://schemas.microsoft.com/office/drawing/2010/main" val="0"/>
              </a:ext>
            </a:extLst>
          </a:blip>
          <a:srcRect l="17294" t="1665" r="17686" b="7738"/>
          <a:stretch>
            <a:fillRect/>
          </a:stretch>
        </p:blipFill>
        <p:spPr bwMode="auto">
          <a:xfrm>
            <a:off x="6339058" y="3760755"/>
            <a:ext cx="2548063" cy="14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5845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084"/>
                                        </p:tgtEl>
                                        <p:attrNameLst>
                                          <p:attrName>style.visibility</p:attrName>
                                        </p:attrNameLst>
                                      </p:cBhvr>
                                      <p:to>
                                        <p:strVal val="visible"/>
                                      </p:to>
                                    </p:set>
                                    <p:anim calcmode="lin" valueType="num">
                                      <p:cBhvr additive="base">
                                        <p:cTn id="19" dur="500" fill="hold"/>
                                        <p:tgtEl>
                                          <p:spTgt spid="46084"/>
                                        </p:tgtEl>
                                        <p:attrNameLst>
                                          <p:attrName>ppt_x</p:attrName>
                                        </p:attrNameLst>
                                      </p:cBhvr>
                                      <p:tavLst>
                                        <p:tav tm="0">
                                          <p:val>
                                            <p:strVal val="#ppt_x"/>
                                          </p:val>
                                        </p:tav>
                                        <p:tav tm="100000">
                                          <p:val>
                                            <p:strVal val="#ppt_x"/>
                                          </p:val>
                                        </p:tav>
                                      </p:tavLst>
                                    </p:anim>
                                    <p:anim calcmode="lin" valueType="num">
                                      <p:cBhvr additive="base">
                                        <p:cTn id="20" dur="500" fill="hold"/>
                                        <p:tgtEl>
                                          <p:spTgt spid="4608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6087"/>
                                        </p:tgtEl>
                                        <p:attrNameLst>
                                          <p:attrName>style.visibility</p:attrName>
                                        </p:attrNameLst>
                                      </p:cBhvr>
                                      <p:to>
                                        <p:strVal val="visible"/>
                                      </p:to>
                                    </p:set>
                                    <p:anim calcmode="lin" valueType="num">
                                      <p:cBhvr additive="base">
                                        <p:cTn id="25" dur="500" fill="hold"/>
                                        <p:tgtEl>
                                          <p:spTgt spid="46087"/>
                                        </p:tgtEl>
                                        <p:attrNameLst>
                                          <p:attrName>ppt_x</p:attrName>
                                        </p:attrNameLst>
                                      </p:cBhvr>
                                      <p:tavLst>
                                        <p:tav tm="0">
                                          <p:val>
                                            <p:strVal val="#ppt_x"/>
                                          </p:val>
                                        </p:tav>
                                        <p:tav tm="100000">
                                          <p:val>
                                            <p:strVal val="#ppt_x"/>
                                          </p:val>
                                        </p:tav>
                                      </p:tavLst>
                                    </p:anim>
                                    <p:anim calcmode="lin" valueType="num">
                                      <p:cBhvr additive="base">
                                        <p:cTn id="26" dur="500" fill="hold"/>
                                        <p:tgtEl>
                                          <p:spTgt spid="460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Server Operating Systems</a:t>
            </a:r>
            <a:endParaRPr lang="en-US" altLang="en-US" i="1" smtClean="0"/>
          </a:p>
        </p:txBody>
      </p:sp>
      <p:sp>
        <p:nvSpPr>
          <p:cNvPr id="47107" name="Content Placeholder 2"/>
          <p:cNvSpPr>
            <a:spLocks noGrp="1"/>
          </p:cNvSpPr>
          <p:nvPr>
            <p:ph idx="1"/>
          </p:nvPr>
        </p:nvSpPr>
        <p:spPr/>
        <p:txBody>
          <a:bodyPr>
            <a:normAutofit lnSpcReduction="10000"/>
          </a:bodyPr>
          <a:lstStyle/>
          <a:p>
            <a:r>
              <a:rPr lang="en-US" altLang="en-US" smtClean="0"/>
              <a:t>Windows Server</a:t>
            </a:r>
          </a:p>
          <a:p>
            <a:pPr lvl="1"/>
            <a:r>
              <a:rPr lang="en-US" altLang="en-US" smtClean="0"/>
              <a:t>Familiar GUI interface for those experienced with Windows</a:t>
            </a:r>
          </a:p>
          <a:p>
            <a:r>
              <a:rPr lang="en-US" altLang="en-US" smtClean="0"/>
              <a:t>UNIX</a:t>
            </a:r>
          </a:p>
          <a:p>
            <a:pPr lvl="1"/>
            <a:r>
              <a:rPr lang="en-US" altLang="en-US" smtClean="0"/>
              <a:t>Very mature server capabilities, time-tested, large user community, stable</a:t>
            </a:r>
          </a:p>
          <a:p>
            <a:r>
              <a:rPr lang="en-US" altLang="en-US" smtClean="0"/>
              <a:t>Linux</a:t>
            </a:r>
          </a:p>
          <a:p>
            <a:pPr lvl="1"/>
            <a:r>
              <a:rPr lang="en-US" altLang="en-US" smtClean="0"/>
              <a:t>Free, customizable, many free services and utilities available</a:t>
            </a:r>
          </a:p>
        </p:txBody>
      </p:sp>
    </p:spTree>
    <p:extLst>
      <p:ext uri="{BB962C8B-B14F-4D97-AF65-F5344CB8AC3E}">
        <p14:creationId xmlns:p14="http://schemas.microsoft.com/office/powerpoint/2010/main" val="2172481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 calcmode="lin" valueType="num">
                                      <p:cBhvr additive="base">
                                        <p:cTn id="11"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 calcmode="lin" valueType="num">
                                      <p:cBhvr additive="base">
                                        <p:cTn id="17"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7107">
                                            <p:txEl>
                                              <p:pRg st="3" end="3"/>
                                            </p:txEl>
                                          </p:spTgt>
                                        </p:tgtEl>
                                        <p:attrNameLst>
                                          <p:attrName>style.visibility</p:attrName>
                                        </p:attrNameLst>
                                      </p:cBhvr>
                                      <p:to>
                                        <p:strVal val="visible"/>
                                      </p:to>
                                    </p:set>
                                    <p:anim calcmode="lin" valueType="num">
                                      <p:cBhvr additive="base">
                                        <p:cTn id="21"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 calcmode="lin" valueType="num">
                                      <p:cBhvr additive="base">
                                        <p:cTn id="27"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10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7107">
                                            <p:txEl>
                                              <p:pRg st="5" end="5"/>
                                            </p:txEl>
                                          </p:spTgt>
                                        </p:tgtEl>
                                        <p:attrNameLst>
                                          <p:attrName>style.visibility</p:attrName>
                                        </p:attrNameLst>
                                      </p:cBhvr>
                                      <p:to>
                                        <p:strVal val="visible"/>
                                      </p:to>
                                    </p:set>
                                    <p:anim calcmode="lin" valueType="num">
                                      <p:cBhvr additive="base">
                                        <p:cTn id="31"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Windows Server</a:t>
            </a:r>
          </a:p>
        </p:txBody>
      </p:sp>
      <p:pic>
        <p:nvPicPr>
          <p:cNvPr id="49155"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520545" y="2265554"/>
            <a:ext cx="6608608" cy="3776018"/>
          </a:xfrm>
        </p:spPr>
      </p:pic>
    </p:spTree>
    <p:extLst>
      <p:ext uri="{BB962C8B-B14F-4D97-AF65-F5344CB8AC3E}">
        <p14:creationId xmlns:p14="http://schemas.microsoft.com/office/powerpoint/2010/main" val="2101617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UNIX</a:t>
            </a:r>
          </a:p>
        </p:txBody>
      </p:sp>
      <p:pic>
        <p:nvPicPr>
          <p:cNvPr id="50179"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38041" y="2491331"/>
            <a:ext cx="6401261" cy="2916680"/>
          </a:xfrm>
        </p:spPr>
      </p:pic>
    </p:spTree>
    <p:extLst>
      <p:ext uri="{BB962C8B-B14F-4D97-AF65-F5344CB8AC3E}">
        <p14:creationId xmlns:p14="http://schemas.microsoft.com/office/powerpoint/2010/main" val="1384340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rmAutofit fontScale="90000"/>
          </a:bodyPr>
          <a:lstStyle/>
          <a:p>
            <a:r>
              <a:rPr lang="en-US" altLang="en-US" smtClean="0"/>
              <a:t>Tablet and Phone Operating Systems</a:t>
            </a:r>
          </a:p>
        </p:txBody>
      </p:sp>
      <p:sp>
        <p:nvSpPr>
          <p:cNvPr id="3" name="Content Placeholder 2"/>
          <p:cNvSpPr>
            <a:spLocks noGrp="1"/>
          </p:cNvSpPr>
          <p:nvPr>
            <p:ph idx="1"/>
          </p:nvPr>
        </p:nvSpPr>
        <p:spPr>
          <a:xfrm>
            <a:off x="741842" y="2068575"/>
            <a:ext cx="8075011" cy="3972997"/>
          </a:xfrm>
        </p:spPr>
        <p:txBody>
          <a:bodyPr>
            <a:normAutofit/>
          </a:bodyPr>
          <a:lstStyle/>
          <a:p>
            <a:pPr marL="278143" indent="-278143">
              <a:defRPr/>
            </a:pPr>
            <a:r>
              <a:rPr lang="en-US" sz="1959" b="1" dirty="0"/>
              <a:t>System-on-chip (</a:t>
            </a:r>
            <a:r>
              <a:rPr lang="en-US" sz="1959" b="1" dirty="0" err="1"/>
              <a:t>SoC</a:t>
            </a:r>
            <a:r>
              <a:rPr lang="en-US" sz="1959" b="1" dirty="0"/>
              <a:t>): </a:t>
            </a:r>
            <a:r>
              <a:rPr lang="en-GB" sz="1959" dirty="0"/>
              <a:t>An operating system that comes preinstalled on a chip on a portable device such as a smartphone.</a:t>
            </a:r>
            <a:r>
              <a:rPr lang="en-US" sz="1959" dirty="0"/>
              <a:t> </a:t>
            </a:r>
          </a:p>
          <a:p>
            <a:pPr marL="278143" indent="-278143">
              <a:defRPr/>
            </a:pPr>
            <a:r>
              <a:rPr lang="en-US" sz="1959" dirty="0"/>
              <a:t>Popular </a:t>
            </a:r>
            <a:r>
              <a:rPr lang="en-US" sz="1959" dirty="0" err="1"/>
              <a:t>SoC</a:t>
            </a:r>
            <a:r>
              <a:rPr lang="en-US" sz="1959" dirty="0"/>
              <a:t> operating systems:</a:t>
            </a:r>
          </a:p>
          <a:p>
            <a:pPr marL="602643" lvl="1" indent="-231786">
              <a:buFont typeface="Wingdings" panose="05000000000000000000" pitchFamily="2" charset="2"/>
              <a:buChar char="§"/>
              <a:defRPr/>
            </a:pPr>
            <a:r>
              <a:rPr lang="en-US" dirty="0" smtClean="0"/>
              <a:t>iOS: for iPad, iPhone</a:t>
            </a:r>
          </a:p>
          <a:p>
            <a:pPr marL="602643" lvl="1" indent="-231786">
              <a:buFont typeface="Wingdings" panose="05000000000000000000" pitchFamily="2" charset="2"/>
              <a:buChar char="§"/>
              <a:defRPr/>
            </a:pPr>
            <a:r>
              <a:rPr lang="en-US" dirty="0" smtClean="0"/>
              <a:t>Android: for a variety of tablets and phones</a:t>
            </a:r>
          </a:p>
          <a:p>
            <a:pPr marL="278143" indent="-278143">
              <a:defRPr/>
            </a:pPr>
            <a:r>
              <a:rPr lang="en-US" sz="1959" dirty="0"/>
              <a:t>Downloadable applications (apps) from an App store, for example:</a:t>
            </a:r>
          </a:p>
          <a:p>
            <a:pPr marL="602643" lvl="1" indent="-231786">
              <a:buFont typeface="Wingdings" panose="05000000000000000000" pitchFamily="2" charset="2"/>
              <a:buChar char="§"/>
              <a:defRPr/>
            </a:pPr>
            <a:r>
              <a:rPr lang="en-US" dirty="0" smtClean="0"/>
              <a:t>Apple App Store</a:t>
            </a:r>
          </a:p>
          <a:p>
            <a:pPr marL="602643" lvl="1" indent="-231786">
              <a:buFont typeface="Wingdings" panose="05000000000000000000" pitchFamily="2" charset="2"/>
              <a:buChar char="§"/>
              <a:defRPr/>
            </a:pPr>
            <a:r>
              <a:rPr lang="en-US" dirty="0" smtClean="0"/>
              <a:t>Google Play Store</a:t>
            </a:r>
          </a:p>
          <a:p>
            <a:pPr marL="370857" lvl="1" indent="0">
              <a:buNone/>
              <a:defRPr/>
            </a:pPr>
            <a:endParaRPr lang="en-US" dirty="0"/>
          </a:p>
        </p:txBody>
      </p:sp>
      <p:pic>
        <p:nvPicPr>
          <p:cNvPr id="51204" name="Picture 2" descr="Image result for get on appstor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991" y="4802098"/>
            <a:ext cx="1917960" cy="99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479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   	iOS on the iPhone and iPad</a:t>
            </a:r>
          </a:p>
        </p:txBody>
      </p:sp>
      <p:sp>
        <p:nvSpPr>
          <p:cNvPr id="51203" name="Content Placeholder 8"/>
          <p:cNvSpPr>
            <a:spLocks noGrp="1"/>
          </p:cNvSpPr>
          <p:nvPr>
            <p:ph idx="1"/>
          </p:nvPr>
        </p:nvSpPr>
        <p:spPr/>
        <p:txBody>
          <a:bodyPr/>
          <a:lstStyle/>
          <a:p>
            <a:pPr algn="just"/>
            <a:r>
              <a:rPr lang="en-GB" altLang="en-US" sz="1959"/>
              <a:t>The Apple-created operating system for Apple tablets and phones.</a:t>
            </a:r>
          </a:p>
          <a:p>
            <a:pPr algn="just"/>
            <a:r>
              <a:rPr lang="en-US" altLang="en-US" sz="1959"/>
              <a:t>The current stable version, iOS 14, was released to the public on September 16, 2020.</a:t>
            </a:r>
            <a:endParaRPr lang="en-GB" altLang="en-US" sz="1959"/>
          </a:p>
        </p:txBody>
      </p:sp>
      <p:pic>
        <p:nvPicPr>
          <p:cNvPr id="51204" name="Picture 4" descr="http://7468e87b291b2e0e11cd-3dd5e0ec5c72df76af7dd0543099442f.r79.cf1.rackcdn.com/main91433821677028.jpe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8745" y="3245844"/>
            <a:ext cx="4975174" cy="2675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6096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3">
                                            <p:txEl>
                                              <p:pRg st="1" end="1"/>
                                            </p:txEl>
                                          </p:spTgt>
                                        </p:tgtEl>
                                        <p:attrNameLst>
                                          <p:attrName>style.visibility</p:attrName>
                                        </p:attrNameLst>
                                      </p:cBhvr>
                                      <p:to>
                                        <p:strVal val="visible"/>
                                      </p:to>
                                    </p:set>
                                    <p:anim calcmode="lin" valueType="num">
                                      <p:cBhvr additive="base">
                                        <p:cTn id="13"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1204"/>
                                        </p:tgtEl>
                                        <p:attrNameLst>
                                          <p:attrName>style.visibility</p:attrName>
                                        </p:attrNameLst>
                                      </p:cBhvr>
                                      <p:to>
                                        <p:strVal val="visible"/>
                                      </p:to>
                                    </p:set>
                                    <p:anim calcmode="lin" valueType="num">
                                      <p:cBhvr additive="base">
                                        <p:cTn id="19" dur="500" fill="hold"/>
                                        <p:tgtEl>
                                          <p:spTgt spid="51204"/>
                                        </p:tgtEl>
                                        <p:attrNameLst>
                                          <p:attrName>ppt_x</p:attrName>
                                        </p:attrNameLst>
                                      </p:cBhvr>
                                      <p:tavLst>
                                        <p:tav tm="0">
                                          <p:val>
                                            <p:strVal val="#ppt_x"/>
                                          </p:val>
                                        </p:tav>
                                        <p:tav tm="100000">
                                          <p:val>
                                            <p:strVal val="#ppt_x"/>
                                          </p:val>
                                        </p:tav>
                                      </p:tavLst>
                                    </p:anim>
                                    <p:anim calcmode="lin" valueType="num">
                                      <p:cBhvr additive="base">
                                        <p:cTn id="20"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GB" altLang="en-US" smtClean="0"/>
              <a:t>             Android</a:t>
            </a:r>
          </a:p>
        </p:txBody>
      </p:sp>
      <p:sp>
        <p:nvSpPr>
          <p:cNvPr id="52227" name="Content Placeholder 2"/>
          <p:cNvSpPr>
            <a:spLocks noGrp="1"/>
          </p:cNvSpPr>
          <p:nvPr>
            <p:ph idx="1"/>
          </p:nvPr>
        </p:nvSpPr>
        <p:spPr/>
        <p:txBody>
          <a:bodyPr/>
          <a:lstStyle/>
          <a:p>
            <a:r>
              <a:rPr lang="en-GB" altLang="en-US" smtClean="0"/>
              <a:t>Android, a popular OS for smartphones and tablets, is based on Linux Kernel.</a:t>
            </a:r>
          </a:p>
          <a:p>
            <a:pPr lvl="1"/>
            <a:r>
              <a:rPr lang="en-GB" altLang="en-US" smtClean="0"/>
              <a:t>Developed by Google</a:t>
            </a:r>
          </a:p>
          <a:p>
            <a:r>
              <a:rPr lang="en-GB" altLang="en-US" smtClean="0"/>
              <a:t>Current versions include:</a:t>
            </a:r>
          </a:p>
          <a:p>
            <a:pPr lvl="1"/>
            <a:r>
              <a:rPr lang="en-GB" altLang="en-US" smtClean="0"/>
              <a:t>Android 8 Oreo</a:t>
            </a:r>
          </a:p>
          <a:p>
            <a:pPr lvl="1"/>
            <a:r>
              <a:rPr lang="en-GB" altLang="en-US" smtClean="0"/>
              <a:t>Android 9 Pie </a:t>
            </a:r>
          </a:p>
          <a:p>
            <a:pPr lvl="1"/>
            <a:r>
              <a:rPr lang="en-GB" altLang="en-US" smtClean="0"/>
              <a:t>Android 10</a:t>
            </a:r>
          </a:p>
          <a:p>
            <a:pPr lvl="1"/>
            <a:r>
              <a:rPr lang="en-GB" altLang="en-US" smtClean="0"/>
              <a:t>Android 11 (</a:t>
            </a:r>
            <a:r>
              <a:rPr lang="en-US" altLang="en-US" sz="1451"/>
              <a:t>released on Sep, 2020)</a:t>
            </a:r>
            <a:endParaRPr lang="en-GB" altLang="en-US" sz="1451"/>
          </a:p>
        </p:txBody>
      </p:sp>
      <p:pic>
        <p:nvPicPr>
          <p:cNvPr id="53252" name="Picture 2" descr="http://1.bp.blogspot.com/-U9MP8MVJfRc/VECiwuK8QmI/AAAAAAAAA1w/27T9dWOLdhg/s400/l_imag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45252" y="909736"/>
            <a:ext cx="1157687" cy="804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4" descr="http://img.clubic.com/01F4000008141504-photo-android-marshmallow.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3356" y="1095195"/>
            <a:ext cx="1460644" cy="61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6" descr="http://b-i.forbesimg.com/amitchowdhry/files/2013/11/android_kitka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6513" y="909735"/>
            <a:ext cx="1240626" cy="893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2" descr="http://cdn.cultofandroid.com/wp-content/uploads/2013/10/Screen-Shot-2013-10-31-at-18.18.41.jpg"/>
          <p:cNvPicPr>
            <a:picLocks noChangeAspect="1" noChangeArrowheads="1"/>
          </p:cNvPicPr>
          <p:nvPr/>
        </p:nvPicPr>
        <p:blipFill>
          <a:blip r:embed="rId5">
            <a:extLst>
              <a:ext uri="{28A0092B-C50C-407E-A947-70E740481C1C}">
                <a14:useLocalDpi xmlns:a14="http://schemas.microsoft.com/office/drawing/2010/main" val="0"/>
              </a:ext>
            </a:extLst>
          </a:blip>
          <a:srcRect l="2676" r="56599"/>
          <a:stretch>
            <a:fillRect/>
          </a:stretch>
        </p:blipFill>
        <p:spPr bwMode="auto">
          <a:xfrm>
            <a:off x="6629344" y="2675639"/>
            <a:ext cx="2108027" cy="316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804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anim calcmode="lin" valueType="num">
                                      <p:cBhvr additive="base">
                                        <p:cTn id="11"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 calcmode="lin" valueType="num">
                                      <p:cBhvr additive="base">
                                        <p:cTn id="17"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222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2227">
                                            <p:txEl>
                                              <p:pRg st="3" end="3"/>
                                            </p:txEl>
                                          </p:spTgt>
                                        </p:tgtEl>
                                        <p:attrNameLst>
                                          <p:attrName>style.visibility</p:attrName>
                                        </p:attrNameLst>
                                      </p:cBhvr>
                                      <p:to>
                                        <p:strVal val="visible"/>
                                      </p:to>
                                    </p:set>
                                    <p:anim calcmode="lin" valueType="num">
                                      <p:cBhvr additive="base">
                                        <p:cTn id="21"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222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 calcmode="lin" valueType="num">
                                      <p:cBhvr additive="base">
                                        <p:cTn id="25"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2227">
                                            <p:txEl>
                                              <p:pRg st="5" end="5"/>
                                            </p:txEl>
                                          </p:spTgt>
                                        </p:tgtEl>
                                        <p:attrNameLst>
                                          <p:attrName>style.visibility</p:attrName>
                                        </p:attrNameLst>
                                      </p:cBhvr>
                                      <p:to>
                                        <p:strVal val="visible"/>
                                      </p:to>
                                    </p:set>
                                    <p:anim calcmode="lin" valueType="num">
                                      <p:cBhvr additive="base">
                                        <p:cTn id="29"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222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2227">
                                            <p:txEl>
                                              <p:pRg st="6" end="6"/>
                                            </p:txEl>
                                          </p:spTgt>
                                        </p:tgtEl>
                                        <p:attrNameLst>
                                          <p:attrName>style.visibility</p:attrName>
                                        </p:attrNameLst>
                                      </p:cBhvr>
                                      <p:to>
                                        <p:strVal val="visible"/>
                                      </p:to>
                                    </p:set>
                                    <p:anim calcmode="lin" valueType="num">
                                      <p:cBhvr additive="base">
                                        <p:cTn id="33"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22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normAutofit fontScale="90000"/>
          </a:bodyPr>
          <a:lstStyle/>
          <a:p>
            <a:r>
              <a:rPr lang="en-GB" altLang="en-US" dirty="0" smtClean="0"/>
              <a:t>         Advantage of Linux </a:t>
            </a:r>
            <a:r>
              <a:rPr lang="en-GB" altLang="en-US" dirty="0" smtClean="0"/>
              <a:t>Operating System</a:t>
            </a:r>
            <a:endParaRPr lang="en-GB" altLang="en-US" dirty="0" smtClean="0"/>
          </a:p>
        </p:txBody>
      </p:sp>
      <p:sp>
        <p:nvSpPr>
          <p:cNvPr id="52227" name="Content Placeholder 2"/>
          <p:cNvSpPr>
            <a:spLocks noGrp="1"/>
          </p:cNvSpPr>
          <p:nvPr>
            <p:ph idx="1"/>
          </p:nvPr>
        </p:nvSpPr>
        <p:spPr/>
        <p:txBody>
          <a:bodyPr>
            <a:normAutofit/>
          </a:bodyPr>
          <a:lstStyle/>
          <a:p>
            <a:pPr>
              <a:buFontTx/>
              <a:buNone/>
            </a:pPr>
            <a:r>
              <a:rPr lang="en-IN" altLang="en-US" sz="1600" b="1" dirty="0"/>
              <a:t>1. Open Source</a:t>
            </a:r>
          </a:p>
          <a:p>
            <a:pPr lvl="1">
              <a:buFontTx/>
              <a:buNone/>
            </a:pPr>
            <a:r>
              <a:rPr lang="en-IN" altLang="en-US" sz="1600" dirty="0"/>
              <a:t>As it is open-source, its source code is easily available. </a:t>
            </a:r>
          </a:p>
          <a:p>
            <a:pPr lvl="1">
              <a:buFontTx/>
              <a:buNone/>
            </a:pPr>
            <a:r>
              <a:rPr lang="en-IN" altLang="en-US" sz="1600" dirty="0"/>
              <a:t>Anyone having programming knowledge can customize the operating system. </a:t>
            </a:r>
          </a:p>
          <a:p>
            <a:pPr lvl="1">
              <a:buFontTx/>
              <a:buNone/>
            </a:pPr>
            <a:r>
              <a:rPr lang="en-IN" altLang="en-US" sz="1600" dirty="0"/>
              <a:t>One can contribute, modify, distribute, and enhance the code for any purpose.</a:t>
            </a:r>
          </a:p>
          <a:p>
            <a:pPr>
              <a:buFontTx/>
              <a:buNone/>
            </a:pPr>
            <a:r>
              <a:rPr lang="en-IN" altLang="en-US" sz="1600" b="1" dirty="0"/>
              <a:t>2. Security</a:t>
            </a:r>
          </a:p>
          <a:p>
            <a:pPr lvl="1">
              <a:buFontTx/>
              <a:buNone/>
            </a:pPr>
            <a:r>
              <a:rPr lang="en-IN" altLang="en-US" sz="1600" dirty="0"/>
              <a:t>The Linux security feature is the main reason that it is the most favourable option for developers.</a:t>
            </a:r>
          </a:p>
          <a:p>
            <a:pPr lvl="1">
              <a:buFontTx/>
              <a:buNone/>
            </a:pPr>
            <a:r>
              <a:rPr lang="en-IN" altLang="en-US" sz="1600" dirty="0"/>
              <a:t> It is not completely safe, but it is less vulnerable than others.</a:t>
            </a:r>
          </a:p>
          <a:p>
            <a:pPr lvl="1">
              <a:buFontTx/>
              <a:buNone/>
            </a:pPr>
            <a:r>
              <a:rPr lang="en-IN" altLang="en-US" sz="1600" dirty="0"/>
              <a:t> Each application needs to authorize by the admin user. </a:t>
            </a:r>
          </a:p>
          <a:p>
            <a:pPr lvl="1">
              <a:buFontTx/>
              <a:buNone/>
            </a:pPr>
            <a:r>
              <a:rPr lang="en-IN" altLang="en-US" sz="1600" dirty="0"/>
              <a:t>Linux systems do not require any antivirus program.</a:t>
            </a:r>
          </a:p>
          <a:p>
            <a:pPr>
              <a:buFontTx/>
              <a:buNone/>
            </a:pPr>
            <a:r>
              <a:rPr lang="en-IN" altLang="en-US" sz="1600" b="1" dirty="0"/>
              <a:t>3. Free</a:t>
            </a:r>
          </a:p>
          <a:p>
            <a:pPr lvl="1">
              <a:buFontTx/>
              <a:buNone/>
            </a:pPr>
            <a:r>
              <a:rPr lang="en-IN" altLang="en-US" sz="1600" dirty="0"/>
              <a:t>Certainly, the biggest advantage of the Linux system is that it is free to use.</a:t>
            </a:r>
          </a:p>
          <a:p>
            <a:pPr lvl="1">
              <a:buFontTx/>
              <a:buNone/>
            </a:pPr>
            <a:r>
              <a:rPr lang="en-IN" altLang="en-US" sz="1600" dirty="0"/>
              <a:t>We can easily download it, and there is no need to buy the license for it. </a:t>
            </a:r>
          </a:p>
          <a:p>
            <a:pPr lvl="1">
              <a:buFontTx/>
              <a:buNone/>
            </a:pPr>
            <a:r>
              <a:rPr lang="en-IN" altLang="en-US" sz="1600" dirty="0"/>
              <a:t>It is distributed under GPL (General Public License). </a:t>
            </a:r>
          </a:p>
          <a:p>
            <a:pPr lvl="1">
              <a:buFontTx/>
              <a:buNone/>
            </a:pPr>
            <a:r>
              <a:rPr lang="en-IN" altLang="en-US" sz="1600" dirty="0"/>
              <a:t>Comparatively, we have to pay a huge amount for the license of the other OS</a:t>
            </a:r>
            <a:endParaRPr lang="en-GB" altLang="en-US" sz="1600" dirty="0"/>
          </a:p>
        </p:txBody>
      </p:sp>
    </p:spTree>
    <p:extLst>
      <p:ext uri="{BB962C8B-B14F-4D97-AF65-F5344CB8AC3E}">
        <p14:creationId xmlns:p14="http://schemas.microsoft.com/office/powerpoint/2010/main" val="622985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anim calcmode="lin" valueType="num">
                                      <p:cBhvr additive="base">
                                        <p:cTn id="11"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anim calcmode="lin" valueType="num">
                                      <p:cBhvr additive="base">
                                        <p:cTn id="15"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222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anim calcmode="lin" valueType="num">
                                      <p:cBhvr additive="base">
                                        <p:cTn id="19"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 calcmode="lin" valueType="num">
                                      <p:cBhvr additive="base">
                                        <p:cTn id="25"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2227">
                                            <p:txEl>
                                              <p:pRg st="5" end="5"/>
                                            </p:txEl>
                                          </p:spTgt>
                                        </p:tgtEl>
                                        <p:attrNameLst>
                                          <p:attrName>style.visibility</p:attrName>
                                        </p:attrNameLst>
                                      </p:cBhvr>
                                      <p:to>
                                        <p:strVal val="visible"/>
                                      </p:to>
                                    </p:set>
                                    <p:anim calcmode="lin" valueType="num">
                                      <p:cBhvr additive="base">
                                        <p:cTn id="29"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222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2227">
                                            <p:txEl>
                                              <p:pRg st="6" end="6"/>
                                            </p:txEl>
                                          </p:spTgt>
                                        </p:tgtEl>
                                        <p:attrNameLst>
                                          <p:attrName>style.visibility</p:attrName>
                                        </p:attrNameLst>
                                      </p:cBhvr>
                                      <p:to>
                                        <p:strVal val="visible"/>
                                      </p:to>
                                    </p:set>
                                    <p:anim calcmode="lin" valueType="num">
                                      <p:cBhvr additive="base">
                                        <p:cTn id="33"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222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2227">
                                            <p:txEl>
                                              <p:pRg st="7" end="7"/>
                                            </p:txEl>
                                          </p:spTgt>
                                        </p:tgtEl>
                                        <p:attrNameLst>
                                          <p:attrName>style.visibility</p:attrName>
                                        </p:attrNameLst>
                                      </p:cBhvr>
                                      <p:to>
                                        <p:strVal val="visible"/>
                                      </p:to>
                                    </p:set>
                                    <p:anim calcmode="lin" valueType="num">
                                      <p:cBhvr additive="base">
                                        <p:cTn id="37" dur="500" fill="hold"/>
                                        <p:tgtEl>
                                          <p:spTgt spid="5222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2227">
                                            <p:txEl>
                                              <p:pRg st="8" end="8"/>
                                            </p:txEl>
                                          </p:spTgt>
                                        </p:tgtEl>
                                        <p:attrNameLst>
                                          <p:attrName>style.visibility</p:attrName>
                                        </p:attrNameLst>
                                      </p:cBhvr>
                                      <p:to>
                                        <p:strVal val="visible"/>
                                      </p:to>
                                    </p:set>
                                    <p:anim calcmode="lin" valueType="num">
                                      <p:cBhvr additive="base">
                                        <p:cTn id="41" dur="500" fill="hold"/>
                                        <p:tgtEl>
                                          <p:spTgt spid="5222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222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2227">
                                            <p:txEl>
                                              <p:pRg st="9" end="9"/>
                                            </p:txEl>
                                          </p:spTgt>
                                        </p:tgtEl>
                                        <p:attrNameLst>
                                          <p:attrName>style.visibility</p:attrName>
                                        </p:attrNameLst>
                                      </p:cBhvr>
                                      <p:to>
                                        <p:strVal val="visible"/>
                                      </p:to>
                                    </p:set>
                                    <p:anim calcmode="lin" valueType="num">
                                      <p:cBhvr additive="base">
                                        <p:cTn id="47" dur="500" fill="hold"/>
                                        <p:tgtEl>
                                          <p:spTgt spid="5222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2227">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2227">
                                            <p:txEl>
                                              <p:pRg st="10" end="10"/>
                                            </p:txEl>
                                          </p:spTgt>
                                        </p:tgtEl>
                                        <p:attrNameLst>
                                          <p:attrName>style.visibility</p:attrName>
                                        </p:attrNameLst>
                                      </p:cBhvr>
                                      <p:to>
                                        <p:strVal val="visible"/>
                                      </p:to>
                                    </p:set>
                                    <p:anim calcmode="lin" valueType="num">
                                      <p:cBhvr additive="base">
                                        <p:cTn id="51" dur="500" fill="hold"/>
                                        <p:tgtEl>
                                          <p:spTgt spid="52227">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2227">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2227">
                                            <p:txEl>
                                              <p:pRg st="11" end="11"/>
                                            </p:txEl>
                                          </p:spTgt>
                                        </p:tgtEl>
                                        <p:attrNameLst>
                                          <p:attrName>style.visibility</p:attrName>
                                        </p:attrNameLst>
                                      </p:cBhvr>
                                      <p:to>
                                        <p:strVal val="visible"/>
                                      </p:to>
                                    </p:set>
                                    <p:anim calcmode="lin" valueType="num">
                                      <p:cBhvr additive="base">
                                        <p:cTn id="55" dur="500" fill="hold"/>
                                        <p:tgtEl>
                                          <p:spTgt spid="52227">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2227">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2227">
                                            <p:txEl>
                                              <p:pRg st="12" end="12"/>
                                            </p:txEl>
                                          </p:spTgt>
                                        </p:tgtEl>
                                        <p:attrNameLst>
                                          <p:attrName>style.visibility</p:attrName>
                                        </p:attrNameLst>
                                      </p:cBhvr>
                                      <p:to>
                                        <p:strVal val="visible"/>
                                      </p:to>
                                    </p:set>
                                    <p:anim calcmode="lin" valueType="num">
                                      <p:cBhvr additive="base">
                                        <p:cTn id="59" dur="500" fill="hold"/>
                                        <p:tgtEl>
                                          <p:spTgt spid="52227">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2227">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2227">
                                            <p:txEl>
                                              <p:pRg st="13" end="13"/>
                                            </p:txEl>
                                          </p:spTgt>
                                        </p:tgtEl>
                                        <p:attrNameLst>
                                          <p:attrName>style.visibility</p:attrName>
                                        </p:attrNameLst>
                                      </p:cBhvr>
                                      <p:to>
                                        <p:strVal val="visible"/>
                                      </p:to>
                                    </p:set>
                                    <p:anim calcmode="lin" valueType="num">
                                      <p:cBhvr additive="base">
                                        <p:cTn id="63" dur="500" fill="hold"/>
                                        <p:tgtEl>
                                          <p:spTgt spid="52227">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222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normAutofit fontScale="90000"/>
          </a:bodyPr>
          <a:lstStyle/>
          <a:p>
            <a:r>
              <a:rPr lang="en-GB" altLang="en-US" dirty="0" smtClean="0"/>
              <a:t>         Advantage of Linux Operating System</a:t>
            </a:r>
          </a:p>
        </p:txBody>
      </p:sp>
      <p:sp>
        <p:nvSpPr>
          <p:cNvPr id="55299" name="Content Placeholder 2"/>
          <p:cNvSpPr>
            <a:spLocks noGrp="1"/>
          </p:cNvSpPr>
          <p:nvPr>
            <p:ph idx="1"/>
          </p:nvPr>
        </p:nvSpPr>
        <p:spPr/>
        <p:txBody>
          <a:bodyPr/>
          <a:lstStyle/>
          <a:p>
            <a:pPr>
              <a:buFontTx/>
              <a:buNone/>
            </a:pPr>
            <a:r>
              <a:rPr lang="en-IN" altLang="en-US" sz="2032" b="1" dirty="0"/>
              <a:t>4. Lightweight</a:t>
            </a:r>
          </a:p>
          <a:p>
            <a:pPr>
              <a:buFontTx/>
              <a:buNone/>
            </a:pPr>
            <a:r>
              <a:rPr lang="en-IN" altLang="en-US" sz="2032" dirty="0"/>
              <a:t>The requirements for running Linux are much less than other operating system</a:t>
            </a:r>
          </a:p>
          <a:p>
            <a:pPr>
              <a:buFontTx/>
              <a:buNone/>
            </a:pPr>
            <a:r>
              <a:rPr lang="en-IN" altLang="en-US" sz="2032" dirty="0"/>
              <a:t>In Linux, the memory footprint and disk space are also lower.</a:t>
            </a:r>
          </a:p>
          <a:p>
            <a:pPr>
              <a:buFontTx/>
              <a:buNone/>
            </a:pPr>
            <a:r>
              <a:rPr lang="en-IN" altLang="en-US" sz="2032" dirty="0"/>
              <a:t>Generally, most of the Linux distributions required as little as 128MB of RAM around the same amount for disk space.</a:t>
            </a:r>
          </a:p>
          <a:p>
            <a:pPr>
              <a:buFontTx/>
              <a:buNone/>
            </a:pPr>
            <a:r>
              <a:rPr lang="en-IN" altLang="en-US" sz="2032" b="1" dirty="0"/>
              <a:t>5. Stability</a:t>
            </a:r>
          </a:p>
          <a:p>
            <a:pPr>
              <a:buFontTx/>
              <a:buNone/>
            </a:pPr>
            <a:r>
              <a:rPr lang="en-IN" altLang="en-US" sz="2032" dirty="0"/>
              <a:t>Linux is more stable than other operating systems. </a:t>
            </a:r>
          </a:p>
          <a:p>
            <a:pPr>
              <a:buFontTx/>
              <a:buNone/>
            </a:pPr>
            <a:r>
              <a:rPr lang="en-IN" altLang="en-US" sz="2032" dirty="0"/>
              <a:t>Linux does not require to reboot the system to maintain performance levels. </a:t>
            </a:r>
          </a:p>
          <a:p>
            <a:pPr>
              <a:buFontTx/>
              <a:buNone/>
            </a:pPr>
            <a:r>
              <a:rPr lang="en-IN" altLang="en-US" sz="2032" dirty="0"/>
              <a:t>It rarely hangs up or slow down. It has big up-times.</a:t>
            </a:r>
            <a:endParaRPr lang="en-GB" altLang="en-US" sz="2032" dirty="0"/>
          </a:p>
        </p:txBody>
      </p:sp>
    </p:spTree>
    <p:extLst>
      <p:ext uri="{BB962C8B-B14F-4D97-AF65-F5344CB8AC3E}">
        <p14:creationId xmlns:p14="http://schemas.microsoft.com/office/powerpoint/2010/main" val="2059203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fontScale="90000"/>
          </a:bodyPr>
          <a:lstStyle/>
          <a:p>
            <a:r>
              <a:rPr lang="en-GB" altLang="en-US" dirty="0" smtClean="0"/>
              <a:t>         Advantage of Linux Operating System</a:t>
            </a:r>
          </a:p>
        </p:txBody>
      </p:sp>
      <p:sp>
        <p:nvSpPr>
          <p:cNvPr id="52227" name="Content Placeholder 2"/>
          <p:cNvSpPr>
            <a:spLocks noGrp="1"/>
          </p:cNvSpPr>
          <p:nvPr>
            <p:ph idx="1"/>
          </p:nvPr>
        </p:nvSpPr>
        <p:spPr/>
        <p:txBody>
          <a:bodyPr>
            <a:normAutofit/>
          </a:bodyPr>
          <a:lstStyle/>
          <a:p>
            <a:pPr marL="331744" indent="-331744" algn="just">
              <a:buNone/>
            </a:pPr>
            <a:r>
              <a:rPr lang="en-IN" altLang="en-US" sz="1600" b="1" dirty="0"/>
              <a:t>6. Performance</a:t>
            </a:r>
          </a:p>
          <a:p>
            <a:pPr marL="331744" indent="-331744" algn="just">
              <a:buNone/>
            </a:pPr>
            <a:r>
              <a:rPr lang="en-IN" altLang="en-US" sz="1600" dirty="0"/>
              <a:t>Linux system provides high performance over different networks.</a:t>
            </a:r>
          </a:p>
          <a:p>
            <a:pPr marL="331744" indent="-331744" algn="just">
              <a:buNone/>
            </a:pPr>
            <a:r>
              <a:rPr lang="en-IN" altLang="en-US" sz="1600" dirty="0"/>
              <a:t> It is capable of handling a large number of users simultaneously.</a:t>
            </a:r>
          </a:p>
          <a:p>
            <a:pPr marL="331744" indent="-331744" algn="just">
              <a:buNone/>
            </a:pPr>
            <a:r>
              <a:rPr lang="en-IN" altLang="en-US" sz="1600" b="1" dirty="0"/>
              <a:t>7. Flexibility</a:t>
            </a:r>
          </a:p>
          <a:p>
            <a:pPr marL="331744" indent="-331744" algn="just">
              <a:buNone/>
            </a:pPr>
            <a:r>
              <a:rPr lang="en-IN" altLang="en-US" sz="1600" dirty="0"/>
              <a:t>Linux operating system is very flexible. </a:t>
            </a:r>
          </a:p>
          <a:p>
            <a:pPr marL="331744" indent="-331744" algn="just">
              <a:buNone/>
            </a:pPr>
            <a:r>
              <a:rPr lang="en-IN" altLang="en-US" sz="1600" dirty="0"/>
              <a:t>It can be used for desktop applications, embedded systems, and server applications too. </a:t>
            </a:r>
          </a:p>
          <a:p>
            <a:pPr marL="331744" indent="-331744" algn="just">
              <a:buNone/>
            </a:pPr>
            <a:r>
              <a:rPr lang="en-IN" altLang="en-US" sz="1600" dirty="0"/>
              <a:t>It also provides various restriction options for specific computers.</a:t>
            </a:r>
          </a:p>
          <a:p>
            <a:pPr marL="331744" indent="-331744" algn="just">
              <a:buNone/>
            </a:pPr>
            <a:r>
              <a:rPr lang="en-IN" altLang="en-US" sz="1600" dirty="0"/>
              <a:t>We can install only necessary components for a system.</a:t>
            </a:r>
          </a:p>
          <a:p>
            <a:pPr marL="331744" indent="-331744" algn="just">
              <a:buNone/>
            </a:pPr>
            <a:r>
              <a:rPr lang="en-IN" altLang="en-US" sz="1600" b="1" dirty="0"/>
              <a:t>8. Software Updates</a:t>
            </a:r>
          </a:p>
          <a:p>
            <a:pPr marL="331744" indent="-331744" algn="just">
              <a:buNone/>
            </a:pPr>
            <a:r>
              <a:rPr lang="en-IN" altLang="en-US" sz="1600" dirty="0"/>
              <a:t>In Linux, the software updates are in user control. </a:t>
            </a:r>
          </a:p>
          <a:p>
            <a:pPr marL="331744" indent="-331744" algn="just">
              <a:buNone/>
            </a:pPr>
            <a:r>
              <a:rPr lang="en-IN" altLang="en-US" sz="1600" dirty="0"/>
              <a:t>We can select the required updates. </a:t>
            </a:r>
          </a:p>
          <a:p>
            <a:pPr marL="331744" indent="-331744" algn="just">
              <a:buNone/>
            </a:pPr>
            <a:r>
              <a:rPr lang="en-IN" altLang="en-US" sz="1600" dirty="0"/>
              <a:t>There a large number of system updates are available.</a:t>
            </a:r>
          </a:p>
          <a:p>
            <a:pPr marL="331744" indent="-331744" algn="just">
              <a:buNone/>
            </a:pPr>
            <a:r>
              <a:rPr lang="en-IN" altLang="en-US" sz="1600" dirty="0"/>
              <a:t> These updates are much faster than other operating systems.</a:t>
            </a:r>
          </a:p>
          <a:p>
            <a:pPr marL="331744" indent="-331744" algn="just">
              <a:buNone/>
            </a:pPr>
            <a:r>
              <a:rPr lang="en-IN" altLang="en-US" sz="1600" dirty="0"/>
              <a:t> So, the system updates can be installed easily without facing any issue.</a:t>
            </a:r>
          </a:p>
        </p:txBody>
      </p:sp>
    </p:spTree>
    <p:extLst>
      <p:ext uri="{BB962C8B-B14F-4D97-AF65-F5344CB8AC3E}">
        <p14:creationId xmlns:p14="http://schemas.microsoft.com/office/powerpoint/2010/main" val="2164954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 calcmode="lin" valueType="num">
                                      <p:cBhvr additive="base">
                                        <p:cTn id="25"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27">
                                            <p:txEl>
                                              <p:pRg st="4" end="4"/>
                                            </p:txEl>
                                          </p:spTgt>
                                        </p:tgtEl>
                                        <p:attrNameLst>
                                          <p:attrName>style.visibility</p:attrName>
                                        </p:attrNameLst>
                                      </p:cBhvr>
                                      <p:to>
                                        <p:strVal val="visible"/>
                                      </p:to>
                                    </p:set>
                                    <p:anim calcmode="lin" valueType="num">
                                      <p:cBhvr additive="base">
                                        <p:cTn id="31"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27">
                                            <p:txEl>
                                              <p:pRg st="5" end="5"/>
                                            </p:txEl>
                                          </p:spTgt>
                                        </p:tgtEl>
                                        <p:attrNameLst>
                                          <p:attrName>style.visibility</p:attrName>
                                        </p:attrNameLst>
                                      </p:cBhvr>
                                      <p:to>
                                        <p:strVal val="visible"/>
                                      </p:to>
                                    </p:set>
                                    <p:anim calcmode="lin" valueType="num">
                                      <p:cBhvr additive="base">
                                        <p:cTn id="37"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227">
                                            <p:txEl>
                                              <p:pRg st="6" end="6"/>
                                            </p:txEl>
                                          </p:spTgt>
                                        </p:tgtEl>
                                        <p:attrNameLst>
                                          <p:attrName>style.visibility</p:attrName>
                                        </p:attrNameLst>
                                      </p:cBhvr>
                                      <p:to>
                                        <p:strVal val="visible"/>
                                      </p:to>
                                    </p:set>
                                    <p:anim calcmode="lin" valueType="num">
                                      <p:cBhvr additive="base">
                                        <p:cTn id="43"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2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227">
                                            <p:txEl>
                                              <p:pRg st="7" end="7"/>
                                            </p:txEl>
                                          </p:spTgt>
                                        </p:tgtEl>
                                        <p:attrNameLst>
                                          <p:attrName>style.visibility</p:attrName>
                                        </p:attrNameLst>
                                      </p:cBhvr>
                                      <p:to>
                                        <p:strVal val="visible"/>
                                      </p:to>
                                    </p:set>
                                    <p:anim calcmode="lin" valueType="num">
                                      <p:cBhvr additive="base">
                                        <p:cTn id="49" dur="500" fill="hold"/>
                                        <p:tgtEl>
                                          <p:spTgt spid="5222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2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2227">
                                            <p:txEl>
                                              <p:pRg st="8" end="8"/>
                                            </p:txEl>
                                          </p:spTgt>
                                        </p:tgtEl>
                                        <p:attrNameLst>
                                          <p:attrName>style.visibility</p:attrName>
                                        </p:attrNameLst>
                                      </p:cBhvr>
                                      <p:to>
                                        <p:strVal val="visible"/>
                                      </p:to>
                                    </p:set>
                                    <p:anim calcmode="lin" valueType="num">
                                      <p:cBhvr additive="base">
                                        <p:cTn id="55" dur="500" fill="hold"/>
                                        <p:tgtEl>
                                          <p:spTgt spid="5222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222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2227">
                                            <p:txEl>
                                              <p:pRg st="9" end="9"/>
                                            </p:txEl>
                                          </p:spTgt>
                                        </p:tgtEl>
                                        <p:attrNameLst>
                                          <p:attrName>style.visibility</p:attrName>
                                        </p:attrNameLst>
                                      </p:cBhvr>
                                      <p:to>
                                        <p:strVal val="visible"/>
                                      </p:to>
                                    </p:set>
                                    <p:anim calcmode="lin" valueType="num">
                                      <p:cBhvr additive="base">
                                        <p:cTn id="61" dur="500" fill="hold"/>
                                        <p:tgtEl>
                                          <p:spTgt spid="5222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222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2227">
                                            <p:txEl>
                                              <p:pRg st="10" end="10"/>
                                            </p:txEl>
                                          </p:spTgt>
                                        </p:tgtEl>
                                        <p:attrNameLst>
                                          <p:attrName>style.visibility</p:attrName>
                                        </p:attrNameLst>
                                      </p:cBhvr>
                                      <p:to>
                                        <p:strVal val="visible"/>
                                      </p:to>
                                    </p:set>
                                    <p:anim calcmode="lin" valueType="num">
                                      <p:cBhvr additive="base">
                                        <p:cTn id="67" dur="500" fill="hold"/>
                                        <p:tgtEl>
                                          <p:spTgt spid="5222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222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2227">
                                            <p:txEl>
                                              <p:pRg st="11" end="11"/>
                                            </p:txEl>
                                          </p:spTgt>
                                        </p:tgtEl>
                                        <p:attrNameLst>
                                          <p:attrName>style.visibility</p:attrName>
                                        </p:attrNameLst>
                                      </p:cBhvr>
                                      <p:to>
                                        <p:strVal val="visible"/>
                                      </p:to>
                                    </p:set>
                                    <p:anim calcmode="lin" valueType="num">
                                      <p:cBhvr additive="base">
                                        <p:cTn id="73" dur="500" fill="hold"/>
                                        <p:tgtEl>
                                          <p:spTgt spid="5222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222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2227">
                                            <p:txEl>
                                              <p:pRg st="12" end="12"/>
                                            </p:txEl>
                                          </p:spTgt>
                                        </p:tgtEl>
                                        <p:attrNameLst>
                                          <p:attrName>style.visibility</p:attrName>
                                        </p:attrNameLst>
                                      </p:cBhvr>
                                      <p:to>
                                        <p:strVal val="visible"/>
                                      </p:to>
                                    </p:set>
                                    <p:anim calcmode="lin" valueType="num">
                                      <p:cBhvr additive="base">
                                        <p:cTn id="79" dur="500" fill="hold"/>
                                        <p:tgtEl>
                                          <p:spTgt spid="5222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5222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2227">
                                            <p:txEl>
                                              <p:pRg st="13" end="13"/>
                                            </p:txEl>
                                          </p:spTgt>
                                        </p:tgtEl>
                                        <p:attrNameLst>
                                          <p:attrName>style.visibility</p:attrName>
                                        </p:attrNameLst>
                                      </p:cBhvr>
                                      <p:to>
                                        <p:strVal val="visible"/>
                                      </p:to>
                                    </p:set>
                                    <p:anim calcmode="lin" valueType="num">
                                      <p:cBhvr additive="base">
                                        <p:cTn id="85" dur="500" fill="hold"/>
                                        <p:tgtEl>
                                          <p:spTgt spid="52227">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222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for Today</a:t>
            </a:r>
            <a:endParaRPr lang="en-US" dirty="0"/>
          </a:p>
        </p:txBody>
      </p:sp>
      <p:sp>
        <p:nvSpPr>
          <p:cNvPr id="3" name="Content Placeholder 2"/>
          <p:cNvSpPr>
            <a:spLocks noGrp="1"/>
          </p:cNvSpPr>
          <p:nvPr>
            <p:ph idx="1"/>
          </p:nvPr>
        </p:nvSpPr>
        <p:spPr/>
        <p:txBody>
          <a:bodyPr/>
          <a:lstStyle/>
          <a:p>
            <a:r>
              <a:rPr lang="en-US" dirty="0" smtClean="0"/>
              <a:t>Popular OSs</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fontScale="90000"/>
          </a:bodyPr>
          <a:lstStyle/>
          <a:p>
            <a:r>
              <a:rPr lang="en-GB" altLang="en-US" dirty="0" smtClean="0"/>
              <a:t>         Advantage of Linux Operating System</a:t>
            </a:r>
          </a:p>
        </p:txBody>
      </p:sp>
      <p:sp>
        <p:nvSpPr>
          <p:cNvPr id="52227" name="Content Placeholder 2"/>
          <p:cNvSpPr>
            <a:spLocks noGrp="1"/>
          </p:cNvSpPr>
          <p:nvPr>
            <p:ph idx="1"/>
          </p:nvPr>
        </p:nvSpPr>
        <p:spPr/>
        <p:txBody>
          <a:bodyPr/>
          <a:lstStyle/>
          <a:p>
            <a:pPr marL="331744" indent="-331744">
              <a:buNone/>
              <a:defRPr/>
            </a:pPr>
            <a:r>
              <a:rPr lang="en-IN" sz="1741" b="1" dirty="0"/>
              <a:t>9. Distributions/ </a:t>
            </a:r>
            <a:r>
              <a:rPr lang="en-IN" sz="1741" b="1" dirty="0" err="1"/>
              <a:t>Distros</a:t>
            </a:r>
            <a:endParaRPr lang="en-IN" sz="1741" b="1" dirty="0"/>
          </a:p>
          <a:p>
            <a:pPr marL="331744" indent="-331744">
              <a:buNone/>
              <a:defRPr/>
            </a:pPr>
            <a:r>
              <a:rPr lang="en-IN" sz="1741" dirty="0"/>
              <a:t>There are many Linux distributions available in the market.</a:t>
            </a:r>
          </a:p>
          <a:p>
            <a:pPr marL="331744" indent="-331744">
              <a:buNone/>
              <a:defRPr/>
            </a:pPr>
            <a:r>
              <a:rPr lang="en-IN" sz="1741" dirty="0"/>
              <a:t>It provides various options and </a:t>
            </a:r>
            <a:r>
              <a:rPr lang="en-IN" sz="1741" dirty="0" err="1"/>
              <a:t>flavors</a:t>
            </a:r>
            <a:r>
              <a:rPr lang="en-IN" sz="1741" dirty="0"/>
              <a:t> of Linux to the users. </a:t>
            </a:r>
          </a:p>
          <a:p>
            <a:pPr marL="331744" indent="-331744">
              <a:buNone/>
              <a:defRPr/>
            </a:pPr>
            <a:r>
              <a:rPr lang="en-IN" sz="1741" dirty="0"/>
              <a:t>We can choose any </a:t>
            </a:r>
            <a:r>
              <a:rPr lang="en-IN" sz="1741" dirty="0" err="1"/>
              <a:t>distros</a:t>
            </a:r>
            <a:r>
              <a:rPr lang="en-IN" sz="1741" dirty="0"/>
              <a:t> according to our needs. </a:t>
            </a:r>
          </a:p>
          <a:p>
            <a:pPr marL="331744" indent="-331744">
              <a:buNone/>
              <a:defRPr/>
            </a:pPr>
            <a:r>
              <a:rPr lang="en-IN" sz="1741" dirty="0"/>
              <a:t>Some popular </a:t>
            </a:r>
            <a:r>
              <a:rPr lang="en-IN" sz="1741" dirty="0" err="1"/>
              <a:t>distros</a:t>
            </a:r>
            <a:r>
              <a:rPr lang="en-IN" sz="1741" dirty="0"/>
              <a:t> are </a:t>
            </a:r>
            <a:r>
              <a:rPr lang="en-IN" sz="1741" b="1" dirty="0" err="1"/>
              <a:t>Ubuntu</a:t>
            </a:r>
            <a:r>
              <a:rPr lang="en-IN" sz="1741" b="1" dirty="0"/>
              <a:t>, Fedora, </a:t>
            </a:r>
            <a:r>
              <a:rPr lang="en-IN" sz="1741" b="1" dirty="0" err="1"/>
              <a:t>Debian</a:t>
            </a:r>
            <a:r>
              <a:rPr lang="en-IN" sz="1741" b="1" dirty="0"/>
              <a:t>, Linux Mint, Arch Linux,</a:t>
            </a:r>
            <a:r>
              <a:rPr lang="en-IN" sz="1741" dirty="0"/>
              <a:t> </a:t>
            </a:r>
          </a:p>
          <a:p>
            <a:pPr marL="331744" indent="-331744">
              <a:buNone/>
              <a:defRPr/>
            </a:pPr>
            <a:r>
              <a:rPr lang="en-IN" sz="1741" dirty="0"/>
              <a:t>For the beginners, </a:t>
            </a:r>
            <a:r>
              <a:rPr lang="en-IN" sz="1741" dirty="0" err="1"/>
              <a:t>Ubuntu</a:t>
            </a:r>
            <a:r>
              <a:rPr lang="en-IN" sz="1741" dirty="0"/>
              <a:t> and Linux Mint would be useful.</a:t>
            </a:r>
          </a:p>
          <a:p>
            <a:pPr marL="331744" indent="-331744">
              <a:buNone/>
              <a:defRPr/>
            </a:pPr>
            <a:r>
              <a:rPr lang="en-IN" sz="1741" dirty="0" err="1"/>
              <a:t>Debian</a:t>
            </a:r>
            <a:r>
              <a:rPr lang="en-IN" sz="1741" dirty="0"/>
              <a:t> and Fedora would be good choices for proficient programmers.</a:t>
            </a:r>
          </a:p>
          <a:p>
            <a:pPr marL="331744" indent="-331744">
              <a:buNone/>
              <a:defRPr/>
            </a:pPr>
            <a:r>
              <a:rPr lang="en-IN" sz="1741" b="1" dirty="0"/>
              <a:t>10. Live CD/USB</a:t>
            </a:r>
          </a:p>
          <a:p>
            <a:pPr marL="331744" indent="-331744">
              <a:buNone/>
              <a:defRPr/>
            </a:pPr>
            <a:r>
              <a:rPr lang="en-IN" sz="1741" dirty="0"/>
              <a:t>Almost all Linux distributions have </a:t>
            </a:r>
            <a:r>
              <a:rPr lang="en-IN" sz="1741" b="1" dirty="0"/>
              <a:t>a Live CD/USB</a:t>
            </a:r>
            <a:r>
              <a:rPr lang="en-IN" sz="1741" dirty="0"/>
              <a:t> option. </a:t>
            </a:r>
          </a:p>
          <a:p>
            <a:pPr marL="331744" indent="-331744">
              <a:buNone/>
              <a:defRPr/>
            </a:pPr>
            <a:r>
              <a:rPr lang="en-IN" sz="1741" dirty="0"/>
              <a:t>It allows us to try or run the Linux operating system without installing it.</a:t>
            </a:r>
          </a:p>
          <a:p>
            <a:pPr marL="331744" indent="-331744">
              <a:buNone/>
              <a:defRPr/>
            </a:pPr>
            <a:r>
              <a:rPr lang="en-IN" sz="1741" b="1" dirty="0"/>
              <a:t>11. Graphical User Interface</a:t>
            </a:r>
          </a:p>
          <a:p>
            <a:pPr marL="331744" indent="-331744">
              <a:buNone/>
              <a:defRPr/>
            </a:pPr>
            <a:r>
              <a:rPr lang="en-IN" sz="1741" dirty="0"/>
              <a:t>Linux is a command-line based OS but it provides an interactive user interface like Windows.</a:t>
            </a:r>
          </a:p>
          <a:p>
            <a:pPr>
              <a:defRPr/>
            </a:pPr>
            <a:endParaRPr lang="en-GB" altLang="en-US" sz="1451" dirty="0"/>
          </a:p>
        </p:txBody>
      </p:sp>
    </p:spTree>
    <p:extLst>
      <p:ext uri="{BB962C8B-B14F-4D97-AF65-F5344CB8AC3E}">
        <p14:creationId xmlns:p14="http://schemas.microsoft.com/office/powerpoint/2010/main" val="27750837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rmAutofit fontScale="90000"/>
          </a:bodyPr>
          <a:lstStyle/>
          <a:p>
            <a:r>
              <a:rPr lang="en-GB" altLang="en-US" dirty="0" smtClean="0"/>
              <a:t>         Advantage of Linux Operating System</a:t>
            </a:r>
          </a:p>
        </p:txBody>
      </p:sp>
      <p:sp>
        <p:nvSpPr>
          <p:cNvPr id="52227" name="Content Placeholder 2"/>
          <p:cNvSpPr>
            <a:spLocks noGrp="1"/>
          </p:cNvSpPr>
          <p:nvPr>
            <p:ph idx="1"/>
          </p:nvPr>
        </p:nvSpPr>
        <p:spPr/>
        <p:txBody>
          <a:bodyPr/>
          <a:lstStyle/>
          <a:p>
            <a:pPr>
              <a:buFontTx/>
              <a:buNone/>
            </a:pPr>
            <a:r>
              <a:rPr lang="en-IN" altLang="en-US" sz="1596" b="1"/>
              <a:t>12. Suitable for programmers</a:t>
            </a:r>
          </a:p>
          <a:p>
            <a:pPr>
              <a:buFontTx/>
              <a:buNone/>
            </a:pPr>
            <a:r>
              <a:rPr lang="en-IN" altLang="en-US" sz="1596"/>
              <a:t>It supports almost all of the most used programming languages such as </a:t>
            </a:r>
            <a:r>
              <a:rPr lang="en-IN" altLang="en-US" sz="1596">
                <a:hlinkClick r:id="rId2"/>
              </a:rPr>
              <a:t>C</a:t>
            </a:r>
            <a:r>
              <a:rPr lang="en-IN" altLang="en-US" sz="1596"/>
              <a:t>/C++, Java, Python, Ruby, and more.</a:t>
            </a:r>
          </a:p>
          <a:p>
            <a:pPr>
              <a:buFontTx/>
              <a:buNone/>
            </a:pPr>
            <a:r>
              <a:rPr lang="en-IN" altLang="en-US" sz="1596"/>
              <a:t>Further, it offers a vast range of useful applications for development.</a:t>
            </a:r>
          </a:p>
          <a:p>
            <a:pPr>
              <a:buFontTx/>
              <a:buNone/>
            </a:pPr>
            <a:r>
              <a:rPr lang="en-IN" altLang="en-US" sz="1596"/>
              <a:t>The programmers prefer the Linux terminal over the Windows command line.</a:t>
            </a:r>
          </a:p>
          <a:p>
            <a:pPr>
              <a:buFontTx/>
              <a:buNone/>
            </a:pPr>
            <a:r>
              <a:rPr lang="en-IN" altLang="en-US" sz="1596"/>
              <a:t>The package manager on Linux system helps programmers to understand how things are done.</a:t>
            </a:r>
          </a:p>
          <a:p>
            <a:pPr>
              <a:buFontTx/>
              <a:buNone/>
            </a:pPr>
            <a:r>
              <a:rPr lang="en-IN" altLang="en-US" sz="1596"/>
              <a:t>Bash scripting is also a functional feature for the programmers.</a:t>
            </a:r>
          </a:p>
          <a:p>
            <a:pPr>
              <a:buFontTx/>
              <a:buNone/>
            </a:pPr>
            <a:r>
              <a:rPr lang="en-IN" altLang="en-US" sz="1596"/>
              <a:t> It also provides support for SSH, which helps in managing the servers quickly.</a:t>
            </a:r>
          </a:p>
          <a:p>
            <a:pPr>
              <a:buFontTx/>
              <a:buNone/>
            </a:pPr>
            <a:r>
              <a:rPr lang="en-IN" altLang="en-US" sz="1596" b="1"/>
              <a:t>13. Community Support</a:t>
            </a:r>
          </a:p>
          <a:p>
            <a:pPr>
              <a:buFontTx/>
              <a:buNone/>
            </a:pPr>
            <a:r>
              <a:rPr lang="en-IN" altLang="en-US" sz="1596"/>
              <a:t>Linux provides large community support.</a:t>
            </a:r>
          </a:p>
          <a:p>
            <a:pPr>
              <a:buFontTx/>
              <a:buNone/>
            </a:pPr>
            <a:r>
              <a:rPr lang="en-IN" altLang="en-US" sz="1596"/>
              <a:t>We can find support from various sources.</a:t>
            </a:r>
          </a:p>
          <a:p>
            <a:pPr>
              <a:buFontTx/>
              <a:buNone/>
            </a:pPr>
            <a:r>
              <a:rPr lang="en-IN" altLang="en-US" sz="1596"/>
              <a:t>There are many forums available on the web to assist users. </a:t>
            </a:r>
          </a:p>
          <a:p>
            <a:pPr>
              <a:buFontTx/>
              <a:buNone/>
            </a:pPr>
            <a:r>
              <a:rPr lang="en-IN" altLang="en-US" sz="1596"/>
              <a:t>Further, developers from the various open source communities are ready to help us.</a:t>
            </a:r>
          </a:p>
          <a:p>
            <a:endParaRPr lang="en-GB" altLang="en-US" sz="1451"/>
          </a:p>
        </p:txBody>
      </p:sp>
    </p:spTree>
    <p:extLst>
      <p:ext uri="{BB962C8B-B14F-4D97-AF65-F5344CB8AC3E}">
        <p14:creationId xmlns:p14="http://schemas.microsoft.com/office/powerpoint/2010/main" val="454059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 calcmode="lin" valueType="num">
                                      <p:cBhvr additive="base">
                                        <p:cTn id="25"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27">
                                            <p:txEl>
                                              <p:pRg st="4" end="4"/>
                                            </p:txEl>
                                          </p:spTgt>
                                        </p:tgtEl>
                                        <p:attrNameLst>
                                          <p:attrName>style.visibility</p:attrName>
                                        </p:attrNameLst>
                                      </p:cBhvr>
                                      <p:to>
                                        <p:strVal val="visible"/>
                                      </p:to>
                                    </p:set>
                                    <p:anim calcmode="lin" valueType="num">
                                      <p:cBhvr additive="base">
                                        <p:cTn id="31"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27">
                                            <p:txEl>
                                              <p:pRg st="5" end="5"/>
                                            </p:txEl>
                                          </p:spTgt>
                                        </p:tgtEl>
                                        <p:attrNameLst>
                                          <p:attrName>style.visibility</p:attrName>
                                        </p:attrNameLst>
                                      </p:cBhvr>
                                      <p:to>
                                        <p:strVal val="visible"/>
                                      </p:to>
                                    </p:set>
                                    <p:anim calcmode="lin" valueType="num">
                                      <p:cBhvr additive="base">
                                        <p:cTn id="37"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227">
                                            <p:txEl>
                                              <p:pRg st="6" end="6"/>
                                            </p:txEl>
                                          </p:spTgt>
                                        </p:tgtEl>
                                        <p:attrNameLst>
                                          <p:attrName>style.visibility</p:attrName>
                                        </p:attrNameLst>
                                      </p:cBhvr>
                                      <p:to>
                                        <p:strVal val="visible"/>
                                      </p:to>
                                    </p:set>
                                    <p:anim calcmode="lin" valueType="num">
                                      <p:cBhvr additive="base">
                                        <p:cTn id="43"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2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227">
                                            <p:txEl>
                                              <p:pRg st="7" end="7"/>
                                            </p:txEl>
                                          </p:spTgt>
                                        </p:tgtEl>
                                        <p:attrNameLst>
                                          <p:attrName>style.visibility</p:attrName>
                                        </p:attrNameLst>
                                      </p:cBhvr>
                                      <p:to>
                                        <p:strVal val="visible"/>
                                      </p:to>
                                    </p:set>
                                    <p:anim calcmode="lin" valueType="num">
                                      <p:cBhvr additive="base">
                                        <p:cTn id="49" dur="500" fill="hold"/>
                                        <p:tgtEl>
                                          <p:spTgt spid="5222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2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2227">
                                            <p:txEl>
                                              <p:pRg st="8" end="8"/>
                                            </p:txEl>
                                          </p:spTgt>
                                        </p:tgtEl>
                                        <p:attrNameLst>
                                          <p:attrName>style.visibility</p:attrName>
                                        </p:attrNameLst>
                                      </p:cBhvr>
                                      <p:to>
                                        <p:strVal val="visible"/>
                                      </p:to>
                                    </p:set>
                                    <p:anim calcmode="lin" valueType="num">
                                      <p:cBhvr additive="base">
                                        <p:cTn id="55" dur="500" fill="hold"/>
                                        <p:tgtEl>
                                          <p:spTgt spid="5222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222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2227">
                                            <p:txEl>
                                              <p:pRg st="9" end="9"/>
                                            </p:txEl>
                                          </p:spTgt>
                                        </p:tgtEl>
                                        <p:attrNameLst>
                                          <p:attrName>style.visibility</p:attrName>
                                        </p:attrNameLst>
                                      </p:cBhvr>
                                      <p:to>
                                        <p:strVal val="visible"/>
                                      </p:to>
                                    </p:set>
                                    <p:anim calcmode="lin" valueType="num">
                                      <p:cBhvr additive="base">
                                        <p:cTn id="61" dur="500" fill="hold"/>
                                        <p:tgtEl>
                                          <p:spTgt spid="5222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222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2227">
                                            <p:txEl>
                                              <p:pRg st="10" end="10"/>
                                            </p:txEl>
                                          </p:spTgt>
                                        </p:tgtEl>
                                        <p:attrNameLst>
                                          <p:attrName>style.visibility</p:attrName>
                                        </p:attrNameLst>
                                      </p:cBhvr>
                                      <p:to>
                                        <p:strVal val="visible"/>
                                      </p:to>
                                    </p:set>
                                    <p:anim calcmode="lin" valueType="num">
                                      <p:cBhvr additive="base">
                                        <p:cTn id="67" dur="500" fill="hold"/>
                                        <p:tgtEl>
                                          <p:spTgt spid="5222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222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2227">
                                            <p:txEl>
                                              <p:pRg st="11" end="11"/>
                                            </p:txEl>
                                          </p:spTgt>
                                        </p:tgtEl>
                                        <p:attrNameLst>
                                          <p:attrName>style.visibility</p:attrName>
                                        </p:attrNameLst>
                                      </p:cBhvr>
                                      <p:to>
                                        <p:strVal val="visible"/>
                                      </p:to>
                                    </p:set>
                                    <p:anim calcmode="lin" valueType="num">
                                      <p:cBhvr additive="base">
                                        <p:cTn id="73" dur="500" fill="hold"/>
                                        <p:tgtEl>
                                          <p:spTgt spid="5222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222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GB" altLang="en-US" dirty="0" smtClean="0"/>
              <a:t>         Advantage of Linux Operating System</a:t>
            </a:r>
          </a:p>
        </p:txBody>
      </p:sp>
      <p:sp>
        <p:nvSpPr>
          <p:cNvPr id="52227" name="Content Placeholder 2"/>
          <p:cNvSpPr>
            <a:spLocks noGrp="1"/>
          </p:cNvSpPr>
          <p:nvPr>
            <p:ph idx="1"/>
          </p:nvPr>
        </p:nvSpPr>
        <p:spPr/>
        <p:txBody>
          <a:bodyPr/>
          <a:lstStyle/>
          <a:p>
            <a:pPr>
              <a:buFontTx/>
              <a:buNone/>
            </a:pPr>
            <a:r>
              <a:rPr lang="en-IN" altLang="en-US" sz="1596" b="1"/>
              <a:t>14. Privacy</a:t>
            </a:r>
          </a:p>
          <a:p>
            <a:pPr>
              <a:buFontTx/>
              <a:buNone/>
            </a:pPr>
            <a:r>
              <a:rPr lang="en-IN" altLang="en-US" sz="1596"/>
              <a:t>Linux always takes care of user privacy as it never takes much private data from the user. Comparatively, other operating systems ask for the user's private data.</a:t>
            </a:r>
          </a:p>
          <a:p>
            <a:pPr>
              <a:buFontTx/>
              <a:buNone/>
            </a:pPr>
            <a:r>
              <a:rPr lang="en-IN" altLang="en-US" sz="1596" b="1"/>
              <a:t>15. Networking</a:t>
            </a:r>
          </a:p>
          <a:p>
            <a:pPr>
              <a:buFontTx/>
              <a:buNone/>
            </a:pPr>
            <a:r>
              <a:rPr lang="en-IN" altLang="en-US" sz="1596"/>
              <a:t>Linux facilitates with powerful support for networking. The client-server systems can be easily set to a Linux system. It provides various command-line tools such as ssh, ip, mail, telnet, and more for connectivity with the other systems and servers. Tasks such as network backup are much faster than others.</a:t>
            </a:r>
          </a:p>
          <a:p>
            <a:pPr>
              <a:buFontTx/>
              <a:buNone/>
            </a:pPr>
            <a:r>
              <a:rPr lang="en-IN" altLang="en-US" sz="1596" b="1"/>
              <a:t>16. Compatibility</a:t>
            </a:r>
          </a:p>
          <a:p>
            <a:pPr>
              <a:buFontTx/>
              <a:buNone/>
            </a:pPr>
            <a:r>
              <a:rPr lang="en-IN" altLang="en-US" sz="1596"/>
              <a:t>Linux is compatible with a large number of file formats as it supports almost all file formats.</a:t>
            </a:r>
          </a:p>
          <a:p>
            <a:pPr>
              <a:buFontTx/>
              <a:buNone/>
            </a:pPr>
            <a:r>
              <a:rPr lang="en-IN" altLang="en-US" sz="1596" b="1"/>
              <a:t>17. Installation</a:t>
            </a:r>
          </a:p>
          <a:p>
            <a:pPr>
              <a:buFontTx/>
              <a:buNone/>
            </a:pPr>
            <a:r>
              <a:rPr lang="en-IN" altLang="en-US" sz="1596"/>
              <a:t>Linux installation process takes less time than other operating systems such as Windows. Further, its installation process is much easy as it requires less user input. It does not require much more system configuration even it can be easily installed on old machines having less configuration.</a:t>
            </a:r>
          </a:p>
          <a:p>
            <a:pPr>
              <a:buFontTx/>
              <a:buNone/>
            </a:pPr>
            <a:endParaRPr lang="en-IN" altLang="en-US" sz="1451"/>
          </a:p>
          <a:p>
            <a:endParaRPr lang="en-GB" altLang="en-US" sz="1451"/>
          </a:p>
        </p:txBody>
      </p:sp>
    </p:spTree>
    <p:extLst>
      <p:ext uri="{BB962C8B-B14F-4D97-AF65-F5344CB8AC3E}">
        <p14:creationId xmlns:p14="http://schemas.microsoft.com/office/powerpoint/2010/main" val="3662053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 calcmode="lin" valueType="num">
                                      <p:cBhvr additive="base">
                                        <p:cTn id="25"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27">
                                            <p:txEl>
                                              <p:pRg st="4" end="4"/>
                                            </p:txEl>
                                          </p:spTgt>
                                        </p:tgtEl>
                                        <p:attrNameLst>
                                          <p:attrName>style.visibility</p:attrName>
                                        </p:attrNameLst>
                                      </p:cBhvr>
                                      <p:to>
                                        <p:strVal val="visible"/>
                                      </p:to>
                                    </p:set>
                                    <p:anim calcmode="lin" valueType="num">
                                      <p:cBhvr additive="base">
                                        <p:cTn id="31"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227">
                                            <p:txEl>
                                              <p:pRg st="5" end="5"/>
                                            </p:txEl>
                                          </p:spTgt>
                                        </p:tgtEl>
                                        <p:attrNameLst>
                                          <p:attrName>style.visibility</p:attrName>
                                        </p:attrNameLst>
                                      </p:cBhvr>
                                      <p:to>
                                        <p:strVal val="visible"/>
                                      </p:to>
                                    </p:set>
                                    <p:anim calcmode="lin" valueType="num">
                                      <p:cBhvr additive="base">
                                        <p:cTn id="37"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22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227">
                                            <p:txEl>
                                              <p:pRg st="6" end="6"/>
                                            </p:txEl>
                                          </p:spTgt>
                                        </p:tgtEl>
                                        <p:attrNameLst>
                                          <p:attrName>style.visibility</p:attrName>
                                        </p:attrNameLst>
                                      </p:cBhvr>
                                      <p:to>
                                        <p:strVal val="visible"/>
                                      </p:to>
                                    </p:set>
                                    <p:anim calcmode="lin" valueType="num">
                                      <p:cBhvr additive="base">
                                        <p:cTn id="43" dur="5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22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227">
                                            <p:txEl>
                                              <p:pRg st="7" end="7"/>
                                            </p:txEl>
                                          </p:spTgt>
                                        </p:tgtEl>
                                        <p:attrNameLst>
                                          <p:attrName>style.visibility</p:attrName>
                                        </p:attrNameLst>
                                      </p:cBhvr>
                                      <p:to>
                                        <p:strVal val="visible"/>
                                      </p:to>
                                    </p:set>
                                    <p:anim calcmode="lin" valueType="num">
                                      <p:cBhvr additive="base">
                                        <p:cTn id="49" dur="500" fill="hold"/>
                                        <p:tgtEl>
                                          <p:spTgt spid="5222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22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normAutofit fontScale="90000"/>
          </a:bodyPr>
          <a:lstStyle/>
          <a:p>
            <a:r>
              <a:rPr lang="en-GB" altLang="en-US" dirty="0" smtClean="0"/>
              <a:t>         Advantage of Linux Operating System</a:t>
            </a:r>
          </a:p>
        </p:txBody>
      </p:sp>
      <p:sp>
        <p:nvSpPr>
          <p:cNvPr id="60419" name="Content Placeholder 2"/>
          <p:cNvSpPr>
            <a:spLocks noGrp="1"/>
          </p:cNvSpPr>
          <p:nvPr>
            <p:ph idx="1"/>
          </p:nvPr>
        </p:nvSpPr>
        <p:spPr/>
        <p:txBody>
          <a:bodyPr/>
          <a:lstStyle/>
          <a:p>
            <a:pPr>
              <a:buFontTx/>
              <a:buNone/>
            </a:pPr>
            <a:r>
              <a:rPr lang="en-IN" altLang="en-US" sz="1596" b="1"/>
              <a:t>18. Multiple Desktop Support</a:t>
            </a:r>
          </a:p>
          <a:p>
            <a:pPr>
              <a:buFontTx/>
              <a:buNone/>
            </a:pPr>
            <a:r>
              <a:rPr lang="en-IN" altLang="en-US" sz="1596"/>
              <a:t>Linux system provides multiple desktop environment support for its enhanced use. The desktop environment option can be selected during installation. We can select any desktop environment such as </a:t>
            </a:r>
            <a:r>
              <a:rPr lang="en-IN" altLang="en-US" sz="1596" b="1"/>
              <a:t>GNOME (GNU Network Object Model Environment)</a:t>
            </a:r>
            <a:r>
              <a:rPr lang="en-IN" altLang="en-US" sz="1596"/>
              <a:t> or </a:t>
            </a:r>
            <a:r>
              <a:rPr lang="en-IN" altLang="en-US" sz="1596" b="1"/>
              <a:t>KDE (K Desktop Environment)</a:t>
            </a:r>
            <a:r>
              <a:rPr lang="en-IN" altLang="en-US" sz="1596"/>
              <a:t> as both have their specific environment.</a:t>
            </a:r>
          </a:p>
          <a:p>
            <a:pPr>
              <a:buFontTx/>
              <a:buNone/>
            </a:pPr>
            <a:r>
              <a:rPr lang="en-IN" altLang="en-US" sz="1596" b="1"/>
              <a:t>19. Multitasking</a:t>
            </a:r>
          </a:p>
          <a:p>
            <a:pPr>
              <a:buFontTx/>
              <a:buNone/>
            </a:pPr>
            <a:r>
              <a:rPr lang="en-IN" altLang="en-US" sz="1596"/>
              <a:t>It is a multitasking operating system as it can run multiple tasks simultaneously without affecting the system speed.</a:t>
            </a:r>
          </a:p>
          <a:p>
            <a:pPr>
              <a:buFontTx/>
              <a:buNone/>
            </a:pPr>
            <a:r>
              <a:rPr lang="en-IN" altLang="en-US" sz="1596" b="1"/>
              <a:t>20. Heavily Documented for beginners</a:t>
            </a:r>
          </a:p>
          <a:p>
            <a:pPr>
              <a:buFontTx/>
              <a:buNone/>
            </a:pPr>
            <a:r>
              <a:rPr lang="en-IN" altLang="en-US" sz="1596"/>
              <a:t>There are many command-line options that provide documentation on commands, libraries, standards such as manual pages and info pages. Also, there are plenty of documents available on the internet in different formats, such as Linux tutorials, Linux documentation project, Serverfault, and more. To help the beginners, several communities are available such as </a:t>
            </a:r>
            <a:r>
              <a:rPr lang="en-IN" altLang="en-US" sz="1596" b="1"/>
              <a:t>Ask Ubuntu</a:t>
            </a:r>
            <a:r>
              <a:rPr lang="en-IN" altLang="en-US" sz="1596"/>
              <a:t>, Reddit, and </a:t>
            </a:r>
            <a:r>
              <a:rPr lang="en-IN" altLang="en-US" sz="1596" b="1"/>
              <a:t>StackOverflow.</a:t>
            </a:r>
            <a:endParaRPr lang="en-GB" altLang="en-US" sz="1596"/>
          </a:p>
          <a:p>
            <a:endParaRPr lang="en-GB" altLang="en-US" sz="1451"/>
          </a:p>
        </p:txBody>
      </p:sp>
    </p:spTree>
    <p:extLst>
      <p:ext uri="{BB962C8B-B14F-4D97-AF65-F5344CB8AC3E}">
        <p14:creationId xmlns:p14="http://schemas.microsoft.com/office/powerpoint/2010/main" val="4212041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ChangeArrowheads="1"/>
          </p:cNvSpPr>
          <p:nvPr/>
        </p:nvSpPr>
        <p:spPr bwMode="auto">
          <a:xfrm>
            <a:off x="4241398" y="2968229"/>
            <a:ext cx="2514658" cy="52297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74174" tIns="37087" rIns="74174" bIns="37087"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r" rtl="1" eaLnBrk="1" hangingPunct="1"/>
            <a:endParaRPr lang="he-IL" altLang="en-US" sz="1959"/>
          </a:p>
        </p:txBody>
      </p:sp>
      <p:sp>
        <p:nvSpPr>
          <p:cNvPr id="61443" name="AutoShape 3"/>
          <p:cNvSpPr>
            <a:spLocks noChangeArrowheads="1"/>
          </p:cNvSpPr>
          <p:nvPr/>
        </p:nvSpPr>
        <p:spPr bwMode="auto">
          <a:xfrm>
            <a:off x="6841298" y="2933672"/>
            <a:ext cx="2081533" cy="52297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74174" tIns="37087" rIns="74174" bIns="37087"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r" rtl="1" eaLnBrk="1" hangingPunct="1"/>
            <a:endParaRPr lang="he-IL" altLang="en-US" sz="1959"/>
          </a:p>
        </p:txBody>
      </p:sp>
      <p:sp>
        <p:nvSpPr>
          <p:cNvPr id="61444" name="AutoShape 4"/>
          <p:cNvSpPr>
            <a:spLocks noChangeArrowheads="1"/>
          </p:cNvSpPr>
          <p:nvPr/>
        </p:nvSpPr>
        <p:spPr bwMode="auto">
          <a:xfrm>
            <a:off x="4232182" y="4049890"/>
            <a:ext cx="4611166" cy="63816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74174" tIns="37087" rIns="74174" bIns="37087"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r" rtl="1" eaLnBrk="1" hangingPunct="1"/>
            <a:endParaRPr lang="he-IL" altLang="en-US" sz="1959"/>
          </a:p>
        </p:txBody>
      </p:sp>
      <p:sp>
        <p:nvSpPr>
          <p:cNvPr id="61445" name="Rectangle 5"/>
          <p:cNvSpPr>
            <a:spLocks noChangeArrowheads="1"/>
          </p:cNvSpPr>
          <p:nvPr/>
        </p:nvSpPr>
        <p:spPr bwMode="auto">
          <a:xfrm>
            <a:off x="4449897" y="5126941"/>
            <a:ext cx="4210294" cy="5805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4174" tIns="37087" rIns="74174" bIns="37087"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r" rtl="1" eaLnBrk="1" hangingPunct="1"/>
            <a:endParaRPr lang="he-IL" altLang="en-US" sz="1959"/>
          </a:p>
        </p:txBody>
      </p:sp>
      <p:sp>
        <p:nvSpPr>
          <p:cNvPr id="61446" name="Line 6"/>
          <p:cNvSpPr>
            <a:spLocks noChangeShapeType="1"/>
          </p:cNvSpPr>
          <p:nvPr/>
        </p:nvSpPr>
        <p:spPr bwMode="auto">
          <a:xfrm flipH="1">
            <a:off x="6288373" y="4678842"/>
            <a:ext cx="13823" cy="40663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74174" tIns="37087" rIns="74174" bIns="37087"/>
          <a:lstStyle/>
          <a:p>
            <a:endParaRPr lang="en-IN" sz="1306"/>
          </a:p>
        </p:txBody>
      </p:sp>
      <p:sp>
        <p:nvSpPr>
          <p:cNvPr id="61447" name="Line 7"/>
          <p:cNvSpPr>
            <a:spLocks noChangeShapeType="1"/>
          </p:cNvSpPr>
          <p:nvPr/>
        </p:nvSpPr>
        <p:spPr bwMode="auto">
          <a:xfrm>
            <a:off x="5281588" y="3410570"/>
            <a:ext cx="0" cy="6393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74174" tIns="37087" rIns="74174" bIns="37087"/>
          <a:lstStyle/>
          <a:p>
            <a:endParaRPr lang="en-IN" sz="1306"/>
          </a:p>
        </p:txBody>
      </p:sp>
      <p:sp>
        <p:nvSpPr>
          <p:cNvPr id="61448" name="Line 8"/>
          <p:cNvSpPr>
            <a:spLocks noChangeShapeType="1"/>
          </p:cNvSpPr>
          <p:nvPr/>
        </p:nvSpPr>
        <p:spPr bwMode="auto">
          <a:xfrm>
            <a:off x="7750168" y="3445127"/>
            <a:ext cx="0" cy="6381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74174" tIns="37087" rIns="74174" bIns="37087"/>
          <a:lstStyle/>
          <a:p>
            <a:endParaRPr lang="en-IN" sz="1306"/>
          </a:p>
        </p:txBody>
      </p:sp>
      <p:sp>
        <p:nvSpPr>
          <p:cNvPr id="61449" name="Oval 9"/>
          <p:cNvSpPr>
            <a:spLocks noChangeArrowheads="1"/>
          </p:cNvSpPr>
          <p:nvPr/>
        </p:nvSpPr>
        <p:spPr bwMode="auto">
          <a:xfrm>
            <a:off x="7456427" y="2087005"/>
            <a:ext cx="837451" cy="5229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74174" tIns="37087" rIns="74174" bIns="37087" anchor="ct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r" rtl="1" eaLnBrk="1" hangingPunct="1"/>
            <a:endParaRPr lang="he-IL" altLang="en-US" sz="1959"/>
          </a:p>
        </p:txBody>
      </p:sp>
      <p:sp>
        <p:nvSpPr>
          <p:cNvPr id="61450" name="Line 10"/>
          <p:cNvSpPr>
            <a:spLocks noChangeShapeType="1"/>
          </p:cNvSpPr>
          <p:nvPr/>
        </p:nvSpPr>
        <p:spPr bwMode="auto">
          <a:xfrm>
            <a:off x="7928717" y="2624955"/>
            <a:ext cx="0" cy="2810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74174" tIns="37087" rIns="74174" bIns="37087"/>
          <a:lstStyle/>
          <a:p>
            <a:endParaRPr lang="en-IN" sz="1306"/>
          </a:p>
        </p:txBody>
      </p:sp>
      <p:sp>
        <p:nvSpPr>
          <p:cNvPr id="61451" name="Text Box 11"/>
          <p:cNvSpPr txBox="1">
            <a:spLocks noChangeArrowheads="1"/>
          </p:cNvSpPr>
          <p:nvPr/>
        </p:nvSpPr>
        <p:spPr bwMode="auto">
          <a:xfrm>
            <a:off x="4523620" y="3048864"/>
            <a:ext cx="1905288" cy="37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174" tIns="37087" rIns="74174" bIns="37087">
            <a:spAutoFit/>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eaLnBrk="1" hangingPunct="1">
              <a:spcBef>
                <a:spcPct val="50000"/>
              </a:spcBef>
            </a:pPr>
            <a:r>
              <a:rPr lang="en-US" altLang="en-US" sz="1959"/>
              <a:t>Utilities </a:t>
            </a:r>
          </a:p>
        </p:txBody>
      </p:sp>
      <p:sp>
        <p:nvSpPr>
          <p:cNvPr id="61452" name="Text Box 12"/>
          <p:cNvSpPr txBox="1">
            <a:spLocks noChangeArrowheads="1"/>
          </p:cNvSpPr>
          <p:nvPr/>
        </p:nvSpPr>
        <p:spPr bwMode="auto">
          <a:xfrm>
            <a:off x="6915021" y="3026978"/>
            <a:ext cx="1905288" cy="37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174" tIns="37087" rIns="74174" bIns="37087">
            <a:spAutoFit/>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eaLnBrk="1" hangingPunct="1">
              <a:spcBef>
                <a:spcPct val="50000"/>
              </a:spcBef>
            </a:pPr>
            <a:r>
              <a:rPr lang="en-US" altLang="en-US" sz="1959"/>
              <a:t>Shell </a:t>
            </a:r>
          </a:p>
        </p:txBody>
      </p:sp>
      <p:sp>
        <p:nvSpPr>
          <p:cNvPr id="61453" name="Text Box 13"/>
          <p:cNvSpPr txBox="1">
            <a:spLocks noChangeArrowheads="1"/>
          </p:cNvSpPr>
          <p:nvPr/>
        </p:nvSpPr>
        <p:spPr bwMode="auto">
          <a:xfrm>
            <a:off x="5537316" y="4165082"/>
            <a:ext cx="1670295" cy="37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174" tIns="37087" rIns="74174" bIns="37087">
            <a:spAutoFit/>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eaLnBrk="1" hangingPunct="1">
              <a:spcBef>
                <a:spcPct val="50000"/>
              </a:spcBef>
            </a:pPr>
            <a:r>
              <a:rPr lang="en-US" altLang="en-US" sz="1959"/>
              <a:t> Kernel </a:t>
            </a:r>
          </a:p>
        </p:txBody>
      </p:sp>
      <p:sp>
        <p:nvSpPr>
          <p:cNvPr id="61454" name="Text Box 14"/>
          <p:cNvSpPr txBox="1">
            <a:spLocks noChangeArrowheads="1"/>
          </p:cNvSpPr>
          <p:nvPr/>
        </p:nvSpPr>
        <p:spPr bwMode="auto">
          <a:xfrm>
            <a:off x="5319602" y="5243286"/>
            <a:ext cx="2086141" cy="37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174" tIns="37087" rIns="74174" bIns="37087">
            <a:spAutoFit/>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eaLnBrk="1" hangingPunct="1">
              <a:spcBef>
                <a:spcPct val="50000"/>
              </a:spcBef>
            </a:pPr>
            <a:r>
              <a:rPr lang="en-US" altLang="en-US" sz="1959"/>
              <a:t> Hardware </a:t>
            </a:r>
          </a:p>
        </p:txBody>
      </p:sp>
      <p:sp>
        <p:nvSpPr>
          <p:cNvPr id="61455" name="Text Box 15"/>
          <p:cNvSpPr txBox="1">
            <a:spLocks noChangeArrowheads="1"/>
          </p:cNvSpPr>
          <p:nvPr/>
        </p:nvSpPr>
        <p:spPr bwMode="auto">
          <a:xfrm>
            <a:off x="7520935" y="2203349"/>
            <a:ext cx="761424" cy="37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174" tIns="37087" rIns="74174" bIns="37087">
            <a:spAutoFit/>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eaLnBrk="1" hangingPunct="1">
              <a:spcBef>
                <a:spcPct val="50000"/>
              </a:spcBef>
            </a:pPr>
            <a:r>
              <a:rPr lang="en-US" altLang="en-US" sz="1959"/>
              <a:t>User </a:t>
            </a:r>
          </a:p>
        </p:txBody>
      </p:sp>
      <p:sp>
        <p:nvSpPr>
          <p:cNvPr id="61456" name="Rectangle 16"/>
          <p:cNvSpPr>
            <a:spLocks noChangeArrowheads="1"/>
          </p:cNvSpPr>
          <p:nvPr/>
        </p:nvSpPr>
        <p:spPr bwMode="auto">
          <a:xfrm>
            <a:off x="739538" y="1511042"/>
            <a:ext cx="8404463" cy="34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174" tIns="37087" rIns="74174" bIns="37087" anchor="b"/>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ctr" rtl="1" eaLnBrk="1" hangingPunct="1"/>
            <a:r>
              <a:rPr lang="en-US" altLang="en-US" sz="2902">
                <a:solidFill>
                  <a:srgbClr val="006666"/>
                </a:solidFill>
              </a:rPr>
              <a:t>UNIX Shell and Utilities</a:t>
            </a:r>
          </a:p>
        </p:txBody>
      </p:sp>
      <p:sp>
        <p:nvSpPr>
          <p:cNvPr id="54289" name="TextBox 17"/>
          <p:cNvSpPr txBox="1">
            <a:spLocks noChangeArrowheads="1"/>
          </p:cNvSpPr>
          <p:nvPr/>
        </p:nvSpPr>
        <p:spPr bwMode="auto">
          <a:xfrm>
            <a:off x="744145" y="2417608"/>
            <a:ext cx="3511075" cy="4011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700">
                <a:solidFill>
                  <a:schemeClr val="tx1"/>
                </a:solidFill>
                <a:latin typeface="Times New Roman" panose="02020603050405020304" pitchFamily="18" charset="0"/>
              </a:defRPr>
            </a:lvl1pPr>
            <a:lvl2pPr marL="742950" indent="-285750">
              <a:defRPr sz="2700">
                <a:solidFill>
                  <a:schemeClr val="tx1"/>
                </a:solidFill>
                <a:latin typeface="Times New Roman" panose="02020603050405020304" pitchFamily="18" charset="0"/>
              </a:defRPr>
            </a:lvl2pPr>
            <a:lvl3pPr marL="1143000" indent="-228600">
              <a:defRPr sz="2700">
                <a:solidFill>
                  <a:schemeClr val="tx1"/>
                </a:solidFill>
                <a:latin typeface="Times New Roman" panose="02020603050405020304" pitchFamily="18" charset="0"/>
              </a:defRPr>
            </a:lvl3pPr>
            <a:lvl4pPr marL="1600200" indent="-228600">
              <a:defRPr sz="2700">
                <a:solidFill>
                  <a:schemeClr val="tx1"/>
                </a:solidFill>
                <a:latin typeface="Times New Roman" panose="02020603050405020304" pitchFamily="18" charset="0"/>
              </a:defRPr>
            </a:lvl4pPr>
            <a:lvl5pPr marL="2057400" indent="-228600">
              <a:defRPr sz="27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7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7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7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700">
                <a:solidFill>
                  <a:schemeClr val="tx1"/>
                </a:solidFill>
                <a:latin typeface="Times New Roman" panose="02020603050405020304" pitchFamily="18" charset="0"/>
              </a:defRPr>
            </a:lvl9pPr>
          </a:lstStyle>
          <a:p>
            <a:pPr algn="just" eaLnBrk="1" hangingPunct="1">
              <a:lnSpc>
                <a:spcPct val="150000"/>
              </a:lnSpc>
              <a:buFont typeface="Wingdings" panose="05000000000000000000" pitchFamily="2" charset="2"/>
              <a:buChar char="Ø"/>
            </a:pPr>
            <a:r>
              <a:rPr lang="en-US" altLang="en-US" sz="1959"/>
              <a:t>The shell used to be in the kernel but now is a utility outside of it.</a:t>
            </a:r>
          </a:p>
          <a:p>
            <a:pPr algn="just" eaLnBrk="1" hangingPunct="1">
              <a:lnSpc>
                <a:spcPct val="150000"/>
              </a:lnSpc>
              <a:buFont typeface="Wingdings" panose="05000000000000000000" pitchFamily="2" charset="2"/>
              <a:buChar char="Ø"/>
            </a:pPr>
            <a:r>
              <a:rPr lang="en-US" altLang="en-US" sz="1959"/>
              <a:t>Easy to change/debug.</a:t>
            </a:r>
          </a:p>
          <a:p>
            <a:pPr algn="just" eaLnBrk="1" hangingPunct="1">
              <a:lnSpc>
                <a:spcPct val="150000"/>
              </a:lnSpc>
              <a:buFont typeface="Wingdings" panose="05000000000000000000" pitchFamily="2" charset="2"/>
              <a:buChar char="Ø"/>
            </a:pPr>
            <a:r>
              <a:rPr lang="en-US" altLang="en-US" sz="1959"/>
              <a:t>Many of them (sh, bsh, csh, ksh, tcsh, wsh, bash)</a:t>
            </a:r>
          </a:p>
          <a:p>
            <a:pPr algn="just" eaLnBrk="1" hangingPunct="1">
              <a:lnSpc>
                <a:spcPct val="150000"/>
              </a:lnSpc>
              <a:buFont typeface="Wingdings" panose="05000000000000000000" pitchFamily="2" charset="2"/>
              <a:buChar char="Ø"/>
            </a:pPr>
            <a:r>
              <a:rPr lang="en-US" altLang="en-US" sz="1959"/>
              <a:t>Possible to switch between them (chsh)</a:t>
            </a:r>
          </a:p>
          <a:p>
            <a:endParaRPr lang="en-IN" altLang="en-US" sz="1959"/>
          </a:p>
        </p:txBody>
      </p:sp>
    </p:spTree>
    <p:custDataLst>
      <p:tags r:id="rId1"/>
    </p:custDataLst>
    <p:extLst>
      <p:ext uri="{BB962C8B-B14F-4D97-AF65-F5344CB8AC3E}">
        <p14:creationId xmlns:p14="http://schemas.microsoft.com/office/powerpoint/2010/main" val="1381234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89">
                                            <p:txEl>
                                              <p:pRg st="0" end="0"/>
                                            </p:txEl>
                                          </p:spTgt>
                                        </p:tgtEl>
                                        <p:attrNameLst>
                                          <p:attrName>style.visibility</p:attrName>
                                        </p:attrNameLst>
                                      </p:cBhvr>
                                      <p:to>
                                        <p:strVal val="visible"/>
                                      </p:to>
                                    </p:set>
                                    <p:anim calcmode="lin" valueType="num">
                                      <p:cBhvr additive="base">
                                        <p:cTn id="7" dur="500" fill="hold"/>
                                        <p:tgtEl>
                                          <p:spTgt spid="5428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89">
                                            <p:txEl>
                                              <p:pRg st="1" end="1"/>
                                            </p:txEl>
                                          </p:spTgt>
                                        </p:tgtEl>
                                        <p:attrNameLst>
                                          <p:attrName>style.visibility</p:attrName>
                                        </p:attrNameLst>
                                      </p:cBhvr>
                                      <p:to>
                                        <p:strVal val="visible"/>
                                      </p:to>
                                    </p:set>
                                    <p:anim calcmode="lin" valueType="num">
                                      <p:cBhvr additive="base">
                                        <p:cTn id="13" dur="500" fill="hold"/>
                                        <p:tgtEl>
                                          <p:spTgt spid="5428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289">
                                            <p:txEl>
                                              <p:pRg st="2" end="2"/>
                                            </p:txEl>
                                          </p:spTgt>
                                        </p:tgtEl>
                                        <p:attrNameLst>
                                          <p:attrName>style.visibility</p:attrName>
                                        </p:attrNameLst>
                                      </p:cBhvr>
                                      <p:to>
                                        <p:strVal val="visible"/>
                                      </p:to>
                                    </p:set>
                                    <p:anim calcmode="lin" valueType="num">
                                      <p:cBhvr additive="base">
                                        <p:cTn id="19" dur="500" fill="hold"/>
                                        <p:tgtEl>
                                          <p:spTgt spid="5428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289">
                                            <p:txEl>
                                              <p:pRg st="3" end="3"/>
                                            </p:txEl>
                                          </p:spTgt>
                                        </p:tgtEl>
                                        <p:attrNameLst>
                                          <p:attrName>style.visibility</p:attrName>
                                        </p:attrNameLst>
                                      </p:cBhvr>
                                      <p:to>
                                        <p:strVal val="visible"/>
                                      </p:to>
                                    </p:set>
                                    <p:anim calcmode="lin" valueType="num">
                                      <p:cBhvr additive="base">
                                        <p:cTn id="25" dur="500" fill="hold"/>
                                        <p:tgtEl>
                                          <p:spTgt spid="5428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8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r>
              <a:rPr lang="en-US" sz="3600" b="1" dirty="0" smtClean="0"/>
              <a:t>Questions???</a:t>
            </a:r>
            <a:endParaRPr lang="en-US" sz="3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Why Operating Systems?</a:t>
            </a:r>
          </a:p>
        </p:txBody>
      </p:sp>
      <p:sp>
        <p:nvSpPr>
          <p:cNvPr id="49155" name="Rectangle 3" descr="Rectangle: Click to edit Master text styles&#10;Second level&#10;Third level&#10;Fourth level&#10;Fifth level"/>
          <p:cNvSpPr>
            <a:spLocks noGrp="1" noChangeArrowheads="1"/>
          </p:cNvSpPr>
          <p:nvPr>
            <p:ph type="body" idx="1"/>
          </p:nvPr>
        </p:nvSpPr>
        <p:spPr>
          <a:xfrm>
            <a:off x="533400" y="1752600"/>
            <a:ext cx="7772400" cy="4114800"/>
          </a:xfrm>
        </p:spPr>
        <p:txBody>
          <a:bodyPr/>
          <a:lstStyle/>
          <a:p>
            <a:pPr>
              <a:lnSpc>
                <a:spcPct val="90000"/>
              </a:lnSpc>
            </a:pPr>
            <a:r>
              <a:rPr lang="en-US" altLang="en-US" sz="2000"/>
              <a:t>OS for CS</a:t>
            </a:r>
            <a:r>
              <a:rPr lang="en-US" altLang="en-US" sz="2000" b="1"/>
              <a:t>E</a:t>
            </a:r>
            <a:r>
              <a:rPr lang="en-US" altLang="en-US" sz="2000"/>
              <a:t> :</a:t>
            </a:r>
          </a:p>
          <a:p>
            <a:pPr lvl="1">
              <a:lnSpc>
                <a:spcPct val="90000"/>
              </a:lnSpc>
            </a:pPr>
            <a:r>
              <a:rPr lang="en-US" altLang="en-US" sz="2000"/>
              <a:t>Real world OS is a software engineering problem</a:t>
            </a:r>
          </a:p>
          <a:p>
            <a:pPr lvl="2">
              <a:lnSpc>
                <a:spcPct val="90000"/>
              </a:lnSpc>
            </a:pPr>
            <a:r>
              <a:rPr lang="en-US" altLang="en-US" sz="2000"/>
              <a:t>Design of the Virtual/Extended machine</a:t>
            </a:r>
          </a:p>
          <a:p>
            <a:pPr lvl="2">
              <a:lnSpc>
                <a:spcPct val="90000"/>
              </a:lnSpc>
            </a:pPr>
            <a:r>
              <a:rPr lang="en-US" altLang="en-US" sz="2000"/>
              <a:t>Development of the Kernel</a:t>
            </a:r>
          </a:p>
          <a:p>
            <a:pPr lvl="1">
              <a:lnSpc>
                <a:spcPct val="90000"/>
              </a:lnSpc>
            </a:pPr>
            <a:r>
              <a:rPr lang="en-US" altLang="en-US" sz="2000"/>
              <a:t>OS Usability, Human Factors for OS</a:t>
            </a:r>
          </a:p>
          <a:p>
            <a:pPr>
              <a:lnSpc>
                <a:spcPct val="90000"/>
              </a:lnSpc>
            </a:pPr>
            <a:r>
              <a:rPr lang="en-US" altLang="en-US" sz="2000"/>
              <a:t>OS for C</a:t>
            </a:r>
            <a:r>
              <a:rPr lang="en-US" altLang="en-US" sz="2000" b="1"/>
              <a:t>S</a:t>
            </a:r>
            <a:r>
              <a:rPr lang="en-US" altLang="en-US" sz="2000"/>
              <a:t>E:</a:t>
            </a:r>
          </a:p>
          <a:p>
            <a:pPr lvl="1">
              <a:lnSpc>
                <a:spcPct val="90000"/>
              </a:lnSpc>
            </a:pPr>
            <a:r>
              <a:rPr lang="en-US" altLang="en-US" sz="2000"/>
              <a:t>New algorithms to help make OS better, more efficient</a:t>
            </a:r>
          </a:p>
          <a:p>
            <a:pPr lvl="1">
              <a:lnSpc>
                <a:spcPct val="90000"/>
              </a:lnSpc>
            </a:pPr>
            <a:r>
              <a:rPr lang="en-US" altLang="en-US" sz="2000"/>
              <a:t>Hypothesis, experiments regarding OS approaches</a:t>
            </a:r>
          </a:p>
          <a:p>
            <a:pPr>
              <a:lnSpc>
                <a:spcPct val="90000"/>
              </a:lnSpc>
            </a:pPr>
            <a:r>
              <a:rPr lang="en-US" altLang="en-US" sz="2000"/>
              <a:t>OS for anyone else :</a:t>
            </a:r>
          </a:p>
          <a:p>
            <a:pPr lvl="1">
              <a:lnSpc>
                <a:spcPct val="90000"/>
              </a:lnSpc>
            </a:pPr>
            <a:r>
              <a:rPr lang="en-US" altLang="en-US" sz="2000"/>
              <a:t>Help to understand better the parts of the OS and how to compare and contrast the various qualities of Operating Systems</a:t>
            </a:r>
          </a:p>
        </p:txBody>
      </p:sp>
    </p:spTree>
    <p:extLst>
      <p:ext uri="{BB962C8B-B14F-4D97-AF65-F5344CB8AC3E}">
        <p14:creationId xmlns:p14="http://schemas.microsoft.com/office/powerpoint/2010/main" val="345629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Popular types of OS </a:t>
            </a:r>
          </a:p>
        </p:txBody>
      </p:sp>
      <p:sp>
        <p:nvSpPr>
          <p:cNvPr id="39939" name="Content Placeholder 2"/>
          <p:cNvSpPr>
            <a:spLocks noGrp="1"/>
          </p:cNvSpPr>
          <p:nvPr>
            <p:ph idx="1"/>
          </p:nvPr>
        </p:nvSpPr>
        <p:spPr/>
        <p:txBody>
          <a:bodyPr/>
          <a:lstStyle/>
          <a:p>
            <a:r>
              <a:rPr lang="en-US" altLang="en-US" sz="1596">
                <a:solidFill>
                  <a:srgbClr val="00B0F0"/>
                </a:solidFill>
              </a:rPr>
              <a:t>Desktop Class</a:t>
            </a:r>
          </a:p>
          <a:p>
            <a:pPr lvl="1">
              <a:buFont typeface="Wingdings" panose="05000000000000000000" pitchFamily="2" charset="2"/>
              <a:buChar char="v"/>
            </a:pPr>
            <a:r>
              <a:rPr lang="en-US" altLang="en-US" sz="1596"/>
              <a:t>Windows	</a:t>
            </a:r>
          </a:p>
          <a:p>
            <a:pPr lvl="1">
              <a:buFont typeface="Wingdings" panose="05000000000000000000" pitchFamily="2" charset="2"/>
              <a:buChar char="v"/>
            </a:pPr>
            <a:r>
              <a:rPr lang="en-US" altLang="en-US" sz="1596"/>
              <a:t>OS X</a:t>
            </a:r>
          </a:p>
          <a:p>
            <a:pPr lvl="1">
              <a:buFont typeface="Wingdings" panose="05000000000000000000" pitchFamily="2" charset="2"/>
              <a:buChar char="v"/>
            </a:pPr>
            <a:r>
              <a:rPr lang="en-US" altLang="en-US" sz="1596"/>
              <a:t>Unix/Linux</a:t>
            </a:r>
          </a:p>
          <a:p>
            <a:pPr lvl="1">
              <a:buFont typeface="Wingdings" panose="05000000000000000000" pitchFamily="2" charset="2"/>
              <a:buChar char="v"/>
            </a:pPr>
            <a:r>
              <a:rPr lang="en-US" altLang="en-US" sz="1596"/>
              <a:t>Chrome OS</a:t>
            </a:r>
          </a:p>
          <a:p>
            <a:r>
              <a:rPr lang="en-US" altLang="en-US" sz="1596">
                <a:solidFill>
                  <a:srgbClr val="00B0F0"/>
                </a:solidFill>
              </a:rPr>
              <a:t>Server Class</a:t>
            </a:r>
          </a:p>
          <a:p>
            <a:pPr lvl="1">
              <a:buFont typeface="Wingdings" panose="05000000000000000000" pitchFamily="2" charset="2"/>
              <a:buChar char="v"/>
            </a:pPr>
            <a:r>
              <a:rPr lang="en-US" altLang="en-US" sz="1596"/>
              <a:t>Windows Server</a:t>
            </a:r>
          </a:p>
          <a:p>
            <a:pPr lvl="1">
              <a:buFont typeface="Wingdings" panose="05000000000000000000" pitchFamily="2" charset="2"/>
              <a:buChar char="v"/>
            </a:pPr>
            <a:r>
              <a:rPr lang="en-US" altLang="en-US" sz="1596"/>
              <a:t>Mac OS X Server</a:t>
            </a:r>
          </a:p>
          <a:p>
            <a:pPr lvl="1">
              <a:buFont typeface="Wingdings" panose="05000000000000000000" pitchFamily="2" charset="2"/>
              <a:buChar char="v"/>
            </a:pPr>
            <a:r>
              <a:rPr lang="en-US" altLang="en-US" sz="1596"/>
              <a:t>Unix/Linux</a:t>
            </a:r>
          </a:p>
          <a:p>
            <a:r>
              <a:rPr lang="en-US" altLang="en-US" sz="1596">
                <a:solidFill>
                  <a:srgbClr val="00B0F0"/>
                </a:solidFill>
              </a:rPr>
              <a:t>Mobile Class </a:t>
            </a:r>
          </a:p>
          <a:p>
            <a:pPr lvl="1">
              <a:buFont typeface="Wingdings" panose="05000000000000000000" pitchFamily="2" charset="2"/>
              <a:buChar char="v"/>
            </a:pPr>
            <a:r>
              <a:rPr lang="en-US" altLang="en-US" sz="1596"/>
              <a:t>Android</a:t>
            </a:r>
          </a:p>
          <a:p>
            <a:pPr lvl="1">
              <a:buFont typeface="Wingdings" panose="05000000000000000000" pitchFamily="2" charset="2"/>
              <a:buChar char="v"/>
            </a:pPr>
            <a:r>
              <a:rPr lang="en-US" altLang="en-US" sz="1596"/>
              <a:t>iOS</a:t>
            </a:r>
          </a:p>
          <a:p>
            <a:pPr lvl="1">
              <a:buFont typeface="Wingdings" panose="05000000000000000000" pitchFamily="2" charset="2"/>
              <a:buChar char="v"/>
            </a:pPr>
            <a:r>
              <a:rPr lang="en-US" altLang="en-US" sz="1596"/>
              <a:t>Windows Phone</a:t>
            </a:r>
          </a:p>
        </p:txBody>
      </p:sp>
    </p:spTree>
    <p:extLst>
      <p:ext uri="{BB962C8B-B14F-4D97-AF65-F5344CB8AC3E}">
        <p14:creationId xmlns:p14="http://schemas.microsoft.com/office/powerpoint/2010/main" val="2298278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anim calcmode="lin" valueType="num">
                                      <p:cBhvr additive="base">
                                        <p:cTn id="11"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 calcmode="lin" valueType="num">
                                      <p:cBhvr additive="base">
                                        <p:cTn id="15"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3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anim calcmode="lin" valueType="num">
                                      <p:cBhvr additive="base">
                                        <p:cTn id="19"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anim calcmode="lin" valueType="num">
                                      <p:cBhvr additive="base">
                                        <p:cTn id="23"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939">
                                            <p:txEl>
                                              <p:pRg st="5" end="5"/>
                                            </p:txEl>
                                          </p:spTgt>
                                        </p:tgtEl>
                                        <p:attrNameLst>
                                          <p:attrName>style.visibility</p:attrName>
                                        </p:attrNameLst>
                                      </p:cBhvr>
                                      <p:to>
                                        <p:strVal val="visible"/>
                                      </p:to>
                                    </p:set>
                                    <p:anim calcmode="lin" valueType="num">
                                      <p:cBhvr additive="base">
                                        <p:cTn id="29"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93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9939">
                                            <p:txEl>
                                              <p:pRg st="6" end="6"/>
                                            </p:txEl>
                                          </p:spTgt>
                                        </p:tgtEl>
                                        <p:attrNameLst>
                                          <p:attrName>style.visibility</p:attrName>
                                        </p:attrNameLst>
                                      </p:cBhvr>
                                      <p:to>
                                        <p:strVal val="visible"/>
                                      </p:to>
                                    </p:set>
                                    <p:anim calcmode="lin" valueType="num">
                                      <p:cBhvr additive="base">
                                        <p:cTn id="33"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93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9939">
                                            <p:txEl>
                                              <p:pRg st="7" end="7"/>
                                            </p:txEl>
                                          </p:spTgt>
                                        </p:tgtEl>
                                        <p:attrNameLst>
                                          <p:attrName>style.visibility</p:attrName>
                                        </p:attrNameLst>
                                      </p:cBhvr>
                                      <p:to>
                                        <p:strVal val="visible"/>
                                      </p:to>
                                    </p:set>
                                    <p:anim calcmode="lin" valueType="num">
                                      <p:cBhvr additive="base">
                                        <p:cTn id="37" dur="500" fill="hold"/>
                                        <p:tgtEl>
                                          <p:spTgt spid="3993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93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9939">
                                            <p:txEl>
                                              <p:pRg st="8" end="8"/>
                                            </p:txEl>
                                          </p:spTgt>
                                        </p:tgtEl>
                                        <p:attrNameLst>
                                          <p:attrName>style.visibility</p:attrName>
                                        </p:attrNameLst>
                                      </p:cBhvr>
                                      <p:to>
                                        <p:strVal val="visible"/>
                                      </p:to>
                                    </p:set>
                                    <p:anim calcmode="lin" valueType="num">
                                      <p:cBhvr additive="base">
                                        <p:cTn id="41" dur="500" fill="hold"/>
                                        <p:tgtEl>
                                          <p:spTgt spid="3993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9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9939">
                                            <p:txEl>
                                              <p:pRg st="9" end="9"/>
                                            </p:txEl>
                                          </p:spTgt>
                                        </p:tgtEl>
                                        <p:attrNameLst>
                                          <p:attrName>style.visibility</p:attrName>
                                        </p:attrNameLst>
                                      </p:cBhvr>
                                      <p:to>
                                        <p:strVal val="visible"/>
                                      </p:to>
                                    </p:set>
                                    <p:anim calcmode="lin" valueType="num">
                                      <p:cBhvr additive="base">
                                        <p:cTn id="47" dur="500" fill="hold"/>
                                        <p:tgtEl>
                                          <p:spTgt spid="39939">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9939">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9939">
                                            <p:txEl>
                                              <p:pRg st="10" end="10"/>
                                            </p:txEl>
                                          </p:spTgt>
                                        </p:tgtEl>
                                        <p:attrNameLst>
                                          <p:attrName>style.visibility</p:attrName>
                                        </p:attrNameLst>
                                      </p:cBhvr>
                                      <p:to>
                                        <p:strVal val="visible"/>
                                      </p:to>
                                    </p:set>
                                    <p:anim calcmode="lin" valueType="num">
                                      <p:cBhvr additive="base">
                                        <p:cTn id="51" dur="500" fill="hold"/>
                                        <p:tgtEl>
                                          <p:spTgt spid="39939">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9939">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9939">
                                            <p:txEl>
                                              <p:pRg st="11" end="11"/>
                                            </p:txEl>
                                          </p:spTgt>
                                        </p:tgtEl>
                                        <p:attrNameLst>
                                          <p:attrName>style.visibility</p:attrName>
                                        </p:attrNameLst>
                                      </p:cBhvr>
                                      <p:to>
                                        <p:strVal val="visible"/>
                                      </p:to>
                                    </p:set>
                                    <p:anim calcmode="lin" valueType="num">
                                      <p:cBhvr additive="base">
                                        <p:cTn id="55" dur="500" fill="hold"/>
                                        <p:tgtEl>
                                          <p:spTgt spid="39939">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939">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9939">
                                            <p:txEl>
                                              <p:pRg st="12" end="12"/>
                                            </p:txEl>
                                          </p:spTgt>
                                        </p:tgtEl>
                                        <p:attrNameLst>
                                          <p:attrName>style.visibility</p:attrName>
                                        </p:attrNameLst>
                                      </p:cBhvr>
                                      <p:to>
                                        <p:strVal val="visible"/>
                                      </p:to>
                                    </p:set>
                                    <p:anim calcmode="lin" valueType="num">
                                      <p:cBhvr additive="base">
                                        <p:cTn id="59" dur="500" fill="hold"/>
                                        <p:tgtEl>
                                          <p:spTgt spid="39939">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93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Desktop Class Operating Systems:-</a:t>
            </a:r>
          </a:p>
        </p:txBody>
      </p:sp>
      <p:sp>
        <p:nvSpPr>
          <p:cNvPr id="40963" name="Content Placeholder 2"/>
          <p:cNvSpPr>
            <a:spLocks noGrp="1"/>
          </p:cNvSpPr>
          <p:nvPr>
            <p:ph idx="1"/>
          </p:nvPr>
        </p:nvSpPr>
        <p:spPr/>
        <p:txBody>
          <a:bodyPr>
            <a:normAutofit fontScale="92500" lnSpcReduction="10000"/>
          </a:bodyPr>
          <a:lstStyle/>
          <a:p>
            <a:r>
              <a:rPr lang="en-US" altLang="en-US" b="1" smtClean="0"/>
              <a:t>Platform: </a:t>
            </a:r>
            <a:r>
              <a:rPr lang="en-US" altLang="en-US" smtClean="0"/>
              <a:t>the hardware required to run a particular operating system</a:t>
            </a:r>
          </a:p>
          <a:p>
            <a:pPr lvl="1"/>
            <a:r>
              <a:rPr lang="en-US" altLang="en-US" smtClean="0"/>
              <a:t>Intel platform (IBM-compatible)</a:t>
            </a:r>
          </a:p>
          <a:p>
            <a:pPr lvl="2"/>
            <a:r>
              <a:rPr lang="en-US" altLang="en-US" smtClean="0"/>
              <a:t>Windows</a:t>
            </a:r>
          </a:p>
          <a:p>
            <a:pPr lvl="2"/>
            <a:r>
              <a:rPr lang="en-US" altLang="en-US" smtClean="0"/>
              <a:t>DOS</a:t>
            </a:r>
          </a:p>
          <a:p>
            <a:pPr lvl="2"/>
            <a:r>
              <a:rPr lang="en-US" altLang="en-US" smtClean="0"/>
              <a:t>UNIX</a:t>
            </a:r>
          </a:p>
          <a:p>
            <a:pPr lvl="2"/>
            <a:r>
              <a:rPr lang="en-US" altLang="en-US" smtClean="0"/>
              <a:t>Linux</a:t>
            </a:r>
          </a:p>
          <a:p>
            <a:pPr lvl="1"/>
            <a:r>
              <a:rPr lang="en-US" altLang="en-US" smtClean="0"/>
              <a:t>Macintosh platform</a:t>
            </a:r>
          </a:p>
          <a:p>
            <a:pPr lvl="2"/>
            <a:r>
              <a:rPr lang="en-US" altLang="en-US" smtClean="0"/>
              <a:t>Mac OS</a:t>
            </a:r>
          </a:p>
          <a:p>
            <a:pPr lvl="1"/>
            <a:r>
              <a:rPr lang="en-US" altLang="en-US" smtClean="0"/>
              <a:t>iPad and iPhone platform</a:t>
            </a:r>
          </a:p>
          <a:p>
            <a:pPr lvl="2"/>
            <a:r>
              <a:rPr lang="en-US" altLang="en-US" smtClean="0"/>
              <a:t>iOS</a:t>
            </a:r>
          </a:p>
          <a:p>
            <a:endParaRPr lang="en-US" altLang="en-US" smtClean="0"/>
          </a:p>
        </p:txBody>
      </p:sp>
    </p:spTree>
    <p:extLst>
      <p:ext uri="{BB962C8B-B14F-4D97-AF65-F5344CB8AC3E}">
        <p14:creationId xmlns:p14="http://schemas.microsoft.com/office/powerpoint/2010/main" val="1823285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anim calcmode="lin" valueType="num">
                                      <p:cBhvr additive="base">
                                        <p:cTn id="11"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 calcmode="lin" valueType="num">
                                      <p:cBhvr additive="base">
                                        <p:cTn id="15"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anim calcmode="lin" valueType="num">
                                      <p:cBhvr additive="base">
                                        <p:cTn id="19"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anim calcmode="lin" valueType="num">
                                      <p:cBhvr additive="base">
                                        <p:cTn id="23"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anim calcmode="lin" valueType="num">
                                      <p:cBhvr additive="base">
                                        <p:cTn id="27" dur="5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096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0963">
                                            <p:txEl>
                                              <p:pRg st="6" end="6"/>
                                            </p:txEl>
                                          </p:spTgt>
                                        </p:tgtEl>
                                        <p:attrNameLst>
                                          <p:attrName>style.visibility</p:attrName>
                                        </p:attrNameLst>
                                      </p:cBhvr>
                                      <p:to>
                                        <p:strVal val="visible"/>
                                      </p:to>
                                    </p:set>
                                    <p:anim calcmode="lin" valueType="num">
                                      <p:cBhvr additive="base">
                                        <p:cTn id="31" dur="5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963">
                                            <p:txEl>
                                              <p:pRg st="7" end="7"/>
                                            </p:txEl>
                                          </p:spTgt>
                                        </p:tgtEl>
                                        <p:attrNameLst>
                                          <p:attrName>style.visibility</p:attrName>
                                        </p:attrNameLst>
                                      </p:cBhvr>
                                      <p:to>
                                        <p:strVal val="visible"/>
                                      </p:to>
                                    </p:set>
                                    <p:anim calcmode="lin" valueType="num">
                                      <p:cBhvr additive="base">
                                        <p:cTn id="35" dur="5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096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963">
                                            <p:txEl>
                                              <p:pRg st="8" end="8"/>
                                            </p:txEl>
                                          </p:spTgt>
                                        </p:tgtEl>
                                        <p:attrNameLst>
                                          <p:attrName>style.visibility</p:attrName>
                                        </p:attrNameLst>
                                      </p:cBhvr>
                                      <p:to>
                                        <p:strVal val="visible"/>
                                      </p:to>
                                    </p:set>
                                    <p:anim calcmode="lin" valueType="num">
                                      <p:cBhvr additive="base">
                                        <p:cTn id="39" dur="5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096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0963">
                                            <p:txEl>
                                              <p:pRg st="9" end="9"/>
                                            </p:txEl>
                                          </p:spTgt>
                                        </p:tgtEl>
                                        <p:attrNameLst>
                                          <p:attrName>style.visibility</p:attrName>
                                        </p:attrNameLst>
                                      </p:cBhvr>
                                      <p:to>
                                        <p:strVal val="visible"/>
                                      </p:to>
                                    </p:set>
                                    <p:anim calcmode="lin" valueType="num">
                                      <p:cBhvr additive="base">
                                        <p:cTn id="43" dur="500" fill="hold"/>
                                        <p:tgtEl>
                                          <p:spTgt spid="4096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smtClean="0"/>
              <a:t>Ms-DOS</a:t>
            </a:r>
          </a:p>
        </p:txBody>
      </p:sp>
      <p:sp>
        <p:nvSpPr>
          <p:cNvPr id="41987" name="Content Placeholder 2"/>
          <p:cNvSpPr>
            <a:spLocks noGrp="1"/>
          </p:cNvSpPr>
          <p:nvPr>
            <p:ph idx="1"/>
          </p:nvPr>
        </p:nvSpPr>
        <p:spPr/>
        <p:txBody>
          <a:bodyPr/>
          <a:lstStyle/>
          <a:p>
            <a:r>
              <a:rPr lang="en-US" altLang="en-US" sz="1959"/>
              <a:t>Single User Single Tasking OS</a:t>
            </a:r>
            <a:r>
              <a:rPr lang="en-GB" altLang="en-US" sz="1959"/>
              <a:t>.</a:t>
            </a:r>
          </a:p>
          <a:p>
            <a:r>
              <a:rPr lang="en-IN" altLang="en-US" sz="2032"/>
              <a:t>It had no built-in support for networking, and users had to manually install drivers any time they added a new hardware component to their PC.</a:t>
            </a:r>
          </a:p>
          <a:p>
            <a:r>
              <a:rPr lang="en-IN" altLang="en-US" sz="2032"/>
              <a:t>DOS supports only 16-bit programs.</a:t>
            </a:r>
          </a:p>
          <a:p>
            <a:r>
              <a:rPr lang="en-US" altLang="en-US" sz="2032"/>
              <a:t>Command line user interface.</a:t>
            </a:r>
          </a:p>
          <a:p>
            <a:r>
              <a:rPr lang="en-IN" altLang="en-US" sz="2032"/>
              <a:t>So, why is DOS still in use? Two reasons are its size and simplicity. It does not require much memory or storage space for the system, and it docs not require a powerful computer.</a:t>
            </a:r>
            <a:endParaRPr lang="en-GB" altLang="en-US" sz="1959"/>
          </a:p>
        </p:txBody>
      </p:sp>
    </p:spTree>
    <p:extLst>
      <p:ext uri="{BB962C8B-B14F-4D97-AF65-F5344CB8AC3E}">
        <p14:creationId xmlns:p14="http://schemas.microsoft.com/office/powerpoint/2010/main" val="2326457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 calcmode="lin" valueType="num">
                                      <p:cBhvr additive="base">
                                        <p:cTn id="25"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pRg st="4" end="4"/>
                                            </p:txEl>
                                          </p:spTgt>
                                        </p:tgtEl>
                                        <p:attrNameLst>
                                          <p:attrName>style.visibility</p:attrName>
                                        </p:attrNameLst>
                                      </p:cBhvr>
                                      <p:to>
                                        <p:strVal val="visible"/>
                                      </p:to>
                                    </p:set>
                                    <p:anim calcmode="lin" valueType="num">
                                      <p:cBhvr additive="base">
                                        <p:cTn id="31"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Microsoft Windows                         </a:t>
            </a:r>
          </a:p>
        </p:txBody>
      </p:sp>
      <p:sp>
        <p:nvSpPr>
          <p:cNvPr id="41987" name="Content Placeholder 2"/>
          <p:cNvSpPr>
            <a:spLocks noGrp="1"/>
          </p:cNvSpPr>
          <p:nvPr>
            <p:ph idx="1"/>
          </p:nvPr>
        </p:nvSpPr>
        <p:spPr/>
        <p:txBody>
          <a:bodyPr/>
          <a:lstStyle/>
          <a:p>
            <a:r>
              <a:rPr lang="en-GB" altLang="en-US" sz="1959"/>
              <a:t>The graphical Microsoft operating system designed for Intel-platform desktop and notebook computers.</a:t>
            </a:r>
          </a:p>
          <a:p>
            <a:r>
              <a:rPr lang="en-US" altLang="en-US" sz="1959"/>
              <a:t>Best known, greatest selection of applications available.</a:t>
            </a:r>
          </a:p>
          <a:p>
            <a:r>
              <a:rPr lang="en-GB" altLang="en-US" sz="1959"/>
              <a:t>Current editions include Windows 7, 8, 8.1 and 10.</a:t>
            </a:r>
          </a:p>
        </p:txBody>
      </p:sp>
      <p:pic>
        <p:nvPicPr>
          <p:cNvPr id="41988" name="Picture 2" descr="http://res1.windows.microsoft.com/resbox/en/6.2/2013-win81ga/ca9e37fd-cdd4-4a52-b518-e27886480614_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191" y="3816048"/>
            <a:ext cx="5570721" cy="2134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0223" y="1062941"/>
            <a:ext cx="2644825" cy="72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3359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1988"/>
                                        </p:tgtEl>
                                        <p:attrNameLst>
                                          <p:attrName>style.visibility</p:attrName>
                                        </p:attrNameLst>
                                      </p:cBhvr>
                                      <p:to>
                                        <p:strVal val="visible"/>
                                      </p:to>
                                    </p:set>
                                    <p:anim calcmode="lin" valueType="num">
                                      <p:cBhvr additive="base">
                                        <p:cTn id="25" dur="500" fill="hold"/>
                                        <p:tgtEl>
                                          <p:spTgt spid="41988"/>
                                        </p:tgtEl>
                                        <p:attrNameLst>
                                          <p:attrName>ppt_x</p:attrName>
                                        </p:attrNameLst>
                                      </p:cBhvr>
                                      <p:tavLst>
                                        <p:tav tm="0">
                                          <p:val>
                                            <p:strVal val="#ppt_x"/>
                                          </p:val>
                                        </p:tav>
                                        <p:tav tm="100000">
                                          <p:val>
                                            <p:strVal val="#ppt_x"/>
                                          </p:val>
                                        </p:tav>
                                      </p:tavLst>
                                    </p:anim>
                                    <p:anim calcmode="lin" valueType="num">
                                      <p:cBhvr additive="base">
                                        <p:cTn id="26"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Mac OS </a:t>
            </a:r>
          </a:p>
        </p:txBody>
      </p:sp>
      <p:sp>
        <p:nvSpPr>
          <p:cNvPr id="43011" name="Content Placeholder 2"/>
          <p:cNvSpPr>
            <a:spLocks noGrp="1"/>
          </p:cNvSpPr>
          <p:nvPr>
            <p:ph idx="1"/>
          </p:nvPr>
        </p:nvSpPr>
        <p:spPr/>
        <p:txBody>
          <a:bodyPr/>
          <a:lstStyle/>
          <a:p>
            <a:r>
              <a:rPr lang="en-US" altLang="en-US" sz="1814"/>
              <a:t>User-friendly, runs on Mac hardware. Many applications available.</a:t>
            </a:r>
          </a:p>
          <a:p>
            <a:r>
              <a:rPr lang="en-GB" altLang="en-US" sz="1814"/>
              <a:t>Current editions include: Sierra, High Sierra, Mojave, Catalina &amp;  Big Sur—Version XI(Released in Nov 2020)</a:t>
            </a:r>
          </a:p>
        </p:txBody>
      </p:sp>
      <p:pic>
        <p:nvPicPr>
          <p:cNvPr id="43012" name="Picture 4" descr="http://o.aolcdn.com/hss/storage/midas/200b8c78287b425aeac4e3788d6387cd/200446069/1_desktop_menu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323" y="3017763"/>
            <a:ext cx="7515175" cy="285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8491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3012"/>
                                        </p:tgtEl>
                                        <p:attrNameLst>
                                          <p:attrName>style.visibility</p:attrName>
                                        </p:attrNameLst>
                                      </p:cBhvr>
                                      <p:to>
                                        <p:strVal val="visible"/>
                                      </p:to>
                                    </p:set>
                                    <p:anim calcmode="lin" valueType="num">
                                      <p:cBhvr additive="base">
                                        <p:cTn id="19" dur="500" fill="hold"/>
                                        <p:tgtEl>
                                          <p:spTgt spid="43012"/>
                                        </p:tgtEl>
                                        <p:attrNameLst>
                                          <p:attrName>ppt_x</p:attrName>
                                        </p:attrNameLst>
                                      </p:cBhvr>
                                      <p:tavLst>
                                        <p:tav tm="0">
                                          <p:val>
                                            <p:strVal val="#ppt_x"/>
                                          </p:val>
                                        </p:tav>
                                        <p:tav tm="100000">
                                          <p:val>
                                            <p:strVal val="#ppt_x"/>
                                          </p:val>
                                        </p:tav>
                                      </p:tavLst>
                                    </p:anim>
                                    <p:anim calcmode="lin" valueType="num">
                                      <p:cBhvr additive="base">
                                        <p:cTn id="20"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GB" altLang="en-US" smtClean="0"/>
              <a:t>Linux</a:t>
            </a:r>
          </a:p>
        </p:txBody>
      </p:sp>
      <p:sp>
        <p:nvSpPr>
          <p:cNvPr id="44035" name="Content Placeholder 2"/>
          <p:cNvSpPr>
            <a:spLocks noGrp="1"/>
          </p:cNvSpPr>
          <p:nvPr>
            <p:ph idx="1"/>
          </p:nvPr>
        </p:nvSpPr>
        <p:spPr>
          <a:xfrm>
            <a:off x="855883" y="2207957"/>
            <a:ext cx="7659165" cy="3751828"/>
          </a:xfrm>
        </p:spPr>
        <p:txBody>
          <a:bodyPr/>
          <a:lstStyle/>
          <a:p>
            <a:r>
              <a:rPr lang="en-GB" altLang="en-US" sz="1959" b="1"/>
              <a:t>Linux: </a:t>
            </a:r>
            <a:r>
              <a:rPr lang="en-GB" altLang="en-US" sz="1959"/>
              <a:t>An open-source, cross-platform operating system that runs on desktops, notebooks, tablets, and smartphones.</a:t>
            </a:r>
          </a:p>
          <a:p>
            <a:pPr lvl="1"/>
            <a:r>
              <a:rPr lang="en-GB" altLang="en-US" smtClean="0"/>
              <a:t>The name </a:t>
            </a:r>
            <a:r>
              <a:rPr lang="en-GB" altLang="en-US" i="1" smtClean="0"/>
              <a:t>Linux </a:t>
            </a:r>
            <a:r>
              <a:rPr lang="en-GB" altLang="en-US" smtClean="0"/>
              <a:t>is a combination </a:t>
            </a:r>
            <a:r>
              <a:rPr lang="en-GB" altLang="en-US" i="1" smtClean="0"/>
              <a:t>Linus</a:t>
            </a:r>
            <a:r>
              <a:rPr lang="en-GB" altLang="en-US" smtClean="0"/>
              <a:t> (the first name of the first developer) and </a:t>
            </a:r>
            <a:r>
              <a:rPr lang="en-GB" altLang="en-US" i="1" smtClean="0"/>
              <a:t>UNIX (another operating system</a:t>
            </a:r>
            <a:r>
              <a:rPr lang="en-GB" altLang="en-US" smtClean="0"/>
              <a:t>.</a:t>
            </a:r>
          </a:p>
          <a:p>
            <a:r>
              <a:rPr lang="en-GB" altLang="en-US" sz="1959"/>
              <a:t>Users are free to modify the code, improve it, and redistribute it, </a:t>
            </a:r>
          </a:p>
          <a:p>
            <a:r>
              <a:rPr lang="en-GB" altLang="en-US" sz="1959"/>
              <a:t>Developers are not allowed to charge money for the Linux kernel itself (the main part of the operating system), but they can charge money for </a:t>
            </a:r>
            <a:r>
              <a:rPr lang="en-GB" altLang="en-US" sz="1959" b="1"/>
              <a:t>distributions </a:t>
            </a:r>
            <a:r>
              <a:rPr lang="en-GB" altLang="en-US" sz="1959"/>
              <a:t>(</a:t>
            </a:r>
            <a:r>
              <a:rPr lang="en-GB" altLang="en-US" sz="1959" b="1"/>
              <a:t>distros </a:t>
            </a:r>
            <a:r>
              <a:rPr lang="en-GB" altLang="en-US" sz="1959"/>
              <a:t>for short).</a:t>
            </a:r>
          </a:p>
          <a:p>
            <a:endParaRPr lang="en-GB" altLang="en-US" smtClean="0"/>
          </a:p>
        </p:txBody>
      </p:sp>
      <p:pic>
        <p:nvPicPr>
          <p:cNvPr id="46084" name="Picture 6" descr="https://lh5.googleusercontent.com/-UsUGPfg2Rx0/AAAAAAAAAAI/AAAAAAAAAAA/rv6_MDqB2E4/phot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3139" y="963875"/>
            <a:ext cx="1367338" cy="104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0557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anim calcmode="lin" valueType="num">
                                      <p:cBhvr additive="base">
                                        <p:cTn id="11"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 calcmode="lin" valueType="num">
                                      <p:cBhvr additive="base">
                                        <p:cTn id="17"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4035">
                                            <p:txEl>
                                              <p:pRg st="3" end="3"/>
                                            </p:txEl>
                                          </p:spTgt>
                                        </p:tgtEl>
                                        <p:attrNameLst>
                                          <p:attrName>style.visibility</p:attrName>
                                        </p:attrNameLst>
                                      </p:cBhvr>
                                      <p:to>
                                        <p:strVal val="visible"/>
                                      </p:to>
                                    </p:set>
                                    <p:anim calcmode="lin" valueType="num">
                                      <p:cBhvr additive="base">
                                        <p:cTn id="23"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0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SWI" val="9"/>
  <p:tag name="NBP" val="1"/>
  <p:tag name="BSN" val="9"/>
  <p:tag name="SVT" val="TRUE"/>
  <p:tag name="CVB" val="9"/>
  <p:tag name="SPT" val="FALSE"/>
  <p:tag name="CII" val="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05DFACE7C2ED40A8806D040434CF7B" ma:contentTypeVersion="0" ma:contentTypeDescription="Create a new document." ma:contentTypeScope="" ma:versionID="9b0ae176e27abf681c6e2f1eb2f7fc4c">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559E00-FE4F-4116-AEB9-2F3A285694F2}"/>
</file>

<file path=customXml/itemProps2.xml><?xml version="1.0" encoding="utf-8"?>
<ds:datastoreItem xmlns:ds="http://schemas.openxmlformats.org/officeDocument/2006/customXml" ds:itemID="{9B6D8E42-7B6A-4408-9C62-6FE87B8F6C6F}"/>
</file>

<file path=customXml/itemProps3.xml><?xml version="1.0" encoding="utf-8"?>
<ds:datastoreItem xmlns:ds="http://schemas.openxmlformats.org/officeDocument/2006/customXml" ds:itemID="{140BC2F6-2660-4DF3-8568-F76F28A1DEC9}"/>
</file>

<file path=docProps/app.xml><?xml version="1.0" encoding="utf-8"?>
<Properties xmlns="http://schemas.openxmlformats.org/officeDocument/2006/extended-properties" xmlns:vt="http://schemas.openxmlformats.org/officeDocument/2006/docPropsVTypes">
  <TotalTime>185</TotalTime>
  <Words>1692</Words>
  <Application>Microsoft Office PowerPoint</Application>
  <PresentationFormat>On-screen Show (4:3)</PresentationFormat>
  <Paragraphs>189</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Office Theme</vt:lpstr>
      <vt:lpstr>Operating System</vt:lpstr>
      <vt:lpstr>Outline for Today</vt:lpstr>
      <vt:lpstr>Why Operating Systems?</vt:lpstr>
      <vt:lpstr>Popular types of OS </vt:lpstr>
      <vt:lpstr>Desktop Class Operating Systems:-</vt:lpstr>
      <vt:lpstr>Ms-DOS</vt:lpstr>
      <vt:lpstr>Microsoft Windows                         </vt:lpstr>
      <vt:lpstr>Mac OS </vt:lpstr>
      <vt:lpstr>Linux</vt:lpstr>
      <vt:lpstr>Google Chrome OS</vt:lpstr>
      <vt:lpstr>Server Operating Systems</vt:lpstr>
      <vt:lpstr>Windows Server</vt:lpstr>
      <vt:lpstr>UNIX</vt:lpstr>
      <vt:lpstr>Tablet and Phone Operating Systems</vt:lpstr>
      <vt:lpstr>    iOS on the iPhone and iPad</vt:lpstr>
      <vt:lpstr>             Android</vt:lpstr>
      <vt:lpstr>         Advantage of Linux Operating System</vt:lpstr>
      <vt:lpstr>         Advantage of Linux Operating System</vt:lpstr>
      <vt:lpstr>         Advantage of Linux Operating System</vt:lpstr>
      <vt:lpstr>         Advantage of Linux Operating System</vt:lpstr>
      <vt:lpstr>         Advantage of Linux Operating System</vt:lpstr>
      <vt:lpstr>         Advantage of Linux Operating System</vt:lpstr>
      <vt:lpstr>         Advantage of Linux Operating System</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dc:title>
  <dc:creator>kaushal shah</dc:creator>
  <cp:lastModifiedBy>Admin</cp:lastModifiedBy>
  <cp:revision>60</cp:revision>
  <dcterms:created xsi:type="dcterms:W3CDTF">2006-08-16T00:00:00Z</dcterms:created>
  <dcterms:modified xsi:type="dcterms:W3CDTF">2023-12-21T12:52:37Z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0x0101006505DFACE7C2ED40A8806D040434CF7B</vt:lpwstr>
  </property>
</Properties>
</file>