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5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527EB-26AE-4A53-9B0D-BDF0250275DF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18DE7-0919-4EDB-8E58-80EE39E38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0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06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27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09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01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85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452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49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22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70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11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91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20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10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03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64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506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9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336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9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65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9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Operating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Dr. Kaushal Shah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Computer Engineering</a:t>
            </a:r>
          </a:p>
          <a:p>
            <a:r>
              <a:rPr lang="en-US" dirty="0" smtClean="0"/>
              <a:t>PDEU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638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compilation of the PPTs is from the source: </a:t>
            </a:r>
          </a:p>
          <a:p>
            <a:r>
              <a:rPr lang="en-US" dirty="0" smtClean="0"/>
              <a:t>All the different articles and research papers available on internet and NPTEL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450" y="277813"/>
            <a:ext cx="76263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Cooperating Processes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529513" cy="4530725"/>
          </a:xfrm>
        </p:spPr>
        <p:txBody>
          <a:bodyPr>
            <a:normAutofit fontScale="92500"/>
          </a:bodyPr>
          <a:lstStyle/>
          <a:p>
            <a:r>
              <a:rPr lang="en-US" altLang="en-US" b="1" i="1" smtClean="0"/>
              <a:t>Independent</a:t>
            </a:r>
            <a:r>
              <a:rPr lang="en-US" altLang="en-US" smtClean="0"/>
              <a:t> process cannot affect or be affected by the execution of another process</a:t>
            </a:r>
          </a:p>
          <a:p>
            <a:r>
              <a:rPr lang="en-US" altLang="en-US" b="1" i="1" smtClean="0">
                <a:solidFill>
                  <a:srgbClr val="000000"/>
                </a:solidFill>
              </a:rPr>
              <a:t>Cooperating</a:t>
            </a:r>
            <a:r>
              <a:rPr lang="en-US" altLang="en-US" smtClean="0"/>
              <a:t> process can affect or be affected by the execution of another process</a:t>
            </a:r>
          </a:p>
          <a:p>
            <a:r>
              <a:rPr lang="en-US" altLang="en-US" smtClean="0"/>
              <a:t>Advantages of process cooperation</a:t>
            </a:r>
          </a:p>
          <a:p>
            <a:pPr lvl="1"/>
            <a:r>
              <a:rPr lang="en-US" altLang="en-US" smtClean="0"/>
              <a:t>Information sharing </a:t>
            </a:r>
          </a:p>
          <a:p>
            <a:pPr lvl="1"/>
            <a:r>
              <a:rPr lang="en-US" altLang="en-US" smtClean="0"/>
              <a:t>Computation speed-up</a:t>
            </a:r>
          </a:p>
          <a:p>
            <a:pPr lvl="1"/>
            <a:r>
              <a:rPr lang="en-US" altLang="en-US" smtClean="0"/>
              <a:t>Modularity</a:t>
            </a:r>
          </a:p>
          <a:p>
            <a:pPr lvl="1"/>
            <a:r>
              <a:rPr lang="en-US" altLang="en-US" smtClean="0"/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val="122479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/>
          <a:lstStyle/>
          <a:p>
            <a:r>
              <a:rPr lang="en-US" altLang="en-US" smtClean="0"/>
              <a:t>Paradigm for cooperating processes, </a:t>
            </a:r>
            <a:r>
              <a:rPr lang="en-US" altLang="en-US" i="1" smtClean="0"/>
              <a:t>producer</a:t>
            </a:r>
            <a:r>
              <a:rPr lang="en-US" altLang="en-US" smtClean="0"/>
              <a:t> process produces information that is consumed by a </a:t>
            </a:r>
            <a:r>
              <a:rPr lang="en-US" altLang="en-US" i="1" smtClean="0"/>
              <a:t>consumer</a:t>
            </a:r>
            <a:r>
              <a:rPr lang="en-US" altLang="en-US" smtClean="0"/>
              <a:t> process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unbounded-buffer </a:t>
            </a:r>
            <a:r>
              <a:rPr lang="en-US" altLang="en-US" smtClean="0"/>
              <a:t>places no practical limit on the size of the buffer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bounded-buffer </a:t>
            </a:r>
            <a:r>
              <a:rPr lang="en-US" altLang="en-US" smtClean="0"/>
              <a:t>assumes that there is a fixed buffer size</a:t>
            </a:r>
          </a:p>
        </p:txBody>
      </p:sp>
    </p:spTree>
    <p:extLst>
      <p:ext uri="{BB962C8B-B14F-4D97-AF65-F5344CB8AC3E}">
        <p14:creationId xmlns:p14="http://schemas.microsoft.com/office/powerpoint/2010/main" val="129813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203325"/>
            <a:ext cx="7131050" cy="4700588"/>
          </a:xfrm>
        </p:spPr>
        <p:txBody>
          <a:bodyPr/>
          <a:lstStyle/>
          <a:p>
            <a:r>
              <a:rPr lang="en-US" altLang="en-US" sz="1600" smtClean="0"/>
              <a:t>Shared data</a:t>
            </a:r>
          </a:p>
          <a:p>
            <a:pPr marL="1598613" lvl="3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1598613" lvl="3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in = 0;</a:t>
            </a:r>
          </a:p>
          <a:p>
            <a:pPr marL="1598613" lvl="3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out = 0;</a:t>
            </a:r>
          </a:p>
          <a:p>
            <a:pPr marL="1598613" lvl="3">
              <a:buFontTx/>
              <a:buNone/>
            </a:pPr>
            <a:endParaRPr lang="en-US" altLang="en-US" sz="1600" smtClean="0"/>
          </a:p>
          <a:p>
            <a:r>
              <a:rPr lang="en-US" altLang="en-US" sz="1600" smtClean="0"/>
              <a:t>Solution is correct, but can only use BUFFER_SIZE-1 elements</a:t>
            </a:r>
          </a:p>
          <a:p>
            <a:pPr marL="1598613" lvl="3">
              <a:buFontTx/>
              <a:buNone/>
            </a:pPr>
            <a:endParaRPr lang="en-US" altLang="en-US" sz="2000" b="1" smtClean="0"/>
          </a:p>
        </p:txBody>
      </p:sp>
    </p:spTree>
    <p:extLst>
      <p:ext uri="{BB962C8B-B14F-4D97-AF65-F5344CB8AC3E}">
        <p14:creationId xmlns:p14="http://schemas.microsoft.com/office/powerpoint/2010/main" val="207123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03200"/>
            <a:ext cx="75692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5" y="1014413"/>
            <a:ext cx="6940550" cy="4483100"/>
          </a:xfrm>
        </p:spPr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item </a:t>
            </a:r>
            <a:r>
              <a:rPr lang="en-US" sz="1600" dirty="0" err="1" smtClean="0"/>
              <a:t>next_produced</a:t>
            </a:r>
            <a:r>
              <a:rPr lang="en-US" sz="1600" dirty="0" smtClean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while (true)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while (((in + 1) % BUFFER_SIZE) == out)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	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buffer[in] = </a:t>
            </a:r>
            <a:r>
              <a:rPr lang="en-US" sz="1600" dirty="0" err="1" smtClean="0"/>
              <a:t>next_produced</a:t>
            </a:r>
            <a:r>
              <a:rPr lang="en-US" sz="1600" dirty="0" smtClean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20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7168674" lvl="4">
              <a:buFontTx/>
              <a:buNone/>
              <a:defRPr/>
            </a:pPr>
            <a:endParaRPr lang="en-US" sz="11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2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Bounded Buffer – Consumer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1219200"/>
            <a:ext cx="6894512" cy="44116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item next_consumed;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  <a:b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</a:t>
            </a:r>
            <a:b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next_consumed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out = (out + 1) % BUFFER_SIZE;</a:t>
            </a:r>
            <a:b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328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err="1" smtClean="0"/>
              <a:t>Interprocess</a:t>
            </a:r>
            <a:r>
              <a:rPr lang="en-US" altLang="en-US" sz="3200" dirty="0" smtClean="0"/>
              <a:t> Communication –  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233488"/>
            <a:ext cx="6621463" cy="453072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229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err="1" smtClean="0"/>
              <a:t>Interprocess</a:t>
            </a:r>
            <a:r>
              <a:rPr lang="en-US" altLang="en-US" sz="3200" dirty="0" smtClean="0"/>
              <a:t>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</a:t>
            </a:r>
            <a:r>
              <a:rPr lang="en-US" altLang="en-US" i="1" dirty="0" smtClean="0"/>
              <a:t> message</a:t>
            </a:r>
            <a:r>
              <a:rPr lang="en-US" altLang="en-US" dirty="0" smtClean="0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671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Message Passing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016000"/>
            <a:ext cx="7694613" cy="4530725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If processes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Establish a </a:t>
            </a:r>
            <a:r>
              <a:rPr lang="en-US" altLang="en-US" b="1" i="1" dirty="0" smtClean="0"/>
              <a:t>communication</a:t>
            </a:r>
            <a:r>
              <a:rPr lang="en-US" altLang="en-US" b="1" dirty="0" smtClean="0"/>
              <a:t> </a:t>
            </a:r>
            <a:r>
              <a:rPr lang="en-US" altLang="en-US" b="1" i="1" dirty="0" smtClean="0"/>
              <a:t>link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Implementation issues:</a:t>
            </a:r>
          </a:p>
          <a:p>
            <a:pPr lvl="1"/>
            <a:r>
              <a:rPr lang="en-US" altLang="en-US" dirty="0" smtClean="0"/>
              <a:t>How are links established?</a:t>
            </a:r>
          </a:p>
          <a:p>
            <a:pPr lvl="1"/>
            <a:r>
              <a:rPr lang="en-US" altLang="en-US" dirty="0" smtClean="0"/>
              <a:t>Can a link be associated with more than two processes?</a:t>
            </a:r>
          </a:p>
          <a:p>
            <a:pPr lvl="1"/>
            <a:r>
              <a:rPr lang="en-US" altLang="en-US" dirty="0" smtClean="0"/>
              <a:t>How many links can there be between every pair of communicating processes?</a:t>
            </a:r>
          </a:p>
          <a:p>
            <a:pPr lvl="1"/>
            <a:r>
              <a:rPr lang="en-US" altLang="en-US" dirty="0" smtClean="0"/>
              <a:t>What is the capacity of a link?</a:t>
            </a:r>
          </a:p>
          <a:p>
            <a:pPr lvl="1"/>
            <a:r>
              <a:rPr lang="en-US" altLang="en-US" dirty="0" smtClean="0"/>
              <a:t>Is the size of a message that the link can accommodate fixed or variable?</a:t>
            </a:r>
          </a:p>
          <a:p>
            <a:pPr lvl="1"/>
            <a:r>
              <a:rPr lang="en-US" altLang="en-US" dirty="0" smtClean="0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00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23825"/>
            <a:ext cx="8229600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Message Passing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Physical: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Shared memory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Hardware bus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Network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Logical: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 Direct or indirect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 Synchronous or asynchronous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 Automatic or explicit buffering</a:t>
            </a:r>
          </a:p>
        </p:txBody>
      </p:sp>
    </p:spTree>
    <p:extLst>
      <p:ext uri="{BB962C8B-B14F-4D97-AF65-F5344CB8AC3E}">
        <p14:creationId xmlns:p14="http://schemas.microsoft.com/office/powerpoint/2010/main" val="19862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/>
              <a:t>Processes must name each other explicitly: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smtClean="0"/>
              <a:t> (</a:t>
            </a:r>
            <a:r>
              <a:rPr lang="en-US" altLang="en-US" i="1" smtClean="0"/>
              <a:t>P, message</a:t>
            </a:r>
            <a:r>
              <a:rPr lang="en-US" altLang="en-US" smtClean="0"/>
              <a:t>) – send a message to process P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smtClean="0"/>
              <a:t>(</a:t>
            </a:r>
            <a:r>
              <a:rPr lang="en-US" altLang="en-US" i="1" smtClean="0"/>
              <a:t>Q, message</a:t>
            </a:r>
            <a:r>
              <a:rPr lang="en-US" altLang="en-US" smtClean="0"/>
              <a:t>) – receive a message from process Q</a:t>
            </a:r>
          </a:p>
          <a:p>
            <a:r>
              <a:rPr lang="en-US" altLang="en-US" smtClean="0"/>
              <a:t>Properties of communication link</a:t>
            </a:r>
          </a:p>
          <a:p>
            <a:pPr lvl="1"/>
            <a:r>
              <a:rPr lang="en-US" altLang="en-US" smtClean="0"/>
              <a:t>Links are established automatically</a:t>
            </a:r>
          </a:p>
          <a:p>
            <a:pPr lvl="1"/>
            <a:r>
              <a:rPr lang="en-US" altLang="en-US" smtClean="0"/>
              <a:t>A link is associated with exactly one pair of communicating processes</a:t>
            </a:r>
          </a:p>
          <a:p>
            <a:pPr lvl="1"/>
            <a:r>
              <a:rPr lang="en-US" altLang="en-US" smtClean="0"/>
              <a:t>Between each pair there exists exactly one link</a:t>
            </a:r>
          </a:p>
          <a:p>
            <a:pPr lvl="1"/>
            <a:r>
              <a:rPr lang="en-US" altLang="en-US" smtClean="0"/>
              <a:t>The link may be unidirectional, but is usually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85031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Process Scheduling</a:t>
            </a:r>
          </a:p>
          <a:p>
            <a:r>
              <a:rPr lang="en-US" altLang="en-US" dirty="0" smtClean="0"/>
              <a:t>IPC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415925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mtClean="0"/>
              <a:t>Messages are directed and received from mailboxes (also referred to as ports)</a:t>
            </a:r>
          </a:p>
          <a:p>
            <a:pPr lvl="1"/>
            <a:r>
              <a:rPr lang="en-US" altLang="en-US" smtClean="0"/>
              <a:t>Each mailbox has a unique id</a:t>
            </a:r>
          </a:p>
          <a:p>
            <a:pPr lvl="1"/>
            <a:r>
              <a:rPr lang="en-US" altLang="en-US" smtClean="0"/>
              <a:t>Processes can communicate only if they share a mailbox</a:t>
            </a:r>
          </a:p>
          <a:p>
            <a:r>
              <a:rPr lang="en-US" altLang="en-US" smtClean="0"/>
              <a:t>Properties of communication link</a:t>
            </a:r>
          </a:p>
          <a:p>
            <a:pPr lvl="1"/>
            <a:r>
              <a:rPr lang="en-US" altLang="en-US" smtClean="0"/>
              <a:t>Link established only if processes share a common mailbox</a:t>
            </a:r>
          </a:p>
          <a:p>
            <a:pPr lvl="1"/>
            <a:r>
              <a:rPr lang="en-US" altLang="en-US" smtClean="0"/>
              <a:t>A link may be associated with many processes</a:t>
            </a:r>
          </a:p>
          <a:p>
            <a:pPr lvl="1"/>
            <a:r>
              <a:rPr lang="en-US" altLang="en-US" smtClean="0"/>
              <a:t>Each pair of processes may share several communication links</a:t>
            </a:r>
          </a:p>
          <a:p>
            <a:pPr lvl="1"/>
            <a:r>
              <a:rPr lang="en-US" altLang="en-US" smtClean="0"/>
              <a:t>Link may be unidirectional or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2600365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5063"/>
            <a:ext cx="7580313" cy="382111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/>
              <a:t>Operations</a:t>
            </a:r>
          </a:p>
          <a:p>
            <a:pPr lvl="1"/>
            <a:r>
              <a:rPr lang="en-US" altLang="en-US" smtClean="0"/>
              <a:t>create a new mailbox (port)</a:t>
            </a:r>
          </a:p>
          <a:p>
            <a:pPr lvl="1"/>
            <a:r>
              <a:rPr lang="en-US" altLang="en-US" smtClean="0"/>
              <a:t>send and receive messages through mailbox</a:t>
            </a:r>
          </a:p>
          <a:p>
            <a:pPr lvl="1"/>
            <a:r>
              <a:rPr lang="en-US" altLang="en-US" smtClean="0"/>
              <a:t>destroy a mailbox</a:t>
            </a:r>
          </a:p>
          <a:p>
            <a:r>
              <a:rPr lang="en-US" altLang="en-US" smtClean="0"/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smtClean="0"/>
              <a:t>(</a:t>
            </a:r>
            <a:r>
              <a:rPr lang="en-US" altLang="en-US" i="1" smtClean="0"/>
              <a:t>A, message</a:t>
            </a:r>
            <a:r>
              <a:rPr lang="en-US" altLang="en-US" smtClean="0"/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smtClean="0"/>
              <a:t>(</a:t>
            </a:r>
            <a:r>
              <a:rPr lang="en-US" altLang="en-US" i="1" smtClean="0"/>
              <a:t>A, message</a:t>
            </a:r>
            <a:r>
              <a:rPr lang="en-US" altLang="en-US" smtClean="0"/>
              <a:t>) – receive a message from mailbox A</a:t>
            </a:r>
          </a:p>
        </p:txBody>
      </p:sp>
    </p:spTree>
    <p:extLst>
      <p:ext uri="{BB962C8B-B14F-4D97-AF65-F5344CB8AC3E}">
        <p14:creationId xmlns:p14="http://schemas.microsoft.com/office/powerpoint/2010/main" val="2326004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8256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127125"/>
            <a:ext cx="6637338" cy="45307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mtClean="0"/>
              <a:t>Mailbox sharing</a:t>
            </a:r>
          </a:p>
          <a:p>
            <a:pPr lvl="1"/>
            <a:r>
              <a:rPr lang="en-US" altLang="en-US" i="1" smtClean="0"/>
              <a:t>P</a:t>
            </a:r>
            <a:r>
              <a:rPr lang="en-US" altLang="en-US" i="1" baseline="-25000" smtClean="0"/>
              <a:t>1</a:t>
            </a:r>
            <a:r>
              <a:rPr lang="en-US" altLang="en-US" i="1" smtClean="0"/>
              <a:t>, P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,</a:t>
            </a:r>
            <a:r>
              <a:rPr lang="en-US" altLang="en-US" smtClean="0"/>
              <a:t> and</a:t>
            </a:r>
            <a:r>
              <a:rPr lang="en-US" altLang="en-US" i="1" smtClean="0"/>
              <a:t> P</a:t>
            </a:r>
            <a:r>
              <a:rPr lang="en-US" altLang="en-US" i="1" baseline="-25000" smtClean="0"/>
              <a:t>3</a:t>
            </a:r>
            <a:r>
              <a:rPr lang="en-US" altLang="en-US" smtClean="0"/>
              <a:t> share mailbox A</a:t>
            </a:r>
          </a:p>
          <a:p>
            <a:pPr lvl="1"/>
            <a:r>
              <a:rPr lang="en-US" altLang="en-US" i="1" smtClean="0"/>
              <a:t>P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, sends;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 </a:t>
            </a:r>
            <a:r>
              <a:rPr lang="en-US" altLang="en-US" smtClean="0"/>
              <a:t>and</a:t>
            </a:r>
            <a:r>
              <a:rPr lang="en-US" altLang="en-US" i="1" smtClean="0"/>
              <a:t> P</a:t>
            </a:r>
            <a:r>
              <a:rPr lang="en-US" altLang="en-US" i="1" baseline="-25000" smtClean="0"/>
              <a:t>3</a:t>
            </a:r>
            <a:r>
              <a:rPr lang="en-US" altLang="en-US" smtClean="0"/>
              <a:t> receive</a:t>
            </a:r>
          </a:p>
          <a:p>
            <a:pPr lvl="1"/>
            <a:r>
              <a:rPr lang="en-US" altLang="en-US" smtClean="0"/>
              <a:t>Who gets the message?</a:t>
            </a:r>
          </a:p>
          <a:p>
            <a:r>
              <a:rPr lang="en-US" altLang="en-US" smtClean="0"/>
              <a:t>Solutions</a:t>
            </a:r>
          </a:p>
          <a:p>
            <a:pPr lvl="1"/>
            <a:r>
              <a:rPr lang="en-US" altLang="en-US" smtClean="0"/>
              <a:t>Allow a link to be associated with at most two processes</a:t>
            </a:r>
          </a:p>
          <a:p>
            <a:pPr lvl="1"/>
            <a:r>
              <a:rPr lang="en-US" altLang="en-US" smtClean="0"/>
              <a:t>Allow only one process at a time to execute a receive operation</a:t>
            </a:r>
          </a:p>
          <a:p>
            <a:pPr lvl="1"/>
            <a:r>
              <a:rPr lang="en-US" altLang="en-US" smtClean="0"/>
              <a:t>Allow the system to select arbitrarily the receiver.  Sender is notified who the receiver was.</a:t>
            </a:r>
          </a:p>
        </p:txBody>
      </p:sp>
    </p:spTree>
    <p:extLst>
      <p:ext uri="{BB962C8B-B14F-4D97-AF65-F5344CB8AC3E}">
        <p14:creationId xmlns:p14="http://schemas.microsoft.com/office/powerpoint/2010/main" val="347481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1050925"/>
            <a:ext cx="7267575" cy="4984750"/>
          </a:xfrm>
        </p:spPr>
        <p:txBody>
          <a:bodyPr>
            <a:normAutofit fontScale="70000" lnSpcReduction="20000"/>
          </a:bodyPr>
          <a:lstStyle/>
          <a:p>
            <a:pPr marL="379413" indent="-379413">
              <a:defRPr/>
            </a:pPr>
            <a:r>
              <a:rPr lang="en-US" dirty="0" smtClean="0"/>
              <a:t>Message passing may be either blocking or non-blocking</a:t>
            </a:r>
          </a:p>
          <a:p>
            <a:pPr marL="379413" indent="-379413">
              <a:defRPr/>
            </a:pPr>
            <a:r>
              <a:rPr lang="en-US" b="1" dirty="0" smtClean="0">
                <a:solidFill>
                  <a:srgbClr val="3366FF"/>
                </a:solidFill>
              </a:rPr>
              <a:t>Blocking</a:t>
            </a:r>
            <a:r>
              <a:rPr lang="en-US" dirty="0" smtClean="0"/>
              <a:t> is considered </a:t>
            </a:r>
            <a:r>
              <a:rPr lang="en-US" b="1" dirty="0" smtClean="0">
                <a:solidFill>
                  <a:srgbClr val="3366FF"/>
                </a:solidFill>
              </a:rPr>
              <a:t>synchronous</a:t>
            </a:r>
          </a:p>
          <a:p>
            <a:pPr marL="798513" lvl="1" indent="-341313">
              <a:defRPr/>
            </a:pPr>
            <a:r>
              <a:rPr lang="en-US" b="1" dirty="0" smtClean="0"/>
              <a:t>Blocking send </a:t>
            </a:r>
            <a:r>
              <a:rPr lang="en-US" dirty="0" smtClean="0"/>
              <a:t>--</a:t>
            </a:r>
            <a:r>
              <a:rPr lang="en-US" b="1" dirty="0" smtClean="0"/>
              <a:t> </a:t>
            </a:r>
            <a:r>
              <a:rPr lang="en-US" dirty="0" smtClean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b="1" dirty="0" smtClean="0"/>
              <a:t>Blocking receive </a:t>
            </a:r>
            <a:r>
              <a:rPr lang="en-US" dirty="0" smtClean="0"/>
              <a:t>--</a:t>
            </a:r>
            <a:r>
              <a:rPr lang="en-US" b="1" dirty="0" smtClean="0"/>
              <a:t> </a:t>
            </a:r>
            <a:r>
              <a:rPr lang="en-US" dirty="0" smtClean="0"/>
              <a:t>the receiver is  blocked until a message is available</a:t>
            </a:r>
          </a:p>
          <a:p>
            <a:pPr marL="379413" indent="-379413">
              <a:defRPr/>
            </a:pPr>
            <a:r>
              <a:rPr lang="en-US" b="1" dirty="0" smtClean="0">
                <a:solidFill>
                  <a:srgbClr val="3366FF"/>
                </a:solidFill>
              </a:rPr>
              <a:t>Non-blocking</a:t>
            </a:r>
            <a:r>
              <a:rPr lang="en-US" dirty="0" smtClean="0"/>
              <a:t> is considered </a:t>
            </a:r>
            <a:r>
              <a:rPr lang="en-US" b="1" dirty="0" smtClean="0">
                <a:solidFill>
                  <a:srgbClr val="3366FF"/>
                </a:solidFill>
              </a:rPr>
              <a:t>asynchronous</a:t>
            </a:r>
          </a:p>
          <a:p>
            <a:pPr marL="798513" lvl="1" indent="-341313">
              <a:defRPr/>
            </a:pPr>
            <a:r>
              <a:rPr lang="en-US" b="1" dirty="0" smtClean="0"/>
              <a:t>Non-blocking send</a:t>
            </a:r>
            <a:r>
              <a:rPr lang="en-US" dirty="0" smtClean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b="1" dirty="0" smtClean="0"/>
              <a:t>Non-blocking receive</a:t>
            </a:r>
            <a:r>
              <a:rPr lang="en-US" dirty="0" smtClean="0"/>
              <a:t> -- the receiver receives: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 smtClean="0"/>
              <a:t> A valid message,  or 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 smtClean="0"/>
              <a:t> Null message</a:t>
            </a:r>
          </a:p>
          <a:p>
            <a:pPr marL="398939"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</a:rPr>
              <a:t>Different combinations possible</a:t>
            </a:r>
          </a:p>
          <a:p>
            <a:pPr marL="798989" lvl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</a:rPr>
              <a:t>If both send and receive are blocking, we have a </a:t>
            </a:r>
            <a:r>
              <a:rPr lang="en-US" b="1" dirty="0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 marL="398463" indent="-341313">
              <a:defRPr/>
            </a:pPr>
            <a:endParaRPr lang="en-US" dirty="0" smtClean="0"/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998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Synchronization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063" y="1203325"/>
            <a:ext cx="6599237" cy="534988"/>
          </a:xfrm>
        </p:spPr>
        <p:txBody>
          <a:bodyPr>
            <a:normAutofit fontScale="25000" lnSpcReduction="20000"/>
          </a:bodyPr>
          <a:lstStyle/>
          <a:p>
            <a:pPr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</a:rPr>
              <a:t>Producer-consumer becomes trivial</a:t>
            </a:r>
            <a:br>
              <a:rPr lang="en-US" dirty="0" smtClean="0">
                <a:ea typeface="ＭＳ Ｐゴシック" charset="0"/>
              </a:rPr>
            </a:br>
            <a:endParaRPr lang="en-US" dirty="0" smtClean="0">
              <a:ea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message </a:t>
            </a:r>
            <a:r>
              <a:rPr lang="en-US" sz="1600" dirty="0" err="1" smtClean="0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; </a:t>
            </a:r>
            <a:endParaRPr lang="en-US" sz="1600" dirty="0" smtClean="0"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while 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(true) {</a:t>
            </a:r>
            <a:br>
              <a:rPr lang="en-US" sz="1600" dirty="0">
                <a:latin typeface="Courier New"/>
                <a:ea typeface="ＭＳ Ｐゴシック" charset="-128"/>
                <a:cs typeface="Courier New"/>
              </a:rPr>
            </a:b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</a:t>
            </a: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   /* 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produce an item in next produced */ </a:t>
            </a:r>
            <a:endParaRPr lang="en-US" sz="1600" dirty="0" smtClean="0"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</a:t>
            </a: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send(</a:t>
            </a:r>
            <a:r>
              <a:rPr lang="en-US" sz="1600" dirty="0" err="1" smtClean="0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); </a:t>
            </a:r>
            <a:endParaRPr lang="en-US" sz="1600" dirty="0" smtClean="0"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} </a:t>
            </a:r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1558925" y="3598863"/>
            <a:ext cx="637063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essage next_consumed;</a:t>
            </a:r>
          </a:p>
          <a:p>
            <a:r>
              <a:rPr kumimoji="1"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r>
              <a:rPr kumimoji="1"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receive(next_consumed);</a:t>
            </a:r>
          </a:p>
          <a:p>
            <a:r>
              <a:rPr kumimoji="1"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kumimoji="1"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/* consume the item in next consumed */</a:t>
            </a:r>
          </a:p>
          <a:p>
            <a:r>
              <a:rPr kumimoji="1"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5640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Buffering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7121525" cy="4530725"/>
          </a:xfrm>
        </p:spPr>
        <p:txBody>
          <a:bodyPr>
            <a:normAutofit fontScale="92500"/>
          </a:bodyPr>
          <a:lstStyle/>
          <a:p>
            <a:r>
              <a:rPr lang="en-US" altLang="en-US" smtClean="0"/>
              <a:t>Queue of messages attached to the link.</a:t>
            </a:r>
          </a:p>
          <a:p>
            <a:r>
              <a:rPr lang="en-US" altLang="en-US" smtClean="0"/>
              <a:t>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1.</a:t>
            </a:r>
            <a:r>
              <a:rPr lang="en-US" altLang="en-US" smtClean="0"/>
              <a:t>	Zero capacity – no messages are queued on a link.</a:t>
            </a:r>
            <a:br>
              <a:rPr lang="en-US" altLang="en-US" smtClean="0"/>
            </a:br>
            <a:r>
              <a:rPr lang="en-US" altLang="en-US" smtClean="0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2.</a:t>
            </a:r>
            <a:r>
              <a:rPr lang="en-US" altLang="en-US" smtClean="0"/>
              <a:t>	Bounded capacity – finite length of </a:t>
            </a:r>
            <a:r>
              <a:rPr lang="en-US" altLang="en-US" i="1" smtClean="0"/>
              <a:t>n</a:t>
            </a:r>
            <a:r>
              <a:rPr lang="en-US" altLang="en-US" smtClean="0"/>
              <a:t> messages</a:t>
            </a:r>
            <a:br>
              <a:rPr lang="en-US" altLang="en-US" smtClean="0"/>
            </a:br>
            <a:r>
              <a:rPr lang="en-US" altLang="en-US" smtClean="0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3.</a:t>
            </a:r>
            <a:r>
              <a:rPr lang="en-US" altLang="en-US" smtClean="0"/>
              <a:t>	Unbounded capacity – infinite length </a:t>
            </a:r>
            <a:br>
              <a:rPr lang="en-US" altLang="en-US" smtClean="0"/>
            </a:br>
            <a:r>
              <a:rPr lang="en-US" altLang="en-US" smtClean="0"/>
              <a:t>Sender never waits</a:t>
            </a:r>
          </a:p>
        </p:txBody>
      </p:sp>
    </p:spTree>
    <p:extLst>
      <p:ext uri="{BB962C8B-B14F-4D97-AF65-F5344CB8AC3E}">
        <p14:creationId xmlns:p14="http://schemas.microsoft.com/office/powerpoint/2010/main" val="1377617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600" b="1" dirty="0" smtClean="0"/>
              <a:t>Questions???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6192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 Program Forking Separate Process</a:t>
            </a:r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969963"/>
            <a:ext cx="603885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263" y="1158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Creating a Separate Process via Windows API</a:t>
            </a:r>
          </a:p>
        </p:txBody>
      </p:sp>
      <p:pic>
        <p:nvPicPr>
          <p:cNvPr id="27651" name="Picture 1" descr="Screen Shot 2012-12-04 at 11.23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963613"/>
            <a:ext cx="4365625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7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170738" cy="45307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mtClean="0"/>
              <a:t>Process executes last statement and then asks the operating system to delete it using the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US" altLang="en-US" smtClean="0">
                <a:cs typeface="Courier New" panose="02070309020205020404" pitchFamily="49" charset="0"/>
              </a:rPr>
              <a:t> system call.</a:t>
            </a:r>
            <a:endParaRPr lang="en-US" altLang="en-US" smtClean="0"/>
          </a:p>
          <a:p>
            <a:pPr lvl="1"/>
            <a:r>
              <a:rPr lang="en-US" altLang="en-US" smtClean="0"/>
              <a:t>Returns  status data from child to parent (via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Process</a:t>
            </a:r>
            <a:r>
              <a:rPr lang="ja-JP" altLang="en-US" smtClean="0"/>
              <a:t>’</a:t>
            </a:r>
            <a:r>
              <a:rPr lang="en-US" altLang="ja-JP" smtClean="0"/>
              <a:t> resources are deallocated by operating system</a:t>
            </a:r>
            <a:endParaRPr lang="en-US" altLang="en-US" smtClean="0"/>
          </a:p>
          <a:p>
            <a:r>
              <a:rPr lang="en-US" altLang="en-US" smtClean="0"/>
              <a:t>Parent may terminate the execution of children processes  using the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smtClean="0">
                <a:cs typeface="Courier New" panose="02070309020205020404" pitchFamily="49" charset="0"/>
              </a:rPr>
              <a:t> system call.  Some reasons for doing so:</a:t>
            </a:r>
            <a:endParaRPr lang="en-US" altLang="en-US" smtClean="0"/>
          </a:p>
          <a:p>
            <a:pPr lvl="1"/>
            <a:r>
              <a:rPr lang="en-US" altLang="en-US" smtClean="0"/>
              <a:t>Child has exceeded allocated resources</a:t>
            </a:r>
          </a:p>
          <a:p>
            <a:pPr lvl="1"/>
            <a:r>
              <a:rPr lang="en-US" altLang="en-US" smtClean="0"/>
              <a:t>Task assigned to child is no longer required</a:t>
            </a:r>
          </a:p>
          <a:p>
            <a:pPr lvl="1"/>
            <a:r>
              <a:rPr lang="en-US" altLang="en-US" smtClean="0"/>
              <a:t>The parent is exiting and the operating systems does not allow  a child to continue if its parent terminates</a:t>
            </a:r>
          </a:p>
        </p:txBody>
      </p:sp>
    </p:spTree>
    <p:extLst>
      <p:ext uri="{BB962C8B-B14F-4D97-AF65-F5344CB8AC3E}">
        <p14:creationId xmlns:p14="http://schemas.microsoft.com/office/powerpoint/2010/main" val="39429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1042988"/>
            <a:ext cx="7369175" cy="4530725"/>
          </a:xfrm>
        </p:spPr>
        <p:txBody>
          <a:bodyPr>
            <a:normAutofit fontScale="70000" lnSpcReduction="20000"/>
          </a:bodyPr>
          <a:lstStyle/>
          <a:p>
            <a:pPr lvl="1"/>
            <a:endParaRPr lang="en-US" altLang="en-US" sz="800" smtClean="0"/>
          </a:p>
          <a:p>
            <a:r>
              <a:rPr lang="en-US" altLang="en-US" smtClean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 smtClean="0"/>
              <a:t>cascading termination.  </a:t>
            </a:r>
            <a:r>
              <a:rPr lang="en-US" altLang="en-US" smtClean="0"/>
              <a:t>All children, grandchildren, etc.  are  terminated.</a:t>
            </a:r>
            <a:endParaRPr lang="en-US" altLang="en-US" b="1" smtClean="0"/>
          </a:p>
          <a:p>
            <a:pPr lvl="1"/>
            <a:r>
              <a:rPr lang="en-US" altLang="en-US" smtClean="0"/>
              <a:t>The termination is initiated by the operating system.</a:t>
            </a:r>
            <a:endParaRPr lang="en-US" altLang="en-US" b="1" smtClean="0"/>
          </a:p>
          <a:p>
            <a:r>
              <a:rPr lang="en-US" altLang="en-US" smtClean="0"/>
              <a:t>The parent process may wait for termination of a child process by using the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 smtClean="0"/>
              <a:t>system call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 smtClean="0"/>
              <a:t>The call returns status information and the pid of the terminated process</a:t>
            </a:r>
            <a:endParaRPr lang="en-US" altLang="en-US" b="1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pid = wait(&amp;status); </a:t>
            </a:r>
          </a:p>
          <a:p>
            <a:r>
              <a:rPr lang="en-US" altLang="en-US" smtClean="0"/>
              <a:t>If no parent waiting (did not invoke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 smtClean="0">
                <a:cs typeface="Courier New" panose="02070309020205020404" pitchFamily="49" charset="0"/>
              </a:rPr>
              <a:t>) </a:t>
            </a:r>
            <a:r>
              <a:rPr lang="en-US" altLang="en-US" smtClean="0"/>
              <a:t>process is a </a:t>
            </a:r>
            <a:r>
              <a:rPr lang="en-US" altLang="en-US" b="1" smtClean="0">
                <a:solidFill>
                  <a:srgbClr val="3366FF"/>
                </a:solidFill>
              </a:rPr>
              <a:t>zombie</a:t>
            </a:r>
          </a:p>
          <a:p>
            <a:r>
              <a:rPr lang="en-US" altLang="en-US" smtClean="0"/>
              <a:t>If parent terminated without invoking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wait</a:t>
            </a:r>
            <a:r>
              <a:rPr lang="en-US" altLang="en-US" smtClean="0"/>
              <a:t> , process is an </a:t>
            </a:r>
            <a:r>
              <a:rPr lang="en-US" altLang="en-US" b="1" smtClean="0">
                <a:solidFill>
                  <a:srgbClr val="3366FF"/>
                </a:solidFill>
              </a:rPr>
              <a:t>orphan</a:t>
            </a:r>
          </a:p>
        </p:txBody>
      </p:sp>
    </p:spTree>
    <p:extLst>
      <p:ext uri="{BB962C8B-B14F-4D97-AF65-F5344CB8AC3E}">
        <p14:creationId xmlns:p14="http://schemas.microsoft.com/office/powerpoint/2010/main" val="22982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225550" y="150813"/>
            <a:ext cx="7997825" cy="576262"/>
          </a:xfrm>
        </p:spPr>
        <p:txBody>
          <a:bodyPr/>
          <a:lstStyle/>
          <a:p>
            <a:r>
              <a:rPr lang="en-US" altLang="en-US" sz="2800" smtClean="0"/>
              <a:t>Multiprocess Architecture – Chrome Browser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512050" cy="45307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mtClean="0"/>
              <a:t>Many web browsers ran as single process (some still do)</a:t>
            </a:r>
          </a:p>
          <a:p>
            <a:pPr lvl="1"/>
            <a:r>
              <a:rPr lang="en-US" altLang="en-US" smtClean="0"/>
              <a:t>If one web site causes trouble, entire browser can hang or crash</a:t>
            </a:r>
          </a:p>
          <a:p>
            <a:r>
              <a:rPr lang="en-US" altLang="en-US" smtClean="0"/>
              <a:t>Google Chrome Browser is multiprocess with 3 different types of processes: 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Browser</a:t>
            </a:r>
            <a:r>
              <a:rPr lang="en-US" altLang="en-US" smtClean="0"/>
              <a:t> process manages user interface, disk and network I/O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Renderer</a:t>
            </a:r>
            <a:r>
              <a:rPr lang="en-US" altLang="en-US" smtClean="0"/>
              <a:t> process renders web pages, deals with HTML, Javascript. A new renderer created for each website opened</a:t>
            </a:r>
          </a:p>
          <a:p>
            <a:pPr lvl="2"/>
            <a:r>
              <a:rPr lang="en-US" altLang="en-US" smtClean="0"/>
              <a:t>Runs in </a:t>
            </a:r>
            <a:r>
              <a:rPr lang="en-US" altLang="en-US" b="1" smtClean="0">
                <a:solidFill>
                  <a:srgbClr val="3366FF"/>
                </a:solidFill>
              </a:rPr>
              <a:t>sandbox</a:t>
            </a:r>
            <a:r>
              <a:rPr lang="en-US" altLang="en-US" smtClean="0"/>
              <a:t> restricting disk and network I/O, minimizing effect of security exploits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Plug-in </a:t>
            </a:r>
            <a:r>
              <a:rPr lang="en-US" altLang="en-US" smtClean="0"/>
              <a:t>process for each type of plug-in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pic>
        <p:nvPicPr>
          <p:cNvPr id="30724" name="Picture 1" descr="in-3_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926013"/>
            <a:ext cx="629285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12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mtClean="0"/>
              <a:t>Processes within a system may be </a:t>
            </a:r>
            <a:r>
              <a:rPr lang="en-US" altLang="en-US" b="1" i="1" smtClean="0"/>
              <a:t>independent</a:t>
            </a:r>
            <a:r>
              <a:rPr lang="en-US" altLang="en-US" b="1" smtClean="0"/>
              <a:t> </a:t>
            </a:r>
            <a:r>
              <a:rPr lang="en-US" altLang="en-US" smtClean="0"/>
              <a:t>or </a:t>
            </a:r>
            <a:r>
              <a:rPr lang="en-US" altLang="en-US" b="1" i="1" smtClean="0"/>
              <a:t>cooperating</a:t>
            </a:r>
          </a:p>
          <a:p>
            <a:r>
              <a:rPr lang="en-US" altLang="en-US" smtClean="0"/>
              <a:t>Cooperating process can affect or be affected by other processes, including sharing data</a:t>
            </a:r>
          </a:p>
          <a:p>
            <a:r>
              <a:rPr lang="en-US" altLang="en-US" smtClean="0"/>
              <a:t>Reasons for cooperating processes:</a:t>
            </a:r>
          </a:p>
          <a:p>
            <a:pPr lvl="1"/>
            <a:r>
              <a:rPr lang="en-US" altLang="en-US" smtClean="0"/>
              <a:t>Information sharing</a:t>
            </a:r>
          </a:p>
          <a:p>
            <a:pPr lvl="1"/>
            <a:r>
              <a:rPr lang="en-US" altLang="en-US" smtClean="0"/>
              <a:t>Computation speedup</a:t>
            </a:r>
          </a:p>
          <a:p>
            <a:pPr lvl="1"/>
            <a:r>
              <a:rPr lang="en-US" altLang="en-US" smtClean="0"/>
              <a:t>Modularity</a:t>
            </a:r>
          </a:p>
          <a:p>
            <a:pPr lvl="1"/>
            <a:r>
              <a:rPr lang="en-US" altLang="en-US" smtClean="0"/>
              <a:t>Convenience	</a:t>
            </a:r>
          </a:p>
          <a:p>
            <a:r>
              <a:rPr lang="en-US" altLang="en-US" smtClean="0"/>
              <a:t>Cooperating processes need </a:t>
            </a:r>
            <a:r>
              <a:rPr lang="en-US" altLang="en-US" b="1" smtClean="0">
                <a:solidFill>
                  <a:srgbClr val="3366FF"/>
                </a:solidFill>
              </a:rPr>
              <a:t>interprocess communication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IPC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Two models of IPC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762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Communications Models </a:t>
            </a:r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969963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Message passing.  (b) shared memory. 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102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05DFACE7C2ED40A8806D040434CF7B" ma:contentTypeVersion="0" ma:contentTypeDescription="Create a new document." ma:contentTypeScope="" ma:versionID="9b0ae176e27abf681c6e2f1eb2f7fc4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05B11A-5FB1-42BF-BCFF-ADA83AAB5930}"/>
</file>

<file path=customXml/itemProps2.xml><?xml version="1.0" encoding="utf-8"?>
<ds:datastoreItem xmlns:ds="http://schemas.openxmlformats.org/officeDocument/2006/customXml" ds:itemID="{661B6561-6C5E-4729-84B7-2801FE1EA4C7}"/>
</file>

<file path=customXml/itemProps3.xml><?xml version="1.0" encoding="utf-8"?>
<ds:datastoreItem xmlns:ds="http://schemas.openxmlformats.org/officeDocument/2006/customXml" ds:itemID="{ADC355A1-79F8-45C0-9CAB-ED25E1958B83}"/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1095</Words>
  <Application>Microsoft Office PowerPoint</Application>
  <PresentationFormat>On-screen Show (4:3)</PresentationFormat>
  <Paragraphs>203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MS PGothic</vt:lpstr>
      <vt:lpstr>MS PGothic</vt:lpstr>
      <vt:lpstr>Arial</vt:lpstr>
      <vt:lpstr>Calibri</vt:lpstr>
      <vt:lpstr>Courier New</vt:lpstr>
      <vt:lpstr>Monaco</vt:lpstr>
      <vt:lpstr>Monotype Sorts</vt:lpstr>
      <vt:lpstr>Times New Roman</vt:lpstr>
      <vt:lpstr>Verdana</vt:lpstr>
      <vt:lpstr>Office Theme</vt:lpstr>
      <vt:lpstr>Operating System</vt:lpstr>
      <vt:lpstr>Outline for Today</vt:lpstr>
      <vt:lpstr>C Program Forking Separate Process</vt:lpstr>
      <vt:lpstr>Creating a Separate Process via Windows API</vt:lpstr>
      <vt:lpstr>Process Termination</vt:lpstr>
      <vt:lpstr>Process Termination</vt:lpstr>
      <vt:lpstr>Multiprocess Architecture – Chrome Browser</vt:lpstr>
      <vt:lpstr>Interprocess Communication</vt:lpstr>
      <vt:lpstr>Communications Models </vt:lpstr>
      <vt:lpstr>Cooperating Processes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 Shared Memory</vt:lpstr>
      <vt:lpstr>Interprocess Communication – Message Passing</vt:lpstr>
      <vt:lpstr>Message Passing (Cont.)</vt:lpstr>
      <vt:lpstr>Message Passing (Cont.)</vt:lpstr>
      <vt:lpstr>Direct Communication</vt:lpstr>
      <vt:lpstr>Indirect Communication</vt:lpstr>
      <vt:lpstr>Indirect Communication</vt:lpstr>
      <vt:lpstr>Indirect Communication</vt:lpstr>
      <vt:lpstr>Synchronization</vt:lpstr>
      <vt:lpstr>Synchronization (Cont.)</vt:lpstr>
      <vt:lpstr>Buffering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kaushal shah</dc:creator>
  <cp:lastModifiedBy>Admin</cp:lastModifiedBy>
  <cp:revision>71</cp:revision>
  <dcterms:created xsi:type="dcterms:W3CDTF">2006-08-16T00:00:00Z</dcterms:created>
  <dcterms:modified xsi:type="dcterms:W3CDTF">2024-01-16T05:35:34Z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0x0101006505DFACE7C2ED40A8806D040434CF7B</vt:lpwstr>
  </property>
</Properties>
</file>