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527EB-26AE-4A53-9B0D-BDF0250275D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8DE7-0919-4EDB-8E58-80EE39E38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0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2B29C2-0CE2-404E-9171-47D3C201BD7F}" type="slidenum">
              <a:rPr lang="he-IL" altLang="en-US" sz="1200"/>
              <a:pPr/>
              <a:t>3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163530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30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25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60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8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1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8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5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9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0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8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3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0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9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7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8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9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2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4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Kaushal Shah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Computer Engineering</a:t>
            </a:r>
          </a:p>
          <a:p>
            <a:r>
              <a:rPr lang="en-US" dirty="0" smtClean="0"/>
              <a:t>PDEU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638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compilation of the PPTs is from the source: </a:t>
            </a:r>
          </a:p>
          <a:p>
            <a:r>
              <a:rPr lang="en-US" dirty="0" smtClean="0"/>
              <a:t>All the different articles and research papers available on internet and NPTEL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1400"/>
            <a:ext cx="4579938" cy="4772025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(also called </a:t>
            </a:r>
            <a:r>
              <a:rPr lang="en-US" altLang="en-US" b="1" smtClean="0">
                <a:solidFill>
                  <a:srgbClr val="3366FF"/>
                </a:solidFill>
              </a:rPr>
              <a:t>task control block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Process state – running, waiting, etc</a:t>
            </a:r>
          </a:p>
          <a:p>
            <a:r>
              <a:rPr lang="en-US" altLang="en-US" smtClean="0"/>
              <a:t>Program counter – location of instruction to next execute</a:t>
            </a:r>
          </a:p>
          <a:p>
            <a:r>
              <a:rPr lang="en-US" altLang="en-US" smtClean="0"/>
              <a:t>CPU registers – contents of all process-centric registers</a:t>
            </a:r>
          </a:p>
          <a:p>
            <a:r>
              <a:rPr lang="en-US" altLang="en-US" smtClean="0"/>
              <a:t>CPU scheduling information- priorities, scheduling queue pointers</a:t>
            </a:r>
          </a:p>
          <a:p>
            <a:r>
              <a:rPr lang="en-US" altLang="en-US" smtClean="0"/>
              <a:t>Memory-management information – memory allocated to the process</a:t>
            </a:r>
          </a:p>
          <a:p>
            <a:r>
              <a:rPr lang="en-US" altLang="en-US" smtClean="0"/>
              <a:t>Accounting information – CPU used, clock time elapsed since start, time limits</a:t>
            </a:r>
          </a:p>
          <a:p>
            <a:r>
              <a:rPr lang="en-US" altLang="en-US" smtClean="0"/>
              <a:t>I/O status information – I/O devices allocated to process, list of open files</a:t>
            </a:r>
          </a:p>
          <a:p>
            <a:endParaRPr lang="en-US" altLang="en-US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7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So far, process has a single thread of execution</a:t>
            </a:r>
          </a:p>
          <a:p>
            <a:r>
              <a:rPr lang="en-US" altLang="en-US" dirty="0" smtClean="0"/>
              <a:t>Consider having multiple program counters per process</a:t>
            </a:r>
          </a:p>
          <a:p>
            <a:pPr lvl="1"/>
            <a:r>
              <a:rPr lang="en-US" altLang="en-US" dirty="0" smtClean="0"/>
              <a:t>Multiple locations can execute at once</a:t>
            </a:r>
          </a:p>
          <a:p>
            <a:pPr lvl="2"/>
            <a:r>
              <a:rPr lang="en-US" altLang="en-US" dirty="0" smtClean="0"/>
              <a:t>Multiple threads of control -&gt; </a:t>
            </a:r>
            <a:r>
              <a:rPr lang="en-US" altLang="en-US" b="1" dirty="0" smtClean="0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 dirty="0" smtClean="0"/>
              <a:t>Must then have storage for thread details, multiple program counters </a:t>
            </a:r>
            <a:r>
              <a:rPr lang="en-US" altLang="en-US" smtClean="0"/>
              <a:t>in </a:t>
            </a:r>
            <a:r>
              <a:rPr lang="en-US" altLang="en-US" smtClean="0"/>
              <a:t>PCB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1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Represented by the C structure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pid t_pid; /* process identifier */ </a:t>
            </a:r>
            <a:b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int time_slice /* scheduling information */ </a:t>
            </a:r>
            <a:b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task_struct *parent; /* this process</a:t>
            </a:r>
            <a:r>
              <a:rPr lang="ja-JP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list_head children; /* this process</a:t>
            </a:r>
            <a:r>
              <a:rPr lang="ja-JP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files_struct *files; /* list of open files */ </a:t>
            </a:r>
            <a:b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mm_struct *mm; /* address space of this process */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3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Maximize CPU use, quickly switch processes onto CPU for time sharing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mtClean="0"/>
              <a:t>selects among available processes for next execution on CPU</a:t>
            </a:r>
          </a:p>
          <a:p>
            <a:r>
              <a:rPr lang="en-US" altLang="en-US" smtClean="0"/>
              <a:t>Maintains </a:t>
            </a:r>
            <a:r>
              <a:rPr lang="en-US" altLang="en-US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mtClean="0"/>
              <a:t>of processes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Job queue </a:t>
            </a:r>
            <a:r>
              <a:rPr lang="en-US" altLang="en-US" smtClean="0"/>
              <a:t>– set of all processes in the system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Ready queue </a:t>
            </a:r>
            <a:r>
              <a:rPr lang="en-US" altLang="en-US" smtClean="0"/>
              <a:t>– set of all processes residing in main memory, ready and waiting to execute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Device queues </a:t>
            </a:r>
            <a:r>
              <a:rPr lang="en-US" altLang="en-US" smtClean="0"/>
              <a:t>– set of processes waiting for an I/O device</a:t>
            </a:r>
          </a:p>
          <a:p>
            <a:pPr lvl="1"/>
            <a:r>
              <a:rPr lang="en-US" altLang="en-US" smtClean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1772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1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Queueing diagram </a:t>
            </a:r>
            <a:r>
              <a:rPr kumimoji="1" lang="en-US" altLang="en-US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33141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600" smtClean="0"/>
              <a:t>(or </a:t>
            </a:r>
            <a:r>
              <a:rPr lang="en-US" altLang="en-US" sz="1600" b="1" smtClean="0">
                <a:solidFill>
                  <a:srgbClr val="3366FF"/>
                </a:solidFill>
              </a:rPr>
              <a:t>CPU scheduler</a:t>
            </a:r>
            <a:r>
              <a:rPr lang="en-US" altLang="en-US" sz="1600" smtClean="0"/>
              <a:t>) – selects which process should be executed next and allocates CPU</a:t>
            </a:r>
          </a:p>
          <a:p>
            <a:pPr lvl="1"/>
            <a:r>
              <a:rPr lang="en-US" altLang="en-US" sz="1600" smtClean="0"/>
              <a:t>Sometimes the only scheduler in a system</a:t>
            </a:r>
          </a:p>
          <a:p>
            <a:pPr lvl="1"/>
            <a:r>
              <a:rPr lang="en-US" altLang="en-US" sz="1600" smtClean="0"/>
              <a:t>Short-term scheduler is invoked frequently (milliseconds) </a:t>
            </a:r>
            <a:r>
              <a:rPr lang="en-US" altLang="en-US" sz="1600" smtClean="0">
                <a:sym typeface="Symbol" panose="05050102010706020507" pitchFamily="18" charset="2"/>
              </a:rPr>
              <a:t> (must be fast)</a:t>
            </a:r>
            <a:endParaRPr lang="en-US" altLang="en-US" sz="800" smtClean="0">
              <a:sym typeface="Symbol" panose="05050102010706020507" pitchFamily="18" charset="2"/>
            </a:endParaRPr>
          </a:p>
          <a:p>
            <a:r>
              <a:rPr lang="en-US" altLang="en-US" sz="1600" b="1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600" smtClean="0"/>
              <a:t>(or </a:t>
            </a:r>
            <a:r>
              <a:rPr lang="en-US" altLang="en-US" sz="1600" b="1" smtClean="0">
                <a:solidFill>
                  <a:srgbClr val="3366FF"/>
                </a:solidFill>
              </a:rPr>
              <a:t>job scheduler</a:t>
            </a:r>
            <a:r>
              <a:rPr lang="en-US" altLang="en-US" sz="1600" smtClean="0"/>
              <a:t>) – selects which processes should be brought into the ready queue</a:t>
            </a:r>
          </a:p>
          <a:p>
            <a:pPr lvl="1"/>
            <a:r>
              <a:rPr lang="en-US" altLang="en-US" sz="1600" smtClean="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800" smtClean="0">
              <a:sym typeface="Symbol" panose="05050102010706020507" pitchFamily="18" charset="2"/>
            </a:endParaRPr>
          </a:p>
          <a:p>
            <a:pPr lvl="1"/>
            <a:r>
              <a:rPr lang="en-US" altLang="en-US" sz="1600" smtClean="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 smtClean="0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800" i="1" smtClean="0">
              <a:sym typeface="Symbol" panose="05050102010706020507" pitchFamily="18" charset="2"/>
            </a:endParaRPr>
          </a:p>
          <a:p>
            <a:r>
              <a:rPr lang="en-US" altLang="en-US" sz="1600" smtClean="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 smtClean="0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160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smtClean="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 smtClean="0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1600" smtClean="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 sz="1600" smtClean="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i="1" smtClean="0">
                <a:sym typeface="Symbol" panose="05050102010706020507" pitchFamily="18" charset="2"/>
              </a:rPr>
              <a:t>process mix</a:t>
            </a:r>
            <a:endParaRPr lang="en-US" altLang="en-US" sz="1600" smtClean="0">
              <a:sym typeface="Symbol" panose="05050102010706020507" pitchFamily="18" charset="2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76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>
                <a:latin typeface="Helvetica" panose="020B0604020202020204" pitchFamily="3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mtClean="0"/>
              <a:t>Some mobile systems (e.g., early version of iOS)  allow only one process to run, others suspended</a:t>
            </a:r>
          </a:p>
          <a:p>
            <a:r>
              <a:rPr lang="en-US" altLang="en-US" smtClean="0"/>
              <a:t>Due to screen real estate, user interface limits iOS provides for a </a:t>
            </a:r>
          </a:p>
          <a:p>
            <a:pPr lvl="1"/>
            <a:r>
              <a:rPr lang="en-US" altLang="en-US" smtClean="0"/>
              <a:t>Single </a:t>
            </a:r>
            <a:r>
              <a:rPr lang="en-US" altLang="en-US" b="1" smtClean="0">
                <a:solidFill>
                  <a:srgbClr val="3366FF"/>
                </a:solidFill>
              </a:rPr>
              <a:t>foreground</a:t>
            </a:r>
            <a:r>
              <a:rPr lang="en-US" altLang="en-US" smtClean="0"/>
              <a:t> process- controlled via user interface</a:t>
            </a:r>
          </a:p>
          <a:p>
            <a:pPr lvl="1"/>
            <a:r>
              <a:rPr lang="en-US" altLang="en-US" smtClean="0"/>
              <a:t>Multiple </a:t>
            </a:r>
            <a:r>
              <a:rPr lang="en-US" altLang="en-US" b="1" smtClean="0">
                <a:solidFill>
                  <a:srgbClr val="3366FF"/>
                </a:solidFill>
              </a:rPr>
              <a:t>background</a:t>
            </a:r>
            <a:r>
              <a:rPr lang="en-US" altLang="en-US" smtClean="0"/>
              <a:t> processes– in memory, running, but not on the display, and with limits</a:t>
            </a:r>
          </a:p>
          <a:p>
            <a:pPr lvl="1"/>
            <a:r>
              <a:rPr lang="en-US" altLang="en-US" smtClean="0"/>
              <a:t>Limits include single, short task, receiving notification of events, specific long-running tasks like audio playback</a:t>
            </a:r>
          </a:p>
          <a:p>
            <a:r>
              <a:rPr lang="en-US" altLang="en-US" smtClean="0"/>
              <a:t>Android runs foreground and background, with fewer limits</a:t>
            </a:r>
          </a:p>
          <a:p>
            <a:pPr lvl="1"/>
            <a:r>
              <a:rPr lang="en-US" altLang="en-US" smtClean="0"/>
              <a:t>Background process uses a </a:t>
            </a:r>
            <a:r>
              <a:rPr lang="en-US" altLang="en-US" b="1" smtClean="0">
                <a:solidFill>
                  <a:srgbClr val="3366FF"/>
                </a:solidFill>
              </a:rPr>
              <a:t>service</a:t>
            </a:r>
            <a:r>
              <a:rPr lang="en-US" altLang="en-US" smtClean="0"/>
              <a:t> to perform tasks</a:t>
            </a:r>
          </a:p>
          <a:p>
            <a:pPr lvl="1"/>
            <a:r>
              <a:rPr lang="en-US" altLang="en-US" smtClean="0"/>
              <a:t>Service can keep running even if background process is suspended</a:t>
            </a:r>
          </a:p>
          <a:p>
            <a:pPr lvl="1"/>
            <a:r>
              <a:rPr lang="en-US" altLang="en-US" smtClean="0"/>
              <a:t>Service has no user interface, small memory use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97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</a:t>
            </a:r>
            <a:r>
              <a:rPr lang="en-US" altLang="en-US" dirty="0" smtClean="0"/>
              <a:t>Scheduling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When CPU switches to another process, the system must </a:t>
            </a:r>
            <a:r>
              <a:rPr lang="en-US" altLang="en-US" b="1" smtClean="0">
                <a:solidFill>
                  <a:srgbClr val="3366FF"/>
                </a:solidFill>
              </a:rPr>
              <a:t>save the state </a:t>
            </a:r>
            <a:r>
              <a:rPr lang="en-US" altLang="en-US" smtClean="0"/>
              <a:t>of the old process and load the </a:t>
            </a:r>
            <a:r>
              <a:rPr lang="en-US" altLang="en-US" b="1" smtClean="0">
                <a:solidFill>
                  <a:srgbClr val="3366FF"/>
                </a:solidFill>
              </a:rPr>
              <a:t>saved state </a:t>
            </a:r>
            <a:r>
              <a:rPr lang="en-US" altLang="en-US" smtClean="0"/>
              <a:t>for the new process via a </a:t>
            </a:r>
            <a:r>
              <a:rPr lang="en-US" altLang="en-US" b="1" smtClean="0">
                <a:solidFill>
                  <a:srgbClr val="3366FF"/>
                </a:solidFill>
              </a:rPr>
              <a:t>context switch</a:t>
            </a: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Context </a:t>
            </a:r>
            <a:r>
              <a:rPr lang="en-US" altLang="en-US" smtClean="0"/>
              <a:t>of a process represented in the PCB</a:t>
            </a:r>
          </a:p>
          <a:p>
            <a:r>
              <a:rPr lang="en-US" altLang="en-US" smtClean="0"/>
              <a:t>Context-switch time is overhead; the system does no useful work while switching</a:t>
            </a:r>
          </a:p>
          <a:p>
            <a:pPr lvl="1"/>
            <a:r>
              <a:rPr lang="en-US" altLang="en-US" smtClean="0"/>
              <a:t>The more complex the OS and the PCB </a:t>
            </a:r>
            <a:r>
              <a:rPr lang="en-US" altLang="en-US" smtClean="0">
                <a:sym typeface="Wingdings" panose="05000000000000000000" pitchFamily="2" charset="2"/>
              </a:rPr>
              <a:t> the </a:t>
            </a:r>
            <a:r>
              <a:rPr lang="en-US" altLang="en-US" smtClean="0"/>
              <a:t>longer the context switch</a:t>
            </a:r>
          </a:p>
          <a:p>
            <a:r>
              <a:rPr lang="en-US" altLang="en-US" smtClean="0"/>
              <a:t>Time dependent on hardware support</a:t>
            </a:r>
          </a:p>
          <a:p>
            <a:pPr lvl="1"/>
            <a:r>
              <a:rPr lang="en-US" altLang="en-US" smtClean="0"/>
              <a:t>Some hardware provides multiple sets of registers per CPU </a:t>
            </a:r>
            <a:r>
              <a:rPr lang="en-US" altLang="en-US" smtClean="0">
                <a:sym typeface="Wingdings" panose="05000000000000000000" pitchFamily="2" charset="2"/>
              </a:rPr>
              <a:t></a:t>
            </a:r>
            <a:r>
              <a:rPr lang="en-US" altLang="en-US" smtClean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386611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 smtClean="0"/>
              <a:t>System must provide mechanisms for:</a:t>
            </a:r>
          </a:p>
          <a:p>
            <a:pPr lvl="1"/>
            <a:r>
              <a:rPr lang="en-US" altLang="en-US" smtClean="0"/>
              <a:t> process creation,</a:t>
            </a:r>
          </a:p>
          <a:p>
            <a:pPr lvl="1"/>
            <a:r>
              <a:rPr lang="en-US" altLang="en-US" smtClean="0"/>
              <a:t> process termination, </a:t>
            </a:r>
          </a:p>
          <a:p>
            <a:pPr lvl="1"/>
            <a:r>
              <a:rPr lang="en-US" altLang="en-US" smtClean="0"/>
              <a:t> and so on as detailed next</a:t>
            </a:r>
          </a:p>
        </p:txBody>
      </p:sp>
    </p:spTree>
    <p:extLst>
      <p:ext uri="{BB962C8B-B14F-4D97-AF65-F5344CB8AC3E}">
        <p14:creationId xmlns:p14="http://schemas.microsoft.com/office/powerpoint/2010/main" val="359671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Parent</a:t>
            </a:r>
            <a:r>
              <a:rPr lang="en-US" altLang="en-US" b="1" smtClean="0"/>
              <a:t> </a:t>
            </a:r>
            <a:r>
              <a:rPr lang="en-US" altLang="en-US" smtClean="0"/>
              <a:t>process create </a:t>
            </a:r>
            <a:r>
              <a:rPr lang="en-US" altLang="en-US" b="1" smtClean="0">
                <a:solidFill>
                  <a:srgbClr val="3366FF"/>
                </a:solidFill>
              </a:rPr>
              <a:t>children</a:t>
            </a:r>
            <a:r>
              <a:rPr lang="en-US" altLang="en-US" b="1" smtClean="0"/>
              <a:t> </a:t>
            </a:r>
            <a:r>
              <a:rPr lang="en-US" altLang="en-US" smtClean="0"/>
              <a:t>processes, which, in turn create other processes, forming a </a:t>
            </a:r>
            <a:r>
              <a:rPr lang="en-US" altLang="en-US" b="1" smtClean="0">
                <a:solidFill>
                  <a:srgbClr val="3366FF"/>
                </a:solidFill>
              </a:rPr>
              <a:t>tree</a:t>
            </a:r>
            <a:r>
              <a:rPr lang="en-US" altLang="en-US" smtClean="0"/>
              <a:t> of processes</a:t>
            </a:r>
            <a:endParaRPr lang="en-US" altLang="en-US" sz="800" smtClean="0"/>
          </a:p>
          <a:p>
            <a:r>
              <a:rPr lang="en-US" altLang="en-US" smtClean="0"/>
              <a:t>Generally, process identified and managed via a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process identifier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pid</a:t>
            </a:r>
            <a:r>
              <a:rPr lang="en-US" altLang="en-US" smtClean="0"/>
              <a:t>)</a:t>
            </a:r>
            <a:endParaRPr lang="en-US" altLang="en-US" sz="800" smtClean="0"/>
          </a:p>
          <a:p>
            <a:r>
              <a:rPr lang="en-US" altLang="en-US" smtClean="0"/>
              <a:t>Resource sharing options</a:t>
            </a:r>
          </a:p>
          <a:p>
            <a:pPr lvl="1"/>
            <a:r>
              <a:rPr lang="en-US" altLang="en-US" smtClean="0"/>
              <a:t>Parent and children share all resources</a:t>
            </a:r>
          </a:p>
          <a:p>
            <a:pPr lvl="1"/>
            <a:r>
              <a:rPr lang="en-US" altLang="en-US" smtClean="0"/>
              <a:t>Children share subset of parent</a:t>
            </a:r>
            <a:r>
              <a:rPr lang="ja-JP" altLang="en-US" smtClean="0"/>
              <a:t>’</a:t>
            </a:r>
            <a:r>
              <a:rPr lang="en-US" altLang="ja-JP" smtClean="0"/>
              <a:t>s resources</a:t>
            </a:r>
          </a:p>
          <a:p>
            <a:pPr lvl="1"/>
            <a:r>
              <a:rPr lang="en-US" altLang="en-US" smtClean="0"/>
              <a:t>Parent and child share no resources</a:t>
            </a:r>
            <a:endParaRPr lang="en-US" altLang="en-US" sz="800" smtClean="0"/>
          </a:p>
          <a:p>
            <a:r>
              <a:rPr lang="en-US" altLang="en-US" smtClean="0"/>
              <a:t>Execution options</a:t>
            </a:r>
          </a:p>
          <a:p>
            <a:pPr lvl="1"/>
            <a:r>
              <a:rPr lang="en-US" altLang="en-US" smtClean="0"/>
              <a:t>Parent and children execute concurrently</a:t>
            </a:r>
          </a:p>
          <a:p>
            <a:pPr lvl="1"/>
            <a:r>
              <a:rPr lang="en-US" altLang="en-US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578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5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 smtClean="0"/>
              <a:t>Address space</a:t>
            </a:r>
          </a:p>
          <a:p>
            <a:pPr lvl="1"/>
            <a:r>
              <a:rPr lang="en-US" altLang="en-US" smtClean="0"/>
              <a:t>Child duplicate of parent</a:t>
            </a:r>
          </a:p>
          <a:p>
            <a:pPr lvl="1"/>
            <a:r>
              <a:rPr lang="en-US" altLang="en-US" smtClean="0"/>
              <a:t>Child has a program loaded into it</a:t>
            </a:r>
          </a:p>
          <a:p>
            <a:r>
              <a:rPr lang="en-US" altLang="en-US" smtClean="0"/>
              <a:t>UNIX examples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system call creates new process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smtClean="0"/>
              <a:t> system call used after a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mtClean="0"/>
              <a:t> to replace the process</a:t>
            </a:r>
            <a:r>
              <a:rPr lang="ja-JP" altLang="en-US" smtClean="0"/>
              <a:t>’</a:t>
            </a:r>
            <a:r>
              <a:rPr lang="en-US" altLang="ja-JP" smtClean="0"/>
              <a:t> memory space with a new program</a:t>
            </a:r>
            <a:endParaRPr lang="en-US" altLang="en-US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7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7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b="1" dirty="0" smtClean="0"/>
              <a:t>Questions???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4241398" y="2968229"/>
            <a:ext cx="2514658" cy="5229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4174" tIns="37087" rIns="74174" bIns="37087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/>
            <a:endParaRPr lang="he-IL" altLang="en-US" sz="1959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6841298" y="2933672"/>
            <a:ext cx="2081533" cy="5229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4174" tIns="37087" rIns="74174" bIns="37087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/>
            <a:endParaRPr lang="he-IL" altLang="en-US" sz="1959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4232182" y="4049890"/>
            <a:ext cx="4611166" cy="63816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4174" tIns="37087" rIns="74174" bIns="37087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/>
            <a:endParaRPr lang="he-IL" altLang="en-US" sz="1959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449897" y="5126941"/>
            <a:ext cx="4210294" cy="580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4174" tIns="37087" rIns="74174" bIns="37087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/>
            <a:endParaRPr lang="he-IL" altLang="en-US" sz="1959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6288373" y="4678842"/>
            <a:ext cx="13823" cy="4066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174" tIns="37087" rIns="74174" bIns="37087"/>
          <a:lstStyle/>
          <a:p>
            <a:endParaRPr lang="en-IN" sz="1306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5281588" y="3410570"/>
            <a:ext cx="0" cy="639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174" tIns="37087" rIns="74174" bIns="37087"/>
          <a:lstStyle/>
          <a:p>
            <a:endParaRPr lang="en-IN" sz="1306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7750168" y="3445127"/>
            <a:ext cx="0" cy="638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174" tIns="37087" rIns="74174" bIns="37087"/>
          <a:lstStyle/>
          <a:p>
            <a:endParaRPr lang="en-IN" sz="1306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7456427" y="2087005"/>
            <a:ext cx="837451" cy="522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4174" tIns="37087" rIns="74174" bIns="37087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rtl="1" eaLnBrk="1" hangingPunct="1"/>
            <a:endParaRPr lang="he-IL" altLang="en-US" sz="1959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7928717" y="2624955"/>
            <a:ext cx="0" cy="2810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174" tIns="37087" rIns="74174" bIns="37087"/>
          <a:lstStyle/>
          <a:p>
            <a:endParaRPr lang="en-IN" sz="1306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523620" y="3048864"/>
            <a:ext cx="1905288" cy="37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174" tIns="37087" rIns="74174" bIns="37087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59"/>
              <a:t>Utilities 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915021" y="3026978"/>
            <a:ext cx="1905288" cy="37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174" tIns="37087" rIns="74174" bIns="37087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59"/>
              <a:t>Shell 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537316" y="4165082"/>
            <a:ext cx="1670295" cy="37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174" tIns="37087" rIns="74174" bIns="37087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59"/>
              <a:t> Kernel 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9602" y="5243286"/>
            <a:ext cx="2086141" cy="37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174" tIns="37087" rIns="74174" bIns="37087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959"/>
              <a:t> Hardware 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520935" y="2203349"/>
            <a:ext cx="761424" cy="37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174" tIns="37087" rIns="74174" bIns="37087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59"/>
              <a:t>User 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739538" y="1511042"/>
            <a:ext cx="8404463" cy="34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174" tIns="37087" rIns="74174" bIns="37087" anchor="b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1" eaLnBrk="1" hangingPunct="1"/>
            <a:r>
              <a:rPr lang="en-US" altLang="en-US" sz="2902">
                <a:solidFill>
                  <a:srgbClr val="006666"/>
                </a:solidFill>
              </a:rPr>
              <a:t>UNIX Shell and Utilities</a:t>
            </a:r>
          </a:p>
        </p:txBody>
      </p:sp>
      <p:sp>
        <p:nvSpPr>
          <p:cNvPr id="54289" name="TextBox 17"/>
          <p:cNvSpPr txBox="1">
            <a:spLocks noChangeArrowheads="1"/>
          </p:cNvSpPr>
          <p:nvPr/>
        </p:nvSpPr>
        <p:spPr bwMode="auto">
          <a:xfrm>
            <a:off x="744145" y="2417608"/>
            <a:ext cx="3511075" cy="401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959"/>
              <a:t>The shell used to be in the kernel but now is a utility outside of it.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959"/>
              <a:t>Easy to change/debug.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959"/>
              <a:t>Many of them (sh, bsh, csh, ksh, tcsh, wsh, bash)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959"/>
              <a:t>Possible to switch between them (chsh)</a:t>
            </a:r>
          </a:p>
          <a:p>
            <a:endParaRPr lang="en-IN" altLang="en-US" sz="195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8200" y="1138238"/>
            <a:ext cx="68230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To introduce the notion of a process -- a program in execution, which forms the basis of all computation</a:t>
            </a:r>
          </a:p>
          <a:p>
            <a:r>
              <a:rPr lang="en-US" altLang="en-US" smtClean="0"/>
              <a:t>To describe the various features of processes, including scheduling, creation and termination, and communication</a:t>
            </a:r>
          </a:p>
          <a:p>
            <a:r>
              <a:rPr lang="en-US" altLang="en-US" smtClean="0"/>
              <a:t>To explore interprocess communication using shared memory and message passing</a:t>
            </a:r>
          </a:p>
          <a:p>
            <a:r>
              <a:rPr lang="en-US" altLang="en-US" smtClean="0"/>
              <a:t>To describe 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279043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Batch system – </a:t>
            </a:r>
            <a:r>
              <a:rPr lang="en-US" altLang="en-US" b="1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Time-shared systems – </a:t>
            </a:r>
            <a:r>
              <a:rPr lang="en-US" altLang="en-US" b="1" smtClean="0">
                <a:solidFill>
                  <a:srgbClr val="3366FF"/>
                </a:solidFill>
              </a:rPr>
              <a:t>user programs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3366FF"/>
                </a:solidFill>
              </a:rPr>
              <a:t>tasks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Textbook uses the terms </a:t>
            </a:r>
            <a:r>
              <a:rPr lang="en-US" altLang="en-US" b="1" i="1" smtClean="0"/>
              <a:t>job</a:t>
            </a:r>
            <a:r>
              <a:rPr lang="en-US" altLang="en-US" smtClean="0"/>
              <a:t> and </a:t>
            </a:r>
            <a:r>
              <a:rPr lang="en-US" altLang="en-US" b="1" i="1" smtClean="0"/>
              <a:t>process</a:t>
            </a:r>
            <a:r>
              <a:rPr lang="en-US" altLang="en-US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Process</a:t>
            </a:r>
            <a:r>
              <a:rPr lang="en-US" altLang="en-US" smtClean="0"/>
              <a:t> – a program in execution; process execution must progress in sequential fashion</a:t>
            </a:r>
          </a:p>
          <a:p>
            <a:r>
              <a:rPr lang="en-US" altLang="en-US" smtClean="0"/>
              <a:t>Multiple parts</a:t>
            </a:r>
          </a:p>
          <a:p>
            <a:pPr lvl="1"/>
            <a:r>
              <a:rPr lang="en-US" altLang="en-US" smtClean="0"/>
              <a:t>The program code, also called </a:t>
            </a:r>
            <a:r>
              <a:rPr lang="en-US" altLang="en-US" b="1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smtClean="0"/>
              <a:t>Current activity including</a:t>
            </a:r>
            <a:r>
              <a:rPr lang="en-US" altLang="en-US" b="1" smtClean="0">
                <a:solidFill>
                  <a:srgbClr val="3366FF"/>
                </a:solidFill>
              </a:rPr>
              <a:t> program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counter</a:t>
            </a:r>
            <a:r>
              <a:rPr lang="en-US" altLang="en-US" smtClean="0"/>
              <a:t>, processor registers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Stack</a:t>
            </a:r>
            <a:r>
              <a:rPr lang="en-US" altLang="en-US" b="1" smtClean="0"/>
              <a:t> </a:t>
            </a:r>
            <a:r>
              <a:rPr lang="en-US" altLang="en-US" smtClean="0"/>
              <a:t>containing temporary data</a:t>
            </a:r>
          </a:p>
          <a:p>
            <a:pPr lvl="2"/>
            <a:r>
              <a:rPr lang="en-US" altLang="en-US" smtClean="0"/>
              <a:t>Function parameters, return addresses, local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Data section</a:t>
            </a:r>
            <a:r>
              <a:rPr lang="en-US" altLang="en-US" b="1" smtClean="0"/>
              <a:t> </a:t>
            </a:r>
            <a:r>
              <a:rPr lang="en-US" altLang="en-US" smtClean="0"/>
              <a:t>containing global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Heap</a:t>
            </a:r>
            <a:r>
              <a:rPr lang="en-US" altLang="en-US" b="1" smtClean="0"/>
              <a:t> </a:t>
            </a:r>
            <a:r>
              <a:rPr lang="en-US" altLang="en-US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83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041400"/>
            <a:ext cx="7164388" cy="478631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Program is </a:t>
            </a:r>
            <a:r>
              <a:rPr lang="en-US" altLang="en-US" b="1" i="1" smtClean="0"/>
              <a:t>passive</a:t>
            </a:r>
            <a:r>
              <a:rPr lang="en-US" altLang="en-US" smtClean="0"/>
              <a:t> entity stored on disk (</a:t>
            </a:r>
            <a:r>
              <a:rPr lang="en-US" altLang="en-US" b="1" smtClean="0">
                <a:solidFill>
                  <a:srgbClr val="3366FF"/>
                </a:solidFill>
              </a:rPr>
              <a:t>executable file</a:t>
            </a:r>
            <a:r>
              <a:rPr lang="en-US" altLang="en-US" smtClean="0"/>
              <a:t>), process is </a:t>
            </a:r>
            <a:r>
              <a:rPr lang="en-US" altLang="en-US" b="1" i="1" smtClean="0"/>
              <a:t>active </a:t>
            </a:r>
          </a:p>
          <a:p>
            <a:pPr lvl="1"/>
            <a:r>
              <a:rPr lang="en-US" altLang="en-US" smtClean="0"/>
              <a:t>Program becomes process when executable file loaded into memory</a:t>
            </a:r>
          </a:p>
          <a:p>
            <a:r>
              <a:rPr lang="en-US" altLang="en-US" smtClean="0"/>
              <a:t>Execution of program started via GUI mouse clicks, command line entry of its name, etc</a:t>
            </a:r>
          </a:p>
          <a:p>
            <a:r>
              <a:rPr lang="en-US" altLang="en-US" smtClean="0"/>
              <a:t>One program can be several processes</a:t>
            </a:r>
          </a:p>
          <a:p>
            <a:pPr lvl="1"/>
            <a:r>
              <a:rPr lang="en-US" altLang="en-US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92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6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As a process executes, it changes </a:t>
            </a:r>
            <a:r>
              <a:rPr lang="en-US" altLang="en-US" b="1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smtClean="0"/>
              <a:t>new</a:t>
            </a:r>
            <a:r>
              <a:rPr lang="en-US" altLang="en-US" smtClean="0"/>
              <a:t>:  The process is being created</a:t>
            </a:r>
          </a:p>
          <a:p>
            <a:pPr lvl="1"/>
            <a:r>
              <a:rPr lang="en-US" altLang="en-US" b="1" smtClean="0"/>
              <a:t>running</a:t>
            </a:r>
            <a:r>
              <a:rPr lang="en-US" altLang="en-US" smtClean="0"/>
              <a:t>:  Instructions are being executed</a:t>
            </a:r>
          </a:p>
          <a:p>
            <a:pPr lvl="1"/>
            <a:r>
              <a:rPr lang="en-US" altLang="en-US" b="1" smtClean="0"/>
              <a:t>waiting</a:t>
            </a:r>
            <a:r>
              <a:rPr lang="en-US" altLang="en-US" smtClean="0"/>
              <a:t>:  The process is waiting for some event to occur</a:t>
            </a:r>
          </a:p>
          <a:p>
            <a:pPr lvl="1"/>
            <a:r>
              <a:rPr lang="en-US" altLang="en-US" b="1" smtClean="0"/>
              <a:t>ready</a:t>
            </a:r>
            <a:r>
              <a:rPr lang="en-US" altLang="en-US" smtClean="0"/>
              <a:t>:  The process is waiting to be assigned to a processor</a:t>
            </a:r>
          </a:p>
          <a:p>
            <a:pPr lvl="1"/>
            <a:r>
              <a:rPr lang="en-US" altLang="en-US" b="1" smtClean="0"/>
              <a:t>terminated</a:t>
            </a:r>
            <a:r>
              <a:rPr lang="en-US" altLang="en-US" smtClean="0"/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38033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2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"/>
  <p:tag name="NBP" val="1"/>
  <p:tag name="BSN" val="9"/>
  <p:tag name="SVT" val="TRUE"/>
  <p:tag name="CVB" val="9"/>
  <p:tag name="SPT" val="FALSE"/>
  <p:tag name="CII" val="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05DFACE7C2ED40A8806D040434CF7B" ma:contentTypeVersion="0" ma:contentTypeDescription="Create a new document." ma:contentTypeScope="" ma:versionID="9b0ae176e27abf681c6e2f1eb2f7fc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26C494-566E-40BF-A662-B7F105895F65}"/>
</file>

<file path=customXml/itemProps2.xml><?xml version="1.0" encoding="utf-8"?>
<ds:datastoreItem xmlns:ds="http://schemas.openxmlformats.org/officeDocument/2006/customXml" ds:itemID="{7EE4D974-0874-4DFB-8935-1FBBF63AE1DD}"/>
</file>

<file path=customXml/itemProps3.xml><?xml version="1.0" encoding="utf-8"?>
<ds:datastoreItem xmlns:ds="http://schemas.openxmlformats.org/officeDocument/2006/customXml" ds:itemID="{AE7EAC4F-D175-42F8-9AD0-023CB6D90156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1123</Words>
  <Application>Microsoft Office PowerPoint</Application>
  <PresentationFormat>On-screen Show (4:3)</PresentationFormat>
  <Paragraphs>144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Courier New</vt:lpstr>
      <vt:lpstr>Helvetica</vt:lpstr>
      <vt:lpstr>Monotype Sorts</vt:lpstr>
      <vt:lpstr>Symbol</vt:lpstr>
      <vt:lpstr>Times New Roman</vt:lpstr>
      <vt:lpstr>Wingdings</vt:lpstr>
      <vt:lpstr>Office Theme</vt:lpstr>
      <vt:lpstr>Operating System</vt:lpstr>
      <vt:lpstr>Outline for Today</vt:lpstr>
      <vt:lpstr>PowerPoint Presentation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kaushal shah</dc:creator>
  <cp:lastModifiedBy>Admin</cp:lastModifiedBy>
  <cp:revision>65</cp:revision>
  <dcterms:created xsi:type="dcterms:W3CDTF">2006-08-16T00:00:00Z</dcterms:created>
  <dcterms:modified xsi:type="dcterms:W3CDTF">2024-01-11T08:07:58Z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0x0101006505DFACE7C2ED40A8806D040434CF7B</vt:lpwstr>
  </property>
</Properties>
</file>