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9.xml" ContentType="application/vnd.openxmlformats-officedocument.presentationml.notesSlide+xml"/>
  <Override PartName="/ppt/notesSlides/_rels/notesSlide9.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12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12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127"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28"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9"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2FBBA257-9363-49F3-8270-DF0978B7F752}"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1143000" y="685800"/>
            <a:ext cx="4571280" cy="3428280"/>
          </a:xfrm>
          <a:prstGeom prst="rect">
            <a:avLst/>
          </a:prstGeom>
          <a:ln w="0">
            <a:noFill/>
          </a:ln>
        </p:spPr>
      </p:sp>
      <p:sp>
        <p:nvSpPr>
          <p:cNvPr id="153" name="PlaceHolder 2"/>
          <p:cNvSpPr>
            <a:spLocks noGrp="1"/>
          </p:cNvSpPr>
          <p:nvPr>
            <p:ph type="body"/>
          </p:nvPr>
        </p:nvSpPr>
        <p:spPr>
          <a:xfrm>
            <a:off x="685800" y="4343400"/>
            <a:ext cx="5485680" cy="4114080"/>
          </a:xfrm>
          <a:prstGeom prst="rect">
            <a:avLst/>
          </a:prstGeom>
          <a:noFill/>
          <a:ln w="0">
            <a:noFill/>
          </a:ln>
        </p:spPr>
        <p:txBody>
          <a:bodyPr lIns="0" rIns="0" tIns="0" bIns="0" anchor="t">
            <a:normAutofit/>
          </a:bodyPr>
          <a:p>
            <a:pPr marL="216000" indent="0">
              <a:buNone/>
            </a:pPr>
            <a:endParaRPr b="0" lang="en-IN" sz="1800" spc="-1" strike="noStrike">
              <a:solidFill>
                <a:srgbClr val="000000"/>
              </a:solidFill>
              <a:latin typeface="Arial"/>
            </a:endParaRPr>
          </a:p>
        </p:txBody>
      </p:sp>
      <p:sp>
        <p:nvSpPr>
          <p:cNvPr id="154" name="PlaceHolder 3"/>
          <p:cNvSpPr>
            <a:spLocks noGrp="1"/>
          </p:cNvSpPr>
          <p:nvPr>
            <p:ph type="sldNum" idx="13"/>
          </p:nvPr>
        </p:nvSpPr>
        <p:spPr>
          <a:xfrm>
            <a:off x="3884760" y="8685360"/>
            <a:ext cx="2971080" cy="45648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8CAB0403-5C34-47F0-8890-F0B1275EAE85}" type="slidenum">
              <a:rPr b="0" lang="en-US"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0A6D1F3-BCFD-46B4-A945-78BEA4D90276}"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20F1191-0A87-4D44-8CAB-557C82CE7FF3}"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8509B99-4FE3-4437-A4B5-1FA053972FC4}"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21A5BAF-B10A-43E8-9FD8-58426CBABA4D}"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B532B79-051E-4957-B9FB-A511C6176D12}"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4B1F1B0-B15C-411A-A465-008EAC54DBEC}"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975B2AC-2027-4043-812C-FD979E5EC7BA}"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0DF2F44-44AC-4284-A96F-3C3F2685A11D}"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8CE1834-4890-473B-AECB-67520480465D}"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5CE33E9-4A4A-4D24-BD84-ACE0000D1D6A}"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DA08058-E248-4160-8172-250D1342ACD4}"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726BFC1-FC38-4E8D-8526-71C9160162D7}"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90A0A12-DD55-4BCF-A6C0-EFD68A947A9B}"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8689AF5-C67C-474B-A80B-598713D438F3}"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5A21FC6-3EFD-4D43-A56E-1CAE70236A16}"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46D1349-10DD-461C-9D2D-48860F97170C}"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631B61C-C88C-4CF5-AC23-366E3993FA69}"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7860E23B-8E20-4EF9-A651-46DBBA0EA461}"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2931355-A443-4755-9FA0-E032566D7C88}"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602D50A-7844-4D22-8A6C-F30B24CC8AC8}"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09247944-0037-4528-97FE-96E137E3BE43}"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C9663B3-F8E5-4710-979D-AC9C2B136235}"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1032EA6-9D24-4BC5-8C01-3971FF5E205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DD5D30A6-A1D2-4FE4-A5D7-B882617AA6F9}"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C04F1E5-97CC-4BD9-941E-6BA7CEB1F313}"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E7D79F6-3759-43F3-AC1B-88BDD8EDF915}"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9EBA1C6-CAA6-4B85-A163-F10477BDB86D}"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9FDDA2E-477A-4F32-A048-1501BD55AEF6}"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29E60474-C554-431F-8E04-2CFC872F53F9}"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01CEC704-7C59-4412-84AF-628973ABAD27}"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B574803-C963-430D-841F-EA4647A9116C}"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4E61C83-7BDD-4F4F-BE0A-1AEA5D55788D}"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BDF81C9-7B4C-42FB-B5EA-E771BB7C697A}"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9606D56-A5C3-4FBA-AD54-8DDEAB8C5E5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FC3FF69-36DE-4EEC-BBB4-7845B0B2FD5E}"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262F067-52E9-4CF8-8D6B-BF8831632C81}"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ftr" idx="1"/>
          </p:nvPr>
        </p:nvSpPr>
        <p:spPr>
          <a:xfrm>
            <a:off x="3124080" y="6356520"/>
            <a:ext cx="289476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3"/>
          <p:cNvSpPr>
            <a:spLocks noGrp="1"/>
          </p:cNvSpPr>
          <p:nvPr>
            <p:ph type="sldNum" idx="2"/>
          </p:nvPr>
        </p:nvSpPr>
        <p:spPr>
          <a:xfrm>
            <a:off x="6553080" y="6356520"/>
            <a:ext cx="213300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CAA08147-60C5-4FBF-BAAA-5B32AC2F8F16}"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3" name="PlaceHolder 4"/>
          <p:cNvSpPr>
            <a:spLocks noGrp="1"/>
          </p:cNvSpPr>
          <p:nvPr>
            <p:ph type="dt" idx="3"/>
          </p:nvPr>
        </p:nvSpPr>
        <p:spPr>
          <a:xfrm>
            <a:off x="457200" y="6356520"/>
            <a:ext cx="2133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6520"/>
            <a:ext cx="289476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2" name="PlaceHolder 2"/>
          <p:cNvSpPr>
            <a:spLocks noGrp="1"/>
          </p:cNvSpPr>
          <p:nvPr>
            <p:ph type="sldNum" idx="5"/>
          </p:nvPr>
        </p:nvSpPr>
        <p:spPr>
          <a:xfrm>
            <a:off x="6553080" y="6356520"/>
            <a:ext cx="213300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76870570-6C8D-4A5F-AA08-413CBE4CDEFE}"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43" name="PlaceHolder 3"/>
          <p:cNvSpPr>
            <a:spLocks noGrp="1"/>
          </p:cNvSpPr>
          <p:nvPr>
            <p:ph type="dt" idx="6"/>
          </p:nvPr>
        </p:nvSpPr>
        <p:spPr>
          <a:xfrm>
            <a:off x="457200" y="6356520"/>
            <a:ext cx="2133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83" name="PlaceHolder 2"/>
          <p:cNvSpPr>
            <a:spLocks noGrp="1"/>
          </p:cNvSpPr>
          <p:nvPr>
            <p:ph type="body"/>
          </p:nvPr>
        </p:nvSpPr>
        <p:spPr>
          <a:xfrm>
            <a:off x="457200" y="1600200"/>
            <a:ext cx="4015440" cy="4525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4" name="PlaceHolder 3"/>
          <p:cNvSpPr>
            <a:spLocks noGrp="1"/>
          </p:cNvSpPr>
          <p:nvPr>
            <p:ph type="body"/>
          </p:nvPr>
        </p:nvSpPr>
        <p:spPr>
          <a:xfrm>
            <a:off x="4674240" y="1600200"/>
            <a:ext cx="4015440" cy="4525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5" name="PlaceHolder 4"/>
          <p:cNvSpPr>
            <a:spLocks noGrp="1"/>
          </p:cNvSpPr>
          <p:nvPr>
            <p:ph type="ftr" idx="7"/>
          </p:nvPr>
        </p:nvSpPr>
        <p:spPr>
          <a:xfrm>
            <a:off x="3124080" y="6356520"/>
            <a:ext cx="289476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6" name="PlaceHolder 5"/>
          <p:cNvSpPr>
            <a:spLocks noGrp="1"/>
          </p:cNvSpPr>
          <p:nvPr>
            <p:ph type="sldNum" idx="8"/>
          </p:nvPr>
        </p:nvSpPr>
        <p:spPr>
          <a:xfrm>
            <a:off x="6553080" y="6356520"/>
            <a:ext cx="213300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48789E41-F427-4778-AFE3-705782737017}"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87" name="PlaceHolder 6"/>
          <p:cNvSpPr>
            <a:spLocks noGrp="1"/>
          </p:cNvSpPr>
          <p:nvPr>
            <p:ph type="dt" idx="9"/>
          </p:nvPr>
        </p:nvSpPr>
        <p:spPr>
          <a:xfrm>
            <a:off x="457200" y="6356520"/>
            <a:ext cx="2133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540000"/>
            <a:ext cx="7771680" cy="14691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Calibri"/>
              </a:rPr>
              <a:t>Defining a class in Java</a:t>
            </a:r>
            <a:endParaRPr b="0" lang="en-IN" sz="4400" spc="-1" strike="noStrike">
              <a:solidFill>
                <a:srgbClr val="000000"/>
              </a:solidFill>
              <a:latin typeface="Arial"/>
            </a:endParaRPr>
          </a:p>
        </p:txBody>
      </p:sp>
      <p:sp>
        <p:nvSpPr>
          <p:cNvPr id="131" name="PlaceHolder 2"/>
          <p:cNvSpPr>
            <a:spLocks noGrp="1"/>
          </p:cNvSpPr>
          <p:nvPr>
            <p:ph type="subTitle"/>
          </p:nvPr>
        </p:nvSpPr>
        <p:spPr>
          <a:xfrm>
            <a:off x="1371600" y="3886200"/>
            <a:ext cx="6400080" cy="1751760"/>
          </a:xfrm>
          <a:prstGeom prst="rect">
            <a:avLst/>
          </a:prstGeom>
          <a:noFill/>
          <a:ln w="0">
            <a:noFill/>
          </a:ln>
        </p:spPr>
        <p:txBody>
          <a:bodyPr lIns="0" rIns="0" tIns="0" bIns="0" anchor="t">
            <a:noAutofit/>
          </a:bodyPr>
          <a:p>
            <a:pPr indent="0" algn="ctr">
              <a:buNone/>
            </a:pPr>
            <a:endParaRPr b="0" lang="en-IN" sz="1800" spc="-1" strike="noStrike">
              <a:solidFill>
                <a:srgbClr val="000000"/>
              </a:solidFill>
              <a:latin typeface="Arial"/>
            </a:endParaRPr>
          </a:p>
        </p:txBody>
      </p:sp>
      <p:pic>
        <p:nvPicPr>
          <p:cNvPr id="132" name="" descr=""/>
          <p:cNvPicPr/>
          <p:nvPr/>
        </p:nvPicPr>
        <p:blipFill>
          <a:blip r:embed="rId1"/>
          <a:stretch/>
        </p:blipFill>
        <p:spPr>
          <a:xfrm>
            <a:off x="1658160" y="1800000"/>
            <a:ext cx="2481480" cy="3779640"/>
          </a:xfrm>
          <a:prstGeom prst="rect">
            <a:avLst/>
          </a:prstGeom>
          <a:ln w="0">
            <a:noFill/>
          </a:ln>
        </p:spPr>
      </p:pic>
      <p:pic>
        <p:nvPicPr>
          <p:cNvPr id="133" name="" descr=""/>
          <p:cNvPicPr/>
          <p:nvPr/>
        </p:nvPicPr>
        <p:blipFill>
          <a:blip r:embed="rId2"/>
          <a:stretch/>
        </p:blipFill>
        <p:spPr>
          <a:xfrm>
            <a:off x="4500000" y="3960000"/>
            <a:ext cx="2999520" cy="1523160"/>
          </a:xfrm>
          <a:prstGeom prst="rect">
            <a:avLst/>
          </a:prstGeom>
          <a:ln w="0">
            <a:noFill/>
          </a:ln>
        </p:spPr>
      </p:pic>
      <p:pic>
        <p:nvPicPr>
          <p:cNvPr id="134" name="" descr=""/>
          <p:cNvPicPr/>
          <p:nvPr/>
        </p:nvPicPr>
        <p:blipFill>
          <a:blip r:embed="rId3"/>
          <a:stretch/>
        </p:blipFill>
        <p:spPr>
          <a:xfrm>
            <a:off x="4607640" y="2009520"/>
            <a:ext cx="2952000" cy="15519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4400" spc="-1" strike="noStrike">
                <a:solidFill>
                  <a:srgbClr val="000000"/>
                </a:solidFill>
                <a:latin typeface="Calibri"/>
              </a:rPr>
              <a:t>Class – User Defined Data Type</a:t>
            </a:r>
            <a:endParaRPr b="0" lang="en-IN" sz="4400" spc="-1" strike="noStrike">
              <a:solidFill>
                <a:srgbClr val="000000"/>
              </a:solidFill>
              <a:latin typeface="Arial"/>
            </a:endParaRPr>
          </a:p>
        </p:txBody>
      </p:sp>
      <p:sp>
        <p:nvSpPr>
          <p:cNvPr id="136"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fontScale="88000"/>
          </a:bodyPr>
          <a:p>
            <a:pPr marL="354600" indent="-354600">
              <a:lnSpc>
                <a:spcPct val="100000"/>
              </a:lnSpc>
              <a:spcBef>
                <a:spcPts val="641"/>
              </a:spcBef>
              <a:buClr>
                <a:srgbClr val="000000"/>
              </a:buClr>
              <a:buFont typeface="Arial"/>
              <a:buChar char="•"/>
            </a:pPr>
            <a:r>
              <a:rPr b="0" lang="en-US" sz="3200" spc="-1" strike="noStrike">
                <a:solidFill>
                  <a:srgbClr val="000000"/>
                </a:solidFill>
                <a:latin typeface="Calibri"/>
              </a:rPr>
              <a:t>We can think of the class as a sketch (prototype) of a house. It contains all the details about the floors, doors, windows, etc. Based on these descriptions we build the house. House is the object.</a:t>
            </a:r>
            <a:endParaRPr b="0" lang="en-IN" sz="3200" spc="-1" strike="noStrike">
              <a:solidFill>
                <a:srgbClr val="000000"/>
              </a:solidFill>
              <a:latin typeface="Arial"/>
            </a:endParaRPr>
          </a:p>
          <a:p>
            <a:pPr marL="354600" indent="-354600">
              <a:lnSpc>
                <a:spcPct val="100000"/>
              </a:lnSpc>
              <a:spcBef>
                <a:spcPts val="641"/>
              </a:spcBef>
              <a:buClr>
                <a:srgbClr val="000000"/>
              </a:buClr>
              <a:buFont typeface="Arial"/>
              <a:buChar char="•"/>
            </a:pPr>
            <a:r>
              <a:rPr b="0" lang="en-US" sz="3200" spc="-1" strike="noStrike">
                <a:solidFill>
                  <a:srgbClr val="000000"/>
                </a:solidFill>
                <a:latin typeface="Calibri"/>
              </a:rPr>
              <a:t>Since many houses can be made from the same description, we can create many objects from a class</a:t>
            </a:r>
            <a:endParaRPr b="0" lang="en-IN" sz="3200" spc="-1" strike="noStrike">
              <a:solidFill>
                <a:srgbClr val="000000"/>
              </a:solidFill>
              <a:latin typeface="Arial"/>
            </a:endParaRPr>
          </a:p>
          <a:p>
            <a:pPr marL="354600" indent="0">
              <a:lnSpc>
                <a:spcPct val="100000"/>
              </a:lnSpc>
              <a:spcBef>
                <a:spcPts val="641"/>
              </a:spcBef>
              <a:buNone/>
              <a:tabLst>
                <a:tab algn="l" pos="0"/>
              </a:tabLst>
            </a:pPr>
            <a:r>
              <a:rPr b="1" lang="en-US" sz="2600" spc="-1" strike="noStrike">
                <a:solidFill>
                  <a:srgbClr val="000000"/>
                </a:solidFill>
                <a:latin typeface="Calibri"/>
              </a:rPr>
              <a:t>class ClassName {</a:t>
            </a:r>
            <a:endParaRPr b="0" lang="en-IN" sz="2600" spc="-1" strike="noStrike">
              <a:solidFill>
                <a:srgbClr val="000000"/>
              </a:solidFill>
              <a:latin typeface="Arial"/>
            </a:endParaRPr>
          </a:p>
          <a:p>
            <a:pPr marL="354600" indent="0">
              <a:lnSpc>
                <a:spcPct val="100000"/>
              </a:lnSpc>
              <a:spcBef>
                <a:spcPts val="641"/>
              </a:spcBef>
              <a:buNone/>
              <a:tabLst>
                <a:tab algn="l" pos="0"/>
              </a:tabLst>
            </a:pPr>
            <a:r>
              <a:rPr b="1" lang="en-US" sz="2600" spc="-1" strike="noStrike">
                <a:solidFill>
                  <a:srgbClr val="000000"/>
                </a:solidFill>
                <a:latin typeface="Calibri"/>
                <a:ea typeface="Microsoft YaHei"/>
              </a:rPr>
              <a:t>  </a:t>
            </a:r>
            <a:r>
              <a:rPr b="1" lang="en-US" sz="2600" spc="-1" strike="noStrike">
                <a:solidFill>
                  <a:srgbClr val="000000"/>
                </a:solidFill>
                <a:latin typeface="Calibri"/>
                <a:ea typeface="Microsoft YaHei"/>
              </a:rPr>
              <a:t>// fields are used to store data</a:t>
            </a:r>
            <a:endParaRPr b="0" lang="en-IN" sz="2600" spc="-1" strike="noStrike">
              <a:solidFill>
                <a:srgbClr val="000000"/>
              </a:solidFill>
              <a:latin typeface="Arial"/>
            </a:endParaRPr>
          </a:p>
          <a:p>
            <a:pPr marL="354600" indent="0">
              <a:lnSpc>
                <a:spcPct val="100000"/>
              </a:lnSpc>
              <a:spcBef>
                <a:spcPts val="641"/>
              </a:spcBef>
              <a:buNone/>
              <a:tabLst>
                <a:tab algn="l" pos="0"/>
              </a:tabLst>
            </a:pPr>
            <a:r>
              <a:rPr b="1" lang="en-US" sz="2600" spc="-1" strike="noStrike">
                <a:solidFill>
                  <a:srgbClr val="000000"/>
                </a:solidFill>
                <a:latin typeface="Calibri"/>
                <a:ea typeface="Microsoft YaHei"/>
              </a:rPr>
              <a:t>  </a:t>
            </a:r>
            <a:r>
              <a:rPr b="1" lang="en-US" sz="2600" spc="-1" strike="noStrike">
                <a:solidFill>
                  <a:srgbClr val="000000"/>
                </a:solidFill>
                <a:latin typeface="Calibri"/>
                <a:ea typeface="Microsoft YaHei"/>
              </a:rPr>
              <a:t>// methods are used to perform some operations</a:t>
            </a:r>
            <a:endParaRPr b="0" lang="en-IN" sz="2600" spc="-1" strike="noStrike">
              <a:solidFill>
                <a:srgbClr val="000000"/>
              </a:solidFill>
              <a:latin typeface="Arial"/>
            </a:endParaRPr>
          </a:p>
          <a:p>
            <a:pPr marL="354600" indent="0">
              <a:lnSpc>
                <a:spcPct val="100000"/>
              </a:lnSpc>
              <a:spcBef>
                <a:spcPts val="641"/>
              </a:spcBef>
              <a:buNone/>
              <a:tabLst>
                <a:tab algn="l" pos="0"/>
              </a:tabLst>
            </a:pPr>
            <a:r>
              <a:rPr b="1" lang="en-US" sz="2600" spc="-1" strike="noStrike">
                <a:solidFill>
                  <a:srgbClr val="000000"/>
                </a:solidFill>
                <a:latin typeface="Calibri"/>
                <a:ea typeface="Microsoft YaHei"/>
              </a:rPr>
              <a:t>}</a:t>
            </a:r>
            <a:endParaRPr b="0" lang="en-IN" sz="2600" spc="-1" strike="noStrike">
              <a:solidFill>
                <a:srgbClr val="000000"/>
              </a:solidFill>
              <a:latin typeface="Arial"/>
            </a:endParaRPr>
          </a:p>
          <a:p>
            <a:pPr marL="354600" indent="0">
              <a:lnSpc>
                <a:spcPct val="100000"/>
              </a:lnSpc>
              <a:spcBef>
                <a:spcPts val="641"/>
              </a:spcBef>
              <a:buNone/>
              <a:tabLst>
                <a:tab algn="l" pos="0"/>
              </a:tabLst>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4400" spc="-1" strike="noStrike">
                <a:solidFill>
                  <a:srgbClr val="000000"/>
                </a:solidFill>
                <a:latin typeface="Calibri"/>
              </a:rPr>
              <a:t>Class – User Defined Data Type</a:t>
            </a:r>
            <a:endParaRPr b="0" lang="en-IN" sz="4400" spc="-1" strike="noStrike">
              <a:solidFill>
                <a:srgbClr val="000000"/>
              </a:solidFill>
              <a:latin typeface="Arial"/>
            </a:endParaRPr>
          </a:p>
        </p:txBody>
      </p:sp>
      <p:sp>
        <p:nvSpPr>
          <p:cNvPr id="138"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fontScale="97000"/>
          </a:bodyPr>
          <a:p>
            <a:pPr marL="390960" indent="-390960">
              <a:lnSpc>
                <a:spcPct val="100000"/>
              </a:lnSpc>
              <a:spcBef>
                <a:spcPts val="641"/>
              </a:spcBef>
              <a:buClr>
                <a:srgbClr val="000000"/>
              </a:buClr>
              <a:buFont typeface="Arial"/>
              <a:buChar char="•"/>
            </a:pPr>
            <a:r>
              <a:rPr b="1" lang="en-US" sz="3200" spc="-1" strike="noStrike">
                <a:solidFill>
                  <a:srgbClr val="000000"/>
                </a:solidFill>
                <a:latin typeface="Calibri"/>
              </a:rPr>
              <a:t>Class</a:t>
            </a:r>
            <a:r>
              <a:rPr b="0" lang="en-US" sz="3200" spc="-1" strike="noStrike">
                <a:solidFill>
                  <a:srgbClr val="000000"/>
                </a:solidFill>
                <a:latin typeface="Calibri"/>
              </a:rPr>
              <a:t> : It is specifies the set of variables (fields) and the set of functions (methods) supported by a software unit of particular type.</a:t>
            </a:r>
            <a:endParaRPr b="0" lang="en-IN" sz="3200" spc="-1" strike="noStrike">
              <a:solidFill>
                <a:srgbClr val="000000"/>
              </a:solidFill>
              <a:latin typeface="Arial"/>
            </a:endParaRPr>
          </a:p>
          <a:p>
            <a:pPr marL="390960" indent="-390960">
              <a:lnSpc>
                <a:spcPct val="100000"/>
              </a:lnSpc>
              <a:spcBef>
                <a:spcPts val="641"/>
              </a:spcBef>
              <a:buClr>
                <a:srgbClr val="000000"/>
              </a:buClr>
              <a:buFont typeface="Arial"/>
              <a:buChar char="•"/>
            </a:pPr>
            <a:r>
              <a:rPr b="1" lang="en-US" sz="3200" spc="-1" strike="noStrike">
                <a:solidFill>
                  <a:srgbClr val="000000"/>
                </a:solidFill>
                <a:latin typeface="Calibri"/>
              </a:rPr>
              <a:t>class are the reference types and instances of class can be created using the new operator.</a:t>
            </a:r>
            <a:endParaRPr b="0" lang="en-IN" sz="3200" spc="-1" strike="noStrike">
              <a:solidFill>
                <a:srgbClr val="000000"/>
              </a:solidFill>
              <a:latin typeface="Arial"/>
            </a:endParaRPr>
          </a:p>
          <a:p>
            <a:pPr marL="390960" indent="-390960">
              <a:lnSpc>
                <a:spcPct val="100000"/>
              </a:lnSpc>
              <a:spcBef>
                <a:spcPts val="641"/>
              </a:spcBef>
              <a:buClr>
                <a:srgbClr val="000000"/>
              </a:buClr>
              <a:buFont typeface="Arial"/>
              <a:buChar char="•"/>
            </a:pPr>
            <a:r>
              <a:rPr b="1" lang="en-US" sz="3200" spc="-1" strike="noStrike">
                <a:solidFill>
                  <a:srgbClr val="000000"/>
                </a:solidFill>
                <a:latin typeface="Calibri"/>
              </a:rPr>
              <a:t>Instance variables</a:t>
            </a:r>
            <a:r>
              <a:rPr b="0" lang="en-US" sz="3200" spc="-1" strike="noStrike">
                <a:solidFill>
                  <a:srgbClr val="000000"/>
                </a:solidFill>
                <a:latin typeface="Calibri"/>
              </a:rPr>
              <a:t> : are the variables whose separate copy is created in every instance of the class. Instance variables decides the structure of the class.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4400" spc="-1" strike="noStrike">
                <a:solidFill>
                  <a:srgbClr val="000000"/>
                </a:solidFill>
                <a:latin typeface="Calibri"/>
              </a:rPr>
              <a:t>Class – User Defined Data Type</a:t>
            </a:r>
            <a:endParaRPr b="0" lang="en-IN" sz="4400" spc="-1" strike="noStrike">
              <a:solidFill>
                <a:srgbClr val="000000"/>
              </a:solidFill>
              <a:latin typeface="Arial"/>
            </a:endParaRPr>
          </a:p>
        </p:txBody>
      </p:sp>
      <p:sp>
        <p:nvSpPr>
          <p:cNvPr id="140"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fontScale="89000"/>
          </a:bodyPr>
          <a:p>
            <a:pPr marL="329400" indent="-329400">
              <a:lnSpc>
                <a:spcPct val="100000"/>
              </a:lnSpc>
              <a:spcBef>
                <a:spcPts val="641"/>
              </a:spcBef>
              <a:buClr>
                <a:srgbClr val="000000"/>
              </a:buClr>
              <a:buFont typeface="Arial"/>
              <a:buChar char="•"/>
            </a:pPr>
            <a:r>
              <a:rPr b="1" lang="en-US" sz="3200" spc="-1" strike="noStrike">
                <a:solidFill>
                  <a:srgbClr val="000000"/>
                </a:solidFill>
                <a:latin typeface="Calibri"/>
              </a:rPr>
              <a:t>Methods </a:t>
            </a:r>
            <a:r>
              <a:rPr b="0" lang="en-US" sz="3200" spc="-1" strike="noStrike">
                <a:solidFill>
                  <a:srgbClr val="000000"/>
                </a:solidFill>
                <a:latin typeface="Calibri"/>
              </a:rPr>
              <a:t>: are the ways in which interaction will be allowed with the instance of this class.these methods are always invoked on a target instance of the class.</a:t>
            </a:r>
            <a:endParaRPr b="0" lang="en-IN" sz="3200" spc="-1" strike="noStrike">
              <a:solidFill>
                <a:srgbClr val="000000"/>
              </a:solidFill>
              <a:latin typeface="Arial"/>
            </a:endParaRPr>
          </a:p>
          <a:p>
            <a:pPr marL="329400" indent="-329400">
              <a:lnSpc>
                <a:spcPct val="100000"/>
              </a:lnSpc>
              <a:spcBef>
                <a:spcPts val="641"/>
              </a:spcBef>
              <a:buClr>
                <a:srgbClr val="000000"/>
              </a:buClr>
              <a:buFont typeface="Arial"/>
              <a:buChar char="•"/>
            </a:pPr>
            <a:r>
              <a:rPr b="0" lang="en-US" sz="3200" spc="-1" strike="noStrike">
                <a:solidFill>
                  <a:srgbClr val="000000"/>
                </a:solidFill>
                <a:latin typeface="Calibri"/>
              </a:rPr>
              <a:t>Instance methods cannot be used without an instance. Methods can be overloaded.</a:t>
            </a:r>
            <a:endParaRPr b="0" lang="en-IN" sz="3200" spc="-1" strike="noStrike">
              <a:solidFill>
                <a:srgbClr val="000000"/>
              </a:solidFill>
              <a:latin typeface="Arial"/>
            </a:endParaRPr>
          </a:p>
          <a:p>
            <a:pPr marL="329400" indent="-329400">
              <a:lnSpc>
                <a:spcPct val="100000"/>
              </a:lnSpc>
              <a:spcBef>
                <a:spcPts val="641"/>
              </a:spcBef>
              <a:buClr>
                <a:srgbClr val="000000"/>
              </a:buClr>
              <a:buFont typeface="Arial"/>
              <a:buChar char="•"/>
            </a:pPr>
            <a:r>
              <a:rPr b="1" lang="en-US" sz="3200" spc="-1" strike="noStrike">
                <a:solidFill>
                  <a:srgbClr val="000000"/>
                </a:solidFill>
                <a:latin typeface="Calibri"/>
              </a:rPr>
              <a:t>Constructors</a:t>
            </a:r>
            <a:r>
              <a:rPr b="0" lang="en-US" sz="3200" spc="-1" strike="noStrike">
                <a:solidFill>
                  <a:srgbClr val="000000"/>
                </a:solidFill>
                <a:latin typeface="Calibri"/>
              </a:rPr>
              <a:t>: Used to initialize the instance variables.These are invoked on an instance whenever an instance is created using the new operator.It is used only with the new operator.</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4400" spc="-1" strike="noStrike">
                <a:solidFill>
                  <a:srgbClr val="000000"/>
                </a:solidFill>
                <a:latin typeface="Calibri"/>
              </a:rPr>
              <a:t>This keyword</a:t>
            </a:r>
            <a:endParaRPr b="0" lang="en-IN" sz="4400" spc="-1" strike="noStrike">
              <a:solidFill>
                <a:srgbClr val="000000"/>
              </a:solidFill>
              <a:latin typeface="Arial"/>
            </a:endParaRPr>
          </a:p>
        </p:txBody>
      </p:sp>
      <p:sp>
        <p:nvSpPr>
          <p:cNvPr id="142"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this is keyword in java.it is used in a  constructor to invoke the constructor of the same class in case of constructor overloading.</a:t>
            </a:r>
            <a:endParaRPr b="0" lang="en-IN"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 keyword “this” followed by a list of parameters can be used to invoke another constructor of the same class.</a:t>
            </a:r>
            <a:endParaRPr b="0" lang="en-IN"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this is only from within a constructor, it has to be the first statement in the consturctor.</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p:nvPr>
        </p:nvSpPr>
        <p:spPr>
          <a:xfrm>
            <a:off x="457200" y="1600200"/>
            <a:ext cx="4015440" cy="4525200"/>
          </a:xfrm>
          <a:prstGeom prst="rect">
            <a:avLst/>
          </a:prstGeom>
          <a:noFill/>
          <a:ln w="0">
            <a:noFill/>
          </a:ln>
        </p:spPr>
        <p:txBody>
          <a:bodyPr lIns="0" rIns="0" tIns="0" bIns="0" anchor="t">
            <a:normAutofit fontScale="61000"/>
          </a:bodyPr>
          <a:p>
            <a:pPr marL="225720" indent="-225720">
              <a:lnSpc>
                <a:spcPct val="100000"/>
              </a:lnSpc>
              <a:spcBef>
                <a:spcPts val="641"/>
              </a:spcBef>
              <a:buClr>
                <a:srgbClr val="000000"/>
              </a:buClr>
              <a:buFont typeface="Arial"/>
              <a:buChar char="•"/>
            </a:pPr>
            <a:r>
              <a:rPr b="1" lang="en-US" sz="3200" spc="-1" strike="noStrike">
                <a:solidFill>
                  <a:srgbClr val="000000"/>
                </a:solidFill>
                <a:latin typeface="Calibri"/>
              </a:rPr>
              <a:t>Static variables</a:t>
            </a:r>
            <a:r>
              <a:rPr b="0" lang="en-US" sz="3200" spc="-1" strike="noStrike">
                <a:solidFill>
                  <a:srgbClr val="000000"/>
                </a:solidFill>
                <a:latin typeface="Calibri"/>
              </a:rPr>
              <a:t> : are known as class variables are not part of any instance of the class.There Is only one copy of these in the JVM, which comes into existence only when the class is loaded.These variables exist without depending on any instance of the class.Even if there are no instance of the class, the class variable can still exist.</a:t>
            </a:r>
            <a:endParaRPr b="0" lang="en-IN" sz="3200" spc="-1" strike="noStrike">
              <a:solidFill>
                <a:srgbClr val="000000"/>
              </a:solidFill>
              <a:latin typeface="Arial"/>
            </a:endParaRPr>
          </a:p>
          <a:p>
            <a:pPr marL="225720" indent="-225720">
              <a:lnSpc>
                <a:spcPct val="100000"/>
              </a:lnSpc>
              <a:spcBef>
                <a:spcPts val="641"/>
              </a:spcBef>
              <a:buClr>
                <a:srgbClr val="000000"/>
              </a:buClr>
              <a:buFont typeface="Arial"/>
              <a:buChar char="•"/>
            </a:pPr>
            <a:r>
              <a:rPr b="1" lang="en-US" sz="3200" spc="-1" strike="noStrike">
                <a:solidFill>
                  <a:srgbClr val="000000"/>
                </a:solidFill>
                <a:latin typeface="Calibri"/>
              </a:rPr>
              <a:t>Static methods</a:t>
            </a:r>
            <a:r>
              <a:rPr b="0" lang="en-US" sz="3200" spc="-1" strike="noStrike">
                <a:solidFill>
                  <a:srgbClr val="000000"/>
                </a:solidFill>
                <a:latin typeface="Calibri"/>
              </a:rPr>
              <a:t>: are also known as the class methods are not depend on any instance of the class, these methods is invoked using the  class name</a:t>
            </a:r>
            <a:endParaRPr b="0" lang="en-IN" sz="3200" spc="-1" strike="noStrike">
              <a:solidFill>
                <a:srgbClr val="000000"/>
              </a:solidFill>
              <a:latin typeface="Arial"/>
            </a:endParaRPr>
          </a:p>
          <a:p>
            <a:pPr indent="0">
              <a:lnSpc>
                <a:spcPct val="100000"/>
              </a:lnSpc>
              <a:spcBef>
                <a:spcPts val="641"/>
              </a:spcBef>
              <a:buNone/>
              <a:tabLst>
                <a:tab algn="l" pos="0"/>
              </a:tabLst>
            </a:pPr>
            <a:endParaRPr b="0" lang="en-IN" sz="3200" spc="-1" strike="noStrike">
              <a:solidFill>
                <a:srgbClr val="000000"/>
              </a:solidFill>
              <a:latin typeface="Arial"/>
            </a:endParaRPr>
          </a:p>
        </p:txBody>
      </p:sp>
      <p:pic>
        <p:nvPicPr>
          <p:cNvPr id="144" name="" descr=""/>
          <p:cNvPicPr/>
          <p:nvPr/>
        </p:nvPicPr>
        <p:blipFill>
          <a:blip r:embed="rId1"/>
          <a:stretch/>
        </p:blipFill>
        <p:spPr>
          <a:xfrm>
            <a:off x="4990320" y="1534680"/>
            <a:ext cx="4009320" cy="2604960"/>
          </a:xfrm>
          <a:prstGeom prst="rect">
            <a:avLst/>
          </a:prstGeom>
          <a:ln w="0">
            <a:noFill/>
          </a:ln>
        </p:spPr>
      </p:pic>
      <p:sp>
        <p:nvSpPr>
          <p:cNvPr id="145" name="PlaceHolder 2"/>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nSpc>
                <a:spcPct val="100000"/>
              </a:lnSpc>
              <a:buNone/>
              <a:tabLst>
                <a:tab algn="l" pos="0"/>
              </a:tabLst>
            </a:pPr>
            <a:r>
              <a:rPr b="1" lang="en-US" sz="2800" spc="-1" strike="noStrike">
                <a:solidFill>
                  <a:srgbClr val="000000"/>
                </a:solidFill>
                <a:latin typeface="Calibri"/>
              </a:rPr>
              <a:t>	</a:t>
            </a:r>
            <a:r>
              <a:rPr b="1" lang="en-US" sz="2800" spc="-1" strike="noStrike">
                <a:solidFill>
                  <a:srgbClr val="000000"/>
                </a:solidFill>
                <a:latin typeface="Calibri"/>
              </a:rPr>
              <a:t>	</a:t>
            </a:r>
            <a:r>
              <a:rPr b="1" lang="en-US" sz="2800" spc="-1" strike="noStrike">
                <a:solidFill>
                  <a:srgbClr val="000000"/>
                </a:solidFill>
                <a:latin typeface="Calibri"/>
              </a:rPr>
              <a:t>	</a:t>
            </a:r>
            <a:r>
              <a:rPr b="1" lang="en-US" sz="2800" spc="-1" strike="noStrike">
                <a:solidFill>
                  <a:srgbClr val="000000"/>
                </a:solidFill>
                <a:latin typeface="Calibri"/>
              </a:rPr>
              <a:t>Class Static variable</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4400" spc="-1" strike="noStrike">
                <a:solidFill>
                  <a:srgbClr val="000000"/>
                </a:solidFill>
                <a:latin typeface="Calibri"/>
              </a:rPr>
              <a:t>Static methods-Initializer block</a:t>
            </a:r>
            <a:endParaRPr b="0" lang="en-IN" sz="4400" spc="-1" strike="noStrike">
              <a:solidFill>
                <a:srgbClr val="000000"/>
              </a:solidFill>
              <a:latin typeface="Arial"/>
            </a:endParaRPr>
          </a:p>
        </p:txBody>
      </p:sp>
      <p:sp>
        <p:nvSpPr>
          <p:cNvPr id="147"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These methods do not have the implicit current object called this, which is available in the non-static part of the class.</a:t>
            </a:r>
            <a:endParaRPr b="0" lang="en-IN"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1" lang="en-US" sz="3200" spc="-1" strike="noStrike">
                <a:solidFill>
                  <a:srgbClr val="000000"/>
                </a:solidFill>
                <a:latin typeface="Calibri"/>
              </a:rPr>
              <a:t>Initializer block:</a:t>
            </a:r>
            <a:r>
              <a:rPr b="0" lang="en-US" sz="3200" spc="-1" strike="noStrike">
                <a:solidFill>
                  <a:srgbClr val="000000"/>
                </a:solidFill>
                <a:latin typeface="Calibri"/>
              </a:rPr>
              <a:t> is used to define the activity that is required to be carried out whenever any instance is created for the class.There can be any number of intializer blocks in a class definition.This code is executed just before the</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4400" spc="-1" strike="noStrike">
                <a:solidFill>
                  <a:srgbClr val="000000"/>
                </a:solidFill>
                <a:latin typeface="Calibri"/>
              </a:rPr>
              <a:t>Class Initializer block</a:t>
            </a:r>
            <a:endParaRPr b="0" lang="en-IN" sz="4400" spc="-1" strike="noStrike">
              <a:solidFill>
                <a:srgbClr val="000000"/>
              </a:solidFill>
              <a:latin typeface="Arial"/>
            </a:endParaRPr>
          </a:p>
        </p:txBody>
      </p:sp>
      <p:sp>
        <p:nvSpPr>
          <p:cNvPr id="149"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Any of the constructor code is executed.</a:t>
            </a:r>
            <a:endParaRPr b="0" lang="en-IN"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Class initializer block: is used to initialize the class variables.This block is executed only once when the class is loaded, and similar to the initializer block in a class definition we can have any number of class initializer blocks.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buNone/>
            </a:pPr>
            <a:endParaRPr b="0" lang="en-IN" sz="1800" spc="-1" strike="noStrike">
              <a:solidFill>
                <a:srgbClr val="000000"/>
              </a:solidFill>
              <a:latin typeface="Arial"/>
            </a:endParaRPr>
          </a:p>
        </p:txBody>
      </p:sp>
      <p:sp>
        <p:nvSpPr>
          <p:cNvPr id="151" name="PlaceHolder 2"/>
          <p:cNvSpPr>
            <a:spLocks noGrp="1"/>
          </p:cNvSpPr>
          <p:nvPr>
            <p:ph/>
          </p:nvPr>
        </p:nvSpPr>
        <p:spPr>
          <a:xfrm>
            <a:off x="457200" y="1600200"/>
            <a:ext cx="8228880" cy="4525200"/>
          </a:xfrm>
          <a:prstGeom prst="rect">
            <a:avLst/>
          </a:prstGeom>
          <a:noFill/>
          <a:ln w="0">
            <a:noFill/>
          </a:ln>
        </p:spPr>
        <p:txBody>
          <a:bodyPr lIns="90000" rIns="90000" tIns="45000" bIns="45000" anchor="t">
            <a:norm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Finalize method: When the garbage collector decides to deallocate any instance, it looks for a special methods in that class definition for the instance called finalize(), and would invoke just before deallocation.</a:t>
            </a:r>
            <a:endParaRPr b="0" lang="en-IN"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It is not meant to be invoked from application.</a:t>
            </a:r>
            <a:endParaRPr b="0" lang="en-IN" sz="32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 life of any instance finalize() is the  last method invoked in the life of any instance of a class.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185</TotalTime>
  <Application>LibreOffice/7.5.5.2$Windows_X86_64 LibreOffice_project/ca8fe7424262805f223b9a2334bc7181abbcbf5e</Application>
  <AppVersion>15.0000</AppVersion>
  <Words>511</Words>
  <Paragraphs>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2013-06-26T10:59:20Z</dcterms:created>
  <dc:creator>Sharvi</dc:creator>
  <dc:description/>
  <dc:language>en-IN</dc:language>
  <cp:lastModifiedBy/>
  <dcterms:modified xsi:type="dcterms:W3CDTF">2023-08-20T22:24:15Z</dcterms:modified>
  <cp:revision>61</cp:revision>
  <dc:subject/>
  <dc:title>Defining a class in Java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8</vt:i4>
  </property>
</Properties>
</file>