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Layouts/slideLayout50.xml" ContentType="application/vnd.openxmlformats-officedocument.presentationml.slideLayout+xml"/>
  <Override PartName="/ppt/slideLayouts/slideLayout122.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12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2.xml" ContentType="application/vnd.openxmlformats-officedocument.presentationml.slideLayout+xml"/>
  <Override PartName="/ppt/slideLayouts/slideLayout30.xml" ContentType="application/vnd.openxmlformats-officedocument.presentationml.slideLayout+xml"/>
  <Override PartName="/ppt/slideLayouts/slideLayout52.xml" ContentType="application/vnd.openxmlformats-officedocument.presentationml.slideLayout+xml"/>
  <Override PartName="/ppt/slideLayouts/slideLayout124.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125.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126.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127.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128.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129.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9.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4.xml" ContentType="application/vnd.openxmlformats-officedocument.presentationml.slideLayout+xml"/>
  <Override PartName="/ppt/slideLayouts/slideLayout42.xml" ContentType="application/vnd.openxmlformats-officedocument.presentationml.slideLayout+xml"/>
  <Override PartName="/ppt/slideLayouts/slideLayout136.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115.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116.xml" ContentType="application/vnd.openxmlformats-officedocument.presentationml.slideLayout+xml"/>
  <Override PartName="/ppt/slideLayouts/slideLayout22.xml" ContentType="application/vnd.openxmlformats-officedocument.presentationml.slideLayout+xml"/>
  <Override PartName="/ppt/slideLayouts/slideLayout45.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46.xml" ContentType="application/vnd.openxmlformats-officedocument.presentationml.slideLayout+xml"/>
  <Override PartName="/ppt/slideLayouts/slideLayout118.xml" ContentType="application/vnd.openxmlformats-officedocument.presentationml.slideLayout+xml"/>
  <Override PartName="/ppt/slideLayouts/slideLayout24.xml" ContentType="application/vnd.openxmlformats-officedocument.presentationml.slideLayout+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5.xml" ContentType="application/vnd.openxmlformats-officedocument.presentationml.slideLayout+xml"/>
  <Override PartName="/ppt/slideLayouts/slideLayout48.xml" ContentType="application/vnd.openxmlformats-officedocument.presentationml.slideLayout+xml"/>
  <Override PartName="/ppt/slideLayouts/slideLayout26.xml" ContentType="application/vnd.openxmlformats-officedocument.presentationml.slideLayout+xml"/>
  <Override PartName="/ppt/slideLayouts/slideLayout4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134.xml" ContentType="application/vnd.openxmlformats-officedocument.presentationml.slideLayout+xml"/>
  <Override PartName="/ppt/slideLayouts/slideLayout40.xml" ContentType="application/vnd.openxmlformats-officedocument.presentationml.slideLayout+xml"/>
  <Override PartName="/ppt/slideLayouts/slideLayout112.xml" ContentType="application/vnd.openxmlformats-officedocument.presentationml.slideLayout+xml"/>
  <Override PartName="/ppt/slideLayouts/slideLayout63.xml" ContentType="application/vnd.openxmlformats-officedocument.presentationml.slideLayout+xml"/>
  <Override PartName="/ppt/slideLayouts/slideLayout135.xml" ContentType="application/vnd.openxmlformats-officedocument.presentationml.slideLayout+xml"/>
  <Override PartName="/ppt/slideLayouts/slideLayout41.xml" ContentType="application/vnd.openxmlformats-officedocument.presentationml.slideLayout+xml"/>
  <Override PartName="/ppt/slideLayouts/slideLayout113.xml" ContentType="application/vnd.openxmlformats-officedocument.presentationml.slideLayout+xml"/>
  <Override PartName="/ppt/slideLayouts/slideLayout60.xml" ContentType="application/vnd.openxmlformats-officedocument.presentationml.slideLayout+xml"/>
  <Override PartName="/ppt/slideLayouts/slideLayout132.xml" ContentType="application/vnd.openxmlformats-officedocument.presentationml.slideLayout+xml"/>
  <Override PartName="/ppt/slideLayouts/slideLayout61.xml" ContentType="application/vnd.openxmlformats-officedocument.presentationml.slideLayout+xml"/>
  <Override PartName="/ppt/slideLayouts/slideLayout133.xml" ContentType="application/vnd.openxmlformats-officedocument.presentationml.slideLayout+xml"/>
  <Override PartName="/ppt/slideLayouts/slideLayout65.xml" ContentType="application/vnd.openxmlformats-officedocument.presentationml.slideLayout+xml"/>
  <Override PartName="/ppt/slideLayouts/slideLayout137.xml" ContentType="application/vnd.openxmlformats-officedocument.presentationml.slideLayout+xml"/>
  <Override PartName="/ppt/slideLayouts/slideLayout66.xml" ContentType="application/vnd.openxmlformats-officedocument.presentationml.slideLayout+xml"/>
  <Override PartName="/ppt/slideLayouts/slideLayout138.xml" ContentType="application/vnd.openxmlformats-officedocument.presentationml.slideLayout+xml"/>
  <Override PartName="/ppt/slideLayouts/slideLayout67.xml" ContentType="application/vnd.openxmlformats-officedocument.presentationml.slideLayout+xml"/>
  <Override PartName="/ppt/slideLayouts/slideLayout139.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42.xml" ContentType="application/vnd.openxmlformats-officedocument.presentationml.slideLayout+xml"/>
  <Override PartName="/ppt/slideLayouts/slideLayout71.xml" ContentType="application/vnd.openxmlformats-officedocument.presentationml.slideLayout+xml"/>
  <Override PartName="/ppt/slideLayouts/slideLayout143.xml" ContentType="application/vnd.openxmlformats-officedocument.presentationml.slideLayout+xml"/>
  <Override PartName="/ppt/slideLayouts/slideLayout72.xml" ContentType="application/vnd.openxmlformats-officedocument.presentationml.slideLayout+xml"/>
  <Override PartName="/ppt/slideLayouts/slideLayout144.xml" ContentType="application/vnd.openxmlformats-officedocument.presentationml.slideLayout+xml"/>
  <Override PartName="/ppt/slideLayouts/slideLayout73.xml" ContentType="application/vnd.openxmlformats-officedocument.presentationml.slideLayout+xml"/>
  <Override PartName="/ppt/slideLayouts/slideLayout145.xml" ContentType="application/vnd.openxmlformats-officedocument.presentationml.slideLayout+xml"/>
  <Override PartName="/ppt/slideLayouts/slideLayout74.xml" ContentType="application/vnd.openxmlformats-officedocument.presentationml.slideLayout+xml"/>
  <Override PartName="/ppt/slideLayouts/slideLayout146.xml" ContentType="application/vnd.openxmlformats-officedocument.presentationml.slideLayout+xml"/>
  <Override PartName="/ppt/slideLayouts/slideLayout75.xml" ContentType="application/vnd.openxmlformats-officedocument.presentationml.slideLayout+xml"/>
  <Override PartName="/ppt/slideLayouts/slideLayout147.xml" ContentType="application/vnd.openxmlformats-officedocument.presentationml.slideLayout+xml"/>
  <Override PartName="/ppt/slideLayouts/slideLayout76.xml" ContentType="application/vnd.openxmlformats-officedocument.presentationml.slideLayout+xml"/>
  <Override PartName="/ppt/slideLayouts/slideLayout148.xml" ContentType="application/vnd.openxmlformats-officedocument.presentationml.slideLayout+xml"/>
  <Override PartName="/ppt/slideLayouts/slideLayout77.xml" ContentType="application/vnd.openxmlformats-officedocument.presentationml.slideLayout+xml"/>
  <Override PartName="/ppt/slideLayouts/slideLayout149.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52.xml" ContentType="application/vnd.openxmlformats-officedocument.presentationml.slideLayout+xml"/>
  <Override PartName="/ppt/slideLayouts/slideLayout81.xml" ContentType="application/vnd.openxmlformats-officedocument.presentationml.slideLayout+xml"/>
  <Override PartName="/ppt/slideLayouts/slideLayout153.xml" ContentType="application/vnd.openxmlformats-officedocument.presentationml.slideLayout+xml"/>
  <Override PartName="/ppt/slideLayouts/slideLayout82.xml" ContentType="application/vnd.openxmlformats-officedocument.presentationml.slideLayout+xml"/>
  <Override PartName="/ppt/slideLayouts/slideLayout154.xml" ContentType="application/vnd.openxmlformats-officedocument.presentationml.slideLayout+xml"/>
  <Override PartName="/ppt/slideLayouts/slideLayout83.xml" ContentType="application/vnd.openxmlformats-officedocument.presentationml.slideLayout+xml"/>
  <Override PartName="/ppt/slideLayouts/slideLayout155.xml" ContentType="application/vnd.openxmlformats-officedocument.presentationml.slideLayout+xml"/>
  <Override PartName="/ppt/slideLayouts/slideLayout84.xml" ContentType="application/vnd.openxmlformats-officedocument.presentationml.slideLayout+xml"/>
  <Override PartName="/ppt/slideLayouts/slideLayout156.xml" ContentType="application/vnd.openxmlformats-officedocument.presentationml.slideLayout+xml"/>
  <Override PartName="/ppt/slideLayouts/slideLayout85.xml" ContentType="application/vnd.openxmlformats-officedocument.presentationml.slideLayout+xml"/>
  <Override PartName="/ppt/slideLayouts/slideLayout157.xml" ContentType="application/vnd.openxmlformats-officedocument.presentationml.slideLayout+xml"/>
  <Override PartName="/ppt/slideLayouts/slideLayout86.xml" ContentType="application/vnd.openxmlformats-officedocument.presentationml.slideLayout+xml"/>
  <Override PartName="/ppt/slideLayouts/slideLayout158.xml" ContentType="application/vnd.openxmlformats-officedocument.presentationml.slideLayout+xml"/>
  <Override PartName="/ppt/slideLayouts/slideLayout87.xml" ContentType="application/vnd.openxmlformats-officedocument.presentationml.slideLayout+xml"/>
  <Override PartName="/ppt/slideLayouts/slideLayout159.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62.xml" ContentType="application/vnd.openxmlformats-officedocument.presentationml.slideLayout+xml"/>
  <Override PartName="/ppt/slideLayouts/slideLayout91.xml" ContentType="application/vnd.openxmlformats-officedocument.presentationml.slideLayout+xml"/>
  <Override PartName="/ppt/slideLayouts/slideLayout163.xml" ContentType="application/vnd.openxmlformats-officedocument.presentationml.slideLayout+xml"/>
  <Override PartName="/ppt/slideLayouts/slideLayout92.xml" ContentType="application/vnd.openxmlformats-officedocument.presentationml.slideLayout+xml"/>
  <Override PartName="/ppt/slideLayouts/slideLayout164.xml" ContentType="application/vnd.openxmlformats-officedocument.presentationml.slideLayout+xml"/>
  <Override PartName="/ppt/slideLayouts/slideLayout93.xml" ContentType="application/vnd.openxmlformats-officedocument.presentationml.slideLayout+xml"/>
  <Override PartName="/ppt/slideLayouts/slideLayout165.xml" ContentType="application/vnd.openxmlformats-officedocument.presentationml.slideLayout+xml"/>
  <Override PartName="/ppt/slideLayouts/slideLayout94.xml" ContentType="application/vnd.openxmlformats-officedocument.presentationml.slideLayout+xml"/>
  <Override PartName="/ppt/slideLayouts/slideLayout166.xml" ContentType="application/vnd.openxmlformats-officedocument.presentationml.slideLayout+xml"/>
  <Override PartName="/ppt/slideLayouts/slideLayout95.xml" ContentType="application/vnd.openxmlformats-officedocument.presentationml.slideLayout+xml"/>
  <Override PartName="/ppt/slideLayouts/slideLayout167.xml" ContentType="application/vnd.openxmlformats-officedocument.presentationml.slideLayout+xml"/>
  <Override PartName="/ppt/slideLayouts/slideLayout96.xml" ContentType="application/vnd.openxmlformats-officedocument.presentationml.slideLayout+xml"/>
  <Override PartName="/ppt/slideLayouts/slideLayout168.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_rels/slideLayout122.xml.rels" ContentType="application/vnd.openxmlformats-package.relationships+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123.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24.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125.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26.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27.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8.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29.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10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36.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115.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116.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117.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18.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119.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134.xml.rels" ContentType="application/vnd.openxmlformats-package.relationships+xml"/>
  <Override PartName="/ppt/slideLayouts/_rels/slideLayout62.xml.rels" ContentType="application/vnd.openxmlformats-package.relationships+xml"/>
  <Override PartName="/ppt/slideLayouts/_rels/slideLayout112.xml.rels" ContentType="application/vnd.openxmlformats-package.relationships+xml"/>
  <Override PartName="/ppt/slideLayouts/_rels/slideLayout40.xml.rels" ContentType="application/vnd.openxmlformats-package.relationships+xml"/>
  <Override PartName="/ppt/slideLayouts/_rels/slideLayout135.xml.rels" ContentType="application/vnd.openxmlformats-package.relationships+xml"/>
  <Override PartName="/ppt/slideLayouts/_rels/slideLayout63.xml.rels" ContentType="application/vnd.openxmlformats-package.relationships+xml"/>
  <Override PartName="/ppt/slideLayouts/_rels/slideLayout113.xml.rels" ContentType="application/vnd.openxmlformats-package.relationships+xml"/>
  <Override PartName="/ppt/slideLayouts/_rels/slideLayout41.xml.rels" ContentType="application/vnd.openxmlformats-package.relationships+xml"/>
  <Override PartName="/ppt/slideLayouts/_rels/slideLayout132.xml.rels" ContentType="application/vnd.openxmlformats-package.relationships+xml"/>
  <Override PartName="/ppt/slideLayouts/_rels/slideLayout60.xml.rels" ContentType="application/vnd.openxmlformats-package.relationships+xml"/>
  <Override PartName="/ppt/slideLayouts/_rels/slideLayout133.xml.rels" ContentType="application/vnd.openxmlformats-package.relationships+xml"/>
  <Override PartName="/ppt/slideLayouts/_rels/slideLayout61.xml.rels" ContentType="application/vnd.openxmlformats-package.relationships+xml"/>
  <Override PartName="/ppt/slideLayouts/_rels/slideLayout137.xml.rels" ContentType="application/vnd.openxmlformats-package.relationships+xml"/>
  <Override PartName="/ppt/slideLayouts/_rels/slideLayout65.xml.rels" ContentType="application/vnd.openxmlformats-package.relationships+xml"/>
  <Override PartName="/ppt/slideLayouts/_rels/slideLayout138.xml.rels" ContentType="application/vnd.openxmlformats-package.relationships+xml"/>
  <Override PartName="/ppt/slideLayouts/_rels/slideLayout66.xml.rels" ContentType="application/vnd.openxmlformats-package.relationships+xml"/>
  <Override PartName="/ppt/slideLayouts/_rels/slideLayout139.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42.xml.rels" ContentType="application/vnd.openxmlformats-package.relationships+xml"/>
  <Override PartName="/ppt/slideLayouts/_rels/slideLayout70.xml.rels" ContentType="application/vnd.openxmlformats-package.relationships+xml"/>
  <Override PartName="/ppt/slideLayouts/_rels/slideLayout143.xml.rels" ContentType="application/vnd.openxmlformats-package.relationships+xml"/>
  <Override PartName="/ppt/slideLayouts/_rels/slideLayout71.xml.rels" ContentType="application/vnd.openxmlformats-package.relationships+xml"/>
  <Override PartName="/ppt/slideLayouts/_rels/slideLayout144.xml.rels" ContentType="application/vnd.openxmlformats-package.relationships+xml"/>
  <Override PartName="/ppt/slideLayouts/_rels/slideLayout72.xml.rels" ContentType="application/vnd.openxmlformats-package.relationships+xml"/>
  <Override PartName="/ppt/slideLayouts/_rels/slideLayout145.xml.rels" ContentType="application/vnd.openxmlformats-package.relationships+xml"/>
  <Override PartName="/ppt/slideLayouts/_rels/slideLayout73.xml.rels" ContentType="application/vnd.openxmlformats-package.relationships+xml"/>
  <Override PartName="/ppt/slideLayouts/_rels/slideLayout146.xml.rels" ContentType="application/vnd.openxmlformats-package.relationships+xml"/>
  <Override PartName="/ppt/slideLayouts/_rels/slideLayout74.xml.rels" ContentType="application/vnd.openxmlformats-package.relationships+xml"/>
  <Override PartName="/ppt/slideLayouts/_rels/slideLayout147.xml.rels" ContentType="application/vnd.openxmlformats-package.relationships+xml"/>
  <Override PartName="/ppt/slideLayouts/_rels/slideLayout75.xml.rels" ContentType="application/vnd.openxmlformats-package.relationships+xml"/>
  <Override PartName="/ppt/slideLayouts/_rels/slideLayout148.xml.rels" ContentType="application/vnd.openxmlformats-package.relationships+xml"/>
  <Override PartName="/ppt/slideLayouts/_rels/slideLayout76.xml.rels" ContentType="application/vnd.openxmlformats-package.relationships+xml"/>
  <Override PartName="/ppt/slideLayouts/_rels/slideLayout149.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52.xml.rels" ContentType="application/vnd.openxmlformats-package.relationships+xml"/>
  <Override PartName="/ppt/slideLayouts/_rels/slideLayout80.xml.rels" ContentType="application/vnd.openxmlformats-package.relationships+xml"/>
  <Override PartName="/ppt/slideLayouts/_rels/slideLayout153.xml.rels" ContentType="application/vnd.openxmlformats-package.relationships+xml"/>
  <Override PartName="/ppt/slideLayouts/_rels/slideLayout81.xml.rels" ContentType="application/vnd.openxmlformats-package.relationships+xml"/>
  <Override PartName="/ppt/slideLayouts/_rels/slideLayout154.xml.rels" ContentType="application/vnd.openxmlformats-package.relationships+xml"/>
  <Override PartName="/ppt/slideLayouts/_rels/slideLayout82.xml.rels" ContentType="application/vnd.openxmlformats-package.relationships+xml"/>
  <Override PartName="/ppt/slideLayouts/_rels/slideLayout155.xml.rels" ContentType="application/vnd.openxmlformats-package.relationships+xml"/>
  <Override PartName="/ppt/slideLayouts/_rels/slideLayout83.xml.rels" ContentType="application/vnd.openxmlformats-package.relationships+xml"/>
  <Override PartName="/ppt/slideLayouts/_rels/slideLayout156.xml.rels" ContentType="application/vnd.openxmlformats-package.relationships+xml"/>
  <Override PartName="/ppt/slideLayouts/_rels/slideLayout84.xml.rels" ContentType="application/vnd.openxmlformats-package.relationships+xml"/>
  <Override PartName="/ppt/slideLayouts/_rels/slideLayout157.xml.rels" ContentType="application/vnd.openxmlformats-package.relationships+xml"/>
  <Override PartName="/ppt/slideLayouts/_rels/slideLayout85.xml.rels" ContentType="application/vnd.openxmlformats-package.relationships+xml"/>
  <Override PartName="/ppt/slideLayouts/_rels/slideLayout158.xml.rels" ContentType="application/vnd.openxmlformats-package.relationships+xml"/>
  <Override PartName="/ppt/slideLayouts/_rels/slideLayout86.xml.rels" ContentType="application/vnd.openxmlformats-package.relationships+xml"/>
  <Override PartName="/ppt/slideLayouts/_rels/slideLayout159.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62.xml.rels" ContentType="application/vnd.openxmlformats-package.relationships+xml"/>
  <Override PartName="/ppt/slideLayouts/_rels/slideLayout90.xml.rels" ContentType="application/vnd.openxmlformats-package.relationships+xml"/>
  <Override PartName="/ppt/slideLayouts/_rels/slideLayout163.xml.rels" ContentType="application/vnd.openxmlformats-package.relationships+xml"/>
  <Override PartName="/ppt/slideLayouts/_rels/slideLayout91.xml.rels" ContentType="application/vnd.openxmlformats-package.relationships+xml"/>
  <Override PartName="/ppt/slideLayouts/_rels/slideLayout164.xml.rels" ContentType="application/vnd.openxmlformats-package.relationships+xml"/>
  <Override PartName="/ppt/slideLayouts/_rels/slideLayout92.xml.rels" ContentType="application/vnd.openxmlformats-package.relationships+xml"/>
  <Override PartName="/ppt/slideLayouts/_rels/slideLayout165.xml.rels" ContentType="application/vnd.openxmlformats-package.relationships+xml"/>
  <Override PartName="/ppt/slideLayouts/_rels/slideLayout93.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167.xml.rels" ContentType="application/vnd.openxmlformats-package.relationships+xml"/>
  <Override PartName="/ppt/slideLayouts/_rels/slideLayout95.xml.rels" ContentType="application/vnd.openxmlformats-package.relationships+xml"/>
  <Override PartName="/ppt/slideLayouts/_rels/slideLayout168.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charts/chart19.xml" ContentType="application/vnd.openxmlformats-officedocument.drawingml.chart+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slide" Target="slides/slide33.xml"/><Relationship Id="rId49" Type="http://schemas.openxmlformats.org/officeDocument/2006/relationships/slide" Target="slides/slide34.xml"/><Relationship Id="rId50" Type="http://schemas.openxmlformats.org/officeDocument/2006/relationships/slide" Target="slides/slide35.xml"/><Relationship Id="rId51" Type="http://schemas.openxmlformats.org/officeDocument/2006/relationships/slide" Target="slides/slide36.xml"/><Relationship Id="rId52" Type="http://schemas.openxmlformats.org/officeDocument/2006/relationships/slide" Target="slides/slide37.xml"/><Relationship Id="rId53" Type="http://schemas.openxmlformats.org/officeDocument/2006/relationships/slide" Target="slides/slide38.xml"/><Relationship Id="rId54" Type="http://schemas.openxmlformats.org/officeDocument/2006/relationships/slide" Target="slides/slide39.xml"/><Relationship Id="rId55" Type="http://schemas.openxmlformats.org/officeDocument/2006/relationships/slide" Target="slides/slide40.xml"/><Relationship Id="rId56" Type="http://schemas.openxmlformats.org/officeDocument/2006/relationships/slide" Target="slides/slide41.xml"/><Relationship Id="rId57" Type="http://schemas.openxmlformats.org/officeDocument/2006/relationships/slide" Target="slides/slide42.xml"/><Relationship Id="rId58" Type="http://schemas.openxmlformats.org/officeDocument/2006/relationships/slide" Target="slides/slide43.xml"/><Relationship Id="rId59" Type="http://schemas.openxmlformats.org/officeDocument/2006/relationships/slide" Target="slides/slide44.xml"/><Relationship Id="rId60" Type="http://schemas.openxmlformats.org/officeDocument/2006/relationships/slide" Target="slides/slide45.xml"/><Relationship Id="rId61" Type="http://schemas.openxmlformats.org/officeDocument/2006/relationships/slide" Target="slides/slide46.xml"/><Relationship Id="rId62" Type="http://schemas.openxmlformats.org/officeDocument/2006/relationships/slide" Target="slides/slide47.xml"/><Relationship Id="rId63" Type="http://schemas.openxmlformats.org/officeDocument/2006/relationships/slide" Target="slides/slide48.xml"/><Relationship Id="rId64" Type="http://schemas.openxmlformats.org/officeDocument/2006/relationships/slide" Target="slides/slide49.xml"/><Relationship Id="rId65" Type="http://schemas.openxmlformats.org/officeDocument/2006/relationships/slide" Target="slides/slide50.xml"/><Relationship Id="rId66" Type="http://schemas.openxmlformats.org/officeDocument/2006/relationships/slide" Target="slides/slide51.xml"/><Relationship Id="rId67" Type="http://schemas.openxmlformats.org/officeDocument/2006/relationships/slide" Target="slides/slide52.xml"/><Relationship Id="rId68" Type="http://schemas.openxmlformats.org/officeDocument/2006/relationships/slide" Target="slides/slide53.xml"/><Relationship Id="rId69" Type="http://schemas.openxmlformats.org/officeDocument/2006/relationships/slide" Target="slides/slide54.xml"/><Relationship Id="rId70" Type="http://schemas.openxmlformats.org/officeDocument/2006/relationships/presProps" Target="presProps.xml"/>
</Relationships>
</file>

<file path=ppt/charts/chart19.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43263564"/>
        <c:axId val="72164278"/>
      </c:barChart>
      <c:catAx>
        <c:axId val="43263564"/>
        <c:scaling>
          <c:orientation val="minMax"/>
        </c:scaling>
        <c:delete val="0"/>
        <c:axPos val="b"/>
        <c:numFmt formatCode="[$-4009]dd/mm/yyyy"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72164278"/>
        <c:crosses val="autoZero"/>
        <c:auto val="1"/>
        <c:lblAlgn val="ctr"/>
        <c:lblOffset val="100"/>
        <c:noMultiLvlLbl val="0"/>
      </c:catAx>
      <c:valAx>
        <c:axId val="72164278"/>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43263564"/>
        <c:crosses val="autoZero"/>
        <c:crossBetween val="between"/>
      </c:valAx>
      <c:spPr>
        <a:noFill/>
        <a:ln w="0">
          <a:solidFill>
            <a:srgbClr val="b3b3b3"/>
          </a:solidFill>
        </a:ln>
      </c:spPr>
    </c:plotArea>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DC48F53-6D41-4932-A936-D99372CB7B3E}"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A3240E9-EC9B-4962-88B7-586603C6215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76928D5-668E-4A5B-BB81-06637240B85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9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4DB055B-2253-402E-A7CC-E6AC9FC0980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9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2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41DCFFD-4F54-40FE-8AC4-E3E139632EB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93F6B48-B584-4CB1-942C-79F4361C2B3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9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685F81B-5BAE-4DD6-BC7E-46FFDFA1FD7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0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0CC5755-406E-4AFB-99C2-9C60E6E29556}"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3C2622A-50B1-4431-9C06-F41A03A3A2E1}"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12F15FE-364F-4735-A9A8-E7E0800B8AC6}"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8F7D195-003C-450B-8F62-3CA26B0A905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D352DFD-FE77-4AC6-9A12-C65EF39E5846}"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49054A0-352A-4C6F-9B7E-BB9923EC4A9B}"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4A49AA2-3D65-4242-B492-502346289196}"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7958EE4-3436-4147-B20F-E20CC22BBF6A}"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B522C31-1F30-4FA9-874F-AF242FDA514F}"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A349340-CE27-4493-AE7E-1823991746F2}"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EF49B37-A8D5-4A14-BB64-431C02EE1B71}"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2C4349C9-5297-4C0F-9F85-AE50D4DCCCC0}"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9388690-DFC5-40E2-9C2C-9D336664F73D}"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0E4DBF3-AD64-4A9C-90E6-84C4D1D7D3F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4A5EE74-3883-47CF-BDF3-6E6D5AE55FB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00F7F1-A8F2-4735-8800-C2953F22FED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89E484-9F23-44A4-90A1-266DA5F46D1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FF223DD-F34B-4440-96EE-1F38A8F9ED8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3D1BE06-9D59-4A66-A02B-FF305D10F4B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50DBE8D-B512-4960-AC35-F3655528F52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4CFC09D-D4DC-4909-BBA3-9AAA7CD73723}"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F437BB8-D795-40F9-AA30-04BCF8EF51B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7ADFAD-6847-4B18-8905-B1AF2F73CB1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CD98159-49BF-4FDB-98EE-396D3C91374E}"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A231B57-75CA-4ED6-B429-DF31947E1867}"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2FC9928-A1E0-48B7-920C-6240138B920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2AC1D1B-912A-4664-BD17-FEB6D595B76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BB729D6-F66D-421B-9778-5A676C8A8D5D}"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B5E4AC9-F3DA-47F9-AA9C-364DF6A67FB3}"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EE18C32-D147-42F4-892A-B074FDA1CA3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05ED5A0-4ADE-41B6-8278-83C22301B3A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3C54DFE-6AF2-43C8-B57C-6BFAA109C1A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11E581A-5EB7-4853-86F0-9B8303D0A29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EEA620C-B3CD-4827-8147-A674180B90FB}"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6711933-8C6D-44F3-A33D-C7EEA5BE9273}"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37889EFE-C0F4-4B32-80B5-25C0650840F0}"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CAEF56D-24F0-4A3F-B532-EE5F1066EB62}"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F3B475A-7CA4-4609-809C-DA6BDA8EFB1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3AC9BB2-32FC-4569-839B-671BA926EB3D}"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74808DA-6916-46C3-9081-9E8C49C7BF4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CC18BAD-F684-4DEF-81EE-456FDA96AD3E}"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DDA6EF7-C1DF-4F7A-A1AA-8E54FF9B88B9}"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D9784AC-031D-4653-B966-25CA5484B5BB}"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A8291A6-2752-42CE-91B3-A627621BD5F1}"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1FE869-F181-46A9-AF3C-24BE0018407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41BCF91-C19A-4955-A002-58A89777B4C1}"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73A2762-6EDE-4CB1-921E-120AE0E96F9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1AA68BDE-B6C8-4656-9971-C5E703F1C2DF}"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451D842-3F43-4FDD-AB7B-C3349E1AFDC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C33E837-C832-4F6C-9D1A-16ABB56AFF45}"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3351F8-A0E3-49C7-BAB1-71B9580C09B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95F81C-C6B3-4A5F-BB02-407E46B36D1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170CE9-56FA-40F8-8B76-43AC442C729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3760" y="5256000"/>
            <a:ext cx="3190320" cy="300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7224120" y="5256000"/>
            <a:ext cx="2350440" cy="300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ea typeface="DejaVu Sans"/>
              </a:defRPr>
            </a:lvl1pPr>
          </a:lstStyle>
          <a:p>
            <a:pPr indent="0" algn="r">
              <a:lnSpc>
                <a:spcPct val="100000"/>
              </a:lnSpc>
              <a:buNone/>
              <a:tabLst>
                <a:tab algn="l" pos="0"/>
              </a:tabLst>
            </a:pPr>
            <a:fld id="{56EDF581-0A73-4773-88A2-AF71C42CC09F}" type="slidenum">
              <a:rPr b="0" lang="en-US" sz="1200" spc="-1" strike="noStrike">
                <a:solidFill>
                  <a:srgbClr val="8b8b8b"/>
                </a:solidFill>
                <a:latin typeface="Calibri"/>
                <a:ea typeface="DejaVu Sans"/>
              </a:rPr>
              <a:t>&lt;number&gt;</a:t>
            </a:fld>
            <a:endParaRPr b="0" lang="en-IN" sz="1200" spc="-1" strike="noStrike">
              <a:solidFill>
                <a:srgbClr val="000000"/>
              </a:solidFill>
              <a:latin typeface="Times New Roman"/>
            </a:endParaRPr>
          </a:p>
        </p:txBody>
      </p:sp>
      <p:sp>
        <p:nvSpPr>
          <p:cNvPr id="2" name="PlaceHolder 3"/>
          <p:cNvSpPr>
            <a:spLocks noGrp="1"/>
          </p:cNvSpPr>
          <p:nvPr>
            <p:ph type="dt" idx="3"/>
          </p:nvPr>
        </p:nvSpPr>
        <p:spPr>
          <a:xfrm>
            <a:off x="504000" y="5256000"/>
            <a:ext cx="2350440" cy="3002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5" name="Google Shape;220;p53"/>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66" name="Google Shape;221;p53"/>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6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5" name="Google Shape;326;p79"/>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06" name="Google Shape;327;p79"/>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0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5" name="Google Shape;326;p79"/>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46" name="Google Shape;327;p79"/>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4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5" name="Google Shape;220;p53"/>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86" name="Google Shape;221;p53"/>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8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5" name="Google Shape;23;p17"/>
          <p:cNvSpPr/>
          <p:nvPr/>
        </p:nvSpPr>
        <p:spPr>
          <a:xfrm>
            <a:off x="0" y="0"/>
            <a:ext cx="10075320" cy="718560"/>
          </a:xfrm>
          <a:prstGeom prst="rect">
            <a:avLst/>
          </a:prstGeom>
          <a:gradFill rotWithShape="0">
            <a:gsLst>
              <a:gs pos="0">
                <a:srgbClr val="77caee"/>
              </a:gs>
              <a:gs pos="100000">
                <a:srgbClr val="009bdd"/>
              </a:gs>
            </a:gsLst>
            <a:lin ang="10800000"/>
          </a:gradFill>
          <a:ln w="0">
            <a:noFill/>
          </a:ln>
          <a:effectLst>
            <a:outerShdw blurRad="63360" dir="5400000" dist="1080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26" name="Google Shape;24;p17"/>
          <p:cNvSpPr/>
          <p:nvPr/>
        </p:nvSpPr>
        <p:spPr>
          <a:xfrm>
            <a:off x="3240" y="5040360"/>
            <a:ext cx="10075320" cy="629640"/>
          </a:xfrm>
          <a:prstGeom prst="rect">
            <a:avLst/>
          </a:prstGeom>
          <a:gradFill rotWithShape="0">
            <a:gsLst>
              <a:gs pos="0">
                <a:srgbClr val="77caee"/>
              </a:gs>
              <a:gs pos="100000">
                <a:srgbClr val="009bdd"/>
              </a:gs>
            </a:gsLst>
            <a:lin ang="10800000"/>
          </a:gradFill>
          <a:ln w="0">
            <a:noFill/>
          </a:ln>
          <a:effectLst>
            <a:outerShdw blurRad="63360" dir="5400000" dist="1080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27" name="PlaceHolder 1"/>
          <p:cNvSpPr>
            <a:spLocks noGrp="1"/>
          </p:cNvSpPr>
          <p:nvPr>
            <p:ph type="ftr" idx="13"/>
          </p:nvPr>
        </p:nvSpPr>
        <p:spPr>
          <a:xfrm>
            <a:off x="3419640" y="5219640"/>
            <a:ext cx="3236400" cy="3567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528" name="PlaceHolder 2"/>
          <p:cNvSpPr>
            <a:spLocks noGrp="1"/>
          </p:cNvSpPr>
          <p:nvPr>
            <p:ph type="sldNum" idx="14"/>
          </p:nvPr>
        </p:nvSpPr>
        <p:spPr>
          <a:xfrm>
            <a:off x="7380360" y="5219640"/>
            <a:ext cx="2336400" cy="356760"/>
          </a:xfrm>
          <a:prstGeom prst="rect">
            <a:avLst/>
          </a:prstGeom>
          <a:noFill/>
          <a:ln w="0">
            <a:noFill/>
          </a:ln>
        </p:spPr>
        <p:txBody>
          <a:bodyPr lIns="0" rIns="0" tIns="0" bIns="0" anchor="t">
            <a:noAutofit/>
          </a:bodyPr>
          <a:lstStyle>
            <a:lvl1pPr indent="0" algn="r">
              <a:lnSpc>
                <a:spcPct val="93000"/>
              </a:lnSpc>
              <a:buNone/>
              <a:tabLst>
                <a:tab algn="l" pos="0"/>
              </a:tabLst>
              <a:defRPr b="0" lang="en-US" sz="1400" spc="-1" strike="noStrike">
                <a:solidFill>
                  <a:srgbClr val="ffffff"/>
                </a:solidFill>
                <a:latin typeface="Arial"/>
                <a:ea typeface="Arial"/>
              </a:defRPr>
            </a:lvl1pPr>
          </a:lstStyle>
          <a:p>
            <a:pPr indent="0" algn="r">
              <a:lnSpc>
                <a:spcPct val="93000"/>
              </a:lnSpc>
              <a:buNone/>
              <a:tabLst>
                <a:tab algn="l" pos="0"/>
              </a:tabLst>
            </a:pPr>
            <a:fld id="{7D185973-EF43-4A32-AFE7-FDBFB37F863C}" type="slidenum">
              <a:rPr b="0" lang="en-US" sz="1400" spc="-1" strike="noStrike">
                <a:solidFill>
                  <a:srgbClr val="ffffff"/>
                </a:solidFill>
                <a:latin typeface="Arial"/>
                <a:ea typeface="Arial"/>
              </a:rPr>
              <a:t>&lt;number&gt;</a:t>
            </a:fld>
            <a:endParaRPr b="0" lang="en-IN" sz="1400" spc="-1" strike="noStrike">
              <a:solidFill>
                <a:srgbClr val="000000"/>
              </a:solidFill>
              <a:latin typeface="Times New Roman"/>
            </a:endParaRPr>
          </a:p>
        </p:txBody>
      </p:sp>
      <p:sp>
        <p:nvSpPr>
          <p:cNvPr id="529" name="PlaceHolder 3"/>
          <p:cNvSpPr>
            <a:spLocks noGrp="1"/>
          </p:cNvSpPr>
          <p:nvPr>
            <p:ph type="dt" idx="15"/>
          </p:nvPr>
        </p:nvSpPr>
        <p:spPr>
          <a:xfrm>
            <a:off x="360360" y="5219640"/>
            <a:ext cx="2336400" cy="3567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3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3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3760" y="5256000"/>
            <a:ext cx="3190320" cy="300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7224120" y="5256000"/>
            <a:ext cx="2350440" cy="300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ea typeface="DejaVu Sans"/>
              </a:defRPr>
            </a:lvl1pPr>
          </a:lstStyle>
          <a:p>
            <a:pPr indent="0" algn="r">
              <a:lnSpc>
                <a:spcPct val="100000"/>
              </a:lnSpc>
              <a:buNone/>
              <a:tabLst>
                <a:tab algn="l" pos="0"/>
              </a:tabLst>
            </a:pPr>
            <a:fld id="{E642C175-7033-4E6A-AAC1-92C56C3AE03E}" type="slidenum">
              <a:rPr b="0" lang="en-US" sz="1200" spc="-1" strike="noStrike">
                <a:solidFill>
                  <a:srgbClr val="8b8b8b"/>
                </a:solidFill>
                <a:latin typeface="Calibri"/>
                <a:ea typeface="DejaVu Sans"/>
              </a:rPr>
              <a:t>&lt;number&gt;</a:t>
            </a:fld>
            <a:endParaRPr b="0" lang="en-IN" sz="1200" spc="-1" strike="noStrike">
              <a:solidFill>
                <a:srgbClr val="000000"/>
              </a:solidFill>
              <a:latin typeface="Times New Roman"/>
            </a:endParaRPr>
          </a:p>
        </p:txBody>
      </p:sp>
      <p:sp>
        <p:nvSpPr>
          <p:cNvPr id="43" name="PlaceHolder 3"/>
          <p:cNvSpPr>
            <a:spLocks noGrp="1"/>
          </p:cNvSpPr>
          <p:nvPr>
            <p:ph type="dt" idx="6"/>
          </p:nvPr>
        </p:nvSpPr>
        <p:spPr>
          <a:xfrm>
            <a:off x="504000" y="5256000"/>
            <a:ext cx="2350440" cy="3002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Google Shape;61;p14"/>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3" name="Google Shape;62;p14"/>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ftr" idx="7"/>
          </p:nvPr>
        </p:nvSpPr>
        <p:spPr>
          <a:xfrm>
            <a:off x="3443760" y="5256000"/>
            <a:ext cx="3190320" cy="300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123" name="PlaceHolder 2"/>
          <p:cNvSpPr>
            <a:spLocks noGrp="1"/>
          </p:cNvSpPr>
          <p:nvPr>
            <p:ph type="sldNum" idx="8"/>
          </p:nvPr>
        </p:nvSpPr>
        <p:spPr>
          <a:xfrm>
            <a:off x="7224120" y="5256000"/>
            <a:ext cx="2350440" cy="300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ea typeface="DejaVu Sans"/>
              </a:defRPr>
            </a:lvl1pPr>
          </a:lstStyle>
          <a:p>
            <a:pPr indent="0" algn="r">
              <a:lnSpc>
                <a:spcPct val="100000"/>
              </a:lnSpc>
              <a:buNone/>
              <a:tabLst>
                <a:tab algn="l" pos="0"/>
              </a:tabLst>
            </a:pPr>
            <a:fld id="{4D0CDC36-0C10-46FB-959E-8F4B96566E6E}" type="slidenum">
              <a:rPr b="0" lang="en-US" sz="1200" spc="-1" strike="noStrike">
                <a:solidFill>
                  <a:srgbClr val="8b8b8b"/>
                </a:solidFill>
                <a:latin typeface="Calibri"/>
                <a:ea typeface="DejaVu Sans"/>
              </a:rPr>
              <a:t>&lt;number&gt;</a:t>
            </a:fld>
            <a:endParaRPr b="0" lang="en-IN" sz="1200" spc="-1" strike="noStrike">
              <a:solidFill>
                <a:srgbClr val="000000"/>
              </a:solidFill>
              <a:latin typeface="Times New Roman"/>
            </a:endParaRPr>
          </a:p>
        </p:txBody>
      </p:sp>
      <p:sp>
        <p:nvSpPr>
          <p:cNvPr id="124" name="PlaceHolder 3"/>
          <p:cNvSpPr>
            <a:spLocks noGrp="1"/>
          </p:cNvSpPr>
          <p:nvPr>
            <p:ph type="dt" idx="9"/>
          </p:nvPr>
        </p:nvSpPr>
        <p:spPr>
          <a:xfrm>
            <a:off x="504000" y="5256000"/>
            <a:ext cx="2350440" cy="3002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2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2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ftr" idx="10"/>
          </p:nvPr>
        </p:nvSpPr>
        <p:spPr>
          <a:xfrm>
            <a:off x="3443760" y="5256000"/>
            <a:ext cx="3190320" cy="300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164" name="PlaceHolder 2"/>
          <p:cNvSpPr>
            <a:spLocks noGrp="1"/>
          </p:cNvSpPr>
          <p:nvPr>
            <p:ph type="sldNum" idx="11"/>
          </p:nvPr>
        </p:nvSpPr>
        <p:spPr>
          <a:xfrm>
            <a:off x="7224120" y="5256000"/>
            <a:ext cx="2350440" cy="300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ea typeface="DejaVu Sans"/>
              </a:defRPr>
            </a:lvl1pPr>
          </a:lstStyle>
          <a:p>
            <a:pPr indent="0" algn="r">
              <a:lnSpc>
                <a:spcPct val="100000"/>
              </a:lnSpc>
              <a:buNone/>
              <a:tabLst>
                <a:tab algn="l" pos="0"/>
              </a:tabLst>
            </a:pPr>
            <a:fld id="{9A2F2AAA-41EF-43CF-ADC5-66D53978CF19}" type="slidenum">
              <a:rPr b="0" lang="en-US" sz="1200" spc="-1" strike="noStrike">
                <a:solidFill>
                  <a:srgbClr val="8b8b8b"/>
                </a:solidFill>
                <a:latin typeface="Calibri"/>
                <a:ea typeface="DejaVu Sans"/>
              </a:rPr>
              <a:t>&lt;number&gt;</a:t>
            </a:fld>
            <a:endParaRPr b="0" lang="en-IN" sz="1200" spc="-1" strike="noStrike">
              <a:solidFill>
                <a:srgbClr val="000000"/>
              </a:solidFill>
              <a:latin typeface="Times New Roman"/>
            </a:endParaRPr>
          </a:p>
        </p:txBody>
      </p:sp>
      <p:sp>
        <p:nvSpPr>
          <p:cNvPr id="165" name="PlaceHolder 3"/>
          <p:cNvSpPr>
            <a:spLocks noGrp="1"/>
          </p:cNvSpPr>
          <p:nvPr>
            <p:ph type="dt" idx="12"/>
          </p:nvPr>
        </p:nvSpPr>
        <p:spPr>
          <a:xfrm>
            <a:off x="504000" y="5256000"/>
            <a:ext cx="2350440" cy="3002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6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6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Google Shape;167;p40"/>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5" name="Google Shape;168;p40"/>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0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4" name="Google Shape;220;p53"/>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5" name="Google Shape;221;p53"/>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4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Google Shape;273;p66"/>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Google Shape;274;p66"/>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8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4" name="Google Shape;167;p40"/>
          <p:cNvSpPr/>
          <p:nvPr/>
        </p:nvSpPr>
        <p:spPr>
          <a:xfrm>
            <a:off x="0" y="0"/>
            <a:ext cx="10072080" cy="71532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5" name="Google Shape;168;p40"/>
          <p:cNvSpPr/>
          <p:nvPr/>
        </p:nvSpPr>
        <p:spPr>
          <a:xfrm>
            <a:off x="3240" y="5040000"/>
            <a:ext cx="10072080" cy="626760"/>
          </a:xfrm>
          <a:prstGeom prst="rect">
            <a:avLst/>
          </a:prstGeom>
          <a:gradFill rotWithShape="0">
            <a:gsLst>
              <a:gs pos="0">
                <a:srgbClr val="77caee"/>
              </a:gs>
              <a:gs pos="100000">
                <a:srgbClr val="009bdd"/>
              </a:gs>
            </a:gsLst>
            <a:lin ang="10800000"/>
          </a:gradFill>
          <a:ln w="0">
            <a:noFill/>
          </a:ln>
          <a:effectLst>
            <a:outerShdw dir="5400000" dist="10800" rotWithShape="0">
              <a:srgbClr val="009bdd"/>
            </a:outerShdw>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7"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chart" Target="../charts/chart19.xml"/><Relationship Id="rId2" Type="http://schemas.openxmlformats.org/officeDocument/2006/relationships/image" Target="../media/image5.png"/><Relationship Id="rId3" Type="http://schemas.openxmlformats.org/officeDocument/2006/relationships/slideLayout" Target="../slideLayouts/slideLayout10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09.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09.xml"/>
</Relationships>
</file>

<file path=ppt/slides/_rels/slide3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9.xml"/>
</Relationships>
</file>

<file path=ppt/slides/_rels/slide3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09.xml"/>
</Relationships>
</file>

<file path=ppt/slides/_rels/slide3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09.xml"/>
</Relationships>
</file>

<file path=ppt/slides/_rels/slide3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21.xml"/>
</Relationships>
</file>

<file path=ppt/slides/_rels/slide3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21.xml"/>
</Relationships>
</file>

<file path=ppt/slides/_rels/slide3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3.xml"/>
</Relationships>
</file>

<file path=ppt/slides/_rels/slide4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21.xml"/>
</Relationships>
</file>

<file path=ppt/slides/_rels/slide4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45.xml"/>
</Relationships>
</file>

<file path=ppt/slides/_rels/slide4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45.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4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5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758520" y="1066320"/>
            <a:ext cx="7880400" cy="1092600"/>
          </a:xfrm>
          <a:prstGeom prst="rect">
            <a:avLst/>
          </a:prstGeom>
          <a:noFill/>
          <a:ln w="0">
            <a:noFill/>
          </a:ln>
        </p:spPr>
        <p:txBody>
          <a:bodyPr lIns="0" rIns="0" tIns="0" bIns="0" anchor="ctr">
            <a:noAutofit/>
          </a:bodyPr>
          <a:p>
            <a:pPr indent="0">
              <a:lnSpc>
                <a:spcPct val="100000"/>
              </a:lnSpc>
              <a:buNone/>
              <a:tabLst>
                <a:tab algn="l" pos="0"/>
              </a:tabLst>
            </a:pPr>
            <a:r>
              <a:rPr b="0" lang="en-US" sz="1490" spc="-1" strike="noStrike">
                <a:solidFill>
                  <a:srgbClr val="000000"/>
                </a:solidFill>
                <a:latin typeface="Calibri"/>
                <a:ea typeface="DejaVu Sans"/>
              </a:rPr>
              <a:t>            </a:t>
            </a:r>
            <a:r>
              <a:rPr b="1" lang="en-US" sz="1490" spc="-1" strike="noStrike">
                <a:solidFill>
                  <a:srgbClr val="c9211e"/>
                </a:solidFill>
                <a:latin typeface="DejaVu Math TeX Gyre"/>
                <a:ea typeface="DejaVu Sans"/>
              </a:rPr>
              <a:t>      </a:t>
            </a:r>
            <a:r>
              <a:rPr b="1" lang="en-US" sz="2400" spc="-1" strike="noStrike">
                <a:solidFill>
                  <a:srgbClr val="c9211e"/>
                </a:solidFill>
                <a:latin typeface="DejaVu Math TeX Gyre"/>
                <a:ea typeface="DejaVu Sans"/>
              </a:rPr>
              <a:t>Object Oriented Programming with Java  </a:t>
            </a:r>
            <a:r>
              <a:rPr b="1" lang="en-US" sz="2400" spc="-1" strike="noStrike">
                <a:solidFill>
                  <a:srgbClr val="c9211e"/>
                </a:solidFill>
                <a:latin typeface="DejaVu Math TeX Gyre"/>
                <a:ea typeface="DejaVu Sans"/>
              </a:rPr>
              <a:t>	</a:t>
            </a:r>
            <a:r>
              <a:rPr b="1" lang="en-US" sz="2400" spc="-1" strike="noStrike">
                <a:solidFill>
                  <a:srgbClr val="c9211e"/>
                </a:solidFill>
                <a:latin typeface="DejaVu Math TeX Gyre"/>
                <a:ea typeface="DejaVu Sans"/>
              </a:rPr>
              <a:t>	</a:t>
            </a:r>
            <a:r>
              <a:rPr b="1" lang="en-US" sz="2400" spc="-1" strike="noStrike">
                <a:solidFill>
                  <a:srgbClr val="c9211e"/>
                </a:solidFill>
                <a:latin typeface="DejaVu Math TeX Gyre"/>
                <a:ea typeface="DejaVu Sans"/>
              </a:rPr>
              <a:t>	</a:t>
            </a:r>
            <a:r>
              <a:rPr b="1" lang="en-US" sz="2400" spc="-1" strike="noStrike">
                <a:solidFill>
                  <a:srgbClr val="c9211e"/>
                </a:solidFill>
                <a:latin typeface="DejaVu Math TeX Gyre"/>
                <a:ea typeface="DejaVu Sans"/>
              </a:rPr>
              <a:t>	</a:t>
            </a:r>
            <a:r>
              <a:rPr b="1" lang="en-US" sz="2400" spc="-1" strike="noStrike">
                <a:solidFill>
                  <a:srgbClr val="c9211e"/>
                </a:solidFill>
                <a:latin typeface="DejaVu Math TeX Gyre"/>
                <a:ea typeface="DejaVu Sans"/>
              </a:rPr>
              <a:t>    23CP201T</a:t>
            </a:r>
            <a:endParaRPr b="0" lang="en-IN" sz="2400" spc="-1" strike="noStrike">
              <a:solidFill>
                <a:srgbClr val="000000"/>
              </a:solidFill>
              <a:latin typeface="Arial"/>
            </a:endParaRPr>
          </a:p>
        </p:txBody>
      </p:sp>
      <p:sp>
        <p:nvSpPr>
          <p:cNvPr id="569" name="PlaceHolder 2"/>
          <p:cNvSpPr>
            <a:spLocks noGrp="1"/>
          </p:cNvSpPr>
          <p:nvPr>
            <p:ph type="subTitle"/>
          </p:nvPr>
        </p:nvSpPr>
        <p:spPr>
          <a:xfrm>
            <a:off x="1512000" y="3213360"/>
            <a:ext cx="7054560" cy="1447200"/>
          </a:xfrm>
          <a:prstGeom prst="rect">
            <a:avLst/>
          </a:prstGeom>
          <a:noFill/>
          <a:ln w="0">
            <a:noFill/>
          </a:ln>
        </p:spPr>
        <p:txBody>
          <a:bodyPr lIns="0" rIns="0" tIns="0" bIns="0" anchor="t">
            <a:noAutofit/>
          </a:bodyPr>
          <a:p>
            <a:pPr indent="0" algn="ctr">
              <a:buNone/>
            </a:pPr>
            <a:endParaRPr b="0" lang="en-IN" sz="1800" spc="-1" strike="noStrike">
              <a:solidFill>
                <a:srgbClr val="000000"/>
              </a:solidFill>
              <a:latin typeface="Arial"/>
            </a:endParaRPr>
          </a:p>
        </p:txBody>
      </p:sp>
      <p:pic>
        <p:nvPicPr>
          <p:cNvPr id="570" name="Picture 486" descr=""/>
          <p:cNvPicPr/>
          <p:nvPr/>
        </p:nvPicPr>
        <p:blipFill>
          <a:blip r:embed="rId1"/>
          <a:stretch/>
        </p:blipFill>
        <p:spPr>
          <a:xfrm>
            <a:off x="2579400" y="3058200"/>
            <a:ext cx="4439520" cy="2000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Arial"/>
                <a:ea typeface="Arial"/>
              </a:rPr>
              <a:t>Features of Java-Simple</a:t>
            </a:r>
            <a:endParaRPr b="0" lang="en-IN" sz="2800" spc="-1" strike="noStrike">
              <a:solidFill>
                <a:srgbClr val="000000"/>
              </a:solidFill>
              <a:latin typeface="Arial"/>
            </a:endParaRPr>
          </a:p>
        </p:txBody>
      </p:sp>
      <p:sp>
        <p:nvSpPr>
          <p:cNvPr id="593"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001"/>
              </a:spcBef>
              <a:buNone/>
              <a:tabLst>
                <a:tab algn="l" pos="0"/>
              </a:tabLst>
            </a:pPr>
            <a:r>
              <a:rPr b="0" lang="en-IN" sz="2600" spc="-1" strike="noStrike">
                <a:solidFill>
                  <a:srgbClr val="000000"/>
                </a:solidFill>
                <a:latin typeface="Arial"/>
                <a:ea typeface="Arial"/>
              </a:rPr>
              <a:t>Java is easy to learn and its syntax is quite simple, clean and easy to understand.</a:t>
            </a:r>
            <a:endParaRPr b="0" lang="en-IN" sz="2600" spc="-1" strike="noStrike">
              <a:solidFill>
                <a:srgbClr val="000000"/>
              </a:solidFill>
              <a:latin typeface="Arial"/>
            </a:endParaRPr>
          </a:p>
          <a:p>
            <a:pPr marL="432000" indent="0">
              <a:lnSpc>
                <a:spcPct val="100000"/>
              </a:lnSpc>
              <a:spcBef>
                <a:spcPts val="1001"/>
              </a:spcBef>
              <a:buNone/>
              <a:tabLst>
                <a:tab algn="l" pos="0"/>
              </a:tabLst>
            </a:pPr>
            <a:r>
              <a:rPr b="0" lang="en-IN" sz="2600" spc="-1" strike="noStrike">
                <a:solidFill>
                  <a:srgbClr val="000000"/>
                </a:solidFill>
                <a:latin typeface="Arial"/>
                <a:ea typeface="Arial"/>
              </a:rPr>
              <a:t>The confusing and ambiguous concepts of C++ are either left out in Java or they have been re-implemented in a cleaner way.</a:t>
            </a:r>
            <a:endParaRPr b="0" lang="en-IN" sz="2600" spc="-1" strike="noStrike">
              <a:solidFill>
                <a:srgbClr val="000000"/>
              </a:solidFill>
              <a:latin typeface="Arial"/>
            </a:endParaRPr>
          </a:p>
          <a:p>
            <a:pPr marL="432000" indent="0">
              <a:lnSpc>
                <a:spcPct val="100000"/>
              </a:lnSpc>
              <a:spcBef>
                <a:spcPts val="1417"/>
              </a:spcBef>
              <a:buNone/>
              <a:tabLst>
                <a:tab algn="l" pos="0"/>
              </a:tabLst>
            </a:pPr>
            <a:r>
              <a:rPr b="0" lang="en-IN" sz="2600" spc="-1" strike="noStrike">
                <a:solidFill>
                  <a:srgbClr val="000000"/>
                </a:solidFill>
                <a:latin typeface="Arial"/>
                <a:ea typeface="Arial"/>
              </a:rPr>
              <a:t>Eg : Pointers and Operator Overloading are not there in java but were an important part of C++.</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Arial"/>
                <a:ea typeface="Arial"/>
              </a:rPr>
              <a:t>Object-Oriented</a:t>
            </a:r>
            <a:endParaRPr b="0" lang="en-IN" sz="2800" spc="-1" strike="noStrike">
              <a:solidFill>
                <a:srgbClr val="000000"/>
              </a:solidFill>
              <a:latin typeface="Arial"/>
            </a:endParaRPr>
          </a:p>
        </p:txBody>
      </p:sp>
      <p:sp>
        <p:nvSpPr>
          <p:cNvPr id="595" name="PlaceHolder 2"/>
          <p:cNvSpPr>
            <a:spLocks noGrp="1"/>
          </p:cNvSpPr>
          <p:nvPr>
            <p:ph/>
          </p:nvPr>
        </p:nvSpPr>
        <p:spPr>
          <a:xfrm>
            <a:off x="360000" y="1080000"/>
            <a:ext cx="9355320" cy="3595320"/>
          </a:xfrm>
          <a:prstGeom prst="rect">
            <a:avLst/>
          </a:prstGeom>
          <a:noFill/>
          <a:ln w="0">
            <a:noFill/>
          </a:ln>
        </p:spPr>
        <p:txBody>
          <a:bodyPr lIns="0" rIns="0" tIns="0" bIns="0" anchor="t">
            <a:normAutofit fontScale="91000"/>
          </a:bodyPr>
          <a:p>
            <a:pPr marL="480240" indent="-360360">
              <a:lnSpc>
                <a:spcPct val="100000"/>
              </a:lnSpc>
              <a:spcBef>
                <a:spcPts val="1001"/>
              </a:spcBef>
              <a:buClr>
                <a:srgbClr val="000000"/>
              </a:buClr>
              <a:buSzPct val="45000"/>
              <a:buFont typeface="Noto Sans Symbols"/>
              <a:buChar char="●"/>
            </a:pPr>
            <a:r>
              <a:rPr b="0" lang="en-IN" sz="2600" spc="-1" strike="noStrike">
                <a:solidFill>
                  <a:srgbClr val="000000"/>
                </a:solidFill>
                <a:latin typeface="Arial"/>
                <a:ea typeface="Arial"/>
              </a:rPr>
              <a:t>In Java, everything is an object which has some data and behaviour. Java can be easily extended as it is based on Object Model. Following are some basic concept of OOP's.</a:t>
            </a:r>
            <a:endParaRPr b="0" lang="en-IN" sz="2600" spc="-1" strike="noStrike">
              <a:solidFill>
                <a:srgbClr val="000000"/>
              </a:solidFill>
              <a:latin typeface="Arial"/>
            </a:endParaRPr>
          </a:p>
          <a:p>
            <a:pPr marL="480240" indent="-36036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Class – Objects – Methods</a:t>
            </a:r>
            <a:endParaRPr b="0" lang="en-IN" sz="2600" spc="-1" strike="noStrike">
              <a:solidFill>
                <a:srgbClr val="000000"/>
              </a:solidFill>
              <a:latin typeface="Arial"/>
            </a:endParaRPr>
          </a:p>
          <a:p>
            <a:pPr marL="480240" indent="-36036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Encapsulation ( Data Hiding)</a:t>
            </a:r>
            <a:endParaRPr b="0" lang="en-IN" sz="2600" spc="-1" strike="noStrike">
              <a:solidFill>
                <a:srgbClr val="000000"/>
              </a:solidFill>
              <a:latin typeface="Arial"/>
            </a:endParaRPr>
          </a:p>
          <a:p>
            <a:pPr marL="480240" indent="-36036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Abstraction</a:t>
            </a:r>
            <a:endParaRPr b="0" lang="en-IN" sz="2600" spc="-1" strike="noStrike">
              <a:solidFill>
                <a:srgbClr val="000000"/>
              </a:solidFill>
              <a:latin typeface="Arial"/>
            </a:endParaRPr>
          </a:p>
          <a:p>
            <a:pPr marL="480240" indent="-36036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Inheritance</a:t>
            </a:r>
            <a:endParaRPr b="0" lang="en-IN" sz="2600" spc="-1" strike="noStrike">
              <a:solidFill>
                <a:srgbClr val="000000"/>
              </a:solidFill>
              <a:latin typeface="Arial"/>
            </a:endParaRPr>
          </a:p>
          <a:p>
            <a:pPr marL="480240" indent="-36036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Polymorphism</a:t>
            </a:r>
            <a:endParaRPr b="0" lang="en-IN" sz="2600" spc="-1" strike="noStrike">
              <a:solidFill>
                <a:srgbClr val="000000"/>
              </a:solidFill>
              <a:latin typeface="Arial"/>
            </a:endParaRPr>
          </a:p>
          <a:p>
            <a:pPr marL="253800" indent="0">
              <a:lnSpc>
                <a:spcPct val="100000"/>
              </a:lnSpc>
              <a:spcBef>
                <a:spcPts val="1417"/>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Arial"/>
                <a:ea typeface="Arial"/>
              </a:rPr>
              <a:t>Robust</a:t>
            </a:r>
            <a:endParaRPr b="0" lang="en-IN" sz="2800" spc="-1" strike="noStrike">
              <a:solidFill>
                <a:srgbClr val="000000"/>
              </a:solidFill>
              <a:latin typeface="Arial"/>
            </a:endParaRPr>
          </a:p>
        </p:txBody>
      </p:sp>
      <p:sp>
        <p:nvSpPr>
          <p:cNvPr id="597"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IN" sz="2600" spc="-1" strike="noStrike">
                <a:solidFill>
                  <a:srgbClr val="000000"/>
                </a:solidFill>
                <a:latin typeface="Arial"/>
                <a:ea typeface="Arial"/>
              </a:rPr>
              <a:t>Java is often praised for its robustness, which refers to its ability to handle errors, exceptional conditions gracefully while ensuring the stability and reliability of the software.</a:t>
            </a:r>
            <a:endParaRPr b="0" lang="en-IN" sz="2600" spc="-1" strike="noStrike">
              <a:solidFill>
                <a:srgbClr val="000000"/>
              </a:solidFill>
              <a:latin typeface="Arial"/>
            </a:endParaRPr>
          </a:p>
          <a:p>
            <a:pPr marL="432000" indent="0">
              <a:lnSpc>
                <a:spcPct val="100000"/>
              </a:lnSpc>
              <a:spcBef>
                <a:spcPts val="1417"/>
              </a:spcBef>
              <a:buNone/>
              <a:tabLst>
                <a:tab algn="l" pos="0"/>
              </a:tabLst>
            </a:pPr>
            <a:r>
              <a:rPr b="0" lang="en-IN" sz="2600" spc="-1" strike="noStrike">
                <a:solidFill>
                  <a:srgbClr val="000000"/>
                </a:solidFill>
                <a:latin typeface="Arial"/>
                <a:ea typeface="Arial"/>
              </a:rPr>
              <a:t>Well tested and maintained standard library, statically type checking, structured exception handling, Automatic memory management, etc.. are some features which provides robustness.</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3200" spc="-1" strike="noStrike">
                <a:solidFill>
                  <a:srgbClr val="000000"/>
                </a:solidFill>
                <a:latin typeface="Arial"/>
                <a:ea typeface="Arial"/>
              </a:rPr>
              <a:t>Platform-independent</a:t>
            </a:r>
            <a:endParaRPr b="0" lang="en-IN" sz="3200" spc="-1" strike="noStrike">
              <a:solidFill>
                <a:srgbClr val="000000"/>
              </a:solidFill>
              <a:latin typeface="Arial"/>
            </a:endParaRPr>
          </a:p>
        </p:txBody>
      </p:sp>
      <p:sp>
        <p:nvSpPr>
          <p:cNvPr id="599" name="PlaceHolder 2"/>
          <p:cNvSpPr>
            <a:spLocks noGrp="1"/>
          </p:cNvSpPr>
          <p:nvPr>
            <p:ph/>
          </p:nvPr>
        </p:nvSpPr>
        <p:spPr>
          <a:xfrm>
            <a:off x="360000" y="1080000"/>
            <a:ext cx="9355320" cy="3595320"/>
          </a:xfrm>
          <a:prstGeom prst="rect">
            <a:avLst/>
          </a:prstGeom>
          <a:noFill/>
          <a:ln w="0">
            <a:noFill/>
          </a:ln>
        </p:spPr>
        <p:txBody>
          <a:bodyPr lIns="0" rIns="0" tIns="0" bIns="0" anchor="t">
            <a:normAutofit fontScale="96000"/>
          </a:bodyPr>
          <a:p>
            <a:pPr marL="432360" indent="-323640">
              <a:lnSpc>
                <a:spcPct val="100000"/>
              </a:lnSpc>
              <a:spcBef>
                <a:spcPts val="1001"/>
              </a:spcBef>
              <a:buClr>
                <a:srgbClr val="000000"/>
              </a:buClr>
              <a:buSzPct val="45000"/>
              <a:buFont typeface="Noto Sans Symbols"/>
              <a:buChar char="●"/>
            </a:pPr>
            <a:r>
              <a:rPr b="0" lang="en-IN" sz="2600" spc="-1" strike="noStrike">
                <a:solidFill>
                  <a:srgbClr val="000000"/>
                </a:solidFill>
                <a:latin typeface="Arial"/>
                <a:ea typeface="Arial"/>
              </a:rPr>
              <a:t>Java's platform independence, often referred to as “Write Once, Run Anywhere" (WORA), is one of its most significant advantages. </a:t>
            </a:r>
            <a:endParaRPr b="0" lang="en-IN" sz="2600" spc="-1" strike="noStrike">
              <a:solidFill>
                <a:srgbClr val="000000"/>
              </a:solidFill>
              <a:latin typeface="Arial"/>
            </a:endParaRPr>
          </a:p>
          <a:p>
            <a:pPr marL="432360" indent="-323640">
              <a:lnSpc>
                <a:spcPct val="100000"/>
              </a:lnSpc>
              <a:spcBef>
                <a:spcPts val="1001"/>
              </a:spcBef>
              <a:buClr>
                <a:srgbClr val="000000"/>
              </a:buClr>
              <a:buSzPct val="45000"/>
              <a:buFont typeface="Noto Sans Symbols"/>
              <a:buChar char="●"/>
            </a:pPr>
            <a:r>
              <a:rPr b="0" lang="en-IN" sz="2600" spc="-1" strike="noStrike">
                <a:solidFill>
                  <a:srgbClr val="000000"/>
                </a:solidFill>
                <a:latin typeface="Arial"/>
                <a:ea typeface="Arial"/>
              </a:rPr>
              <a:t>This feature is achieved through bytecode compilation and platform specific Java Virtual Machine(JVM) execution.</a:t>
            </a:r>
            <a:endParaRPr b="0" lang="en-IN" sz="2600" spc="-1" strike="noStrike">
              <a:solidFill>
                <a:srgbClr val="000000"/>
              </a:solidFill>
              <a:latin typeface="Arial"/>
            </a:endParaRPr>
          </a:p>
          <a:p>
            <a:pPr marL="432360" indent="-323640">
              <a:lnSpc>
                <a:spcPct val="100000"/>
              </a:lnSpc>
              <a:spcBef>
                <a:spcPts val="1417"/>
              </a:spcBef>
              <a:buClr>
                <a:srgbClr val="000000"/>
              </a:buClr>
              <a:buSzPct val="45000"/>
              <a:buFont typeface="Noto Sans Symbols"/>
              <a:buChar char="●"/>
            </a:pPr>
            <a:r>
              <a:rPr b="0" lang="en-IN" sz="2600" spc="-1" strike="noStrike">
                <a:solidFill>
                  <a:srgbClr val="000000"/>
                </a:solidFill>
                <a:latin typeface="Arial"/>
                <a:ea typeface="Arial"/>
              </a:rPr>
              <a:t> </a:t>
            </a:r>
            <a:r>
              <a:rPr b="0" lang="en-IN" sz="2600" spc="-1" strike="noStrike">
                <a:solidFill>
                  <a:srgbClr val="000000"/>
                </a:solidFill>
                <a:latin typeface="Arial"/>
                <a:ea typeface="Arial"/>
              </a:rPr>
              <a:t>On compilation Java program is compiled into bytecode. This bytecode is platform independent and can be run on any machine, having compatible Java Runtime Environment can run Java Programs.</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ea typeface="Arial"/>
              </a:rPr>
              <a:t>Platform -Independent Feature</a:t>
            </a:r>
            <a:endParaRPr b="0" lang="en-IN" sz="4400" spc="-1" strike="noStrike">
              <a:solidFill>
                <a:srgbClr val="000000"/>
              </a:solidFill>
              <a:latin typeface="Arial"/>
            </a:endParaRPr>
          </a:p>
        </p:txBody>
      </p:sp>
      <p:pic>
        <p:nvPicPr>
          <p:cNvPr id="601" name="Google Shape;425;p99" descr=""/>
          <p:cNvPicPr/>
          <p:nvPr/>
        </p:nvPicPr>
        <p:blipFill>
          <a:blip r:embed="rId1"/>
          <a:stretch/>
        </p:blipFill>
        <p:spPr>
          <a:xfrm>
            <a:off x="2178360" y="1084320"/>
            <a:ext cx="6460920" cy="35672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ea typeface="Arial"/>
              </a:rPr>
              <a:t>Bytecode</a:t>
            </a:r>
            <a:endParaRPr b="0" lang="en-IN" sz="4400" spc="-1" strike="noStrike">
              <a:solidFill>
                <a:srgbClr val="000000"/>
              </a:solidFill>
              <a:latin typeface="Arial"/>
            </a:endParaRPr>
          </a:p>
        </p:txBody>
      </p:sp>
      <p:sp>
        <p:nvSpPr>
          <p:cNvPr id="603" name="PlaceHolder 2"/>
          <p:cNvSpPr>
            <a:spLocks noGrp="1"/>
          </p:cNvSpPr>
          <p:nvPr>
            <p:ph/>
          </p:nvPr>
        </p:nvSpPr>
        <p:spPr>
          <a:xfrm>
            <a:off x="360000" y="1080000"/>
            <a:ext cx="9355320" cy="3595320"/>
          </a:xfrm>
          <a:prstGeom prst="rect">
            <a:avLst/>
          </a:prstGeom>
          <a:noFill/>
          <a:ln w="0">
            <a:noFill/>
          </a:ln>
        </p:spPr>
        <p:txBody>
          <a:bodyPr lIns="0" rIns="0" tIns="0" bIns="0" anchor="t">
            <a:normAutofit fontScale="82000"/>
          </a:bodyPr>
          <a:p>
            <a:pPr marL="354240" indent="0">
              <a:lnSpc>
                <a:spcPct val="100000"/>
              </a:lnSpc>
              <a:spcBef>
                <a:spcPts val="1001"/>
              </a:spcBef>
              <a:buNone/>
              <a:tabLst>
                <a:tab algn="l" pos="0"/>
              </a:tabLst>
            </a:pPr>
            <a:r>
              <a:rPr b="0" lang="en-IN" sz="2800" spc="-1" strike="noStrike">
                <a:solidFill>
                  <a:srgbClr val="000000"/>
                </a:solidFill>
                <a:latin typeface="Arial"/>
                <a:ea typeface="Arial"/>
              </a:rPr>
              <a:t>Bytecode is the intermediate representation of a Java program, allowing a JVM to translate a program into machine-level instructions. </a:t>
            </a:r>
            <a:endParaRPr b="0" lang="en-IN" sz="2800" spc="-1" strike="noStrike">
              <a:solidFill>
                <a:srgbClr val="000000"/>
              </a:solidFill>
              <a:latin typeface="Arial"/>
            </a:endParaRPr>
          </a:p>
          <a:p>
            <a:pPr marL="354240" indent="0">
              <a:lnSpc>
                <a:spcPct val="100000"/>
              </a:lnSpc>
              <a:spcBef>
                <a:spcPts val="1417"/>
              </a:spcBef>
              <a:buNone/>
              <a:tabLst>
                <a:tab algn="l" pos="0"/>
              </a:tabLst>
            </a:pPr>
            <a:r>
              <a:rPr b="0" lang="en-IN" sz="2800" spc="-1" strike="noStrike">
                <a:solidFill>
                  <a:srgbClr val="000000"/>
                </a:solidFill>
                <a:latin typeface="Arial"/>
                <a:ea typeface="Arial"/>
              </a:rPr>
              <a:t>When a Java program is compiled, bytecode is generated in the form of a . class file</a:t>
            </a:r>
            <a:endParaRPr b="0" lang="en-IN" sz="2800" spc="-1" strike="noStrike">
              <a:solidFill>
                <a:srgbClr val="000000"/>
              </a:solidFill>
              <a:latin typeface="Arial"/>
            </a:endParaRPr>
          </a:p>
          <a:p>
            <a:pPr marL="354240" indent="0">
              <a:lnSpc>
                <a:spcPct val="100000"/>
              </a:lnSpc>
              <a:spcBef>
                <a:spcPts val="1417"/>
              </a:spcBef>
              <a:buNone/>
              <a:tabLst>
                <a:tab algn="l" pos="0"/>
              </a:tabLst>
            </a:pPr>
            <a:r>
              <a:rPr b="0" lang="en-IN" sz="2800" spc="-1" strike="noStrike">
                <a:solidFill>
                  <a:srgbClr val="000000"/>
                </a:solidFill>
                <a:latin typeface="Arial"/>
                <a:ea typeface="Arial"/>
              </a:rPr>
              <a:t>Java bytecode serves as a bridge between the platform-independent Java source code and the platform-specific machine code executed by the CPU. </a:t>
            </a:r>
            <a:endParaRPr b="0" lang="en-IN" sz="2800" spc="-1" strike="noStrike">
              <a:solidFill>
                <a:srgbClr val="000000"/>
              </a:solidFill>
              <a:latin typeface="Arial"/>
            </a:endParaRPr>
          </a:p>
          <a:p>
            <a:pPr marL="354240" indent="0">
              <a:lnSpc>
                <a:spcPct val="100000"/>
              </a:lnSpc>
              <a:spcBef>
                <a:spcPts val="1417"/>
              </a:spcBef>
              <a:buNone/>
              <a:tabLst>
                <a:tab algn="l" pos="0"/>
              </a:tabLst>
            </a:pPr>
            <a:r>
              <a:rPr b="0" lang="en-IN" sz="2800" spc="-1" strike="noStrike">
                <a:solidFill>
                  <a:srgbClr val="000000"/>
                </a:solidFill>
                <a:latin typeface="Arial"/>
                <a:ea typeface="Arial"/>
              </a:rPr>
              <a:t>It allows Java developers to write code once and run it anywhere, as long as there is a JVM compatible with the target platform.</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000000"/>
                </a:solidFill>
                <a:latin typeface="Arial"/>
                <a:ea typeface="Arial"/>
              </a:rPr>
              <a:t>Simple Memory Management</a:t>
            </a:r>
            <a:endParaRPr b="0" lang="en-IN" sz="3200" spc="-1" strike="noStrike">
              <a:solidFill>
                <a:srgbClr val="000000"/>
              </a:solidFill>
              <a:latin typeface="Arial"/>
            </a:endParaRPr>
          </a:p>
        </p:txBody>
      </p:sp>
      <p:sp>
        <p:nvSpPr>
          <p:cNvPr id="605"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324000">
              <a:lnSpc>
                <a:spcPct val="100000"/>
              </a:lnSpc>
              <a:spcBef>
                <a:spcPts val="1001"/>
              </a:spcBef>
              <a:buClr>
                <a:srgbClr val="000000"/>
              </a:buClr>
              <a:buFont typeface="Noto Sans Symbols"/>
              <a:buChar char="●"/>
            </a:pPr>
            <a:r>
              <a:rPr b="0" lang="en-IN" sz="2600" spc="-1" strike="noStrike">
                <a:solidFill>
                  <a:srgbClr val="000000"/>
                </a:solidFill>
                <a:latin typeface="Arial"/>
                <a:ea typeface="Arial"/>
              </a:rPr>
              <a:t>Java memory management mechanisms automatically free the memories whenever the need arises, so you don’t have to do it yourself. </a:t>
            </a:r>
            <a:endParaRPr b="0" lang="en-IN" sz="2600" spc="-1" strike="noStrike">
              <a:solidFill>
                <a:srgbClr val="000000"/>
              </a:solidFill>
              <a:latin typeface="Arial"/>
            </a:endParaRPr>
          </a:p>
          <a:p>
            <a:pPr marL="432000" indent="-324000">
              <a:lnSpc>
                <a:spcPct val="100000"/>
              </a:lnSpc>
              <a:spcBef>
                <a:spcPts val="1060"/>
              </a:spcBef>
              <a:buClr>
                <a:srgbClr val="000000"/>
              </a:buClr>
              <a:buFont typeface="Noto Sans Symbols"/>
              <a:buChar char="●"/>
            </a:pPr>
            <a:r>
              <a:rPr b="0" lang="en-IN" sz="2600" spc="-1" strike="noStrike">
                <a:solidFill>
                  <a:srgbClr val="000000"/>
                </a:solidFill>
                <a:latin typeface="Arial"/>
                <a:ea typeface="Arial"/>
              </a:rPr>
              <a:t>This automated system makes your job easier, and allows you to focus on the finer details of your application development.</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000000"/>
                </a:solidFill>
                <a:latin typeface="Arial"/>
                <a:ea typeface="Arial"/>
              </a:rPr>
              <a:t>Security</a:t>
            </a:r>
            <a:endParaRPr b="0" lang="en-IN" sz="3600" spc="-1" strike="noStrike">
              <a:solidFill>
                <a:srgbClr val="000000"/>
              </a:solidFill>
              <a:latin typeface="Arial"/>
            </a:endParaRPr>
          </a:p>
        </p:txBody>
      </p:sp>
      <p:sp>
        <p:nvSpPr>
          <p:cNvPr id="607" name="PlaceHolder 2"/>
          <p:cNvSpPr>
            <a:spLocks noGrp="1"/>
          </p:cNvSpPr>
          <p:nvPr>
            <p:ph/>
          </p:nvPr>
        </p:nvSpPr>
        <p:spPr>
          <a:xfrm>
            <a:off x="504000" y="1326600"/>
            <a:ext cx="4175280" cy="3287880"/>
          </a:xfrm>
          <a:prstGeom prst="rect">
            <a:avLst/>
          </a:prstGeom>
          <a:noFill/>
          <a:ln w="0">
            <a:noFill/>
          </a:ln>
        </p:spPr>
        <p:txBody>
          <a:bodyPr lIns="0" rIns="0" tIns="0" bIns="0" anchor="t">
            <a:normAutofit fontScale="63000"/>
          </a:bodyPr>
          <a:p>
            <a:pPr marL="143280" indent="0">
              <a:lnSpc>
                <a:spcPct val="100000"/>
              </a:lnSpc>
              <a:spcBef>
                <a:spcPts val="1001"/>
              </a:spcBef>
              <a:buNone/>
              <a:tabLst>
                <a:tab algn="l" pos="0"/>
              </a:tabLst>
            </a:pPr>
            <a:endParaRPr b="0" lang="en-IN" sz="3200" spc="-1" strike="noStrike">
              <a:solidFill>
                <a:srgbClr val="000000"/>
              </a:solidFill>
              <a:latin typeface="Arial"/>
            </a:endParaRPr>
          </a:p>
          <a:p>
            <a:pPr marL="272160" indent="0">
              <a:lnSpc>
                <a:spcPct val="100000"/>
              </a:lnSpc>
              <a:spcBef>
                <a:spcPts val="1060"/>
              </a:spcBef>
              <a:buNone/>
              <a:tabLst>
                <a:tab algn="l" pos="0"/>
              </a:tabLst>
            </a:pPr>
            <a:r>
              <a:rPr b="0" lang="en-IN" sz="3030" spc="-1" strike="noStrike">
                <a:solidFill>
                  <a:srgbClr val="000000"/>
                </a:solidFill>
                <a:latin typeface="Arial"/>
                <a:ea typeface="Arial"/>
              </a:rPr>
              <a:t>Java is secure because Java programs run inside a virtual machine which is known as a sandbox(It’s own runtime environment). </a:t>
            </a:r>
            <a:endParaRPr b="0" lang="en-IN" sz="3030" spc="-1" strike="noStrike">
              <a:solidFill>
                <a:srgbClr val="000000"/>
              </a:solidFill>
              <a:latin typeface="Arial"/>
            </a:endParaRPr>
          </a:p>
          <a:p>
            <a:pPr marL="272160" indent="0">
              <a:lnSpc>
                <a:spcPct val="100000"/>
              </a:lnSpc>
              <a:spcBef>
                <a:spcPts val="1060"/>
              </a:spcBef>
              <a:buNone/>
              <a:tabLst>
                <a:tab algn="l" pos="0"/>
              </a:tabLst>
            </a:pPr>
            <a:r>
              <a:rPr b="0" lang="en-IN" sz="3030" spc="-1" strike="noStrike">
                <a:solidFill>
                  <a:srgbClr val="000000"/>
                </a:solidFill>
                <a:latin typeface="Arial"/>
                <a:ea typeface="Arial"/>
              </a:rPr>
              <a:t>Java does not support pointer. Byte-code verifier checks the code fragments for illegal code access that can violate access right to object.</a:t>
            </a:r>
            <a:endParaRPr b="0" lang="en-IN" sz="3030" spc="-1" strike="noStrike">
              <a:solidFill>
                <a:srgbClr val="000000"/>
              </a:solidFill>
              <a:latin typeface="Arial"/>
            </a:endParaRPr>
          </a:p>
        </p:txBody>
      </p:sp>
      <p:graphicFrame>
        <p:nvGraphicFramePr>
          <p:cNvPr id="608" name=""/>
          <p:cNvGraphicFramePr/>
          <p:nvPr/>
        </p:nvGraphicFramePr>
        <p:xfrm>
          <a:off x="5155920" y="1128600"/>
          <a:ext cx="4420080" cy="3291840"/>
        </p:xfrm>
        <a:graphic>
          <a:graphicData uri="http://schemas.openxmlformats.org/drawingml/2006/chart">
            <c:chart xmlns:c="http://schemas.openxmlformats.org/drawingml/2006/chart" xmlns:r="http://schemas.openxmlformats.org/officeDocument/2006/relationships" r:id="rId1"/>
          </a:graphicData>
        </a:graphic>
      </p:graphicFrame>
      <p:pic>
        <p:nvPicPr>
          <p:cNvPr id="609" name="" descr=""/>
          <p:cNvPicPr/>
          <p:nvPr/>
        </p:nvPicPr>
        <p:blipFill>
          <a:blip r:embed="rId2"/>
          <a:stretch/>
        </p:blipFill>
        <p:spPr>
          <a:xfrm>
            <a:off x="4860000" y="1260000"/>
            <a:ext cx="4499280" cy="33231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3200" spc="-1" strike="noStrike">
                <a:solidFill>
                  <a:srgbClr val="000000"/>
                </a:solidFill>
                <a:latin typeface="Arial"/>
                <a:ea typeface="Arial"/>
              </a:rPr>
              <a:t>Multithreading</a:t>
            </a:r>
            <a:endParaRPr b="0" lang="en-IN" sz="3200" spc="-1" strike="noStrike">
              <a:solidFill>
                <a:srgbClr val="000000"/>
              </a:solidFill>
              <a:latin typeface="Arial"/>
            </a:endParaRPr>
          </a:p>
        </p:txBody>
      </p:sp>
      <p:sp>
        <p:nvSpPr>
          <p:cNvPr id="611"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001"/>
              </a:spcBef>
              <a:buNone/>
              <a:tabLst>
                <a:tab algn="l" pos="0"/>
              </a:tabLst>
            </a:pPr>
            <a:r>
              <a:rPr b="0" lang="en-IN" sz="2800" spc="-1" strike="noStrike">
                <a:solidFill>
                  <a:srgbClr val="000000"/>
                </a:solidFill>
                <a:latin typeface="Arial"/>
                <a:ea typeface="Arial"/>
              </a:rPr>
              <a:t>Java multithreading feature makes it possible to write program that can do many tasks simultaneously. </a:t>
            </a:r>
            <a:endParaRPr b="0" lang="en-IN" sz="2800" spc="-1" strike="noStrike">
              <a:solidFill>
                <a:srgbClr val="000000"/>
              </a:solidFill>
              <a:latin typeface="Arial"/>
            </a:endParaRPr>
          </a:p>
          <a:p>
            <a:pPr marL="432000" indent="0">
              <a:lnSpc>
                <a:spcPct val="100000"/>
              </a:lnSpc>
              <a:spcBef>
                <a:spcPts val="1001"/>
              </a:spcBef>
              <a:buNone/>
              <a:tabLst>
                <a:tab algn="l" pos="0"/>
              </a:tabLst>
            </a:pPr>
            <a:r>
              <a:rPr b="0" lang="en-IN" sz="2800" spc="-1" strike="noStrike">
                <a:solidFill>
                  <a:srgbClr val="000000"/>
                </a:solidFill>
                <a:latin typeface="Arial"/>
                <a:ea typeface="Arial"/>
              </a:rPr>
              <a:t>Benefit of multithreading is that it utilizes same memory and other resources to execute multiple threads at the same time, like While typing, grammatical errors are checked along.</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Arial"/>
                <a:ea typeface="Arial"/>
              </a:rPr>
              <a:t>Portable and Architectural Nuetral</a:t>
            </a:r>
            <a:endParaRPr b="0" lang="en-IN" sz="2800" spc="-1" strike="noStrike">
              <a:solidFill>
                <a:srgbClr val="000000"/>
              </a:solidFill>
              <a:latin typeface="Arial"/>
            </a:endParaRPr>
          </a:p>
        </p:txBody>
      </p:sp>
      <p:sp>
        <p:nvSpPr>
          <p:cNvPr id="613"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001"/>
              </a:spcBef>
              <a:buNone/>
              <a:tabLst>
                <a:tab algn="l" pos="0"/>
              </a:tabLst>
            </a:pPr>
            <a:r>
              <a:rPr b="0" lang="en-IN" sz="3200" spc="-1" strike="noStrike">
                <a:solidFill>
                  <a:srgbClr val="000000"/>
                </a:solidFill>
                <a:latin typeface="Arial"/>
                <a:ea typeface="Arial"/>
              </a:rPr>
              <a:t>Java Byte code can be carried to any platform. No platform specific(dependent) features features. </a:t>
            </a:r>
            <a:endParaRPr b="0" lang="en-IN" sz="3200" spc="-1" strike="noStrike">
              <a:solidFill>
                <a:srgbClr val="000000"/>
              </a:solidFill>
              <a:latin typeface="Arial"/>
            </a:endParaRPr>
          </a:p>
          <a:p>
            <a:pPr marL="432000" indent="0">
              <a:lnSpc>
                <a:spcPct val="100000"/>
              </a:lnSpc>
              <a:spcBef>
                <a:spcPts val="1001"/>
              </a:spcBef>
              <a:buNone/>
              <a:tabLst>
                <a:tab algn="l" pos="0"/>
              </a:tabLst>
            </a:pPr>
            <a:r>
              <a:rPr b="0" lang="en-IN" sz="3200" spc="-1" strike="noStrike">
                <a:solidFill>
                  <a:srgbClr val="000000"/>
                </a:solidFill>
                <a:latin typeface="Arial"/>
                <a:ea typeface="Arial"/>
              </a:rPr>
              <a:t>Everything related to storage is predefined, example: fixed size of primitive data types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756000" y="1761480"/>
            <a:ext cx="8566920" cy="121356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572" name="PlaceHolder 2"/>
          <p:cNvSpPr>
            <a:spLocks noGrp="1"/>
          </p:cNvSpPr>
          <p:nvPr>
            <p:ph/>
          </p:nvPr>
        </p:nvSpPr>
        <p:spPr>
          <a:xfrm>
            <a:off x="287640" y="671400"/>
            <a:ext cx="9286560" cy="328716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graphicFrame>
        <p:nvGraphicFramePr>
          <p:cNvPr id="573" name="Table 489"/>
          <p:cNvGraphicFramePr/>
          <p:nvPr/>
        </p:nvGraphicFramePr>
        <p:xfrm>
          <a:off x="684720" y="1388160"/>
          <a:ext cx="8773920" cy="2647080"/>
        </p:xfrm>
        <a:graphic>
          <a:graphicData uri="http://schemas.openxmlformats.org/drawingml/2006/table">
            <a:tbl>
              <a:tblPr/>
              <a:tblGrid>
                <a:gridCol w="481320"/>
                <a:gridCol w="475560"/>
                <a:gridCol w="469440"/>
                <a:gridCol w="469080"/>
                <a:gridCol w="1105920"/>
                <a:gridCol w="869040"/>
                <a:gridCol w="218880"/>
                <a:gridCol w="569880"/>
                <a:gridCol w="967320"/>
                <a:gridCol w="788040"/>
                <a:gridCol w="977400"/>
                <a:gridCol w="1382400"/>
              </a:tblGrid>
              <a:tr h="214200">
                <a:tc gridSpan="7">
                  <a:txBody>
                    <a:bodyPr lIns="36000" rIns="36000" anchor="t">
                      <a:noAutofit/>
                    </a:bodyPr>
                    <a:p>
                      <a:pPr>
                        <a:lnSpc>
                          <a:spcPct val="100000"/>
                        </a:lnSpc>
                      </a:pPr>
                      <a:r>
                        <a:rPr b="1" lang="en-IN" sz="1490" spc="-1" strike="noStrike">
                          <a:solidFill>
                            <a:srgbClr val="000000"/>
                          </a:solidFill>
                          <a:latin typeface="Arial"/>
                          <a:ea typeface="DejaVu Sans"/>
                        </a:rPr>
                        <a:t>Pandit Deendayal Energy University</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36000" rIns="36000" anchor="t">
                      <a:noAutofit/>
                    </a:bodyPr>
                    <a:p>
                      <a:pPr algn="r">
                        <a:lnSpc>
                          <a:spcPct val="100000"/>
                        </a:lnSpc>
                      </a:pPr>
                      <a:r>
                        <a:rPr b="1" lang="en-IN" sz="1490" spc="-1" strike="noStrike">
                          <a:solidFill>
                            <a:srgbClr val="000000"/>
                          </a:solidFill>
                          <a:latin typeface="Arial"/>
                          <a:ea typeface="DejaVu Sans"/>
                        </a:rPr>
                        <a:t>School of Technology</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639000">
                <a:tc gridSpan="5">
                  <a:txBody>
                    <a:bodyPr lIns="36000" rIns="36000" anchor="t">
                      <a:noAutofit/>
                    </a:bodyPr>
                    <a:p>
                      <a:pPr algn="ctr">
                        <a:lnSpc>
                          <a:spcPct val="100000"/>
                        </a:lnSpc>
                      </a:pPr>
                      <a:r>
                        <a:rPr b="1" lang="en-IN" sz="1490" spc="-1" strike="noStrike">
                          <a:solidFill>
                            <a:srgbClr val="000000"/>
                          </a:solidFill>
                          <a:latin typeface="Arial"/>
                          <a:ea typeface="DejaVu Sans"/>
                        </a:rPr>
                        <a:t>23CP201T</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7">
                  <a:txBody>
                    <a:bodyPr lIns="36000" rIns="36000" anchor="t">
                      <a:noAutofit/>
                    </a:bodyPr>
                    <a:p>
                      <a:pPr algn="ctr">
                        <a:lnSpc>
                          <a:spcPct val="100000"/>
                        </a:lnSpc>
                      </a:pPr>
                      <a:r>
                        <a:rPr b="1" lang="en-IN" sz="1490" spc="-1" strike="noStrike">
                          <a:solidFill>
                            <a:srgbClr val="000000"/>
                          </a:solidFill>
                          <a:latin typeface="Arial"/>
                          <a:ea typeface="DejaVu Sans"/>
                        </a:rPr>
                        <a:t>Introduction to Programming with Java -23CP201T</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5680">
                <a:tc gridSpan="5">
                  <a:txBody>
                    <a:bodyPr lIns="36000" rIns="36000" anchor="t">
                      <a:noAutofit/>
                    </a:bodyPr>
                    <a:p>
                      <a:pPr algn="ctr">
                        <a:lnSpc>
                          <a:spcPct val="100000"/>
                        </a:lnSpc>
                      </a:pPr>
                      <a:r>
                        <a:rPr b="1" lang="en-IN" sz="1490" spc="-1" strike="noStrike">
                          <a:solidFill>
                            <a:srgbClr val="000000"/>
                          </a:solidFill>
                          <a:latin typeface="Arial"/>
                          <a:ea typeface="DejaVu Sans"/>
                        </a:rPr>
                        <a:t>Teaching Scheme</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7">
                  <a:txBody>
                    <a:bodyPr lIns="36000" rIns="36000" anchor="t">
                      <a:noAutofit/>
                    </a:bodyPr>
                    <a:p>
                      <a:pPr algn="ctr">
                        <a:lnSpc>
                          <a:spcPct val="100000"/>
                        </a:lnSpc>
                      </a:pPr>
                      <a:r>
                        <a:rPr b="1" lang="en-IN" sz="1490" spc="-1" strike="noStrike">
                          <a:solidFill>
                            <a:srgbClr val="000000"/>
                          </a:solidFill>
                          <a:latin typeface="Arial"/>
                          <a:ea typeface="DejaVu Sans"/>
                        </a:rPr>
                        <a:t>Examination Scheme</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5680">
                <a:tc rowSpan="2">
                  <a:txBody>
                    <a:bodyPr lIns="36000" rIns="36000" anchor="t">
                      <a:noAutofit/>
                    </a:bodyPr>
                    <a:p>
                      <a:pPr algn="ctr">
                        <a:lnSpc>
                          <a:spcPct val="100000"/>
                        </a:lnSpc>
                      </a:pPr>
                      <a:r>
                        <a:rPr b="1" lang="en-IN" sz="1490" spc="-1" strike="noStrike">
                          <a:solidFill>
                            <a:srgbClr val="000000"/>
                          </a:solidFill>
                          <a:latin typeface="Arial"/>
                          <a:ea typeface="DejaVu Sans"/>
                        </a:rPr>
                        <a:t>L</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rowSpan="2">
                  <a:txBody>
                    <a:bodyPr lIns="36000" rIns="36000" anchor="t">
                      <a:noAutofit/>
                    </a:bodyPr>
                    <a:p>
                      <a:pPr algn="ctr">
                        <a:lnSpc>
                          <a:spcPct val="100000"/>
                        </a:lnSpc>
                      </a:pPr>
                      <a:r>
                        <a:rPr b="1" lang="en-IN" sz="1490" spc="-1" strike="noStrike">
                          <a:solidFill>
                            <a:srgbClr val="000000"/>
                          </a:solidFill>
                          <a:latin typeface="Arial"/>
                          <a:ea typeface="DejaVu Sans"/>
                        </a:rPr>
                        <a:t>T</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rowSpan="2">
                  <a:txBody>
                    <a:bodyPr lIns="36000" rIns="36000" anchor="t">
                      <a:noAutofit/>
                    </a:bodyPr>
                    <a:p>
                      <a:pPr algn="ctr">
                        <a:lnSpc>
                          <a:spcPct val="100000"/>
                        </a:lnSpc>
                      </a:pPr>
                      <a:r>
                        <a:rPr b="1" lang="en-IN" sz="1490" spc="-1" strike="noStrike">
                          <a:solidFill>
                            <a:srgbClr val="000000"/>
                          </a:solidFill>
                          <a:latin typeface="Arial"/>
                          <a:ea typeface="DejaVu Sans"/>
                        </a:rPr>
                        <a:t>P</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rowSpan="2">
                  <a:txBody>
                    <a:bodyPr lIns="36000" rIns="36000" anchor="t">
                      <a:noAutofit/>
                    </a:bodyPr>
                    <a:p>
                      <a:pPr algn="ctr">
                        <a:lnSpc>
                          <a:spcPct val="100000"/>
                        </a:lnSpc>
                      </a:pPr>
                      <a:r>
                        <a:rPr b="1" lang="en-IN" sz="1490" spc="-1" strike="noStrike">
                          <a:solidFill>
                            <a:srgbClr val="000000"/>
                          </a:solidFill>
                          <a:latin typeface="Arial"/>
                          <a:ea typeface="DejaVu Sans"/>
                        </a:rPr>
                        <a:t>C</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rowSpan="2">
                  <a:txBody>
                    <a:bodyPr lIns="36000" rIns="36000" anchor="t">
                      <a:noAutofit/>
                    </a:bodyPr>
                    <a:p>
                      <a:pPr algn="ctr">
                        <a:lnSpc>
                          <a:spcPct val="100000"/>
                        </a:lnSpc>
                      </a:pPr>
                      <a:r>
                        <a:rPr b="1" lang="en-IN" sz="1490" spc="-1" strike="noStrike">
                          <a:solidFill>
                            <a:srgbClr val="000000"/>
                          </a:solidFill>
                          <a:latin typeface="Arial"/>
                          <a:ea typeface="DejaVu Sans"/>
                        </a:rPr>
                        <a:t>Hrs/Week</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4">
                  <a:txBody>
                    <a:bodyPr lIns="36000" rIns="36000" anchor="t">
                      <a:noAutofit/>
                    </a:bodyPr>
                    <a:p>
                      <a:pPr algn="ctr">
                        <a:lnSpc>
                          <a:spcPct val="100000"/>
                        </a:lnSpc>
                      </a:pPr>
                      <a:r>
                        <a:rPr b="1" lang="en-IN" sz="1490" spc="-1" strike="noStrike">
                          <a:solidFill>
                            <a:srgbClr val="000000"/>
                          </a:solidFill>
                          <a:latin typeface="Arial"/>
                          <a:ea typeface="DejaVu Sans"/>
                        </a:rPr>
                        <a:t>Theory</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36000" rIns="36000" anchor="t">
                      <a:noAutofit/>
                    </a:bodyPr>
                    <a:p>
                      <a:pPr algn="ctr">
                        <a:lnSpc>
                          <a:spcPct val="100000"/>
                        </a:lnSpc>
                      </a:pPr>
                      <a:r>
                        <a:rPr b="1" lang="en-IN" sz="1490" spc="-1" strike="noStrike">
                          <a:solidFill>
                            <a:srgbClr val="000000"/>
                          </a:solidFill>
                          <a:latin typeface="Arial"/>
                          <a:ea typeface="DejaVu Sans"/>
                        </a:rPr>
                        <a:t>Practical</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36000" rIns="36000" anchor="t">
                      <a:noAutofit/>
                    </a:bodyPr>
                    <a:p>
                      <a:pPr algn="ctr">
                        <a:lnSpc>
                          <a:spcPct val="100000"/>
                        </a:lnSpc>
                      </a:pPr>
                      <a:r>
                        <a:rPr b="1" lang="en-IN" sz="1490" spc="-1" strike="noStrike">
                          <a:solidFill>
                            <a:srgbClr val="000000"/>
                          </a:solidFill>
                          <a:latin typeface="Arial"/>
                          <a:ea typeface="DejaVu Sans"/>
                        </a:rPr>
                        <a:t>Total</a:t>
                      </a:r>
                      <a:endParaRPr b="0" lang="en-IN" sz="1490" spc="-1" strike="noStrike">
                        <a:solidFill>
                          <a:srgbClr val="000000"/>
                        </a:solidFill>
                        <a:latin typeface="Arial"/>
                      </a:endParaRPr>
                    </a:p>
                    <a:p>
                      <a:pPr algn="ctr">
                        <a:lnSpc>
                          <a:spcPct val="100000"/>
                        </a:lnSpc>
                      </a:pPr>
                      <a:r>
                        <a:rPr b="1" lang="en-IN" sz="1490" spc="-1" strike="noStrike">
                          <a:solidFill>
                            <a:srgbClr val="000000"/>
                          </a:solidFill>
                          <a:latin typeface="Arial"/>
                          <a:ea typeface="DejaVu Sans"/>
                        </a:rPr>
                        <a:t>Marks</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6390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6000" rIns="36000" anchor="t">
                      <a:noAutofit/>
                    </a:bodyPr>
                    <a:p>
                      <a:pPr algn="ctr">
                        <a:lnSpc>
                          <a:spcPct val="100000"/>
                        </a:lnSpc>
                      </a:pPr>
                      <a:r>
                        <a:rPr b="1" lang="en-IN" sz="1490" spc="-1" strike="noStrike">
                          <a:solidFill>
                            <a:srgbClr val="000000"/>
                          </a:solidFill>
                          <a:latin typeface="Arial"/>
                          <a:ea typeface="DejaVu Sans"/>
                        </a:rPr>
                        <a:t>MS</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anchor="t">
                      <a:noAutofit/>
                    </a:bodyPr>
                    <a:p>
                      <a:pPr algn="ctr">
                        <a:lnSpc>
                          <a:spcPct val="100000"/>
                        </a:lnSpc>
                      </a:pPr>
                      <a:r>
                        <a:rPr b="1" lang="en-IN" sz="1490" spc="-1" strike="noStrike">
                          <a:solidFill>
                            <a:srgbClr val="000000"/>
                          </a:solidFill>
                          <a:latin typeface="Arial"/>
                          <a:ea typeface="DejaVu Sans"/>
                        </a:rPr>
                        <a:t>ES</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6000" rIns="36000" anchor="t">
                      <a:noAutofit/>
                    </a:bodyPr>
                    <a:p>
                      <a:pPr algn="ctr">
                        <a:lnSpc>
                          <a:spcPct val="100000"/>
                        </a:lnSpc>
                      </a:pPr>
                      <a:r>
                        <a:rPr b="1" lang="en-IN" sz="1490" spc="-1" strike="noStrike">
                          <a:solidFill>
                            <a:srgbClr val="000000"/>
                          </a:solidFill>
                          <a:latin typeface="Arial"/>
                          <a:ea typeface="DejaVu Sans"/>
                        </a:rPr>
                        <a:t>IA</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LW</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LE/Viva</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5680">
                <a:tc>
                  <a:txBody>
                    <a:bodyPr lIns="36000" rIns="36000" anchor="t">
                      <a:noAutofit/>
                    </a:bodyPr>
                    <a:p>
                      <a:pPr algn="ctr">
                        <a:lnSpc>
                          <a:spcPct val="100000"/>
                        </a:lnSpc>
                      </a:pPr>
                      <a:r>
                        <a:rPr b="1" lang="en-IN" sz="1490" spc="-1" strike="noStrike">
                          <a:solidFill>
                            <a:srgbClr val="000000"/>
                          </a:solidFill>
                          <a:latin typeface="Arial"/>
                          <a:ea typeface="DejaVu Sans"/>
                        </a:rPr>
                        <a:t>3</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0</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2</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4</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5</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25</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anchor="t">
                      <a:noAutofit/>
                    </a:bodyPr>
                    <a:p>
                      <a:pPr algn="ctr">
                        <a:lnSpc>
                          <a:spcPct val="100000"/>
                        </a:lnSpc>
                      </a:pPr>
                      <a:r>
                        <a:rPr b="1" lang="en-IN" sz="1490" spc="-1" strike="noStrike">
                          <a:solidFill>
                            <a:srgbClr val="000000"/>
                          </a:solidFill>
                          <a:latin typeface="Arial"/>
                          <a:ea typeface="DejaVu Sans"/>
                        </a:rPr>
                        <a:t>50</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6000" rIns="36000" anchor="t">
                      <a:noAutofit/>
                    </a:bodyPr>
                    <a:p>
                      <a:pPr algn="ctr">
                        <a:lnSpc>
                          <a:spcPct val="100000"/>
                        </a:lnSpc>
                      </a:pPr>
                      <a:r>
                        <a:rPr b="1" lang="en-IN" sz="1490" spc="-1" strike="noStrike">
                          <a:solidFill>
                            <a:srgbClr val="000000"/>
                          </a:solidFill>
                          <a:latin typeface="Arial"/>
                          <a:ea typeface="DejaVu Sans"/>
                        </a:rPr>
                        <a:t>25</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490" spc="-1" strike="noStrike">
                          <a:solidFill>
                            <a:srgbClr val="000000"/>
                          </a:solidFill>
                          <a:latin typeface="Arial"/>
                          <a:ea typeface="DejaVu Sans"/>
                        </a:rPr>
                        <a:t>100</a:t>
                      </a:r>
                      <a:endParaRPr b="0" lang="en-IN" sz="149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1" lang="en-IN" sz="3200" spc="-1" strike="noStrike">
                <a:solidFill>
                  <a:srgbClr val="000000"/>
                </a:solidFill>
                <a:latin typeface="Arial"/>
                <a:ea typeface="Arial"/>
              </a:rPr>
              <a:t>Distributed</a:t>
            </a:r>
            <a:endParaRPr b="0" lang="en-IN" sz="3200" spc="-1" strike="noStrike">
              <a:solidFill>
                <a:srgbClr val="000000"/>
              </a:solidFill>
              <a:latin typeface="Arial"/>
            </a:endParaRPr>
          </a:p>
        </p:txBody>
      </p:sp>
      <p:sp>
        <p:nvSpPr>
          <p:cNvPr id="615" name="PlaceHolder 2"/>
          <p:cNvSpPr>
            <a:spLocks noGrp="1"/>
          </p:cNvSpPr>
          <p:nvPr>
            <p:ph/>
          </p:nvPr>
        </p:nvSpPr>
        <p:spPr>
          <a:xfrm>
            <a:off x="360000" y="1080000"/>
            <a:ext cx="9355320" cy="3595320"/>
          </a:xfrm>
          <a:prstGeom prst="rect">
            <a:avLst/>
          </a:prstGeom>
          <a:noFill/>
          <a:ln w="0">
            <a:noFill/>
          </a:ln>
        </p:spPr>
        <p:txBody>
          <a:bodyPr lIns="0" rIns="0" tIns="0" bIns="0" anchor="t">
            <a:normAutofit fontScale="97000"/>
          </a:bodyPr>
          <a:p>
            <a:pPr marL="419040" indent="0">
              <a:lnSpc>
                <a:spcPct val="100000"/>
              </a:lnSpc>
              <a:spcBef>
                <a:spcPts val="1001"/>
              </a:spcBef>
              <a:buNone/>
              <a:tabLst>
                <a:tab algn="l" pos="0"/>
              </a:tabLst>
            </a:pPr>
            <a:r>
              <a:rPr b="0" lang="en-IN" sz="3200" spc="-1" strike="noStrike">
                <a:solidFill>
                  <a:srgbClr val="000000"/>
                </a:solidFill>
                <a:latin typeface="Arial"/>
                <a:ea typeface="Arial"/>
              </a:rPr>
              <a:t>Java is also a distributed language.</a:t>
            </a:r>
            <a:endParaRPr b="0" lang="en-IN" sz="3200" spc="-1" strike="noStrike">
              <a:solidFill>
                <a:srgbClr val="000000"/>
              </a:solidFill>
              <a:latin typeface="Arial"/>
            </a:endParaRPr>
          </a:p>
          <a:p>
            <a:pPr marL="419040" indent="0">
              <a:lnSpc>
                <a:spcPct val="100000"/>
              </a:lnSpc>
              <a:spcBef>
                <a:spcPts val="1001"/>
              </a:spcBef>
              <a:buNone/>
              <a:tabLst>
                <a:tab algn="l" pos="0"/>
              </a:tabLst>
            </a:pPr>
            <a:r>
              <a:rPr b="0" lang="en-IN" sz="3200" spc="-1" strike="noStrike">
                <a:solidFill>
                  <a:srgbClr val="000000"/>
                </a:solidFill>
                <a:latin typeface="Arial"/>
                <a:ea typeface="Arial"/>
              </a:rPr>
              <a:t>Programs can be designed to run on computer networks. </a:t>
            </a:r>
            <a:endParaRPr b="0" lang="en-IN" sz="3200" spc="-1" strike="noStrike">
              <a:solidFill>
                <a:srgbClr val="000000"/>
              </a:solidFill>
              <a:latin typeface="Arial"/>
            </a:endParaRPr>
          </a:p>
          <a:p>
            <a:pPr marL="419040" indent="0">
              <a:lnSpc>
                <a:spcPct val="100000"/>
              </a:lnSpc>
              <a:spcBef>
                <a:spcPts val="1001"/>
              </a:spcBef>
              <a:buNone/>
              <a:tabLst>
                <a:tab algn="l" pos="0"/>
              </a:tabLst>
            </a:pPr>
            <a:r>
              <a:rPr b="0" lang="en-IN" sz="3200" spc="-1" strike="noStrike">
                <a:solidFill>
                  <a:srgbClr val="000000"/>
                </a:solidFill>
                <a:latin typeface="Arial"/>
                <a:ea typeface="Arial"/>
              </a:rPr>
              <a:t>Java has a special class library for communicating using TCP/IP protocols. </a:t>
            </a:r>
            <a:endParaRPr b="0" lang="en-IN" sz="3200" spc="-1" strike="noStrike">
              <a:solidFill>
                <a:srgbClr val="000000"/>
              </a:solidFill>
              <a:latin typeface="Arial"/>
            </a:endParaRPr>
          </a:p>
          <a:p>
            <a:pPr marL="419040" indent="0">
              <a:lnSpc>
                <a:spcPct val="100000"/>
              </a:lnSpc>
              <a:spcBef>
                <a:spcPts val="1001"/>
              </a:spcBef>
              <a:buNone/>
              <a:tabLst>
                <a:tab algn="l" pos="0"/>
              </a:tabLst>
            </a:pPr>
            <a:r>
              <a:rPr b="0" lang="en-IN" sz="3200" spc="-1" strike="noStrike">
                <a:solidFill>
                  <a:srgbClr val="000000"/>
                </a:solidFill>
                <a:latin typeface="Arial"/>
                <a:ea typeface="Arial"/>
              </a:rPr>
              <a:t>Creating network connections is very much easy in Java as compared to C/C++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lnSpc>
                <a:spcPct val="100000"/>
              </a:lnSpc>
              <a:buNone/>
              <a:tabLst>
                <a:tab algn="l" pos="0"/>
              </a:tabLst>
            </a:pPr>
            <a:r>
              <a:rPr b="0" lang="en-IN" sz="3300" spc="-1" strike="noStrike">
                <a:solidFill>
                  <a:srgbClr val="ffffff"/>
                </a:solidFill>
                <a:latin typeface="Arial"/>
                <a:ea typeface="Arial"/>
              </a:rPr>
              <a:t>Java CodeFlow</a:t>
            </a:r>
            <a:endParaRPr b="0" lang="en-IN" sz="3300" spc="-1" strike="noStrike">
              <a:solidFill>
                <a:srgbClr val="000000"/>
              </a:solidFill>
              <a:latin typeface="Arial"/>
            </a:endParaRPr>
          </a:p>
        </p:txBody>
      </p:sp>
      <p:sp>
        <p:nvSpPr>
          <p:cNvPr id="617" name="PlaceHolder 2"/>
          <p:cNvSpPr>
            <a:spLocks noGrp="1"/>
          </p:cNvSpPr>
          <p:nvPr>
            <p:ph/>
          </p:nvPr>
        </p:nvSpPr>
        <p:spPr>
          <a:xfrm>
            <a:off x="360000" y="1080000"/>
            <a:ext cx="9355320" cy="3595320"/>
          </a:xfrm>
          <a:prstGeom prst="rect">
            <a:avLst/>
          </a:prstGeom>
          <a:noFill/>
          <a:ln w="0">
            <a:noFill/>
          </a:ln>
        </p:spPr>
        <p:txBody>
          <a:bodyPr lIns="0" rIns="0" tIns="0" bIns="0" anchor="t">
            <a:noAutofit/>
          </a:bodyPr>
          <a:p>
            <a:pPr indent="0">
              <a:spcBef>
                <a:spcPts val="1417"/>
              </a:spcBef>
              <a:buNone/>
            </a:pPr>
            <a:endParaRPr b="0" lang="en-IN" sz="1800" spc="-1" strike="noStrike">
              <a:solidFill>
                <a:srgbClr val="000000"/>
              </a:solidFill>
              <a:latin typeface="Arial"/>
            </a:endParaRPr>
          </a:p>
        </p:txBody>
      </p:sp>
      <p:pic>
        <p:nvPicPr>
          <p:cNvPr id="618" name="Google Shape;468;p106" descr=""/>
          <p:cNvPicPr/>
          <p:nvPr/>
        </p:nvPicPr>
        <p:blipFill>
          <a:blip r:embed="rId1"/>
          <a:stretch/>
        </p:blipFill>
        <p:spPr>
          <a:xfrm>
            <a:off x="48240" y="900000"/>
            <a:ext cx="10074960" cy="4438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lnSpc>
                <a:spcPct val="100000"/>
              </a:lnSpc>
              <a:buNone/>
              <a:tabLst>
                <a:tab algn="l" pos="0"/>
              </a:tabLst>
            </a:pPr>
            <a:r>
              <a:rPr b="0" lang="en-IN" sz="3300" spc="-1" strike="noStrike">
                <a:solidFill>
                  <a:srgbClr val="000000"/>
                </a:solidFill>
                <a:latin typeface="Arial"/>
                <a:ea typeface="Arial"/>
              </a:rPr>
              <a:t>Java – Programming Language</a:t>
            </a:r>
            <a:endParaRPr b="0" lang="en-IN" sz="3300" spc="-1" strike="noStrike">
              <a:solidFill>
                <a:srgbClr val="000000"/>
              </a:solidFill>
              <a:latin typeface="Arial"/>
            </a:endParaRPr>
          </a:p>
        </p:txBody>
      </p:sp>
      <p:sp>
        <p:nvSpPr>
          <p:cNvPr id="620" name="PlaceHolder 2"/>
          <p:cNvSpPr>
            <a:spLocks noGrp="1"/>
          </p:cNvSpPr>
          <p:nvPr>
            <p:ph/>
          </p:nvPr>
        </p:nvSpPr>
        <p:spPr>
          <a:xfrm>
            <a:off x="360000" y="903960"/>
            <a:ext cx="9355320" cy="3595320"/>
          </a:xfrm>
          <a:prstGeom prst="rect">
            <a:avLst/>
          </a:prstGeom>
          <a:noFill/>
          <a:ln w="0">
            <a:noFill/>
          </a:ln>
        </p:spPr>
        <p:txBody>
          <a:bodyPr lIns="0" rIns="0" tIns="0" bIns="0" anchor="t">
            <a:noAutofit/>
          </a:bodyPr>
          <a:p>
            <a:pPr marL="432000" indent="0">
              <a:lnSpc>
                <a:spcPct val="100000"/>
              </a:lnSpc>
              <a:spcBef>
                <a:spcPts val="1001"/>
              </a:spcBef>
              <a:buNone/>
              <a:tabLst>
                <a:tab algn="l" pos="0"/>
              </a:tabLst>
            </a:pPr>
            <a:r>
              <a:rPr b="0" lang="en-IN" sz="2600" spc="-1" strike="noStrike">
                <a:solidFill>
                  <a:srgbClr val="000000"/>
                </a:solidFill>
                <a:latin typeface="Arial"/>
                <a:ea typeface="Arial"/>
              </a:rPr>
              <a:t>Java: It is a software platform for building (using JDK) cross-platform applications and for safely executing these applications (using JRE) on their underlying system. The Java platform includes implementations for</a:t>
            </a:r>
            <a:endParaRPr b="0" lang="en-IN" sz="2600" spc="-1" strike="noStrike">
              <a:solidFill>
                <a:srgbClr val="000000"/>
              </a:solidFill>
              <a:latin typeface="Arial"/>
            </a:endParaRPr>
          </a:p>
          <a:p>
            <a:pPr marL="432000" indent="0">
              <a:lnSpc>
                <a:spcPct val="100000"/>
              </a:lnSpc>
              <a:spcBef>
                <a:spcPts val="1060"/>
              </a:spcBef>
              <a:buNone/>
              <a:tabLst>
                <a:tab algn="l" pos="0"/>
              </a:tabLst>
            </a:pPr>
            <a:r>
              <a:rPr b="0" lang="en-IN" sz="2600" spc="-1" strike="noStrike">
                <a:solidFill>
                  <a:srgbClr val="000000"/>
                </a:solidFill>
                <a:latin typeface="Arial"/>
                <a:ea typeface="Arial"/>
              </a:rPr>
              <a:t>JVM(Java Virtual Machine)</a:t>
            </a:r>
            <a:endParaRPr b="0" lang="en-IN" sz="2600" spc="-1" strike="noStrike">
              <a:solidFill>
                <a:srgbClr val="000000"/>
              </a:solidFill>
              <a:latin typeface="Arial"/>
            </a:endParaRPr>
          </a:p>
          <a:p>
            <a:pPr marL="432000" indent="0">
              <a:lnSpc>
                <a:spcPct val="100000"/>
              </a:lnSpc>
              <a:spcBef>
                <a:spcPts val="1060"/>
              </a:spcBef>
              <a:buNone/>
              <a:tabLst>
                <a:tab algn="l" pos="0"/>
              </a:tabLst>
            </a:pPr>
            <a:r>
              <a:rPr b="0" lang="en-IN" sz="2600" spc="-1" strike="noStrike">
                <a:solidFill>
                  <a:srgbClr val="000000"/>
                </a:solidFill>
                <a:latin typeface="Arial"/>
                <a:ea typeface="Arial"/>
              </a:rPr>
              <a:t>JRE(Java Runtime Environment)</a:t>
            </a:r>
            <a:endParaRPr b="0" lang="en-IN" sz="2600" spc="-1" strike="noStrike">
              <a:solidFill>
                <a:srgbClr val="000000"/>
              </a:solidFill>
              <a:latin typeface="Arial"/>
            </a:endParaRPr>
          </a:p>
          <a:p>
            <a:pPr marL="432000" indent="0">
              <a:lnSpc>
                <a:spcPct val="100000"/>
              </a:lnSpc>
              <a:spcBef>
                <a:spcPts val="1060"/>
              </a:spcBef>
              <a:buNone/>
              <a:tabLst>
                <a:tab algn="l" pos="0"/>
              </a:tabLst>
            </a:pPr>
            <a:r>
              <a:rPr b="0" lang="en-IN" sz="2600" spc="-1" strike="noStrike">
                <a:solidFill>
                  <a:srgbClr val="000000"/>
                </a:solidFill>
                <a:latin typeface="Arial"/>
                <a:ea typeface="Arial"/>
              </a:rPr>
              <a:t>JDK (Java Development Kit)</a:t>
            </a:r>
            <a:endParaRPr b="0" lang="en-IN" sz="2600" spc="-1" strike="noStrike">
              <a:solidFill>
                <a:srgbClr val="000000"/>
              </a:solidFill>
              <a:latin typeface="Arial"/>
            </a:endParaRPr>
          </a:p>
          <a:p>
            <a:pPr marL="228600" indent="0">
              <a:lnSpc>
                <a:spcPct val="100000"/>
              </a:lnSpc>
              <a:spcBef>
                <a:spcPts val="1060"/>
              </a:spcBef>
              <a:buNone/>
              <a:tabLst>
                <a:tab algn="l" pos="0"/>
              </a:tabLst>
            </a:pP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lnSpc>
                <a:spcPct val="100000"/>
              </a:lnSpc>
              <a:buNone/>
              <a:tabLst>
                <a:tab algn="l" pos="0"/>
              </a:tabLst>
            </a:pPr>
            <a:r>
              <a:rPr b="1" lang="en-IN" sz="3300" spc="-1" strike="noStrike">
                <a:solidFill>
                  <a:srgbClr val="ffffff"/>
                </a:solidFill>
                <a:latin typeface="Arial"/>
                <a:ea typeface="Arial"/>
              </a:rPr>
              <a:t>Java Development Kit(JDK)</a:t>
            </a:r>
            <a:endParaRPr b="0" lang="en-IN" sz="3300" spc="-1" strike="noStrike">
              <a:solidFill>
                <a:srgbClr val="000000"/>
              </a:solidFill>
              <a:latin typeface="Arial"/>
            </a:endParaRPr>
          </a:p>
        </p:txBody>
      </p:sp>
      <p:sp>
        <p:nvSpPr>
          <p:cNvPr id="622" name="PlaceHolder 2"/>
          <p:cNvSpPr>
            <a:spLocks noGrp="1"/>
          </p:cNvSpPr>
          <p:nvPr>
            <p:ph/>
          </p:nvPr>
        </p:nvSpPr>
        <p:spPr>
          <a:xfrm>
            <a:off x="360000" y="1080000"/>
            <a:ext cx="9355320" cy="3595320"/>
          </a:xfrm>
          <a:prstGeom prst="rect">
            <a:avLst/>
          </a:prstGeom>
          <a:noFill/>
          <a:ln w="0">
            <a:noFill/>
          </a:ln>
        </p:spPr>
        <p:txBody>
          <a:bodyPr lIns="0" rIns="0" tIns="0" bIns="0" anchor="t">
            <a:noAutofit/>
          </a:bodyPr>
          <a:p>
            <a:pPr indent="0">
              <a:spcBef>
                <a:spcPts val="1417"/>
              </a:spcBef>
              <a:buNone/>
            </a:pPr>
            <a:endParaRPr b="0" lang="en-IN" sz="1800" spc="-1" strike="noStrike">
              <a:solidFill>
                <a:srgbClr val="000000"/>
              </a:solidFill>
              <a:latin typeface="Arial"/>
            </a:endParaRPr>
          </a:p>
        </p:txBody>
      </p:sp>
      <p:pic>
        <p:nvPicPr>
          <p:cNvPr id="623" name="Google Shape;481;p108" descr=""/>
          <p:cNvPicPr/>
          <p:nvPr/>
        </p:nvPicPr>
        <p:blipFill>
          <a:blip r:embed="rId1"/>
          <a:stretch/>
        </p:blipFill>
        <p:spPr>
          <a:xfrm>
            <a:off x="360000" y="727200"/>
            <a:ext cx="9009720" cy="42811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ea typeface="Arial"/>
              </a:rPr>
              <a:t>JRE</a:t>
            </a:r>
            <a:endParaRPr b="0" lang="en-IN" sz="4400" spc="-1" strike="noStrike">
              <a:solidFill>
                <a:srgbClr val="000000"/>
              </a:solidFill>
              <a:latin typeface="Arial"/>
            </a:endParaRPr>
          </a:p>
        </p:txBody>
      </p:sp>
      <p:sp>
        <p:nvSpPr>
          <p:cNvPr id="625"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001"/>
              </a:spcBef>
              <a:buNone/>
              <a:tabLst>
                <a:tab algn="l" pos="0"/>
              </a:tabLst>
            </a:pPr>
            <a:r>
              <a:rPr b="0" lang="en-IN" sz="2800" spc="-1" strike="noStrike">
                <a:solidFill>
                  <a:srgbClr val="000000"/>
                </a:solidFill>
                <a:latin typeface="Arial"/>
                <a:ea typeface="Arial"/>
              </a:rPr>
              <a:t>The Java Runtime Environment (JRE) provides the libraries, the Java Virtual Machine, and other components to run applications written in the Java programming language. </a:t>
            </a:r>
            <a:endParaRPr b="0" lang="en-IN" sz="2800" spc="-1" strike="noStrike">
              <a:solidFill>
                <a:srgbClr val="000000"/>
              </a:solidFill>
              <a:latin typeface="Arial"/>
            </a:endParaRPr>
          </a:p>
          <a:p>
            <a:pPr marL="432000" indent="0">
              <a:lnSpc>
                <a:spcPct val="100000"/>
              </a:lnSpc>
              <a:spcBef>
                <a:spcPts val="1001"/>
              </a:spcBef>
              <a:buNone/>
              <a:tabLst>
                <a:tab algn="l" pos="0"/>
              </a:tabLst>
            </a:pPr>
            <a:r>
              <a:rPr b="0" lang="en-IN" sz="2800" spc="-1" strike="noStrike">
                <a:solidFill>
                  <a:srgbClr val="000000"/>
                </a:solidFill>
                <a:latin typeface="Arial"/>
                <a:ea typeface="Arial"/>
              </a:rPr>
              <a:t>JRE does not contain tools and utilities such as compilers or debuggers for developing and compiling applications.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ea typeface="Arial"/>
              </a:rPr>
              <a:t>JDK</a:t>
            </a:r>
            <a:endParaRPr b="0" lang="en-IN" sz="4400" spc="-1" strike="noStrike">
              <a:solidFill>
                <a:srgbClr val="000000"/>
              </a:solidFill>
              <a:latin typeface="Arial"/>
            </a:endParaRPr>
          </a:p>
        </p:txBody>
      </p:sp>
      <p:sp>
        <p:nvSpPr>
          <p:cNvPr id="627"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marL="432000" indent="0">
              <a:lnSpc>
                <a:spcPct val="100000"/>
              </a:lnSpc>
              <a:spcBef>
                <a:spcPts val="1001"/>
              </a:spcBef>
              <a:buNone/>
              <a:tabLst>
                <a:tab algn="l" pos="0"/>
              </a:tabLst>
            </a:pPr>
            <a:r>
              <a:rPr b="0" lang="en-IN" sz="3000" spc="-1" strike="noStrike">
                <a:solidFill>
                  <a:srgbClr val="000000"/>
                </a:solidFill>
                <a:latin typeface="Arial"/>
                <a:ea typeface="Arial"/>
              </a:rPr>
              <a:t>The JDK also called Java Development Kit </a:t>
            </a:r>
            <a:endParaRPr b="0" lang="en-IN" sz="3000" spc="-1" strike="noStrike">
              <a:solidFill>
                <a:srgbClr val="000000"/>
              </a:solidFill>
              <a:latin typeface="Arial"/>
            </a:endParaRPr>
          </a:p>
          <a:p>
            <a:pPr marL="432000" indent="0">
              <a:lnSpc>
                <a:spcPct val="100000"/>
              </a:lnSpc>
              <a:spcBef>
                <a:spcPts val="1001"/>
              </a:spcBef>
              <a:buNone/>
              <a:tabLst>
                <a:tab algn="l" pos="0"/>
              </a:tabLst>
            </a:pPr>
            <a:r>
              <a:rPr b="0" lang="en-IN" sz="3000" spc="-1" strike="noStrike">
                <a:solidFill>
                  <a:srgbClr val="000000"/>
                </a:solidFill>
                <a:latin typeface="Arial"/>
                <a:ea typeface="Arial"/>
              </a:rPr>
              <a:t>It is a superset of the JRE, and contains everything that is in the JRE.</a:t>
            </a:r>
            <a:endParaRPr b="0" lang="en-IN" sz="3000" spc="-1" strike="noStrike">
              <a:solidFill>
                <a:srgbClr val="000000"/>
              </a:solidFill>
              <a:latin typeface="Arial"/>
            </a:endParaRPr>
          </a:p>
          <a:p>
            <a:pPr marL="432000" indent="0">
              <a:lnSpc>
                <a:spcPct val="100000"/>
              </a:lnSpc>
              <a:spcBef>
                <a:spcPts val="1001"/>
              </a:spcBef>
              <a:buNone/>
              <a:tabLst>
                <a:tab algn="l" pos="0"/>
              </a:tabLst>
            </a:pPr>
            <a:r>
              <a:rPr b="0" lang="en-IN" sz="3000" spc="-1" strike="noStrike">
                <a:solidFill>
                  <a:srgbClr val="000000"/>
                </a:solidFill>
                <a:latin typeface="Arial"/>
                <a:ea typeface="Arial"/>
              </a:rPr>
              <a:t>Apart from JRE, other tools such as the compilers and debuggers necessary for developing and compiling applicatio</a:t>
            </a:r>
            <a:r>
              <a:rPr b="0" lang="en-IN" sz="2800" spc="-1" strike="noStrike">
                <a:solidFill>
                  <a:srgbClr val="000000"/>
                </a:solidFill>
                <a:latin typeface="Arial"/>
                <a:ea typeface="Arial"/>
              </a:rPr>
              <a:t>ns.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360000" y="106200"/>
            <a:ext cx="9355320" cy="62100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ea typeface="Arial"/>
              </a:rPr>
              <a:t>JVM</a:t>
            </a:r>
            <a:endParaRPr b="0" lang="en-IN" sz="4400" spc="-1" strike="noStrike">
              <a:solidFill>
                <a:srgbClr val="000000"/>
              </a:solidFill>
              <a:latin typeface="Arial"/>
            </a:endParaRPr>
          </a:p>
        </p:txBody>
      </p:sp>
      <p:sp>
        <p:nvSpPr>
          <p:cNvPr id="629" name="PlaceHolder 2"/>
          <p:cNvSpPr>
            <a:spLocks noGrp="1"/>
          </p:cNvSpPr>
          <p:nvPr>
            <p:ph/>
          </p:nvPr>
        </p:nvSpPr>
        <p:spPr>
          <a:xfrm>
            <a:off x="360000" y="1080000"/>
            <a:ext cx="9355320" cy="3595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30" name="Google Shape;500;p111" descr=""/>
          <p:cNvPicPr/>
          <p:nvPr/>
        </p:nvPicPr>
        <p:blipFill>
          <a:blip r:embed="rId1"/>
          <a:stretch/>
        </p:blipFill>
        <p:spPr>
          <a:xfrm>
            <a:off x="360000" y="1080000"/>
            <a:ext cx="7199280" cy="3642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lnSpc>
                <a:spcPct val="100000"/>
              </a:lnSpc>
              <a:buNone/>
              <a:tabLst>
                <a:tab algn="l" pos="0"/>
              </a:tabLst>
            </a:pPr>
            <a:r>
              <a:rPr b="0" lang="en-IN" sz="3300" spc="-1" strike="noStrike">
                <a:solidFill>
                  <a:srgbClr val="ffffff"/>
                </a:solidFill>
                <a:latin typeface="Arial"/>
                <a:ea typeface="Arial"/>
              </a:rPr>
              <a:t>Java Virtual Machine(JVM)</a:t>
            </a:r>
            <a:endParaRPr b="0" lang="en-IN" sz="3300" spc="-1" strike="noStrike">
              <a:solidFill>
                <a:srgbClr val="000000"/>
              </a:solidFill>
              <a:latin typeface="Arial"/>
            </a:endParaRPr>
          </a:p>
        </p:txBody>
      </p:sp>
      <p:sp>
        <p:nvSpPr>
          <p:cNvPr id="632" name="PlaceHolder 2"/>
          <p:cNvSpPr>
            <a:spLocks noGrp="1"/>
          </p:cNvSpPr>
          <p:nvPr>
            <p:ph/>
          </p:nvPr>
        </p:nvSpPr>
        <p:spPr>
          <a:xfrm>
            <a:off x="360000" y="1080000"/>
            <a:ext cx="9355320" cy="3595320"/>
          </a:xfrm>
          <a:prstGeom prst="rect">
            <a:avLst/>
          </a:prstGeom>
          <a:noFill/>
          <a:ln w="0">
            <a:noFill/>
          </a:ln>
        </p:spPr>
        <p:txBody>
          <a:bodyPr lIns="0" rIns="0" tIns="0" bIns="0" anchor="t">
            <a:noAutofit/>
          </a:bodyPr>
          <a:p>
            <a:pPr marL="432000" indent="-324000">
              <a:lnSpc>
                <a:spcPct val="100000"/>
              </a:lnSpc>
              <a:spcBef>
                <a:spcPts val="1001"/>
              </a:spcBef>
              <a:buClr>
                <a:srgbClr val="77caee"/>
              </a:buClr>
              <a:buFont typeface="Noto Sans Symbols"/>
              <a:buChar char="●"/>
            </a:pPr>
            <a:r>
              <a:rPr b="0" lang="en-IN" sz="2600" spc="-1" strike="noStrike">
                <a:solidFill>
                  <a:srgbClr val="000000"/>
                </a:solidFill>
                <a:latin typeface="Arial"/>
                <a:ea typeface="Arial"/>
              </a:rPr>
              <a:t>Java Virtual Machine (JVM) - It is the execution engine of java programs. It is responsible for loading and executing a java program for providing it with runtime support.</a:t>
            </a:r>
            <a:endParaRPr b="0" lang="en-IN" sz="2600" spc="-1" strike="noStrike">
              <a:solidFill>
                <a:srgbClr val="000000"/>
              </a:solidFill>
              <a:latin typeface="Arial"/>
            </a:endParaRPr>
          </a:p>
          <a:p>
            <a:pPr marL="432000" indent="-324000">
              <a:lnSpc>
                <a:spcPct val="100000"/>
              </a:lnSpc>
              <a:spcBef>
                <a:spcPts val="1060"/>
              </a:spcBef>
              <a:buClr>
                <a:srgbClr val="77caee"/>
              </a:buClr>
              <a:buFont typeface="Noto Sans Symbols"/>
              <a:buChar char="●"/>
            </a:pPr>
            <a:r>
              <a:rPr b="0" lang="en-IN" sz="2600" spc="-1" strike="noStrike">
                <a:solidFill>
                  <a:srgbClr val="000000"/>
                </a:solidFill>
                <a:latin typeface="Arial"/>
                <a:ea typeface="Arial"/>
              </a:rPr>
              <a:t>JVM is fully specified by Sun Microsystems and basically consists of following components.</a:t>
            </a:r>
            <a:endParaRPr b="0" lang="en-IN" sz="2600" spc="-1" strike="noStrike">
              <a:solidFill>
                <a:srgbClr val="000000"/>
              </a:solidFill>
              <a:latin typeface="Arial"/>
            </a:endParaRPr>
          </a:p>
          <a:p>
            <a:pPr marL="432000" indent="-324000">
              <a:lnSpc>
                <a:spcPct val="100000"/>
              </a:lnSpc>
              <a:spcBef>
                <a:spcPts val="1060"/>
              </a:spcBef>
              <a:buClr>
                <a:srgbClr val="77caee"/>
              </a:buClr>
              <a:buFont typeface="Noto Sans Symbols"/>
              <a:buChar char="●"/>
            </a:pPr>
            <a:r>
              <a:rPr b="0" lang="en-IN" sz="2600" spc="-1" strike="noStrike">
                <a:solidFill>
                  <a:srgbClr val="000000"/>
                </a:solidFill>
                <a:latin typeface="Arial"/>
                <a:ea typeface="Arial"/>
              </a:rPr>
              <a:t>Bootstrap Loader</a:t>
            </a:r>
            <a:endParaRPr b="0" lang="en-IN" sz="2600" spc="-1" strike="noStrike">
              <a:solidFill>
                <a:srgbClr val="000000"/>
              </a:solidFill>
              <a:latin typeface="Arial"/>
            </a:endParaRPr>
          </a:p>
          <a:p>
            <a:pPr marL="432000" indent="-324000">
              <a:lnSpc>
                <a:spcPct val="100000"/>
              </a:lnSpc>
              <a:spcBef>
                <a:spcPts val="1060"/>
              </a:spcBef>
              <a:buClr>
                <a:srgbClr val="77caee"/>
              </a:buClr>
              <a:buFont typeface="Noto Sans Symbols"/>
              <a:buChar char="●"/>
            </a:pPr>
            <a:r>
              <a:rPr b="0" lang="en-IN" sz="2600" spc="-1" strike="noStrike">
                <a:solidFill>
                  <a:srgbClr val="000000"/>
                </a:solidFill>
                <a:latin typeface="Arial"/>
                <a:ea typeface="Arial"/>
              </a:rPr>
              <a:t>Hotspot Engine</a:t>
            </a:r>
            <a:endParaRPr b="0" lang="en-IN" sz="2600" spc="-1" strike="noStrike">
              <a:solidFill>
                <a:srgbClr val="000000"/>
              </a:solidFill>
              <a:latin typeface="Arial"/>
            </a:endParaRPr>
          </a:p>
          <a:p>
            <a:pPr marL="432000" indent="-324000">
              <a:lnSpc>
                <a:spcPct val="100000"/>
              </a:lnSpc>
              <a:spcBef>
                <a:spcPts val="1060"/>
              </a:spcBef>
              <a:buClr>
                <a:srgbClr val="77caee"/>
              </a:buClr>
              <a:buFont typeface="Noto Sans Symbols"/>
              <a:buChar char="●"/>
            </a:pPr>
            <a:r>
              <a:rPr b="0" lang="en-IN" sz="2600" spc="-1" strike="noStrike">
                <a:solidFill>
                  <a:srgbClr val="000000"/>
                </a:solidFill>
                <a:latin typeface="Arial"/>
                <a:ea typeface="Arial"/>
              </a:rPr>
              <a:t>Garbage Collector</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34" name="PlaceHolder 2"/>
          <p:cNvSpPr>
            <a:spLocks noGrp="1"/>
          </p:cNvSpPr>
          <p:nvPr>
            <p:ph/>
          </p:nvPr>
        </p:nvSpPr>
        <p:spPr>
          <a:xfrm>
            <a:off x="360000" y="1080000"/>
            <a:ext cx="9355320" cy="3595320"/>
          </a:xfrm>
          <a:prstGeom prst="rect">
            <a:avLst/>
          </a:prstGeom>
          <a:noFill/>
          <a:ln w="0">
            <a:noFill/>
          </a:ln>
        </p:spPr>
        <p:txBody>
          <a:bodyPr lIns="0" rIns="0" tIns="0" bIns="0" anchor="t">
            <a:noAutofit/>
          </a:bodyPr>
          <a:p>
            <a:pPr marL="228600" indent="0">
              <a:lnSpc>
                <a:spcPct val="100000"/>
              </a:lnSpc>
              <a:spcBef>
                <a:spcPts val="1001"/>
              </a:spcBef>
              <a:buNone/>
              <a:tabLst>
                <a:tab algn="l" pos="0"/>
              </a:tabLst>
            </a:pPr>
            <a:r>
              <a:rPr b="1" lang="en-IN" sz="2600" spc="-1" strike="noStrike">
                <a:solidFill>
                  <a:srgbClr val="000000"/>
                </a:solidFill>
                <a:latin typeface="Arial"/>
                <a:ea typeface="Arial"/>
              </a:rPr>
              <a:t>Bootstrap Loader</a:t>
            </a:r>
            <a:r>
              <a:rPr b="0" lang="en-IN" sz="2600" spc="-1" strike="noStrike">
                <a:solidFill>
                  <a:srgbClr val="000000"/>
                </a:solidFill>
                <a:latin typeface="Arial"/>
                <a:ea typeface="Arial"/>
              </a:rPr>
              <a:t> :   It is the primary class loader of JVM which is responsible for creating  a class/interface with a specified name from its byte codes</a:t>
            </a:r>
            <a:endParaRPr b="0" lang="en-IN" sz="2600" spc="-1" strike="noStrike">
              <a:solidFill>
                <a:srgbClr val="000000"/>
              </a:solidFill>
              <a:latin typeface="Arial"/>
            </a:endParaRPr>
          </a:p>
          <a:p>
            <a:pPr marL="228600" indent="0">
              <a:lnSpc>
                <a:spcPct val="100000"/>
              </a:lnSpc>
              <a:spcBef>
                <a:spcPts val="1001"/>
              </a:spcBef>
              <a:buNone/>
              <a:tabLst>
                <a:tab algn="l" pos="0"/>
              </a:tabLst>
            </a:pPr>
            <a:r>
              <a:rPr b="0" lang="en-IN" sz="2600" spc="-1" strike="noStrike">
                <a:solidFill>
                  <a:srgbClr val="000000"/>
                </a:solidFill>
                <a:latin typeface="Arial"/>
                <a:ea typeface="Arial"/>
              </a:rPr>
              <a:t> </a:t>
            </a:r>
            <a:endParaRPr b="0" lang="en-IN" sz="2600" spc="-1" strike="noStrike">
              <a:solidFill>
                <a:srgbClr val="000000"/>
              </a:solidFill>
              <a:latin typeface="Arial"/>
            </a:endParaRPr>
          </a:p>
          <a:p>
            <a:pPr marL="228600" indent="0">
              <a:lnSpc>
                <a:spcPct val="100000"/>
              </a:lnSpc>
              <a:spcBef>
                <a:spcPts val="1001"/>
              </a:spcBef>
              <a:buNone/>
              <a:tabLst>
                <a:tab algn="l" pos="0"/>
              </a:tabLst>
            </a:pPr>
            <a:r>
              <a:rPr b="1" lang="en-IN" sz="2600" spc="-1" strike="noStrike">
                <a:solidFill>
                  <a:srgbClr val="000000"/>
                </a:solidFill>
                <a:latin typeface="Arial"/>
                <a:ea typeface="Arial"/>
              </a:rPr>
              <a:t>Hotspot engine</a:t>
            </a:r>
            <a:r>
              <a:rPr b="0" lang="en-IN" sz="2600" spc="-1" strike="noStrike">
                <a:solidFill>
                  <a:srgbClr val="000000"/>
                </a:solidFill>
                <a:latin typeface="Arial"/>
                <a:ea typeface="Arial"/>
              </a:rPr>
              <a:t> : It translates architecture neutral byte  codes to  machine specific native codes for execution.It also detects repetitive code blocks (hotspots) and caches their native codes for final execution.</a:t>
            </a:r>
            <a:endParaRPr b="0" lang="en-IN" sz="2600" spc="-1" strike="noStrike">
              <a:solidFill>
                <a:srgbClr val="000000"/>
              </a:solidFill>
              <a:latin typeface="Arial"/>
            </a:endParaRPr>
          </a:p>
          <a:p>
            <a:pPr marL="228600" indent="0">
              <a:lnSpc>
                <a:spcPct val="100000"/>
              </a:lnSpc>
              <a:spcBef>
                <a:spcPts val="1001"/>
              </a:spcBef>
              <a:buNone/>
              <a:tabLst>
                <a:tab algn="l" pos="0"/>
              </a:tabLst>
            </a:pPr>
            <a:endParaRPr b="0" lang="en-IN" sz="2600" spc="-1" strike="noStrike">
              <a:solidFill>
                <a:srgbClr val="000000"/>
              </a:solidFill>
              <a:latin typeface="Arial"/>
            </a:endParaRPr>
          </a:p>
          <a:p>
            <a:pPr marL="228600" indent="0">
              <a:lnSpc>
                <a:spcPct val="100000"/>
              </a:lnSpc>
              <a:spcBef>
                <a:spcPts val="1001"/>
              </a:spcBef>
              <a:buNone/>
              <a:tabLst>
                <a:tab algn="l" pos="0"/>
              </a:tabLst>
            </a:pPr>
            <a:endParaRPr b="0" lang="en-IN" sz="2600" spc="-1" strike="noStrike">
              <a:solidFill>
                <a:srgbClr val="000000"/>
              </a:solidFill>
              <a:latin typeface="Arial"/>
            </a:endParaRPr>
          </a:p>
          <a:p>
            <a:pPr marL="228600" indent="0">
              <a:lnSpc>
                <a:spcPct val="100000"/>
              </a:lnSpc>
              <a:spcBef>
                <a:spcPts val="1001"/>
              </a:spcBef>
              <a:buNone/>
              <a:tabLst>
                <a:tab algn="l" pos="0"/>
              </a:tabLst>
            </a:pPr>
            <a:endParaRPr b="0" lang="en-IN" sz="2600" spc="-1" strike="noStrike">
              <a:solidFill>
                <a:srgbClr val="000000"/>
              </a:solidFill>
              <a:latin typeface="Arial"/>
            </a:endParaRPr>
          </a:p>
          <a:p>
            <a:pPr marL="228600" indent="0">
              <a:lnSpc>
                <a:spcPct val="100000"/>
              </a:lnSpc>
              <a:spcBef>
                <a:spcPts val="1001"/>
              </a:spcBef>
              <a:buNone/>
              <a:tabLst>
                <a:tab algn="l" pos="0"/>
              </a:tabLst>
            </a:pPr>
            <a:r>
              <a:rPr b="0" lang="en-IN" sz="2400" spc="-1" strike="noStrike">
                <a:solidFill>
                  <a:srgbClr val="009bdd"/>
                </a:solidFill>
                <a:latin typeface="Arial"/>
                <a:ea typeface="Arial"/>
              </a:rPr>
              <a:t>Thread Scheduler</a:t>
            </a:r>
            <a:endParaRPr b="0" lang="en-IN" sz="2400" spc="-1" strike="noStrike">
              <a:solidFill>
                <a:srgbClr val="000000"/>
              </a:solidFill>
              <a:latin typeface="Arial"/>
            </a:endParaRPr>
          </a:p>
          <a:p>
            <a:pPr marL="228600" indent="0">
              <a:lnSpc>
                <a:spcPct val="100000"/>
              </a:lnSpc>
              <a:spcBef>
                <a:spcPts val="1001"/>
              </a:spcBef>
              <a:buNone/>
              <a:tabLst>
                <a:tab algn="l" pos="0"/>
              </a:tabLst>
            </a:pPr>
            <a:endParaRPr b="0" lang="en-IN" sz="2400" spc="-1" strike="noStrike">
              <a:solidFill>
                <a:srgbClr val="000000"/>
              </a:solidFill>
              <a:latin typeface="Arial"/>
            </a:endParaRPr>
          </a:p>
          <a:p>
            <a:pPr marL="228600" indent="0">
              <a:lnSpc>
                <a:spcPct val="10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360000" y="180000"/>
            <a:ext cx="9355320" cy="473400"/>
          </a:xfrm>
          <a:prstGeom prst="rect">
            <a:avLst/>
          </a:prstGeom>
          <a:noFill/>
          <a:ln w="0">
            <a:noFill/>
          </a:ln>
        </p:spPr>
        <p:txBody>
          <a:bodyPr lIns="0" rIns="0" tIns="0" bIns="0" anchor="ctr">
            <a:noAutofit/>
          </a:bodyPr>
          <a:p>
            <a:pPr indent="0" algn="ctr">
              <a:lnSpc>
                <a:spcPct val="100000"/>
              </a:lnSpc>
              <a:buNone/>
              <a:tabLst>
                <a:tab algn="l" pos="0"/>
              </a:tabLst>
            </a:pPr>
            <a:r>
              <a:rPr b="0" lang="en-IN" sz="3300" spc="-1" strike="noStrike">
                <a:solidFill>
                  <a:srgbClr val="ffffff"/>
                </a:solidFill>
                <a:latin typeface="Arial"/>
                <a:ea typeface="Arial"/>
              </a:rPr>
              <a:t>Java Virtual Machine</a:t>
            </a:r>
            <a:endParaRPr b="0" lang="en-IN" sz="3300" spc="-1" strike="noStrike">
              <a:solidFill>
                <a:srgbClr val="000000"/>
              </a:solidFill>
              <a:latin typeface="Arial"/>
            </a:endParaRPr>
          </a:p>
        </p:txBody>
      </p:sp>
      <p:sp>
        <p:nvSpPr>
          <p:cNvPr id="636" name="PlaceHolder 2"/>
          <p:cNvSpPr>
            <a:spLocks noGrp="1"/>
          </p:cNvSpPr>
          <p:nvPr>
            <p:ph/>
          </p:nvPr>
        </p:nvSpPr>
        <p:spPr>
          <a:xfrm>
            <a:off x="360000" y="900000"/>
            <a:ext cx="9355320" cy="4135320"/>
          </a:xfrm>
          <a:prstGeom prst="rect">
            <a:avLst/>
          </a:prstGeom>
          <a:noFill/>
          <a:ln w="0">
            <a:noFill/>
          </a:ln>
        </p:spPr>
        <p:txBody>
          <a:bodyPr lIns="0" rIns="0" tIns="0" bIns="0" anchor="t">
            <a:noAutofit/>
          </a:bodyPr>
          <a:p>
            <a:pPr marL="432000" indent="-324000">
              <a:lnSpc>
                <a:spcPct val="100000"/>
              </a:lnSpc>
              <a:spcBef>
                <a:spcPts val="1001"/>
              </a:spcBef>
              <a:buClr>
                <a:srgbClr val="77caee"/>
              </a:buClr>
              <a:buFont typeface="Noto Sans Symbols"/>
              <a:buChar char="●"/>
            </a:pPr>
            <a:r>
              <a:rPr b="1" lang="en-IN" sz="2400" spc="-1" strike="noStrike">
                <a:solidFill>
                  <a:srgbClr val="000000"/>
                </a:solidFill>
                <a:latin typeface="Arial"/>
                <a:ea typeface="Arial"/>
              </a:rPr>
              <a:t>Garbage Collector</a:t>
            </a:r>
            <a:r>
              <a:rPr b="0" lang="en-IN" sz="2400" spc="-1" strike="noStrike">
                <a:solidFill>
                  <a:srgbClr val="000000"/>
                </a:solidFill>
                <a:latin typeface="Arial"/>
                <a:ea typeface="Arial"/>
              </a:rPr>
              <a:t> : It assigns memory blocks to java objects on the heap preallocated by JVM at startup.</a:t>
            </a:r>
            <a:endParaRPr b="0" lang="en-IN" sz="2400" spc="-1" strike="noStrike">
              <a:solidFill>
                <a:srgbClr val="000000"/>
              </a:solidFill>
              <a:latin typeface="Arial"/>
            </a:endParaRPr>
          </a:p>
          <a:p>
            <a:pPr marL="432000" indent="-324000">
              <a:lnSpc>
                <a:spcPct val="100000"/>
              </a:lnSpc>
              <a:spcBef>
                <a:spcPts val="1060"/>
              </a:spcBef>
              <a:buClr>
                <a:srgbClr val="77caee"/>
              </a:buClr>
              <a:buFont typeface="Noto Sans Symbols"/>
              <a:buChar char="●"/>
            </a:pPr>
            <a:r>
              <a:rPr b="0" lang="en-IN" sz="2400" spc="-1" strike="noStrike">
                <a:solidFill>
                  <a:srgbClr val="000000"/>
                </a:solidFill>
                <a:latin typeface="Arial"/>
                <a:ea typeface="Arial"/>
              </a:rPr>
              <a:t>It also automatically reclaims the memory blocks assigned to the objects when they are no longer referenced.</a:t>
            </a:r>
            <a:endParaRPr b="0" lang="en-IN" sz="2400" spc="-1" strike="noStrike">
              <a:solidFill>
                <a:srgbClr val="000000"/>
              </a:solidFill>
              <a:latin typeface="Arial"/>
            </a:endParaRPr>
          </a:p>
          <a:p>
            <a:pPr marL="228600" indent="0">
              <a:lnSpc>
                <a:spcPct val="100000"/>
              </a:lnSpc>
              <a:spcBef>
                <a:spcPts val="1001"/>
              </a:spcBef>
              <a:buNone/>
              <a:tabLst>
                <a:tab algn="l" pos="0"/>
              </a:tabLst>
            </a:pPr>
            <a:r>
              <a:rPr b="1" lang="en-IN" sz="2400" spc="-1" strike="noStrike">
                <a:solidFill>
                  <a:srgbClr val="000000"/>
                </a:solidFill>
                <a:latin typeface="Arial"/>
                <a:ea typeface="Arial"/>
              </a:rPr>
              <a:t>    </a:t>
            </a:r>
            <a:r>
              <a:rPr b="1" lang="en-IN" sz="2400" spc="-1" strike="noStrike">
                <a:solidFill>
                  <a:srgbClr val="000000"/>
                </a:solidFill>
                <a:latin typeface="Arial"/>
                <a:ea typeface="Arial"/>
              </a:rPr>
              <a:t>Thread Scheduler</a:t>
            </a:r>
            <a:r>
              <a:rPr b="0" lang="en-IN" sz="2400" spc="-1" strike="noStrike">
                <a:solidFill>
                  <a:srgbClr val="000000"/>
                </a:solidFill>
                <a:latin typeface="Arial"/>
                <a:ea typeface="Arial"/>
              </a:rPr>
              <a:t> :</a:t>
            </a:r>
            <a:endParaRPr b="0" lang="en-IN" sz="2400" spc="-1" strike="noStrike">
              <a:solidFill>
                <a:srgbClr val="000000"/>
              </a:solidFill>
              <a:latin typeface="Arial"/>
            </a:endParaRPr>
          </a:p>
          <a:p>
            <a:pPr marL="228600" indent="0">
              <a:lnSpc>
                <a:spcPct val="100000"/>
              </a:lnSpc>
              <a:spcBef>
                <a:spcPts val="1001"/>
              </a:spcBef>
              <a:buNone/>
              <a:tabLst>
                <a:tab algn="l" pos="0"/>
              </a:tabLst>
            </a:pPr>
            <a:r>
              <a:rPr b="0" lang="en-IN" sz="2400" spc="-1" strike="noStrike">
                <a:solidFill>
                  <a:srgbClr val="000000"/>
                </a:solidFill>
                <a:latin typeface="Arial"/>
                <a:ea typeface="Arial"/>
              </a:rPr>
              <a:t>    </a:t>
            </a:r>
            <a:r>
              <a:rPr b="0" lang="en-IN" sz="2400" spc="-1" strike="noStrike">
                <a:solidFill>
                  <a:srgbClr val="000000"/>
                </a:solidFill>
                <a:latin typeface="Arial"/>
                <a:ea typeface="Arial"/>
              </a:rPr>
              <a:t>It handles creation, execution  and syncronisation of threads under JVM .It also performs preemptive contact switching between the executing threads.All OS does not support threading model sometimes OS supports but scheduling model differs. So java implements its own Thread Scheduler.</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2600" spc="-1" strike="noStrike">
                <a:solidFill>
                  <a:srgbClr val="000000"/>
                </a:solidFill>
                <a:latin typeface="Arial"/>
                <a:ea typeface="DejaVu Sans"/>
              </a:rPr>
              <a:t>Origins of Java Programming Language</a:t>
            </a:r>
            <a:endParaRPr b="0" lang="en-IN" sz="2600" spc="-1" strike="noStrike">
              <a:solidFill>
                <a:srgbClr val="000000"/>
              </a:solidFill>
              <a:latin typeface="Arial"/>
            </a:endParaRPr>
          </a:p>
        </p:txBody>
      </p:sp>
      <p:sp>
        <p:nvSpPr>
          <p:cNvPr id="575" name="PlaceHolder 2"/>
          <p:cNvSpPr>
            <a:spLocks noGrp="1"/>
          </p:cNvSpPr>
          <p:nvPr>
            <p:ph/>
          </p:nvPr>
        </p:nvSpPr>
        <p:spPr>
          <a:xfrm>
            <a:off x="504000" y="1326600"/>
            <a:ext cx="9035280" cy="3287520"/>
          </a:xfrm>
          <a:prstGeom prst="rect">
            <a:avLst/>
          </a:prstGeom>
          <a:noFill/>
          <a:ln w="0">
            <a:noFill/>
          </a:ln>
        </p:spPr>
        <p:txBody>
          <a:bodyPr lIns="0" rIns="0" tIns="0" bIns="0" anchor="t">
            <a:normAutofit fontScale="94000"/>
          </a:bodyPr>
          <a:p>
            <a:pPr marL="406080" indent="-30456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In 1990s, Sun microsystems was conceived a project naming Green project, to develop a software for consumer electronics devices.</a:t>
            </a:r>
            <a:endParaRPr b="0" lang="en-IN" sz="2600" spc="-1" strike="noStrike">
              <a:solidFill>
                <a:srgbClr val="000000"/>
              </a:solidFill>
              <a:latin typeface="Arial"/>
            </a:endParaRPr>
          </a:p>
          <a:p>
            <a:pPr marL="406080" indent="-30456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 </a:t>
            </a:r>
            <a:r>
              <a:rPr b="0" lang="en-GB" sz="2600" spc="-1" strike="noStrike">
                <a:solidFill>
                  <a:srgbClr val="000000"/>
                </a:solidFill>
                <a:latin typeface="Arial"/>
                <a:ea typeface="DejaVu Sans"/>
              </a:rPr>
              <a:t>In 1991, Project manager James Gosling(Father of Java programming language), and his team members met to discuss about this project.</a:t>
            </a:r>
            <a:endParaRPr b="0" lang="en-IN" sz="2600" spc="-1" strike="noStrike">
              <a:solidFill>
                <a:srgbClr val="000000"/>
              </a:solidFill>
              <a:latin typeface="Arial"/>
            </a:endParaRPr>
          </a:p>
          <a:p>
            <a:pPr marL="406080" indent="-30456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C and C++ were platform dependent language, and team was looking for language which is independent from platform and could be able to run on various electronics devices.</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7" name="Google Shape;528;p116" descr=""/>
          <p:cNvPicPr/>
          <p:nvPr/>
        </p:nvPicPr>
        <p:blipFill>
          <a:blip r:embed="rId1"/>
          <a:stretch/>
        </p:blipFill>
        <p:spPr>
          <a:xfrm>
            <a:off x="180000" y="41400"/>
            <a:ext cx="10076760" cy="55350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8" name="Google Shape;533;p117" descr=""/>
          <p:cNvPicPr/>
          <p:nvPr/>
        </p:nvPicPr>
        <p:blipFill>
          <a:blip r:embed="rId1"/>
          <a:stretch/>
        </p:blipFill>
        <p:spPr>
          <a:xfrm>
            <a:off x="180000" y="180000"/>
            <a:ext cx="9356400" cy="48564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9" name="Picture 495" descr=""/>
          <p:cNvPicPr/>
          <p:nvPr/>
        </p:nvPicPr>
        <p:blipFill>
          <a:blip r:embed="rId1"/>
          <a:stretch/>
        </p:blipFill>
        <p:spPr>
          <a:xfrm>
            <a:off x="1440000" y="1172520"/>
            <a:ext cx="7737480" cy="3684960"/>
          </a:xfrm>
          <a:prstGeom prst="rect">
            <a:avLst/>
          </a:prstGeom>
          <a:ln w="0">
            <a:noFill/>
          </a:ln>
        </p:spPr>
      </p:pic>
      <p:sp>
        <p:nvSpPr>
          <p:cNvPr id="640"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nSpc>
                <a:spcPct val="100000"/>
              </a:lnSpc>
              <a:buNone/>
              <a:tabLst>
                <a:tab algn="l" pos="0"/>
              </a:tabLst>
            </a:pPr>
            <a:r>
              <a:rPr b="0" lang="en-IN" sz="2800" spc="-1" strike="noStrike">
                <a:solidFill>
                  <a:srgbClr val="000000"/>
                </a:solidFill>
                <a:latin typeface="Bahnschrift SemiBold"/>
                <a:ea typeface="DejaVu Sans"/>
              </a:rPr>
              <a:t>	</a:t>
            </a:r>
            <a:r>
              <a:rPr b="0" lang="en-IN" sz="2800" spc="-1" strike="noStrike">
                <a:solidFill>
                  <a:srgbClr val="000000"/>
                </a:solidFill>
                <a:latin typeface="Bahnschrift SemiBold"/>
                <a:ea typeface="DejaVu Sans"/>
              </a:rPr>
              <a:t>	</a:t>
            </a:r>
            <a:r>
              <a:rPr b="0" lang="en-IN" sz="2800" spc="-1" strike="noStrike">
                <a:solidFill>
                  <a:srgbClr val="000000"/>
                </a:solidFill>
                <a:latin typeface="Bahnschrift SemiBold"/>
                <a:ea typeface="DejaVu Sans"/>
              </a:rPr>
              <a:t>	</a:t>
            </a:r>
            <a:r>
              <a:rPr b="1" lang="en-IN" sz="3200" spc="-1" strike="noStrike">
                <a:solidFill>
                  <a:srgbClr val="000000"/>
                </a:solidFill>
                <a:latin typeface="Arial"/>
                <a:ea typeface="DejaVu Sans"/>
              </a:rPr>
              <a:t>Java Operators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42"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43" name="Picture 499" descr=""/>
          <p:cNvPicPr/>
          <p:nvPr/>
        </p:nvPicPr>
        <p:blipFill>
          <a:blip r:embed="rId1"/>
          <a:stretch/>
        </p:blipFill>
        <p:spPr>
          <a:xfrm>
            <a:off x="540000" y="34560"/>
            <a:ext cx="8999280" cy="56678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4" name="" descr=""/>
          <p:cNvPicPr/>
          <p:nvPr/>
        </p:nvPicPr>
        <p:blipFill>
          <a:blip r:embed="rId1"/>
          <a:stretch/>
        </p:blipFill>
        <p:spPr>
          <a:xfrm>
            <a:off x="720000" y="22320"/>
            <a:ext cx="8523360" cy="56696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46"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47" name="Picture 505" descr=""/>
          <p:cNvPicPr/>
          <p:nvPr/>
        </p:nvPicPr>
        <p:blipFill>
          <a:blip r:embed="rId1"/>
          <a:stretch/>
        </p:blipFill>
        <p:spPr>
          <a:xfrm>
            <a:off x="504000" y="360000"/>
            <a:ext cx="8675280" cy="46501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49"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50" name="Picture 508" descr=""/>
          <p:cNvPicPr/>
          <p:nvPr/>
        </p:nvPicPr>
        <p:blipFill>
          <a:blip r:embed="rId1"/>
          <a:stretch/>
        </p:blipFill>
        <p:spPr>
          <a:xfrm>
            <a:off x="47880" y="34920"/>
            <a:ext cx="10077840" cy="56671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504000" y="226080"/>
            <a:ext cx="9068400" cy="94284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52" name="PlaceHolder 2"/>
          <p:cNvSpPr>
            <a:spLocks noGrp="1"/>
          </p:cNvSpPr>
          <p:nvPr>
            <p:ph/>
          </p:nvPr>
        </p:nvSpPr>
        <p:spPr>
          <a:xfrm>
            <a:off x="504000" y="1326600"/>
            <a:ext cx="9068400" cy="328500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53" name="Google Shape;566;p122" descr=""/>
          <p:cNvPicPr/>
          <p:nvPr/>
        </p:nvPicPr>
        <p:blipFill>
          <a:blip r:embed="rId1"/>
          <a:stretch/>
        </p:blipFill>
        <p:spPr>
          <a:xfrm>
            <a:off x="142920" y="-792360"/>
            <a:ext cx="9887040" cy="566676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504000" y="226080"/>
            <a:ext cx="9068400" cy="94284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55" name="PlaceHolder 2"/>
          <p:cNvSpPr>
            <a:spLocks noGrp="1"/>
          </p:cNvSpPr>
          <p:nvPr>
            <p:ph/>
          </p:nvPr>
        </p:nvSpPr>
        <p:spPr>
          <a:xfrm>
            <a:off x="504000" y="1326600"/>
            <a:ext cx="9068400" cy="328500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56" name="Google Shape;573;p123" descr=""/>
          <p:cNvPicPr/>
          <p:nvPr/>
        </p:nvPicPr>
        <p:blipFill>
          <a:blip r:embed="rId1"/>
          <a:stretch/>
        </p:blipFill>
        <p:spPr>
          <a:xfrm>
            <a:off x="360000" y="-360000"/>
            <a:ext cx="9194400" cy="566676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7" name="Picture 515" descr=""/>
          <p:cNvPicPr/>
          <p:nvPr/>
        </p:nvPicPr>
        <p:blipFill>
          <a:blip r:embed="rId1"/>
          <a:stretch/>
        </p:blipFill>
        <p:spPr>
          <a:xfrm>
            <a:off x="1307880" y="34560"/>
            <a:ext cx="7557840" cy="5667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2600" spc="-1" strike="noStrike">
                <a:solidFill>
                  <a:srgbClr val="000000"/>
                </a:solidFill>
                <a:latin typeface="Arial"/>
                <a:ea typeface="DejaVu Sans"/>
              </a:rPr>
              <a:t>Origins of </a:t>
            </a:r>
            <a:r>
              <a:rPr b="0" lang="en-GB" sz="1000" spc="-1" strike="noStrike">
                <a:solidFill>
                  <a:srgbClr val="000000"/>
                </a:solidFill>
                <a:latin typeface="Arial"/>
                <a:ea typeface="DejaVu Sans"/>
              </a:rPr>
              <a:t> </a:t>
            </a:r>
            <a:r>
              <a:rPr b="1" lang="en-GB" sz="2600" spc="-1" strike="noStrike">
                <a:solidFill>
                  <a:srgbClr val="000000"/>
                </a:solidFill>
                <a:latin typeface="Arial"/>
                <a:ea typeface="DejaVu Sans"/>
              </a:rPr>
              <a:t>Java as a Programming Language</a:t>
            </a:r>
            <a:endParaRPr b="0" lang="en-IN" sz="2600" spc="-1" strike="noStrike">
              <a:solidFill>
                <a:srgbClr val="000000"/>
              </a:solidFill>
              <a:latin typeface="Arial"/>
            </a:endParaRPr>
          </a:p>
        </p:txBody>
      </p:sp>
      <p:sp>
        <p:nvSpPr>
          <p:cNvPr id="577" name="PlaceHolder 2"/>
          <p:cNvSpPr>
            <a:spLocks noGrp="1"/>
          </p:cNvSpPr>
          <p:nvPr>
            <p:ph/>
          </p:nvPr>
        </p:nvSpPr>
        <p:spPr>
          <a:xfrm>
            <a:off x="504000" y="1326600"/>
            <a:ext cx="9035280" cy="3287520"/>
          </a:xfrm>
          <a:prstGeom prst="rect">
            <a:avLst/>
          </a:prstGeom>
          <a:noFill/>
          <a:ln w="0">
            <a:noFill/>
          </a:ln>
        </p:spPr>
        <p:txBody>
          <a:bodyPr lIns="0" rIns="0" tIns="0" bIns="0" anchor="t">
            <a:normAutofit/>
          </a:bodyPr>
          <a:p>
            <a:pPr marL="432000" indent="0">
              <a:lnSpc>
                <a:spcPct val="90000"/>
              </a:lnSpc>
              <a:spcBef>
                <a:spcPts val="1001"/>
              </a:spcBef>
              <a:buNone/>
            </a:pPr>
            <a:r>
              <a:rPr b="0" lang="en-GB" sz="2600" spc="-1" strike="noStrike">
                <a:solidFill>
                  <a:srgbClr val="000000"/>
                </a:solidFill>
                <a:latin typeface="Arial"/>
                <a:ea typeface="DejaVu Sans"/>
              </a:rPr>
              <a:t>James gosling with his team started developing a new language which was completely platform independent.</a:t>
            </a:r>
            <a:endParaRPr b="0" lang="en-IN" sz="2600" spc="-1" strike="noStrike">
              <a:solidFill>
                <a:srgbClr val="000000"/>
              </a:solidFill>
              <a:latin typeface="Arial"/>
            </a:endParaRPr>
          </a:p>
          <a:p>
            <a:pPr marL="432000" indent="-3240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This was initially called ‘Oak’ and but name was already registered so later it changed to ‘Java’.</a:t>
            </a:r>
            <a:endParaRPr b="0" lang="en-IN" sz="2600" spc="-1" strike="noStrike">
              <a:solidFill>
                <a:srgbClr val="000000"/>
              </a:solidFill>
              <a:latin typeface="Arial"/>
            </a:endParaRPr>
          </a:p>
          <a:p>
            <a:pPr marL="432000" indent="-3240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The Java programming language's birthdate is May 23, 1995.</a:t>
            </a:r>
            <a:endParaRPr b="0" lang="en-IN" sz="2600" spc="-1" strike="noStrike">
              <a:solidFill>
                <a:srgbClr val="000000"/>
              </a:solidFill>
              <a:latin typeface="Arial"/>
            </a:endParaRPr>
          </a:p>
          <a:p>
            <a:pPr marL="432000" indent="-3240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Java 1.0, the first official release of the language, was made available to the public on January 23, 1996.</a:t>
            </a:r>
            <a:endParaRPr b="0" lang="en-IN" sz="2600" spc="-1" strike="noStrike">
              <a:solidFill>
                <a:srgbClr val="000000"/>
              </a:solidFill>
              <a:latin typeface="Arial"/>
            </a:endParaRPr>
          </a:p>
          <a:p>
            <a:pPr marL="432000" indent="0">
              <a:lnSpc>
                <a:spcPct val="90000"/>
              </a:lnSpc>
              <a:spcBef>
                <a:spcPts val="100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8" name="Picture 516" descr=""/>
          <p:cNvPicPr/>
          <p:nvPr/>
        </p:nvPicPr>
        <p:blipFill>
          <a:blip r:embed="rId1"/>
          <a:stretch/>
        </p:blipFill>
        <p:spPr>
          <a:xfrm>
            <a:off x="1307880" y="34560"/>
            <a:ext cx="7329600" cy="54964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9" name="Picture 517" descr=""/>
          <p:cNvPicPr/>
          <p:nvPr/>
        </p:nvPicPr>
        <p:blipFill>
          <a:blip r:embed="rId1"/>
          <a:stretch/>
        </p:blipFill>
        <p:spPr>
          <a:xfrm>
            <a:off x="47880" y="34920"/>
            <a:ext cx="10077840" cy="566712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61"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62" name="Picture 520" descr=""/>
          <p:cNvPicPr/>
          <p:nvPr/>
        </p:nvPicPr>
        <p:blipFill>
          <a:blip r:embed="rId1"/>
          <a:stretch/>
        </p:blipFill>
        <p:spPr>
          <a:xfrm rot="36600">
            <a:off x="536760" y="-330840"/>
            <a:ext cx="8921880" cy="61722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nSpc>
                <a:spcPct val="100000"/>
              </a:lnSpc>
              <a:buNone/>
              <a:tabLst>
                <a:tab algn="l" pos="0"/>
              </a:tabLst>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Bitwise Operators</a:t>
            </a:r>
            <a:endParaRPr b="0" lang="en-IN" sz="3200" spc="-1" strike="noStrike">
              <a:solidFill>
                <a:srgbClr val="000000"/>
              </a:solidFill>
              <a:latin typeface="Arial"/>
            </a:endParaRPr>
          </a:p>
        </p:txBody>
      </p:sp>
      <p:sp>
        <p:nvSpPr>
          <p:cNvPr id="664"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65" name="Picture 523" descr=""/>
          <p:cNvPicPr/>
          <p:nvPr/>
        </p:nvPicPr>
        <p:blipFill>
          <a:blip r:embed="rId1"/>
          <a:srcRect l="0" t="0" r="0" b="10806"/>
          <a:stretch/>
        </p:blipFill>
        <p:spPr>
          <a:xfrm>
            <a:off x="540360" y="1172520"/>
            <a:ext cx="8457120" cy="29649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504000" y="226080"/>
            <a:ext cx="9069480" cy="9439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67"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68" name="Picture 526" descr=""/>
          <p:cNvPicPr/>
          <p:nvPr/>
        </p:nvPicPr>
        <p:blipFill>
          <a:blip r:embed="rId1"/>
          <a:stretch/>
        </p:blipFill>
        <p:spPr>
          <a:xfrm>
            <a:off x="1260000" y="1620000"/>
            <a:ext cx="7737480" cy="2697480"/>
          </a:xfrm>
          <a:prstGeom prst="rect">
            <a:avLst/>
          </a:prstGeom>
          <a:ln w="0">
            <a:noFill/>
          </a:ln>
        </p:spPr>
      </p:pic>
      <p:sp>
        <p:nvSpPr>
          <p:cNvPr id="669" name="Rectangle 527"/>
          <p:cNvSpPr/>
          <p:nvPr/>
        </p:nvSpPr>
        <p:spPr>
          <a:xfrm>
            <a:off x="2880000" y="353520"/>
            <a:ext cx="467748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200" spc="-1" strike="noStrike">
                <a:solidFill>
                  <a:srgbClr val="000000"/>
                </a:solidFill>
                <a:latin typeface="Arial"/>
                <a:ea typeface="DejaVu Sans"/>
              </a:rPr>
              <a:t>Bitwise Operators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0" name="PlaceHolder 1"/>
          <p:cNvSpPr>
            <a:spLocks noGrp="1"/>
          </p:cNvSpPr>
          <p:nvPr>
            <p:ph type="dt" idx="16"/>
          </p:nvPr>
        </p:nvSpPr>
        <p:spPr>
          <a:xfrm>
            <a:off x="360360" y="5219640"/>
            <a:ext cx="2336400" cy="356760"/>
          </a:xfrm>
          <a:prstGeom prst="rect">
            <a:avLst/>
          </a:prstGeom>
          <a:noFill/>
          <a:ln w="0">
            <a:noFill/>
          </a:ln>
        </p:spPr>
        <p:txBody>
          <a:bodyPr lIns="0" rIns="0" tIns="0" bIns="0" anchor="t">
            <a:noAutofit/>
          </a:bodyPr>
          <a:p>
            <a:pPr indent="0">
              <a:buNone/>
            </a:pPr>
            <a:endParaRPr b="0" lang="en-IN" sz="1400" spc="-1" strike="noStrike">
              <a:solidFill>
                <a:srgbClr val="000000"/>
              </a:solidFill>
              <a:latin typeface="Times New Roman"/>
            </a:endParaRPr>
          </a:p>
        </p:txBody>
      </p:sp>
      <p:sp>
        <p:nvSpPr>
          <p:cNvPr id="671" name="PlaceHolder 2"/>
          <p:cNvSpPr>
            <a:spLocks noGrp="1"/>
          </p:cNvSpPr>
          <p:nvPr>
            <p:ph type="sldNum" idx="17"/>
          </p:nvPr>
        </p:nvSpPr>
        <p:spPr>
          <a:xfrm>
            <a:off x="7380360" y="5219640"/>
            <a:ext cx="2336400" cy="356760"/>
          </a:xfrm>
          <a:prstGeom prst="rect">
            <a:avLst/>
          </a:prstGeom>
          <a:noFill/>
          <a:ln w="0">
            <a:noFill/>
          </a:ln>
        </p:spPr>
        <p:txBody>
          <a:bodyPr lIns="0" rIns="0" tIns="0" bIns="0" anchor="t">
            <a:noAutofit/>
          </a:bodyPr>
          <a:p>
            <a:pPr indent="0">
              <a:buNone/>
            </a:pPr>
            <a:endParaRPr b="0" lang="en-US" sz="1400" spc="-1" strike="noStrike">
              <a:solidFill>
                <a:srgbClr val="ffffff"/>
              </a:solidFill>
              <a:latin typeface="Arial"/>
              <a:ea typeface="Arial"/>
            </a:endParaRPr>
          </a:p>
        </p:txBody>
      </p:sp>
      <p:sp>
        <p:nvSpPr>
          <p:cNvPr id="672" name="PlaceHolder 3"/>
          <p:cNvSpPr>
            <a:spLocks noGrp="1"/>
          </p:cNvSpPr>
          <p:nvPr>
            <p:ph type="title"/>
          </p:nvPr>
        </p:nvSpPr>
        <p:spPr>
          <a:xfrm>
            <a:off x="360360" y="179280"/>
            <a:ext cx="9357840" cy="475560"/>
          </a:xfrm>
          <a:prstGeom prst="rect">
            <a:avLst/>
          </a:prstGeom>
          <a:noFill/>
          <a:ln w="0">
            <a:noFill/>
          </a:ln>
        </p:spPr>
        <p:txBody>
          <a:bodyPr lIns="0" rIns="0" tIns="29160" bIns="0" anchor="ctr">
            <a:noAutofit/>
          </a:bodyPr>
          <a:p>
            <a:pPr indent="0" algn="ctr">
              <a:lnSpc>
                <a:spcPct val="93000"/>
              </a:lnSpc>
              <a:buNone/>
              <a:tabLst>
                <a:tab algn="l" pos="0"/>
              </a:tabLst>
            </a:pPr>
            <a:r>
              <a:rPr b="0" lang="en-US" sz="3300" spc="-1" strike="noStrike">
                <a:solidFill>
                  <a:srgbClr val="ffffff"/>
                </a:solidFill>
                <a:latin typeface="Arial"/>
                <a:ea typeface="Arial"/>
              </a:rPr>
              <a:t>Identifiers(Variables)</a:t>
            </a:r>
            <a:endParaRPr b="0" lang="en-IN" sz="3300" spc="-1" strike="noStrike">
              <a:solidFill>
                <a:srgbClr val="000000"/>
              </a:solidFill>
              <a:latin typeface="Arial"/>
            </a:endParaRPr>
          </a:p>
        </p:txBody>
      </p:sp>
      <p:sp>
        <p:nvSpPr>
          <p:cNvPr id="673" name="PlaceHolder 4"/>
          <p:cNvSpPr>
            <a:spLocks noGrp="1"/>
          </p:cNvSpPr>
          <p:nvPr>
            <p:ph/>
          </p:nvPr>
        </p:nvSpPr>
        <p:spPr>
          <a:xfrm>
            <a:off x="360360" y="990720"/>
            <a:ext cx="9357840" cy="4227120"/>
          </a:xfrm>
          <a:prstGeom prst="rect">
            <a:avLst/>
          </a:prstGeom>
          <a:noFill/>
          <a:ln w="0">
            <a:noFill/>
          </a:ln>
        </p:spPr>
        <p:txBody>
          <a:bodyPr lIns="0" rIns="0" tIns="21240" bIns="0" anchor="t">
            <a:noAutofit/>
          </a:bodyPr>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Identifiers are used for class names, method names, and variable names. </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An identifier may be any descriptive sequence of uppercase and lowercase letters, numbers, or the underscore and dollar-sign characters. </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They must not begin with a number, Again, Java is case-sensitive, so VALUE is a different identifier than Value. Some examples of valid identifiers are:</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AvgTemp count a4 $test this_is_ok</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Invalid variable names include: 2count high-temp Not/ok</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4" name="PlaceHolder 1"/>
          <p:cNvSpPr>
            <a:spLocks noGrp="1"/>
          </p:cNvSpPr>
          <p:nvPr>
            <p:ph type="dt" idx="18"/>
          </p:nvPr>
        </p:nvSpPr>
        <p:spPr>
          <a:xfrm>
            <a:off x="360360" y="5219640"/>
            <a:ext cx="2336400" cy="356760"/>
          </a:xfrm>
          <a:prstGeom prst="rect">
            <a:avLst/>
          </a:prstGeom>
          <a:noFill/>
          <a:ln w="0">
            <a:noFill/>
          </a:ln>
        </p:spPr>
        <p:txBody>
          <a:bodyPr lIns="0" rIns="0" tIns="0" bIns="0" anchor="t">
            <a:noAutofit/>
          </a:bodyPr>
          <a:p>
            <a:pPr indent="0">
              <a:buNone/>
            </a:pPr>
            <a:endParaRPr b="0" lang="en-IN" sz="1400" spc="-1" strike="noStrike">
              <a:solidFill>
                <a:srgbClr val="000000"/>
              </a:solidFill>
              <a:latin typeface="Times New Roman"/>
            </a:endParaRPr>
          </a:p>
        </p:txBody>
      </p:sp>
      <p:sp>
        <p:nvSpPr>
          <p:cNvPr id="675" name="PlaceHolder 2"/>
          <p:cNvSpPr>
            <a:spLocks noGrp="1"/>
          </p:cNvSpPr>
          <p:nvPr>
            <p:ph type="sldNum" idx="19"/>
          </p:nvPr>
        </p:nvSpPr>
        <p:spPr>
          <a:xfrm>
            <a:off x="7380360" y="5219640"/>
            <a:ext cx="2336400" cy="356760"/>
          </a:xfrm>
          <a:prstGeom prst="rect">
            <a:avLst/>
          </a:prstGeom>
          <a:noFill/>
          <a:ln w="0">
            <a:noFill/>
          </a:ln>
        </p:spPr>
        <p:txBody>
          <a:bodyPr lIns="0" rIns="0" tIns="0" bIns="0" anchor="t">
            <a:noAutofit/>
          </a:bodyPr>
          <a:p>
            <a:pPr indent="0">
              <a:buNone/>
            </a:pPr>
            <a:endParaRPr b="0" lang="en-US" sz="1400" spc="-1" strike="noStrike">
              <a:solidFill>
                <a:srgbClr val="ffffff"/>
              </a:solidFill>
              <a:latin typeface="Arial"/>
              <a:ea typeface="Arial"/>
            </a:endParaRPr>
          </a:p>
        </p:txBody>
      </p:sp>
      <p:sp>
        <p:nvSpPr>
          <p:cNvPr id="676" name="PlaceHolder 3"/>
          <p:cNvSpPr>
            <a:spLocks noGrp="1"/>
          </p:cNvSpPr>
          <p:nvPr>
            <p:ph type="title"/>
          </p:nvPr>
        </p:nvSpPr>
        <p:spPr>
          <a:xfrm>
            <a:off x="360360" y="179280"/>
            <a:ext cx="9357840" cy="475560"/>
          </a:xfrm>
          <a:prstGeom prst="rect">
            <a:avLst/>
          </a:prstGeom>
          <a:noFill/>
          <a:ln w="0">
            <a:noFill/>
          </a:ln>
        </p:spPr>
        <p:txBody>
          <a:bodyPr lIns="0" rIns="0" tIns="29160" bIns="0" anchor="ctr">
            <a:noAutofit/>
          </a:bodyPr>
          <a:p>
            <a:pPr indent="0" algn="ctr">
              <a:lnSpc>
                <a:spcPct val="93000"/>
              </a:lnSpc>
              <a:buNone/>
              <a:tabLst>
                <a:tab algn="l" pos="0"/>
              </a:tabLst>
            </a:pPr>
            <a:r>
              <a:rPr b="0" lang="en-US" sz="3300" spc="-1" strike="noStrike">
                <a:solidFill>
                  <a:srgbClr val="ffffff"/>
                </a:solidFill>
                <a:latin typeface="Arial"/>
                <a:ea typeface="Arial"/>
              </a:rPr>
              <a:t>Literals</a:t>
            </a:r>
            <a:endParaRPr b="0" lang="en-IN" sz="3300" spc="-1" strike="noStrike">
              <a:solidFill>
                <a:srgbClr val="000000"/>
              </a:solidFill>
              <a:latin typeface="Arial"/>
            </a:endParaRPr>
          </a:p>
        </p:txBody>
      </p:sp>
      <p:sp>
        <p:nvSpPr>
          <p:cNvPr id="677" name="PlaceHolder 4"/>
          <p:cNvSpPr>
            <a:spLocks noGrp="1"/>
          </p:cNvSpPr>
          <p:nvPr>
            <p:ph/>
          </p:nvPr>
        </p:nvSpPr>
        <p:spPr>
          <a:xfrm>
            <a:off x="360360" y="1079640"/>
            <a:ext cx="9357840" cy="3598200"/>
          </a:xfrm>
          <a:prstGeom prst="rect">
            <a:avLst/>
          </a:prstGeom>
          <a:noFill/>
          <a:ln w="0">
            <a:noFill/>
          </a:ln>
        </p:spPr>
        <p:txBody>
          <a:bodyPr lIns="0" rIns="0" tIns="21240" bIns="0" anchor="t">
            <a:noAutofit/>
          </a:bodyPr>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Literals : A constant value in Java is created by using a literal representation of it. </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For example, here are some literals:</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100 98.6 ‘X’ “This is a test”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8" name="PlaceHolder 1"/>
          <p:cNvSpPr>
            <a:spLocks noGrp="1"/>
          </p:cNvSpPr>
          <p:nvPr>
            <p:ph type="dt" idx="20"/>
          </p:nvPr>
        </p:nvSpPr>
        <p:spPr>
          <a:xfrm>
            <a:off x="360360" y="5219640"/>
            <a:ext cx="2336400" cy="356760"/>
          </a:xfrm>
          <a:prstGeom prst="rect">
            <a:avLst/>
          </a:prstGeom>
          <a:noFill/>
          <a:ln w="0">
            <a:noFill/>
          </a:ln>
        </p:spPr>
        <p:txBody>
          <a:bodyPr lIns="0" rIns="0" tIns="0" bIns="0" anchor="t">
            <a:noAutofit/>
          </a:bodyPr>
          <a:p>
            <a:pPr indent="0">
              <a:buNone/>
            </a:pPr>
            <a:endParaRPr b="0" lang="en-IN" sz="1400" spc="-1" strike="noStrike">
              <a:solidFill>
                <a:srgbClr val="000000"/>
              </a:solidFill>
              <a:latin typeface="Times New Roman"/>
            </a:endParaRPr>
          </a:p>
        </p:txBody>
      </p:sp>
      <p:sp>
        <p:nvSpPr>
          <p:cNvPr id="679" name="PlaceHolder 2"/>
          <p:cNvSpPr>
            <a:spLocks noGrp="1"/>
          </p:cNvSpPr>
          <p:nvPr>
            <p:ph type="sldNum" idx="21"/>
          </p:nvPr>
        </p:nvSpPr>
        <p:spPr>
          <a:xfrm>
            <a:off x="7380360" y="5219640"/>
            <a:ext cx="2336400" cy="356760"/>
          </a:xfrm>
          <a:prstGeom prst="rect">
            <a:avLst/>
          </a:prstGeom>
          <a:noFill/>
          <a:ln w="0">
            <a:noFill/>
          </a:ln>
        </p:spPr>
        <p:txBody>
          <a:bodyPr lIns="0" rIns="0" tIns="0" bIns="0" anchor="t">
            <a:noAutofit/>
          </a:bodyPr>
          <a:p>
            <a:pPr indent="0">
              <a:buNone/>
            </a:pPr>
            <a:endParaRPr b="0" lang="en-US" sz="1400" spc="-1" strike="noStrike">
              <a:solidFill>
                <a:srgbClr val="ffffff"/>
              </a:solidFill>
              <a:latin typeface="Arial"/>
              <a:ea typeface="Arial"/>
            </a:endParaRPr>
          </a:p>
        </p:txBody>
      </p:sp>
      <p:sp>
        <p:nvSpPr>
          <p:cNvPr id="680" name="PlaceHolder 3"/>
          <p:cNvSpPr>
            <a:spLocks noGrp="1"/>
          </p:cNvSpPr>
          <p:nvPr>
            <p:ph type="title"/>
          </p:nvPr>
        </p:nvSpPr>
        <p:spPr>
          <a:xfrm>
            <a:off x="360360" y="179280"/>
            <a:ext cx="9357840" cy="475560"/>
          </a:xfrm>
          <a:prstGeom prst="rect">
            <a:avLst/>
          </a:prstGeom>
          <a:noFill/>
          <a:ln w="0">
            <a:noFill/>
          </a:ln>
        </p:spPr>
        <p:txBody>
          <a:bodyPr lIns="0" rIns="0" tIns="29160" bIns="0" anchor="ctr">
            <a:noAutofit/>
          </a:bodyPr>
          <a:p>
            <a:pPr indent="0" algn="ctr">
              <a:lnSpc>
                <a:spcPct val="93000"/>
              </a:lnSpc>
              <a:buNone/>
              <a:tabLst>
                <a:tab algn="l" pos="0"/>
              </a:tabLst>
            </a:pPr>
            <a:r>
              <a:rPr b="0" lang="en-US" sz="3300" spc="-1" strike="noStrike">
                <a:solidFill>
                  <a:srgbClr val="ffffff"/>
                </a:solidFill>
                <a:latin typeface="Arial"/>
                <a:ea typeface="Arial"/>
              </a:rPr>
              <a:t>Comments</a:t>
            </a:r>
            <a:endParaRPr b="0" lang="en-IN" sz="3300" spc="-1" strike="noStrike">
              <a:solidFill>
                <a:srgbClr val="000000"/>
              </a:solidFill>
              <a:latin typeface="Arial"/>
            </a:endParaRPr>
          </a:p>
        </p:txBody>
      </p:sp>
      <p:sp>
        <p:nvSpPr>
          <p:cNvPr id="681" name="PlaceHolder 4"/>
          <p:cNvSpPr>
            <a:spLocks noGrp="1"/>
          </p:cNvSpPr>
          <p:nvPr>
            <p:ph/>
          </p:nvPr>
        </p:nvSpPr>
        <p:spPr>
          <a:xfrm>
            <a:off x="360360" y="1079640"/>
            <a:ext cx="9357840" cy="3598200"/>
          </a:xfrm>
          <a:prstGeom prst="rect">
            <a:avLst/>
          </a:prstGeom>
          <a:noFill/>
          <a:ln w="0">
            <a:noFill/>
          </a:ln>
        </p:spPr>
        <p:txBody>
          <a:bodyPr lIns="0" rIns="0" tIns="21240" bIns="0" anchor="t">
            <a:noAutofit/>
          </a:bodyPr>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Comments : There are three types of comments defined by Java.</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 </a:t>
            </a:r>
            <a:r>
              <a:rPr b="0" lang="en-US" sz="2400" spc="-1" strike="noStrike">
                <a:solidFill>
                  <a:srgbClr val="009bdd"/>
                </a:solidFill>
                <a:latin typeface="Arial"/>
                <a:ea typeface="Arial"/>
              </a:rPr>
              <a:t>You have already seen two: single-line and multiline. The third type is called a documentation comment.</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This type of comment is used to produce an HTML file that documents your program.</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The documentation comment begins with a /** and ends with a */</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With javadoc utility we can create documentation comment.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83" name="PlaceHolder 2"/>
          <p:cNvSpPr>
            <a:spLocks noGrp="1"/>
          </p:cNvSpPr>
          <p:nvPr>
            <p:ph/>
          </p:nvPr>
        </p:nvSpPr>
        <p:spPr>
          <a:xfrm>
            <a:off x="360360" y="1079640"/>
            <a:ext cx="9356040" cy="359676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684" name="Picture 542" descr=""/>
          <p:cNvPicPr/>
          <p:nvPr/>
        </p:nvPicPr>
        <p:blipFill>
          <a:blip r:embed="rId1"/>
          <a:stretch/>
        </p:blipFill>
        <p:spPr>
          <a:xfrm>
            <a:off x="1516320" y="765000"/>
            <a:ext cx="7141680" cy="420804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5" name="PlaceHolder 1"/>
          <p:cNvSpPr>
            <a:spLocks noGrp="1"/>
          </p:cNvSpPr>
          <p:nvPr>
            <p:ph type="dt" idx="22"/>
          </p:nvPr>
        </p:nvSpPr>
        <p:spPr>
          <a:xfrm>
            <a:off x="360360" y="5219640"/>
            <a:ext cx="333360" cy="356760"/>
          </a:xfrm>
          <a:prstGeom prst="rect">
            <a:avLst/>
          </a:prstGeom>
          <a:noFill/>
          <a:ln w="0">
            <a:noFill/>
          </a:ln>
        </p:spPr>
        <p:txBody>
          <a:bodyPr lIns="0" rIns="0" tIns="0" bIns="0" anchor="t">
            <a:noAutofit/>
          </a:bodyPr>
          <a:p>
            <a:pPr indent="0">
              <a:buNone/>
            </a:pPr>
            <a:endParaRPr b="0" lang="en-IN" sz="1400" spc="-1" strike="noStrike">
              <a:solidFill>
                <a:srgbClr val="000000"/>
              </a:solidFill>
              <a:latin typeface="Times New Roman"/>
            </a:endParaRPr>
          </a:p>
        </p:txBody>
      </p:sp>
      <p:sp>
        <p:nvSpPr>
          <p:cNvPr id="686" name="PlaceHolder 2"/>
          <p:cNvSpPr>
            <a:spLocks noGrp="1"/>
          </p:cNvSpPr>
          <p:nvPr>
            <p:ph type="sldNum" idx="23"/>
          </p:nvPr>
        </p:nvSpPr>
        <p:spPr>
          <a:xfrm>
            <a:off x="7380360" y="5219640"/>
            <a:ext cx="2336400" cy="356760"/>
          </a:xfrm>
          <a:prstGeom prst="rect">
            <a:avLst/>
          </a:prstGeom>
          <a:noFill/>
          <a:ln w="0">
            <a:noFill/>
          </a:ln>
        </p:spPr>
        <p:txBody>
          <a:bodyPr lIns="0" rIns="0" tIns="0" bIns="0" anchor="t">
            <a:noAutofit/>
          </a:bodyPr>
          <a:p>
            <a:pPr indent="0">
              <a:buNone/>
            </a:pPr>
            <a:endParaRPr b="0" lang="en-US" sz="1400" spc="-1" strike="noStrike">
              <a:solidFill>
                <a:srgbClr val="ffffff"/>
              </a:solidFill>
              <a:latin typeface="Arial"/>
              <a:ea typeface="Arial"/>
            </a:endParaRPr>
          </a:p>
        </p:txBody>
      </p:sp>
      <p:sp>
        <p:nvSpPr>
          <p:cNvPr id="687" name="PlaceHolder 3"/>
          <p:cNvSpPr>
            <a:spLocks noGrp="1"/>
          </p:cNvSpPr>
          <p:nvPr>
            <p:ph type="title"/>
          </p:nvPr>
        </p:nvSpPr>
        <p:spPr>
          <a:xfrm>
            <a:off x="360360" y="179280"/>
            <a:ext cx="9357840" cy="475560"/>
          </a:xfrm>
          <a:prstGeom prst="rect">
            <a:avLst/>
          </a:prstGeom>
          <a:noFill/>
          <a:ln w="0">
            <a:noFill/>
          </a:ln>
        </p:spPr>
        <p:txBody>
          <a:bodyPr lIns="0" rIns="0" tIns="29160" bIns="0" anchor="ctr">
            <a:noAutofit/>
          </a:bodyPr>
          <a:p>
            <a:pPr indent="0" algn="ctr">
              <a:lnSpc>
                <a:spcPct val="93000"/>
              </a:lnSpc>
              <a:buNone/>
              <a:tabLst>
                <a:tab algn="l" pos="0"/>
              </a:tabLst>
            </a:pPr>
            <a:r>
              <a:rPr b="0" lang="en-US" sz="3300" spc="-1" strike="noStrike">
                <a:solidFill>
                  <a:srgbClr val="ffffff"/>
                </a:solidFill>
                <a:latin typeface="Arial"/>
                <a:ea typeface="Arial"/>
              </a:rPr>
              <a:t>Keywords</a:t>
            </a:r>
            <a:endParaRPr b="0" lang="en-IN" sz="3300" spc="-1" strike="noStrike">
              <a:solidFill>
                <a:srgbClr val="000000"/>
              </a:solidFill>
              <a:latin typeface="Arial"/>
            </a:endParaRPr>
          </a:p>
        </p:txBody>
      </p:sp>
      <p:sp>
        <p:nvSpPr>
          <p:cNvPr id="688" name="PlaceHolder 4"/>
          <p:cNvSpPr>
            <a:spLocks noGrp="1"/>
          </p:cNvSpPr>
          <p:nvPr>
            <p:ph/>
          </p:nvPr>
        </p:nvSpPr>
        <p:spPr>
          <a:xfrm>
            <a:off x="360360" y="1079640"/>
            <a:ext cx="9357840" cy="3598200"/>
          </a:xfrm>
          <a:prstGeom prst="rect">
            <a:avLst/>
          </a:prstGeom>
          <a:noFill/>
          <a:ln w="0">
            <a:noFill/>
          </a:ln>
        </p:spPr>
        <p:txBody>
          <a:bodyPr lIns="0" rIns="0" tIns="21240" bIns="0" anchor="t">
            <a:noAutofit/>
          </a:bodyPr>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In addition to the keywords, Java reserves the following: true, false, and null.</a:t>
            </a:r>
            <a:endParaRPr b="0" lang="en-IN" sz="2400" spc="-1" strike="noStrike">
              <a:solidFill>
                <a:srgbClr val="000000"/>
              </a:solidFill>
              <a:latin typeface="Arial"/>
            </a:endParaRPr>
          </a:p>
          <a:p>
            <a:pPr marL="431640" indent="-324000">
              <a:lnSpc>
                <a:spcPct val="93000"/>
              </a:lnSpc>
              <a:spcBef>
                <a:spcPts val="1001"/>
              </a:spcBef>
              <a:buClr>
                <a:srgbClr val="77caee"/>
              </a:buClr>
              <a:buFont typeface="Noto Sans Symbols"/>
              <a:buChar char="●"/>
            </a:pPr>
            <a:r>
              <a:rPr b="0" lang="en-US" sz="2400" spc="-1" strike="noStrike">
                <a:solidFill>
                  <a:srgbClr val="009bdd"/>
                </a:solidFill>
                <a:latin typeface="Arial"/>
                <a:ea typeface="Arial"/>
              </a:rPr>
              <a:t>These are values defined by Java. You may not use these words for the names of variables, classes, and so 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2600" spc="-1" strike="noStrike">
                <a:solidFill>
                  <a:srgbClr val="000000"/>
                </a:solidFill>
                <a:latin typeface="Arial"/>
                <a:ea typeface="DejaVu Sans"/>
              </a:rPr>
              <a:t>Java as a Programming Language</a:t>
            </a:r>
            <a:endParaRPr b="0" lang="en-IN" sz="2600" spc="-1" strike="noStrike">
              <a:solidFill>
                <a:srgbClr val="000000"/>
              </a:solidFill>
              <a:latin typeface="Arial"/>
            </a:endParaRPr>
          </a:p>
        </p:txBody>
      </p:sp>
      <p:sp>
        <p:nvSpPr>
          <p:cNvPr id="579" name="PlaceHolder 2"/>
          <p:cNvSpPr>
            <a:spLocks noGrp="1"/>
          </p:cNvSpPr>
          <p:nvPr>
            <p:ph/>
          </p:nvPr>
        </p:nvSpPr>
        <p:spPr>
          <a:xfrm>
            <a:off x="504000" y="1326600"/>
            <a:ext cx="9035280" cy="3287520"/>
          </a:xfrm>
          <a:prstGeom prst="rect">
            <a:avLst/>
          </a:prstGeom>
          <a:noFill/>
          <a:ln w="0">
            <a:noFill/>
          </a:ln>
        </p:spPr>
        <p:txBody>
          <a:bodyPr lIns="0" rIns="0" tIns="0" bIns="0" anchor="t">
            <a:normAutofit fontScale="85000"/>
          </a:bodyPr>
          <a:p>
            <a:pPr marL="367200" indent="-2754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DejaVu Sans"/>
              </a:rPr>
              <a:t>Java is widely used in various domains, including web development, mobile app development (especially Android apps), enterprise software, scientific applications, cloud-based services, and more. It continues to be a popular programming language, powering a vast array of applications and systems worldwide.</a:t>
            </a:r>
            <a:endParaRPr b="0" lang="en-IN" sz="2600" spc="-1" strike="noStrike">
              <a:solidFill>
                <a:srgbClr val="000000"/>
              </a:solidFill>
              <a:latin typeface="Arial"/>
            </a:endParaRPr>
          </a:p>
          <a:p>
            <a:pPr marL="367200" indent="-275400">
              <a:lnSpc>
                <a:spcPct val="90000"/>
              </a:lnSpc>
              <a:spcBef>
                <a:spcPts val="1001"/>
              </a:spcBef>
              <a:buClr>
                <a:srgbClr val="000000"/>
              </a:buClr>
              <a:buSzPct val="45000"/>
              <a:buFont typeface="Wingdings" charset="2"/>
              <a:buChar char=""/>
            </a:pPr>
            <a:r>
              <a:rPr b="1" lang="en-GB" sz="2600" spc="-1" strike="noStrike">
                <a:solidFill>
                  <a:srgbClr val="000000"/>
                </a:solidFill>
                <a:latin typeface="Arial"/>
                <a:ea typeface="DejaVu Sans"/>
              </a:rPr>
              <a:t>Java is a set of several computer software product and specifications from Sun Microsystems (</a:t>
            </a:r>
            <a:r>
              <a:rPr b="1" lang="en-GB" sz="2600" spc="-1" strike="noStrike">
                <a:solidFill>
                  <a:srgbClr val="000000"/>
                </a:solidFill>
                <a:latin typeface="Arial"/>
                <a:ea typeface="Arial"/>
              </a:rPr>
              <a:t>acquired by Oracle Corporation in 2010</a:t>
            </a:r>
            <a:r>
              <a:rPr b="1" lang="en-GB" sz="2600" spc="-1" strike="noStrike">
                <a:solidFill>
                  <a:srgbClr val="000000"/>
                </a:solidFill>
                <a:latin typeface="Arial"/>
                <a:ea typeface="DejaVu Sans"/>
              </a:rPr>
              <a:t>).</a:t>
            </a:r>
            <a:endParaRPr b="0" lang="en-IN" sz="2600" spc="-1" strike="noStrike">
              <a:solidFill>
                <a:srgbClr val="000000"/>
              </a:solidFill>
              <a:latin typeface="Arial"/>
            </a:endParaRPr>
          </a:p>
          <a:p>
            <a:pPr marL="367200" indent="-2754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Arial"/>
              </a:rPr>
              <a:t>Together provide a system for developing variety of  software and deploying it in a cross-platform computing environment.</a:t>
            </a:r>
            <a:endParaRPr b="0" lang="en-IN" sz="2600" spc="-1" strike="noStrike">
              <a:solidFill>
                <a:srgbClr val="000000"/>
              </a:solidFill>
              <a:latin typeface="Arial"/>
            </a:endParaRPr>
          </a:p>
          <a:p>
            <a:pPr marL="367200" indent="0">
              <a:lnSpc>
                <a:spcPct val="90000"/>
              </a:lnSpc>
              <a:spcBef>
                <a:spcPts val="100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nSpc>
                <a:spcPct val="90000"/>
              </a:lnSpc>
              <a:buNone/>
              <a:tabLst>
                <a:tab algn="l" pos="0"/>
              </a:tabLst>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Types of Conversion</a:t>
            </a:r>
            <a:endParaRPr b="0" lang="en-IN" sz="3200" spc="-1" strike="noStrike">
              <a:solidFill>
                <a:srgbClr val="000000"/>
              </a:solidFill>
              <a:latin typeface="Arial"/>
            </a:endParaRPr>
          </a:p>
        </p:txBody>
      </p:sp>
      <p:sp>
        <p:nvSpPr>
          <p:cNvPr id="690" name="PlaceHolder 2"/>
          <p:cNvSpPr>
            <a:spLocks noGrp="1"/>
          </p:cNvSpPr>
          <p:nvPr>
            <p:ph/>
          </p:nvPr>
        </p:nvSpPr>
        <p:spPr>
          <a:xfrm>
            <a:off x="360360" y="1079640"/>
            <a:ext cx="9356040" cy="3596760"/>
          </a:xfrm>
          <a:prstGeom prst="rect">
            <a:avLst/>
          </a:prstGeom>
          <a:noFill/>
          <a:ln w="0">
            <a:noFill/>
          </a:ln>
        </p:spPr>
        <p:txBody>
          <a:bodyPr lIns="0" rIns="0" tIns="0" bIns="0" anchor="t">
            <a:normAutofit fontScale="75000"/>
          </a:bodyPr>
          <a:p>
            <a:pPr marL="367200" indent="-275400">
              <a:lnSpc>
                <a:spcPct val="100000"/>
              </a:lnSpc>
              <a:spcBef>
                <a:spcPts val="1001"/>
              </a:spcBef>
              <a:buClr>
                <a:srgbClr val="000000"/>
              </a:buClr>
              <a:buSzPct val="45000"/>
              <a:buFont typeface="Wingdings" charset="2"/>
              <a:buChar char=""/>
            </a:pPr>
            <a:r>
              <a:rPr b="0" lang="en-US" sz="3200" spc="-1" strike="noStrike">
                <a:solidFill>
                  <a:srgbClr val="000000"/>
                </a:solidFill>
                <a:latin typeface="Calibri"/>
                <a:ea typeface="Calibri"/>
              </a:rPr>
              <a:t>Widening – Widening conversion takes place when two data types are automatically converted. This happens when:  </a:t>
            </a:r>
            <a:endParaRPr b="0" lang="en-IN" sz="3200" spc="-1" strike="noStrike">
              <a:solidFill>
                <a:srgbClr val="000000"/>
              </a:solidFill>
              <a:latin typeface="Arial"/>
            </a:endParaRPr>
          </a:p>
          <a:p>
            <a:pPr marL="367200" indent="-275400">
              <a:lnSpc>
                <a:spcPct val="100000"/>
              </a:lnSpc>
              <a:spcBef>
                <a:spcPts val="1001"/>
              </a:spcBef>
              <a:buClr>
                <a:srgbClr val="000000"/>
              </a:buClr>
              <a:buSzPct val="45000"/>
              <a:buFont typeface="Wingdings" charset="2"/>
              <a:buChar char=""/>
            </a:pPr>
            <a:r>
              <a:rPr b="0" lang="en-US" sz="3200" spc="-1" strike="noStrike">
                <a:solidFill>
                  <a:srgbClr val="000000"/>
                </a:solidFill>
                <a:latin typeface="Calibri"/>
                <a:ea typeface="Calibri"/>
              </a:rPr>
              <a:t>The two data types are compatible.</a:t>
            </a:r>
            <a:endParaRPr b="0" lang="en-IN" sz="3200" spc="-1" strike="noStrike">
              <a:solidFill>
                <a:srgbClr val="000000"/>
              </a:solidFill>
              <a:latin typeface="Arial"/>
            </a:endParaRPr>
          </a:p>
          <a:p>
            <a:pPr marL="367200" indent="-275400">
              <a:lnSpc>
                <a:spcPct val="100000"/>
              </a:lnSpc>
              <a:spcBef>
                <a:spcPts val="1001"/>
              </a:spcBef>
              <a:buClr>
                <a:srgbClr val="000000"/>
              </a:buClr>
              <a:buSzPct val="45000"/>
              <a:buFont typeface="Wingdings" charset="2"/>
              <a:buChar char=""/>
            </a:pPr>
            <a:r>
              <a:rPr b="0" lang="en-US" sz="3200" spc="-1" strike="noStrike">
                <a:solidFill>
                  <a:srgbClr val="000000"/>
                </a:solidFill>
                <a:latin typeface="Calibri"/>
                <a:ea typeface="Calibri"/>
              </a:rPr>
              <a:t>When we assign a value of a smaller data type to a bigger data type.</a:t>
            </a:r>
            <a:endParaRPr b="0" lang="en-IN" sz="3200" spc="-1" strike="noStrike">
              <a:solidFill>
                <a:srgbClr val="000000"/>
              </a:solidFill>
              <a:latin typeface="Arial"/>
            </a:endParaRPr>
          </a:p>
          <a:p>
            <a:pPr marL="227880" indent="0">
              <a:lnSpc>
                <a:spcPct val="100000"/>
              </a:lnSpc>
              <a:spcBef>
                <a:spcPts val="1001"/>
              </a:spcBef>
              <a:buNone/>
              <a:tabLst>
                <a:tab algn="l" pos="0"/>
              </a:tabLst>
            </a:pPr>
            <a:endParaRPr b="0" lang="en-IN" sz="3200" spc="-1" strike="noStrike">
              <a:solidFill>
                <a:srgbClr val="000000"/>
              </a:solidFill>
              <a:latin typeface="Arial"/>
            </a:endParaRPr>
          </a:p>
          <a:p>
            <a:pPr marL="227880" indent="0">
              <a:lnSpc>
                <a:spcPct val="100000"/>
              </a:lnSpc>
              <a:spcBef>
                <a:spcPts val="1001"/>
              </a:spcBef>
              <a:buNone/>
              <a:tabLst>
                <a:tab algn="l" pos="0"/>
              </a:tabLst>
            </a:pPr>
            <a:endParaRPr b="0" lang="en-IN" sz="3200" spc="-1" strike="noStrike">
              <a:solidFill>
                <a:srgbClr val="000000"/>
              </a:solidFill>
              <a:latin typeface="Arial"/>
            </a:endParaRPr>
          </a:p>
          <a:p>
            <a:pPr marL="227880" indent="0">
              <a:lnSpc>
                <a:spcPct val="100000"/>
              </a:lnSpc>
              <a:spcBef>
                <a:spcPts val="1001"/>
              </a:spcBef>
              <a:buNone/>
              <a:tabLst>
                <a:tab algn="l" pos="0"/>
              </a:tabLst>
            </a:pPr>
            <a:endParaRPr b="0" lang="en-IN" sz="3200" spc="-1" strike="noStrike">
              <a:solidFill>
                <a:srgbClr val="000000"/>
              </a:solidFill>
              <a:latin typeface="Arial"/>
            </a:endParaRPr>
          </a:p>
          <a:p>
            <a:pPr marL="367200" indent="-275400">
              <a:lnSpc>
                <a:spcPct val="100000"/>
              </a:lnSpc>
              <a:spcBef>
                <a:spcPts val="1001"/>
              </a:spcBef>
              <a:buClr>
                <a:srgbClr val="000000"/>
              </a:buClr>
              <a:buSzPct val="45000"/>
              <a:buFont typeface="Wingdings" charset="2"/>
              <a:buChar char=""/>
              <a:tabLst>
                <a:tab algn="l" pos="0"/>
              </a:tabLst>
            </a:pPr>
            <a:r>
              <a:rPr b="0" lang="en-US" sz="3200" spc="-1" strike="noStrike">
                <a:solidFill>
                  <a:srgbClr val="000000"/>
                </a:solidFill>
                <a:latin typeface="Calibri"/>
                <a:ea typeface="Calibri"/>
              </a:rPr>
              <a:t>Conversion of sub-types to one of it’s super-type is widening conversion.</a:t>
            </a:r>
            <a:endParaRPr b="0" lang="en-IN" sz="3200" spc="-1" strike="noStrike">
              <a:solidFill>
                <a:srgbClr val="000000"/>
              </a:solidFill>
              <a:latin typeface="Arial"/>
            </a:endParaRPr>
          </a:p>
          <a:p>
            <a:pPr marL="227880" indent="0">
              <a:lnSpc>
                <a:spcPct val="100000"/>
              </a:lnSpc>
              <a:spcBef>
                <a:spcPts val="1001"/>
              </a:spcBef>
              <a:buNone/>
              <a:tabLst>
                <a:tab algn="l" pos="0"/>
              </a:tabLst>
            </a:pPr>
            <a:endParaRPr b="0" lang="en-IN" sz="3200" spc="-1" strike="noStrike">
              <a:solidFill>
                <a:srgbClr val="000000"/>
              </a:solidFill>
              <a:latin typeface="Arial"/>
            </a:endParaRPr>
          </a:p>
          <a:p>
            <a:pPr marL="227880" indent="0">
              <a:lnSpc>
                <a:spcPct val="100000"/>
              </a:lnSpc>
              <a:spcBef>
                <a:spcPts val="641"/>
              </a:spcBef>
              <a:buNone/>
              <a:tabLst>
                <a:tab algn="l" pos="0"/>
              </a:tabLst>
            </a:pPr>
            <a:endParaRPr b="0" lang="en-IN" sz="3200" spc="-1" strike="noStrike">
              <a:solidFill>
                <a:srgbClr val="000000"/>
              </a:solidFill>
              <a:latin typeface="Arial"/>
            </a:endParaRPr>
          </a:p>
        </p:txBody>
      </p:sp>
      <p:pic>
        <p:nvPicPr>
          <p:cNvPr id="691" name="Picture 549" descr=""/>
          <p:cNvPicPr/>
          <p:nvPr/>
        </p:nvPicPr>
        <p:blipFill>
          <a:blip r:embed="rId1"/>
          <a:stretch/>
        </p:blipFill>
        <p:spPr>
          <a:xfrm>
            <a:off x="1439280" y="2965320"/>
            <a:ext cx="7198200" cy="70056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693" name="PlaceHolder 2"/>
          <p:cNvSpPr>
            <a:spLocks noGrp="1"/>
          </p:cNvSpPr>
          <p:nvPr>
            <p:ph/>
          </p:nvPr>
        </p:nvSpPr>
        <p:spPr>
          <a:xfrm>
            <a:off x="360360" y="1079640"/>
            <a:ext cx="9356040" cy="359676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sp>
        <p:nvSpPr>
          <p:cNvPr id="694" name="TextBox 552"/>
          <p:cNvSpPr/>
          <p:nvPr/>
        </p:nvSpPr>
        <p:spPr>
          <a:xfrm>
            <a:off x="540000" y="-900000"/>
            <a:ext cx="8638200" cy="648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 Java Program to Illustrate Automatic Type Conversion</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Widening Conversion Example</a:t>
            </a:r>
            <a:endParaRPr b="0" lang="en-IN" sz="32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public static void main(String[] args)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 i = 100;</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Automatic type conversion Integer to long type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long l = i;</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Automatic type conversion long to float type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float f = l;</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Print and display commands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System.out.println("Int value " + i);</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System.out.println("Long value " + l);</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System.out.println("Float value " + f);</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nSpc>
                <a:spcPct val="90000"/>
              </a:lnSpc>
              <a:buNone/>
              <a:tabLst>
                <a:tab algn="l" pos="0"/>
              </a:tabLst>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Narrowing or Explicit Conversion</a:t>
            </a:r>
            <a:endParaRPr b="0" lang="en-IN" sz="3200" spc="-1" strike="noStrike">
              <a:solidFill>
                <a:srgbClr val="000000"/>
              </a:solidFill>
              <a:latin typeface="Arial"/>
            </a:endParaRPr>
          </a:p>
        </p:txBody>
      </p:sp>
      <p:sp>
        <p:nvSpPr>
          <p:cNvPr id="696" name="PlaceHolder 2"/>
          <p:cNvSpPr>
            <a:spLocks noGrp="1"/>
          </p:cNvSpPr>
          <p:nvPr>
            <p:ph/>
          </p:nvPr>
        </p:nvSpPr>
        <p:spPr>
          <a:xfrm>
            <a:off x="360360" y="1079640"/>
            <a:ext cx="9356040" cy="3596760"/>
          </a:xfrm>
          <a:prstGeom prst="rect">
            <a:avLst/>
          </a:prstGeom>
          <a:noFill/>
          <a:ln w="0">
            <a:noFill/>
          </a:ln>
        </p:spPr>
        <p:txBody>
          <a:bodyPr lIns="0" rIns="0" tIns="0" bIns="0" anchor="t">
            <a:normAutofit fontScale="83000"/>
          </a:bodyPr>
          <a:p>
            <a:pPr marL="396720" indent="-2988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Calibri"/>
              </a:rPr>
              <a:t>Narrowing - If we want to assign a value of a larger data type to a smaller data type we perform explicit type casting or narrowing.  </a:t>
            </a:r>
            <a:endParaRPr b="0" lang="en-IN" sz="3200" spc="-1" strike="noStrike">
              <a:solidFill>
                <a:srgbClr val="000000"/>
              </a:solidFill>
              <a:latin typeface="Arial"/>
            </a:endParaRPr>
          </a:p>
          <a:p>
            <a:pPr marL="396720" indent="-2988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ea typeface="Calibri"/>
              </a:rPr>
              <a:t>This is useful for incompatible data types where automatic conversion cannot be done.Here, the target type specifies the desired type to convert the specified value to.</a:t>
            </a:r>
            <a:endParaRPr b="0" lang="en-IN" sz="3200" spc="-1" strike="noStrike">
              <a:solidFill>
                <a:srgbClr val="000000"/>
              </a:solidFill>
              <a:latin typeface="Arial"/>
            </a:endParaRPr>
          </a:p>
          <a:p>
            <a:pPr marL="227520" indent="0">
              <a:lnSpc>
                <a:spcPct val="100000"/>
              </a:lnSpc>
              <a:spcBef>
                <a:spcPts val="641"/>
              </a:spcBef>
              <a:buNone/>
              <a:tabLst>
                <a:tab algn="l" pos="0"/>
              </a:tabLst>
            </a:pPr>
            <a:endParaRPr b="0" lang="en-IN" sz="3200" spc="-1" strike="noStrike">
              <a:solidFill>
                <a:srgbClr val="000000"/>
              </a:solidFill>
              <a:latin typeface="Arial"/>
            </a:endParaRPr>
          </a:p>
          <a:p>
            <a:pPr marL="227520" indent="0">
              <a:lnSpc>
                <a:spcPct val="100000"/>
              </a:lnSpc>
              <a:spcBef>
                <a:spcPts val="641"/>
              </a:spcBef>
              <a:buNone/>
              <a:tabLst>
                <a:tab algn="l" pos="0"/>
              </a:tabLst>
            </a:pPr>
            <a:endParaRPr b="0" lang="en-IN" sz="3200" spc="-1" strike="noStrike">
              <a:solidFill>
                <a:srgbClr val="000000"/>
              </a:solidFill>
              <a:latin typeface="Arial"/>
            </a:endParaRPr>
          </a:p>
          <a:p>
            <a:pPr marL="396720" indent="-298800">
              <a:lnSpc>
                <a:spcPct val="100000"/>
              </a:lnSpc>
              <a:spcBef>
                <a:spcPts val="641"/>
              </a:spcBef>
              <a:buClr>
                <a:srgbClr val="000000"/>
              </a:buClr>
              <a:buSzPct val="45000"/>
              <a:buFont typeface="Wingdings" charset="2"/>
              <a:buChar char=""/>
              <a:tabLst>
                <a:tab algn="l" pos="0"/>
              </a:tabLst>
            </a:pPr>
            <a:r>
              <a:rPr b="0" lang="en-US" sz="3200" spc="-1" strike="noStrike">
                <a:solidFill>
                  <a:srgbClr val="000000"/>
                </a:solidFill>
                <a:latin typeface="Calibri"/>
                <a:ea typeface="Calibri"/>
              </a:rPr>
              <a:t>Conversion of super-types to one of it’s sub-type.</a:t>
            </a:r>
            <a:endParaRPr b="0" lang="en-IN" sz="3200" spc="-1" strike="noStrike">
              <a:solidFill>
                <a:srgbClr val="000000"/>
              </a:solidFill>
              <a:latin typeface="Arial"/>
            </a:endParaRPr>
          </a:p>
        </p:txBody>
      </p:sp>
      <p:pic>
        <p:nvPicPr>
          <p:cNvPr id="697" name="Picture 555" descr=""/>
          <p:cNvPicPr/>
          <p:nvPr/>
        </p:nvPicPr>
        <p:blipFill>
          <a:blip r:embed="rId1"/>
          <a:stretch/>
        </p:blipFill>
        <p:spPr>
          <a:xfrm>
            <a:off x="1800000" y="3420000"/>
            <a:ext cx="6298200" cy="82980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nSpc>
                <a:spcPct val="100000"/>
              </a:lnSpc>
              <a:buNone/>
              <a:tabLst>
                <a:tab algn="l" pos="0"/>
              </a:tabLst>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Narrowing or Explicit Conversion</a:t>
            </a:r>
            <a:endParaRPr b="0" lang="en-IN" sz="3200" spc="-1" strike="noStrike">
              <a:solidFill>
                <a:srgbClr val="000000"/>
              </a:solidFill>
              <a:latin typeface="Arial"/>
            </a:endParaRPr>
          </a:p>
        </p:txBody>
      </p:sp>
      <p:sp>
        <p:nvSpPr>
          <p:cNvPr id="699" name="PlaceHolder 2"/>
          <p:cNvSpPr>
            <a:spLocks noGrp="1"/>
          </p:cNvSpPr>
          <p:nvPr>
            <p:ph/>
          </p:nvPr>
        </p:nvSpPr>
        <p:spPr>
          <a:xfrm>
            <a:off x="360360" y="1079640"/>
            <a:ext cx="9356040" cy="359676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sp>
        <p:nvSpPr>
          <p:cNvPr id="700" name="TextBox 558"/>
          <p:cNvSpPr/>
          <p:nvPr/>
        </p:nvSpPr>
        <p:spPr>
          <a:xfrm>
            <a:off x="469080" y="655200"/>
            <a:ext cx="8529120" cy="725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public static void main(String[] args)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double d = 100.04;</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//Explicit type casting by forcefully getting data from double datatype to long type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long l = (long)d;</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Explicit type casting</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 i = (int)l;</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System.out.println("Double value " + d); // 100.04</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While printing we will see that fractional part lost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System.out.println("Long value " + l); // 100</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System.out.println("Int value " + i); // 100</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360360" y="179280"/>
            <a:ext cx="9356040" cy="474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sp>
        <p:nvSpPr>
          <p:cNvPr id="702" name="PlaceHolder 2"/>
          <p:cNvSpPr>
            <a:spLocks noGrp="1"/>
          </p:cNvSpPr>
          <p:nvPr>
            <p:ph/>
          </p:nvPr>
        </p:nvSpPr>
        <p:spPr>
          <a:xfrm>
            <a:off x="360360" y="1079640"/>
            <a:ext cx="9356040" cy="3596760"/>
          </a:xfrm>
          <a:prstGeom prst="rect">
            <a:avLst/>
          </a:prstGeom>
          <a:noFill/>
          <a:ln w="0">
            <a:noFill/>
          </a:ln>
        </p:spPr>
        <p:txBody>
          <a:bodyPr lIns="0" rIns="0" tIns="0" bIns="0" anchor="t">
            <a:noAutofit/>
          </a:bodyPr>
          <a:p>
            <a:pPr marL="343080" indent="-343080">
              <a:lnSpc>
                <a:spcPct val="90000"/>
              </a:lnSpc>
              <a:spcBef>
                <a:spcPts val="1001"/>
              </a:spcBef>
              <a:buClr>
                <a:srgbClr val="000000"/>
              </a:buClr>
              <a:buFont typeface="Arial"/>
              <a:buChar char="•"/>
            </a:pPr>
            <a:r>
              <a:rPr b="0" lang="en-US" sz="2800" spc="-1" strike="noStrike">
                <a:solidFill>
                  <a:srgbClr val="000000"/>
                </a:solidFill>
                <a:latin typeface="Arial"/>
                <a:ea typeface="DejaVu Sans"/>
              </a:rPr>
              <a:t>If any of two operands for a + operator is a String. The other operand would be automatically converted to a String type.</a:t>
            </a:r>
            <a:endParaRPr b="0" lang="en-IN" sz="2800" spc="-1" strike="noStrike">
              <a:solidFill>
                <a:srgbClr val="000000"/>
              </a:solidFill>
              <a:latin typeface="Arial"/>
            </a:endParaRPr>
          </a:p>
          <a:p>
            <a:pPr marL="228600" indent="0">
              <a:lnSpc>
                <a:spcPct val="90000"/>
              </a:lnSpc>
              <a:spcBef>
                <a:spcPts val="1001"/>
              </a:spcBef>
              <a:buNone/>
              <a:tabLst>
                <a:tab algn="l" pos="0"/>
              </a:tabLst>
            </a:pPr>
            <a:endParaRPr b="0" lang="en-IN" sz="2800" spc="-1" strike="noStrike">
              <a:solidFill>
                <a:srgbClr val="000000"/>
              </a:solidFill>
              <a:latin typeface="Arial"/>
            </a:endParaRPr>
          </a:p>
          <a:p>
            <a:pPr marL="343080" indent="-25416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Try following expression :</a:t>
            </a:r>
            <a:endParaRPr b="0" lang="en-IN" sz="2800" spc="-1" strike="noStrike">
              <a:solidFill>
                <a:srgbClr val="000000"/>
              </a:solidFill>
              <a:latin typeface="Arial"/>
            </a:endParaRPr>
          </a:p>
          <a:p>
            <a:pPr marL="343080" indent="-25416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System.out.println(“10 &gt; 9 is : ” + (10 &gt; 9)); </a:t>
            </a:r>
            <a:endParaRPr b="0" lang="en-IN" sz="2800" spc="-1" strike="noStrike">
              <a:solidFill>
                <a:srgbClr val="000000"/>
              </a:solidFill>
              <a:latin typeface="Arial"/>
            </a:endParaRPr>
          </a:p>
          <a:p>
            <a:pPr marL="343080" indent="-34308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System.out.println(“10 &gt; 9 is : ” + 10 &gt; 9); // Error!</a:t>
            </a:r>
            <a:endParaRPr b="0" lang="en-IN" sz="2800" spc="-1" strike="noStrike">
              <a:solidFill>
                <a:srgbClr val="000000"/>
              </a:solidFill>
              <a:latin typeface="Arial"/>
            </a:endParaRPr>
          </a:p>
          <a:p>
            <a:pPr marL="228600"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title"/>
          </p:nvPr>
        </p:nvSpPr>
        <p:spPr>
          <a:xfrm>
            <a:off x="5040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1000" spc="-1" strike="noStrike">
                <a:solidFill>
                  <a:srgbClr val="000000"/>
                </a:solidFill>
                <a:latin typeface="Arial"/>
                <a:ea typeface="DejaVu Sans"/>
              </a:rPr>
              <a:t> </a:t>
            </a:r>
            <a:r>
              <a:rPr b="1" lang="en-GB" sz="2600" spc="-1" strike="noStrike">
                <a:solidFill>
                  <a:srgbClr val="000000"/>
                </a:solidFill>
                <a:latin typeface="Arial"/>
                <a:ea typeface="DejaVu Sans"/>
              </a:rPr>
              <a:t>Java as a Programming Language</a:t>
            </a:r>
            <a:endParaRPr b="0" lang="en-IN" sz="2600" spc="-1" strike="noStrike">
              <a:solidFill>
                <a:srgbClr val="000000"/>
              </a:solidFill>
              <a:latin typeface="Arial"/>
            </a:endParaRPr>
          </a:p>
        </p:txBody>
      </p:sp>
      <p:sp>
        <p:nvSpPr>
          <p:cNvPr id="581" name="PlaceHolder 2"/>
          <p:cNvSpPr>
            <a:spLocks noGrp="1"/>
          </p:cNvSpPr>
          <p:nvPr>
            <p:ph/>
          </p:nvPr>
        </p:nvSpPr>
        <p:spPr>
          <a:xfrm>
            <a:off x="504000" y="1326600"/>
            <a:ext cx="9215280" cy="3712680"/>
          </a:xfrm>
          <a:prstGeom prst="rect">
            <a:avLst/>
          </a:prstGeom>
          <a:solidFill>
            <a:srgbClr val="ffffff"/>
          </a:solidFill>
          <a:ln w="0">
            <a:noFill/>
          </a:ln>
        </p:spPr>
        <p:txBody>
          <a:bodyPr lIns="0" rIns="0" tIns="0" bIns="0" anchor="t">
            <a:normAutofit/>
          </a:bodyPr>
          <a:p>
            <a:pPr marL="432000" indent="-3240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Arial"/>
              </a:rPr>
              <a:t>Java eliminates certain low-level constructs such as pointers and has a very simple memory model where every object is allocated on the heap and all variables of object types are references.</a:t>
            </a:r>
            <a:endParaRPr b="0" lang="en-IN" sz="2600" spc="-1" strike="noStrike">
              <a:solidFill>
                <a:srgbClr val="000000"/>
              </a:solidFill>
              <a:latin typeface="Arial"/>
            </a:endParaRPr>
          </a:p>
          <a:p>
            <a:pPr marL="432000" indent="0">
              <a:lnSpc>
                <a:spcPct val="100000"/>
              </a:lnSpc>
              <a:buNone/>
              <a:tabLst>
                <a:tab algn="l" pos="0"/>
              </a:tabLst>
            </a:pPr>
            <a:endParaRPr b="0" lang="en-IN" sz="2600" spc="-1" strike="noStrike">
              <a:solidFill>
                <a:srgbClr val="000000"/>
              </a:solidFill>
              <a:latin typeface="Arial"/>
            </a:endParaRPr>
          </a:p>
          <a:p>
            <a:pPr marL="432000" indent="-324000">
              <a:lnSpc>
                <a:spcPct val="100000"/>
              </a:lnSpc>
              <a:buClr>
                <a:srgbClr val="000000"/>
              </a:buClr>
              <a:buSzPct val="45000"/>
              <a:buFont typeface="Wingdings" charset="2"/>
              <a:buChar char=""/>
              <a:tabLst>
                <a:tab algn="l" pos="0"/>
              </a:tabLst>
            </a:pPr>
            <a:r>
              <a:rPr b="0" lang="en-GB" sz="2600" spc="-1" strike="noStrike">
                <a:solidFill>
                  <a:srgbClr val="000000"/>
                </a:solidFill>
                <a:latin typeface="Arial"/>
                <a:ea typeface="Arial"/>
              </a:rPr>
              <a:t>Java syntax borrows heavily from C and C++, but object-oriented features are modeled after Smalltalk and Objective-C.</a:t>
            </a:r>
            <a:endParaRPr b="0" lang="en-IN" sz="2600" spc="-1" strike="noStrike">
              <a:solidFill>
                <a:srgbClr val="000000"/>
              </a:solidFill>
              <a:latin typeface="Arial"/>
            </a:endParaRPr>
          </a:p>
        </p:txBody>
      </p:sp>
      <p:sp>
        <p:nvSpPr>
          <p:cNvPr id="582" name="TextBox 3"/>
          <p:cNvSpPr/>
          <p:nvPr/>
        </p:nvSpPr>
        <p:spPr>
          <a:xfrm>
            <a:off x="447120" y="1168200"/>
            <a:ext cx="9149400" cy="21006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5256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1000" spc="-1" strike="noStrike">
                <a:solidFill>
                  <a:srgbClr val="000000"/>
                </a:solidFill>
                <a:latin typeface="Arial"/>
                <a:ea typeface="DejaVu Sans"/>
              </a:rPr>
              <a:t> </a:t>
            </a:r>
            <a:r>
              <a:rPr b="1" lang="en-GB" sz="2600" spc="-1" strike="noStrike">
                <a:solidFill>
                  <a:srgbClr val="000000"/>
                </a:solidFill>
                <a:latin typeface="Arial"/>
                <a:ea typeface="DejaVu Sans"/>
              </a:rPr>
              <a:t>Java as a Programming Language</a:t>
            </a:r>
            <a:endParaRPr b="0" lang="en-IN" sz="2600" spc="-1" strike="noStrike">
              <a:solidFill>
                <a:srgbClr val="000000"/>
              </a:solidFill>
              <a:latin typeface="Arial"/>
            </a:endParaRPr>
          </a:p>
        </p:txBody>
      </p:sp>
      <p:sp>
        <p:nvSpPr>
          <p:cNvPr id="584" name="PlaceHolder 2"/>
          <p:cNvSpPr>
            <a:spLocks noGrp="1"/>
          </p:cNvSpPr>
          <p:nvPr>
            <p:ph/>
          </p:nvPr>
        </p:nvSpPr>
        <p:spPr>
          <a:xfrm>
            <a:off x="504000" y="1326600"/>
            <a:ext cx="9215280" cy="3712680"/>
          </a:xfrm>
          <a:prstGeom prst="rect">
            <a:avLst/>
          </a:prstGeom>
          <a:solidFill>
            <a:srgbClr val="ffffff"/>
          </a:solidFill>
          <a:ln w="0">
            <a:noFill/>
          </a:ln>
        </p:spPr>
        <p:txBody>
          <a:bodyPr lIns="0" rIns="0" tIns="0" bIns="0" anchor="t">
            <a:normAutofit fontScale="79000"/>
          </a:bodyPr>
          <a:p>
            <a:pPr marL="341280" indent="-25596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Arial"/>
              </a:rPr>
              <a:t>Java is used in a wide variety of computing platforms from embedded devices and mobile phones on the low end, to enterprise servers and supercomputers on the high end.</a:t>
            </a:r>
            <a:r>
              <a:rPr b="0" lang="en-GB" sz="2800" spc="-1" strike="noStrike">
                <a:solidFill>
                  <a:srgbClr val="000000"/>
                </a:solidFill>
                <a:latin typeface="Arial"/>
                <a:ea typeface="Arial"/>
              </a:rPr>
              <a:t> </a:t>
            </a:r>
            <a:endParaRPr b="0" lang="en-IN" sz="2800" spc="-1" strike="noStrike">
              <a:solidFill>
                <a:srgbClr val="000000"/>
              </a:solidFill>
              <a:latin typeface="Arial"/>
            </a:endParaRPr>
          </a:p>
          <a:p>
            <a:pPr marL="341280" indent="-255960">
              <a:lnSpc>
                <a:spcPct val="90000"/>
              </a:lnSpc>
              <a:spcBef>
                <a:spcPts val="1001"/>
              </a:spcBef>
              <a:buClr>
                <a:srgbClr val="000000"/>
              </a:buClr>
              <a:buSzPct val="45000"/>
              <a:buFont typeface="Wingdings" charset="2"/>
              <a:buChar char=""/>
            </a:pPr>
            <a:r>
              <a:rPr b="1" lang="en-GB" sz="2600" spc="-1" strike="noStrike">
                <a:solidFill>
                  <a:srgbClr val="000000"/>
                </a:solidFill>
                <a:latin typeface="Arial"/>
                <a:ea typeface="Arial"/>
              </a:rPr>
              <a:t>Java SE(Standard Edition)</a:t>
            </a:r>
            <a:r>
              <a:rPr b="0" lang="en-GB" sz="2600" spc="-1" strike="noStrike">
                <a:solidFill>
                  <a:srgbClr val="000000"/>
                </a:solidFill>
                <a:latin typeface="Arial"/>
                <a:ea typeface="Arial"/>
              </a:rPr>
              <a:t> : Java SE (Java Platform, Standard Edition) is the core platform and foundation of the Java programming language. It provides the basic libraries, tools, and runtime environment necessary for developing and running Java applications on desktops, servers, and other non-enterprise environments.</a:t>
            </a:r>
            <a:endParaRPr b="0" lang="en-IN" sz="2600" spc="-1" strike="noStrike">
              <a:solidFill>
                <a:srgbClr val="000000"/>
              </a:solidFill>
              <a:latin typeface="Arial"/>
            </a:endParaRPr>
          </a:p>
          <a:p>
            <a:pPr marL="341280" indent="-255960">
              <a:lnSpc>
                <a:spcPct val="90000"/>
              </a:lnSpc>
              <a:spcBef>
                <a:spcPts val="1001"/>
              </a:spcBef>
              <a:buClr>
                <a:srgbClr val="000000"/>
              </a:buClr>
              <a:buSzPct val="45000"/>
              <a:buFont typeface="Wingdings" charset="2"/>
              <a:buChar char=""/>
            </a:pPr>
            <a:r>
              <a:rPr b="1" lang="en-GB" sz="2600" spc="-1" strike="noStrike">
                <a:solidFill>
                  <a:srgbClr val="000000"/>
                </a:solidFill>
                <a:latin typeface="Arial"/>
                <a:ea typeface="Arial"/>
              </a:rPr>
              <a:t>Java ME (Micro Edition):</a:t>
            </a:r>
            <a:r>
              <a:rPr b="0" lang="en-GB" sz="2600" spc="-1" strike="noStrike">
                <a:solidFill>
                  <a:srgbClr val="000000"/>
                </a:solidFill>
                <a:latin typeface="Arial"/>
                <a:ea typeface="Arial"/>
              </a:rPr>
              <a:t> Specifies several different sets of libraries (known as profiles) for devices with limited storage, display, and power capacities. Often used to develop applications for mobile devices, and wide range of IOT(Internet Of Things) devices,TV set-top boxes, and printers.</a:t>
            </a:r>
            <a:endParaRPr b="0" lang="en-IN" sz="2600" spc="-1" strike="noStrike">
              <a:solidFill>
                <a:srgbClr val="000000"/>
              </a:solidFill>
              <a:latin typeface="Arial"/>
            </a:endParaRPr>
          </a:p>
        </p:txBody>
      </p:sp>
      <p:sp>
        <p:nvSpPr>
          <p:cNvPr id="585" name="TextBox 2"/>
          <p:cNvSpPr/>
          <p:nvPr/>
        </p:nvSpPr>
        <p:spPr>
          <a:xfrm>
            <a:off x="447120" y="1168200"/>
            <a:ext cx="9149400" cy="21006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title"/>
          </p:nvPr>
        </p:nvSpPr>
        <p:spPr>
          <a:xfrm>
            <a:off x="525600" y="226080"/>
            <a:ext cx="9070920" cy="945360"/>
          </a:xfrm>
          <a:prstGeom prst="rect">
            <a:avLst/>
          </a:prstGeom>
          <a:solidFill>
            <a:srgbClr val="ffc000"/>
          </a:solidFill>
          <a:ln w="0">
            <a:noFill/>
          </a:ln>
        </p:spPr>
        <p:txBody>
          <a:bodyPr lIns="0" rIns="0" tIns="0" bIns="0" anchor="ctr">
            <a:noAutofit/>
          </a:bodyPr>
          <a:p>
            <a:pPr indent="0">
              <a:lnSpc>
                <a:spcPct val="90000"/>
              </a:lnSpc>
              <a:buNone/>
              <a:tabLst>
                <a:tab algn="l" pos="0"/>
              </a:tabLst>
            </a:pPr>
            <a:r>
              <a:rPr b="0" lang="en-GB" sz="1000" spc="-1" strike="noStrike">
                <a:solidFill>
                  <a:srgbClr val="000000"/>
                </a:solidFill>
                <a:latin typeface="Arial"/>
                <a:ea typeface="DejaVu Sans"/>
              </a:rPr>
              <a:t>                                                           </a:t>
            </a:r>
            <a:r>
              <a:rPr b="1" lang="en-GB" sz="1000" spc="-1" strike="noStrike">
                <a:solidFill>
                  <a:srgbClr val="000000"/>
                </a:solidFill>
                <a:latin typeface="Arial"/>
                <a:ea typeface="DejaVu Sans"/>
              </a:rPr>
              <a:t> </a:t>
            </a:r>
            <a:r>
              <a:rPr b="1" lang="en-GB" sz="2600" spc="-1" strike="noStrike">
                <a:solidFill>
                  <a:srgbClr val="000000"/>
                </a:solidFill>
                <a:latin typeface="Arial"/>
                <a:ea typeface="DejaVu Sans"/>
              </a:rPr>
              <a:t>Java as a Programming Language</a:t>
            </a:r>
            <a:endParaRPr b="0" lang="en-IN" sz="2600" spc="-1" strike="noStrike">
              <a:solidFill>
                <a:srgbClr val="000000"/>
              </a:solidFill>
              <a:latin typeface="Arial"/>
            </a:endParaRPr>
          </a:p>
        </p:txBody>
      </p:sp>
      <p:sp>
        <p:nvSpPr>
          <p:cNvPr id="587" name="PlaceHolder 2"/>
          <p:cNvSpPr>
            <a:spLocks noGrp="1"/>
          </p:cNvSpPr>
          <p:nvPr>
            <p:ph/>
          </p:nvPr>
        </p:nvSpPr>
        <p:spPr>
          <a:xfrm>
            <a:off x="504000" y="1326600"/>
            <a:ext cx="9215280" cy="3712680"/>
          </a:xfrm>
          <a:prstGeom prst="rect">
            <a:avLst/>
          </a:prstGeom>
          <a:solidFill>
            <a:srgbClr val="ffffff"/>
          </a:solidFill>
          <a:ln w="0">
            <a:noFill/>
          </a:ln>
        </p:spPr>
        <p:txBody>
          <a:bodyPr lIns="0" rIns="0" tIns="0" bIns="0" anchor="t">
            <a:normAutofit/>
          </a:bodyPr>
          <a:p>
            <a:pPr marL="432000" indent="-324000">
              <a:lnSpc>
                <a:spcPct val="90000"/>
              </a:lnSpc>
              <a:spcBef>
                <a:spcPts val="1001"/>
              </a:spcBef>
              <a:buClr>
                <a:srgbClr val="000000"/>
              </a:buClr>
              <a:buSzPct val="45000"/>
              <a:buFont typeface="Wingdings" charset="2"/>
              <a:buChar char=""/>
            </a:pPr>
            <a:r>
              <a:rPr b="1" lang="en-GB" sz="2600" spc="-1" strike="noStrike">
                <a:solidFill>
                  <a:srgbClr val="000000"/>
                </a:solidFill>
                <a:latin typeface="Arial"/>
                <a:ea typeface="Arial"/>
              </a:rPr>
              <a:t>Java EE(Enterprise Edition): </a:t>
            </a:r>
            <a:r>
              <a:rPr b="0" lang="en-GB" sz="2600" spc="-1" strike="noStrike">
                <a:solidFill>
                  <a:srgbClr val="000000"/>
                </a:solidFill>
                <a:latin typeface="Arial"/>
                <a:ea typeface="Arial"/>
              </a:rPr>
              <a:t>Java EE (Java Platform, Enterprise Edition) is a set of specifications and APIs (Application Programming Interfaces) provided by Oracle Corporation (previously Sun Microsystems).</a:t>
            </a:r>
            <a:endParaRPr b="0" lang="en-IN" sz="2600" spc="-1" strike="noStrike">
              <a:solidFill>
                <a:srgbClr val="000000"/>
              </a:solidFill>
              <a:latin typeface="Arial"/>
            </a:endParaRPr>
          </a:p>
          <a:p>
            <a:pPr marL="432000" indent="-324000">
              <a:lnSpc>
                <a:spcPct val="90000"/>
              </a:lnSpc>
              <a:spcBef>
                <a:spcPts val="1001"/>
              </a:spcBef>
              <a:buClr>
                <a:srgbClr val="000000"/>
              </a:buClr>
              <a:buSzPct val="45000"/>
              <a:buFont typeface="Wingdings" charset="2"/>
              <a:buChar char=""/>
            </a:pPr>
            <a:r>
              <a:rPr b="0" lang="en-GB" sz="2600" spc="-1" strike="noStrike">
                <a:solidFill>
                  <a:srgbClr val="000000"/>
                </a:solidFill>
                <a:latin typeface="Arial"/>
                <a:ea typeface="Arial"/>
              </a:rPr>
              <a:t>It extend the Java Platform, Standard Edition (Java SE) to support enterprise-level applications. It is designed to facilitate the development and deployment of large-scale, distributed, and robust enterprise applications.</a:t>
            </a:r>
            <a:endParaRPr b="0" lang="en-IN" sz="2600" spc="-1" strike="noStrike">
              <a:solidFill>
                <a:srgbClr val="000000"/>
              </a:solidFill>
              <a:latin typeface="Arial"/>
            </a:endParaRPr>
          </a:p>
        </p:txBody>
      </p:sp>
      <p:sp>
        <p:nvSpPr>
          <p:cNvPr id="588" name="TextBox 4"/>
          <p:cNvSpPr/>
          <p:nvPr/>
        </p:nvSpPr>
        <p:spPr>
          <a:xfrm>
            <a:off x="447120" y="1168200"/>
            <a:ext cx="9149400" cy="21006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26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Arial"/>
              </a:rPr>
              <a:t>                                                  </a:t>
            </a:r>
            <a:r>
              <a:rPr b="1" lang="en-US" sz="3000" spc="-1" strike="noStrike">
                <a:solidFill>
                  <a:srgbClr val="c9211e"/>
                </a:solidFill>
                <a:highlight>
                  <a:srgbClr val="ffd700"/>
                </a:highlight>
                <a:latin typeface="Arial"/>
              </a:rPr>
              <a:t>Java Features</a:t>
            </a:r>
            <a:endParaRPr b="0" lang="en-IN" sz="3000" spc="-1" strike="noStrike">
              <a:solidFill>
                <a:srgbClr val="000000"/>
              </a:solidFill>
              <a:latin typeface="Arial"/>
            </a:endParaRPr>
          </a:p>
        </p:txBody>
      </p:sp>
      <p:pic>
        <p:nvPicPr>
          <p:cNvPr id="590" name="" descr=""/>
          <p:cNvPicPr/>
          <p:nvPr/>
        </p:nvPicPr>
        <p:blipFill>
          <a:blip r:embed="rId1"/>
          <a:stretch/>
        </p:blipFill>
        <p:spPr>
          <a:xfrm>
            <a:off x="504000" y="1326600"/>
            <a:ext cx="9070920" cy="3287520"/>
          </a:xfrm>
          <a:prstGeom prst="rect">
            <a:avLst/>
          </a:prstGeom>
          <a:ln w="0">
            <a:noFill/>
          </a:ln>
        </p:spPr>
      </p:pic>
      <p:pic>
        <p:nvPicPr>
          <p:cNvPr id="591" name="" descr=""/>
          <p:cNvPicPr/>
          <p:nvPr/>
        </p:nvPicPr>
        <p:blipFill>
          <a:blip r:embed="rId2"/>
          <a:stretch/>
        </p:blipFill>
        <p:spPr>
          <a:xfrm>
            <a:off x="540000" y="952920"/>
            <a:ext cx="9179280" cy="3808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TotalTime>
  <Application>LibreOffice/7.5.4.2$Windows_X86_64 LibreOffice_project/36ccfdc35048b057fd9854c757a8b67ec53977b6</Application>
  <AppVersion>15.0000</AppVersion>
  <Words>1349</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2023-07-22T22:30:09Z</dcterms:modified>
  <cp:revision>288</cp:revision>
  <dc:subject/>
  <dc:title> Object Oriented Programming with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0x010100C714579AE3DA2540A37A53697CA06E98</vt:lpwstr>
  </property>
  <property fmtid="{D5CDD505-2E9C-101B-9397-08002B2CF9AE}" pid="3" name="PresentationFormat">
    <vt:lpwstr>Custom</vt:lpwstr>
  </property>
  <property fmtid="{D5CDD505-2E9C-101B-9397-08002B2CF9AE}" pid="4" name="Slides">
    <vt:i4>53</vt:i4>
  </property>
</Properties>
</file>