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8" r:id="rId2"/>
  </p:sldMasterIdLst>
  <p:sldIdLst>
    <p:sldId id="257" r:id="rId3"/>
    <p:sldId id="258" r:id="rId4"/>
    <p:sldId id="281" r:id="rId5"/>
    <p:sldId id="259" r:id="rId6"/>
    <p:sldId id="282" r:id="rId7"/>
    <p:sldId id="261" r:id="rId8"/>
    <p:sldId id="283" r:id="rId9"/>
    <p:sldId id="284" r:id="rId10"/>
    <p:sldId id="287" r:id="rId11"/>
    <p:sldId id="285" r:id="rId12"/>
    <p:sldId id="262" r:id="rId13"/>
    <p:sldId id="288" r:id="rId14"/>
    <p:sldId id="27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1538" y="765145"/>
            <a:ext cx="8219787" cy="1646302"/>
          </a:xfrm>
        </p:spPr>
        <p:txBody>
          <a:bodyPr anchor="b">
            <a:noAutofit/>
          </a:bodyPr>
          <a:lstStyle>
            <a:lvl1pPr algn="l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5263" y="2492968"/>
            <a:ext cx="7766936" cy="1096899"/>
          </a:xfrm>
        </p:spPr>
        <p:txBody>
          <a:bodyPr anchor="t"/>
          <a:lstStyle>
            <a:lvl1pPr marL="285750" indent="-285750" algn="l">
              <a:buFont typeface="Arial" panose="020B0604020202020204" pitchFamily="34" charset="0"/>
              <a:buChar char="•"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118D1-1B31-41C2-A8E6-5B8E81C10E1C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72EF-1F7A-4D8D-900B-287C89D5FB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028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118D1-1B31-41C2-A8E6-5B8E81C10E1C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72EF-1F7A-4D8D-900B-287C89D5FB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916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118D1-1B31-41C2-A8E6-5B8E81C10E1C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72EF-1F7A-4D8D-900B-287C89D5FB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41621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118D1-1B31-41C2-A8E6-5B8E81C10E1C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72EF-1F7A-4D8D-900B-287C89D5FB21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160482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118D1-1B31-41C2-A8E6-5B8E81C10E1C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72EF-1F7A-4D8D-900B-287C89D5FB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61949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118D1-1B31-41C2-A8E6-5B8E81C10E1C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72EF-1F7A-4D8D-900B-287C89D5FB21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270072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118D1-1B31-41C2-A8E6-5B8E81C10E1C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72EF-1F7A-4D8D-900B-287C89D5FB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15576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118D1-1B31-41C2-A8E6-5B8E81C10E1C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72EF-1F7A-4D8D-900B-287C89D5FB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39204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118D1-1B31-41C2-A8E6-5B8E81C10E1C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72EF-1F7A-4D8D-900B-287C89D5FB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51125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E0646-7800-AA05-65F2-28431B0794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C34241-4CA8-35A9-029A-24948080C4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AB8BB4-43FD-3C58-0C92-1495EBBBE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FA983-B8F2-455D-9C39-92378F55643C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EEBA6C-ECB1-FC39-ADDA-95C2F0B7B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B62966-B019-5CFF-03C1-1F71E42FA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DB5C9-946D-4DC9-8E60-8DBA7537F5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76714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DE0B1-A413-9F08-0672-492CFE419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A66B5-1DAD-D21E-5133-176F2EF4A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8D978C-DD3C-EB1C-934A-D7CED9A0B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FA983-B8F2-455D-9C39-92378F55643C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3912A3-05F8-3E6A-030E-1612A5E00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ED2FE-3F6A-19A1-AACA-D6E196A0F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DB5C9-946D-4DC9-8E60-8DBA7537F5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4002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E26B5-EA18-2615-2E61-AE6D7E357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C04277-C4DF-BA04-5B26-5F64CBDE9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118D1-1B31-41C2-A8E6-5B8E81C10E1C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6B33F6-D477-71D1-1C4E-99F99AEC7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D8F9FC-64C4-5D3F-72D5-BC9453943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72EF-1F7A-4D8D-900B-287C89D5FB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6447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161D3-2A98-116E-74E6-78E26F14B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AA8F01-475F-F78C-16C6-583F82A8CE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45558-353F-793B-654E-50F350480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FA983-B8F2-455D-9C39-92378F55643C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D266BF-79B8-256C-15A9-E8B4B025F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B48F3B-AC11-61EF-FC68-89668DF38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DB5C9-946D-4DC9-8E60-8DBA7537F5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92647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E8C03-4AD0-A85F-DD9A-945088E91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D6897-B2F6-3C90-9C86-FD24B32FF2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261138-6774-C8E4-6CB6-9BFB4B92AD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63BF04-256B-9B28-5B12-861FB204D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FA983-B8F2-455D-9C39-92378F55643C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0C3AFC-186D-9714-2B5E-CD59BDCE0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41CF88-3E8F-BE42-1782-1D1FA7293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DB5C9-946D-4DC9-8E60-8DBA7537F5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30769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4A9D5-E569-FECA-906B-CEB6E3DD8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0BC44E-97AB-2889-D758-AD8932EC3F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E6B735-60BF-1394-2B07-C56C398C82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0625AE-B8F4-66F5-1647-40279D85C4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E05483-D0EE-847A-5BF0-DF59EAE8AB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18CB2F-0045-B982-DD92-26733B110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FA983-B8F2-455D-9C39-92378F55643C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F10B57-58E6-E558-298D-DCFE9F813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D6EC80-5DE1-0374-9AF9-9F1D25C88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DB5C9-946D-4DC9-8E60-8DBA7537F5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50078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A52A0-12E2-A6D4-2C02-7E0C7E1C5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641C23-D0F3-8F5A-B4BB-CEF1D6C5E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FA983-B8F2-455D-9C39-92378F55643C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4DCC55-9693-9F91-D8DB-96DAA4705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0EA5AB-11EF-915A-4F65-791938F5D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DB5C9-946D-4DC9-8E60-8DBA7537F5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70243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3A7D84-29A1-621B-BB06-2B71ABF79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FA983-B8F2-455D-9C39-92378F55643C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66501A-001E-7A4D-A85C-7CF94C56E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BE5D2D-CD59-B1D3-6804-F27C9287A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DB5C9-946D-4DC9-8E60-8DBA7537F5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916024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0E677-F63E-BEDB-06FB-CCBB14CAC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333C3-667A-A78B-E36C-511825DCF5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39DC4C-0D00-EA4B-1542-1BFD1D5031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AB9FB9-3100-791B-6E2F-356186B41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FA983-B8F2-455D-9C39-92378F55643C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51B7D0-4C27-BCF8-2222-53FB8218F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836F63-B8A8-669B-D2E6-C3E2AFDE1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DB5C9-946D-4DC9-8E60-8DBA7537F5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844945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BEDE0-B74A-91E6-B5DD-70EFDACA7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B9B2D2-C029-F240-82CF-549F29660F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256D64-E7FF-7088-A794-A12BDF62E7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7A0BA1-291F-B6DF-6CF3-924658DEA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FA983-B8F2-455D-9C39-92378F55643C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C9D4D-3E68-DC7D-53CC-5D66D73D9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9A73A2-506D-9A9E-8972-E0AA8A39F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DB5C9-946D-4DC9-8E60-8DBA7537F5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858644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0A657-8D34-AB97-B57E-AFCC68922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BE5745-D5D8-9C0A-5E81-4936C267CC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A2B0B-2810-3710-B4C3-44C1AFEA5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FA983-B8F2-455D-9C39-92378F55643C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ECBA0-1166-65A8-E314-26AC85893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E8F491-1607-7467-411D-5DAD2622D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DB5C9-946D-4DC9-8E60-8DBA7537F5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943511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46F6B7-40A3-6E6F-0789-F9843C164D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BDB1DE-5287-3295-885D-5A1B03B16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6216C-3BB3-E1EC-5327-7316B3DE4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FA983-B8F2-455D-9C39-92378F55643C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70F359-996F-A4C9-23B3-569F06EBC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B0BB26-D203-0B71-4CA3-F5BF258FF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DB5C9-946D-4DC9-8E60-8DBA7537F5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851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118D1-1B31-41C2-A8E6-5B8E81C10E1C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72EF-1F7A-4D8D-900B-287C89D5FB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3141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118D1-1B31-41C2-A8E6-5B8E81C10E1C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72EF-1F7A-4D8D-900B-287C89D5FB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6581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118D1-1B31-41C2-A8E6-5B8E81C10E1C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72EF-1F7A-4D8D-900B-287C89D5FB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9555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118D1-1B31-41C2-A8E6-5B8E81C10E1C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72EF-1F7A-4D8D-900B-287C89D5FB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2555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118D1-1B31-41C2-A8E6-5B8E81C10E1C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72EF-1F7A-4D8D-900B-287C89D5FB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4539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118D1-1B31-41C2-A8E6-5B8E81C10E1C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72EF-1F7A-4D8D-900B-287C89D5FB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8953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118D1-1B31-41C2-A8E6-5B8E81C10E1C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72EF-1F7A-4D8D-900B-287C89D5FB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3029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118D1-1B31-41C2-A8E6-5B8E81C10E1C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3B572EF-1F7A-4D8D-900B-287C89D5FB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0629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7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D965B6-5472-5D5F-2FF3-119EF917A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E7B832-EFEE-B3B5-4A27-D1883EF8C7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8874C6-B4DB-C691-8917-7438336960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FA983-B8F2-455D-9C39-92378F55643C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83C0EB-33EF-F17B-735C-8F2D7C4750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E1A73-539E-4529-A593-BD7E632283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B5C9-946D-4DC9-8E60-8DBA7537F5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5434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pandas.pydata.org/pandas-docs/stable/reference/api/pandas.DataFrame.html" TargetMode="External"/><Relationship Id="rId2" Type="http://schemas.openxmlformats.org/officeDocument/2006/relationships/hyperlink" Target="https://pandas.pydata.org/pandas-docs/stable/reference/api/pandas.read_html.html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75C36-43B9-48EB-B0A8-E63053A094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9258" y="1308242"/>
            <a:ext cx="7766936" cy="804052"/>
          </a:xfrm>
        </p:spPr>
        <p:txBody>
          <a:bodyPr/>
          <a:lstStyle/>
          <a:p>
            <a:pPr algn="l"/>
            <a:r>
              <a:rPr lang="en-US" dirty="0"/>
              <a:t>Objectives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D1DC60-7707-3A2E-E4B9-B25C393D84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1537" y="2112294"/>
            <a:ext cx="7766936" cy="1956123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To present concepts like Data Science and Machine Learning in a simple, illustrative way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To practically demonstrate associated topics like EDA, data manipulation and touch upon data pre-processing, model training, prediction with Python, using a simple case study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74456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75C36-43B9-48EB-B0A8-E63053A094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9258" y="1308242"/>
            <a:ext cx="7766936" cy="804052"/>
          </a:xfrm>
        </p:spPr>
        <p:txBody>
          <a:bodyPr/>
          <a:lstStyle/>
          <a:p>
            <a:pPr algn="l"/>
            <a:r>
              <a:rPr lang="en-US" dirty="0"/>
              <a:t>Row &amp; column ops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D1DC60-7707-3A2E-E4B9-B25C393D84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1537" y="2112293"/>
            <a:ext cx="7766936" cy="3665655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Add a new row</a:t>
            </a:r>
          </a:p>
          <a:p>
            <a:pPr lvl="1" indent="-285750" algn="l">
              <a:buFont typeface="Arial" panose="020B0604020202020204" pitchFamily="34" charset="0"/>
              <a:buChar char="•"/>
            </a:pPr>
            <a:r>
              <a:rPr lang="en-US" b="1" dirty="0" err="1"/>
              <a:t>df.append</a:t>
            </a:r>
            <a:r>
              <a:rPr lang="en-US" b="1" dirty="0"/>
              <a:t>() </a:t>
            </a:r>
            <a:r>
              <a:rPr lang="en-US" dirty="0"/>
              <a:t>method</a:t>
            </a:r>
          </a:p>
          <a:p>
            <a:pPr lvl="1" indent="-285750" algn="l">
              <a:buFont typeface="Arial" panose="020B0604020202020204" pitchFamily="34" charset="0"/>
              <a:buChar char="•"/>
            </a:pPr>
            <a:r>
              <a:rPr lang="en-US" b="1" dirty="0" err="1"/>
              <a:t>pd.concat</a:t>
            </a:r>
            <a:r>
              <a:rPr lang="en-US" b="1" dirty="0"/>
              <a:t>() method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Delete the added row</a:t>
            </a:r>
          </a:p>
          <a:p>
            <a:pPr lvl="1" indent="-285750" algn="l">
              <a:buFont typeface="Arial" panose="020B0604020202020204" pitchFamily="34" charset="0"/>
              <a:buChar char="•"/>
            </a:pPr>
            <a:r>
              <a:rPr lang="en-US" b="1" dirty="0"/>
              <a:t>drop()</a:t>
            </a:r>
            <a:r>
              <a:rPr lang="en-US" dirty="0"/>
              <a:t> method, </a:t>
            </a:r>
            <a:r>
              <a:rPr lang="en-US" b="1" dirty="0"/>
              <a:t>index() </a:t>
            </a:r>
            <a:r>
              <a:rPr lang="en-US" dirty="0"/>
              <a:t>and </a:t>
            </a:r>
            <a:r>
              <a:rPr lang="en-US" b="1" dirty="0"/>
              <a:t>axis</a:t>
            </a:r>
            <a:r>
              <a:rPr lang="en-US" dirty="0"/>
              <a:t> arguments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Delete any specific row</a:t>
            </a:r>
          </a:p>
          <a:p>
            <a:pPr lvl="1" indent="-285750" algn="l">
              <a:buFont typeface="Arial" panose="020B0604020202020204" pitchFamily="34" charset="0"/>
              <a:buChar char="•"/>
            </a:pPr>
            <a:r>
              <a:rPr lang="en-US" b="1" dirty="0"/>
              <a:t>drop()</a:t>
            </a:r>
            <a:r>
              <a:rPr lang="en-US" dirty="0"/>
              <a:t> method, </a:t>
            </a:r>
            <a:r>
              <a:rPr lang="en-US" b="1" dirty="0"/>
              <a:t>index() </a:t>
            </a:r>
            <a:r>
              <a:rPr lang="en-US" dirty="0"/>
              <a:t>and </a:t>
            </a:r>
            <a:r>
              <a:rPr lang="en-US" b="1" dirty="0"/>
              <a:t>axis</a:t>
            </a:r>
            <a:r>
              <a:rPr lang="en-US" dirty="0"/>
              <a:t> arguments</a:t>
            </a:r>
          </a:p>
          <a:p>
            <a:r>
              <a:rPr lang="en-US" dirty="0"/>
              <a:t>Delete the added column or any specific column</a:t>
            </a:r>
          </a:p>
          <a:p>
            <a:pPr lvl="1" indent="-285750" algn="l">
              <a:buFont typeface="Arial" panose="020B0604020202020204" pitchFamily="34" charset="0"/>
              <a:buChar char="•"/>
            </a:pPr>
            <a:r>
              <a:rPr lang="en-US" b="1" dirty="0"/>
              <a:t>drop()</a:t>
            </a:r>
            <a:r>
              <a:rPr lang="en-US" dirty="0"/>
              <a:t> method, </a:t>
            </a:r>
            <a:r>
              <a:rPr lang="en-US" b="1" dirty="0"/>
              <a:t>index(), columns() </a:t>
            </a:r>
            <a:r>
              <a:rPr lang="en-US" dirty="0"/>
              <a:t>and </a:t>
            </a:r>
            <a:r>
              <a:rPr lang="en-US" b="1" dirty="0"/>
              <a:t>axis</a:t>
            </a:r>
            <a:r>
              <a:rPr lang="en-US" dirty="0"/>
              <a:t> arguments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4276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75C36-43B9-48EB-B0A8-E63053A094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9258" y="1308242"/>
            <a:ext cx="7766936" cy="804052"/>
          </a:xfrm>
        </p:spPr>
        <p:txBody>
          <a:bodyPr/>
          <a:lstStyle/>
          <a:p>
            <a:pPr algn="l"/>
            <a:r>
              <a:rPr lang="en-US" dirty="0"/>
              <a:t>Charting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D1DC60-7707-3A2E-E4B9-B25C393D84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1537" y="2112294"/>
            <a:ext cx="7766936" cy="1096899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To present concepts like Data Science and Machine Learning in a simple, illustrative way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35647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75C36-43B9-48EB-B0A8-E63053A094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9258" y="1308242"/>
            <a:ext cx="7766936" cy="804052"/>
          </a:xfrm>
        </p:spPr>
        <p:txBody>
          <a:bodyPr/>
          <a:lstStyle/>
          <a:p>
            <a:pPr algn="l"/>
            <a:r>
              <a:rPr lang="en-US" dirty="0"/>
              <a:t>Date handling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D1DC60-7707-3A2E-E4B9-B25C393D84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1537" y="2112294"/>
            <a:ext cx="7766936" cy="1096899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To present concepts like Data Science and Machine Learning in a simple, illustrative way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90892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75C36-43B9-48EB-B0A8-E63053A094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1537" y="513111"/>
            <a:ext cx="7766936" cy="441046"/>
          </a:xfrm>
        </p:spPr>
        <p:txBody>
          <a:bodyPr/>
          <a:lstStyle/>
          <a:p>
            <a:pPr algn="ctr"/>
            <a:r>
              <a:rPr lang="en-US" sz="2400" dirty="0"/>
              <a:t>References</a:t>
            </a:r>
            <a:endParaRPr lang="en-IN" sz="2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D1DC60-7707-3A2E-E4B9-B25C393D84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1537" y="954157"/>
            <a:ext cx="7766936" cy="1096899"/>
          </a:xfrm>
        </p:spPr>
        <p:txBody>
          <a:bodyPr>
            <a:normAutofit/>
          </a:bodyPr>
          <a:lstStyle/>
          <a:p>
            <a:r>
              <a:rPr lang="en-IN" sz="1200" dirty="0"/>
              <a:t>Pandas resource </a:t>
            </a:r>
            <a:r>
              <a:rPr lang="en-IN" sz="1200" dirty="0" err="1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pandas.read_html</a:t>
            </a:r>
            <a:r>
              <a:rPr lang="en-IN" sz="1200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— pandas 1.5.1 documentation (pydata.org)</a:t>
            </a:r>
            <a:endParaRPr lang="en-IN" sz="1200" dirty="0">
              <a:solidFill>
                <a:srgbClr val="0070C0"/>
              </a:solidFill>
            </a:endParaRPr>
          </a:p>
          <a:p>
            <a:r>
              <a:rPr lang="en-IN" sz="1200" dirty="0"/>
              <a:t>Read csv file into a dataframe </a:t>
            </a:r>
            <a:r>
              <a:rPr lang="en-IN" sz="1200" dirty="0" err="1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pandas.DataFrame</a:t>
            </a:r>
            <a:r>
              <a:rPr lang="en-IN" sz="1200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— pandas 1.5.1 documentation (pydata.org)</a:t>
            </a:r>
            <a:endParaRPr lang="en-IN" sz="1200" dirty="0">
              <a:solidFill>
                <a:srgbClr val="0070C0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2809291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7FE5C42-95B4-C01D-D74F-E3784CB173DA}"/>
              </a:ext>
            </a:extLst>
          </p:cNvPr>
          <p:cNvSpPr txBox="1">
            <a:spLocks/>
          </p:cNvSpPr>
          <p:nvPr/>
        </p:nvSpPr>
        <p:spPr>
          <a:xfrm>
            <a:off x="1149258" y="1347997"/>
            <a:ext cx="7766936" cy="76429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dirty="0"/>
              <a:t>Key takeaways</a:t>
            </a:r>
            <a:endParaRPr lang="en-IN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D80D9B20-8658-D927-6858-9E22C7FBC136}"/>
              </a:ext>
            </a:extLst>
          </p:cNvPr>
          <p:cNvSpPr txBox="1">
            <a:spLocks/>
          </p:cNvSpPr>
          <p:nvPr/>
        </p:nvSpPr>
        <p:spPr>
          <a:xfrm>
            <a:off x="1321537" y="2112294"/>
            <a:ext cx="7766936" cy="25487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Conceptual understanding of Data Science, Pandas, dataframe, EDA, data manipulation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Conceptual understanding of Machine Learning, data pre-processing, model training and a brief on some machine learning models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6412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457B2-AE97-D99D-6CE8-182F94387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Pipeline overview</a:t>
            </a:r>
            <a:endParaRPr lang="en-IN" sz="5400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A3B16BB-8589-B740-A732-37D9D155DBAD}"/>
              </a:ext>
            </a:extLst>
          </p:cNvPr>
          <p:cNvSpPr/>
          <p:nvPr/>
        </p:nvSpPr>
        <p:spPr>
          <a:xfrm>
            <a:off x="1126435" y="2199861"/>
            <a:ext cx="1272208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Raw data</a:t>
            </a:r>
            <a:endParaRPr lang="en-IN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0B4257FD-61B0-841A-ADC8-507A26671AFF}"/>
              </a:ext>
            </a:extLst>
          </p:cNvPr>
          <p:cNvSpPr/>
          <p:nvPr/>
        </p:nvSpPr>
        <p:spPr>
          <a:xfrm>
            <a:off x="2517913" y="2557669"/>
            <a:ext cx="596348" cy="1987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D4F32EA-30AD-1E14-0D3D-5FA41152B6AB}"/>
              </a:ext>
            </a:extLst>
          </p:cNvPr>
          <p:cNvSpPr/>
          <p:nvPr/>
        </p:nvSpPr>
        <p:spPr>
          <a:xfrm>
            <a:off x="3233531" y="2199861"/>
            <a:ext cx="1272208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cleaning</a:t>
            </a:r>
            <a:endParaRPr lang="en-IN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75E90F7B-741A-8842-0EE1-BFAF8C3BF0D9}"/>
              </a:ext>
            </a:extLst>
          </p:cNvPr>
          <p:cNvSpPr/>
          <p:nvPr/>
        </p:nvSpPr>
        <p:spPr>
          <a:xfrm>
            <a:off x="4697895" y="2551045"/>
            <a:ext cx="596348" cy="1987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A295F27-015C-C114-3A88-850A8940AD10}"/>
              </a:ext>
            </a:extLst>
          </p:cNvPr>
          <p:cNvSpPr/>
          <p:nvPr/>
        </p:nvSpPr>
        <p:spPr>
          <a:xfrm>
            <a:off x="5426767" y="2206489"/>
            <a:ext cx="1371598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pre-processing</a:t>
            </a:r>
            <a:endParaRPr lang="en-IN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78D8355D-FB48-FEB7-BD58-CD888A4D47A6}"/>
              </a:ext>
            </a:extLst>
          </p:cNvPr>
          <p:cNvSpPr/>
          <p:nvPr/>
        </p:nvSpPr>
        <p:spPr>
          <a:xfrm>
            <a:off x="6970645" y="2557673"/>
            <a:ext cx="596348" cy="1987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67BA69A-24F1-FC1C-4878-EEEB898B29C1}"/>
              </a:ext>
            </a:extLst>
          </p:cNvPr>
          <p:cNvSpPr/>
          <p:nvPr/>
        </p:nvSpPr>
        <p:spPr>
          <a:xfrm>
            <a:off x="7752527" y="2213117"/>
            <a:ext cx="1371598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splitting</a:t>
            </a:r>
            <a:endParaRPr lang="en-IN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5BF0FD52-496E-8AF5-EB1E-A8F4FC137066}"/>
              </a:ext>
            </a:extLst>
          </p:cNvPr>
          <p:cNvSpPr/>
          <p:nvPr/>
        </p:nvSpPr>
        <p:spPr>
          <a:xfrm rot="5400000">
            <a:off x="8140152" y="3465440"/>
            <a:ext cx="596348" cy="1987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D793643-7E93-C863-F725-1A97D11FCCE2}"/>
              </a:ext>
            </a:extLst>
          </p:cNvPr>
          <p:cNvSpPr/>
          <p:nvPr/>
        </p:nvSpPr>
        <p:spPr>
          <a:xfrm>
            <a:off x="7745903" y="4075051"/>
            <a:ext cx="1371598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Training ML model</a:t>
            </a:r>
            <a:endParaRPr lang="en-IN" dirty="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AAD401FB-FC67-79E0-7EA5-C3B515B69ABA}"/>
              </a:ext>
            </a:extLst>
          </p:cNvPr>
          <p:cNvSpPr/>
          <p:nvPr/>
        </p:nvSpPr>
        <p:spPr>
          <a:xfrm rot="10800000">
            <a:off x="6967336" y="4479233"/>
            <a:ext cx="596348" cy="1987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CD14162-8FC5-C30D-DB82-F87873231A09}"/>
              </a:ext>
            </a:extLst>
          </p:cNvPr>
          <p:cNvSpPr/>
          <p:nvPr/>
        </p:nvSpPr>
        <p:spPr>
          <a:xfrm>
            <a:off x="5433401" y="4094931"/>
            <a:ext cx="1371598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Cross validation</a:t>
            </a:r>
            <a:endParaRPr lang="en-IN" dirty="0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205098B3-EA58-76BF-E096-B632DC7C5132}"/>
              </a:ext>
            </a:extLst>
          </p:cNvPr>
          <p:cNvSpPr/>
          <p:nvPr/>
        </p:nvSpPr>
        <p:spPr>
          <a:xfrm rot="10800000">
            <a:off x="4694590" y="4485858"/>
            <a:ext cx="596348" cy="1987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57DC99F-72FB-D10B-9CE1-6F1C3B4D5599}"/>
              </a:ext>
            </a:extLst>
          </p:cNvPr>
          <p:cNvSpPr/>
          <p:nvPr/>
        </p:nvSpPr>
        <p:spPr>
          <a:xfrm>
            <a:off x="3233531" y="4088307"/>
            <a:ext cx="1338476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Value prediction of target variable</a:t>
            </a:r>
            <a:endParaRPr lang="en-IN" sz="1400" dirty="0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5A6D4492-242D-60D7-9A35-7E65DA6D6247}"/>
              </a:ext>
            </a:extLst>
          </p:cNvPr>
          <p:cNvSpPr/>
          <p:nvPr/>
        </p:nvSpPr>
        <p:spPr>
          <a:xfrm rot="10800000">
            <a:off x="2541114" y="4479233"/>
            <a:ext cx="596348" cy="1987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D3BCAE1-E9F2-ABEF-F32F-B7C6B38240F7}"/>
              </a:ext>
            </a:extLst>
          </p:cNvPr>
          <p:cNvSpPr/>
          <p:nvPr/>
        </p:nvSpPr>
        <p:spPr>
          <a:xfrm>
            <a:off x="1119811" y="4114799"/>
            <a:ext cx="1272208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Deployment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69311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75C36-43B9-48EB-B0A8-E63053A094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9258" y="1308242"/>
            <a:ext cx="7766936" cy="804052"/>
          </a:xfrm>
        </p:spPr>
        <p:txBody>
          <a:bodyPr/>
          <a:lstStyle/>
          <a:p>
            <a:pPr algn="l"/>
            <a:r>
              <a:rPr lang="en-US" dirty="0"/>
              <a:t>Data science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D1DC60-7707-3A2E-E4B9-B25C393D84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1537" y="2112294"/>
            <a:ext cx="7766936" cy="1096899"/>
          </a:xfrm>
        </p:spPr>
        <p:txBody>
          <a:bodyPr>
            <a:normAutofit lnSpcReduction="10000"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Reading data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Patterns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Mathematics, Statistics and Coding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1026" name="Picture 2" descr="Image result for dump">
            <a:extLst>
              <a:ext uri="{FF2B5EF4-FFF2-40B4-BE49-F238E27FC236}">
                <a16:creationId xmlns:a16="http://schemas.microsoft.com/office/drawing/2014/main" id="{6044F537-E309-608A-F9F7-719669EB61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8264" y="3429000"/>
            <a:ext cx="2876550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BAEC8CE2-56BC-92E5-DEB9-B9D0A795C2BB}"/>
              </a:ext>
            </a:extLst>
          </p:cNvPr>
          <p:cNvGrpSpPr/>
          <p:nvPr/>
        </p:nvGrpSpPr>
        <p:grpSpPr>
          <a:xfrm>
            <a:off x="5072482" y="3428999"/>
            <a:ext cx="4166568" cy="1914525"/>
            <a:chOff x="5072482" y="3428999"/>
            <a:chExt cx="4166568" cy="1914525"/>
          </a:xfrm>
        </p:grpSpPr>
        <p:sp>
          <p:nvSpPr>
            <p:cNvPr id="4" name="Arrow: Right 3">
              <a:extLst>
                <a:ext uri="{FF2B5EF4-FFF2-40B4-BE49-F238E27FC236}">
                  <a16:creationId xmlns:a16="http://schemas.microsoft.com/office/drawing/2014/main" id="{D339D07F-F35E-B7E5-A11F-CA5FC28ACA2F}"/>
                </a:ext>
              </a:extLst>
            </p:cNvPr>
            <p:cNvSpPr/>
            <p:nvPr/>
          </p:nvSpPr>
          <p:spPr>
            <a:xfrm>
              <a:off x="5072482" y="4212025"/>
              <a:ext cx="978408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028" name="Picture 4" descr="Image result for gold">
              <a:extLst>
                <a:ext uri="{FF2B5EF4-FFF2-40B4-BE49-F238E27FC236}">
                  <a16:creationId xmlns:a16="http://schemas.microsoft.com/office/drawing/2014/main" id="{6E2C9F02-09B4-C250-B3E7-6B72FEDA2E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67262" y="3428999"/>
              <a:ext cx="2871788" cy="19145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832272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75C36-43B9-48EB-B0A8-E63053A094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9258" y="1308242"/>
            <a:ext cx="7766936" cy="804052"/>
          </a:xfrm>
        </p:spPr>
        <p:txBody>
          <a:bodyPr/>
          <a:lstStyle/>
          <a:p>
            <a:pPr algn="l"/>
            <a:r>
              <a:rPr lang="en-US" dirty="0"/>
              <a:t>Data science</a:t>
            </a:r>
            <a:endParaRPr lang="en-IN" dirty="0"/>
          </a:p>
        </p:txBody>
      </p:sp>
      <p:pic>
        <p:nvPicPr>
          <p:cNvPr id="2050" name="Picture 2" descr="See the source image">
            <a:extLst>
              <a:ext uri="{FF2B5EF4-FFF2-40B4-BE49-F238E27FC236}">
                <a16:creationId xmlns:a16="http://schemas.microsoft.com/office/drawing/2014/main" id="{3BB4FFE5-07E3-FA4E-22CB-7F01FB5A2B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2431" y="2411896"/>
            <a:ext cx="4384560" cy="397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0016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75C36-43B9-48EB-B0A8-E63053A094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9257" y="1308242"/>
            <a:ext cx="8034499" cy="804052"/>
          </a:xfrm>
        </p:spPr>
        <p:txBody>
          <a:bodyPr/>
          <a:lstStyle/>
          <a:p>
            <a:pPr algn="l"/>
            <a:r>
              <a:rPr lang="en-US" dirty="0"/>
              <a:t>Exploratory data analysis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D1DC60-7707-3A2E-E4B9-B25C393D84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1537" y="2112294"/>
            <a:ext cx="7766936" cy="2260923"/>
          </a:xfrm>
        </p:spPr>
        <p:txBody>
          <a:bodyPr>
            <a:normAutofit lnSpcReduction="10000"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Reading raw data from files and viewing it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Numerically and/or graphically viewing the data distribution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Classifying categorical and numerical data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Cleaning the data</a:t>
            </a:r>
          </a:p>
          <a:p>
            <a:pPr lvl="1" indent="-285750" algn="l">
              <a:buFont typeface="Arial" panose="020B0604020202020204" pitchFamily="34" charset="0"/>
              <a:buChar char="•"/>
            </a:pPr>
            <a:r>
              <a:rPr lang="en-US" dirty="0"/>
              <a:t>Checking for missing values</a:t>
            </a:r>
          </a:p>
          <a:p>
            <a:pPr lvl="1" indent="-285750" algn="l">
              <a:buFont typeface="Arial" panose="020B0604020202020204" pitchFamily="34" charset="0"/>
              <a:buChar char="•"/>
            </a:pPr>
            <a:r>
              <a:rPr lang="en-US" dirty="0"/>
              <a:t>Data manipulation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B3EE1D-EBA8-773E-98BE-EB3FB66EB7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7469" y="4270123"/>
            <a:ext cx="1571844" cy="2276793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2069F77E-F4CA-5618-27D7-B1115F4BFE48}"/>
              </a:ext>
            </a:extLst>
          </p:cNvPr>
          <p:cNvGrpSpPr/>
          <p:nvPr/>
        </p:nvGrpSpPr>
        <p:grpSpPr>
          <a:xfrm>
            <a:off x="4979770" y="4272603"/>
            <a:ext cx="2079597" cy="2343477"/>
            <a:chOff x="4979770" y="4272603"/>
            <a:chExt cx="2079597" cy="234347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28A23E6-CC5A-FC69-0558-C0B928B04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06575" y="4272603"/>
              <a:ext cx="1552792" cy="2343477"/>
            </a:xfrm>
            <a:prstGeom prst="rect">
              <a:avLst/>
            </a:prstGeom>
          </p:spPr>
        </p:pic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C80FDDF0-0FE2-64CB-59C3-470173D9E434}"/>
                </a:ext>
              </a:extLst>
            </p:cNvPr>
            <p:cNvSpPr/>
            <p:nvPr/>
          </p:nvSpPr>
          <p:spPr>
            <a:xfrm>
              <a:off x="4979770" y="5261283"/>
              <a:ext cx="596348" cy="19878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301539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75C36-43B9-48EB-B0A8-E63053A094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9258" y="1308242"/>
            <a:ext cx="7766936" cy="804052"/>
          </a:xfrm>
        </p:spPr>
        <p:txBody>
          <a:bodyPr/>
          <a:lstStyle/>
          <a:p>
            <a:pPr algn="l"/>
            <a:r>
              <a:rPr lang="en-US" dirty="0"/>
              <a:t>Data manipulation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D1DC60-7707-3A2E-E4B9-B25C393D84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1537" y="2112294"/>
            <a:ext cx="7766936" cy="1096899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To present concepts like Data Science and Machine Learning in a simple, illustrative way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0333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75C36-43B9-48EB-B0A8-E63053A094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9258" y="1308242"/>
            <a:ext cx="7766936" cy="804052"/>
          </a:xfrm>
        </p:spPr>
        <p:txBody>
          <a:bodyPr/>
          <a:lstStyle/>
          <a:p>
            <a:pPr algn="l"/>
            <a:r>
              <a:rPr lang="en-US" dirty="0"/>
              <a:t>Installing pip &amp; pandas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D1DC60-7707-3A2E-E4B9-B25C393D84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1537" y="2112294"/>
            <a:ext cx="7766936" cy="4368019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Install pip </a:t>
            </a:r>
          </a:p>
          <a:p>
            <a:pPr lvl="1" indent="-285750" algn="l">
              <a:buFont typeface="Arial" panose="020B0604020202020204" pitchFamily="34" charset="0"/>
              <a:buChar char="•"/>
            </a:pPr>
            <a:r>
              <a:rPr lang="en-US" dirty="0"/>
              <a:t>You have it</a:t>
            </a:r>
          </a:p>
          <a:p>
            <a:pPr lvl="2" indent="-285750" algn="l">
              <a:buFont typeface="Arial" panose="020B0604020202020204" pitchFamily="34" charset="0"/>
              <a:buChar char="•"/>
            </a:pPr>
            <a:r>
              <a:rPr lang="en-US" dirty="0"/>
              <a:t>pip –V</a:t>
            </a:r>
          </a:p>
          <a:p>
            <a:pPr lvl="2" indent="-285750" algn="l">
              <a:buFont typeface="Arial" panose="020B0604020202020204" pitchFamily="34" charset="0"/>
              <a:buChar char="•"/>
            </a:pPr>
            <a:r>
              <a:rPr lang="sv-SE" dirty="0"/>
              <a:t>python -m pip install --upgrade pip</a:t>
            </a:r>
          </a:p>
          <a:p>
            <a:pPr lvl="1" indent="-285750" algn="l">
              <a:buFont typeface="Arial" panose="020B0604020202020204" pitchFamily="34" charset="0"/>
              <a:buChar char="•"/>
            </a:pPr>
            <a:r>
              <a:rPr lang="en-US" dirty="0"/>
              <a:t> You don’t </a:t>
            </a:r>
            <a:r>
              <a:rPr lang="en-US" dirty="0" err="1"/>
              <a:t>hav</a:t>
            </a:r>
            <a:r>
              <a:rPr lang="en-IN" dirty="0"/>
              <a:t>e it (This will install pip at system level)</a:t>
            </a:r>
          </a:p>
          <a:p>
            <a:pPr lvl="2" indent="-285750" algn="l">
              <a:buFont typeface="Arial" panose="020B0604020202020204" pitchFamily="34" charset="0"/>
              <a:buChar char="•"/>
            </a:pPr>
            <a:r>
              <a:rPr lang="en-IN" dirty="0"/>
              <a:t>Download get-pip.py in folder X</a:t>
            </a:r>
          </a:p>
          <a:p>
            <a:pPr lvl="2" indent="-285750" algn="l">
              <a:buFont typeface="Arial" panose="020B0604020202020204" pitchFamily="34" charset="0"/>
              <a:buChar char="•"/>
            </a:pPr>
            <a:r>
              <a:rPr lang="en-IN" dirty="0"/>
              <a:t>Open </a:t>
            </a:r>
            <a:r>
              <a:rPr lang="en-IN" dirty="0" err="1"/>
              <a:t>cmd</a:t>
            </a:r>
            <a:r>
              <a:rPr lang="en-IN" dirty="0"/>
              <a:t> and go to X -&gt; python get-pip.py</a:t>
            </a:r>
          </a:p>
          <a:p>
            <a:pPr lvl="2" indent="-285750" algn="l">
              <a:buFont typeface="Arial" panose="020B0604020202020204" pitchFamily="34" charset="0"/>
              <a:buChar char="•"/>
            </a:pPr>
            <a:r>
              <a:rPr lang="en-IN" dirty="0"/>
              <a:t>Pip –V</a:t>
            </a:r>
          </a:p>
          <a:p>
            <a:r>
              <a:rPr lang="en-IN" dirty="0"/>
              <a:t>Install pandas library – Python data analysis library – 2221 functions </a:t>
            </a:r>
          </a:p>
          <a:p>
            <a:r>
              <a:rPr lang="en-IN" dirty="0"/>
              <a:t>Import pandas library</a:t>
            </a:r>
          </a:p>
          <a:p>
            <a:r>
              <a:rPr lang="en-IN" dirty="0"/>
              <a:t>Read csv file into a dataframe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646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75C36-43B9-48EB-B0A8-E63053A094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9258" y="1308242"/>
            <a:ext cx="7766936" cy="804052"/>
          </a:xfrm>
        </p:spPr>
        <p:txBody>
          <a:bodyPr/>
          <a:lstStyle/>
          <a:p>
            <a:pPr algn="l"/>
            <a:r>
              <a:rPr lang="en-US" dirty="0"/>
              <a:t>Reading raw data</a:t>
            </a:r>
            <a:endParaRPr lang="en-IN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0F4A189B-706C-1EA7-F6AA-0402087341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1537" y="2112294"/>
            <a:ext cx="7766936" cy="4368019"/>
          </a:xfrm>
        </p:spPr>
        <p:txBody>
          <a:bodyPr>
            <a:normAutofit/>
          </a:bodyPr>
          <a:lstStyle/>
          <a:p>
            <a:r>
              <a:rPr lang="en-IN" dirty="0"/>
              <a:t>Read csv file into a dataframe</a:t>
            </a:r>
          </a:p>
          <a:p>
            <a:pPr lvl="1" indent="-285750" algn="l">
              <a:buFont typeface="Arial" panose="020B0604020202020204" pitchFamily="34" charset="0"/>
              <a:buChar char="•"/>
            </a:pPr>
            <a:r>
              <a:rPr lang="en-US" b="1" dirty="0" err="1"/>
              <a:t>read_csv</a:t>
            </a:r>
            <a:r>
              <a:rPr lang="en-US" b="1" dirty="0"/>
              <a:t>() </a:t>
            </a:r>
            <a:r>
              <a:rPr lang="en-US" dirty="0"/>
              <a:t>– 52 arguments</a:t>
            </a:r>
          </a:p>
          <a:p>
            <a:pPr lvl="2" indent="-285750" algn="l">
              <a:buFont typeface="Arial" panose="020B0604020202020204" pitchFamily="34" charset="0"/>
              <a:buChar char="•"/>
            </a:pPr>
            <a:r>
              <a:rPr lang="en-US" dirty="0"/>
              <a:t>path</a:t>
            </a:r>
          </a:p>
          <a:p>
            <a:pPr lvl="2" indent="-285750" algn="l">
              <a:buFont typeface="Arial" panose="020B0604020202020204" pitchFamily="34" charset="0"/>
              <a:buChar char="•"/>
            </a:pPr>
            <a:r>
              <a:rPr lang="en-US" dirty="0"/>
              <a:t>Encoding – 97 options – latin-1/utf-8</a:t>
            </a:r>
          </a:p>
          <a:p>
            <a:r>
              <a:rPr lang="en-US" dirty="0"/>
              <a:t>Remove duplicates and see dimensions</a:t>
            </a:r>
          </a:p>
          <a:p>
            <a:pPr lvl="1" algn="l"/>
            <a:r>
              <a:rPr lang="en-IN" b="1" dirty="0"/>
              <a:t>dataframe()</a:t>
            </a:r>
            <a:r>
              <a:rPr lang="en-IN" dirty="0"/>
              <a:t> method – 5 arguments and 439 methods</a:t>
            </a:r>
          </a:p>
          <a:p>
            <a:pPr lvl="2" indent="-285750" algn="l">
              <a:buFont typeface="Arial" panose="020B0604020202020204" pitchFamily="34" charset="0"/>
              <a:buChar char="•"/>
            </a:pPr>
            <a:r>
              <a:rPr lang="en-IN" dirty="0" err="1"/>
              <a:t>df</a:t>
            </a:r>
            <a:r>
              <a:rPr lang="en-IN" dirty="0"/>
              <a:t> = </a:t>
            </a:r>
            <a:r>
              <a:rPr lang="en-IN" dirty="0" err="1"/>
              <a:t>df.drop_duplicates</a:t>
            </a:r>
            <a:r>
              <a:rPr lang="en-IN" dirty="0"/>
              <a:t>()</a:t>
            </a:r>
          </a:p>
          <a:p>
            <a:pPr lvl="2" indent="-285750" algn="l">
              <a:buFont typeface="Arial" panose="020B0604020202020204" pitchFamily="34" charset="0"/>
              <a:buChar char="•"/>
            </a:pPr>
            <a:r>
              <a:rPr lang="en-IN" dirty="0" err="1"/>
              <a:t>df.shape</a:t>
            </a:r>
            <a:r>
              <a:rPr lang="en-IN" dirty="0"/>
              <a:t>()</a:t>
            </a:r>
          </a:p>
          <a:p>
            <a:r>
              <a:rPr lang="en-US" dirty="0"/>
              <a:t>View no. of rows and columns</a:t>
            </a:r>
          </a:p>
        </p:txBody>
      </p:sp>
    </p:spTree>
    <p:extLst>
      <p:ext uri="{BB962C8B-B14F-4D97-AF65-F5344CB8AC3E}">
        <p14:creationId xmlns:p14="http://schemas.microsoft.com/office/powerpoint/2010/main" val="62408153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1719</TotalTime>
  <Words>428</Words>
  <Application>Microsoft Office PowerPoint</Application>
  <PresentationFormat>Widescreen</PresentationFormat>
  <Paragraphs>70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Trebuchet MS</vt:lpstr>
      <vt:lpstr>Wingdings 3</vt:lpstr>
      <vt:lpstr>Facet</vt:lpstr>
      <vt:lpstr>Custom Design</vt:lpstr>
      <vt:lpstr>Objectives</vt:lpstr>
      <vt:lpstr>PowerPoint Presentation</vt:lpstr>
      <vt:lpstr>Pipeline overview</vt:lpstr>
      <vt:lpstr>Data science</vt:lpstr>
      <vt:lpstr>Data science</vt:lpstr>
      <vt:lpstr>Exploratory data analysis</vt:lpstr>
      <vt:lpstr>Data manipulation</vt:lpstr>
      <vt:lpstr>Installing pip &amp; pandas</vt:lpstr>
      <vt:lpstr>Reading raw data</vt:lpstr>
      <vt:lpstr>Row &amp; column ops</vt:lpstr>
      <vt:lpstr>Charting</vt:lpstr>
      <vt:lpstr>Date handling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Ananda Utsab</dc:creator>
  <cp:lastModifiedBy>Ananda Utsab</cp:lastModifiedBy>
  <cp:revision>117</cp:revision>
  <dcterms:created xsi:type="dcterms:W3CDTF">2022-11-19T04:03:07Z</dcterms:created>
  <dcterms:modified xsi:type="dcterms:W3CDTF">2022-11-20T08:42:09Z</dcterms:modified>
</cp:coreProperties>
</file>