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90" r:id="rId3"/>
    <p:sldId id="257" r:id="rId4"/>
    <p:sldId id="258" r:id="rId5"/>
    <p:sldId id="281" r:id="rId6"/>
    <p:sldId id="259" r:id="rId7"/>
    <p:sldId id="282" r:id="rId8"/>
    <p:sldId id="261" r:id="rId9"/>
    <p:sldId id="284" r:id="rId10"/>
    <p:sldId id="287" r:id="rId11"/>
    <p:sldId id="285" r:id="rId12"/>
    <p:sldId id="288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538" y="765145"/>
            <a:ext cx="8219787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63" y="2492968"/>
            <a:ext cx="7766936" cy="1096899"/>
          </a:xfrm>
        </p:spPr>
        <p:txBody>
          <a:bodyPr anchor="t"/>
          <a:lstStyle>
            <a:lvl1pPr marL="285750" indent="-285750" algn="l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04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9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00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1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646-7800-AA05-65F2-28431B07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4241-4CA8-35A9-029A-24948080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8BB4-43FD-3C58-0C92-1495EBB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A6C-ECB1-FC39-ADDA-95C2F0B7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966-B019-5CFF-03C1-1F71E42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7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0B1-A413-9F08-0672-492CFE41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66B5-1DAD-D21E-5133-176F2EF4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978C-DD3C-EB1C-934A-D7CED9A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12A3-05F8-3E6A-030E-1612A5E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D2FE-3F6A-19A1-AACA-D6E196A0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6B5-EA18-2615-2E61-AE6D7E3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4277-C4DF-BA04-5B26-5F64CB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33F6-D477-71D1-1C4E-99F99AE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9FC-64C4-5D3F-72D5-BC945394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1D3-2A98-116E-74E6-78E26F14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8F01-475F-F78C-16C6-583F82A8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5558-353F-793B-654E-50F35048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66BF-79B8-256C-15A9-E8B4B02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8F3B-AC11-61EF-FC68-89668DF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6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8C03-4AD0-A85F-DD9A-945088E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6897-B2F6-3C90-9C86-FD24B32F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138-6774-C8E4-6CB6-9BFB4B92A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BF04-256B-9B28-5B12-861FB20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AFC-186D-9714-2B5E-CD59BD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CF88-3E8F-BE42-1782-1D1FA72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9D5-E569-FECA-906B-CEB6E3DD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C44E-97AB-2889-D758-AD8932EC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B735-60BF-1394-2B07-C56C398C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25AE-B8F4-66F5-1647-40279D85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05483-D0EE-847A-5BF0-DF59EAE8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CB2F-0045-B982-DD92-26733B1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0B57-58E6-E558-298D-DCFE9F8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EC80-5DE1-0374-9AF9-9F1D25C8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0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2A0-12E2-A6D4-2C02-7E0C7E1C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1C23-D0F3-8F5A-B4BB-CEF1D6C5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CC55-9693-9F91-D8DB-96DAA470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A5AB-11EF-915A-4F65-791938F5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2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7D84-29A1-621B-BB06-2B71ABF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501A-001E-7A4D-A85C-7CF94C5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5D2D-CD59-B1D3-6804-F27C928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0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E677-F63E-BEDB-06FB-CCBB14CA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33C3-667A-A78B-E36C-511825DC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DC4C-0D00-EA4B-1542-1BFD1D50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9FB9-3100-791B-6E2F-356186B4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B7D0-4C27-BCF8-2222-53FB821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6F63-B8A8-669B-D2E6-C3E2AF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9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EDE0-B74A-91E6-B5DD-70EFDAC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9B2D2-C029-F240-82CF-549F2966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6D64-E7FF-7088-A794-A12BDF62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0BA1-291F-B6DF-6CF3-924658D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9D4D-3E68-DC7D-53CC-5D66D73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73A2-506D-9A9E-8972-E0AA8A3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8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657-8D34-AB97-B57E-AFCC6892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5745-D5D8-9C0A-5E81-4936C267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2B0B-2810-3710-B4C3-44C1AFEA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CBA0-1166-65A8-E314-26AC858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F491-1607-7467-411D-5DAD2622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35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6F6B7-40A3-6E6F-0789-F9843C16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DB1DE-5287-3295-885D-5A1B03B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16C-3BB3-E1EC-5327-7316B3D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F359-996F-A4C9-23B3-569F06E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BB26-D203-0B71-4CA3-F5BF258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18D1-1B31-41C2-A8E6-5B8E81C10E1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65B6-5472-5D5F-2FF3-119EF91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B832-EFEE-B3B5-4A27-D1883EF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74C6-B4DB-C691-8917-74383369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A983-B8F2-455D-9C39-92378F5564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C0EB-33EF-F17B-735C-8F2D7C47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1A73-539E-4529-A593-BD7E6322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programming.in/python-list-of-letters-a-z.html" TargetMode="External"/><Relationship Id="rId3" Type="http://schemas.openxmlformats.org/officeDocument/2006/relationships/hyperlink" Target="https://pandas.pydata.org/pandas-docs/stable/reference/api/pandas.DataFrame.html" TargetMode="External"/><Relationship Id="rId7" Type="http://schemas.openxmlformats.org/officeDocument/2006/relationships/hyperlink" Target="https://www.geeksforgeeks.org/python-substituting-patterns-in-text-using-regex/#:~:text=The%20re.sub%20%28%29%20method%20performs%20global%20search%20and,function.%20Syntax%3A%20re.sub%20%28pattern%2C%20repl%2C%20string%2C%20count%3D0%2C%20flags%3D0%29" TargetMode="External"/><Relationship Id="rId2" Type="http://schemas.openxmlformats.org/officeDocument/2006/relationships/hyperlink" Target="https://pandas.pydata.org/pandas-docs/stable/reference/api/pandas.read_htm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www.w3schools.com/python/module_random.asp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pandas.pydata.org/pandas-docs/stable/reference/api/pandas.date_range.html" TargetMode="External"/><Relationship Id="rId9" Type="http://schemas.openxmlformats.org/officeDocument/2006/relationships/hyperlink" Target="https://sparkbyexamples.com/pandas/pandas-convert-string-column-to-datetime/#:~:text=Use%20astype%20%28%29%20function%20to%20convert%20the%20string,%5B%27Inserted%27%5D%20%3D%20df%20%5B%27Inserted%27%5D.%20astype%20%28%27datetime64%20%5Bns%5D%27%29%20print%28df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23" y="3429000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 with</a:t>
            </a:r>
            <a:br>
              <a:rPr lang="en-US" dirty="0"/>
            </a:br>
            <a:r>
              <a:rPr lang="en-US" dirty="0"/>
              <a:t>Advanced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24" y="2736574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Row &amp; column 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3"/>
            <a:ext cx="7766936" cy="36656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new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df.append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pd.concat</a:t>
            </a:r>
            <a:r>
              <a:rPr lang="en-US" b="1" dirty="0"/>
              <a:t>()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the added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specific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r>
              <a:rPr lang="en-US" dirty="0"/>
              <a:t>Delete the added column or any specific column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index(), columns()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E4C0B-5501-8902-4A47-DCF5B89C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7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Date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79101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</a:t>
            </a:r>
            <a:r>
              <a:rPr lang="en-US" dirty="0" err="1"/>
              <a:t>medical_table</a:t>
            </a:r>
            <a:r>
              <a:rPr lang="en-US" dirty="0"/>
              <a:t> dataframe to demonstrate date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datetime variable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pd.date_range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r>
              <a:rPr lang="en-US" b="1" dirty="0"/>
              <a:t>Formatting</a:t>
            </a:r>
          </a:p>
          <a:p>
            <a:pPr marL="571500"/>
            <a:r>
              <a:rPr lang="en-US" sz="1600" b="1" dirty="0" err="1"/>
              <a:t>re.sub</a:t>
            </a:r>
            <a:r>
              <a:rPr lang="en-US" sz="1600" b="1" dirty="0"/>
              <a:t>() </a:t>
            </a:r>
            <a:r>
              <a:rPr lang="en-US" sz="1600" dirty="0"/>
              <a:t>method</a:t>
            </a:r>
          </a:p>
          <a:p>
            <a:pPr marL="571500"/>
            <a:r>
              <a:rPr lang="en-US" sz="1600" b="1" dirty="0"/>
              <a:t>apply() </a:t>
            </a:r>
            <a:r>
              <a:rPr lang="en-US" sz="1600" dirty="0"/>
              <a:t>method</a:t>
            </a:r>
            <a:endParaRPr lang="en-US" sz="1600" b="1" dirty="0"/>
          </a:p>
          <a:p>
            <a:pPr marL="571500"/>
            <a:r>
              <a:rPr lang="en-US" sz="1600" b="1" dirty="0" err="1"/>
              <a:t>datetime.datetime.strptime</a:t>
            </a:r>
            <a:r>
              <a:rPr lang="en-US" sz="1600" b="1" dirty="0"/>
              <a:t>() </a:t>
            </a:r>
            <a:r>
              <a:rPr lang="en-US" sz="1600" dirty="0"/>
              <a:t>method (always returns YYYY-MM-DD)</a:t>
            </a:r>
            <a:endParaRPr lang="en-US" sz="1600" b="1" dirty="0"/>
          </a:p>
          <a:p>
            <a:pPr lvl="1"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CF19D-3776-47DD-B265-D4EDEA3A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8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856E1-4C72-1F0B-9C58-69839D2F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314" y="4045450"/>
            <a:ext cx="8219787" cy="86094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0917E-7EDC-7A22-19AF-6D11CA10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1480280"/>
            <a:ext cx="2955235" cy="25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37" y="513111"/>
            <a:ext cx="7766936" cy="441046"/>
          </a:xfrm>
        </p:spPr>
        <p:txBody>
          <a:bodyPr/>
          <a:lstStyle/>
          <a:p>
            <a:pPr algn="ctr"/>
            <a:r>
              <a:rPr lang="en-US" sz="2400" dirty="0"/>
              <a:t>References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954157"/>
            <a:ext cx="7766936" cy="3697356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Pandas resource</a:t>
            </a:r>
            <a:r>
              <a:rPr lang="en-IN" sz="1200" dirty="0"/>
              <a:t> </a:t>
            </a:r>
            <a:r>
              <a:rPr lang="en-IN" sz="12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pandas.read_html</a:t>
            </a:r>
            <a:r>
              <a:rPr lang="en-IN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Read csv file into a dataframe </a:t>
            </a:r>
            <a:r>
              <a:rPr lang="en-IN" sz="12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pandas.DataFrame</a:t>
            </a:r>
            <a:r>
              <a:rPr lang="en-IN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Pandas </a:t>
            </a:r>
            <a:r>
              <a:rPr lang="en-IN" sz="1200" dirty="0" err="1">
                <a:solidFill>
                  <a:schemeClr val="tx1"/>
                </a:solidFill>
              </a:rPr>
              <a:t>date_range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pandas.date_range</a:t>
            </a:r>
            <a:r>
              <a:rPr lang="fr-FR" sz="1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fr-FR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Random library </a:t>
            </a:r>
            <a:r>
              <a:rPr lang="en-IN" sz="12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https://www.w3schools.com/python/module_random.asp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 module </a:t>
            </a:r>
            <a:r>
              <a:rPr lang="en-IN" sz="12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https://www.w3schools.com/python/python_regex.asp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Regex applications </a:t>
            </a:r>
            <a:r>
              <a:rPr lang="en-US" sz="12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- Substituting patterns in text using regex – </a:t>
            </a:r>
            <a:r>
              <a:rPr lang="en-US" sz="1200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Print alphabets </a:t>
            </a:r>
            <a:r>
              <a:rPr lang="en-US" sz="12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list of letters a-z - PythonProgramming.in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Pandas convert date string to datetime 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Convert Column To </a:t>
            </a:r>
            <a:r>
              <a:rPr lang="en-US" sz="1200" dirty="0" err="1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Spark by {Examples} (sparkbyexamples.com)</a:t>
            </a: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41043-00FA-235A-53C4-1DF80634A1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95612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practically demonstrate associated topics like EDA, data manipulation and touch upon data pre-processing, model training, prediction with Python, using a simple case study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FE5C42-95B4-C01D-D74F-E3784CB173DA}"/>
              </a:ext>
            </a:extLst>
          </p:cNvPr>
          <p:cNvSpPr txBox="1">
            <a:spLocks/>
          </p:cNvSpPr>
          <p:nvPr/>
        </p:nvSpPr>
        <p:spPr>
          <a:xfrm>
            <a:off x="1149258" y="1347997"/>
            <a:ext cx="7766936" cy="764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0D9B20-8658-D927-6858-9E22C7FBC136}"/>
              </a:ext>
            </a:extLst>
          </p:cNvPr>
          <p:cNvSpPr txBox="1">
            <a:spLocks/>
          </p:cNvSpPr>
          <p:nvPr/>
        </p:nvSpPr>
        <p:spPr>
          <a:xfrm>
            <a:off x="1321537" y="2112294"/>
            <a:ext cx="7766936" cy="2548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Science, Pandas, dataframe, EDA, 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Machine Learning, data pre-processing, model training and a brief on some machine learning models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5EDA9-CC4E-DE74-1DB9-96D784DC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7B2-AE97-D99D-6CE8-182F9438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Pipeline overview</a:t>
            </a:r>
            <a:endParaRPr lang="en-IN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3B16BB-8589-B740-A732-37D9D155DBAD}"/>
              </a:ext>
            </a:extLst>
          </p:cNvPr>
          <p:cNvSpPr/>
          <p:nvPr/>
        </p:nvSpPr>
        <p:spPr>
          <a:xfrm>
            <a:off x="1126435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4257FD-61B0-841A-ADC8-507A26671AFF}"/>
              </a:ext>
            </a:extLst>
          </p:cNvPr>
          <p:cNvSpPr/>
          <p:nvPr/>
        </p:nvSpPr>
        <p:spPr>
          <a:xfrm>
            <a:off x="2517913" y="2557669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4F32EA-30AD-1E14-0D3D-5FA41152B6AB}"/>
              </a:ext>
            </a:extLst>
          </p:cNvPr>
          <p:cNvSpPr/>
          <p:nvPr/>
        </p:nvSpPr>
        <p:spPr>
          <a:xfrm>
            <a:off x="3233531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E90F7B-741A-8842-0EE1-BFAF8C3BF0D9}"/>
              </a:ext>
            </a:extLst>
          </p:cNvPr>
          <p:cNvSpPr/>
          <p:nvPr/>
        </p:nvSpPr>
        <p:spPr>
          <a:xfrm>
            <a:off x="4697895" y="2551045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95F27-015C-C114-3A88-850A8940AD10}"/>
              </a:ext>
            </a:extLst>
          </p:cNvPr>
          <p:cNvSpPr/>
          <p:nvPr/>
        </p:nvSpPr>
        <p:spPr>
          <a:xfrm>
            <a:off x="5426767" y="2206489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D8355D-FB48-FEB7-BD58-CD888A4D47A6}"/>
              </a:ext>
            </a:extLst>
          </p:cNvPr>
          <p:cNvSpPr/>
          <p:nvPr/>
        </p:nvSpPr>
        <p:spPr>
          <a:xfrm>
            <a:off x="6970645" y="255767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7BA69A-24F1-FC1C-4878-EEEB898B29C1}"/>
              </a:ext>
            </a:extLst>
          </p:cNvPr>
          <p:cNvSpPr/>
          <p:nvPr/>
        </p:nvSpPr>
        <p:spPr>
          <a:xfrm>
            <a:off x="7752527" y="2213117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0FD52-496E-8AF5-EB1E-A8F4FC137066}"/>
              </a:ext>
            </a:extLst>
          </p:cNvPr>
          <p:cNvSpPr/>
          <p:nvPr/>
        </p:nvSpPr>
        <p:spPr>
          <a:xfrm rot="5400000">
            <a:off x="8140152" y="3465440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93643-7E93-C863-F725-1A97D11FCCE2}"/>
              </a:ext>
            </a:extLst>
          </p:cNvPr>
          <p:cNvSpPr/>
          <p:nvPr/>
        </p:nvSpPr>
        <p:spPr>
          <a:xfrm>
            <a:off x="7745903" y="407505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D401FB-FC67-79E0-7EA5-C3B515B69ABA}"/>
              </a:ext>
            </a:extLst>
          </p:cNvPr>
          <p:cNvSpPr/>
          <p:nvPr/>
        </p:nvSpPr>
        <p:spPr>
          <a:xfrm rot="10800000">
            <a:off x="6967336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D14162-8FC5-C30D-DB82-F87873231A09}"/>
              </a:ext>
            </a:extLst>
          </p:cNvPr>
          <p:cNvSpPr/>
          <p:nvPr/>
        </p:nvSpPr>
        <p:spPr>
          <a:xfrm>
            <a:off x="5433401" y="409493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5098B3-EA58-76BF-E096-B632DC7C5132}"/>
              </a:ext>
            </a:extLst>
          </p:cNvPr>
          <p:cNvSpPr/>
          <p:nvPr/>
        </p:nvSpPr>
        <p:spPr>
          <a:xfrm rot="10800000">
            <a:off x="4694590" y="4485858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7DC99F-72FB-D10B-9CE1-6F1C3B4D5599}"/>
              </a:ext>
            </a:extLst>
          </p:cNvPr>
          <p:cNvSpPr/>
          <p:nvPr/>
        </p:nvSpPr>
        <p:spPr>
          <a:xfrm>
            <a:off x="3233531" y="4088307"/>
            <a:ext cx="13384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prediction of target variable</a:t>
            </a:r>
            <a:endParaRPr lang="en-IN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6D4492-242D-60D7-9A35-7E65DA6D6247}"/>
              </a:ext>
            </a:extLst>
          </p:cNvPr>
          <p:cNvSpPr/>
          <p:nvPr/>
        </p:nvSpPr>
        <p:spPr>
          <a:xfrm rot="10800000">
            <a:off x="2541114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3BCAE1-E9F2-ABEF-F32F-B7C6B38240F7}"/>
              </a:ext>
            </a:extLst>
          </p:cNvPr>
          <p:cNvSpPr/>
          <p:nvPr/>
        </p:nvSpPr>
        <p:spPr>
          <a:xfrm>
            <a:off x="1119811" y="4114799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D3C958-2C32-79D4-067E-1E520441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Mathematics, Statistics and 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Image result for dump">
            <a:extLst>
              <a:ext uri="{FF2B5EF4-FFF2-40B4-BE49-F238E27FC236}">
                <a16:creationId xmlns:a16="http://schemas.microsoft.com/office/drawing/2014/main" id="{6044F537-E309-608A-F9F7-719669EB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4" y="3429000"/>
            <a:ext cx="2876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AEC8CE2-56BC-92E5-DEB9-B9D0A795C2BB}"/>
              </a:ext>
            </a:extLst>
          </p:cNvPr>
          <p:cNvGrpSpPr/>
          <p:nvPr/>
        </p:nvGrpSpPr>
        <p:grpSpPr>
          <a:xfrm>
            <a:off x="5072482" y="3428999"/>
            <a:ext cx="4166568" cy="1914525"/>
            <a:chOff x="5072482" y="3428999"/>
            <a:chExt cx="4166568" cy="191452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339D07F-F35E-B7E5-A11F-CA5FC28ACA2F}"/>
                </a:ext>
              </a:extLst>
            </p:cNvPr>
            <p:cNvSpPr/>
            <p:nvPr/>
          </p:nvSpPr>
          <p:spPr>
            <a:xfrm>
              <a:off x="5072482" y="42120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Image result for gold">
              <a:extLst>
                <a:ext uri="{FF2B5EF4-FFF2-40B4-BE49-F238E27FC236}">
                  <a16:creationId xmlns:a16="http://schemas.microsoft.com/office/drawing/2014/main" id="{6E2C9F02-09B4-C250-B3E7-6B72FEDA2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262" y="3428999"/>
              <a:ext cx="2871788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1B782A-AE02-C7AE-FE60-353B8ADB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B4FFE5-07E3-FA4E-22CB-7F01FB5A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1" y="2411896"/>
            <a:ext cx="4384560" cy="39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FDCD3-03AF-1C3C-6205-C7929E92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7" y="1308242"/>
            <a:ext cx="8034499" cy="804052"/>
          </a:xfrm>
        </p:spPr>
        <p:txBody>
          <a:bodyPr/>
          <a:lstStyle/>
          <a:p>
            <a:pPr algn="l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26092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raw data from files and viewing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Numerically and/or graphically viewing the data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Classifying categorical and numerical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Checking for missing values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EE1D-EBA8-773E-98BE-EB3FB66E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69" y="4270123"/>
            <a:ext cx="1571844" cy="22767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69F77E-F4CA-5618-27D7-B1115F4BFE48}"/>
              </a:ext>
            </a:extLst>
          </p:cNvPr>
          <p:cNvGrpSpPr/>
          <p:nvPr/>
        </p:nvGrpSpPr>
        <p:grpSpPr>
          <a:xfrm>
            <a:off x="4979770" y="4272603"/>
            <a:ext cx="2079597" cy="2343477"/>
            <a:chOff x="4979770" y="4272603"/>
            <a:chExt cx="2079597" cy="2343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8A23E6-CC5A-FC69-0558-C0B928B0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575" y="4272603"/>
              <a:ext cx="1552792" cy="2343477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0FDDF0-0FE2-64CB-59C3-470173D9E434}"/>
                </a:ext>
              </a:extLst>
            </p:cNvPr>
            <p:cNvSpPr/>
            <p:nvPr/>
          </p:nvSpPr>
          <p:spPr>
            <a:xfrm>
              <a:off x="4979770" y="5261283"/>
              <a:ext cx="596348" cy="1987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DB7D28-BC3B-DDBE-5697-E92D7C21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Installing pip &amp; pandas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Install pip 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You have it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pip –V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sv-SE" dirty="0"/>
              <a:t>python -m pip install --upgrade pip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 You don’t </a:t>
            </a:r>
            <a:r>
              <a:rPr lang="en-US" dirty="0" err="1"/>
              <a:t>hav</a:t>
            </a:r>
            <a:r>
              <a:rPr lang="en-IN" dirty="0"/>
              <a:t>e it (This will install pip at system level)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Download get-pip.py in folder X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Open </a:t>
            </a:r>
            <a:r>
              <a:rPr lang="en-IN" dirty="0" err="1"/>
              <a:t>cmd</a:t>
            </a:r>
            <a:r>
              <a:rPr lang="en-IN" dirty="0"/>
              <a:t> and go to X -&gt; python get-pip.py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Pip –V</a:t>
            </a:r>
          </a:p>
          <a:p>
            <a:r>
              <a:rPr lang="en-IN" dirty="0"/>
              <a:t>Install pandas library – Python data analysis library – 2221 functions </a:t>
            </a:r>
          </a:p>
          <a:p>
            <a:r>
              <a:rPr lang="en-IN" dirty="0"/>
              <a:t>Import pandas library</a:t>
            </a:r>
          </a:p>
          <a:p>
            <a:r>
              <a:rPr lang="en-IN" dirty="0"/>
              <a:t>Read csv file into a 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85184-B767-9AC2-B04E-DD0C1F25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Reading raw data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4A189B-706C-1EA7-F6AA-04020873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r>
              <a:rPr lang="en-IN" dirty="0"/>
              <a:t>Read csv file into a dataframe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read_csv</a:t>
            </a:r>
            <a:r>
              <a:rPr lang="en-US" b="1" dirty="0"/>
              <a:t>() </a:t>
            </a:r>
            <a:endParaRPr lang="en-US" dirty="0"/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Encoding – 97 options – latin-1/utf-8</a:t>
            </a:r>
          </a:p>
          <a:p>
            <a:r>
              <a:rPr lang="en-US" dirty="0"/>
              <a:t>Remove duplicates and see dimensions</a:t>
            </a:r>
          </a:p>
          <a:p>
            <a:pPr lvl="1" algn="l"/>
            <a:r>
              <a:rPr lang="en-IN" b="1" dirty="0"/>
              <a:t>dataframe()</a:t>
            </a:r>
            <a:r>
              <a:rPr lang="en-IN" dirty="0"/>
              <a:t> method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df.drop_duplicates</a:t>
            </a:r>
            <a:r>
              <a:rPr lang="en-IN" dirty="0"/>
              <a:t>()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endParaRPr lang="en-IN" dirty="0"/>
          </a:p>
          <a:p>
            <a:r>
              <a:rPr lang="en-US" dirty="0"/>
              <a:t>View no. of rows and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DA244-F31F-BBC0-9048-47A69671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8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1800</TotalTime>
  <Words>518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Data Science with Advanced Python</vt:lpstr>
      <vt:lpstr>Objectives</vt:lpstr>
      <vt:lpstr>PowerPoint Presentation</vt:lpstr>
      <vt:lpstr>Pipeline overview</vt:lpstr>
      <vt:lpstr>Data science</vt:lpstr>
      <vt:lpstr>Data science</vt:lpstr>
      <vt:lpstr>Exploratory data analysis</vt:lpstr>
      <vt:lpstr>Installing pip &amp; pandas</vt:lpstr>
      <vt:lpstr>Reading raw data</vt:lpstr>
      <vt:lpstr>Row &amp; column ops</vt:lpstr>
      <vt:lpstr>Date handling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Utsab</dc:creator>
  <cp:lastModifiedBy>Ananda Utsab</cp:lastModifiedBy>
  <cp:revision>142</cp:revision>
  <dcterms:created xsi:type="dcterms:W3CDTF">2022-11-19T04:03:07Z</dcterms:created>
  <dcterms:modified xsi:type="dcterms:W3CDTF">2022-11-21T09:33:47Z</dcterms:modified>
</cp:coreProperties>
</file>