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1"/>
  </p:handoutMasterIdLst>
  <p:sldIdLst>
    <p:sldId id="258" r:id="rId3"/>
    <p:sldId id="401" r:id="rId4"/>
    <p:sldId id="385" r:id="rId5"/>
    <p:sldId id="360" r:id="rId6"/>
    <p:sldId id="262" r:id="rId7"/>
    <p:sldId id="263" r:id="rId8"/>
    <p:sldId id="264" r:id="rId9"/>
    <p:sldId id="272" r:id="rId10"/>
    <p:sldId id="362" r:id="rId11"/>
    <p:sldId id="363" r:id="rId12"/>
    <p:sldId id="260" r:id="rId13"/>
    <p:sldId id="378" r:id="rId14"/>
    <p:sldId id="279" r:id="rId15"/>
    <p:sldId id="268" r:id="rId16"/>
    <p:sldId id="269" r:id="rId17"/>
    <p:sldId id="261" r:id="rId18"/>
    <p:sldId id="274" r:id="rId19"/>
    <p:sldId id="358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226b04ca-3449-418e-9036-522216c6e3a4}">
          <p14:sldIdLst>
            <p14:sldId id="258"/>
            <p14:sldId id="401"/>
            <p14:sldId id="385"/>
            <p14:sldId id="360"/>
            <p14:sldId id="262"/>
            <p14:sldId id="263"/>
            <p14:sldId id="264"/>
            <p14:sldId id="272"/>
            <p14:sldId id="362"/>
            <p14:sldId id="363"/>
            <p14:sldId id="260"/>
            <p14:sldId id="378"/>
            <p14:sldId id="279"/>
            <p14:sldId id="268"/>
            <p14:sldId id="269"/>
            <p14:sldId id="261"/>
            <p14:sldId id="274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6"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960" y="54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401856-0DBA-4D72-A7AF-FACACAD762A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04FDE8-C896-4B03-AAD1-F1501419A4F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jpeg"/><Relationship Id="rId18" Type="http://schemas.openxmlformats.org/officeDocument/2006/relationships/slide" Target="../slides/slid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E1DB7D-E813-4D06-B355-BD5BF0AF8AE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22A763-7F7A-4551-86DD-49C17A5353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Picture 4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4925" y="39688"/>
            <a:ext cx="3457575" cy="58102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</p:pic>
      <p:pic>
        <p:nvPicPr>
          <p:cNvPr id="1032" name="Picture 46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47" descr="机动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48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49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50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Picture 52" descr="目录">
            <a:hlinkClick r:id="rId18" action="ppaction://hlinksldjump"/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Text Box 51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机动   目录   上页   下页   返回   结束 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.jpeg"/><Relationship Id="rId7" Type="http://schemas.openxmlformats.org/officeDocument/2006/relationships/slide" Target="slide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30.wmf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35.pn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37.png"/><Relationship Id="rId10" Type="http://schemas.openxmlformats.org/officeDocument/2006/relationships/image" Target="../media/image36.wmf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1" Type="http://schemas.openxmlformats.org/officeDocument/2006/relationships/vmlDrawing" Target="../drawings/vmlDrawing9.vml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19" Type="http://schemas.openxmlformats.org/officeDocument/2006/relationships/image" Target="../media/image47.wmf"/><Relationship Id="rId18" Type="http://schemas.openxmlformats.org/officeDocument/2006/relationships/oleObject" Target="../embeddings/oleObject16.bin"/><Relationship Id="rId17" Type="http://schemas.openxmlformats.org/officeDocument/2006/relationships/image" Target="../media/image46.wmf"/><Relationship Id="rId16" Type="http://schemas.openxmlformats.org/officeDocument/2006/relationships/oleObject" Target="../embeddings/oleObject15.bin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48.pn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56.wmf"/><Relationship Id="rId23" Type="http://schemas.openxmlformats.org/officeDocument/2006/relationships/oleObject" Target="../embeddings/oleObject24.bin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23.bin"/><Relationship Id="rId20" Type="http://schemas.openxmlformats.org/officeDocument/2006/relationships/image" Target="../media/image54.wmf"/><Relationship Id="rId2" Type="http://schemas.openxmlformats.org/officeDocument/2006/relationships/image" Target="../media/image3.jpeg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49.wmf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9" Type="http://schemas.openxmlformats.org/officeDocument/2006/relationships/vmlDrawing" Target="../drawings/vmlDrawing12.vml"/><Relationship Id="rId18" Type="http://schemas.openxmlformats.org/officeDocument/2006/relationships/slideLayout" Target="../slideLayouts/slideLayout6.xml"/><Relationship Id="rId17" Type="http://schemas.openxmlformats.org/officeDocument/2006/relationships/image" Target="../media/image63.wmf"/><Relationship Id="rId16" Type="http://schemas.openxmlformats.org/officeDocument/2006/relationships/oleObject" Target="../embeddings/oleObject29.bin"/><Relationship Id="rId15" Type="http://schemas.openxmlformats.org/officeDocument/2006/relationships/image" Target="../media/image62.wmf"/><Relationship Id="rId14" Type="http://schemas.openxmlformats.org/officeDocument/2006/relationships/oleObject" Target="../embeddings/oleObject28.bin"/><Relationship Id="rId13" Type="http://schemas.openxmlformats.org/officeDocument/2006/relationships/image" Target="../media/image61.wmf"/><Relationship Id="rId12" Type="http://schemas.openxmlformats.org/officeDocument/2006/relationships/oleObject" Target="../embeddings/oleObject27.bin"/><Relationship Id="rId11" Type="http://schemas.openxmlformats.org/officeDocument/2006/relationships/image" Target="../media/image60.wmf"/><Relationship Id="rId10" Type="http://schemas.openxmlformats.org/officeDocument/2006/relationships/oleObject" Target="../embeddings/oleObject26.bin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1.bin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image" Target="../media/image14.pn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3.bin"/><Relationship Id="rId10" Type="http://schemas.openxmlformats.org/officeDocument/2006/relationships/image" Target="../media/image15.wmf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1.png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5.wmf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9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457575" cy="58102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</p:pic>
      <p:pic>
        <p:nvPicPr>
          <p:cNvPr id="4100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7" descr="机动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5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106" name="Picture 52" descr="目录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72160" y="730250"/>
            <a:ext cx="77641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高等数学：</a:t>
            </a:r>
            <a:r>
              <a:rPr lang="zh-CN" altLang="en-US" sz="2800" b="1">
                <a:solidFill>
                  <a:schemeClr val="tx1"/>
                </a:solidFill>
              </a:rPr>
              <a:t>内容多、抽象、概念严谨或公理化，关心知识的来龙去脉及数学思想和思维，内容讲解以基本理论及解决问题的方法为主，课堂上例题相对较少，基本上没有随堂演练。课堂上让学生思考的时间少，要求课下思考。</a:t>
            </a:r>
            <a:endParaRPr lang="zh-CN" altLang="en-US" sz="2800" b="1">
              <a:solidFill>
                <a:schemeClr val="tx1"/>
              </a:solidFill>
            </a:endParaRPr>
          </a:p>
          <a:p>
            <a:endParaRPr lang="zh-CN" altLang="en-US" sz="2800" b="1">
              <a:solidFill>
                <a:schemeClr val="tx1"/>
              </a:solidFill>
            </a:endParaRPr>
          </a:p>
          <a:p>
            <a:r>
              <a:rPr lang="zh-CN" altLang="en-US" sz="3600" b="1">
                <a:solidFill>
                  <a:srgbClr val="FF0000"/>
                </a:solidFill>
              </a:rPr>
              <a:t>怎么学习？</a:t>
            </a:r>
            <a:r>
              <a:rPr lang="zh-CN" altLang="en-US" sz="2800" b="1"/>
              <a:t>主动学习，自己课前预习，课后及时复习，某些内容甚至需要自学。自己归纳小结，寻找规律，学会分析问题及解决问题的方法。追求解决问题的理论依据，理解</a:t>
            </a:r>
            <a:r>
              <a:rPr lang="en-US" altLang="zh-CN" sz="2800" b="1"/>
              <a:t>“</a:t>
            </a:r>
            <a:r>
              <a:rPr lang="zh-CN" altLang="en-US" sz="2800" b="1"/>
              <a:t>为什么要这样做</a:t>
            </a:r>
            <a:r>
              <a:rPr lang="en-US" altLang="zh-CN" sz="2800" b="1"/>
              <a:t>”</a:t>
            </a:r>
            <a:r>
              <a:rPr lang="zh-CN" altLang="en-US" sz="2800" b="1"/>
              <a:t>。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9840"/>
            <a:ext cx="8229600" cy="1830070"/>
          </a:xfrm>
        </p:spPr>
        <p:txBody>
          <a:bodyPr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将下列极坐标方程化为直角坐标方程，并指出方程表示怎样的曲线。</a:t>
            </a:r>
            <a:b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</a:br>
            <a:endParaRPr lang="zh-CN" altLang="en-US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539750" y="2276158"/>
          <a:ext cx="52895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245995" imgH="405765" progId="Equation.DSMT4">
                  <p:embed/>
                </p:oleObj>
              </mc:Choice>
              <mc:Fallback>
                <p:oleObj name="" r:id="rId1" imgW="2245995" imgH="40576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276158"/>
                        <a:ext cx="528955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35243" y="3428683"/>
          <a:ext cx="8675687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884295" imgH="571500" progId="Equation.DSMT4">
                  <p:embed/>
                </p:oleObj>
              </mc:Choice>
              <mc:Fallback>
                <p:oleObj name="" r:id="rId3" imgW="3884295" imgH="5715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3" y="3428683"/>
                        <a:ext cx="8675687" cy="1274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3" name="Picture 4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Picture 52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3" name="矩形 10"/>
          <p:cNvSpPr/>
          <p:nvPr/>
        </p:nvSpPr>
        <p:spPr>
          <a:xfrm>
            <a:off x="785813" y="571500"/>
            <a:ext cx="4044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1.2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曲线的极坐标方程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24" name="矩形 11"/>
          <p:cNvSpPr/>
          <p:nvPr/>
        </p:nvSpPr>
        <p:spPr>
          <a:xfrm>
            <a:off x="4786313" y="571500"/>
            <a:ext cx="26225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（常用曲线）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25" name="矩形 12"/>
          <p:cNvSpPr/>
          <p:nvPr/>
        </p:nvSpPr>
        <p:spPr>
          <a:xfrm>
            <a:off x="857250" y="1500188"/>
            <a:ext cx="46878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阿基米德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(Archimedes)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螺线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5143500" y="2857500"/>
            <a:ext cx="2643188" cy="3360738"/>
            <a:chOff x="4786313" y="2857496"/>
            <a:chExt cx="2643187" cy="3360742"/>
          </a:xfrm>
        </p:grpSpPr>
        <p:pic>
          <p:nvPicPr>
            <p:cNvPr id="10257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86313" y="2928938"/>
              <a:ext cx="2643187" cy="3289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58" name="TextBox 17"/>
            <p:cNvSpPr txBox="1"/>
            <p:nvPr/>
          </p:nvSpPr>
          <p:spPr>
            <a:xfrm>
              <a:off x="5643570" y="5786454"/>
              <a:ext cx="785818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" name="TextBox 18"/>
            <p:cNvSpPr txBox="1"/>
            <p:nvPr/>
          </p:nvSpPr>
          <p:spPr>
            <a:xfrm>
              <a:off x="5643563" y="2857496"/>
              <a:ext cx="1000125" cy="4572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=-2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1360488" y="2857500"/>
            <a:ext cx="2711450" cy="3370263"/>
            <a:chOff x="1003300" y="2857496"/>
            <a:chExt cx="2711450" cy="3369728"/>
          </a:xfrm>
        </p:grpSpPr>
        <p:pic>
          <p:nvPicPr>
            <p:cNvPr id="10254" name="Picture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00" y="3071813"/>
              <a:ext cx="2711450" cy="31194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55" name="TextBox 16"/>
            <p:cNvSpPr txBox="1"/>
            <p:nvPr/>
          </p:nvSpPr>
          <p:spPr>
            <a:xfrm>
              <a:off x="1785918" y="5857892"/>
              <a:ext cx="785818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" name="TextBox 19"/>
            <p:cNvSpPr txBox="1"/>
            <p:nvPr/>
          </p:nvSpPr>
          <p:spPr>
            <a:xfrm>
              <a:off x="1928813" y="2857496"/>
              <a:ext cx="1000125" cy="45712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3429000" y="2286000"/>
          <a:ext cx="13684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561340" imgH="203835" progId="Equation.3">
                  <p:embed/>
                </p:oleObj>
              </mc:Choice>
              <mc:Fallback>
                <p:oleObj name="" r:id="rId10" imgW="561340" imgH="20383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9000" y="2286000"/>
                        <a:ext cx="1368425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13324" grpId="0"/>
      <p:bldP spid="133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80565"/>
            <a:ext cx="4499610" cy="3900805"/>
          </a:xfrm>
        </p:spPr>
        <p:txBody>
          <a:bodyPr/>
          <a:p>
            <a:endParaRPr lang="zh-CN" altLang="en-US"/>
          </a:p>
        </p:txBody>
      </p:sp>
      <p:pic>
        <p:nvPicPr>
          <p:cNvPr id="21508" name="Picture 4" descr="6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1772920"/>
            <a:ext cx="4895850" cy="478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405890" y="10648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21130" y="855345"/>
            <a:ext cx="386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(2)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对数螺线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3707448" y="756920"/>
          <a:ext cx="16573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561340" imgH="229870" progId="Equation.3">
                  <p:embed/>
                </p:oleObj>
              </mc:Choice>
              <mc:Fallback>
                <p:oleObj name="" r:id="rId2" imgW="561340" imgH="22987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7448" y="756920"/>
                        <a:ext cx="165735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0" name="Picture 16"/>
          <p:cNvPicPr>
            <a:picLocks noChangeAspect="1"/>
          </p:cNvPicPr>
          <p:nvPr/>
        </p:nvPicPr>
        <p:blipFill>
          <a:blip r:embed="rId4"/>
          <a:srcRect l="20117" t="44376" r="59961" b="31250"/>
          <a:stretch>
            <a:fillRect/>
          </a:stretch>
        </p:blipFill>
        <p:spPr>
          <a:xfrm>
            <a:off x="5940425" y="1628775"/>
            <a:ext cx="2666365" cy="2038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1" name="Picture 17"/>
          <p:cNvPicPr>
            <a:picLocks noChangeAspect="1"/>
          </p:cNvPicPr>
          <p:nvPr/>
        </p:nvPicPr>
        <p:blipFill>
          <a:blip r:embed="rId5"/>
          <a:srcRect l="32422" t="35938" r="44141" b="21875"/>
          <a:stretch>
            <a:fillRect/>
          </a:stretch>
        </p:blipFill>
        <p:spPr>
          <a:xfrm>
            <a:off x="5940425" y="3933190"/>
            <a:ext cx="2566035" cy="2013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2212340" y="1711325"/>
            <a:ext cx="1454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a=0.2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1" name="Picture 4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2296" name="Picture 52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10"/>
          <p:cNvSpPr/>
          <p:nvPr/>
        </p:nvSpPr>
        <p:spPr>
          <a:xfrm>
            <a:off x="611505" y="733425"/>
            <a:ext cx="29870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(3)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笛卡尔心形线</a:t>
            </a:r>
            <a:endParaRPr lang="zh-CN" altLang="en-US" sz="2800" dirty="0"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1" name="矩形 13"/>
              <p:cNvSpPr/>
              <p:nvPr/>
            </p:nvSpPr>
            <p:spPr>
              <a:xfrm>
                <a:off x="395605" y="2420620"/>
                <a:ext cx="3788410" cy="3169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注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dirty="0">
                            <a:latin typeface="Cambria Math" panose="02040503050406030204" charset="0"/>
                            <a:ea typeface="黑体" panose="02010609060101010101" pitchFamily="2" charset="-122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a:rPr lang="en-US" altLang="zh-CN" sz="2800" b="1" dirty="0">
                            <a:latin typeface="Cambria Math" panose="02040503050406030204" charset="0"/>
                            <a:ea typeface="黑体" panose="02010609060101010101" pitchFamily="2" charset="-122"/>
                            <a:cs typeface="Cambria Math" panose="02040503050406030204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800" b="1" i="1" dirty="0">
                            <a:latin typeface="Cambria Math" panose="02040503050406030204" charset="0"/>
                            <a:ea typeface="黑体" panose="02010609060101010101" pitchFamily="2" charset="-122"/>
                            <a:cs typeface="Cambria Math" panose="02040503050406030204" charset="0"/>
                          </a:rPr>
                          <m:t>𝜽</m:t>
                        </m:r>
                      </m:e>
                    </m:func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关于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𝜽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是偶函数，将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𝜽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换成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𝜽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后上式不变，所以心形线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  <a:sym typeface="+mn-ea"/>
                  </a:rPr>
                  <a:t>关于极轴所在</a:t>
                </a:r>
                <a:endPara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  <a:sym typeface="+mn-ea"/>
                  </a:rPr>
                  <a:t>的直线对称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  <a:sym typeface="+mn-ea"/>
                  </a:rPr>
                  <a:t>.</a:t>
                </a:r>
                <a:endParaRPr lang="zh-CN" altLang="en-US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                        </a:t>
                </a:r>
                <a:endPara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2061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2420620"/>
                <a:ext cx="3788410" cy="31692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23215" y="1416685"/>
          <a:ext cx="3181350" cy="65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992505" imgH="203835" progId="Equation.DSMT4">
                  <p:embed/>
                </p:oleObj>
              </mc:Choice>
              <mc:Fallback>
                <p:oleObj name="" r:id="rId9" imgW="992505" imgH="20383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215" y="1416685"/>
                        <a:ext cx="3181350" cy="652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矩形 30"/>
          <p:cNvSpPr/>
          <p:nvPr/>
        </p:nvSpPr>
        <p:spPr>
          <a:xfrm>
            <a:off x="214313" y="4313238"/>
            <a:ext cx="87153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 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63" name="矩形 31"/>
          <p:cNvSpPr/>
          <p:nvPr/>
        </p:nvSpPr>
        <p:spPr>
          <a:xfrm>
            <a:off x="285750" y="5884863"/>
            <a:ext cx="85725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064" name="Picture 4"/>
          <p:cNvPicPr>
            <a:picLocks noChangeAspect="1"/>
          </p:cNvPicPr>
          <p:nvPr/>
        </p:nvPicPr>
        <p:blipFill>
          <a:blip r:embed="rId11"/>
          <a:srcRect l="22852" t="47813" r="63086" b="35312"/>
          <a:stretch>
            <a:fillRect/>
          </a:stretch>
        </p:blipFill>
        <p:spPr>
          <a:xfrm>
            <a:off x="4317048" y="404178"/>
            <a:ext cx="4071937" cy="362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TextBox 32"/>
          <p:cNvSpPr txBox="1"/>
          <p:nvPr/>
        </p:nvSpPr>
        <p:spPr>
          <a:xfrm>
            <a:off x="5826760" y="4185920"/>
            <a:ext cx="15106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=2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/>
      <p:bldP spid="2061" grpId="0"/>
      <p:bldP spid="2062" grpId="0"/>
      <p:bldP spid="2063" grpId="0"/>
      <p:bldP spid="20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Picture 4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9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320" name="Picture 52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3" name="矩形 10"/>
          <p:cNvSpPr/>
          <p:nvPr/>
        </p:nvSpPr>
        <p:spPr>
          <a:xfrm>
            <a:off x="785813" y="511175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(4)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圆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5374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4563" y="511175"/>
            <a:ext cx="3627437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5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2413" y="1225550"/>
            <a:ext cx="4549775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6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1688" y="1928813"/>
            <a:ext cx="3476625" cy="928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7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1688" y="2786063"/>
            <a:ext cx="928687" cy="441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8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1688" y="3309938"/>
            <a:ext cx="928687" cy="51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9" name="矩形 17"/>
          <p:cNvSpPr/>
          <p:nvPr/>
        </p:nvSpPr>
        <p:spPr>
          <a:xfrm>
            <a:off x="3000375" y="2762250"/>
            <a:ext cx="47863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表示圆心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点的极坐标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80" name="矩形 18"/>
          <p:cNvSpPr/>
          <p:nvPr/>
        </p:nvSpPr>
        <p:spPr>
          <a:xfrm>
            <a:off x="714375" y="2011363"/>
            <a:ext cx="1071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其中：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81" name="矩形 19"/>
          <p:cNvSpPr/>
          <p:nvPr/>
        </p:nvSpPr>
        <p:spPr>
          <a:xfrm>
            <a:off x="3000375" y="3286125"/>
            <a:ext cx="51435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表示圆周上任一点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的极坐标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82" name="矩形 20"/>
          <p:cNvSpPr/>
          <p:nvPr/>
        </p:nvSpPr>
        <p:spPr>
          <a:xfrm>
            <a:off x="285750" y="3643313"/>
            <a:ext cx="2143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特殊情形：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" name="右箭头 29"/>
          <p:cNvSpPr/>
          <p:nvPr/>
        </p:nvSpPr>
        <p:spPr>
          <a:xfrm flipV="1">
            <a:off x="928688" y="1439863"/>
            <a:ext cx="428625" cy="8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6156325" y="333375"/>
            <a:ext cx="2786063" cy="2873375"/>
            <a:chOff x="6143625" y="60325"/>
            <a:chExt cx="2786063" cy="2873375"/>
          </a:xfrm>
        </p:grpSpPr>
        <p:pic>
          <p:nvPicPr>
            <p:cNvPr id="13341" name="Picture 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43625" y="60325"/>
              <a:ext cx="2786063" cy="28733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42" name="TextBox 30"/>
            <p:cNvSpPr txBox="1"/>
            <p:nvPr/>
          </p:nvSpPr>
          <p:spPr>
            <a:xfrm>
              <a:off x="7143750" y="2428875"/>
              <a:ext cx="714375" cy="3667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36"/>
          <p:cNvGrpSpPr/>
          <p:nvPr/>
        </p:nvGrpSpPr>
        <p:grpSpPr>
          <a:xfrm>
            <a:off x="5132388" y="3790950"/>
            <a:ext cx="2082800" cy="1924050"/>
            <a:chOff x="5132388" y="3790950"/>
            <a:chExt cx="2082800" cy="1924050"/>
          </a:xfrm>
        </p:grpSpPr>
        <p:pic>
          <p:nvPicPr>
            <p:cNvPr id="13339" name="Pictur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32388" y="3790950"/>
              <a:ext cx="2082800" cy="19240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" name="TextBox 34"/>
            <p:cNvSpPr txBox="1"/>
            <p:nvPr/>
          </p:nvSpPr>
          <p:spPr>
            <a:xfrm>
              <a:off x="5643563" y="5357813"/>
              <a:ext cx="714375" cy="254000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endParaRPr kumimoji="0" lang="zh-CN" altLang="en-US" sz="105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1857375" y="4000500"/>
            <a:ext cx="1849438" cy="2079625"/>
            <a:chOff x="2143125" y="3849688"/>
            <a:chExt cx="1849438" cy="2079625"/>
          </a:xfrm>
        </p:grpSpPr>
        <p:pic>
          <p:nvPicPr>
            <p:cNvPr id="13337" name="Picture 1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43125" y="3849688"/>
              <a:ext cx="1849438" cy="20796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38" name="TextBox 37"/>
            <p:cNvSpPr txBox="1"/>
            <p:nvPr/>
          </p:nvSpPr>
          <p:spPr>
            <a:xfrm>
              <a:off x="2571736" y="5572140"/>
              <a:ext cx="714380" cy="2616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1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5397" name="Object 37"/>
          <p:cNvGraphicFramePr>
            <a:graphicFrameLocks noChangeAspect="1"/>
          </p:cNvGraphicFramePr>
          <p:nvPr/>
        </p:nvGraphicFramePr>
        <p:xfrm>
          <a:off x="0" y="5815013"/>
          <a:ext cx="51181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6" imgW="2501900" imgH="406400" progId="Equation.DSMT4">
                  <p:embed/>
                </p:oleObj>
              </mc:Choice>
              <mc:Fallback>
                <p:oleObj name="" r:id="rId16" imgW="2501900" imgH="4064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5815013"/>
                        <a:ext cx="5118100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8"/>
          <p:cNvGraphicFramePr>
            <a:graphicFrameLocks noChangeAspect="1"/>
          </p:cNvGraphicFramePr>
          <p:nvPr/>
        </p:nvGraphicFramePr>
        <p:xfrm>
          <a:off x="4572000" y="5429250"/>
          <a:ext cx="44942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8" imgW="2197100" imgH="203200" progId="Equation.DSMT4">
                  <p:embed/>
                </p:oleObj>
              </mc:Choice>
              <mc:Fallback>
                <p:oleObj name="" r:id="rId18" imgW="2197100" imgH="203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72000" y="5429250"/>
                        <a:ext cx="4494213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/>
      <p:bldP spid="15379" grpId="0"/>
      <p:bldP spid="15380" grpId="0"/>
      <p:bldP spid="15381" grpId="0"/>
      <p:bldP spid="15382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Picture 4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4344" name="Picture 52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9" name="矩形 10"/>
          <p:cNvSpPr/>
          <p:nvPr/>
        </p:nvSpPr>
        <p:spPr>
          <a:xfrm>
            <a:off x="785813" y="571500"/>
            <a:ext cx="1643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(5)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直线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18" name="矩形 22"/>
          <p:cNvSpPr/>
          <p:nvPr/>
        </p:nvSpPr>
        <p:spPr>
          <a:xfrm>
            <a:off x="1214438" y="1143000"/>
            <a:ext cx="2143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特殊情形：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20" name="矩形 24"/>
          <p:cNvSpPr/>
          <p:nvPr/>
        </p:nvSpPr>
        <p:spPr>
          <a:xfrm>
            <a:off x="857250" y="2547938"/>
            <a:ext cx="5286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(6)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伯努利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(Bernoulli)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双纽线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5949950" y="2420938"/>
            <a:ext cx="2870200" cy="2847975"/>
            <a:chOff x="3839" y="1616"/>
            <a:chExt cx="1808" cy="1794"/>
          </a:xfrm>
        </p:grpSpPr>
        <p:grpSp>
          <p:nvGrpSpPr>
            <p:cNvPr id="14356" name="组合 28"/>
            <p:cNvGrpSpPr/>
            <p:nvPr/>
          </p:nvGrpSpPr>
          <p:grpSpPr>
            <a:xfrm>
              <a:off x="3846" y="1628"/>
              <a:ext cx="1801" cy="1782"/>
              <a:chOff x="5927725" y="3214688"/>
              <a:chExt cx="2859088" cy="2828925"/>
            </a:xfrm>
          </p:grpSpPr>
          <p:pic>
            <p:nvPicPr>
              <p:cNvPr id="14362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27725" y="3214688"/>
                <a:ext cx="2859088" cy="28289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363" name="TextBox 26"/>
              <p:cNvSpPr txBox="1"/>
              <p:nvPr/>
            </p:nvSpPr>
            <p:spPr>
              <a:xfrm>
                <a:off x="6929438" y="5643563"/>
                <a:ext cx="714375" cy="3667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357" name="组合 41"/>
            <p:cNvGrpSpPr/>
            <p:nvPr/>
          </p:nvGrpSpPr>
          <p:grpSpPr>
            <a:xfrm>
              <a:off x="3839" y="1616"/>
              <a:ext cx="1755" cy="1466"/>
              <a:chOff x="5929322" y="3173397"/>
              <a:chExt cx="2786082" cy="2327305"/>
            </a:xfrm>
          </p:grpSpPr>
          <p:cxnSp>
            <p:nvCxnSpPr>
              <p:cNvPr id="31" name="直接连接符 30"/>
              <p:cNvCxnSpPr/>
              <p:nvPr/>
            </p:nvCxnSpPr>
            <p:spPr>
              <a:xfrm rot="5400000" flipH="1" flipV="1">
                <a:off x="6250789" y="3750466"/>
                <a:ext cx="1785961" cy="171451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16200000" flipH="1">
                <a:off x="6357947" y="3786184"/>
                <a:ext cx="1643083" cy="164307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14360" name="Object 27"/>
              <p:cNvGraphicFramePr>
                <a:graphicFrameLocks noChangeAspect="1"/>
              </p:cNvGraphicFramePr>
              <p:nvPr/>
            </p:nvGraphicFramePr>
            <p:xfrm>
              <a:off x="7983130" y="3173397"/>
              <a:ext cx="732274" cy="7556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9" imgW="397510" imgH="410210" progId="Equation.DSMT4">
                      <p:embed/>
                    </p:oleObj>
                  </mc:Choice>
                  <mc:Fallback>
                    <p:oleObj name="" r:id="rId9" imgW="397510" imgH="410210" progId="Equation.DSMT4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983130" y="3173397"/>
                            <a:ext cx="732274" cy="7556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1" name="Object 28"/>
              <p:cNvGraphicFramePr>
                <a:graphicFrameLocks noChangeAspect="1"/>
              </p:cNvGraphicFramePr>
              <p:nvPr/>
            </p:nvGraphicFramePr>
            <p:xfrm>
              <a:off x="5929322" y="3244854"/>
              <a:ext cx="873125" cy="755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1" imgW="474345" imgH="410210" progId="Equation.DSMT4">
                      <p:embed/>
                    </p:oleObj>
                  </mc:Choice>
                  <mc:Fallback>
                    <p:oleObj name="" r:id="rId11" imgW="474345" imgH="410210" progId="Equation.DSMT4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929322" y="3244854"/>
                            <a:ext cx="873125" cy="7556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26" name="TextBox 42"/>
          <p:cNvSpPr txBox="1"/>
          <p:nvPr/>
        </p:nvSpPr>
        <p:spPr>
          <a:xfrm>
            <a:off x="323850" y="4837113"/>
            <a:ext cx="806608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br>
              <a:rPr lang="zh-CN" altLang="en-US" sz="2000" b="1" dirty="0">
                <a:latin typeface="Arial" panose="020B0604020202020204" pitchFamily="34" charset="0"/>
              </a:rPr>
            </a:br>
            <a:r>
              <a:rPr lang="zh-CN" altLang="en-US" sz="2000" b="1" dirty="0">
                <a:latin typeface="Arial" panose="020B0604020202020204" pitchFamily="34" charset="0"/>
              </a:rPr>
              <a:t>      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2268538" y="615950"/>
          <a:ext cx="25193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3" imgW="1148715" imgH="203835" progId="Equation.3">
                  <p:embed/>
                </p:oleObj>
              </mc:Choice>
              <mc:Fallback>
                <p:oleObj name="" r:id="rId13" imgW="1148715" imgH="20383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8538" y="615950"/>
                        <a:ext cx="2519362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2" name="Object 36"/>
          <p:cNvGraphicFramePr>
            <a:graphicFrameLocks noChangeAspect="1"/>
          </p:cNvGraphicFramePr>
          <p:nvPr/>
        </p:nvGraphicFramePr>
        <p:xfrm>
          <a:off x="5003800" y="328613"/>
          <a:ext cx="3384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1505585" imgH="395605" progId="Equation.3">
                  <p:embed/>
                </p:oleObj>
              </mc:Choice>
              <mc:Fallback>
                <p:oleObj name="" r:id="rId15" imgW="1505585" imgH="39560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03800" y="328613"/>
                        <a:ext cx="338455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3" name="Object 37"/>
          <p:cNvGraphicFramePr>
            <a:graphicFrameLocks noChangeAspect="1"/>
          </p:cNvGraphicFramePr>
          <p:nvPr/>
        </p:nvGraphicFramePr>
        <p:xfrm>
          <a:off x="2357438" y="1571625"/>
          <a:ext cx="27019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7" imgW="1250315" imgH="395605" progId="Equation.3">
                  <p:embed/>
                </p:oleObj>
              </mc:Choice>
              <mc:Fallback>
                <p:oleObj name="" r:id="rId17" imgW="1250315" imgH="39560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57438" y="1571625"/>
                        <a:ext cx="270192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4" name="Object 38"/>
          <p:cNvGraphicFramePr>
            <a:graphicFrameLocks noChangeAspect="1"/>
          </p:cNvGraphicFramePr>
          <p:nvPr/>
        </p:nvGraphicFramePr>
        <p:xfrm>
          <a:off x="5392738" y="1571625"/>
          <a:ext cx="25368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9" imgW="1173480" imgH="395605" progId="Equation.3">
                  <p:embed/>
                </p:oleObj>
              </mc:Choice>
              <mc:Fallback>
                <p:oleObj name="" r:id="rId19" imgW="1173480" imgH="39560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92738" y="1571625"/>
                        <a:ext cx="253682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" name="Object 41"/>
          <p:cNvGraphicFramePr>
            <a:graphicFrameLocks noChangeAspect="1"/>
          </p:cNvGraphicFramePr>
          <p:nvPr/>
        </p:nvGraphicFramePr>
        <p:xfrm>
          <a:off x="1143000" y="3357563"/>
          <a:ext cx="4246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1" imgW="1955800" imgH="228600" progId="Equation.3">
                  <p:embed/>
                </p:oleObj>
              </mc:Choice>
              <mc:Fallback>
                <p:oleObj name="" r:id="rId21" imgW="19558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43000" y="3357563"/>
                        <a:ext cx="424656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8" name="Object 42"/>
          <p:cNvGraphicFramePr>
            <a:graphicFrameLocks noChangeAspect="1"/>
          </p:cNvGraphicFramePr>
          <p:nvPr/>
        </p:nvGraphicFramePr>
        <p:xfrm>
          <a:off x="1747838" y="3919538"/>
          <a:ext cx="2338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3" imgW="1082040" imgH="241935" progId="Equation.DSMT4">
                  <p:embed/>
                </p:oleObj>
              </mc:Choice>
              <mc:Fallback>
                <p:oleObj name="" r:id="rId23" imgW="1082040" imgH="24193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838" y="3919538"/>
                        <a:ext cx="2338387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45030" y="62903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/>
      <p:bldP spid="4118" grpId="0"/>
      <p:bldP spid="4120" grpId="0"/>
      <p:bldP spid="4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Picture 4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5368" name="Picture 52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5" name="矩形 11"/>
          <p:cNvSpPr/>
          <p:nvPr/>
        </p:nvSpPr>
        <p:spPr>
          <a:xfrm>
            <a:off x="857250" y="558800"/>
            <a:ext cx="37861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1.3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曲线的参数方程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396" name="矩形 12"/>
          <p:cNvSpPr/>
          <p:nvPr/>
        </p:nvSpPr>
        <p:spPr>
          <a:xfrm>
            <a:off x="571500" y="1050925"/>
            <a:ext cx="8001000" cy="1949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6225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通过引进中间变量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分别建立变量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t 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276225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以及变量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之间的函数关系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从而把变量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y 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276225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的关系间接表示为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397" name="矩形 13"/>
          <p:cNvSpPr/>
          <p:nvPr/>
        </p:nvSpPr>
        <p:spPr>
          <a:xfrm>
            <a:off x="857250" y="4143375"/>
            <a:ext cx="8286750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其中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t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称为参变量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简称为参数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上式称为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变量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之间的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函数的参数表达式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也称为是该函数所对应的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曲线的参数方程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571750" y="3027363"/>
          <a:ext cx="31051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8" imgW="1364615" imgH="459105" progId="Equation.3">
                  <p:embed/>
                </p:oleObj>
              </mc:Choice>
              <mc:Fallback>
                <p:oleObj name="" r:id="rId8" imgW="1364615" imgH="45910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71750" y="3027363"/>
                        <a:ext cx="3105150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396" grpId="0"/>
      <p:bldP spid="163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Picture 4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1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6392" name="Picture 52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9" name="矩形 10"/>
          <p:cNvSpPr/>
          <p:nvPr/>
        </p:nvSpPr>
        <p:spPr>
          <a:xfrm>
            <a:off x="642938" y="500063"/>
            <a:ext cx="3857625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常见曲线的参数方程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420" name="矩形 11"/>
          <p:cNvSpPr/>
          <p:nvPr/>
        </p:nvSpPr>
        <p:spPr>
          <a:xfrm>
            <a:off x="642938" y="1204913"/>
            <a:ext cx="1643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圆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 flipV="1">
            <a:off x="1000125" y="2286000"/>
            <a:ext cx="428625" cy="8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25" name="矩形 17"/>
          <p:cNvSpPr/>
          <p:nvPr/>
        </p:nvSpPr>
        <p:spPr>
          <a:xfrm>
            <a:off x="714375" y="3262313"/>
            <a:ext cx="1643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椭圆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 flipV="1">
            <a:off x="1071563" y="5357813"/>
            <a:ext cx="428625" cy="8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6072188" y="571500"/>
            <a:ext cx="2571750" cy="2636838"/>
            <a:chOff x="6072188" y="571500"/>
            <a:chExt cx="2571750" cy="2636838"/>
          </a:xfrm>
        </p:grpSpPr>
        <p:pic>
          <p:nvPicPr>
            <p:cNvPr id="16406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2188" y="571500"/>
              <a:ext cx="2571750" cy="26368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07" name="TextBox 23"/>
            <p:cNvSpPr txBox="1"/>
            <p:nvPr/>
          </p:nvSpPr>
          <p:spPr>
            <a:xfrm>
              <a:off x="6929454" y="2714620"/>
              <a:ext cx="714380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6000750" y="3500438"/>
            <a:ext cx="2786063" cy="2513012"/>
            <a:chOff x="6000750" y="3500438"/>
            <a:chExt cx="2786063" cy="2512472"/>
          </a:xfrm>
        </p:grpSpPr>
        <p:pic>
          <p:nvPicPr>
            <p:cNvPr id="16404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0750" y="3500438"/>
              <a:ext cx="2786063" cy="24717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05" name="TextBox 25"/>
            <p:cNvSpPr txBox="1"/>
            <p:nvPr/>
          </p:nvSpPr>
          <p:spPr>
            <a:xfrm>
              <a:off x="7429520" y="5643578"/>
              <a:ext cx="714380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1771650" y="4914900"/>
          <a:ext cx="37734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0" imgW="1651000" imgH="469900" progId="Equation.DSMT4">
                  <p:embed/>
                </p:oleObj>
              </mc:Choice>
              <mc:Fallback>
                <p:oleObj name="" r:id="rId10" imgW="1651000" imgH="469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71650" y="4914900"/>
                        <a:ext cx="3773488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2266950" y="3644900"/>
          <a:ext cx="1873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2" imgW="765175" imgH="421005" progId="Equation.3">
                  <p:embed/>
                </p:oleObj>
              </mc:Choice>
              <mc:Fallback>
                <p:oleObj name="" r:id="rId12" imgW="765175" imgH="42100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950" y="3644900"/>
                        <a:ext cx="1873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1908175" y="1341438"/>
          <a:ext cx="39354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4" imgW="1605915" imgH="241935" progId="Equation.3">
                  <p:embed/>
                </p:oleObj>
              </mc:Choice>
              <mc:Fallback>
                <p:oleObj name="" r:id="rId14" imgW="1605915" imgH="24193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08175" y="1341438"/>
                        <a:ext cx="3935413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1541463" y="1928813"/>
          <a:ext cx="4452937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6" imgW="1905000" imgH="482600" progId="Equation.DSMT4">
                  <p:embed/>
                </p:oleObj>
              </mc:Choice>
              <mc:Fallback>
                <p:oleObj name="" r:id="rId16" imgW="1905000" imgH="482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41463" y="1928813"/>
                        <a:ext cx="4452937" cy="1185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7420" grpId="0"/>
      <p:bldP spid="14" grpId="0" animBg="1"/>
      <p:bldP spid="17425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10"/>
          <p:cNvSpPr/>
          <p:nvPr/>
        </p:nvSpPr>
        <p:spPr>
          <a:xfrm>
            <a:off x="1547495" y="1628775"/>
            <a:ext cx="587057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P9   1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(3)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(4)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(1)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(1)</a:t>
            </a:r>
            <a:endParaRPr lang="zh-CN" altLang="en-US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考核方式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4820" y="1917065"/>
            <a:ext cx="51231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1. </a:t>
            </a:r>
            <a:r>
              <a:rPr lang="zh-CN" altLang="en-US" sz="2800"/>
              <a:t>期末成绩占</a:t>
            </a:r>
            <a:r>
              <a:rPr lang="en-US" altLang="zh-CN" sz="2800"/>
              <a:t> 60%</a:t>
            </a:r>
            <a:endParaRPr lang="en-US" altLang="zh-CN" sz="2800"/>
          </a:p>
          <a:p>
            <a:pPr algn="l"/>
            <a:r>
              <a:rPr lang="en-US" altLang="zh-CN" sz="2800"/>
              <a:t>2. </a:t>
            </a:r>
            <a:r>
              <a:rPr lang="zh-CN" altLang="en-US" sz="2800"/>
              <a:t>周测试</a:t>
            </a:r>
            <a:r>
              <a:rPr lang="en-US" altLang="zh-CN" sz="2800"/>
              <a:t>+</a:t>
            </a:r>
            <a:r>
              <a:rPr lang="zh-CN" altLang="en-US" sz="2800"/>
              <a:t>看视频学习占</a:t>
            </a:r>
            <a:r>
              <a:rPr lang="en-US" altLang="zh-CN" sz="2800"/>
              <a:t>20%</a:t>
            </a:r>
            <a:endParaRPr lang="en-US" altLang="zh-CN" sz="2800"/>
          </a:p>
          <a:p>
            <a:pPr algn="l"/>
            <a:r>
              <a:rPr lang="en-US" altLang="zh-CN" sz="2800"/>
              <a:t>3. </a:t>
            </a:r>
            <a:r>
              <a:rPr lang="zh-CN" altLang="en-US" sz="2800"/>
              <a:t>平时成绩</a:t>
            </a:r>
            <a:r>
              <a:rPr lang="en-US" altLang="zh-CN" sz="2800"/>
              <a:t>(</a:t>
            </a:r>
            <a:r>
              <a:rPr lang="zh-CN" altLang="en-US" sz="2800"/>
              <a:t>作业</a:t>
            </a:r>
            <a:r>
              <a:rPr lang="en-US" altLang="zh-CN" sz="2800"/>
              <a:t>+</a:t>
            </a:r>
            <a:r>
              <a:rPr lang="zh-CN" altLang="en-US" sz="2800"/>
              <a:t>点名</a:t>
            </a:r>
            <a:r>
              <a:rPr lang="en-US" altLang="zh-CN" sz="2800"/>
              <a:t>)</a:t>
            </a:r>
            <a:r>
              <a:rPr lang="zh-CN" altLang="en-US" sz="2800">
                <a:sym typeface="+mn-ea"/>
              </a:rPr>
              <a:t>占</a:t>
            </a:r>
            <a:r>
              <a:rPr lang="en-US" altLang="zh-CN" sz="2800">
                <a:sym typeface="+mn-ea"/>
              </a:rPr>
              <a:t>20%</a:t>
            </a:r>
            <a:endParaRPr lang="en-US" altLang="zh-CN"/>
          </a:p>
          <a:p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148840" y="3281045"/>
            <a:ext cx="63182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作业：每周日交，每次都会记录作业完成情况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800000" flipV="1">
            <a:off x="457200" y="1417955"/>
            <a:ext cx="8229600" cy="206375"/>
          </a:xfrm>
        </p:spPr>
        <p:txBody>
          <a:bodyPr/>
          <a:p>
            <a:b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sym typeface="+mn-ea"/>
              </a:rPr>
            </a:br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第一节 </a:t>
            </a:r>
            <a:br>
              <a:rPr lang="en-US" altLang="zh-CN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</a:br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曲线的极坐标方程</a:t>
            </a:r>
            <a:br>
              <a:rPr lang="en-US" altLang="zh-CN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</a:br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与参数方程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0950" y="4130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7540" y="3583940"/>
            <a:ext cx="240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1.1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极坐标系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918335" y="4204970"/>
            <a:ext cx="4067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1.2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曲线的极坐标方程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679575" y="4826000"/>
            <a:ext cx="36468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1.3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曲线的参数方程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olidFill>
                  <a:srgbClr val="FF0000"/>
                </a:solidFill>
              </a:rPr>
              <a:t>引言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1871980"/>
            <a:ext cx="7876540" cy="3876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 sz="2000">
                <a:latin typeface="+mn-ea"/>
                <a:ea typeface="+mn-ea"/>
                <a:cs typeface="+mn-ea"/>
              </a:rPr>
              <a:t>在平面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直角坐标系</a:t>
            </a:r>
            <a:r>
              <a:rPr lang="zh-CN" altLang="en-US" sz="2000">
                <a:latin typeface="+mn-ea"/>
                <a:ea typeface="+mn-ea"/>
                <a:cs typeface="+mn-ea"/>
              </a:rPr>
              <a:t>中，我们用</a:t>
            </a:r>
            <a:r>
              <a:rPr lang="en-US" altLang="zh-CN" sz="2000">
                <a:latin typeface="+mn-ea"/>
                <a:ea typeface="+mn-ea"/>
                <a:cs typeface="+mn-ea"/>
              </a:rPr>
              <a:t>(x,y)</a:t>
            </a:r>
            <a:r>
              <a:rPr lang="zh-CN" altLang="en-US" sz="2000">
                <a:latin typeface="+mn-ea"/>
                <a:ea typeface="+mn-ea"/>
                <a:cs typeface="+mn-ea"/>
              </a:rPr>
              <a:t>来表示平面上的一点，其中</a:t>
            </a:r>
            <a:endParaRPr lang="zh-CN" altLang="en-US" sz="2000">
              <a:latin typeface="+mn-ea"/>
              <a:ea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+mn-ea"/>
                <a:ea typeface="+mn-ea"/>
                <a:cs typeface="+mn-ea"/>
              </a:rPr>
              <a:t>x,y</a:t>
            </a:r>
            <a:r>
              <a:rPr lang="zh-CN" altLang="en-US" sz="2000">
                <a:latin typeface="+mn-ea"/>
                <a:ea typeface="+mn-ea"/>
                <a:cs typeface="+mn-ea"/>
              </a:rPr>
              <a:t>分别是此点在两个坐标轴上的投影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坐标</a:t>
            </a:r>
            <a:r>
              <a:rPr lang="zh-CN" altLang="en-US" sz="2000">
                <a:latin typeface="+mn-ea"/>
                <a:ea typeface="+mn-ea"/>
                <a:cs typeface="+mn-ea"/>
              </a:rPr>
              <a:t>。但在有的情况下，</a:t>
            </a:r>
            <a:r>
              <a:rPr lang="zh-CN" altLang="en-US" sz="2000">
                <a:latin typeface="+mn-ea"/>
                <a:ea typeface="+mn-ea"/>
                <a:cs typeface="+mn-ea"/>
                <a:sym typeface="+mn-ea"/>
              </a:rPr>
              <a:t>直角坐标</a:t>
            </a:r>
            <a:r>
              <a:rPr lang="zh-CN" altLang="en-US" sz="2000">
                <a:latin typeface="+mn-ea"/>
                <a:ea typeface="+mn-ea"/>
                <a:cs typeface="+mn-ea"/>
              </a:rPr>
              <a:t>表示不是最方便的，例如在海平面上报告某船只的位置，确定船只的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距离</a:t>
            </a:r>
            <a:r>
              <a:rPr lang="zh-CN" altLang="en-US" sz="2000">
                <a:latin typeface="+mn-ea"/>
                <a:ea typeface="+mn-ea"/>
                <a:cs typeface="+mn-ea"/>
              </a:rPr>
              <a:t>与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方位</a:t>
            </a:r>
            <a:r>
              <a:rPr lang="zh-CN" altLang="en-US" sz="2000">
                <a:latin typeface="+mn-ea"/>
                <a:ea typeface="+mn-ea"/>
                <a:cs typeface="+mn-ea"/>
              </a:rPr>
              <a:t>要比报告船只在某直角坐标系中的坐标要更直接更方便确定</a:t>
            </a:r>
            <a:r>
              <a:rPr lang="zh-CN" altLang="en-US" sz="2000">
                <a:latin typeface="+mn-ea"/>
                <a:ea typeface="+mn-ea"/>
                <a:cs typeface="+mn-ea"/>
              </a:rPr>
              <a:t>船只</a:t>
            </a:r>
            <a:r>
              <a:rPr lang="zh-CN" altLang="en-US" sz="2000">
                <a:latin typeface="+mn-ea"/>
                <a:ea typeface="+mn-ea"/>
                <a:cs typeface="+mn-ea"/>
              </a:rPr>
              <a:t>的位置。以下介绍的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极坐标系</a:t>
            </a:r>
            <a:r>
              <a:rPr lang="zh-CN" altLang="en-US" sz="2000">
                <a:latin typeface="+mn-ea"/>
                <a:ea typeface="+mn-ea"/>
                <a:cs typeface="+mn-ea"/>
              </a:rPr>
              <a:t>就是用</a:t>
            </a:r>
            <a:r>
              <a:rPr lang="en-US" altLang="zh-CN" sz="2000">
                <a:latin typeface="+mn-ea"/>
                <a:ea typeface="+mn-ea"/>
                <a:cs typeface="+mn-ea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距离</a:t>
            </a:r>
            <a:r>
              <a:rPr lang="en-US" altLang="zh-CN" sz="2000">
                <a:latin typeface="+mn-ea"/>
                <a:ea typeface="+mn-ea"/>
                <a:cs typeface="+mn-ea"/>
              </a:rPr>
              <a:t>”</a:t>
            </a:r>
            <a:r>
              <a:rPr lang="zh-CN" altLang="en-US" sz="2000">
                <a:latin typeface="+mn-ea"/>
                <a:ea typeface="+mn-ea"/>
                <a:cs typeface="+mn-ea"/>
              </a:rPr>
              <a:t>和</a:t>
            </a:r>
            <a:endParaRPr lang="zh-CN" altLang="en-US" sz="2000">
              <a:latin typeface="+mn-ea"/>
              <a:ea typeface="+mn-ea"/>
              <a:cs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latin typeface="+mn-ea"/>
                <a:cs typeface="+mn-ea"/>
                <a:sym typeface="+mn-ea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方位</a:t>
            </a:r>
            <a:r>
              <a:rPr lang="en-US" altLang="zh-CN" sz="2000">
                <a:latin typeface="+mn-ea"/>
                <a:ea typeface="+mn-ea"/>
                <a:cs typeface="+mn-ea"/>
              </a:rPr>
              <a:t>”</a:t>
            </a:r>
            <a:r>
              <a:rPr lang="zh-CN" altLang="en-US" sz="2000">
                <a:latin typeface="+mn-ea"/>
                <a:ea typeface="+mn-ea"/>
                <a:cs typeface="+mn-ea"/>
              </a:rPr>
              <a:t>来表示（确定）平面上一点的坐标系。同样，用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极坐标方程</a:t>
            </a:r>
            <a:r>
              <a:rPr lang="zh-CN" altLang="en-US" sz="2000">
                <a:latin typeface="+mn-ea"/>
                <a:ea typeface="+mn-ea"/>
                <a:cs typeface="+mn-ea"/>
              </a:rPr>
              <a:t>或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参数方程</a:t>
            </a:r>
            <a:r>
              <a:rPr lang="zh-CN" altLang="en-US" sz="2000">
                <a:latin typeface="+mn-ea"/>
                <a:ea typeface="+mn-ea"/>
                <a:cs typeface="+mn-ea"/>
              </a:rPr>
              <a:t>来表示平面曲线有时比直角坐标方程要方便许多。</a:t>
            </a:r>
            <a:endParaRPr lang="zh-CN" altLang="en-US" sz="20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4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128" name="Picture 52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227" name="TextBox 15"/>
              <p:cNvSpPr txBox="1"/>
              <p:nvPr/>
            </p:nvSpPr>
            <p:spPr>
              <a:xfrm rot="10800000" flipH="1" flipV="1">
                <a:off x="500380" y="1606550"/>
                <a:ext cx="8062595" cy="46158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定义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在平面内取一个定点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𝜪</m:t>
                    </m:r>
                  </m:oMath>
                </a14:m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(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称为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极点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),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自极点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𝜪</m:t>
                    </m:r>
                  </m:oMath>
                </a14:m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引一条射线</a:t>
                </a: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𝜪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(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称为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极轴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);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再选取一个长度单位、一个角度单位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(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通常取弧度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)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和正方向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(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逆时针方向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),</a:t>
                </a:r>
                <a:r>
                  <a:rPr lang="zh-CN" altLang="en-US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这样就在此平面上建立了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极坐标系</a:t>
                </a:r>
                <a:r>
                  <a:rPr lang="en-US" altLang="zh-CN" sz="28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.</a:t>
                </a:r>
                <a:endPara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922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00380" y="1606550"/>
                <a:ext cx="8062595" cy="4615815"/>
              </a:xfrm>
              <a:prstGeom prst="rect">
                <a:avLst/>
              </a:prstGeom>
              <a:blipFill rotWithShape="1">
                <a:blip r:embed="rId8"/>
                <a:stretch>
                  <a:fillRect r="-96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8" name="矩形 16"/>
          <p:cNvSpPr/>
          <p:nvPr/>
        </p:nvSpPr>
        <p:spPr>
          <a:xfrm>
            <a:off x="500063" y="857250"/>
            <a:ext cx="348138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极坐标系的概念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V="1">
            <a:off x="3203575" y="5589270"/>
            <a:ext cx="350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92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7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4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153" name="Picture 52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41" name="TextBox 10"/>
              <p:cNvSpPr txBox="1"/>
              <p:nvPr/>
            </p:nvSpPr>
            <p:spPr>
              <a:xfrm>
                <a:off x="500063" y="2000250"/>
                <a:ext cx="1785937" cy="737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极径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𝜌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  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:</a:t>
                </a:r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10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3" y="2000250"/>
                <a:ext cx="1785937" cy="737235"/>
              </a:xfrm>
              <a:prstGeom prst="rect">
                <a:avLst/>
              </a:prstGeom>
              <a:blipFill rotWithShape="1">
                <a:blip r:embed="rId8"/>
                <a:stretch>
                  <a:fillRect l="-1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2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4688" y="357188"/>
            <a:ext cx="2786062" cy="186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3" name="TextBox 12"/>
          <p:cNvSpPr txBox="1"/>
          <p:nvPr/>
        </p:nvSpPr>
        <p:spPr>
          <a:xfrm>
            <a:off x="500063" y="2643188"/>
            <a:ext cx="1857375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极角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4" name="TextBox 13"/>
              <p:cNvSpPr txBox="1"/>
              <p:nvPr/>
            </p:nvSpPr>
            <p:spPr>
              <a:xfrm>
                <a:off x="2357438" y="3286125"/>
                <a:ext cx="3643312" cy="737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    有序数对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𝜌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.</a:t>
                </a:r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104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8" y="3286125"/>
                <a:ext cx="3643312" cy="737235"/>
              </a:xfrm>
              <a:prstGeom prst="rect">
                <a:avLst/>
              </a:prstGeom>
              <a:blipFill rotWithShape="1">
                <a:blip r:embed="rId10"/>
                <a:stretch>
                  <a:fillRect l="-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5" name="TextBox 14"/>
              <p:cNvSpPr txBox="1"/>
              <p:nvPr/>
            </p:nvSpPr>
            <p:spPr>
              <a:xfrm>
                <a:off x="357505" y="4000500"/>
                <a:ext cx="7581900" cy="2399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292100"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注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Wingdings" panose="05000000000000000000" pitchFamily="2" charset="2"/>
                  </a:rPr>
                  <a:t>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Wingdings" panose="05000000000000000000" pitchFamily="2" charset="2"/>
                  </a:rPr>
                  <a:t>当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𝜌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=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0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时,不论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取什么值,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8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都表示极点；对于极坐标系中的任意一点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M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, 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𝜌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是其极坐标</a:t>
                </a:r>
                <a:r>
                  <a:rPr lang="en-US" altLang="zh-CN" sz="24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, </a:t>
                </a:r>
                <a:r>
                  <a:rPr lang="zh-CN" altLang="en-US" sz="24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𝜌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𝜋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)(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ℤ</m:t>
                    </m:r>
                    <m:r>
                      <a:rPr lang="en-US" altLang="zh-CN" sz="2400" i="1" dirty="0"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也是其极坐标</a:t>
                </a:r>
                <a:r>
                  <a:rPr lang="en-US" altLang="zh-CN" sz="24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. </a:t>
                </a:r>
                <a:r>
                  <a:rPr lang="zh-CN" altLang="en-US" sz="24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可见</a:t>
                </a:r>
                <a:r>
                  <a:rPr lang="en-US" altLang="zh-CN" sz="24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, </a:t>
                </a:r>
                <a:r>
                  <a:rPr lang="zh-CN" altLang="en-US" sz="24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平面上的点与极坐标并非一一对应</a:t>
                </a:r>
                <a:r>
                  <a:rPr lang="en-US" altLang="zh-CN" sz="2400" dirty="0"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dirty="0">
                  <a:latin typeface="Cambria Math" panose="02040503050406030204" charset="0"/>
                  <a:ea typeface="黑体" panose="0201060906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4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5" y="4000500"/>
                <a:ext cx="7581900" cy="2399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1357313" y="2786063"/>
          <a:ext cx="5635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2" imgW="128270" imgH="179705" progId="Equation.DSMT4">
                  <p:embed/>
                </p:oleObj>
              </mc:Choice>
              <mc:Fallback>
                <p:oleObj name="" r:id="rId12" imgW="128270" imgH="179705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57313" y="2786063"/>
                        <a:ext cx="563562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TextBox 27"/>
          <p:cNvSpPr txBox="1"/>
          <p:nvPr/>
        </p:nvSpPr>
        <p:spPr>
          <a:xfrm>
            <a:off x="2071688" y="2000250"/>
            <a:ext cx="6357937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对平面上的任一点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线段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OM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的长度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50" name="TextBox 28"/>
          <p:cNvSpPr txBox="1"/>
          <p:nvPr/>
        </p:nvSpPr>
        <p:spPr>
          <a:xfrm>
            <a:off x="2071688" y="2690813"/>
            <a:ext cx="6715125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以极轴为始边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以射线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OM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为终边的转角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51" name="TextBox 29"/>
          <p:cNvSpPr txBox="1"/>
          <p:nvPr/>
        </p:nvSpPr>
        <p:spPr>
          <a:xfrm>
            <a:off x="428625" y="3262313"/>
            <a:ext cx="285750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的极坐标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043" grpId="0"/>
      <p:bldP spid="1044" grpId="0"/>
      <p:bldP spid="1045" grpId="0"/>
      <p:bldP spid="1049" grpId="0"/>
      <p:bldP spid="1050" grpId="0"/>
      <p:bldP spid="10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4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47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4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Picture 4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Picture 5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176" name="Picture 52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51" name="TextBox 10"/>
              <p:cNvSpPr txBox="1"/>
              <p:nvPr/>
            </p:nvSpPr>
            <p:spPr>
              <a:xfrm>
                <a:off x="467360" y="620395"/>
                <a:ext cx="7713345" cy="5219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注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2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：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为了方便起见，将极角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charset="0"/>
                        <a:ea typeface="黑体" panose="02010609060101010101" pitchFamily="2" charset="-122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Cambria Math" panose="02040503050406030204" charset="0"/>
                    <a:ea typeface="黑体" panose="02010609060101010101" pitchFamily="2" charset="-122"/>
                    <a:cs typeface="Cambria Math" panose="02040503050406030204" charset="0"/>
                  </a:rPr>
                  <a:t>限制在</a:t>
                </a:r>
                <a:endParaRPr lang="zh-CN" altLang="en-US" sz="2800" dirty="0">
                  <a:solidFill>
                    <a:schemeClr val="tx1"/>
                  </a:solidFill>
                  <a:latin typeface="Cambria Math" panose="02040503050406030204" charset="0"/>
                  <a:ea typeface="黑体" panose="0201060906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25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620395"/>
                <a:ext cx="7713345" cy="5219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6683058" y="650240"/>
          <a:ext cx="1143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444500" imgH="203200" progId="Equation.DSMT4">
                  <p:embed/>
                </p:oleObj>
              </mc:Choice>
              <mc:Fallback>
                <p:oleObj name="" r:id="rId9" imgW="44450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83058" y="650240"/>
                        <a:ext cx="11430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7360" y="1273175"/>
            <a:ext cx="1672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sz="280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898843" y="1328738"/>
          <a:ext cx="1241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482600" imgH="203200" progId="Equation.DSMT4">
                  <p:embed/>
                </p:oleObj>
              </mc:Choice>
              <mc:Fallback>
                <p:oleObj name="" r:id="rId11" imgW="482600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8843" y="1328738"/>
                        <a:ext cx="124142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18665" y="1273175"/>
            <a:ext cx="5737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等特殊区间上，以此建立平面上的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6890" y="1979295"/>
            <a:ext cx="566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点与极坐标之间的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一一对应关系</a:t>
            </a:r>
            <a: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6" name="TextBox 11"/>
          <p:cNvSpPr txBox="1"/>
          <p:nvPr/>
        </p:nvSpPr>
        <p:spPr>
          <a:xfrm>
            <a:off x="0" y="325438"/>
            <a:ext cx="9144000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9210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思考：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在极坐标系中，动点的极径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极角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为常数时，该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29210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动点的轨迹表示怎样曲线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?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127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4710113"/>
            <a:ext cx="2071688" cy="1933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6250"/>
            <a:ext cx="2559050" cy="1857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9" name="TextBox 14"/>
          <p:cNvSpPr txBox="1"/>
          <p:nvPr/>
        </p:nvSpPr>
        <p:spPr>
          <a:xfrm>
            <a:off x="285750" y="1500188"/>
            <a:ext cx="1419225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结论：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00063" y="2428875"/>
          <a:ext cx="8429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025900" imgH="215900" progId="Equation.3">
                  <p:embed/>
                </p:oleObj>
              </mc:Choice>
              <mc:Fallback>
                <p:oleObj name="" r:id="rId3" imgW="40259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063" y="2428875"/>
                        <a:ext cx="84296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603250" y="3213100"/>
          <a:ext cx="76501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997200" imgH="215900" progId="Equation.DSMT4">
                  <p:embed/>
                </p:oleObj>
              </mc:Choice>
              <mc:Fallback>
                <p:oleObj name="" r:id="rId5" imgW="2997200" imgH="215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250" y="3213100"/>
                        <a:ext cx="7650163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  <p:bldP spid="112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极坐标与直角坐标的互化</a:t>
            </a:r>
            <a:endParaRPr lang="zh-CN" altLang="en-US" b="1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385" y="1278890"/>
            <a:ext cx="781240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如图所示，把直角坐标系的原点作为极点，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轴的非负半轴作为极轴，并在两种坐标系中取相同的长度单位。</a:t>
            </a:r>
            <a:endParaRPr lang="en-US" altLang="zh-CN" sz="24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8435" name="Picture 4" descr="C:\DOCUME~1\user\LOCALS~1\Temp\ksohtml\wps_clip_image-29963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333" y="2420303"/>
            <a:ext cx="2944812" cy="2659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366520" y="3303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3563938" y="2576830"/>
          <a:ext cx="19446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816610" imgH="459105" progId="Equation.3">
                  <p:embed/>
                </p:oleObj>
              </mc:Choice>
              <mc:Fallback>
                <p:oleObj name="" r:id="rId3" imgW="816610" imgH="45910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8" y="2576830"/>
                        <a:ext cx="1944687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796280" y="2420303"/>
          <a:ext cx="20891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905510" imgH="663575" progId="Equation.DSMT4">
                  <p:embed/>
                </p:oleObj>
              </mc:Choice>
              <mc:Fallback>
                <p:oleObj name="" r:id="rId5" imgW="905510" imgH="66357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6280" y="2420303"/>
                        <a:ext cx="2089150" cy="153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187133" y="4953635"/>
          <a:ext cx="56705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2451100" imgH="228600" progId="Equation.DSMT4">
                  <p:embed/>
                </p:oleObj>
              </mc:Choice>
              <mc:Fallback>
                <p:oleObj name="" r:id="rId7" imgW="2451100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133" y="4953635"/>
                        <a:ext cx="56705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0710" y="4945380"/>
            <a:ext cx="78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例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907223" y="5660708"/>
          <a:ext cx="969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421005" imgH="204470" progId="Equation.DSMT4">
                  <p:embed/>
                </p:oleObj>
              </mc:Choice>
              <mc:Fallback>
                <p:oleObj name="" r:id="rId9" imgW="421005" imgH="20447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7223" y="5660708"/>
                        <a:ext cx="9699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187.499212598425,&quot;width&quot;:4637.499212598425}"/>
</p:tagLst>
</file>

<file path=ppt/tags/tag2.xml><?xml version="1.0" encoding="utf-8"?>
<p:tagLst xmlns:p="http://schemas.openxmlformats.org/presentationml/2006/main">
  <p:tag name="COMMONDATA" val="eyJoZGlkIjoiOTMwNGU3ZGQxNjZmMWUxZTIxYjMwMDcwZDI4ODI4Y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WPS 演示</Application>
  <PresentationFormat>全屏显示(4:3)</PresentationFormat>
  <Paragraphs>157</Paragraphs>
  <Slides>18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18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楷体_GB2312</vt:lpstr>
      <vt:lpstr>新宋体</vt:lpstr>
      <vt:lpstr>华文行楷</vt:lpstr>
      <vt:lpstr>微软雅黑</vt:lpstr>
      <vt:lpstr>Times New Roman</vt:lpstr>
      <vt:lpstr>黑体</vt:lpstr>
      <vt:lpstr>Cambria Math</vt:lpstr>
      <vt:lpstr>MS Mincho</vt:lpstr>
      <vt:lpstr>Arial Unicode MS</vt:lpstr>
      <vt:lpstr>Segoe Print</vt:lpstr>
      <vt:lpstr>Office 主题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PowerPoint 演示文稿</vt:lpstr>
      <vt:lpstr>考核方式</vt:lpstr>
      <vt:lpstr> 第一节  曲线的极坐标方程 与参数方程</vt:lpstr>
      <vt:lpstr>引言</vt:lpstr>
      <vt:lpstr>PowerPoint 演示文稿</vt:lpstr>
      <vt:lpstr>PowerPoint 演示文稿</vt:lpstr>
      <vt:lpstr>PowerPoint 演示文稿</vt:lpstr>
      <vt:lpstr>PowerPoint 演示文稿</vt:lpstr>
      <vt:lpstr>2.极坐标与直角坐标的互化</vt:lpstr>
      <vt:lpstr>例 将下列极坐标方程化为直角坐标方程，并指出方程表示怎样的曲线。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朱婉珍</dc:creator>
  <cp:lastModifiedBy>18465</cp:lastModifiedBy>
  <cp:revision>125</cp:revision>
  <dcterms:created xsi:type="dcterms:W3CDTF">2022-09-05T02:50:00Z</dcterms:created>
  <dcterms:modified xsi:type="dcterms:W3CDTF">2023-09-17T12:13:16Z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4E4411D5E6E349A4A2F50B8646F6A4E8_13</vt:lpwstr>
  </property>
  <property fmtid="{D5CDD505-2E9C-101B-9397-08002B2CF9AE}" pid="3" name="KSOProductBuildVer">
    <vt:lpwstr>2052-12.1.0.15374</vt:lpwstr>
  </property>
</Properties>
</file>