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25"/>
  </p:notesMasterIdLst>
  <p:handoutMasterIdLst>
    <p:handoutMasterId r:id="rId26"/>
  </p:handoutMasterIdLst>
  <p:sldIdLst>
    <p:sldId id="353" r:id="rId3"/>
    <p:sldId id="352" r:id="rId4"/>
    <p:sldId id="340" r:id="rId5"/>
    <p:sldId id="342" r:id="rId6"/>
    <p:sldId id="343" r:id="rId7"/>
    <p:sldId id="345" r:id="rId8"/>
    <p:sldId id="350" r:id="rId9"/>
    <p:sldId id="351" r:id="rId10"/>
    <p:sldId id="341" r:id="rId11"/>
    <p:sldId id="344" r:id="rId12"/>
    <p:sldId id="346" r:id="rId13"/>
    <p:sldId id="330" r:id="rId14"/>
    <p:sldId id="331" r:id="rId15"/>
    <p:sldId id="347" r:id="rId16"/>
    <p:sldId id="348" r:id="rId17"/>
    <p:sldId id="349" r:id="rId18"/>
    <p:sldId id="336" r:id="rId19"/>
    <p:sldId id="333" r:id="rId20"/>
    <p:sldId id="337" r:id="rId21"/>
    <p:sldId id="355" r:id="rId22"/>
    <p:sldId id="356" r:id="rId23"/>
    <p:sldId id="339" r:id="rId24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A7959C71-B73A-49FF-9308-B24F710812B5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D6790D8E-0C56-4F61-9B17-7A3874427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3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5468FC2B-D455-4AC4-9C5E-9317124768F4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1"/>
              <a:t>Click to edit Master text styles</a:t>
            </a:r>
            <a:endParaRPr lang="en-US"/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1399807D-D128-4837-BF84-5EA633F317A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27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9807D-D128-4837-BF84-5EA633F317A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1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8320" y="5733256"/>
            <a:ext cx="2249424" cy="11053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41600" y="5733256"/>
            <a:ext cx="6876256" cy="109616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dirty="0"/>
              <a:t>东北大学计算机学院</a:t>
            </a:r>
            <a:endParaRPr lang="en-US" altLang="zh-CN" sz="2800" dirty="0"/>
          </a:p>
          <a:p>
            <a:pPr algn="ctr"/>
            <a:r>
              <a:rPr lang="en-US" altLang="zh-CN" sz="2800" dirty="0"/>
              <a:t>《</a:t>
            </a:r>
            <a:r>
              <a:rPr lang="zh-CN" altLang="en-US" sz="2800" dirty="0"/>
              <a:t>高级语言程序设计课程组</a:t>
            </a:r>
            <a:r>
              <a:rPr lang="en-US" altLang="zh-CN" sz="2800" dirty="0"/>
              <a:t>》</a:t>
            </a:r>
            <a:endParaRPr lang="en-US" sz="28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811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文本框 2"/>
          <p:cNvSpPr txBox="1"/>
          <p:nvPr userDrawn="1"/>
        </p:nvSpPr>
        <p:spPr>
          <a:xfrm>
            <a:off x="67172" y="4906748"/>
            <a:ext cx="9050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语言程序设计基础（第三版）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/>
          </p:cNvSpPr>
          <p:nvPr>
            <p:ph type="body" idx="1" hasCustomPrompt="1"/>
          </p:nvPr>
        </p:nvSpPr>
        <p:spPr>
          <a:xfrm>
            <a:off x="612648" y="1628800"/>
            <a:ext cx="8153400" cy="4497680"/>
          </a:xfrm>
        </p:spPr>
        <p:txBody>
          <a:bodyPr/>
          <a:lstStyle>
            <a:lvl1pPr>
              <a:spcBef>
                <a:spcPts val="1200"/>
              </a:spcBef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spcBef>
                <a:spcPts val="1200"/>
              </a:spcBef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spcBef>
                <a:spcPts val="1200"/>
              </a:spcBef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noProof="1"/>
              <a:t>Click to edit Master text styles</a:t>
            </a:r>
          </a:p>
          <a:p>
            <a:pPr lvl="1"/>
            <a:r>
              <a:rPr lang="en-US" altLang="zh-CN" noProof="1"/>
              <a:t>Second level</a:t>
            </a:r>
          </a:p>
          <a:p>
            <a:pPr lvl="2"/>
            <a:r>
              <a:rPr lang="en-US" altLang="zh-CN" noProof="1"/>
              <a:t>Third level</a:t>
            </a:r>
          </a:p>
        </p:txBody>
      </p:sp>
      <p:sp>
        <p:nvSpPr>
          <p:cNvPr id="19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35222-B196-4F9B-9AEC-1292459A75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noProof="1"/>
              <a:t>Click to edit Master text styles</a:t>
            </a:r>
          </a:p>
          <a:p>
            <a:pPr lvl="1"/>
            <a:r>
              <a:rPr lang="en-US" altLang="zh-CN" noProof="1"/>
              <a:t>Second level</a:t>
            </a:r>
          </a:p>
          <a:p>
            <a:pPr lvl="2"/>
            <a:r>
              <a:rPr lang="en-US" altLang="zh-CN" noProof="1"/>
              <a:t>Third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body"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 noProof="1"/>
              <a:t>Click to edit Master text styles</a:t>
            </a:r>
          </a:p>
          <a:p>
            <a:pPr lvl="1"/>
            <a:r>
              <a:rPr lang="en-US" altLang="zh-CN" noProof="1"/>
              <a:t>Second level</a:t>
            </a:r>
          </a:p>
          <a:p>
            <a:pPr lvl="2"/>
            <a:r>
              <a:rPr lang="en-US" altLang="zh-CN" noProof="1"/>
              <a:t>Third level</a:t>
            </a:r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D475A-FCA3-4B41-B368-0F71602C96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508575" y="6330806"/>
            <a:ext cx="3877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语言程序设计基础（第三版）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----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第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章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4283968" y="6330806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东北大学计算机学院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《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高级语言程序设计课程组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1" r:id="rId3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20040" indent="-320040" algn="l" rtl="0" eaLnBrk="1" latinLnBrk="0" hangingPunct="1">
        <a:spcBef>
          <a:spcPts val="1200"/>
        </a:spcBef>
        <a:spcAft>
          <a:spcPts val="600"/>
        </a:spcAft>
        <a:buClr>
          <a:schemeClr val="accent2"/>
        </a:buClr>
        <a:buSzPct val="60000"/>
        <a:buFont typeface="Wingdings"/>
        <a:buChar char="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40080" indent="-274320" algn="l" rtl="0" eaLnBrk="1" latinLnBrk="0" hangingPunct="1">
        <a:spcBef>
          <a:spcPts val="1200"/>
        </a:spcBef>
        <a:spcAft>
          <a:spcPts val="600"/>
        </a:spcAft>
        <a:buClr>
          <a:schemeClr val="accent1"/>
        </a:buClr>
        <a:buSzPct val="70000"/>
        <a:buFont typeface="Wingdings 2"/>
        <a:buChar char="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rtl="0" eaLnBrk="1" latinLnBrk="0" hangingPunct="1">
        <a:spcBef>
          <a:spcPts val="1200"/>
        </a:spcBef>
        <a:spcAft>
          <a:spcPts val="600"/>
        </a:spcAft>
        <a:buClr>
          <a:schemeClr val="accent2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6F919-FD10-F115-5085-E1321563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22376"/>
            <a:ext cx="8153400" cy="990600"/>
          </a:xfrm>
        </p:spPr>
        <p:txBody>
          <a:bodyPr/>
          <a:lstStyle/>
          <a:p>
            <a:r>
              <a:rPr lang="zh-CN" altLang="en-US" dirty="0"/>
              <a:t>   第</a:t>
            </a:r>
            <a:r>
              <a:rPr lang="en-US" altLang="zh-CN" dirty="0"/>
              <a:t>2</a:t>
            </a:r>
            <a:r>
              <a:rPr lang="zh-CN" altLang="en-US" dirty="0"/>
              <a:t>章 信息编码与数据类型</a:t>
            </a:r>
          </a:p>
        </p:txBody>
      </p:sp>
    </p:spTree>
    <p:extLst>
      <p:ext uri="{BB962C8B-B14F-4D97-AF65-F5344CB8AC3E}">
        <p14:creationId xmlns:p14="http://schemas.microsoft.com/office/powerpoint/2010/main" val="348135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基本数据类型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实数类型</a:t>
            </a:r>
            <a:endParaRPr lang="en-US" altLang="zh-CN" dirty="0"/>
          </a:p>
          <a:p>
            <a:r>
              <a:rPr lang="en-US" altLang="zh-CN" sz="2000" dirty="0"/>
              <a:t>Visual C++</a:t>
            </a:r>
            <a:r>
              <a:rPr lang="zh-CN" altLang="en-US" sz="2000" dirty="0"/>
              <a:t>编译器规定的实型数据范围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202391"/>
              </p:ext>
            </p:extLst>
          </p:nvPr>
        </p:nvGraphicFramePr>
        <p:xfrm>
          <a:off x="467544" y="2975346"/>
          <a:ext cx="8208912" cy="203783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798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4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2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515">
                <a:tc>
                  <a:txBody>
                    <a:bodyPr/>
                    <a:lstStyle/>
                    <a:p>
                      <a:pPr marL="266700" algn="ctr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</a:rPr>
                        <a:t>类型说明符</a:t>
                      </a:r>
                      <a:endParaRPr lang="zh-CN" altLang="en-US" sz="18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266700" indent="285750" algn="just"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effectLst/>
                        </a:rPr>
                        <a:t>数值范围</a:t>
                      </a:r>
                      <a:endParaRPr lang="zh-CN" alt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effectLst/>
                        </a:rPr>
                        <a:t>有效数字</a:t>
                      </a:r>
                      <a:endParaRPr lang="zh-CN" alt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266700" algn="ctr"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effectLst/>
                        </a:rPr>
                        <a:t>所占字节数</a:t>
                      </a:r>
                      <a:endParaRPr lang="zh-CN" alt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15">
                <a:tc>
                  <a:txBody>
                    <a:bodyPr/>
                    <a:lstStyle/>
                    <a:p>
                      <a:pPr marL="387985"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</a:rPr>
                        <a:t>float </a:t>
                      </a:r>
                      <a:endParaRPr lang="en-US" sz="18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266700"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00"/>
                          </a:solidFill>
                          <a:effectLst/>
                        </a:rPr>
                        <a:t>-3.4*10</a:t>
                      </a:r>
                      <a:r>
                        <a:rPr lang="en-US" altLang="zh-CN" sz="1800" b="1" kern="100" baseline="30000" dirty="0">
                          <a:solidFill>
                            <a:srgbClr val="FF0000"/>
                          </a:solidFill>
                          <a:effectLst/>
                        </a:rPr>
                        <a:t>38 </a:t>
                      </a:r>
                      <a:r>
                        <a:rPr lang="en-US" altLang="zh-CN" sz="1800" b="1" kern="100" dirty="0">
                          <a:solidFill>
                            <a:srgbClr val="FF0000"/>
                          </a:solidFill>
                          <a:effectLst/>
                        </a:rPr>
                        <a:t>~3.4*10</a:t>
                      </a:r>
                      <a:r>
                        <a:rPr lang="en-US" altLang="zh-CN" sz="1800" b="1" kern="100" baseline="30000" dirty="0">
                          <a:solidFill>
                            <a:srgbClr val="FF0000"/>
                          </a:solidFill>
                          <a:effectLst/>
                        </a:rPr>
                        <a:t>38</a:t>
                      </a:r>
                      <a:endParaRPr lang="zh-CN" altLang="en-US" sz="18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zh-CN" altLang="en-US" sz="18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266700"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zh-CN" altLang="en-US" sz="18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400">
                <a:tc>
                  <a:txBody>
                    <a:bodyPr/>
                    <a:lstStyle/>
                    <a:p>
                      <a:pPr marL="387985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double </a:t>
                      </a:r>
                      <a:endParaRPr 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266700"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</a:rPr>
                        <a:t>-1.7*10</a:t>
                      </a:r>
                      <a:r>
                        <a:rPr lang="en-US" altLang="zh-CN" sz="1800" kern="100" baseline="30000" dirty="0">
                          <a:effectLst/>
                        </a:rPr>
                        <a:t>308 </a:t>
                      </a:r>
                      <a:r>
                        <a:rPr lang="en-US" altLang="zh-CN" sz="1800" kern="100" dirty="0">
                          <a:effectLst/>
                        </a:rPr>
                        <a:t>~1.7*10</a:t>
                      </a:r>
                      <a:r>
                        <a:rPr lang="en-US" altLang="zh-CN" sz="1800" kern="100" baseline="30000" dirty="0">
                          <a:effectLst/>
                        </a:rPr>
                        <a:t>308</a:t>
                      </a:r>
                      <a:endParaRPr lang="zh-CN" altLang="en-US" sz="18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</a:rPr>
                        <a:t>16</a:t>
                      </a:r>
                      <a:endParaRPr lang="zh-CN" alt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266700"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</a:rPr>
                        <a:t>8</a:t>
                      </a:r>
                      <a:endParaRPr lang="zh-CN" alt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400">
                <a:tc>
                  <a:txBody>
                    <a:bodyPr/>
                    <a:lstStyle/>
                    <a:p>
                      <a:pPr marL="387985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long double</a:t>
                      </a:r>
                      <a:endParaRPr lang="en-US" sz="18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266700"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</a:rPr>
                        <a:t>-3.4*10</a:t>
                      </a:r>
                      <a:r>
                        <a:rPr lang="en-US" altLang="zh-CN" sz="1800" kern="100" baseline="30000">
                          <a:effectLst/>
                        </a:rPr>
                        <a:t>4931 </a:t>
                      </a:r>
                      <a:r>
                        <a:rPr lang="en-US" altLang="zh-CN" sz="1800" kern="100" dirty="0">
                          <a:effectLst/>
                        </a:rPr>
                        <a:t>~3.4*10</a:t>
                      </a:r>
                      <a:r>
                        <a:rPr lang="en-US" altLang="zh-CN" sz="1800" kern="100" baseline="30000" dirty="0">
                          <a:effectLst/>
                        </a:rPr>
                        <a:t>4932</a:t>
                      </a:r>
                      <a:endParaRPr lang="zh-CN" altLang="en-US" sz="18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</a:rPr>
                        <a:t>19</a:t>
                      </a:r>
                      <a:endParaRPr lang="zh-CN" alt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266700"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</a:rPr>
                        <a:t>16</a:t>
                      </a:r>
                      <a:endParaRPr lang="zh-CN" altLang="en-US" sz="18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08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基本数据类型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字符类型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800" dirty="0"/>
              <a:t>内存空间存放的不是字符本身，而是对应该字符的</a:t>
            </a:r>
            <a:r>
              <a:rPr lang="en-US" altLang="zh-CN" sz="2800" dirty="0"/>
              <a:t>ASCII</a:t>
            </a:r>
            <a:r>
              <a:rPr lang="zh-CN" altLang="en-US" sz="2800" dirty="0"/>
              <a:t>码值，字符可以像整数一样参与各种运算。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966194"/>
              </p:ext>
            </p:extLst>
          </p:nvPr>
        </p:nvGraphicFramePr>
        <p:xfrm>
          <a:off x="827584" y="2348880"/>
          <a:ext cx="6984776" cy="1188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80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5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effectLst/>
                        </a:rPr>
                        <a:t>类型说明符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</a:rPr>
                        <a:t>数值范围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effectLst/>
                        </a:rPr>
                        <a:t>字节数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FF0000"/>
                          </a:solidFill>
                          <a:effectLst/>
                        </a:rPr>
                        <a:t>char</a:t>
                      </a:r>
                      <a:endParaRPr lang="en-US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rgbClr val="FF0000"/>
                          </a:solidFill>
                          <a:effectLst/>
                        </a:rPr>
                        <a:t>-128~127</a:t>
                      </a:r>
                      <a:endParaRPr lang="zh-CN" altLang="en-US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zh-CN" altLang="en-US" sz="20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unsigned char</a:t>
                      </a:r>
                      <a:endParaRPr 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0~255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1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72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2.5 </a:t>
            </a:r>
            <a:r>
              <a:rPr lang="zh-CN" altLang="en-US" dirty="0">
                <a:effectLst/>
              </a:rPr>
              <a:t>常量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2648" y="1196752"/>
            <a:ext cx="8153400" cy="543264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整型常量</a:t>
            </a:r>
          </a:p>
          <a:p>
            <a:pPr lvl="1"/>
            <a:r>
              <a:rPr lang="zh-CN" altLang="en-US" dirty="0"/>
              <a:t>十进制整数</a:t>
            </a:r>
          </a:p>
          <a:p>
            <a:pPr lvl="1"/>
            <a:r>
              <a:rPr lang="zh-CN" altLang="en-US" dirty="0"/>
              <a:t>八进制整数</a:t>
            </a:r>
          </a:p>
          <a:p>
            <a:pPr lvl="2"/>
            <a:r>
              <a:rPr lang="zh-CN" altLang="en-US" dirty="0"/>
              <a:t>以</a:t>
            </a:r>
            <a:r>
              <a:rPr lang="en-US" altLang="zh-CN" dirty="0"/>
              <a:t>0</a:t>
            </a:r>
            <a:r>
              <a:rPr lang="zh-CN" altLang="en-US" dirty="0"/>
              <a:t>作为前缀，由</a:t>
            </a:r>
            <a:r>
              <a:rPr lang="en-US" altLang="zh-CN" dirty="0"/>
              <a:t>0-7</a:t>
            </a:r>
            <a:r>
              <a:rPr lang="zh-CN" altLang="en-US" dirty="0"/>
              <a:t>中的一个或多个八进制数位组成。</a:t>
            </a:r>
            <a:endParaRPr lang="en-US" altLang="zh-CN" dirty="0"/>
          </a:p>
          <a:p>
            <a:pPr lvl="2"/>
            <a:r>
              <a:rPr lang="en-US" altLang="zh-CN" dirty="0"/>
              <a:t>0200</a:t>
            </a:r>
            <a:r>
              <a:rPr lang="zh-CN" altLang="en-US" dirty="0"/>
              <a:t>（十进制为</a:t>
            </a:r>
            <a:r>
              <a:rPr lang="en-US" altLang="zh-CN" dirty="0"/>
              <a:t>128</a:t>
            </a:r>
            <a:r>
              <a:rPr lang="zh-CN" altLang="en-US" dirty="0"/>
              <a:t>）、</a:t>
            </a:r>
            <a:r>
              <a:rPr lang="en-US" altLang="zh-CN" dirty="0"/>
              <a:t>0177777</a:t>
            </a:r>
            <a:r>
              <a:rPr lang="zh-CN" altLang="en-US" dirty="0"/>
              <a:t>（十进制为</a:t>
            </a:r>
            <a:r>
              <a:rPr lang="en-US" altLang="zh-CN" dirty="0"/>
              <a:t>65535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十六进制整数</a:t>
            </a:r>
          </a:p>
          <a:p>
            <a:pPr lvl="2"/>
            <a:r>
              <a:rPr lang="zh-CN" altLang="en-US" dirty="0"/>
              <a:t>以</a:t>
            </a:r>
            <a:r>
              <a:rPr lang="en-US" altLang="zh-CN" dirty="0"/>
              <a:t>0X</a:t>
            </a:r>
            <a:r>
              <a:rPr lang="zh-CN" altLang="en-US" dirty="0"/>
              <a:t>或</a:t>
            </a:r>
            <a:r>
              <a:rPr lang="en-US" altLang="zh-CN" dirty="0"/>
              <a:t>0x</a:t>
            </a:r>
            <a:r>
              <a:rPr lang="zh-CN" altLang="en-US" dirty="0"/>
              <a:t>为前缀，由</a:t>
            </a:r>
            <a:r>
              <a:rPr lang="en-US" altLang="zh-CN" dirty="0"/>
              <a:t>0-9</a:t>
            </a:r>
            <a:r>
              <a:rPr lang="zh-CN" altLang="en-US" dirty="0"/>
              <a:t>、</a:t>
            </a:r>
            <a:r>
              <a:rPr lang="en-US" altLang="zh-CN" dirty="0"/>
              <a:t>a-f</a:t>
            </a:r>
            <a:r>
              <a:rPr lang="zh-CN" altLang="en-US" dirty="0"/>
              <a:t>（</a:t>
            </a:r>
            <a:r>
              <a:rPr lang="en-US" altLang="zh-CN" dirty="0"/>
              <a:t>A-F</a:t>
            </a:r>
            <a:r>
              <a:rPr lang="zh-CN" altLang="en-US" dirty="0"/>
              <a:t>）中的一个或多个十六进制数位组成。</a:t>
            </a:r>
            <a:endParaRPr lang="en-US" altLang="zh-CN" dirty="0"/>
          </a:p>
          <a:p>
            <a:pPr lvl="2"/>
            <a:r>
              <a:rPr lang="en-US" altLang="zh-CN" dirty="0"/>
              <a:t>0X100</a:t>
            </a:r>
            <a:r>
              <a:rPr lang="zh-CN" altLang="en-US" dirty="0"/>
              <a:t>（十进制为</a:t>
            </a:r>
            <a:r>
              <a:rPr lang="en-US" altLang="zh-CN" dirty="0"/>
              <a:t>256</a:t>
            </a:r>
            <a:r>
              <a:rPr lang="zh-CN" altLang="en-US" dirty="0"/>
              <a:t>）、</a:t>
            </a:r>
            <a:r>
              <a:rPr lang="en-US" altLang="zh-CN" dirty="0"/>
              <a:t>0xacd</a:t>
            </a:r>
            <a:r>
              <a:rPr lang="zh-CN" altLang="en-US" dirty="0"/>
              <a:t>（十进制为</a:t>
            </a:r>
            <a:r>
              <a:rPr lang="en-US" altLang="zh-CN" dirty="0"/>
              <a:t>2765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为明确具体的整型常量类型，可以后置加入符号说明：</a:t>
            </a:r>
            <a:endParaRPr lang="en-US" altLang="zh-CN" dirty="0"/>
          </a:p>
          <a:p>
            <a:pPr lvl="2"/>
            <a:r>
              <a:rPr lang="en-US" altLang="zh-CN" dirty="0"/>
              <a:t>100U</a:t>
            </a:r>
            <a:r>
              <a:rPr lang="zh-CN" altLang="en-US" dirty="0"/>
              <a:t>或</a:t>
            </a:r>
            <a:r>
              <a:rPr lang="en-US" altLang="zh-CN" dirty="0"/>
              <a:t>100u</a:t>
            </a:r>
            <a:r>
              <a:rPr lang="zh-CN" altLang="en-US" dirty="0"/>
              <a:t>为</a:t>
            </a:r>
            <a:r>
              <a:rPr lang="en-US" altLang="zh-CN" dirty="0"/>
              <a:t>unsigned</a:t>
            </a:r>
            <a:r>
              <a:rPr lang="zh-CN" altLang="en-US" dirty="0"/>
              <a:t>整型常量</a:t>
            </a:r>
            <a:endParaRPr lang="en-US" altLang="zh-CN" dirty="0"/>
          </a:p>
          <a:p>
            <a:pPr lvl="2"/>
            <a:r>
              <a:rPr lang="en-US" altLang="zh-CN" dirty="0"/>
              <a:t>123L</a:t>
            </a:r>
            <a:r>
              <a:rPr lang="zh-CN" altLang="en-US" dirty="0"/>
              <a:t>或</a:t>
            </a:r>
            <a:r>
              <a:rPr lang="en-US" altLang="zh-CN" dirty="0"/>
              <a:t>123l</a:t>
            </a:r>
            <a:r>
              <a:rPr lang="zh-CN" altLang="en-US" dirty="0"/>
              <a:t>为十进制的长整型常量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8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常量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2648" y="1196752"/>
            <a:ext cx="8153400" cy="511256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实型常量</a:t>
            </a:r>
          </a:p>
          <a:p>
            <a:pPr lvl="1"/>
            <a:r>
              <a:rPr lang="zh-CN" altLang="en-US" dirty="0"/>
              <a:t>小数形式</a:t>
            </a:r>
          </a:p>
          <a:p>
            <a:pPr lvl="2"/>
            <a:r>
              <a:rPr lang="zh-CN" altLang="en-US" dirty="0"/>
              <a:t>由正号（可省略）或负号、数字</a:t>
            </a:r>
            <a:r>
              <a:rPr lang="en-US" altLang="zh-CN" dirty="0"/>
              <a:t>0-9</a:t>
            </a:r>
            <a:r>
              <a:rPr lang="zh-CN" altLang="en-US" dirty="0"/>
              <a:t>和小数点组成。</a:t>
            </a:r>
            <a:endParaRPr lang="en-US" altLang="zh-CN" dirty="0"/>
          </a:p>
          <a:p>
            <a:pPr lvl="2"/>
            <a:r>
              <a:rPr lang="zh-CN" altLang="en-US" dirty="0"/>
              <a:t>例如：</a:t>
            </a:r>
            <a:r>
              <a:rPr lang="en-US" altLang="zh-CN" dirty="0"/>
              <a:t>100.5</a:t>
            </a:r>
            <a:r>
              <a:rPr lang="zh-CN" altLang="en-US" dirty="0"/>
              <a:t>，</a:t>
            </a:r>
            <a:r>
              <a:rPr lang="en-US" altLang="zh-CN" dirty="0"/>
              <a:t>-1.0</a:t>
            </a:r>
            <a:r>
              <a:rPr lang="zh-CN" altLang="en-US" dirty="0"/>
              <a:t>，</a:t>
            </a:r>
            <a:r>
              <a:rPr lang="en-US" altLang="zh-CN" dirty="0"/>
              <a:t>.123</a:t>
            </a:r>
            <a:r>
              <a:rPr lang="zh-CN" altLang="en-US" dirty="0"/>
              <a:t>，</a:t>
            </a:r>
            <a:r>
              <a:rPr lang="en-US" altLang="zh-CN" dirty="0"/>
              <a:t>5.</a:t>
            </a:r>
            <a:r>
              <a:rPr lang="zh-CN" altLang="en-US" dirty="0"/>
              <a:t>，</a:t>
            </a:r>
            <a:r>
              <a:rPr lang="en-US" altLang="zh-CN" dirty="0"/>
              <a:t>0.0</a:t>
            </a:r>
          </a:p>
          <a:p>
            <a:pPr lvl="1"/>
            <a:r>
              <a:rPr lang="zh-CN" altLang="en-US" dirty="0"/>
              <a:t>指数形式</a:t>
            </a:r>
          </a:p>
          <a:p>
            <a:pPr lvl="2"/>
            <a:r>
              <a:rPr lang="zh-CN" altLang="en-US" dirty="0"/>
              <a:t>由尾数、符号</a:t>
            </a:r>
            <a:r>
              <a:rPr lang="en-US" altLang="zh-CN" dirty="0"/>
              <a:t>E</a:t>
            </a:r>
            <a:r>
              <a:rPr lang="zh-CN" altLang="en-US" dirty="0"/>
              <a:t>或</a:t>
            </a:r>
            <a:r>
              <a:rPr lang="en-US" altLang="zh-CN" dirty="0"/>
              <a:t>e</a:t>
            </a:r>
            <a:r>
              <a:rPr lang="zh-CN" altLang="en-US" dirty="0"/>
              <a:t>及指数三部分组成，可以包括“</a:t>
            </a:r>
            <a:r>
              <a:rPr lang="en-US" altLang="zh-CN" dirty="0"/>
              <a:t>+</a:t>
            </a:r>
            <a:r>
              <a:rPr lang="zh-CN" altLang="en-US" dirty="0"/>
              <a:t>”和“</a:t>
            </a:r>
            <a:r>
              <a:rPr lang="en-US" altLang="zh-CN" dirty="0"/>
              <a:t>-</a:t>
            </a:r>
            <a:r>
              <a:rPr lang="zh-CN" altLang="en-US" dirty="0"/>
              <a:t>”。尾数在前，指数在后。</a:t>
            </a:r>
            <a:endParaRPr lang="en-US" altLang="zh-CN" dirty="0"/>
          </a:p>
          <a:p>
            <a:pPr lvl="2"/>
            <a:r>
              <a:rPr lang="zh-CN" altLang="en-US" dirty="0"/>
              <a:t>例如：</a:t>
            </a:r>
            <a:r>
              <a:rPr lang="en-US" altLang="zh-CN" dirty="0"/>
              <a:t>123.0E-1</a:t>
            </a:r>
            <a:r>
              <a:rPr lang="zh-CN" altLang="en-US" dirty="0"/>
              <a:t>，</a:t>
            </a:r>
            <a:r>
              <a:rPr lang="en-US" altLang="zh-CN" dirty="0"/>
              <a:t>1.23E3</a:t>
            </a:r>
            <a:r>
              <a:rPr lang="zh-CN" altLang="en-US" dirty="0"/>
              <a:t>，</a:t>
            </a:r>
            <a:r>
              <a:rPr lang="en-US" altLang="zh-CN" dirty="0"/>
              <a:t>4.89e-4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实型常量默认都按</a:t>
            </a:r>
            <a:r>
              <a:rPr lang="en-US" altLang="zh-CN" dirty="0"/>
              <a:t>double</a:t>
            </a:r>
            <a:r>
              <a:rPr lang="zh-CN" altLang="en-US" dirty="0"/>
              <a:t>类型处理，如果表示</a:t>
            </a:r>
            <a:r>
              <a:rPr lang="en-US" altLang="zh-CN" dirty="0"/>
              <a:t>float</a:t>
            </a:r>
            <a:r>
              <a:rPr lang="zh-CN" altLang="en-US" dirty="0"/>
              <a:t>类型的常量，需要加后缀</a:t>
            </a:r>
            <a:r>
              <a:rPr lang="en-US" altLang="zh-CN" dirty="0"/>
              <a:t>f</a:t>
            </a:r>
            <a:r>
              <a:rPr lang="zh-CN" altLang="en-US" dirty="0"/>
              <a:t>或</a:t>
            </a:r>
            <a:r>
              <a:rPr lang="en-US" altLang="zh-CN" dirty="0"/>
              <a:t>F</a:t>
            </a:r>
            <a:r>
              <a:rPr lang="zh-CN" altLang="en-US" dirty="0"/>
              <a:t>（如</a:t>
            </a:r>
            <a:r>
              <a:rPr lang="en-US" altLang="zh-CN" dirty="0"/>
              <a:t>12.456f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070241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常量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2648" y="1196752"/>
            <a:ext cx="8423848" cy="5112568"/>
          </a:xfrm>
        </p:spPr>
        <p:txBody>
          <a:bodyPr>
            <a:normAutofit/>
          </a:bodyPr>
          <a:lstStyle/>
          <a:p>
            <a:r>
              <a:rPr lang="zh-CN" altLang="en-US" dirty="0"/>
              <a:t>字符常量    </a:t>
            </a:r>
            <a:r>
              <a:rPr lang="en-US" altLang="zh-CN" dirty="0">
                <a:solidFill>
                  <a:srgbClr val="FF0000"/>
                </a:solidFill>
              </a:rPr>
              <a:t>‘y’</a:t>
            </a:r>
            <a:r>
              <a:rPr lang="zh-CN" altLang="en-US" dirty="0">
                <a:solidFill>
                  <a:srgbClr val="FF0000"/>
                </a:solidFill>
              </a:rPr>
              <a:t>‘</a:t>
            </a:r>
            <a:r>
              <a:rPr lang="en-US" altLang="zh-CN" dirty="0">
                <a:solidFill>
                  <a:srgbClr val="FF0000"/>
                </a:solidFill>
              </a:rPr>
              <a:t>Y’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/>
              <a:t>采用一对单引号‘  ’括起来的一个可见字符，不能采用双引号或其它符号。</a:t>
            </a:r>
            <a:endParaRPr lang="en-US" altLang="zh-CN" sz="1800" dirty="0"/>
          </a:p>
          <a:p>
            <a:pPr lvl="1"/>
            <a:r>
              <a:rPr lang="zh-CN" altLang="en-US" sz="1800" dirty="0"/>
              <a:t>采用转义字符表示不能用符号表示的特殊字符。如单引号（</a:t>
            </a:r>
            <a:r>
              <a:rPr lang="en-US" altLang="zh-CN" sz="1800" dirty="0"/>
              <a:t>'</a:t>
            </a:r>
            <a:r>
              <a:rPr lang="zh-CN" altLang="en-US" sz="1800" dirty="0"/>
              <a:t>）、双引号（</a:t>
            </a:r>
            <a:r>
              <a:rPr lang="en-US" altLang="zh-CN" sz="1800" dirty="0"/>
              <a:t>"</a:t>
            </a:r>
            <a:r>
              <a:rPr lang="zh-CN" altLang="en-US" sz="1800" dirty="0"/>
              <a:t>）以及反斜杠（</a:t>
            </a:r>
            <a:r>
              <a:rPr lang="en-US" altLang="zh-CN" sz="1800" dirty="0"/>
              <a:t>\</a:t>
            </a:r>
            <a:r>
              <a:rPr lang="zh-CN" altLang="en-US" sz="1800" dirty="0"/>
              <a:t>）等都必须用转义字符表示。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/>
              <a:t>字符</a:t>
            </a:r>
            <a:r>
              <a:rPr lang="en-US" altLang="zh-CN" sz="1800" dirty="0"/>
              <a:t>A</a:t>
            </a:r>
            <a:r>
              <a:rPr lang="zh-CN" altLang="en-US" sz="1800" dirty="0"/>
              <a:t>的三种表示方法： ‘</a:t>
            </a:r>
            <a:r>
              <a:rPr lang="en-US" altLang="zh-CN" sz="1800" dirty="0"/>
              <a:t>A</a:t>
            </a:r>
            <a:r>
              <a:rPr lang="zh-CN" altLang="en-US" sz="1800" dirty="0"/>
              <a:t> ’、‘</a:t>
            </a:r>
            <a:r>
              <a:rPr lang="en-US" altLang="zh-CN" sz="1800" dirty="0"/>
              <a:t>\101</a:t>
            </a:r>
            <a:r>
              <a:rPr lang="zh-CN" altLang="en-US" sz="1800" dirty="0"/>
              <a:t> ’、‘</a:t>
            </a:r>
            <a:r>
              <a:rPr lang="en-US" altLang="zh-CN" sz="1800" dirty="0"/>
              <a:t>\x41</a:t>
            </a:r>
            <a:r>
              <a:rPr lang="zh-CN" altLang="en-US" sz="1800" dirty="0"/>
              <a:t> ’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390006"/>
              </p:ext>
            </p:extLst>
          </p:nvPr>
        </p:nvGraphicFramePr>
        <p:xfrm>
          <a:off x="1763688" y="3143297"/>
          <a:ext cx="6264695" cy="2301927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56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292"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333399"/>
                          </a:solidFill>
                          <a:effectLst/>
                        </a:rPr>
                        <a:t>转义字符</a:t>
                      </a:r>
                      <a:endParaRPr lang="zh-CN" altLang="en-US" sz="1800" b="1" kern="100" dirty="0">
                        <a:solidFill>
                          <a:srgbClr val="333399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266700"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333399"/>
                          </a:solidFill>
                          <a:effectLst/>
                        </a:rPr>
                        <a:t>转义字符的意义</a:t>
                      </a:r>
                      <a:endParaRPr lang="zh-CN" altLang="en-US" sz="1800" b="1" kern="100" dirty="0">
                        <a:solidFill>
                          <a:srgbClr val="333399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99"/>
                          </a:solidFill>
                          <a:effectLst/>
                        </a:rPr>
                        <a:t>ASCII</a:t>
                      </a:r>
                      <a:r>
                        <a:rPr lang="zh-CN" altLang="en-US" sz="1800" b="1" kern="100" dirty="0">
                          <a:solidFill>
                            <a:srgbClr val="333399"/>
                          </a:solidFill>
                          <a:effectLst/>
                        </a:rPr>
                        <a:t>码值</a:t>
                      </a:r>
                      <a:endParaRPr lang="zh-CN" altLang="en-US" sz="1800" b="1" kern="100" dirty="0">
                        <a:solidFill>
                          <a:srgbClr val="333399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727">
                <a:tc>
                  <a:txBody>
                    <a:bodyPr/>
                    <a:lstStyle/>
                    <a:p>
                      <a:pPr marL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\n</a:t>
                      </a:r>
                      <a:endParaRPr 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266700" algn="ctr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</a:rPr>
                        <a:t>回车换行</a:t>
                      </a:r>
                      <a:endParaRPr lang="zh-CN" altLang="en-US" sz="18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</a:rPr>
                        <a:t>10</a:t>
                      </a:r>
                      <a:endParaRPr lang="zh-CN" alt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727">
                <a:tc>
                  <a:txBody>
                    <a:bodyPr/>
                    <a:lstStyle/>
                    <a:p>
                      <a:pPr marL="0" algn="l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</a:rPr>
                        <a:t>  \\</a:t>
                      </a:r>
                      <a:endParaRPr lang="zh-CN" altLang="en-US" sz="18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266700" algn="ctr"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effectLst/>
                        </a:rPr>
                        <a:t>反斜杠</a:t>
                      </a:r>
                      <a:endParaRPr lang="zh-CN" alt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</a:rPr>
                        <a:t>92</a:t>
                      </a:r>
                      <a:endParaRPr lang="zh-CN" alt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727">
                <a:tc>
                  <a:txBody>
                    <a:bodyPr/>
                    <a:lstStyle/>
                    <a:p>
                      <a:pPr marL="26670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\t</a:t>
                      </a:r>
                      <a:endParaRPr lang="en-US" sz="18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266700" algn="ctr"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</a:rPr>
                        <a:t>横向制表符</a:t>
                      </a:r>
                      <a:endParaRPr lang="zh-CN" altLang="en-US" sz="18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</a:rPr>
                        <a:t>9</a:t>
                      </a:r>
                      <a:endParaRPr lang="zh-CN" alt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727">
                <a:tc>
                  <a:txBody>
                    <a:bodyPr/>
                    <a:lstStyle/>
                    <a:p>
                      <a:pPr marL="266700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\</a:t>
                      </a:r>
                      <a:r>
                        <a:rPr lang="en-US" sz="1800" kern="100" dirty="0" err="1">
                          <a:effectLst/>
                        </a:rPr>
                        <a:t>ddd</a:t>
                      </a:r>
                      <a:endParaRPr lang="en-US" sz="18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266700"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</a:rPr>
                        <a:t>1-3</a:t>
                      </a:r>
                      <a:r>
                        <a:rPr lang="zh-CN" altLang="en-US" sz="1800" kern="100" dirty="0">
                          <a:effectLst/>
                        </a:rPr>
                        <a:t>位八进制数所代表的字符</a:t>
                      </a:r>
                      <a:endParaRPr lang="zh-CN" altLang="en-US" sz="18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effectLst/>
                        </a:rPr>
                        <a:t> </a:t>
                      </a:r>
                      <a:endParaRPr lang="zh-CN" alt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727">
                <a:tc>
                  <a:txBody>
                    <a:bodyPr/>
                    <a:lstStyle/>
                    <a:p>
                      <a:pPr marL="266700"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\xhh</a:t>
                      </a:r>
                      <a:endParaRPr 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266700" algn="ctr"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</a:rPr>
                        <a:t>1-2</a:t>
                      </a:r>
                      <a:r>
                        <a:rPr lang="zh-CN" altLang="en-US" sz="1800" kern="100" dirty="0">
                          <a:effectLst/>
                        </a:rPr>
                        <a:t>位十六进制数所代表的字符</a:t>
                      </a:r>
                      <a:endParaRPr lang="zh-CN" altLang="en-US" sz="18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algn="ctr">
                        <a:spcAft>
                          <a:spcPts val="0"/>
                        </a:spcAft>
                      </a:pPr>
                      <a:endParaRPr lang="zh-CN" altLang="en-US" sz="1800" kern="100" dirty="0">
                        <a:effectLst/>
                        <a:latin typeface="宋体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65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常量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2648" y="1196752"/>
            <a:ext cx="8153400" cy="511256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字符串常量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""</a:t>
            </a:r>
            <a:r>
              <a:rPr lang="en-US" altLang="zh-CN" dirty="0"/>
              <a:t> </a:t>
            </a:r>
            <a:r>
              <a:rPr lang="zh-CN" altLang="en-US" dirty="0"/>
              <a:t>             </a:t>
            </a:r>
            <a:r>
              <a:rPr lang="en-US" altLang="zh-CN" sz="1800" dirty="0"/>
              <a:t>/</a:t>
            </a:r>
            <a:r>
              <a:rPr lang="zh-CN" altLang="en-US" sz="1800" dirty="0"/>
              <a:t>*空串*</a:t>
            </a:r>
            <a:r>
              <a:rPr lang="en-US" altLang="zh-CN" sz="1800" dirty="0"/>
              <a:t>/</a:t>
            </a:r>
            <a:endParaRPr lang="zh-CN" altLang="en-US" sz="1800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"a"</a:t>
            </a:r>
            <a:r>
              <a:rPr lang="en-US" altLang="zh-CN" dirty="0"/>
              <a:t>              </a:t>
            </a:r>
            <a:r>
              <a:rPr lang="en-US" altLang="zh-CN" sz="1800" dirty="0"/>
              <a:t>/*</a:t>
            </a:r>
            <a:r>
              <a:rPr lang="zh-CN" altLang="en-US" sz="1800" dirty="0"/>
              <a:t>由一个字符</a:t>
            </a:r>
            <a:r>
              <a:rPr lang="en-US" altLang="zh-CN" sz="1800" dirty="0"/>
              <a:t>a</a:t>
            </a:r>
            <a:r>
              <a:rPr lang="zh-CN" altLang="en-US" sz="1800" dirty="0"/>
              <a:t>构成的字符串*</a:t>
            </a:r>
            <a:r>
              <a:rPr lang="en-US" altLang="zh-CN" sz="1800" dirty="0"/>
              <a:t>/</a:t>
            </a:r>
            <a:endParaRPr lang="zh-CN" altLang="en-US" sz="1800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"Happy new Year"</a:t>
            </a:r>
            <a:endParaRPr lang="zh-CN" altLang="en-US" sz="3600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" </a:t>
            </a:r>
            <a:r>
              <a:rPr lang="en-US" altLang="zh-CN" dirty="0" err="1">
                <a:solidFill>
                  <a:srgbClr val="FF0000"/>
                </a:solidFill>
              </a:rPr>
              <a:t>abc</a:t>
            </a:r>
            <a:r>
              <a:rPr lang="en-US" altLang="zh-CN" dirty="0">
                <a:solidFill>
                  <a:srgbClr val="FF0000"/>
                </a:solidFill>
              </a:rPr>
              <a:t>\n\t " </a:t>
            </a:r>
            <a:r>
              <a:rPr lang="en-US" altLang="zh-CN" sz="1800" dirty="0"/>
              <a:t> /*</a:t>
            </a:r>
            <a:r>
              <a:rPr lang="zh-CN" altLang="en-US" sz="1800" dirty="0"/>
              <a:t>包含转义字符的字符串*</a:t>
            </a:r>
            <a:r>
              <a:rPr lang="en-US" altLang="zh-CN" sz="1800" dirty="0"/>
              <a:t>/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" "</a:t>
            </a:r>
            <a:r>
              <a:rPr lang="en-US" altLang="zh-CN" dirty="0"/>
              <a:t> </a:t>
            </a:r>
            <a:r>
              <a:rPr lang="zh-CN" altLang="en-US" dirty="0"/>
              <a:t>            </a:t>
            </a:r>
            <a:r>
              <a:rPr lang="en-US" altLang="zh-CN" sz="1800" dirty="0"/>
              <a:t>/*</a:t>
            </a:r>
            <a:r>
              <a:rPr lang="zh-CN" altLang="en-US" sz="1800" dirty="0"/>
              <a:t>是空格串，不是空串*</a:t>
            </a:r>
            <a:r>
              <a:rPr lang="en-US" altLang="zh-CN" sz="1800" dirty="0"/>
              <a:t>/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"</a:t>
            </a:r>
            <a:r>
              <a:rPr lang="zh-CN" altLang="en-US" dirty="0">
                <a:solidFill>
                  <a:srgbClr val="FF0000"/>
                </a:solidFill>
              </a:rPr>
              <a:t>继续</a:t>
            </a:r>
            <a:r>
              <a:rPr lang="en-US" altLang="zh-CN" dirty="0">
                <a:solidFill>
                  <a:srgbClr val="FF0000"/>
                </a:solidFill>
              </a:rPr>
              <a:t>"       </a:t>
            </a:r>
            <a:r>
              <a:rPr lang="en-US" altLang="zh-CN" sz="1800" dirty="0"/>
              <a:t>/*</a:t>
            </a:r>
            <a:r>
              <a:rPr lang="zh-CN" altLang="en-US" sz="1800" dirty="0"/>
              <a:t>中文字符串*</a:t>
            </a:r>
            <a:r>
              <a:rPr lang="en-US" altLang="zh-CN" sz="1800" dirty="0"/>
              <a:t>/</a:t>
            </a:r>
          </a:p>
          <a:p>
            <a:pPr lvl="1"/>
            <a:r>
              <a:rPr lang="zh-CN" altLang="en-US" sz="2400" dirty="0"/>
              <a:t>注意‘</a:t>
            </a:r>
            <a:r>
              <a:rPr lang="en-US" altLang="zh-CN" sz="2400" dirty="0"/>
              <a:t>a</a:t>
            </a:r>
            <a:r>
              <a:rPr lang="zh-CN" altLang="en-US" sz="2400" dirty="0"/>
              <a:t>’与“</a:t>
            </a:r>
            <a:r>
              <a:rPr lang="en-US" altLang="zh-CN" sz="2400" dirty="0"/>
              <a:t>a</a:t>
            </a:r>
            <a:r>
              <a:rPr lang="zh-CN" altLang="en-US" sz="2400" dirty="0"/>
              <a:t>”的区别，存储字符串常量时，‘</a:t>
            </a:r>
            <a:r>
              <a:rPr lang="en-US" altLang="zh-CN" sz="2400" dirty="0"/>
              <a:t>\0</a:t>
            </a:r>
            <a:r>
              <a:rPr lang="zh-CN" altLang="en-US" sz="2400" dirty="0"/>
              <a:t>’字符会额</a:t>
            </a:r>
            <a:endParaRPr lang="en-US" altLang="zh-CN" sz="2400" dirty="0"/>
          </a:p>
          <a:p>
            <a:pPr lvl="1"/>
            <a:r>
              <a:rPr lang="zh-CN" altLang="en-US" sz="2400" dirty="0"/>
              <a:t>外占用一个字节空间，由系统自动加入，作为字符串结束标记符。</a:t>
            </a:r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888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字符串常量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2648" y="1628800"/>
            <a:ext cx="8153400" cy="466281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n-lt"/>
                <a:ea typeface="+mn-ea"/>
              </a:rPr>
              <a:t>#include &lt;</a:t>
            </a:r>
            <a:r>
              <a:rPr lang="en-US" altLang="zh-CN" sz="2400" dirty="0" err="1">
                <a:latin typeface="+mn-lt"/>
                <a:ea typeface="+mn-ea"/>
              </a:rPr>
              <a:t>stdio.h</a:t>
            </a:r>
            <a:r>
              <a:rPr lang="en-US" altLang="zh-CN" sz="2400" dirty="0">
                <a:latin typeface="+mn-lt"/>
                <a:ea typeface="+mn-ea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>
                <a:latin typeface="+mn-lt"/>
                <a:ea typeface="+mn-ea"/>
              </a:rPr>
              <a:t>#include &lt;</a:t>
            </a:r>
            <a:r>
              <a:rPr lang="en-US" altLang="zh-CN" sz="2400" dirty="0" err="1">
                <a:latin typeface="+mn-lt"/>
                <a:ea typeface="+mn-ea"/>
              </a:rPr>
              <a:t>stdlib.h</a:t>
            </a:r>
            <a:r>
              <a:rPr lang="en-US" altLang="zh-CN" sz="2400" dirty="0">
                <a:latin typeface="+mn-lt"/>
                <a:ea typeface="+mn-ea"/>
              </a:rPr>
              <a:t>&gt;</a:t>
            </a:r>
          </a:p>
          <a:p>
            <a:pPr marL="0" indent="0">
              <a:buNone/>
            </a:pPr>
            <a:r>
              <a:rPr lang="en-US" altLang="zh-CN" sz="2400" dirty="0" err="1">
                <a:latin typeface="+mn-lt"/>
                <a:ea typeface="+mn-ea"/>
              </a:rPr>
              <a:t>int</a:t>
            </a:r>
            <a:r>
              <a:rPr lang="en-US" altLang="zh-CN" sz="2400" dirty="0">
                <a:latin typeface="+mn-lt"/>
                <a:ea typeface="+mn-ea"/>
              </a:rPr>
              <a:t> main()</a:t>
            </a:r>
          </a:p>
          <a:p>
            <a:pPr marL="0" indent="0">
              <a:buNone/>
            </a:pPr>
            <a:r>
              <a:rPr lang="en-US" altLang="zh-CN" sz="2400" dirty="0">
                <a:latin typeface="+mn-lt"/>
                <a:ea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latin typeface="+mn-lt"/>
                <a:ea typeface="+mn-ea"/>
              </a:rPr>
              <a:t>    </a:t>
            </a:r>
            <a:r>
              <a:rPr lang="en-US" altLang="zh-CN" sz="2400" dirty="0" err="1">
                <a:latin typeface="+mn-lt"/>
                <a:ea typeface="+mn-ea"/>
              </a:rPr>
              <a:t>printf</a:t>
            </a:r>
            <a:r>
              <a:rPr lang="en-US" altLang="zh-CN" sz="2400" dirty="0">
                <a:latin typeface="+mn-lt"/>
                <a:ea typeface="+mn-ea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"Hello world!\n"</a:t>
            </a:r>
            <a:r>
              <a:rPr lang="en-US" altLang="zh-CN" sz="2400" dirty="0">
                <a:latin typeface="+mn-lt"/>
                <a:ea typeface="+mn-ea"/>
              </a:rPr>
              <a:t>);</a:t>
            </a:r>
          </a:p>
          <a:p>
            <a:pPr marL="0" indent="0">
              <a:buNone/>
            </a:pPr>
            <a:r>
              <a:rPr lang="en-US" altLang="zh-CN" sz="2400" dirty="0">
                <a:latin typeface="+mn-lt"/>
                <a:ea typeface="+mn-ea"/>
              </a:rPr>
              <a:t>    return 0;</a:t>
            </a:r>
          </a:p>
          <a:p>
            <a:pPr marL="0" indent="0">
              <a:buNone/>
            </a:pPr>
            <a:r>
              <a:rPr lang="en-US" altLang="zh-CN" sz="2400" dirty="0">
                <a:latin typeface="+mn-lt"/>
                <a:ea typeface="+mn-ea"/>
              </a:rPr>
              <a:t>}</a:t>
            </a:r>
          </a:p>
          <a:p>
            <a:pPr marL="0" indent="0">
              <a:buNone/>
            </a:pPr>
            <a:endParaRPr lang="zh-CN" altLang="en-US" sz="24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2507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常量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2648" y="1196752"/>
            <a:ext cx="8153400" cy="532859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符号常量</a:t>
            </a:r>
          </a:p>
          <a:p>
            <a:pPr lvl="1"/>
            <a:r>
              <a:rPr lang="en-US" altLang="zh-CN" dirty="0"/>
              <a:t>#define </a:t>
            </a:r>
            <a:r>
              <a:rPr lang="zh-CN" altLang="en-US" dirty="0"/>
              <a:t>标识符  常量</a:t>
            </a:r>
            <a:endParaRPr lang="en-US" altLang="zh-CN" dirty="0"/>
          </a:p>
          <a:p>
            <a:pPr lvl="1"/>
            <a:endParaRPr lang="en-US" altLang="zh-CN" sz="3600" dirty="0"/>
          </a:p>
          <a:p>
            <a:pPr lvl="1"/>
            <a:endParaRPr lang="en-US" altLang="zh-CN" sz="3600" dirty="0"/>
          </a:p>
          <a:p>
            <a:pPr lvl="1"/>
            <a:endParaRPr lang="en-US" altLang="zh-CN" sz="3600" dirty="0"/>
          </a:p>
          <a:p>
            <a:pPr lvl="1"/>
            <a:endParaRPr lang="en-US" altLang="zh-CN" sz="3600" dirty="0"/>
          </a:p>
          <a:p>
            <a:pPr lvl="1"/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注意：符号常量不是变量，一旦定义，它所代表的值不能改变也不能对其赋值。习惯上符号常量名用大写英文标识符。</a:t>
            </a:r>
          </a:p>
        </p:txBody>
      </p:sp>
      <p:sp>
        <p:nvSpPr>
          <p:cNvPr id="4" name="矩形 3"/>
          <p:cNvSpPr/>
          <p:nvPr/>
        </p:nvSpPr>
        <p:spPr>
          <a:xfrm>
            <a:off x="1259632" y="2420888"/>
            <a:ext cx="66247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#define PI  3.14159</a:t>
            </a:r>
          </a:p>
          <a:p>
            <a:r>
              <a:rPr lang="en-US" altLang="zh-CN" sz="2000" dirty="0" err="1"/>
              <a:t>int</a:t>
            </a:r>
            <a:r>
              <a:rPr lang="en-US" altLang="zh-CN" sz="2000" dirty="0"/>
              <a:t> main()</a:t>
            </a:r>
          </a:p>
          <a:p>
            <a:r>
              <a:rPr lang="en-US" altLang="zh-CN" sz="2000" dirty="0"/>
              <a:t>{</a:t>
            </a:r>
          </a:p>
          <a:p>
            <a:r>
              <a:rPr lang="en-US" altLang="zh-CN" sz="2000" dirty="0"/>
              <a:t>	float </a:t>
            </a:r>
            <a:r>
              <a:rPr lang="en-US" altLang="zh-CN" sz="2000" dirty="0" err="1"/>
              <a:t>r,s</a:t>
            </a:r>
            <a:r>
              <a:rPr lang="en-US" altLang="zh-CN" sz="2000" dirty="0"/>
              <a:t>;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f",&amp;r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	s=PI*r*r ;      /* </a:t>
            </a:r>
            <a:r>
              <a:rPr lang="zh-CN" altLang="en-US" sz="2000" dirty="0"/>
              <a:t>编译时用</a:t>
            </a:r>
            <a:r>
              <a:rPr lang="en-US" altLang="zh-CN" sz="2000" dirty="0"/>
              <a:t>3.14159</a:t>
            </a:r>
            <a:r>
              <a:rPr lang="zh-CN" altLang="en-US" sz="2000" dirty="0"/>
              <a:t>替换</a:t>
            </a:r>
            <a:r>
              <a:rPr lang="en-US" altLang="zh-CN" sz="2000" dirty="0"/>
              <a:t>PI */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("s=%</a:t>
            </a:r>
            <a:r>
              <a:rPr lang="en-US" altLang="zh-CN" sz="2000" dirty="0" err="1"/>
              <a:t>f",s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	return 0;</a:t>
            </a:r>
          </a:p>
          <a:p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1329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2.6 </a:t>
            </a:r>
            <a:r>
              <a:rPr lang="zh-CN" altLang="en-US" dirty="0">
                <a:effectLst/>
              </a:rPr>
              <a:t>变量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2648" y="1412776"/>
            <a:ext cx="8153400" cy="4713704"/>
          </a:xfrm>
        </p:spPr>
        <p:txBody>
          <a:bodyPr/>
          <a:lstStyle/>
          <a:p>
            <a:r>
              <a:rPr lang="zh-CN" altLang="en-US" sz="2400" dirty="0"/>
              <a:t>变量代表计算机内存中存储某一类型数据的存储单元。</a:t>
            </a:r>
            <a:endParaRPr lang="en-US" altLang="zh-CN" sz="2400" dirty="0"/>
          </a:p>
          <a:p>
            <a:r>
              <a:rPr lang="zh-CN" altLang="en-US" dirty="0"/>
              <a:t>变量声明</a:t>
            </a:r>
          </a:p>
          <a:p>
            <a:pPr lvl="1"/>
            <a:r>
              <a:rPr lang="zh-CN" altLang="en-US" dirty="0"/>
              <a:t>所有变量都必须在程序中指定其数据类型，变量必须“先声明后使用”。</a:t>
            </a:r>
            <a:r>
              <a:rPr lang="en-US" altLang="zh-CN" dirty="0"/>
              <a:t>C</a:t>
            </a:r>
            <a:r>
              <a:rPr lang="zh-CN" altLang="en-US" dirty="0"/>
              <a:t>语言通过声明语句进行变量声明。</a:t>
            </a:r>
          </a:p>
          <a:p>
            <a:pPr lvl="1"/>
            <a:r>
              <a:rPr lang="zh-CN" altLang="en-US" dirty="0"/>
              <a:t>声明格式：</a:t>
            </a:r>
          </a:p>
          <a:p>
            <a:pPr lvl="2"/>
            <a:r>
              <a:rPr lang="zh-CN" altLang="en-US" b="1" dirty="0"/>
              <a:t>数据类型说明符  </a:t>
            </a:r>
            <a:r>
              <a:rPr lang="en-US" altLang="zh-CN" b="1" dirty="0"/>
              <a:t>&lt;</a:t>
            </a:r>
            <a:r>
              <a:rPr lang="zh-CN" altLang="en-US" b="1" dirty="0"/>
              <a:t>变量列表</a:t>
            </a:r>
            <a:r>
              <a:rPr lang="en-US" altLang="zh-CN" b="1" dirty="0"/>
              <a:t>&gt;</a:t>
            </a:r>
            <a:r>
              <a:rPr lang="zh-CN" altLang="en-US" b="1" dirty="0"/>
              <a:t>；</a:t>
            </a:r>
            <a:endParaRPr lang="zh-CN" altLang="en-US" sz="32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338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变量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变量声明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a;			/*a</a:t>
            </a:r>
            <a:r>
              <a:rPr lang="zh-CN" altLang="en-US" dirty="0"/>
              <a:t>为整型变量*</a:t>
            </a:r>
            <a:r>
              <a:rPr lang="en-US" altLang="zh-CN" dirty="0"/>
              <a:t>/</a:t>
            </a:r>
            <a:endParaRPr lang="zh-CN" altLang="en-US" sz="3600" dirty="0"/>
          </a:p>
          <a:p>
            <a:pPr lvl="1"/>
            <a:r>
              <a:rPr lang="en-US" altLang="zh-CN" dirty="0"/>
              <a:t>unsigned b; 	 	/*b</a:t>
            </a:r>
            <a:r>
              <a:rPr lang="zh-CN" altLang="en-US" dirty="0"/>
              <a:t>为无符号整型变量*</a:t>
            </a:r>
            <a:r>
              <a:rPr lang="en-US" altLang="zh-CN" dirty="0"/>
              <a:t>/</a:t>
            </a:r>
            <a:endParaRPr lang="zh-CN" altLang="en-US" sz="3600" dirty="0"/>
          </a:p>
          <a:p>
            <a:pPr lvl="1"/>
            <a:r>
              <a:rPr lang="en-US" altLang="zh-CN" dirty="0"/>
              <a:t>float x;		        /*x</a:t>
            </a:r>
            <a:r>
              <a:rPr lang="zh-CN" altLang="en-US" dirty="0"/>
              <a:t>为单精度实型变量*</a:t>
            </a:r>
            <a:r>
              <a:rPr lang="en-US" altLang="zh-CN" dirty="0"/>
              <a:t>/</a:t>
            </a:r>
            <a:endParaRPr lang="zh-CN" altLang="en-US" sz="3600" dirty="0"/>
          </a:p>
          <a:p>
            <a:pPr lvl="1"/>
            <a:r>
              <a:rPr lang="en-US" altLang="zh-CN" dirty="0"/>
              <a:t>double y;	        /*y</a:t>
            </a:r>
            <a:r>
              <a:rPr lang="zh-CN" altLang="en-US" dirty="0"/>
              <a:t>为双精度实型变量*</a:t>
            </a:r>
            <a:r>
              <a:rPr lang="en-US" altLang="zh-CN" dirty="0"/>
              <a:t>/</a:t>
            </a:r>
            <a:endParaRPr lang="zh-CN" altLang="en-US" sz="3600" dirty="0"/>
          </a:p>
          <a:p>
            <a:pPr lvl="1"/>
            <a:r>
              <a:rPr lang="en-US" altLang="zh-CN" dirty="0"/>
              <a:t>char c;		        /*c</a:t>
            </a:r>
            <a:r>
              <a:rPr lang="zh-CN" altLang="en-US" dirty="0"/>
              <a:t>为字符型变量*</a:t>
            </a:r>
            <a:r>
              <a:rPr lang="en-US" altLang="zh-CN" dirty="0"/>
              <a:t>/</a:t>
            </a:r>
            <a:endParaRPr lang="zh-CN" altLang="en-US" sz="3600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72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二进制与信息编码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整数编码</a:t>
            </a:r>
            <a:endParaRPr lang="en-US" altLang="zh-CN" dirty="0"/>
          </a:p>
          <a:p>
            <a:pPr lvl="1"/>
            <a:r>
              <a:rPr lang="zh-CN" altLang="en-US" dirty="0"/>
              <a:t>计算机系统中，整数分为有符号整数（带正负号的整数，能表示正数和负数）和无符号整数（不带正负号的整数，只能表示</a:t>
            </a:r>
            <a:r>
              <a:rPr lang="en-US" altLang="zh-CN" dirty="0"/>
              <a:t>0</a:t>
            </a:r>
            <a:r>
              <a:rPr lang="zh-CN" altLang="en-US" dirty="0"/>
              <a:t>和正数）。有符号整数的最高位（最左边的一位）为符号位，表示整数的正负，符号位为</a:t>
            </a:r>
            <a:r>
              <a:rPr lang="en-US" altLang="zh-CN" dirty="0"/>
              <a:t>0</a:t>
            </a:r>
            <a:r>
              <a:rPr lang="zh-CN" altLang="en-US" dirty="0"/>
              <a:t>表示正数，为</a:t>
            </a:r>
            <a:r>
              <a:rPr lang="en-US" altLang="zh-CN" dirty="0"/>
              <a:t>1</a:t>
            </a:r>
            <a:r>
              <a:rPr lang="zh-CN" altLang="en-US" dirty="0"/>
              <a:t>表示负数。</a:t>
            </a:r>
          </a:p>
        </p:txBody>
      </p:sp>
    </p:spTree>
    <p:extLst>
      <p:ext uri="{BB962C8B-B14F-4D97-AF65-F5344CB8AC3E}">
        <p14:creationId xmlns:p14="http://schemas.microsoft.com/office/powerpoint/2010/main" val="202729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E6429-032E-CD41-6E60-2D9DC5B3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E2AD7-C6D8-42E4-D20C-BCAE846BF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1412776"/>
            <a:ext cx="8496944" cy="449768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变量包含</a:t>
            </a:r>
            <a:r>
              <a:rPr lang="en-US" altLang="zh-CN" sz="2800" dirty="0"/>
              <a:t>4</a:t>
            </a:r>
            <a:r>
              <a:rPr lang="zh-CN" altLang="en-US" sz="2800" dirty="0"/>
              <a:t>个属性：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）变量名称：符合标识符的命名规则。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）数据类型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）存储单元地址：</a:t>
            </a:r>
            <a:r>
              <a:rPr lang="en-US" altLang="zh-CN" sz="2800" dirty="0"/>
              <a:t>C</a:t>
            </a:r>
            <a:r>
              <a:rPr lang="zh-CN" altLang="en-US" sz="2800" dirty="0"/>
              <a:t>语言使用</a:t>
            </a:r>
            <a:r>
              <a:rPr lang="en-US" altLang="zh-CN" sz="2800" dirty="0"/>
              <a:t>&amp;</a:t>
            </a:r>
            <a:r>
              <a:rPr lang="zh-CN" altLang="en-US" sz="2800" dirty="0"/>
              <a:t>（地址运算符）加变量名的方式获取一个变量的地址，例如</a:t>
            </a:r>
            <a:r>
              <a:rPr lang="en-US" altLang="zh-CN" sz="2800" dirty="0"/>
              <a:t>&amp;</a:t>
            </a:r>
            <a:r>
              <a:rPr lang="en-US" altLang="zh-CN" sz="2800" dirty="0" err="1"/>
              <a:t>i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（</a:t>
            </a:r>
            <a:r>
              <a:rPr lang="en-US" altLang="zh-CN" sz="2800" dirty="0"/>
              <a:t>4</a:t>
            </a:r>
            <a:r>
              <a:rPr lang="zh-CN" altLang="en-US" sz="2800" dirty="0"/>
              <a:t>）变量值：代表变量存储的有效数据</a:t>
            </a:r>
          </a:p>
        </p:txBody>
      </p:sp>
    </p:spTree>
    <p:extLst>
      <p:ext uri="{BB962C8B-B14F-4D97-AF65-F5344CB8AC3E}">
        <p14:creationId xmlns:p14="http://schemas.microsoft.com/office/powerpoint/2010/main" val="2040357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38F0B-83F2-2EAA-D10F-00E28F247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624"/>
            <a:ext cx="8153400" cy="648072"/>
          </a:xfrm>
        </p:spPr>
        <p:txBody>
          <a:bodyPr/>
          <a:lstStyle/>
          <a:p>
            <a:r>
              <a:rPr lang="zh-CN" altLang="en-US" sz="4000" dirty="0"/>
              <a:t>变量初始化、变量赋值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221A3C-CDBB-3956-F1EC-5AEDEBA5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552" y="836712"/>
            <a:ext cx="8153400" cy="576064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/>
              <a:t>如果一个变量未经初始化，则具有不确定的初值。</a:t>
            </a:r>
            <a:endParaRPr lang="en-US" altLang="zh-CN" sz="2400" dirty="0"/>
          </a:p>
          <a:p>
            <a:r>
              <a:rPr lang="en-US" altLang="zh-CN" sz="2400" dirty="0"/>
              <a:t>int a=50, sum;</a:t>
            </a:r>
          </a:p>
          <a:p>
            <a:r>
              <a:rPr lang="zh-CN" altLang="en-US" sz="2400" dirty="0"/>
              <a:t>可以使用赋值语句随时为变量赋值。</a:t>
            </a:r>
            <a:endParaRPr lang="en-US" altLang="zh-CN" sz="2400" dirty="0"/>
          </a:p>
          <a:p>
            <a:r>
              <a:rPr lang="zh-CN" altLang="en-US" sz="2400" dirty="0"/>
              <a:t>语句格式：变量名</a:t>
            </a:r>
            <a:r>
              <a:rPr lang="en-US" altLang="zh-CN" sz="2400" dirty="0"/>
              <a:t>=</a:t>
            </a:r>
            <a:r>
              <a:rPr lang="zh-CN" altLang="en-US" sz="2400" dirty="0"/>
              <a:t>表达式；</a:t>
            </a:r>
            <a:endParaRPr lang="en-US" altLang="zh-CN" sz="2400" dirty="0"/>
          </a:p>
          <a:p>
            <a:r>
              <a:rPr lang="zh-CN" altLang="en-US" sz="2400" dirty="0"/>
              <a:t>例如：</a:t>
            </a:r>
            <a:r>
              <a:rPr lang="en-US" altLang="zh-CN" sz="2400" dirty="0"/>
              <a:t>sum=100;</a:t>
            </a:r>
          </a:p>
          <a:p>
            <a:r>
              <a:rPr lang="zh-CN" altLang="en-US" sz="2400" dirty="0"/>
              <a:t>可以对变量连续赋值，例如：</a:t>
            </a:r>
            <a:endParaRPr lang="en-US" altLang="zh-CN" sz="2400" dirty="0"/>
          </a:p>
          <a:p>
            <a:r>
              <a:rPr lang="en-US" altLang="zh-CN" sz="2400" dirty="0"/>
              <a:t>int a, b, c;</a:t>
            </a:r>
          </a:p>
          <a:p>
            <a:r>
              <a:rPr lang="en-US" altLang="zh-CN" sz="2400" dirty="0"/>
              <a:t>a=b=c=10; </a:t>
            </a:r>
            <a:r>
              <a:rPr lang="zh-CN" altLang="en-US" sz="2400" dirty="0"/>
              <a:t>注意：不能写成 </a:t>
            </a:r>
            <a:r>
              <a:rPr lang="en-US" altLang="zh-CN" sz="2400" dirty="0"/>
              <a:t>int a=b=c=10;</a:t>
            </a:r>
          </a:p>
          <a:p>
            <a:r>
              <a:rPr lang="zh-CN" altLang="en-US" sz="2400" dirty="0"/>
              <a:t>给变量赋值将自动进行数据类型的转换：</a:t>
            </a:r>
            <a:r>
              <a:rPr lang="en-US" altLang="zh-CN" sz="2400" dirty="0"/>
              <a:t>int c=</a:t>
            </a:r>
            <a:r>
              <a:rPr lang="zh-CN" altLang="en-US" sz="2400" dirty="0"/>
              <a:t>‘</a:t>
            </a:r>
            <a:r>
              <a:rPr lang="en-US" altLang="zh-CN" sz="2400" dirty="0"/>
              <a:t>x</a:t>
            </a:r>
            <a:r>
              <a:rPr lang="zh-CN" altLang="en-US" sz="2400" dirty="0"/>
              <a:t>’</a:t>
            </a:r>
            <a:r>
              <a:rPr lang="en-US" altLang="zh-CN" sz="2400" dirty="0"/>
              <a:t>;</a:t>
            </a:r>
          </a:p>
          <a:p>
            <a:r>
              <a:rPr lang="zh-CN" altLang="en-US" sz="2400" dirty="0"/>
              <a:t>不要将字符串常量赋给一个字符变量：   </a:t>
            </a:r>
            <a:r>
              <a:rPr lang="en-US" altLang="zh-CN" sz="2400" dirty="0"/>
              <a:t>char c;</a:t>
            </a:r>
          </a:p>
          <a:p>
            <a:r>
              <a:rPr lang="en-US" altLang="zh-CN" sz="2400" dirty="0"/>
              <a:t>                                                             c=</a:t>
            </a:r>
            <a:r>
              <a:rPr lang="zh-CN" altLang="en-US" sz="2400" dirty="0"/>
              <a:t>“</a:t>
            </a:r>
            <a:r>
              <a:rPr lang="en-US" altLang="zh-CN" sz="2400" dirty="0"/>
              <a:t>a</a:t>
            </a:r>
            <a:r>
              <a:rPr lang="zh-CN" altLang="en-US" sz="2400" dirty="0"/>
              <a:t>”</a:t>
            </a:r>
            <a:r>
              <a:rPr lang="en-US" altLang="zh-CN" sz="2400" dirty="0"/>
              <a:t>;</a:t>
            </a:r>
          </a:p>
          <a:p>
            <a:endParaRPr lang="en-US" altLang="zh-CN" sz="24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96387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变量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2648" y="1124744"/>
            <a:ext cx="8153400" cy="5328592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const</a:t>
            </a:r>
            <a:r>
              <a:rPr lang="zh-CN" altLang="en-US" dirty="0"/>
              <a:t>修饰符</a:t>
            </a:r>
          </a:p>
          <a:p>
            <a:pPr lvl="1"/>
            <a:r>
              <a:rPr lang="en-US" altLang="zh-CN" dirty="0" err="1"/>
              <a:t>const</a:t>
            </a:r>
            <a:r>
              <a:rPr lang="zh-CN" altLang="en-US" dirty="0"/>
              <a:t>表示将变量声明为“只读”，即程序只可以读取</a:t>
            </a:r>
            <a:r>
              <a:rPr lang="en-US" altLang="zh-CN" dirty="0" err="1"/>
              <a:t>const</a:t>
            </a:r>
            <a:r>
              <a:rPr lang="zh-CN" altLang="en-US" dirty="0"/>
              <a:t>型变量的值，但不能修改该变量。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const</a:t>
            </a:r>
            <a:r>
              <a:rPr lang="zh-CN" altLang="en-US" dirty="0"/>
              <a:t>与</a:t>
            </a:r>
            <a:r>
              <a:rPr lang="en-US" altLang="zh-CN" dirty="0"/>
              <a:t>#define</a:t>
            </a:r>
            <a:r>
              <a:rPr lang="zh-CN" altLang="en-US" dirty="0"/>
              <a:t>的区别：</a:t>
            </a:r>
            <a:r>
              <a:rPr lang="en-US" altLang="zh-CN" dirty="0"/>
              <a:t> #define</a:t>
            </a:r>
            <a:r>
              <a:rPr lang="zh-CN" altLang="en-US" dirty="0"/>
              <a:t>属于预编译指令，在正式编译前，其定义的符号全部被其所代表的序列替代。</a:t>
            </a:r>
            <a:r>
              <a:rPr lang="en-US" altLang="zh-CN" dirty="0"/>
              <a:t>const</a:t>
            </a:r>
            <a:r>
              <a:rPr lang="zh-CN" altLang="en-US" dirty="0"/>
              <a:t>声明的是一个变量，编译时限制对变量的写操作。</a:t>
            </a:r>
          </a:p>
          <a:p>
            <a:pPr lvl="1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87624" y="2852936"/>
            <a:ext cx="69847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const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a=10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en-US" altLang="zh-CN" sz="2400" dirty="0" err="1"/>
              <a:t>int</a:t>
            </a:r>
            <a:r>
              <a:rPr lang="en-US" altLang="zh-CN" sz="2400" dirty="0"/>
              <a:t> b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en-US" altLang="zh-CN" sz="2400" dirty="0"/>
              <a:t>b=a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en-US" altLang="zh-CN" sz="2400" dirty="0"/>
              <a:t>a=100</a:t>
            </a:r>
            <a:r>
              <a:rPr lang="zh-CN" altLang="en-US" sz="2400" dirty="0"/>
              <a:t>；			</a:t>
            </a:r>
            <a:r>
              <a:rPr lang="en-US" altLang="zh-CN" sz="2400" dirty="0"/>
              <a:t>/*</a:t>
            </a:r>
            <a:r>
              <a:rPr lang="zh-CN" altLang="en-US" sz="2400" dirty="0"/>
              <a:t>错误*</a:t>
            </a:r>
            <a:r>
              <a:rPr lang="en-US" altLang="zh-CN" sz="2400" dirty="0"/>
              <a:t>/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689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9090" y="142912"/>
            <a:ext cx="8153400" cy="990600"/>
          </a:xfrm>
        </p:spPr>
        <p:txBody>
          <a:bodyPr/>
          <a:lstStyle/>
          <a:p>
            <a:r>
              <a:rPr lang="zh-CN" altLang="en-US" dirty="0"/>
              <a:t>二进制与信息编码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1268760"/>
            <a:ext cx="8928992" cy="5446328"/>
          </a:xfrm>
        </p:spPr>
        <p:txBody>
          <a:bodyPr/>
          <a:lstStyle/>
          <a:p>
            <a:r>
              <a:rPr lang="zh-CN" altLang="en-US" dirty="0"/>
              <a:t>整数编码  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存储正整数</a:t>
            </a:r>
            <a:r>
              <a:rPr lang="en-US" altLang="zh-CN" dirty="0"/>
              <a:t>10</a:t>
            </a:r>
            <a:r>
              <a:rPr lang="zh-CN" altLang="en-US" dirty="0"/>
              <a:t>：四个字节，原码和补码相同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-10</a:t>
            </a:r>
          </a:p>
          <a:p>
            <a:pPr lvl="2">
              <a:spcBef>
                <a:spcPts val="0"/>
              </a:spcBef>
            </a:pPr>
            <a:r>
              <a:rPr lang="zh-CN" altLang="en-US" dirty="0"/>
              <a:t>原码</a:t>
            </a:r>
            <a:endParaRPr lang="en-US" altLang="zh-CN" dirty="0"/>
          </a:p>
          <a:p>
            <a:pPr lvl="2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补码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sz="2400" dirty="0"/>
              <a:t>负整数的补码：将其对应正整数的原码按位取反，然后加</a:t>
            </a:r>
            <a:r>
              <a:rPr lang="en-US" altLang="zh-CN" sz="2400" dirty="0"/>
              <a:t>1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960265"/>
              </p:ext>
            </p:extLst>
          </p:nvPr>
        </p:nvGraphicFramePr>
        <p:xfrm>
          <a:off x="4788024" y="2708920"/>
          <a:ext cx="4320480" cy="326898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0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4803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1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1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694657"/>
              </p:ext>
            </p:extLst>
          </p:nvPr>
        </p:nvGraphicFramePr>
        <p:xfrm>
          <a:off x="4716008" y="5046318"/>
          <a:ext cx="4392496" cy="326898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4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1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1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1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1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1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1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1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1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1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1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1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1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1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1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172463"/>
              </p:ext>
            </p:extLst>
          </p:nvPr>
        </p:nvGraphicFramePr>
        <p:xfrm>
          <a:off x="4716008" y="4149080"/>
          <a:ext cx="4392496" cy="326898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4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+mn-lt"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1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1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821364"/>
              </p:ext>
            </p:extLst>
          </p:nvPr>
        </p:nvGraphicFramePr>
        <p:xfrm>
          <a:off x="485310" y="2708920"/>
          <a:ext cx="4320480" cy="326898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0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4803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+mn-lt"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51781"/>
              </p:ext>
            </p:extLst>
          </p:nvPr>
        </p:nvGraphicFramePr>
        <p:xfrm>
          <a:off x="389884" y="4149080"/>
          <a:ext cx="4320480" cy="326898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0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4803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+mn-lt"/>
                        </a:rPr>
                        <a:t>1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+mn-lt"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428823"/>
              </p:ext>
            </p:extLst>
          </p:nvPr>
        </p:nvGraphicFramePr>
        <p:xfrm>
          <a:off x="395528" y="5046318"/>
          <a:ext cx="4320480" cy="326898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0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4803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+mn-lt"/>
                        </a:rPr>
                        <a:t>1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1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/>
                        </a:rPr>
                        <a:t>1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/>
                        </a:rPr>
                        <a:t>1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/>
                        </a:rPr>
                        <a:t>1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/>
                        </a:rPr>
                        <a:t>1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/>
                        </a:rPr>
                        <a:t>1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/>
                        </a:rPr>
                        <a:t>1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/>
                        </a:rPr>
                        <a:t>1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/>
                        </a:rPr>
                        <a:t>1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/>
                        </a:rPr>
                        <a:t>1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/>
                        </a:rPr>
                        <a:t>1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/>
                        </a:rPr>
                        <a:t>1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/>
                        </a:rPr>
                        <a:t>1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/>
                        </a:rPr>
                        <a:t>1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/>
                        </a:rPr>
                        <a:t>1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58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实数编码   </a:t>
            </a:r>
            <a:r>
              <a:rPr lang="en-US" altLang="zh-CN" dirty="0">
                <a:solidFill>
                  <a:srgbClr val="FF0000"/>
                </a:solidFill>
              </a:rPr>
              <a:t>float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二进制与信息编码</a:t>
            </a:r>
          </a:p>
        </p:txBody>
      </p:sp>
      <p:pic>
        <p:nvPicPr>
          <p:cNvPr id="6149" name="Picture 5" descr="C:\Users\ADMINI~1\AppData\Local\Temp\ksohtml\wps5E47.t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63" y="2564904"/>
            <a:ext cx="42244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ADMINI~1\AppData\Local\Temp\ksohtml\wps5E46.t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74" y="2564904"/>
            <a:ext cx="645890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331640" y="3203684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数符      阶码值                 尾数值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3647735"/>
            <a:ext cx="8316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94949"/>
                </a:solidFill>
                <a:latin typeface="Arial" panose="020B0604020202020204" pitchFamily="34" charset="0"/>
              </a:rPr>
              <a:t>其中阶码（指数）部分有正负，偏移量为</a:t>
            </a:r>
            <a:r>
              <a:rPr lang="en-US" altLang="zh-CN" sz="2400" dirty="0">
                <a:solidFill>
                  <a:srgbClr val="494949"/>
                </a:solidFill>
                <a:latin typeface="Arial" panose="020B0604020202020204" pitchFamily="34" charset="0"/>
              </a:rPr>
              <a:t>127  </a:t>
            </a:r>
          </a:p>
          <a:p>
            <a:r>
              <a:rPr lang="en-US" altLang="zh-CN" sz="2400" dirty="0">
                <a:solidFill>
                  <a:srgbClr val="494949"/>
                </a:solidFill>
                <a:latin typeface="Arial" panose="020B0604020202020204" pitchFamily="34" charset="0"/>
              </a:rPr>
              <a:t>float</a:t>
            </a:r>
            <a:r>
              <a:rPr lang="zh-CN" altLang="en-US" sz="2400" dirty="0">
                <a:solidFill>
                  <a:srgbClr val="494949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400" dirty="0">
                <a:solidFill>
                  <a:srgbClr val="494949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400" dirty="0">
                <a:solidFill>
                  <a:srgbClr val="494949"/>
                </a:solidFill>
                <a:latin typeface="Arial" panose="020B0604020202020204" pitchFamily="34" charset="0"/>
              </a:rPr>
              <a:t>个字节，数符位占</a:t>
            </a:r>
            <a:r>
              <a:rPr lang="en-US" altLang="zh-CN" sz="2400" dirty="0">
                <a:solidFill>
                  <a:srgbClr val="494949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solidFill>
                  <a:srgbClr val="494949"/>
                </a:solidFill>
                <a:latin typeface="Arial" panose="020B0604020202020204" pitchFamily="34" charset="0"/>
              </a:rPr>
              <a:t>位，阶码</a:t>
            </a:r>
            <a:r>
              <a:rPr lang="en-US" altLang="zh-CN" sz="2400" dirty="0">
                <a:solidFill>
                  <a:srgbClr val="494949"/>
                </a:solidFill>
                <a:latin typeface="Arial" panose="020B0604020202020204" pitchFamily="34" charset="0"/>
              </a:rPr>
              <a:t>8</a:t>
            </a:r>
            <a:r>
              <a:rPr lang="zh-CN" altLang="en-US" sz="2400" dirty="0">
                <a:solidFill>
                  <a:srgbClr val="494949"/>
                </a:solidFill>
                <a:latin typeface="Arial" panose="020B0604020202020204" pitchFamily="34" charset="0"/>
              </a:rPr>
              <a:t>位，尾数部分</a:t>
            </a:r>
            <a:r>
              <a:rPr lang="en-US" altLang="zh-CN" sz="2400" dirty="0">
                <a:solidFill>
                  <a:srgbClr val="494949"/>
                </a:solidFill>
                <a:latin typeface="Arial" panose="020B0604020202020204" pitchFamily="34" charset="0"/>
              </a:rPr>
              <a:t>23</a:t>
            </a:r>
            <a:r>
              <a:rPr lang="zh-CN" altLang="en-US" sz="2400" dirty="0">
                <a:solidFill>
                  <a:srgbClr val="494949"/>
                </a:solidFill>
                <a:latin typeface="Arial" panose="020B0604020202020204" pitchFamily="34" charset="0"/>
              </a:rPr>
              <a:t>位  </a:t>
            </a:r>
            <a:endParaRPr lang="en-US" altLang="zh-CN" sz="2400" dirty="0">
              <a:solidFill>
                <a:srgbClr val="494949"/>
              </a:solidFill>
              <a:latin typeface="Arial" panose="020B0604020202020204" pitchFamily="34" charset="0"/>
            </a:endParaRPr>
          </a:p>
          <a:p>
            <a:r>
              <a:rPr lang="en-US" altLang="zh-CN" sz="2400" dirty="0">
                <a:solidFill>
                  <a:srgbClr val="494949"/>
                </a:solidFill>
                <a:latin typeface="Arial" panose="020B0604020202020204" pitchFamily="34" charset="0"/>
              </a:rPr>
              <a:t>double</a:t>
            </a:r>
            <a:r>
              <a:rPr lang="zh-CN" altLang="en-US" sz="2400" dirty="0">
                <a:solidFill>
                  <a:srgbClr val="494949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400" dirty="0">
                <a:solidFill>
                  <a:srgbClr val="494949"/>
                </a:solidFill>
                <a:latin typeface="Arial" panose="020B0604020202020204" pitchFamily="34" charset="0"/>
              </a:rPr>
              <a:t>8</a:t>
            </a:r>
            <a:r>
              <a:rPr lang="zh-CN" altLang="en-US" sz="2400" dirty="0">
                <a:solidFill>
                  <a:srgbClr val="494949"/>
                </a:solidFill>
                <a:latin typeface="Arial" panose="020B0604020202020204" pitchFamily="34" charset="0"/>
              </a:rPr>
              <a:t>个字节，数符位占</a:t>
            </a:r>
            <a:r>
              <a:rPr lang="en-US" altLang="zh-CN" sz="2400" dirty="0">
                <a:solidFill>
                  <a:srgbClr val="494949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solidFill>
                  <a:srgbClr val="494949"/>
                </a:solidFill>
                <a:latin typeface="Arial" panose="020B0604020202020204" pitchFamily="34" charset="0"/>
              </a:rPr>
              <a:t>位，指数</a:t>
            </a:r>
            <a:r>
              <a:rPr lang="en-US" altLang="zh-CN" sz="2400" dirty="0">
                <a:solidFill>
                  <a:srgbClr val="494949"/>
                </a:solidFill>
                <a:latin typeface="Arial" panose="020B0604020202020204" pitchFamily="34" charset="0"/>
              </a:rPr>
              <a:t>11</a:t>
            </a:r>
            <a:r>
              <a:rPr lang="zh-CN" altLang="en-US" sz="2400" dirty="0">
                <a:solidFill>
                  <a:srgbClr val="494949"/>
                </a:solidFill>
                <a:latin typeface="Arial" panose="020B0604020202020204" pitchFamily="34" charset="0"/>
              </a:rPr>
              <a:t>位，尾数部分</a:t>
            </a:r>
            <a:r>
              <a:rPr lang="en-US" altLang="zh-CN" sz="2400" dirty="0">
                <a:solidFill>
                  <a:srgbClr val="494949"/>
                </a:solidFill>
                <a:latin typeface="Arial" panose="020B0604020202020204" pitchFamily="34" charset="0"/>
              </a:rPr>
              <a:t>52</a:t>
            </a:r>
            <a:r>
              <a:rPr lang="zh-CN" altLang="en-US" sz="2400" dirty="0">
                <a:solidFill>
                  <a:srgbClr val="494949"/>
                </a:solidFill>
                <a:latin typeface="Arial" panose="020B0604020202020204" pitchFamily="34" charset="0"/>
              </a:rPr>
              <a:t>位</a:t>
            </a:r>
            <a:endParaRPr lang="en-US" altLang="zh-CN" sz="2400" dirty="0">
              <a:solidFill>
                <a:srgbClr val="49494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8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实数编码   </a:t>
            </a:r>
            <a:r>
              <a:rPr lang="en-US" altLang="zh-CN" dirty="0">
                <a:solidFill>
                  <a:srgbClr val="FF0000"/>
                </a:solidFill>
              </a:rPr>
              <a:t>float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二进制与信息编码</a:t>
            </a:r>
          </a:p>
        </p:txBody>
      </p:sp>
      <p:pic>
        <p:nvPicPr>
          <p:cNvPr id="6149" name="Picture 5" descr="C:\Users\ADMINI~1\AppData\Local\Temp\ksohtml\wps5E47.t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663" y="2564904"/>
            <a:ext cx="4224469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ADMINI~1\AppData\Local\Temp\ksohtml\wps5E46.t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74" y="2564904"/>
            <a:ext cx="645890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294923" y="3140968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数符      阶码值                尾数值</a:t>
            </a:r>
          </a:p>
        </p:txBody>
      </p:sp>
      <p:sp>
        <p:nvSpPr>
          <p:cNvPr id="2" name="矩形 1"/>
          <p:cNvSpPr/>
          <p:nvPr/>
        </p:nvSpPr>
        <p:spPr>
          <a:xfrm>
            <a:off x="1115616" y="3647735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94949"/>
                </a:solidFill>
                <a:latin typeface="Arial" panose="020B0604020202020204" pitchFamily="34" charset="0"/>
              </a:rPr>
              <a:t>以</a:t>
            </a:r>
            <a:r>
              <a:rPr lang="en-US" altLang="zh-CN" sz="2400" dirty="0">
                <a:solidFill>
                  <a:srgbClr val="494949"/>
                </a:solidFill>
                <a:latin typeface="Arial" panose="020B0604020202020204" pitchFamily="34" charset="0"/>
              </a:rPr>
              <a:t>35.8125</a:t>
            </a:r>
            <a:r>
              <a:rPr lang="zh-CN" altLang="en-US" sz="2400" dirty="0">
                <a:solidFill>
                  <a:srgbClr val="494949"/>
                </a:solidFill>
                <a:latin typeface="Arial" panose="020B0604020202020204" pitchFamily="34" charset="0"/>
              </a:rPr>
              <a:t>为例：</a:t>
            </a:r>
            <a:endParaRPr lang="en-US" altLang="zh-CN" sz="2400" dirty="0">
              <a:solidFill>
                <a:srgbClr val="494949"/>
              </a:solidFill>
              <a:latin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494949"/>
                </a:solidFill>
                <a:latin typeface="Arial" panose="020B0604020202020204" pitchFamily="34" charset="0"/>
              </a:rPr>
              <a:t>二进制为 </a:t>
            </a:r>
            <a:r>
              <a:rPr lang="en-US" altLang="zh-CN" sz="2400" dirty="0">
                <a:solidFill>
                  <a:srgbClr val="494949"/>
                </a:solidFill>
                <a:latin typeface="Arial" panose="020B0604020202020204" pitchFamily="34" charset="0"/>
              </a:rPr>
              <a:t>100011.1101 </a:t>
            </a:r>
            <a:r>
              <a:rPr lang="en-US" altLang="zh-CN" sz="2400" dirty="0">
                <a:solidFill>
                  <a:srgbClr val="494949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solidFill>
                  <a:srgbClr val="494949"/>
                </a:solidFill>
                <a:latin typeface="Arial" panose="020B0604020202020204" pitchFamily="34" charset="0"/>
              </a:rPr>
              <a:t>1.000111101×2^5.</a:t>
            </a:r>
          </a:p>
          <a:p>
            <a:r>
              <a:rPr lang="zh-CN" altLang="en-US" sz="2400" dirty="0"/>
              <a:t>因为小数点前必为</a:t>
            </a:r>
            <a:r>
              <a:rPr lang="en-US" altLang="zh-CN" sz="2400" dirty="0"/>
              <a:t>1,</a:t>
            </a:r>
            <a:r>
              <a:rPr lang="zh-CN" altLang="en-US" sz="2400" dirty="0"/>
              <a:t>所以</a:t>
            </a:r>
            <a:r>
              <a:rPr lang="zh-CN" altLang="en-US" sz="2400" dirty="0">
                <a:solidFill>
                  <a:srgbClr val="494949"/>
                </a:solidFill>
                <a:latin typeface="Arial" panose="020B0604020202020204" pitchFamily="34" charset="0"/>
              </a:rPr>
              <a:t>小数点后</a:t>
            </a:r>
            <a:r>
              <a:rPr lang="en-US" altLang="zh-CN" sz="2400" dirty="0">
                <a:solidFill>
                  <a:srgbClr val="494949"/>
                </a:solidFill>
                <a:latin typeface="Arial" panose="020B0604020202020204" pitchFamily="34" charset="0"/>
              </a:rPr>
              <a:t>000111101</a:t>
            </a:r>
            <a:r>
              <a:rPr lang="zh-CN" altLang="en-US" sz="2400" dirty="0">
                <a:solidFill>
                  <a:srgbClr val="494949"/>
                </a:solidFill>
                <a:latin typeface="Arial" panose="020B0604020202020204" pitchFamily="34" charset="0"/>
              </a:rPr>
              <a:t>既是尾数值</a:t>
            </a:r>
            <a:endParaRPr lang="en-US" altLang="zh-CN" sz="2400" dirty="0">
              <a:solidFill>
                <a:srgbClr val="494949"/>
              </a:solidFill>
              <a:latin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494949"/>
                </a:solidFill>
                <a:latin typeface="Arial" panose="020B0604020202020204" pitchFamily="34" charset="0"/>
              </a:rPr>
              <a:t>阶码值部分则是</a:t>
            </a:r>
            <a:r>
              <a:rPr lang="en-US" altLang="zh-CN" sz="2400" dirty="0">
                <a:solidFill>
                  <a:srgbClr val="494949"/>
                </a:solidFill>
                <a:latin typeface="Arial" panose="020B0604020202020204" pitchFamily="34" charset="0"/>
              </a:rPr>
              <a:t>127+5(10000100)  </a:t>
            </a:r>
          </a:p>
          <a:p>
            <a:r>
              <a:rPr lang="zh-CN" altLang="en-US" sz="2400" dirty="0">
                <a:solidFill>
                  <a:srgbClr val="494949"/>
                </a:solidFill>
                <a:latin typeface="Arial" panose="020B0604020202020204" pitchFamily="34" charset="0"/>
              </a:rPr>
              <a:t>这样我们就得出</a:t>
            </a:r>
            <a:r>
              <a:rPr lang="en-US" altLang="zh-CN" sz="2400" dirty="0">
                <a:solidFill>
                  <a:srgbClr val="494949"/>
                </a:solidFill>
                <a:latin typeface="Arial" panose="020B0604020202020204" pitchFamily="34" charset="0"/>
              </a:rPr>
              <a:t>35.8125 </a:t>
            </a:r>
            <a:r>
              <a:rPr lang="zh-CN" altLang="en-US" sz="2400" dirty="0">
                <a:solidFill>
                  <a:srgbClr val="494949"/>
                </a:solidFill>
                <a:latin typeface="Arial" panose="020B0604020202020204" pitchFamily="34" charset="0"/>
              </a:rPr>
              <a:t>在内存中存储为</a:t>
            </a:r>
            <a:endParaRPr lang="en-US" altLang="zh-CN" sz="2400" dirty="0">
              <a:solidFill>
                <a:srgbClr val="494949"/>
              </a:solidFill>
              <a:latin typeface="Arial" panose="020B0604020202020204" pitchFamily="34" charset="0"/>
            </a:endParaRPr>
          </a:p>
          <a:p>
            <a:r>
              <a:rPr lang="zh-CN" altLang="en-US" sz="2400" dirty="0">
                <a:solidFill>
                  <a:srgbClr val="494949"/>
                </a:solidFill>
                <a:latin typeface="Arial" panose="020B0604020202020204" pitchFamily="34" charset="0"/>
              </a:rPr>
              <a:t> </a:t>
            </a:r>
            <a:endParaRPr lang="en-US" altLang="zh-CN" sz="2400" dirty="0">
              <a:solidFill>
                <a:srgbClr val="49494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649652" y="5711613"/>
          <a:ext cx="4392496" cy="326898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4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45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+mn-lt"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1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effectLst/>
                        </a:rPr>
                        <a:t>0</a:t>
                      </a:r>
                      <a:endParaRPr lang="zh-CN" altLang="en-US" sz="20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23528" y="5711613"/>
          <a:ext cx="4320480" cy="326898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0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003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48032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+mn-lt"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1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1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0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1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</a:rPr>
                        <a:t>1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+mn-lt"/>
                        </a:rPr>
                        <a:t>1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/>
                        </a:rPr>
                        <a:t>1</a:t>
                      </a:r>
                      <a:endParaRPr lang="zh-CN" altLang="en-US" sz="20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80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二进制与信息编码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字符编码   </a:t>
            </a:r>
            <a:r>
              <a:rPr lang="en-US" altLang="zh-CN" dirty="0">
                <a:solidFill>
                  <a:srgbClr val="FF0000"/>
                </a:solidFill>
              </a:rPr>
              <a:t>char</a:t>
            </a:r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ASCII</a:t>
            </a:r>
            <a:r>
              <a:rPr lang="zh-CN" altLang="en-US" dirty="0"/>
              <a:t>编码格式进行存储，占内存</a:t>
            </a:r>
            <a:r>
              <a:rPr lang="en-US" altLang="zh-CN" dirty="0"/>
              <a:t>1</a:t>
            </a:r>
            <a:r>
              <a:rPr lang="zh-CN" altLang="en-US" dirty="0"/>
              <a:t>个字节</a:t>
            </a:r>
            <a:endParaRPr lang="en-US" altLang="zh-CN" dirty="0"/>
          </a:p>
          <a:p>
            <a:pPr lvl="2"/>
            <a:r>
              <a:rPr lang="zh-CN" altLang="en-US" dirty="0"/>
              <a:t>字符</a:t>
            </a:r>
            <a:r>
              <a:rPr lang="en-US" altLang="zh-CN" dirty="0">
                <a:solidFill>
                  <a:srgbClr val="FF0000"/>
                </a:solidFill>
              </a:rPr>
              <a:t>'a'</a:t>
            </a:r>
            <a:r>
              <a:rPr lang="zh-CN" altLang="en-US" dirty="0"/>
              <a:t>的十进制</a:t>
            </a:r>
            <a:r>
              <a:rPr lang="en-US" altLang="zh-CN" dirty="0"/>
              <a:t>ASCII</a:t>
            </a:r>
            <a:r>
              <a:rPr lang="zh-CN" altLang="en-US" dirty="0"/>
              <a:t>码为</a:t>
            </a:r>
            <a:r>
              <a:rPr lang="en-US" altLang="zh-CN" dirty="0"/>
              <a:t>97</a:t>
            </a:r>
            <a:r>
              <a:rPr lang="zh-CN" altLang="en-US" dirty="0"/>
              <a:t>，表示字符</a:t>
            </a:r>
            <a:r>
              <a:rPr lang="en-US" altLang="zh-CN" dirty="0"/>
              <a:t>'a'</a:t>
            </a:r>
            <a:r>
              <a:rPr lang="zh-CN" altLang="en-US" dirty="0"/>
              <a:t>以二进制数的形式（</a:t>
            </a:r>
            <a:r>
              <a:rPr lang="en-US" altLang="zh-CN" dirty="0">
                <a:solidFill>
                  <a:srgbClr val="FF0000"/>
                </a:solidFill>
              </a:rPr>
              <a:t>01100001</a:t>
            </a:r>
            <a:r>
              <a:rPr lang="zh-CN" altLang="en-US" dirty="0"/>
              <a:t>）存放于内存单元中；字符</a:t>
            </a:r>
            <a:r>
              <a:rPr lang="en-US" altLang="zh-CN" dirty="0"/>
              <a:t>'9'</a:t>
            </a:r>
            <a:r>
              <a:rPr lang="zh-CN" altLang="en-US" dirty="0"/>
              <a:t>的</a:t>
            </a:r>
            <a:r>
              <a:rPr lang="en-US" altLang="zh-CN" dirty="0"/>
              <a:t>ASCII</a:t>
            </a:r>
            <a:r>
              <a:rPr lang="zh-CN" altLang="en-US" dirty="0"/>
              <a:t>码值为</a:t>
            </a:r>
            <a:r>
              <a:rPr lang="en-US" altLang="zh-CN" dirty="0"/>
              <a:t>57</a:t>
            </a:r>
            <a:r>
              <a:rPr lang="zh-CN" altLang="en-US" dirty="0"/>
              <a:t>（二进制形式</a:t>
            </a:r>
            <a:r>
              <a:rPr lang="en-US" altLang="zh-CN" dirty="0"/>
              <a:t>00111001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0~127</a:t>
            </a:r>
            <a:r>
              <a:rPr lang="zh-CN" altLang="en-US" dirty="0"/>
              <a:t>之间的唯一整数与</a:t>
            </a:r>
            <a:r>
              <a:rPr lang="en-US" altLang="zh-CN" dirty="0"/>
              <a:t>ASCII</a:t>
            </a:r>
            <a:r>
              <a:rPr lang="zh-CN" altLang="en-US" dirty="0"/>
              <a:t>码表的每个字符一一对应</a:t>
            </a:r>
          </a:p>
          <a:p>
            <a:pPr lvl="1"/>
            <a:r>
              <a:rPr lang="zh-CN" altLang="en-US" dirty="0"/>
              <a:t>比较字符的大小实际上比较的是其字符编码值的大小</a:t>
            </a:r>
          </a:p>
        </p:txBody>
      </p:sp>
    </p:spTree>
    <p:extLst>
      <p:ext uri="{BB962C8B-B14F-4D97-AF65-F5344CB8AC3E}">
        <p14:creationId xmlns:p14="http://schemas.microsoft.com/office/powerpoint/2010/main" val="15622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2.3 </a:t>
            </a:r>
            <a:r>
              <a:rPr lang="zh-CN" altLang="en-US" dirty="0">
                <a:effectLst/>
              </a:rPr>
              <a:t>标识符和关键字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标识符   </a:t>
            </a:r>
            <a:r>
              <a:rPr lang="en-US" altLang="zh-CN" dirty="0">
                <a:solidFill>
                  <a:srgbClr val="FF0000"/>
                </a:solidFill>
              </a:rPr>
              <a:t>a  b  c  x  y  z  ch1  sum  </a:t>
            </a:r>
            <a:r>
              <a:rPr lang="en-US" altLang="zh-CN" dirty="0" err="1">
                <a:solidFill>
                  <a:srgbClr val="FF0000"/>
                </a:solidFill>
              </a:rPr>
              <a:t>Sum</a:t>
            </a:r>
            <a:r>
              <a:rPr lang="en-US" altLang="zh-CN" dirty="0">
                <a:solidFill>
                  <a:srgbClr val="FF0000"/>
                </a:solidFill>
              </a:rPr>
              <a:t>…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标识符是指在程序设计时为</a:t>
            </a:r>
            <a:r>
              <a:rPr lang="zh-CN" altLang="en-US" dirty="0">
                <a:solidFill>
                  <a:srgbClr val="FF0000"/>
                </a:solidFill>
              </a:rPr>
              <a:t>符号常量、变量及用户自定义对象</a:t>
            </a:r>
            <a:r>
              <a:rPr lang="zh-CN" altLang="en-US" dirty="0"/>
              <a:t>所设定的名称。</a:t>
            </a:r>
            <a:endParaRPr lang="en-US" altLang="zh-CN" dirty="0"/>
          </a:p>
          <a:p>
            <a:pPr lvl="1"/>
            <a:r>
              <a:rPr lang="zh-CN" altLang="en-US" dirty="0"/>
              <a:t>标识符只能</a:t>
            </a:r>
            <a:r>
              <a:rPr lang="zh-CN" altLang="en-US" dirty="0">
                <a:solidFill>
                  <a:srgbClr val="FF0000"/>
                </a:solidFill>
              </a:rPr>
              <a:t>由字母、数字和下划线</a:t>
            </a:r>
            <a:r>
              <a:rPr lang="zh-CN" altLang="en-US" dirty="0"/>
              <a:t>三种字符组成的字符序列，且</a:t>
            </a:r>
            <a:r>
              <a:rPr lang="zh-CN" altLang="en-US" dirty="0">
                <a:solidFill>
                  <a:srgbClr val="FF0000"/>
                </a:solidFill>
              </a:rPr>
              <a:t>第一个字符必须是字母或下划线</a:t>
            </a:r>
            <a:r>
              <a:rPr lang="zh-CN" altLang="en-US" dirty="0"/>
              <a:t>，不能是数字。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377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标识符和关键字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关键字    </a:t>
            </a:r>
            <a:r>
              <a:rPr lang="en-US" altLang="zh-CN">
                <a:solidFill>
                  <a:srgbClr val="FF0000"/>
                </a:solidFill>
              </a:rPr>
              <a:t>if </a:t>
            </a:r>
            <a:r>
              <a:rPr lang="en-US" altLang="zh-CN" dirty="0">
                <a:solidFill>
                  <a:srgbClr val="FF0000"/>
                </a:solidFill>
              </a:rPr>
              <a:t>while void int  char……</a:t>
            </a:r>
          </a:p>
          <a:p>
            <a:pPr lvl="1"/>
            <a:r>
              <a:rPr lang="zh-CN" altLang="en-US" sz="2400" dirty="0"/>
              <a:t>关键字是由</a:t>
            </a:r>
            <a:r>
              <a:rPr lang="en-US" altLang="zh-CN" sz="2400" dirty="0"/>
              <a:t>C</a:t>
            </a:r>
            <a:r>
              <a:rPr lang="zh-CN" altLang="en-US" sz="2400" dirty="0"/>
              <a:t>语言明确保留的、具有特定含义的标识符，又称为保留字。  </a:t>
            </a:r>
          </a:p>
          <a:p>
            <a:pPr lvl="1"/>
            <a:r>
              <a:rPr lang="zh-CN" altLang="en-US" sz="2400" dirty="0"/>
              <a:t>它们具有严格的含义，主要用于定义数据类型和构成语句。</a:t>
            </a:r>
          </a:p>
          <a:p>
            <a:pPr lvl="1"/>
            <a:r>
              <a:rPr lang="zh-CN" altLang="en-US" sz="2400" dirty="0"/>
              <a:t>有一些</a:t>
            </a:r>
            <a:r>
              <a:rPr lang="en-US" altLang="zh-CN" sz="2400" dirty="0"/>
              <a:t>C</a:t>
            </a:r>
            <a:r>
              <a:rPr lang="zh-CN" altLang="en-US" sz="2400" dirty="0"/>
              <a:t>语言的编译器会增加额外的关键字，它们因系统和编译器而异。</a:t>
            </a:r>
            <a:endParaRPr lang="en-US" altLang="zh-CN" sz="2400" dirty="0"/>
          </a:p>
          <a:p>
            <a:pPr lvl="1"/>
            <a:r>
              <a:rPr lang="zh-CN" altLang="en-US" sz="2400" dirty="0"/>
              <a:t>课本</a:t>
            </a:r>
            <a:r>
              <a:rPr lang="en-US" altLang="zh-CN" sz="2400" dirty="0"/>
              <a:t>P30 </a:t>
            </a:r>
            <a:r>
              <a:rPr lang="zh-CN" altLang="en-US" sz="2400" dirty="0"/>
              <a:t>表</a:t>
            </a:r>
            <a:r>
              <a:rPr lang="en-US" altLang="zh-CN" sz="2400" dirty="0"/>
              <a:t>2-1 C</a:t>
            </a:r>
            <a:r>
              <a:rPr lang="zh-CN" altLang="en-US" sz="2400" dirty="0"/>
              <a:t>语言关键字</a:t>
            </a:r>
          </a:p>
        </p:txBody>
      </p:sp>
    </p:spTree>
    <p:extLst>
      <p:ext uri="{BB962C8B-B14F-4D97-AF65-F5344CB8AC3E}">
        <p14:creationId xmlns:p14="http://schemas.microsoft.com/office/powerpoint/2010/main" val="299048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18326"/>
            <a:ext cx="8153400" cy="990600"/>
          </a:xfrm>
        </p:spPr>
        <p:txBody>
          <a:bodyPr/>
          <a:lstStyle/>
          <a:p>
            <a:r>
              <a:rPr lang="en-US" altLang="zh-CN" dirty="0">
                <a:effectLst/>
              </a:rPr>
              <a:t>2.4 </a:t>
            </a:r>
            <a:r>
              <a:rPr lang="zh-CN" altLang="en-US" dirty="0">
                <a:effectLst/>
              </a:rPr>
              <a:t>基本数据类型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2648" y="1268760"/>
            <a:ext cx="8153400" cy="456480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数据类型不仅确定了数据的性质与取值范围，还确定了数据在内存中的存储方式和为其分配存储单元的大小。</a:t>
            </a:r>
            <a:endParaRPr lang="en-US" altLang="zh-CN" sz="2400" dirty="0"/>
          </a:p>
          <a:p>
            <a:r>
              <a:rPr lang="zh-CN" altLang="en-US" dirty="0"/>
              <a:t>整数类型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737957"/>
              </p:ext>
            </p:extLst>
          </p:nvPr>
        </p:nvGraphicFramePr>
        <p:xfrm>
          <a:off x="323528" y="2900888"/>
          <a:ext cx="8568953" cy="384048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771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5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4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</a:rPr>
                        <a:t>类型说明符</a:t>
                      </a:r>
                      <a:endParaRPr lang="zh-CN" altLang="en-US" sz="18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effectLst/>
                        </a:rPr>
                        <a:t>数值范围</a:t>
                      </a:r>
                      <a:endParaRPr lang="zh-CN" altLang="en-US" sz="1800" kern="100" dirty="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effectLst/>
                        </a:rPr>
                        <a:t>字节数</a:t>
                      </a:r>
                      <a:endParaRPr lang="zh-CN" alt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41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rgbClr val="FF0000"/>
                          </a:solidFill>
                          <a:effectLst/>
                        </a:rPr>
                        <a:t>int</a:t>
                      </a:r>
                      <a:endParaRPr lang="en-US" sz="18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00"/>
                          </a:solidFill>
                          <a:effectLst/>
                        </a:rPr>
                        <a:t>-2147483648~2147483647</a:t>
                      </a:r>
                      <a:endParaRPr lang="zh-CN" altLang="en-US" sz="18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45085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FF0000"/>
                          </a:solidFill>
                          <a:effectLst/>
                        </a:rPr>
                        <a:t>即</a:t>
                      </a:r>
                      <a:r>
                        <a:rPr lang="en-US" altLang="zh-CN" sz="1800" b="1" kern="100" dirty="0">
                          <a:solidFill>
                            <a:srgbClr val="FF0000"/>
                          </a:solidFill>
                          <a:effectLst/>
                        </a:rPr>
                        <a:t>-2</a:t>
                      </a:r>
                      <a:r>
                        <a:rPr lang="en-US" altLang="zh-CN" sz="1800" b="1" kern="100" baseline="30000" dirty="0">
                          <a:solidFill>
                            <a:srgbClr val="FF0000"/>
                          </a:solidFill>
                          <a:effectLst/>
                        </a:rPr>
                        <a:t>31</a:t>
                      </a:r>
                      <a:r>
                        <a:rPr lang="en-US" altLang="zh-CN" sz="1800" b="1" kern="100" dirty="0">
                          <a:solidFill>
                            <a:srgbClr val="FF0000"/>
                          </a:solidFill>
                          <a:effectLst/>
                        </a:rPr>
                        <a:t>~</a:t>
                      </a:r>
                      <a:r>
                        <a:rPr lang="zh-CN" altLang="en-US" sz="1800" b="1" kern="100" dirty="0">
                          <a:solidFill>
                            <a:srgbClr val="FF0000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800" b="1" kern="1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altLang="zh-CN" sz="1800" b="1" kern="100" baseline="30000" dirty="0">
                          <a:solidFill>
                            <a:srgbClr val="FF0000"/>
                          </a:solidFill>
                          <a:effectLst/>
                        </a:rPr>
                        <a:t>31</a:t>
                      </a:r>
                      <a:r>
                        <a:rPr lang="en-US" altLang="zh-CN" sz="1800" b="1" kern="1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r>
                        <a:rPr lang="zh-CN" altLang="en-US" sz="1800" b="1" kern="100" dirty="0">
                          <a:solidFill>
                            <a:srgbClr val="FF0000"/>
                          </a:solidFill>
                          <a:effectLst/>
                        </a:rPr>
                        <a:t>）</a:t>
                      </a:r>
                      <a:endParaRPr lang="zh-CN" altLang="en-US" sz="18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zh-CN" altLang="en-US" sz="1800" b="1" kern="100" dirty="0">
                        <a:solidFill>
                          <a:srgbClr val="FF0000"/>
                        </a:solidFill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41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unsigned </a:t>
                      </a:r>
                      <a:r>
                        <a:rPr lang="en-US" sz="1800" kern="100" dirty="0" err="1">
                          <a:effectLst/>
                        </a:rPr>
                        <a:t>int</a:t>
                      </a:r>
                      <a:endParaRPr lang="en-US" sz="1800" kern="100" dirty="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</a:rPr>
                        <a:t>0~4294967295</a:t>
                      </a:r>
                      <a:endParaRPr lang="zh-CN" altLang="en-US" sz="1800" kern="100" dirty="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45085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effectLst/>
                        </a:rPr>
                        <a:t>即</a:t>
                      </a:r>
                      <a:r>
                        <a:rPr lang="en-US" altLang="zh-CN" sz="1800" kern="100">
                          <a:effectLst/>
                        </a:rPr>
                        <a:t>0~</a:t>
                      </a:r>
                      <a:r>
                        <a:rPr lang="zh-CN" altLang="en-US" sz="1800" kern="100">
                          <a:effectLst/>
                        </a:rPr>
                        <a:t>（</a:t>
                      </a:r>
                      <a:r>
                        <a:rPr lang="en-US" altLang="zh-CN" sz="1800" kern="100">
                          <a:effectLst/>
                        </a:rPr>
                        <a:t>2</a:t>
                      </a:r>
                      <a:r>
                        <a:rPr lang="en-US" altLang="zh-CN" sz="1800" kern="100" baseline="30000">
                          <a:effectLst/>
                        </a:rPr>
                        <a:t>32</a:t>
                      </a:r>
                      <a:r>
                        <a:rPr lang="en-US" altLang="zh-CN" sz="1800" kern="100">
                          <a:effectLst/>
                        </a:rPr>
                        <a:t>-1</a:t>
                      </a:r>
                      <a:r>
                        <a:rPr lang="zh-CN" altLang="en-US" sz="1800" kern="100">
                          <a:effectLst/>
                        </a:rPr>
                        <a:t>）</a:t>
                      </a:r>
                      <a:endParaRPr lang="zh-CN" alt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</a:rPr>
                        <a:t>4</a:t>
                      </a:r>
                      <a:endParaRPr lang="zh-CN" alt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41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short int</a:t>
                      </a:r>
                      <a:endParaRPr 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</a:rPr>
                        <a:t>-32768~32767</a:t>
                      </a:r>
                      <a:endParaRPr lang="zh-CN" alt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45085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effectLst/>
                        </a:rPr>
                        <a:t>即</a:t>
                      </a:r>
                      <a:r>
                        <a:rPr lang="en-US" altLang="zh-CN" sz="1800" kern="100">
                          <a:effectLst/>
                        </a:rPr>
                        <a:t>-2</a:t>
                      </a:r>
                      <a:r>
                        <a:rPr lang="en-US" altLang="zh-CN" sz="1800" kern="100" baseline="30000">
                          <a:effectLst/>
                        </a:rPr>
                        <a:t>15</a:t>
                      </a:r>
                      <a:r>
                        <a:rPr lang="en-US" altLang="zh-CN" sz="1800" kern="100">
                          <a:effectLst/>
                        </a:rPr>
                        <a:t>~</a:t>
                      </a:r>
                      <a:r>
                        <a:rPr lang="zh-CN" altLang="en-US" sz="1800" kern="100">
                          <a:effectLst/>
                        </a:rPr>
                        <a:t>（</a:t>
                      </a:r>
                      <a:r>
                        <a:rPr lang="en-US" altLang="zh-CN" sz="1800" kern="100">
                          <a:effectLst/>
                        </a:rPr>
                        <a:t>2</a:t>
                      </a:r>
                      <a:r>
                        <a:rPr lang="en-US" altLang="zh-CN" sz="1800" kern="100" baseline="30000">
                          <a:effectLst/>
                        </a:rPr>
                        <a:t>15</a:t>
                      </a:r>
                      <a:r>
                        <a:rPr lang="en-US" altLang="zh-CN" sz="1800" kern="100">
                          <a:effectLst/>
                        </a:rPr>
                        <a:t>-1</a:t>
                      </a:r>
                      <a:r>
                        <a:rPr lang="zh-CN" altLang="en-US" sz="1800" kern="100">
                          <a:effectLst/>
                        </a:rPr>
                        <a:t>）</a:t>
                      </a:r>
                      <a:endParaRPr lang="zh-CN" alt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</a:rPr>
                        <a:t>2</a:t>
                      </a:r>
                      <a:endParaRPr lang="zh-CN" alt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41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unsigned short </a:t>
                      </a:r>
                      <a:r>
                        <a:rPr lang="en-US" sz="1800" kern="100" dirty="0" err="1">
                          <a:effectLst/>
                        </a:rPr>
                        <a:t>int</a:t>
                      </a:r>
                      <a:endParaRPr lang="en-US" sz="1800" kern="100" dirty="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</a:rPr>
                        <a:t>0~65535</a:t>
                      </a:r>
                      <a:endParaRPr lang="zh-CN" alt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45085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effectLst/>
                        </a:rPr>
                        <a:t>即</a:t>
                      </a:r>
                      <a:r>
                        <a:rPr lang="en-US" altLang="zh-CN" sz="1800" kern="100">
                          <a:effectLst/>
                        </a:rPr>
                        <a:t>0~</a:t>
                      </a:r>
                      <a:r>
                        <a:rPr lang="zh-CN" altLang="en-US" sz="1800" kern="100">
                          <a:effectLst/>
                        </a:rPr>
                        <a:t>（</a:t>
                      </a:r>
                      <a:r>
                        <a:rPr lang="en-US" altLang="zh-CN" sz="1800" kern="100">
                          <a:effectLst/>
                        </a:rPr>
                        <a:t>2</a:t>
                      </a:r>
                      <a:r>
                        <a:rPr lang="en-US" altLang="zh-CN" sz="1800" kern="100" baseline="30000">
                          <a:effectLst/>
                        </a:rPr>
                        <a:t>16</a:t>
                      </a:r>
                      <a:r>
                        <a:rPr lang="en-US" altLang="zh-CN" sz="1800" kern="100">
                          <a:effectLst/>
                        </a:rPr>
                        <a:t>-1</a:t>
                      </a:r>
                      <a:r>
                        <a:rPr lang="zh-CN" altLang="en-US" sz="1800" kern="100">
                          <a:effectLst/>
                        </a:rPr>
                        <a:t>）</a:t>
                      </a:r>
                      <a:endParaRPr lang="zh-CN" alt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</a:rPr>
                        <a:t>2</a:t>
                      </a:r>
                      <a:endParaRPr lang="zh-CN" alt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41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long int</a:t>
                      </a:r>
                      <a:endParaRPr 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2286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</a:rPr>
                        <a:t>-2147483648~2147483647</a:t>
                      </a:r>
                      <a:endParaRPr lang="zh-CN" alt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45085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effectLst/>
                        </a:rPr>
                        <a:t>即</a:t>
                      </a:r>
                      <a:r>
                        <a:rPr lang="en-US" altLang="zh-CN" sz="1800" kern="100">
                          <a:effectLst/>
                        </a:rPr>
                        <a:t>-2</a:t>
                      </a:r>
                      <a:r>
                        <a:rPr lang="en-US" altLang="zh-CN" sz="1800" kern="100" baseline="30000">
                          <a:effectLst/>
                        </a:rPr>
                        <a:t>31</a:t>
                      </a:r>
                      <a:r>
                        <a:rPr lang="en-US" altLang="zh-CN" sz="1800" kern="100">
                          <a:effectLst/>
                        </a:rPr>
                        <a:t>~</a:t>
                      </a:r>
                      <a:r>
                        <a:rPr lang="zh-CN" altLang="en-US" sz="1800" kern="100">
                          <a:effectLst/>
                        </a:rPr>
                        <a:t>（</a:t>
                      </a:r>
                      <a:r>
                        <a:rPr lang="en-US" altLang="zh-CN" sz="1800" kern="100">
                          <a:effectLst/>
                        </a:rPr>
                        <a:t>2</a:t>
                      </a:r>
                      <a:r>
                        <a:rPr lang="en-US" altLang="zh-CN" sz="1800" kern="100" baseline="30000">
                          <a:effectLst/>
                        </a:rPr>
                        <a:t>31</a:t>
                      </a:r>
                      <a:r>
                        <a:rPr lang="en-US" altLang="zh-CN" sz="1800" kern="100">
                          <a:effectLst/>
                        </a:rPr>
                        <a:t>-1</a:t>
                      </a:r>
                      <a:r>
                        <a:rPr lang="zh-CN" altLang="en-US" sz="1800" kern="100">
                          <a:effectLst/>
                        </a:rPr>
                        <a:t>）</a:t>
                      </a:r>
                      <a:endParaRPr lang="zh-CN" alt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</a:rPr>
                        <a:t>4</a:t>
                      </a:r>
                      <a:endParaRPr lang="zh-CN" alt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41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unsigned long</a:t>
                      </a:r>
                      <a:endParaRPr 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</a:rPr>
                        <a:t>0~4294967295</a:t>
                      </a:r>
                      <a:endParaRPr lang="zh-CN" alt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45085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effectLst/>
                        </a:rPr>
                        <a:t>即</a:t>
                      </a:r>
                      <a:r>
                        <a:rPr lang="en-US" altLang="zh-CN" sz="1800" kern="100">
                          <a:effectLst/>
                        </a:rPr>
                        <a:t>0~</a:t>
                      </a:r>
                      <a:r>
                        <a:rPr lang="zh-CN" altLang="en-US" sz="1800" kern="100">
                          <a:effectLst/>
                        </a:rPr>
                        <a:t>（</a:t>
                      </a:r>
                      <a:r>
                        <a:rPr lang="en-US" altLang="zh-CN" sz="1800" kern="100">
                          <a:effectLst/>
                        </a:rPr>
                        <a:t>2</a:t>
                      </a:r>
                      <a:r>
                        <a:rPr lang="en-US" altLang="zh-CN" sz="1800" kern="100" baseline="30000">
                          <a:effectLst/>
                        </a:rPr>
                        <a:t>32</a:t>
                      </a:r>
                      <a:r>
                        <a:rPr lang="en-US" altLang="zh-CN" sz="1800" kern="100">
                          <a:effectLst/>
                        </a:rPr>
                        <a:t>-1</a:t>
                      </a:r>
                      <a:r>
                        <a:rPr lang="zh-CN" altLang="en-US" sz="1800" kern="100">
                          <a:effectLst/>
                        </a:rPr>
                        <a:t>）</a:t>
                      </a:r>
                      <a:endParaRPr lang="zh-CN" alt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</a:rPr>
                        <a:t>4</a:t>
                      </a:r>
                      <a:endParaRPr lang="zh-CN" alt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59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long long int</a:t>
                      </a:r>
                      <a:endParaRPr 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</a:rPr>
                        <a:t>-9223372036854775808 ~9223372036854775807</a:t>
                      </a:r>
                      <a:endParaRPr lang="zh-CN" altLang="en-US" sz="1800" kern="100" dirty="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45085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effectLst/>
                        </a:rPr>
                        <a:t>即</a:t>
                      </a:r>
                      <a:r>
                        <a:rPr lang="en-US" altLang="zh-CN" sz="1800" kern="100">
                          <a:effectLst/>
                        </a:rPr>
                        <a:t>-2</a:t>
                      </a:r>
                      <a:r>
                        <a:rPr lang="en-US" altLang="zh-CN" sz="1800" kern="100" baseline="30000">
                          <a:effectLst/>
                        </a:rPr>
                        <a:t>63</a:t>
                      </a:r>
                      <a:r>
                        <a:rPr lang="en-US" altLang="zh-CN" sz="1800" kern="100">
                          <a:effectLst/>
                        </a:rPr>
                        <a:t>~</a:t>
                      </a:r>
                      <a:r>
                        <a:rPr lang="zh-CN" altLang="en-US" sz="1800" kern="100">
                          <a:effectLst/>
                        </a:rPr>
                        <a:t>（</a:t>
                      </a:r>
                      <a:r>
                        <a:rPr lang="en-US" altLang="zh-CN" sz="1800" kern="100">
                          <a:effectLst/>
                        </a:rPr>
                        <a:t>2</a:t>
                      </a:r>
                      <a:r>
                        <a:rPr lang="en-US" altLang="zh-CN" sz="1800" kern="100" baseline="30000">
                          <a:effectLst/>
                        </a:rPr>
                        <a:t>63</a:t>
                      </a:r>
                      <a:r>
                        <a:rPr lang="en-US" altLang="zh-CN" sz="1800" kern="100">
                          <a:effectLst/>
                        </a:rPr>
                        <a:t>-1</a:t>
                      </a:r>
                      <a:r>
                        <a:rPr lang="zh-CN" altLang="en-US" sz="1800" kern="100">
                          <a:effectLst/>
                        </a:rPr>
                        <a:t>）</a:t>
                      </a:r>
                      <a:endParaRPr lang="zh-CN" alt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</a:rPr>
                        <a:t>8</a:t>
                      </a:r>
                      <a:endParaRPr lang="zh-CN" alt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597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unsigned long </a:t>
                      </a:r>
                      <a:r>
                        <a:rPr lang="en-US" sz="1800" kern="100" dirty="0" err="1">
                          <a:effectLst/>
                        </a:rPr>
                        <a:t>long</a:t>
                      </a:r>
                      <a:endParaRPr lang="en-US" sz="1800" kern="100" dirty="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>
                          <a:effectLst/>
                        </a:rPr>
                        <a:t>0~18446744073709551615</a:t>
                      </a:r>
                      <a:endParaRPr lang="zh-CN" alt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45085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effectLst/>
                        </a:rPr>
                        <a:t>即</a:t>
                      </a:r>
                      <a:r>
                        <a:rPr lang="en-US" altLang="zh-CN" sz="1800" kern="100">
                          <a:effectLst/>
                        </a:rPr>
                        <a:t>0~</a:t>
                      </a:r>
                      <a:r>
                        <a:rPr lang="zh-CN" altLang="en-US" sz="1800" kern="100">
                          <a:effectLst/>
                        </a:rPr>
                        <a:t>（</a:t>
                      </a:r>
                      <a:r>
                        <a:rPr lang="en-US" altLang="zh-CN" sz="1800" kern="100">
                          <a:effectLst/>
                        </a:rPr>
                        <a:t>2</a:t>
                      </a:r>
                      <a:r>
                        <a:rPr lang="en-US" altLang="zh-CN" sz="1800" kern="100" baseline="30000">
                          <a:effectLst/>
                        </a:rPr>
                        <a:t>64</a:t>
                      </a:r>
                      <a:r>
                        <a:rPr lang="en-US" altLang="zh-CN" sz="1800" kern="100">
                          <a:effectLst/>
                        </a:rPr>
                        <a:t>-1</a:t>
                      </a:r>
                      <a:r>
                        <a:rPr lang="zh-CN" altLang="en-US" sz="1800" kern="100">
                          <a:effectLst/>
                        </a:rPr>
                        <a:t>）</a:t>
                      </a:r>
                      <a:endParaRPr lang="zh-CN" altLang="en-US" sz="1800" kern="10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kern="100" dirty="0">
                          <a:effectLst/>
                        </a:rPr>
                        <a:t>8</a:t>
                      </a:r>
                      <a:endParaRPr lang="zh-CN" altLang="en-US" sz="1800" kern="100" dirty="0">
                        <a:effectLst/>
                        <a:latin typeface="Times New Roman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332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Pl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F7915"/>
      </a:hlink>
      <a:folHlink>
        <a:srgbClr val="9966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09B7AB-6D4F-45DE-BE54-BEF364C3A0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MarketingPlan</Template>
  <TotalTime>0</TotalTime>
  <Words>1797</Words>
  <Application>Microsoft Office PowerPoint</Application>
  <PresentationFormat>全屏显示(4:3)</PresentationFormat>
  <Paragraphs>370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华文宋体</vt:lpstr>
      <vt:lpstr>宋体</vt:lpstr>
      <vt:lpstr>微软雅黑</vt:lpstr>
      <vt:lpstr>Arial</vt:lpstr>
      <vt:lpstr>Calibri</vt:lpstr>
      <vt:lpstr>Times New Roman</vt:lpstr>
      <vt:lpstr>Tw Cen MT</vt:lpstr>
      <vt:lpstr>Wingdings</vt:lpstr>
      <vt:lpstr>Wingdings 2</vt:lpstr>
      <vt:lpstr>MarketingPlan</vt:lpstr>
      <vt:lpstr>   第2章 信息编码与数据类型</vt:lpstr>
      <vt:lpstr>2.2 二进制与信息编码</vt:lpstr>
      <vt:lpstr>二进制与信息编码</vt:lpstr>
      <vt:lpstr>二进制与信息编码</vt:lpstr>
      <vt:lpstr>二进制与信息编码</vt:lpstr>
      <vt:lpstr>二进制与信息编码</vt:lpstr>
      <vt:lpstr>2.3 标识符和关键字</vt:lpstr>
      <vt:lpstr>标识符和关键字</vt:lpstr>
      <vt:lpstr>2.4 基本数据类型</vt:lpstr>
      <vt:lpstr>基本数据类型</vt:lpstr>
      <vt:lpstr>基本数据类型</vt:lpstr>
      <vt:lpstr>2.5 常量</vt:lpstr>
      <vt:lpstr>常量</vt:lpstr>
      <vt:lpstr>常量</vt:lpstr>
      <vt:lpstr>常量</vt:lpstr>
      <vt:lpstr>字符串常量</vt:lpstr>
      <vt:lpstr>常量</vt:lpstr>
      <vt:lpstr>2.6 变量</vt:lpstr>
      <vt:lpstr>变量</vt:lpstr>
      <vt:lpstr>变量</vt:lpstr>
      <vt:lpstr>变量初始化、变量赋值</vt:lpstr>
      <vt:lpstr>变量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2017-04-10T09:29:43Z</dcterms:created>
  <dcterms:modified xsi:type="dcterms:W3CDTF">2024-10-07T05:55:25Z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TC101079699990</vt:lpwstr>
  </property>
</Properties>
</file>