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6"/>
  </p:notesMasterIdLst>
  <p:handoutMasterIdLst>
    <p:handoutMasterId r:id="rId37"/>
  </p:handoutMasterIdLst>
  <p:sldIdLst>
    <p:sldId id="374" r:id="rId2"/>
    <p:sldId id="319" r:id="rId3"/>
    <p:sldId id="342" r:id="rId4"/>
    <p:sldId id="341" r:id="rId5"/>
    <p:sldId id="343" r:id="rId6"/>
    <p:sldId id="372" r:id="rId7"/>
    <p:sldId id="373" r:id="rId8"/>
    <p:sldId id="346" r:id="rId9"/>
    <p:sldId id="347" r:id="rId10"/>
    <p:sldId id="345" r:id="rId11"/>
    <p:sldId id="350" r:id="rId12"/>
    <p:sldId id="348" r:id="rId13"/>
    <p:sldId id="351" r:id="rId14"/>
    <p:sldId id="352" r:id="rId15"/>
    <p:sldId id="353" r:id="rId16"/>
    <p:sldId id="354" r:id="rId17"/>
    <p:sldId id="355" r:id="rId18"/>
    <p:sldId id="356" r:id="rId19"/>
    <p:sldId id="349" r:id="rId20"/>
    <p:sldId id="357" r:id="rId21"/>
    <p:sldId id="358" r:id="rId22"/>
    <p:sldId id="359" r:id="rId23"/>
    <p:sldId id="360" r:id="rId24"/>
    <p:sldId id="361" r:id="rId25"/>
    <p:sldId id="362" r:id="rId26"/>
    <p:sldId id="363" r:id="rId27"/>
    <p:sldId id="364" r:id="rId28"/>
    <p:sldId id="375" r:id="rId29"/>
    <p:sldId id="366" r:id="rId30"/>
    <p:sldId id="367" r:id="rId31"/>
    <p:sldId id="368" r:id="rId32"/>
    <p:sldId id="369" r:id="rId33"/>
    <p:sldId id="370" r:id="rId34"/>
    <p:sldId id="371" r:id="rId35"/>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a:lstStyle/>
          <a:p>
            <a:fld id="{A7959C71-B73A-49FF-9308-B24F710812B5}" type="datetimeFigureOut">
              <a:rPr lang="en-US" smtClean="0"/>
              <a:t>10/7/2024</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p>
            <a:fld id="{D6790D8E-0C56-4F61-9B17-7A387442778A}" type="slidenum">
              <a:rPr lang="en-US" smtClean="0"/>
              <a:t>‹#›</a:t>
            </a:fld>
            <a:endParaRPr lang="en-US" dirty="0"/>
          </a:p>
        </p:txBody>
      </p:sp>
    </p:spTree>
    <p:extLst>
      <p:ext uri="{BB962C8B-B14F-4D97-AF65-F5344CB8AC3E}">
        <p14:creationId xmlns:p14="http://schemas.microsoft.com/office/powerpoint/2010/main" val="1094799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a:lstStyle/>
          <a:p>
            <a:fld id="{5468FC2B-D455-4AC4-9C5E-9317124768F4}" type="datetimeFigureOut">
              <a:rPr lang="en-US" smtClean="0"/>
              <a:t>10/7/2024</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1"/>
              <a:t>Click to edit Master text styles</a:t>
            </a:r>
            <a:endParaRPr lang="en-US"/>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p>
            <a:fld id="{1399807D-D128-4837-BF84-5EA633F317AE}" type="slidenum">
              <a:rPr lang="en-US" smtClean="0"/>
              <a:t>‹#›</a:t>
            </a:fld>
            <a:endParaRPr lang="en-US" dirty="0"/>
          </a:p>
        </p:txBody>
      </p:sp>
    </p:spTree>
    <p:extLst>
      <p:ext uri="{BB962C8B-B14F-4D97-AF65-F5344CB8AC3E}">
        <p14:creationId xmlns:p14="http://schemas.microsoft.com/office/powerpoint/2010/main" val="247044895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userDrawn="1"/>
        </p:nvSpPr>
        <p:spPr>
          <a:xfrm>
            <a:off x="18320" y="5733256"/>
            <a:ext cx="2249424" cy="11053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r>
              <a:rPr lang="zh-CN" altLang="en-US" sz="3600" dirty="0">
                <a:latin typeface="微软雅黑" panose="020B0503020204020204" pitchFamily="34" charset="-122"/>
                <a:ea typeface="微软雅黑" panose="020B0503020204020204" pitchFamily="34" charset="-122"/>
              </a:rPr>
              <a:t>第</a:t>
            </a:r>
            <a:r>
              <a:rPr lang="en-US" altLang="zh-CN" sz="3600" dirty="0">
                <a:latin typeface="微软雅黑" panose="020B0503020204020204" pitchFamily="34" charset="-122"/>
                <a:ea typeface="微软雅黑" panose="020B0503020204020204" pitchFamily="34" charset="-122"/>
              </a:rPr>
              <a:t>3</a:t>
            </a:r>
            <a:r>
              <a:rPr lang="zh-CN" altLang="en-US" sz="3600" dirty="0">
                <a:latin typeface="微软雅黑" panose="020B0503020204020204" pitchFamily="34" charset="-122"/>
                <a:ea typeface="微软雅黑" panose="020B0503020204020204" pitchFamily="34" charset="-122"/>
              </a:rPr>
              <a:t>章</a:t>
            </a:r>
            <a:endParaRPr lang="en-US" sz="3600" dirty="0">
              <a:latin typeface="微软雅黑" panose="020B0503020204020204" pitchFamily="34" charset="-122"/>
              <a:ea typeface="微软雅黑" panose="020B0503020204020204" pitchFamily="34" charset="-122"/>
            </a:endParaRPr>
          </a:p>
        </p:txBody>
      </p:sp>
      <p:sp>
        <p:nvSpPr>
          <p:cNvPr id="11" name="Rectangle 10"/>
          <p:cNvSpPr/>
          <p:nvPr/>
        </p:nvSpPr>
        <p:spPr>
          <a:xfrm>
            <a:off x="2241600" y="5733256"/>
            <a:ext cx="6876256" cy="109616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r>
              <a:rPr lang="zh-CN" altLang="en-US" sz="2800" dirty="0"/>
              <a:t>东北大学计算机学院</a:t>
            </a:r>
            <a:endParaRPr lang="en-US" altLang="zh-CN" sz="2800" dirty="0"/>
          </a:p>
          <a:p>
            <a:pPr algn="ctr"/>
            <a:r>
              <a:rPr lang="en-US" altLang="zh-CN" sz="2800" dirty="0"/>
              <a:t>《</a:t>
            </a:r>
            <a:r>
              <a:rPr lang="zh-CN" altLang="en-US" sz="2800" dirty="0"/>
              <a:t>高级语言程序设计课程组</a:t>
            </a:r>
            <a:r>
              <a:rPr lang="en-US" altLang="zh-CN" sz="2800" dirty="0"/>
              <a:t>》</a:t>
            </a:r>
            <a:endParaRPr lang="en-US" sz="2800" dirty="0"/>
          </a:p>
        </p:txBody>
      </p:sp>
      <p:sp>
        <p:nvSpPr>
          <p:cNvPr id="17" name="Footer Placeholder 16"/>
          <p:cNvSpPr>
            <a:spLocks noGrp="1"/>
          </p:cNvSpPr>
          <p:nvPr>
            <p:ph type="ftr" sz="quarter" idx="11"/>
          </p:nvPr>
        </p:nvSpPr>
        <p:spPr>
          <a:xfrm>
            <a:off x="2085393" y="236538"/>
            <a:ext cx="5867400" cy="365125"/>
          </a:xfrm>
          <a:prstGeom prst="rect">
            <a:avLst/>
          </a:prstGeo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F82E0A0-C266-4798-8C8F-B9F91E9DA37E}" type="slidenum">
              <a:rPr lang="en-US" smtClean="0">
                <a:solidFill>
                  <a:schemeClr val="tx2"/>
                </a:solidFill>
              </a:rPr>
              <a:t>‹#›</a:t>
            </a:fld>
            <a:endParaRPr lang="en-US" dirty="0">
              <a:solidFill>
                <a:schemeClr val="tx2"/>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4581128"/>
          </a:xfrm>
          <a:prstGeom prst="rect">
            <a:avLst/>
          </a:prstGeom>
          <a:ln>
            <a:noFill/>
          </a:ln>
          <a:effectLst>
            <a:outerShdw blurRad="190500" algn="tl" rotWithShape="0">
              <a:srgbClr val="000000">
                <a:alpha val="70000"/>
              </a:srgbClr>
            </a:outerShdw>
          </a:effectLst>
        </p:spPr>
      </p:pic>
      <p:sp>
        <p:nvSpPr>
          <p:cNvPr id="3" name="文本框 2"/>
          <p:cNvSpPr txBox="1"/>
          <p:nvPr userDrawn="1"/>
        </p:nvSpPr>
        <p:spPr>
          <a:xfrm>
            <a:off x="67172" y="4906748"/>
            <a:ext cx="9050684" cy="830997"/>
          </a:xfrm>
          <a:prstGeom prst="rect">
            <a:avLst/>
          </a:prstGeom>
          <a:noFill/>
        </p:spPr>
        <p:txBody>
          <a:bodyPr wrap="square" rtlCol="0">
            <a:spAutoFit/>
          </a:bodyPr>
          <a:lstStyle/>
          <a:p>
            <a:pPr algn="ctr"/>
            <a:r>
              <a:rPr lang="en-US" altLang="zh-CN" sz="4800" dirty="0">
                <a:solidFill>
                  <a:schemeClr val="bg1"/>
                </a:solidFill>
                <a:latin typeface="微软雅黑" panose="020B0503020204020204" pitchFamily="34" charset="-122"/>
                <a:ea typeface="微软雅黑" panose="020B0503020204020204" pitchFamily="34" charset="-122"/>
              </a:rPr>
              <a:t>C</a:t>
            </a:r>
            <a:r>
              <a:rPr lang="zh-CN" altLang="en-US" sz="4800" dirty="0">
                <a:solidFill>
                  <a:schemeClr val="bg1"/>
                </a:solidFill>
                <a:latin typeface="微软雅黑" panose="020B0503020204020204" pitchFamily="34" charset="-122"/>
                <a:ea typeface="微软雅黑" panose="020B0503020204020204" pitchFamily="34" charset="-122"/>
              </a:rPr>
              <a:t>语言程序设计基础（第三版）</a:t>
            </a: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4" name="Rectangle 2"/>
          <p:cNvSpPr>
            <a:spLocks noGrp="1"/>
          </p:cNvSpPr>
          <p:nvPr>
            <p:ph type="title"/>
          </p:nvPr>
        </p:nvSpPr>
        <p:spPr/>
        <p:txBody>
          <a:bodyPr>
            <a:noAutofit/>
          </a:bodyPr>
          <a:lstStyle>
            <a:lvl1pPr>
              <a:defRPr sz="4400">
                <a:solidFill>
                  <a:schemeClr val="tx1"/>
                </a:solidFill>
                <a:latin typeface="微软雅黑" panose="020B0503020204020204" pitchFamily="34" charset="-122"/>
                <a:ea typeface="微软雅黑" panose="020B0503020204020204" pitchFamily="34" charset="-122"/>
              </a:defRPr>
            </a:lvl1pPr>
          </a:lstStyle>
          <a:p>
            <a:r>
              <a:rPr lang="en-US" noProof="1"/>
              <a:t>Click to edit Master title style</a:t>
            </a:r>
            <a:endParaRPr lang="en-US" dirty="0"/>
          </a:p>
        </p:txBody>
      </p:sp>
      <p:sp>
        <p:nvSpPr>
          <p:cNvPr id="12" name="Rectangle 3"/>
          <p:cNvSpPr>
            <a:spLocks noGrp="1"/>
          </p:cNvSpPr>
          <p:nvPr>
            <p:ph type="body" idx="1"/>
          </p:nvPr>
        </p:nvSpPr>
        <p:spPr>
          <a:xfrm>
            <a:off x="612648" y="1628800"/>
            <a:ext cx="8153400" cy="4497680"/>
          </a:xfrm>
        </p:spPr>
        <p:txBody>
          <a:bodyPr/>
          <a:lstStyle>
            <a:lvl1pPr>
              <a:spcBef>
                <a:spcPts val="1200"/>
              </a:spcBef>
              <a:defRPr sz="3200">
                <a:latin typeface="微软雅黑" panose="020B0503020204020204" pitchFamily="34" charset="-122"/>
                <a:ea typeface="微软雅黑" panose="020B0503020204020204" pitchFamily="34" charset="-122"/>
              </a:defRPr>
            </a:lvl1pPr>
            <a:lvl2pPr>
              <a:spcBef>
                <a:spcPts val="1200"/>
              </a:spcBef>
              <a:defRPr sz="2800">
                <a:latin typeface="微软雅黑" panose="020B0503020204020204" pitchFamily="34" charset="-122"/>
                <a:ea typeface="微软雅黑" panose="020B0503020204020204" pitchFamily="34" charset="-122"/>
              </a:defRPr>
            </a:lvl2pPr>
            <a:lvl3pPr>
              <a:spcBef>
                <a:spcPts val="1200"/>
              </a:spcBef>
              <a:defRPr sz="2400">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noProof="1"/>
              <a:t>Click to edit Master text styles</a:t>
            </a:r>
          </a:p>
          <a:p>
            <a:pPr lvl="1"/>
            <a:r>
              <a:rPr lang="en-US" altLang="zh-CN" noProof="1"/>
              <a:t>Second level</a:t>
            </a:r>
          </a:p>
          <a:p>
            <a:pPr lvl="2"/>
            <a:r>
              <a:rPr lang="en-US" altLang="zh-CN" noProof="1"/>
              <a:t>Third level</a:t>
            </a:r>
          </a:p>
        </p:txBody>
      </p:sp>
      <p:sp>
        <p:nvSpPr>
          <p:cNvPr id="19" name="Rectangle 6"/>
          <p:cNvSpPr>
            <a:spLocks noGrp="1"/>
          </p:cNvSpPr>
          <p:nvPr>
            <p:ph type="sldNum" sz="quarter" idx="12"/>
          </p:nvPr>
        </p:nvSpPr>
        <p:spPr/>
        <p:txBody>
          <a:bodyPr/>
          <a:lstStyle/>
          <a:p>
            <a:fld id="{50935222-B196-4F9B-9AEC-1292459A754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Title and 2-Column Tex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a:solidFill>
                  <a:schemeClr val="tx1"/>
                </a:solidFill>
                <a:latin typeface="微软雅黑" panose="020B0503020204020204" pitchFamily="34" charset="-122"/>
                <a:ea typeface="微软雅黑" panose="020B0503020204020204" pitchFamily="34" charset="-122"/>
              </a:defRPr>
            </a:lvl1pPr>
          </a:lstStyle>
          <a:p>
            <a:r>
              <a:rPr lang="en-US" noProof="1"/>
              <a:t>Click to edit Master title style</a:t>
            </a:r>
            <a:endParaRPr lang="en-US" dirty="0"/>
          </a:p>
        </p:txBody>
      </p:sp>
      <p:sp>
        <p:nvSpPr>
          <p:cNvPr id="3" name="Rectangle 3"/>
          <p:cNvSpPr>
            <a:spLocks noGrp="1"/>
          </p:cNvSpPr>
          <p:nvPr>
            <p:ph type="body" sz="half" idx="1"/>
          </p:nvPr>
        </p:nvSpPr>
        <p:spPr>
          <a:xfrm>
            <a:off x="457200" y="1600200"/>
            <a:ext cx="4038600" cy="4525963"/>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noProof="1"/>
              <a:t>Click to edit Master text styles</a:t>
            </a:r>
          </a:p>
          <a:p>
            <a:pPr lvl="1"/>
            <a:r>
              <a:rPr lang="en-US" altLang="zh-CN" noProof="1"/>
              <a:t>Second level</a:t>
            </a:r>
          </a:p>
          <a:p>
            <a:pPr lvl="2"/>
            <a:r>
              <a:rPr lang="en-US" altLang="zh-CN" noProof="1"/>
              <a:t>Third level</a:t>
            </a:r>
          </a:p>
        </p:txBody>
      </p:sp>
      <p:sp>
        <p:nvSpPr>
          <p:cNvPr id="4" name="Rectangle 4"/>
          <p:cNvSpPr>
            <a:spLocks noGrp="1"/>
          </p:cNvSpPr>
          <p:nvPr>
            <p:ph type="body" sz="half" idx="2"/>
          </p:nvPr>
        </p:nvSpPr>
        <p:spPr>
          <a:xfrm>
            <a:off x="4648200" y="1600200"/>
            <a:ext cx="4038600" cy="4525963"/>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noProof="1"/>
              <a:t>Click to edit Master text styles</a:t>
            </a:r>
          </a:p>
          <a:p>
            <a:pPr lvl="1"/>
            <a:r>
              <a:rPr lang="en-US" altLang="zh-CN" noProof="1"/>
              <a:t>Second level</a:t>
            </a:r>
          </a:p>
          <a:p>
            <a:pPr lvl="2"/>
            <a:r>
              <a:rPr lang="en-US" altLang="zh-CN" noProof="1"/>
              <a:t>Third level</a:t>
            </a:r>
          </a:p>
        </p:txBody>
      </p:sp>
      <p:sp>
        <p:nvSpPr>
          <p:cNvPr id="7" name="Rectangle 7"/>
          <p:cNvSpPr>
            <a:spLocks noGrp="1"/>
          </p:cNvSpPr>
          <p:nvPr>
            <p:ph type="sldNum" sz="quarter" idx="12"/>
          </p:nvPr>
        </p:nvSpPr>
        <p:spPr/>
        <p:txBody>
          <a:bodyPr/>
          <a:lstStyle/>
          <a:p>
            <a:fld id="{20FD475A-FCA3-4B41-B368-0F71602C96B4}"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ltLang="zh-CN" dirty="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ltLang="zh-CN" dirty="0"/>
              <a:t>Click to edit Master text styles</a:t>
            </a:r>
          </a:p>
          <a:p>
            <a:pPr lvl="1"/>
            <a:r>
              <a:rPr lang="en-US" altLang="zh-CN" dirty="0"/>
              <a:t>Second level</a:t>
            </a:r>
          </a:p>
          <a:p>
            <a:pPr lvl="2"/>
            <a:r>
              <a:rPr lang="en-US" altLang="zh-CN" dirty="0"/>
              <a:t>Third level</a:t>
            </a:r>
          </a:p>
        </p:txBody>
      </p:sp>
      <p:sp>
        <p:nvSpPr>
          <p:cNvPr id="7" name="Rectangle 6"/>
          <p:cNvSpPr/>
          <p:nvPr/>
        </p:nvSpPr>
        <p:spPr>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
        <p:nvSpPr>
          <p:cNvPr id="2" name="文本框 1"/>
          <p:cNvSpPr txBox="1"/>
          <p:nvPr userDrawn="1"/>
        </p:nvSpPr>
        <p:spPr>
          <a:xfrm>
            <a:off x="508575" y="6330806"/>
            <a:ext cx="4042410" cy="337185"/>
          </a:xfrm>
          <a:prstGeom prst="rect">
            <a:avLst/>
          </a:prstGeom>
          <a:noFill/>
        </p:spPr>
        <p:txBody>
          <a:bodyPr wrap="none" rtlCol="0">
            <a:spAutoFit/>
          </a:bodyPr>
          <a:lstStyle/>
          <a:p>
            <a:r>
              <a:rPr lang="en-US" altLang="zh-CN" sz="1600" dirty="0">
                <a:solidFill>
                  <a:schemeClr val="tx1">
                    <a:lumMod val="50000"/>
                    <a:lumOff val="50000"/>
                  </a:schemeClr>
                </a:solidFill>
              </a:rPr>
              <a:t>C</a:t>
            </a:r>
            <a:r>
              <a:rPr lang="zh-CN" altLang="en-US" sz="1600" dirty="0">
                <a:solidFill>
                  <a:schemeClr val="tx1">
                    <a:lumMod val="50000"/>
                    <a:lumOff val="50000"/>
                  </a:schemeClr>
                </a:solidFill>
              </a:rPr>
              <a:t>语言程序设计基础（第三版）</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第</a:t>
            </a:r>
            <a:r>
              <a:rPr lang="en-US" altLang="zh-CN" sz="1600" dirty="0">
                <a:solidFill>
                  <a:schemeClr val="tx1">
                    <a:lumMod val="50000"/>
                    <a:lumOff val="50000"/>
                  </a:schemeClr>
                </a:solidFill>
              </a:rPr>
              <a:t>3</a:t>
            </a:r>
            <a:r>
              <a:rPr lang="zh-CN" altLang="en-US" sz="1600" dirty="0">
                <a:solidFill>
                  <a:schemeClr val="tx1">
                    <a:lumMod val="50000"/>
                    <a:lumOff val="50000"/>
                  </a:schemeClr>
                </a:solidFill>
              </a:rPr>
              <a:t>章</a:t>
            </a:r>
          </a:p>
        </p:txBody>
      </p:sp>
      <p:sp>
        <p:nvSpPr>
          <p:cNvPr id="4" name="文本框 3"/>
          <p:cNvSpPr txBox="1"/>
          <p:nvPr userDrawn="1"/>
        </p:nvSpPr>
        <p:spPr>
          <a:xfrm>
            <a:off x="4283968" y="6330806"/>
            <a:ext cx="468052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lumMod val="50000"/>
                    <a:lumOff val="50000"/>
                  </a:schemeClr>
                </a:solidFill>
              </a:rPr>
              <a:t>东北大学计算机学院</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高级语言程序设计课程组</a:t>
            </a:r>
            <a:r>
              <a:rPr lang="en-US" altLang="zh-CN" sz="1600" dirty="0">
                <a:solidFill>
                  <a:schemeClr val="tx1">
                    <a:lumMod val="50000"/>
                    <a:lumOff val="50000"/>
                  </a:schemeClr>
                </a:solidFill>
              </a:rPr>
              <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1" latinLnBrk="0" hangingPunct="1">
        <a:spcBef>
          <a:spcPct val="0"/>
        </a:spcBef>
        <a:buNone/>
        <a:defRPr sz="4400" kern="1200">
          <a:solidFill>
            <a:schemeClr val="tx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defRPr>
      </a:lvl1pPr>
    </p:titleStyle>
    <p:bodyStyle>
      <a:lvl1pPr marL="320040" indent="-320040" algn="l" rtl="0" eaLnBrk="1" latinLnBrk="0" hangingPunct="1">
        <a:spcBef>
          <a:spcPts val="1200"/>
        </a:spcBef>
        <a:spcAft>
          <a:spcPts val="600"/>
        </a:spcAft>
        <a:buClr>
          <a:schemeClr val="accent2"/>
        </a:buClr>
        <a:buSzPct val="60000"/>
        <a:buFont typeface="Wingdings" panose="0500000000000000000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spcBef>
          <a:spcPts val="1200"/>
        </a:spcBef>
        <a:spcAft>
          <a:spcPts val="600"/>
        </a:spcAft>
        <a:buClr>
          <a:schemeClr val="accent1"/>
        </a:buClr>
        <a:buSzPct val="70000"/>
        <a:buFont typeface="Wingdings 2" panose="05020102010507070707"/>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914400" indent="-228600" algn="l" rtl="0" eaLnBrk="1" latinLnBrk="0" hangingPunct="1">
        <a:spcBef>
          <a:spcPts val="1200"/>
        </a:spcBef>
        <a:spcAft>
          <a:spcPts val="600"/>
        </a:spcAft>
        <a:buClr>
          <a:schemeClr val="accent2"/>
        </a:buClr>
        <a:buSzPct val="75000"/>
        <a:buFont typeface="Wingdings" panose="0500000000000000000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371600" indent="-228600" algn="l" rtl="0" eaLnBrk="1" latinLnBrk="0" hangingPunct="1">
        <a:spcBef>
          <a:spcPts val="400"/>
        </a:spcBef>
        <a:buClr>
          <a:schemeClr val="accent3"/>
        </a:buClr>
        <a:buSzPct val="75000"/>
        <a:buFont typeface="Wingdings" panose="0500000000000000000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828800" indent="-228600" algn="l" rtl="0" eaLnBrk="1" latinLnBrk="0" hangingPunct="1">
        <a:spcBef>
          <a:spcPts val="400"/>
        </a:spcBef>
        <a:buClr>
          <a:schemeClr val="accent4"/>
        </a:buClr>
        <a:buSzPct val="65000"/>
        <a:buFont typeface="Wingdings" panose="0500000000000000000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103120" indent="-228600" algn="l" rtl="0" eaLnBrk="1" latinLnBrk="0" hangingPunct="1">
        <a:spcBef>
          <a:spcPct val="20000"/>
        </a:spcBef>
        <a:buClr>
          <a:schemeClr val="accent1"/>
        </a:buClr>
        <a:buFont typeface="Wingdings" panose="05000000000000000000"/>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6F919-FD10-F115-5085-E13215630FF6}"/>
              </a:ext>
            </a:extLst>
          </p:cNvPr>
          <p:cNvSpPr>
            <a:spLocks noGrp="1"/>
          </p:cNvSpPr>
          <p:nvPr>
            <p:ph type="title"/>
          </p:nvPr>
        </p:nvSpPr>
        <p:spPr>
          <a:xfrm>
            <a:off x="609600" y="2222376"/>
            <a:ext cx="8153400" cy="990600"/>
          </a:xfrm>
        </p:spPr>
        <p:txBody>
          <a:bodyPr/>
          <a:lstStyle/>
          <a:p>
            <a:r>
              <a:rPr lang="zh-CN" altLang="en-US" dirty="0"/>
              <a:t>   第</a:t>
            </a:r>
            <a:r>
              <a:rPr lang="en-US" altLang="zh-CN" dirty="0"/>
              <a:t>3</a:t>
            </a:r>
            <a:r>
              <a:rPr lang="zh-CN" altLang="en-US" dirty="0"/>
              <a:t>章 基本运算与顺序结构</a:t>
            </a:r>
          </a:p>
        </p:txBody>
      </p:sp>
    </p:spTree>
    <p:extLst>
      <p:ext uri="{BB962C8B-B14F-4D97-AF65-F5344CB8AC3E}">
        <p14:creationId xmlns:p14="http://schemas.microsoft.com/office/powerpoint/2010/main" val="3481358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算术运算</a:t>
            </a:r>
          </a:p>
        </p:txBody>
      </p:sp>
      <p:sp>
        <p:nvSpPr>
          <p:cNvPr id="3" name="文本占位符 2"/>
          <p:cNvSpPr>
            <a:spLocks noGrp="1"/>
          </p:cNvSpPr>
          <p:nvPr>
            <p:ph type="body" idx="1"/>
          </p:nvPr>
        </p:nvSpPr>
        <p:spPr/>
        <p:txBody>
          <a:bodyPr>
            <a:normAutofit fontScale="90000"/>
          </a:bodyPr>
          <a:lstStyle/>
          <a:p>
            <a:r>
              <a:rPr lang="zh-CN" altLang="en-US" dirty="0"/>
              <a:t>复合赋值运算</a:t>
            </a:r>
          </a:p>
          <a:p>
            <a:pPr lvl="1"/>
            <a:r>
              <a:rPr lang="zh-CN" altLang="en-US" dirty="0"/>
              <a:t>C语言允许在赋值运算符“=”之前加上其它运算符以构成复合的赋值运算符。凡是双目运算符，都可以和赋值运算符一起组合成复合的赋值运算符。</a:t>
            </a:r>
          </a:p>
          <a:p>
            <a:pPr lvl="0"/>
            <a:r>
              <a:rPr lang="zh-CN" altLang="en-US" dirty="0"/>
              <a:t>示例</a:t>
            </a:r>
          </a:p>
          <a:p>
            <a:pPr lvl="1"/>
            <a:r>
              <a:rPr lang="zh-CN" altLang="en-US" dirty="0"/>
              <a:t>a+=5；        </a:t>
            </a:r>
            <a:r>
              <a:rPr lang="en-US" altLang="zh-CN" dirty="0"/>
              <a:t>//</a:t>
            </a:r>
            <a:r>
              <a:rPr lang="zh-CN" altLang="en-US" dirty="0"/>
              <a:t>等价于</a:t>
            </a:r>
            <a:r>
              <a:rPr lang="en-US" altLang="zh-CN" dirty="0"/>
              <a:t>a=a+5;</a:t>
            </a:r>
            <a:endParaRPr lang="zh-CN" altLang="en-US" dirty="0"/>
          </a:p>
          <a:p>
            <a:pPr lvl="1"/>
            <a:r>
              <a:rPr lang="zh-CN" altLang="en-US" dirty="0"/>
              <a:t>a*=b+5；    </a:t>
            </a:r>
            <a:r>
              <a:rPr lang="en-US" altLang="zh-CN" dirty="0"/>
              <a:t>//</a:t>
            </a:r>
            <a:r>
              <a:rPr lang="zh-CN" altLang="en-US" dirty="0"/>
              <a:t>等价于</a:t>
            </a:r>
            <a:r>
              <a:rPr lang="en-US" altLang="zh-CN" dirty="0"/>
              <a:t>a=a*(b+5);</a:t>
            </a:r>
            <a:endParaRPr lang="zh-CN" altLang="en-US" dirty="0"/>
          </a:p>
          <a:p>
            <a:pPr lvl="1"/>
            <a:r>
              <a:rPr lang="zh-CN" altLang="en-US" dirty="0"/>
              <a:t>a+=a-=a*a；</a:t>
            </a:r>
            <a:r>
              <a:rPr lang="en-US" altLang="zh-CN" dirty="0"/>
              <a:t> //</a:t>
            </a:r>
            <a:r>
              <a:rPr lang="zh-CN" altLang="en-US" dirty="0"/>
              <a:t>等价于a=</a:t>
            </a:r>
            <a:r>
              <a:rPr lang="en-US" altLang="zh-CN" dirty="0"/>
              <a:t>a+(</a:t>
            </a:r>
            <a:r>
              <a:rPr lang="zh-CN" altLang="en-US" dirty="0"/>
              <a:t>a=</a:t>
            </a:r>
            <a:r>
              <a:rPr lang="en-US" altLang="zh-CN" dirty="0"/>
              <a:t>a-</a:t>
            </a:r>
            <a:r>
              <a:rPr lang="zh-CN" altLang="en-US" dirty="0"/>
              <a:t>a*a</a:t>
            </a:r>
            <a:r>
              <a:rPr lang="en-US" altLang="zh-CN" dirty="0"/>
              <a:t>)</a:t>
            </a:r>
            <a:r>
              <a:rPr lang="zh-CN" alt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3.5 </a:t>
            </a:r>
            <a:r>
              <a:rPr lang="zh-CN" altLang="en-US" dirty="0"/>
              <a:t>字符运算</a:t>
            </a:r>
          </a:p>
        </p:txBody>
      </p:sp>
      <p:sp>
        <p:nvSpPr>
          <p:cNvPr id="3" name="文本占位符 2"/>
          <p:cNvSpPr>
            <a:spLocks noGrp="1"/>
          </p:cNvSpPr>
          <p:nvPr>
            <p:ph type="body" idx="1"/>
          </p:nvPr>
        </p:nvSpPr>
        <p:spPr/>
        <p:txBody>
          <a:bodyPr/>
          <a:lstStyle/>
          <a:p>
            <a:r>
              <a:rPr lang="zh-CN" altLang="en-US"/>
              <a:t>无论表现形式是ASCII码字符、宽字节字符还是统一编码字符，字符的本质是使用一个整数标识一个字符。</a:t>
            </a:r>
          </a:p>
          <a:p>
            <a:r>
              <a:rPr lang="zh-CN" altLang="en-US"/>
              <a:t>字符数据作为一个整数，可以参与所有整型数据的运算操作。</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字符运算</a:t>
            </a:r>
          </a:p>
        </p:txBody>
      </p:sp>
      <p:sp>
        <p:nvSpPr>
          <p:cNvPr id="3" name="文本占位符 2"/>
          <p:cNvSpPr>
            <a:spLocks noGrp="1"/>
          </p:cNvSpPr>
          <p:nvPr>
            <p:ph type="body" idx="1"/>
          </p:nvPr>
        </p:nvSpPr>
        <p:spPr/>
        <p:txBody>
          <a:bodyPr/>
          <a:lstStyle/>
          <a:p>
            <a:r>
              <a:rPr lang="zh-CN" altLang="en-US"/>
              <a:t>例3-8 编写程序，将读入的一个大写英文字母转换为一个小写英文字母。</a:t>
            </a:r>
          </a:p>
        </p:txBody>
      </p:sp>
      <p:sp>
        <p:nvSpPr>
          <p:cNvPr id="4" name="矩形 3"/>
          <p:cNvSpPr/>
          <p:nvPr/>
        </p:nvSpPr>
        <p:spPr>
          <a:xfrm>
            <a:off x="100137" y="2755320"/>
            <a:ext cx="4752528" cy="313817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方法一：算术计算实现</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#include &lt;</a:t>
            </a:r>
            <a:r>
              <a:rPr lang="en-US" altLang="zh-CN" dirty="0" err="1">
                <a:latin typeface="微软雅黑" panose="020B0503020204020204" pitchFamily="34" charset="-122"/>
                <a:ea typeface="微软雅黑" panose="020B0503020204020204" pitchFamily="34" charset="-122"/>
              </a:rPr>
              <a:t>stdio.h</a:t>
            </a:r>
            <a:r>
              <a:rPr lang="en-US" altLang="zh-CN" dirty="0">
                <a:latin typeface="微软雅黑" panose="020B0503020204020204" pitchFamily="34" charset="-122"/>
                <a:ea typeface="微软雅黑" panose="020B0503020204020204" pitchFamily="34" charset="-122"/>
              </a:rPr>
              <a:t>&gt;</a:t>
            </a:r>
          </a:p>
          <a:p>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main()</a:t>
            </a:r>
          </a:p>
          <a:p>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char c='A';</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n=0;</a:t>
            </a:r>
          </a:p>
          <a:p>
            <a:r>
              <a:rPr lang="en-US" altLang="zh-CN" dirty="0">
                <a:latin typeface="微软雅黑" panose="020B0503020204020204" pitchFamily="34" charset="-122"/>
                <a:ea typeface="微软雅黑" panose="020B0503020204020204" pitchFamily="34" charset="-122"/>
              </a:rPr>
              <a:t>    c=</a:t>
            </a:r>
            <a:r>
              <a:rPr lang="en-US" altLang="zh-CN" dirty="0" err="1">
                <a:latin typeface="微软雅黑" panose="020B0503020204020204" pitchFamily="34" charset="-122"/>
                <a:ea typeface="微软雅黑" panose="020B0503020204020204" pitchFamily="34" charset="-122"/>
              </a:rPr>
              <a:t>getchar</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读入大写写英文字母</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n=c+32;      </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printf</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n%c</a:t>
            </a:r>
            <a:r>
              <a:rPr lang="en-US" altLang="zh-CN" dirty="0">
                <a:latin typeface="微软雅黑" panose="020B0503020204020204" pitchFamily="34" charset="-122"/>
                <a:ea typeface="微软雅黑" panose="020B0503020204020204" pitchFamily="34" charset="-122"/>
              </a:rPr>
              <a:t>",n); /*</a:t>
            </a:r>
            <a:r>
              <a:rPr lang="en-US" altLang="zh-CN" dirty="0" err="1">
                <a:latin typeface="微软雅黑" panose="020B0503020204020204" pitchFamily="34" charset="-122"/>
                <a:ea typeface="微软雅黑" panose="020B0503020204020204" pitchFamily="34" charset="-122"/>
              </a:rPr>
              <a:t>输出小写英文字母</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rPr>
              <a:t>return 0;</a:t>
            </a:r>
          </a:p>
          <a:p>
            <a:r>
              <a:rPr lang="en-US" altLang="zh-CN" dirty="0">
                <a:latin typeface="微软雅黑" panose="020B0503020204020204" pitchFamily="34" charset="-122"/>
                <a:ea typeface="微软雅黑" panose="020B0503020204020204" pitchFamily="34" charset="-122"/>
              </a:rPr>
              <a:t>}</a:t>
            </a:r>
          </a:p>
        </p:txBody>
      </p:sp>
      <p:sp>
        <p:nvSpPr>
          <p:cNvPr id="5" name="矩形 4"/>
          <p:cNvSpPr/>
          <p:nvPr/>
        </p:nvSpPr>
        <p:spPr>
          <a:xfrm>
            <a:off x="4852665" y="2755320"/>
            <a:ext cx="4147820" cy="313817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方法二：转换函数调用实现</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#include &lt;</a:t>
            </a:r>
            <a:r>
              <a:rPr lang="en-US" altLang="zh-CN" dirty="0" err="1">
                <a:latin typeface="微软雅黑" panose="020B0503020204020204" pitchFamily="34" charset="-122"/>
                <a:ea typeface="微软雅黑" panose="020B0503020204020204" pitchFamily="34" charset="-122"/>
              </a:rPr>
              <a:t>stdio.h</a:t>
            </a:r>
            <a:r>
              <a:rPr lang="en-US" altLang="zh-CN" dirty="0">
                <a:latin typeface="微软雅黑" panose="020B0503020204020204" pitchFamily="34" charset="-122"/>
                <a:ea typeface="微软雅黑" panose="020B0503020204020204" pitchFamily="34" charset="-122"/>
              </a:rPr>
              <a:t>&gt;</a:t>
            </a:r>
          </a:p>
          <a:p>
            <a:r>
              <a:rPr lang="en-US" altLang="zh-CN" dirty="0">
                <a:latin typeface="微软雅黑" panose="020B0503020204020204" pitchFamily="34" charset="-122"/>
                <a:ea typeface="微软雅黑" panose="020B0503020204020204" pitchFamily="34" charset="-122"/>
              </a:rPr>
              <a:t>int main()</a:t>
            </a:r>
          </a:p>
          <a:p>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char c='A';</a:t>
            </a:r>
          </a:p>
          <a:p>
            <a:r>
              <a:rPr lang="en-US" altLang="zh-CN" dirty="0">
                <a:latin typeface="微软雅黑" panose="020B0503020204020204" pitchFamily="34" charset="-122"/>
                <a:ea typeface="微软雅黑" panose="020B0503020204020204" pitchFamily="34" charset="-122"/>
              </a:rPr>
              <a:t>    int  n=0;</a:t>
            </a:r>
          </a:p>
          <a:p>
            <a:r>
              <a:rPr lang="en-US" altLang="zh-CN" dirty="0">
                <a:latin typeface="微软雅黑" panose="020B0503020204020204" pitchFamily="34" charset="-122"/>
                <a:ea typeface="微软雅黑" panose="020B0503020204020204" pitchFamily="34" charset="-122"/>
              </a:rPr>
              <a:t>    c=</a:t>
            </a:r>
            <a:r>
              <a:rPr lang="en-US" altLang="zh-CN" dirty="0" err="1">
                <a:latin typeface="微软雅黑" panose="020B0503020204020204" pitchFamily="34" charset="-122"/>
                <a:ea typeface="微软雅黑" panose="020B0503020204020204" pitchFamily="34" charset="-122"/>
              </a:rPr>
              <a:t>getchar</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n=</a:t>
            </a:r>
            <a:r>
              <a:rPr lang="en-US" altLang="zh-CN" dirty="0" err="1">
                <a:latin typeface="微软雅黑" panose="020B0503020204020204" pitchFamily="34" charset="-122"/>
                <a:ea typeface="微软雅黑" panose="020B0503020204020204" pitchFamily="34" charset="-122"/>
              </a:rPr>
              <a:t>tolower</a:t>
            </a:r>
            <a:r>
              <a:rPr lang="en-US" altLang="zh-CN" dirty="0">
                <a:latin typeface="微软雅黑" panose="020B0503020204020204" pitchFamily="34" charset="-122"/>
                <a:ea typeface="微软雅黑" panose="020B0503020204020204" pitchFamily="34" charset="-122"/>
              </a:rPr>
              <a:t>(c); </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printf</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n%c</a:t>
            </a:r>
            <a:r>
              <a:rPr lang="en-US" altLang="zh-CN" dirty="0">
                <a:latin typeface="微软雅黑" panose="020B0503020204020204" pitchFamily="34" charset="-122"/>
                <a:ea typeface="微软雅黑" panose="020B0503020204020204" pitchFamily="34" charset="-122"/>
              </a:rPr>
              <a:t>",n); </a:t>
            </a:r>
          </a:p>
          <a:p>
            <a:r>
              <a:rPr lang="en-US" altLang="zh-CN"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rPr>
              <a:t>return 0;</a:t>
            </a:r>
          </a:p>
          <a:p>
            <a:r>
              <a:rPr lang="en-US" altLang="zh-CN"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 name="标题 1"/>
          <p:cNvSpPr>
            <a:spLocks noGrp="1"/>
          </p:cNvSpPr>
          <p:nvPr>
            <p:ph type="title"/>
          </p:nvPr>
        </p:nvSpPr>
        <p:spPr/>
        <p:txBody>
          <a:bodyPr/>
          <a:lstStyle/>
          <a:p>
            <a:r>
              <a:rPr lang="en-US" altLang="zh-CN" dirty="0"/>
              <a:t>3.6 </a:t>
            </a:r>
            <a:r>
              <a:rPr lang="zh-CN" altLang="en-US" dirty="0"/>
              <a:t>位运算</a:t>
            </a:r>
          </a:p>
        </p:txBody>
      </p:sp>
      <p:sp>
        <p:nvSpPr>
          <p:cNvPr id="3" name="文本占位符 2"/>
          <p:cNvSpPr>
            <a:spLocks noGrp="1"/>
          </p:cNvSpPr>
          <p:nvPr>
            <p:ph type="body" idx="1"/>
          </p:nvPr>
        </p:nvSpPr>
        <p:spPr>
          <a:xfrm>
            <a:off x="612648" y="1268760"/>
            <a:ext cx="8153400" cy="5256584"/>
          </a:xfrm>
        </p:spPr>
        <p:txBody>
          <a:bodyPr>
            <a:normAutofit/>
          </a:bodyPr>
          <a:lstStyle/>
          <a:p>
            <a:r>
              <a:rPr lang="zh-CN" altLang="en-US" dirty="0"/>
              <a:t>位逻辑运算</a:t>
            </a:r>
          </a:p>
          <a:p>
            <a:pPr lvl="1"/>
            <a:r>
              <a:rPr lang="zh-CN" altLang="en-US" dirty="0"/>
              <a:t>&amp;（按位与运算符）</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按位与运算通常用于对一个数据的某些位清零或保留某些位。</a:t>
            </a:r>
          </a:p>
        </p:txBody>
      </p:sp>
      <p:pic>
        <p:nvPicPr>
          <p:cNvPr id="4" name="图片 3"/>
          <p:cNvPicPr>
            <a:picLocks noChangeAspect="1"/>
          </p:cNvPicPr>
          <p:nvPr/>
        </p:nvPicPr>
        <p:blipFill>
          <a:blip r:embed="rId2"/>
          <a:stretch>
            <a:fillRect/>
          </a:stretch>
        </p:blipFill>
        <p:spPr>
          <a:xfrm>
            <a:off x="2244725" y="2717904"/>
            <a:ext cx="4390390" cy="962025"/>
          </a:xfrm>
          <a:prstGeom prst="rect">
            <a:avLst/>
          </a:prstGeom>
        </p:spPr>
      </p:pic>
      <p:pic>
        <p:nvPicPr>
          <p:cNvPr id="5" name="图片 4"/>
          <p:cNvPicPr>
            <a:picLocks noChangeAspect="1"/>
          </p:cNvPicPr>
          <p:nvPr/>
        </p:nvPicPr>
        <p:blipFill>
          <a:blip r:embed="rId3"/>
          <a:stretch>
            <a:fillRect/>
          </a:stretch>
        </p:blipFill>
        <p:spPr>
          <a:xfrm>
            <a:off x="2282825" y="4208884"/>
            <a:ext cx="4352290" cy="8763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位运算</a:t>
            </a:r>
          </a:p>
        </p:txBody>
      </p:sp>
      <p:sp>
        <p:nvSpPr>
          <p:cNvPr id="3" name="文本占位符 2"/>
          <p:cNvSpPr>
            <a:spLocks noGrp="1"/>
          </p:cNvSpPr>
          <p:nvPr>
            <p:ph type="body" idx="1"/>
          </p:nvPr>
        </p:nvSpPr>
        <p:spPr/>
        <p:txBody>
          <a:bodyPr/>
          <a:lstStyle/>
          <a:p>
            <a:r>
              <a:rPr lang="zh-CN" altLang="en-US" dirty="0"/>
              <a:t>位逻辑运算</a:t>
            </a:r>
          </a:p>
          <a:p>
            <a:pPr lvl="1"/>
            <a:r>
              <a:rPr lang="zh-CN" altLang="en-US" dirty="0"/>
              <a:t>|（按位或运算符）</a:t>
            </a:r>
            <a:endParaRPr lang="en-US" altLang="zh-CN" dirty="0"/>
          </a:p>
          <a:p>
            <a:pPr lvl="1"/>
            <a:endParaRPr lang="en-US" altLang="zh-CN" dirty="0"/>
          </a:p>
          <a:p>
            <a:pPr lvl="1"/>
            <a:endParaRPr lang="en-US" altLang="zh-CN" dirty="0"/>
          </a:p>
          <a:p>
            <a:pPr lvl="1"/>
            <a:r>
              <a:rPr lang="zh-CN" altLang="en-US" dirty="0"/>
              <a:t>按位或运算通常用于对一个数据的某些位置</a:t>
            </a:r>
            <a:r>
              <a:rPr lang="en-US" altLang="zh-CN" dirty="0"/>
              <a:t>1</a:t>
            </a:r>
            <a:r>
              <a:rPr lang="zh-CN" altLang="en-US" dirty="0"/>
              <a:t>，数据的其余位保持不变。</a:t>
            </a:r>
          </a:p>
        </p:txBody>
      </p:sp>
      <p:pic>
        <p:nvPicPr>
          <p:cNvPr id="6" name="图片 5"/>
          <p:cNvPicPr>
            <a:picLocks noChangeAspect="1"/>
          </p:cNvPicPr>
          <p:nvPr/>
        </p:nvPicPr>
        <p:blipFill>
          <a:blip r:embed="rId2"/>
          <a:stretch>
            <a:fillRect/>
          </a:stretch>
        </p:blipFill>
        <p:spPr>
          <a:xfrm>
            <a:off x="2386330" y="2957195"/>
            <a:ext cx="4371340" cy="9429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位运算</a:t>
            </a:r>
          </a:p>
        </p:txBody>
      </p:sp>
      <p:sp>
        <p:nvSpPr>
          <p:cNvPr id="3" name="文本占位符 2"/>
          <p:cNvSpPr>
            <a:spLocks noGrp="1"/>
          </p:cNvSpPr>
          <p:nvPr>
            <p:ph type="body" idx="1"/>
          </p:nvPr>
        </p:nvSpPr>
        <p:spPr/>
        <p:txBody>
          <a:bodyPr/>
          <a:lstStyle/>
          <a:p>
            <a:r>
              <a:rPr lang="zh-CN" altLang="en-US"/>
              <a:t>位逻辑运算</a:t>
            </a:r>
          </a:p>
          <a:p>
            <a:pPr lvl="1"/>
            <a:r>
              <a:rPr lang="zh-CN" altLang="en-US"/>
              <a:t>^（按位异或运算符）</a:t>
            </a:r>
          </a:p>
          <a:p>
            <a:pPr lvl="1"/>
            <a:endParaRPr lang="zh-CN" altLang="en-US"/>
          </a:p>
          <a:p>
            <a:pPr lvl="1"/>
            <a:endParaRPr lang="zh-CN" altLang="en-US"/>
          </a:p>
          <a:p>
            <a:pPr lvl="1"/>
            <a:r>
              <a:rPr lang="zh-CN" altLang="en-US"/>
              <a:t>~（按位取反运算符）</a:t>
            </a:r>
          </a:p>
        </p:txBody>
      </p:sp>
      <p:pic>
        <p:nvPicPr>
          <p:cNvPr id="4" name="图片 3"/>
          <p:cNvPicPr>
            <a:picLocks noChangeAspect="1"/>
          </p:cNvPicPr>
          <p:nvPr/>
        </p:nvPicPr>
        <p:blipFill>
          <a:blip r:embed="rId2"/>
          <a:stretch>
            <a:fillRect/>
          </a:stretch>
        </p:blipFill>
        <p:spPr>
          <a:xfrm>
            <a:off x="1967865" y="3058795"/>
            <a:ext cx="4352290" cy="923925"/>
          </a:xfrm>
          <a:prstGeom prst="rect">
            <a:avLst/>
          </a:prstGeom>
        </p:spPr>
      </p:pic>
      <p:pic>
        <p:nvPicPr>
          <p:cNvPr id="5" name="图片 4"/>
          <p:cNvPicPr>
            <a:picLocks noChangeAspect="1"/>
          </p:cNvPicPr>
          <p:nvPr/>
        </p:nvPicPr>
        <p:blipFill>
          <a:blip r:embed="rId3"/>
          <a:stretch>
            <a:fillRect/>
          </a:stretch>
        </p:blipFill>
        <p:spPr>
          <a:xfrm>
            <a:off x="1967865" y="5025390"/>
            <a:ext cx="3942715" cy="571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位运算</a:t>
            </a:r>
          </a:p>
        </p:txBody>
      </p:sp>
      <p:sp>
        <p:nvSpPr>
          <p:cNvPr id="3" name="文本占位符 2"/>
          <p:cNvSpPr>
            <a:spLocks noGrp="1"/>
          </p:cNvSpPr>
          <p:nvPr>
            <p:ph type="body" idx="1"/>
          </p:nvPr>
        </p:nvSpPr>
        <p:spPr/>
        <p:txBody>
          <a:bodyPr/>
          <a:lstStyle/>
          <a:p>
            <a:r>
              <a:rPr lang="zh-CN" altLang="en-US"/>
              <a:t>位移运算</a:t>
            </a:r>
          </a:p>
          <a:p>
            <a:pPr lvl="1"/>
            <a:r>
              <a:rPr lang="zh-CN" altLang="en-US"/>
              <a:t>左移运算</a:t>
            </a:r>
          </a:p>
          <a:p>
            <a:pPr lvl="2"/>
            <a:r>
              <a:rPr lang="zh-CN" altLang="en-US"/>
              <a:t>int a=5,b;</a:t>
            </a:r>
          </a:p>
          <a:p>
            <a:pPr lvl="2"/>
            <a:r>
              <a:rPr lang="zh-CN" altLang="en-US"/>
              <a:t>b=a&lt;&lt;2;</a:t>
            </a:r>
          </a:p>
          <a:p>
            <a:pPr lvl="2"/>
            <a:r>
              <a:rPr lang="zh-CN" altLang="en-US"/>
              <a:t>由于(a)10=(5)10=(0000 0000 0000 0101)2，a左移2位后的结果 (0000 0000 0001 0100)2=(20)10，b的结果为=(20)10，a左移两位相当于扩大4倍。</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位运算</a:t>
            </a:r>
          </a:p>
        </p:txBody>
      </p:sp>
      <p:sp>
        <p:nvSpPr>
          <p:cNvPr id="3" name="文本占位符 2"/>
          <p:cNvSpPr>
            <a:spLocks noGrp="1"/>
          </p:cNvSpPr>
          <p:nvPr>
            <p:ph type="body" idx="1"/>
          </p:nvPr>
        </p:nvSpPr>
        <p:spPr/>
        <p:txBody>
          <a:bodyPr/>
          <a:lstStyle/>
          <a:p>
            <a:r>
              <a:rPr lang="zh-CN" altLang="en-US" dirty="0"/>
              <a:t>位移运算</a:t>
            </a:r>
          </a:p>
          <a:p>
            <a:pPr lvl="1"/>
            <a:r>
              <a:rPr lang="zh-CN" altLang="en-US" dirty="0"/>
              <a:t>右移运算</a:t>
            </a:r>
          </a:p>
          <a:p>
            <a:pPr lvl="2"/>
            <a:r>
              <a:rPr lang="zh-CN" altLang="en-US" dirty="0"/>
              <a:t>int a=5,b;</a:t>
            </a:r>
          </a:p>
          <a:p>
            <a:pPr lvl="2"/>
            <a:r>
              <a:rPr lang="zh-CN" altLang="en-US" dirty="0"/>
              <a:t>b=a</a:t>
            </a:r>
            <a:r>
              <a:rPr lang="en-US" altLang="zh-CN" dirty="0"/>
              <a:t>&gt;&gt;</a:t>
            </a:r>
            <a:r>
              <a:rPr lang="zh-CN" altLang="en-US" dirty="0"/>
              <a:t>2;</a:t>
            </a:r>
          </a:p>
          <a:p>
            <a:pPr lvl="2"/>
            <a:r>
              <a:rPr lang="zh-CN" altLang="en-US" dirty="0"/>
              <a:t>由于(a)10=(5)10=(0000 0000 0000 0101)2;所以b=(0000 0000 0000 0001)2=(1)10，右移一位相当于原数据除以2。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3.7 </a:t>
            </a:r>
            <a:r>
              <a:rPr lang="zh-CN" altLang="en-US" dirty="0"/>
              <a:t>逗号运算</a:t>
            </a:r>
          </a:p>
        </p:txBody>
      </p:sp>
      <p:sp>
        <p:nvSpPr>
          <p:cNvPr id="3" name="文本占位符 2"/>
          <p:cNvSpPr>
            <a:spLocks noGrp="1"/>
          </p:cNvSpPr>
          <p:nvPr>
            <p:ph type="body" idx="1"/>
          </p:nvPr>
        </p:nvSpPr>
        <p:spPr>
          <a:xfrm>
            <a:off x="612648" y="1268760"/>
            <a:ext cx="8153400" cy="5360640"/>
          </a:xfrm>
        </p:spPr>
        <p:txBody>
          <a:bodyPr>
            <a:normAutofit/>
          </a:bodyPr>
          <a:lstStyle/>
          <a:p>
            <a:r>
              <a:rPr lang="zh-CN" altLang="en-US" dirty="0"/>
              <a:t>语法格式：</a:t>
            </a:r>
          </a:p>
          <a:p>
            <a:pPr lvl="1"/>
            <a:r>
              <a:rPr lang="zh-CN" altLang="en-US" dirty="0"/>
              <a:t>&lt;表达式1&gt;,&lt;表达式2&gt;,...,&lt;表达式n&gt;</a:t>
            </a:r>
          </a:p>
          <a:p>
            <a:pPr lvl="1"/>
            <a:r>
              <a:rPr lang="zh-CN" altLang="en-US" dirty="0"/>
              <a:t>逗号运算符的运算对象可以是任何类型的表达式。在所有运算符中,逗号运算符的优先级最低，结合方向为自左到右。</a:t>
            </a:r>
          </a:p>
          <a:p>
            <a:pPr lvl="1"/>
            <a:r>
              <a:rPr lang="zh-CN" altLang="en-US" dirty="0"/>
              <a:t>逗号表达式的计算过程是依次计算&lt;表达式1&gt;，&lt;表达式2&gt;，…，&lt;表达式n&gt;的值，并将&lt;表达式n&gt;的值作为整个表达式的结果值，又称为顺序求值运算。</a:t>
            </a:r>
            <a:endParaRPr lang="en-US" altLang="zh-CN" dirty="0"/>
          </a:p>
          <a:p>
            <a:pPr lvl="1"/>
            <a:r>
              <a:rPr lang="en-US" altLang="zh-CN" dirty="0"/>
              <a:t>c=(a=10, b=5, </a:t>
            </a:r>
            <a:r>
              <a:rPr lang="en-US" altLang="zh-CN" dirty="0" err="1"/>
              <a:t>a+b</a:t>
            </a:r>
            <a:r>
              <a:rPr lang="en-US" altLang="zh-CN" dirty="0"/>
              <a:t>);</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3.8 </a:t>
            </a:r>
            <a:r>
              <a:rPr lang="zh-CN" altLang="en-US" dirty="0"/>
              <a:t>强制类型转换</a:t>
            </a:r>
          </a:p>
        </p:txBody>
      </p:sp>
      <p:sp>
        <p:nvSpPr>
          <p:cNvPr id="3" name="文本占位符 2"/>
          <p:cNvSpPr>
            <a:spLocks noGrp="1"/>
          </p:cNvSpPr>
          <p:nvPr>
            <p:ph type="body" idx="1"/>
          </p:nvPr>
        </p:nvSpPr>
        <p:spPr/>
        <p:txBody>
          <a:bodyPr/>
          <a:lstStyle/>
          <a:p>
            <a:r>
              <a:rPr lang="zh-CN" altLang="en-US" dirty="0"/>
              <a:t>隐式转换</a:t>
            </a:r>
          </a:p>
          <a:p>
            <a:pPr lvl="1"/>
            <a:r>
              <a:rPr lang="zh-CN" altLang="en-US" dirty="0"/>
              <a:t>算术运算中的自动数据转换</a:t>
            </a:r>
          </a:p>
          <a:p>
            <a:pPr lvl="1"/>
            <a:r>
              <a:rPr lang="zh-CN" altLang="en-US" dirty="0"/>
              <a:t>自动转换依据“类型提升”的原则</a:t>
            </a:r>
          </a:p>
          <a:p>
            <a:pPr lvl="2"/>
            <a:r>
              <a:rPr lang="zh-CN" altLang="en-US" dirty="0"/>
              <a:t>短类型转换为长类型</a:t>
            </a:r>
          </a:p>
          <a:p>
            <a:pPr lvl="2"/>
            <a:r>
              <a:rPr lang="zh-CN" altLang="en-US" dirty="0"/>
              <a:t>整数转换为实数</a:t>
            </a:r>
            <a:r>
              <a:rPr lang="en-US" altLang="zh-CN" dirty="0"/>
              <a:t> </a:t>
            </a:r>
          </a:p>
          <a:p>
            <a:pPr lvl="2"/>
            <a:r>
              <a:rPr lang="zh-CN" altLang="en-US" dirty="0"/>
              <a:t>例：</a:t>
            </a:r>
            <a:r>
              <a:rPr lang="en-US" altLang="zh-CN" dirty="0"/>
              <a:t>int x; double y;</a:t>
            </a:r>
          </a:p>
          <a:p>
            <a:pPr lvl="2"/>
            <a:r>
              <a:rPr lang="zh-CN" altLang="en-US" dirty="0"/>
              <a:t>计算表达式 </a:t>
            </a:r>
            <a:r>
              <a:rPr lang="en-US" altLang="zh-CN" dirty="0"/>
              <a:t>x+</a:t>
            </a:r>
            <a:r>
              <a:rPr lang="zh-CN" altLang="en-US" dirty="0"/>
              <a:t>‘</a:t>
            </a:r>
            <a:r>
              <a:rPr lang="en-US" altLang="zh-CN" dirty="0"/>
              <a:t>a</a:t>
            </a:r>
            <a:r>
              <a:rPr lang="zh-CN" altLang="en-US" dirty="0"/>
              <a:t>’</a:t>
            </a:r>
            <a:r>
              <a:rPr lang="en-US" altLang="zh-CN" dirty="0"/>
              <a:t>+y</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运算符与表达式</a:t>
            </a:r>
          </a:p>
        </p:txBody>
      </p:sp>
      <p:sp>
        <p:nvSpPr>
          <p:cNvPr id="3" name="文本占位符 2"/>
          <p:cNvSpPr>
            <a:spLocks noGrp="1"/>
          </p:cNvSpPr>
          <p:nvPr>
            <p:ph type="body" idx="1"/>
          </p:nvPr>
        </p:nvSpPr>
        <p:spPr/>
        <p:txBody>
          <a:bodyPr/>
          <a:lstStyle/>
          <a:p>
            <a:pPr lvl="0"/>
            <a:r>
              <a:rPr dirty="0"/>
              <a:t>使用运算符时应注意以下几点：</a:t>
            </a:r>
          </a:p>
          <a:p>
            <a:pPr lvl="1"/>
            <a:r>
              <a:rPr dirty="0" err="1"/>
              <a:t>运算符的目</a:t>
            </a:r>
            <a:r>
              <a:rPr lang="zh-CN" altLang="en-US" dirty="0"/>
              <a:t>：单目、双目、三目</a:t>
            </a:r>
            <a:endParaRPr dirty="0"/>
          </a:p>
          <a:p>
            <a:pPr lvl="1"/>
            <a:r>
              <a:rPr dirty="0" err="1"/>
              <a:t>运算符的优先级</a:t>
            </a:r>
            <a:r>
              <a:rPr lang="zh-CN" altLang="en-US" dirty="0"/>
              <a:t>：优先级顺序参见附录</a:t>
            </a:r>
            <a:r>
              <a:rPr lang="en-US" altLang="zh-CN" dirty="0"/>
              <a:t>B</a:t>
            </a:r>
            <a:endParaRPr dirty="0"/>
          </a:p>
          <a:p>
            <a:pPr lvl="1"/>
            <a:r>
              <a:rPr dirty="0" err="1"/>
              <a:t>运算符的结合性</a:t>
            </a:r>
            <a:r>
              <a:rPr lang="zh-CN" altLang="en-US" dirty="0"/>
              <a:t>：左结合性、右结合性</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强制类型转换</a:t>
            </a:r>
          </a:p>
        </p:txBody>
      </p:sp>
      <p:sp>
        <p:nvSpPr>
          <p:cNvPr id="3" name="文本占位符 2"/>
          <p:cNvSpPr>
            <a:spLocks noGrp="1"/>
          </p:cNvSpPr>
          <p:nvPr>
            <p:ph type="body" idx="1"/>
          </p:nvPr>
        </p:nvSpPr>
        <p:spPr>
          <a:xfrm>
            <a:off x="612648" y="1196752"/>
            <a:ext cx="8153400" cy="5256584"/>
          </a:xfrm>
        </p:spPr>
        <p:txBody>
          <a:bodyPr/>
          <a:lstStyle/>
          <a:p>
            <a:r>
              <a:rPr lang="zh-CN" altLang="en-US" dirty="0"/>
              <a:t>隐式转换</a:t>
            </a:r>
          </a:p>
          <a:p>
            <a:pPr lvl="1"/>
            <a:r>
              <a:rPr lang="zh-CN" altLang="en-US" dirty="0"/>
              <a:t>赋值运算中的类型转换</a:t>
            </a:r>
          </a:p>
          <a:p>
            <a:pPr lvl="2"/>
            <a:r>
              <a:rPr lang="zh-CN" altLang="en-US" dirty="0"/>
              <a:t>执行赋值运算时，如果赋值运算符两侧的数据类型不同，赋值运算符右侧表达式类型的数据将转换为左侧变量的类型。</a:t>
            </a:r>
          </a:p>
          <a:p>
            <a:pPr lvl="2"/>
            <a:r>
              <a:rPr lang="zh-CN" altLang="en-US" dirty="0"/>
              <a:t>int a;</a:t>
            </a:r>
          </a:p>
          <a:p>
            <a:pPr lvl="2"/>
            <a:r>
              <a:rPr lang="zh-CN" altLang="en-US" dirty="0"/>
              <a:t>a=15.5;</a:t>
            </a:r>
            <a:endParaRPr lang="en-US" altLang="zh-CN" dirty="0"/>
          </a:p>
          <a:p>
            <a:pPr lvl="2"/>
            <a:r>
              <a:rPr lang="zh-CN" altLang="en-US" dirty="0"/>
              <a:t>将</a:t>
            </a:r>
            <a:r>
              <a:rPr lang="en-US" altLang="zh-CN" dirty="0"/>
              <a:t>int</a:t>
            </a:r>
            <a:r>
              <a:rPr lang="zh-CN" altLang="en-US" dirty="0"/>
              <a:t>型数据赋给</a:t>
            </a:r>
            <a:r>
              <a:rPr lang="en-US" altLang="zh-CN" dirty="0"/>
              <a:t>char</a:t>
            </a:r>
            <a:r>
              <a:rPr lang="zh-CN" altLang="en-US" dirty="0"/>
              <a:t>型变量时，只将其低</a:t>
            </a:r>
            <a:r>
              <a:rPr lang="en-US" altLang="zh-CN" dirty="0"/>
              <a:t>8</a:t>
            </a:r>
            <a:r>
              <a:rPr lang="zh-CN" altLang="en-US" dirty="0"/>
              <a:t>位存入</a:t>
            </a:r>
            <a:r>
              <a:rPr lang="en-US" altLang="zh-CN" dirty="0"/>
              <a:t>char</a:t>
            </a:r>
            <a:r>
              <a:rPr lang="zh-CN" altLang="en-US" dirty="0"/>
              <a:t>型变量中。</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强制类型转换</a:t>
            </a:r>
          </a:p>
        </p:txBody>
      </p:sp>
      <p:sp>
        <p:nvSpPr>
          <p:cNvPr id="3" name="文本占位符 2"/>
          <p:cNvSpPr>
            <a:spLocks noGrp="1"/>
          </p:cNvSpPr>
          <p:nvPr>
            <p:ph type="body" idx="1"/>
          </p:nvPr>
        </p:nvSpPr>
        <p:spPr/>
        <p:txBody>
          <a:bodyPr/>
          <a:lstStyle/>
          <a:p>
            <a:r>
              <a:rPr lang="zh-CN" altLang="en-US"/>
              <a:t>显式转换</a:t>
            </a:r>
          </a:p>
          <a:p>
            <a:pPr lvl="1"/>
            <a:r>
              <a:rPr lang="zh-CN" altLang="en-US"/>
              <a:t>语法格式：  </a:t>
            </a:r>
          </a:p>
          <a:p>
            <a:pPr lvl="2"/>
            <a:r>
              <a:rPr lang="zh-CN" altLang="en-US"/>
              <a:t>(强制的类型名)&lt;表达式&gt;</a:t>
            </a:r>
          </a:p>
          <a:p>
            <a:pPr lvl="2"/>
            <a:r>
              <a:rPr lang="zh-CN" altLang="en-US"/>
              <a:t>int x=5; float y;</a:t>
            </a:r>
          </a:p>
          <a:p>
            <a:pPr lvl="2"/>
            <a:r>
              <a:rPr lang="zh-CN" altLang="en-US"/>
              <a:t>y=(float)x/2;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 name="标题 1"/>
          <p:cNvSpPr>
            <a:spLocks noGrp="1"/>
          </p:cNvSpPr>
          <p:nvPr>
            <p:ph type="title"/>
          </p:nvPr>
        </p:nvSpPr>
        <p:spPr/>
        <p:txBody>
          <a:bodyPr/>
          <a:lstStyle/>
          <a:p>
            <a:r>
              <a:rPr lang="en-US" altLang="zh-CN" dirty="0"/>
              <a:t>3.9 </a:t>
            </a:r>
            <a:r>
              <a:rPr lang="zh-CN" altLang="en-US" dirty="0"/>
              <a:t>sizeof运算</a:t>
            </a:r>
          </a:p>
        </p:txBody>
      </p:sp>
      <p:sp>
        <p:nvSpPr>
          <p:cNvPr id="3" name="文本占位符 2"/>
          <p:cNvSpPr>
            <a:spLocks noGrp="1"/>
          </p:cNvSpPr>
          <p:nvPr>
            <p:ph type="body" idx="1"/>
          </p:nvPr>
        </p:nvSpPr>
        <p:spPr/>
        <p:txBody>
          <a:bodyPr/>
          <a:lstStyle/>
          <a:p>
            <a:r>
              <a:rPr lang="zh-CN" altLang="en-US" dirty="0"/>
              <a:t>sizeof运算符用于获取指定数据类型所需要的存储空间大小。</a:t>
            </a:r>
          </a:p>
          <a:p>
            <a:r>
              <a:rPr lang="zh-CN" altLang="en-US" dirty="0"/>
              <a:t>语法格式：</a:t>
            </a:r>
          </a:p>
          <a:p>
            <a:pPr lvl="1"/>
            <a:r>
              <a:rPr lang="zh-CN" altLang="en-US" dirty="0"/>
              <a:t>sizeof(类型名)或sizeof(变量名)</a:t>
            </a:r>
          </a:p>
          <a:p>
            <a:pPr lvl="1"/>
            <a:r>
              <a:rPr lang="zh-CN" altLang="en-US" dirty="0"/>
              <a:t>尽管sizeof()写法与库函数调用写法类似，但是sizeof() 是一个运算符而不是函数。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3.10 </a:t>
            </a:r>
            <a:r>
              <a:rPr lang="zh-CN" altLang="en-US" dirty="0">
                <a:effectLst/>
              </a:rPr>
              <a:t>标准设备输入输出库</a:t>
            </a:r>
            <a:endParaRPr lang="zh-CN" altLang="en-US" dirty="0"/>
          </a:p>
        </p:txBody>
      </p:sp>
      <p:sp>
        <p:nvSpPr>
          <p:cNvPr id="3" name="文本占位符 2"/>
          <p:cNvSpPr>
            <a:spLocks noGrp="1"/>
          </p:cNvSpPr>
          <p:nvPr>
            <p:ph type="body" idx="1"/>
          </p:nvPr>
        </p:nvSpPr>
        <p:spPr/>
        <p:txBody>
          <a:bodyPr/>
          <a:lstStyle/>
          <a:p>
            <a:r>
              <a:rPr lang="zh-CN" altLang="en-US" dirty="0"/>
              <a:t>字符输入输出函数</a:t>
            </a:r>
            <a:endParaRPr lang="en-US" altLang="zh-CN" dirty="0"/>
          </a:p>
          <a:p>
            <a:pPr lvl="1"/>
            <a:r>
              <a:rPr lang="zh-CN" altLang="en-US" dirty="0"/>
              <a:t>字符输入</a:t>
            </a:r>
          </a:p>
          <a:p>
            <a:pPr lvl="2"/>
            <a:r>
              <a:rPr lang="en-US" altLang="zh-CN" dirty="0"/>
              <a:t>char </a:t>
            </a:r>
            <a:r>
              <a:rPr lang="en-US" altLang="zh-CN" dirty="0" err="1"/>
              <a:t>ch</a:t>
            </a:r>
            <a:r>
              <a:rPr lang="en-US" altLang="zh-CN" dirty="0"/>
              <a:t>;</a:t>
            </a:r>
            <a:endParaRPr lang="en-US" altLang="zh-CN" sz="3200" dirty="0"/>
          </a:p>
          <a:p>
            <a:pPr lvl="2"/>
            <a:r>
              <a:rPr lang="en-US" altLang="zh-CN" dirty="0" err="1"/>
              <a:t>ch</a:t>
            </a:r>
            <a:r>
              <a:rPr lang="en-US" altLang="zh-CN" dirty="0"/>
              <a:t> = </a:t>
            </a:r>
            <a:r>
              <a:rPr lang="en-US" altLang="zh-CN" dirty="0" err="1"/>
              <a:t>getchar</a:t>
            </a:r>
            <a:r>
              <a:rPr lang="en-US" altLang="zh-CN" dirty="0"/>
              <a:t>();</a:t>
            </a:r>
          </a:p>
          <a:p>
            <a:pPr lvl="1"/>
            <a:r>
              <a:rPr lang="zh-CN" altLang="en-US" dirty="0"/>
              <a:t>字符输出</a:t>
            </a:r>
            <a:endParaRPr lang="en-US" altLang="zh-CN" dirty="0"/>
          </a:p>
          <a:p>
            <a:pPr lvl="2"/>
            <a:r>
              <a:rPr lang="en-US" altLang="zh-CN" dirty="0" err="1"/>
              <a:t>putchar</a:t>
            </a:r>
            <a:r>
              <a:rPr lang="en-US" altLang="zh-CN" dirty="0"/>
              <a:t>(</a:t>
            </a:r>
            <a:r>
              <a:rPr lang="en-US" altLang="zh-CN" dirty="0" err="1"/>
              <a:t>ch</a:t>
            </a:r>
            <a:r>
              <a:rPr lang="en-US" altLang="zh-CN" dirty="0"/>
              <a:t>);</a:t>
            </a:r>
          </a:p>
          <a:p>
            <a:pPr lvl="1"/>
            <a:endParaRPr lang="zh-CN" altLang="en-US" dirty="0"/>
          </a:p>
        </p:txBody>
      </p:sp>
    </p:spTree>
    <p:extLst>
      <p:ext uri="{BB962C8B-B14F-4D97-AF65-F5344CB8AC3E}">
        <p14:creationId xmlns:p14="http://schemas.microsoft.com/office/powerpoint/2010/main" val="67919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标准设备输入输出库</a:t>
            </a:r>
            <a:endParaRPr lang="zh-CN" altLang="en-US" dirty="0"/>
          </a:p>
        </p:txBody>
      </p:sp>
      <p:sp>
        <p:nvSpPr>
          <p:cNvPr id="3" name="文本占位符 2"/>
          <p:cNvSpPr>
            <a:spLocks noGrp="1"/>
          </p:cNvSpPr>
          <p:nvPr>
            <p:ph type="body" idx="1"/>
          </p:nvPr>
        </p:nvSpPr>
        <p:spPr/>
        <p:txBody>
          <a:bodyPr/>
          <a:lstStyle/>
          <a:p>
            <a:r>
              <a:rPr lang="zh-CN" altLang="en-US" dirty="0"/>
              <a:t>格式化输出函数</a:t>
            </a:r>
          </a:p>
          <a:p>
            <a:pPr lvl="1"/>
            <a:r>
              <a:rPr lang="zh-CN" altLang="en-US" dirty="0"/>
              <a:t>调用格式： </a:t>
            </a:r>
          </a:p>
          <a:p>
            <a:pPr lvl="2"/>
            <a:r>
              <a:rPr lang="en-US" altLang="zh-CN" b="1" dirty="0" err="1"/>
              <a:t>printf</a:t>
            </a:r>
            <a:r>
              <a:rPr lang="en-US" altLang="zh-CN" b="1" dirty="0"/>
              <a:t>("</a:t>
            </a:r>
            <a:r>
              <a:rPr lang="zh-CN" altLang="en-US" b="1" dirty="0"/>
              <a:t>格式控制字符串</a:t>
            </a:r>
            <a:r>
              <a:rPr lang="en-US" altLang="zh-CN" b="1" dirty="0"/>
              <a:t>"</a:t>
            </a:r>
            <a:r>
              <a:rPr lang="zh-CN" altLang="en-US" b="1" dirty="0"/>
              <a:t>，输出项列表</a:t>
            </a:r>
            <a:r>
              <a:rPr lang="en-US" altLang="zh-CN" b="1" dirty="0"/>
              <a:t>)</a:t>
            </a:r>
            <a:endParaRPr lang="zh-CN" altLang="en-US" sz="3200" dirty="0"/>
          </a:p>
          <a:p>
            <a:pPr lvl="2"/>
            <a:r>
              <a:rPr lang="zh-CN" altLang="en-US" dirty="0"/>
              <a:t>输出项与格式控制字符在类型和数量上必须要一一对应。</a:t>
            </a:r>
          </a:p>
          <a:p>
            <a:pPr lvl="2"/>
            <a:r>
              <a:rPr lang="en-US" altLang="zh-CN" dirty="0" err="1"/>
              <a:t>printf</a:t>
            </a:r>
            <a:r>
              <a:rPr lang="en-US" altLang="zh-CN" dirty="0"/>
              <a:t> ("%</a:t>
            </a:r>
            <a:r>
              <a:rPr lang="en-US" altLang="zh-CN" dirty="0" err="1"/>
              <a:t>d,%f</a:t>
            </a:r>
            <a:r>
              <a:rPr lang="en-US" altLang="zh-CN" dirty="0"/>
              <a:t>\n",a,x+1);</a:t>
            </a:r>
          </a:p>
          <a:p>
            <a:pPr lvl="1"/>
            <a:endParaRPr lang="zh-CN" altLang="en-US" dirty="0"/>
          </a:p>
        </p:txBody>
      </p:sp>
    </p:spTree>
    <p:extLst>
      <p:ext uri="{BB962C8B-B14F-4D97-AF65-F5344CB8AC3E}">
        <p14:creationId xmlns:p14="http://schemas.microsoft.com/office/powerpoint/2010/main" val="2562315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标准设备输入输出库</a:t>
            </a:r>
            <a:endParaRPr lang="zh-CN" altLang="en-US" dirty="0"/>
          </a:p>
        </p:txBody>
      </p:sp>
      <p:sp>
        <p:nvSpPr>
          <p:cNvPr id="4" name="矩形 3"/>
          <p:cNvSpPr/>
          <p:nvPr/>
        </p:nvSpPr>
        <p:spPr>
          <a:xfrm>
            <a:off x="323528" y="332656"/>
            <a:ext cx="8064896" cy="618630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	#include &lt;</a:t>
            </a:r>
            <a:r>
              <a:rPr lang="en-US" altLang="zh-CN" dirty="0" err="1"/>
              <a:t>stdio.h</a:t>
            </a:r>
            <a:r>
              <a:rPr lang="en-US" altLang="zh-CN" dirty="0"/>
              <a:t>&gt;</a:t>
            </a:r>
          </a:p>
          <a:p>
            <a:r>
              <a:rPr lang="en-US" altLang="zh-CN" dirty="0"/>
              <a:t>	</a:t>
            </a:r>
            <a:r>
              <a:rPr lang="en-US" altLang="zh-CN" dirty="0" err="1"/>
              <a:t>int</a:t>
            </a:r>
            <a:r>
              <a:rPr lang="en-US" altLang="zh-CN" dirty="0"/>
              <a:t> main( )</a:t>
            </a:r>
          </a:p>
          <a:p>
            <a:r>
              <a:rPr lang="en-US" altLang="zh-CN" dirty="0"/>
              <a:t>	{   </a:t>
            </a:r>
          </a:p>
          <a:p>
            <a:r>
              <a:rPr lang="en-US" altLang="zh-CN" dirty="0"/>
              <a:t>		</a:t>
            </a:r>
            <a:r>
              <a:rPr lang="en-US" altLang="zh-CN" dirty="0" err="1"/>
              <a:t>int</a:t>
            </a:r>
            <a:r>
              <a:rPr lang="en-US" altLang="zh-CN" dirty="0"/>
              <a:t>  a1=+400,a2=-400;</a:t>
            </a:r>
          </a:p>
          <a:p>
            <a:r>
              <a:rPr lang="en-US" altLang="zh-CN" dirty="0"/>
              <a:t>		float b=3.1415926,e=31415.26535898;</a:t>
            </a:r>
          </a:p>
          <a:p>
            <a:r>
              <a:rPr lang="en-US" altLang="zh-CN" dirty="0"/>
              <a:t>		float g=3.140000;</a:t>
            </a:r>
          </a:p>
          <a:p>
            <a:r>
              <a:rPr lang="en-US" altLang="zh-CN" dirty="0"/>
              <a:t>		char  c='a';</a:t>
            </a:r>
          </a:p>
          <a:p>
            <a:r>
              <a:rPr lang="en-US" altLang="zh-CN" dirty="0"/>
              <a:t>		double d=3.1415926535898;</a:t>
            </a:r>
          </a:p>
          <a:p>
            <a:r>
              <a:rPr lang="en-US" altLang="zh-CN" dirty="0"/>
              <a:t> 		</a:t>
            </a:r>
            <a:r>
              <a:rPr lang="en-US" altLang="zh-CN" dirty="0" err="1"/>
              <a:t>printf</a:t>
            </a:r>
            <a:r>
              <a:rPr lang="en-US" altLang="zh-CN" dirty="0"/>
              <a:t>("a1=%d\n",a1);</a:t>
            </a:r>
          </a:p>
          <a:p>
            <a:r>
              <a:rPr lang="en-US" altLang="zh-CN" dirty="0"/>
              <a:t>		</a:t>
            </a:r>
            <a:r>
              <a:rPr lang="en-US" altLang="zh-CN" dirty="0" err="1"/>
              <a:t>printf</a:t>
            </a:r>
            <a:r>
              <a:rPr lang="en-US" altLang="zh-CN" dirty="0"/>
              <a:t>("a1=%o\n",a1);</a:t>
            </a:r>
          </a:p>
          <a:p>
            <a:r>
              <a:rPr lang="en-US" altLang="zh-CN" dirty="0"/>
              <a:t>		</a:t>
            </a:r>
            <a:r>
              <a:rPr lang="en-US" altLang="zh-CN" dirty="0" err="1"/>
              <a:t>printf</a:t>
            </a:r>
            <a:r>
              <a:rPr lang="en-US" altLang="zh-CN" dirty="0"/>
              <a:t>("a1=%x\n",a1);</a:t>
            </a:r>
          </a:p>
          <a:p>
            <a:r>
              <a:rPr lang="en-US" altLang="zh-CN" dirty="0"/>
              <a:t>		</a:t>
            </a:r>
            <a:r>
              <a:rPr lang="en-US" altLang="zh-CN" dirty="0" err="1"/>
              <a:t>printf</a:t>
            </a:r>
            <a:r>
              <a:rPr lang="en-US" altLang="zh-CN" dirty="0"/>
              <a:t>("a1=%u\n",a1);</a:t>
            </a:r>
          </a:p>
          <a:p>
            <a:r>
              <a:rPr lang="en-US" altLang="zh-CN" dirty="0"/>
              <a:t>		</a:t>
            </a:r>
            <a:r>
              <a:rPr lang="en-US" altLang="zh-CN" dirty="0" err="1"/>
              <a:t>printf</a:t>
            </a:r>
            <a:r>
              <a:rPr lang="en-US" altLang="zh-CN" dirty="0"/>
              <a:t>("a2=%d\n",a2);</a:t>
            </a:r>
          </a:p>
          <a:p>
            <a:r>
              <a:rPr lang="en-US" altLang="zh-CN" dirty="0"/>
              <a:t>		</a:t>
            </a:r>
            <a:r>
              <a:rPr lang="en-US" altLang="zh-CN" dirty="0" err="1"/>
              <a:t>printf</a:t>
            </a:r>
            <a:r>
              <a:rPr lang="en-US" altLang="zh-CN" dirty="0"/>
              <a:t>("a2=%u\n",a2);</a:t>
            </a:r>
          </a:p>
          <a:p>
            <a:r>
              <a:rPr lang="en-US" altLang="zh-CN" dirty="0"/>
              <a:t>		</a:t>
            </a:r>
            <a:r>
              <a:rPr lang="en-US" altLang="zh-CN" dirty="0" err="1"/>
              <a:t>printf</a:t>
            </a:r>
            <a:r>
              <a:rPr lang="en-US" altLang="zh-CN" dirty="0"/>
              <a:t>("b=%f\</a:t>
            </a:r>
            <a:r>
              <a:rPr lang="en-US" altLang="zh-CN" dirty="0" err="1"/>
              <a:t>n",b</a:t>
            </a:r>
            <a:r>
              <a:rPr lang="en-US" altLang="zh-CN" dirty="0"/>
              <a:t>);</a:t>
            </a:r>
          </a:p>
          <a:p>
            <a:r>
              <a:rPr lang="en-US" altLang="zh-CN" dirty="0"/>
              <a:t>		</a:t>
            </a:r>
            <a:r>
              <a:rPr lang="en-US" altLang="zh-CN" dirty="0" err="1"/>
              <a:t>printf</a:t>
            </a:r>
            <a:r>
              <a:rPr lang="en-US" altLang="zh-CN" dirty="0"/>
              <a:t>("e=%e\</a:t>
            </a:r>
            <a:r>
              <a:rPr lang="en-US" altLang="zh-CN" dirty="0" err="1"/>
              <a:t>n",e</a:t>
            </a:r>
            <a:r>
              <a:rPr lang="en-US" altLang="zh-CN" dirty="0"/>
              <a:t>);</a:t>
            </a:r>
          </a:p>
          <a:p>
            <a:r>
              <a:rPr lang="en-US" altLang="zh-CN" dirty="0"/>
              <a:t>		</a:t>
            </a:r>
            <a:r>
              <a:rPr lang="en-US" altLang="zh-CN" dirty="0" err="1"/>
              <a:t>printf</a:t>
            </a:r>
            <a:r>
              <a:rPr lang="en-US" altLang="zh-CN" dirty="0"/>
              <a:t>("g=%g\</a:t>
            </a:r>
            <a:r>
              <a:rPr lang="en-US" altLang="zh-CN" dirty="0" err="1"/>
              <a:t>n",g</a:t>
            </a:r>
            <a:r>
              <a:rPr lang="en-US" altLang="zh-CN" dirty="0"/>
              <a:t>);</a:t>
            </a:r>
          </a:p>
          <a:p>
            <a:r>
              <a:rPr lang="en-US" altLang="zh-CN" dirty="0"/>
              <a:t>		</a:t>
            </a:r>
            <a:r>
              <a:rPr lang="en-US" altLang="zh-CN" dirty="0" err="1"/>
              <a:t>printf</a:t>
            </a:r>
            <a:r>
              <a:rPr lang="en-US" altLang="zh-CN" dirty="0"/>
              <a:t>("d=%f\</a:t>
            </a:r>
            <a:r>
              <a:rPr lang="en-US" altLang="zh-CN" dirty="0" err="1"/>
              <a:t>n",d</a:t>
            </a:r>
            <a:r>
              <a:rPr lang="en-US" altLang="zh-CN" dirty="0"/>
              <a:t>);</a:t>
            </a:r>
          </a:p>
          <a:p>
            <a:r>
              <a:rPr lang="en-US" altLang="zh-CN" dirty="0"/>
              <a:t>		</a:t>
            </a:r>
            <a:r>
              <a:rPr lang="en-US" altLang="zh-CN" dirty="0" err="1"/>
              <a:t>printf</a:t>
            </a:r>
            <a:r>
              <a:rPr lang="en-US" altLang="zh-CN" dirty="0"/>
              <a:t>("c=%c\</a:t>
            </a:r>
            <a:r>
              <a:rPr lang="en-US" altLang="zh-CN" dirty="0" err="1"/>
              <a:t>n",c</a:t>
            </a:r>
            <a:r>
              <a:rPr lang="en-US" altLang="zh-CN" dirty="0"/>
              <a:t>); </a:t>
            </a:r>
            <a:r>
              <a:rPr lang="zh-CN" altLang="en-US" dirty="0"/>
              <a:t>		</a:t>
            </a:r>
            <a:endParaRPr lang="en-US" altLang="zh-CN" dirty="0"/>
          </a:p>
          <a:p>
            <a:r>
              <a:rPr lang="en-US" altLang="zh-CN" dirty="0"/>
              <a:t>		</a:t>
            </a:r>
            <a:r>
              <a:rPr lang="en-US" altLang="zh-CN" dirty="0" err="1"/>
              <a:t>printf</a:t>
            </a:r>
            <a:r>
              <a:rPr lang="en-US" altLang="zh-CN" dirty="0"/>
              <a:t>("s=%s\n", "</a:t>
            </a:r>
            <a:r>
              <a:rPr lang="en-US" altLang="zh-CN" dirty="0" err="1"/>
              <a:t>Cprogram</a:t>
            </a:r>
            <a:r>
              <a:rPr lang="en-US" altLang="zh-CN" dirty="0"/>
              <a:t>");</a:t>
            </a:r>
          </a:p>
          <a:p>
            <a:r>
              <a:rPr lang="en-US" altLang="zh-CN" dirty="0"/>
              <a:t>    		return 0;</a:t>
            </a:r>
          </a:p>
          <a:p>
            <a:r>
              <a:rPr lang="en-US" altLang="zh-CN" dirty="0"/>
              <a:t>	}</a:t>
            </a:r>
          </a:p>
        </p:txBody>
      </p:sp>
      <p:sp>
        <p:nvSpPr>
          <p:cNvPr id="6" name="矩形 5"/>
          <p:cNvSpPr/>
          <p:nvPr/>
        </p:nvSpPr>
        <p:spPr>
          <a:xfrm>
            <a:off x="6012160" y="2492896"/>
            <a:ext cx="3015952"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pt-BR" altLang="zh-CN" dirty="0"/>
              <a:t>a1=400</a:t>
            </a:r>
          </a:p>
          <a:p>
            <a:r>
              <a:rPr lang="pt-BR" altLang="zh-CN" dirty="0"/>
              <a:t>a1=620</a:t>
            </a:r>
          </a:p>
          <a:p>
            <a:r>
              <a:rPr lang="pt-BR" altLang="zh-CN" dirty="0"/>
              <a:t>a1=190</a:t>
            </a:r>
          </a:p>
          <a:p>
            <a:r>
              <a:rPr lang="pt-BR" altLang="zh-CN" dirty="0"/>
              <a:t>a1=400</a:t>
            </a:r>
          </a:p>
          <a:p>
            <a:r>
              <a:rPr lang="pt-BR" altLang="zh-CN" dirty="0"/>
              <a:t>a2=-400</a:t>
            </a:r>
          </a:p>
          <a:p>
            <a:r>
              <a:rPr lang="pt-BR" altLang="zh-CN" dirty="0"/>
              <a:t>a2=4294966896</a:t>
            </a:r>
          </a:p>
          <a:p>
            <a:r>
              <a:rPr lang="pt-BR" altLang="zh-CN" dirty="0"/>
              <a:t>b=3.141593</a:t>
            </a:r>
          </a:p>
          <a:p>
            <a:r>
              <a:rPr lang="pt-BR" altLang="zh-CN" dirty="0"/>
              <a:t>e=3.141527e+004</a:t>
            </a:r>
          </a:p>
          <a:p>
            <a:r>
              <a:rPr lang="pt-BR" altLang="zh-CN" dirty="0"/>
              <a:t>g=3.14</a:t>
            </a:r>
          </a:p>
          <a:p>
            <a:r>
              <a:rPr lang="pt-BR" altLang="zh-CN" dirty="0"/>
              <a:t>d=3.141593</a:t>
            </a:r>
          </a:p>
          <a:p>
            <a:r>
              <a:rPr lang="pt-BR" altLang="zh-CN" dirty="0"/>
              <a:t>c=a</a:t>
            </a:r>
          </a:p>
          <a:p>
            <a:r>
              <a:rPr lang="pt-BR" altLang="zh-CN" dirty="0"/>
              <a:t>s=Cprogram</a:t>
            </a:r>
          </a:p>
        </p:txBody>
      </p:sp>
    </p:spTree>
    <p:extLst>
      <p:ext uri="{BB962C8B-B14F-4D97-AF65-F5344CB8AC3E}">
        <p14:creationId xmlns:p14="http://schemas.microsoft.com/office/powerpoint/2010/main" val="30464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标准设备输入输出库</a:t>
            </a:r>
            <a:endParaRPr lang="zh-CN" altLang="en-US" dirty="0"/>
          </a:p>
        </p:txBody>
      </p:sp>
      <p:sp>
        <p:nvSpPr>
          <p:cNvPr id="3" name="文本占位符 2"/>
          <p:cNvSpPr>
            <a:spLocks noGrp="1"/>
          </p:cNvSpPr>
          <p:nvPr>
            <p:ph type="body" idx="1"/>
          </p:nvPr>
        </p:nvSpPr>
        <p:spPr/>
        <p:txBody>
          <a:bodyPr/>
          <a:lstStyle/>
          <a:p>
            <a:r>
              <a:rPr lang="zh-CN" altLang="en-US" b="1" dirty="0"/>
              <a:t>例</a:t>
            </a:r>
            <a:r>
              <a:rPr lang="en-US" altLang="zh-CN" b="1" dirty="0"/>
              <a:t>3-12</a:t>
            </a:r>
            <a:r>
              <a:rPr lang="zh-CN" altLang="en-US" dirty="0"/>
              <a:t>编写程序，按对齐修饰符要求输出数据。</a:t>
            </a:r>
          </a:p>
        </p:txBody>
      </p:sp>
      <p:sp>
        <p:nvSpPr>
          <p:cNvPr id="4" name="矩形 3"/>
          <p:cNvSpPr/>
          <p:nvPr/>
        </p:nvSpPr>
        <p:spPr>
          <a:xfrm>
            <a:off x="283688" y="2820992"/>
            <a:ext cx="4752528"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pt-BR" altLang="zh-CN" dirty="0"/>
              <a:t>#include &lt;stdio.h&gt;</a:t>
            </a:r>
          </a:p>
          <a:p>
            <a:r>
              <a:rPr lang="pt-BR" altLang="zh-CN" dirty="0"/>
              <a:t>int main( )</a:t>
            </a:r>
          </a:p>
          <a:p>
            <a:r>
              <a:rPr lang="pt-BR" altLang="zh-CN" dirty="0"/>
              <a:t>{</a:t>
            </a:r>
          </a:p>
          <a:p>
            <a:r>
              <a:rPr lang="pt-BR" altLang="zh-CN" dirty="0"/>
              <a:t>int  a1=+10,a2=-20;</a:t>
            </a:r>
          </a:p>
          <a:p>
            <a:r>
              <a:rPr lang="pt-BR" altLang="zh-CN" dirty="0"/>
              <a:t>float  d1=+1.23,d2=-1.23;</a:t>
            </a:r>
          </a:p>
          <a:p>
            <a:r>
              <a:rPr lang="pt-BR" altLang="zh-CN" dirty="0"/>
              <a:t>printf("\n01234567890123456789");</a:t>
            </a:r>
          </a:p>
          <a:p>
            <a:r>
              <a:rPr lang="pt-BR" altLang="zh-CN" dirty="0"/>
              <a:t>printf("\n%5d%5d",a1,a2);</a:t>
            </a:r>
          </a:p>
          <a:p>
            <a:r>
              <a:rPr lang="pt-BR" altLang="zh-CN" dirty="0"/>
              <a:t>printf("\n%+5d%+5d",a1,a2);</a:t>
            </a:r>
          </a:p>
          <a:p>
            <a:r>
              <a:rPr lang="pt-BR" altLang="zh-CN" dirty="0"/>
              <a:t>printf("\n%-5d%-5d",a1,a2);</a:t>
            </a:r>
          </a:p>
          <a:p>
            <a:r>
              <a:rPr lang="pt-BR" altLang="zh-CN" dirty="0"/>
              <a:t>printf("\n%f%f",d1,d2);</a:t>
            </a:r>
          </a:p>
          <a:p>
            <a:r>
              <a:rPr lang="pt-BR" altLang="zh-CN" dirty="0"/>
              <a:t>return 0;</a:t>
            </a:r>
          </a:p>
          <a:p>
            <a:r>
              <a:rPr lang="pt-BR" altLang="zh-CN" dirty="0"/>
              <a:t>}</a:t>
            </a:r>
          </a:p>
        </p:txBody>
      </p:sp>
      <p:sp>
        <p:nvSpPr>
          <p:cNvPr id="5" name="矩形 4"/>
          <p:cNvSpPr/>
          <p:nvPr/>
        </p:nvSpPr>
        <p:spPr>
          <a:xfrm>
            <a:off x="4355976" y="4173410"/>
            <a:ext cx="4147820"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altLang="zh-CN" kern="100" dirty="0">
                <a:latin typeface="宋体" panose="02010600030101010101" pitchFamily="2" charset="-122"/>
                <a:ea typeface="宋体" panose="02010600030101010101" pitchFamily="2" charset="-122"/>
              </a:rPr>
              <a:t>01234567890123456789</a:t>
            </a:r>
            <a:endParaRPr lang="zh-CN" altLang="en-US" sz="2400" kern="100" dirty="0">
              <a:latin typeface="Times New Roman" panose="02020603050405020304" pitchFamily="18" charset="0"/>
            </a:endParaRPr>
          </a:p>
          <a:p>
            <a:pPr indent="171450" algn="just"/>
            <a:r>
              <a:rPr lang="en-US" altLang="zh-CN" kern="100" dirty="0">
                <a:latin typeface="宋体" panose="02010600030101010101" pitchFamily="2" charset="-122"/>
                <a:ea typeface="宋体" panose="02010600030101010101" pitchFamily="2" charset="-122"/>
              </a:rPr>
              <a:t> 10  -20</a:t>
            </a:r>
            <a:endParaRPr lang="zh-CN" altLang="en-US" sz="2400" kern="100" dirty="0">
              <a:latin typeface="Times New Roman" panose="02020603050405020304" pitchFamily="18" charset="0"/>
            </a:endParaRPr>
          </a:p>
          <a:p>
            <a:pPr indent="114300" algn="just"/>
            <a:r>
              <a:rPr lang="en-US" altLang="zh-CN" kern="100" dirty="0">
                <a:latin typeface="宋体" panose="02010600030101010101" pitchFamily="2" charset="-122"/>
                <a:ea typeface="宋体" panose="02010600030101010101" pitchFamily="2" charset="-122"/>
              </a:rPr>
              <a:t> +10  -20</a:t>
            </a:r>
            <a:endParaRPr lang="zh-CN" altLang="en-US" sz="2400" kern="100" dirty="0">
              <a:latin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rPr>
              <a:t>10   -20</a:t>
            </a:r>
            <a:endParaRPr lang="zh-CN" altLang="en-US" sz="2400" kern="100" dirty="0">
              <a:latin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rPr>
              <a:t>1.230000 -1.230000</a:t>
            </a:r>
            <a:endParaRPr lang="zh-CN" altLang="en-US" sz="2400" kern="100" dirty="0">
              <a:effectLst/>
              <a:latin typeface="Times New Roman" panose="02020603050405020304" pitchFamily="18" charset="0"/>
            </a:endParaRPr>
          </a:p>
        </p:txBody>
      </p:sp>
    </p:spTree>
    <p:extLst>
      <p:ext uri="{BB962C8B-B14F-4D97-AF65-F5344CB8AC3E}">
        <p14:creationId xmlns:p14="http://schemas.microsoft.com/office/powerpoint/2010/main" val="72033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标准设备输入输出库</a:t>
            </a:r>
            <a:endParaRPr lang="zh-CN" altLang="en-US" dirty="0"/>
          </a:p>
        </p:txBody>
      </p:sp>
      <p:sp>
        <p:nvSpPr>
          <p:cNvPr id="3" name="文本占位符 2"/>
          <p:cNvSpPr>
            <a:spLocks noGrp="1"/>
          </p:cNvSpPr>
          <p:nvPr>
            <p:ph type="body" idx="1"/>
          </p:nvPr>
        </p:nvSpPr>
        <p:spPr/>
        <p:txBody>
          <a:bodyPr>
            <a:normAutofit lnSpcReduction="10000"/>
          </a:bodyPr>
          <a:lstStyle/>
          <a:p>
            <a:r>
              <a:rPr lang="zh-CN" altLang="en-US" dirty="0"/>
              <a:t>格式化输入函数</a:t>
            </a:r>
          </a:p>
          <a:p>
            <a:pPr lvl="1"/>
            <a:r>
              <a:rPr lang="zh-CN" altLang="en-US" dirty="0"/>
              <a:t>调用格式： </a:t>
            </a:r>
          </a:p>
          <a:p>
            <a:pPr lvl="2"/>
            <a:r>
              <a:rPr lang="en-US" altLang="zh-CN" b="1" dirty="0" err="1"/>
              <a:t>scanf</a:t>
            </a:r>
            <a:r>
              <a:rPr lang="en-US" altLang="zh-CN" b="1" dirty="0"/>
              <a:t>("</a:t>
            </a:r>
            <a:r>
              <a:rPr lang="zh-CN" altLang="en-US" b="1" dirty="0"/>
              <a:t>格式控制字符串</a:t>
            </a:r>
            <a:r>
              <a:rPr lang="en-US" altLang="zh-CN" b="1" dirty="0"/>
              <a:t>", </a:t>
            </a:r>
            <a:r>
              <a:rPr lang="zh-CN" altLang="en-US" b="1" dirty="0"/>
              <a:t>输入项地址列表</a:t>
            </a:r>
            <a:r>
              <a:rPr lang="en-US" altLang="zh-CN" b="1" dirty="0"/>
              <a:t>)</a:t>
            </a:r>
            <a:endParaRPr lang="zh-CN" altLang="en-US" sz="3200" dirty="0"/>
          </a:p>
          <a:p>
            <a:pPr lvl="2"/>
            <a:r>
              <a:rPr lang="zh-CN" altLang="en-US" dirty="0"/>
              <a:t>输入项地址列表为需要接收数据的变量地址。</a:t>
            </a:r>
          </a:p>
          <a:p>
            <a:pPr lvl="3"/>
            <a:r>
              <a:rPr lang="en-US" altLang="zh-CN" dirty="0" err="1"/>
              <a:t>scanf</a:t>
            </a:r>
            <a:r>
              <a:rPr lang="en-US" altLang="zh-CN" dirty="0"/>
              <a:t>("%d", &amp;x);</a:t>
            </a:r>
            <a:endParaRPr lang="en-US" altLang="zh-CN" sz="2800" dirty="0"/>
          </a:p>
          <a:p>
            <a:pPr lvl="2"/>
            <a:r>
              <a:rPr lang="zh-CN" altLang="en-US" dirty="0"/>
              <a:t>如果格式控制字符串中的格式转换说明符之间还包含有其它字符，输入数据时必须在相应位置键入这些字符。</a:t>
            </a:r>
            <a:endParaRPr lang="en-US" altLang="zh-CN" dirty="0"/>
          </a:p>
          <a:p>
            <a:pPr lvl="3"/>
            <a:r>
              <a:rPr lang="en-US" altLang="zh-CN" dirty="0" err="1"/>
              <a:t>scanf</a:t>
            </a:r>
            <a:r>
              <a:rPr lang="en-US" altLang="zh-CN" dirty="0"/>
              <a:t>("a=%d, b=%f, c=%c", &amp;a, &amp;b, &amp;c); </a:t>
            </a:r>
          </a:p>
        </p:txBody>
      </p:sp>
    </p:spTree>
    <p:extLst>
      <p:ext uri="{BB962C8B-B14F-4D97-AF65-F5344CB8AC3E}">
        <p14:creationId xmlns:p14="http://schemas.microsoft.com/office/powerpoint/2010/main" val="283323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83F69-885B-A997-0570-684C1888B151}"/>
              </a:ext>
            </a:extLst>
          </p:cNvPr>
          <p:cNvSpPr>
            <a:spLocks noGrp="1"/>
          </p:cNvSpPr>
          <p:nvPr>
            <p:ph type="title"/>
          </p:nvPr>
        </p:nvSpPr>
        <p:spPr>
          <a:xfrm>
            <a:off x="609600" y="476672"/>
            <a:ext cx="8153400" cy="608112"/>
          </a:xfrm>
        </p:spPr>
        <p:txBody>
          <a:bodyPr/>
          <a:lstStyle/>
          <a:p>
            <a:r>
              <a:rPr lang="zh-CN" altLang="en-US" sz="3600" dirty="0"/>
              <a:t>格式化输入函数</a:t>
            </a:r>
            <a:br>
              <a:rPr lang="zh-CN" altLang="en-US" dirty="0"/>
            </a:br>
            <a:endParaRPr lang="zh-CN" altLang="en-US" dirty="0"/>
          </a:p>
        </p:txBody>
      </p:sp>
      <p:sp>
        <p:nvSpPr>
          <p:cNvPr id="3" name="文本占位符 2">
            <a:extLst>
              <a:ext uri="{FF2B5EF4-FFF2-40B4-BE49-F238E27FC236}">
                <a16:creationId xmlns:a16="http://schemas.microsoft.com/office/drawing/2014/main" id="{3F9D9905-D574-DD4A-A204-502608EA7ABC}"/>
              </a:ext>
            </a:extLst>
          </p:cNvPr>
          <p:cNvSpPr>
            <a:spLocks noGrp="1"/>
          </p:cNvSpPr>
          <p:nvPr>
            <p:ph type="body" idx="1"/>
          </p:nvPr>
        </p:nvSpPr>
        <p:spPr>
          <a:xfrm>
            <a:off x="612648" y="980728"/>
            <a:ext cx="8153400" cy="5760640"/>
          </a:xfrm>
        </p:spPr>
        <p:txBody>
          <a:bodyPr>
            <a:normAutofit fontScale="85000" lnSpcReduction="20000"/>
          </a:bodyPr>
          <a:lstStyle/>
          <a:p>
            <a:r>
              <a:rPr lang="en-US" altLang="zh-CN" sz="2400" dirty="0"/>
              <a:t>int x, y;</a:t>
            </a:r>
          </a:p>
          <a:p>
            <a:r>
              <a:rPr lang="en-US" altLang="zh-CN" sz="2400" dirty="0" err="1"/>
              <a:t>scanf</a:t>
            </a:r>
            <a:r>
              <a:rPr lang="en-US" altLang="zh-CN" sz="2400" dirty="0"/>
              <a:t>(“%</a:t>
            </a:r>
            <a:r>
              <a:rPr lang="en-US" altLang="zh-CN" sz="2400" dirty="0" err="1"/>
              <a:t>d%d</a:t>
            </a:r>
            <a:r>
              <a:rPr lang="en-US" altLang="zh-CN" sz="2400" dirty="0"/>
              <a:t>”,&amp;x, &amp;y);</a:t>
            </a:r>
          </a:p>
          <a:p>
            <a:r>
              <a:rPr lang="zh-CN" altLang="en-US" sz="2400" dirty="0"/>
              <a:t>输入数据的方式可以是</a:t>
            </a:r>
            <a:r>
              <a:rPr lang="en-US" altLang="zh-CN" sz="2400" dirty="0"/>
              <a:t>:   12《</a:t>
            </a:r>
            <a:r>
              <a:rPr lang="zh-CN" altLang="en-US" sz="2400" dirty="0"/>
              <a:t>空格</a:t>
            </a:r>
            <a:r>
              <a:rPr lang="en-US" altLang="zh-CN" sz="2400" dirty="0"/>
              <a:t>》3《</a:t>
            </a:r>
            <a:r>
              <a:rPr lang="zh-CN" altLang="en-US" sz="2400" dirty="0"/>
              <a:t>回车</a:t>
            </a:r>
            <a:r>
              <a:rPr lang="en-US" altLang="zh-CN" sz="2400" dirty="0"/>
              <a:t>》</a:t>
            </a:r>
          </a:p>
          <a:p>
            <a:r>
              <a:rPr lang="zh-CN" altLang="en-US" sz="2400" dirty="0"/>
              <a:t>                              或</a:t>
            </a:r>
            <a:r>
              <a:rPr lang="en-US" altLang="zh-CN" sz="2400" dirty="0"/>
              <a:t>:  </a:t>
            </a:r>
            <a:r>
              <a:rPr lang="zh-CN" altLang="en-US" sz="2400" dirty="0"/>
              <a:t> </a:t>
            </a:r>
            <a:r>
              <a:rPr lang="en-US" altLang="zh-CN" sz="2400" dirty="0"/>
              <a:t> 12《</a:t>
            </a:r>
            <a:r>
              <a:rPr lang="zh-CN" altLang="en-US" sz="2400" dirty="0"/>
              <a:t>回车</a:t>
            </a:r>
            <a:r>
              <a:rPr lang="en-US" altLang="zh-CN" sz="2400" dirty="0"/>
              <a:t>》</a:t>
            </a:r>
          </a:p>
          <a:p>
            <a:r>
              <a:rPr lang="en-US" altLang="zh-CN" sz="2400" dirty="0"/>
              <a:t>                                      3《</a:t>
            </a:r>
            <a:r>
              <a:rPr lang="zh-CN" altLang="en-US" sz="2400" dirty="0"/>
              <a:t>回车</a:t>
            </a:r>
            <a:r>
              <a:rPr lang="en-US" altLang="zh-CN" sz="2400" dirty="0"/>
              <a:t>》</a:t>
            </a:r>
          </a:p>
          <a:p>
            <a:r>
              <a:rPr lang="en-US" altLang="zh-CN" sz="2400" dirty="0"/>
              <a:t>int a; char </a:t>
            </a:r>
            <a:r>
              <a:rPr lang="en-US" altLang="zh-CN" sz="2400" dirty="0" err="1"/>
              <a:t>ch</a:t>
            </a:r>
            <a:r>
              <a:rPr lang="en-US" altLang="zh-CN" sz="2400" dirty="0"/>
              <a:t>;</a:t>
            </a:r>
          </a:p>
          <a:p>
            <a:r>
              <a:rPr lang="en-US" altLang="zh-CN" sz="2400" dirty="0" err="1"/>
              <a:t>scanf</a:t>
            </a:r>
            <a:r>
              <a:rPr lang="en-US" altLang="zh-CN" sz="2400" dirty="0"/>
              <a:t>(“%</a:t>
            </a:r>
            <a:r>
              <a:rPr lang="en-US" altLang="zh-CN" sz="2400" dirty="0" err="1"/>
              <a:t>d%c</a:t>
            </a:r>
            <a:r>
              <a:rPr lang="en-US" altLang="zh-CN" sz="2400" dirty="0"/>
              <a:t>”,&amp;a, &amp;</a:t>
            </a:r>
            <a:r>
              <a:rPr lang="en-US" altLang="zh-CN" sz="2400" dirty="0" err="1"/>
              <a:t>ch</a:t>
            </a:r>
            <a:r>
              <a:rPr lang="en-US" altLang="zh-CN" sz="2400" dirty="0"/>
              <a:t>);</a:t>
            </a:r>
          </a:p>
          <a:p>
            <a:r>
              <a:rPr lang="zh-CN" altLang="en-US" sz="2400" dirty="0"/>
              <a:t>假设输入数据的方式是</a:t>
            </a:r>
            <a:r>
              <a:rPr lang="en-US" altLang="zh-CN" sz="2400" dirty="0"/>
              <a:t>:   123《</a:t>
            </a:r>
            <a:r>
              <a:rPr lang="zh-CN" altLang="en-US" sz="2400" dirty="0"/>
              <a:t>空格</a:t>
            </a:r>
            <a:r>
              <a:rPr lang="en-US" altLang="zh-CN" sz="2400" dirty="0"/>
              <a:t>》a《</a:t>
            </a:r>
            <a:r>
              <a:rPr lang="zh-CN" altLang="en-US" sz="2400" dirty="0"/>
              <a:t>回车</a:t>
            </a:r>
            <a:r>
              <a:rPr lang="en-US" altLang="zh-CN" sz="2400" dirty="0"/>
              <a:t>》</a:t>
            </a:r>
          </a:p>
          <a:p>
            <a:r>
              <a:rPr lang="zh-CN" altLang="en-US" sz="2400" dirty="0"/>
              <a:t>正确输入数据的方式是</a:t>
            </a:r>
            <a:r>
              <a:rPr lang="en-US" altLang="zh-CN" sz="2400" dirty="0"/>
              <a:t>:   123a《</a:t>
            </a:r>
            <a:r>
              <a:rPr lang="zh-CN" altLang="en-US" sz="2400" dirty="0"/>
              <a:t>回车</a:t>
            </a:r>
            <a:r>
              <a:rPr lang="en-US" altLang="zh-CN" sz="2400" dirty="0"/>
              <a:t>》</a:t>
            </a:r>
          </a:p>
          <a:p>
            <a:r>
              <a:rPr lang="zh-CN" altLang="en-US" sz="2400" dirty="0"/>
              <a:t>为避免上述情况，输入语句改为：</a:t>
            </a:r>
            <a:endParaRPr lang="en-US" altLang="zh-CN" sz="2400" dirty="0"/>
          </a:p>
          <a:p>
            <a:r>
              <a:rPr lang="en-US" altLang="zh-CN" sz="2400" dirty="0" err="1"/>
              <a:t>scanf</a:t>
            </a:r>
            <a:r>
              <a:rPr lang="en-US" altLang="zh-CN" sz="2400" dirty="0"/>
              <a:t>(“%d %</a:t>
            </a:r>
            <a:r>
              <a:rPr lang="en-US" altLang="zh-CN" sz="2400" dirty="0" err="1"/>
              <a:t>c”,&amp;a</a:t>
            </a:r>
            <a:r>
              <a:rPr lang="en-US" altLang="zh-CN" sz="2400" dirty="0"/>
              <a:t>, &amp;</a:t>
            </a:r>
            <a:r>
              <a:rPr lang="en-US" altLang="zh-CN" sz="2400" dirty="0" err="1"/>
              <a:t>ch</a:t>
            </a:r>
            <a:r>
              <a:rPr lang="en-US" altLang="zh-CN" sz="2400" dirty="0"/>
              <a:t>);</a:t>
            </a:r>
          </a:p>
          <a:p>
            <a:r>
              <a:rPr lang="zh-CN" altLang="en-US" sz="2400" dirty="0"/>
              <a:t>如果输入语句是：</a:t>
            </a:r>
            <a:r>
              <a:rPr lang="en-US" altLang="zh-CN" sz="2400" dirty="0" err="1"/>
              <a:t>scanf</a:t>
            </a:r>
            <a:r>
              <a:rPr lang="en-US" altLang="zh-CN" sz="2400" dirty="0"/>
              <a:t>(“%d,</a:t>
            </a:r>
            <a:r>
              <a:rPr lang="zh-CN" altLang="en-US" sz="2400" dirty="0"/>
              <a:t> </a:t>
            </a:r>
            <a:r>
              <a:rPr lang="en-US" altLang="zh-CN" sz="2400" dirty="0"/>
              <a:t>%</a:t>
            </a:r>
            <a:r>
              <a:rPr lang="en-US" altLang="zh-CN" sz="2400" dirty="0" err="1"/>
              <a:t>d”,&amp;x</a:t>
            </a:r>
            <a:r>
              <a:rPr lang="en-US" altLang="zh-CN" sz="2400" dirty="0"/>
              <a:t>, &amp;y);   </a:t>
            </a:r>
            <a:r>
              <a:rPr lang="zh-CN" altLang="en-US" sz="2400" dirty="0"/>
              <a:t>输入数据为？</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dirty="0"/>
          </a:p>
          <a:p>
            <a:endParaRPr lang="zh-CN" altLang="en-US" dirty="0"/>
          </a:p>
        </p:txBody>
      </p:sp>
    </p:spTree>
    <p:extLst>
      <p:ext uri="{BB962C8B-B14F-4D97-AF65-F5344CB8AC3E}">
        <p14:creationId xmlns:p14="http://schemas.microsoft.com/office/powerpoint/2010/main" val="4187131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3.11 </a:t>
            </a:r>
            <a:r>
              <a:rPr lang="zh-CN" altLang="en-US" dirty="0">
                <a:effectLst/>
              </a:rPr>
              <a:t>数学库</a:t>
            </a:r>
            <a:endParaRPr lang="zh-CN" altLang="en-US" dirty="0"/>
          </a:p>
        </p:txBody>
      </p:sp>
      <p:sp>
        <p:nvSpPr>
          <p:cNvPr id="3" name="文本占位符 2"/>
          <p:cNvSpPr>
            <a:spLocks noGrp="1"/>
          </p:cNvSpPr>
          <p:nvPr>
            <p:ph type="body" idx="1"/>
          </p:nvPr>
        </p:nvSpPr>
        <p:spPr/>
        <p:txBody>
          <a:bodyPr>
            <a:normAutofit fontScale="92500" lnSpcReduction="10000"/>
          </a:bodyPr>
          <a:lstStyle/>
          <a:p>
            <a:r>
              <a:rPr lang="zh-CN" altLang="en-US" dirty="0"/>
              <a:t>实数计算函数</a:t>
            </a:r>
            <a:endParaRPr lang="en-US" altLang="zh-CN" dirty="0"/>
          </a:p>
          <a:p>
            <a:pPr lvl="1"/>
            <a:r>
              <a:rPr lang="zh-CN" altLang="en-US" dirty="0"/>
              <a:t>使用实数函数时，通过预编译指令</a:t>
            </a:r>
            <a:r>
              <a:rPr lang="en-US" altLang="zh-CN" dirty="0"/>
              <a:t>#include</a:t>
            </a:r>
            <a:r>
              <a:rPr lang="zh-CN" altLang="en-US" dirty="0"/>
              <a:t>包含头文件</a:t>
            </a:r>
            <a:r>
              <a:rPr lang="en-US" altLang="zh-CN" dirty="0" err="1"/>
              <a:t>math.h</a:t>
            </a:r>
            <a:r>
              <a:rPr lang="zh-CN" altLang="en-US" dirty="0"/>
              <a:t>。</a:t>
            </a:r>
            <a:endParaRPr lang="en-US" altLang="zh-CN" dirty="0"/>
          </a:p>
          <a:p>
            <a:pPr lvl="1"/>
            <a:r>
              <a:rPr lang="en-US" altLang="zh-CN" dirty="0"/>
              <a:t>#include &lt;</a:t>
            </a:r>
            <a:r>
              <a:rPr lang="en-US" altLang="zh-CN" dirty="0" err="1"/>
              <a:t>math.h</a:t>
            </a:r>
            <a:r>
              <a:rPr lang="en-US" altLang="zh-CN" dirty="0"/>
              <a:t>&gt;   </a:t>
            </a:r>
            <a:r>
              <a:rPr lang="zh-CN" altLang="en-US" dirty="0"/>
              <a:t>或 </a:t>
            </a:r>
            <a:r>
              <a:rPr lang="en-US" altLang="zh-CN" dirty="0"/>
              <a:t>#include "</a:t>
            </a:r>
            <a:r>
              <a:rPr lang="en-US" altLang="zh-CN" dirty="0" err="1"/>
              <a:t>math.h</a:t>
            </a:r>
            <a:r>
              <a:rPr lang="en-US" altLang="zh-CN" dirty="0"/>
              <a:t>"</a:t>
            </a:r>
          </a:p>
          <a:p>
            <a:pPr lvl="1"/>
            <a:r>
              <a:rPr lang="zh-CN" altLang="en-US" dirty="0"/>
              <a:t>示例</a:t>
            </a:r>
            <a:endParaRPr lang="en-US" altLang="zh-CN" dirty="0"/>
          </a:p>
          <a:p>
            <a:pPr lvl="2"/>
            <a:r>
              <a:rPr lang="en-US" altLang="zh-CN" dirty="0"/>
              <a:t>power(x,5)</a:t>
            </a:r>
          </a:p>
          <a:p>
            <a:pPr lvl="2"/>
            <a:r>
              <a:rPr lang="en-US" altLang="zh-CN" dirty="0" err="1"/>
              <a:t>sqrt</a:t>
            </a:r>
            <a:r>
              <a:rPr lang="en-US" altLang="zh-CN" dirty="0"/>
              <a:t>(x)</a:t>
            </a:r>
          </a:p>
          <a:p>
            <a:pPr lvl="2"/>
            <a:r>
              <a:rPr lang="en-US" altLang="zh-CN" dirty="0" err="1"/>
              <a:t>fabs</a:t>
            </a:r>
            <a:r>
              <a:rPr lang="en-US" altLang="zh-CN" dirty="0"/>
              <a:t>(x)</a:t>
            </a:r>
          </a:p>
        </p:txBody>
      </p:sp>
    </p:spTree>
    <p:extLst>
      <p:ext uri="{BB962C8B-B14F-4D97-AF65-F5344CB8AC3E}">
        <p14:creationId xmlns:p14="http://schemas.microsoft.com/office/powerpoint/2010/main" val="251979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运算符与表达式</a:t>
            </a:r>
          </a:p>
        </p:txBody>
      </p:sp>
      <p:sp>
        <p:nvSpPr>
          <p:cNvPr id="3" name="文本占位符 2"/>
          <p:cNvSpPr>
            <a:spLocks noGrp="1"/>
          </p:cNvSpPr>
          <p:nvPr>
            <p:ph type="body" idx="1"/>
          </p:nvPr>
        </p:nvSpPr>
        <p:spPr/>
        <p:txBody>
          <a:bodyPr/>
          <a:lstStyle/>
          <a:p>
            <a:pPr lvl="0"/>
            <a:r>
              <a:rPr dirty="0"/>
              <a:t>表达式</a:t>
            </a:r>
          </a:p>
          <a:p>
            <a:pPr lvl="1"/>
            <a:r>
              <a:rPr dirty="0"/>
              <a:t>表达式是一个可以计算的算式，其计算过程按照运算符的优先级高低和结合性的方向顺序进行，同时还要考虑运算对象是否具有相同的数据类型以及是否需要类型转换。</a:t>
            </a:r>
          </a:p>
          <a:p>
            <a:pPr lvl="1"/>
            <a:r>
              <a:rPr dirty="0"/>
              <a:t>每个表达式代表着一个确定的值和确定的数据类型。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3.12 </a:t>
            </a:r>
            <a:r>
              <a:rPr lang="zh-CN" altLang="en-US" dirty="0">
                <a:effectLst/>
              </a:rPr>
              <a:t>基本语句</a:t>
            </a:r>
            <a:endParaRPr lang="zh-CN" altLang="en-US" dirty="0"/>
          </a:p>
        </p:txBody>
      </p:sp>
      <p:sp>
        <p:nvSpPr>
          <p:cNvPr id="3" name="文本占位符 2"/>
          <p:cNvSpPr>
            <a:spLocks noGrp="1"/>
          </p:cNvSpPr>
          <p:nvPr>
            <p:ph type="body" idx="1"/>
          </p:nvPr>
        </p:nvSpPr>
        <p:spPr/>
        <p:txBody>
          <a:bodyPr>
            <a:normAutofit/>
          </a:bodyPr>
          <a:lstStyle/>
          <a:p>
            <a:r>
              <a:rPr lang="zh-CN" altLang="en-US" dirty="0"/>
              <a:t>标签语句</a:t>
            </a:r>
          </a:p>
          <a:p>
            <a:pPr lvl="1"/>
            <a:r>
              <a:rPr lang="zh-CN" altLang="en-US" b="1" dirty="0"/>
              <a:t>标签</a:t>
            </a:r>
            <a:r>
              <a:rPr lang="en-US" altLang="zh-CN" b="1" dirty="0"/>
              <a:t>:</a:t>
            </a:r>
            <a:r>
              <a:rPr lang="zh-CN" altLang="en-US" b="1" dirty="0"/>
              <a:t>语句；</a:t>
            </a:r>
            <a:endParaRPr lang="zh-CN" altLang="en-US" dirty="0"/>
          </a:p>
          <a:p>
            <a:r>
              <a:rPr lang="zh-CN" altLang="en-US" dirty="0"/>
              <a:t>空语句</a:t>
            </a:r>
          </a:p>
          <a:p>
            <a:pPr lvl="1"/>
            <a:r>
              <a:rPr lang="zh-CN" altLang="en-US" dirty="0"/>
              <a:t>；</a:t>
            </a:r>
            <a:endParaRPr lang="en-US" altLang="zh-CN" dirty="0"/>
          </a:p>
          <a:p>
            <a:r>
              <a:rPr lang="zh-CN" altLang="en-US" dirty="0"/>
              <a:t>声明语句</a:t>
            </a:r>
          </a:p>
          <a:p>
            <a:pPr lvl="1"/>
            <a:r>
              <a:rPr lang="en-US" altLang="zh-CN" dirty="0" err="1"/>
              <a:t>int</a:t>
            </a:r>
            <a:r>
              <a:rPr lang="en-US" altLang="zh-CN" dirty="0"/>
              <a:t> </a:t>
            </a:r>
            <a:r>
              <a:rPr lang="en-US" altLang="zh-CN" dirty="0" err="1"/>
              <a:t>a,b</a:t>
            </a:r>
            <a:r>
              <a:rPr lang="en-US" altLang="zh-CN" dirty="0"/>
              <a:t>;</a:t>
            </a:r>
          </a:p>
          <a:p>
            <a:pPr lvl="1"/>
            <a:endParaRPr lang="zh-CN" altLang="en-US" dirty="0"/>
          </a:p>
        </p:txBody>
      </p:sp>
    </p:spTree>
    <p:extLst>
      <p:ext uri="{BB962C8B-B14F-4D97-AF65-F5344CB8AC3E}">
        <p14:creationId xmlns:p14="http://schemas.microsoft.com/office/powerpoint/2010/main" val="1394123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基本语句</a:t>
            </a:r>
            <a:endParaRPr lang="zh-CN" altLang="en-US" dirty="0"/>
          </a:p>
        </p:txBody>
      </p:sp>
      <p:sp>
        <p:nvSpPr>
          <p:cNvPr id="3" name="文本占位符 2"/>
          <p:cNvSpPr>
            <a:spLocks noGrp="1"/>
          </p:cNvSpPr>
          <p:nvPr>
            <p:ph type="body" idx="1"/>
          </p:nvPr>
        </p:nvSpPr>
        <p:spPr/>
        <p:txBody>
          <a:bodyPr>
            <a:normAutofit fontScale="70000" lnSpcReduction="20000"/>
          </a:bodyPr>
          <a:lstStyle/>
          <a:p>
            <a:r>
              <a:rPr lang="zh-CN" altLang="en-US" dirty="0"/>
              <a:t>表达式语句</a:t>
            </a:r>
          </a:p>
          <a:p>
            <a:pPr lvl="1"/>
            <a:r>
              <a:rPr lang="en-US" altLang="zh-CN" dirty="0"/>
              <a:t>a=b*2;</a:t>
            </a:r>
          </a:p>
          <a:p>
            <a:r>
              <a:rPr lang="zh-CN" altLang="en-US" dirty="0"/>
              <a:t>复合语句</a:t>
            </a:r>
          </a:p>
          <a:p>
            <a:pPr lvl="1"/>
            <a:r>
              <a:rPr lang="zh-CN" altLang="en-US" dirty="0"/>
              <a:t>使用花括号“</a:t>
            </a:r>
            <a:r>
              <a:rPr lang="en-US" altLang="zh-CN" dirty="0"/>
              <a:t>{ }</a:t>
            </a:r>
            <a:r>
              <a:rPr lang="zh-CN" altLang="en-US" dirty="0"/>
              <a:t>”将多条语句组合而成的一种语句格式，又称为功能块。</a:t>
            </a:r>
          </a:p>
          <a:p>
            <a:pPr marL="1071563" lvl="1" indent="0"/>
            <a:r>
              <a:rPr lang="en-US" altLang="zh-CN" dirty="0"/>
              <a:t>{ </a:t>
            </a:r>
          </a:p>
          <a:p>
            <a:pPr marL="1071563" lvl="2" indent="0">
              <a:buNone/>
            </a:pPr>
            <a:r>
              <a:rPr lang="en-US" altLang="zh-CN" dirty="0"/>
              <a:t>    temp=a; </a:t>
            </a:r>
          </a:p>
          <a:p>
            <a:pPr marL="1071563" lvl="2" indent="0">
              <a:buNone/>
            </a:pPr>
            <a:r>
              <a:rPr lang="en-US" altLang="zh-CN" dirty="0"/>
              <a:t>    a=b; </a:t>
            </a:r>
          </a:p>
          <a:p>
            <a:pPr marL="1071563" lvl="2" indent="0">
              <a:buNone/>
            </a:pPr>
            <a:r>
              <a:rPr lang="en-US" altLang="zh-CN" dirty="0"/>
              <a:t>    b=temp; </a:t>
            </a:r>
          </a:p>
          <a:p>
            <a:pPr marL="365760" lvl="1" indent="0">
              <a:buNone/>
            </a:pPr>
            <a:r>
              <a:rPr lang="en-US" altLang="zh-CN" dirty="0"/>
              <a:t>           }</a:t>
            </a:r>
          </a:p>
          <a:p>
            <a:pPr lvl="1"/>
            <a:endParaRPr lang="zh-CN" altLang="en-US" dirty="0"/>
          </a:p>
        </p:txBody>
      </p:sp>
    </p:spTree>
    <p:extLst>
      <p:ext uri="{BB962C8B-B14F-4D97-AF65-F5344CB8AC3E}">
        <p14:creationId xmlns:p14="http://schemas.microsoft.com/office/powerpoint/2010/main" val="3087637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3.13 </a:t>
            </a:r>
            <a:r>
              <a:rPr lang="zh-CN" altLang="en-US" dirty="0">
                <a:effectLst/>
              </a:rPr>
              <a:t>顺序结构</a:t>
            </a:r>
            <a:endParaRPr lang="zh-CN" altLang="en-US" dirty="0"/>
          </a:p>
        </p:txBody>
      </p:sp>
      <p:sp>
        <p:nvSpPr>
          <p:cNvPr id="3" name="文本占位符 2"/>
          <p:cNvSpPr>
            <a:spLocks noGrp="1"/>
          </p:cNvSpPr>
          <p:nvPr>
            <p:ph type="body" idx="1"/>
          </p:nvPr>
        </p:nvSpPr>
        <p:spPr/>
        <p:txBody>
          <a:bodyPr/>
          <a:lstStyle/>
          <a:p>
            <a:r>
              <a:rPr lang="zh-CN" altLang="en-US" b="1" dirty="0"/>
              <a:t>例</a:t>
            </a:r>
            <a:r>
              <a:rPr lang="en-US" altLang="zh-CN" b="1" dirty="0"/>
              <a:t>3-16 </a:t>
            </a:r>
            <a:r>
              <a:rPr lang="zh-CN" altLang="en-US" dirty="0"/>
              <a:t>编写程序，输入三角形的三边长，计算三角形面积。</a:t>
            </a:r>
          </a:p>
          <a:p>
            <a:pPr lvl="1"/>
            <a:r>
              <a:rPr lang="zh-CN" altLang="en-US" dirty="0"/>
              <a:t>三角形面积公式：</a:t>
            </a:r>
          </a:p>
          <a:p>
            <a:pPr lvl="1"/>
            <a:endParaRPr lang="zh-CN" altLang="en-US" dirty="0"/>
          </a:p>
        </p:txBody>
      </p:sp>
      <p:pic>
        <p:nvPicPr>
          <p:cNvPr id="1030" name="Picture 6" descr="C:\Users\ljs\AppData\Local\Temp\ksohtml\wps94C6.t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638" y="3506298"/>
            <a:ext cx="2861356" cy="371342"/>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950994" y="2579080"/>
            <a:ext cx="5085502" cy="397031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#include &lt;</a:t>
            </a:r>
            <a:r>
              <a:rPr lang="en-US" altLang="zh-CN" dirty="0" err="1"/>
              <a:t>stdio.h</a:t>
            </a:r>
            <a:r>
              <a:rPr lang="en-US" altLang="zh-CN" dirty="0"/>
              <a:t>&gt;</a:t>
            </a:r>
          </a:p>
          <a:p>
            <a:r>
              <a:rPr lang="en-US" altLang="zh-CN" dirty="0"/>
              <a:t>#include&lt;</a:t>
            </a:r>
            <a:r>
              <a:rPr lang="en-US" altLang="zh-CN" dirty="0" err="1"/>
              <a:t>math.h</a:t>
            </a:r>
            <a:r>
              <a:rPr lang="en-US" altLang="zh-CN" dirty="0"/>
              <a:t>&gt;</a:t>
            </a:r>
          </a:p>
          <a:p>
            <a:r>
              <a:rPr lang="en-US" altLang="zh-CN" dirty="0" err="1"/>
              <a:t>int</a:t>
            </a:r>
            <a:r>
              <a:rPr lang="en-US" altLang="zh-CN" dirty="0"/>
              <a:t> main()</a:t>
            </a:r>
          </a:p>
          <a:p>
            <a:r>
              <a:rPr lang="en-US" altLang="zh-CN" dirty="0"/>
              <a:t>{</a:t>
            </a:r>
          </a:p>
          <a:p>
            <a:r>
              <a:rPr lang="en-US" altLang="zh-CN" dirty="0"/>
              <a:t>    double </a:t>
            </a:r>
            <a:r>
              <a:rPr lang="en-US" altLang="zh-CN" dirty="0" err="1"/>
              <a:t>a,b,c,s,area</a:t>
            </a:r>
            <a:r>
              <a:rPr lang="en-US" altLang="zh-CN" dirty="0"/>
              <a:t>;</a:t>
            </a:r>
          </a:p>
          <a:p>
            <a:r>
              <a:rPr lang="en-US" altLang="zh-CN" dirty="0"/>
              <a:t>    </a:t>
            </a:r>
            <a:r>
              <a:rPr lang="en-US" altLang="zh-CN" dirty="0" err="1"/>
              <a:t>scanf</a:t>
            </a:r>
            <a:r>
              <a:rPr lang="en-US" altLang="zh-CN" dirty="0"/>
              <a:t>("%</a:t>
            </a:r>
            <a:r>
              <a:rPr lang="en-US" altLang="zh-CN" dirty="0" err="1"/>
              <a:t>lf,%lf,%lf",&amp;a,&amp;b,&amp;c</a:t>
            </a:r>
            <a:r>
              <a:rPr lang="en-US" altLang="zh-CN" dirty="0"/>
              <a:t>);</a:t>
            </a:r>
          </a:p>
          <a:p>
            <a:r>
              <a:rPr lang="en-US" altLang="zh-CN" dirty="0"/>
              <a:t>    s=1.0/2*(</a:t>
            </a:r>
            <a:r>
              <a:rPr lang="en-US" altLang="zh-CN" dirty="0" err="1"/>
              <a:t>a+b+c</a:t>
            </a:r>
            <a:r>
              <a:rPr lang="en-US" altLang="zh-CN" dirty="0"/>
              <a:t>);</a:t>
            </a:r>
          </a:p>
          <a:p>
            <a:r>
              <a:rPr lang="en-US" altLang="zh-CN" dirty="0"/>
              <a:t>    area=</a:t>
            </a:r>
            <a:r>
              <a:rPr lang="en-US" altLang="zh-CN" dirty="0" err="1"/>
              <a:t>sqrt</a:t>
            </a:r>
            <a:r>
              <a:rPr lang="en-US" altLang="zh-CN" dirty="0"/>
              <a:t>(s*(s-a)*(s-b)*(s-c));</a:t>
            </a:r>
          </a:p>
          <a:p>
            <a:r>
              <a:rPr lang="en-US" altLang="zh-CN" dirty="0"/>
              <a:t>    </a:t>
            </a:r>
            <a:r>
              <a:rPr lang="en-US" altLang="zh-CN" dirty="0" err="1"/>
              <a:t>printf</a:t>
            </a:r>
            <a:r>
              <a:rPr lang="en-US" altLang="zh-CN" dirty="0"/>
              <a:t>("a=%.2f,b=%.2f,c=%.2f,s=%.2f\n",</a:t>
            </a:r>
            <a:r>
              <a:rPr lang="en-US" altLang="zh-CN" dirty="0" err="1"/>
              <a:t>a,b,c,s</a:t>
            </a:r>
            <a:r>
              <a:rPr lang="en-US" altLang="zh-CN" dirty="0"/>
              <a:t>);</a:t>
            </a:r>
          </a:p>
          <a:p>
            <a:r>
              <a:rPr lang="en-US" altLang="zh-CN" dirty="0"/>
              <a:t>    </a:t>
            </a:r>
            <a:r>
              <a:rPr lang="en-US" altLang="zh-CN" dirty="0" err="1"/>
              <a:t>printf</a:t>
            </a:r>
            <a:r>
              <a:rPr lang="en-US" altLang="zh-CN" dirty="0"/>
              <a:t>("area=%7.2f\</a:t>
            </a:r>
            <a:r>
              <a:rPr lang="en-US" altLang="zh-CN" dirty="0" err="1"/>
              <a:t>n",area</a:t>
            </a:r>
            <a:r>
              <a:rPr lang="en-US" altLang="zh-CN" dirty="0"/>
              <a:t>);</a:t>
            </a:r>
          </a:p>
          <a:p>
            <a:r>
              <a:rPr lang="en-US" altLang="zh-CN" dirty="0"/>
              <a:t>    return 0;</a:t>
            </a:r>
          </a:p>
          <a:p>
            <a:r>
              <a:rPr lang="en-US" altLang="zh-CN" dirty="0"/>
              <a:t>}</a:t>
            </a:r>
          </a:p>
        </p:txBody>
      </p:sp>
      <p:sp>
        <p:nvSpPr>
          <p:cNvPr id="5" name="矩形 4"/>
          <p:cNvSpPr/>
          <p:nvPr/>
        </p:nvSpPr>
        <p:spPr>
          <a:xfrm>
            <a:off x="395536" y="3917908"/>
            <a:ext cx="2252540" cy="369332"/>
          </a:xfrm>
          <a:prstGeom prst="rect">
            <a:avLst/>
          </a:prstGeom>
        </p:spPr>
        <p:txBody>
          <a:bodyPr wrap="none">
            <a:spAutoFit/>
          </a:bodyPr>
          <a:lstStyle/>
          <a:p>
            <a:pPr marL="685800" lvl="2" indent="0">
              <a:buNone/>
            </a:pPr>
            <a:r>
              <a:rPr lang="en-US" altLang="zh-CN" dirty="0"/>
              <a:t>s = (</a:t>
            </a:r>
            <a:r>
              <a:rPr lang="en-US" altLang="zh-CN" dirty="0" err="1"/>
              <a:t>a+b+c</a:t>
            </a:r>
            <a:r>
              <a:rPr lang="en-US" altLang="zh-CN" dirty="0"/>
              <a:t>)/2</a:t>
            </a:r>
          </a:p>
        </p:txBody>
      </p:sp>
    </p:spTree>
    <p:extLst>
      <p:ext uri="{BB962C8B-B14F-4D97-AF65-F5344CB8AC3E}">
        <p14:creationId xmlns:p14="http://schemas.microsoft.com/office/powerpoint/2010/main" val="368177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顺序结构</a:t>
            </a:r>
            <a:endParaRPr lang="zh-CN" altLang="en-US" dirty="0"/>
          </a:p>
        </p:txBody>
      </p:sp>
      <p:sp>
        <p:nvSpPr>
          <p:cNvPr id="3" name="文本占位符 2"/>
          <p:cNvSpPr>
            <a:spLocks noGrp="1"/>
          </p:cNvSpPr>
          <p:nvPr>
            <p:ph type="body" idx="1"/>
          </p:nvPr>
        </p:nvSpPr>
        <p:spPr/>
        <p:txBody>
          <a:bodyPr>
            <a:normAutofit fontScale="92500"/>
          </a:bodyPr>
          <a:lstStyle/>
          <a:p>
            <a:r>
              <a:rPr lang="zh-CN" altLang="en-US" b="1" dirty="0"/>
              <a:t>例</a:t>
            </a:r>
            <a:r>
              <a:rPr lang="en-US" altLang="zh-CN" b="1" dirty="0"/>
              <a:t>3-18  </a:t>
            </a:r>
            <a:r>
              <a:rPr lang="zh-CN" altLang="en-US" dirty="0"/>
              <a:t>位运算的一个应用场景是对数据进行加密和解密：对于任何一个二进制数</a:t>
            </a:r>
            <a:r>
              <a:rPr lang="en-US" altLang="zh-CN" dirty="0"/>
              <a:t>a</a:t>
            </a:r>
            <a:r>
              <a:rPr lang="zh-CN" altLang="en-US" dirty="0"/>
              <a:t>，与二进制数</a:t>
            </a:r>
            <a:r>
              <a:rPr lang="en-US" altLang="zh-CN" dirty="0"/>
              <a:t>b</a:t>
            </a:r>
            <a:r>
              <a:rPr lang="zh-CN" altLang="en-US" dirty="0"/>
              <a:t>进行一次异或运算得到的二进制数</a:t>
            </a:r>
            <a:r>
              <a:rPr lang="en-US" altLang="zh-CN" dirty="0"/>
              <a:t>c</a:t>
            </a:r>
            <a:r>
              <a:rPr lang="zh-CN" altLang="en-US" dirty="0"/>
              <a:t>，就是对</a:t>
            </a:r>
            <a:r>
              <a:rPr lang="en-US" altLang="zh-CN" dirty="0"/>
              <a:t>a</a:t>
            </a:r>
            <a:r>
              <a:rPr lang="zh-CN" altLang="en-US" dirty="0"/>
              <a:t>以秘钥</a:t>
            </a:r>
            <a:r>
              <a:rPr lang="en-US" altLang="zh-CN" dirty="0"/>
              <a:t>b</a:t>
            </a:r>
            <a:r>
              <a:rPr lang="zh-CN" altLang="en-US" dirty="0"/>
              <a:t>进行加密的结果，将数字</a:t>
            </a:r>
            <a:r>
              <a:rPr lang="en-US" altLang="zh-CN" dirty="0"/>
              <a:t>c</a:t>
            </a:r>
            <a:r>
              <a:rPr lang="zh-CN" altLang="en-US" dirty="0"/>
              <a:t>与数字</a:t>
            </a:r>
            <a:r>
              <a:rPr lang="en-US" altLang="zh-CN" dirty="0"/>
              <a:t>b</a:t>
            </a:r>
            <a:r>
              <a:rPr lang="zh-CN" altLang="en-US" dirty="0"/>
              <a:t>再进行一次异或运算就会得到原来的二进制数</a:t>
            </a:r>
            <a:r>
              <a:rPr lang="en-US" altLang="zh-CN" dirty="0"/>
              <a:t>a</a:t>
            </a:r>
            <a:r>
              <a:rPr lang="zh-CN" altLang="en-US" dirty="0"/>
              <a:t>（解密结果）。编写程序，输入一个无符号整数，用秘钥</a:t>
            </a:r>
            <a:r>
              <a:rPr lang="en-US" altLang="zh-CN" dirty="0"/>
              <a:t>b=3141592653</a:t>
            </a:r>
            <a:r>
              <a:rPr lang="zh-CN" altLang="en-US" dirty="0"/>
              <a:t>对其加密，输出加密后的数字以及解密后的数字，与输入的数字进行对比。</a:t>
            </a:r>
          </a:p>
          <a:p>
            <a:pPr lvl="1"/>
            <a:endParaRPr lang="zh-CN" altLang="en-US" dirty="0"/>
          </a:p>
        </p:txBody>
      </p:sp>
    </p:spTree>
    <p:extLst>
      <p:ext uri="{BB962C8B-B14F-4D97-AF65-F5344CB8AC3E}">
        <p14:creationId xmlns:p14="http://schemas.microsoft.com/office/powerpoint/2010/main" val="1447074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rPr>
              <a:t>顺序结构</a:t>
            </a:r>
            <a:endParaRPr lang="zh-CN" altLang="en-US" dirty="0"/>
          </a:p>
        </p:txBody>
      </p:sp>
      <p:sp>
        <p:nvSpPr>
          <p:cNvPr id="3" name="文本占位符 2"/>
          <p:cNvSpPr>
            <a:spLocks noGrp="1"/>
          </p:cNvSpPr>
          <p:nvPr>
            <p:ph type="body" idx="1"/>
          </p:nvPr>
        </p:nvSpPr>
        <p:spPr/>
        <p:txBody>
          <a:bodyPr>
            <a:normAutofit/>
          </a:bodyPr>
          <a:lstStyle/>
          <a:p>
            <a:r>
              <a:rPr lang="zh-CN" altLang="en-US" b="1" dirty="0"/>
              <a:t>例</a:t>
            </a:r>
            <a:r>
              <a:rPr lang="en-US" altLang="zh-CN" b="1" dirty="0"/>
              <a:t>3-18</a:t>
            </a:r>
            <a:endParaRPr lang="zh-CN" altLang="en-US" dirty="0"/>
          </a:p>
        </p:txBody>
      </p:sp>
      <p:sp>
        <p:nvSpPr>
          <p:cNvPr id="8" name="矩形 7"/>
          <p:cNvSpPr/>
          <p:nvPr/>
        </p:nvSpPr>
        <p:spPr>
          <a:xfrm>
            <a:off x="609600" y="2276872"/>
            <a:ext cx="4176464"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t>#include&lt;</a:t>
            </a:r>
            <a:r>
              <a:rPr lang="en-US" altLang="zh-CN" dirty="0" err="1"/>
              <a:t>stdio.h</a:t>
            </a:r>
            <a:r>
              <a:rPr lang="en-US" altLang="zh-CN" dirty="0"/>
              <a:t>&gt;</a:t>
            </a:r>
          </a:p>
          <a:p>
            <a:r>
              <a:rPr lang="en-US" altLang="zh-CN" dirty="0"/>
              <a:t>void main()</a:t>
            </a:r>
          </a:p>
          <a:p>
            <a:r>
              <a:rPr lang="en-US" altLang="zh-CN" dirty="0"/>
              <a:t>{</a:t>
            </a:r>
          </a:p>
          <a:p>
            <a:r>
              <a:rPr lang="en-US" altLang="zh-CN" dirty="0"/>
              <a:t>    unsigned </a:t>
            </a:r>
            <a:r>
              <a:rPr lang="en-US" altLang="zh-CN" dirty="0" err="1"/>
              <a:t>int</a:t>
            </a:r>
            <a:r>
              <a:rPr lang="en-US" altLang="zh-CN" dirty="0"/>
              <a:t> </a:t>
            </a:r>
            <a:r>
              <a:rPr lang="en-US" altLang="zh-CN" dirty="0" err="1"/>
              <a:t>a,b,c</a:t>
            </a:r>
            <a:r>
              <a:rPr lang="en-US" altLang="zh-CN" dirty="0"/>
              <a:t>;</a:t>
            </a:r>
          </a:p>
          <a:p>
            <a:r>
              <a:rPr lang="en-US" altLang="zh-CN" dirty="0"/>
              <a:t>    b=3141592653;</a:t>
            </a:r>
          </a:p>
          <a:p>
            <a:r>
              <a:rPr lang="en-US" altLang="zh-CN" dirty="0"/>
              <a:t>    </a:t>
            </a:r>
            <a:r>
              <a:rPr lang="en-US" altLang="zh-CN" dirty="0" err="1"/>
              <a:t>scanf</a:t>
            </a:r>
            <a:r>
              <a:rPr lang="en-US" altLang="zh-CN" dirty="0"/>
              <a:t>("%</a:t>
            </a:r>
            <a:r>
              <a:rPr lang="en-US" altLang="zh-CN" dirty="0" err="1"/>
              <a:t>u",&amp;a</a:t>
            </a:r>
            <a:r>
              <a:rPr lang="en-US" altLang="zh-CN" dirty="0"/>
              <a:t>);</a:t>
            </a:r>
          </a:p>
          <a:p>
            <a:r>
              <a:rPr lang="en-US" altLang="zh-CN" dirty="0"/>
              <a:t>    c=</a:t>
            </a:r>
            <a:r>
              <a:rPr lang="en-US" altLang="zh-CN" dirty="0" err="1"/>
              <a:t>a^b</a:t>
            </a:r>
            <a:r>
              <a:rPr lang="en-US" altLang="zh-CN" dirty="0"/>
              <a:t>;</a:t>
            </a:r>
          </a:p>
          <a:p>
            <a:r>
              <a:rPr lang="en-US" altLang="zh-CN" dirty="0"/>
              <a:t>    </a:t>
            </a:r>
            <a:r>
              <a:rPr lang="en-US" altLang="zh-CN" dirty="0" err="1"/>
              <a:t>printf</a:t>
            </a:r>
            <a:r>
              <a:rPr lang="en-US" altLang="zh-CN" dirty="0"/>
              <a:t>("a=%u\</a:t>
            </a:r>
            <a:r>
              <a:rPr lang="en-US" altLang="zh-CN" dirty="0" err="1"/>
              <a:t>n",a</a:t>
            </a:r>
            <a:r>
              <a:rPr lang="en-US" altLang="zh-CN" dirty="0"/>
              <a:t>);</a:t>
            </a:r>
          </a:p>
          <a:p>
            <a:r>
              <a:rPr lang="en-US" altLang="zh-CN" dirty="0"/>
              <a:t>    </a:t>
            </a:r>
            <a:r>
              <a:rPr lang="en-US" altLang="zh-CN" dirty="0" err="1"/>
              <a:t>printf</a:t>
            </a:r>
            <a:r>
              <a:rPr lang="en-US" altLang="zh-CN" dirty="0"/>
              <a:t>("b=%u\</a:t>
            </a:r>
            <a:r>
              <a:rPr lang="en-US" altLang="zh-CN" dirty="0" err="1"/>
              <a:t>n",b</a:t>
            </a:r>
            <a:r>
              <a:rPr lang="en-US" altLang="zh-CN" dirty="0"/>
              <a:t>);</a:t>
            </a:r>
          </a:p>
          <a:p>
            <a:r>
              <a:rPr lang="en-US" altLang="zh-CN" dirty="0"/>
              <a:t>    </a:t>
            </a:r>
            <a:r>
              <a:rPr lang="en-US" altLang="zh-CN" dirty="0" err="1"/>
              <a:t>printf</a:t>
            </a:r>
            <a:r>
              <a:rPr lang="en-US" altLang="zh-CN" dirty="0"/>
              <a:t>("c=%u\</a:t>
            </a:r>
            <a:r>
              <a:rPr lang="en-US" altLang="zh-CN" dirty="0" err="1"/>
              <a:t>n",c</a:t>
            </a:r>
            <a:r>
              <a:rPr lang="en-US" altLang="zh-CN" dirty="0"/>
              <a:t>);</a:t>
            </a:r>
          </a:p>
          <a:p>
            <a:r>
              <a:rPr lang="en-US" altLang="zh-CN" dirty="0"/>
              <a:t>    </a:t>
            </a:r>
            <a:r>
              <a:rPr lang="en-US" altLang="zh-CN" dirty="0" err="1"/>
              <a:t>printf</a:t>
            </a:r>
            <a:r>
              <a:rPr lang="en-US" altLang="zh-CN" dirty="0"/>
              <a:t>("</a:t>
            </a:r>
            <a:r>
              <a:rPr lang="en-US" altLang="zh-CN" dirty="0" err="1"/>
              <a:t>c^b</a:t>
            </a:r>
            <a:r>
              <a:rPr lang="en-US" altLang="zh-CN" dirty="0"/>
              <a:t>=%u\n",</a:t>
            </a:r>
            <a:r>
              <a:rPr lang="en-US" altLang="zh-CN" dirty="0" err="1"/>
              <a:t>c^b</a:t>
            </a:r>
            <a:r>
              <a:rPr lang="en-US" altLang="zh-CN" dirty="0"/>
              <a:t>);</a:t>
            </a:r>
          </a:p>
          <a:p>
            <a:r>
              <a:rPr lang="en-US" altLang="zh-CN" dirty="0"/>
              <a:t>}</a:t>
            </a:r>
          </a:p>
        </p:txBody>
      </p:sp>
      <p:sp>
        <p:nvSpPr>
          <p:cNvPr id="5" name="矩形 4"/>
          <p:cNvSpPr/>
          <p:nvPr/>
        </p:nvSpPr>
        <p:spPr>
          <a:xfrm>
            <a:off x="4283968" y="2924944"/>
            <a:ext cx="4176464"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dirty="0"/>
              <a:t>如果输入：</a:t>
            </a:r>
            <a:r>
              <a:rPr lang="en-US" altLang="zh-CN" dirty="0"/>
              <a:t>1234567890</a:t>
            </a:r>
            <a:endParaRPr lang="zh-CN" altLang="en-US" dirty="0"/>
          </a:p>
          <a:p>
            <a:r>
              <a:rPr lang="zh-CN" altLang="en-US" dirty="0"/>
              <a:t>程序执行结果：</a:t>
            </a:r>
          </a:p>
          <a:p>
            <a:r>
              <a:rPr lang="en-US" altLang="zh-CN" dirty="0"/>
              <a:t>a=1234567890</a:t>
            </a:r>
          </a:p>
          <a:p>
            <a:r>
              <a:rPr lang="en-US" altLang="zh-CN" dirty="0"/>
              <a:t>b=3141592653</a:t>
            </a:r>
          </a:p>
          <a:p>
            <a:r>
              <a:rPr lang="en-US" altLang="zh-CN" dirty="0"/>
              <a:t>c=4074169503</a:t>
            </a:r>
          </a:p>
          <a:p>
            <a:r>
              <a:rPr lang="en-US" altLang="zh-CN" dirty="0" err="1"/>
              <a:t>c^b</a:t>
            </a:r>
            <a:r>
              <a:rPr lang="en-US" altLang="zh-CN" dirty="0"/>
              <a:t>=1234567890</a:t>
            </a:r>
          </a:p>
        </p:txBody>
      </p:sp>
    </p:spTree>
    <p:extLst>
      <p:ext uri="{BB962C8B-B14F-4D97-AF65-F5344CB8AC3E}">
        <p14:creationId xmlns:p14="http://schemas.microsoft.com/office/powerpoint/2010/main" val="216164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 </a:t>
            </a:r>
            <a:r>
              <a:rPr lang="zh-CN" altLang="en-US" dirty="0"/>
              <a:t>赋值运算</a:t>
            </a:r>
          </a:p>
        </p:txBody>
      </p:sp>
      <p:sp>
        <p:nvSpPr>
          <p:cNvPr id="3" name="文本占位符 2"/>
          <p:cNvSpPr>
            <a:spLocks noGrp="1"/>
          </p:cNvSpPr>
          <p:nvPr>
            <p:ph type="body" idx="1"/>
          </p:nvPr>
        </p:nvSpPr>
        <p:spPr/>
        <p:txBody>
          <a:bodyPr>
            <a:normAutofit lnSpcReduction="10000"/>
          </a:bodyPr>
          <a:lstStyle/>
          <a:p>
            <a:r>
              <a:rPr lang="zh-CN" altLang="en-US"/>
              <a:t>语法格式：</a:t>
            </a:r>
          </a:p>
          <a:p>
            <a:pPr lvl="1"/>
            <a:r>
              <a:rPr lang="zh-CN" altLang="en-US"/>
              <a:t>&lt;变量名&gt; = &lt;表达式&gt;</a:t>
            </a:r>
          </a:p>
          <a:p>
            <a:pPr lvl="0"/>
            <a:r>
              <a:rPr lang="zh-CN" altLang="en-US"/>
              <a:t>示例</a:t>
            </a:r>
          </a:p>
          <a:p>
            <a:pPr lvl="1"/>
            <a:r>
              <a:rPr lang="zh-CN" altLang="en-US"/>
              <a:t>a=1</a:t>
            </a:r>
          </a:p>
          <a:p>
            <a:pPr lvl="1"/>
            <a:r>
              <a:rPr lang="zh-CN" altLang="en-US"/>
              <a:t>i=i+1</a:t>
            </a:r>
          </a:p>
          <a:p>
            <a:pPr lvl="1"/>
            <a:r>
              <a:rPr lang="zh-CN" altLang="en-US"/>
              <a:t>a=b=c=4</a:t>
            </a:r>
          </a:p>
          <a:p>
            <a:pPr lvl="1"/>
            <a:r>
              <a:rPr lang="zh-CN" altLang="en-US"/>
              <a:t>a=(b=1)+(c=5)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赋值运算</a:t>
            </a:r>
            <a:endParaRPr lang="zh-CN" altLang="en-US"/>
          </a:p>
        </p:txBody>
      </p:sp>
      <p:sp>
        <p:nvSpPr>
          <p:cNvPr id="3" name="文本占位符 2"/>
          <p:cNvSpPr>
            <a:spLocks noGrp="1"/>
          </p:cNvSpPr>
          <p:nvPr>
            <p:ph type="body" idx="1"/>
          </p:nvPr>
        </p:nvSpPr>
        <p:spPr/>
        <p:txBody>
          <a:bodyPr/>
          <a:lstStyle/>
          <a:p>
            <a:r>
              <a:rPr lang="zh-CN" altLang="en-US"/>
              <a:t>例3-1编写程序，将键盘输入的两个整数进行交换。</a:t>
            </a:r>
          </a:p>
        </p:txBody>
      </p:sp>
      <p:sp>
        <p:nvSpPr>
          <p:cNvPr id="4" name="矩形 3"/>
          <p:cNvSpPr/>
          <p:nvPr/>
        </p:nvSpPr>
        <p:spPr>
          <a:xfrm>
            <a:off x="2313112" y="2795325"/>
            <a:ext cx="4752528" cy="313817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a:latin typeface="微软雅黑" panose="020B0503020204020204" pitchFamily="34" charset="-122"/>
                <a:ea typeface="微软雅黑" panose="020B0503020204020204" pitchFamily="34" charset="-122"/>
              </a:rPr>
              <a:t>#include &lt;stdio.h&gt;</a:t>
            </a:r>
          </a:p>
          <a:p>
            <a:r>
              <a:rPr lang="en-US" altLang="zh-CN">
                <a:latin typeface="微软雅黑" panose="020B0503020204020204" pitchFamily="34" charset="-122"/>
                <a:ea typeface="微软雅黑" panose="020B0503020204020204" pitchFamily="34" charset="-122"/>
              </a:rPr>
              <a:t>int main()</a:t>
            </a:r>
          </a:p>
          <a:p>
            <a:r>
              <a:rPr lang="en-US" altLang="zh-CN">
                <a:latin typeface="微软雅黑" panose="020B0503020204020204" pitchFamily="34" charset="-122"/>
                <a:ea typeface="微软雅黑" panose="020B0503020204020204" pitchFamily="34" charset="-122"/>
              </a:rPr>
              <a:t>{</a:t>
            </a:r>
          </a:p>
          <a:p>
            <a:r>
              <a:rPr lang="en-US" altLang="zh-CN">
                <a:latin typeface="微软雅黑" panose="020B0503020204020204" pitchFamily="34" charset="-122"/>
                <a:ea typeface="微软雅黑" panose="020B0503020204020204" pitchFamily="34" charset="-122"/>
              </a:rPr>
              <a:t>	int a,b,temp;		</a:t>
            </a:r>
          </a:p>
          <a:p>
            <a:r>
              <a:rPr lang="en-US" altLang="zh-CN">
                <a:latin typeface="微软雅黑" panose="020B0503020204020204" pitchFamily="34" charset="-122"/>
                <a:ea typeface="微软雅黑" panose="020B0503020204020204" pitchFamily="34" charset="-122"/>
              </a:rPr>
              <a:t>	scanf("%d%d",&amp;a,&amp;b);</a:t>
            </a:r>
          </a:p>
          <a:p>
            <a:r>
              <a:rPr lang="en-US" altLang="zh-CN">
                <a:latin typeface="微软雅黑" panose="020B0503020204020204" pitchFamily="34" charset="-122"/>
                <a:ea typeface="微软雅黑" panose="020B0503020204020204" pitchFamily="34" charset="-122"/>
              </a:rPr>
              <a:t>	temp=a;		</a:t>
            </a:r>
          </a:p>
          <a:p>
            <a:r>
              <a:rPr lang="en-US" altLang="zh-CN">
                <a:latin typeface="微软雅黑" panose="020B0503020204020204" pitchFamily="34" charset="-122"/>
                <a:ea typeface="微软雅黑" panose="020B0503020204020204" pitchFamily="34" charset="-122"/>
              </a:rPr>
              <a:t>	a=b;</a:t>
            </a:r>
          </a:p>
          <a:p>
            <a:r>
              <a:rPr lang="en-US" altLang="zh-CN">
                <a:latin typeface="微软雅黑" panose="020B0503020204020204" pitchFamily="34" charset="-122"/>
                <a:ea typeface="微软雅黑" panose="020B0503020204020204" pitchFamily="34" charset="-122"/>
              </a:rPr>
              <a:t>	b=temp;</a:t>
            </a:r>
          </a:p>
          <a:p>
            <a:r>
              <a:rPr lang="en-US" altLang="zh-CN">
                <a:latin typeface="微软雅黑" panose="020B0503020204020204" pitchFamily="34" charset="-122"/>
                <a:ea typeface="微软雅黑" panose="020B0503020204020204" pitchFamily="34" charset="-122"/>
              </a:rPr>
              <a:t>	printf("%d,%d\n",a,b);      	return 0;</a:t>
            </a:r>
          </a:p>
          <a:p>
            <a:r>
              <a:rPr lang="en-US" altLang="zh-CN">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 </a:t>
            </a:r>
            <a:r>
              <a:rPr lang="zh-CN" altLang="en-US" dirty="0"/>
              <a:t>算术运算</a:t>
            </a:r>
          </a:p>
        </p:txBody>
      </p:sp>
      <p:sp>
        <p:nvSpPr>
          <p:cNvPr id="3" name="文本占位符 2"/>
          <p:cNvSpPr>
            <a:spLocks noGrp="1"/>
          </p:cNvSpPr>
          <p:nvPr>
            <p:ph type="body" idx="1"/>
          </p:nvPr>
        </p:nvSpPr>
        <p:spPr>
          <a:xfrm>
            <a:off x="612648" y="1628800"/>
            <a:ext cx="8531352" cy="4497680"/>
          </a:xfrm>
        </p:spPr>
        <p:txBody>
          <a:bodyPr>
            <a:normAutofit/>
          </a:bodyPr>
          <a:lstStyle/>
          <a:p>
            <a:r>
              <a:rPr lang="zh-CN" altLang="en-US" dirty="0"/>
              <a:t>基本算术运算</a:t>
            </a:r>
          </a:p>
          <a:p>
            <a:pPr lvl="1"/>
            <a:r>
              <a:rPr lang="zh-CN" altLang="en-US" dirty="0"/>
              <a:t>+、-、*、</a:t>
            </a:r>
            <a:r>
              <a:rPr lang="zh-CN" altLang="en-US" dirty="0">
                <a:solidFill>
                  <a:srgbClr val="FF0000"/>
                </a:solidFill>
              </a:rPr>
              <a:t>/</a:t>
            </a:r>
            <a:r>
              <a:rPr lang="zh-CN" altLang="en-US" dirty="0"/>
              <a:t>、</a:t>
            </a:r>
            <a:r>
              <a:rPr lang="zh-CN" altLang="en-US" dirty="0">
                <a:solidFill>
                  <a:srgbClr val="FF0000"/>
                </a:solidFill>
              </a:rPr>
              <a:t>%</a:t>
            </a:r>
            <a:endParaRPr lang="en-US" altLang="zh-CN" dirty="0">
              <a:solidFill>
                <a:srgbClr val="FF0000"/>
              </a:solidFill>
            </a:endParaRPr>
          </a:p>
          <a:p>
            <a:pPr lvl="2"/>
            <a:r>
              <a:rPr kumimoji="1" lang="en-US" altLang="zh-CN" sz="2200" dirty="0"/>
              <a:t>/  </a:t>
            </a:r>
            <a:r>
              <a:rPr kumimoji="1" lang="zh-CN" altLang="en-US" sz="2200" dirty="0"/>
              <a:t>：如果两整数相除，则结果仍为整数</a:t>
            </a:r>
            <a:endParaRPr kumimoji="1" lang="en-US" altLang="zh-CN" sz="2200" dirty="0"/>
          </a:p>
          <a:p>
            <a:pPr lvl="2"/>
            <a:r>
              <a:rPr kumimoji="1" lang="en-US" altLang="zh-CN" sz="2200" dirty="0"/>
              <a:t>% </a:t>
            </a:r>
            <a:r>
              <a:rPr kumimoji="1" lang="zh-CN" altLang="en-US" sz="2200" dirty="0"/>
              <a:t>：运算对象为整型，结果也为整型，结果符号与被除数符号相同</a:t>
            </a:r>
            <a:endParaRPr lang="zh-CN" altLang="en-US" sz="2200" dirty="0">
              <a:solidFill>
                <a:srgbClr val="FF0000"/>
              </a:solidFill>
            </a:endParaRPr>
          </a:p>
        </p:txBody>
      </p:sp>
      <p:sp>
        <p:nvSpPr>
          <p:cNvPr id="8" name="Text Box 7"/>
          <p:cNvSpPr txBox="1">
            <a:spLocks noChangeArrowheads="1"/>
          </p:cNvSpPr>
          <p:nvPr/>
        </p:nvSpPr>
        <p:spPr bwMode="auto">
          <a:xfrm>
            <a:off x="1619672" y="4437112"/>
            <a:ext cx="1981200" cy="1509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黑体" panose="02010609060101010101" pitchFamily="49" charset="-122"/>
              </a:defRPr>
            </a:lvl2pPr>
            <a:lvl3pPr marL="1143000" indent="-228600">
              <a:spcBef>
                <a:spcPct val="20000"/>
              </a:spcBef>
              <a:buClr>
                <a:schemeClr val="bg2"/>
              </a:buClr>
              <a:buSzPct val="65000"/>
              <a:buFont typeface="Wingdings" panose="05000000000000000000" pitchFamily="2" charset="2"/>
              <a:buChar char="n"/>
              <a:defRPr sz="2400" b="1">
                <a:solidFill>
                  <a:schemeClr val="bg2"/>
                </a:solidFill>
                <a:latin typeface="Arial" panose="020B0604020202020204" pitchFamily="34" charset="0"/>
                <a:ea typeface="黑体" panose="02010609060101010101" pitchFamily="49"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bg2"/>
                </a:solidFill>
                <a:latin typeface="Arial" panose="020B0604020202020204" pitchFamily="34" charset="0"/>
                <a:ea typeface="黑体" panose="02010609060101010101" pitchFamily="49" charset="-122"/>
              </a:defRPr>
            </a:lvl4pPr>
            <a:lvl5pPr marL="2057400" indent="-228600">
              <a:spcBef>
                <a:spcPct val="20000"/>
              </a:spcBef>
              <a:buClr>
                <a:schemeClr val="bg2"/>
              </a:buClr>
              <a:buFont typeface="Wingdings" panose="05000000000000000000" pitchFamily="2" charset="2"/>
              <a:buChar char="§"/>
              <a:defRPr sz="2000" b="1">
                <a:solidFill>
                  <a:schemeClr val="bg2"/>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bg2"/>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bg2"/>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bg2"/>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bg2"/>
                </a:solidFill>
                <a:latin typeface="Arial" panose="020B0604020202020204" pitchFamily="34" charset="0"/>
                <a:ea typeface="黑体" panose="02010609060101010101" pitchFamily="49" charset="-122"/>
              </a:defRPr>
            </a:lvl9pPr>
          </a:lstStyle>
          <a:p>
            <a:pPr eaLnBrk="1" hangingPunct="1">
              <a:spcBef>
                <a:spcPts val="1200"/>
              </a:spcBef>
              <a:buClrTx/>
              <a:buSzTx/>
              <a:buFontTx/>
              <a:buNone/>
            </a:pPr>
            <a:r>
              <a:rPr kumimoji="1" lang="zh-CN" altLang="en-US" sz="2400" b="0" dirty="0">
                <a:solidFill>
                  <a:srgbClr val="FF0000"/>
                </a:solidFill>
              </a:rPr>
              <a:t>例</a:t>
            </a:r>
            <a:r>
              <a:rPr kumimoji="1" lang="en-US" altLang="zh-CN" sz="2400" b="0" dirty="0">
                <a:solidFill>
                  <a:srgbClr val="FF0000"/>
                </a:solidFill>
              </a:rPr>
              <a:t>: 5/2=2</a:t>
            </a:r>
          </a:p>
          <a:p>
            <a:pPr eaLnBrk="1" hangingPunct="1">
              <a:spcBef>
                <a:spcPts val="1200"/>
              </a:spcBef>
              <a:buClrTx/>
              <a:buSzTx/>
              <a:buFontTx/>
              <a:buNone/>
            </a:pPr>
            <a:r>
              <a:rPr kumimoji="1" lang="en-US" altLang="zh-CN" sz="2400" b="0" dirty="0">
                <a:solidFill>
                  <a:srgbClr val="FF0000"/>
                </a:solidFill>
              </a:rPr>
              <a:t>     -5/2= -2   </a:t>
            </a:r>
          </a:p>
          <a:p>
            <a:pPr eaLnBrk="1" hangingPunct="1">
              <a:spcBef>
                <a:spcPts val="1200"/>
              </a:spcBef>
              <a:buClrTx/>
              <a:buSzTx/>
              <a:buFontTx/>
              <a:buNone/>
            </a:pPr>
            <a:r>
              <a:rPr kumimoji="1" lang="en-US" altLang="zh-CN" sz="2400" b="0" dirty="0">
                <a:solidFill>
                  <a:srgbClr val="FF0000"/>
                </a:solidFill>
              </a:rPr>
              <a:t>     5/2.0=2.5</a:t>
            </a:r>
          </a:p>
        </p:txBody>
      </p:sp>
      <p:sp>
        <p:nvSpPr>
          <p:cNvPr id="9" name="Text Box 8"/>
          <p:cNvSpPr txBox="1">
            <a:spLocks noChangeArrowheads="1"/>
          </p:cNvSpPr>
          <p:nvPr/>
        </p:nvSpPr>
        <p:spPr bwMode="auto">
          <a:xfrm>
            <a:off x="4427984" y="4437111"/>
            <a:ext cx="3200400" cy="15097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黑体" panose="02010609060101010101" pitchFamily="49"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黑体" panose="02010609060101010101" pitchFamily="49" charset="-122"/>
              </a:defRPr>
            </a:lvl2pPr>
            <a:lvl3pPr marL="1143000" indent="-228600">
              <a:spcBef>
                <a:spcPct val="20000"/>
              </a:spcBef>
              <a:buClr>
                <a:schemeClr val="bg2"/>
              </a:buClr>
              <a:buSzPct val="65000"/>
              <a:buFont typeface="Wingdings" panose="05000000000000000000" pitchFamily="2" charset="2"/>
              <a:buChar char="n"/>
              <a:defRPr sz="2400" b="1">
                <a:solidFill>
                  <a:schemeClr val="bg2"/>
                </a:solidFill>
                <a:latin typeface="Arial" panose="020B0604020202020204" pitchFamily="34" charset="0"/>
                <a:ea typeface="黑体" panose="02010609060101010101" pitchFamily="49"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bg2"/>
                </a:solidFill>
                <a:latin typeface="Arial" panose="020B0604020202020204" pitchFamily="34" charset="0"/>
                <a:ea typeface="黑体" panose="02010609060101010101" pitchFamily="49" charset="-122"/>
              </a:defRPr>
            </a:lvl4pPr>
            <a:lvl5pPr marL="2057400" indent="-228600">
              <a:spcBef>
                <a:spcPct val="20000"/>
              </a:spcBef>
              <a:buClr>
                <a:schemeClr val="bg2"/>
              </a:buClr>
              <a:buFont typeface="Wingdings" panose="05000000000000000000" pitchFamily="2" charset="2"/>
              <a:buChar char="§"/>
              <a:defRPr sz="2000" b="1">
                <a:solidFill>
                  <a:schemeClr val="bg2"/>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bg2"/>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bg2"/>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bg2"/>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bg2"/>
                </a:solidFill>
                <a:latin typeface="Arial" panose="020B0604020202020204" pitchFamily="34" charset="0"/>
                <a:ea typeface="黑体" panose="02010609060101010101" pitchFamily="49" charset="-122"/>
              </a:defRPr>
            </a:lvl9pPr>
          </a:lstStyle>
          <a:p>
            <a:pPr eaLnBrk="1" hangingPunct="1">
              <a:spcBef>
                <a:spcPts val="1200"/>
              </a:spcBef>
              <a:buClrTx/>
              <a:buSzTx/>
              <a:buFontTx/>
              <a:buNone/>
            </a:pPr>
            <a:r>
              <a:rPr kumimoji="1" lang="zh-CN" altLang="en-US" sz="2400" b="0" dirty="0">
                <a:solidFill>
                  <a:srgbClr val="FF0000"/>
                </a:solidFill>
              </a:rPr>
              <a:t>例</a:t>
            </a:r>
            <a:r>
              <a:rPr kumimoji="1" lang="en-US" altLang="zh-CN" sz="2400" b="0" dirty="0">
                <a:solidFill>
                  <a:srgbClr val="FF0000"/>
                </a:solidFill>
              </a:rPr>
              <a:t>: 5%2=1</a:t>
            </a:r>
          </a:p>
          <a:p>
            <a:pPr eaLnBrk="1" hangingPunct="1">
              <a:spcBef>
                <a:spcPts val="1200"/>
              </a:spcBef>
              <a:buClrTx/>
              <a:buSzTx/>
              <a:buFontTx/>
              <a:buNone/>
            </a:pPr>
            <a:r>
              <a:rPr kumimoji="1" lang="en-US" altLang="zh-CN" sz="2400" b="0" dirty="0">
                <a:solidFill>
                  <a:srgbClr val="FF0000"/>
                </a:solidFill>
              </a:rPr>
              <a:t>      2%5=2</a:t>
            </a:r>
          </a:p>
          <a:p>
            <a:pPr eaLnBrk="1" hangingPunct="1">
              <a:spcBef>
                <a:spcPts val="1200"/>
              </a:spcBef>
              <a:buClrTx/>
              <a:buSzTx/>
              <a:buFontTx/>
              <a:buNone/>
            </a:pPr>
            <a:r>
              <a:rPr kumimoji="1" lang="en-US" altLang="zh-CN" sz="2400" b="0" dirty="0">
                <a:solidFill>
                  <a:srgbClr val="FF0000"/>
                </a:solidFill>
              </a:rPr>
              <a:t>     -5%2= -1 </a:t>
            </a:r>
          </a:p>
        </p:txBody>
      </p:sp>
    </p:spTree>
    <p:extLst>
      <p:ext uri="{BB962C8B-B14F-4D97-AF65-F5344CB8AC3E}">
        <p14:creationId xmlns:p14="http://schemas.microsoft.com/office/powerpoint/2010/main" val="22416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8153400" cy="792088"/>
          </a:xfrm>
        </p:spPr>
        <p:txBody>
          <a:bodyPr/>
          <a:lstStyle/>
          <a:p>
            <a:r>
              <a:rPr lang="zh-CN" altLang="en-US" dirty="0"/>
              <a:t>算术运算</a:t>
            </a:r>
          </a:p>
        </p:txBody>
      </p:sp>
      <p:sp>
        <p:nvSpPr>
          <p:cNvPr id="3" name="文本占位符 2"/>
          <p:cNvSpPr>
            <a:spLocks noGrp="1"/>
          </p:cNvSpPr>
          <p:nvPr>
            <p:ph type="body" idx="1"/>
          </p:nvPr>
        </p:nvSpPr>
        <p:spPr>
          <a:xfrm>
            <a:off x="612648" y="893407"/>
            <a:ext cx="8531352" cy="5631937"/>
          </a:xfrm>
        </p:spPr>
        <p:txBody>
          <a:bodyPr>
            <a:normAutofit lnSpcReduction="10000"/>
          </a:bodyPr>
          <a:lstStyle/>
          <a:p>
            <a:pPr lvl="0"/>
            <a:r>
              <a:rPr lang="zh-CN" altLang="en-US" dirty="0"/>
              <a:t>自增或自减“++/--”运算</a:t>
            </a:r>
          </a:p>
          <a:p>
            <a:pPr lvl="1"/>
            <a:r>
              <a:rPr lang="zh-CN" altLang="en-US" dirty="0"/>
              <a:t>例</a:t>
            </a:r>
            <a:r>
              <a:rPr lang="en-US" altLang="zh-CN" dirty="0"/>
              <a:t>1</a:t>
            </a:r>
            <a:r>
              <a:rPr lang="zh-CN" altLang="en-US" dirty="0"/>
              <a:t>：int a=10, b=10;</a:t>
            </a:r>
          </a:p>
          <a:p>
            <a:pPr lvl="1"/>
            <a:r>
              <a:rPr lang="zh-CN" altLang="en-US" dirty="0"/>
              <a:t>x=++a;       </a:t>
            </a:r>
          </a:p>
          <a:p>
            <a:pPr lvl="1"/>
            <a:r>
              <a:rPr lang="zh-CN" altLang="en-US" dirty="0"/>
              <a:t>x=b++;</a:t>
            </a:r>
            <a:endParaRPr lang="en-US" altLang="zh-CN" dirty="0"/>
          </a:p>
          <a:p>
            <a:pPr lvl="1"/>
            <a:r>
              <a:rPr lang="zh-CN" altLang="en-US" dirty="0"/>
              <a:t>例</a:t>
            </a:r>
            <a:r>
              <a:rPr lang="en-US" altLang="zh-CN" dirty="0"/>
              <a:t>2</a:t>
            </a:r>
            <a:r>
              <a:rPr lang="zh-CN" altLang="en-US" dirty="0"/>
              <a:t>：</a:t>
            </a:r>
            <a:r>
              <a:rPr lang="en-US" altLang="zh-CN" dirty="0"/>
              <a:t>int x=5, y=5;</a:t>
            </a:r>
          </a:p>
          <a:p>
            <a:pPr lvl="1"/>
            <a:r>
              <a:rPr lang="en-US" altLang="zh-CN" dirty="0"/>
              <a:t>y=x++ + y;         x=?     y=? </a:t>
            </a:r>
          </a:p>
          <a:p>
            <a:pPr lvl="1"/>
            <a:r>
              <a:rPr lang="zh-CN" altLang="en-US" dirty="0"/>
              <a:t>例</a:t>
            </a:r>
            <a:r>
              <a:rPr lang="en-US" altLang="zh-CN" dirty="0"/>
              <a:t>3</a:t>
            </a:r>
            <a:r>
              <a:rPr lang="zh-CN" altLang="en-US" dirty="0"/>
              <a:t>：</a:t>
            </a:r>
            <a:r>
              <a:rPr lang="en-US" altLang="zh-CN" dirty="0"/>
              <a:t>int a=1, b=1, c=1;</a:t>
            </a:r>
          </a:p>
          <a:p>
            <a:pPr lvl="1"/>
            <a:r>
              <a:rPr lang="en-US" altLang="zh-CN" dirty="0"/>
              <a:t>a=a++ + b++ + </a:t>
            </a:r>
            <a:r>
              <a:rPr lang="en-US" altLang="zh-CN" dirty="0" err="1"/>
              <a:t>c++</a:t>
            </a:r>
            <a:r>
              <a:rPr lang="en-US" altLang="zh-CN" dirty="0"/>
              <a:t>; </a:t>
            </a:r>
          </a:p>
          <a:p>
            <a:pPr lvl="1"/>
            <a:r>
              <a:rPr lang="en-US" altLang="zh-CN" dirty="0" err="1"/>
              <a:t>printf</a:t>
            </a:r>
            <a:r>
              <a:rPr lang="en-US" altLang="zh-CN" dirty="0"/>
              <a:t>(“%</a:t>
            </a:r>
            <a:r>
              <a:rPr lang="en-US" altLang="zh-CN" dirty="0" err="1"/>
              <a:t>d,%d,%d</a:t>
            </a:r>
            <a:r>
              <a:rPr lang="en-US" altLang="zh-CN" dirty="0"/>
              <a:t>”, a, ++b, </a:t>
            </a:r>
            <a:r>
              <a:rPr lang="en-US" altLang="zh-CN" dirty="0" err="1"/>
              <a:t>c++</a:t>
            </a:r>
            <a:r>
              <a:rPr lang="en-US" altLang="zh-CN" dirty="0"/>
              <a:t>);</a:t>
            </a:r>
            <a:endParaRPr lang="zh-CN" altLang="en-US" dirty="0"/>
          </a:p>
        </p:txBody>
      </p:sp>
      <p:sp>
        <p:nvSpPr>
          <p:cNvPr id="4" name="矩形 3"/>
          <p:cNvSpPr/>
          <p:nvPr/>
        </p:nvSpPr>
        <p:spPr>
          <a:xfrm>
            <a:off x="2771800" y="2060848"/>
            <a:ext cx="5832648" cy="523220"/>
          </a:xfrm>
          <a:prstGeom prst="rect">
            <a:avLst/>
          </a:prstGeom>
        </p:spPr>
        <p:txBody>
          <a:bodyPr wrap="square">
            <a:spAutoFit/>
          </a:bodyPr>
          <a:lstStyle/>
          <a:p>
            <a:r>
              <a:rPr lang="zh-CN" altLang="en-US" sz="2800" dirty="0"/>
              <a:t>前自增，x的值为</a:t>
            </a:r>
            <a:r>
              <a:rPr lang="en-US" altLang="zh-CN" sz="2800" dirty="0"/>
              <a:t>11</a:t>
            </a:r>
            <a:r>
              <a:rPr lang="zh-CN" altLang="en-US" sz="2800" dirty="0"/>
              <a:t>，</a:t>
            </a:r>
            <a:r>
              <a:rPr lang="en-US" altLang="zh-CN" sz="2800" dirty="0"/>
              <a:t>a</a:t>
            </a:r>
            <a:r>
              <a:rPr lang="zh-CN" altLang="en-US" sz="2800" dirty="0"/>
              <a:t>的值也为</a:t>
            </a:r>
            <a:r>
              <a:rPr lang="en-US" altLang="zh-CN" sz="2800" dirty="0"/>
              <a:t>11</a:t>
            </a:r>
            <a:endParaRPr lang="zh-CN" altLang="en-US" sz="2800" dirty="0"/>
          </a:p>
        </p:txBody>
      </p:sp>
      <p:sp>
        <p:nvSpPr>
          <p:cNvPr id="5" name="矩形 4"/>
          <p:cNvSpPr/>
          <p:nvPr/>
        </p:nvSpPr>
        <p:spPr>
          <a:xfrm>
            <a:off x="2843808" y="2701280"/>
            <a:ext cx="5687544" cy="523220"/>
          </a:xfrm>
          <a:prstGeom prst="rect">
            <a:avLst/>
          </a:prstGeom>
        </p:spPr>
        <p:txBody>
          <a:bodyPr wrap="square">
            <a:spAutoFit/>
          </a:bodyPr>
          <a:lstStyle/>
          <a:p>
            <a:r>
              <a:rPr lang="zh-CN" altLang="en-US" sz="2800" dirty="0"/>
              <a:t>后自增，x的值为</a:t>
            </a:r>
            <a:r>
              <a:rPr lang="en-US" altLang="zh-CN" sz="2800" dirty="0"/>
              <a:t>10</a:t>
            </a:r>
            <a:r>
              <a:rPr lang="zh-CN" altLang="en-US" sz="2800" dirty="0"/>
              <a:t>，</a:t>
            </a:r>
            <a:r>
              <a:rPr lang="en-US" altLang="zh-CN" sz="2800" dirty="0"/>
              <a:t>b</a:t>
            </a:r>
            <a:r>
              <a:rPr lang="zh-CN" altLang="en-US" sz="2800"/>
              <a:t>的值为</a:t>
            </a:r>
            <a:r>
              <a:rPr lang="en-US" altLang="zh-CN" sz="2800" dirty="0"/>
              <a:t>11</a:t>
            </a:r>
            <a:endParaRPr lang="zh-CN" altLang="en-US" sz="2800" dirty="0"/>
          </a:p>
        </p:txBody>
      </p:sp>
    </p:spTree>
    <p:extLst>
      <p:ext uri="{BB962C8B-B14F-4D97-AF65-F5344CB8AC3E}">
        <p14:creationId xmlns:p14="http://schemas.microsoft.com/office/powerpoint/2010/main" val="175425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整数运算</a:t>
            </a:r>
            <a:endParaRPr lang="zh-CN" altLang="en-US" dirty="0"/>
          </a:p>
        </p:txBody>
      </p:sp>
      <p:sp>
        <p:nvSpPr>
          <p:cNvPr id="3" name="文本占位符 2"/>
          <p:cNvSpPr>
            <a:spLocks noGrp="1"/>
          </p:cNvSpPr>
          <p:nvPr>
            <p:ph type="body" idx="1"/>
          </p:nvPr>
        </p:nvSpPr>
        <p:spPr/>
        <p:txBody>
          <a:bodyPr/>
          <a:lstStyle/>
          <a:p>
            <a:r>
              <a:rPr lang="zh-CN" altLang="en-US" dirty="0"/>
              <a:t>例3-4 整型数据的溢出分析。</a:t>
            </a:r>
            <a:endParaRPr lang="en-US" altLang="zh-CN" dirty="0"/>
          </a:p>
          <a:p>
            <a:endParaRPr lang="en-US" altLang="zh-CN" dirty="0"/>
          </a:p>
          <a:p>
            <a:endParaRPr lang="en-US" altLang="zh-CN" dirty="0"/>
          </a:p>
          <a:p>
            <a:endParaRPr lang="en-US" altLang="zh-CN" dirty="0"/>
          </a:p>
          <a:p>
            <a:endParaRPr lang="en-US" altLang="zh-CN" dirty="0"/>
          </a:p>
          <a:p>
            <a:r>
              <a:rPr lang="zh-CN" altLang="en-US" dirty="0"/>
              <a:t>输出结果：</a:t>
            </a:r>
            <a:r>
              <a:rPr lang="en-US" altLang="zh-CN" dirty="0"/>
              <a:t>32767</a:t>
            </a:r>
            <a:r>
              <a:rPr lang="zh-CN" altLang="en-US" dirty="0"/>
              <a:t>，</a:t>
            </a:r>
            <a:r>
              <a:rPr lang="en-US" altLang="zh-CN" dirty="0"/>
              <a:t>-32768</a:t>
            </a:r>
            <a:endParaRPr lang="zh-CN" altLang="en-US" dirty="0"/>
          </a:p>
        </p:txBody>
      </p:sp>
      <p:sp>
        <p:nvSpPr>
          <p:cNvPr id="4" name="矩形 3"/>
          <p:cNvSpPr/>
          <p:nvPr/>
        </p:nvSpPr>
        <p:spPr>
          <a:xfrm>
            <a:off x="1562542" y="2492896"/>
            <a:ext cx="4752528" cy="230695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latin typeface="微软雅黑" panose="020B0503020204020204" pitchFamily="34" charset="-122"/>
                <a:ea typeface="微软雅黑" panose="020B0503020204020204" pitchFamily="34" charset="-122"/>
              </a:rPr>
              <a:t>int main()</a:t>
            </a:r>
          </a:p>
          <a:p>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short int x, y;</a:t>
            </a:r>
          </a:p>
          <a:p>
            <a:r>
              <a:rPr lang="en-US" altLang="zh-CN" dirty="0">
                <a:latin typeface="微软雅黑" panose="020B0503020204020204" pitchFamily="34" charset="-122"/>
                <a:ea typeface="微软雅黑" panose="020B0503020204020204" pitchFamily="34" charset="-122"/>
              </a:rPr>
              <a:t>    x=32767;</a:t>
            </a:r>
          </a:p>
          <a:p>
            <a:r>
              <a:rPr lang="en-US" altLang="zh-CN" dirty="0">
                <a:latin typeface="微软雅黑" panose="020B0503020204020204" pitchFamily="34" charset="-122"/>
                <a:ea typeface="微软雅黑" panose="020B0503020204020204" pitchFamily="34" charset="-122"/>
              </a:rPr>
              <a:t>    y=x+1;</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printf</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d,%d</a:t>
            </a:r>
            <a:r>
              <a:rPr lang="en-US" altLang="zh-CN" dirty="0">
                <a:latin typeface="微软雅黑" panose="020B0503020204020204" pitchFamily="34" charset="-122"/>
                <a:ea typeface="微软雅黑" panose="020B0503020204020204" pitchFamily="34" charset="-122"/>
              </a:rPr>
              <a:t>\n",</a:t>
            </a:r>
            <a:r>
              <a:rPr lang="en-US" altLang="zh-CN" dirty="0" err="1">
                <a:latin typeface="微软雅黑" panose="020B0503020204020204" pitchFamily="34" charset="-122"/>
                <a:ea typeface="微软雅黑" panose="020B0503020204020204" pitchFamily="34" charset="-122"/>
              </a:rPr>
              <a:t>x,y</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return 0;</a:t>
            </a:r>
          </a:p>
          <a:p>
            <a:r>
              <a:rPr lang="en-US" altLang="zh-CN"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实数运算</a:t>
            </a:r>
            <a:endParaRPr lang="zh-CN" altLang="en-US" dirty="0"/>
          </a:p>
        </p:txBody>
      </p:sp>
      <p:sp>
        <p:nvSpPr>
          <p:cNvPr id="3" name="文本占位符 2"/>
          <p:cNvSpPr>
            <a:spLocks noGrp="1"/>
          </p:cNvSpPr>
          <p:nvPr>
            <p:ph type="body" idx="1"/>
          </p:nvPr>
        </p:nvSpPr>
        <p:spPr>
          <a:xfrm>
            <a:off x="612648" y="1268760"/>
            <a:ext cx="8153400" cy="5256584"/>
          </a:xfrm>
        </p:spPr>
        <p:txBody>
          <a:bodyPr/>
          <a:lstStyle/>
          <a:p>
            <a:r>
              <a:rPr lang="zh-CN" altLang="en-US" dirty="0"/>
              <a:t>例3-5 分析程序中实数的舍入误差。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sz="2800" dirty="0"/>
              <a:t>a</a:t>
            </a:r>
            <a:r>
              <a:rPr lang="zh-CN" altLang="en-US" sz="2800" dirty="0"/>
              <a:t>和</a:t>
            </a:r>
            <a:r>
              <a:rPr lang="en-US" altLang="zh-CN" sz="2800" dirty="0"/>
              <a:t>b</a:t>
            </a:r>
            <a:r>
              <a:rPr lang="zh-CN" altLang="en-US" sz="2800" dirty="0"/>
              <a:t>为单精度浮点型，有效位数只有</a:t>
            </a:r>
            <a:r>
              <a:rPr lang="en-US" altLang="zh-CN" sz="2800" dirty="0"/>
              <a:t>7</a:t>
            </a:r>
            <a:r>
              <a:rPr lang="zh-CN" altLang="en-US" sz="2800" dirty="0"/>
              <a:t>位，超出有效位数的加减运算没有实际意义。</a:t>
            </a:r>
          </a:p>
        </p:txBody>
      </p:sp>
      <p:sp>
        <p:nvSpPr>
          <p:cNvPr id="4" name="矩形 3"/>
          <p:cNvSpPr/>
          <p:nvPr/>
        </p:nvSpPr>
        <p:spPr>
          <a:xfrm>
            <a:off x="1589212" y="1916832"/>
            <a:ext cx="4752528" cy="34150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dirty="0">
                <a:latin typeface="微软雅黑" panose="020B0503020204020204" pitchFamily="34" charset="-122"/>
                <a:ea typeface="微软雅黑" panose="020B0503020204020204" pitchFamily="34" charset="-122"/>
              </a:rPr>
              <a:t>int main()</a:t>
            </a:r>
          </a:p>
          <a:p>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float </a:t>
            </a:r>
            <a:r>
              <a:rPr lang="en-US" altLang="zh-CN" dirty="0" err="1">
                <a:latin typeface="微软雅黑" panose="020B0503020204020204" pitchFamily="34" charset="-122"/>
                <a:ea typeface="微软雅黑" panose="020B0503020204020204" pitchFamily="34" charset="-122"/>
              </a:rPr>
              <a:t>a,b</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double </a:t>
            </a:r>
            <a:r>
              <a:rPr lang="en-US" altLang="zh-CN" dirty="0" err="1">
                <a:latin typeface="微软雅黑" panose="020B0503020204020204" pitchFamily="34" charset="-122"/>
                <a:ea typeface="微软雅黑" panose="020B0503020204020204" pitchFamily="34" charset="-122"/>
              </a:rPr>
              <a:t>c,d</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a=123456.789e5;</a:t>
            </a:r>
          </a:p>
          <a:p>
            <a:r>
              <a:rPr lang="en-US" altLang="zh-CN" dirty="0">
                <a:latin typeface="微软雅黑" panose="020B0503020204020204" pitchFamily="34" charset="-122"/>
                <a:ea typeface="微软雅黑" panose="020B0503020204020204" pitchFamily="34" charset="-122"/>
              </a:rPr>
              <a:t>    b=a+20;</a:t>
            </a:r>
          </a:p>
          <a:p>
            <a:r>
              <a:rPr lang="en-US" altLang="zh-CN" dirty="0">
                <a:latin typeface="微软雅黑" panose="020B0503020204020204" pitchFamily="34" charset="-122"/>
                <a:ea typeface="微软雅黑" panose="020B0503020204020204" pitchFamily="34" charset="-122"/>
              </a:rPr>
              <a:t>    c=123456.789e5;</a:t>
            </a:r>
          </a:p>
          <a:p>
            <a:r>
              <a:rPr lang="en-US" altLang="zh-CN" dirty="0">
                <a:latin typeface="微软雅黑" panose="020B0503020204020204" pitchFamily="34" charset="-122"/>
                <a:ea typeface="微软雅黑" panose="020B0503020204020204" pitchFamily="34" charset="-122"/>
              </a:rPr>
              <a:t>    d=c+20;</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printf</a:t>
            </a:r>
            <a:r>
              <a:rPr lang="en-US" altLang="zh-CN" dirty="0">
                <a:latin typeface="微软雅黑" panose="020B0503020204020204" pitchFamily="34" charset="-122"/>
                <a:ea typeface="微软雅黑" panose="020B0503020204020204" pitchFamily="34" charset="-122"/>
              </a:rPr>
              <a:t>("%f\</a:t>
            </a:r>
            <a:r>
              <a:rPr lang="en-US" altLang="zh-CN" dirty="0" err="1">
                <a:latin typeface="微软雅黑" panose="020B0503020204020204" pitchFamily="34" charset="-122"/>
                <a:ea typeface="微软雅黑" panose="020B0503020204020204" pitchFamily="34" charset="-122"/>
              </a:rPr>
              <a:t>n%f</a:t>
            </a:r>
            <a:r>
              <a:rPr lang="en-US" altLang="zh-CN" dirty="0">
                <a:latin typeface="微软雅黑" panose="020B0503020204020204" pitchFamily="34" charset="-122"/>
                <a:ea typeface="微软雅黑" panose="020B0503020204020204" pitchFamily="34" charset="-122"/>
              </a:rPr>
              <a:t>\n",</a:t>
            </a:r>
            <a:r>
              <a:rPr lang="en-US" altLang="zh-CN" dirty="0" err="1">
                <a:latin typeface="微软雅黑" panose="020B0503020204020204" pitchFamily="34" charset="-122"/>
                <a:ea typeface="微软雅黑" panose="020B0503020204020204" pitchFamily="34" charset="-122"/>
              </a:rPr>
              <a:t>a,b</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printf</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lf</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n%lf</a:t>
            </a:r>
            <a:r>
              <a:rPr lang="en-US" altLang="zh-CN" dirty="0">
                <a:latin typeface="微软雅黑" panose="020B0503020204020204" pitchFamily="34" charset="-122"/>
                <a:ea typeface="微软雅黑" panose="020B0503020204020204" pitchFamily="34" charset="-122"/>
              </a:rPr>
              <a:t>\n",</a:t>
            </a:r>
            <a:r>
              <a:rPr lang="en-US" altLang="zh-CN" dirty="0" err="1">
                <a:latin typeface="微软雅黑" panose="020B0503020204020204" pitchFamily="34" charset="-122"/>
                <a:ea typeface="微软雅黑" panose="020B0503020204020204" pitchFamily="34" charset="-122"/>
              </a:rPr>
              <a:t>c,d</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return 0;</a:t>
            </a:r>
          </a:p>
          <a:p>
            <a:r>
              <a:rPr lang="en-US" altLang="zh-CN"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rketingPl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F7915"/>
      </a:hlink>
      <a:folHlink>
        <a:srgbClr val="99660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MarketingPlan</Template>
  <TotalTime>0</TotalTime>
  <Words>2489</Words>
  <Application>Microsoft Office PowerPoint</Application>
  <PresentationFormat>全屏显示(4:3)</PresentationFormat>
  <Paragraphs>342</Paragraphs>
  <Slides>34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宋体</vt:lpstr>
      <vt:lpstr>微软雅黑</vt:lpstr>
      <vt:lpstr>Calibri</vt:lpstr>
      <vt:lpstr>Times New Roman</vt:lpstr>
      <vt:lpstr>Tw Cen MT</vt:lpstr>
      <vt:lpstr>Wingdings</vt:lpstr>
      <vt:lpstr>Wingdings 2</vt:lpstr>
      <vt:lpstr>MarketingPlan</vt:lpstr>
      <vt:lpstr>   第3章 基本运算与顺序结构</vt:lpstr>
      <vt:lpstr>3.2 运算符与表达式</vt:lpstr>
      <vt:lpstr>运算符与表达式</vt:lpstr>
      <vt:lpstr>3.3 赋值运算</vt:lpstr>
      <vt:lpstr>赋值运算</vt:lpstr>
      <vt:lpstr>3.4 算术运算</vt:lpstr>
      <vt:lpstr>算术运算</vt:lpstr>
      <vt:lpstr>整数运算</vt:lpstr>
      <vt:lpstr>实数运算</vt:lpstr>
      <vt:lpstr>算术运算</vt:lpstr>
      <vt:lpstr>3.5 字符运算</vt:lpstr>
      <vt:lpstr>字符运算</vt:lpstr>
      <vt:lpstr>3.6 位运算</vt:lpstr>
      <vt:lpstr>位运算</vt:lpstr>
      <vt:lpstr>位运算</vt:lpstr>
      <vt:lpstr>位运算</vt:lpstr>
      <vt:lpstr>位运算</vt:lpstr>
      <vt:lpstr>3.7 逗号运算</vt:lpstr>
      <vt:lpstr>3.8 强制类型转换</vt:lpstr>
      <vt:lpstr>强制类型转换</vt:lpstr>
      <vt:lpstr>强制类型转换</vt:lpstr>
      <vt:lpstr>3.9 sizeof运算</vt:lpstr>
      <vt:lpstr>3.10 标准设备输入输出库</vt:lpstr>
      <vt:lpstr>标准设备输入输出库</vt:lpstr>
      <vt:lpstr>标准设备输入输出库</vt:lpstr>
      <vt:lpstr>标准设备输入输出库</vt:lpstr>
      <vt:lpstr>标准设备输入输出库</vt:lpstr>
      <vt:lpstr>格式化输入函数 </vt:lpstr>
      <vt:lpstr>3.11 数学库</vt:lpstr>
      <vt:lpstr>3.12 基本语句</vt:lpstr>
      <vt:lpstr>基本语句</vt:lpstr>
      <vt:lpstr>3.13 顺序结构</vt:lpstr>
      <vt:lpstr>顺序结构</vt:lpstr>
      <vt:lpstr>顺序结构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2017-04-10T09:29:00Z</dcterms:created>
  <dcterms:modified xsi:type="dcterms:W3CDTF">2024-10-07T06:44:37Z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TC101079699990</vt:lpwstr>
  </property>
  <property fmtid="{D5CDD505-2E9C-101B-9397-08002B2CF9AE}" pid="3" name="KSOProductBuildVer">
    <vt:lpwstr>2052-10.1.0.6930</vt:lpwstr>
  </property>
</Properties>
</file>