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4" r:id="rId2"/>
    <p:sldId id="401" r:id="rId3"/>
    <p:sldId id="402" r:id="rId4"/>
    <p:sldId id="400" r:id="rId5"/>
    <p:sldId id="375" r:id="rId6"/>
    <p:sldId id="284" r:id="rId7"/>
    <p:sldId id="403" r:id="rId8"/>
    <p:sldId id="376" r:id="rId9"/>
    <p:sldId id="343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276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8" r:id="rId3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676" y="4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9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4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320" y="5733256"/>
            <a:ext cx="2249424" cy="11053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1600" y="5733256"/>
            <a:ext cx="6876256" cy="109616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/>
              <a:t>东北大学计算机学院</a:t>
            </a:r>
            <a:endParaRPr lang="en-US" altLang="zh-CN" sz="2800" dirty="0"/>
          </a:p>
          <a:p>
            <a:pPr algn="ctr"/>
            <a:r>
              <a:rPr lang="en-US" altLang="zh-CN" sz="2800" dirty="0"/>
              <a:t>《</a:t>
            </a:r>
            <a:r>
              <a:rPr lang="zh-CN" altLang="en-US" sz="2800" dirty="0"/>
              <a:t>高级语言程序设计课程组</a:t>
            </a:r>
            <a:r>
              <a:rPr lang="en-US" altLang="zh-CN" sz="2800" dirty="0"/>
              <a:t>》</a:t>
            </a:r>
            <a:endParaRPr lang="en-US" sz="2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 userDrawn="1"/>
        </p:nvSpPr>
        <p:spPr>
          <a:xfrm>
            <a:off x="67172" y="4906748"/>
            <a:ext cx="905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语言程序设计基础（第三版）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>
          <a:xfrm>
            <a:off x="612648" y="1628800"/>
            <a:ext cx="8153400" cy="4497680"/>
          </a:xfrm>
        </p:spPr>
        <p:txBody>
          <a:bodyPr/>
          <a:lstStyle>
            <a:lvl1pPr>
              <a:spcBef>
                <a:spcPts val="1200"/>
              </a:spcBef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1200"/>
              </a:spcBef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Bef>
                <a:spcPts val="120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2023-10-16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8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2023-10-16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54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575" y="6330806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语言程序设计基础（第三版）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----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83968" y="6330806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东北大学计算机学院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高级语言程序设计课程组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20040" indent="-320040" algn="l" rtl="0" eaLnBrk="1" latinLnBrk="0" hangingPunct="1">
        <a:spcBef>
          <a:spcPts val="1200"/>
        </a:spcBef>
        <a:spcAft>
          <a:spcPts val="600"/>
        </a:spcAft>
        <a:buClr>
          <a:schemeClr val="accent2"/>
        </a:buClr>
        <a:buSzPct val="60000"/>
        <a:buFont typeface="Wingdings" panose="05000000000000000000"/>
        <a:buChar char="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74320" algn="l" rtl="0" eaLnBrk="1" latinLnBrk="0" hangingPunct="1">
        <a:spcBef>
          <a:spcPts val="1200"/>
        </a:spcBef>
        <a:spcAft>
          <a:spcPts val="600"/>
        </a:spcAft>
        <a:buClr>
          <a:schemeClr val="accent1"/>
        </a:buClr>
        <a:buSzPct val="70000"/>
        <a:buFont typeface="Wingdings 2" panose="05020102010507070707"/>
        <a:buChar char="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rtl="0" eaLnBrk="1" latinLnBrk="0" hangingPunct="1">
        <a:spcBef>
          <a:spcPts val="1200"/>
        </a:spcBef>
        <a:spcAft>
          <a:spcPts val="600"/>
        </a:spcAft>
        <a:buClr>
          <a:schemeClr val="accent2"/>
        </a:buClr>
        <a:buSzPct val="75000"/>
        <a:buFont typeface="Wingdings" panose="05000000000000000000"/>
        <a:buChar char="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F919-FD10-F115-5085-E1321563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2376"/>
            <a:ext cx="8153400" cy="990600"/>
          </a:xfrm>
        </p:spPr>
        <p:txBody>
          <a:bodyPr/>
          <a:lstStyle/>
          <a:p>
            <a:r>
              <a:rPr lang="zh-CN" altLang="en-US" dirty="0"/>
              <a:t>   第</a:t>
            </a:r>
            <a:r>
              <a:rPr lang="en-US" altLang="zh-CN" dirty="0"/>
              <a:t>4</a:t>
            </a:r>
            <a:r>
              <a:rPr lang="zh-CN" altLang="en-US" dirty="0"/>
              <a:t>章 逻辑判断与选择结构</a:t>
            </a:r>
          </a:p>
        </p:txBody>
      </p:sp>
    </p:spTree>
    <p:extLst>
      <p:ext uri="{BB962C8B-B14F-4D97-AF65-F5344CB8AC3E}">
        <p14:creationId xmlns:p14="http://schemas.microsoft.com/office/powerpoint/2010/main" val="348135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条件运算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4-2 </a:t>
            </a:r>
            <a:r>
              <a:rPr lang="zh-CN" altLang="zh-CN" dirty="0"/>
              <a:t>编写程序，输入两个整数，输出其中的大数。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2852936"/>
            <a:ext cx="475252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a,b,max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(a&gt;b)?(max=a):(max=b);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最大的数是</a:t>
            </a:r>
            <a:r>
              <a:rPr lang="en-US" altLang="zh-CN" dirty="0"/>
              <a:t> %d \</a:t>
            </a:r>
            <a:r>
              <a:rPr lang="en-US" altLang="zh-CN" dirty="0" err="1"/>
              <a:t>n",max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836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4.5 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单分支选择结构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2492896"/>
            <a:ext cx="338437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if(</a:t>
            </a:r>
            <a:r>
              <a:rPr lang="zh-CN" altLang="zh-CN" b="1" dirty="0"/>
              <a:t>条件表达式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b="1" dirty="0"/>
              <a:t>    </a:t>
            </a:r>
            <a:r>
              <a:rPr lang="zh-CN" altLang="zh-CN" b="1" dirty="0"/>
              <a:t>语句块</a:t>
            </a:r>
            <a:r>
              <a:rPr lang="en-US" altLang="zh-CN" b="1" dirty="0"/>
              <a:t>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961876"/>
              </p:ext>
            </p:extLst>
          </p:nvPr>
        </p:nvGraphicFramePr>
        <p:xfrm>
          <a:off x="5652120" y="2050087"/>
          <a:ext cx="1800200" cy="208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391046" imgH="1607538" progId="Visio.Drawing.11">
                  <p:embed/>
                </p:oleObj>
              </mc:Choice>
              <mc:Fallback>
                <p:oleObj name="Visio" r:id="rId2" imgW="1391046" imgH="1607538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050087"/>
                        <a:ext cx="1800200" cy="2085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403648" y="4149080"/>
            <a:ext cx="44644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if(grade&gt;=60)    	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n%d,passed</a:t>
            </a:r>
            <a:r>
              <a:rPr lang="en-US" altLang="zh-CN" dirty="0"/>
              <a:t>\</a:t>
            </a:r>
            <a:r>
              <a:rPr lang="en-US" altLang="zh-CN" dirty="0" err="1"/>
              <a:t>n",grade</a:t>
            </a:r>
            <a:r>
              <a:rPr lang="en-US" altLang="zh-CN" dirty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168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4-3</a:t>
            </a:r>
            <a:r>
              <a:rPr lang="zh-CN" altLang="zh-CN" dirty="0"/>
              <a:t>编写程序，输入一个整数，输出其绝对值。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3755" y="2663351"/>
            <a:ext cx="5904656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a,absa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("enter one number: 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d",&amp;a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absa</a:t>
            </a:r>
            <a:r>
              <a:rPr lang="en-US" altLang="zh-CN" dirty="0"/>
              <a:t>=a; </a:t>
            </a:r>
          </a:p>
          <a:p>
            <a:r>
              <a:rPr lang="en-US" altLang="zh-CN" dirty="0"/>
              <a:t>    if(a&lt;0)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absa</a:t>
            </a:r>
            <a:r>
              <a:rPr lang="en-US" altLang="zh-CN" dirty="0"/>
              <a:t>=-a;               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("|%d|=%d\n",</a:t>
            </a:r>
            <a:r>
              <a:rPr lang="en-US" altLang="zh-CN" dirty="0" err="1"/>
              <a:t>a,absa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4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800" b="1" dirty="0"/>
              <a:t>例</a:t>
            </a:r>
            <a:r>
              <a:rPr lang="en-US" altLang="zh-CN" sz="2800" b="1" dirty="0"/>
              <a:t>4-4 </a:t>
            </a:r>
            <a:r>
              <a:rPr lang="zh-CN" altLang="zh-CN" sz="2800" dirty="0"/>
              <a:t>编写程序，将两个整数按由大到小的顺序输出。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979712" y="2204864"/>
            <a:ext cx="5904656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a,b,temp</a:t>
            </a:r>
            <a:r>
              <a:rPr lang="en-US" altLang="zh-CN" dirty="0"/>
              <a:t>; 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  </a:t>
            </a:r>
            <a:endParaRPr lang="zh-CN" altLang="zh-CN" dirty="0"/>
          </a:p>
          <a:p>
            <a:r>
              <a:rPr lang="en-US" altLang="zh-CN" dirty="0"/>
              <a:t>    if(a&lt;b)</a:t>
            </a:r>
            <a:endParaRPr lang="zh-CN" altLang="zh-CN" dirty="0"/>
          </a:p>
          <a:p>
            <a:r>
              <a:rPr lang="en-US" altLang="zh-CN" dirty="0"/>
              <a:t>     {</a:t>
            </a:r>
          </a:p>
          <a:p>
            <a:r>
              <a:rPr lang="en-US" altLang="zh-CN" dirty="0"/>
              <a:t>        temp=a;</a:t>
            </a:r>
            <a:endParaRPr lang="zh-CN" altLang="zh-CN" dirty="0"/>
          </a:p>
          <a:p>
            <a:r>
              <a:rPr lang="en-US" altLang="zh-CN" dirty="0"/>
              <a:t>        a=b;</a:t>
            </a:r>
            <a:endParaRPr lang="zh-CN" altLang="zh-CN" dirty="0"/>
          </a:p>
          <a:p>
            <a:r>
              <a:rPr lang="en-US" altLang="zh-CN" dirty="0"/>
              <a:t>        b=temp;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("max is %</a:t>
            </a:r>
            <a:r>
              <a:rPr lang="en-US" altLang="zh-CN" dirty="0" err="1"/>
              <a:t>d,min</a:t>
            </a:r>
            <a:r>
              <a:rPr lang="en-US" altLang="zh-CN" dirty="0"/>
              <a:t> is %d\n",</a:t>
            </a:r>
            <a:r>
              <a:rPr lang="en-US" altLang="zh-CN" dirty="0" err="1"/>
              <a:t>a,b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7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双分支选择结构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1737" y="2348880"/>
            <a:ext cx="3384376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if(</a:t>
            </a:r>
            <a:r>
              <a:rPr lang="zh-CN" altLang="zh-CN" b="1" dirty="0"/>
              <a:t>条件表达式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b="1" dirty="0"/>
              <a:t>  </a:t>
            </a:r>
            <a:r>
              <a:rPr lang="zh-CN" altLang="zh-CN" b="1" dirty="0"/>
              <a:t>语句块</a:t>
            </a:r>
            <a:r>
              <a:rPr lang="en-US" altLang="zh-CN" b="1" dirty="0"/>
              <a:t>1;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  <a:p>
            <a:r>
              <a:rPr lang="en-US" altLang="zh-CN" b="1" dirty="0"/>
              <a:t>else</a:t>
            </a:r>
            <a:endParaRPr lang="zh-CN" altLang="zh-CN" dirty="0"/>
          </a:p>
          <a:p>
            <a:r>
              <a:rPr lang="en-US" altLang="zh-CN" b="1" dirty="0"/>
              <a:t>{</a:t>
            </a:r>
            <a:endParaRPr lang="zh-CN" altLang="zh-CN" dirty="0"/>
          </a:p>
          <a:p>
            <a:r>
              <a:rPr lang="en-US" altLang="zh-CN" b="1" dirty="0"/>
              <a:t>  </a:t>
            </a:r>
            <a:r>
              <a:rPr lang="zh-CN" altLang="zh-CN" b="1" dirty="0"/>
              <a:t>语句块</a:t>
            </a:r>
            <a:r>
              <a:rPr lang="en-US" altLang="zh-CN" b="1" dirty="0"/>
              <a:t>2;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234276"/>
              </p:ext>
            </p:extLst>
          </p:nvPr>
        </p:nvGraphicFramePr>
        <p:xfrm>
          <a:off x="5220071" y="2510998"/>
          <a:ext cx="2381459" cy="171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51870" imgH="1535289" progId="Visio.Drawing.11">
                  <p:embed/>
                </p:oleObj>
              </mc:Choice>
              <mc:Fallback>
                <p:oleObj name="Visio" r:id="rId2" imgW="2151870" imgH="1535289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1" y="2510998"/>
                        <a:ext cx="2381459" cy="1710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6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4-5 </a:t>
            </a:r>
            <a:r>
              <a:rPr lang="zh-CN" altLang="zh-CN" dirty="0"/>
              <a:t>编写程序，根据任意输入的年份，判断该年是否是闰年。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73755" y="2663351"/>
            <a:ext cx="5904656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year;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("input year:\n");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d",&amp;year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if((year%4==0 &amp;&amp; year%100!=0)||(year%400==0))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 </a:t>
            </a:r>
            <a:r>
              <a:rPr lang="zh-CN" altLang="zh-CN" dirty="0"/>
              <a:t>年是闰年。</a:t>
            </a:r>
            <a:r>
              <a:rPr lang="en-US" altLang="zh-CN" dirty="0"/>
              <a:t>\</a:t>
            </a:r>
            <a:r>
              <a:rPr lang="en-US" altLang="zh-CN" dirty="0" err="1"/>
              <a:t>n",year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 </a:t>
            </a:r>
            <a:r>
              <a:rPr lang="zh-CN" altLang="zh-CN" dirty="0"/>
              <a:t>年不是闰年。</a:t>
            </a:r>
            <a:r>
              <a:rPr lang="en-US" altLang="zh-CN" dirty="0"/>
              <a:t>\</a:t>
            </a:r>
            <a:r>
              <a:rPr lang="en-US" altLang="zh-CN" dirty="0" err="1"/>
              <a:t>n",year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0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多分支选择结构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348879"/>
            <a:ext cx="2568175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if(</a:t>
            </a:r>
            <a:r>
              <a:rPr lang="zh-CN" altLang="zh-CN" b="1" dirty="0"/>
              <a:t>表达式</a:t>
            </a:r>
            <a:r>
              <a:rPr lang="en-US" altLang="zh-CN" b="1" dirty="0"/>
              <a:t>1)</a:t>
            </a:r>
            <a:endParaRPr lang="zh-CN" altLang="zh-CN" dirty="0"/>
          </a:p>
          <a:p>
            <a:r>
              <a:rPr lang="en-US" altLang="zh-CN" b="1" dirty="0"/>
              <a:t>    {</a:t>
            </a:r>
            <a:r>
              <a:rPr lang="zh-CN" altLang="zh-CN" b="1" dirty="0"/>
              <a:t>语句块</a:t>
            </a:r>
            <a:r>
              <a:rPr lang="en-US" altLang="zh-CN" b="1" dirty="0"/>
              <a:t>1;}</a:t>
            </a:r>
            <a:endParaRPr lang="zh-CN" altLang="zh-CN" dirty="0"/>
          </a:p>
          <a:p>
            <a:r>
              <a:rPr lang="en-US" altLang="zh-CN" b="1" dirty="0"/>
              <a:t>else if (</a:t>
            </a:r>
            <a:r>
              <a:rPr lang="zh-CN" altLang="zh-CN" b="1" dirty="0"/>
              <a:t>表达式</a:t>
            </a:r>
            <a:r>
              <a:rPr lang="en-US" altLang="zh-CN" b="1" dirty="0"/>
              <a:t>2)</a:t>
            </a:r>
            <a:endParaRPr lang="zh-CN" altLang="zh-CN" dirty="0"/>
          </a:p>
          <a:p>
            <a:r>
              <a:rPr lang="en-US" altLang="zh-CN" b="1" dirty="0"/>
              <a:t>    {</a:t>
            </a:r>
            <a:r>
              <a:rPr lang="zh-CN" altLang="zh-CN" b="1" dirty="0"/>
              <a:t>语句块</a:t>
            </a:r>
            <a:r>
              <a:rPr lang="en-US" altLang="zh-CN" b="1" dirty="0"/>
              <a:t>2;}</a:t>
            </a:r>
            <a:endParaRPr lang="zh-CN" altLang="zh-CN" dirty="0"/>
          </a:p>
          <a:p>
            <a:r>
              <a:rPr lang="zh-CN" altLang="zh-CN" b="1" dirty="0"/>
              <a:t>…</a:t>
            </a:r>
            <a:endParaRPr lang="zh-CN" altLang="zh-CN" dirty="0"/>
          </a:p>
          <a:p>
            <a:r>
              <a:rPr lang="en-US" altLang="zh-CN" b="1" dirty="0"/>
              <a:t>else if</a:t>
            </a:r>
            <a:r>
              <a:rPr lang="zh-CN" altLang="zh-CN" b="1" dirty="0"/>
              <a:t>（表达式</a:t>
            </a:r>
            <a:r>
              <a:rPr lang="en-US" altLang="zh-CN" b="1" dirty="0"/>
              <a:t>n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       {</a:t>
            </a:r>
            <a:r>
              <a:rPr lang="zh-CN" altLang="zh-CN" b="1" dirty="0"/>
              <a:t>语句块</a:t>
            </a:r>
            <a:r>
              <a:rPr lang="en-US" altLang="zh-CN" b="1" dirty="0"/>
              <a:t>n;}</a:t>
            </a:r>
            <a:endParaRPr lang="zh-CN" altLang="zh-CN" dirty="0"/>
          </a:p>
          <a:p>
            <a:r>
              <a:rPr lang="en-US" altLang="zh-CN" b="1" dirty="0"/>
              <a:t>else</a:t>
            </a:r>
            <a:endParaRPr lang="zh-CN" altLang="zh-CN" dirty="0"/>
          </a:p>
          <a:p>
            <a:r>
              <a:rPr lang="en-US" altLang="zh-CN" b="1" dirty="0"/>
              <a:t>       {</a:t>
            </a:r>
            <a:r>
              <a:rPr lang="zh-CN" altLang="zh-CN" b="1" dirty="0"/>
              <a:t>语句块</a:t>
            </a:r>
            <a:r>
              <a:rPr lang="en-US" altLang="zh-CN" b="1" dirty="0"/>
              <a:t>n+1;}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54492"/>
              </p:ext>
            </p:extLst>
          </p:nvPr>
        </p:nvGraphicFramePr>
        <p:xfrm>
          <a:off x="3607720" y="2276872"/>
          <a:ext cx="5136714" cy="265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93506" imgH="2642864" progId="Visio.Drawing.11">
                  <p:embed/>
                </p:oleObj>
              </mc:Choice>
              <mc:Fallback>
                <p:oleObj name="Visio" r:id="rId2" imgW="5093506" imgH="2642864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720" y="2276872"/>
                        <a:ext cx="5136714" cy="26573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4-6 </a:t>
            </a:r>
            <a:r>
              <a:rPr lang="zh-CN" altLang="zh-CN" dirty="0"/>
              <a:t>编写程序，从键盘上输入学生某门课程的成绩。当成绩高于</a:t>
            </a:r>
            <a:r>
              <a:rPr lang="en-US" altLang="zh-CN" dirty="0"/>
              <a:t>90</a:t>
            </a:r>
            <a:r>
              <a:rPr lang="zh-CN" altLang="zh-CN" dirty="0"/>
              <a:t>分时，输出</a:t>
            </a:r>
            <a:r>
              <a:rPr lang="en-US" altLang="zh-CN" dirty="0"/>
              <a:t>A</a:t>
            </a:r>
            <a:r>
              <a:rPr lang="zh-CN" altLang="zh-CN" dirty="0"/>
              <a:t>；成绩在</a:t>
            </a:r>
            <a:r>
              <a:rPr lang="en-US" altLang="zh-CN" dirty="0"/>
              <a:t>80-89</a:t>
            </a:r>
            <a:r>
              <a:rPr lang="zh-CN" altLang="zh-CN" dirty="0"/>
              <a:t>之间，输出</a:t>
            </a:r>
            <a:r>
              <a:rPr lang="en-US" altLang="zh-CN" dirty="0"/>
              <a:t>B</a:t>
            </a:r>
            <a:r>
              <a:rPr lang="zh-CN" altLang="zh-CN" dirty="0"/>
              <a:t>；成绩在</a:t>
            </a:r>
            <a:r>
              <a:rPr lang="en-US" altLang="zh-CN" dirty="0"/>
              <a:t>70-79</a:t>
            </a:r>
            <a:r>
              <a:rPr lang="zh-CN" altLang="zh-CN" dirty="0"/>
              <a:t>之间，输出</a:t>
            </a:r>
            <a:r>
              <a:rPr lang="en-US" altLang="zh-CN" dirty="0"/>
              <a:t>C</a:t>
            </a:r>
            <a:r>
              <a:rPr lang="zh-CN" altLang="zh-CN" dirty="0"/>
              <a:t>；成绩在</a:t>
            </a:r>
            <a:r>
              <a:rPr lang="en-US" altLang="zh-CN" dirty="0"/>
              <a:t>60-69</a:t>
            </a:r>
            <a:r>
              <a:rPr lang="zh-CN" altLang="zh-CN" dirty="0"/>
              <a:t>之间，输出</a:t>
            </a:r>
            <a:r>
              <a:rPr lang="en-US" altLang="zh-CN" dirty="0"/>
              <a:t>D</a:t>
            </a:r>
            <a:r>
              <a:rPr lang="zh-CN" altLang="zh-CN" dirty="0"/>
              <a:t>；成绩不及格时（</a:t>
            </a:r>
            <a:r>
              <a:rPr lang="en-US" altLang="zh-CN" dirty="0"/>
              <a:t>0-59</a:t>
            </a:r>
            <a:r>
              <a:rPr lang="zh-CN" altLang="zh-CN" dirty="0"/>
              <a:t>之间）输出</a:t>
            </a:r>
            <a:r>
              <a:rPr lang="en-US" altLang="zh-CN" dirty="0"/>
              <a:t>F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3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if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67744" y="1061484"/>
            <a:ext cx="5904656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grade;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("Enter students scores:\n");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d",&amp;grade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("\n The student grade is: ");</a:t>
            </a:r>
            <a:endParaRPr lang="zh-CN" altLang="zh-CN" dirty="0"/>
          </a:p>
          <a:p>
            <a:r>
              <a:rPr lang="en-US" altLang="zh-CN" dirty="0"/>
              <a:t>    /*</a:t>
            </a:r>
            <a:r>
              <a:rPr lang="zh-CN" altLang="zh-CN" dirty="0"/>
              <a:t>下面使用</a:t>
            </a:r>
            <a:r>
              <a:rPr lang="en-US" altLang="zh-CN" dirty="0"/>
              <a:t>if</a:t>
            </a:r>
            <a:r>
              <a:rPr lang="zh-CN" altLang="zh-CN" dirty="0"/>
              <a:t>…</a:t>
            </a:r>
            <a:r>
              <a:rPr lang="en-US" altLang="zh-CN" dirty="0"/>
              <a:t>else if..</a:t>
            </a:r>
            <a:r>
              <a:rPr lang="zh-CN" altLang="zh-CN" dirty="0"/>
              <a:t>语句将成绩分类</a:t>
            </a:r>
            <a:r>
              <a:rPr lang="en-US" altLang="zh-CN" dirty="0"/>
              <a:t>*/</a:t>
            </a:r>
            <a:endParaRPr lang="zh-CN" altLang="zh-CN" dirty="0"/>
          </a:p>
          <a:p>
            <a:r>
              <a:rPr lang="en-US" altLang="zh-CN" dirty="0"/>
              <a:t>    if(grade &gt;= 90)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("A\n");</a:t>
            </a:r>
            <a:endParaRPr lang="zh-CN" altLang="zh-CN" dirty="0"/>
          </a:p>
          <a:p>
            <a:r>
              <a:rPr lang="en-US" altLang="zh-CN" dirty="0"/>
              <a:t>    else if(grade &gt;= 80)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("B\n");</a:t>
            </a:r>
            <a:endParaRPr lang="zh-CN" altLang="zh-CN" dirty="0"/>
          </a:p>
          <a:p>
            <a:r>
              <a:rPr lang="en-US" altLang="zh-CN" dirty="0"/>
              <a:t>    else if(grade &gt;= 70)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("C\n");</a:t>
            </a:r>
            <a:endParaRPr lang="zh-CN" altLang="zh-CN" dirty="0"/>
          </a:p>
          <a:p>
            <a:r>
              <a:rPr lang="en-US" altLang="zh-CN" dirty="0"/>
              <a:t>    else if(grade &gt;= 60)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("D\n");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("F\n");</a:t>
            </a:r>
            <a:endParaRPr lang="zh-CN" altLang="zh-CN" dirty="0"/>
          </a:p>
          <a:p>
            <a:r>
              <a:rPr lang="en-US" altLang="zh-CN" dirty="0"/>
              <a:t>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4.6 switch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switch</a:t>
            </a:r>
            <a:r>
              <a:rPr lang="zh-CN" altLang="zh-CN" dirty="0"/>
              <a:t>语句的前提条件是表达式的结果值必须是整型或字符型。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739280"/>
            <a:ext cx="4536504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switch (</a:t>
            </a:r>
            <a:r>
              <a:rPr lang="zh-CN" altLang="zh-CN" b="1" dirty="0"/>
              <a:t>表达式</a:t>
            </a:r>
            <a:r>
              <a:rPr lang="en-US" altLang="zh-CN" b="1" dirty="0"/>
              <a:t>)</a:t>
            </a:r>
            <a:endParaRPr lang="zh-CN" altLang="zh-CN" dirty="0"/>
          </a:p>
          <a:p>
            <a:r>
              <a:rPr lang="en-US" altLang="zh-CN" b="1" dirty="0"/>
              <a:t>{</a:t>
            </a:r>
            <a:endParaRPr lang="zh-CN" altLang="zh-CN" dirty="0"/>
          </a:p>
          <a:p>
            <a:pPr marL="357188"/>
            <a:r>
              <a:rPr lang="en-US" altLang="zh-CN" b="1" dirty="0"/>
              <a:t>case </a:t>
            </a:r>
            <a:r>
              <a:rPr lang="zh-CN" altLang="zh-CN" b="1" dirty="0"/>
              <a:t>常量标签</a:t>
            </a:r>
            <a:r>
              <a:rPr lang="en-US" altLang="zh-CN" b="1" dirty="0"/>
              <a:t>1</a:t>
            </a:r>
            <a:r>
              <a:rPr lang="zh-CN" altLang="zh-CN" b="1" dirty="0"/>
              <a:t>：语句块</a:t>
            </a:r>
            <a:r>
              <a:rPr lang="en-US" altLang="zh-CN" b="1" dirty="0"/>
              <a:t>1;</a:t>
            </a:r>
            <a:endParaRPr lang="zh-CN" altLang="zh-CN" dirty="0"/>
          </a:p>
          <a:p>
            <a:pPr marL="357188"/>
            <a:r>
              <a:rPr lang="en-US" altLang="zh-CN" b="1" dirty="0"/>
              <a:t>    [break;]</a:t>
            </a:r>
            <a:endParaRPr lang="zh-CN" altLang="zh-CN" dirty="0"/>
          </a:p>
          <a:p>
            <a:pPr marL="357188"/>
            <a:r>
              <a:rPr lang="en-US" altLang="zh-CN" b="1" dirty="0"/>
              <a:t>case </a:t>
            </a:r>
            <a:r>
              <a:rPr lang="zh-CN" altLang="zh-CN" b="1" dirty="0"/>
              <a:t>常量标签</a:t>
            </a:r>
            <a:r>
              <a:rPr lang="en-US" altLang="zh-CN" b="1" dirty="0"/>
              <a:t>2</a:t>
            </a:r>
            <a:r>
              <a:rPr lang="zh-CN" altLang="zh-CN" b="1" dirty="0"/>
              <a:t>：语句块</a:t>
            </a:r>
            <a:r>
              <a:rPr lang="en-US" altLang="zh-CN" b="1" dirty="0"/>
              <a:t>2;</a:t>
            </a:r>
            <a:endParaRPr lang="zh-CN" altLang="zh-CN" dirty="0"/>
          </a:p>
          <a:p>
            <a:pPr marL="357188"/>
            <a:r>
              <a:rPr lang="en-US" altLang="zh-CN" b="1" dirty="0"/>
              <a:t>    [break;]</a:t>
            </a:r>
            <a:endParaRPr lang="zh-CN" altLang="zh-CN" dirty="0"/>
          </a:p>
          <a:p>
            <a:pPr marL="357188"/>
            <a:r>
              <a:rPr lang="en-US" altLang="zh-CN" b="1" dirty="0"/>
              <a:t>    </a:t>
            </a:r>
            <a:r>
              <a:rPr lang="zh-CN" altLang="zh-CN" b="1" dirty="0"/>
              <a:t>…</a:t>
            </a:r>
            <a:endParaRPr lang="zh-CN" altLang="zh-CN" dirty="0"/>
          </a:p>
          <a:p>
            <a:pPr marL="357188"/>
            <a:r>
              <a:rPr lang="en-US" altLang="zh-CN" b="1" dirty="0"/>
              <a:t>case </a:t>
            </a:r>
            <a:r>
              <a:rPr lang="zh-CN" altLang="zh-CN" b="1" dirty="0"/>
              <a:t>常量标签</a:t>
            </a:r>
            <a:r>
              <a:rPr lang="en-US" altLang="zh-CN" b="1" dirty="0"/>
              <a:t>n</a:t>
            </a:r>
            <a:r>
              <a:rPr lang="zh-CN" altLang="zh-CN" b="1" dirty="0"/>
              <a:t>：语句块</a:t>
            </a:r>
            <a:r>
              <a:rPr lang="en-US" altLang="zh-CN" b="1" dirty="0"/>
              <a:t>n;</a:t>
            </a:r>
            <a:endParaRPr lang="zh-CN" altLang="zh-CN" dirty="0"/>
          </a:p>
          <a:p>
            <a:pPr marL="357188"/>
            <a:r>
              <a:rPr lang="en-US" altLang="zh-CN" b="1" dirty="0"/>
              <a:t>    [break;]</a:t>
            </a:r>
            <a:endParaRPr lang="zh-CN" altLang="zh-CN" dirty="0"/>
          </a:p>
          <a:p>
            <a:pPr marL="357188"/>
            <a:r>
              <a:rPr lang="en-US" altLang="zh-CN" b="1" dirty="0"/>
              <a:t>default</a:t>
            </a:r>
            <a:r>
              <a:rPr lang="zh-CN" altLang="zh-CN" b="1" dirty="0"/>
              <a:t>： </a:t>
            </a:r>
            <a:endParaRPr lang="zh-CN" altLang="zh-CN" dirty="0"/>
          </a:p>
          <a:p>
            <a:pPr marL="357188"/>
            <a:r>
              <a:rPr lang="en-US" altLang="zh-CN" b="1" dirty="0"/>
              <a:t>    </a:t>
            </a:r>
            <a:r>
              <a:rPr lang="zh-CN" altLang="zh-CN" b="1" dirty="0"/>
              <a:t>语句块</a:t>
            </a:r>
            <a:r>
              <a:rPr lang="en-US" altLang="zh-CN" b="1" dirty="0"/>
              <a:t>n+1;</a:t>
            </a:r>
            <a:endParaRPr lang="zh-CN" altLang="zh-CN" dirty="0"/>
          </a:p>
          <a:p>
            <a:r>
              <a:rPr lang="en-US" altLang="zh-CN" b="1" dirty="0"/>
              <a:t>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77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关系运算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268760"/>
            <a:ext cx="8153400" cy="51125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dirty="0"/>
              <a:t>语法格式：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/>
              <a:t>&lt;</a:t>
            </a:r>
            <a:r>
              <a:rPr lang="zh-CN" altLang="zh-CN" b="1" dirty="0"/>
              <a:t>表达式</a:t>
            </a:r>
            <a:r>
              <a:rPr lang="en-US" altLang="zh-CN" b="1" dirty="0"/>
              <a:t>&gt; </a:t>
            </a:r>
            <a:r>
              <a:rPr lang="zh-CN" altLang="zh-CN" b="1" dirty="0"/>
              <a:t>关系运算符</a:t>
            </a:r>
            <a:r>
              <a:rPr lang="en-US" altLang="zh-CN" b="1" dirty="0"/>
              <a:t> &lt;</a:t>
            </a:r>
            <a:r>
              <a:rPr lang="zh-CN" altLang="zh-CN" b="1" dirty="0"/>
              <a:t>表达式</a:t>
            </a:r>
            <a:r>
              <a:rPr lang="en-US" altLang="zh-CN" b="1" dirty="0"/>
              <a:t>&gt;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dirty="0"/>
              <a:t>关系运算符为双目运算符，包括：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&gt;=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zh-CN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!=</a:t>
            </a:r>
            <a:r>
              <a:rPr lang="en-US" altLang="zh-CN" dirty="0"/>
              <a:t> 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zh-CN" dirty="0"/>
              <a:t>其中，运算符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zh-CN" altLang="zh-CN" dirty="0"/>
              <a:t>、</a:t>
            </a:r>
            <a:r>
              <a:rPr lang="en-US" altLang="zh-CN" dirty="0"/>
              <a:t>&gt;=</a:t>
            </a:r>
            <a:r>
              <a:rPr lang="zh-CN" altLang="zh-CN" dirty="0"/>
              <a:t>、</a:t>
            </a:r>
            <a:r>
              <a:rPr lang="en-US" altLang="zh-CN" dirty="0"/>
              <a:t>&lt;=</a:t>
            </a:r>
            <a:r>
              <a:rPr lang="zh-CN" altLang="zh-CN" dirty="0"/>
              <a:t>具有相同的优先级，运算符</a:t>
            </a:r>
            <a:r>
              <a:rPr lang="en-US" altLang="zh-CN" dirty="0"/>
              <a:t>==</a:t>
            </a:r>
            <a:r>
              <a:rPr lang="zh-CN" altLang="zh-CN" dirty="0"/>
              <a:t>和</a:t>
            </a:r>
            <a:r>
              <a:rPr lang="en-US" altLang="zh-CN" dirty="0"/>
              <a:t>!=</a:t>
            </a:r>
            <a:r>
              <a:rPr lang="zh-CN" altLang="zh-CN" dirty="0"/>
              <a:t>具有相同的优先级，且低于前四个运算符的优先级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zh-CN" dirty="0"/>
              <a:t>优先级低于算术运算符，高于逻辑运算符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zh-CN" dirty="0"/>
              <a:t>结合方向均为自左向右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/>
              <a:t>注意：</a:t>
            </a:r>
            <a:r>
              <a:rPr lang="en-US" altLang="zh-CN" dirty="0"/>
              <a:t>a==3</a:t>
            </a:r>
            <a:r>
              <a:rPr lang="zh-CN" altLang="en-US" dirty="0"/>
              <a:t>与</a:t>
            </a:r>
            <a:r>
              <a:rPr lang="en-US" altLang="zh-CN" dirty="0"/>
              <a:t>a=3</a:t>
            </a:r>
            <a:r>
              <a:rPr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24571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switch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带有</a:t>
            </a:r>
            <a:r>
              <a:rPr lang="en-US" altLang="zh-CN" dirty="0"/>
              <a:t>break</a:t>
            </a:r>
            <a:r>
              <a:rPr lang="zh-CN" altLang="zh-CN" dirty="0"/>
              <a:t>语句的</a:t>
            </a:r>
            <a:r>
              <a:rPr lang="en-US" altLang="zh-CN" dirty="0"/>
              <a:t>switch</a:t>
            </a:r>
            <a:r>
              <a:rPr lang="zh-CN" altLang="zh-CN" dirty="0"/>
              <a:t>执行过程</a:t>
            </a: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12987"/>
              </p:ext>
            </p:extLst>
          </p:nvPr>
        </p:nvGraphicFramePr>
        <p:xfrm>
          <a:off x="1043608" y="2420888"/>
          <a:ext cx="684934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14832" imgH="2122311" progId="Visio.Drawing.11">
                  <p:embed/>
                </p:oleObj>
              </mc:Choice>
              <mc:Fallback>
                <p:oleObj name="Visio" r:id="rId2" imgW="5614832" imgH="2122311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420888"/>
                        <a:ext cx="6849348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06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4624"/>
            <a:ext cx="8153400" cy="720079"/>
          </a:xfrm>
        </p:spPr>
        <p:txBody>
          <a:bodyPr/>
          <a:lstStyle/>
          <a:p>
            <a:r>
              <a:rPr lang="en-US" altLang="zh-CN" dirty="0">
                <a:effectLst/>
              </a:rPr>
              <a:t>switch</a:t>
            </a:r>
            <a:r>
              <a:rPr lang="zh-CN" altLang="zh-CN" dirty="0">
                <a:effectLst/>
              </a:rPr>
              <a:t>语句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764704"/>
            <a:ext cx="8153400" cy="5904653"/>
          </a:xfrm>
        </p:spPr>
        <p:txBody>
          <a:bodyPr>
            <a:normAutofit/>
          </a:bodyPr>
          <a:lstStyle/>
          <a:p>
            <a:r>
              <a:rPr lang="zh-CN" altLang="zh-CN" dirty="0"/>
              <a:t>重写例</a:t>
            </a:r>
            <a:r>
              <a:rPr lang="en-US" altLang="zh-CN" dirty="0"/>
              <a:t>4-6</a:t>
            </a:r>
            <a:r>
              <a:rPr lang="zh-CN" altLang="zh-CN" dirty="0"/>
              <a:t>的成绩转换过程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switch</a:t>
            </a:r>
            <a:r>
              <a:rPr lang="zh-CN" altLang="en-US" sz="2400" dirty="0"/>
              <a:t>语句与</a:t>
            </a:r>
            <a:r>
              <a:rPr lang="en-US" altLang="zh-CN" sz="2400" dirty="0"/>
              <a:t>if</a:t>
            </a:r>
            <a:r>
              <a:rPr lang="zh-CN" altLang="en-US" sz="2400" dirty="0"/>
              <a:t>语句比较：如果有两个以上基于同一个整型变量的条件表达式，最好使用</a:t>
            </a:r>
            <a:r>
              <a:rPr lang="en-US" altLang="zh-CN" sz="2400" dirty="0"/>
              <a:t>switch</a:t>
            </a:r>
            <a:r>
              <a:rPr lang="zh-CN" altLang="en-US" sz="2400" dirty="0"/>
              <a:t>语句。</a:t>
            </a:r>
          </a:p>
        </p:txBody>
      </p:sp>
      <p:sp>
        <p:nvSpPr>
          <p:cNvPr id="4" name="矩形 3"/>
          <p:cNvSpPr/>
          <p:nvPr/>
        </p:nvSpPr>
        <p:spPr>
          <a:xfrm>
            <a:off x="1338324" y="1412776"/>
            <a:ext cx="4536504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level=grade/10;</a:t>
            </a:r>
          </a:p>
          <a:p>
            <a:r>
              <a:rPr lang="en-US" altLang="zh-CN" dirty="0"/>
              <a:t>switch(level)</a:t>
            </a:r>
            <a:endParaRPr lang="zh-CN" altLang="zh-CN" dirty="0"/>
          </a:p>
          <a:p>
            <a:r>
              <a:rPr lang="en-US" altLang="zh-CN" dirty="0"/>
              <a:t> {</a:t>
            </a:r>
            <a:endParaRPr lang="zh-CN" altLang="zh-CN" dirty="0"/>
          </a:p>
          <a:p>
            <a:r>
              <a:rPr lang="en-US" altLang="zh-CN" dirty="0"/>
              <a:t>    case 10:</a:t>
            </a:r>
            <a:endParaRPr lang="zh-CN" altLang="zh-CN" dirty="0"/>
          </a:p>
          <a:p>
            <a:r>
              <a:rPr lang="en-US" altLang="zh-CN" dirty="0"/>
              <a:t>    case 9: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clevel</a:t>
            </a:r>
            <a:r>
              <a:rPr lang="en-US" altLang="zh-CN" dirty="0"/>
              <a:t>='A';        break;</a:t>
            </a:r>
            <a:endParaRPr lang="zh-CN" altLang="zh-CN" dirty="0"/>
          </a:p>
          <a:p>
            <a:r>
              <a:rPr lang="en-US" altLang="zh-CN" dirty="0"/>
              <a:t>    case 8: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clevel</a:t>
            </a:r>
            <a:r>
              <a:rPr lang="en-US" altLang="zh-CN" dirty="0"/>
              <a:t>='B';        break;</a:t>
            </a:r>
            <a:endParaRPr lang="zh-CN" altLang="zh-CN" dirty="0"/>
          </a:p>
          <a:p>
            <a:r>
              <a:rPr lang="en-US" altLang="zh-CN" dirty="0"/>
              <a:t>    case 7: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clevel</a:t>
            </a:r>
            <a:r>
              <a:rPr lang="en-US" altLang="zh-CN" dirty="0"/>
              <a:t>='C';        break;</a:t>
            </a:r>
            <a:endParaRPr lang="zh-CN" altLang="zh-CN" dirty="0"/>
          </a:p>
          <a:p>
            <a:r>
              <a:rPr lang="en-US" altLang="zh-CN" dirty="0"/>
              <a:t>    case 6: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clevel</a:t>
            </a:r>
            <a:r>
              <a:rPr lang="en-US" altLang="zh-CN" dirty="0"/>
              <a:t>='D';        break;</a:t>
            </a:r>
            <a:endParaRPr lang="zh-CN" altLang="zh-CN" dirty="0"/>
          </a:p>
          <a:p>
            <a:r>
              <a:rPr lang="en-US" altLang="zh-CN" dirty="0"/>
              <a:t>    default :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clevel</a:t>
            </a:r>
            <a:r>
              <a:rPr lang="en-US" altLang="zh-CN" dirty="0"/>
              <a:t>='F';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4.7 </a:t>
            </a:r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26578"/>
              </p:ext>
            </p:extLst>
          </p:nvPr>
        </p:nvGraphicFramePr>
        <p:xfrm>
          <a:off x="971600" y="1628800"/>
          <a:ext cx="7344816" cy="43891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41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0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方式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：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方式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if</a:t>
                      </a:r>
                      <a:r>
                        <a:rPr lang="zh-CN" sz="1600" kern="100">
                          <a:effectLst/>
                        </a:rPr>
                        <a:t>（表达式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if</a:t>
                      </a:r>
                      <a:r>
                        <a:rPr lang="zh-CN" sz="1600" kern="100">
                          <a:effectLst/>
                        </a:rPr>
                        <a:t>（表达式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r>
                        <a:rPr lang="en-US" sz="1600" kern="100">
                          <a:effectLst/>
                        </a:rPr>
                        <a:t>/*</a:t>
                      </a:r>
                      <a:r>
                        <a:rPr lang="zh-CN" sz="1600" kern="100">
                          <a:effectLst/>
                        </a:rPr>
                        <a:t>内嵌</a:t>
                      </a:r>
                      <a:r>
                        <a:rPr lang="en-US" sz="1600" kern="100">
                          <a:effectLst/>
                        </a:rPr>
                        <a:t>if</a:t>
                      </a:r>
                      <a:r>
                        <a:rPr lang="zh-CN" sz="1600" kern="100">
                          <a:effectLst/>
                        </a:rPr>
                        <a:t>语句</a:t>
                      </a:r>
                      <a:r>
                        <a:rPr lang="en-US" sz="1600" kern="100">
                          <a:effectLst/>
                        </a:rPr>
                        <a:t>*/</a:t>
                      </a:r>
                      <a:endParaRPr lang="zh-CN" sz="16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</a:t>
                      </a:r>
                      <a:r>
                        <a:rPr lang="zh-CN" sz="1600" kern="100">
                          <a:effectLst/>
                        </a:rPr>
                        <a:t>语句块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；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if</a:t>
                      </a:r>
                      <a:r>
                        <a:rPr lang="zh-CN" sz="1600" kern="100">
                          <a:effectLst/>
                        </a:rPr>
                        <a:t>（表达式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if</a:t>
                      </a:r>
                      <a:r>
                        <a:rPr lang="zh-CN" sz="1600" kern="100">
                          <a:effectLst/>
                        </a:rPr>
                        <a:t>（表达式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r>
                        <a:rPr lang="en-US" sz="1600" kern="100">
                          <a:effectLst/>
                        </a:rPr>
                        <a:t>/*</a:t>
                      </a:r>
                      <a:r>
                        <a:rPr lang="zh-CN" sz="1600" kern="100">
                          <a:effectLst/>
                        </a:rPr>
                        <a:t>内嵌</a:t>
                      </a:r>
                      <a:r>
                        <a:rPr lang="en-US" sz="1600" kern="100">
                          <a:effectLst/>
                        </a:rPr>
                        <a:t>if…else</a:t>
                      </a:r>
                      <a:r>
                        <a:rPr lang="zh-CN" sz="1600" kern="100">
                          <a:effectLst/>
                        </a:rPr>
                        <a:t>语句</a:t>
                      </a:r>
                      <a:r>
                        <a:rPr lang="en-US" sz="1600" kern="100">
                          <a:effectLst/>
                        </a:rPr>
                        <a:t>*/</a:t>
                      </a:r>
                      <a:endParaRPr lang="zh-CN" sz="16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 </a:t>
                      </a:r>
                      <a:r>
                        <a:rPr lang="zh-CN" sz="1600" kern="100">
                          <a:effectLst/>
                        </a:rPr>
                        <a:t>语句块</a:t>
                      </a:r>
                      <a:r>
                        <a:rPr lang="en-US" sz="1600" kern="100">
                          <a:effectLst/>
                        </a:rPr>
                        <a:t>1</a:t>
                      </a:r>
                      <a:r>
                        <a:rPr lang="zh-CN" sz="1600" kern="100">
                          <a:effectLst/>
                        </a:rPr>
                        <a:t>；</a:t>
                      </a:r>
                    </a:p>
                    <a:p>
                      <a:pPr indent="1714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else</a:t>
                      </a:r>
                      <a:endParaRPr lang="zh-CN" sz="1600" kern="100">
                        <a:effectLst/>
                      </a:endParaRPr>
                    </a:p>
                    <a:p>
                      <a:pPr indent="571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       </a:t>
                      </a:r>
                      <a:r>
                        <a:rPr lang="zh-CN" sz="1600" kern="100">
                          <a:effectLst/>
                        </a:rPr>
                        <a:t>语句块</a:t>
                      </a: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zh-CN" sz="1600" kern="100">
                          <a:effectLst/>
                        </a:rPr>
                        <a:t>；</a:t>
                      </a:r>
                    </a:p>
                    <a:p>
                      <a:pPr indent="571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02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方式</a:t>
                      </a: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方式</a:t>
                      </a:r>
                      <a:r>
                        <a:rPr lang="en-US" sz="1600" kern="100">
                          <a:effectLst/>
                        </a:rPr>
                        <a:t>4</a:t>
                      </a:r>
                      <a:r>
                        <a:rPr lang="zh-CN" sz="1600" kern="100">
                          <a:effectLst/>
                        </a:rPr>
                        <a:t>：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0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</a:t>
                      </a:r>
                      <a:r>
                        <a:rPr lang="zh-CN" sz="1600" kern="100" dirty="0">
                          <a:effectLst/>
                        </a:rPr>
                        <a:t>（表达式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</a:t>
                      </a:r>
                      <a:r>
                        <a:rPr lang="zh-CN" sz="1600" kern="100" dirty="0">
                          <a:effectLst/>
                        </a:rPr>
                        <a:t>语句块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17145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</a:t>
                      </a:r>
                      <a:r>
                        <a:rPr lang="zh-CN" sz="1600" kern="100" dirty="0">
                          <a:effectLst/>
                        </a:rPr>
                        <a:t>（表达式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r>
                        <a:rPr lang="en-US" sz="1600" kern="100" dirty="0">
                          <a:effectLst/>
                        </a:rPr>
                        <a:t> /*</a:t>
                      </a:r>
                      <a:r>
                        <a:rPr lang="zh-CN" sz="1600" kern="100" dirty="0">
                          <a:effectLst/>
                        </a:rPr>
                        <a:t>内嵌</a:t>
                      </a:r>
                      <a:r>
                        <a:rPr lang="en-US" sz="1600" kern="100" dirty="0">
                          <a:effectLst/>
                        </a:rPr>
                        <a:t>if…else</a:t>
                      </a:r>
                      <a:r>
                        <a:rPr lang="zh-CN" sz="1600" kern="100" dirty="0">
                          <a:effectLst/>
                        </a:rPr>
                        <a:t>语句</a:t>
                      </a:r>
                      <a:r>
                        <a:rPr lang="en-US" sz="1600" kern="100" dirty="0">
                          <a:effectLst/>
                        </a:rPr>
                        <a:t>*/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</a:t>
                      </a:r>
                      <a:r>
                        <a:rPr lang="zh-CN" sz="1600" kern="100" dirty="0">
                          <a:effectLst/>
                        </a:rPr>
                        <a:t>语句块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；</a:t>
                      </a: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</a:t>
                      </a:r>
                      <a:r>
                        <a:rPr lang="zh-CN" sz="1600" kern="100" dirty="0">
                          <a:effectLst/>
                        </a:rPr>
                        <a:t>语句块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；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</a:t>
                      </a:r>
                      <a:r>
                        <a:rPr lang="zh-CN" sz="1600" kern="100" dirty="0">
                          <a:effectLst/>
                        </a:rPr>
                        <a:t>（表达式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</a:t>
                      </a:r>
                      <a:r>
                        <a:rPr lang="zh-CN" sz="1600" kern="100" dirty="0">
                          <a:effectLst/>
                        </a:rPr>
                        <a:t>（表达式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r>
                        <a:rPr lang="en-US" sz="1600" kern="100" dirty="0">
                          <a:effectLst/>
                        </a:rPr>
                        <a:t>/*</a:t>
                      </a:r>
                      <a:r>
                        <a:rPr lang="zh-CN" sz="1600" kern="100" dirty="0">
                          <a:effectLst/>
                        </a:rPr>
                        <a:t>内嵌</a:t>
                      </a:r>
                      <a:r>
                        <a:rPr lang="en-US" sz="1600" kern="100" dirty="0">
                          <a:effectLst/>
                        </a:rPr>
                        <a:t>if…else</a:t>
                      </a:r>
                      <a:r>
                        <a:rPr lang="zh-CN" sz="1600" kern="100" dirty="0">
                          <a:effectLst/>
                        </a:rPr>
                        <a:t>语句</a:t>
                      </a:r>
                      <a:r>
                        <a:rPr lang="en-US" sz="1600" kern="100" dirty="0">
                          <a:effectLst/>
                        </a:rPr>
                        <a:t>*/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</a:t>
                      </a:r>
                      <a:r>
                        <a:rPr lang="zh-CN" sz="1600" kern="100" dirty="0">
                          <a:effectLst/>
                        </a:rPr>
                        <a:t>语句块</a:t>
                      </a: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zh-CN" sz="1600" kern="100" dirty="0">
                          <a:effectLst/>
                        </a:rPr>
                        <a:t>；</a:t>
                      </a: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</a:t>
                      </a:r>
                      <a:r>
                        <a:rPr lang="zh-CN" sz="1600" kern="100" dirty="0">
                          <a:effectLst/>
                        </a:rPr>
                        <a:t>语句块</a:t>
                      </a:r>
                      <a:r>
                        <a:rPr lang="en-US" sz="1600" kern="100" dirty="0">
                          <a:effectLst/>
                        </a:rPr>
                        <a:t>2</a:t>
                      </a:r>
                      <a:r>
                        <a:rPr lang="zh-CN" sz="1600" kern="100" dirty="0">
                          <a:effectLst/>
                        </a:rPr>
                        <a:t>；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if</a:t>
                      </a:r>
                      <a:r>
                        <a:rPr lang="zh-CN" sz="1600" kern="100" dirty="0">
                          <a:effectLst/>
                        </a:rPr>
                        <a:t>（表达式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）</a:t>
                      </a:r>
                      <a:r>
                        <a:rPr lang="en-US" sz="1600" kern="100" dirty="0">
                          <a:effectLst/>
                        </a:rPr>
                        <a:t>/*</a:t>
                      </a:r>
                      <a:r>
                        <a:rPr lang="zh-CN" sz="1600" kern="100" dirty="0">
                          <a:effectLst/>
                        </a:rPr>
                        <a:t>内嵌</a:t>
                      </a:r>
                      <a:r>
                        <a:rPr lang="en-US" sz="1600" kern="100" dirty="0">
                          <a:effectLst/>
                        </a:rPr>
                        <a:t>if…else</a:t>
                      </a:r>
                      <a:r>
                        <a:rPr lang="zh-CN" sz="1600" kern="100" dirty="0">
                          <a:effectLst/>
                        </a:rPr>
                        <a:t>语句</a:t>
                      </a:r>
                      <a:r>
                        <a:rPr lang="en-US" sz="1600" kern="100" dirty="0">
                          <a:effectLst/>
                        </a:rPr>
                        <a:t>*/</a:t>
                      </a:r>
                      <a:endParaRPr lang="zh-CN" sz="1600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    </a:t>
                      </a:r>
                      <a:r>
                        <a:rPr lang="zh-CN" sz="1600" kern="100" dirty="0">
                          <a:effectLst/>
                        </a:rPr>
                        <a:t>语句块</a:t>
                      </a:r>
                      <a:r>
                        <a:rPr lang="en-US" sz="1600" kern="100" dirty="0">
                          <a:effectLst/>
                        </a:rPr>
                        <a:t>3</a:t>
                      </a:r>
                      <a:r>
                        <a:rPr lang="zh-CN" sz="1600" kern="100" dirty="0">
                          <a:effectLst/>
                        </a:rPr>
                        <a:t>；</a:t>
                      </a: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else</a:t>
                      </a:r>
                      <a:endParaRPr lang="zh-CN" sz="1600" kern="100" dirty="0">
                        <a:effectLst/>
                      </a:endParaRPr>
                    </a:p>
                    <a:p>
                      <a:pPr indent="22860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   </a:t>
                      </a:r>
                      <a:r>
                        <a:rPr lang="zh-CN" sz="1600" kern="100" dirty="0">
                          <a:effectLst/>
                        </a:rPr>
                        <a:t>语句块</a:t>
                      </a: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zh-CN" sz="1600" kern="100" dirty="0">
                          <a:effectLst/>
                        </a:rPr>
                        <a:t>；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33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497" y="1110445"/>
            <a:ext cx="4441578" cy="994172"/>
          </a:xfrm>
        </p:spPr>
        <p:txBody>
          <a:bodyPr/>
          <a:lstStyle/>
          <a:p>
            <a:r>
              <a:rPr lang="zh-CN" altLang="en-US"/>
              <a:t>选择结构的嵌套</a:t>
            </a:r>
          </a:p>
        </p:txBody>
      </p:sp>
      <p:sp>
        <p:nvSpPr>
          <p:cNvPr id="4" name="矩形 3"/>
          <p:cNvSpPr/>
          <p:nvPr/>
        </p:nvSpPr>
        <p:spPr>
          <a:xfrm>
            <a:off x="787677" y="1841224"/>
            <a:ext cx="2797865" cy="189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350" b="1" dirty="0"/>
              <a:t>if()</a:t>
            </a:r>
          </a:p>
          <a:p>
            <a:pPr>
              <a:lnSpc>
                <a:spcPct val="150000"/>
              </a:lnSpc>
            </a:pPr>
            <a:r>
              <a:rPr lang="en-US" altLang="zh-CN" sz="1350" b="1" dirty="0"/>
              <a:t>	if()  </a:t>
            </a:r>
            <a:r>
              <a:rPr lang="zh-CN" altLang="en-US" sz="1350" b="1" dirty="0"/>
              <a:t>语句</a:t>
            </a:r>
            <a:r>
              <a:rPr lang="en-US" altLang="zh-CN" sz="1350" b="1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350" b="1" dirty="0"/>
              <a:t>	else  </a:t>
            </a:r>
            <a:r>
              <a:rPr lang="zh-CN" altLang="en-US" sz="1350" b="1" dirty="0"/>
              <a:t>语句</a:t>
            </a:r>
            <a:r>
              <a:rPr lang="en-US" altLang="zh-CN" sz="1350" b="1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350" b="1" dirty="0"/>
              <a:t>else</a:t>
            </a:r>
          </a:p>
          <a:p>
            <a:pPr>
              <a:lnSpc>
                <a:spcPct val="150000"/>
              </a:lnSpc>
            </a:pPr>
            <a:r>
              <a:rPr lang="en-US" altLang="zh-CN" sz="1350" b="1" dirty="0"/>
              <a:t>	if()  </a:t>
            </a:r>
            <a:r>
              <a:rPr lang="zh-CN" altLang="en-US" sz="1350" b="1" dirty="0"/>
              <a:t>语句</a:t>
            </a:r>
            <a:r>
              <a:rPr lang="en-US" altLang="zh-CN" sz="1350" b="1" dirty="0"/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sz="1350" b="1" dirty="0"/>
              <a:t>	else  </a:t>
            </a:r>
            <a:r>
              <a:rPr lang="zh-CN" altLang="en-US" sz="1350" b="1" dirty="0"/>
              <a:t>语句</a:t>
            </a:r>
            <a:r>
              <a:rPr lang="en-US" altLang="zh-CN" sz="1350" b="1" dirty="0"/>
              <a:t>4</a:t>
            </a:r>
            <a:endParaRPr lang="zh-CN" altLang="en-US" sz="1350" b="1" dirty="0"/>
          </a:p>
        </p:txBody>
      </p:sp>
      <p:sp>
        <p:nvSpPr>
          <p:cNvPr id="3" name="右大括号 2"/>
          <p:cNvSpPr/>
          <p:nvPr/>
        </p:nvSpPr>
        <p:spPr>
          <a:xfrm>
            <a:off x="2580522" y="2258668"/>
            <a:ext cx="119270" cy="484532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右大括号 32"/>
          <p:cNvSpPr/>
          <p:nvPr/>
        </p:nvSpPr>
        <p:spPr>
          <a:xfrm>
            <a:off x="2580522" y="3226897"/>
            <a:ext cx="119270" cy="484532"/>
          </a:xfrm>
          <a:prstGeom prst="rightBrac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712140" y="2362434"/>
            <a:ext cx="761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>
                <a:solidFill>
                  <a:schemeClr val="bg1"/>
                </a:solidFill>
              </a:rPr>
              <a:t>内嵌</a:t>
            </a:r>
            <a:r>
              <a:rPr lang="en-US" altLang="zh-CN" sz="1350" b="1">
                <a:solidFill>
                  <a:schemeClr val="bg1"/>
                </a:solidFill>
              </a:rPr>
              <a:t>if</a:t>
            </a:r>
            <a:endParaRPr lang="zh-CN" altLang="en-US" sz="135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712141" y="3327164"/>
            <a:ext cx="76158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>
                <a:solidFill>
                  <a:schemeClr val="bg1"/>
                </a:solidFill>
              </a:rPr>
              <a:t>内嵌</a:t>
            </a:r>
            <a:r>
              <a:rPr lang="en-US" altLang="zh-CN" sz="1350" b="1">
                <a:solidFill>
                  <a:schemeClr val="bg1"/>
                </a:solidFill>
              </a:rPr>
              <a:t>if</a:t>
            </a:r>
            <a:endParaRPr lang="zh-CN" altLang="en-US" sz="1350" b="1">
              <a:solidFill>
                <a:schemeClr val="bg1"/>
              </a:solidFill>
            </a:endParaRPr>
          </a:p>
        </p:txBody>
      </p:sp>
      <p:sp>
        <p:nvSpPr>
          <p:cNvPr id="35" name="MH_Other_1"/>
          <p:cNvSpPr/>
          <p:nvPr>
            <p:custDataLst>
              <p:tags r:id="rId1"/>
            </p:custDataLst>
          </p:nvPr>
        </p:nvSpPr>
        <p:spPr>
          <a:xfrm>
            <a:off x="4036421" y="1828694"/>
            <a:ext cx="581025" cy="39171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>
                <a:solidFill>
                  <a:srgbClr val="FEFFFF"/>
                </a:solidFill>
              </a:rPr>
              <a:t>注意</a:t>
            </a:r>
          </a:p>
        </p:txBody>
      </p:sp>
      <p:sp>
        <p:nvSpPr>
          <p:cNvPr id="36" name="MH_SubTitle_1"/>
          <p:cNvSpPr/>
          <p:nvPr>
            <p:custDataLst>
              <p:tags r:id="rId2"/>
            </p:custDataLst>
          </p:nvPr>
        </p:nvSpPr>
        <p:spPr>
          <a:xfrm>
            <a:off x="4628358" y="1823980"/>
            <a:ext cx="3689381" cy="3938231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anchor="t">
            <a:no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350" b="1" dirty="0">
                <a:solidFill>
                  <a:srgbClr val="1C1C1C"/>
                </a:solidFill>
              </a:rPr>
              <a:t>if</a:t>
            </a:r>
            <a:r>
              <a:rPr lang="zh-CN" altLang="en-US" sz="1350" b="1" dirty="0">
                <a:solidFill>
                  <a:srgbClr val="1C1C1C"/>
                </a:solidFill>
              </a:rPr>
              <a:t>与</a:t>
            </a:r>
            <a:r>
              <a:rPr lang="en-US" altLang="zh-CN" sz="1350" b="1" dirty="0">
                <a:solidFill>
                  <a:srgbClr val="1C1C1C"/>
                </a:solidFill>
              </a:rPr>
              <a:t>else</a:t>
            </a:r>
            <a:r>
              <a:rPr lang="zh-CN" altLang="en-US" sz="1350" b="1" dirty="0">
                <a:solidFill>
                  <a:srgbClr val="1C1C1C"/>
                </a:solidFill>
              </a:rPr>
              <a:t>的配对关系。</a:t>
            </a:r>
            <a:endParaRPr lang="en-US" altLang="zh-CN" sz="1350" b="1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350" dirty="0">
                <a:solidFill>
                  <a:srgbClr val="1C1C1C"/>
                </a:solidFill>
              </a:rPr>
              <a:t>else</a:t>
            </a:r>
            <a:r>
              <a:rPr lang="zh-CN" altLang="en-US" sz="1350" dirty="0">
                <a:solidFill>
                  <a:srgbClr val="1C1C1C"/>
                </a:solidFill>
              </a:rPr>
              <a:t>总是与它上面的最近的未配对的</a:t>
            </a:r>
            <a:r>
              <a:rPr lang="en-US" altLang="zh-CN" sz="1350" dirty="0">
                <a:solidFill>
                  <a:srgbClr val="1C1C1C"/>
                </a:solidFill>
              </a:rPr>
              <a:t>if</a:t>
            </a:r>
            <a:r>
              <a:rPr lang="zh-CN" altLang="en-US" sz="1350" dirty="0">
                <a:solidFill>
                  <a:srgbClr val="1C1C1C"/>
                </a:solidFill>
              </a:rPr>
              <a:t>配对。</a:t>
            </a:r>
            <a:endParaRPr lang="en-US" altLang="zh-CN" sz="135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35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35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35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35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350" dirty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350" dirty="0">
                <a:solidFill>
                  <a:srgbClr val="1C1C1C"/>
                </a:solidFill>
              </a:rPr>
              <a:t>如果</a:t>
            </a:r>
            <a:r>
              <a:rPr lang="en-US" altLang="zh-CN" sz="1350" dirty="0">
                <a:solidFill>
                  <a:srgbClr val="1C1C1C"/>
                </a:solidFill>
              </a:rPr>
              <a:t>if</a:t>
            </a:r>
            <a:r>
              <a:rPr lang="zh-CN" altLang="en-US" sz="1350" dirty="0">
                <a:solidFill>
                  <a:srgbClr val="1C1C1C"/>
                </a:solidFill>
              </a:rPr>
              <a:t>与</a:t>
            </a:r>
            <a:r>
              <a:rPr lang="en-US" altLang="zh-CN" sz="1350" dirty="0">
                <a:solidFill>
                  <a:srgbClr val="1C1C1C"/>
                </a:solidFill>
              </a:rPr>
              <a:t>else</a:t>
            </a:r>
            <a:r>
              <a:rPr lang="zh-CN" altLang="en-US" sz="1350" dirty="0">
                <a:solidFill>
                  <a:srgbClr val="1C1C1C"/>
                </a:solidFill>
              </a:rPr>
              <a:t>的数目不一样，为实现程序设计者的思想</a:t>
            </a:r>
            <a:r>
              <a:rPr lang="en-US" altLang="zh-CN" sz="1350" dirty="0">
                <a:solidFill>
                  <a:srgbClr val="1C1C1C"/>
                </a:solidFill>
              </a:rPr>
              <a:t>,</a:t>
            </a:r>
            <a:r>
              <a:rPr lang="zh-CN" altLang="en-US" sz="1350" dirty="0">
                <a:solidFill>
                  <a:srgbClr val="1C1C1C"/>
                </a:solidFill>
              </a:rPr>
              <a:t>可以加花括号来确定配对关系。</a:t>
            </a:r>
          </a:p>
        </p:txBody>
      </p:sp>
      <p:sp>
        <p:nvSpPr>
          <p:cNvPr id="37" name="MH_Other_2"/>
          <p:cNvSpPr/>
          <p:nvPr>
            <p:custDataLst>
              <p:tags r:id="rId3"/>
            </p:custDataLst>
          </p:nvPr>
        </p:nvSpPr>
        <p:spPr>
          <a:xfrm rot="16200000">
            <a:off x="8102432" y="5535993"/>
            <a:ext cx="226219" cy="226219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38" name="直接连接符 37"/>
          <p:cNvCxnSpPr/>
          <p:nvPr/>
        </p:nvCxnSpPr>
        <p:spPr>
          <a:xfrm>
            <a:off x="3876161" y="1818866"/>
            <a:ext cx="0" cy="198285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4696238" y="2475909"/>
            <a:ext cx="1550505" cy="125042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272654">
              <a:lnSpc>
                <a:spcPct val="120000"/>
              </a:lnSpc>
            </a:pPr>
            <a:r>
              <a:rPr lang="en-US" altLang="zh-CN" sz="1200"/>
              <a:t>if()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	if()	</a:t>
            </a:r>
            <a:r>
              <a:rPr lang="zh-CN" altLang="en-US" sz="1200"/>
              <a:t>语句</a:t>
            </a:r>
            <a:r>
              <a:rPr lang="en-US" altLang="zh-CN" sz="1200"/>
              <a:t>1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else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	if()	</a:t>
            </a:r>
            <a:r>
              <a:rPr lang="zh-CN" altLang="en-US" sz="1200"/>
              <a:t>语句</a:t>
            </a:r>
            <a:r>
              <a:rPr lang="en-US" altLang="zh-CN" sz="1200"/>
              <a:t>2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else		</a:t>
            </a:r>
            <a:r>
              <a:rPr lang="zh-CN" altLang="en-US" sz="1200"/>
              <a:t>语句</a:t>
            </a:r>
            <a:r>
              <a:rPr lang="en-US" altLang="zh-CN" sz="1200"/>
              <a:t>3</a:t>
            </a:r>
          </a:p>
        </p:txBody>
      </p:sp>
      <p:sp>
        <p:nvSpPr>
          <p:cNvPr id="7" name="矩形 6"/>
          <p:cNvSpPr/>
          <p:nvPr/>
        </p:nvSpPr>
        <p:spPr>
          <a:xfrm>
            <a:off x="6304584" y="2490818"/>
            <a:ext cx="1962289" cy="118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编程序者把else写在与第1个if(外层if)同一列上，意图是使else与第1个if对应，但实际上else是与第2个if配对，因为它们相距最近。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5471490" y="4373554"/>
            <a:ext cx="2087218" cy="125042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272654">
              <a:lnSpc>
                <a:spcPct val="120000"/>
              </a:lnSpc>
            </a:pPr>
            <a:r>
              <a:rPr lang="en-US" altLang="zh-CN" sz="1200"/>
              <a:t>if()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{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	if()	</a:t>
            </a:r>
            <a:r>
              <a:rPr lang="zh-CN" altLang="en-US" sz="1200"/>
              <a:t>语句</a:t>
            </a:r>
            <a:r>
              <a:rPr lang="en-US" altLang="zh-CN" sz="1200"/>
              <a:t>1		</a:t>
            </a:r>
            <a:r>
              <a:rPr lang="zh-CN" altLang="en-US" sz="1200"/>
              <a:t>内嵌</a:t>
            </a:r>
            <a:r>
              <a:rPr lang="en-US" altLang="zh-CN" sz="1200"/>
              <a:t>if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}</a:t>
            </a:r>
          </a:p>
          <a:p>
            <a:pPr defTabSz="272654">
              <a:lnSpc>
                <a:spcPct val="120000"/>
              </a:lnSpc>
            </a:pPr>
            <a:r>
              <a:rPr lang="en-US" altLang="zh-CN" sz="1200"/>
              <a:t>else		</a:t>
            </a:r>
            <a:r>
              <a:rPr lang="zh-CN" altLang="en-US" sz="1200"/>
              <a:t>语句</a:t>
            </a:r>
            <a:r>
              <a:rPr lang="en-US" altLang="zh-CN" sz="1200"/>
              <a:t>2</a:t>
            </a:r>
          </a:p>
        </p:txBody>
      </p:sp>
      <p:sp>
        <p:nvSpPr>
          <p:cNvPr id="41" name="右大括号 40"/>
          <p:cNvSpPr/>
          <p:nvPr/>
        </p:nvSpPr>
        <p:spPr>
          <a:xfrm>
            <a:off x="6694004" y="4698110"/>
            <a:ext cx="111419" cy="601317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87171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4-9 </a:t>
            </a:r>
            <a:r>
              <a:rPr lang="zh-CN" altLang="zh-CN" dirty="0"/>
              <a:t>编写一个程序，根据输入的年份和月份，输出该月有多少天。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033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1133211"/>
            <a:ext cx="3172414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zh-CN" altLang="zh-CN" dirty="0"/>
          </a:p>
          <a:p>
            <a:r>
              <a:rPr lang="en-US" altLang="zh-CN" dirty="0"/>
              <a:t>{  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year,month,day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请输入年和月</a:t>
            </a:r>
            <a:r>
              <a:rPr lang="en-US" altLang="zh-CN" dirty="0"/>
              <a:t>:\n");</a:t>
            </a:r>
            <a:endParaRPr lang="zh-CN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",&amp;</a:t>
            </a:r>
            <a:r>
              <a:rPr lang="en-US" altLang="zh-CN" dirty="0" err="1"/>
              <a:t>year,&amp;month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switch(month)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case 1:</a:t>
            </a:r>
            <a:endParaRPr lang="zh-CN" altLang="zh-CN" dirty="0"/>
          </a:p>
          <a:p>
            <a:r>
              <a:rPr lang="en-US" altLang="zh-CN" dirty="0"/>
              <a:t>case 3:</a:t>
            </a:r>
            <a:endParaRPr lang="zh-CN" altLang="zh-CN" dirty="0"/>
          </a:p>
          <a:p>
            <a:r>
              <a:rPr lang="en-US" altLang="zh-CN" dirty="0"/>
              <a:t>case 5:</a:t>
            </a:r>
            <a:endParaRPr lang="zh-CN" altLang="zh-CN" dirty="0"/>
          </a:p>
          <a:p>
            <a:r>
              <a:rPr lang="en-US" altLang="zh-CN" dirty="0"/>
              <a:t>case 7:</a:t>
            </a:r>
            <a:endParaRPr lang="zh-CN" altLang="zh-CN" dirty="0"/>
          </a:p>
          <a:p>
            <a:r>
              <a:rPr lang="en-US" altLang="zh-CN" dirty="0"/>
              <a:t>case 8:</a:t>
            </a:r>
            <a:endParaRPr lang="zh-CN" altLang="zh-CN" dirty="0"/>
          </a:p>
          <a:p>
            <a:r>
              <a:rPr lang="en-US" altLang="zh-CN" dirty="0"/>
              <a:t>case 10:</a:t>
            </a:r>
            <a:endParaRPr lang="zh-CN" altLang="zh-CN" dirty="0"/>
          </a:p>
          <a:p>
            <a:r>
              <a:rPr lang="en-US" altLang="zh-CN" dirty="0"/>
              <a:t>case 12: </a:t>
            </a:r>
            <a:endParaRPr lang="zh-CN" altLang="zh-CN" dirty="0"/>
          </a:p>
          <a:p>
            <a:r>
              <a:rPr lang="en-US" altLang="zh-CN" dirty="0"/>
              <a:t>    day=31; break;</a:t>
            </a:r>
            <a:endParaRPr lang="zh-CN" altLang="zh-CN" dirty="0"/>
          </a:p>
          <a:p>
            <a:r>
              <a:rPr lang="en-US" altLang="zh-CN" dirty="0"/>
              <a:t>case 4:</a:t>
            </a:r>
            <a:endParaRPr lang="zh-CN" altLang="zh-CN" dirty="0"/>
          </a:p>
          <a:p>
            <a:r>
              <a:rPr lang="en-US" altLang="zh-CN" dirty="0"/>
              <a:t>case 6: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635896" y="1133211"/>
            <a:ext cx="5328592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case 9:</a:t>
            </a:r>
            <a:endParaRPr lang="zh-CN" altLang="zh-CN" dirty="0"/>
          </a:p>
          <a:p>
            <a:r>
              <a:rPr lang="en-US" altLang="zh-CN" dirty="0"/>
              <a:t>case 11:  </a:t>
            </a:r>
            <a:endParaRPr lang="zh-CN" altLang="zh-CN" dirty="0"/>
          </a:p>
          <a:p>
            <a:r>
              <a:rPr lang="en-US" altLang="zh-CN" dirty="0"/>
              <a:t>    day=30;break;</a:t>
            </a:r>
            <a:endParaRPr lang="zh-CN" altLang="zh-CN" dirty="0"/>
          </a:p>
          <a:p>
            <a:r>
              <a:rPr lang="en-US" altLang="zh-CN" dirty="0"/>
              <a:t>case 2:	</a:t>
            </a:r>
            <a:endParaRPr lang="zh-CN" altLang="zh-CN" dirty="0"/>
          </a:p>
          <a:p>
            <a:r>
              <a:rPr lang="en-US" altLang="zh-CN" dirty="0"/>
              <a:t>  if((year%4==0&amp;&amp;year%100!=0)||(year%400==0))</a:t>
            </a:r>
            <a:endParaRPr lang="zh-CN" altLang="zh-CN" dirty="0"/>
          </a:p>
          <a:p>
            <a:r>
              <a:rPr lang="en-US" altLang="zh-CN" dirty="0"/>
              <a:t>	    day=29;</a:t>
            </a:r>
            <a:endParaRPr lang="zh-CN" altLang="zh-CN" dirty="0"/>
          </a:p>
          <a:p>
            <a:r>
              <a:rPr lang="en-US" altLang="zh-CN" dirty="0"/>
              <a:t>  else</a:t>
            </a:r>
            <a:endParaRPr lang="zh-CN" altLang="zh-CN" dirty="0"/>
          </a:p>
          <a:p>
            <a:r>
              <a:rPr lang="en-US" altLang="zh-CN" dirty="0"/>
              <a:t>	    day=28;</a:t>
            </a:r>
            <a:endParaRPr lang="zh-CN" altLang="zh-CN" dirty="0"/>
          </a:p>
          <a:p>
            <a:r>
              <a:rPr lang="en-US" altLang="zh-CN" dirty="0"/>
              <a:t>  break;</a:t>
            </a:r>
            <a:endParaRPr lang="zh-CN" altLang="zh-CN" dirty="0"/>
          </a:p>
          <a:p>
            <a:r>
              <a:rPr lang="en-US" altLang="zh-CN" dirty="0"/>
              <a:t>default:</a:t>
            </a:r>
            <a:endParaRPr lang="zh-CN" altLang="zh-CN" dirty="0"/>
          </a:p>
          <a:p>
            <a:r>
              <a:rPr lang="en-US" altLang="zh-CN" dirty="0"/>
              <a:t>	day=-1;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if(day ==-1)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你输入的月份不存在</a:t>
            </a:r>
            <a:r>
              <a:rPr lang="en-US" altLang="zh-CN" dirty="0"/>
              <a:t>!\n");</a:t>
            </a:r>
            <a:endParaRPr lang="zh-CN" altLang="zh-CN" dirty="0"/>
          </a:p>
          <a:p>
            <a:r>
              <a:rPr lang="en-US" altLang="zh-CN" dirty="0"/>
              <a:t>else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</a:t>
            </a:r>
            <a:r>
              <a:rPr lang="zh-CN" altLang="zh-CN" dirty="0"/>
              <a:t>年</a:t>
            </a:r>
            <a:r>
              <a:rPr lang="en-US" altLang="zh-CN" dirty="0"/>
              <a:t>%d</a:t>
            </a:r>
            <a:r>
              <a:rPr lang="zh-CN" altLang="zh-CN" dirty="0"/>
              <a:t>月有</a:t>
            </a:r>
            <a:r>
              <a:rPr lang="en-US" altLang="zh-CN" dirty="0"/>
              <a:t>%d</a:t>
            </a:r>
            <a:r>
              <a:rPr lang="zh-CN" altLang="zh-CN" dirty="0"/>
              <a:t>天</a:t>
            </a:r>
            <a:r>
              <a:rPr lang="en-US" altLang="zh-CN" dirty="0"/>
              <a:t>\n",</a:t>
            </a:r>
            <a:r>
              <a:rPr lang="en-US" altLang="zh-CN" dirty="0" err="1"/>
              <a:t>year,month,day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031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4-10 </a:t>
            </a:r>
            <a:r>
              <a:rPr lang="zh-CN" altLang="zh-CN" dirty="0"/>
              <a:t>编写程序，从输入的三个数中，找出并输出其中的最小数。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4008" y="1412776"/>
            <a:ext cx="4248472" cy="5078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("input </a:t>
            </a:r>
            <a:r>
              <a:rPr lang="en-US" altLang="zh-CN" dirty="0" err="1"/>
              <a:t>a,b,c</a:t>
            </a:r>
            <a:r>
              <a:rPr lang="en-US" altLang="zh-CN" dirty="0"/>
              <a:t>:\n");</a:t>
            </a:r>
            <a:endParaRPr lang="zh-CN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",&amp;</a:t>
            </a:r>
            <a:r>
              <a:rPr lang="en-US" altLang="zh-CN" dirty="0" err="1"/>
              <a:t>a,&amp;b,&amp;c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if(a&lt;b)</a:t>
            </a:r>
            <a:endParaRPr lang="zh-CN" altLang="zh-CN" dirty="0"/>
          </a:p>
          <a:p>
            <a:r>
              <a:rPr lang="en-US" altLang="zh-CN" dirty="0"/>
              <a:t>    if(a&lt;c)</a:t>
            </a:r>
            <a:endParaRPr lang="zh-CN" altLang="zh-CN" dirty="0"/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n",a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n",c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else</a:t>
            </a:r>
            <a:endParaRPr lang="zh-CN" altLang="zh-CN" dirty="0"/>
          </a:p>
          <a:p>
            <a:r>
              <a:rPr lang="en-US" altLang="zh-CN" dirty="0"/>
              <a:t>    if(b&lt;c)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n",b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else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n",c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853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4-10 </a:t>
            </a:r>
            <a:r>
              <a:rPr lang="zh-CN" altLang="zh-CN" dirty="0"/>
              <a:t>编写程序，从输入的三个数中，找出并输出其中的最小数。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4008" y="1700808"/>
            <a:ext cx="4248472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("input </a:t>
            </a:r>
            <a:r>
              <a:rPr lang="en-US" altLang="zh-CN" dirty="0" err="1"/>
              <a:t>a,b,c</a:t>
            </a:r>
            <a:r>
              <a:rPr lang="en-US" altLang="zh-CN" dirty="0"/>
              <a:t>:\n");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",&amp;</a:t>
            </a:r>
            <a:r>
              <a:rPr lang="en-US" altLang="zh-CN" dirty="0" err="1"/>
              <a:t>a,&amp;b,&amp;c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if(a&lt;b &amp;&amp; a&lt;c)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n",a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else if(b&lt;c)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n",b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else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n",c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492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4-10 </a:t>
            </a:r>
            <a:r>
              <a:rPr lang="zh-CN" altLang="zh-CN" dirty="0"/>
              <a:t>编写程序，从输入的三个数中，找出并输出其中的最小数。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44008" y="1700808"/>
            <a:ext cx="4248472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a,b,c,min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("input </a:t>
            </a:r>
            <a:r>
              <a:rPr lang="en-US" altLang="zh-CN" dirty="0" err="1"/>
              <a:t>a,b,c</a:t>
            </a:r>
            <a:r>
              <a:rPr lang="en-US" altLang="zh-CN" dirty="0"/>
              <a:t>:\n");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d%d%d</a:t>
            </a:r>
            <a:r>
              <a:rPr lang="en-US" altLang="zh-CN" dirty="0"/>
              <a:t>",&amp;</a:t>
            </a:r>
            <a:r>
              <a:rPr lang="en-US" altLang="zh-CN" dirty="0" err="1"/>
              <a:t>a,&amp;b,&amp;c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min=a;</a:t>
            </a:r>
            <a:endParaRPr lang="zh-CN" altLang="zh-CN" dirty="0"/>
          </a:p>
          <a:p>
            <a:r>
              <a:rPr lang="en-US" altLang="zh-CN" dirty="0"/>
              <a:t>    if(min&gt;b)</a:t>
            </a:r>
            <a:endParaRPr lang="zh-CN" altLang="zh-CN" dirty="0"/>
          </a:p>
          <a:p>
            <a:r>
              <a:rPr lang="en-US" altLang="zh-CN" dirty="0"/>
              <a:t>	min=b;</a:t>
            </a:r>
            <a:endParaRPr lang="zh-CN" altLang="zh-CN" dirty="0"/>
          </a:p>
          <a:p>
            <a:r>
              <a:rPr lang="en-US" altLang="zh-CN" dirty="0"/>
              <a:t>    if(min&gt;c)</a:t>
            </a:r>
            <a:endParaRPr lang="zh-CN" altLang="zh-CN" dirty="0"/>
          </a:p>
          <a:p>
            <a:r>
              <a:rPr lang="en-US" altLang="zh-CN" dirty="0"/>
              <a:t>	min=c;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n",min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5315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034680" cy="4525963"/>
          </a:xfrm>
        </p:spPr>
        <p:txBody>
          <a:bodyPr/>
          <a:lstStyle/>
          <a:p>
            <a:r>
              <a:rPr lang="zh-CN" altLang="zh-CN" b="1" dirty="0"/>
              <a:t>例</a:t>
            </a:r>
            <a:r>
              <a:rPr lang="pt-BR" altLang="zh-CN" b="1" dirty="0"/>
              <a:t>4-12 </a:t>
            </a:r>
            <a:r>
              <a:rPr lang="zh-CN" altLang="zh-CN" dirty="0"/>
              <a:t>编写程序，判断输入的字符是字母、数字还是其他字符。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91880" y="1601848"/>
            <a:ext cx="5462264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char c;  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printf</a:t>
            </a:r>
            <a:r>
              <a:rPr lang="en-US" altLang="zh-CN" dirty="0"/>
              <a:t>("Enter a single character:\n");</a:t>
            </a:r>
            <a:endParaRPr lang="zh-CN" altLang="zh-CN" dirty="0"/>
          </a:p>
          <a:p>
            <a:r>
              <a:rPr lang="en-US" altLang="zh-CN" dirty="0"/>
              <a:t>  c=</a:t>
            </a:r>
            <a:r>
              <a:rPr lang="en-US" altLang="zh-CN" dirty="0" err="1"/>
              <a:t>getchar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if ((c&gt;='a'&amp;&amp;c&lt;='z')||(c&gt;='A'&amp;&amp;c&lt;='Z'))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("it's an alphabetic character\n");</a:t>
            </a:r>
            <a:endParaRPr lang="zh-CN" altLang="zh-CN" dirty="0"/>
          </a:p>
          <a:p>
            <a:r>
              <a:rPr lang="en-US" altLang="zh-CN" dirty="0"/>
              <a:t>  else if(c&gt;='0'&amp;&amp;c&lt;='9')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("it's a digit\n");</a:t>
            </a:r>
          </a:p>
          <a:p>
            <a:r>
              <a:rPr lang="en-US" altLang="zh-CN" dirty="0"/>
              <a:t>  else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printf</a:t>
            </a:r>
            <a:r>
              <a:rPr lang="en-US" altLang="zh-CN" dirty="0"/>
              <a:t>("it's other character\n");</a:t>
            </a:r>
            <a:endParaRPr lang="zh-CN" altLang="zh-CN" dirty="0"/>
          </a:p>
          <a:p>
            <a:r>
              <a:rPr lang="en-US" altLang="zh-CN" dirty="0"/>
              <a:t>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959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6D4D4-4485-2EF8-8C44-E4CC89B7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12" y="332656"/>
            <a:ext cx="8712968" cy="6264696"/>
          </a:xfrm>
        </p:spPr>
        <p:txBody>
          <a:bodyPr>
            <a:normAutofit/>
          </a:bodyPr>
          <a:lstStyle/>
          <a:p>
            <a:pPr defTabSz="36353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c&gt;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a+b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等效于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c&gt;(</a:t>
            </a:r>
            <a:r>
              <a:rPr lang="en-US" altLang="zh-CN" sz="20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a+b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)(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关系运算符的优先级低于算术运算符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defTabSz="36353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a&gt;b==c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等效于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(a&gt;b)==c(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大于运算符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的优先级高于相等运算符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==)</a:t>
            </a:r>
          </a:p>
          <a:p>
            <a:pPr defTabSz="36353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a==b&lt;c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等效于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a==(b&lt;c)(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小于运算符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的优先级高于相等运算符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==)</a:t>
            </a:r>
          </a:p>
          <a:p>
            <a:pPr defTabSz="363538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a=b&gt;c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等效于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a=(b&gt;c)(</a:t>
            </a:r>
            <a:r>
              <a:rPr lang="zh-CN" altLang="en-US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关系运算符的优先级高于赋值运算符</a:t>
            </a:r>
            <a:r>
              <a:rPr lang="en-US" altLang="zh-CN" sz="20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关系表达式的值是一个逻辑值，即“真”或“假”。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的逻辑运算中，以“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1”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代表“真”，以“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0”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代表“假”。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363538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a=3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b=2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c=1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363538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d=a&gt;b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，由于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a&gt;b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为真，因此关系表达式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a&gt;b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，所以赋值后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f=a&gt;b&gt;c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。因为“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&gt;”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运算符是自左至右的结合方向，先执行“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a&gt;b”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得值为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 再执行关系运算“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1&gt;c”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，得值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，赋给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，所以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pPr marL="28575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246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例</a:t>
            </a:r>
            <a:r>
              <a:rPr lang="pt-BR" altLang="zh-CN" b="1" dirty="0"/>
              <a:t>4-13 </a:t>
            </a:r>
            <a:r>
              <a:rPr lang="zh-CN" altLang="zh-CN" dirty="0"/>
              <a:t>编写程序，利用凯撒密码机制，对一个字符加密输出。</a:t>
            </a:r>
          </a:p>
          <a:p>
            <a:pPr lvl="1"/>
            <a:r>
              <a:rPr lang="zh-CN" altLang="zh-CN" dirty="0"/>
              <a:t>凯撒密码是一种古老的对称加密算法。基本思想是将明文中的所有字符按其</a:t>
            </a:r>
            <a:r>
              <a:rPr lang="en-US" altLang="zh-CN" dirty="0"/>
              <a:t>ASCII</a:t>
            </a:r>
            <a:r>
              <a:rPr lang="zh-CN" altLang="zh-CN" dirty="0"/>
              <a:t>码值加上</a:t>
            </a:r>
            <a:r>
              <a:rPr lang="en-US" altLang="zh-CN" dirty="0"/>
              <a:t>/</a:t>
            </a:r>
            <a:r>
              <a:rPr lang="zh-CN" altLang="zh-CN" dirty="0"/>
              <a:t>减去一个偏移量后替换成相应的密文，偏移量即为凯撒密码算法的密钥。例如偏移量为</a:t>
            </a:r>
            <a:r>
              <a:rPr lang="en-US" altLang="zh-CN" dirty="0"/>
              <a:t>4</a:t>
            </a:r>
            <a:r>
              <a:rPr lang="zh-CN" altLang="zh-CN" dirty="0"/>
              <a:t>时，字符</a:t>
            </a:r>
            <a:r>
              <a:rPr lang="en-US" altLang="zh-CN" dirty="0"/>
              <a:t>A</a:t>
            </a:r>
            <a:r>
              <a:rPr lang="zh-CN" altLang="zh-CN" dirty="0"/>
              <a:t>将被替换为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被替换为</a:t>
            </a:r>
            <a:r>
              <a:rPr lang="en-US" altLang="zh-CN" dirty="0"/>
              <a:t>F</a:t>
            </a:r>
            <a:r>
              <a:rPr lang="zh-CN" altLang="zh-CN" dirty="0"/>
              <a:t>，以此类推，</a:t>
            </a:r>
            <a:r>
              <a:rPr lang="en-US" altLang="zh-CN" dirty="0"/>
              <a:t>X</a:t>
            </a:r>
            <a:r>
              <a:rPr lang="zh-CN" altLang="zh-CN" dirty="0"/>
              <a:t>将替换为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Y</a:t>
            </a:r>
            <a:r>
              <a:rPr lang="zh-CN" altLang="zh-CN" dirty="0"/>
              <a:t>替换为</a:t>
            </a:r>
            <a:r>
              <a:rPr lang="en-US" altLang="zh-CN" dirty="0"/>
              <a:t>C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824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选择结构嵌套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1772816"/>
            <a:ext cx="3528392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char </a:t>
            </a:r>
            <a:r>
              <a:rPr lang="en-US" altLang="zh-CN" dirty="0" err="1"/>
              <a:t>ch</a:t>
            </a:r>
            <a:r>
              <a:rPr lang="en-US" altLang="zh-CN" dirty="0"/>
              <a:t>; 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("%c",&amp;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if(</a:t>
            </a:r>
            <a:r>
              <a:rPr lang="en-US" altLang="zh-CN" dirty="0" err="1"/>
              <a:t>ch</a:t>
            </a:r>
            <a:r>
              <a:rPr lang="en-US" altLang="zh-CN" dirty="0"/>
              <a:t>&lt;'w')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ch</a:t>
            </a:r>
            <a:r>
              <a:rPr lang="en-US" altLang="zh-CN" dirty="0"/>
              <a:t>=ch+4;</a:t>
            </a:r>
            <a:endParaRPr lang="zh-CN" altLang="zh-CN" dirty="0"/>
          </a:p>
          <a:p>
            <a:r>
              <a:rPr lang="en-US" altLang="zh-CN" dirty="0"/>
              <a:t>	else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ch</a:t>
            </a:r>
            <a:r>
              <a:rPr lang="en-US" altLang="zh-CN" dirty="0"/>
              <a:t>=ch-22;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("%c\n",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51424" y="1772816"/>
            <a:ext cx="3672077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char </a:t>
            </a:r>
            <a:r>
              <a:rPr lang="en-US" altLang="zh-CN" dirty="0" err="1"/>
              <a:t>ch</a:t>
            </a:r>
            <a:r>
              <a:rPr lang="en-US" altLang="zh-CN" dirty="0"/>
              <a:t>; 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scanf</a:t>
            </a:r>
            <a:r>
              <a:rPr lang="en-US" altLang="zh-CN" dirty="0"/>
              <a:t>("%c",&amp;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ch</a:t>
            </a:r>
            <a:r>
              <a:rPr lang="en-US" altLang="zh-CN" dirty="0"/>
              <a:t>=(ch-'a'+4)%26+'a';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("%c\n",</a:t>
            </a:r>
            <a:r>
              <a:rPr lang="en-US" altLang="zh-CN" dirty="0" err="1"/>
              <a:t>ch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	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939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8153400" cy="792088"/>
          </a:xfrm>
        </p:spPr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逻辑运算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980728"/>
            <a:ext cx="8153400" cy="52616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语法格式：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/>
              <a:t>&lt;</a:t>
            </a:r>
            <a:r>
              <a:rPr lang="zh-CN" altLang="zh-CN" b="1" dirty="0"/>
              <a:t>表达式</a:t>
            </a:r>
            <a:r>
              <a:rPr lang="en-US" altLang="zh-CN" b="1" dirty="0"/>
              <a:t>&gt; </a:t>
            </a:r>
            <a:r>
              <a:rPr lang="zh-CN" altLang="zh-CN" b="1" dirty="0"/>
              <a:t>逻辑运算符</a:t>
            </a:r>
            <a:r>
              <a:rPr lang="en-US" altLang="zh-CN" b="1" dirty="0"/>
              <a:t> &lt;</a:t>
            </a:r>
            <a:r>
              <a:rPr lang="zh-CN" altLang="zh-CN" b="1" dirty="0"/>
              <a:t>表达式</a:t>
            </a:r>
            <a:r>
              <a:rPr lang="en-US" altLang="zh-CN" b="1" dirty="0"/>
              <a:t>&gt;</a:t>
            </a:r>
            <a:endParaRPr lang="zh-CN" altLang="zh-CN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zh-CN" b="1" dirty="0">
                <a:solidFill>
                  <a:srgbClr val="FF0000"/>
                </a:solidFill>
              </a:rPr>
              <a:t>！</a:t>
            </a:r>
            <a:r>
              <a:rPr lang="en-US" altLang="zh-CN" b="1" dirty="0">
                <a:solidFill>
                  <a:srgbClr val="FF0000"/>
                </a:solidFill>
              </a:rPr>
              <a:t>&amp;&amp;  ||</a:t>
            </a:r>
            <a:endParaRPr lang="zh-CN" altLang="zh-CN" dirty="0">
              <a:solidFill>
                <a:srgbClr val="FF0000"/>
              </a:solidFill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运算符</a:t>
            </a:r>
            <a:r>
              <a:rPr lang="en-US" altLang="zh-CN" dirty="0"/>
              <a:t>!</a:t>
            </a:r>
            <a:r>
              <a:rPr lang="zh-CN" altLang="zh-CN" dirty="0"/>
              <a:t>的优先级最高、其优先级高于算术运算符；运算符</a:t>
            </a:r>
            <a:r>
              <a:rPr lang="en-US" altLang="zh-CN" dirty="0"/>
              <a:t>&amp;&amp;</a:t>
            </a:r>
            <a:r>
              <a:rPr lang="zh-CN" altLang="zh-CN" dirty="0"/>
              <a:t>和</a:t>
            </a:r>
            <a:r>
              <a:rPr lang="en-US" altLang="zh-CN" dirty="0"/>
              <a:t>||</a:t>
            </a:r>
            <a:r>
              <a:rPr lang="zh-CN" altLang="zh-CN" dirty="0"/>
              <a:t>的优先级低于关系运算符，而运算符</a:t>
            </a:r>
            <a:r>
              <a:rPr lang="en-US" altLang="zh-CN" dirty="0"/>
              <a:t>&amp;&amp;</a:t>
            </a:r>
            <a:r>
              <a:rPr lang="zh-CN" altLang="zh-CN" dirty="0"/>
              <a:t>的优先级高于运算符</a:t>
            </a:r>
            <a:r>
              <a:rPr lang="en-US" altLang="zh-CN" dirty="0"/>
              <a:t>||</a:t>
            </a:r>
            <a:r>
              <a:rPr lang="zh-CN" altLang="zh-CN" dirty="0"/>
              <a:t>（许多编译器规定运算符</a:t>
            </a:r>
            <a:r>
              <a:rPr lang="en-US" altLang="zh-CN" dirty="0"/>
              <a:t>&amp;&amp;</a:t>
            </a:r>
            <a:r>
              <a:rPr lang="zh-CN" altLang="zh-CN" dirty="0"/>
              <a:t>和</a:t>
            </a:r>
            <a:r>
              <a:rPr lang="en-US" altLang="zh-CN" dirty="0"/>
              <a:t>||</a:t>
            </a:r>
            <a:r>
              <a:rPr lang="zh-CN" altLang="zh-CN" dirty="0"/>
              <a:t>的优先级同级）</a:t>
            </a:r>
            <a:endParaRPr lang="en-US" altLang="zh-CN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zh-CN" altLang="zh-CN" dirty="0"/>
              <a:t>运算符</a:t>
            </a:r>
            <a:r>
              <a:rPr lang="en-US" altLang="zh-CN" dirty="0"/>
              <a:t>!</a:t>
            </a:r>
            <a:r>
              <a:rPr lang="zh-CN" altLang="zh-CN" dirty="0"/>
              <a:t>的结合方向为自右向左，运算符</a:t>
            </a:r>
            <a:r>
              <a:rPr lang="en-US" altLang="zh-CN" dirty="0"/>
              <a:t>&amp;&amp;</a:t>
            </a:r>
            <a:r>
              <a:rPr lang="zh-CN" altLang="zh-CN" dirty="0"/>
              <a:t>和</a:t>
            </a:r>
            <a:r>
              <a:rPr lang="en-US" altLang="zh-CN" dirty="0"/>
              <a:t>||</a:t>
            </a:r>
            <a:r>
              <a:rPr lang="zh-CN" altLang="zh-CN" dirty="0"/>
              <a:t>运算符的结合方向为自左向右</a:t>
            </a:r>
            <a:endParaRPr lang="en-US" altLang="zh-CN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对于逻辑表达式</a:t>
            </a:r>
            <a:r>
              <a:rPr lang="en-US" altLang="zh-CN" dirty="0"/>
              <a:t>a&amp;&amp;b</a:t>
            </a:r>
            <a:r>
              <a:rPr lang="zh-CN" altLang="en-US" dirty="0"/>
              <a:t>，若</a:t>
            </a:r>
            <a:r>
              <a:rPr lang="en-US" altLang="zh-CN" dirty="0"/>
              <a:t>a </a:t>
            </a:r>
            <a:r>
              <a:rPr lang="zh-CN" altLang="en-US" dirty="0"/>
              <a:t>的值为逻辑假，则不再计算</a:t>
            </a:r>
            <a:r>
              <a:rPr lang="en-US" altLang="zh-CN" dirty="0"/>
              <a:t>b</a:t>
            </a:r>
            <a:r>
              <a:rPr lang="zh-CN" altLang="en-US" dirty="0"/>
              <a:t>的值，直接得到结果值为</a:t>
            </a:r>
            <a:r>
              <a:rPr lang="en-US" altLang="zh-CN" dirty="0"/>
              <a:t>0</a:t>
            </a:r>
            <a:r>
              <a:rPr lang="zh-CN" altLang="en-US" dirty="0"/>
              <a:t>（逻辑假）。</a:t>
            </a:r>
            <a:endParaRPr lang="en-US" altLang="zh-CN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/>
              <a:t>对于逻辑表达式</a:t>
            </a:r>
            <a:r>
              <a:rPr lang="en-US" altLang="zh-CN" dirty="0"/>
              <a:t>a||b</a:t>
            </a:r>
            <a:r>
              <a:rPr lang="zh-CN" altLang="en-US" dirty="0"/>
              <a:t>，若</a:t>
            </a:r>
            <a:r>
              <a:rPr lang="en-US" altLang="zh-CN" dirty="0"/>
              <a:t>a </a:t>
            </a:r>
            <a:r>
              <a:rPr lang="zh-CN" altLang="en-US" dirty="0"/>
              <a:t>的值为逻辑真，则不再计算</a:t>
            </a:r>
            <a:r>
              <a:rPr lang="en-US" altLang="zh-CN" dirty="0"/>
              <a:t>b</a:t>
            </a:r>
            <a:r>
              <a:rPr lang="zh-CN" altLang="en-US" dirty="0"/>
              <a:t>的值，直接得到结果值为</a:t>
            </a:r>
            <a:r>
              <a:rPr lang="en-US" altLang="zh-CN" dirty="0"/>
              <a:t>1</a:t>
            </a:r>
            <a:r>
              <a:rPr lang="zh-CN" altLang="en-US" dirty="0"/>
              <a:t>（逻辑真）。</a:t>
            </a:r>
            <a:endParaRPr lang="en-US" altLang="zh-CN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endParaRPr lang="en-US" altLang="zh-CN" dirty="0"/>
          </a:p>
          <a:p>
            <a:pPr lvl="2">
              <a:lnSpc>
                <a:spcPct val="11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4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逻辑运算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0</a:t>
            </a:r>
            <a:r>
              <a:rPr lang="zh-CN" altLang="zh-CN" dirty="0"/>
              <a:t>≤</a:t>
            </a:r>
            <a:r>
              <a:rPr lang="en-US" altLang="zh-CN" dirty="0"/>
              <a:t>x</a:t>
            </a:r>
            <a:r>
              <a:rPr lang="zh-CN" altLang="zh-CN" dirty="0"/>
              <a:t>≤</a:t>
            </a:r>
            <a:r>
              <a:rPr lang="en-US" altLang="zh-CN" dirty="0"/>
              <a:t>100</a:t>
            </a:r>
          </a:p>
          <a:p>
            <a:pPr lvl="2"/>
            <a:r>
              <a:rPr lang="en-US" altLang="zh-CN" dirty="0"/>
              <a:t>0&lt;=x &amp;&amp; x&lt;=100</a:t>
            </a:r>
          </a:p>
          <a:p>
            <a:pPr lvl="1"/>
            <a:r>
              <a:rPr lang="zh-CN" altLang="zh-CN" dirty="0"/>
              <a:t>判断一个特定年份是否为闰年。闰年成立的条件为：</a:t>
            </a:r>
            <a:r>
              <a:rPr lang="en-US" altLang="zh-CN" dirty="0"/>
              <a:t>1</a:t>
            </a:r>
            <a:r>
              <a:rPr lang="zh-CN" altLang="zh-CN" dirty="0"/>
              <a:t>）能被</a:t>
            </a:r>
            <a:r>
              <a:rPr lang="en-US" altLang="zh-CN" dirty="0"/>
              <a:t>4</a:t>
            </a:r>
            <a:r>
              <a:rPr lang="zh-CN" altLang="zh-CN" dirty="0"/>
              <a:t>整除，但不能被</a:t>
            </a:r>
            <a:r>
              <a:rPr lang="en-US" altLang="zh-CN" dirty="0"/>
              <a:t>100</a:t>
            </a:r>
            <a:r>
              <a:rPr lang="zh-CN" altLang="zh-CN" dirty="0"/>
              <a:t>整除的年份；</a:t>
            </a:r>
            <a:r>
              <a:rPr lang="en-US" altLang="zh-CN" dirty="0"/>
              <a:t> 2</a:t>
            </a:r>
            <a:r>
              <a:rPr lang="zh-CN" altLang="zh-CN" dirty="0"/>
              <a:t>）或者能被</a:t>
            </a:r>
            <a:r>
              <a:rPr lang="en-US" altLang="zh-CN" dirty="0"/>
              <a:t>400</a:t>
            </a:r>
            <a:r>
              <a:rPr lang="zh-CN" altLang="zh-CN" dirty="0"/>
              <a:t>整除的年份。</a:t>
            </a:r>
            <a:endParaRPr lang="en-US" altLang="zh-CN" dirty="0"/>
          </a:p>
          <a:p>
            <a:pPr lvl="2"/>
            <a:r>
              <a:rPr lang="en-US" altLang="zh-CN" dirty="0"/>
              <a:t>(y%4==0 &amp;&amp; y%100!=0) || (y%400==0)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26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813C-9F67-0165-8F47-8A6258C2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748978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逻辑运算符和逻辑表达式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F97A45-F4E0-7C05-DA38-579A4C4CC1F5}"/>
              </a:ext>
            </a:extLst>
          </p:cNvPr>
          <p:cNvSpPr txBox="1"/>
          <p:nvPr/>
        </p:nvSpPr>
        <p:spPr>
          <a:xfrm>
            <a:off x="539552" y="1052736"/>
            <a:ext cx="813690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int main()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int a = 0,b = 1;</a:t>
            </a:r>
          </a:p>
          <a:p>
            <a:r>
              <a:rPr lang="en-US" altLang="zh-CN" sz="2800" dirty="0"/>
              <a:t>  bool n = (a ++) &amp;&amp; (b ++) ; // b++</a:t>
            </a:r>
            <a:r>
              <a:rPr lang="zh-CN" altLang="en-US" sz="2800" dirty="0"/>
              <a:t>不被计算</a:t>
            </a:r>
          </a:p>
          <a:p>
            <a:r>
              <a:rPr lang="zh-CN" altLang="en-US" sz="2800" dirty="0"/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=%d\n",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); //</a:t>
            </a:r>
            <a:r>
              <a:rPr lang="zh-CN" altLang="en-US" sz="2800" dirty="0"/>
              <a:t>输出 </a:t>
            </a:r>
            <a:r>
              <a:rPr lang="en-US" altLang="zh-CN" sz="2800" dirty="0"/>
              <a:t>1,1</a:t>
            </a:r>
          </a:p>
          <a:p>
            <a:r>
              <a:rPr lang="en-US" altLang="zh-CN" sz="2800" dirty="0"/>
              <a:t>  n = a ++ &amp;&amp; b ++ ;            // a++</a:t>
            </a:r>
            <a:r>
              <a:rPr lang="zh-CN" altLang="en-US" sz="2800" dirty="0"/>
              <a:t>和</a:t>
            </a:r>
            <a:r>
              <a:rPr lang="en-US" altLang="zh-CN" sz="2800" dirty="0"/>
              <a:t>b++</a:t>
            </a:r>
            <a:r>
              <a:rPr lang="zh-CN" altLang="en-US" sz="2800" dirty="0"/>
              <a:t>都要计算</a:t>
            </a:r>
          </a:p>
          <a:p>
            <a:r>
              <a:rPr lang="zh-CN" altLang="en-US" sz="2800" dirty="0"/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=%d\n",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); //</a:t>
            </a:r>
            <a:r>
              <a:rPr lang="zh-CN" altLang="en-US" sz="2800" dirty="0"/>
              <a:t>输出 </a:t>
            </a:r>
            <a:r>
              <a:rPr lang="en-US" altLang="zh-CN" sz="2800" dirty="0"/>
              <a:t>2,2</a:t>
            </a:r>
          </a:p>
          <a:p>
            <a:r>
              <a:rPr lang="en-US" altLang="zh-CN" sz="2800" dirty="0"/>
              <a:t>  n = a ++ || b ++ ;             //b++</a:t>
            </a:r>
            <a:r>
              <a:rPr lang="zh-CN" altLang="en-US" sz="2800" dirty="0"/>
              <a:t>不被计算</a:t>
            </a:r>
          </a:p>
          <a:p>
            <a:r>
              <a:rPr lang="zh-CN" altLang="en-US" sz="2800" dirty="0"/>
              <a:t>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("a=%</a:t>
            </a:r>
            <a:r>
              <a:rPr lang="en-US" altLang="zh-CN" sz="2800" dirty="0" err="1"/>
              <a:t>d,b</a:t>
            </a:r>
            <a:r>
              <a:rPr lang="en-US" altLang="zh-CN" sz="2800" dirty="0"/>
              <a:t>=%d\n",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); //</a:t>
            </a:r>
            <a:r>
              <a:rPr lang="zh-CN" altLang="en-US" sz="2800" dirty="0"/>
              <a:t>输出 </a:t>
            </a:r>
            <a:r>
              <a:rPr lang="en-US" altLang="zh-CN" sz="2800" dirty="0"/>
              <a:t>3,2</a:t>
            </a:r>
          </a:p>
          <a:p>
            <a:r>
              <a:rPr lang="en-US" altLang="zh-CN" sz="2800" dirty="0"/>
              <a:t>  return 0;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382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F97A45-F4E0-7C05-DA38-579A4C4CC1F5}"/>
              </a:ext>
            </a:extLst>
          </p:cNvPr>
          <p:cNvSpPr txBox="1"/>
          <p:nvPr/>
        </p:nvSpPr>
        <p:spPr>
          <a:xfrm>
            <a:off x="539552" y="260648"/>
            <a:ext cx="8136904" cy="266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既然关系表达式和逻辑表达式的值是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，而且在判断一个量是否为“真”时，以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代表“假”，以非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代表“真”。那么就可以理解为什么在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语句中表达式可以是任何数值表达式。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2800" dirty="0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6DABC7BF-2AED-EEA5-D3EC-5F904F328A8B}"/>
              </a:ext>
            </a:extLst>
          </p:cNvPr>
          <p:cNvSpPr/>
          <p:nvPr/>
        </p:nvSpPr>
        <p:spPr>
          <a:xfrm>
            <a:off x="35496" y="2970584"/>
            <a:ext cx="9108504" cy="2330624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50000"/>
              </a:lnSpc>
            </a:pPr>
            <a:r>
              <a:rPr lang="en-US" altLang="zh-CN" sz="1600" dirty="0"/>
              <a:t>if (x!=0) </a:t>
            </a:r>
            <a:r>
              <a:rPr lang="zh-CN" altLang="en-US" sz="1600" dirty="0"/>
              <a:t>语句</a:t>
            </a:r>
            <a:r>
              <a:rPr lang="en-US" altLang="zh-CN" sz="1600" dirty="0"/>
              <a:t>1			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括号内的表达式是关系表达式，如果</a:t>
            </a:r>
            <a:r>
              <a:rPr lang="en-US" altLang="zh-CN" sz="1600" dirty="0">
                <a:solidFill>
                  <a:srgbClr val="0070C0"/>
                </a:solidFill>
              </a:rPr>
              <a:t>x</a:t>
            </a:r>
            <a:r>
              <a:rPr lang="zh-CN" altLang="en-US" sz="1600" dirty="0">
                <a:solidFill>
                  <a:srgbClr val="0070C0"/>
                </a:solidFill>
              </a:rPr>
              <a:t>不等于</a:t>
            </a:r>
            <a:r>
              <a:rPr lang="en-US" altLang="zh-CN" sz="1600" dirty="0">
                <a:solidFill>
                  <a:srgbClr val="0070C0"/>
                </a:solidFill>
              </a:rPr>
              <a:t>0</a:t>
            </a:r>
            <a:r>
              <a:rPr lang="zh-CN" altLang="en-US" sz="1600" dirty="0">
                <a:solidFill>
                  <a:srgbClr val="0070C0"/>
                </a:solidFill>
              </a:rPr>
              <a:t>，执行语句</a:t>
            </a:r>
            <a:r>
              <a:rPr lang="en-US" altLang="zh-CN" sz="1600" dirty="0">
                <a:solidFill>
                  <a:srgbClr val="0070C0"/>
                </a:solidFill>
              </a:rPr>
              <a:t>1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dirty="0"/>
              <a:t>if (x&gt;0 &amp;&amp; y&gt;0) </a:t>
            </a:r>
            <a:r>
              <a:rPr lang="zh-CN" altLang="en-US" sz="1600" dirty="0"/>
              <a:t>语句</a:t>
            </a:r>
            <a:r>
              <a:rPr lang="en-US" altLang="zh-CN" sz="1600" dirty="0"/>
              <a:t>2	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表达式是逻辑表达式，如果</a:t>
            </a:r>
            <a:r>
              <a:rPr lang="en-US" altLang="zh-CN" sz="1600" dirty="0">
                <a:solidFill>
                  <a:srgbClr val="0070C0"/>
                </a:solidFill>
              </a:rPr>
              <a:t>x</a:t>
            </a:r>
            <a:r>
              <a:rPr lang="zh-CN" altLang="en-US" sz="1600" dirty="0">
                <a:solidFill>
                  <a:srgbClr val="0070C0"/>
                </a:solidFill>
              </a:rPr>
              <a:t>和</a:t>
            </a:r>
            <a:r>
              <a:rPr lang="en-US" altLang="zh-CN" sz="1600" dirty="0">
                <a:solidFill>
                  <a:srgbClr val="0070C0"/>
                </a:solidFill>
              </a:rPr>
              <a:t>y</a:t>
            </a:r>
            <a:r>
              <a:rPr lang="zh-CN" altLang="en-US" sz="1600" dirty="0">
                <a:solidFill>
                  <a:srgbClr val="0070C0"/>
                </a:solidFill>
              </a:rPr>
              <a:t>都大于</a:t>
            </a:r>
            <a:r>
              <a:rPr lang="en-US" altLang="zh-CN" sz="1600" dirty="0">
                <a:solidFill>
                  <a:srgbClr val="0070C0"/>
                </a:solidFill>
              </a:rPr>
              <a:t>0</a:t>
            </a:r>
            <a:r>
              <a:rPr lang="zh-CN" altLang="en-US" sz="1600" dirty="0">
                <a:solidFill>
                  <a:srgbClr val="0070C0"/>
                </a:solidFill>
              </a:rPr>
              <a:t>，执行语句</a:t>
            </a:r>
            <a:r>
              <a:rPr lang="en-US" altLang="zh-CN" sz="1600" dirty="0">
                <a:solidFill>
                  <a:srgbClr val="0070C0"/>
                </a:solidFill>
              </a:rPr>
              <a:t>2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dirty="0"/>
              <a:t>if (x) </a:t>
            </a:r>
            <a:r>
              <a:rPr lang="zh-CN" altLang="en-US" sz="1600" dirty="0"/>
              <a:t>语句</a:t>
            </a:r>
            <a:r>
              <a:rPr lang="en-US" altLang="zh-CN" sz="1600" dirty="0"/>
              <a:t>3				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表达式是变量，如果</a:t>
            </a:r>
            <a:r>
              <a:rPr lang="en-US" altLang="zh-CN" sz="1600" dirty="0">
                <a:solidFill>
                  <a:srgbClr val="0070C0"/>
                </a:solidFill>
              </a:rPr>
              <a:t>x</a:t>
            </a:r>
            <a:r>
              <a:rPr lang="zh-CN" altLang="en-US" sz="1600" dirty="0">
                <a:solidFill>
                  <a:srgbClr val="0070C0"/>
                </a:solidFill>
              </a:rPr>
              <a:t>不等于</a:t>
            </a:r>
            <a:r>
              <a:rPr lang="en-US" altLang="zh-CN" sz="1600" dirty="0">
                <a:solidFill>
                  <a:srgbClr val="0070C0"/>
                </a:solidFill>
              </a:rPr>
              <a:t>0</a:t>
            </a:r>
            <a:r>
              <a:rPr lang="zh-CN" altLang="en-US" sz="1600" dirty="0">
                <a:solidFill>
                  <a:srgbClr val="0070C0"/>
                </a:solidFill>
              </a:rPr>
              <a:t>，则条件判断结果为真，执行语句</a:t>
            </a:r>
            <a:r>
              <a:rPr lang="en-US" altLang="zh-CN" sz="1600" dirty="0">
                <a:solidFill>
                  <a:srgbClr val="0070C0"/>
                </a:solidFill>
              </a:rPr>
              <a:t>3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dirty="0"/>
              <a:t>if (1) </a:t>
            </a:r>
            <a:r>
              <a:rPr lang="zh-CN" altLang="en-US" sz="1600" dirty="0"/>
              <a:t>语句</a:t>
            </a:r>
            <a:r>
              <a:rPr lang="en-US" altLang="zh-CN" sz="1600" dirty="0"/>
              <a:t>4				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表达式是非</a:t>
            </a:r>
            <a:r>
              <a:rPr lang="en-US" altLang="zh-CN" sz="1600" dirty="0">
                <a:solidFill>
                  <a:srgbClr val="0070C0"/>
                </a:solidFill>
              </a:rPr>
              <a:t>0</a:t>
            </a:r>
            <a:r>
              <a:rPr lang="zh-CN" altLang="en-US" sz="1600" dirty="0">
                <a:solidFill>
                  <a:srgbClr val="0070C0"/>
                </a:solidFill>
              </a:rPr>
              <a:t>整数</a:t>
            </a:r>
            <a:r>
              <a:rPr lang="en-US" altLang="zh-CN" sz="1600" dirty="0">
                <a:solidFill>
                  <a:srgbClr val="0070C0"/>
                </a:solidFill>
              </a:rPr>
              <a:t>, </a:t>
            </a:r>
            <a:r>
              <a:rPr lang="zh-CN" altLang="en-US" sz="1600" dirty="0">
                <a:solidFill>
                  <a:srgbClr val="0070C0"/>
                </a:solidFill>
              </a:rPr>
              <a:t>条件判断结果为真，执行语句</a:t>
            </a:r>
            <a:r>
              <a:rPr lang="en-US" altLang="zh-CN" sz="1600" dirty="0">
                <a:solidFill>
                  <a:srgbClr val="0070C0"/>
                </a:solidFill>
              </a:rPr>
              <a:t>4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dirty="0"/>
              <a:t>if (0) </a:t>
            </a:r>
            <a:r>
              <a:rPr lang="zh-CN" altLang="en-US" sz="1600" dirty="0"/>
              <a:t>语句</a:t>
            </a:r>
            <a:r>
              <a:rPr lang="en-US" altLang="zh-CN" sz="1600" dirty="0"/>
              <a:t>5				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表达式是整数</a:t>
            </a:r>
            <a:r>
              <a:rPr lang="en-US" altLang="zh-CN" sz="1600" dirty="0">
                <a:solidFill>
                  <a:srgbClr val="0070C0"/>
                </a:solidFill>
              </a:rPr>
              <a:t>0,</a:t>
            </a:r>
            <a:r>
              <a:rPr lang="zh-CN" altLang="en-US" sz="1600" dirty="0">
                <a:solidFill>
                  <a:srgbClr val="0070C0"/>
                </a:solidFill>
              </a:rPr>
              <a:t>条件判断结果为假，不执行语句</a:t>
            </a:r>
            <a:r>
              <a:rPr lang="en-US" altLang="zh-CN" sz="1600" dirty="0">
                <a:solidFill>
                  <a:srgbClr val="0070C0"/>
                </a:solidFill>
              </a:rPr>
              <a:t>5</a:t>
            </a:r>
            <a:r>
              <a:rPr lang="zh-CN" altLang="en-US" sz="1600" dirty="0">
                <a:solidFill>
                  <a:srgbClr val="0070C0"/>
                </a:solidFill>
              </a:rPr>
              <a:t>，接着执行下一语句</a:t>
            </a:r>
          </a:p>
          <a:p>
            <a:pPr defTabSz="363538">
              <a:lnSpc>
                <a:spcPct val="150000"/>
              </a:lnSpc>
            </a:pPr>
            <a:r>
              <a:rPr lang="en-US" altLang="zh-CN" sz="1600" dirty="0"/>
              <a:t>if(x+3.5) </a:t>
            </a:r>
            <a:r>
              <a:rPr lang="zh-CN" altLang="en-US" sz="1600" dirty="0"/>
              <a:t>语句</a:t>
            </a:r>
            <a:r>
              <a:rPr lang="en-US" altLang="zh-CN" sz="1600" dirty="0"/>
              <a:t>6		</a:t>
            </a:r>
            <a:r>
              <a:rPr lang="en-US" altLang="zh-CN" sz="1600" dirty="0">
                <a:solidFill>
                  <a:srgbClr val="0070C0"/>
                </a:solidFill>
              </a:rPr>
              <a:t>//</a:t>
            </a:r>
            <a:r>
              <a:rPr lang="zh-CN" altLang="en-US" sz="1600" dirty="0">
                <a:solidFill>
                  <a:srgbClr val="0070C0"/>
                </a:solidFill>
              </a:rPr>
              <a:t>表达式是实数表达式，若</a:t>
            </a:r>
            <a:r>
              <a:rPr lang="en-US" altLang="zh-CN" sz="1600" dirty="0">
                <a:solidFill>
                  <a:srgbClr val="0070C0"/>
                </a:solidFill>
              </a:rPr>
              <a:t>x+3.5</a:t>
            </a:r>
            <a:r>
              <a:rPr lang="zh-CN" altLang="en-US" sz="1600" dirty="0">
                <a:solidFill>
                  <a:srgbClr val="0070C0"/>
                </a:solidFill>
              </a:rPr>
              <a:t>不等于</a:t>
            </a:r>
            <a:r>
              <a:rPr lang="en-US" altLang="zh-CN" sz="1600" dirty="0">
                <a:solidFill>
                  <a:srgbClr val="0070C0"/>
                </a:solidFill>
              </a:rPr>
              <a:t>0</a:t>
            </a:r>
            <a:r>
              <a:rPr lang="zh-CN" altLang="en-US" sz="1600" dirty="0">
                <a:solidFill>
                  <a:srgbClr val="0070C0"/>
                </a:solidFill>
              </a:rPr>
              <a:t>，则条件判断结果为真，执行语句</a:t>
            </a:r>
            <a:r>
              <a:rPr lang="en-US" altLang="zh-CN" sz="1600" dirty="0">
                <a:solidFill>
                  <a:srgbClr val="0070C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236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4.4 </a:t>
            </a:r>
            <a:r>
              <a:rPr lang="zh-CN" altLang="zh-CN" dirty="0">
                <a:effectLst/>
              </a:rPr>
              <a:t>条件运算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语法格式：</a:t>
            </a:r>
          </a:p>
          <a:p>
            <a:pPr lvl="1"/>
            <a:r>
              <a:rPr lang="en-US" altLang="zh-CN" b="1" dirty="0"/>
              <a:t>&lt;</a:t>
            </a:r>
            <a:r>
              <a:rPr lang="zh-CN" altLang="zh-CN" b="1" dirty="0"/>
              <a:t>表达式</a:t>
            </a:r>
            <a:r>
              <a:rPr lang="en-US" altLang="zh-CN" b="1" dirty="0"/>
              <a:t>1&gt;?&lt;</a:t>
            </a:r>
            <a:r>
              <a:rPr lang="zh-CN" altLang="zh-CN" b="1" dirty="0"/>
              <a:t>表达式</a:t>
            </a:r>
            <a:r>
              <a:rPr lang="en-US" altLang="zh-CN" b="1" dirty="0"/>
              <a:t>2&gt;:&lt;</a:t>
            </a:r>
            <a:r>
              <a:rPr lang="zh-CN" altLang="zh-CN" b="1" dirty="0"/>
              <a:t>表达式</a:t>
            </a:r>
            <a:r>
              <a:rPr lang="en-US" altLang="zh-CN" b="1" dirty="0"/>
              <a:t>3&gt;</a:t>
            </a:r>
            <a:endParaRPr lang="zh-CN" altLang="zh-CN" dirty="0"/>
          </a:p>
          <a:p>
            <a:r>
              <a:rPr lang="zh-CN" altLang="zh-CN" dirty="0"/>
              <a:t>条件表达式的运算过程</a:t>
            </a:r>
            <a:endParaRPr lang="en-US" altLang="zh-CN" dirty="0"/>
          </a:p>
          <a:p>
            <a:pPr lvl="1"/>
            <a:r>
              <a:rPr lang="zh-CN" altLang="zh-CN" dirty="0"/>
              <a:t>计算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1&gt;</a:t>
            </a:r>
            <a:r>
              <a:rPr lang="zh-CN" altLang="zh-CN" dirty="0"/>
              <a:t>，如果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1&gt;</a:t>
            </a:r>
            <a:r>
              <a:rPr lang="zh-CN" altLang="zh-CN" dirty="0"/>
              <a:t>的结果值为逻辑真（非</a:t>
            </a:r>
            <a:r>
              <a:rPr lang="en-US" altLang="zh-CN" dirty="0"/>
              <a:t>0</a:t>
            </a:r>
            <a:r>
              <a:rPr lang="zh-CN" altLang="zh-CN" dirty="0"/>
              <a:t>），则计算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2&gt;</a:t>
            </a:r>
            <a:r>
              <a:rPr lang="zh-CN" altLang="zh-CN" dirty="0"/>
              <a:t>，并将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2&gt;</a:t>
            </a:r>
            <a:r>
              <a:rPr lang="zh-CN" altLang="zh-CN" dirty="0"/>
              <a:t>的结果值作为整个条件表达式的结果值；如果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1&gt;</a:t>
            </a:r>
            <a:r>
              <a:rPr lang="zh-CN" altLang="zh-CN" dirty="0"/>
              <a:t>的结果值为逻辑假（</a:t>
            </a:r>
            <a:r>
              <a:rPr lang="en-US" altLang="zh-CN" dirty="0"/>
              <a:t>0</a:t>
            </a:r>
            <a:r>
              <a:rPr lang="zh-CN" altLang="zh-CN" dirty="0"/>
              <a:t>），则计算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3&gt;</a:t>
            </a:r>
            <a:r>
              <a:rPr lang="zh-CN" altLang="zh-CN" dirty="0"/>
              <a:t>，并将</a:t>
            </a:r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3&gt;</a:t>
            </a:r>
            <a:r>
              <a:rPr lang="zh-CN" altLang="zh-CN" dirty="0"/>
              <a:t>的结果值作为整个条件表达式的结果值。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35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条件运算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4-1 </a:t>
            </a:r>
            <a:r>
              <a:rPr lang="zh-CN" altLang="zh-CN" dirty="0"/>
              <a:t>编写程序，求解方程</a:t>
            </a:r>
            <a:r>
              <a:rPr lang="en-US" altLang="zh-CN" dirty="0" err="1"/>
              <a:t>ax+b</a:t>
            </a:r>
            <a:r>
              <a:rPr lang="en-US" altLang="zh-CN" dirty="0"/>
              <a:t>=0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1964" y="2723478"/>
            <a:ext cx="6048672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 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float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f%f</a:t>
            </a:r>
            <a:r>
              <a:rPr lang="en-US" altLang="zh-CN" dirty="0"/>
              <a:t>",&amp;</a:t>
            </a:r>
            <a:r>
              <a:rPr lang="en-US" altLang="zh-CN" dirty="0" err="1"/>
              <a:t>a,&amp;b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(a!=0)?</a:t>
            </a:r>
            <a:r>
              <a:rPr lang="en-US" altLang="zh-CN" dirty="0" err="1"/>
              <a:t>printf</a:t>
            </a:r>
            <a:r>
              <a:rPr lang="en-US" altLang="zh-CN" dirty="0"/>
              <a:t>("x=%f",-b/a):</a:t>
            </a:r>
            <a:r>
              <a:rPr lang="en-US" altLang="zh-CN" dirty="0" err="1"/>
              <a:t>printf</a:t>
            </a:r>
            <a:r>
              <a:rPr lang="en-US" altLang="zh-CN" dirty="0"/>
              <a:t>("a is zero");</a:t>
            </a:r>
            <a:endParaRPr lang="zh-CN" altLang="zh-CN" dirty="0"/>
          </a:p>
          <a:p>
            <a:r>
              <a:rPr lang="en-US" altLang="zh-CN" dirty="0"/>
              <a:t>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Pl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MarketingPlan</Template>
  <TotalTime>0</TotalTime>
  <Words>3177</Words>
  <Application>Microsoft Office PowerPoint</Application>
  <PresentationFormat>全屏显示(4:3)</PresentationFormat>
  <Paragraphs>405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Times New Roman</vt:lpstr>
      <vt:lpstr>Tw Cen MT</vt:lpstr>
      <vt:lpstr>Wingdings</vt:lpstr>
      <vt:lpstr>Wingdings 2</vt:lpstr>
      <vt:lpstr>MarketingPlan</vt:lpstr>
      <vt:lpstr>Visio</vt:lpstr>
      <vt:lpstr>   第4章 逻辑判断与选择结构</vt:lpstr>
      <vt:lpstr>4.2 关系运算</vt:lpstr>
      <vt:lpstr>PowerPoint 演示文稿</vt:lpstr>
      <vt:lpstr>4.3 逻辑运算</vt:lpstr>
      <vt:lpstr>逻辑运算</vt:lpstr>
      <vt:lpstr>逻辑运算符和逻辑表达式</vt:lpstr>
      <vt:lpstr>PowerPoint 演示文稿</vt:lpstr>
      <vt:lpstr>4.4 条件运算</vt:lpstr>
      <vt:lpstr>条件运算</vt:lpstr>
      <vt:lpstr>条件运算</vt:lpstr>
      <vt:lpstr>4.5 if语句</vt:lpstr>
      <vt:lpstr>if语句</vt:lpstr>
      <vt:lpstr>if语句</vt:lpstr>
      <vt:lpstr>if语句</vt:lpstr>
      <vt:lpstr>if语句</vt:lpstr>
      <vt:lpstr>if语句</vt:lpstr>
      <vt:lpstr>if语句</vt:lpstr>
      <vt:lpstr>if语句</vt:lpstr>
      <vt:lpstr>4.6 switch语句</vt:lpstr>
      <vt:lpstr>switch语句</vt:lpstr>
      <vt:lpstr>switch语句</vt:lpstr>
      <vt:lpstr>4.7 选择结构嵌套</vt:lpstr>
      <vt:lpstr>选择结构的嵌套</vt:lpstr>
      <vt:lpstr>选择结构嵌套</vt:lpstr>
      <vt:lpstr>选择结构嵌套</vt:lpstr>
      <vt:lpstr>选择结构嵌套</vt:lpstr>
      <vt:lpstr>选择结构嵌套</vt:lpstr>
      <vt:lpstr>选择结构嵌套</vt:lpstr>
      <vt:lpstr>选择结构嵌套</vt:lpstr>
      <vt:lpstr>选择结构嵌套</vt:lpstr>
      <vt:lpstr>选择结构嵌套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4</cp:revision>
  <dcterms:created xsi:type="dcterms:W3CDTF">2017-04-10T09:29:00Z</dcterms:created>
  <dcterms:modified xsi:type="dcterms:W3CDTF">2023-10-16T02:36:34Z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  <property fmtid="{D5CDD505-2E9C-101B-9397-08002B2CF9AE}" pid="3" name="KSOProductBuildVer">
    <vt:lpwstr>2052-10.1.0.6930</vt:lpwstr>
  </property>
</Properties>
</file>