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95"/>
  </p:notesMasterIdLst>
  <p:handoutMasterIdLst>
    <p:handoutMasterId r:id="rId96"/>
  </p:handoutMasterIdLst>
  <p:sldIdLst>
    <p:sldId id="374" r:id="rId2"/>
    <p:sldId id="277" r:id="rId3"/>
    <p:sldId id="278" r:id="rId4"/>
    <p:sldId id="279" r:id="rId5"/>
    <p:sldId id="281" r:id="rId6"/>
    <p:sldId id="283" r:id="rId7"/>
    <p:sldId id="285" r:id="rId8"/>
    <p:sldId id="294" r:id="rId9"/>
    <p:sldId id="295" r:id="rId10"/>
    <p:sldId id="301" r:id="rId11"/>
    <p:sldId id="304" r:id="rId12"/>
    <p:sldId id="306" r:id="rId13"/>
    <p:sldId id="308" r:id="rId14"/>
    <p:sldId id="309" r:id="rId15"/>
    <p:sldId id="311" r:id="rId16"/>
    <p:sldId id="314" r:id="rId17"/>
    <p:sldId id="316" r:id="rId18"/>
    <p:sldId id="318" r:id="rId19"/>
    <p:sldId id="319" r:id="rId20"/>
    <p:sldId id="320" r:id="rId21"/>
    <p:sldId id="321" r:id="rId22"/>
    <p:sldId id="322" r:id="rId23"/>
    <p:sldId id="323" r:id="rId24"/>
    <p:sldId id="325" r:id="rId25"/>
    <p:sldId id="327" r:id="rId26"/>
    <p:sldId id="328" r:id="rId27"/>
    <p:sldId id="330" r:id="rId28"/>
    <p:sldId id="331" r:id="rId29"/>
    <p:sldId id="332" r:id="rId30"/>
    <p:sldId id="334" r:id="rId31"/>
    <p:sldId id="336" r:id="rId32"/>
    <p:sldId id="339" r:id="rId33"/>
    <p:sldId id="340" r:id="rId34"/>
    <p:sldId id="341" r:id="rId35"/>
    <p:sldId id="345" r:id="rId36"/>
    <p:sldId id="346" r:id="rId37"/>
    <p:sldId id="349" r:id="rId38"/>
    <p:sldId id="351" r:id="rId39"/>
    <p:sldId id="352" r:id="rId40"/>
    <p:sldId id="353" r:id="rId41"/>
    <p:sldId id="355" r:id="rId42"/>
    <p:sldId id="358" r:id="rId43"/>
    <p:sldId id="359" r:id="rId44"/>
    <p:sldId id="360" r:id="rId45"/>
    <p:sldId id="366" r:id="rId46"/>
    <p:sldId id="368" r:id="rId47"/>
    <p:sldId id="369" r:id="rId48"/>
    <p:sldId id="370" r:id="rId49"/>
    <p:sldId id="372" r:id="rId50"/>
    <p:sldId id="373" r:id="rId51"/>
    <p:sldId id="376" r:id="rId52"/>
    <p:sldId id="377" r:id="rId53"/>
    <p:sldId id="378" r:id="rId54"/>
    <p:sldId id="379" r:id="rId55"/>
    <p:sldId id="381" r:id="rId56"/>
    <p:sldId id="387" r:id="rId57"/>
    <p:sldId id="388" r:id="rId58"/>
    <p:sldId id="389" r:id="rId59"/>
    <p:sldId id="390" r:id="rId60"/>
    <p:sldId id="391" r:id="rId61"/>
    <p:sldId id="395" r:id="rId62"/>
    <p:sldId id="396" r:id="rId63"/>
    <p:sldId id="398" r:id="rId64"/>
    <p:sldId id="400" r:id="rId65"/>
    <p:sldId id="402" r:id="rId66"/>
    <p:sldId id="418" r:id="rId67"/>
    <p:sldId id="419" r:id="rId68"/>
    <p:sldId id="420" r:id="rId69"/>
    <p:sldId id="421" r:id="rId70"/>
    <p:sldId id="423" r:id="rId71"/>
    <p:sldId id="424" r:id="rId72"/>
    <p:sldId id="425" r:id="rId73"/>
    <p:sldId id="426" r:id="rId74"/>
    <p:sldId id="428" r:id="rId75"/>
    <p:sldId id="434" r:id="rId76"/>
    <p:sldId id="437" r:id="rId77"/>
    <p:sldId id="440" r:id="rId78"/>
    <p:sldId id="441" r:id="rId79"/>
    <p:sldId id="445" r:id="rId80"/>
    <p:sldId id="447" r:id="rId81"/>
    <p:sldId id="450" r:id="rId82"/>
    <p:sldId id="454" r:id="rId83"/>
    <p:sldId id="455" r:id="rId84"/>
    <p:sldId id="486" r:id="rId85"/>
    <p:sldId id="456" r:id="rId86"/>
    <p:sldId id="463" r:id="rId87"/>
    <p:sldId id="464" r:id="rId88"/>
    <p:sldId id="469" r:id="rId89"/>
    <p:sldId id="470" r:id="rId90"/>
    <p:sldId id="471" r:id="rId91"/>
    <p:sldId id="474" r:id="rId92"/>
    <p:sldId id="480" r:id="rId93"/>
    <p:sldId id="482" r:id="rId94"/>
  </p:sldIdLst>
  <p:sldSz cx="9144000" cy="6858000" type="screen4x3"/>
  <p:notesSz cx="6858000" cy="9144000"/>
  <p:defaultTextStyle>
    <a:defPPr>
      <a:defRPr lang="en-US"/>
    </a:defPPr>
    <a:lvl1pPr marL="0" algn="l" defTabSz="914400" rtl="0" latinLnBrk="0">
      <a:defRPr sz="1800" kern="1200">
        <a:solidFill>
          <a:schemeClr val="tx1"/>
        </a:solidFill>
        <a:latin typeface="+mn-lt"/>
        <a:ea typeface="+mn-ea"/>
        <a:cs typeface="+mn-cs"/>
      </a:defRPr>
    </a:lvl1pPr>
    <a:lvl2pPr marL="457200" algn="l" defTabSz="914400" rtl="0" latinLnBrk="0">
      <a:defRPr sz="1800" kern="1200">
        <a:solidFill>
          <a:schemeClr val="tx1"/>
        </a:solidFill>
        <a:latin typeface="+mn-lt"/>
        <a:ea typeface="+mn-ea"/>
        <a:cs typeface="+mn-cs"/>
      </a:defRPr>
    </a:lvl2pPr>
    <a:lvl3pPr marL="914400" algn="l" defTabSz="914400" rtl="0" latinLnBrk="0">
      <a:defRPr sz="1800" kern="1200">
        <a:solidFill>
          <a:schemeClr val="tx1"/>
        </a:solidFill>
        <a:latin typeface="+mn-lt"/>
        <a:ea typeface="+mn-ea"/>
        <a:cs typeface="+mn-cs"/>
      </a:defRPr>
    </a:lvl3pPr>
    <a:lvl4pPr marL="1371600" algn="l" defTabSz="914400" rtl="0" latinLnBrk="0">
      <a:defRPr sz="1800" kern="1200">
        <a:solidFill>
          <a:schemeClr val="tx1"/>
        </a:solidFill>
        <a:latin typeface="+mn-lt"/>
        <a:ea typeface="+mn-ea"/>
        <a:cs typeface="+mn-cs"/>
      </a:defRPr>
    </a:lvl4pPr>
    <a:lvl5pPr marL="1828800" algn="l" defTabSz="914400" rtl="0" latinLnBrk="0">
      <a:defRPr sz="1800" kern="1200">
        <a:solidFill>
          <a:schemeClr val="tx1"/>
        </a:solidFill>
        <a:latin typeface="+mn-lt"/>
        <a:ea typeface="+mn-ea"/>
        <a:cs typeface="+mn-cs"/>
      </a:defRPr>
    </a:lvl5pPr>
    <a:lvl6pPr marL="2286000" algn="l" defTabSz="914400" rtl="0" latinLnBrk="0">
      <a:defRPr sz="1800" kern="1200">
        <a:solidFill>
          <a:schemeClr val="tx1"/>
        </a:solidFill>
        <a:latin typeface="+mn-lt"/>
        <a:ea typeface="+mn-ea"/>
        <a:cs typeface="+mn-cs"/>
      </a:defRPr>
    </a:lvl6pPr>
    <a:lvl7pPr marL="2743200" algn="l" defTabSz="914400" rtl="0" latinLnBrk="0">
      <a:defRPr sz="1800" kern="1200">
        <a:solidFill>
          <a:schemeClr val="tx1"/>
        </a:solidFill>
        <a:latin typeface="+mn-lt"/>
        <a:ea typeface="+mn-ea"/>
        <a:cs typeface="+mn-cs"/>
      </a:defRPr>
    </a:lvl7pPr>
    <a:lvl8pPr marL="3200400" algn="l" defTabSz="914400" rtl="0" latinLnBrk="0">
      <a:defRPr sz="1800" kern="1200">
        <a:solidFill>
          <a:schemeClr val="tx1"/>
        </a:solidFill>
        <a:latin typeface="+mn-lt"/>
        <a:ea typeface="+mn-ea"/>
        <a:cs typeface="+mn-cs"/>
      </a:defRPr>
    </a:lvl8pPr>
    <a:lvl9pPr marL="3657600" algn="l" defTabSz="914400" rtl="0" latinLnBrk="0">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43">
          <p15:clr>
            <a:srgbClr val="A4A3A4"/>
          </p15:clr>
        </p15:guide>
        <p15:guide id="2" pos="290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301B821-A1FF-4177-AEE7-76D212191A09}"/>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2" d="100"/>
          <a:sy n="62" d="100"/>
        </p:scale>
        <p:origin x="1400" y="40"/>
      </p:cViewPr>
      <p:guideLst>
        <p:guide orient="horz" pos="2143"/>
        <p:guide pos="2906"/>
      </p:guideLst>
    </p:cSldViewPr>
  </p:slideViewPr>
  <p:outlineViewPr>
    <p:cViewPr>
      <p:scale>
        <a:sx n="1" d="1"/>
        <a:sy n="1" d="1"/>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ctangle 2"/>
          <p:cNvSpPr>
            <a:spLocks noGrp="1"/>
          </p:cNvSpPr>
          <p:nvPr>
            <p:ph type="hdr" sz="quarter"/>
          </p:nvPr>
        </p:nvSpPr>
        <p:spPr>
          <a:xfrm>
            <a:off x="0" y="0"/>
            <a:ext cx="2971800" cy="457200"/>
          </a:xfrm>
          <a:prstGeom prst="rect">
            <a:avLst/>
          </a:prstGeom>
        </p:spPr>
        <p:txBody>
          <a:bodyPr vert="horz"/>
          <a:lstStyle/>
          <a:p>
            <a:endParaRPr lang="en-US" dirty="0"/>
          </a:p>
        </p:txBody>
      </p:sp>
      <p:sp>
        <p:nvSpPr>
          <p:cNvPr id="3" name="Rectangle 3"/>
          <p:cNvSpPr>
            <a:spLocks noGrp="1"/>
          </p:cNvSpPr>
          <p:nvPr>
            <p:ph type="dt" sz="quarter" idx="1"/>
          </p:nvPr>
        </p:nvSpPr>
        <p:spPr>
          <a:xfrm>
            <a:off x="3884613" y="0"/>
            <a:ext cx="2971800" cy="457200"/>
          </a:xfrm>
          <a:prstGeom prst="rect">
            <a:avLst/>
          </a:prstGeom>
        </p:spPr>
        <p:txBody>
          <a:bodyPr vert="horz"/>
          <a:lstStyle/>
          <a:p>
            <a:fld id="{A7959C71-B73A-49FF-9308-B24F710812B5}" type="datetimeFigureOut">
              <a:rPr lang="en-US" smtClean="0"/>
              <a:t>11/15/2024</a:t>
            </a:fld>
            <a:endParaRPr lang="en-US" dirty="0"/>
          </a:p>
        </p:txBody>
      </p:sp>
      <p:sp>
        <p:nvSpPr>
          <p:cNvPr id="4" name="Rectangle 4"/>
          <p:cNvSpPr>
            <a:spLocks noGrp="1"/>
          </p:cNvSpPr>
          <p:nvPr>
            <p:ph type="ftr" sz="quarter" idx="2"/>
          </p:nvPr>
        </p:nvSpPr>
        <p:spPr>
          <a:xfrm>
            <a:off x="0" y="8685213"/>
            <a:ext cx="2971800" cy="457200"/>
          </a:xfrm>
          <a:prstGeom prst="rect">
            <a:avLst/>
          </a:prstGeom>
        </p:spPr>
        <p:txBody>
          <a:bodyPr vert="horz"/>
          <a:lstStyle/>
          <a:p>
            <a:endParaRPr lang="en-US" dirty="0"/>
          </a:p>
        </p:txBody>
      </p:sp>
      <p:sp>
        <p:nvSpPr>
          <p:cNvPr id="5" name="Rectangle 5"/>
          <p:cNvSpPr>
            <a:spLocks noGrp="1"/>
          </p:cNvSpPr>
          <p:nvPr>
            <p:ph type="sldNum" sz="quarter" idx="3"/>
          </p:nvPr>
        </p:nvSpPr>
        <p:spPr>
          <a:xfrm>
            <a:off x="3884613" y="8685213"/>
            <a:ext cx="2971800" cy="457200"/>
          </a:xfrm>
          <a:prstGeom prst="rect">
            <a:avLst/>
          </a:prstGeom>
        </p:spPr>
        <p:txBody>
          <a:bodyPr vert="horz"/>
          <a:lstStyle/>
          <a:p>
            <a:fld id="{D6790D8E-0C56-4F61-9B17-7A387442778A}" type="slidenum">
              <a:rPr lang="en-US" smtClean="0"/>
              <a:t>‹#›</a:t>
            </a:fld>
            <a:endParaRPr lang="en-US" dirty="0"/>
          </a:p>
        </p:txBody>
      </p:sp>
    </p:spTree>
    <p:extLst>
      <p:ext uri="{BB962C8B-B14F-4D97-AF65-F5344CB8AC3E}">
        <p14:creationId xmlns:p14="http://schemas.microsoft.com/office/powerpoint/2010/main" val="47305969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ctangle 2"/>
          <p:cNvSpPr>
            <a:spLocks noGrp="1"/>
          </p:cNvSpPr>
          <p:nvPr>
            <p:ph type="hdr" sz="quarter"/>
          </p:nvPr>
        </p:nvSpPr>
        <p:spPr>
          <a:xfrm>
            <a:off x="0" y="0"/>
            <a:ext cx="2971800" cy="457200"/>
          </a:xfrm>
          <a:prstGeom prst="rect">
            <a:avLst/>
          </a:prstGeom>
        </p:spPr>
        <p:txBody>
          <a:bodyPr vert="horz"/>
          <a:lstStyle/>
          <a:p>
            <a:endParaRPr lang="en-US" dirty="0"/>
          </a:p>
        </p:txBody>
      </p:sp>
      <p:sp>
        <p:nvSpPr>
          <p:cNvPr id="3" name="Rectangle 3"/>
          <p:cNvSpPr>
            <a:spLocks noGrp="1"/>
          </p:cNvSpPr>
          <p:nvPr>
            <p:ph type="dt" idx="1"/>
          </p:nvPr>
        </p:nvSpPr>
        <p:spPr>
          <a:xfrm>
            <a:off x="3884613" y="0"/>
            <a:ext cx="2971800" cy="457200"/>
          </a:xfrm>
          <a:prstGeom prst="rect">
            <a:avLst/>
          </a:prstGeom>
        </p:spPr>
        <p:txBody>
          <a:bodyPr vert="horz"/>
          <a:lstStyle/>
          <a:p>
            <a:fld id="{5468FC2B-D455-4AC4-9C5E-9317124768F4}" type="datetimeFigureOut">
              <a:rPr lang="en-US" smtClean="0"/>
              <a:t>11/15/2024</a:t>
            </a:fld>
            <a:endParaRPr lang="en-US" dirty="0"/>
          </a:p>
        </p:txBody>
      </p:sp>
      <p:sp>
        <p:nvSpPr>
          <p:cNvPr id="4" name="Rectangle 4"/>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anchor="ctr"/>
          <a:lstStyle/>
          <a:p>
            <a:endParaRPr lang="en-US" dirty="0"/>
          </a:p>
        </p:txBody>
      </p:sp>
      <p:sp>
        <p:nvSpPr>
          <p:cNvPr id="5" name="Rectangle 5"/>
          <p:cNvSpPr>
            <a:spLocks noGrp="1"/>
          </p:cNvSpPr>
          <p:nvPr>
            <p:ph type="body" sz="quarter" idx="3"/>
          </p:nvPr>
        </p:nvSpPr>
        <p:spPr>
          <a:xfrm>
            <a:off x="685800" y="4343400"/>
            <a:ext cx="5486400" cy="4114800"/>
          </a:xfrm>
          <a:prstGeom prst="rect">
            <a:avLst/>
          </a:prstGeom>
        </p:spPr>
        <p:txBody>
          <a:bodyPr vert="horz">
            <a:normAutofit/>
          </a:bodyPr>
          <a:lstStyle/>
          <a:p>
            <a:pPr lvl="0"/>
            <a:r>
              <a:rPr lang="en-US" noProof="1"/>
              <a:t>Click to edit Master text styles</a:t>
            </a:r>
            <a:endParaRPr lang="en-US"/>
          </a:p>
          <a:p>
            <a:pPr lvl="1"/>
            <a:r>
              <a:rPr lang="en-US" noProof="1"/>
              <a:t>Second level</a:t>
            </a:r>
          </a:p>
          <a:p>
            <a:pPr lvl="2"/>
            <a:r>
              <a:rPr lang="en-US" noProof="1"/>
              <a:t>Third level</a:t>
            </a:r>
          </a:p>
          <a:p>
            <a:pPr lvl="3"/>
            <a:r>
              <a:rPr lang="en-US" noProof="1"/>
              <a:t>Fourth level</a:t>
            </a:r>
          </a:p>
          <a:p>
            <a:pPr lvl="4"/>
            <a:r>
              <a:rPr lang="en-US" noProof="1"/>
              <a:t>Fifth level</a:t>
            </a:r>
            <a:endParaRPr lang="en-US"/>
          </a:p>
        </p:txBody>
      </p:sp>
      <p:sp>
        <p:nvSpPr>
          <p:cNvPr id="6" name="Rectangle 6"/>
          <p:cNvSpPr>
            <a:spLocks noGrp="1"/>
          </p:cNvSpPr>
          <p:nvPr>
            <p:ph type="ftr" sz="quarter" idx="4"/>
          </p:nvPr>
        </p:nvSpPr>
        <p:spPr>
          <a:xfrm>
            <a:off x="0" y="8685213"/>
            <a:ext cx="2971800" cy="457200"/>
          </a:xfrm>
          <a:prstGeom prst="rect">
            <a:avLst/>
          </a:prstGeom>
        </p:spPr>
        <p:txBody>
          <a:bodyPr vert="horz"/>
          <a:lstStyle/>
          <a:p>
            <a:endParaRPr lang="en-US" dirty="0"/>
          </a:p>
        </p:txBody>
      </p:sp>
      <p:sp>
        <p:nvSpPr>
          <p:cNvPr id="7" name="Rectangle 7"/>
          <p:cNvSpPr>
            <a:spLocks noGrp="1"/>
          </p:cNvSpPr>
          <p:nvPr>
            <p:ph type="sldNum" sz="quarter" idx="5"/>
          </p:nvPr>
        </p:nvSpPr>
        <p:spPr>
          <a:xfrm>
            <a:off x="3884613" y="8685213"/>
            <a:ext cx="2971800" cy="457200"/>
          </a:xfrm>
          <a:prstGeom prst="rect">
            <a:avLst/>
          </a:prstGeom>
        </p:spPr>
        <p:txBody>
          <a:bodyPr vert="horz"/>
          <a:lstStyle/>
          <a:p>
            <a:fld id="{1399807D-D128-4837-BF84-5EA633F317AE}" type="slidenum">
              <a:rPr lang="en-US" smtClean="0"/>
              <a:t>‹#›</a:t>
            </a:fld>
            <a:endParaRPr lang="en-US" dirty="0"/>
          </a:p>
        </p:txBody>
      </p:sp>
    </p:spTree>
    <p:extLst>
      <p:ext uri="{BB962C8B-B14F-4D97-AF65-F5344CB8AC3E}">
        <p14:creationId xmlns:p14="http://schemas.microsoft.com/office/powerpoint/2010/main" val="1475679610"/>
      </p:ext>
    </p:extLst>
  </p:cSld>
  <p:clrMap bg1="lt1" tx1="dk1" bg2="lt2" tx2="dk2" accent1="accent1" accent2="accent2" accent3="accent3" accent4="accent4" accent5="accent5" accent6="accent6" hlink="hlink" folHlink="folHlink"/>
  <p:notesStyle>
    <a:lvl1pPr marL="0" algn="l" rtl="0">
      <a:defRPr sz="1200" kern="1200">
        <a:solidFill>
          <a:schemeClr val="tx1"/>
        </a:solidFill>
        <a:latin typeface="+mn-lt"/>
        <a:ea typeface="+mn-ea"/>
        <a:cs typeface="+mn-cs"/>
      </a:defRPr>
    </a:lvl1pPr>
    <a:lvl2pPr marL="457200" algn="l" rtl="0">
      <a:defRPr sz="1200" kern="1200">
        <a:solidFill>
          <a:schemeClr val="tx1"/>
        </a:solidFill>
        <a:latin typeface="+mn-lt"/>
        <a:ea typeface="+mn-ea"/>
        <a:cs typeface="+mn-cs"/>
      </a:defRPr>
    </a:lvl2pPr>
    <a:lvl3pPr marL="914400" algn="l" rtl="0">
      <a:defRPr sz="1200" kern="1200">
        <a:solidFill>
          <a:schemeClr val="tx1"/>
        </a:solidFill>
        <a:latin typeface="+mn-lt"/>
        <a:ea typeface="+mn-ea"/>
        <a:cs typeface="+mn-cs"/>
      </a:defRPr>
    </a:lvl3pPr>
    <a:lvl4pPr marL="1371600" algn="l" rtl="0">
      <a:defRPr sz="1200" kern="1200">
        <a:solidFill>
          <a:schemeClr val="tx1"/>
        </a:solidFill>
        <a:latin typeface="+mn-lt"/>
        <a:ea typeface="+mn-ea"/>
        <a:cs typeface="+mn-cs"/>
      </a:defRPr>
    </a:lvl4pPr>
    <a:lvl5pPr marL="1828800" algn="l" rtl="0">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84</a:t>
            </a:fld>
            <a:endParaRPr lang="zh-CN" altLang="en-US"/>
          </a:p>
        </p:txBody>
      </p:sp>
    </p:spTree>
    <p:extLst>
      <p:ext uri="{BB962C8B-B14F-4D97-AF65-F5344CB8AC3E}">
        <p14:creationId xmlns:p14="http://schemas.microsoft.com/office/powerpoint/2010/main" val="242455657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tx1"/>
        </a:solidFill>
        <a:effectLst/>
      </p:bgPr>
    </p:bg>
    <p:spTree>
      <p:nvGrpSpPr>
        <p:cNvPr id="1" name=""/>
        <p:cNvGrpSpPr/>
        <p:nvPr/>
      </p:nvGrpSpPr>
      <p:grpSpPr>
        <a:xfrm>
          <a:off x="0" y="0"/>
          <a:ext cx="0" cy="0"/>
          <a:chOff x="0" y="0"/>
          <a:chExt cx="0" cy="0"/>
        </a:xfrm>
      </p:grpSpPr>
      <p:sp>
        <p:nvSpPr>
          <p:cNvPr id="7" name="Rectangle 6"/>
          <p:cNvSpPr/>
          <p:nvPr/>
        </p:nvSpPr>
        <p:spPr>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0" name="Rectangle 9"/>
          <p:cNvSpPr/>
          <p:nvPr userDrawn="1"/>
        </p:nvSpPr>
        <p:spPr>
          <a:xfrm>
            <a:off x="18320" y="5733256"/>
            <a:ext cx="2249424" cy="110531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r>
              <a:rPr lang="zh-CN" altLang="en-US" sz="3600" dirty="0">
                <a:latin typeface="微软雅黑" panose="020B0503020204020204" pitchFamily="34" charset="-122"/>
                <a:ea typeface="微软雅黑" panose="020B0503020204020204" pitchFamily="34" charset="-122"/>
              </a:rPr>
              <a:t>第</a:t>
            </a:r>
            <a:r>
              <a:rPr lang="en-US" altLang="zh-CN" sz="3600" dirty="0">
                <a:latin typeface="微软雅黑" panose="020B0503020204020204" pitchFamily="34" charset="-122"/>
                <a:ea typeface="微软雅黑" panose="020B0503020204020204" pitchFamily="34" charset="-122"/>
              </a:rPr>
              <a:t>7</a:t>
            </a:r>
            <a:r>
              <a:rPr lang="zh-CN" altLang="en-US" sz="3600" dirty="0">
                <a:latin typeface="微软雅黑" panose="020B0503020204020204" pitchFamily="34" charset="-122"/>
                <a:ea typeface="微软雅黑" panose="020B0503020204020204" pitchFamily="34" charset="-122"/>
              </a:rPr>
              <a:t>章</a:t>
            </a:r>
            <a:endParaRPr lang="en-US" sz="3600" dirty="0">
              <a:latin typeface="微软雅黑" panose="020B0503020204020204" pitchFamily="34" charset="-122"/>
              <a:ea typeface="微软雅黑" panose="020B0503020204020204" pitchFamily="34" charset="-122"/>
            </a:endParaRPr>
          </a:p>
        </p:txBody>
      </p:sp>
      <p:sp>
        <p:nvSpPr>
          <p:cNvPr id="11" name="Rectangle 10"/>
          <p:cNvSpPr/>
          <p:nvPr/>
        </p:nvSpPr>
        <p:spPr>
          <a:xfrm>
            <a:off x="2241600" y="5733256"/>
            <a:ext cx="6876256" cy="1096168"/>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r>
              <a:rPr lang="zh-CN" altLang="en-US" sz="2800" dirty="0"/>
              <a:t>东北大学计算机学院</a:t>
            </a:r>
            <a:endParaRPr lang="en-US" altLang="zh-CN" sz="2800" dirty="0"/>
          </a:p>
          <a:p>
            <a:pPr algn="ctr"/>
            <a:r>
              <a:rPr lang="en-US" altLang="zh-CN" sz="2800" dirty="0"/>
              <a:t>《</a:t>
            </a:r>
            <a:r>
              <a:rPr lang="zh-CN" altLang="en-US" sz="2800" dirty="0"/>
              <a:t>高级语言程序设计课程组</a:t>
            </a:r>
            <a:r>
              <a:rPr lang="en-US" altLang="zh-CN" sz="2800" dirty="0"/>
              <a:t>》</a:t>
            </a:r>
            <a:endParaRPr lang="en-US" sz="2800" dirty="0"/>
          </a:p>
        </p:txBody>
      </p:sp>
      <p:sp>
        <p:nvSpPr>
          <p:cNvPr id="17" name="Footer Placeholder 16"/>
          <p:cNvSpPr>
            <a:spLocks noGrp="1"/>
          </p:cNvSpPr>
          <p:nvPr>
            <p:ph type="ftr" sz="quarter" idx="11"/>
          </p:nvPr>
        </p:nvSpPr>
        <p:spPr>
          <a:xfrm>
            <a:off x="2085393" y="236538"/>
            <a:ext cx="5867400" cy="365125"/>
          </a:xfrm>
          <a:prstGeom prst="rect">
            <a:avLst/>
          </a:prstGeom>
        </p:spPr>
        <p:txBody>
          <a:bodyPr/>
          <a:lstStyle>
            <a:lvl1pPr algn="r">
              <a:defRPr>
                <a:solidFill>
                  <a:schemeClr val="tx2"/>
                </a:solidFill>
              </a:defRPr>
            </a:lvl1pPr>
          </a:lstStyle>
          <a:p>
            <a:pPr algn="r"/>
            <a:endParaRPr lang="en-US" dirty="0">
              <a:solidFill>
                <a:schemeClr val="tx2"/>
              </a:solidFill>
            </a:endParaRPr>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8F82E0A0-C266-4798-8C8F-B9F91E9DA37E}" type="slidenum">
              <a:rPr lang="en-US" smtClean="0">
                <a:solidFill>
                  <a:schemeClr val="tx2"/>
                </a:solidFill>
              </a:rPr>
              <a:t>‹#›</a:t>
            </a:fld>
            <a:endParaRPr lang="en-US" dirty="0">
              <a:solidFill>
                <a:schemeClr val="tx2"/>
              </a:solidFill>
            </a:endParaRPr>
          </a:p>
        </p:txBody>
      </p:sp>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4581128"/>
          </a:xfrm>
          <a:prstGeom prst="rect">
            <a:avLst/>
          </a:prstGeom>
          <a:ln>
            <a:noFill/>
          </a:ln>
          <a:effectLst>
            <a:outerShdw blurRad="190500" algn="tl" rotWithShape="0">
              <a:srgbClr val="000000">
                <a:alpha val="70000"/>
              </a:srgbClr>
            </a:outerShdw>
          </a:effectLst>
        </p:spPr>
      </p:pic>
      <p:sp>
        <p:nvSpPr>
          <p:cNvPr id="3" name="文本框 2"/>
          <p:cNvSpPr txBox="1"/>
          <p:nvPr userDrawn="1"/>
        </p:nvSpPr>
        <p:spPr>
          <a:xfrm>
            <a:off x="67172" y="4906748"/>
            <a:ext cx="9050684" cy="830997"/>
          </a:xfrm>
          <a:prstGeom prst="rect">
            <a:avLst/>
          </a:prstGeom>
          <a:noFill/>
        </p:spPr>
        <p:txBody>
          <a:bodyPr wrap="square" rtlCol="0">
            <a:spAutoFit/>
          </a:bodyPr>
          <a:lstStyle/>
          <a:p>
            <a:pPr algn="ctr"/>
            <a:r>
              <a:rPr lang="en-US" altLang="zh-CN" sz="4800" dirty="0">
                <a:solidFill>
                  <a:schemeClr val="bg1"/>
                </a:solidFill>
                <a:latin typeface="微软雅黑" panose="020B0503020204020204" pitchFamily="34" charset="-122"/>
                <a:ea typeface="微软雅黑" panose="020B0503020204020204" pitchFamily="34" charset="-122"/>
              </a:rPr>
              <a:t>C</a:t>
            </a:r>
            <a:r>
              <a:rPr lang="zh-CN" altLang="en-US" sz="4800" dirty="0">
                <a:solidFill>
                  <a:schemeClr val="bg1"/>
                </a:solidFill>
                <a:latin typeface="微软雅黑" panose="020B0503020204020204" pitchFamily="34" charset="-122"/>
                <a:ea typeface="微软雅黑" panose="020B0503020204020204" pitchFamily="34" charset="-122"/>
              </a:rPr>
              <a:t>语言程序设计基础（第三版）</a:t>
            </a:r>
          </a:p>
        </p:txBody>
      </p:sp>
    </p:spTree>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4" name="Rectangle 2"/>
          <p:cNvSpPr>
            <a:spLocks noGrp="1"/>
          </p:cNvSpPr>
          <p:nvPr>
            <p:ph type="title" hasCustomPrompt="1"/>
          </p:nvPr>
        </p:nvSpPr>
        <p:spPr/>
        <p:txBody>
          <a:bodyPr>
            <a:noAutofit/>
          </a:bodyPr>
          <a:lstStyle>
            <a:lvl1pPr>
              <a:defRPr sz="4400">
                <a:solidFill>
                  <a:schemeClr val="tx1"/>
                </a:solidFill>
                <a:latin typeface="微软雅黑" panose="020B0503020204020204" pitchFamily="34" charset="-122"/>
                <a:ea typeface="微软雅黑" panose="020B0503020204020204" pitchFamily="34" charset="-122"/>
              </a:defRPr>
            </a:lvl1pPr>
          </a:lstStyle>
          <a:p>
            <a:r>
              <a:rPr lang="zh-CN" altLang="en-US" dirty="0">
                <a:sym typeface="+mn-ea"/>
              </a:rPr>
              <a:t>第</a:t>
            </a:r>
            <a:r>
              <a:rPr lang="en-US" altLang="zh-CN" dirty="0">
                <a:sym typeface="+mn-ea"/>
              </a:rPr>
              <a:t>7</a:t>
            </a:r>
            <a:r>
              <a:rPr lang="zh-CN" altLang="en-US" dirty="0">
                <a:sym typeface="+mn-ea"/>
              </a:rPr>
              <a:t>章 模块化与函数</a:t>
            </a:r>
            <a:endParaRPr lang="en-US" dirty="0"/>
          </a:p>
        </p:txBody>
      </p:sp>
      <p:sp>
        <p:nvSpPr>
          <p:cNvPr id="12" name="Rectangle 3"/>
          <p:cNvSpPr>
            <a:spLocks noGrp="1"/>
          </p:cNvSpPr>
          <p:nvPr>
            <p:ph type="body" idx="1"/>
          </p:nvPr>
        </p:nvSpPr>
        <p:spPr>
          <a:xfrm>
            <a:off x="612648" y="1628800"/>
            <a:ext cx="8153400" cy="4497680"/>
          </a:xfrm>
        </p:spPr>
        <p:txBody>
          <a:bodyPr/>
          <a:lstStyle>
            <a:lvl1pPr>
              <a:spcBef>
                <a:spcPts val="1200"/>
              </a:spcBef>
              <a:defRPr sz="3200">
                <a:latin typeface="微软雅黑" panose="020B0503020204020204" pitchFamily="34" charset="-122"/>
                <a:ea typeface="微软雅黑" panose="020B0503020204020204" pitchFamily="34" charset="-122"/>
              </a:defRPr>
            </a:lvl1pPr>
            <a:lvl2pPr>
              <a:spcBef>
                <a:spcPts val="1200"/>
              </a:spcBef>
              <a:defRPr sz="2800">
                <a:latin typeface="微软雅黑" panose="020B0503020204020204" pitchFamily="34" charset="-122"/>
                <a:ea typeface="微软雅黑" panose="020B0503020204020204" pitchFamily="34" charset="-122"/>
              </a:defRPr>
            </a:lvl2pPr>
            <a:lvl3pPr>
              <a:spcBef>
                <a:spcPts val="1200"/>
              </a:spcBef>
              <a:defRPr sz="2400">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en-US" altLang="zh-CN" noProof="1"/>
              <a:t>Click to edit Master text styles</a:t>
            </a:r>
          </a:p>
          <a:p>
            <a:pPr lvl="1"/>
            <a:r>
              <a:rPr lang="en-US" altLang="zh-CN" noProof="1"/>
              <a:t>Second level</a:t>
            </a:r>
          </a:p>
          <a:p>
            <a:pPr lvl="2"/>
            <a:r>
              <a:rPr lang="en-US" altLang="zh-CN" noProof="1"/>
              <a:t>Third level</a:t>
            </a:r>
          </a:p>
        </p:txBody>
      </p:sp>
      <p:sp>
        <p:nvSpPr>
          <p:cNvPr id="19" name="Rectangle 6"/>
          <p:cNvSpPr>
            <a:spLocks noGrp="1"/>
          </p:cNvSpPr>
          <p:nvPr>
            <p:ph type="sldNum" sz="quarter" idx="12"/>
          </p:nvPr>
        </p:nvSpPr>
        <p:spPr/>
        <p:txBody>
          <a:bodyPr/>
          <a:lstStyle/>
          <a:p>
            <a:fld id="{50935222-B196-4F9B-9AEC-1292459A754A}"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ColTx" preserve="1">
  <p:cSld name="Title and 2-Column Text">
    <p:spTree>
      <p:nvGrpSpPr>
        <p:cNvPr id="1" name=""/>
        <p:cNvGrpSpPr/>
        <p:nvPr/>
      </p:nvGrpSpPr>
      <p:grpSpPr>
        <a:xfrm>
          <a:off x="0" y="0"/>
          <a:ext cx="0" cy="0"/>
          <a:chOff x="0" y="0"/>
          <a:chExt cx="0" cy="0"/>
        </a:xfrm>
      </p:grpSpPr>
      <p:sp>
        <p:nvSpPr>
          <p:cNvPr id="2" name="Rectangle 2"/>
          <p:cNvSpPr>
            <a:spLocks noGrp="1"/>
          </p:cNvSpPr>
          <p:nvPr>
            <p:ph type="title" hasCustomPrompt="1"/>
          </p:nvPr>
        </p:nvSpPr>
        <p:spPr/>
        <p:txBody>
          <a:bodyPr/>
          <a:lstStyle>
            <a:lvl1pPr>
              <a:defRPr>
                <a:solidFill>
                  <a:schemeClr val="tx1"/>
                </a:solidFill>
                <a:latin typeface="微软雅黑" panose="020B0503020204020204" pitchFamily="34" charset="-122"/>
                <a:ea typeface="微软雅黑" panose="020B0503020204020204" pitchFamily="34" charset="-122"/>
              </a:defRPr>
            </a:lvl1pPr>
          </a:lstStyle>
          <a:p>
            <a:r>
              <a:rPr lang="zh-CN" altLang="en-US" dirty="0">
                <a:sym typeface="+mn-ea"/>
              </a:rPr>
              <a:t>第</a:t>
            </a:r>
            <a:r>
              <a:rPr lang="en-US" altLang="zh-CN" dirty="0">
                <a:sym typeface="+mn-ea"/>
              </a:rPr>
              <a:t>7</a:t>
            </a:r>
            <a:r>
              <a:rPr lang="zh-CN" altLang="en-US" dirty="0">
                <a:sym typeface="+mn-ea"/>
              </a:rPr>
              <a:t>章 模块化与函数</a:t>
            </a:r>
            <a:endParaRPr lang="en-US" dirty="0"/>
          </a:p>
        </p:txBody>
      </p:sp>
      <p:sp>
        <p:nvSpPr>
          <p:cNvPr id="3" name="Rectangle 3"/>
          <p:cNvSpPr>
            <a:spLocks noGrp="1"/>
          </p:cNvSpPr>
          <p:nvPr>
            <p:ph type="body" sz="half" idx="1"/>
          </p:nvPr>
        </p:nvSpPr>
        <p:spPr>
          <a:xfrm>
            <a:off x="457200" y="1600200"/>
            <a:ext cx="4038600" cy="4525963"/>
          </a:xfrm>
        </p:spPr>
        <p:txBody>
          <a:bodyPr/>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en-US" altLang="zh-CN" noProof="1"/>
              <a:t>Click to edit Master text styles</a:t>
            </a:r>
          </a:p>
          <a:p>
            <a:pPr lvl="1"/>
            <a:r>
              <a:rPr lang="en-US" altLang="zh-CN" noProof="1"/>
              <a:t>Second level</a:t>
            </a:r>
          </a:p>
          <a:p>
            <a:pPr lvl="2"/>
            <a:r>
              <a:rPr lang="en-US" altLang="zh-CN" noProof="1"/>
              <a:t>Third level</a:t>
            </a:r>
          </a:p>
        </p:txBody>
      </p:sp>
      <p:sp>
        <p:nvSpPr>
          <p:cNvPr id="4" name="Rectangle 4"/>
          <p:cNvSpPr>
            <a:spLocks noGrp="1"/>
          </p:cNvSpPr>
          <p:nvPr>
            <p:ph type="body" sz="half" idx="2"/>
          </p:nvPr>
        </p:nvSpPr>
        <p:spPr>
          <a:xfrm>
            <a:off x="4648200" y="1600200"/>
            <a:ext cx="4038600" cy="4525963"/>
          </a:xfrm>
        </p:spPr>
        <p:txBody>
          <a:bodyPr/>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en-US" altLang="zh-CN" noProof="1"/>
              <a:t>Click to edit Master text styles</a:t>
            </a:r>
          </a:p>
          <a:p>
            <a:pPr lvl="1"/>
            <a:r>
              <a:rPr lang="en-US" altLang="zh-CN" noProof="1"/>
              <a:t>Second level</a:t>
            </a:r>
          </a:p>
          <a:p>
            <a:pPr lvl="2"/>
            <a:r>
              <a:rPr lang="en-US" altLang="zh-CN" noProof="1"/>
              <a:t>Third level</a:t>
            </a:r>
          </a:p>
        </p:txBody>
      </p:sp>
      <p:sp>
        <p:nvSpPr>
          <p:cNvPr id="7" name="Rectangle 7"/>
          <p:cNvSpPr>
            <a:spLocks noGrp="1"/>
          </p:cNvSpPr>
          <p:nvPr>
            <p:ph type="sldNum" sz="quarter" idx="12"/>
          </p:nvPr>
        </p:nvSpPr>
        <p:spPr/>
        <p:txBody>
          <a:bodyPr/>
          <a:lstStyle/>
          <a:p>
            <a:fld id="{20FD475A-FCA3-4B41-B368-0F71602C96B4}" type="slidenum">
              <a:rPr lang="en-US" smtClean="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矩形 1"/>
          <p:cNvSpPr/>
          <p:nvPr userDrawn="1"/>
        </p:nvSpPr>
        <p:spPr>
          <a:xfrm>
            <a:off x="508635" y="337185"/>
            <a:ext cx="7879715" cy="768350"/>
          </a:xfrm>
          <a:prstGeom prst="rect">
            <a:avLst/>
          </a:prstGeom>
        </p:spPr>
        <p:txBody>
          <a:bodyPr vert="horz" wrap="square" rtlCol="0" anchor="ctr">
            <a:normAutofit fontScale="97500"/>
          </a:bodyPr>
          <a:lstStyle/>
          <a:p>
            <a:pPr lvl="0" algn="l"/>
            <a:r>
              <a:rPr lang="zh-CN" altLang="en-US" sz="4400" dirty="0">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cs typeface="+mj-cs"/>
                <a:sym typeface="+mn-ea"/>
              </a:rPr>
              <a:t>第7章 模块化与函数</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lstStyle>
            <a:lvl1pPr>
              <a:defRPr sz="4000"/>
            </a:lvl1pPr>
          </a:lstStyle>
          <a:p>
            <a:r>
              <a:rPr lang="zh-CN" altLang="en-US" dirty="0">
                <a:sym typeface="+mn-ea"/>
              </a:rPr>
              <a:t>第</a:t>
            </a:r>
            <a:r>
              <a:rPr lang="en-US" altLang="zh-CN" dirty="0">
                <a:sym typeface="+mn-ea"/>
              </a:rPr>
              <a:t>7</a:t>
            </a:r>
            <a:r>
              <a:rPr lang="zh-CN" altLang="en-US" dirty="0">
                <a:sym typeface="+mn-ea"/>
              </a:rPr>
              <a:t>章 模块化与函数</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lstStyle>
            <a:lvl1pPr>
              <a:defRPr sz="4000"/>
            </a:lvl1pPr>
          </a:lstStyle>
          <a:p>
            <a:r>
              <a:rPr lang="zh-CN" altLang="en-US" dirty="0">
                <a:sym typeface="+mn-ea"/>
              </a:rPr>
              <a:t>第</a:t>
            </a:r>
            <a:r>
              <a:rPr lang="en-US" altLang="zh-CN" dirty="0">
                <a:sym typeface="+mn-ea"/>
              </a:rPr>
              <a:t>7</a:t>
            </a:r>
            <a:r>
              <a:rPr lang="zh-CN" altLang="en-US" dirty="0">
                <a:sym typeface="+mn-ea"/>
              </a:rPr>
              <a:t>章 模块化与函数</a:t>
            </a:r>
            <a:endParaRPr lang="zh-CN" altLang="en-US"/>
          </a:p>
        </p:txBody>
      </p:sp>
      <p:sp>
        <p:nvSpPr>
          <p:cNvPr id="3" name="文本占位符 2"/>
          <p:cNvSpPr>
            <a:spLocks noGrp="1"/>
          </p:cNvSpPr>
          <p:nvPr>
            <p:ph type="body" sz="half" idx="1"/>
          </p:nvPr>
        </p:nvSpPr>
        <p:spPr>
          <a:xfrm>
            <a:off x="6286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291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lang="zh-CN" altLang="en-US" dirty="0">
                <a:sym typeface="+mn-ea"/>
              </a:rPr>
              <a:t>第</a:t>
            </a:r>
            <a:r>
              <a:rPr lang="en-US" altLang="zh-CN" dirty="0">
                <a:sym typeface="+mn-ea"/>
              </a:rPr>
              <a:t>7</a:t>
            </a:r>
            <a:r>
              <a:rPr lang="zh-CN" altLang="en-US" dirty="0">
                <a:sym typeface="+mn-ea"/>
              </a:rPr>
              <a:t>章 模块化与函数</a:t>
            </a:r>
            <a:endParaRPr lang="en-US" dirty="0"/>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a:r>
              <a:rPr lang="en-US" altLang="zh-CN" dirty="0"/>
              <a:t>Click to edit Master text styles</a:t>
            </a:r>
          </a:p>
          <a:p>
            <a:pPr lvl="1"/>
            <a:r>
              <a:rPr lang="en-US" altLang="zh-CN" dirty="0"/>
              <a:t>Second level</a:t>
            </a:r>
          </a:p>
          <a:p>
            <a:pPr lvl="2"/>
            <a:r>
              <a:rPr lang="en-US" altLang="zh-CN" dirty="0"/>
              <a:t>Third level</a:t>
            </a:r>
          </a:p>
        </p:txBody>
      </p:sp>
      <p:sp>
        <p:nvSpPr>
          <p:cNvPr id="7" name="Rectangle 6"/>
          <p:cNvSpPr/>
          <p:nvPr/>
        </p:nvSpPr>
        <p:spPr>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a:defRPr sz="1400" b="1">
                <a:solidFill>
                  <a:srgbClr val="FFFFFF"/>
                </a:solidFill>
              </a:defRPr>
            </a:lvl1pPr>
          </a:lstStyle>
          <a:p>
            <a:pPr algn="ctr"/>
            <a:fld id="{8F82E0A0-C266-4798-8C8F-B9F91E9DA37E}" type="slidenum">
              <a:rPr lang="en-US" sz="1400" b="1" smtClean="0">
                <a:solidFill>
                  <a:srgbClr val="FFFFFF"/>
                </a:solidFill>
              </a:rPr>
              <a:t>‹#›</a:t>
            </a:fld>
            <a:endParaRPr lang="en-US" sz="1400" b="1" dirty="0">
              <a:solidFill>
                <a:srgbClr val="FFFFFF"/>
              </a:solidFill>
            </a:endParaRPr>
          </a:p>
        </p:txBody>
      </p:sp>
      <p:sp>
        <p:nvSpPr>
          <p:cNvPr id="2" name="文本框 1"/>
          <p:cNvSpPr txBox="1"/>
          <p:nvPr userDrawn="1"/>
        </p:nvSpPr>
        <p:spPr>
          <a:xfrm>
            <a:off x="508575" y="6330806"/>
            <a:ext cx="3737610" cy="337185"/>
          </a:xfrm>
          <a:prstGeom prst="rect">
            <a:avLst/>
          </a:prstGeom>
          <a:noFill/>
        </p:spPr>
        <p:txBody>
          <a:bodyPr wrap="none" rtlCol="0">
            <a:spAutoFit/>
          </a:bodyPr>
          <a:lstStyle/>
          <a:p>
            <a:r>
              <a:rPr lang="en-US" altLang="zh-CN" sz="1600" dirty="0">
                <a:solidFill>
                  <a:schemeClr val="tx1">
                    <a:lumMod val="50000"/>
                    <a:lumOff val="50000"/>
                  </a:schemeClr>
                </a:solidFill>
              </a:rPr>
              <a:t>C</a:t>
            </a:r>
            <a:r>
              <a:rPr lang="zh-CN" altLang="en-US" sz="1600" dirty="0">
                <a:solidFill>
                  <a:schemeClr val="tx1">
                    <a:lumMod val="50000"/>
                    <a:lumOff val="50000"/>
                  </a:schemeClr>
                </a:solidFill>
              </a:rPr>
              <a:t>语言程序设计基础（第三版）</a:t>
            </a:r>
            <a:r>
              <a:rPr lang="en-US" altLang="zh-CN" sz="1600" dirty="0">
                <a:solidFill>
                  <a:schemeClr val="tx1">
                    <a:lumMod val="50000"/>
                    <a:lumOff val="50000"/>
                  </a:schemeClr>
                </a:solidFill>
              </a:rPr>
              <a:t>----</a:t>
            </a:r>
            <a:r>
              <a:rPr lang="zh-CN" altLang="en-US" sz="1600" dirty="0">
                <a:solidFill>
                  <a:schemeClr val="tx1">
                    <a:lumMod val="50000"/>
                    <a:lumOff val="50000"/>
                  </a:schemeClr>
                </a:solidFill>
              </a:rPr>
              <a:t>第</a:t>
            </a:r>
            <a:r>
              <a:rPr lang="en-US" altLang="zh-CN" sz="1600" dirty="0">
                <a:solidFill>
                  <a:schemeClr val="tx1">
                    <a:lumMod val="50000"/>
                    <a:lumOff val="50000"/>
                  </a:schemeClr>
                </a:solidFill>
              </a:rPr>
              <a:t>7</a:t>
            </a:r>
            <a:r>
              <a:rPr lang="zh-CN" altLang="en-US" sz="1600" dirty="0">
                <a:solidFill>
                  <a:schemeClr val="tx1">
                    <a:lumMod val="50000"/>
                    <a:lumOff val="50000"/>
                  </a:schemeClr>
                </a:solidFill>
              </a:rPr>
              <a:t>章</a:t>
            </a:r>
          </a:p>
        </p:txBody>
      </p:sp>
      <p:sp>
        <p:nvSpPr>
          <p:cNvPr id="4" name="文本框 3"/>
          <p:cNvSpPr txBox="1"/>
          <p:nvPr userDrawn="1"/>
        </p:nvSpPr>
        <p:spPr>
          <a:xfrm>
            <a:off x="4283968" y="6330806"/>
            <a:ext cx="4680520" cy="338554"/>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600" dirty="0">
                <a:solidFill>
                  <a:schemeClr val="tx1">
                    <a:lumMod val="50000"/>
                    <a:lumOff val="50000"/>
                  </a:schemeClr>
                </a:solidFill>
              </a:rPr>
              <a:t>东北大学计算机学院</a:t>
            </a:r>
            <a:r>
              <a:rPr lang="en-US" altLang="zh-CN" sz="1600" dirty="0">
                <a:solidFill>
                  <a:schemeClr val="tx1">
                    <a:lumMod val="50000"/>
                    <a:lumOff val="50000"/>
                  </a:schemeClr>
                </a:solidFill>
              </a:rPr>
              <a:t>《</a:t>
            </a:r>
            <a:r>
              <a:rPr lang="zh-CN" altLang="en-US" sz="1600" dirty="0">
                <a:solidFill>
                  <a:schemeClr val="tx1">
                    <a:lumMod val="50000"/>
                    <a:lumOff val="50000"/>
                  </a:schemeClr>
                </a:solidFill>
              </a:rPr>
              <a:t>高级语言程序设计课程组</a:t>
            </a:r>
            <a:r>
              <a:rPr lang="en-US" altLang="zh-CN" sz="1600" dirty="0">
                <a:solidFill>
                  <a:schemeClr val="tx1">
                    <a:lumMod val="50000"/>
                    <a:lumOff val="50000"/>
                  </a:schemeClr>
                </a:solidFill>
              </a:rPr>
              <a:t>》</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txStyles>
    <p:titleStyle>
      <a:lvl1pPr algn="l" rtl="0" eaLnBrk="1" latinLnBrk="0" hangingPunct="1">
        <a:spcBef>
          <a:spcPct val="0"/>
        </a:spcBef>
        <a:buNone/>
        <a:defRPr sz="4000" kern="1200">
          <a:solidFill>
            <a:schemeClr val="tx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cs typeface="+mj-cs"/>
        </a:defRPr>
      </a:lvl1pPr>
    </p:titleStyle>
    <p:bodyStyle>
      <a:lvl1pPr marL="320040" indent="-320040" algn="l" rtl="0" eaLnBrk="1" latinLnBrk="0" hangingPunct="1">
        <a:spcBef>
          <a:spcPts val="1200"/>
        </a:spcBef>
        <a:spcAft>
          <a:spcPts val="600"/>
        </a:spcAft>
        <a:buClr>
          <a:schemeClr val="accent2"/>
        </a:buClr>
        <a:buSzPct val="60000"/>
        <a:buFont typeface="Wingdings" panose="05000000000000000000"/>
        <a:buChar char=""/>
        <a:defRPr sz="3200" kern="1200">
          <a:solidFill>
            <a:schemeClr val="tx1"/>
          </a:solidFill>
          <a:latin typeface="微软雅黑" panose="020B0503020204020204" pitchFamily="34" charset="-122"/>
          <a:ea typeface="微软雅黑" panose="020B0503020204020204" pitchFamily="34" charset="-122"/>
          <a:cs typeface="+mn-cs"/>
        </a:defRPr>
      </a:lvl1pPr>
      <a:lvl2pPr marL="640080" indent="-274320" algn="l" rtl="0" eaLnBrk="1" latinLnBrk="0" hangingPunct="1">
        <a:spcBef>
          <a:spcPts val="1200"/>
        </a:spcBef>
        <a:spcAft>
          <a:spcPts val="600"/>
        </a:spcAft>
        <a:buClr>
          <a:schemeClr val="accent1"/>
        </a:buClr>
        <a:buSzPct val="70000"/>
        <a:buFont typeface="Wingdings 2" panose="05020102010507070707"/>
        <a:buChar char=""/>
        <a:defRPr sz="2800" kern="1200">
          <a:solidFill>
            <a:schemeClr val="tx1"/>
          </a:solidFill>
          <a:latin typeface="微软雅黑" panose="020B0503020204020204" pitchFamily="34" charset="-122"/>
          <a:ea typeface="微软雅黑" panose="020B0503020204020204" pitchFamily="34" charset="-122"/>
          <a:cs typeface="+mn-cs"/>
        </a:defRPr>
      </a:lvl2pPr>
      <a:lvl3pPr marL="914400" indent="-228600" algn="l" rtl="0" eaLnBrk="1" latinLnBrk="0" hangingPunct="1">
        <a:spcBef>
          <a:spcPts val="1200"/>
        </a:spcBef>
        <a:spcAft>
          <a:spcPts val="600"/>
        </a:spcAft>
        <a:buClr>
          <a:schemeClr val="accent2"/>
        </a:buClr>
        <a:buSzPct val="75000"/>
        <a:buFont typeface="Wingdings" panose="05000000000000000000"/>
        <a:buChar char=""/>
        <a:defRPr sz="2400" kern="1200">
          <a:solidFill>
            <a:schemeClr val="tx1"/>
          </a:solidFill>
          <a:latin typeface="微软雅黑" panose="020B0503020204020204" pitchFamily="34" charset="-122"/>
          <a:ea typeface="微软雅黑" panose="020B0503020204020204" pitchFamily="34" charset="-122"/>
          <a:cs typeface="+mn-cs"/>
        </a:defRPr>
      </a:lvl3pPr>
      <a:lvl4pPr marL="1371600" indent="-228600" algn="l" rtl="0" eaLnBrk="1" latinLnBrk="0" hangingPunct="1">
        <a:spcBef>
          <a:spcPts val="400"/>
        </a:spcBef>
        <a:buClr>
          <a:schemeClr val="accent3"/>
        </a:buClr>
        <a:buSzPct val="75000"/>
        <a:buFont typeface="Wingdings" panose="05000000000000000000"/>
        <a:buChar char=""/>
        <a:defRPr sz="2000" kern="1200">
          <a:solidFill>
            <a:schemeClr val="tx1"/>
          </a:solidFill>
          <a:latin typeface="微软雅黑" panose="020B0503020204020204" pitchFamily="34" charset="-122"/>
          <a:ea typeface="微软雅黑" panose="020B0503020204020204" pitchFamily="34" charset="-122"/>
          <a:cs typeface="+mn-cs"/>
        </a:defRPr>
      </a:lvl4pPr>
      <a:lvl5pPr marL="1828800" indent="-228600" algn="l" rtl="0" eaLnBrk="1" latinLnBrk="0" hangingPunct="1">
        <a:spcBef>
          <a:spcPts val="400"/>
        </a:spcBef>
        <a:buClr>
          <a:schemeClr val="accent4"/>
        </a:buClr>
        <a:buSzPct val="65000"/>
        <a:buFont typeface="Wingdings" panose="05000000000000000000"/>
        <a:buChar char=""/>
        <a:defRPr sz="2000" kern="1200">
          <a:solidFill>
            <a:schemeClr val="tx1"/>
          </a:solidFill>
          <a:latin typeface="微软雅黑" panose="020B0503020204020204" pitchFamily="34" charset="-122"/>
          <a:ea typeface="微软雅黑" panose="020B0503020204020204" pitchFamily="34" charset="-122"/>
          <a:cs typeface="+mn-cs"/>
        </a:defRPr>
      </a:lvl5pPr>
      <a:lvl6pPr marL="2103120" indent="-228600" algn="l" rtl="0" eaLnBrk="1" latinLnBrk="0" hangingPunct="1">
        <a:spcBef>
          <a:spcPct val="20000"/>
        </a:spcBef>
        <a:buClr>
          <a:schemeClr val="accent1"/>
        </a:buClr>
        <a:buFont typeface="Wingdings" panose="05000000000000000000"/>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panose="05000000000000000000"/>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panose="05000000000000000000"/>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panose="05000000000000000000"/>
        <a:buChar char="§"/>
        <a:defRPr sz="1800" kern="1200" baseline="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4.xml.rels><?xml version="1.0" encoding="UTF-8" standalone="yes"?>
<Relationships xmlns="http://schemas.openxmlformats.org/package/2006/relationships"><Relationship Id="rId3" Type="http://schemas.openxmlformats.org/officeDocument/2006/relationships/tags" Target="../tags/tag3.xml"/><Relationship Id="rId7" Type="http://schemas.openxmlformats.org/officeDocument/2006/relationships/image" Target="../media/image6.png"/><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5.png"/><Relationship Id="rId5" Type="http://schemas.openxmlformats.org/officeDocument/2006/relationships/notesSlide" Target="../notesSlides/notesSlide1.xml"/><Relationship Id="rId4" Type="http://schemas.openxmlformats.org/officeDocument/2006/relationships/slideLayout" Target="../slideLayouts/slideLayout5.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2D6F919-FD10-F115-5085-E13215630FF6}"/>
              </a:ext>
            </a:extLst>
          </p:cNvPr>
          <p:cNvSpPr>
            <a:spLocks noGrp="1"/>
          </p:cNvSpPr>
          <p:nvPr>
            <p:ph type="title"/>
          </p:nvPr>
        </p:nvSpPr>
        <p:spPr>
          <a:xfrm>
            <a:off x="609600" y="2222376"/>
            <a:ext cx="8153400" cy="990600"/>
          </a:xfrm>
        </p:spPr>
        <p:txBody>
          <a:bodyPr/>
          <a:lstStyle/>
          <a:p>
            <a:r>
              <a:rPr lang="zh-CN" altLang="en-US" dirty="0"/>
              <a:t>   第</a:t>
            </a:r>
            <a:r>
              <a:rPr lang="en-US" altLang="zh-CN" dirty="0"/>
              <a:t>7</a:t>
            </a:r>
            <a:r>
              <a:rPr lang="zh-CN" altLang="en-US" dirty="0"/>
              <a:t>章 模块化与函数</a:t>
            </a:r>
          </a:p>
        </p:txBody>
      </p:sp>
    </p:spTree>
    <p:extLst>
      <p:ext uri="{BB962C8B-B14F-4D97-AF65-F5344CB8AC3E}">
        <p14:creationId xmlns:p14="http://schemas.microsoft.com/office/powerpoint/2010/main" val="34813583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1746" name="文本占位符 31745"/>
          <p:cNvSpPr>
            <a:spLocks noGrp="1"/>
          </p:cNvSpPr>
          <p:nvPr>
            <p:ph type="body" sz="half" idx="1"/>
          </p:nvPr>
        </p:nvSpPr>
        <p:spPr>
          <a:xfrm>
            <a:off x="468313" y="1484948"/>
            <a:ext cx="7993062" cy="4752975"/>
          </a:xfrm>
        </p:spPr>
        <p:txBody>
          <a:bodyPr vert="horz" wrap="square" anchor="t"/>
          <a:lstStyle/>
          <a:p>
            <a:r>
              <a:rPr lang="zh-CN" altLang="en-US" dirty="0">
                <a:sym typeface="Arial" panose="020B0604020202020204" pitchFamily="34" charset="0"/>
              </a:rPr>
              <a:t>有参函数</a:t>
            </a:r>
          </a:p>
          <a:p>
            <a:pPr lvl="1">
              <a:buSzPct val="95000"/>
            </a:pPr>
            <a:r>
              <a:rPr lang="zh-CN" altLang="en-US" dirty="0">
                <a:sym typeface="Arial" panose="020B0604020202020204" pitchFamily="34" charset="0"/>
              </a:rPr>
              <a:t>例3：编写函数double fun(float n )根据公式计算s，计算结果作为函数值返回。</a:t>
            </a:r>
          </a:p>
          <a:p>
            <a:pPr lvl="1">
              <a:buSzPct val="95000"/>
            </a:pPr>
            <a:endParaRPr lang="zh-CN" altLang="en-US" dirty="0">
              <a:sym typeface="Arial" panose="020B0604020202020204" pitchFamily="34" charset="0"/>
            </a:endParaRPr>
          </a:p>
          <a:p>
            <a:pPr lvl="1">
              <a:buSzPct val="95000"/>
            </a:pPr>
            <a:endParaRPr lang="zh-CN" altLang="en-US" dirty="0">
              <a:sym typeface="Arial" panose="020B0604020202020204" pitchFamily="34" charset="0"/>
            </a:endParaRPr>
          </a:p>
          <a:p>
            <a:pPr lvl="2">
              <a:lnSpc>
                <a:spcPct val="105000"/>
              </a:lnSpc>
              <a:buFont typeface="Comic Sans MS" panose="030F0702030302020204" pitchFamily="2" charset="0"/>
              <a:buChar char="–"/>
            </a:pPr>
            <a:r>
              <a:rPr lang="zh-CN" altLang="en-US" dirty="0">
                <a:sym typeface="Arial" panose="020B0604020202020204" pitchFamily="34" charset="0"/>
              </a:rPr>
              <a:t>要求：在主调函数中读入</a:t>
            </a:r>
            <a:r>
              <a:rPr lang="en-US" altLang="zh-CN" dirty="0">
                <a:sym typeface="Arial" panose="020B0604020202020204" pitchFamily="34" charset="0"/>
              </a:rPr>
              <a:t>n</a:t>
            </a:r>
            <a:r>
              <a:rPr lang="zh-CN" altLang="en-US" dirty="0">
                <a:sym typeface="Arial" panose="020B0604020202020204" pitchFamily="34" charset="0"/>
              </a:rPr>
              <a:t>值，调用函数fun（）后，在主调函数中输出计算结果</a:t>
            </a:r>
          </a:p>
        </p:txBody>
      </p:sp>
      <p:pic>
        <p:nvPicPr>
          <p:cNvPr id="31749" name="内容占位符 31748"/>
          <p:cNvPicPr>
            <a:picLocks noGrp="1" noChangeAspect="1"/>
          </p:cNvPicPr>
          <p:nvPr>
            <p:ph sz="half" idx="2"/>
          </p:nvPr>
        </p:nvPicPr>
        <p:blipFill>
          <a:blip r:embed="rId2"/>
          <a:stretch>
            <a:fillRect/>
          </a:stretch>
        </p:blipFill>
        <p:spPr>
          <a:xfrm>
            <a:off x="2268538" y="2997200"/>
            <a:ext cx="3714750" cy="809625"/>
          </a:xfrm>
        </p:spPr>
      </p:pic>
      <p:sp>
        <p:nvSpPr>
          <p:cNvPr id="3" name="矩形 2"/>
          <p:cNvSpPr/>
          <p:nvPr userDrawn="1"/>
        </p:nvSpPr>
        <p:spPr>
          <a:xfrm>
            <a:off x="508635" y="337185"/>
            <a:ext cx="7879715" cy="768350"/>
          </a:xfrm>
          <a:prstGeom prst="rect">
            <a:avLst/>
          </a:prstGeom>
        </p:spPr>
        <p:txBody>
          <a:bodyPr vert="horz" wrap="square" rtlCol="0" anchor="ctr">
            <a:normAutofit fontScale="97500"/>
          </a:bodyPr>
          <a:lstStyle/>
          <a:p>
            <a:pPr lvl="0" algn="l"/>
            <a:r>
              <a:rPr lang="en-US" altLang="zh-CN" sz="4400" dirty="0">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cs typeface="+mj-cs"/>
                <a:sym typeface="+mn-ea"/>
              </a:rPr>
              <a:t>7.2</a:t>
            </a:r>
            <a:r>
              <a:rPr lang="zh-CN" altLang="en-US" sz="4400" dirty="0">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cs typeface="+mj-cs"/>
                <a:sym typeface="+mn-ea"/>
              </a:rPr>
              <a:t> 函数定义</a:t>
            </a:r>
          </a:p>
        </p:txBody>
      </p:sp>
      <p:sp>
        <p:nvSpPr>
          <p:cNvPr id="32774" name="文本框 32773"/>
          <p:cNvSpPr txBox="1"/>
          <p:nvPr/>
        </p:nvSpPr>
        <p:spPr>
          <a:xfrm>
            <a:off x="4354513" y="2234856"/>
            <a:ext cx="4394200" cy="3138360"/>
          </a:xfrm>
          <a:prstGeom prst="rect">
            <a:avLst/>
          </a:prstGeom>
          <a:solidFill>
            <a:schemeClr val="bg1">
              <a:alpha val="100000"/>
            </a:schemeClr>
          </a:solidFill>
          <a:ln w="9525" cap="flat" cmpd="sng">
            <a:solidFill>
              <a:schemeClr val="tx1"/>
            </a:solidFill>
            <a:prstDash val="solid"/>
            <a:miter/>
            <a:headEnd type="none" w="med" len="med"/>
            <a:tailEnd type="none" w="med" len="med"/>
          </a:ln>
          <a:effectLst>
            <a:outerShdw dist="152928" dir="2901987" algn="ctr" rotWithShape="0">
              <a:srgbClr val="000000">
                <a:alpha val="75000"/>
              </a:srgbClr>
            </a:outerShdw>
          </a:effectLst>
        </p:spPr>
        <p:txBody>
          <a:bodyPr vert="horz" wrap="square" anchor="t">
            <a:spAutoFit/>
          </a:bodyPr>
          <a:lstStyle/>
          <a:p>
            <a:pPr eaLnBrk="0" hangingPunct="0">
              <a:lnSpc>
                <a:spcPct val="105000"/>
              </a:lnSpc>
              <a:spcBef>
                <a:spcPct val="20000"/>
              </a:spcBef>
            </a:pPr>
            <a:r>
              <a:rPr lang="en-US" altLang="zh-CN" dirty="0">
                <a:latin typeface="Comic Sans MS" panose="030F0702030302020204" pitchFamily="2" charset="0"/>
                <a:ea typeface="微软雅黑" panose="020B0503020204020204" pitchFamily="34" charset="-122"/>
                <a:sym typeface="Arial" panose="020B0604020202020204" pitchFamily="34" charset="0"/>
              </a:rPr>
              <a:t>double fun( float n)</a:t>
            </a:r>
          </a:p>
          <a:p>
            <a:pPr eaLnBrk="0" hangingPunct="0">
              <a:lnSpc>
                <a:spcPct val="105000"/>
              </a:lnSpc>
              <a:spcBef>
                <a:spcPct val="20000"/>
              </a:spcBef>
            </a:pPr>
            <a:r>
              <a:rPr lang="en-US" altLang="zh-CN" dirty="0">
                <a:latin typeface="Comic Sans MS" panose="030F0702030302020204" pitchFamily="2" charset="0"/>
                <a:ea typeface="微软雅黑" panose="020B0503020204020204" pitchFamily="34" charset="-122"/>
                <a:sym typeface="Arial" panose="020B0604020202020204" pitchFamily="34" charset="0"/>
              </a:rPr>
              <a:t>     {   </a:t>
            </a:r>
            <a:r>
              <a:rPr lang="en-US" altLang="zh-CN" dirty="0" err="1">
                <a:latin typeface="Comic Sans MS" panose="030F0702030302020204" pitchFamily="2" charset="0"/>
                <a:ea typeface="微软雅黑" panose="020B0503020204020204" pitchFamily="34" charset="-122"/>
                <a:sym typeface="Arial" panose="020B0604020202020204" pitchFamily="34" charset="0"/>
              </a:rPr>
              <a:t>int</a:t>
            </a:r>
            <a:r>
              <a:rPr lang="en-US" altLang="zh-CN" dirty="0">
                <a:latin typeface="Comic Sans MS" panose="030F0702030302020204" pitchFamily="2" charset="0"/>
                <a:ea typeface="微软雅黑" panose="020B0503020204020204" pitchFamily="34" charset="-122"/>
                <a:sym typeface="Arial" panose="020B0604020202020204" pitchFamily="34" charset="0"/>
              </a:rPr>
              <a:t> </a:t>
            </a:r>
            <a:r>
              <a:rPr lang="en-US" altLang="zh-CN" dirty="0" err="1">
                <a:latin typeface="Comic Sans MS" panose="030F0702030302020204" pitchFamily="2" charset="0"/>
                <a:ea typeface="微软雅黑" panose="020B0503020204020204" pitchFamily="34" charset="-122"/>
                <a:sym typeface="Arial" panose="020B0604020202020204" pitchFamily="34" charset="0"/>
              </a:rPr>
              <a:t>i,j</a:t>
            </a:r>
            <a:r>
              <a:rPr lang="en-US" altLang="zh-CN" dirty="0">
                <a:latin typeface="Comic Sans MS" panose="030F0702030302020204" pitchFamily="2" charset="0"/>
                <a:ea typeface="微软雅黑" panose="020B0503020204020204" pitchFamily="34" charset="-122"/>
                <a:sym typeface="Arial" panose="020B0604020202020204" pitchFamily="34" charset="0"/>
              </a:rPr>
              <a:t>=1;</a:t>
            </a:r>
          </a:p>
          <a:p>
            <a:pPr eaLnBrk="0" hangingPunct="0">
              <a:lnSpc>
                <a:spcPct val="105000"/>
              </a:lnSpc>
              <a:spcBef>
                <a:spcPct val="20000"/>
              </a:spcBef>
            </a:pPr>
            <a:r>
              <a:rPr lang="en-US" altLang="zh-CN" dirty="0">
                <a:latin typeface="Comic Sans MS" panose="030F0702030302020204" pitchFamily="2" charset="0"/>
                <a:ea typeface="微软雅黑" panose="020B0503020204020204" pitchFamily="34" charset="-122"/>
                <a:sym typeface="Arial" panose="020B0604020202020204" pitchFamily="34" charset="0"/>
              </a:rPr>
              <a:t>         double s=0;</a:t>
            </a:r>
          </a:p>
          <a:p>
            <a:pPr eaLnBrk="0" hangingPunct="0">
              <a:lnSpc>
                <a:spcPct val="105000"/>
              </a:lnSpc>
              <a:spcBef>
                <a:spcPct val="20000"/>
              </a:spcBef>
            </a:pPr>
            <a:r>
              <a:rPr lang="en-US" altLang="zh-CN" dirty="0">
                <a:latin typeface="Comic Sans MS" panose="030F0702030302020204" pitchFamily="2" charset="0"/>
                <a:ea typeface="微软雅黑" panose="020B0503020204020204" pitchFamily="34" charset="-122"/>
                <a:sym typeface="Arial" panose="020B0604020202020204" pitchFamily="34" charset="0"/>
              </a:rPr>
              <a:t>         for(</a:t>
            </a:r>
            <a:r>
              <a:rPr lang="en-US" altLang="zh-CN" dirty="0" err="1">
                <a:latin typeface="Comic Sans MS" panose="030F0702030302020204" pitchFamily="2" charset="0"/>
                <a:ea typeface="微软雅黑" panose="020B0503020204020204" pitchFamily="34" charset="-122"/>
                <a:sym typeface="Arial" panose="020B0604020202020204" pitchFamily="34" charset="0"/>
              </a:rPr>
              <a:t>i</a:t>
            </a:r>
            <a:r>
              <a:rPr lang="en-US" altLang="zh-CN" dirty="0">
                <a:latin typeface="Comic Sans MS" panose="030F0702030302020204" pitchFamily="2" charset="0"/>
                <a:ea typeface="微软雅黑" panose="020B0503020204020204" pitchFamily="34" charset="-122"/>
                <a:sym typeface="Arial" panose="020B0604020202020204" pitchFamily="34" charset="0"/>
              </a:rPr>
              <a:t>=0;i&lt;=</a:t>
            </a:r>
            <a:r>
              <a:rPr lang="en-US" altLang="zh-CN" dirty="0" err="1">
                <a:latin typeface="Comic Sans MS" panose="030F0702030302020204" pitchFamily="2" charset="0"/>
                <a:ea typeface="微软雅黑" panose="020B0503020204020204" pitchFamily="34" charset="-122"/>
                <a:sym typeface="Arial" panose="020B0604020202020204" pitchFamily="34" charset="0"/>
              </a:rPr>
              <a:t>n;i</a:t>
            </a:r>
            <a:r>
              <a:rPr lang="en-US" altLang="zh-CN" dirty="0">
                <a:latin typeface="Comic Sans MS" panose="030F0702030302020204" pitchFamily="2" charset="0"/>
                <a:ea typeface="微软雅黑" panose="020B0503020204020204" pitchFamily="34" charset="-122"/>
                <a:sym typeface="Arial" panose="020B0604020202020204" pitchFamily="34" charset="0"/>
              </a:rPr>
              <a:t>++)</a:t>
            </a:r>
          </a:p>
          <a:p>
            <a:pPr eaLnBrk="0" hangingPunct="0">
              <a:lnSpc>
                <a:spcPct val="105000"/>
              </a:lnSpc>
              <a:spcBef>
                <a:spcPct val="20000"/>
              </a:spcBef>
            </a:pPr>
            <a:r>
              <a:rPr lang="en-US" altLang="zh-CN" dirty="0">
                <a:latin typeface="Comic Sans MS" panose="030F0702030302020204" pitchFamily="2" charset="0"/>
                <a:ea typeface="微软雅黑" panose="020B0503020204020204" pitchFamily="34" charset="-122"/>
                <a:sym typeface="Arial" panose="020B0604020202020204" pitchFamily="34" charset="0"/>
              </a:rPr>
              <a:t>           {    s=s+1.0/(2*i+1)*j;</a:t>
            </a:r>
          </a:p>
          <a:p>
            <a:pPr eaLnBrk="0" hangingPunct="0">
              <a:lnSpc>
                <a:spcPct val="105000"/>
              </a:lnSpc>
              <a:spcBef>
                <a:spcPct val="20000"/>
              </a:spcBef>
            </a:pPr>
            <a:r>
              <a:rPr lang="en-US" altLang="zh-CN" dirty="0">
                <a:latin typeface="Comic Sans MS" panose="030F0702030302020204" pitchFamily="2" charset="0"/>
                <a:ea typeface="微软雅黑" panose="020B0503020204020204" pitchFamily="34" charset="-122"/>
                <a:sym typeface="Arial" panose="020B0604020202020204" pitchFamily="34" charset="0"/>
              </a:rPr>
              <a:t>                j=-j;</a:t>
            </a:r>
          </a:p>
          <a:p>
            <a:pPr eaLnBrk="0" hangingPunct="0">
              <a:lnSpc>
                <a:spcPct val="105000"/>
              </a:lnSpc>
              <a:spcBef>
                <a:spcPct val="20000"/>
              </a:spcBef>
            </a:pPr>
            <a:r>
              <a:rPr lang="en-US" altLang="zh-CN" dirty="0">
                <a:latin typeface="Comic Sans MS" panose="030F0702030302020204" pitchFamily="2" charset="0"/>
                <a:ea typeface="微软雅黑" panose="020B0503020204020204" pitchFamily="34" charset="-122"/>
                <a:sym typeface="Arial" panose="020B0604020202020204" pitchFamily="34" charset="0"/>
              </a:rPr>
              <a:t>               }</a:t>
            </a:r>
          </a:p>
          <a:p>
            <a:pPr eaLnBrk="0" hangingPunct="0">
              <a:lnSpc>
                <a:spcPct val="105000"/>
              </a:lnSpc>
              <a:spcBef>
                <a:spcPct val="20000"/>
              </a:spcBef>
            </a:pPr>
            <a:r>
              <a:rPr lang="en-US" altLang="zh-CN" dirty="0">
                <a:latin typeface="Comic Sans MS" panose="030F0702030302020204" pitchFamily="2" charset="0"/>
                <a:ea typeface="微软雅黑" panose="020B0503020204020204" pitchFamily="34" charset="-122"/>
                <a:sym typeface="Arial" panose="020B0604020202020204" pitchFamily="34" charset="0"/>
              </a:rPr>
              <a:t>          return s</a:t>
            </a:r>
            <a:r>
              <a:rPr lang="zh-CN" altLang="en-US" dirty="0">
                <a:latin typeface="Comic Sans MS" panose="030F0702030302020204" pitchFamily="2" charset="0"/>
                <a:ea typeface="微软雅黑" panose="020B0503020204020204" pitchFamily="34" charset="-122"/>
                <a:sym typeface="Arial" panose="020B0604020202020204" pitchFamily="34" charset="0"/>
              </a:rPr>
              <a:t>；</a:t>
            </a:r>
          </a:p>
          <a:p>
            <a:pPr eaLnBrk="0" hangingPunct="0">
              <a:lnSpc>
                <a:spcPct val="105000"/>
              </a:lnSpc>
              <a:spcBef>
                <a:spcPct val="20000"/>
              </a:spcBef>
            </a:pPr>
            <a:r>
              <a:rPr lang="en-US" altLang="zh-CN" dirty="0">
                <a:latin typeface="Comic Sans MS" panose="030F0702030302020204" pitchFamily="2" charset="0"/>
                <a:ea typeface="微软雅黑" panose="020B0503020204020204" pitchFamily="34" charset="-122"/>
                <a:sym typeface="Arial" panose="020B0604020202020204" pitchFamily="34" charset="0"/>
              </a:rPr>
              <a:t>    }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2774"/>
                                        </p:tgtEl>
                                        <p:attrNameLst>
                                          <p:attrName>style.visibility</p:attrName>
                                        </p:attrNameLst>
                                      </p:cBhvr>
                                      <p:to>
                                        <p:strVal val="visible"/>
                                      </p:to>
                                    </p:set>
                                    <p:animEffect transition="in" filter="blinds(horizontal)">
                                      <p:cBhvr>
                                        <p:cTn id="7" dur="500"/>
                                        <p:tgtEl>
                                          <p:spTgt spid="327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4" grpId="0" bldLvl="0" animBg="1"/>
    </p:bld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4818" name="文本占位符 34817"/>
          <p:cNvSpPr>
            <a:spLocks noGrp="1"/>
          </p:cNvSpPr>
          <p:nvPr>
            <p:ph type="body" sz="half" idx="1"/>
          </p:nvPr>
        </p:nvSpPr>
        <p:spPr>
          <a:xfrm>
            <a:off x="613410" y="1558290"/>
            <a:ext cx="7991475" cy="4752975"/>
          </a:xfrm>
        </p:spPr>
        <p:txBody>
          <a:bodyPr vert="horz" wrap="square" anchor="t">
            <a:normAutofit/>
          </a:bodyPr>
          <a:lstStyle/>
          <a:p>
            <a:r>
              <a:rPr lang="zh-CN" altLang="en-US" dirty="0">
                <a:sym typeface="Arial" panose="020B0604020202020204" pitchFamily="34" charset="0"/>
              </a:rPr>
              <a:t>无参函数 </a:t>
            </a:r>
          </a:p>
          <a:p>
            <a:pPr lvl="1">
              <a:buSzPct val="95000"/>
            </a:pPr>
            <a:r>
              <a:rPr lang="zh-CN" altLang="en-US" dirty="0">
                <a:sym typeface="Arial" panose="020B0604020202020204" pitchFamily="34" charset="0"/>
              </a:rPr>
              <a:t>定义形式</a:t>
            </a:r>
          </a:p>
          <a:p>
            <a:pPr lvl="1">
              <a:buSzPct val="95000"/>
            </a:pPr>
            <a:endParaRPr lang="zh-CN" altLang="en-US" dirty="0">
              <a:sym typeface="Arial" panose="020B0604020202020204" pitchFamily="34" charset="0"/>
            </a:endParaRPr>
          </a:p>
          <a:p>
            <a:pPr lvl="1">
              <a:buSzPct val="95000"/>
            </a:pPr>
            <a:endParaRPr lang="zh-CN" altLang="en-US" dirty="0">
              <a:sym typeface="Arial" panose="020B0604020202020204" pitchFamily="34" charset="0"/>
            </a:endParaRPr>
          </a:p>
          <a:p>
            <a:pPr lvl="1">
              <a:buSzPct val="95000"/>
            </a:pPr>
            <a:endParaRPr lang="zh-CN" altLang="en-US" dirty="0">
              <a:sym typeface="Arial" panose="020B0604020202020204" pitchFamily="34" charset="0"/>
            </a:endParaRPr>
          </a:p>
          <a:p>
            <a:pPr lvl="1">
              <a:buSzPct val="95000"/>
            </a:pPr>
            <a:endParaRPr lang="zh-CN" altLang="en-US" dirty="0">
              <a:sym typeface="Arial" panose="020B0604020202020204" pitchFamily="34" charset="0"/>
            </a:endParaRPr>
          </a:p>
          <a:p>
            <a:pPr lvl="2">
              <a:lnSpc>
                <a:spcPct val="105000"/>
              </a:lnSpc>
              <a:buFont typeface="Comic Sans MS" panose="030F0702030302020204" pitchFamily="2" charset="0"/>
              <a:buChar char="–"/>
            </a:pPr>
            <a:endParaRPr lang="zh-CN" altLang="en-US" dirty="0">
              <a:sym typeface="Arial" panose="020B0604020202020204" pitchFamily="34" charset="0"/>
            </a:endParaRPr>
          </a:p>
          <a:p>
            <a:pPr lvl="2">
              <a:lnSpc>
                <a:spcPct val="105000"/>
              </a:lnSpc>
              <a:buFont typeface="Comic Sans MS" panose="030F0702030302020204" pitchFamily="2" charset="0"/>
              <a:buChar char="–"/>
            </a:pPr>
            <a:endParaRPr lang="zh-CN" altLang="en-US" dirty="0">
              <a:sym typeface="Arial" panose="020B0604020202020204" pitchFamily="34" charset="0"/>
            </a:endParaRPr>
          </a:p>
        </p:txBody>
      </p:sp>
      <p:sp>
        <p:nvSpPr>
          <p:cNvPr id="34821" name="文本框 34820"/>
          <p:cNvSpPr txBox="1"/>
          <p:nvPr/>
        </p:nvSpPr>
        <p:spPr>
          <a:xfrm>
            <a:off x="1620838" y="2896553"/>
            <a:ext cx="6335712" cy="2835275"/>
          </a:xfrm>
          <a:prstGeom prst="rect">
            <a:avLst/>
          </a:prstGeom>
          <a:noFill/>
          <a:ln w="9525">
            <a:noFill/>
          </a:ln>
        </p:spPr>
        <p:txBody>
          <a:bodyPr vert="horz" wrap="square" anchor="t">
            <a:spAutoFit/>
          </a:bodyPr>
          <a:lstStyle/>
          <a:p>
            <a:pPr eaLnBrk="0" hangingPunct="0">
              <a:lnSpc>
                <a:spcPct val="125000"/>
              </a:lnSpc>
            </a:pPr>
            <a:r>
              <a:rPr lang="zh-CN" altLang="en-US" sz="2400" dirty="0">
                <a:solidFill>
                  <a:srgbClr val="FF0000"/>
                </a:solidFill>
                <a:latin typeface="Comic Sans MS" panose="030F0702030302020204" pitchFamily="2" charset="0"/>
                <a:ea typeface="微软雅黑" panose="020B0503020204020204" pitchFamily="34" charset="-122"/>
              </a:rPr>
              <a:t>   函数类型     函数名（</a:t>
            </a:r>
            <a:r>
              <a:rPr lang="zh-CN" altLang="en-US" sz="2400" dirty="0">
                <a:solidFill>
                  <a:schemeClr val="accent2"/>
                </a:solidFill>
                <a:latin typeface="Comic Sans MS" panose="030F0702030302020204" pitchFamily="2" charset="0"/>
                <a:ea typeface="微软雅黑" panose="020B0503020204020204" pitchFamily="34" charset="-122"/>
              </a:rPr>
              <a:t>void</a:t>
            </a:r>
            <a:r>
              <a:rPr lang="zh-CN" altLang="en-US" sz="2400" dirty="0">
                <a:solidFill>
                  <a:srgbClr val="FF0000"/>
                </a:solidFill>
                <a:latin typeface="Comic Sans MS" panose="030F0702030302020204" pitchFamily="2" charset="0"/>
                <a:ea typeface="微软雅黑" panose="020B0503020204020204" pitchFamily="34" charset="-122"/>
              </a:rPr>
              <a:t>）  /*函数首部*/　     </a:t>
            </a:r>
          </a:p>
          <a:p>
            <a:pPr eaLnBrk="0" hangingPunct="0">
              <a:lnSpc>
                <a:spcPct val="125000"/>
              </a:lnSpc>
            </a:pPr>
            <a:r>
              <a:rPr lang="zh-CN" altLang="en-US" sz="2400" dirty="0">
                <a:solidFill>
                  <a:srgbClr val="FF0000"/>
                </a:solidFill>
                <a:latin typeface="Comic Sans MS" panose="030F0702030302020204" pitchFamily="2" charset="0"/>
                <a:ea typeface="微软雅黑" panose="020B0503020204020204" pitchFamily="34" charset="-122"/>
              </a:rPr>
              <a:t>    {      /* 函数体 */</a:t>
            </a:r>
            <a:br>
              <a:rPr lang="zh-CN" altLang="en-US" sz="2400" dirty="0">
                <a:solidFill>
                  <a:srgbClr val="FF0000"/>
                </a:solidFill>
                <a:latin typeface="Comic Sans MS" panose="030F0702030302020204" pitchFamily="2" charset="0"/>
                <a:ea typeface="微软雅黑" panose="020B0503020204020204" pitchFamily="34" charset="-122"/>
              </a:rPr>
            </a:br>
            <a:r>
              <a:rPr lang="zh-CN" altLang="en-US" sz="2400" dirty="0">
                <a:solidFill>
                  <a:srgbClr val="FF0000"/>
                </a:solidFill>
                <a:latin typeface="Comic Sans MS" panose="030F0702030302020204" pitchFamily="2" charset="0"/>
                <a:ea typeface="微软雅黑" panose="020B0503020204020204" pitchFamily="34" charset="-122"/>
              </a:rPr>
              <a:t>           说明语句 　　</a:t>
            </a:r>
          </a:p>
          <a:p>
            <a:pPr eaLnBrk="0" hangingPunct="0">
              <a:lnSpc>
                <a:spcPct val="125000"/>
              </a:lnSpc>
            </a:pPr>
            <a:r>
              <a:rPr lang="zh-CN" altLang="en-US" sz="2400" dirty="0">
                <a:solidFill>
                  <a:srgbClr val="FF0000"/>
                </a:solidFill>
                <a:latin typeface="Comic Sans MS" panose="030F0702030302020204" pitchFamily="2" charset="0"/>
                <a:ea typeface="微软雅黑" panose="020B0503020204020204" pitchFamily="34" charset="-122"/>
              </a:rPr>
              <a:t>           执行语句</a:t>
            </a:r>
          </a:p>
          <a:p>
            <a:pPr eaLnBrk="0" hangingPunct="0">
              <a:lnSpc>
                <a:spcPct val="125000"/>
              </a:lnSpc>
            </a:pPr>
            <a:r>
              <a:rPr lang="zh-CN" altLang="en-US" sz="2400" dirty="0">
                <a:solidFill>
                  <a:srgbClr val="FF0000"/>
                </a:solidFill>
                <a:latin typeface="Comic Sans MS" panose="030F0702030302020204" pitchFamily="2" charset="0"/>
                <a:ea typeface="微软雅黑" panose="020B0503020204020204" pitchFamily="34" charset="-122"/>
              </a:rPr>
              <a:t>           [ return（e）；函数返回值] </a:t>
            </a:r>
            <a:br>
              <a:rPr lang="zh-CN" altLang="en-US" sz="2400" dirty="0">
                <a:solidFill>
                  <a:srgbClr val="FF0000"/>
                </a:solidFill>
                <a:latin typeface="Comic Sans MS" panose="030F0702030302020204" pitchFamily="2" charset="0"/>
                <a:ea typeface="微软雅黑" panose="020B0503020204020204" pitchFamily="34" charset="-122"/>
              </a:rPr>
            </a:br>
            <a:r>
              <a:rPr lang="zh-CN" altLang="en-US" sz="2400" dirty="0">
                <a:solidFill>
                  <a:srgbClr val="FF0000"/>
                </a:solidFill>
                <a:latin typeface="Comic Sans MS" panose="030F0702030302020204" pitchFamily="2" charset="0"/>
                <a:ea typeface="微软雅黑" panose="020B0503020204020204" pitchFamily="34" charset="-122"/>
              </a:rPr>
              <a:t>　      }</a:t>
            </a:r>
          </a:p>
        </p:txBody>
      </p:sp>
      <p:sp>
        <p:nvSpPr>
          <p:cNvPr id="2" name="矩形 1"/>
          <p:cNvSpPr/>
          <p:nvPr userDrawn="1"/>
        </p:nvSpPr>
        <p:spPr>
          <a:xfrm>
            <a:off x="508635" y="337185"/>
            <a:ext cx="7879715" cy="768350"/>
          </a:xfrm>
          <a:prstGeom prst="rect">
            <a:avLst/>
          </a:prstGeom>
        </p:spPr>
        <p:txBody>
          <a:bodyPr vert="horz" wrap="square" rtlCol="0" anchor="ctr">
            <a:normAutofit fontScale="97500"/>
          </a:bodyPr>
          <a:lstStyle/>
          <a:p>
            <a:pPr lvl="0" algn="l"/>
            <a:r>
              <a:rPr lang="en-US" altLang="zh-CN" sz="4400" dirty="0">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cs typeface="+mj-cs"/>
                <a:sym typeface="+mn-ea"/>
              </a:rPr>
              <a:t>7.2</a:t>
            </a:r>
            <a:r>
              <a:rPr lang="zh-CN" altLang="en-US" sz="4400" dirty="0">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cs typeface="+mj-cs"/>
                <a:sym typeface="+mn-ea"/>
              </a:rPr>
              <a:t> 函数定义</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6866" name="文本占位符 36865"/>
          <p:cNvSpPr>
            <a:spLocks noGrp="1"/>
          </p:cNvSpPr>
          <p:nvPr>
            <p:ph type="body" sz="half" idx="1"/>
          </p:nvPr>
        </p:nvSpPr>
        <p:spPr>
          <a:xfrm>
            <a:off x="469900" y="1558290"/>
            <a:ext cx="7991475" cy="4752975"/>
          </a:xfrm>
        </p:spPr>
        <p:txBody>
          <a:bodyPr vert="horz" wrap="square" anchor="t">
            <a:normAutofit/>
          </a:bodyPr>
          <a:lstStyle/>
          <a:p>
            <a:r>
              <a:rPr lang="zh-CN" altLang="en-US" dirty="0">
                <a:sym typeface="Arial" panose="020B0604020202020204" pitchFamily="34" charset="0"/>
              </a:rPr>
              <a:t>void类型函数</a:t>
            </a:r>
          </a:p>
          <a:p>
            <a:pPr lvl="1">
              <a:lnSpc>
                <a:spcPct val="105000"/>
              </a:lnSpc>
            </a:pPr>
            <a:r>
              <a:rPr lang="zh-CN" altLang="en-US" dirty="0">
                <a:sym typeface="Arial" panose="020B0604020202020204" pitchFamily="34" charset="0"/>
              </a:rPr>
              <a:t>定义形式</a:t>
            </a:r>
          </a:p>
          <a:p>
            <a:pPr lvl="1">
              <a:lnSpc>
                <a:spcPct val="105000"/>
              </a:lnSpc>
            </a:pPr>
            <a:endParaRPr lang="zh-CN" altLang="en-US" sz="2400" dirty="0">
              <a:sym typeface="Arial" panose="020B0604020202020204" pitchFamily="34" charset="0"/>
            </a:endParaRPr>
          </a:p>
          <a:p>
            <a:pPr lvl="2">
              <a:lnSpc>
                <a:spcPct val="105000"/>
              </a:lnSpc>
            </a:pPr>
            <a:endParaRPr lang="zh-CN" altLang="en-US" sz="2000" dirty="0">
              <a:sym typeface="Arial" panose="020B0604020202020204" pitchFamily="34" charset="0"/>
            </a:endParaRPr>
          </a:p>
          <a:p>
            <a:pPr lvl="2">
              <a:lnSpc>
                <a:spcPct val="105000"/>
              </a:lnSpc>
            </a:pPr>
            <a:endParaRPr lang="zh-CN" altLang="en-US" sz="2000" dirty="0">
              <a:sym typeface="Arial" panose="020B0604020202020204" pitchFamily="34" charset="0"/>
            </a:endParaRPr>
          </a:p>
          <a:p>
            <a:pPr lvl="2">
              <a:lnSpc>
                <a:spcPct val="105000"/>
              </a:lnSpc>
            </a:pPr>
            <a:endParaRPr lang="zh-CN" altLang="en-US" sz="2000" dirty="0">
              <a:sym typeface="Arial" panose="020B0604020202020204" pitchFamily="34" charset="0"/>
            </a:endParaRPr>
          </a:p>
          <a:p>
            <a:pPr lvl="2">
              <a:lnSpc>
                <a:spcPct val="105000"/>
              </a:lnSpc>
            </a:pPr>
            <a:endParaRPr lang="zh-CN" altLang="en-US" sz="2000" dirty="0">
              <a:sym typeface="Arial" panose="020B0604020202020204" pitchFamily="34" charset="0"/>
            </a:endParaRPr>
          </a:p>
          <a:p>
            <a:pPr lvl="2">
              <a:lnSpc>
                <a:spcPct val="105000"/>
              </a:lnSpc>
            </a:pPr>
            <a:endParaRPr lang="zh-CN" altLang="en-US" sz="2000" dirty="0">
              <a:sym typeface="Arial" panose="020B0604020202020204" pitchFamily="34" charset="0"/>
            </a:endParaRPr>
          </a:p>
          <a:p>
            <a:pPr lvl="2">
              <a:lnSpc>
                <a:spcPct val="105000"/>
              </a:lnSpc>
            </a:pPr>
            <a:endParaRPr lang="zh-CN" altLang="en-US" sz="2000" dirty="0">
              <a:sym typeface="Arial" panose="020B0604020202020204" pitchFamily="34" charset="0"/>
            </a:endParaRPr>
          </a:p>
        </p:txBody>
      </p:sp>
      <p:sp>
        <p:nvSpPr>
          <p:cNvPr id="36869" name="文本框 36868"/>
          <p:cNvSpPr txBox="1"/>
          <p:nvPr/>
        </p:nvSpPr>
        <p:spPr>
          <a:xfrm>
            <a:off x="2557463" y="2706370"/>
            <a:ext cx="5832475" cy="2835275"/>
          </a:xfrm>
          <a:prstGeom prst="rect">
            <a:avLst/>
          </a:prstGeom>
          <a:noFill/>
          <a:ln w="9525">
            <a:noFill/>
          </a:ln>
        </p:spPr>
        <p:txBody>
          <a:bodyPr vert="horz" wrap="square" anchor="t">
            <a:spAutoFit/>
          </a:bodyPr>
          <a:lstStyle/>
          <a:p>
            <a:pPr eaLnBrk="0" hangingPunct="0">
              <a:lnSpc>
                <a:spcPct val="125000"/>
              </a:lnSpc>
            </a:pPr>
            <a:r>
              <a:rPr lang="en-US" altLang="zh-CN" sz="2400" dirty="0">
                <a:solidFill>
                  <a:srgbClr val="FF0000"/>
                </a:solidFill>
                <a:latin typeface="Comic Sans MS" panose="030F0702030302020204" pitchFamily="2" charset="0"/>
                <a:ea typeface="微软雅黑" panose="020B0503020204020204" pitchFamily="34" charset="-122"/>
                <a:sym typeface="Arial" panose="020B0604020202020204" pitchFamily="34" charset="0"/>
              </a:rPr>
              <a:t> </a:t>
            </a:r>
            <a:r>
              <a:rPr lang="en-US" altLang="zh-CN" sz="2400" dirty="0">
                <a:latin typeface="Comic Sans MS" panose="030F0702030302020204" pitchFamily="2" charset="0"/>
                <a:ea typeface="微软雅黑" panose="020B0503020204020204" pitchFamily="34" charset="-122"/>
                <a:sym typeface="Arial" panose="020B0604020202020204" pitchFamily="34" charset="0"/>
              </a:rPr>
              <a:t>  </a:t>
            </a:r>
            <a:r>
              <a:rPr lang="en-US" altLang="zh-CN" sz="2400" dirty="0">
                <a:solidFill>
                  <a:srgbClr val="FF0000"/>
                </a:solidFill>
                <a:latin typeface="Comic Sans MS" panose="030F0702030302020204" pitchFamily="2" charset="0"/>
                <a:ea typeface="微软雅黑" panose="020B0503020204020204" pitchFamily="34" charset="-122"/>
                <a:sym typeface="Arial" panose="020B0604020202020204" pitchFamily="34" charset="0"/>
              </a:rPr>
              <a:t>void</a:t>
            </a:r>
            <a:r>
              <a:rPr lang="en-US" altLang="zh-CN" sz="2400" dirty="0">
                <a:solidFill>
                  <a:schemeClr val="accent2"/>
                </a:solidFill>
                <a:latin typeface="Comic Sans MS" panose="030F0702030302020204" pitchFamily="2" charset="0"/>
                <a:ea typeface="微软雅黑" panose="020B0503020204020204" pitchFamily="34" charset="-122"/>
                <a:sym typeface="Arial" panose="020B0604020202020204" pitchFamily="34" charset="0"/>
              </a:rPr>
              <a:t> </a:t>
            </a:r>
            <a:r>
              <a:rPr lang="en-US" altLang="zh-CN" sz="2400" dirty="0">
                <a:solidFill>
                  <a:srgbClr val="FF0000"/>
                </a:solidFill>
                <a:latin typeface="Comic Sans MS" panose="030F0702030302020204" pitchFamily="2" charset="0"/>
                <a:ea typeface="微软雅黑" panose="020B0503020204020204" pitchFamily="34" charset="-122"/>
                <a:sym typeface="Arial" panose="020B0604020202020204" pitchFamily="34" charset="0"/>
              </a:rPr>
              <a:t> </a:t>
            </a:r>
            <a:r>
              <a:rPr lang="zh-CN" altLang="en-US" sz="2400" dirty="0">
                <a:latin typeface="Comic Sans MS" panose="030F0702030302020204" pitchFamily="2" charset="0"/>
                <a:ea typeface="微软雅黑" panose="020B0503020204020204" pitchFamily="34" charset="-122"/>
                <a:sym typeface="Arial" panose="020B0604020202020204" pitchFamily="34" charset="0"/>
              </a:rPr>
              <a:t>函数名（形参表） </a:t>
            </a:r>
            <a:r>
              <a:rPr lang="en-US" altLang="zh-CN" sz="2400" dirty="0">
                <a:latin typeface="Comic Sans MS" panose="030F0702030302020204" pitchFamily="2" charset="0"/>
                <a:ea typeface="微软雅黑" panose="020B0503020204020204" pitchFamily="34" charset="-122"/>
                <a:sym typeface="Arial" panose="020B0604020202020204" pitchFamily="34" charset="0"/>
              </a:rPr>
              <a:t>/*</a:t>
            </a:r>
            <a:r>
              <a:rPr lang="zh-CN" altLang="en-US" sz="2400" dirty="0">
                <a:latin typeface="Comic Sans MS" panose="030F0702030302020204" pitchFamily="2" charset="0"/>
                <a:ea typeface="微软雅黑" panose="020B0503020204020204" pitchFamily="34" charset="-122"/>
                <a:sym typeface="Arial" panose="020B0604020202020204" pitchFamily="34" charset="0"/>
              </a:rPr>
              <a:t>函数首部</a:t>
            </a:r>
            <a:r>
              <a:rPr lang="en-US" altLang="zh-CN" sz="2400" dirty="0">
                <a:latin typeface="Comic Sans MS" panose="030F0702030302020204" pitchFamily="2" charset="0"/>
                <a:ea typeface="微软雅黑" panose="020B0503020204020204" pitchFamily="34" charset="-122"/>
                <a:sym typeface="Arial" panose="020B0604020202020204" pitchFamily="34" charset="0"/>
              </a:rPr>
              <a:t>*/</a:t>
            </a:r>
            <a:r>
              <a:rPr lang="zh-CN" altLang="en-US" sz="2400" dirty="0">
                <a:latin typeface="Comic Sans MS" panose="030F0702030302020204" pitchFamily="2" charset="0"/>
                <a:ea typeface="微软雅黑" panose="020B0503020204020204" pitchFamily="34" charset="-122"/>
                <a:sym typeface="Arial" panose="020B0604020202020204" pitchFamily="34" charset="0"/>
              </a:rPr>
              <a:t>　     </a:t>
            </a:r>
          </a:p>
          <a:p>
            <a:pPr eaLnBrk="0" hangingPunct="0">
              <a:lnSpc>
                <a:spcPct val="125000"/>
              </a:lnSpc>
            </a:pPr>
            <a:r>
              <a:rPr lang="zh-CN" altLang="en-US" sz="2400" dirty="0">
                <a:latin typeface="Comic Sans MS" panose="030F0702030302020204" pitchFamily="2" charset="0"/>
                <a:ea typeface="微软雅黑" panose="020B0503020204020204" pitchFamily="34" charset="-122"/>
                <a:sym typeface="Arial" panose="020B0604020202020204" pitchFamily="34" charset="0"/>
              </a:rPr>
              <a:t>    </a:t>
            </a:r>
            <a:r>
              <a:rPr lang="en-US" altLang="zh-CN" sz="2400" dirty="0">
                <a:latin typeface="Comic Sans MS" panose="030F0702030302020204" pitchFamily="2" charset="0"/>
                <a:ea typeface="微软雅黑" panose="020B0503020204020204" pitchFamily="34" charset="-122"/>
                <a:sym typeface="Arial" panose="020B0604020202020204" pitchFamily="34" charset="0"/>
              </a:rPr>
              <a:t>{      /* </a:t>
            </a:r>
            <a:r>
              <a:rPr lang="zh-CN" altLang="en-US" sz="2400" dirty="0">
                <a:latin typeface="Comic Sans MS" panose="030F0702030302020204" pitchFamily="2" charset="0"/>
                <a:ea typeface="微软雅黑" panose="020B0503020204020204" pitchFamily="34" charset="-122"/>
                <a:sym typeface="Arial" panose="020B0604020202020204" pitchFamily="34" charset="0"/>
              </a:rPr>
              <a:t>函数体 </a:t>
            </a:r>
            <a:r>
              <a:rPr lang="en-US" altLang="zh-CN" sz="2400" dirty="0">
                <a:latin typeface="Comic Sans MS" panose="030F0702030302020204" pitchFamily="2" charset="0"/>
                <a:ea typeface="微软雅黑" panose="020B0503020204020204" pitchFamily="34" charset="-122"/>
                <a:sym typeface="Arial" panose="020B0604020202020204" pitchFamily="34" charset="0"/>
              </a:rPr>
              <a:t>*/</a:t>
            </a:r>
            <a:br>
              <a:rPr lang="en-US" altLang="zh-CN" sz="2400" dirty="0">
                <a:latin typeface="Comic Sans MS" panose="030F0702030302020204" pitchFamily="2" charset="0"/>
                <a:ea typeface="微软雅黑" panose="020B0503020204020204" pitchFamily="34" charset="-122"/>
                <a:sym typeface="Arial" panose="020B0604020202020204" pitchFamily="34" charset="0"/>
              </a:rPr>
            </a:br>
            <a:r>
              <a:rPr lang="en-US" altLang="zh-CN" sz="2400" dirty="0">
                <a:latin typeface="Comic Sans MS" panose="030F0702030302020204" pitchFamily="2" charset="0"/>
                <a:ea typeface="微软雅黑" panose="020B0503020204020204" pitchFamily="34" charset="-122"/>
                <a:sym typeface="Arial" panose="020B0604020202020204" pitchFamily="34" charset="0"/>
              </a:rPr>
              <a:t>           </a:t>
            </a:r>
            <a:r>
              <a:rPr lang="zh-CN" altLang="en-US" sz="2400" dirty="0">
                <a:latin typeface="Comic Sans MS" panose="030F0702030302020204" pitchFamily="2" charset="0"/>
                <a:ea typeface="微软雅黑" panose="020B0503020204020204" pitchFamily="34" charset="-122"/>
                <a:sym typeface="Arial" panose="020B0604020202020204" pitchFamily="34" charset="0"/>
              </a:rPr>
              <a:t>说明语句 　　</a:t>
            </a:r>
          </a:p>
          <a:p>
            <a:pPr eaLnBrk="0" hangingPunct="0">
              <a:lnSpc>
                <a:spcPct val="125000"/>
              </a:lnSpc>
            </a:pPr>
            <a:r>
              <a:rPr lang="zh-CN" altLang="en-US" sz="2400" dirty="0">
                <a:latin typeface="Comic Sans MS" panose="030F0702030302020204" pitchFamily="2" charset="0"/>
                <a:ea typeface="微软雅黑" panose="020B0503020204020204" pitchFamily="34" charset="-122"/>
                <a:sym typeface="Arial" panose="020B0604020202020204" pitchFamily="34" charset="0"/>
              </a:rPr>
              <a:t>           执行语句</a:t>
            </a:r>
          </a:p>
          <a:p>
            <a:pPr eaLnBrk="0" hangingPunct="0">
              <a:lnSpc>
                <a:spcPct val="125000"/>
              </a:lnSpc>
            </a:pPr>
            <a:r>
              <a:rPr lang="zh-CN" altLang="en-US" sz="2400" dirty="0">
                <a:latin typeface="Comic Sans MS" panose="030F0702030302020204" pitchFamily="2" charset="0"/>
                <a:ea typeface="微软雅黑" panose="020B0503020204020204" pitchFamily="34" charset="-122"/>
                <a:sym typeface="Arial" panose="020B0604020202020204" pitchFamily="34" charset="0"/>
              </a:rPr>
              <a:t>           </a:t>
            </a:r>
            <a:r>
              <a:rPr lang="en-US" altLang="zh-CN" sz="2400" dirty="0">
                <a:latin typeface="Comic Sans MS" panose="030F0702030302020204" pitchFamily="2" charset="0"/>
                <a:ea typeface="微软雅黑" panose="020B0503020204020204" pitchFamily="34" charset="-122"/>
                <a:sym typeface="Arial" panose="020B0604020202020204" pitchFamily="34" charset="0"/>
              </a:rPr>
              <a:t>[ return</a:t>
            </a:r>
            <a:r>
              <a:rPr lang="zh-CN" altLang="en-US" sz="2400" dirty="0">
                <a:latin typeface="Comic Sans MS" panose="030F0702030302020204" pitchFamily="2" charset="0"/>
                <a:ea typeface="微软雅黑" panose="020B0503020204020204" pitchFamily="34" charset="-122"/>
                <a:sym typeface="Arial" panose="020B0604020202020204" pitchFamily="34" charset="0"/>
              </a:rPr>
              <a:t>；</a:t>
            </a:r>
            <a:r>
              <a:rPr lang="en-US" altLang="zh-CN" sz="2400" dirty="0">
                <a:latin typeface="Comic Sans MS" panose="030F0702030302020204" pitchFamily="2" charset="0"/>
                <a:ea typeface="微软雅黑" panose="020B0503020204020204" pitchFamily="34" charset="-122"/>
                <a:sym typeface="Arial" panose="020B0604020202020204" pitchFamily="34" charset="0"/>
              </a:rPr>
              <a:t>] </a:t>
            </a:r>
            <a:br>
              <a:rPr lang="en-US" altLang="zh-CN" sz="2400" dirty="0">
                <a:latin typeface="Comic Sans MS" panose="030F0702030302020204" pitchFamily="2" charset="0"/>
                <a:ea typeface="微软雅黑" panose="020B0503020204020204" pitchFamily="34" charset="-122"/>
                <a:sym typeface="Arial" panose="020B0604020202020204" pitchFamily="34" charset="0"/>
              </a:rPr>
            </a:br>
            <a:r>
              <a:rPr lang="zh-CN" altLang="en-US" sz="2400" dirty="0">
                <a:latin typeface="Comic Sans MS" panose="030F0702030302020204" pitchFamily="2" charset="0"/>
                <a:ea typeface="微软雅黑" panose="020B0503020204020204" pitchFamily="34" charset="-122"/>
                <a:sym typeface="Arial" panose="020B0604020202020204" pitchFamily="34" charset="0"/>
              </a:rPr>
              <a:t>　      </a:t>
            </a:r>
            <a:r>
              <a:rPr lang="en-US" altLang="zh-CN" sz="2400" dirty="0">
                <a:latin typeface="Comic Sans MS" panose="030F0702030302020204" pitchFamily="2" charset="0"/>
                <a:ea typeface="微软雅黑" panose="020B0503020204020204" pitchFamily="34" charset="-122"/>
                <a:sym typeface="Arial" panose="020B0604020202020204" pitchFamily="34" charset="0"/>
              </a:rPr>
              <a:t>}</a:t>
            </a:r>
          </a:p>
        </p:txBody>
      </p:sp>
      <p:sp>
        <p:nvSpPr>
          <p:cNvPr id="2" name="矩形 1"/>
          <p:cNvSpPr/>
          <p:nvPr userDrawn="1"/>
        </p:nvSpPr>
        <p:spPr>
          <a:xfrm>
            <a:off x="508635" y="337185"/>
            <a:ext cx="7879715" cy="768350"/>
          </a:xfrm>
          <a:prstGeom prst="rect">
            <a:avLst/>
          </a:prstGeom>
        </p:spPr>
        <p:txBody>
          <a:bodyPr vert="horz" wrap="square" rtlCol="0" anchor="ctr">
            <a:normAutofit fontScale="97500"/>
          </a:bodyPr>
          <a:lstStyle/>
          <a:p>
            <a:pPr lvl="0" algn="l"/>
            <a:r>
              <a:rPr lang="en-US" altLang="zh-CN" sz="4400" dirty="0">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cs typeface="+mj-cs"/>
                <a:sym typeface="+mn-ea"/>
              </a:rPr>
              <a:t>7.2</a:t>
            </a:r>
            <a:r>
              <a:rPr lang="zh-CN" altLang="en-US" sz="4400" dirty="0">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cs typeface="+mj-cs"/>
                <a:sym typeface="+mn-ea"/>
              </a:rPr>
              <a:t> 函数定义</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8914" name="文本占位符 38913"/>
          <p:cNvSpPr>
            <a:spLocks noGrp="1"/>
          </p:cNvSpPr>
          <p:nvPr>
            <p:ph type="body" sz="half" idx="1"/>
          </p:nvPr>
        </p:nvSpPr>
        <p:spPr>
          <a:xfrm>
            <a:off x="469900" y="1558290"/>
            <a:ext cx="7991475" cy="4752975"/>
          </a:xfrm>
        </p:spPr>
        <p:txBody>
          <a:bodyPr vert="horz" wrap="square" anchor="t"/>
          <a:lstStyle/>
          <a:p>
            <a:pPr>
              <a:lnSpc>
                <a:spcPct val="115000"/>
              </a:lnSpc>
            </a:pPr>
            <a:r>
              <a:rPr lang="zh-CN" altLang="en-US" dirty="0">
                <a:sym typeface="Arial" panose="020B0604020202020204" pitchFamily="34" charset="0"/>
              </a:rPr>
              <a:t>void类型函数</a:t>
            </a:r>
          </a:p>
          <a:p>
            <a:pPr lvl="1">
              <a:lnSpc>
                <a:spcPct val="115000"/>
              </a:lnSpc>
            </a:pPr>
            <a:r>
              <a:rPr lang="zh-CN" altLang="en-US" sz="2700" dirty="0">
                <a:sym typeface="Arial" panose="020B0604020202020204" pitchFamily="34" charset="0"/>
              </a:rPr>
              <a:t>使用要点</a:t>
            </a:r>
          </a:p>
          <a:p>
            <a:pPr lvl="2">
              <a:lnSpc>
                <a:spcPct val="115000"/>
              </a:lnSpc>
            </a:pPr>
            <a:r>
              <a:rPr lang="zh-CN" altLang="en-US" sz="2800" dirty="0">
                <a:sym typeface="Arial" panose="020B0604020202020204" pitchFamily="34" charset="0"/>
              </a:rPr>
              <a:t>void类型函数可省略return</a:t>
            </a:r>
          </a:p>
          <a:p>
            <a:pPr lvl="3">
              <a:lnSpc>
                <a:spcPct val="115000"/>
              </a:lnSpc>
            </a:pPr>
            <a:r>
              <a:rPr lang="zh-CN" altLang="en-US" dirty="0"/>
              <a:t>执行到"}"结束</a:t>
            </a:r>
          </a:p>
          <a:p>
            <a:pPr lvl="3">
              <a:lnSpc>
                <a:spcPct val="115000"/>
              </a:lnSpc>
            </a:pPr>
            <a:r>
              <a:rPr lang="zh-CN" altLang="en-US" dirty="0"/>
              <a:t>若有rerurn，也只能是rerurn；</a:t>
            </a:r>
            <a:r>
              <a:rPr lang="zh-CN" altLang="en-US" dirty="0">
                <a:sym typeface="+mn-ea"/>
              </a:rPr>
              <a:t>语句</a:t>
            </a:r>
            <a:r>
              <a:rPr lang="zh-CN" altLang="en-US" dirty="0"/>
              <a:t>形式</a:t>
            </a:r>
          </a:p>
          <a:p>
            <a:pPr lvl="2">
              <a:lnSpc>
                <a:spcPct val="115000"/>
              </a:lnSpc>
            </a:pPr>
            <a:endParaRPr lang="zh-CN" altLang="en-US" dirty="0">
              <a:sym typeface="Arial" panose="020B0604020202020204" pitchFamily="34" charset="0"/>
            </a:endParaRPr>
          </a:p>
        </p:txBody>
      </p:sp>
      <p:sp>
        <p:nvSpPr>
          <p:cNvPr id="38917" name="文本框 38916"/>
          <p:cNvSpPr txBox="1"/>
          <p:nvPr/>
        </p:nvSpPr>
        <p:spPr>
          <a:xfrm>
            <a:off x="4356100" y="1050290"/>
            <a:ext cx="4429125" cy="1930400"/>
          </a:xfrm>
          <a:prstGeom prst="rect">
            <a:avLst/>
          </a:prstGeom>
          <a:solidFill>
            <a:schemeClr val="bg1">
              <a:alpha val="100000"/>
            </a:schemeClr>
          </a:solidFill>
          <a:ln w="9525" cap="flat" cmpd="sng">
            <a:solidFill>
              <a:schemeClr val="accent1">
                <a:lumMod val="40000"/>
                <a:lumOff val="60000"/>
              </a:schemeClr>
            </a:solidFill>
            <a:prstDash val="solid"/>
            <a:bevel/>
            <a:headEnd type="none" w="med" len="med"/>
            <a:tailEnd type="none" w="med" len="med"/>
          </a:ln>
          <a:effectLst>
            <a:outerShdw blurRad="50800" dist="38100" dir="2700000" algn="tl" rotWithShape="0">
              <a:prstClr val="black">
                <a:alpha val="40000"/>
              </a:prstClr>
            </a:outerShdw>
          </a:effectLst>
        </p:spPr>
        <p:txBody>
          <a:bodyPr vert="horz" wrap="square" anchor="t">
            <a:spAutoFit/>
          </a:bodyPr>
          <a:lstStyle/>
          <a:p>
            <a:pPr eaLnBrk="0" hangingPunct="0"/>
            <a:r>
              <a:rPr lang="en-US" altLang="zh-CN">
                <a:solidFill>
                  <a:srgbClr val="FF0000"/>
                </a:solidFill>
                <a:latin typeface="Comic Sans MS" panose="030F0702030302020204" pitchFamily="2" charset="0"/>
                <a:ea typeface="微软雅黑" panose="020B0503020204020204" pitchFamily="34" charset="-122"/>
              </a:rPr>
              <a:t>   void</a:t>
            </a:r>
            <a:r>
              <a:rPr lang="en-US" altLang="zh-CN">
                <a:latin typeface="Comic Sans MS" panose="030F0702030302020204" pitchFamily="2" charset="0"/>
                <a:ea typeface="微软雅黑" panose="020B0503020204020204" pitchFamily="34" charset="-122"/>
              </a:rPr>
              <a:t>    </a:t>
            </a:r>
            <a:r>
              <a:rPr lang="zh-CN" altLang="en-US">
                <a:latin typeface="Comic Sans MS" panose="030F0702030302020204" pitchFamily="2" charset="0"/>
                <a:ea typeface="微软雅黑" panose="020B0503020204020204" pitchFamily="34" charset="-122"/>
              </a:rPr>
              <a:t>函数名（形参表说明） 　     </a:t>
            </a:r>
          </a:p>
          <a:p>
            <a:pPr eaLnBrk="0" hangingPunct="0"/>
            <a:r>
              <a:rPr lang="zh-CN" altLang="en-US">
                <a:latin typeface="Comic Sans MS" panose="030F0702030302020204" pitchFamily="2" charset="0"/>
                <a:ea typeface="微软雅黑" panose="020B0503020204020204" pitchFamily="34" charset="-122"/>
              </a:rPr>
              <a:t>    </a:t>
            </a:r>
            <a:r>
              <a:rPr lang="en-US" altLang="zh-CN">
                <a:latin typeface="Comic Sans MS" panose="030F0702030302020204" pitchFamily="2" charset="0"/>
                <a:ea typeface="微软雅黑" panose="020B0503020204020204" pitchFamily="34" charset="-122"/>
              </a:rPr>
              <a:t>{      /* </a:t>
            </a:r>
            <a:r>
              <a:rPr lang="zh-CN" altLang="en-US">
                <a:latin typeface="Comic Sans MS" panose="030F0702030302020204" pitchFamily="2" charset="0"/>
                <a:ea typeface="微软雅黑" panose="020B0503020204020204" pitchFamily="34" charset="-122"/>
              </a:rPr>
              <a:t>函数体 </a:t>
            </a:r>
            <a:r>
              <a:rPr lang="en-US" altLang="zh-CN">
                <a:latin typeface="Comic Sans MS" panose="030F0702030302020204" pitchFamily="2" charset="0"/>
                <a:ea typeface="微软雅黑" panose="020B0503020204020204" pitchFamily="34" charset="-122"/>
              </a:rPr>
              <a:t>*/</a:t>
            </a:r>
            <a:br>
              <a:rPr lang="en-US" altLang="zh-CN">
                <a:latin typeface="Comic Sans MS" panose="030F0702030302020204" pitchFamily="2" charset="0"/>
                <a:ea typeface="微软雅黑" panose="020B0503020204020204" pitchFamily="34" charset="-122"/>
              </a:rPr>
            </a:br>
            <a:r>
              <a:rPr lang="en-US" altLang="zh-CN">
                <a:latin typeface="Comic Sans MS" panose="030F0702030302020204" pitchFamily="2" charset="0"/>
                <a:ea typeface="微软雅黑" panose="020B0503020204020204" pitchFamily="34" charset="-122"/>
              </a:rPr>
              <a:t>           </a:t>
            </a:r>
            <a:r>
              <a:rPr lang="zh-CN" altLang="en-US">
                <a:latin typeface="Comic Sans MS" panose="030F0702030302020204" pitchFamily="2" charset="0"/>
                <a:ea typeface="微软雅黑" panose="020B0503020204020204" pitchFamily="34" charset="-122"/>
              </a:rPr>
              <a:t>说明语句 　　</a:t>
            </a:r>
          </a:p>
          <a:p>
            <a:pPr eaLnBrk="0" hangingPunct="0"/>
            <a:r>
              <a:rPr lang="zh-CN" altLang="en-US">
                <a:latin typeface="Comic Sans MS" panose="030F0702030302020204" pitchFamily="2" charset="0"/>
                <a:ea typeface="微软雅黑" panose="020B0503020204020204" pitchFamily="34" charset="-122"/>
              </a:rPr>
              <a:t>           执行语句</a:t>
            </a:r>
          </a:p>
          <a:p>
            <a:pPr eaLnBrk="0" hangingPunct="0"/>
            <a:r>
              <a:rPr lang="zh-CN" altLang="en-US">
                <a:latin typeface="Comic Sans MS" panose="030F0702030302020204" pitchFamily="2" charset="0"/>
                <a:ea typeface="微软雅黑" panose="020B0503020204020204" pitchFamily="34" charset="-122"/>
              </a:rPr>
              <a:t>           </a:t>
            </a:r>
            <a:r>
              <a:rPr lang="en-US" altLang="zh-CN">
                <a:latin typeface="Comic Sans MS" panose="030F0702030302020204" pitchFamily="2" charset="0"/>
                <a:ea typeface="微软雅黑" panose="020B0503020204020204" pitchFamily="34" charset="-122"/>
              </a:rPr>
              <a:t>[ </a:t>
            </a:r>
            <a:r>
              <a:rPr lang="en-US" altLang="zh-CN">
                <a:solidFill>
                  <a:srgbClr val="FF0000"/>
                </a:solidFill>
                <a:latin typeface="Comic Sans MS" panose="030F0702030302020204" pitchFamily="2" charset="0"/>
                <a:ea typeface="微软雅黑" panose="020B0503020204020204" pitchFamily="34" charset="-122"/>
              </a:rPr>
              <a:t>return</a:t>
            </a:r>
            <a:r>
              <a:rPr lang="zh-CN" altLang="en-US">
                <a:solidFill>
                  <a:srgbClr val="FF0000"/>
                </a:solidFill>
                <a:latin typeface="Comic Sans MS" panose="030F0702030302020204" pitchFamily="2" charset="0"/>
                <a:ea typeface="微软雅黑" panose="020B0503020204020204" pitchFamily="34" charset="-122"/>
              </a:rPr>
              <a:t>；</a:t>
            </a:r>
            <a:r>
              <a:rPr lang="en-US" altLang="zh-CN">
                <a:latin typeface="Comic Sans MS" panose="030F0702030302020204" pitchFamily="2" charset="0"/>
                <a:ea typeface="微软雅黑" panose="020B0503020204020204" pitchFamily="34" charset="-122"/>
              </a:rPr>
              <a:t>] </a:t>
            </a:r>
            <a:br>
              <a:rPr lang="en-US" altLang="zh-CN">
                <a:latin typeface="Comic Sans MS" panose="030F0702030302020204" pitchFamily="2" charset="0"/>
                <a:ea typeface="微软雅黑" panose="020B0503020204020204" pitchFamily="34" charset="-122"/>
              </a:rPr>
            </a:br>
            <a:r>
              <a:rPr lang="zh-CN" altLang="en-US">
                <a:latin typeface="Comic Sans MS" panose="030F0702030302020204" pitchFamily="2" charset="0"/>
                <a:ea typeface="微软雅黑" panose="020B0503020204020204" pitchFamily="34" charset="-122"/>
              </a:rPr>
              <a:t>　      </a:t>
            </a:r>
            <a:r>
              <a:rPr lang="en-US" altLang="zh-CN">
                <a:latin typeface="Comic Sans MS" panose="030F0702030302020204" pitchFamily="2" charset="0"/>
                <a:ea typeface="微软雅黑" panose="020B0503020204020204" pitchFamily="34" charset="-122"/>
              </a:rPr>
              <a:t>}</a:t>
            </a:r>
          </a:p>
        </p:txBody>
      </p:sp>
      <p:sp>
        <p:nvSpPr>
          <p:cNvPr id="2" name="矩形 1"/>
          <p:cNvSpPr/>
          <p:nvPr userDrawn="1"/>
        </p:nvSpPr>
        <p:spPr>
          <a:xfrm>
            <a:off x="508635" y="337185"/>
            <a:ext cx="7879715" cy="768350"/>
          </a:xfrm>
          <a:prstGeom prst="rect">
            <a:avLst/>
          </a:prstGeom>
        </p:spPr>
        <p:txBody>
          <a:bodyPr vert="horz" wrap="square" rtlCol="0" anchor="ctr">
            <a:normAutofit fontScale="97500"/>
          </a:bodyPr>
          <a:lstStyle/>
          <a:p>
            <a:pPr lvl="0" algn="l"/>
            <a:r>
              <a:rPr lang="en-US" altLang="zh-CN" sz="4400" dirty="0">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cs typeface="+mj-cs"/>
                <a:sym typeface="+mn-ea"/>
              </a:rPr>
              <a:t>7.2</a:t>
            </a:r>
            <a:r>
              <a:rPr lang="zh-CN" altLang="en-US" sz="4400" dirty="0">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cs typeface="+mj-cs"/>
                <a:sym typeface="+mn-ea"/>
              </a:rPr>
              <a:t> 函数定义</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9938" name="文本占位符 39937"/>
          <p:cNvSpPr>
            <a:spLocks noGrp="1"/>
          </p:cNvSpPr>
          <p:nvPr>
            <p:ph type="body" sz="half" idx="1"/>
          </p:nvPr>
        </p:nvSpPr>
        <p:spPr>
          <a:xfrm>
            <a:off x="541655" y="1558290"/>
            <a:ext cx="7991475" cy="4752975"/>
          </a:xfrm>
        </p:spPr>
        <p:txBody>
          <a:bodyPr vert="horz" wrap="square" anchor="t"/>
          <a:lstStyle/>
          <a:p>
            <a:pPr>
              <a:lnSpc>
                <a:spcPct val="115000"/>
              </a:lnSpc>
            </a:pPr>
            <a:r>
              <a:rPr lang="zh-CN" altLang="en-US" dirty="0">
                <a:sym typeface="Arial" panose="020B0604020202020204" pitchFamily="34" charset="0"/>
              </a:rPr>
              <a:t>void类型函数</a:t>
            </a:r>
          </a:p>
          <a:p>
            <a:pPr lvl="1">
              <a:lnSpc>
                <a:spcPct val="115000"/>
              </a:lnSpc>
            </a:pPr>
            <a:endParaRPr lang="en-US" altLang="zh-CN" dirty="0">
              <a:sym typeface="Arial" panose="020B0604020202020204" pitchFamily="34" charset="0"/>
            </a:endParaRPr>
          </a:p>
          <a:p>
            <a:pPr lvl="1">
              <a:lnSpc>
                <a:spcPct val="115000"/>
              </a:lnSpc>
            </a:pPr>
            <a:r>
              <a:rPr lang="zh-CN" altLang="en-US" dirty="0">
                <a:sym typeface="Arial" panose="020B0604020202020204" pitchFamily="34" charset="0"/>
              </a:rPr>
              <a:t>void类型函数与其它类型函数的区别</a:t>
            </a:r>
          </a:p>
          <a:p>
            <a:pPr lvl="2"/>
            <a:r>
              <a:rPr lang="zh-CN" altLang="en-US" dirty="0">
                <a:sym typeface="Arial" panose="020B0604020202020204" pitchFamily="34" charset="0"/>
              </a:rPr>
              <a:t>有返回值的函数可以将函数调用放在表达式的中间，返回值将参与计算</a:t>
            </a:r>
          </a:p>
          <a:p>
            <a:pPr lvl="2"/>
            <a:r>
              <a:rPr lang="zh-CN" altLang="en-US" dirty="0">
                <a:sym typeface="Arial" panose="020B0604020202020204" pitchFamily="34" charset="0"/>
              </a:rPr>
              <a:t>试图令void的函数返回一个值会导致语法错误</a:t>
            </a:r>
          </a:p>
        </p:txBody>
      </p:sp>
      <p:sp>
        <p:nvSpPr>
          <p:cNvPr id="2" name="矩形 1"/>
          <p:cNvSpPr/>
          <p:nvPr userDrawn="1"/>
        </p:nvSpPr>
        <p:spPr>
          <a:xfrm>
            <a:off x="508635" y="337185"/>
            <a:ext cx="7879715" cy="768350"/>
          </a:xfrm>
          <a:prstGeom prst="rect">
            <a:avLst/>
          </a:prstGeom>
        </p:spPr>
        <p:txBody>
          <a:bodyPr vert="horz" wrap="square" rtlCol="0" anchor="ctr">
            <a:normAutofit fontScale="97500"/>
          </a:bodyPr>
          <a:lstStyle/>
          <a:p>
            <a:pPr lvl="0" algn="l"/>
            <a:r>
              <a:rPr lang="en-US" altLang="zh-CN" sz="4400" dirty="0">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cs typeface="+mj-cs"/>
                <a:sym typeface="+mn-ea"/>
              </a:rPr>
              <a:t>7.2</a:t>
            </a:r>
            <a:r>
              <a:rPr lang="zh-CN" altLang="en-US" sz="4400" dirty="0">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cs typeface="+mj-cs"/>
                <a:sym typeface="+mn-ea"/>
              </a:rPr>
              <a:t> 函数定义</a:t>
            </a:r>
          </a:p>
        </p:txBody>
      </p:sp>
      <p:sp>
        <p:nvSpPr>
          <p:cNvPr id="5" name="文本框 4"/>
          <p:cNvSpPr txBox="1"/>
          <p:nvPr/>
        </p:nvSpPr>
        <p:spPr>
          <a:xfrm>
            <a:off x="4356100" y="1050290"/>
            <a:ext cx="4429125" cy="1930400"/>
          </a:xfrm>
          <a:prstGeom prst="rect">
            <a:avLst/>
          </a:prstGeom>
          <a:solidFill>
            <a:schemeClr val="bg1">
              <a:alpha val="100000"/>
            </a:schemeClr>
          </a:solidFill>
          <a:ln w="9525" cap="flat" cmpd="sng">
            <a:solidFill>
              <a:schemeClr val="accent1">
                <a:lumMod val="40000"/>
                <a:lumOff val="60000"/>
              </a:schemeClr>
            </a:solidFill>
            <a:prstDash val="solid"/>
            <a:bevel/>
            <a:headEnd type="none" w="med" len="med"/>
            <a:tailEnd type="none" w="med" len="med"/>
          </a:ln>
          <a:effectLst>
            <a:outerShdw blurRad="50800" dist="38100" dir="2700000" algn="tl" rotWithShape="0">
              <a:prstClr val="black">
                <a:alpha val="40000"/>
              </a:prstClr>
            </a:outerShdw>
          </a:effectLst>
        </p:spPr>
        <p:txBody>
          <a:bodyPr vert="horz" wrap="square" anchor="t">
            <a:spAutoFit/>
          </a:bodyPr>
          <a:lstStyle/>
          <a:p>
            <a:pPr eaLnBrk="0" hangingPunct="0"/>
            <a:r>
              <a:rPr lang="en-US" altLang="zh-CN">
                <a:solidFill>
                  <a:srgbClr val="FF0000"/>
                </a:solidFill>
                <a:latin typeface="Comic Sans MS" panose="030F0702030302020204" pitchFamily="2" charset="0"/>
                <a:ea typeface="微软雅黑" panose="020B0503020204020204" pitchFamily="34" charset="-122"/>
              </a:rPr>
              <a:t>   void</a:t>
            </a:r>
            <a:r>
              <a:rPr lang="en-US" altLang="zh-CN">
                <a:latin typeface="Comic Sans MS" panose="030F0702030302020204" pitchFamily="2" charset="0"/>
                <a:ea typeface="微软雅黑" panose="020B0503020204020204" pitchFamily="34" charset="-122"/>
              </a:rPr>
              <a:t>    </a:t>
            </a:r>
            <a:r>
              <a:rPr lang="zh-CN" altLang="en-US">
                <a:latin typeface="Comic Sans MS" panose="030F0702030302020204" pitchFamily="2" charset="0"/>
                <a:ea typeface="微软雅黑" panose="020B0503020204020204" pitchFamily="34" charset="-122"/>
              </a:rPr>
              <a:t>函数名（形参表说明） 　     </a:t>
            </a:r>
          </a:p>
          <a:p>
            <a:pPr eaLnBrk="0" hangingPunct="0"/>
            <a:r>
              <a:rPr lang="zh-CN" altLang="en-US">
                <a:latin typeface="Comic Sans MS" panose="030F0702030302020204" pitchFamily="2" charset="0"/>
                <a:ea typeface="微软雅黑" panose="020B0503020204020204" pitchFamily="34" charset="-122"/>
              </a:rPr>
              <a:t>    </a:t>
            </a:r>
            <a:r>
              <a:rPr lang="en-US" altLang="zh-CN">
                <a:latin typeface="Comic Sans MS" panose="030F0702030302020204" pitchFamily="2" charset="0"/>
                <a:ea typeface="微软雅黑" panose="020B0503020204020204" pitchFamily="34" charset="-122"/>
              </a:rPr>
              <a:t>{      /* </a:t>
            </a:r>
            <a:r>
              <a:rPr lang="zh-CN" altLang="en-US">
                <a:latin typeface="Comic Sans MS" panose="030F0702030302020204" pitchFamily="2" charset="0"/>
                <a:ea typeface="微软雅黑" panose="020B0503020204020204" pitchFamily="34" charset="-122"/>
              </a:rPr>
              <a:t>函数体 </a:t>
            </a:r>
            <a:r>
              <a:rPr lang="en-US" altLang="zh-CN">
                <a:latin typeface="Comic Sans MS" panose="030F0702030302020204" pitchFamily="2" charset="0"/>
                <a:ea typeface="微软雅黑" panose="020B0503020204020204" pitchFamily="34" charset="-122"/>
              </a:rPr>
              <a:t>*/</a:t>
            </a:r>
            <a:br>
              <a:rPr lang="en-US" altLang="zh-CN">
                <a:latin typeface="Comic Sans MS" panose="030F0702030302020204" pitchFamily="2" charset="0"/>
                <a:ea typeface="微软雅黑" panose="020B0503020204020204" pitchFamily="34" charset="-122"/>
              </a:rPr>
            </a:br>
            <a:r>
              <a:rPr lang="en-US" altLang="zh-CN">
                <a:latin typeface="Comic Sans MS" panose="030F0702030302020204" pitchFamily="2" charset="0"/>
                <a:ea typeface="微软雅黑" panose="020B0503020204020204" pitchFamily="34" charset="-122"/>
              </a:rPr>
              <a:t>           </a:t>
            </a:r>
            <a:r>
              <a:rPr lang="zh-CN" altLang="en-US">
                <a:latin typeface="Comic Sans MS" panose="030F0702030302020204" pitchFamily="2" charset="0"/>
                <a:ea typeface="微软雅黑" panose="020B0503020204020204" pitchFamily="34" charset="-122"/>
              </a:rPr>
              <a:t>说明语句 　　</a:t>
            </a:r>
          </a:p>
          <a:p>
            <a:pPr eaLnBrk="0" hangingPunct="0"/>
            <a:r>
              <a:rPr lang="zh-CN" altLang="en-US">
                <a:latin typeface="Comic Sans MS" panose="030F0702030302020204" pitchFamily="2" charset="0"/>
                <a:ea typeface="微软雅黑" panose="020B0503020204020204" pitchFamily="34" charset="-122"/>
              </a:rPr>
              <a:t>           执行语句</a:t>
            </a:r>
          </a:p>
          <a:p>
            <a:pPr eaLnBrk="0" hangingPunct="0"/>
            <a:r>
              <a:rPr lang="zh-CN" altLang="en-US">
                <a:latin typeface="Comic Sans MS" panose="030F0702030302020204" pitchFamily="2" charset="0"/>
                <a:ea typeface="微软雅黑" panose="020B0503020204020204" pitchFamily="34" charset="-122"/>
              </a:rPr>
              <a:t>           </a:t>
            </a:r>
            <a:r>
              <a:rPr lang="en-US" altLang="zh-CN">
                <a:latin typeface="Comic Sans MS" panose="030F0702030302020204" pitchFamily="2" charset="0"/>
                <a:ea typeface="微软雅黑" panose="020B0503020204020204" pitchFamily="34" charset="-122"/>
              </a:rPr>
              <a:t>[ </a:t>
            </a:r>
            <a:r>
              <a:rPr lang="en-US" altLang="zh-CN">
                <a:solidFill>
                  <a:srgbClr val="FF0000"/>
                </a:solidFill>
                <a:latin typeface="Comic Sans MS" panose="030F0702030302020204" pitchFamily="2" charset="0"/>
                <a:ea typeface="微软雅黑" panose="020B0503020204020204" pitchFamily="34" charset="-122"/>
              </a:rPr>
              <a:t>return</a:t>
            </a:r>
            <a:r>
              <a:rPr lang="zh-CN" altLang="en-US">
                <a:solidFill>
                  <a:srgbClr val="FF0000"/>
                </a:solidFill>
                <a:latin typeface="Comic Sans MS" panose="030F0702030302020204" pitchFamily="2" charset="0"/>
                <a:ea typeface="微软雅黑" panose="020B0503020204020204" pitchFamily="34" charset="-122"/>
              </a:rPr>
              <a:t>；</a:t>
            </a:r>
            <a:r>
              <a:rPr lang="en-US" altLang="zh-CN">
                <a:latin typeface="Comic Sans MS" panose="030F0702030302020204" pitchFamily="2" charset="0"/>
                <a:ea typeface="微软雅黑" panose="020B0503020204020204" pitchFamily="34" charset="-122"/>
              </a:rPr>
              <a:t>] </a:t>
            </a:r>
            <a:br>
              <a:rPr lang="en-US" altLang="zh-CN">
                <a:latin typeface="Comic Sans MS" panose="030F0702030302020204" pitchFamily="2" charset="0"/>
                <a:ea typeface="微软雅黑" panose="020B0503020204020204" pitchFamily="34" charset="-122"/>
              </a:rPr>
            </a:br>
            <a:r>
              <a:rPr lang="zh-CN" altLang="en-US">
                <a:latin typeface="Comic Sans MS" panose="030F0702030302020204" pitchFamily="2" charset="0"/>
                <a:ea typeface="微软雅黑" panose="020B0503020204020204" pitchFamily="34" charset="-122"/>
              </a:rPr>
              <a:t>　      </a:t>
            </a:r>
            <a:r>
              <a:rPr lang="en-US" altLang="zh-CN">
                <a:latin typeface="Comic Sans MS" panose="030F0702030302020204" pitchFamily="2" charset="0"/>
                <a:ea typeface="微软雅黑" panose="020B0503020204020204" pitchFamily="34" charset="-122"/>
              </a:rPr>
              <a: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1986" name="文本占位符 41985"/>
          <p:cNvSpPr>
            <a:spLocks noGrp="1"/>
          </p:cNvSpPr>
          <p:nvPr>
            <p:ph type="body" sz="half" idx="1"/>
          </p:nvPr>
        </p:nvSpPr>
        <p:spPr>
          <a:xfrm>
            <a:off x="471488" y="908720"/>
            <a:ext cx="7847012" cy="4752975"/>
          </a:xfrm>
        </p:spPr>
        <p:txBody>
          <a:bodyPr vert="horz" wrap="square" anchor="t"/>
          <a:lstStyle/>
          <a:p>
            <a:pPr>
              <a:lnSpc>
                <a:spcPct val="115000"/>
              </a:lnSpc>
            </a:pPr>
            <a:r>
              <a:rPr lang="zh-CN" altLang="en-US" dirty="0">
                <a:sym typeface="Arial" panose="020B0604020202020204" pitchFamily="34" charset="0"/>
              </a:rPr>
              <a:t>void类型函数</a:t>
            </a:r>
          </a:p>
          <a:p>
            <a:pPr lvl="1">
              <a:lnSpc>
                <a:spcPct val="115000"/>
              </a:lnSpc>
              <a:buSzPct val="95000"/>
            </a:pPr>
            <a:r>
              <a:rPr lang="zh-CN" altLang="en-US" dirty="0">
                <a:sym typeface="Arial" panose="020B0604020202020204" pitchFamily="34" charset="0"/>
              </a:rPr>
              <a:t>例</a:t>
            </a:r>
            <a:r>
              <a:rPr lang="en-US" altLang="zh-CN" dirty="0">
                <a:sym typeface="Arial" panose="020B0604020202020204" pitchFamily="34" charset="0"/>
              </a:rPr>
              <a:t>5</a:t>
            </a:r>
            <a:r>
              <a:rPr lang="zh-CN" altLang="en-US" dirty="0">
                <a:sym typeface="Arial" panose="020B0604020202020204" pitchFamily="34" charset="0"/>
              </a:rPr>
              <a:t>：编写一维数组排序的函数</a:t>
            </a:r>
          </a:p>
          <a:p>
            <a:pPr lvl="2">
              <a:lnSpc>
                <a:spcPct val="115000"/>
              </a:lnSpc>
              <a:buSzPct val="95000"/>
            </a:pPr>
            <a:r>
              <a:rPr lang="zh-CN" altLang="en-US" sz="2300" dirty="0">
                <a:sym typeface="Arial" panose="020B0604020202020204" pitchFamily="34" charset="0"/>
              </a:rPr>
              <a:t>分析：</a:t>
            </a:r>
          </a:p>
        </p:txBody>
      </p:sp>
      <p:sp>
        <p:nvSpPr>
          <p:cNvPr id="41989" name="文本框 41988"/>
          <p:cNvSpPr txBox="1"/>
          <p:nvPr/>
        </p:nvSpPr>
        <p:spPr>
          <a:xfrm>
            <a:off x="2555875" y="2467547"/>
            <a:ext cx="6048375" cy="3747501"/>
          </a:xfrm>
          <a:prstGeom prst="rect">
            <a:avLst/>
          </a:prstGeom>
          <a:solidFill>
            <a:schemeClr val="bg1">
              <a:alpha val="100000"/>
            </a:schemeClr>
          </a:solidFill>
          <a:ln w="9525" cap="flat" cmpd="sng">
            <a:solidFill>
              <a:schemeClr val="tx1"/>
            </a:solidFill>
            <a:prstDash val="solid"/>
            <a:bevel/>
            <a:headEnd type="none" w="med" len="med"/>
            <a:tailEnd type="none" w="med" len="med"/>
          </a:ln>
          <a:effectLst>
            <a:outerShdw dist="152928" dir="2901987" algn="ctr" rotWithShape="0">
              <a:srgbClr val="000000">
                <a:alpha val="75000"/>
              </a:srgbClr>
            </a:outerShdw>
          </a:effectLst>
        </p:spPr>
        <p:txBody>
          <a:bodyPr vert="horz" wrap="square" anchor="t">
            <a:spAutoFit/>
          </a:bodyPr>
          <a:lstStyle/>
          <a:p>
            <a:pPr eaLnBrk="0" hangingPunct="0">
              <a:lnSpc>
                <a:spcPct val="125000"/>
              </a:lnSpc>
            </a:pPr>
            <a:r>
              <a:rPr lang="zh-CN" altLang="en-US" sz="2400" dirty="0">
                <a:latin typeface="Comic Sans MS" panose="030F0702030302020204" pitchFamily="2" charset="0"/>
                <a:ea typeface="微软雅黑" panose="020B0503020204020204" pitchFamily="34" charset="-122"/>
                <a:sym typeface="Arial" panose="020B0604020202020204" pitchFamily="34" charset="0"/>
              </a:rPr>
              <a:t>#include&lt;stdio.h&gt;</a:t>
            </a:r>
          </a:p>
          <a:p>
            <a:pPr eaLnBrk="0" hangingPunct="0">
              <a:lnSpc>
                <a:spcPct val="125000"/>
              </a:lnSpc>
            </a:pPr>
            <a:r>
              <a:rPr lang="zh-CN" altLang="en-US" sz="2400" dirty="0">
                <a:latin typeface="Comic Sans MS" panose="030F0702030302020204" pitchFamily="2" charset="0"/>
                <a:ea typeface="微软雅黑" panose="020B0503020204020204" pitchFamily="34" charset="-122"/>
                <a:sym typeface="Arial" panose="020B0604020202020204" pitchFamily="34" charset="0"/>
              </a:rPr>
              <a:t> </a:t>
            </a:r>
            <a:r>
              <a:rPr lang="zh-CN" altLang="en-US" sz="2400" dirty="0">
                <a:solidFill>
                  <a:srgbClr val="FF0000"/>
                </a:solidFill>
                <a:latin typeface="Comic Sans MS" panose="030F0702030302020204" pitchFamily="2" charset="0"/>
                <a:ea typeface="微软雅黑" panose="020B0503020204020204" pitchFamily="34" charset="-122"/>
                <a:sym typeface="Arial" panose="020B0604020202020204" pitchFamily="34" charset="0"/>
              </a:rPr>
              <a:t>void</a:t>
            </a:r>
            <a:r>
              <a:rPr lang="zh-CN" altLang="en-US" sz="2400" dirty="0">
                <a:latin typeface="Comic Sans MS" panose="030F0702030302020204" pitchFamily="2" charset="0"/>
                <a:ea typeface="微软雅黑" panose="020B0503020204020204" pitchFamily="34" charset="-122"/>
                <a:sym typeface="Arial" panose="020B0604020202020204" pitchFamily="34" charset="0"/>
              </a:rPr>
              <a:t>   </a:t>
            </a:r>
            <a:r>
              <a:rPr lang="en-US" altLang="zh-CN" sz="2400" dirty="0">
                <a:latin typeface="Comic Sans MS" panose="030F0702030302020204" pitchFamily="2" charset="0"/>
                <a:ea typeface="微软雅黑" panose="020B0503020204020204" pitchFamily="34" charset="-122"/>
                <a:sym typeface="Arial" panose="020B0604020202020204" pitchFamily="34" charset="0"/>
              </a:rPr>
              <a:t>sort</a:t>
            </a:r>
            <a:r>
              <a:rPr lang="zh-CN" altLang="en-US" sz="2400" dirty="0">
                <a:latin typeface="Comic Sans MS" panose="030F0702030302020204" pitchFamily="2" charset="0"/>
                <a:ea typeface="微软雅黑" panose="020B0503020204020204" pitchFamily="34" charset="-122"/>
                <a:sym typeface="Arial" panose="020B0604020202020204" pitchFamily="34" charset="0"/>
              </a:rPr>
              <a:t>(int </a:t>
            </a:r>
            <a:r>
              <a:rPr lang="en-US" altLang="zh-CN" sz="2400" dirty="0">
                <a:latin typeface="Comic Sans MS" panose="030F0702030302020204" pitchFamily="2" charset="0"/>
                <a:ea typeface="微软雅黑" panose="020B0503020204020204" pitchFamily="34" charset="-122"/>
                <a:sym typeface="Arial" panose="020B0604020202020204" pitchFamily="34" charset="0"/>
              </a:rPr>
              <a:t>a[]</a:t>
            </a:r>
            <a:r>
              <a:rPr lang="zh-CN" altLang="en-US" sz="2400" dirty="0">
                <a:latin typeface="Comic Sans MS" panose="030F0702030302020204" pitchFamily="2" charset="0"/>
                <a:ea typeface="微软雅黑" panose="020B0503020204020204" pitchFamily="34" charset="-122"/>
                <a:sym typeface="Arial" panose="020B0604020202020204" pitchFamily="34" charset="0"/>
              </a:rPr>
              <a:t>,int </a:t>
            </a:r>
            <a:r>
              <a:rPr lang="en-US" altLang="zh-CN" sz="2400" dirty="0">
                <a:latin typeface="Comic Sans MS" panose="030F0702030302020204" pitchFamily="2" charset="0"/>
                <a:ea typeface="微软雅黑" panose="020B0503020204020204" pitchFamily="34" charset="-122"/>
                <a:sym typeface="Arial" panose="020B0604020202020204" pitchFamily="34" charset="0"/>
              </a:rPr>
              <a:t>n</a:t>
            </a:r>
            <a:r>
              <a:rPr lang="zh-CN" altLang="en-US" sz="2400" dirty="0">
                <a:latin typeface="Comic Sans MS" panose="030F0702030302020204" pitchFamily="2" charset="0"/>
                <a:ea typeface="微软雅黑" panose="020B0503020204020204" pitchFamily="34" charset="-122"/>
                <a:sym typeface="Arial" panose="020B0604020202020204" pitchFamily="34" charset="0"/>
              </a:rPr>
              <a:t> )</a:t>
            </a:r>
          </a:p>
          <a:p>
            <a:pPr eaLnBrk="0" hangingPunct="0">
              <a:lnSpc>
                <a:spcPct val="125000"/>
              </a:lnSpc>
            </a:pPr>
            <a:r>
              <a:rPr lang="zh-CN" altLang="en-US" sz="2400" dirty="0">
                <a:latin typeface="Comic Sans MS" panose="030F0702030302020204" pitchFamily="2" charset="0"/>
                <a:ea typeface="微软雅黑" panose="020B0503020204020204" pitchFamily="34" charset="-122"/>
                <a:sym typeface="Arial" panose="020B0604020202020204" pitchFamily="34" charset="0"/>
              </a:rPr>
              <a:t> {    int </a:t>
            </a:r>
            <a:r>
              <a:rPr lang="en-US" altLang="zh-CN" sz="2400" dirty="0" err="1">
                <a:latin typeface="Comic Sans MS" panose="030F0702030302020204" pitchFamily="2" charset="0"/>
                <a:ea typeface="微软雅黑" panose="020B0503020204020204" pitchFamily="34" charset="-122"/>
                <a:sym typeface="Arial" panose="020B0604020202020204" pitchFamily="34" charset="0"/>
              </a:rPr>
              <a:t>i,j,t</a:t>
            </a:r>
            <a:r>
              <a:rPr lang="zh-CN" altLang="en-US" sz="2400" dirty="0">
                <a:latin typeface="Comic Sans MS" panose="030F0702030302020204" pitchFamily="2" charset="0"/>
                <a:ea typeface="微软雅黑" panose="020B0503020204020204" pitchFamily="34" charset="-122"/>
                <a:sym typeface="Arial" panose="020B0604020202020204" pitchFamily="34" charset="0"/>
              </a:rPr>
              <a:t>;</a:t>
            </a:r>
          </a:p>
          <a:p>
            <a:pPr eaLnBrk="0" hangingPunct="0">
              <a:lnSpc>
                <a:spcPct val="125000"/>
              </a:lnSpc>
            </a:pPr>
            <a:r>
              <a:rPr lang="zh-CN" altLang="en-US" sz="2400" dirty="0">
                <a:latin typeface="Comic Sans MS" panose="030F0702030302020204" pitchFamily="2" charset="0"/>
                <a:ea typeface="微软雅黑" panose="020B0503020204020204" pitchFamily="34" charset="-122"/>
                <a:sym typeface="Arial" panose="020B0604020202020204" pitchFamily="34" charset="0"/>
              </a:rPr>
              <a:t>      </a:t>
            </a:r>
            <a:r>
              <a:rPr lang="en-US" altLang="zh-CN" sz="2400" dirty="0">
                <a:latin typeface="Comic Sans MS" panose="030F0702030302020204" pitchFamily="2" charset="0"/>
                <a:ea typeface="微软雅黑" panose="020B0503020204020204" pitchFamily="34" charset="-122"/>
                <a:sym typeface="Arial" panose="020B0604020202020204" pitchFamily="34" charset="0"/>
              </a:rPr>
              <a:t>for(</a:t>
            </a:r>
            <a:r>
              <a:rPr lang="en-US" altLang="zh-CN" sz="2400" dirty="0" err="1">
                <a:latin typeface="Comic Sans MS" panose="030F0702030302020204" pitchFamily="2" charset="0"/>
                <a:ea typeface="微软雅黑" panose="020B0503020204020204" pitchFamily="34" charset="-122"/>
                <a:sym typeface="Arial" panose="020B0604020202020204" pitchFamily="34" charset="0"/>
              </a:rPr>
              <a:t>i</a:t>
            </a:r>
            <a:r>
              <a:rPr lang="en-US" altLang="zh-CN" sz="2400" dirty="0">
                <a:latin typeface="Comic Sans MS" panose="030F0702030302020204" pitchFamily="2" charset="0"/>
                <a:ea typeface="微软雅黑" panose="020B0503020204020204" pitchFamily="34" charset="-122"/>
                <a:sym typeface="Arial" panose="020B0604020202020204" pitchFamily="34" charset="0"/>
              </a:rPr>
              <a:t>=0;i&lt;n-1;i++)</a:t>
            </a:r>
          </a:p>
          <a:p>
            <a:pPr eaLnBrk="0" hangingPunct="0">
              <a:lnSpc>
                <a:spcPct val="125000"/>
              </a:lnSpc>
            </a:pPr>
            <a:r>
              <a:rPr lang="en-US" altLang="zh-CN" sz="2400" dirty="0">
                <a:solidFill>
                  <a:srgbClr val="FF0000"/>
                </a:solidFill>
                <a:latin typeface="Comic Sans MS" panose="030F0702030302020204" pitchFamily="2" charset="0"/>
                <a:ea typeface="微软雅黑" panose="020B0503020204020204" pitchFamily="34" charset="-122"/>
                <a:sym typeface="Arial" panose="020B0604020202020204" pitchFamily="34" charset="0"/>
              </a:rPr>
              <a:t>         </a:t>
            </a:r>
            <a:r>
              <a:rPr lang="en-US" altLang="zh-CN" sz="2400" dirty="0">
                <a:latin typeface="Comic Sans MS" panose="030F0702030302020204" pitchFamily="2" charset="0"/>
                <a:ea typeface="微软雅黑" panose="020B0503020204020204" pitchFamily="34" charset="-122"/>
                <a:sym typeface="Arial" panose="020B0604020202020204" pitchFamily="34" charset="0"/>
              </a:rPr>
              <a:t>for(j=0;j&lt;n-1-i;j++)</a:t>
            </a:r>
          </a:p>
          <a:p>
            <a:pPr eaLnBrk="0" hangingPunct="0">
              <a:lnSpc>
                <a:spcPct val="125000"/>
              </a:lnSpc>
            </a:pPr>
            <a:r>
              <a:rPr lang="en-US" altLang="zh-CN" sz="2400" dirty="0">
                <a:latin typeface="Comic Sans MS" panose="030F0702030302020204" pitchFamily="2" charset="0"/>
                <a:ea typeface="微软雅黑" panose="020B0503020204020204" pitchFamily="34" charset="-122"/>
                <a:sym typeface="Arial" panose="020B0604020202020204" pitchFamily="34" charset="0"/>
              </a:rPr>
              <a:t>               if(a[j]&gt;a[j+1])</a:t>
            </a:r>
          </a:p>
          <a:p>
            <a:pPr eaLnBrk="0" hangingPunct="0">
              <a:lnSpc>
                <a:spcPct val="125000"/>
              </a:lnSpc>
            </a:pPr>
            <a:r>
              <a:rPr lang="zh-CN" altLang="en-US" sz="2400" dirty="0">
                <a:latin typeface="Comic Sans MS" panose="030F0702030302020204" pitchFamily="2" charset="0"/>
                <a:ea typeface="微软雅黑" panose="020B0503020204020204" pitchFamily="34" charset="-122"/>
                <a:sym typeface="Arial" panose="020B0604020202020204" pitchFamily="34" charset="0"/>
              </a:rPr>
              <a:t>               </a:t>
            </a:r>
            <a:r>
              <a:rPr lang="en-US" altLang="zh-CN" sz="2400" dirty="0">
                <a:latin typeface="Comic Sans MS" panose="030F0702030302020204" pitchFamily="2" charset="0"/>
                <a:ea typeface="微软雅黑" panose="020B0503020204020204" pitchFamily="34" charset="-122"/>
                <a:sym typeface="Arial" panose="020B0604020202020204" pitchFamily="34" charset="0"/>
              </a:rPr>
              <a:t>{ t=a[j]; a[j]=a[j+1]; a[j+1]=t; }</a:t>
            </a:r>
            <a:r>
              <a:rPr lang="zh-CN" altLang="en-US" sz="2400" dirty="0">
                <a:latin typeface="Comic Sans MS" panose="030F0702030302020204" pitchFamily="2" charset="0"/>
                <a:ea typeface="微软雅黑" panose="020B0503020204020204" pitchFamily="34" charset="-122"/>
                <a:sym typeface="Arial" panose="020B0604020202020204" pitchFamily="34" charset="0"/>
              </a:rPr>
              <a:t>  </a:t>
            </a:r>
          </a:p>
          <a:p>
            <a:pPr eaLnBrk="0" hangingPunct="0">
              <a:lnSpc>
                <a:spcPct val="125000"/>
              </a:lnSpc>
            </a:pPr>
            <a:r>
              <a:rPr lang="zh-CN" altLang="en-US" sz="2400" dirty="0">
                <a:latin typeface="Comic Sans MS" panose="030F0702030302020204" pitchFamily="2" charset="0"/>
                <a:ea typeface="微软雅黑" panose="020B0503020204020204" pitchFamily="34" charset="-122"/>
                <a:sym typeface="Arial" panose="020B0604020202020204" pitchFamily="34" charset="0"/>
              </a:rPr>
              <a:t>     }</a:t>
            </a:r>
          </a:p>
        </p:txBody>
      </p:sp>
      <p:sp>
        <p:nvSpPr>
          <p:cNvPr id="2" name="矩形 1"/>
          <p:cNvSpPr/>
          <p:nvPr userDrawn="1"/>
        </p:nvSpPr>
        <p:spPr>
          <a:xfrm>
            <a:off x="508635" y="116632"/>
            <a:ext cx="7879715" cy="768350"/>
          </a:xfrm>
          <a:prstGeom prst="rect">
            <a:avLst/>
          </a:prstGeom>
        </p:spPr>
        <p:txBody>
          <a:bodyPr vert="horz" wrap="square" rtlCol="0" anchor="ctr">
            <a:normAutofit fontScale="97500"/>
          </a:bodyPr>
          <a:lstStyle/>
          <a:p>
            <a:pPr lvl="0" algn="l"/>
            <a:r>
              <a:rPr lang="en-US" altLang="zh-CN" sz="4400" dirty="0">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cs typeface="+mj-cs"/>
                <a:sym typeface="+mn-ea"/>
              </a:rPr>
              <a:t>7.2</a:t>
            </a:r>
            <a:r>
              <a:rPr lang="zh-CN" altLang="en-US" sz="4400" dirty="0">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cs typeface="+mj-cs"/>
                <a:sym typeface="+mn-ea"/>
              </a:rPr>
              <a:t> 函数定义</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5059" name="文本占位符 45058"/>
          <p:cNvSpPr>
            <a:spLocks noGrp="1"/>
          </p:cNvSpPr>
          <p:nvPr>
            <p:ph type="body" idx="1"/>
          </p:nvPr>
        </p:nvSpPr>
        <p:spPr/>
        <p:txBody>
          <a:bodyPr>
            <a:normAutofit/>
          </a:bodyPr>
          <a:lstStyle/>
          <a:p>
            <a:r>
              <a:rPr lang="zh-CN" altLang="en-US" dirty="0"/>
              <a:t>空函数</a:t>
            </a:r>
          </a:p>
          <a:p>
            <a:pPr lvl="1"/>
            <a:r>
              <a:rPr lang="zh-CN" altLang="en-US" dirty="0"/>
              <a:t>格式</a:t>
            </a:r>
          </a:p>
          <a:p>
            <a:pPr lvl="1"/>
            <a:endParaRPr lang="zh-CN" altLang="en-US" dirty="0"/>
          </a:p>
          <a:p>
            <a:pPr lvl="1"/>
            <a:endParaRPr lang="zh-CN" altLang="en-US" dirty="0"/>
          </a:p>
          <a:p>
            <a:pPr lvl="2"/>
            <a:endParaRPr lang="zh-CN" altLang="en-US" dirty="0"/>
          </a:p>
          <a:p>
            <a:pPr lvl="2"/>
            <a:endParaRPr lang="zh-CN" altLang="en-US" dirty="0"/>
          </a:p>
          <a:p>
            <a:pPr lvl="2"/>
            <a:endParaRPr lang="zh-CN" altLang="en-US" dirty="0">
              <a:sym typeface="Arial" panose="020B0604020202020204" pitchFamily="34" charset="0"/>
            </a:endParaRPr>
          </a:p>
        </p:txBody>
      </p:sp>
      <p:sp>
        <p:nvSpPr>
          <p:cNvPr id="45060" name="文本框 45059"/>
          <p:cNvSpPr txBox="1"/>
          <p:nvPr/>
        </p:nvSpPr>
        <p:spPr>
          <a:xfrm>
            <a:off x="1765300" y="2659063"/>
            <a:ext cx="6191250" cy="1920875"/>
          </a:xfrm>
          <a:prstGeom prst="rect">
            <a:avLst/>
          </a:prstGeom>
          <a:noFill/>
          <a:ln w="9525">
            <a:noFill/>
          </a:ln>
        </p:spPr>
        <p:txBody>
          <a:bodyPr vert="horz" wrap="square" anchor="t">
            <a:spAutoFit/>
          </a:bodyPr>
          <a:lstStyle/>
          <a:p>
            <a:pPr eaLnBrk="0" hangingPunct="0">
              <a:lnSpc>
                <a:spcPct val="125000"/>
              </a:lnSpc>
            </a:pPr>
            <a:r>
              <a:rPr lang="zh-CN" altLang="en-US" sz="2400" dirty="0">
                <a:solidFill>
                  <a:srgbClr val="FF0000"/>
                </a:solidFill>
                <a:latin typeface="Comic Sans MS" panose="030F0702030302020204" pitchFamily="2" charset="0"/>
                <a:ea typeface="微软雅黑" panose="020B0503020204020204" pitchFamily="34" charset="-122"/>
                <a:sym typeface="Arial" panose="020B0604020202020204" pitchFamily="34" charset="0"/>
              </a:rPr>
              <a:t>   函数名（） 　     /*没有形参表*/</a:t>
            </a:r>
          </a:p>
          <a:p>
            <a:pPr eaLnBrk="0" hangingPunct="0">
              <a:lnSpc>
                <a:spcPct val="125000"/>
              </a:lnSpc>
            </a:pPr>
            <a:r>
              <a:rPr lang="zh-CN" altLang="en-US" sz="2400" dirty="0">
                <a:solidFill>
                  <a:srgbClr val="FF0000"/>
                </a:solidFill>
                <a:latin typeface="Comic Sans MS" panose="030F0702030302020204" pitchFamily="2" charset="0"/>
                <a:ea typeface="微软雅黑" panose="020B0503020204020204" pitchFamily="34" charset="-122"/>
                <a:sym typeface="Arial" panose="020B0604020202020204" pitchFamily="34" charset="0"/>
              </a:rPr>
              <a:t>    {</a:t>
            </a:r>
          </a:p>
          <a:p>
            <a:pPr eaLnBrk="0" hangingPunct="0">
              <a:lnSpc>
                <a:spcPct val="125000"/>
              </a:lnSpc>
            </a:pPr>
            <a:r>
              <a:rPr lang="zh-CN" altLang="en-US" sz="2400" dirty="0">
                <a:solidFill>
                  <a:srgbClr val="FF0000"/>
                </a:solidFill>
                <a:latin typeface="Comic Sans MS" panose="030F0702030302020204" pitchFamily="2" charset="0"/>
                <a:ea typeface="微软雅黑" panose="020B0503020204020204" pitchFamily="34" charset="-122"/>
                <a:sym typeface="Arial" panose="020B0604020202020204" pitchFamily="34" charset="0"/>
              </a:rPr>
              <a:t>          /*函数体内没有语句*/　      </a:t>
            </a:r>
          </a:p>
          <a:p>
            <a:pPr eaLnBrk="0" hangingPunct="0">
              <a:lnSpc>
                <a:spcPct val="125000"/>
              </a:lnSpc>
            </a:pPr>
            <a:r>
              <a:rPr lang="zh-CN" altLang="en-US" sz="2400" dirty="0">
                <a:solidFill>
                  <a:srgbClr val="FF0000"/>
                </a:solidFill>
                <a:latin typeface="Comic Sans MS" panose="030F0702030302020204" pitchFamily="2" charset="0"/>
                <a:ea typeface="微软雅黑" panose="020B0503020204020204" pitchFamily="34" charset="-122"/>
                <a:sym typeface="Arial" panose="020B0604020202020204" pitchFamily="34" charset="0"/>
              </a:rPr>
              <a:t>      }   </a:t>
            </a:r>
          </a:p>
        </p:txBody>
      </p:sp>
      <p:sp>
        <p:nvSpPr>
          <p:cNvPr id="3" name="矩形 2"/>
          <p:cNvSpPr/>
          <p:nvPr userDrawn="1"/>
        </p:nvSpPr>
        <p:spPr>
          <a:xfrm>
            <a:off x="612648" y="337185"/>
            <a:ext cx="7775702" cy="768350"/>
          </a:xfrm>
          <a:prstGeom prst="rect">
            <a:avLst/>
          </a:prstGeom>
        </p:spPr>
        <p:txBody>
          <a:bodyPr vert="horz" wrap="square" rtlCol="0" anchor="ctr">
            <a:normAutofit fontScale="97500"/>
          </a:bodyPr>
          <a:lstStyle/>
          <a:p>
            <a:pPr lvl="0" algn="l"/>
            <a:r>
              <a:rPr lang="en-US" altLang="zh-CN" sz="4400" dirty="0">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cs typeface="+mj-cs"/>
                <a:sym typeface="+mn-ea"/>
              </a:rPr>
              <a:t>7.2</a:t>
            </a:r>
            <a:r>
              <a:rPr lang="zh-CN" altLang="en-US" sz="4400" dirty="0">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cs typeface="+mj-cs"/>
                <a:sym typeface="+mn-ea"/>
              </a:rPr>
              <a:t> 函数定义</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7107" name="文本占位符 47106"/>
          <p:cNvSpPr>
            <a:spLocks noGrp="1"/>
          </p:cNvSpPr>
          <p:nvPr>
            <p:ph type="body" idx="1"/>
          </p:nvPr>
        </p:nvSpPr>
        <p:spPr>
          <a:xfrm>
            <a:off x="612775" y="1506083"/>
            <a:ext cx="8153400" cy="4526280"/>
          </a:xfrm>
        </p:spPr>
        <p:txBody>
          <a:bodyPr/>
          <a:lstStyle/>
          <a:p>
            <a:r>
              <a:rPr lang="zh-CN" altLang="en-US" dirty="0"/>
              <a:t>归纳.....</a:t>
            </a:r>
          </a:p>
        </p:txBody>
      </p:sp>
      <p:grpSp>
        <p:nvGrpSpPr>
          <p:cNvPr id="47108" name="组合 47107"/>
          <p:cNvGrpSpPr/>
          <p:nvPr/>
        </p:nvGrpSpPr>
        <p:grpSpPr>
          <a:xfrm>
            <a:off x="1276350" y="2081530"/>
            <a:ext cx="7489825" cy="4608513"/>
            <a:chOff x="0" y="0"/>
            <a:chExt cx="11794" cy="7220"/>
          </a:xfrm>
        </p:grpSpPr>
        <p:sp>
          <p:nvSpPr>
            <p:cNvPr id="47109" name="矩形 47108"/>
            <p:cNvSpPr/>
            <p:nvPr/>
          </p:nvSpPr>
          <p:spPr>
            <a:xfrm>
              <a:off x="1" y="1"/>
              <a:ext cx="11681" cy="7145"/>
            </a:xfrm>
            <a:prstGeom prst="rect">
              <a:avLst/>
            </a:prstGeom>
            <a:noFill/>
            <a:ln w="9525" cap="flat" cmpd="sng">
              <a:solidFill>
                <a:schemeClr val="tx1"/>
              </a:solidFill>
              <a:prstDash val="solid"/>
              <a:bevel/>
              <a:headEnd type="none" w="med" len="med"/>
              <a:tailEnd type="none" w="med" len="med"/>
            </a:ln>
          </p:spPr>
          <p:txBody>
            <a:bodyPr/>
            <a:lstStyle/>
            <a:p>
              <a:endParaRPr lang="zh-CN" altLang="en-US"/>
            </a:p>
          </p:txBody>
        </p:sp>
        <p:sp>
          <p:nvSpPr>
            <p:cNvPr id="47110" name="直接连接符 47109"/>
            <p:cNvSpPr/>
            <p:nvPr/>
          </p:nvSpPr>
          <p:spPr>
            <a:xfrm>
              <a:off x="0" y="681"/>
              <a:ext cx="11681" cy="1"/>
            </a:xfrm>
            <a:prstGeom prst="line">
              <a:avLst/>
            </a:prstGeom>
            <a:ln w="9525" cap="flat" cmpd="sng">
              <a:solidFill>
                <a:schemeClr val="tx1"/>
              </a:solidFill>
              <a:prstDash val="solid"/>
              <a:bevel/>
              <a:headEnd type="none" w="med" len="med"/>
              <a:tailEnd type="none" w="med" len="med"/>
            </a:ln>
          </p:spPr>
          <p:txBody>
            <a:bodyPr/>
            <a:lstStyle/>
            <a:p>
              <a:endParaRPr lang="zh-CN" altLang="en-US"/>
            </a:p>
          </p:txBody>
        </p:sp>
        <p:sp>
          <p:nvSpPr>
            <p:cNvPr id="47111" name="直接连接符 47110"/>
            <p:cNvSpPr/>
            <p:nvPr/>
          </p:nvSpPr>
          <p:spPr>
            <a:xfrm>
              <a:off x="0" y="3516"/>
              <a:ext cx="11681" cy="0"/>
            </a:xfrm>
            <a:prstGeom prst="line">
              <a:avLst/>
            </a:prstGeom>
            <a:ln w="9525" cap="flat" cmpd="sng">
              <a:solidFill>
                <a:schemeClr val="tx1"/>
              </a:solidFill>
              <a:prstDash val="solid"/>
              <a:bevel/>
              <a:headEnd type="none" w="med" len="med"/>
              <a:tailEnd type="none" w="med" len="med"/>
            </a:ln>
          </p:spPr>
          <p:txBody>
            <a:bodyPr/>
            <a:lstStyle/>
            <a:p>
              <a:endParaRPr lang="zh-CN" altLang="en-US"/>
            </a:p>
          </p:txBody>
        </p:sp>
        <p:sp>
          <p:nvSpPr>
            <p:cNvPr id="47112" name="直接连接符 47111"/>
            <p:cNvSpPr/>
            <p:nvPr/>
          </p:nvSpPr>
          <p:spPr>
            <a:xfrm>
              <a:off x="0" y="4083"/>
              <a:ext cx="11681" cy="1"/>
            </a:xfrm>
            <a:prstGeom prst="line">
              <a:avLst/>
            </a:prstGeom>
            <a:ln w="9525" cap="flat" cmpd="sng">
              <a:solidFill>
                <a:schemeClr val="tx1"/>
              </a:solidFill>
              <a:prstDash val="solid"/>
              <a:bevel/>
              <a:headEnd type="none" w="med" len="med"/>
              <a:tailEnd type="none" w="med" len="med"/>
            </a:ln>
          </p:spPr>
          <p:txBody>
            <a:bodyPr/>
            <a:lstStyle/>
            <a:p>
              <a:endParaRPr lang="zh-CN" altLang="en-US"/>
            </a:p>
          </p:txBody>
        </p:sp>
        <p:sp>
          <p:nvSpPr>
            <p:cNvPr id="47113" name="直接连接符 47112"/>
            <p:cNvSpPr/>
            <p:nvPr/>
          </p:nvSpPr>
          <p:spPr>
            <a:xfrm>
              <a:off x="5785" y="1"/>
              <a:ext cx="1" cy="7145"/>
            </a:xfrm>
            <a:prstGeom prst="line">
              <a:avLst/>
            </a:prstGeom>
            <a:ln w="9525" cap="flat" cmpd="sng">
              <a:solidFill>
                <a:schemeClr val="tx1"/>
              </a:solidFill>
              <a:prstDash val="solid"/>
              <a:bevel/>
              <a:headEnd type="none" w="med" len="med"/>
              <a:tailEnd type="none" w="med" len="med"/>
            </a:ln>
          </p:spPr>
          <p:txBody>
            <a:bodyPr/>
            <a:lstStyle/>
            <a:p>
              <a:endParaRPr lang="zh-CN" altLang="en-US"/>
            </a:p>
          </p:txBody>
        </p:sp>
        <p:sp>
          <p:nvSpPr>
            <p:cNvPr id="47114" name="文本框 47113"/>
            <p:cNvSpPr txBox="1"/>
            <p:nvPr/>
          </p:nvSpPr>
          <p:spPr>
            <a:xfrm>
              <a:off x="115" y="0"/>
              <a:ext cx="11566" cy="579"/>
            </a:xfrm>
            <a:prstGeom prst="rect">
              <a:avLst/>
            </a:prstGeom>
            <a:noFill/>
            <a:ln w="9525">
              <a:noFill/>
            </a:ln>
          </p:spPr>
          <p:txBody>
            <a:bodyPr vert="horz" wrap="square" anchor="t">
              <a:spAutoFit/>
            </a:bodyPr>
            <a:lstStyle/>
            <a:p>
              <a:r>
                <a:rPr lang="zh-CN" altLang="en-US" b="1" dirty="0">
                  <a:latin typeface="Comic Sans MS" panose="030F0702030302020204" pitchFamily="2" charset="0"/>
                  <a:ea typeface="微软雅黑" panose="020B0503020204020204" pitchFamily="34" charset="-122"/>
                </a:rPr>
                <a:t>不带参数、没有返回值的函数	  带参数、没有返回值的函数</a:t>
              </a:r>
            </a:p>
          </p:txBody>
        </p:sp>
        <p:sp>
          <p:nvSpPr>
            <p:cNvPr id="47115" name="文本框 47114"/>
            <p:cNvSpPr txBox="1"/>
            <p:nvPr/>
          </p:nvSpPr>
          <p:spPr>
            <a:xfrm>
              <a:off x="681" y="794"/>
              <a:ext cx="3994" cy="2544"/>
            </a:xfrm>
            <a:prstGeom prst="rect">
              <a:avLst/>
            </a:prstGeom>
            <a:noFill/>
            <a:ln w="9525">
              <a:noFill/>
            </a:ln>
          </p:spPr>
          <p:txBody>
            <a:bodyPr vert="horz" wrap="square" anchor="t">
              <a:spAutoFit/>
            </a:bodyPr>
            <a:lstStyle/>
            <a:p>
              <a:r>
                <a:rPr lang="zh-CN" altLang="en-US" dirty="0">
                  <a:latin typeface="Comic Sans MS" panose="030F0702030302020204" pitchFamily="2" charset="0"/>
                  <a:ea typeface="微软雅黑" panose="020B0503020204020204" pitchFamily="34" charset="-122"/>
                </a:rPr>
                <a:t>void  函数名称(void)</a:t>
              </a:r>
            </a:p>
            <a:p>
              <a:r>
                <a:rPr lang="zh-CN" altLang="en-US" dirty="0">
                  <a:latin typeface="Comic Sans MS" panose="030F0702030302020204" pitchFamily="2" charset="0"/>
                  <a:ea typeface="微软雅黑" panose="020B0503020204020204" pitchFamily="34" charset="-122"/>
                </a:rPr>
                <a:t>{</a:t>
              </a:r>
            </a:p>
            <a:p>
              <a:r>
                <a:rPr lang="zh-CN" altLang="en-US" dirty="0">
                  <a:latin typeface="Comic Sans MS" panose="030F0702030302020204" pitchFamily="2" charset="0"/>
                  <a:ea typeface="微软雅黑" panose="020B0503020204020204" pitchFamily="34" charset="-122"/>
                </a:rPr>
                <a:t>   声明语句部分； </a:t>
              </a:r>
            </a:p>
            <a:p>
              <a:r>
                <a:rPr lang="zh-CN" altLang="en-US" dirty="0">
                  <a:latin typeface="Comic Sans MS" panose="030F0702030302020204" pitchFamily="2" charset="0"/>
                  <a:ea typeface="微软雅黑" panose="020B0503020204020204" pitchFamily="34" charset="-122"/>
                </a:rPr>
                <a:t>   执行语句部分；</a:t>
              </a:r>
            </a:p>
            <a:p>
              <a:r>
                <a:rPr lang="zh-CN" altLang="en-US" dirty="0">
                  <a:latin typeface="Comic Sans MS" panose="030F0702030302020204" pitchFamily="2" charset="0"/>
                  <a:ea typeface="微软雅黑" panose="020B0503020204020204" pitchFamily="34" charset="-122"/>
                </a:rPr>
                <a:t>   }</a:t>
              </a:r>
            </a:p>
          </p:txBody>
        </p:sp>
        <p:sp>
          <p:nvSpPr>
            <p:cNvPr id="47116" name="文本框 47115"/>
            <p:cNvSpPr txBox="1"/>
            <p:nvPr/>
          </p:nvSpPr>
          <p:spPr>
            <a:xfrm>
              <a:off x="5899" y="793"/>
              <a:ext cx="5669" cy="2544"/>
            </a:xfrm>
            <a:prstGeom prst="rect">
              <a:avLst/>
            </a:prstGeom>
            <a:noFill/>
            <a:ln w="9525">
              <a:noFill/>
            </a:ln>
          </p:spPr>
          <p:txBody>
            <a:bodyPr vert="horz" wrap="square" anchor="t">
              <a:spAutoFit/>
            </a:bodyPr>
            <a:lstStyle/>
            <a:p>
              <a:r>
                <a:rPr lang="zh-CN" altLang="en-US" dirty="0">
                  <a:latin typeface="Comic Sans MS" panose="030F0702030302020204" pitchFamily="2" charset="0"/>
                  <a:ea typeface="微软雅黑" panose="020B0503020204020204" pitchFamily="34" charset="-122"/>
                </a:rPr>
                <a:t>void  函数名称(形式参数列表)</a:t>
              </a:r>
            </a:p>
            <a:p>
              <a:r>
                <a:rPr lang="zh-CN" altLang="en-US" dirty="0">
                  <a:latin typeface="Comic Sans MS" panose="030F0702030302020204" pitchFamily="2" charset="0"/>
                  <a:ea typeface="微软雅黑" panose="020B0503020204020204" pitchFamily="34" charset="-122"/>
                </a:rPr>
                <a:t>{</a:t>
              </a:r>
            </a:p>
            <a:p>
              <a:r>
                <a:rPr lang="zh-CN" altLang="en-US" dirty="0">
                  <a:latin typeface="Comic Sans MS" panose="030F0702030302020204" pitchFamily="2" charset="0"/>
                  <a:ea typeface="微软雅黑" panose="020B0503020204020204" pitchFamily="34" charset="-122"/>
                </a:rPr>
                <a:t>    声明语句部分；</a:t>
              </a:r>
            </a:p>
            <a:p>
              <a:r>
                <a:rPr lang="zh-CN" altLang="en-US" dirty="0">
                  <a:latin typeface="Comic Sans MS" panose="030F0702030302020204" pitchFamily="2" charset="0"/>
                  <a:ea typeface="微软雅黑" panose="020B0503020204020204" pitchFamily="34" charset="-122"/>
                </a:rPr>
                <a:t>    执行语句部分；</a:t>
              </a:r>
            </a:p>
            <a:p>
              <a:r>
                <a:rPr lang="zh-CN" altLang="en-US" dirty="0">
                  <a:latin typeface="Comic Sans MS" panose="030F0702030302020204" pitchFamily="2" charset="0"/>
                  <a:ea typeface="微软雅黑" panose="020B0503020204020204" pitchFamily="34" charset="-122"/>
                </a:rPr>
                <a:t>}</a:t>
              </a:r>
            </a:p>
          </p:txBody>
        </p:sp>
        <p:sp>
          <p:nvSpPr>
            <p:cNvPr id="47117" name="文本框 47116"/>
            <p:cNvSpPr txBox="1"/>
            <p:nvPr/>
          </p:nvSpPr>
          <p:spPr>
            <a:xfrm>
              <a:off x="340" y="3516"/>
              <a:ext cx="11236" cy="579"/>
            </a:xfrm>
            <a:prstGeom prst="rect">
              <a:avLst/>
            </a:prstGeom>
            <a:noFill/>
            <a:ln w="9525">
              <a:noFill/>
            </a:ln>
          </p:spPr>
          <p:txBody>
            <a:bodyPr vert="horz" wrap="square" anchor="t">
              <a:spAutoFit/>
            </a:bodyPr>
            <a:lstStyle/>
            <a:p>
              <a:r>
                <a:rPr lang="zh-CN" altLang="en-US" b="1" dirty="0">
                  <a:latin typeface="Comic Sans MS" panose="030F0702030302020204" pitchFamily="2" charset="0"/>
                  <a:ea typeface="微软雅黑" panose="020B0503020204020204" pitchFamily="34" charset="-122"/>
                </a:rPr>
                <a:t>不带参数、有返回值的函数	带参数、有返回值的函数</a:t>
              </a:r>
            </a:p>
          </p:txBody>
        </p:sp>
        <p:sp>
          <p:nvSpPr>
            <p:cNvPr id="47118" name="文本框 47117"/>
            <p:cNvSpPr txBox="1"/>
            <p:nvPr/>
          </p:nvSpPr>
          <p:spPr>
            <a:xfrm>
              <a:off x="114" y="4196"/>
              <a:ext cx="5627" cy="3024"/>
            </a:xfrm>
            <a:prstGeom prst="rect">
              <a:avLst/>
            </a:prstGeom>
            <a:noFill/>
            <a:ln w="9525">
              <a:noFill/>
            </a:ln>
          </p:spPr>
          <p:txBody>
            <a:bodyPr vert="horz" wrap="square" anchor="t">
              <a:spAutoFit/>
            </a:bodyPr>
            <a:lstStyle/>
            <a:p>
              <a:r>
                <a:rPr lang="zh-CN" altLang="en-US" dirty="0">
                  <a:latin typeface="Comic Sans MS" panose="030F0702030302020204" pitchFamily="2" charset="0"/>
                  <a:ea typeface="微软雅黑" panose="020B0503020204020204" pitchFamily="34" charset="-122"/>
                </a:rPr>
                <a:t>返回值类型符  函数名称(void)</a:t>
              </a:r>
            </a:p>
            <a:p>
              <a:r>
                <a:rPr lang="zh-CN" altLang="en-US" dirty="0">
                  <a:latin typeface="Comic Sans MS" panose="030F0702030302020204" pitchFamily="2" charset="0"/>
                  <a:ea typeface="微软雅黑" panose="020B0503020204020204" pitchFamily="34" charset="-122"/>
                </a:rPr>
                <a:t>{</a:t>
              </a:r>
            </a:p>
            <a:p>
              <a:r>
                <a:rPr lang="zh-CN" altLang="en-US" dirty="0">
                  <a:latin typeface="Comic Sans MS" panose="030F0702030302020204" pitchFamily="2" charset="0"/>
                  <a:ea typeface="微软雅黑" panose="020B0503020204020204" pitchFamily="34" charset="-122"/>
                </a:rPr>
                <a:t>   声明语句部分；</a:t>
              </a:r>
            </a:p>
            <a:p>
              <a:r>
                <a:rPr lang="zh-CN" altLang="en-US" dirty="0">
                  <a:latin typeface="Comic Sans MS" panose="030F0702030302020204" pitchFamily="2" charset="0"/>
                  <a:ea typeface="微软雅黑" panose="020B0503020204020204" pitchFamily="34" charset="-122"/>
                </a:rPr>
                <a:t>   执行语句部分；</a:t>
              </a:r>
            </a:p>
            <a:p>
              <a:r>
                <a:rPr lang="zh-CN" altLang="en-US" dirty="0">
                  <a:latin typeface="Comic Sans MS" panose="030F0702030302020204" pitchFamily="2" charset="0"/>
                  <a:ea typeface="微软雅黑" panose="020B0503020204020204" pitchFamily="34" charset="-122"/>
                </a:rPr>
                <a:t>   </a:t>
              </a:r>
              <a:r>
                <a:rPr lang="zh-CN" altLang="en-US" dirty="0">
                  <a:solidFill>
                    <a:srgbClr val="FF0000"/>
                  </a:solidFill>
                  <a:latin typeface="Comic Sans MS" panose="030F0702030302020204" pitchFamily="2" charset="0"/>
                  <a:ea typeface="微软雅黑" panose="020B0503020204020204" pitchFamily="34" charset="-122"/>
                </a:rPr>
                <a:t>return（表达式）;</a:t>
              </a:r>
            </a:p>
            <a:p>
              <a:r>
                <a:rPr lang="zh-CN" altLang="en-US" dirty="0">
                  <a:latin typeface="Comic Sans MS" panose="030F0702030302020204" pitchFamily="2" charset="0"/>
                  <a:ea typeface="微软雅黑" panose="020B0503020204020204" pitchFamily="34" charset="-122"/>
                </a:rPr>
                <a:t>  }</a:t>
              </a:r>
            </a:p>
          </p:txBody>
        </p:sp>
        <p:sp>
          <p:nvSpPr>
            <p:cNvPr id="47119" name="文本框 47118"/>
            <p:cNvSpPr txBox="1"/>
            <p:nvPr/>
          </p:nvSpPr>
          <p:spPr>
            <a:xfrm>
              <a:off x="5784" y="4196"/>
              <a:ext cx="6010" cy="3024"/>
            </a:xfrm>
            <a:prstGeom prst="rect">
              <a:avLst/>
            </a:prstGeom>
            <a:noFill/>
            <a:ln w="9525">
              <a:noFill/>
            </a:ln>
          </p:spPr>
          <p:txBody>
            <a:bodyPr vert="horz" wrap="square" anchor="t">
              <a:spAutoFit/>
            </a:bodyPr>
            <a:lstStyle/>
            <a:p>
              <a:r>
                <a:rPr lang="zh-CN" altLang="en-US" dirty="0">
                  <a:latin typeface="Comic Sans MS" panose="030F0702030302020204" pitchFamily="2" charset="0"/>
                  <a:ea typeface="微软雅黑" panose="020B0503020204020204" pitchFamily="34" charset="-122"/>
                </a:rPr>
                <a:t>返回值类型符  函数名称(形参表)</a:t>
              </a:r>
            </a:p>
            <a:p>
              <a:r>
                <a:rPr lang="zh-CN" altLang="en-US" dirty="0">
                  <a:latin typeface="Comic Sans MS" panose="030F0702030302020204" pitchFamily="2" charset="0"/>
                  <a:ea typeface="微软雅黑" panose="020B0503020204020204" pitchFamily="34" charset="-122"/>
                </a:rPr>
                <a:t>{</a:t>
              </a:r>
            </a:p>
            <a:p>
              <a:r>
                <a:rPr lang="zh-CN" altLang="en-US" dirty="0">
                  <a:latin typeface="Comic Sans MS" panose="030F0702030302020204" pitchFamily="2" charset="0"/>
                  <a:ea typeface="微软雅黑" panose="020B0503020204020204" pitchFamily="34" charset="-122"/>
                </a:rPr>
                <a:t>   声明语句部分；</a:t>
              </a:r>
            </a:p>
            <a:p>
              <a:r>
                <a:rPr lang="zh-CN" altLang="en-US" dirty="0">
                  <a:latin typeface="Comic Sans MS" panose="030F0702030302020204" pitchFamily="2" charset="0"/>
                  <a:ea typeface="微软雅黑" panose="020B0503020204020204" pitchFamily="34" charset="-122"/>
                </a:rPr>
                <a:t>   执行语句部分；</a:t>
              </a:r>
            </a:p>
            <a:p>
              <a:r>
                <a:rPr lang="zh-CN" altLang="en-US" dirty="0">
                  <a:latin typeface="Comic Sans MS" panose="030F0702030302020204" pitchFamily="2" charset="0"/>
                  <a:ea typeface="微软雅黑" panose="020B0503020204020204" pitchFamily="34" charset="-122"/>
                </a:rPr>
                <a:t>  </a:t>
              </a:r>
              <a:r>
                <a:rPr lang="zh-CN" altLang="en-US" dirty="0">
                  <a:solidFill>
                    <a:srgbClr val="FF0000"/>
                  </a:solidFill>
                  <a:latin typeface="Comic Sans MS" panose="030F0702030302020204" pitchFamily="2" charset="0"/>
                  <a:ea typeface="微软雅黑" panose="020B0503020204020204" pitchFamily="34" charset="-122"/>
                  <a:sym typeface="Arial" panose="020B0604020202020204" pitchFamily="34" charset="0"/>
                </a:rPr>
                <a:t> return（表达式）;</a:t>
              </a:r>
            </a:p>
            <a:p>
              <a:r>
                <a:rPr lang="zh-CN" altLang="en-US" dirty="0">
                  <a:latin typeface="Comic Sans MS" panose="030F0702030302020204" pitchFamily="2" charset="0"/>
                  <a:ea typeface="微软雅黑" panose="020B0503020204020204" pitchFamily="34" charset="-122"/>
                </a:rPr>
                <a:t>  }</a:t>
              </a:r>
            </a:p>
          </p:txBody>
        </p:sp>
      </p:grpSp>
      <p:sp>
        <p:nvSpPr>
          <p:cNvPr id="3" name="矩形 2"/>
          <p:cNvSpPr/>
          <p:nvPr userDrawn="1"/>
        </p:nvSpPr>
        <p:spPr>
          <a:xfrm>
            <a:off x="508635" y="337185"/>
            <a:ext cx="7879715" cy="768350"/>
          </a:xfrm>
          <a:prstGeom prst="rect">
            <a:avLst/>
          </a:prstGeom>
        </p:spPr>
        <p:txBody>
          <a:bodyPr vert="horz" wrap="square" rtlCol="0" anchor="ctr">
            <a:normAutofit fontScale="97500"/>
          </a:bodyPr>
          <a:lstStyle/>
          <a:p>
            <a:pPr lvl="0" algn="l"/>
            <a:r>
              <a:rPr lang="en-US" altLang="zh-CN" sz="4400" dirty="0">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cs typeface="+mj-cs"/>
                <a:sym typeface="+mn-ea"/>
              </a:rPr>
              <a:t>7.2</a:t>
            </a:r>
            <a:r>
              <a:rPr lang="zh-CN" altLang="en-US" sz="4400" dirty="0">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cs typeface="+mj-cs"/>
                <a:sym typeface="+mn-ea"/>
              </a:rPr>
              <a:t> 函数定义</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9155" name="文本占位符 49154"/>
          <p:cNvSpPr>
            <a:spLocks noGrp="1"/>
          </p:cNvSpPr>
          <p:nvPr>
            <p:ph type="body" idx="1"/>
          </p:nvPr>
        </p:nvSpPr>
        <p:spPr>
          <a:xfrm>
            <a:off x="469900" y="1558290"/>
            <a:ext cx="8135938" cy="4752975"/>
          </a:xfrm>
        </p:spPr>
        <p:txBody>
          <a:bodyPr>
            <a:normAutofit/>
          </a:bodyPr>
          <a:lstStyle/>
          <a:p>
            <a:pPr>
              <a:lnSpc>
                <a:spcPct val="100000"/>
              </a:lnSpc>
            </a:pPr>
            <a:r>
              <a:rPr lang="zh-CN" altLang="en-US" dirty="0"/>
              <a:t>应用</a:t>
            </a:r>
          </a:p>
          <a:p>
            <a:pPr lvl="1">
              <a:lnSpc>
                <a:spcPct val="100000"/>
              </a:lnSpc>
            </a:pPr>
            <a:r>
              <a:rPr lang="zh-CN" altLang="en-US" dirty="0">
                <a:sym typeface="Arial" panose="020B0604020202020204" pitchFamily="34" charset="0"/>
              </a:rPr>
              <a:t>例</a:t>
            </a:r>
            <a:r>
              <a:rPr lang="en-US" altLang="zh-CN" dirty="0">
                <a:sym typeface="Arial" panose="020B0604020202020204" pitchFamily="34" charset="0"/>
              </a:rPr>
              <a:t>6</a:t>
            </a:r>
            <a:r>
              <a:rPr lang="zh-CN" altLang="en-US" dirty="0">
                <a:sym typeface="Arial" panose="020B0604020202020204" pitchFamily="34" charset="0"/>
              </a:rPr>
              <a:t>：利用函数计算2个数的最大值</a:t>
            </a:r>
          </a:p>
          <a:p>
            <a:pPr lvl="1">
              <a:lnSpc>
                <a:spcPct val="105000"/>
              </a:lnSpc>
            </a:pPr>
            <a:endParaRPr lang="zh-CN" altLang="en-US" sz="2400" dirty="0">
              <a:sym typeface="Arial" panose="020B0604020202020204" pitchFamily="34" charset="0"/>
            </a:endParaRPr>
          </a:p>
          <a:p>
            <a:pPr lvl="1">
              <a:lnSpc>
                <a:spcPct val="105000"/>
              </a:lnSpc>
            </a:pPr>
            <a:endParaRPr lang="zh-CN" altLang="en-US" sz="2400" dirty="0">
              <a:sym typeface="Arial" panose="020B0604020202020204" pitchFamily="34" charset="0"/>
            </a:endParaRPr>
          </a:p>
          <a:p>
            <a:pPr lvl="1">
              <a:lnSpc>
                <a:spcPct val="105000"/>
              </a:lnSpc>
            </a:pPr>
            <a:endParaRPr lang="zh-CN" altLang="en-US" sz="2400" dirty="0">
              <a:sym typeface="Arial" panose="020B0604020202020204" pitchFamily="34" charset="0"/>
            </a:endParaRPr>
          </a:p>
          <a:p>
            <a:pPr lvl="1">
              <a:lnSpc>
                <a:spcPct val="105000"/>
              </a:lnSpc>
            </a:pPr>
            <a:endParaRPr lang="zh-CN" altLang="en-US" sz="2400" dirty="0">
              <a:sym typeface="Arial" panose="020B0604020202020204" pitchFamily="34" charset="0"/>
            </a:endParaRPr>
          </a:p>
          <a:p>
            <a:pPr lvl="1">
              <a:lnSpc>
                <a:spcPct val="105000"/>
              </a:lnSpc>
            </a:pPr>
            <a:endParaRPr lang="zh-CN" altLang="en-US" sz="2400" dirty="0">
              <a:sym typeface="Arial" panose="020B0604020202020204" pitchFamily="34" charset="0"/>
            </a:endParaRPr>
          </a:p>
          <a:p>
            <a:pPr lvl="2">
              <a:lnSpc>
                <a:spcPct val="105000"/>
              </a:lnSpc>
            </a:pPr>
            <a:endParaRPr lang="zh-CN" altLang="en-US" sz="2000" dirty="0">
              <a:sym typeface="Arial" panose="020B0604020202020204" pitchFamily="34" charset="0"/>
            </a:endParaRPr>
          </a:p>
          <a:p>
            <a:pPr lvl="2">
              <a:lnSpc>
                <a:spcPct val="105000"/>
              </a:lnSpc>
            </a:pPr>
            <a:endParaRPr lang="zh-CN" altLang="en-US" dirty="0">
              <a:sym typeface="Arial" panose="020B0604020202020204" pitchFamily="34" charset="0"/>
            </a:endParaRPr>
          </a:p>
          <a:p>
            <a:pPr lvl="2">
              <a:lnSpc>
                <a:spcPct val="105000"/>
              </a:lnSpc>
            </a:pPr>
            <a:endParaRPr lang="zh-CN" altLang="en-US" dirty="0">
              <a:sym typeface="Arial" panose="020B0604020202020204" pitchFamily="34" charset="0"/>
            </a:endParaRPr>
          </a:p>
        </p:txBody>
      </p:sp>
      <p:sp>
        <p:nvSpPr>
          <p:cNvPr id="49156" name="文本框 49155"/>
          <p:cNvSpPr txBox="1"/>
          <p:nvPr/>
        </p:nvSpPr>
        <p:spPr>
          <a:xfrm>
            <a:off x="179512" y="3245803"/>
            <a:ext cx="5106863" cy="3230436"/>
          </a:xfrm>
          <a:prstGeom prst="rect">
            <a:avLst/>
          </a:prstGeom>
          <a:solidFill>
            <a:schemeClr val="bg1">
              <a:alpha val="100000"/>
            </a:schemeClr>
          </a:solidFill>
          <a:ln w="9525" cap="flat" cmpd="sng">
            <a:solidFill>
              <a:schemeClr val="tx1"/>
            </a:solidFill>
            <a:prstDash val="solid"/>
            <a:bevel/>
            <a:headEnd type="none" w="med" len="med"/>
            <a:tailEnd type="none" w="med" len="med"/>
          </a:ln>
          <a:effectLst>
            <a:outerShdw dist="143684" dir="2699999" algn="ctr" rotWithShape="0">
              <a:srgbClr val="000000">
                <a:alpha val="75000"/>
              </a:srgbClr>
            </a:outerShdw>
          </a:effectLst>
        </p:spPr>
        <p:txBody>
          <a:bodyPr vert="horz" wrap="square" anchor="t">
            <a:spAutoFit/>
          </a:bodyPr>
          <a:lstStyle/>
          <a:p>
            <a:pPr eaLnBrk="0" hangingPunct="0">
              <a:lnSpc>
                <a:spcPct val="105000"/>
              </a:lnSpc>
              <a:spcBef>
                <a:spcPct val="20000"/>
              </a:spcBef>
            </a:pPr>
            <a:r>
              <a:rPr lang="zh-CN" altLang="en-US" sz="2400" dirty="0">
                <a:latin typeface="Comic Sans MS" panose="030F0702030302020204" pitchFamily="2" charset="0"/>
                <a:ea typeface="微软雅黑" panose="020B0503020204020204" pitchFamily="34" charset="-122"/>
                <a:sym typeface="Arial" panose="020B0604020202020204" pitchFamily="34" charset="0"/>
              </a:rPr>
              <a:t>main()</a:t>
            </a:r>
          </a:p>
          <a:p>
            <a:pPr eaLnBrk="0" hangingPunct="0">
              <a:lnSpc>
                <a:spcPct val="105000"/>
              </a:lnSpc>
              <a:spcBef>
                <a:spcPct val="20000"/>
              </a:spcBef>
            </a:pPr>
            <a:r>
              <a:rPr lang="zh-CN" altLang="en-US" sz="2400" dirty="0">
                <a:latin typeface="Comic Sans MS" panose="030F0702030302020204" pitchFamily="2" charset="0"/>
                <a:ea typeface="微软雅黑" panose="020B0503020204020204" pitchFamily="34" charset="-122"/>
                <a:sym typeface="Arial" panose="020B0604020202020204" pitchFamily="34" charset="0"/>
              </a:rPr>
              <a:t>  {    int m,n,max_numb;</a:t>
            </a:r>
          </a:p>
          <a:p>
            <a:pPr eaLnBrk="0" hangingPunct="0">
              <a:lnSpc>
                <a:spcPct val="105000"/>
              </a:lnSpc>
              <a:spcBef>
                <a:spcPct val="20000"/>
              </a:spcBef>
            </a:pPr>
            <a:r>
              <a:rPr lang="zh-CN" altLang="en-US" sz="2400" dirty="0">
                <a:latin typeface="Comic Sans MS" panose="030F0702030302020204" pitchFamily="2" charset="0"/>
                <a:ea typeface="微软雅黑" panose="020B0503020204020204" pitchFamily="34" charset="-122"/>
                <a:sym typeface="Arial" panose="020B0604020202020204" pitchFamily="34" charset="0"/>
              </a:rPr>
              <a:t>       </a:t>
            </a:r>
          </a:p>
          <a:p>
            <a:pPr eaLnBrk="0" hangingPunct="0">
              <a:lnSpc>
                <a:spcPct val="105000"/>
              </a:lnSpc>
              <a:spcBef>
                <a:spcPct val="20000"/>
              </a:spcBef>
            </a:pPr>
            <a:r>
              <a:rPr lang="zh-CN" altLang="en-US" sz="2400" dirty="0">
                <a:latin typeface="Comic Sans MS" panose="030F0702030302020204" pitchFamily="2" charset="0"/>
                <a:ea typeface="微软雅黑" panose="020B0503020204020204" pitchFamily="34" charset="-122"/>
                <a:sym typeface="Arial" panose="020B0604020202020204" pitchFamily="34" charset="0"/>
              </a:rPr>
              <a:t>        scanf(“%d%d”,&amp;m,&amp;n);</a:t>
            </a:r>
          </a:p>
          <a:p>
            <a:pPr eaLnBrk="0" hangingPunct="0">
              <a:lnSpc>
                <a:spcPct val="105000"/>
              </a:lnSpc>
              <a:spcBef>
                <a:spcPct val="20000"/>
              </a:spcBef>
            </a:pPr>
            <a:r>
              <a:rPr lang="zh-CN" altLang="en-US" sz="2400" dirty="0">
                <a:latin typeface="Comic Sans MS" panose="030F0702030302020204" pitchFamily="2" charset="0"/>
                <a:ea typeface="微软雅黑" panose="020B0503020204020204" pitchFamily="34" charset="-122"/>
                <a:sym typeface="Arial" panose="020B0604020202020204" pitchFamily="34" charset="0"/>
              </a:rPr>
              <a:t>        max_numb=</a:t>
            </a:r>
            <a:r>
              <a:rPr lang="zh-CN" altLang="en-US" sz="2400" dirty="0">
                <a:solidFill>
                  <a:srgbClr val="FF0000"/>
                </a:solidFill>
                <a:latin typeface="Comic Sans MS" panose="030F0702030302020204" pitchFamily="2" charset="0"/>
                <a:ea typeface="微软雅黑" panose="020B0503020204020204" pitchFamily="34" charset="-122"/>
                <a:sym typeface="Arial" panose="020B0604020202020204" pitchFamily="34" charset="0"/>
              </a:rPr>
              <a:t>max(m,n) ; </a:t>
            </a:r>
            <a:r>
              <a:rPr lang="zh-CN" altLang="en-US" sz="2400" dirty="0">
                <a:latin typeface="Comic Sans MS" panose="030F0702030302020204" pitchFamily="2" charset="0"/>
                <a:ea typeface="微软雅黑" panose="020B0503020204020204" pitchFamily="34" charset="-122"/>
                <a:sym typeface="Arial" panose="020B0604020202020204" pitchFamily="34" charset="0"/>
              </a:rPr>
              <a:t>          </a:t>
            </a:r>
          </a:p>
          <a:p>
            <a:pPr eaLnBrk="0" hangingPunct="0">
              <a:lnSpc>
                <a:spcPct val="105000"/>
              </a:lnSpc>
              <a:spcBef>
                <a:spcPct val="20000"/>
              </a:spcBef>
            </a:pPr>
            <a:r>
              <a:rPr lang="zh-CN" altLang="en-US" sz="2400" dirty="0">
                <a:latin typeface="Comic Sans MS" panose="030F0702030302020204" pitchFamily="2" charset="0"/>
                <a:ea typeface="微软雅黑" panose="020B0503020204020204" pitchFamily="34" charset="-122"/>
                <a:sym typeface="Arial" panose="020B0604020202020204" pitchFamily="34" charset="0"/>
              </a:rPr>
              <a:t>        printf（"%d\n",max_numb）;</a:t>
            </a:r>
          </a:p>
          <a:p>
            <a:pPr eaLnBrk="0" hangingPunct="0">
              <a:lnSpc>
                <a:spcPct val="105000"/>
              </a:lnSpc>
              <a:spcBef>
                <a:spcPct val="20000"/>
              </a:spcBef>
            </a:pPr>
            <a:r>
              <a:rPr lang="zh-CN" altLang="en-US" sz="2400" dirty="0">
                <a:latin typeface="Comic Sans MS" panose="030F0702030302020204" pitchFamily="2" charset="0"/>
                <a:ea typeface="微软雅黑" panose="020B0503020204020204" pitchFamily="34" charset="-122"/>
                <a:sym typeface="Arial" panose="020B0604020202020204" pitchFamily="34" charset="0"/>
              </a:rPr>
              <a:t>  } </a:t>
            </a:r>
          </a:p>
        </p:txBody>
      </p:sp>
      <p:sp>
        <p:nvSpPr>
          <p:cNvPr id="49157" name="文本框 49156"/>
          <p:cNvSpPr txBox="1"/>
          <p:nvPr/>
        </p:nvSpPr>
        <p:spPr>
          <a:xfrm>
            <a:off x="5578475" y="3009265"/>
            <a:ext cx="3317751" cy="3692101"/>
          </a:xfrm>
          <a:prstGeom prst="rect">
            <a:avLst/>
          </a:prstGeom>
          <a:solidFill>
            <a:schemeClr val="bg1">
              <a:alpha val="100000"/>
            </a:schemeClr>
          </a:solidFill>
          <a:ln w="9525" cap="flat" cmpd="sng">
            <a:solidFill>
              <a:schemeClr val="tx1"/>
            </a:solidFill>
            <a:prstDash val="solid"/>
            <a:bevel/>
            <a:headEnd type="none" w="med" len="med"/>
            <a:tailEnd type="none" w="med" len="med"/>
          </a:ln>
          <a:effectLst>
            <a:outerShdw dist="143684" dir="2699999" algn="ctr" rotWithShape="0">
              <a:srgbClr val="000000">
                <a:alpha val="75000"/>
              </a:srgbClr>
            </a:outerShdw>
          </a:effectLst>
        </p:spPr>
        <p:txBody>
          <a:bodyPr vert="horz" wrap="square" anchor="t">
            <a:spAutoFit/>
          </a:bodyPr>
          <a:lstStyle/>
          <a:p>
            <a:pPr eaLnBrk="0" hangingPunct="0">
              <a:lnSpc>
                <a:spcPct val="105000"/>
              </a:lnSpc>
              <a:spcBef>
                <a:spcPct val="20000"/>
              </a:spcBef>
            </a:pPr>
            <a:r>
              <a:rPr lang="zh-CN" altLang="en-US" sz="2400" dirty="0">
                <a:latin typeface="Comic Sans MS" panose="030F0702030302020204" pitchFamily="2" charset="0"/>
                <a:ea typeface="微软雅黑" panose="020B0503020204020204" pitchFamily="34" charset="-122"/>
                <a:sym typeface="Arial" panose="020B0604020202020204" pitchFamily="34" charset="0"/>
              </a:rPr>
              <a:t>int max(int x, int y)</a:t>
            </a:r>
          </a:p>
          <a:p>
            <a:pPr eaLnBrk="0" hangingPunct="0">
              <a:lnSpc>
                <a:spcPct val="105000"/>
              </a:lnSpc>
              <a:spcBef>
                <a:spcPct val="20000"/>
              </a:spcBef>
            </a:pPr>
            <a:r>
              <a:rPr lang="zh-CN" altLang="en-US" sz="2400" dirty="0">
                <a:latin typeface="Comic Sans MS" panose="030F0702030302020204" pitchFamily="2" charset="0"/>
                <a:ea typeface="微软雅黑" panose="020B0503020204020204" pitchFamily="34" charset="-122"/>
                <a:sym typeface="Arial" panose="020B0604020202020204" pitchFamily="34" charset="0"/>
              </a:rPr>
              <a:t> {  int z ;</a:t>
            </a:r>
          </a:p>
          <a:p>
            <a:pPr eaLnBrk="0" hangingPunct="0">
              <a:lnSpc>
                <a:spcPct val="105000"/>
              </a:lnSpc>
              <a:spcBef>
                <a:spcPct val="20000"/>
              </a:spcBef>
            </a:pPr>
            <a:r>
              <a:rPr lang="zh-CN" altLang="en-US" sz="2400" dirty="0">
                <a:latin typeface="Comic Sans MS" panose="030F0702030302020204" pitchFamily="2" charset="0"/>
                <a:ea typeface="微软雅黑" panose="020B0503020204020204" pitchFamily="34" charset="-122"/>
                <a:sym typeface="Arial" panose="020B0604020202020204" pitchFamily="34" charset="0"/>
              </a:rPr>
              <a:t>    if  (x&gt;y)</a:t>
            </a:r>
          </a:p>
          <a:p>
            <a:pPr eaLnBrk="0" hangingPunct="0">
              <a:lnSpc>
                <a:spcPct val="105000"/>
              </a:lnSpc>
              <a:spcBef>
                <a:spcPct val="20000"/>
              </a:spcBef>
            </a:pPr>
            <a:r>
              <a:rPr lang="zh-CN" altLang="en-US" sz="2400" dirty="0">
                <a:latin typeface="Comic Sans MS" panose="030F0702030302020204" pitchFamily="2" charset="0"/>
                <a:ea typeface="微软雅黑" panose="020B0503020204020204" pitchFamily="34" charset="-122"/>
                <a:sym typeface="Arial" panose="020B0604020202020204" pitchFamily="34" charset="0"/>
              </a:rPr>
              <a:t>              z=x;</a:t>
            </a:r>
          </a:p>
          <a:p>
            <a:pPr eaLnBrk="0" hangingPunct="0">
              <a:lnSpc>
                <a:spcPct val="105000"/>
              </a:lnSpc>
              <a:spcBef>
                <a:spcPct val="20000"/>
              </a:spcBef>
            </a:pPr>
            <a:r>
              <a:rPr lang="zh-CN" altLang="en-US" sz="2400" dirty="0">
                <a:latin typeface="Comic Sans MS" panose="030F0702030302020204" pitchFamily="2" charset="0"/>
                <a:ea typeface="微软雅黑" panose="020B0503020204020204" pitchFamily="34" charset="-122"/>
                <a:sym typeface="Arial" panose="020B0604020202020204" pitchFamily="34" charset="0"/>
              </a:rPr>
              <a:t>    else   </a:t>
            </a:r>
          </a:p>
          <a:p>
            <a:pPr eaLnBrk="0" hangingPunct="0">
              <a:lnSpc>
                <a:spcPct val="105000"/>
              </a:lnSpc>
              <a:spcBef>
                <a:spcPct val="20000"/>
              </a:spcBef>
            </a:pPr>
            <a:r>
              <a:rPr lang="zh-CN" altLang="en-US" sz="2400" dirty="0">
                <a:latin typeface="Comic Sans MS" panose="030F0702030302020204" pitchFamily="2" charset="0"/>
                <a:ea typeface="微软雅黑" panose="020B0503020204020204" pitchFamily="34" charset="-122"/>
                <a:sym typeface="Arial" panose="020B0604020202020204" pitchFamily="34" charset="0"/>
              </a:rPr>
              <a:t>              z=y;</a:t>
            </a:r>
          </a:p>
          <a:p>
            <a:pPr eaLnBrk="0" hangingPunct="0">
              <a:lnSpc>
                <a:spcPct val="105000"/>
              </a:lnSpc>
              <a:spcBef>
                <a:spcPct val="20000"/>
              </a:spcBef>
            </a:pPr>
            <a:r>
              <a:rPr lang="zh-CN" altLang="en-US" sz="2400" dirty="0">
                <a:latin typeface="Comic Sans MS" panose="030F0702030302020204" pitchFamily="2" charset="0"/>
                <a:ea typeface="微软雅黑" panose="020B0503020204020204" pitchFamily="34" charset="-122"/>
                <a:sym typeface="Arial" panose="020B0604020202020204" pitchFamily="34" charset="0"/>
              </a:rPr>
              <a:t>    </a:t>
            </a:r>
            <a:r>
              <a:rPr lang="zh-CN" altLang="en-US" sz="2400" dirty="0">
                <a:solidFill>
                  <a:srgbClr val="FF0000"/>
                </a:solidFill>
                <a:latin typeface="Comic Sans MS" panose="030F0702030302020204" pitchFamily="2" charset="0"/>
                <a:ea typeface="微软雅黑" panose="020B0503020204020204" pitchFamily="34" charset="-122"/>
                <a:sym typeface="Arial" panose="020B0604020202020204" pitchFamily="34" charset="0"/>
              </a:rPr>
              <a:t>return (z);</a:t>
            </a:r>
            <a:r>
              <a:rPr lang="zh-CN" altLang="en-US" sz="2400" dirty="0">
                <a:latin typeface="Comic Sans MS" panose="030F0702030302020204" pitchFamily="2" charset="0"/>
                <a:ea typeface="微软雅黑" panose="020B0503020204020204" pitchFamily="34" charset="-122"/>
                <a:sym typeface="Arial" panose="020B0604020202020204" pitchFamily="34" charset="0"/>
              </a:rPr>
              <a:t>  </a:t>
            </a:r>
          </a:p>
          <a:p>
            <a:pPr eaLnBrk="0" hangingPunct="0">
              <a:lnSpc>
                <a:spcPct val="105000"/>
              </a:lnSpc>
              <a:spcBef>
                <a:spcPct val="20000"/>
              </a:spcBef>
            </a:pPr>
            <a:r>
              <a:rPr lang="zh-CN" altLang="en-US" sz="2400" dirty="0">
                <a:latin typeface="Comic Sans MS" panose="030F0702030302020204" pitchFamily="2" charset="0"/>
                <a:ea typeface="微软雅黑" panose="020B0503020204020204" pitchFamily="34" charset="-122"/>
                <a:sym typeface="Arial" panose="020B0604020202020204" pitchFamily="34" charset="0"/>
              </a:rPr>
              <a:t> }</a:t>
            </a:r>
          </a:p>
        </p:txBody>
      </p:sp>
      <p:sp>
        <p:nvSpPr>
          <p:cNvPr id="3" name="矩形 2"/>
          <p:cNvSpPr/>
          <p:nvPr userDrawn="1"/>
        </p:nvSpPr>
        <p:spPr>
          <a:xfrm>
            <a:off x="508635" y="337185"/>
            <a:ext cx="7879715" cy="768350"/>
          </a:xfrm>
          <a:prstGeom prst="rect">
            <a:avLst/>
          </a:prstGeom>
        </p:spPr>
        <p:txBody>
          <a:bodyPr vert="horz" wrap="square" rtlCol="0" anchor="ctr">
            <a:normAutofit fontScale="97500"/>
          </a:bodyPr>
          <a:lstStyle/>
          <a:p>
            <a:pPr lvl="0" algn="l"/>
            <a:r>
              <a:rPr lang="zh-CN" altLang="en-US" sz="4400" dirty="0">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cs typeface="+mj-cs"/>
                <a:sym typeface="+mn-ea"/>
              </a:rPr>
              <a:t>第7章 模块化与函数</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9156"/>
                                        </p:tgtEl>
                                        <p:attrNameLst>
                                          <p:attrName>style.visibility</p:attrName>
                                        </p:attrNameLst>
                                      </p:cBhvr>
                                      <p:to>
                                        <p:strVal val="visible"/>
                                      </p:to>
                                    </p:set>
                                    <p:animEffect transition="in" filter="blinds(horizontal)">
                                      <p:cBhvr>
                                        <p:cTn id="7" dur="500"/>
                                        <p:tgtEl>
                                          <p:spTgt spid="4915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9157"/>
                                        </p:tgtEl>
                                        <p:attrNameLst>
                                          <p:attrName>style.visibility</p:attrName>
                                        </p:attrNameLst>
                                      </p:cBhvr>
                                      <p:to>
                                        <p:strVal val="visible"/>
                                      </p:to>
                                    </p:set>
                                    <p:animEffect transition="in" filter="blinds(horizontal)">
                                      <p:cBhvr>
                                        <p:cTn id="12" dur="500"/>
                                        <p:tgtEl>
                                          <p:spTgt spid="491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6" grpId="0" bldLvl="0" animBg="1"/>
      <p:bldP spid="49157" grpId="0" bldLvl="0" animBg="1"/>
    </p:bld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0179" name="文本占位符 50178"/>
          <p:cNvSpPr>
            <a:spLocks noGrp="1"/>
          </p:cNvSpPr>
          <p:nvPr>
            <p:ph type="body" idx="1"/>
          </p:nvPr>
        </p:nvSpPr>
        <p:spPr>
          <a:xfrm>
            <a:off x="469900" y="1558290"/>
            <a:ext cx="8135938" cy="4752975"/>
          </a:xfrm>
        </p:spPr>
        <p:txBody>
          <a:bodyPr/>
          <a:lstStyle/>
          <a:p>
            <a:pPr>
              <a:lnSpc>
                <a:spcPct val="105000"/>
              </a:lnSpc>
            </a:pPr>
            <a:r>
              <a:rPr lang="zh-CN" altLang="en-US" dirty="0">
                <a:sym typeface="Arial" panose="020B0604020202020204" pitchFamily="34" charset="0"/>
              </a:rPr>
              <a:t>return 语句</a:t>
            </a:r>
          </a:p>
          <a:p>
            <a:pPr lvl="1">
              <a:lnSpc>
                <a:spcPct val="105000"/>
              </a:lnSpc>
            </a:pPr>
            <a:r>
              <a:rPr lang="zh-CN" altLang="en-US" dirty="0"/>
              <a:t>赋给当前被调函数一个值</a:t>
            </a:r>
          </a:p>
          <a:p>
            <a:pPr lvl="2">
              <a:lnSpc>
                <a:spcPct val="105000"/>
              </a:lnSpc>
            </a:pPr>
            <a:r>
              <a:rPr lang="zh-CN" altLang="en-US" dirty="0"/>
              <a:t>结束当前被调函数的执行并返回主调函数，同时将表达式的计算结果带回主调函数</a:t>
            </a:r>
          </a:p>
          <a:p>
            <a:pPr lvl="1">
              <a:lnSpc>
                <a:spcPct val="105000"/>
              </a:lnSpc>
            </a:pPr>
            <a:r>
              <a:rPr lang="zh-CN" altLang="en-US" dirty="0"/>
              <a:t>语句格式</a:t>
            </a:r>
            <a:endParaRPr lang="zh-CN" altLang="en-US" sz="1900" dirty="0"/>
          </a:p>
          <a:p>
            <a:endParaRPr lang="zh-CN" altLang="en-US" sz="1900" dirty="0"/>
          </a:p>
        </p:txBody>
      </p:sp>
      <p:sp>
        <p:nvSpPr>
          <p:cNvPr id="50180" name="文本框 50179"/>
          <p:cNvSpPr txBox="1"/>
          <p:nvPr/>
        </p:nvSpPr>
        <p:spPr>
          <a:xfrm>
            <a:off x="971550" y="4360863"/>
            <a:ext cx="7777163" cy="1516062"/>
          </a:xfrm>
          <a:prstGeom prst="rect">
            <a:avLst/>
          </a:prstGeom>
          <a:noFill/>
          <a:ln w="9525">
            <a:noFill/>
          </a:ln>
        </p:spPr>
        <p:txBody>
          <a:bodyPr vert="horz" wrap="square" anchor="t">
            <a:spAutoFit/>
          </a:bodyPr>
          <a:lstStyle/>
          <a:p>
            <a:pPr>
              <a:lnSpc>
                <a:spcPct val="130000"/>
              </a:lnSpc>
            </a:pPr>
            <a:r>
              <a:rPr lang="en-US" altLang="zh-CN" sz="2400">
                <a:solidFill>
                  <a:srgbClr val="FF0000"/>
                </a:solidFill>
                <a:latin typeface="Comic Sans MS" panose="030F0702030302020204" pitchFamily="2" charset="0"/>
                <a:ea typeface="微软雅黑" panose="020B0503020204020204" pitchFamily="34" charset="-122"/>
              </a:rPr>
              <a:t>return </a:t>
            </a:r>
            <a:r>
              <a:rPr lang="zh-CN" altLang="en-US" sz="2400">
                <a:solidFill>
                  <a:srgbClr val="FF0000"/>
                </a:solidFill>
                <a:latin typeface="Comic Sans MS" panose="030F0702030302020204" pitchFamily="2" charset="0"/>
                <a:ea typeface="微软雅黑" panose="020B0503020204020204" pitchFamily="34" charset="-122"/>
              </a:rPr>
              <a:t>表达式；</a:t>
            </a:r>
            <a:r>
              <a:rPr lang="en-US" altLang="zh-CN" sz="2400">
                <a:latin typeface="Comic Sans MS" panose="030F0702030302020204" pitchFamily="2" charset="0"/>
                <a:ea typeface="微软雅黑" panose="020B0503020204020204" pitchFamily="34" charset="-122"/>
              </a:rPr>
              <a:t>/*return(2*3)</a:t>
            </a:r>
            <a:r>
              <a:rPr lang="zh-CN" altLang="en-US" sz="2400">
                <a:latin typeface="Comic Sans MS" panose="030F0702030302020204" pitchFamily="2" charset="0"/>
                <a:ea typeface="微软雅黑" panose="020B0503020204020204" pitchFamily="34" charset="-122"/>
              </a:rPr>
              <a:t>表示函数返回值为</a:t>
            </a:r>
            <a:r>
              <a:rPr lang="en-US" altLang="zh-CN" sz="2400">
                <a:latin typeface="Comic Sans MS" panose="030F0702030302020204" pitchFamily="2" charset="0"/>
                <a:ea typeface="微软雅黑" panose="020B0503020204020204" pitchFamily="34" charset="-122"/>
              </a:rPr>
              <a:t>6 */</a:t>
            </a:r>
          </a:p>
          <a:p>
            <a:pPr>
              <a:lnSpc>
                <a:spcPct val="130000"/>
              </a:lnSpc>
            </a:pPr>
            <a:r>
              <a:rPr lang="en-US" altLang="zh-CN" sz="2400">
                <a:solidFill>
                  <a:srgbClr val="FF0000"/>
                </a:solidFill>
                <a:latin typeface="Comic Sans MS" panose="030F0702030302020204" pitchFamily="2" charset="0"/>
                <a:ea typeface="微软雅黑" panose="020B0503020204020204" pitchFamily="34" charset="-122"/>
              </a:rPr>
              <a:t>return(</a:t>
            </a:r>
            <a:r>
              <a:rPr lang="zh-CN" altLang="en-US" sz="2400">
                <a:solidFill>
                  <a:srgbClr val="FF0000"/>
                </a:solidFill>
                <a:latin typeface="Comic Sans MS" panose="030F0702030302020204" pitchFamily="2" charset="0"/>
                <a:ea typeface="微软雅黑" panose="020B0503020204020204" pitchFamily="34" charset="-122"/>
              </a:rPr>
              <a:t>表达式</a:t>
            </a:r>
            <a:r>
              <a:rPr lang="en-US" altLang="zh-CN" sz="2400">
                <a:solidFill>
                  <a:srgbClr val="FF0000"/>
                </a:solidFill>
                <a:latin typeface="Comic Sans MS" panose="030F0702030302020204" pitchFamily="2" charset="0"/>
                <a:ea typeface="微软雅黑" panose="020B0503020204020204" pitchFamily="34" charset="-122"/>
              </a:rPr>
              <a:t>)</a:t>
            </a:r>
            <a:r>
              <a:rPr lang="zh-CN" altLang="en-US" sz="2400">
                <a:solidFill>
                  <a:srgbClr val="FF0000"/>
                </a:solidFill>
                <a:latin typeface="Comic Sans MS" panose="030F0702030302020204" pitchFamily="2" charset="0"/>
                <a:ea typeface="微软雅黑" panose="020B0503020204020204" pitchFamily="34" charset="-122"/>
              </a:rPr>
              <a:t>；</a:t>
            </a:r>
            <a:r>
              <a:rPr lang="en-US" altLang="zh-CN" sz="2400">
                <a:latin typeface="Comic Sans MS" panose="030F0702030302020204" pitchFamily="2" charset="0"/>
                <a:ea typeface="微软雅黑" panose="020B0503020204020204" pitchFamily="34" charset="-122"/>
              </a:rPr>
              <a:t>/*return  2*3 </a:t>
            </a:r>
            <a:r>
              <a:rPr lang="zh-CN" altLang="en-US" sz="2400">
                <a:latin typeface="Comic Sans MS" panose="030F0702030302020204" pitchFamily="2" charset="0"/>
                <a:ea typeface="微软雅黑" panose="020B0503020204020204" pitchFamily="34" charset="-122"/>
              </a:rPr>
              <a:t>表示函数返回值为</a:t>
            </a:r>
            <a:r>
              <a:rPr lang="en-US" altLang="zh-CN" sz="2400">
                <a:latin typeface="Comic Sans MS" panose="030F0702030302020204" pitchFamily="2" charset="0"/>
                <a:ea typeface="微软雅黑" panose="020B0503020204020204" pitchFamily="34" charset="-122"/>
              </a:rPr>
              <a:t>6 */</a:t>
            </a:r>
          </a:p>
          <a:p>
            <a:pPr>
              <a:lnSpc>
                <a:spcPct val="130000"/>
              </a:lnSpc>
            </a:pPr>
            <a:r>
              <a:rPr lang="en-US" altLang="zh-CN" sz="2400">
                <a:solidFill>
                  <a:srgbClr val="FF0000"/>
                </a:solidFill>
                <a:latin typeface="Comic Sans MS" panose="030F0702030302020204" pitchFamily="2" charset="0"/>
                <a:ea typeface="微软雅黑" panose="020B0503020204020204" pitchFamily="34" charset="-122"/>
              </a:rPr>
              <a:t>return; </a:t>
            </a:r>
            <a:r>
              <a:rPr lang="en-US" altLang="zh-CN" sz="2400">
                <a:latin typeface="Comic Sans MS" panose="030F0702030302020204" pitchFamily="2" charset="0"/>
                <a:ea typeface="微软雅黑" panose="020B0503020204020204" pitchFamily="34" charset="-122"/>
              </a:rPr>
              <a:t>/*</a:t>
            </a:r>
            <a:r>
              <a:rPr lang="zh-CN" altLang="en-US" sz="2400">
                <a:latin typeface="Comic Sans MS" panose="030F0702030302020204" pitchFamily="2" charset="0"/>
                <a:ea typeface="微软雅黑" panose="020B0503020204020204" pitchFamily="34" charset="-122"/>
              </a:rPr>
              <a:t>没有返回值</a:t>
            </a:r>
            <a:r>
              <a:rPr lang="en-US" altLang="zh-CN" sz="2400">
                <a:latin typeface="Comic Sans MS" panose="030F0702030302020204" pitchFamily="2" charset="0"/>
                <a:ea typeface="微软雅黑" panose="020B0503020204020204" pitchFamily="34" charset="-122"/>
              </a:rPr>
              <a:t>*/</a:t>
            </a:r>
            <a:endParaRPr lang="en-US" altLang="zh-CN">
              <a:latin typeface="Comic Sans MS" panose="030F0702030302020204" pitchFamily="2" charset="0"/>
            </a:endParaRPr>
          </a:p>
        </p:txBody>
      </p:sp>
      <p:sp>
        <p:nvSpPr>
          <p:cNvPr id="3" name="矩形 2"/>
          <p:cNvSpPr/>
          <p:nvPr userDrawn="1"/>
        </p:nvSpPr>
        <p:spPr>
          <a:xfrm>
            <a:off x="508635" y="337185"/>
            <a:ext cx="7879715" cy="768350"/>
          </a:xfrm>
          <a:prstGeom prst="rect">
            <a:avLst/>
          </a:prstGeom>
        </p:spPr>
        <p:txBody>
          <a:bodyPr vert="horz" wrap="square" rtlCol="0" anchor="ctr">
            <a:normAutofit fontScale="97500"/>
          </a:bodyPr>
          <a:lstStyle/>
          <a:p>
            <a:pPr lvl="0" algn="l"/>
            <a:r>
              <a:rPr lang="zh-CN" altLang="en-US" sz="4400" dirty="0">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cs typeface="+mj-cs"/>
                <a:sym typeface="+mn-ea"/>
              </a:rPr>
              <a:t>第7章 模块化与函数</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171" name="Rectangle 3"/>
          <p:cNvSpPr>
            <a:spLocks noGrp="1"/>
          </p:cNvSpPr>
          <p:nvPr>
            <p:ph type="body" sz="half"/>
          </p:nvPr>
        </p:nvSpPr>
        <p:spPr>
          <a:xfrm>
            <a:off x="612775" y="929992"/>
            <a:ext cx="7797800" cy="4587240"/>
          </a:xfrm>
        </p:spPr>
        <p:txBody>
          <a:bodyPr vert="horz" wrap="square" anchor="t">
            <a:normAutofit/>
          </a:bodyPr>
          <a:lstStyle>
            <a:lvl1pPr lvl="0">
              <a:defRPr sz="2800"/>
            </a:lvl1pPr>
            <a:lvl2pPr lvl="1">
              <a:defRPr sz="2400"/>
            </a:lvl2pPr>
            <a:lvl3pPr lvl="2">
              <a:defRPr sz="2000"/>
            </a:lvl3pPr>
            <a:lvl4pPr lvl="3">
              <a:defRPr sz="2000"/>
            </a:lvl4pPr>
            <a:lvl5pPr lvl="4">
              <a:defRPr sz="1800"/>
            </a:lvl5pPr>
          </a:lstStyle>
          <a:p>
            <a:pPr marL="342900" lvl="0" indent="-342900">
              <a:lnSpc>
                <a:spcPct val="100000"/>
              </a:lnSpc>
            </a:pPr>
            <a:r>
              <a:rPr lang="zh-CN" altLang="en-US" sz="3200" dirty="0"/>
              <a:t>模块化</a:t>
            </a:r>
          </a:p>
          <a:p>
            <a:pPr marL="742950" lvl="1" indent="-285750">
              <a:lnSpc>
                <a:spcPct val="110000"/>
              </a:lnSpc>
            </a:pPr>
            <a:r>
              <a:rPr lang="zh-CN" altLang="en-US" sz="2800" dirty="0"/>
              <a:t>复杂程序的分割</a:t>
            </a:r>
          </a:p>
          <a:p>
            <a:pPr marL="1200150" lvl="2" indent="-285750">
              <a:lnSpc>
                <a:spcPct val="110000"/>
              </a:lnSpc>
            </a:pPr>
            <a:r>
              <a:rPr lang="zh-CN" altLang="en-US" sz="2330" dirty="0"/>
              <a:t>每个模块简短且对应一个功能</a:t>
            </a:r>
            <a:endParaRPr lang="zh-CN" altLang="en-US" sz="2000" dirty="0"/>
          </a:p>
          <a:p>
            <a:pPr marL="1600200" lvl="3" indent="-228600">
              <a:lnSpc>
                <a:spcPct val="110000"/>
              </a:lnSpc>
            </a:pPr>
            <a:r>
              <a:rPr lang="zh-CN" altLang="en-US" dirty="0"/>
              <a:t>独立操作界面</a:t>
            </a:r>
          </a:p>
          <a:p>
            <a:pPr marL="1600200" lvl="3" indent="-228600">
              <a:lnSpc>
                <a:spcPct val="110000"/>
              </a:lnSpc>
            </a:pPr>
            <a:r>
              <a:rPr lang="zh-CN" altLang="en-US" dirty="0"/>
              <a:t>实现相关操作</a:t>
            </a:r>
          </a:p>
          <a:p>
            <a:pPr marL="1600200" lvl="3" indent="-228600">
              <a:lnSpc>
                <a:spcPct val="110000"/>
              </a:lnSpc>
            </a:pPr>
            <a:r>
              <a:rPr lang="zh-CN" altLang="en-US" dirty="0"/>
              <a:t>完成独立功能</a:t>
            </a:r>
          </a:p>
          <a:p>
            <a:pPr marL="1143000" lvl="2" indent="-228600">
              <a:lnSpc>
                <a:spcPct val="110000"/>
              </a:lnSpc>
            </a:pPr>
            <a:r>
              <a:rPr lang="zh-CN" altLang="en-US" sz="2400" dirty="0"/>
              <a:t>利用不同模块组装成一个完整的程序</a:t>
            </a:r>
          </a:p>
          <a:p>
            <a:pPr marL="1600200" lvl="3" indent="-228600">
              <a:lnSpc>
                <a:spcPct val="110000"/>
              </a:lnSpc>
            </a:pPr>
            <a:r>
              <a:rPr lang="zh-CN" altLang="en-US" dirty="0">
                <a:sym typeface="Arial" panose="020B0604020202020204" pitchFamily="34" charset="0"/>
              </a:rPr>
              <a:t>各个模块之间接口（输入和输出）确定并且可控制</a:t>
            </a:r>
          </a:p>
          <a:p>
            <a:pPr marL="1600200" lvl="3" indent="-228600">
              <a:lnSpc>
                <a:spcPct val="110000"/>
              </a:lnSpc>
            </a:pPr>
            <a:r>
              <a:rPr lang="zh-CN" altLang="en-US" dirty="0">
                <a:sym typeface="Arial" panose="020B0604020202020204" pitchFamily="34" charset="0"/>
              </a:rPr>
              <a:t>将所有的程序模块象积木一样装配起来</a:t>
            </a:r>
            <a:endParaRPr lang="zh-CN"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03" name="文本占位符 51202"/>
          <p:cNvSpPr>
            <a:spLocks noGrp="1"/>
          </p:cNvSpPr>
          <p:nvPr>
            <p:ph type="body" idx="1"/>
          </p:nvPr>
        </p:nvSpPr>
        <p:spPr>
          <a:xfrm>
            <a:off x="469900" y="1486535"/>
            <a:ext cx="4319588" cy="4752975"/>
          </a:xfrm>
        </p:spPr>
        <p:txBody>
          <a:bodyPr/>
          <a:lstStyle/>
          <a:p>
            <a:pPr>
              <a:lnSpc>
                <a:spcPct val="105000"/>
              </a:lnSpc>
            </a:pPr>
            <a:r>
              <a:rPr lang="zh-CN" altLang="en-US" dirty="0">
                <a:sym typeface="Arial" panose="020B0604020202020204" pitchFamily="34" charset="0"/>
              </a:rPr>
              <a:t>return 语句</a:t>
            </a:r>
          </a:p>
          <a:p>
            <a:pPr lvl="1">
              <a:lnSpc>
                <a:spcPct val="90000"/>
              </a:lnSpc>
            </a:pPr>
            <a:r>
              <a:rPr lang="zh-CN" altLang="en-US" dirty="0"/>
              <a:t>使用要点</a:t>
            </a:r>
          </a:p>
          <a:p>
            <a:pPr lvl="2">
              <a:lnSpc>
                <a:spcPct val="90000"/>
              </a:lnSpc>
            </a:pPr>
            <a:r>
              <a:rPr lang="zh-CN" altLang="en-US" dirty="0">
                <a:sym typeface="Arial" panose="020B0604020202020204" pitchFamily="34" charset="0"/>
              </a:rPr>
              <a:t>函数只能表示一个数据（一个返回值）</a:t>
            </a:r>
          </a:p>
          <a:p>
            <a:pPr lvl="2">
              <a:lnSpc>
                <a:spcPct val="90000"/>
              </a:lnSpc>
            </a:pPr>
            <a:r>
              <a:rPr lang="zh-CN" altLang="en-US" dirty="0">
                <a:sym typeface="Arial" panose="020B0604020202020204" pitchFamily="34" charset="0"/>
              </a:rPr>
              <a:t>函数体内可以有多个return语句，不论执行到哪一个return语句，函数都结束并带一个返回值回到主调函数</a:t>
            </a:r>
          </a:p>
          <a:p>
            <a:pPr lvl="3">
              <a:lnSpc>
                <a:spcPct val="90000"/>
              </a:lnSpc>
            </a:pPr>
            <a:r>
              <a:rPr lang="zh-CN" altLang="en-US" dirty="0">
                <a:sym typeface="Arial" panose="020B0604020202020204" pitchFamily="34" charset="0"/>
              </a:rPr>
              <a:t>例如：</a:t>
            </a:r>
          </a:p>
          <a:p>
            <a:pPr>
              <a:lnSpc>
                <a:spcPct val="90000"/>
              </a:lnSpc>
            </a:pPr>
            <a:endParaRPr lang="zh-CN" altLang="en-US" sz="1900" dirty="0"/>
          </a:p>
        </p:txBody>
      </p:sp>
      <p:sp>
        <p:nvSpPr>
          <p:cNvPr id="51204" name="文本框 51203"/>
          <p:cNvSpPr txBox="1"/>
          <p:nvPr/>
        </p:nvSpPr>
        <p:spPr>
          <a:xfrm>
            <a:off x="4787900" y="2347595"/>
            <a:ext cx="3962400" cy="3747501"/>
          </a:xfrm>
          <a:prstGeom prst="rect">
            <a:avLst/>
          </a:prstGeom>
          <a:solidFill>
            <a:schemeClr val="bg1">
              <a:alpha val="100000"/>
            </a:schemeClr>
          </a:solidFill>
          <a:ln w="9525" cap="flat" cmpd="sng">
            <a:solidFill>
              <a:schemeClr val="tx1"/>
            </a:solidFill>
            <a:prstDash val="solid"/>
            <a:bevel/>
            <a:headEnd type="none" w="med" len="med"/>
            <a:tailEnd type="none" w="med" len="med"/>
          </a:ln>
          <a:effectLst>
            <a:outerShdw dist="152928" dir="2901987" algn="ctr" rotWithShape="0">
              <a:srgbClr val="000000">
                <a:alpha val="75000"/>
              </a:srgbClr>
            </a:outerShdw>
          </a:effectLst>
        </p:spPr>
        <p:txBody>
          <a:bodyPr vert="horz" wrap="square" anchor="t">
            <a:spAutoFit/>
          </a:bodyPr>
          <a:lstStyle/>
          <a:p>
            <a:pPr eaLnBrk="0" hangingPunct="0">
              <a:lnSpc>
                <a:spcPct val="125000"/>
              </a:lnSpc>
            </a:pPr>
            <a:r>
              <a:rPr lang="en-US" altLang="zh-CN" dirty="0">
                <a:latin typeface="Comic Sans MS" panose="030F0702030302020204" pitchFamily="2" charset="0"/>
                <a:ea typeface="微软雅黑" panose="020B0503020204020204" pitchFamily="34" charset="-122"/>
                <a:sym typeface="Arial" panose="020B0604020202020204" pitchFamily="34" charset="0"/>
              </a:rPr>
              <a:t> </a:t>
            </a:r>
            <a:r>
              <a:rPr lang="en-US" altLang="zh-CN" sz="2400" dirty="0">
                <a:latin typeface="Comic Sans MS" panose="030F0702030302020204" pitchFamily="2" charset="0"/>
                <a:ea typeface="微软雅黑" panose="020B0503020204020204" pitchFamily="34" charset="-122"/>
                <a:sym typeface="Arial" panose="020B0604020202020204" pitchFamily="34" charset="0"/>
              </a:rPr>
              <a:t>int sign</a:t>
            </a:r>
            <a:r>
              <a:rPr lang="zh-CN" altLang="en-US" sz="2400" dirty="0">
                <a:latin typeface="Comic Sans MS" panose="030F0702030302020204" pitchFamily="2" charset="0"/>
                <a:ea typeface="微软雅黑" panose="020B0503020204020204" pitchFamily="34" charset="-122"/>
                <a:sym typeface="Arial" panose="020B0604020202020204" pitchFamily="34" charset="0"/>
              </a:rPr>
              <a:t>（</a:t>
            </a:r>
            <a:r>
              <a:rPr lang="en-US" altLang="zh-CN" sz="2400" dirty="0">
                <a:latin typeface="Comic Sans MS" panose="030F0702030302020204" pitchFamily="2" charset="0"/>
                <a:ea typeface="微软雅黑" panose="020B0503020204020204" pitchFamily="34" charset="-122"/>
                <a:sym typeface="Arial" panose="020B0604020202020204" pitchFamily="34" charset="0"/>
              </a:rPr>
              <a:t>int x</a:t>
            </a:r>
            <a:r>
              <a:rPr lang="zh-CN" altLang="en-US" sz="2400" dirty="0">
                <a:latin typeface="Comic Sans MS" panose="030F0702030302020204" pitchFamily="2" charset="0"/>
                <a:ea typeface="微软雅黑" panose="020B0503020204020204" pitchFamily="34" charset="-122"/>
                <a:sym typeface="Arial" panose="020B0604020202020204" pitchFamily="34" charset="0"/>
              </a:rPr>
              <a:t>）</a:t>
            </a:r>
          </a:p>
          <a:p>
            <a:pPr eaLnBrk="0" hangingPunct="0">
              <a:lnSpc>
                <a:spcPct val="125000"/>
              </a:lnSpc>
            </a:pPr>
            <a:r>
              <a:rPr lang="zh-CN" altLang="en-US" sz="2400" dirty="0">
                <a:latin typeface="Comic Sans MS" panose="030F0702030302020204" pitchFamily="2" charset="0"/>
                <a:ea typeface="微软雅黑" panose="020B0503020204020204" pitchFamily="34" charset="-122"/>
                <a:sym typeface="Arial" panose="020B0604020202020204" pitchFamily="34" charset="0"/>
              </a:rPr>
              <a:t>     </a:t>
            </a:r>
            <a:r>
              <a:rPr lang="en-US" altLang="zh-CN" sz="2400" dirty="0">
                <a:latin typeface="Comic Sans MS" panose="030F0702030302020204" pitchFamily="2" charset="0"/>
                <a:ea typeface="微软雅黑" panose="020B0503020204020204" pitchFamily="34" charset="-122"/>
                <a:sym typeface="Arial" panose="020B0604020202020204" pitchFamily="34" charset="0"/>
              </a:rPr>
              <a:t>{   if</a:t>
            </a:r>
            <a:r>
              <a:rPr lang="zh-CN" altLang="en-US" sz="2400" dirty="0">
                <a:latin typeface="Comic Sans MS" panose="030F0702030302020204" pitchFamily="2" charset="0"/>
                <a:ea typeface="微软雅黑" panose="020B0503020204020204" pitchFamily="34" charset="-122"/>
                <a:sym typeface="Arial" panose="020B0604020202020204" pitchFamily="34" charset="0"/>
              </a:rPr>
              <a:t>（</a:t>
            </a:r>
            <a:r>
              <a:rPr lang="en-US" altLang="zh-CN" sz="2400" dirty="0">
                <a:latin typeface="Comic Sans MS" panose="030F0702030302020204" pitchFamily="2" charset="0"/>
                <a:ea typeface="微软雅黑" panose="020B0503020204020204" pitchFamily="34" charset="-122"/>
                <a:sym typeface="Arial" panose="020B0604020202020204" pitchFamily="34" charset="0"/>
              </a:rPr>
              <a:t>x&gt;0</a:t>
            </a:r>
            <a:r>
              <a:rPr lang="zh-CN" altLang="en-US" sz="2400" dirty="0">
                <a:latin typeface="Comic Sans MS" panose="030F0702030302020204" pitchFamily="2" charset="0"/>
                <a:ea typeface="微软雅黑" panose="020B0503020204020204" pitchFamily="34" charset="-122"/>
                <a:sym typeface="Arial" panose="020B0604020202020204" pitchFamily="34" charset="0"/>
              </a:rPr>
              <a:t>）  </a:t>
            </a:r>
          </a:p>
          <a:p>
            <a:pPr eaLnBrk="0" hangingPunct="0">
              <a:lnSpc>
                <a:spcPct val="125000"/>
              </a:lnSpc>
            </a:pPr>
            <a:r>
              <a:rPr lang="zh-CN" altLang="en-US" sz="2400" dirty="0">
                <a:latin typeface="Comic Sans MS" panose="030F0702030302020204" pitchFamily="2" charset="0"/>
                <a:ea typeface="微软雅黑" panose="020B0503020204020204" pitchFamily="34" charset="-122"/>
                <a:sym typeface="Arial" panose="020B0604020202020204" pitchFamily="34" charset="0"/>
              </a:rPr>
              <a:t>             </a:t>
            </a:r>
            <a:r>
              <a:rPr lang="en-US" altLang="zh-CN" sz="2400" dirty="0">
                <a:latin typeface="Comic Sans MS" panose="030F0702030302020204" pitchFamily="2" charset="0"/>
                <a:ea typeface="微软雅黑" panose="020B0503020204020204" pitchFamily="34" charset="-122"/>
                <a:sym typeface="Arial" panose="020B0604020202020204" pitchFamily="34" charset="0"/>
              </a:rPr>
              <a:t>return</a:t>
            </a:r>
            <a:r>
              <a:rPr lang="zh-CN" altLang="en-US" sz="2400" dirty="0">
                <a:latin typeface="Comic Sans MS" panose="030F0702030302020204" pitchFamily="2" charset="0"/>
                <a:ea typeface="微软雅黑" panose="020B0503020204020204" pitchFamily="34" charset="-122"/>
                <a:sym typeface="Arial" panose="020B0604020202020204" pitchFamily="34" charset="0"/>
              </a:rPr>
              <a:t>（</a:t>
            </a:r>
            <a:r>
              <a:rPr lang="en-US" altLang="zh-CN" sz="2400" dirty="0">
                <a:latin typeface="Comic Sans MS" panose="030F0702030302020204" pitchFamily="2" charset="0"/>
                <a:ea typeface="微软雅黑" panose="020B0503020204020204" pitchFamily="34" charset="-122"/>
                <a:sym typeface="Arial" panose="020B0604020202020204" pitchFamily="34" charset="0"/>
              </a:rPr>
              <a:t>1</a:t>
            </a:r>
            <a:r>
              <a:rPr lang="zh-CN" altLang="en-US" sz="2400" dirty="0">
                <a:latin typeface="Comic Sans MS" panose="030F0702030302020204" pitchFamily="2" charset="0"/>
                <a:ea typeface="微软雅黑" panose="020B0503020204020204" pitchFamily="34" charset="-122"/>
                <a:sym typeface="Arial" panose="020B0604020202020204" pitchFamily="34" charset="0"/>
              </a:rPr>
              <a:t>）</a:t>
            </a:r>
            <a:r>
              <a:rPr lang="en-US" altLang="zh-CN" sz="2400" dirty="0">
                <a:latin typeface="Comic Sans MS" panose="030F0702030302020204" pitchFamily="2" charset="0"/>
                <a:ea typeface="微软雅黑" panose="020B0503020204020204" pitchFamily="34" charset="-122"/>
                <a:sym typeface="Arial" panose="020B0604020202020204" pitchFamily="34" charset="0"/>
              </a:rPr>
              <a:t>;</a:t>
            </a:r>
          </a:p>
          <a:p>
            <a:pPr eaLnBrk="0" hangingPunct="0">
              <a:lnSpc>
                <a:spcPct val="125000"/>
              </a:lnSpc>
            </a:pPr>
            <a:r>
              <a:rPr lang="en-US" altLang="zh-CN" sz="2400" dirty="0">
                <a:latin typeface="Comic Sans MS" panose="030F0702030302020204" pitchFamily="2" charset="0"/>
                <a:ea typeface="微软雅黑" panose="020B0503020204020204" pitchFamily="34" charset="-122"/>
                <a:sym typeface="Arial" panose="020B0604020202020204" pitchFamily="34" charset="0"/>
              </a:rPr>
              <a:t>         if</a:t>
            </a:r>
            <a:r>
              <a:rPr lang="zh-CN" altLang="en-US" sz="2400" dirty="0">
                <a:latin typeface="Comic Sans MS" panose="030F0702030302020204" pitchFamily="2" charset="0"/>
                <a:ea typeface="微软雅黑" panose="020B0503020204020204" pitchFamily="34" charset="-122"/>
                <a:sym typeface="Arial" panose="020B0604020202020204" pitchFamily="34" charset="0"/>
              </a:rPr>
              <a:t>（</a:t>
            </a:r>
            <a:r>
              <a:rPr lang="en-US" altLang="zh-CN" sz="2400" dirty="0">
                <a:latin typeface="Comic Sans MS" panose="030F0702030302020204" pitchFamily="2" charset="0"/>
                <a:ea typeface="微软雅黑" panose="020B0503020204020204" pitchFamily="34" charset="-122"/>
                <a:sym typeface="Arial" panose="020B0604020202020204" pitchFamily="34" charset="0"/>
              </a:rPr>
              <a:t>x==0</a:t>
            </a:r>
            <a:r>
              <a:rPr lang="zh-CN" altLang="en-US" sz="2400" dirty="0">
                <a:latin typeface="Comic Sans MS" panose="030F0702030302020204" pitchFamily="2" charset="0"/>
                <a:ea typeface="微软雅黑" panose="020B0503020204020204" pitchFamily="34" charset="-122"/>
                <a:sym typeface="Arial" panose="020B0604020202020204" pitchFamily="34" charset="0"/>
              </a:rPr>
              <a:t>） </a:t>
            </a:r>
          </a:p>
          <a:p>
            <a:pPr eaLnBrk="0" hangingPunct="0">
              <a:lnSpc>
                <a:spcPct val="125000"/>
              </a:lnSpc>
            </a:pPr>
            <a:r>
              <a:rPr lang="zh-CN" altLang="en-US" sz="2400" dirty="0">
                <a:latin typeface="Comic Sans MS" panose="030F0702030302020204" pitchFamily="2" charset="0"/>
                <a:ea typeface="微软雅黑" panose="020B0503020204020204" pitchFamily="34" charset="-122"/>
                <a:sym typeface="Arial" panose="020B0604020202020204" pitchFamily="34" charset="0"/>
              </a:rPr>
              <a:t>             </a:t>
            </a:r>
            <a:r>
              <a:rPr lang="en-US" altLang="zh-CN" sz="2400" dirty="0">
                <a:latin typeface="Comic Sans MS" panose="030F0702030302020204" pitchFamily="2" charset="0"/>
                <a:ea typeface="微软雅黑" panose="020B0503020204020204" pitchFamily="34" charset="-122"/>
                <a:sym typeface="Arial" panose="020B0604020202020204" pitchFamily="34" charset="0"/>
              </a:rPr>
              <a:t>return</a:t>
            </a:r>
            <a:r>
              <a:rPr lang="zh-CN" altLang="en-US" sz="2400" dirty="0">
                <a:latin typeface="Comic Sans MS" panose="030F0702030302020204" pitchFamily="2" charset="0"/>
                <a:ea typeface="微软雅黑" panose="020B0503020204020204" pitchFamily="34" charset="-122"/>
                <a:sym typeface="Arial" panose="020B0604020202020204" pitchFamily="34" charset="0"/>
              </a:rPr>
              <a:t>（</a:t>
            </a:r>
            <a:r>
              <a:rPr lang="en-US" altLang="zh-CN" sz="2400" dirty="0">
                <a:latin typeface="Comic Sans MS" panose="030F0702030302020204" pitchFamily="2" charset="0"/>
                <a:ea typeface="微软雅黑" panose="020B0503020204020204" pitchFamily="34" charset="-122"/>
                <a:sym typeface="Arial" panose="020B0604020202020204" pitchFamily="34" charset="0"/>
              </a:rPr>
              <a:t>0</a:t>
            </a:r>
            <a:r>
              <a:rPr lang="zh-CN" altLang="en-US" sz="2400" dirty="0">
                <a:latin typeface="Comic Sans MS" panose="030F0702030302020204" pitchFamily="2" charset="0"/>
                <a:ea typeface="微软雅黑" panose="020B0503020204020204" pitchFamily="34" charset="-122"/>
                <a:sym typeface="Arial" panose="020B0604020202020204" pitchFamily="34" charset="0"/>
              </a:rPr>
              <a:t>）；</a:t>
            </a:r>
          </a:p>
          <a:p>
            <a:pPr eaLnBrk="0" hangingPunct="0">
              <a:lnSpc>
                <a:spcPct val="125000"/>
              </a:lnSpc>
            </a:pPr>
            <a:r>
              <a:rPr lang="zh-CN" altLang="en-US" sz="2400" dirty="0">
                <a:latin typeface="Comic Sans MS" panose="030F0702030302020204" pitchFamily="2" charset="0"/>
                <a:ea typeface="微软雅黑" panose="020B0503020204020204" pitchFamily="34" charset="-122"/>
                <a:sym typeface="Arial" panose="020B0604020202020204" pitchFamily="34" charset="0"/>
              </a:rPr>
              <a:t>         </a:t>
            </a:r>
            <a:r>
              <a:rPr lang="en-US" altLang="zh-CN" sz="2400" dirty="0">
                <a:latin typeface="Comic Sans MS" panose="030F0702030302020204" pitchFamily="2" charset="0"/>
                <a:ea typeface="微软雅黑" panose="020B0503020204020204" pitchFamily="34" charset="-122"/>
                <a:sym typeface="Arial" panose="020B0604020202020204" pitchFamily="34" charset="0"/>
              </a:rPr>
              <a:t>if</a:t>
            </a:r>
            <a:r>
              <a:rPr lang="zh-CN" altLang="en-US" sz="2400" dirty="0">
                <a:latin typeface="Comic Sans MS" panose="030F0702030302020204" pitchFamily="2" charset="0"/>
                <a:ea typeface="微软雅黑" panose="020B0503020204020204" pitchFamily="34" charset="-122"/>
                <a:sym typeface="Arial" panose="020B0604020202020204" pitchFamily="34" charset="0"/>
              </a:rPr>
              <a:t>（</a:t>
            </a:r>
            <a:r>
              <a:rPr lang="en-US" altLang="zh-CN" sz="2400" dirty="0">
                <a:latin typeface="Comic Sans MS" panose="030F0702030302020204" pitchFamily="2" charset="0"/>
                <a:ea typeface="微软雅黑" panose="020B0503020204020204" pitchFamily="34" charset="-122"/>
                <a:sym typeface="Arial" panose="020B0604020202020204" pitchFamily="34" charset="0"/>
              </a:rPr>
              <a:t>x &lt;0</a:t>
            </a:r>
            <a:r>
              <a:rPr lang="zh-CN" altLang="en-US" sz="2400" dirty="0">
                <a:latin typeface="Comic Sans MS" panose="030F0702030302020204" pitchFamily="2" charset="0"/>
                <a:ea typeface="微软雅黑" panose="020B0503020204020204" pitchFamily="34" charset="-122"/>
                <a:sym typeface="Arial" panose="020B0604020202020204" pitchFamily="34" charset="0"/>
              </a:rPr>
              <a:t>）  </a:t>
            </a:r>
          </a:p>
          <a:p>
            <a:pPr eaLnBrk="0" hangingPunct="0">
              <a:lnSpc>
                <a:spcPct val="125000"/>
              </a:lnSpc>
            </a:pPr>
            <a:r>
              <a:rPr lang="zh-CN" altLang="en-US" sz="2400" dirty="0">
                <a:latin typeface="Comic Sans MS" panose="030F0702030302020204" pitchFamily="2" charset="0"/>
                <a:ea typeface="微软雅黑" panose="020B0503020204020204" pitchFamily="34" charset="-122"/>
                <a:sym typeface="Arial" panose="020B0604020202020204" pitchFamily="34" charset="0"/>
              </a:rPr>
              <a:t>             </a:t>
            </a:r>
            <a:r>
              <a:rPr lang="en-US" altLang="zh-CN" sz="2400" dirty="0" err="1">
                <a:latin typeface="Comic Sans MS" panose="030F0702030302020204" pitchFamily="2" charset="0"/>
                <a:ea typeface="微软雅黑" panose="020B0503020204020204" pitchFamily="34" charset="-122"/>
                <a:sym typeface="Arial" panose="020B0604020202020204" pitchFamily="34" charset="0"/>
              </a:rPr>
              <a:t>renturn</a:t>
            </a:r>
            <a:r>
              <a:rPr lang="zh-CN" altLang="en-US" sz="2400" dirty="0">
                <a:latin typeface="Comic Sans MS" panose="030F0702030302020204" pitchFamily="2" charset="0"/>
                <a:ea typeface="微软雅黑" panose="020B0503020204020204" pitchFamily="34" charset="-122"/>
                <a:sym typeface="Arial" panose="020B0604020202020204" pitchFamily="34" charset="0"/>
              </a:rPr>
              <a:t>（</a:t>
            </a:r>
            <a:r>
              <a:rPr lang="en-US" altLang="zh-CN" sz="2400" dirty="0">
                <a:latin typeface="Comic Sans MS" panose="030F0702030302020204" pitchFamily="2" charset="0"/>
                <a:ea typeface="微软雅黑" panose="020B0503020204020204" pitchFamily="34" charset="-122"/>
                <a:sym typeface="Arial" panose="020B0604020202020204" pitchFamily="34" charset="0"/>
              </a:rPr>
              <a:t>-1</a:t>
            </a:r>
            <a:r>
              <a:rPr lang="zh-CN" altLang="en-US" sz="2400" dirty="0">
                <a:latin typeface="Comic Sans MS" panose="030F0702030302020204" pitchFamily="2" charset="0"/>
                <a:ea typeface="微软雅黑" panose="020B0503020204020204" pitchFamily="34" charset="-122"/>
                <a:sym typeface="Arial" panose="020B0604020202020204" pitchFamily="34" charset="0"/>
              </a:rPr>
              <a:t>）；</a:t>
            </a:r>
          </a:p>
          <a:p>
            <a:pPr eaLnBrk="0" hangingPunct="0">
              <a:lnSpc>
                <a:spcPct val="125000"/>
              </a:lnSpc>
            </a:pPr>
            <a:r>
              <a:rPr lang="zh-CN" altLang="en-US" sz="2400" dirty="0">
                <a:latin typeface="Comic Sans MS" panose="030F0702030302020204" pitchFamily="2" charset="0"/>
                <a:ea typeface="微软雅黑" panose="020B0503020204020204" pitchFamily="34" charset="-122"/>
                <a:sym typeface="Arial" panose="020B0604020202020204" pitchFamily="34" charset="0"/>
              </a:rPr>
              <a:t>      </a:t>
            </a:r>
            <a:r>
              <a:rPr lang="en-US" altLang="zh-CN" sz="2400" dirty="0">
                <a:latin typeface="Comic Sans MS" panose="030F0702030302020204" pitchFamily="2" charset="0"/>
                <a:ea typeface="微软雅黑" panose="020B0503020204020204" pitchFamily="34" charset="-122"/>
                <a:sym typeface="Arial" panose="020B0604020202020204" pitchFamily="34" charset="0"/>
              </a:rPr>
              <a:t>}</a:t>
            </a:r>
          </a:p>
        </p:txBody>
      </p:sp>
      <p:sp>
        <p:nvSpPr>
          <p:cNvPr id="3" name="矩形 2"/>
          <p:cNvSpPr/>
          <p:nvPr userDrawn="1"/>
        </p:nvSpPr>
        <p:spPr>
          <a:xfrm>
            <a:off x="508635" y="337185"/>
            <a:ext cx="7879715" cy="768350"/>
          </a:xfrm>
          <a:prstGeom prst="rect">
            <a:avLst/>
          </a:prstGeom>
        </p:spPr>
        <p:txBody>
          <a:bodyPr vert="horz" wrap="square" rtlCol="0" anchor="ctr">
            <a:normAutofit fontScale="97500"/>
          </a:bodyPr>
          <a:lstStyle/>
          <a:p>
            <a:pPr lvl="0" algn="l"/>
            <a:r>
              <a:rPr lang="zh-CN" altLang="en-US" sz="4400" dirty="0">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cs typeface="+mj-cs"/>
                <a:sym typeface="+mn-ea"/>
              </a:rPr>
              <a:t>第7章 模块化与函数</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51204"/>
                                        </p:tgtEl>
                                        <p:attrNameLst>
                                          <p:attrName>style.visibility</p:attrName>
                                        </p:attrNameLst>
                                      </p:cBhvr>
                                      <p:to>
                                        <p:strVal val="visible"/>
                                      </p:to>
                                    </p:set>
                                    <p:animEffect transition="in" filter="box(in)">
                                      <p:cBhvr>
                                        <p:cTn id="7" dur="500"/>
                                        <p:tgtEl>
                                          <p:spTgt spid="512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4" grpId="0" bldLvl="0" animBg="1"/>
    </p:bld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2227" name="文本占位符 52226"/>
          <p:cNvSpPr>
            <a:spLocks noGrp="1"/>
          </p:cNvSpPr>
          <p:nvPr>
            <p:ph type="body" idx="1"/>
          </p:nvPr>
        </p:nvSpPr>
        <p:spPr>
          <a:xfrm>
            <a:off x="508635" y="1386522"/>
            <a:ext cx="7631112" cy="4752975"/>
          </a:xfrm>
        </p:spPr>
        <p:txBody>
          <a:bodyPr/>
          <a:lstStyle/>
          <a:p>
            <a:pPr>
              <a:lnSpc>
                <a:spcPct val="105000"/>
              </a:lnSpc>
            </a:pPr>
            <a:r>
              <a:rPr lang="zh-CN" altLang="en-US" dirty="0">
                <a:sym typeface="Arial" panose="020B0604020202020204" pitchFamily="34" charset="0"/>
              </a:rPr>
              <a:t>return 语句</a:t>
            </a:r>
          </a:p>
          <a:p>
            <a:pPr lvl="1"/>
            <a:r>
              <a:rPr lang="zh-CN" altLang="en-US" dirty="0"/>
              <a:t>使用要点</a:t>
            </a:r>
            <a:endParaRPr lang="zh-CN" altLang="en-US" dirty="0">
              <a:sym typeface="Arial" panose="020B0604020202020204" pitchFamily="34" charset="0"/>
            </a:endParaRPr>
          </a:p>
          <a:p>
            <a:pPr lvl="2"/>
            <a:r>
              <a:rPr lang="zh-CN" altLang="en-US" dirty="0">
                <a:sym typeface="Arial" panose="020B0604020202020204" pitchFamily="34" charset="0"/>
              </a:rPr>
              <a:t>带有返回值的函数，调用时可以将其作为同类型的变量一样使用</a:t>
            </a:r>
          </a:p>
          <a:p>
            <a:pPr lvl="2"/>
            <a:endParaRPr lang="zh-CN" altLang="en-US" dirty="0">
              <a:sym typeface="Arial" panose="020B0604020202020204" pitchFamily="34" charset="0"/>
            </a:endParaRPr>
          </a:p>
          <a:p>
            <a:endParaRPr lang="zh-CN" altLang="en-US" sz="1900" dirty="0"/>
          </a:p>
        </p:txBody>
      </p:sp>
      <p:sp>
        <p:nvSpPr>
          <p:cNvPr id="52228" name="文本框 52227"/>
          <p:cNvSpPr txBox="1"/>
          <p:nvPr/>
        </p:nvSpPr>
        <p:spPr>
          <a:xfrm>
            <a:off x="827584" y="3573016"/>
            <a:ext cx="7489999" cy="3230436"/>
          </a:xfrm>
          <a:prstGeom prst="rect">
            <a:avLst/>
          </a:prstGeom>
          <a:solidFill>
            <a:schemeClr val="bg1">
              <a:alpha val="100000"/>
            </a:schemeClr>
          </a:solidFill>
          <a:ln w="9525" cap="flat" cmpd="sng">
            <a:solidFill>
              <a:schemeClr val="tx1"/>
            </a:solidFill>
            <a:prstDash val="solid"/>
            <a:bevel/>
            <a:headEnd type="none" w="med" len="med"/>
            <a:tailEnd type="none" w="med" len="med"/>
          </a:ln>
          <a:effectLst>
            <a:outerShdw dist="143684" dir="2699999" algn="ctr" rotWithShape="0">
              <a:srgbClr val="000000">
                <a:alpha val="75000"/>
              </a:srgbClr>
            </a:outerShdw>
          </a:effectLst>
        </p:spPr>
        <p:txBody>
          <a:bodyPr vert="horz" wrap="square" anchor="t">
            <a:spAutoFit/>
          </a:bodyPr>
          <a:lstStyle/>
          <a:p>
            <a:pPr eaLnBrk="0" hangingPunct="0">
              <a:lnSpc>
                <a:spcPct val="105000"/>
              </a:lnSpc>
              <a:spcBef>
                <a:spcPct val="20000"/>
              </a:spcBef>
            </a:pPr>
            <a:r>
              <a:rPr lang="zh-CN" altLang="en-US" sz="2400" dirty="0">
                <a:latin typeface="Comic Sans MS" panose="030F0702030302020204" pitchFamily="2" charset="0"/>
                <a:ea typeface="微软雅黑" panose="020B0503020204020204" pitchFamily="34" charset="-122"/>
                <a:sym typeface="Arial" panose="020B0604020202020204" pitchFamily="34" charset="0"/>
              </a:rPr>
              <a:t>main()</a:t>
            </a:r>
          </a:p>
          <a:p>
            <a:pPr eaLnBrk="0" hangingPunct="0">
              <a:lnSpc>
                <a:spcPct val="105000"/>
              </a:lnSpc>
              <a:spcBef>
                <a:spcPct val="20000"/>
              </a:spcBef>
            </a:pPr>
            <a:r>
              <a:rPr lang="zh-CN" altLang="en-US" sz="2400" dirty="0">
                <a:latin typeface="Comic Sans MS" panose="030F0702030302020204" pitchFamily="2" charset="0"/>
                <a:ea typeface="微软雅黑" panose="020B0503020204020204" pitchFamily="34" charset="-122"/>
                <a:sym typeface="Arial" panose="020B0604020202020204" pitchFamily="34" charset="0"/>
              </a:rPr>
              <a:t>  {    int m,n,k，max_numb;</a:t>
            </a:r>
          </a:p>
          <a:p>
            <a:pPr eaLnBrk="0" hangingPunct="0">
              <a:lnSpc>
                <a:spcPct val="105000"/>
              </a:lnSpc>
              <a:spcBef>
                <a:spcPct val="20000"/>
              </a:spcBef>
            </a:pPr>
            <a:r>
              <a:rPr lang="zh-CN" altLang="en-US" sz="2400" dirty="0">
                <a:latin typeface="Comic Sans MS" panose="030F0702030302020204" pitchFamily="2" charset="0"/>
                <a:ea typeface="微软雅黑" panose="020B0503020204020204" pitchFamily="34" charset="-122"/>
                <a:sym typeface="Arial" panose="020B0604020202020204" pitchFamily="34" charset="0"/>
              </a:rPr>
              <a:t>       </a:t>
            </a:r>
          </a:p>
          <a:p>
            <a:pPr eaLnBrk="0" hangingPunct="0">
              <a:lnSpc>
                <a:spcPct val="105000"/>
              </a:lnSpc>
              <a:spcBef>
                <a:spcPct val="20000"/>
              </a:spcBef>
            </a:pPr>
            <a:r>
              <a:rPr lang="zh-CN" altLang="en-US" sz="2400" dirty="0">
                <a:latin typeface="Comic Sans MS" panose="030F0702030302020204" pitchFamily="2" charset="0"/>
                <a:ea typeface="微软雅黑" panose="020B0503020204020204" pitchFamily="34" charset="-122"/>
                <a:sym typeface="Arial" panose="020B0604020202020204" pitchFamily="34" charset="0"/>
              </a:rPr>
              <a:t>        scanf(“%d%d”,&amp;m,&amp;n,&amp;k);</a:t>
            </a:r>
          </a:p>
          <a:p>
            <a:pPr eaLnBrk="0" hangingPunct="0">
              <a:lnSpc>
                <a:spcPct val="105000"/>
              </a:lnSpc>
              <a:spcBef>
                <a:spcPct val="20000"/>
              </a:spcBef>
            </a:pPr>
            <a:r>
              <a:rPr lang="zh-CN" altLang="en-US" sz="2400" dirty="0">
                <a:latin typeface="Comic Sans MS" panose="030F0702030302020204" pitchFamily="2" charset="0"/>
                <a:ea typeface="微软雅黑" panose="020B0503020204020204" pitchFamily="34" charset="-122"/>
                <a:sym typeface="Arial" panose="020B0604020202020204" pitchFamily="34" charset="0"/>
              </a:rPr>
              <a:t>        max_numb=</a:t>
            </a:r>
            <a:r>
              <a:rPr lang="zh-CN" altLang="en-US" sz="2400" dirty="0">
                <a:solidFill>
                  <a:srgbClr val="FF0000"/>
                </a:solidFill>
                <a:latin typeface="Comic Sans MS" panose="030F0702030302020204" pitchFamily="2" charset="0"/>
                <a:ea typeface="微软雅黑" panose="020B0503020204020204" pitchFamily="34" charset="-122"/>
                <a:sym typeface="Arial" panose="020B0604020202020204" pitchFamily="34" charset="0"/>
              </a:rPr>
              <a:t>max_numb(max_numb(m,n) ,k);      </a:t>
            </a:r>
            <a:r>
              <a:rPr lang="zh-CN" altLang="en-US" sz="2400" dirty="0">
                <a:latin typeface="Comic Sans MS" panose="030F0702030302020204" pitchFamily="2" charset="0"/>
                <a:ea typeface="微软雅黑" panose="020B0503020204020204" pitchFamily="34" charset="-122"/>
                <a:sym typeface="Arial" panose="020B0604020202020204" pitchFamily="34" charset="0"/>
              </a:rPr>
              <a:t>     </a:t>
            </a:r>
          </a:p>
          <a:p>
            <a:pPr eaLnBrk="0" hangingPunct="0">
              <a:lnSpc>
                <a:spcPct val="105000"/>
              </a:lnSpc>
              <a:spcBef>
                <a:spcPct val="20000"/>
              </a:spcBef>
            </a:pPr>
            <a:r>
              <a:rPr lang="zh-CN" altLang="en-US" sz="2400" dirty="0">
                <a:latin typeface="Comic Sans MS" panose="030F0702030302020204" pitchFamily="2" charset="0"/>
                <a:ea typeface="微软雅黑" panose="020B0503020204020204" pitchFamily="34" charset="-122"/>
                <a:sym typeface="Arial" panose="020B0604020202020204" pitchFamily="34" charset="0"/>
              </a:rPr>
              <a:t>        printf（"%d\n",max_numb）;</a:t>
            </a:r>
          </a:p>
          <a:p>
            <a:pPr eaLnBrk="0" hangingPunct="0">
              <a:lnSpc>
                <a:spcPct val="105000"/>
              </a:lnSpc>
              <a:spcBef>
                <a:spcPct val="20000"/>
              </a:spcBef>
            </a:pPr>
            <a:r>
              <a:rPr lang="zh-CN" altLang="en-US" sz="2400" dirty="0">
                <a:latin typeface="Comic Sans MS" panose="030F0702030302020204" pitchFamily="2" charset="0"/>
                <a:ea typeface="微软雅黑" panose="020B0503020204020204" pitchFamily="34" charset="-122"/>
                <a:sym typeface="Arial" panose="020B0604020202020204" pitchFamily="34" charset="0"/>
              </a:rPr>
              <a:t>   } </a:t>
            </a:r>
          </a:p>
        </p:txBody>
      </p:sp>
      <p:sp>
        <p:nvSpPr>
          <p:cNvPr id="3" name="矩形 2"/>
          <p:cNvSpPr/>
          <p:nvPr userDrawn="1"/>
        </p:nvSpPr>
        <p:spPr>
          <a:xfrm>
            <a:off x="508635" y="337185"/>
            <a:ext cx="7879715" cy="768350"/>
          </a:xfrm>
          <a:prstGeom prst="rect">
            <a:avLst/>
          </a:prstGeom>
        </p:spPr>
        <p:txBody>
          <a:bodyPr vert="horz" wrap="square" rtlCol="0" anchor="ctr">
            <a:normAutofit fontScale="97500"/>
          </a:bodyPr>
          <a:lstStyle/>
          <a:p>
            <a:pPr lvl="0" algn="l"/>
            <a:r>
              <a:rPr lang="zh-CN" altLang="en-US" sz="4400" dirty="0">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cs typeface="+mj-cs"/>
                <a:sym typeface="+mn-ea"/>
              </a:rPr>
              <a:t>第7章 模块化与函数</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2228"/>
                                        </p:tgtEl>
                                        <p:attrNameLst>
                                          <p:attrName>style.visibility</p:attrName>
                                        </p:attrNameLst>
                                      </p:cBhvr>
                                      <p:to>
                                        <p:strVal val="visible"/>
                                      </p:to>
                                    </p:set>
                                    <p:animEffect transition="in" filter="blinds(horizontal)">
                                      <p:cBhvr>
                                        <p:cTn id="7" dur="500"/>
                                        <p:tgtEl>
                                          <p:spTgt spid="522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8" grpId="0" bldLvl="0" animBg="1"/>
    </p:bld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3251" name="文本占位符 53250"/>
          <p:cNvSpPr>
            <a:spLocks noGrp="1"/>
          </p:cNvSpPr>
          <p:nvPr>
            <p:ph type="body" idx="1"/>
          </p:nvPr>
        </p:nvSpPr>
        <p:spPr>
          <a:xfrm>
            <a:off x="471488" y="1559878"/>
            <a:ext cx="7631112" cy="4752975"/>
          </a:xfrm>
        </p:spPr>
        <p:txBody>
          <a:bodyPr/>
          <a:lstStyle/>
          <a:p>
            <a:pPr>
              <a:lnSpc>
                <a:spcPct val="105000"/>
              </a:lnSpc>
            </a:pPr>
            <a:r>
              <a:rPr lang="zh-CN" altLang="en-US" dirty="0">
                <a:sym typeface="Arial" panose="020B0604020202020204" pitchFamily="34" charset="0"/>
              </a:rPr>
              <a:t>return 语句</a:t>
            </a:r>
          </a:p>
          <a:p>
            <a:pPr lvl="1"/>
            <a:r>
              <a:rPr lang="zh-CN" altLang="en-US" dirty="0"/>
              <a:t>使用要点</a:t>
            </a:r>
            <a:endParaRPr lang="zh-CN" altLang="en-US" dirty="0">
              <a:sym typeface="Arial" panose="020B0604020202020204" pitchFamily="34" charset="0"/>
            </a:endParaRPr>
          </a:p>
          <a:p>
            <a:pPr lvl="2">
              <a:lnSpc>
                <a:spcPct val="105000"/>
              </a:lnSpc>
            </a:pPr>
            <a:r>
              <a:rPr lang="zh-CN" altLang="en-US" dirty="0">
                <a:sym typeface="Arial" panose="020B0604020202020204" pitchFamily="34" charset="0"/>
              </a:rPr>
              <a:t>return语句不是必须的</a:t>
            </a:r>
          </a:p>
          <a:p>
            <a:endParaRPr lang="zh-CN" altLang="en-US" sz="1900" dirty="0"/>
          </a:p>
        </p:txBody>
      </p:sp>
      <p:sp>
        <p:nvSpPr>
          <p:cNvPr id="53252" name="文本框 53251"/>
          <p:cNvSpPr txBox="1"/>
          <p:nvPr/>
        </p:nvSpPr>
        <p:spPr>
          <a:xfrm>
            <a:off x="4572000" y="2616200"/>
            <a:ext cx="4032885" cy="1900841"/>
          </a:xfrm>
          <a:prstGeom prst="rect">
            <a:avLst/>
          </a:prstGeom>
          <a:solidFill>
            <a:schemeClr val="bg1">
              <a:alpha val="100000"/>
            </a:schemeClr>
          </a:solidFill>
          <a:ln w="9525" cap="flat" cmpd="sng">
            <a:solidFill>
              <a:schemeClr val="tx1"/>
            </a:solidFill>
            <a:prstDash val="solid"/>
            <a:bevel/>
            <a:headEnd type="none" w="med" len="med"/>
            <a:tailEnd type="none" w="med" len="med"/>
          </a:ln>
          <a:effectLst>
            <a:outerShdw dist="152928" dir="2901987" algn="ctr" rotWithShape="0">
              <a:srgbClr val="000000">
                <a:alpha val="75000"/>
              </a:srgbClr>
            </a:outerShdw>
          </a:effectLst>
        </p:spPr>
        <p:txBody>
          <a:bodyPr vert="horz" wrap="square" anchor="t">
            <a:spAutoFit/>
          </a:bodyPr>
          <a:lstStyle/>
          <a:p>
            <a:pPr eaLnBrk="0" hangingPunct="0">
              <a:lnSpc>
                <a:spcPct val="125000"/>
              </a:lnSpc>
            </a:pPr>
            <a:r>
              <a:rPr lang="en-US" altLang="zh-CN" sz="2400" dirty="0">
                <a:latin typeface="Comic Sans MS" panose="030F0702030302020204" pitchFamily="2" charset="0"/>
                <a:ea typeface="微软雅黑" panose="020B0503020204020204" pitchFamily="34" charset="-122"/>
                <a:sym typeface="Arial" panose="020B0604020202020204" pitchFamily="34" charset="0"/>
              </a:rPr>
              <a:t>void </a:t>
            </a:r>
            <a:r>
              <a:rPr lang="en-US" altLang="zh-CN" sz="2400" dirty="0" err="1">
                <a:latin typeface="Comic Sans MS" panose="030F0702030302020204" pitchFamily="2" charset="0"/>
                <a:ea typeface="微软雅黑" panose="020B0503020204020204" pitchFamily="34" charset="-122"/>
                <a:sym typeface="Arial" panose="020B0604020202020204" pitchFamily="34" charset="0"/>
              </a:rPr>
              <a:t>printchar</a:t>
            </a:r>
            <a:r>
              <a:rPr lang="zh-CN" altLang="en-US" sz="2400" dirty="0">
                <a:latin typeface="Comic Sans MS" panose="030F0702030302020204" pitchFamily="2" charset="0"/>
                <a:ea typeface="微软雅黑" panose="020B0503020204020204" pitchFamily="34" charset="-122"/>
                <a:sym typeface="Arial" panose="020B0604020202020204" pitchFamily="34" charset="0"/>
              </a:rPr>
              <a:t>（</a:t>
            </a:r>
            <a:r>
              <a:rPr lang="en-US" altLang="zh-CN" sz="2400" dirty="0">
                <a:latin typeface="Comic Sans MS" panose="030F0702030302020204" pitchFamily="2" charset="0"/>
                <a:ea typeface="微软雅黑" panose="020B0503020204020204" pitchFamily="34" charset="-122"/>
                <a:sym typeface="Arial" panose="020B0604020202020204" pitchFamily="34" charset="0"/>
              </a:rPr>
              <a:t>char c</a:t>
            </a:r>
            <a:r>
              <a:rPr lang="zh-CN" altLang="en-US" sz="2400" dirty="0">
                <a:latin typeface="Comic Sans MS" panose="030F0702030302020204" pitchFamily="2" charset="0"/>
                <a:ea typeface="微软雅黑" panose="020B0503020204020204" pitchFamily="34" charset="-122"/>
                <a:sym typeface="Arial" panose="020B0604020202020204" pitchFamily="34" charset="0"/>
              </a:rPr>
              <a:t>）</a:t>
            </a:r>
          </a:p>
          <a:p>
            <a:pPr eaLnBrk="0" hangingPunct="0">
              <a:lnSpc>
                <a:spcPct val="125000"/>
              </a:lnSpc>
            </a:pPr>
            <a:r>
              <a:rPr lang="zh-CN" altLang="en-US" sz="2400" dirty="0">
                <a:latin typeface="Comic Sans MS" panose="030F0702030302020204" pitchFamily="2" charset="0"/>
                <a:ea typeface="微软雅黑" panose="020B0503020204020204" pitchFamily="34" charset="-122"/>
                <a:sym typeface="Arial" panose="020B0604020202020204" pitchFamily="34" charset="0"/>
              </a:rPr>
              <a:t> </a:t>
            </a:r>
            <a:r>
              <a:rPr lang="en-US" altLang="zh-CN" sz="2400" dirty="0">
                <a:latin typeface="Comic Sans MS" panose="030F0702030302020204" pitchFamily="2" charset="0"/>
                <a:ea typeface="微软雅黑" panose="020B0503020204020204" pitchFamily="34" charset="-122"/>
                <a:sym typeface="Arial" panose="020B0604020202020204" pitchFamily="34" charset="0"/>
              </a:rPr>
              <a:t>{</a:t>
            </a:r>
          </a:p>
          <a:p>
            <a:pPr eaLnBrk="0" hangingPunct="0">
              <a:lnSpc>
                <a:spcPct val="125000"/>
              </a:lnSpc>
            </a:pPr>
            <a:r>
              <a:rPr lang="en-US" altLang="zh-CN" sz="2400" dirty="0">
                <a:latin typeface="Comic Sans MS" panose="030F0702030302020204" pitchFamily="2" charset="0"/>
                <a:ea typeface="微软雅黑" panose="020B0503020204020204" pitchFamily="34" charset="-122"/>
                <a:sym typeface="Arial" panose="020B0604020202020204" pitchFamily="34" charset="0"/>
              </a:rPr>
              <a:t>     </a:t>
            </a:r>
            <a:r>
              <a:rPr lang="en-US" altLang="zh-CN" sz="2400" dirty="0" err="1">
                <a:latin typeface="Comic Sans MS" panose="030F0702030302020204" pitchFamily="2" charset="0"/>
                <a:ea typeface="微软雅黑" panose="020B0503020204020204" pitchFamily="34" charset="-122"/>
                <a:sym typeface="Arial" panose="020B0604020202020204" pitchFamily="34" charset="0"/>
              </a:rPr>
              <a:t>printf</a:t>
            </a:r>
            <a:r>
              <a:rPr lang="zh-CN" altLang="en-US" sz="2400" dirty="0">
                <a:latin typeface="Comic Sans MS" panose="030F0702030302020204" pitchFamily="2" charset="0"/>
                <a:ea typeface="微软雅黑" panose="020B0503020204020204" pitchFamily="34" charset="-122"/>
                <a:sym typeface="Arial" panose="020B0604020202020204" pitchFamily="34" charset="0"/>
              </a:rPr>
              <a:t>（</a:t>
            </a:r>
            <a:r>
              <a:rPr lang="en-US" altLang="zh-CN" sz="2400" dirty="0">
                <a:latin typeface="Comic Sans MS" panose="030F0702030302020204" pitchFamily="2" charset="0"/>
                <a:ea typeface="微软雅黑" panose="020B0503020204020204" pitchFamily="34" charset="-122"/>
                <a:sym typeface="Arial" panose="020B0604020202020204" pitchFamily="34" charset="0"/>
              </a:rPr>
              <a:t>"%c=%d",</a:t>
            </a:r>
            <a:r>
              <a:rPr lang="en-US" altLang="zh-CN" sz="2400" dirty="0" err="1">
                <a:latin typeface="Comic Sans MS" panose="030F0702030302020204" pitchFamily="2" charset="0"/>
                <a:ea typeface="微软雅黑" panose="020B0503020204020204" pitchFamily="34" charset="-122"/>
                <a:sym typeface="Arial" panose="020B0604020202020204" pitchFamily="34" charset="0"/>
              </a:rPr>
              <a:t>c,c</a:t>
            </a:r>
            <a:r>
              <a:rPr lang="zh-CN" altLang="en-US" sz="2400" dirty="0">
                <a:latin typeface="Comic Sans MS" panose="030F0702030302020204" pitchFamily="2" charset="0"/>
                <a:ea typeface="微软雅黑" panose="020B0503020204020204" pitchFamily="34" charset="-122"/>
                <a:sym typeface="Arial" panose="020B0604020202020204" pitchFamily="34" charset="0"/>
              </a:rPr>
              <a:t>）</a:t>
            </a:r>
            <a:r>
              <a:rPr lang="en-US" altLang="zh-CN" sz="2400" dirty="0">
                <a:latin typeface="Comic Sans MS" panose="030F0702030302020204" pitchFamily="2" charset="0"/>
                <a:ea typeface="微软雅黑" panose="020B0503020204020204" pitchFamily="34" charset="-122"/>
                <a:sym typeface="Arial" panose="020B0604020202020204" pitchFamily="34" charset="0"/>
              </a:rPr>
              <a:t>;</a:t>
            </a:r>
          </a:p>
          <a:p>
            <a:pPr eaLnBrk="0" hangingPunct="0">
              <a:lnSpc>
                <a:spcPct val="125000"/>
              </a:lnSpc>
            </a:pPr>
            <a:r>
              <a:rPr lang="en-US" altLang="zh-CN" sz="2400" dirty="0">
                <a:latin typeface="Comic Sans MS" panose="030F0702030302020204" pitchFamily="2" charset="0"/>
                <a:ea typeface="微软雅黑" panose="020B0503020204020204" pitchFamily="34" charset="-122"/>
                <a:sym typeface="Arial" panose="020B0604020202020204" pitchFamily="34" charset="0"/>
              </a:rPr>
              <a:t>  }</a:t>
            </a:r>
          </a:p>
        </p:txBody>
      </p:sp>
      <p:sp>
        <p:nvSpPr>
          <p:cNvPr id="3" name="矩形 2"/>
          <p:cNvSpPr/>
          <p:nvPr userDrawn="1"/>
        </p:nvSpPr>
        <p:spPr>
          <a:xfrm>
            <a:off x="508635" y="337185"/>
            <a:ext cx="7879715" cy="768350"/>
          </a:xfrm>
          <a:prstGeom prst="rect">
            <a:avLst/>
          </a:prstGeom>
        </p:spPr>
        <p:txBody>
          <a:bodyPr vert="horz" wrap="square" rtlCol="0" anchor="ctr">
            <a:normAutofit fontScale="97500"/>
          </a:bodyPr>
          <a:lstStyle/>
          <a:p>
            <a:pPr lvl="0" algn="l"/>
            <a:r>
              <a:rPr lang="zh-CN" altLang="en-US" sz="4400" dirty="0">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cs typeface="+mj-cs"/>
                <a:sym typeface="+mn-ea"/>
              </a:rPr>
              <a:t>第7章 模块化与函数</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4275" name="文本占位符 54274"/>
          <p:cNvSpPr>
            <a:spLocks noGrp="1"/>
          </p:cNvSpPr>
          <p:nvPr>
            <p:ph type="body" idx="1"/>
          </p:nvPr>
        </p:nvSpPr>
        <p:spPr>
          <a:xfrm>
            <a:off x="471805" y="1631950"/>
            <a:ext cx="4561205" cy="4752975"/>
          </a:xfrm>
        </p:spPr>
        <p:txBody>
          <a:bodyPr/>
          <a:lstStyle/>
          <a:p>
            <a:pPr>
              <a:lnSpc>
                <a:spcPct val="105000"/>
              </a:lnSpc>
            </a:pPr>
            <a:r>
              <a:rPr lang="zh-CN" altLang="en-US" dirty="0">
                <a:sym typeface="Arial" panose="020B0604020202020204" pitchFamily="34" charset="0"/>
              </a:rPr>
              <a:t>return 语句</a:t>
            </a:r>
          </a:p>
          <a:p>
            <a:pPr lvl="1"/>
            <a:r>
              <a:rPr lang="zh-CN" altLang="en-US" dirty="0"/>
              <a:t>使用要点</a:t>
            </a:r>
            <a:endParaRPr lang="zh-CN" altLang="en-US" dirty="0">
              <a:sym typeface="Arial" panose="020B0604020202020204" pitchFamily="34" charset="0"/>
            </a:endParaRPr>
          </a:p>
          <a:p>
            <a:pPr lvl="2">
              <a:lnSpc>
                <a:spcPct val="105000"/>
              </a:lnSpc>
            </a:pPr>
            <a:r>
              <a:rPr lang="zh-CN" altLang="en-US" dirty="0">
                <a:sym typeface="Arial" panose="020B0604020202020204" pitchFamily="34" charset="0"/>
              </a:rPr>
              <a:t>没有return（e）的非void型函数带回不确定值</a:t>
            </a:r>
          </a:p>
          <a:p>
            <a:endParaRPr lang="zh-CN" altLang="en-US" sz="1900" dirty="0"/>
          </a:p>
        </p:txBody>
      </p:sp>
      <p:sp>
        <p:nvSpPr>
          <p:cNvPr id="54276" name="文本框 54275"/>
          <p:cNvSpPr txBox="1"/>
          <p:nvPr/>
        </p:nvSpPr>
        <p:spPr>
          <a:xfrm>
            <a:off x="5033010" y="2466658"/>
            <a:ext cx="2998153" cy="3692101"/>
          </a:xfrm>
          <a:prstGeom prst="rect">
            <a:avLst/>
          </a:prstGeom>
          <a:solidFill>
            <a:schemeClr val="bg1">
              <a:alpha val="100000"/>
            </a:schemeClr>
          </a:solidFill>
          <a:ln w="9525" cap="flat" cmpd="sng">
            <a:solidFill>
              <a:schemeClr val="tx1"/>
            </a:solidFill>
            <a:prstDash val="solid"/>
            <a:bevel/>
            <a:headEnd type="none" w="med" len="med"/>
            <a:tailEnd type="none" w="med" len="med"/>
          </a:ln>
          <a:effectLst>
            <a:outerShdw dist="143684" dir="2699999" algn="ctr" rotWithShape="0">
              <a:srgbClr val="000000">
                <a:alpha val="75000"/>
              </a:srgbClr>
            </a:outerShdw>
          </a:effectLst>
        </p:spPr>
        <p:txBody>
          <a:bodyPr vert="horz" wrap="square" anchor="t">
            <a:spAutoFit/>
          </a:bodyPr>
          <a:lstStyle/>
          <a:p>
            <a:pPr eaLnBrk="0" hangingPunct="0">
              <a:lnSpc>
                <a:spcPct val="105000"/>
              </a:lnSpc>
              <a:spcBef>
                <a:spcPct val="20000"/>
              </a:spcBef>
            </a:pPr>
            <a:r>
              <a:rPr lang="zh-CN" altLang="en-US" sz="2400" dirty="0">
                <a:latin typeface="Comic Sans MS" panose="030F0702030302020204" pitchFamily="2" charset="0"/>
                <a:ea typeface="微软雅黑" panose="020B0503020204020204" pitchFamily="34" charset="-122"/>
                <a:sym typeface="Arial" panose="020B0604020202020204" pitchFamily="34" charset="0"/>
              </a:rPr>
              <a:t>int max(int x, int y)</a:t>
            </a:r>
          </a:p>
          <a:p>
            <a:pPr eaLnBrk="0" hangingPunct="0">
              <a:lnSpc>
                <a:spcPct val="105000"/>
              </a:lnSpc>
              <a:spcBef>
                <a:spcPct val="20000"/>
              </a:spcBef>
            </a:pPr>
            <a:r>
              <a:rPr lang="zh-CN" altLang="en-US" sz="2400" dirty="0">
                <a:latin typeface="Comic Sans MS" panose="030F0702030302020204" pitchFamily="2" charset="0"/>
                <a:ea typeface="微软雅黑" panose="020B0503020204020204" pitchFamily="34" charset="-122"/>
                <a:sym typeface="Arial" panose="020B0604020202020204" pitchFamily="34" charset="0"/>
              </a:rPr>
              <a:t> {  int z ;</a:t>
            </a:r>
          </a:p>
          <a:p>
            <a:pPr eaLnBrk="0" hangingPunct="0">
              <a:lnSpc>
                <a:spcPct val="105000"/>
              </a:lnSpc>
              <a:spcBef>
                <a:spcPct val="20000"/>
              </a:spcBef>
            </a:pPr>
            <a:r>
              <a:rPr lang="zh-CN" altLang="en-US" sz="2400" dirty="0">
                <a:latin typeface="Comic Sans MS" panose="030F0702030302020204" pitchFamily="2" charset="0"/>
                <a:ea typeface="微软雅黑" panose="020B0503020204020204" pitchFamily="34" charset="-122"/>
                <a:sym typeface="Arial" panose="020B0604020202020204" pitchFamily="34" charset="0"/>
              </a:rPr>
              <a:t>    if  (x&gt;y)</a:t>
            </a:r>
          </a:p>
          <a:p>
            <a:pPr eaLnBrk="0" hangingPunct="0">
              <a:lnSpc>
                <a:spcPct val="105000"/>
              </a:lnSpc>
              <a:spcBef>
                <a:spcPct val="20000"/>
              </a:spcBef>
            </a:pPr>
            <a:r>
              <a:rPr lang="zh-CN" altLang="en-US" sz="2400" dirty="0">
                <a:latin typeface="Comic Sans MS" panose="030F0702030302020204" pitchFamily="2" charset="0"/>
                <a:ea typeface="微软雅黑" panose="020B0503020204020204" pitchFamily="34" charset="-122"/>
                <a:sym typeface="Arial" panose="020B0604020202020204" pitchFamily="34" charset="0"/>
              </a:rPr>
              <a:t>              z=x;</a:t>
            </a:r>
          </a:p>
          <a:p>
            <a:pPr eaLnBrk="0" hangingPunct="0">
              <a:lnSpc>
                <a:spcPct val="105000"/>
              </a:lnSpc>
              <a:spcBef>
                <a:spcPct val="20000"/>
              </a:spcBef>
            </a:pPr>
            <a:r>
              <a:rPr lang="zh-CN" altLang="en-US" sz="2400" dirty="0">
                <a:latin typeface="Comic Sans MS" panose="030F0702030302020204" pitchFamily="2" charset="0"/>
                <a:ea typeface="微软雅黑" panose="020B0503020204020204" pitchFamily="34" charset="-122"/>
                <a:sym typeface="Arial" panose="020B0604020202020204" pitchFamily="34" charset="0"/>
              </a:rPr>
              <a:t>     else   </a:t>
            </a:r>
          </a:p>
          <a:p>
            <a:pPr eaLnBrk="0" hangingPunct="0">
              <a:lnSpc>
                <a:spcPct val="105000"/>
              </a:lnSpc>
              <a:spcBef>
                <a:spcPct val="20000"/>
              </a:spcBef>
            </a:pPr>
            <a:r>
              <a:rPr lang="zh-CN" altLang="en-US" sz="2400" dirty="0">
                <a:latin typeface="Comic Sans MS" panose="030F0702030302020204" pitchFamily="2" charset="0"/>
                <a:ea typeface="微软雅黑" panose="020B0503020204020204" pitchFamily="34" charset="-122"/>
                <a:sym typeface="Arial" panose="020B0604020202020204" pitchFamily="34" charset="0"/>
              </a:rPr>
              <a:t>              z=y;</a:t>
            </a:r>
          </a:p>
          <a:p>
            <a:pPr eaLnBrk="0" hangingPunct="0">
              <a:lnSpc>
                <a:spcPct val="105000"/>
              </a:lnSpc>
              <a:spcBef>
                <a:spcPct val="20000"/>
              </a:spcBef>
            </a:pPr>
            <a:r>
              <a:rPr lang="zh-CN" altLang="en-US" sz="2400" dirty="0">
                <a:latin typeface="Comic Sans MS" panose="030F0702030302020204" pitchFamily="2" charset="0"/>
                <a:ea typeface="微软雅黑" panose="020B0503020204020204" pitchFamily="34" charset="-122"/>
                <a:sym typeface="Arial" panose="020B0604020202020204" pitchFamily="34" charset="0"/>
              </a:rPr>
              <a:t>    </a:t>
            </a:r>
            <a:r>
              <a:rPr lang="zh-CN" altLang="en-US" sz="2400" dirty="0">
                <a:solidFill>
                  <a:srgbClr val="FF0000"/>
                </a:solidFill>
                <a:latin typeface="Comic Sans MS" panose="030F0702030302020204" pitchFamily="2" charset="0"/>
                <a:ea typeface="微软雅黑" panose="020B0503020204020204" pitchFamily="34" charset="-122"/>
                <a:sym typeface="Arial" panose="020B0604020202020204" pitchFamily="34" charset="0"/>
              </a:rPr>
              <a:t>/*return (z);*/</a:t>
            </a:r>
            <a:r>
              <a:rPr lang="zh-CN" altLang="en-US" sz="2400" dirty="0">
                <a:latin typeface="Comic Sans MS" panose="030F0702030302020204" pitchFamily="2" charset="0"/>
                <a:ea typeface="微软雅黑" panose="020B0503020204020204" pitchFamily="34" charset="-122"/>
                <a:sym typeface="Arial" panose="020B0604020202020204" pitchFamily="34" charset="0"/>
              </a:rPr>
              <a:t>  </a:t>
            </a:r>
          </a:p>
          <a:p>
            <a:pPr eaLnBrk="0" hangingPunct="0">
              <a:lnSpc>
                <a:spcPct val="105000"/>
              </a:lnSpc>
              <a:spcBef>
                <a:spcPct val="20000"/>
              </a:spcBef>
            </a:pPr>
            <a:r>
              <a:rPr lang="zh-CN" altLang="en-US" sz="2400" dirty="0">
                <a:latin typeface="Comic Sans MS" panose="030F0702030302020204" pitchFamily="2" charset="0"/>
                <a:ea typeface="微软雅黑" panose="020B0503020204020204" pitchFamily="34" charset="-122"/>
                <a:sym typeface="Arial" panose="020B0604020202020204" pitchFamily="34" charset="0"/>
              </a:rPr>
              <a:t> }</a:t>
            </a:r>
          </a:p>
        </p:txBody>
      </p:sp>
      <p:sp>
        <p:nvSpPr>
          <p:cNvPr id="3" name="矩形 2"/>
          <p:cNvSpPr/>
          <p:nvPr userDrawn="1"/>
        </p:nvSpPr>
        <p:spPr>
          <a:xfrm>
            <a:off x="508635" y="337185"/>
            <a:ext cx="7879715" cy="768350"/>
          </a:xfrm>
          <a:prstGeom prst="rect">
            <a:avLst/>
          </a:prstGeom>
        </p:spPr>
        <p:txBody>
          <a:bodyPr vert="horz" wrap="square" rtlCol="0" anchor="ctr">
            <a:normAutofit fontScale="97500"/>
          </a:bodyPr>
          <a:lstStyle/>
          <a:p>
            <a:pPr lvl="0" algn="l"/>
            <a:r>
              <a:rPr lang="zh-CN" altLang="en-US" sz="4400" dirty="0">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cs typeface="+mj-cs"/>
                <a:sym typeface="+mn-ea"/>
              </a:rPr>
              <a:t>第7章 模块化与函数</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4276"/>
                                        </p:tgtEl>
                                        <p:attrNameLst>
                                          <p:attrName>style.visibility</p:attrName>
                                        </p:attrNameLst>
                                      </p:cBhvr>
                                      <p:to>
                                        <p:strVal val="visible"/>
                                      </p:to>
                                    </p:set>
                                    <p:animEffect transition="in" filter="blinds(horizontal)">
                                      <p:cBhvr>
                                        <p:cTn id="7" dur="500"/>
                                        <p:tgtEl>
                                          <p:spTgt spid="542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6" grpId="0" bldLvl="0" animBg="1"/>
    </p:bld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6323" name="文本占位符 56322"/>
          <p:cNvSpPr>
            <a:spLocks noGrp="1"/>
          </p:cNvSpPr>
          <p:nvPr>
            <p:ph type="body" idx="1"/>
          </p:nvPr>
        </p:nvSpPr>
        <p:spPr>
          <a:xfrm>
            <a:off x="107504" y="1561465"/>
            <a:ext cx="4605337" cy="4752975"/>
          </a:xfrm>
        </p:spPr>
        <p:txBody>
          <a:bodyPr vert="horz" wrap="square" anchor="t"/>
          <a:lstStyle/>
          <a:p>
            <a:pPr>
              <a:lnSpc>
                <a:spcPct val="105000"/>
              </a:lnSpc>
              <a:buClr>
                <a:srgbClr val="FF0000"/>
              </a:buClr>
              <a:buFont typeface="Wingdings" panose="05000000000000000000" pitchFamily="2" charset="2"/>
              <a:buChar char="p"/>
            </a:pPr>
            <a:r>
              <a:rPr lang="zh-CN" altLang="en-US" dirty="0">
                <a:latin typeface="Comic Sans MS" panose="030F0702030302020204" pitchFamily="2" charset="0"/>
                <a:ea typeface="微软雅黑" panose="020B0503020204020204" pitchFamily="34" charset="-122"/>
                <a:sym typeface="Arial" panose="020B0604020202020204" pitchFamily="34" charset="0"/>
              </a:rPr>
              <a:t>函数返回值类型</a:t>
            </a:r>
          </a:p>
          <a:p>
            <a:pPr lvl="1">
              <a:buClr>
                <a:srgbClr val="FF0000"/>
              </a:buClr>
              <a:buSzPct val="95000"/>
              <a:buFont typeface="Wingdings" panose="05000000000000000000" pitchFamily="2" charset="2"/>
              <a:buChar char="n"/>
            </a:pPr>
            <a:r>
              <a:rPr lang="zh-CN" altLang="en-US" dirty="0">
                <a:latin typeface="Comic Sans MS" panose="030F0702030302020204" pitchFamily="2" charset="0"/>
                <a:ea typeface="微软雅黑" panose="020B0503020204020204" pitchFamily="34" charset="-122"/>
                <a:sym typeface="Arial" panose="020B0604020202020204" pitchFamily="34" charset="0"/>
              </a:rPr>
              <a:t>例</a:t>
            </a:r>
            <a:r>
              <a:rPr lang="en-US" altLang="zh-CN" dirty="0">
                <a:latin typeface="Comic Sans MS" panose="030F0702030302020204" pitchFamily="2" charset="0"/>
                <a:ea typeface="微软雅黑" panose="020B0503020204020204" pitchFamily="34" charset="-122"/>
                <a:sym typeface="Arial" panose="020B0604020202020204" pitchFamily="34" charset="0"/>
              </a:rPr>
              <a:t>7</a:t>
            </a:r>
            <a:r>
              <a:rPr lang="zh-CN" altLang="en-US" dirty="0">
                <a:latin typeface="Comic Sans MS" panose="030F0702030302020204" pitchFamily="2" charset="0"/>
                <a:ea typeface="微软雅黑" panose="020B0503020204020204" pitchFamily="34" charset="-122"/>
                <a:sym typeface="Arial" panose="020B0604020202020204" pitchFamily="34" charset="0"/>
              </a:rPr>
              <a:t>：分析程序运行结果</a:t>
            </a:r>
          </a:p>
          <a:p>
            <a:pPr lvl="2">
              <a:lnSpc>
                <a:spcPct val="105000"/>
              </a:lnSpc>
              <a:buClr>
                <a:srgbClr val="FF0000"/>
              </a:buClr>
              <a:buFont typeface="Comic Sans MS" panose="030F0702030302020204" pitchFamily="2" charset="0"/>
              <a:buChar char="–"/>
            </a:pPr>
            <a:endParaRPr lang="zh-CN" altLang="en-US" dirty="0">
              <a:latin typeface="Comic Sans MS" panose="030F0702030302020204" pitchFamily="2" charset="0"/>
              <a:ea typeface="微软雅黑" panose="020B0503020204020204" pitchFamily="34" charset="-122"/>
              <a:sym typeface="Arial" panose="020B0604020202020204" pitchFamily="34" charset="0"/>
            </a:endParaRPr>
          </a:p>
        </p:txBody>
      </p:sp>
      <p:sp>
        <p:nvSpPr>
          <p:cNvPr id="56324" name="文本框 56323"/>
          <p:cNvSpPr txBox="1"/>
          <p:nvPr/>
        </p:nvSpPr>
        <p:spPr>
          <a:xfrm>
            <a:off x="4572000" y="836712"/>
            <a:ext cx="4572000" cy="6055825"/>
          </a:xfrm>
          <a:prstGeom prst="rect">
            <a:avLst/>
          </a:prstGeom>
          <a:solidFill>
            <a:schemeClr val="bg1">
              <a:alpha val="100000"/>
            </a:schemeClr>
          </a:solidFill>
          <a:ln w="9525" cap="flat" cmpd="sng">
            <a:solidFill>
              <a:schemeClr val="tx1"/>
            </a:solidFill>
            <a:prstDash val="solid"/>
            <a:bevel/>
            <a:headEnd type="none" w="med" len="med"/>
            <a:tailEnd type="none" w="med" len="med"/>
          </a:ln>
          <a:effectLst>
            <a:outerShdw dist="152928" dir="2901987" algn="ctr" rotWithShape="0">
              <a:srgbClr val="000000">
                <a:alpha val="75000"/>
              </a:srgbClr>
            </a:outerShdw>
          </a:effectLst>
        </p:spPr>
        <p:txBody>
          <a:bodyPr vert="horz" wrap="square" anchor="t">
            <a:spAutoFit/>
          </a:bodyPr>
          <a:lstStyle/>
          <a:p>
            <a:pPr eaLnBrk="0" hangingPunct="0">
              <a:lnSpc>
                <a:spcPct val="125000"/>
              </a:lnSpc>
            </a:pPr>
            <a:r>
              <a:rPr lang="zh-CN" altLang="en-US" sz="2400" dirty="0">
                <a:latin typeface="Comic Sans MS" panose="030F0702030302020204" pitchFamily="2" charset="0"/>
                <a:ea typeface="微软雅黑" panose="020B0503020204020204" pitchFamily="34" charset="-122"/>
                <a:sym typeface="Arial" panose="020B0604020202020204" pitchFamily="34" charset="0"/>
              </a:rPr>
              <a:t>#include &lt;stdio.h&gt;</a:t>
            </a:r>
            <a:br>
              <a:rPr lang="zh-CN" altLang="en-US" sz="2400" dirty="0">
                <a:latin typeface="Comic Sans MS" panose="030F0702030302020204" pitchFamily="2" charset="0"/>
                <a:ea typeface="微软雅黑" panose="020B0503020204020204" pitchFamily="34" charset="-122"/>
                <a:sym typeface="Arial" panose="020B0604020202020204" pitchFamily="34" charset="0"/>
              </a:rPr>
            </a:br>
            <a:r>
              <a:rPr lang="zh-CN" altLang="en-US" sz="2400" dirty="0">
                <a:latin typeface="Comic Sans MS" panose="030F0702030302020204" pitchFamily="2" charset="0"/>
                <a:ea typeface="微软雅黑" panose="020B0503020204020204" pitchFamily="34" charset="-122"/>
                <a:sym typeface="Arial" panose="020B0604020202020204" pitchFamily="34" charset="0"/>
              </a:rPr>
              <a:t>main( )</a:t>
            </a:r>
            <a:br>
              <a:rPr lang="zh-CN" altLang="en-US" sz="2400" dirty="0">
                <a:latin typeface="Comic Sans MS" panose="030F0702030302020204" pitchFamily="2" charset="0"/>
                <a:ea typeface="微软雅黑" panose="020B0503020204020204" pitchFamily="34" charset="-122"/>
                <a:sym typeface="Arial" panose="020B0604020202020204" pitchFamily="34" charset="0"/>
              </a:rPr>
            </a:br>
            <a:r>
              <a:rPr lang="zh-CN" altLang="en-US" sz="2400" dirty="0">
                <a:latin typeface="Comic Sans MS" panose="030F0702030302020204" pitchFamily="2" charset="0"/>
                <a:ea typeface="微软雅黑" panose="020B0503020204020204" pitchFamily="34" charset="-122"/>
                <a:sym typeface="Arial" panose="020B0604020202020204" pitchFamily="34" charset="0"/>
              </a:rPr>
              <a:t>{  </a:t>
            </a:r>
            <a:r>
              <a:rPr lang="zh-CN" altLang="en-US" sz="2400" dirty="0">
                <a:solidFill>
                  <a:srgbClr val="FF0000"/>
                </a:solidFill>
                <a:latin typeface="Comic Sans MS" panose="030F0702030302020204" pitchFamily="2" charset="0"/>
                <a:ea typeface="微软雅黑" panose="020B0503020204020204" pitchFamily="34" charset="-122"/>
                <a:sym typeface="Arial" panose="020B0604020202020204" pitchFamily="34" charset="0"/>
              </a:rPr>
              <a:t>float a,b;</a:t>
            </a:r>
            <a:br>
              <a:rPr lang="zh-CN" altLang="en-US" sz="2400" dirty="0">
                <a:latin typeface="Comic Sans MS" panose="030F0702030302020204" pitchFamily="2" charset="0"/>
                <a:ea typeface="微软雅黑" panose="020B0503020204020204" pitchFamily="34" charset="-122"/>
                <a:sym typeface="Arial" panose="020B0604020202020204" pitchFamily="34" charset="0"/>
              </a:rPr>
            </a:br>
            <a:r>
              <a:rPr lang="zh-CN" altLang="en-US" sz="2400" dirty="0">
                <a:latin typeface="Comic Sans MS" panose="030F0702030302020204" pitchFamily="2" charset="0"/>
                <a:ea typeface="微软雅黑" panose="020B0503020204020204" pitchFamily="34" charset="-122"/>
                <a:sym typeface="Arial" panose="020B0604020202020204" pitchFamily="34" charset="0"/>
              </a:rPr>
              <a:t>　</a:t>
            </a:r>
            <a:r>
              <a:rPr lang="en-US" altLang="zh-CN" sz="2400" dirty="0">
                <a:latin typeface="Comic Sans MS" panose="030F0702030302020204" pitchFamily="2" charset="0"/>
                <a:ea typeface="微软雅黑" panose="020B0503020204020204" pitchFamily="34" charset="-122"/>
                <a:sym typeface="Arial" panose="020B0604020202020204" pitchFamily="34" charset="0"/>
              </a:rPr>
              <a:t>float</a:t>
            </a:r>
            <a:r>
              <a:rPr lang="zh-CN" altLang="en-US" sz="2400" dirty="0">
                <a:latin typeface="Comic Sans MS" panose="030F0702030302020204" pitchFamily="2" charset="0"/>
                <a:ea typeface="微软雅黑" panose="020B0503020204020204" pitchFamily="34" charset="-122"/>
                <a:sym typeface="Arial" panose="020B0604020202020204" pitchFamily="34" charset="0"/>
              </a:rPr>
              <a:t> c;</a:t>
            </a:r>
            <a:br>
              <a:rPr lang="zh-CN" altLang="en-US" sz="2400" dirty="0">
                <a:latin typeface="Comic Sans MS" panose="030F0702030302020204" pitchFamily="2" charset="0"/>
                <a:ea typeface="微软雅黑" panose="020B0503020204020204" pitchFamily="34" charset="-122"/>
                <a:sym typeface="Arial" panose="020B0604020202020204" pitchFamily="34" charset="0"/>
              </a:rPr>
            </a:br>
            <a:r>
              <a:rPr lang="zh-CN" altLang="en-US" sz="2400" dirty="0">
                <a:latin typeface="Comic Sans MS" panose="030F0702030302020204" pitchFamily="2" charset="0"/>
                <a:ea typeface="微软雅黑" panose="020B0503020204020204" pitchFamily="34" charset="-122"/>
                <a:sym typeface="Arial" panose="020B0604020202020204" pitchFamily="34" charset="0"/>
              </a:rPr>
              <a:t>　scanf (“%f%f”, &amp;a, &amp;b);</a:t>
            </a:r>
            <a:br>
              <a:rPr lang="zh-CN" altLang="en-US" sz="2400" dirty="0">
                <a:latin typeface="Comic Sans MS" panose="030F0702030302020204" pitchFamily="2" charset="0"/>
                <a:ea typeface="微软雅黑" panose="020B0503020204020204" pitchFamily="34" charset="-122"/>
                <a:sym typeface="Arial" panose="020B0604020202020204" pitchFamily="34" charset="0"/>
              </a:rPr>
            </a:br>
            <a:r>
              <a:rPr lang="zh-CN" altLang="en-US" sz="2400" dirty="0">
                <a:latin typeface="Comic Sans MS" panose="030F0702030302020204" pitchFamily="2" charset="0"/>
                <a:ea typeface="微软雅黑" panose="020B0503020204020204" pitchFamily="34" charset="-122"/>
                <a:sym typeface="Arial" panose="020B0604020202020204" pitchFamily="34" charset="0"/>
              </a:rPr>
              <a:t>　c = max(a,b); /*</a:t>
            </a:r>
            <a:r>
              <a:rPr lang="en-US" altLang="zh-CN" sz="2400" dirty="0">
                <a:latin typeface="Comic Sans MS" panose="030F0702030302020204" pitchFamily="2" charset="0"/>
                <a:ea typeface="微软雅黑" panose="020B0503020204020204" pitchFamily="34" charset="-122"/>
                <a:sym typeface="Arial" panose="020B0604020202020204" pitchFamily="34" charset="0"/>
              </a:rPr>
              <a:t>float</a:t>
            </a:r>
            <a:r>
              <a:rPr lang="zh-CN" altLang="en-US" sz="2400" dirty="0">
                <a:latin typeface="Comic Sans MS" panose="030F0702030302020204" pitchFamily="2" charset="0"/>
                <a:ea typeface="微软雅黑" panose="020B0503020204020204" pitchFamily="34" charset="-122"/>
                <a:sym typeface="Arial" panose="020B0604020202020204" pitchFamily="34" charset="0"/>
              </a:rPr>
              <a:t>*/</a:t>
            </a:r>
            <a:br>
              <a:rPr lang="zh-CN" altLang="en-US" sz="2400" dirty="0">
                <a:latin typeface="Comic Sans MS" panose="030F0702030302020204" pitchFamily="2" charset="0"/>
                <a:ea typeface="微软雅黑" panose="020B0503020204020204" pitchFamily="34" charset="-122"/>
                <a:sym typeface="Arial" panose="020B0604020202020204" pitchFamily="34" charset="0"/>
              </a:rPr>
            </a:br>
            <a:r>
              <a:rPr lang="zh-CN" altLang="en-US" sz="2400" dirty="0">
                <a:latin typeface="Comic Sans MS" panose="030F0702030302020204" pitchFamily="2" charset="0"/>
                <a:ea typeface="微软雅黑" panose="020B0503020204020204" pitchFamily="34" charset="-122"/>
                <a:sym typeface="Arial" panose="020B0604020202020204" pitchFamily="34" charset="0"/>
              </a:rPr>
              <a:t>　printf (“MAX is %</a:t>
            </a:r>
            <a:r>
              <a:rPr lang="en-US" altLang="zh-CN" sz="2400" dirty="0">
                <a:latin typeface="Comic Sans MS" panose="030F0702030302020204" pitchFamily="2" charset="0"/>
                <a:ea typeface="微软雅黑" panose="020B0503020204020204" pitchFamily="34" charset="-122"/>
                <a:sym typeface="Arial" panose="020B0604020202020204" pitchFamily="34" charset="0"/>
              </a:rPr>
              <a:t>f</a:t>
            </a:r>
            <a:r>
              <a:rPr lang="zh-CN" altLang="en-US" sz="2400" dirty="0">
                <a:latin typeface="Comic Sans MS" panose="030F0702030302020204" pitchFamily="2" charset="0"/>
                <a:ea typeface="微软雅黑" panose="020B0503020204020204" pitchFamily="34" charset="-122"/>
                <a:sym typeface="Arial" panose="020B0604020202020204" pitchFamily="34" charset="0"/>
              </a:rPr>
              <a:t>\n”, c);</a:t>
            </a:r>
            <a:br>
              <a:rPr lang="zh-CN" altLang="en-US" sz="2400" dirty="0">
                <a:latin typeface="Comic Sans MS" panose="030F0702030302020204" pitchFamily="2" charset="0"/>
                <a:ea typeface="微软雅黑" panose="020B0503020204020204" pitchFamily="34" charset="-122"/>
                <a:sym typeface="Arial" panose="020B0604020202020204" pitchFamily="34" charset="0"/>
              </a:rPr>
            </a:br>
            <a:r>
              <a:rPr lang="zh-CN" altLang="en-US" sz="2400" dirty="0">
                <a:latin typeface="Comic Sans MS" panose="030F0702030302020204" pitchFamily="2" charset="0"/>
                <a:ea typeface="微软雅黑" panose="020B0503020204020204" pitchFamily="34" charset="-122"/>
                <a:sym typeface="Arial" panose="020B0604020202020204" pitchFamily="34" charset="0"/>
              </a:rPr>
              <a:t> }</a:t>
            </a:r>
            <a:br>
              <a:rPr lang="zh-CN" altLang="en-US" sz="2400" dirty="0">
                <a:latin typeface="Comic Sans MS" panose="030F0702030302020204" pitchFamily="2" charset="0"/>
                <a:ea typeface="微软雅黑" panose="020B0503020204020204" pitchFamily="34" charset="-122"/>
                <a:sym typeface="Arial" panose="020B0604020202020204" pitchFamily="34" charset="0"/>
              </a:rPr>
            </a:br>
            <a:r>
              <a:rPr lang="en-US" altLang="zh-CN" sz="2400" dirty="0">
                <a:latin typeface="Comic Sans MS" panose="030F0702030302020204" pitchFamily="2" charset="0"/>
                <a:ea typeface="微软雅黑" panose="020B0503020204020204" pitchFamily="34" charset="-122"/>
                <a:sym typeface="Arial" panose="020B0604020202020204" pitchFamily="34" charset="0"/>
              </a:rPr>
              <a:t>float </a:t>
            </a:r>
            <a:r>
              <a:rPr lang="zh-CN" altLang="en-US" sz="2400" dirty="0">
                <a:latin typeface="Comic Sans MS" panose="030F0702030302020204" pitchFamily="2" charset="0"/>
                <a:ea typeface="微软雅黑" panose="020B0503020204020204" pitchFamily="34" charset="-122"/>
                <a:sym typeface="Arial" panose="020B0604020202020204" pitchFamily="34" charset="0"/>
              </a:rPr>
              <a:t>max ( </a:t>
            </a:r>
            <a:r>
              <a:rPr lang="zh-CN" altLang="en-US" sz="2400" dirty="0">
                <a:solidFill>
                  <a:srgbClr val="FF0000"/>
                </a:solidFill>
                <a:latin typeface="Comic Sans MS" panose="030F0702030302020204" pitchFamily="2" charset="0"/>
                <a:ea typeface="微软雅黑" panose="020B0503020204020204" pitchFamily="34" charset="-122"/>
                <a:sym typeface="Arial" panose="020B0604020202020204" pitchFamily="34" charset="0"/>
              </a:rPr>
              <a:t>float x, float y </a:t>
            </a:r>
            <a:r>
              <a:rPr lang="zh-CN" altLang="en-US" sz="2400" dirty="0">
                <a:latin typeface="Comic Sans MS" panose="030F0702030302020204" pitchFamily="2" charset="0"/>
                <a:ea typeface="微软雅黑" panose="020B0503020204020204" pitchFamily="34" charset="-122"/>
                <a:sym typeface="Arial" panose="020B0604020202020204" pitchFamily="34" charset="0"/>
              </a:rPr>
              <a:t>)</a:t>
            </a:r>
            <a:br>
              <a:rPr lang="zh-CN" altLang="en-US" sz="2400" dirty="0">
                <a:latin typeface="Comic Sans MS" panose="030F0702030302020204" pitchFamily="2" charset="0"/>
                <a:ea typeface="微软雅黑" panose="020B0503020204020204" pitchFamily="34" charset="-122"/>
                <a:sym typeface="Arial" panose="020B0604020202020204" pitchFamily="34" charset="0"/>
              </a:rPr>
            </a:br>
            <a:r>
              <a:rPr lang="zh-CN" altLang="en-US" sz="2400" dirty="0">
                <a:latin typeface="Comic Sans MS" panose="030F0702030302020204" pitchFamily="2" charset="0"/>
                <a:ea typeface="微软雅黑" panose="020B0503020204020204" pitchFamily="34" charset="-122"/>
                <a:sym typeface="Arial" panose="020B0604020202020204" pitchFamily="34" charset="0"/>
              </a:rPr>
              <a:t>  {   </a:t>
            </a:r>
            <a:r>
              <a:rPr lang="zh-CN" altLang="en-US" sz="2400" dirty="0">
                <a:solidFill>
                  <a:srgbClr val="FF0000"/>
                </a:solidFill>
                <a:latin typeface="Comic Sans MS" panose="030F0702030302020204" pitchFamily="2" charset="0"/>
                <a:ea typeface="微软雅黑" panose="020B0503020204020204" pitchFamily="34" charset="-122"/>
                <a:sym typeface="Arial" panose="020B0604020202020204" pitchFamily="34" charset="0"/>
              </a:rPr>
              <a:t>float z;  /*float*/</a:t>
            </a:r>
            <a:br>
              <a:rPr lang="zh-CN" altLang="en-US" sz="2400" dirty="0">
                <a:solidFill>
                  <a:srgbClr val="FF0000"/>
                </a:solidFill>
                <a:latin typeface="Comic Sans MS" panose="030F0702030302020204" pitchFamily="2" charset="0"/>
                <a:ea typeface="微软雅黑" panose="020B0503020204020204" pitchFamily="34" charset="-122"/>
                <a:sym typeface="Arial" panose="020B0604020202020204" pitchFamily="34" charset="0"/>
              </a:rPr>
            </a:br>
            <a:r>
              <a:rPr lang="zh-CN" altLang="en-US" sz="2400" dirty="0">
                <a:latin typeface="Comic Sans MS" panose="030F0702030302020204" pitchFamily="2" charset="0"/>
                <a:ea typeface="微软雅黑" panose="020B0503020204020204" pitchFamily="34" charset="-122"/>
                <a:sym typeface="Arial" panose="020B0604020202020204" pitchFamily="34" charset="0"/>
              </a:rPr>
              <a:t>　    z = x&gt;y ? x : y;</a:t>
            </a:r>
            <a:br>
              <a:rPr lang="zh-CN" altLang="en-US" sz="2400" dirty="0">
                <a:latin typeface="Comic Sans MS" panose="030F0702030302020204" pitchFamily="2" charset="0"/>
                <a:ea typeface="微软雅黑" panose="020B0503020204020204" pitchFamily="34" charset="-122"/>
                <a:sym typeface="Arial" panose="020B0604020202020204" pitchFamily="34" charset="0"/>
              </a:rPr>
            </a:br>
            <a:r>
              <a:rPr lang="zh-CN" altLang="en-US" sz="2400" dirty="0">
                <a:latin typeface="Comic Sans MS" panose="030F0702030302020204" pitchFamily="2" charset="0"/>
                <a:ea typeface="微软雅黑" panose="020B0503020204020204" pitchFamily="34" charset="-122"/>
                <a:sym typeface="Arial" panose="020B0604020202020204" pitchFamily="34" charset="0"/>
              </a:rPr>
              <a:t>　    return(z);</a:t>
            </a:r>
            <a:br>
              <a:rPr lang="zh-CN" altLang="en-US" sz="2400" dirty="0">
                <a:latin typeface="Comic Sans MS" panose="030F0702030302020204" pitchFamily="2" charset="0"/>
                <a:ea typeface="微软雅黑" panose="020B0503020204020204" pitchFamily="34" charset="-122"/>
                <a:sym typeface="Arial" panose="020B0604020202020204" pitchFamily="34" charset="0"/>
              </a:rPr>
            </a:br>
            <a:r>
              <a:rPr lang="zh-CN" altLang="en-US" sz="2400" dirty="0">
                <a:latin typeface="Comic Sans MS" panose="030F0702030302020204" pitchFamily="2" charset="0"/>
                <a:ea typeface="微软雅黑" panose="020B0503020204020204" pitchFamily="34" charset="-122"/>
                <a:sym typeface="Arial" panose="020B0604020202020204" pitchFamily="34" charset="0"/>
              </a:rPr>
              <a:t>   }</a:t>
            </a:r>
          </a:p>
        </p:txBody>
      </p:sp>
      <p:sp>
        <p:nvSpPr>
          <p:cNvPr id="3" name="矩形 2"/>
          <p:cNvSpPr/>
          <p:nvPr userDrawn="1"/>
        </p:nvSpPr>
        <p:spPr>
          <a:xfrm>
            <a:off x="508635" y="116632"/>
            <a:ext cx="7879715" cy="768350"/>
          </a:xfrm>
          <a:prstGeom prst="rect">
            <a:avLst/>
          </a:prstGeom>
        </p:spPr>
        <p:txBody>
          <a:bodyPr vert="horz" wrap="square" rtlCol="0" anchor="ctr">
            <a:normAutofit fontScale="97500"/>
          </a:bodyPr>
          <a:lstStyle/>
          <a:p>
            <a:pPr lvl="0" algn="l"/>
            <a:r>
              <a:rPr lang="zh-CN" altLang="en-US" sz="4400" dirty="0">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cs typeface="+mj-cs"/>
                <a:sym typeface="+mn-ea"/>
              </a:rPr>
              <a:t>第7章 模块化与函数</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47" name="Rectangle 3"/>
          <p:cNvSpPr>
            <a:spLocks noGrp="1"/>
          </p:cNvSpPr>
          <p:nvPr>
            <p:ph type="body" sz="half"/>
          </p:nvPr>
        </p:nvSpPr>
        <p:spPr>
          <a:xfrm>
            <a:off x="35496" y="1052736"/>
            <a:ext cx="3744416" cy="4535487"/>
          </a:xfrm>
        </p:spPr>
        <p:txBody>
          <a:bodyPr vert="horz" wrap="square" anchor="t"/>
          <a:lstStyle>
            <a:lvl1pPr lvl="0">
              <a:defRPr sz="2800"/>
            </a:lvl1pPr>
            <a:lvl2pPr lvl="1">
              <a:defRPr sz="2400"/>
            </a:lvl2pPr>
            <a:lvl3pPr lvl="2">
              <a:defRPr sz="2000"/>
            </a:lvl3pPr>
            <a:lvl4pPr lvl="3">
              <a:defRPr sz="2000"/>
            </a:lvl4pPr>
            <a:lvl5pPr lvl="4">
              <a:defRPr sz="1800"/>
            </a:lvl5pPr>
          </a:lstStyle>
          <a:p>
            <a:pPr lvl="0">
              <a:lnSpc>
                <a:spcPct val="105000"/>
              </a:lnSpc>
              <a:spcBef>
                <a:spcPct val="20000"/>
              </a:spcBef>
            </a:pPr>
            <a:r>
              <a:rPr lang="zh-CN" altLang="en-US" sz="3200" dirty="0"/>
              <a:t>主调函数与被调函数</a:t>
            </a:r>
          </a:p>
          <a:p>
            <a:pPr lvl="1">
              <a:lnSpc>
                <a:spcPct val="105000"/>
              </a:lnSpc>
              <a:spcBef>
                <a:spcPct val="20000"/>
              </a:spcBef>
            </a:pPr>
            <a:r>
              <a:rPr lang="zh-CN" altLang="en-US" sz="2800" dirty="0"/>
              <a:t>调用发生时</a:t>
            </a:r>
          </a:p>
          <a:p>
            <a:pPr lvl="2">
              <a:lnSpc>
                <a:spcPct val="105000"/>
              </a:lnSpc>
              <a:spcBef>
                <a:spcPct val="20000"/>
              </a:spcBef>
            </a:pPr>
            <a:r>
              <a:rPr lang="zh-CN" altLang="en-US" sz="2400" dirty="0"/>
              <a:t>调用函数称为主调函数，被调用的函数称为被调函数</a:t>
            </a:r>
          </a:p>
          <a:p>
            <a:pPr lvl="2">
              <a:lnSpc>
                <a:spcPct val="105000"/>
              </a:lnSpc>
              <a:spcBef>
                <a:spcPct val="20000"/>
              </a:spcBef>
            </a:pPr>
            <a:r>
              <a:rPr lang="zh-CN" altLang="en-US" sz="2400" dirty="0"/>
              <a:t>通过函数调用实现函数的使用</a:t>
            </a:r>
          </a:p>
        </p:txBody>
      </p:sp>
      <p:sp>
        <p:nvSpPr>
          <p:cNvPr id="6148" name="文本框 6147"/>
          <p:cNvSpPr txBox="1"/>
          <p:nvPr/>
        </p:nvSpPr>
        <p:spPr>
          <a:xfrm>
            <a:off x="3779341" y="226377"/>
            <a:ext cx="5257155" cy="6370975"/>
          </a:xfrm>
          <a:prstGeom prst="rect">
            <a:avLst/>
          </a:prstGeom>
          <a:solidFill>
            <a:schemeClr val="bg1">
              <a:alpha val="100000"/>
            </a:schemeClr>
          </a:solidFill>
          <a:ln w="9525" cap="flat" cmpd="sng">
            <a:solidFill>
              <a:schemeClr val="tx1"/>
            </a:solidFill>
            <a:prstDash val="solid"/>
            <a:bevel/>
            <a:headEnd type="none" w="med" len="med"/>
            <a:tailEnd type="none" w="med" len="med"/>
          </a:ln>
          <a:effectLst>
            <a:outerShdw dist="107763" dir="2699999" algn="ctr" rotWithShape="0">
              <a:srgbClr val="000000">
                <a:alpha val="81000"/>
              </a:srgbClr>
            </a:outerShdw>
          </a:effectLst>
        </p:spPr>
        <p:txBody>
          <a:bodyPr vert="horz" wrap="square" anchor="t">
            <a:spAutoFit/>
          </a:bodyPr>
          <a:lstStyle/>
          <a:p>
            <a:pPr eaLnBrk="0" hangingPunct="0"/>
            <a:r>
              <a:rPr lang="zh-CN" altLang="en-US" sz="2400" dirty="0">
                <a:latin typeface="Comic Sans MS" panose="030F0702030302020204" pitchFamily="2" charset="0"/>
                <a:ea typeface="微软雅黑" panose="020B0503020204020204" pitchFamily="34" charset="-122"/>
              </a:rPr>
              <a:t>/*求最大值函数*/</a:t>
            </a:r>
          </a:p>
          <a:p>
            <a:pPr eaLnBrk="0" hangingPunct="0"/>
            <a:r>
              <a:rPr lang="zh-CN" altLang="en-US" sz="2400" dirty="0">
                <a:latin typeface="Comic Sans MS" panose="030F0702030302020204" pitchFamily="2" charset="0"/>
                <a:ea typeface="微软雅黑" panose="020B0503020204020204" pitchFamily="34" charset="-122"/>
              </a:rPr>
              <a:t>#include &lt;stdio.h&gt;</a:t>
            </a:r>
          </a:p>
          <a:p>
            <a:pPr eaLnBrk="0" hangingPunct="0"/>
            <a:r>
              <a:rPr lang="zh-CN" altLang="en-US" sz="2400" dirty="0">
                <a:latin typeface="Comic Sans MS" panose="030F0702030302020204" pitchFamily="2" charset="0"/>
                <a:ea typeface="微软雅黑" panose="020B0503020204020204" pitchFamily="34" charset="-122"/>
              </a:rPr>
              <a:t> void main（）</a:t>
            </a:r>
          </a:p>
          <a:p>
            <a:pPr eaLnBrk="0" hangingPunct="0"/>
            <a:r>
              <a:rPr lang="zh-CN" altLang="en-US" sz="2400" dirty="0">
                <a:latin typeface="Comic Sans MS" panose="030F0702030302020204" pitchFamily="2" charset="0"/>
                <a:ea typeface="微软雅黑" panose="020B0503020204020204" pitchFamily="34" charset="-122"/>
              </a:rPr>
              <a:t> {</a:t>
            </a:r>
          </a:p>
          <a:p>
            <a:pPr eaLnBrk="0" hangingPunct="0"/>
            <a:r>
              <a:rPr lang="zh-CN" altLang="en-US" sz="2400" dirty="0">
                <a:latin typeface="Comic Sans MS" panose="030F0702030302020204" pitchFamily="2" charset="0"/>
                <a:ea typeface="微软雅黑" panose="020B0503020204020204" pitchFamily="34" charset="-122"/>
              </a:rPr>
              <a:t>    </a:t>
            </a:r>
            <a:r>
              <a:rPr lang="zh-CN" altLang="en-US" sz="2400" dirty="0">
                <a:solidFill>
                  <a:srgbClr val="FF0000"/>
                </a:solidFill>
                <a:latin typeface="Comic Sans MS" panose="030F0702030302020204" pitchFamily="2" charset="0"/>
                <a:ea typeface="微软雅黑" panose="020B0503020204020204" pitchFamily="34" charset="-122"/>
              </a:rPr>
              <a:t>int max （int x，int y）；</a:t>
            </a:r>
            <a:r>
              <a:rPr lang="zh-CN" altLang="en-US" sz="2400" dirty="0">
                <a:latin typeface="Comic Sans MS" panose="030F0702030302020204" pitchFamily="2" charset="0"/>
                <a:ea typeface="微软雅黑" panose="020B0503020204020204" pitchFamily="34" charset="-122"/>
              </a:rPr>
              <a:t> </a:t>
            </a:r>
          </a:p>
          <a:p>
            <a:pPr eaLnBrk="0" hangingPunct="0"/>
            <a:r>
              <a:rPr lang="zh-CN" altLang="en-US" sz="2400" dirty="0">
                <a:latin typeface="Comic Sans MS" panose="030F0702030302020204" pitchFamily="2" charset="0"/>
                <a:ea typeface="微软雅黑" panose="020B0503020204020204" pitchFamily="34" charset="-122"/>
              </a:rPr>
              <a:t>    int n1，n2，a；</a:t>
            </a:r>
          </a:p>
          <a:p>
            <a:pPr eaLnBrk="0" hangingPunct="0"/>
            <a:r>
              <a:rPr lang="zh-CN" altLang="en-US" sz="2400" dirty="0">
                <a:latin typeface="Comic Sans MS" panose="030F0702030302020204" pitchFamily="2" charset="0"/>
                <a:ea typeface="微软雅黑" panose="020B0503020204020204" pitchFamily="34" charset="-122"/>
              </a:rPr>
              <a:t> scanf（“%d%d” ，&amp;n1，&amp;n2）；</a:t>
            </a:r>
          </a:p>
          <a:p>
            <a:pPr eaLnBrk="0" hangingPunct="0"/>
            <a:r>
              <a:rPr lang="zh-CN" altLang="en-US" sz="2400" dirty="0">
                <a:solidFill>
                  <a:srgbClr val="FF0000"/>
                </a:solidFill>
                <a:latin typeface="Comic Sans MS" panose="030F0702030302020204" pitchFamily="2" charset="0"/>
                <a:ea typeface="微软雅黑" panose="020B0503020204020204" pitchFamily="34" charset="-122"/>
              </a:rPr>
              <a:t>    a=max（n1，n2）；</a:t>
            </a:r>
          </a:p>
          <a:p>
            <a:pPr eaLnBrk="0" hangingPunct="0"/>
            <a:r>
              <a:rPr lang="zh-CN" altLang="en-US" sz="2400" dirty="0">
                <a:latin typeface="Comic Sans MS" panose="030F0702030302020204" pitchFamily="2" charset="0"/>
                <a:ea typeface="微软雅黑" panose="020B0503020204020204" pitchFamily="34" charset="-122"/>
              </a:rPr>
              <a:t>    printf（“最大值是%d” ，a）；  </a:t>
            </a:r>
          </a:p>
          <a:p>
            <a:pPr eaLnBrk="0" hangingPunct="0"/>
            <a:r>
              <a:rPr lang="zh-CN" altLang="en-US" sz="2400" dirty="0">
                <a:latin typeface="Comic Sans MS" panose="030F0702030302020204" pitchFamily="2" charset="0"/>
                <a:ea typeface="微软雅黑" panose="020B0503020204020204" pitchFamily="34" charset="-122"/>
              </a:rPr>
              <a:t>  }</a:t>
            </a:r>
          </a:p>
          <a:p>
            <a:pPr eaLnBrk="0" hangingPunct="0"/>
            <a:endParaRPr lang="zh-CN" altLang="en-US" sz="2400" dirty="0">
              <a:latin typeface="Comic Sans MS" panose="030F0702030302020204" pitchFamily="2" charset="0"/>
              <a:ea typeface="微软雅黑" panose="020B0503020204020204" pitchFamily="34" charset="-122"/>
            </a:endParaRPr>
          </a:p>
          <a:p>
            <a:pPr eaLnBrk="0" hangingPunct="0"/>
            <a:r>
              <a:rPr lang="zh-CN" altLang="en-US" sz="2400" dirty="0">
                <a:latin typeface="Comic Sans MS" panose="030F0702030302020204" pitchFamily="2" charset="0"/>
                <a:ea typeface="微软雅黑" panose="020B0503020204020204" pitchFamily="34" charset="-122"/>
              </a:rPr>
              <a:t>int max（</a:t>
            </a:r>
            <a:r>
              <a:rPr lang="zh-CN" altLang="en-US" sz="2400" dirty="0">
                <a:solidFill>
                  <a:srgbClr val="FF0000"/>
                </a:solidFill>
                <a:latin typeface="Comic Sans MS" panose="030F0702030302020204" pitchFamily="2" charset="0"/>
                <a:ea typeface="微软雅黑" panose="020B0503020204020204" pitchFamily="34" charset="-122"/>
              </a:rPr>
              <a:t>int x，int y</a:t>
            </a:r>
            <a:r>
              <a:rPr lang="zh-CN" altLang="en-US" sz="2400" dirty="0">
                <a:latin typeface="Comic Sans MS" panose="030F0702030302020204" pitchFamily="2" charset="0"/>
                <a:ea typeface="微软雅黑" panose="020B0503020204020204" pitchFamily="34" charset="-122"/>
              </a:rPr>
              <a:t>）</a:t>
            </a:r>
          </a:p>
          <a:p>
            <a:pPr eaLnBrk="0" hangingPunct="0"/>
            <a:r>
              <a:rPr lang="zh-CN" altLang="en-US" sz="2400" dirty="0">
                <a:latin typeface="Comic Sans MS" panose="030F0702030302020204" pitchFamily="2" charset="0"/>
                <a:ea typeface="微软雅黑" panose="020B0503020204020204" pitchFamily="34" charset="-122"/>
              </a:rPr>
              <a:t> {  int z ；</a:t>
            </a:r>
          </a:p>
          <a:p>
            <a:pPr eaLnBrk="0" hangingPunct="0"/>
            <a:r>
              <a:rPr lang="zh-CN" altLang="en-US" sz="2400" dirty="0">
                <a:latin typeface="Comic Sans MS" panose="030F0702030302020204" pitchFamily="2" charset="0"/>
                <a:ea typeface="微软雅黑" panose="020B0503020204020204" pitchFamily="34" charset="-122"/>
              </a:rPr>
              <a:t>      if （x&gt;y）z=x；</a:t>
            </a:r>
          </a:p>
          <a:p>
            <a:pPr eaLnBrk="0" hangingPunct="0"/>
            <a:r>
              <a:rPr lang="zh-CN" altLang="en-US" sz="2400" dirty="0">
                <a:latin typeface="Comic Sans MS" panose="030F0702030302020204" pitchFamily="2" charset="0"/>
                <a:ea typeface="微软雅黑" panose="020B0503020204020204" pitchFamily="34" charset="-122"/>
              </a:rPr>
              <a:t>             else   z=y； </a:t>
            </a:r>
          </a:p>
          <a:p>
            <a:pPr eaLnBrk="0" hangingPunct="0"/>
            <a:r>
              <a:rPr lang="zh-CN" altLang="en-US" sz="2400" dirty="0">
                <a:latin typeface="Comic Sans MS" panose="030F0702030302020204" pitchFamily="2" charset="0"/>
                <a:ea typeface="微软雅黑" panose="020B0503020204020204" pitchFamily="34" charset="-122"/>
              </a:rPr>
              <a:t>      </a:t>
            </a:r>
            <a:r>
              <a:rPr lang="zh-CN" altLang="en-US" sz="2400" dirty="0">
                <a:solidFill>
                  <a:srgbClr val="FF0000"/>
                </a:solidFill>
                <a:latin typeface="Comic Sans MS" panose="030F0702030302020204" pitchFamily="2" charset="0"/>
                <a:ea typeface="微软雅黑" panose="020B0503020204020204" pitchFamily="34" charset="-122"/>
              </a:rPr>
              <a:t>return （z）；</a:t>
            </a:r>
            <a:r>
              <a:rPr lang="zh-CN" altLang="en-US" sz="2400" dirty="0">
                <a:latin typeface="Comic Sans MS" panose="030F0702030302020204" pitchFamily="2" charset="0"/>
                <a:ea typeface="微软雅黑" panose="020B0503020204020204" pitchFamily="34" charset="-122"/>
              </a:rPr>
              <a:t>   </a:t>
            </a:r>
          </a:p>
          <a:p>
            <a:pPr eaLnBrk="0" hangingPunct="0"/>
            <a:r>
              <a:rPr lang="zh-CN" altLang="en-US" sz="2400" dirty="0">
                <a:latin typeface="Comic Sans MS" panose="030F0702030302020204" pitchFamily="2" charset="0"/>
                <a:ea typeface="微软雅黑" panose="020B0503020204020204" pitchFamily="34" charset="-122"/>
              </a:rPr>
              <a:t>  }</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171" name="文本占位符 7170"/>
          <p:cNvSpPr>
            <a:spLocks noGrp="1"/>
          </p:cNvSpPr>
          <p:nvPr>
            <p:ph type="body" idx="1"/>
          </p:nvPr>
        </p:nvSpPr>
        <p:spPr>
          <a:xfrm>
            <a:off x="685800" y="1556703"/>
            <a:ext cx="7848600" cy="4681537"/>
          </a:xfrm>
        </p:spPr>
        <p:txBody>
          <a:bodyPr/>
          <a:lstStyle/>
          <a:p>
            <a:pPr>
              <a:lnSpc>
                <a:spcPct val="105000"/>
              </a:lnSpc>
            </a:pPr>
            <a:r>
              <a:rPr lang="zh-CN" altLang="en-US" dirty="0"/>
              <a:t>函数调用方式</a:t>
            </a:r>
          </a:p>
          <a:p>
            <a:pPr lvl="1">
              <a:lnSpc>
                <a:spcPct val="105000"/>
              </a:lnSpc>
            </a:pPr>
            <a:r>
              <a:rPr lang="zh-CN" altLang="en-US" dirty="0"/>
              <a:t>一般形式</a:t>
            </a:r>
          </a:p>
          <a:p>
            <a:pPr lvl="4">
              <a:buNone/>
            </a:pPr>
            <a:r>
              <a:rPr lang="zh-CN" altLang="en-US" sz="2800" dirty="0">
                <a:solidFill>
                  <a:srgbClr val="FF0000"/>
                </a:solidFill>
              </a:rPr>
              <a:t>函数名 （[实参表]）[；]</a:t>
            </a:r>
          </a:p>
          <a:p>
            <a:pPr lvl="1">
              <a:lnSpc>
                <a:spcPct val="105000"/>
              </a:lnSpc>
            </a:pPr>
            <a:r>
              <a:rPr lang="zh-CN" altLang="en-US" sz="2800" dirty="0">
                <a:sym typeface="+mn-ea"/>
              </a:rPr>
              <a:t>三种具体调用形式 </a:t>
            </a:r>
            <a:endParaRPr lang="zh-CN" altLang="en-US" sz="2000" dirty="0"/>
          </a:p>
          <a:p>
            <a:pPr lvl="2"/>
            <a:r>
              <a:rPr lang="zh-CN" altLang="en-US" dirty="0">
                <a:sym typeface="+mn-ea"/>
              </a:rPr>
              <a:t>函数语句 </a:t>
            </a:r>
            <a:endParaRPr lang="zh-CN" altLang="en-US" dirty="0"/>
          </a:p>
          <a:p>
            <a:pPr lvl="2"/>
            <a:r>
              <a:rPr lang="zh-CN" altLang="en-US" dirty="0">
                <a:sym typeface="+mn-ea"/>
              </a:rPr>
              <a:t>函数表达式</a:t>
            </a:r>
            <a:endParaRPr lang="zh-CN" altLang="en-US" dirty="0"/>
          </a:p>
          <a:p>
            <a:pPr lvl="2"/>
            <a:r>
              <a:rPr lang="zh-CN" altLang="en-US" dirty="0">
                <a:sym typeface="+mn-ea"/>
              </a:rPr>
              <a:t>函数参数</a:t>
            </a:r>
            <a:endParaRPr lang="zh-CN" altLang="en-US" dirty="0"/>
          </a:p>
        </p:txBody>
      </p:sp>
      <p:sp>
        <p:nvSpPr>
          <p:cNvPr id="3" name="标题 2"/>
          <p:cNvSpPr>
            <a:spLocks noGrp="1"/>
          </p:cNvSpPr>
          <p:nvPr>
            <p:ph type="title"/>
          </p:nvPr>
        </p:nvSpPr>
        <p:spPr/>
        <p:txBody>
          <a:bodyPr>
            <a:normAutofit/>
          </a:bodyPr>
          <a:lstStyle/>
          <a:p>
            <a:r>
              <a:rPr lang="zh-CN" altLang="en-US" dirty="0">
                <a:sym typeface="+mn-ea"/>
              </a:rPr>
              <a:t>第7章 模块化与函数</a:t>
            </a:r>
            <a:endParaRPr lang="zh-CN"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19" name="文本占位符 9218"/>
          <p:cNvSpPr>
            <a:spLocks noGrp="1"/>
          </p:cNvSpPr>
          <p:nvPr>
            <p:ph type="body" idx="1"/>
          </p:nvPr>
        </p:nvSpPr>
        <p:spPr>
          <a:xfrm>
            <a:off x="685800" y="1556703"/>
            <a:ext cx="7848600" cy="4681537"/>
          </a:xfrm>
        </p:spPr>
        <p:txBody>
          <a:bodyPr/>
          <a:lstStyle/>
          <a:p>
            <a:pPr>
              <a:lnSpc>
                <a:spcPct val="105000"/>
              </a:lnSpc>
            </a:pPr>
            <a:r>
              <a:rPr lang="zh-CN" altLang="en-US" dirty="0"/>
              <a:t>函数语句调用方式</a:t>
            </a:r>
          </a:p>
          <a:p>
            <a:pPr lvl="1">
              <a:lnSpc>
                <a:spcPct val="105000"/>
              </a:lnSpc>
            </a:pPr>
            <a:r>
              <a:rPr lang="zh-CN" altLang="en-US" dirty="0"/>
              <a:t>调用格式</a:t>
            </a:r>
          </a:p>
          <a:p>
            <a:pPr lvl="2">
              <a:lnSpc>
                <a:spcPct val="105000"/>
              </a:lnSpc>
              <a:buNone/>
            </a:pPr>
            <a:r>
              <a:rPr lang="zh-CN" altLang="en-US" dirty="0"/>
              <a:t>            </a:t>
            </a:r>
            <a:r>
              <a:rPr lang="zh-CN" altLang="en-US" sz="2800" dirty="0">
                <a:solidFill>
                  <a:srgbClr val="FF0000"/>
                </a:solidFill>
              </a:rPr>
              <a:t>函数名（实参表）</a:t>
            </a:r>
            <a:r>
              <a:rPr lang="zh-CN" altLang="en-US" sz="2800" u="sng" dirty="0">
                <a:solidFill>
                  <a:srgbClr val="FF0000"/>
                </a:solidFill>
              </a:rPr>
              <a:t>；</a:t>
            </a:r>
            <a:endParaRPr lang="zh-CN" altLang="en-US" sz="2800" dirty="0">
              <a:solidFill>
                <a:srgbClr val="FF0000"/>
              </a:solidFill>
            </a:endParaRPr>
          </a:p>
          <a:p>
            <a:pPr lvl="2">
              <a:lnSpc>
                <a:spcPct val="105000"/>
              </a:lnSpc>
            </a:pPr>
            <a:r>
              <a:rPr lang="zh-CN" altLang="en-US" dirty="0">
                <a:sym typeface="Arial" panose="020B0604020202020204" pitchFamily="34" charset="0"/>
              </a:rPr>
              <a:t>常用于调用一个可以</a:t>
            </a:r>
            <a:r>
              <a:rPr lang="zh-CN" altLang="en-US" u="sng" dirty="0">
                <a:solidFill>
                  <a:schemeClr val="accent2"/>
                </a:solidFill>
                <a:sym typeface="Arial" panose="020B0604020202020204" pitchFamily="34" charset="0"/>
              </a:rPr>
              <a:t>没有返回值</a:t>
            </a:r>
            <a:r>
              <a:rPr lang="zh-CN" altLang="en-US" dirty="0">
                <a:sym typeface="Arial" panose="020B0604020202020204" pitchFamily="34" charset="0"/>
              </a:rPr>
              <a:t>的函数</a:t>
            </a:r>
            <a:endParaRPr lang="zh-CN" altLang="en-US" sz="2000" dirty="0"/>
          </a:p>
          <a:p>
            <a:pPr lvl="2">
              <a:lnSpc>
                <a:spcPct val="105000"/>
              </a:lnSpc>
            </a:pPr>
            <a:r>
              <a:rPr lang="zh-CN" altLang="en-US" dirty="0"/>
              <a:t>例如：</a:t>
            </a:r>
          </a:p>
        </p:txBody>
      </p:sp>
      <p:sp>
        <p:nvSpPr>
          <p:cNvPr id="9220" name="文本框 9219"/>
          <p:cNvSpPr txBox="1"/>
          <p:nvPr/>
        </p:nvSpPr>
        <p:spPr>
          <a:xfrm>
            <a:off x="2620020" y="4149080"/>
            <a:ext cx="5336356" cy="2308324"/>
          </a:xfrm>
          <a:prstGeom prst="rect">
            <a:avLst/>
          </a:prstGeom>
          <a:solidFill>
            <a:schemeClr val="bg1">
              <a:alpha val="100000"/>
            </a:schemeClr>
          </a:solidFill>
          <a:ln w="9525" cap="flat" cmpd="sng">
            <a:solidFill>
              <a:schemeClr val="tx1"/>
            </a:solidFill>
            <a:prstDash val="solid"/>
            <a:bevel/>
            <a:headEnd type="none" w="med" len="med"/>
            <a:tailEnd type="none" w="med" len="med"/>
          </a:ln>
          <a:effectLst>
            <a:outerShdw dist="107763" dir="2699999" algn="ctr" rotWithShape="0">
              <a:srgbClr val="000000">
                <a:alpha val="81000"/>
              </a:srgbClr>
            </a:outerShdw>
          </a:effectLst>
        </p:spPr>
        <p:txBody>
          <a:bodyPr vert="horz" wrap="square" anchor="t">
            <a:spAutoFit/>
          </a:bodyPr>
          <a:lstStyle/>
          <a:p>
            <a:pPr eaLnBrk="0" hangingPunct="0"/>
            <a:r>
              <a:rPr lang="en-US" altLang="zh-CN" sz="2400" dirty="0">
                <a:latin typeface="Comic Sans MS" panose="030F0702030302020204" pitchFamily="2" charset="0"/>
                <a:ea typeface="微软雅黑" panose="020B0503020204020204" pitchFamily="34" charset="-122"/>
              </a:rPr>
              <a:t>void </a:t>
            </a:r>
            <a:r>
              <a:rPr lang="zh-CN" altLang="en-US" sz="2400" dirty="0">
                <a:latin typeface="Comic Sans MS" panose="030F0702030302020204" pitchFamily="2" charset="0"/>
                <a:ea typeface="微软雅黑" panose="020B0503020204020204" pitchFamily="34" charset="-122"/>
              </a:rPr>
              <a:t>print_fun ( )</a:t>
            </a:r>
            <a:br>
              <a:rPr lang="zh-CN" altLang="en-US" sz="2400" dirty="0">
                <a:latin typeface="Comic Sans MS" panose="030F0702030302020204" pitchFamily="2" charset="0"/>
                <a:ea typeface="微软雅黑" panose="020B0503020204020204" pitchFamily="34" charset="-122"/>
              </a:rPr>
            </a:br>
            <a:r>
              <a:rPr lang="zh-CN" altLang="en-US" sz="2400" dirty="0">
                <a:latin typeface="Comic Sans MS" panose="030F0702030302020204" pitchFamily="2" charset="0"/>
                <a:ea typeface="微软雅黑" panose="020B0503020204020204" pitchFamily="34" charset="-122"/>
              </a:rPr>
              <a:t>{　</a:t>
            </a:r>
            <a:r>
              <a:rPr lang="zh-CN" altLang="en-US" sz="2400" dirty="0">
                <a:solidFill>
                  <a:srgbClr val="FF0000"/>
                </a:solidFill>
                <a:latin typeface="Comic Sans MS" panose="030F0702030302020204" pitchFamily="2" charset="0"/>
                <a:ea typeface="微软雅黑" panose="020B0503020204020204" pitchFamily="34" charset="-122"/>
              </a:rPr>
              <a:t>printf (“ c programming .\n”);</a:t>
            </a:r>
            <a:br>
              <a:rPr lang="zh-CN" altLang="en-US" sz="2400" dirty="0">
                <a:solidFill>
                  <a:srgbClr val="FF0000"/>
                </a:solidFill>
                <a:latin typeface="Comic Sans MS" panose="030F0702030302020204" pitchFamily="2" charset="0"/>
                <a:ea typeface="微软雅黑" panose="020B0503020204020204" pitchFamily="34" charset="-122"/>
              </a:rPr>
            </a:br>
            <a:r>
              <a:rPr lang="zh-CN" altLang="en-US" sz="2400" dirty="0">
                <a:latin typeface="Comic Sans MS" panose="030F0702030302020204" pitchFamily="2" charset="0"/>
                <a:ea typeface="微软雅黑" panose="020B0503020204020204" pitchFamily="34" charset="-122"/>
              </a:rPr>
              <a:t>　     }</a:t>
            </a:r>
            <a:br>
              <a:rPr lang="zh-CN" altLang="en-US" sz="2400" dirty="0">
                <a:latin typeface="Comic Sans MS" panose="030F0702030302020204" pitchFamily="2" charset="0"/>
                <a:ea typeface="微软雅黑" panose="020B0503020204020204" pitchFamily="34" charset="-122"/>
              </a:rPr>
            </a:br>
            <a:r>
              <a:rPr lang="zh-CN" altLang="en-US" sz="2400" dirty="0">
                <a:latin typeface="Comic Sans MS" panose="030F0702030302020204" pitchFamily="2" charset="0"/>
                <a:ea typeface="微软雅黑" panose="020B0503020204020204" pitchFamily="34" charset="-122"/>
              </a:rPr>
              <a:t>main( )</a:t>
            </a:r>
            <a:br>
              <a:rPr lang="zh-CN" altLang="en-US" sz="2400" dirty="0">
                <a:latin typeface="Comic Sans MS" panose="030F0702030302020204" pitchFamily="2" charset="0"/>
                <a:ea typeface="微软雅黑" panose="020B0503020204020204" pitchFamily="34" charset="-122"/>
              </a:rPr>
            </a:br>
            <a:r>
              <a:rPr lang="zh-CN" altLang="en-US" sz="2400" dirty="0">
                <a:latin typeface="Comic Sans MS" panose="030F0702030302020204" pitchFamily="2" charset="0"/>
                <a:ea typeface="微软雅黑" panose="020B0503020204020204" pitchFamily="34" charset="-122"/>
              </a:rPr>
              <a:t>  { </a:t>
            </a:r>
          </a:p>
          <a:p>
            <a:pPr eaLnBrk="0" hangingPunct="0"/>
            <a:r>
              <a:rPr lang="zh-CN" altLang="en-US" sz="2400" dirty="0">
                <a:latin typeface="Comic Sans MS" panose="030F0702030302020204" pitchFamily="2" charset="0"/>
                <a:ea typeface="微软雅黑" panose="020B0503020204020204" pitchFamily="34" charset="-122"/>
              </a:rPr>
              <a:t>      print_</a:t>
            </a:r>
            <a:r>
              <a:rPr lang="zh-CN" altLang="en-US" sz="2400" dirty="0">
                <a:solidFill>
                  <a:srgbClr val="FF0000"/>
                </a:solidFill>
                <a:latin typeface="Comic Sans MS" panose="030F0702030302020204" pitchFamily="2" charset="0"/>
                <a:ea typeface="微软雅黑" panose="020B0503020204020204" pitchFamily="34" charset="-122"/>
              </a:rPr>
              <a:t>fun( );</a:t>
            </a:r>
            <a:r>
              <a:rPr lang="zh-CN" altLang="en-US" sz="2400" dirty="0">
                <a:latin typeface="Comic Sans MS" panose="030F0702030302020204" pitchFamily="2" charset="0"/>
                <a:ea typeface="微软雅黑" panose="020B0503020204020204" pitchFamily="34" charset="-122"/>
              </a:rPr>
              <a:t>      }</a:t>
            </a:r>
          </a:p>
        </p:txBody>
      </p:sp>
      <p:sp>
        <p:nvSpPr>
          <p:cNvPr id="2" name="标题 1"/>
          <p:cNvSpPr>
            <a:spLocks noGrp="1"/>
          </p:cNvSpPr>
          <p:nvPr>
            <p:ph type="title"/>
          </p:nvPr>
        </p:nvSpPr>
        <p:spPr/>
        <p:txBody>
          <a:bodyPr>
            <a:normAutofit/>
          </a:bodyPr>
          <a:lstStyle/>
          <a:p>
            <a:r>
              <a:rPr lang="zh-CN" altLang="en-US" dirty="0">
                <a:sym typeface="+mn-ea"/>
              </a:rPr>
              <a:t>第7章 模块化与函数</a:t>
            </a:r>
            <a:endParaRPr lang="zh-CN"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243" name="文本占位符 10242"/>
          <p:cNvSpPr>
            <a:spLocks noGrp="1"/>
          </p:cNvSpPr>
          <p:nvPr>
            <p:ph type="body" idx="1"/>
          </p:nvPr>
        </p:nvSpPr>
        <p:spPr>
          <a:xfrm>
            <a:off x="685800" y="1556703"/>
            <a:ext cx="7848600" cy="4681537"/>
          </a:xfrm>
        </p:spPr>
        <p:txBody>
          <a:bodyPr/>
          <a:lstStyle/>
          <a:p>
            <a:pPr>
              <a:lnSpc>
                <a:spcPct val="105000"/>
              </a:lnSpc>
            </a:pPr>
            <a:r>
              <a:rPr lang="zh-CN" altLang="en-US" dirty="0"/>
              <a:t>函数表达式调用方式</a:t>
            </a:r>
          </a:p>
          <a:p>
            <a:pPr lvl="1"/>
            <a:r>
              <a:rPr lang="zh-CN" altLang="en-US" dirty="0"/>
              <a:t>调用格式</a:t>
            </a:r>
          </a:p>
          <a:p>
            <a:pPr lvl="2">
              <a:buNone/>
            </a:pPr>
            <a:r>
              <a:rPr lang="zh-CN" altLang="en-US" sz="2800" dirty="0">
                <a:solidFill>
                  <a:srgbClr val="FF0000"/>
                </a:solidFill>
              </a:rPr>
              <a:t>          变量名=函数表达式；</a:t>
            </a:r>
          </a:p>
          <a:p>
            <a:pPr lvl="2"/>
            <a:r>
              <a:rPr lang="zh-CN" altLang="en-US" dirty="0"/>
              <a:t>要求函数必须带回一个确定的值参与表达式运算</a:t>
            </a:r>
          </a:p>
          <a:p>
            <a:pPr lvl="2"/>
            <a:r>
              <a:rPr lang="zh-CN" altLang="en-US" dirty="0"/>
              <a:t>例如：</a:t>
            </a:r>
          </a:p>
          <a:p>
            <a:pPr>
              <a:lnSpc>
                <a:spcPct val="105000"/>
              </a:lnSpc>
            </a:pPr>
            <a:endParaRPr lang="zh-CN" altLang="en-US" dirty="0"/>
          </a:p>
        </p:txBody>
      </p:sp>
      <p:sp>
        <p:nvSpPr>
          <p:cNvPr id="10244" name="文本框 10243"/>
          <p:cNvSpPr txBox="1"/>
          <p:nvPr/>
        </p:nvSpPr>
        <p:spPr>
          <a:xfrm>
            <a:off x="971873" y="4900536"/>
            <a:ext cx="7848599" cy="1336776"/>
          </a:xfrm>
          <a:prstGeom prst="rect">
            <a:avLst/>
          </a:prstGeom>
          <a:solidFill>
            <a:schemeClr val="bg1">
              <a:alpha val="100000"/>
            </a:schemeClr>
          </a:solidFill>
          <a:ln w="9525" cap="flat" cmpd="sng">
            <a:solidFill>
              <a:schemeClr val="tx1"/>
            </a:solidFill>
            <a:prstDash val="solid"/>
            <a:bevel/>
            <a:headEnd type="none" w="med" len="med"/>
            <a:tailEnd type="none" w="med" len="med"/>
          </a:ln>
          <a:effectLst>
            <a:outerShdw dist="107763" dir="2699999" algn="ctr" rotWithShape="0">
              <a:srgbClr val="000000">
                <a:alpha val="81000"/>
              </a:srgbClr>
            </a:outerShdw>
          </a:effectLst>
        </p:spPr>
        <p:txBody>
          <a:bodyPr vert="horz" wrap="square" anchor="t">
            <a:spAutoFit/>
          </a:bodyPr>
          <a:lstStyle/>
          <a:p>
            <a:pPr eaLnBrk="0" hangingPunct="0">
              <a:lnSpc>
                <a:spcPct val="115000"/>
              </a:lnSpc>
            </a:pPr>
            <a:r>
              <a:rPr lang="en-US" altLang="zh-CN" dirty="0">
                <a:latin typeface="Comic Sans MS" panose="030F0702030302020204" pitchFamily="2" charset="0"/>
                <a:ea typeface="微软雅黑" panose="020B0503020204020204" pitchFamily="34" charset="-122"/>
              </a:rPr>
              <a:t> </a:t>
            </a:r>
            <a:r>
              <a:rPr lang="en-US" altLang="zh-CN" sz="2400" dirty="0">
                <a:latin typeface="Comic Sans MS" panose="030F0702030302020204" pitchFamily="2" charset="0"/>
                <a:ea typeface="微软雅黑" panose="020B0503020204020204" pitchFamily="34" charset="-122"/>
              </a:rPr>
              <a:t>a=max</a:t>
            </a:r>
            <a:r>
              <a:rPr lang="zh-CN" altLang="en-US" sz="2400" dirty="0">
                <a:latin typeface="Comic Sans MS" panose="030F0702030302020204" pitchFamily="2" charset="0"/>
                <a:ea typeface="微软雅黑" panose="020B0503020204020204" pitchFamily="34" charset="-122"/>
              </a:rPr>
              <a:t>（</a:t>
            </a:r>
            <a:r>
              <a:rPr lang="en-US" altLang="zh-CN" sz="2400" dirty="0">
                <a:latin typeface="Comic Sans MS" panose="030F0702030302020204" pitchFamily="2" charset="0"/>
                <a:ea typeface="微软雅黑" panose="020B0503020204020204" pitchFamily="34" charset="-122"/>
              </a:rPr>
              <a:t>n1</a:t>
            </a:r>
            <a:r>
              <a:rPr lang="zh-CN" altLang="en-US" sz="2400" dirty="0">
                <a:latin typeface="Comic Sans MS" panose="030F0702030302020204" pitchFamily="2" charset="0"/>
                <a:ea typeface="微软雅黑" panose="020B0503020204020204" pitchFamily="34" charset="-122"/>
              </a:rPr>
              <a:t>，</a:t>
            </a:r>
            <a:r>
              <a:rPr lang="en-US" altLang="zh-CN" sz="2400" dirty="0">
                <a:latin typeface="Comic Sans MS" panose="030F0702030302020204" pitchFamily="2" charset="0"/>
                <a:ea typeface="微软雅黑" panose="020B0503020204020204" pitchFamily="34" charset="-122"/>
              </a:rPr>
              <a:t>n2</a:t>
            </a:r>
            <a:r>
              <a:rPr lang="zh-CN" altLang="en-US" sz="2400" dirty="0">
                <a:latin typeface="Comic Sans MS" panose="030F0702030302020204" pitchFamily="2" charset="0"/>
                <a:ea typeface="微软雅黑" panose="020B0503020204020204" pitchFamily="34" charset="-122"/>
              </a:rPr>
              <a:t>）；</a:t>
            </a:r>
            <a:r>
              <a:rPr lang="en-US" altLang="zh-CN" sz="2400" dirty="0">
                <a:latin typeface="Comic Sans MS" panose="030F0702030302020204" pitchFamily="2" charset="0"/>
                <a:ea typeface="微软雅黑" panose="020B0503020204020204" pitchFamily="34" charset="-122"/>
              </a:rPr>
              <a:t>/*</a:t>
            </a:r>
            <a:r>
              <a:rPr lang="zh-CN" altLang="en-US" sz="2400" dirty="0">
                <a:latin typeface="Comic Sans MS" panose="030F0702030302020204" pitchFamily="2" charset="0"/>
                <a:ea typeface="微软雅黑" panose="020B0503020204020204" pitchFamily="34" charset="-122"/>
              </a:rPr>
              <a:t>计算</a:t>
            </a:r>
            <a:r>
              <a:rPr lang="en-US" altLang="zh-CN" sz="2400" dirty="0">
                <a:latin typeface="Comic Sans MS" panose="030F0702030302020204" pitchFamily="2" charset="0"/>
                <a:ea typeface="微软雅黑" panose="020B0503020204020204" pitchFamily="34" charset="-122"/>
              </a:rPr>
              <a:t>n1</a:t>
            </a:r>
            <a:r>
              <a:rPr lang="zh-CN" altLang="en-US" sz="2400" dirty="0">
                <a:latin typeface="Comic Sans MS" panose="030F0702030302020204" pitchFamily="2" charset="0"/>
                <a:ea typeface="微软雅黑" panose="020B0503020204020204" pitchFamily="34" charset="-122"/>
              </a:rPr>
              <a:t>，</a:t>
            </a:r>
            <a:r>
              <a:rPr lang="en-US" altLang="zh-CN" sz="2400" dirty="0">
                <a:latin typeface="Comic Sans MS" panose="030F0702030302020204" pitchFamily="2" charset="0"/>
                <a:ea typeface="微软雅黑" panose="020B0503020204020204" pitchFamily="34" charset="-122"/>
              </a:rPr>
              <a:t>n2</a:t>
            </a:r>
            <a:r>
              <a:rPr lang="zh-CN" altLang="en-US" sz="2400" dirty="0">
                <a:latin typeface="Comic Sans MS" panose="030F0702030302020204" pitchFamily="2" charset="0"/>
                <a:ea typeface="微软雅黑" panose="020B0503020204020204" pitchFamily="34" charset="-122"/>
              </a:rPr>
              <a:t>的最大值</a:t>
            </a:r>
            <a:r>
              <a:rPr lang="en-US" altLang="zh-CN" sz="2400" dirty="0">
                <a:latin typeface="Comic Sans MS" panose="030F0702030302020204" pitchFamily="2" charset="0"/>
                <a:ea typeface="微软雅黑" panose="020B0503020204020204" pitchFamily="34" charset="-122"/>
              </a:rPr>
              <a:t>*/ </a:t>
            </a:r>
          </a:p>
          <a:p>
            <a:pPr eaLnBrk="0" hangingPunct="0">
              <a:lnSpc>
                <a:spcPct val="115000"/>
              </a:lnSpc>
            </a:pPr>
            <a:r>
              <a:rPr lang="zh-CN" altLang="en-US" sz="2400" dirty="0">
                <a:latin typeface="Comic Sans MS" panose="030F0702030302020204" pitchFamily="2" charset="0"/>
                <a:ea typeface="微软雅黑" panose="020B0503020204020204" pitchFamily="34" charset="-122"/>
              </a:rPr>
              <a:t>或：</a:t>
            </a:r>
          </a:p>
          <a:p>
            <a:pPr eaLnBrk="0" hangingPunct="0">
              <a:lnSpc>
                <a:spcPct val="115000"/>
              </a:lnSpc>
            </a:pPr>
            <a:r>
              <a:rPr lang="zh-CN" altLang="en-US" sz="2400" dirty="0">
                <a:latin typeface="Comic Sans MS" panose="030F0702030302020204" pitchFamily="2" charset="0"/>
                <a:ea typeface="微软雅黑" panose="020B0503020204020204" pitchFamily="34" charset="-122"/>
              </a:rPr>
              <a:t>  </a:t>
            </a:r>
            <a:r>
              <a:rPr lang="en-US" altLang="zh-CN" sz="2400" dirty="0">
                <a:latin typeface="Comic Sans MS" panose="030F0702030302020204" pitchFamily="2" charset="0"/>
                <a:ea typeface="微软雅黑" panose="020B0503020204020204" pitchFamily="34" charset="-122"/>
              </a:rPr>
              <a:t>P=fun(m)/(fun(n)*fun(m-n))</a:t>
            </a:r>
            <a:r>
              <a:rPr lang="zh-CN" altLang="en-US" sz="2400" dirty="0">
                <a:latin typeface="Comic Sans MS" panose="030F0702030302020204" pitchFamily="2" charset="0"/>
                <a:ea typeface="微软雅黑" panose="020B0503020204020204" pitchFamily="34" charset="-122"/>
              </a:rPr>
              <a:t>；</a:t>
            </a:r>
            <a:r>
              <a:rPr lang="en-US" altLang="zh-CN" sz="2400" dirty="0">
                <a:latin typeface="Comic Sans MS" panose="030F0702030302020204" pitchFamily="2" charset="0"/>
                <a:ea typeface="微软雅黑" panose="020B0503020204020204" pitchFamily="34" charset="-122"/>
              </a:rPr>
              <a:t>/*</a:t>
            </a:r>
            <a:r>
              <a:rPr lang="zh-CN" altLang="en-US" sz="2400" dirty="0">
                <a:latin typeface="Comic Sans MS" panose="030F0702030302020204" pitchFamily="2" charset="0"/>
                <a:ea typeface="微软雅黑" panose="020B0503020204020204" pitchFamily="34" charset="-122"/>
              </a:rPr>
              <a:t>计算</a:t>
            </a:r>
            <a:r>
              <a:rPr lang="en-US" altLang="zh-CN" sz="2400" dirty="0">
                <a:latin typeface="Comic Sans MS" panose="030F0702030302020204" pitchFamily="2" charset="0"/>
                <a:ea typeface="微软雅黑" panose="020B0503020204020204" pitchFamily="34" charset="-122"/>
              </a:rPr>
              <a:t>m</a:t>
            </a:r>
            <a:r>
              <a:rPr lang="zh-CN" altLang="en-US" sz="2400" dirty="0">
                <a:latin typeface="Comic Sans MS" panose="030F0702030302020204" pitchFamily="2" charset="0"/>
                <a:ea typeface="微软雅黑" panose="020B0503020204020204" pitchFamily="34" charset="-122"/>
              </a:rPr>
              <a:t>，</a:t>
            </a:r>
            <a:r>
              <a:rPr lang="en-US" altLang="zh-CN" sz="2400" dirty="0">
                <a:latin typeface="Comic Sans MS" panose="030F0702030302020204" pitchFamily="2" charset="0"/>
                <a:ea typeface="微软雅黑" panose="020B0503020204020204" pitchFamily="34" charset="-122"/>
              </a:rPr>
              <a:t>n</a:t>
            </a:r>
            <a:r>
              <a:rPr lang="zh-CN" altLang="en-US" sz="2400" dirty="0">
                <a:latin typeface="Comic Sans MS" panose="030F0702030302020204" pitchFamily="2" charset="0"/>
                <a:ea typeface="微软雅黑" panose="020B0503020204020204" pitchFamily="34" charset="-122"/>
              </a:rPr>
              <a:t>的组合数</a:t>
            </a:r>
            <a:r>
              <a:rPr lang="en-US" altLang="zh-CN" sz="2400" dirty="0">
                <a:latin typeface="Comic Sans MS" panose="030F0702030302020204" pitchFamily="2" charset="0"/>
                <a:ea typeface="微软雅黑" panose="020B0503020204020204" pitchFamily="34" charset="-122"/>
              </a:rPr>
              <a:t>*/ </a:t>
            </a:r>
          </a:p>
        </p:txBody>
      </p:sp>
      <p:sp>
        <p:nvSpPr>
          <p:cNvPr id="4" name="标题 3"/>
          <p:cNvSpPr>
            <a:spLocks noGrp="1"/>
          </p:cNvSpPr>
          <p:nvPr>
            <p:ph type="title"/>
          </p:nvPr>
        </p:nvSpPr>
        <p:spPr>
          <a:xfrm>
            <a:off x="685800" y="215265"/>
            <a:ext cx="8153400" cy="990600"/>
          </a:xfrm>
        </p:spPr>
        <p:txBody>
          <a:bodyPr>
            <a:normAutofit/>
          </a:bodyPr>
          <a:lstStyle/>
          <a:p>
            <a:r>
              <a:rPr lang="zh-CN" altLang="en-US" dirty="0">
                <a:sym typeface="+mn-ea"/>
              </a:rPr>
              <a:t>第7章 模块化与函数</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244"/>
                                        </p:tgtEl>
                                        <p:attrNameLst>
                                          <p:attrName>style.visibility</p:attrName>
                                        </p:attrNameLst>
                                      </p:cBhvr>
                                      <p:to>
                                        <p:strVal val="visible"/>
                                      </p:to>
                                    </p:set>
                                    <p:animEffect transition="in" filter="dissolve">
                                      <p:cBhvr>
                                        <p:cTn id="7" dur="500"/>
                                        <p:tgtEl>
                                          <p:spTgt spid="102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4" grpId="0" bldLvl="0" animBg="1"/>
    </p:bld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267" name="文本占位符 11266"/>
          <p:cNvSpPr>
            <a:spLocks noGrp="1"/>
          </p:cNvSpPr>
          <p:nvPr>
            <p:ph type="body" idx="1"/>
          </p:nvPr>
        </p:nvSpPr>
        <p:spPr>
          <a:xfrm>
            <a:off x="685800" y="1556703"/>
            <a:ext cx="7848600" cy="4681537"/>
          </a:xfrm>
        </p:spPr>
        <p:txBody>
          <a:bodyPr/>
          <a:lstStyle/>
          <a:p>
            <a:pPr>
              <a:lnSpc>
                <a:spcPct val="105000"/>
              </a:lnSpc>
            </a:pPr>
            <a:r>
              <a:rPr lang="zh-CN" altLang="en-US"/>
              <a:t>函数参数调用方式</a:t>
            </a:r>
          </a:p>
          <a:p>
            <a:pPr lvl="1"/>
            <a:r>
              <a:rPr lang="zh-CN" altLang="en-US"/>
              <a:t>调用格式</a:t>
            </a:r>
          </a:p>
          <a:p>
            <a:pPr lvl="2">
              <a:buNone/>
            </a:pPr>
            <a:r>
              <a:rPr lang="zh-CN" altLang="en-US" sz="2800">
                <a:solidFill>
                  <a:srgbClr val="FF0000"/>
                </a:solidFill>
              </a:rPr>
              <a:t>       函数名</a:t>
            </a:r>
            <a:r>
              <a:rPr lang="en-US" altLang="zh-CN" sz="2800">
                <a:solidFill>
                  <a:srgbClr val="FF0000"/>
                </a:solidFill>
              </a:rPr>
              <a:t>1</a:t>
            </a:r>
            <a:r>
              <a:rPr lang="zh-CN" altLang="en-US" sz="2800">
                <a:solidFill>
                  <a:srgbClr val="FF0000"/>
                </a:solidFill>
              </a:rPr>
              <a:t>（函数名</a:t>
            </a:r>
            <a:r>
              <a:rPr lang="en-US" altLang="zh-CN" sz="2800">
                <a:solidFill>
                  <a:srgbClr val="FF0000"/>
                </a:solidFill>
              </a:rPr>
              <a:t>2,</a:t>
            </a:r>
            <a:r>
              <a:rPr lang="en-US" altLang="zh-CN" sz="2800">
                <a:solidFill>
                  <a:srgbClr val="FF0000"/>
                </a:solidFill>
                <a:latin typeface="Comic Sans MS" panose="030F0702030302020204" pitchFamily="2" charset="0"/>
              </a:rPr>
              <a:t>…</a:t>
            </a:r>
            <a:r>
              <a:rPr lang="en-US" altLang="zh-CN" sz="2800">
                <a:solidFill>
                  <a:srgbClr val="FF0000"/>
                </a:solidFill>
              </a:rPr>
              <a:t>.</a:t>
            </a:r>
            <a:r>
              <a:rPr lang="zh-CN" altLang="en-US" sz="2800">
                <a:solidFill>
                  <a:srgbClr val="FF0000"/>
                </a:solidFill>
              </a:rPr>
              <a:t>）</a:t>
            </a:r>
            <a:r>
              <a:rPr lang="zh-CN" altLang="en-US" sz="2800" u="sng">
                <a:solidFill>
                  <a:srgbClr val="FF0000"/>
                </a:solidFill>
              </a:rPr>
              <a:t>；</a:t>
            </a:r>
            <a:endParaRPr lang="zh-CN" altLang="en-US" sz="2800">
              <a:solidFill>
                <a:srgbClr val="FF0000"/>
              </a:solidFill>
            </a:endParaRPr>
          </a:p>
          <a:p>
            <a:pPr lvl="2"/>
            <a:r>
              <a:rPr lang="zh-CN" altLang="en-US"/>
              <a:t>要求函数必须带回一个确定的值</a:t>
            </a:r>
          </a:p>
          <a:p>
            <a:pPr lvl="2"/>
            <a:r>
              <a:rPr lang="zh-CN" altLang="en-US"/>
              <a:t>例：</a:t>
            </a:r>
          </a:p>
        </p:txBody>
      </p:sp>
      <p:sp>
        <p:nvSpPr>
          <p:cNvPr id="11268" name="文本框 11267"/>
          <p:cNvSpPr txBox="1"/>
          <p:nvPr/>
        </p:nvSpPr>
        <p:spPr>
          <a:xfrm>
            <a:off x="179512" y="4828528"/>
            <a:ext cx="8640638" cy="1336776"/>
          </a:xfrm>
          <a:prstGeom prst="rect">
            <a:avLst/>
          </a:prstGeom>
          <a:solidFill>
            <a:schemeClr val="bg1">
              <a:alpha val="100000"/>
            </a:schemeClr>
          </a:solidFill>
          <a:ln w="9525" cap="flat" cmpd="sng">
            <a:solidFill>
              <a:schemeClr val="tx1"/>
            </a:solidFill>
            <a:prstDash val="solid"/>
            <a:bevel/>
            <a:headEnd type="none" w="med" len="med"/>
            <a:tailEnd type="none" w="med" len="med"/>
          </a:ln>
          <a:effectLst>
            <a:outerShdw dist="107763" dir="2699999" algn="ctr" rotWithShape="0">
              <a:srgbClr val="000000">
                <a:alpha val="81000"/>
              </a:srgbClr>
            </a:outerShdw>
          </a:effectLst>
        </p:spPr>
        <p:txBody>
          <a:bodyPr vert="horz" wrap="square" anchor="t">
            <a:spAutoFit/>
          </a:bodyPr>
          <a:lstStyle/>
          <a:p>
            <a:pPr eaLnBrk="0" hangingPunct="0">
              <a:lnSpc>
                <a:spcPct val="115000"/>
              </a:lnSpc>
            </a:pPr>
            <a:r>
              <a:rPr lang="en-US" altLang="zh-CN" dirty="0">
                <a:latin typeface="Comic Sans MS" panose="030F0702030302020204" pitchFamily="2" charset="0"/>
                <a:ea typeface="微软雅黑" panose="020B0503020204020204" pitchFamily="34" charset="-122"/>
              </a:rPr>
              <a:t>   </a:t>
            </a:r>
            <a:r>
              <a:rPr lang="en-US" altLang="zh-CN" sz="2400" dirty="0">
                <a:latin typeface="Comic Sans MS" panose="030F0702030302020204" pitchFamily="2" charset="0"/>
                <a:ea typeface="微软雅黑" panose="020B0503020204020204" pitchFamily="34" charset="-122"/>
              </a:rPr>
              <a:t>m=max</a:t>
            </a:r>
            <a:r>
              <a:rPr lang="zh-CN" altLang="en-US" sz="2400" dirty="0">
                <a:latin typeface="Comic Sans MS" panose="030F0702030302020204" pitchFamily="2" charset="0"/>
                <a:ea typeface="微软雅黑" panose="020B0503020204020204" pitchFamily="34" charset="-122"/>
              </a:rPr>
              <a:t>（</a:t>
            </a:r>
            <a:r>
              <a:rPr lang="en-US" altLang="zh-CN" sz="2400" dirty="0">
                <a:latin typeface="Comic Sans MS" panose="030F0702030302020204" pitchFamily="2" charset="0"/>
                <a:ea typeface="微软雅黑" panose="020B0503020204020204" pitchFamily="34" charset="-122"/>
              </a:rPr>
              <a:t>max</a:t>
            </a:r>
            <a:r>
              <a:rPr lang="zh-CN" altLang="en-US" sz="2400" dirty="0">
                <a:latin typeface="Comic Sans MS" panose="030F0702030302020204" pitchFamily="2" charset="0"/>
                <a:ea typeface="微软雅黑" panose="020B0503020204020204" pitchFamily="34" charset="-122"/>
              </a:rPr>
              <a:t>（</a:t>
            </a:r>
            <a:r>
              <a:rPr lang="en-US" altLang="zh-CN" sz="2400" dirty="0" err="1">
                <a:latin typeface="Comic Sans MS" panose="030F0702030302020204" pitchFamily="2" charset="0"/>
                <a:ea typeface="微软雅黑" panose="020B0503020204020204" pitchFamily="34" charset="-122"/>
              </a:rPr>
              <a:t>a,b</a:t>
            </a:r>
            <a:r>
              <a:rPr lang="zh-CN" altLang="en-US" sz="2400" dirty="0">
                <a:latin typeface="Comic Sans MS" panose="030F0702030302020204" pitchFamily="2" charset="0"/>
                <a:ea typeface="微软雅黑" panose="020B0503020204020204" pitchFamily="34" charset="-122"/>
              </a:rPr>
              <a:t>）</a:t>
            </a:r>
            <a:r>
              <a:rPr lang="en-US" altLang="zh-CN" sz="2400" dirty="0">
                <a:latin typeface="Comic Sans MS" panose="030F0702030302020204" pitchFamily="2" charset="0"/>
                <a:ea typeface="微软雅黑" panose="020B0503020204020204" pitchFamily="34" charset="-122"/>
              </a:rPr>
              <a:t>,c</a:t>
            </a:r>
            <a:r>
              <a:rPr lang="zh-CN" altLang="en-US" sz="2400" dirty="0">
                <a:latin typeface="Comic Sans MS" panose="030F0702030302020204" pitchFamily="2" charset="0"/>
                <a:ea typeface="微软雅黑" panose="020B0503020204020204" pitchFamily="34" charset="-122"/>
              </a:rPr>
              <a:t>）；</a:t>
            </a:r>
            <a:r>
              <a:rPr lang="en-US" altLang="zh-CN" sz="2400" dirty="0">
                <a:latin typeface="Comic Sans MS" panose="030F0702030302020204" pitchFamily="2" charset="0"/>
                <a:ea typeface="微软雅黑" panose="020B0503020204020204" pitchFamily="34" charset="-122"/>
              </a:rPr>
              <a:t>/*</a:t>
            </a:r>
            <a:r>
              <a:rPr lang="zh-CN" altLang="en-US" sz="2400" dirty="0">
                <a:latin typeface="Comic Sans MS" panose="030F0702030302020204" pitchFamily="2" charset="0"/>
                <a:ea typeface="微软雅黑" panose="020B0503020204020204" pitchFamily="34" charset="-122"/>
              </a:rPr>
              <a:t>计算三个数据的最大值</a:t>
            </a:r>
            <a:r>
              <a:rPr lang="en-US" altLang="zh-CN" sz="2400" dirty="0">
                <a:latin typeface="Comic Sans MS" panose="030F0702030302020204" pitchFamily="2" charset="0"/>
                <a:ea typeface="微软雅黑" panose="020B0503020204020204" pitchFamily="34" charset="-122"/>
              </a:rPr>
              <a:t>*/</a:t>
            </a:r>
          </a:p>
          <a:p>
            <a:pPr eaLnBrk="0" hangingPunct="0">
              <a:lnSpc>
                <a:spcPct val="115000"/>
              </a:lnSpc>
            </a:pPr>
            <a:r>
              <a:rPr lang="zh-CN" altLang="en-US" sz="2400" dirty="0">
                <a:latin typeface="Comic Sans MS" panose="030F0702030302020204" pitchFamily="2" charset="0"/>
                <a:ea typeface="微软雅黑" panose="020B0503020204020204" pitchFamily="34" charset="-122"/>
              </a:rPr>
              <a:t>或</a:t>
            </a:r>
          </a:p>
          <a:p>
            <a:pPr eaLnBrk="0" hangingPunct="0">
              <a:lnSpc>
                <a:spcPct val="115000"/>
              </a:lnSpc>
            </a:pPr>
            <a:r>
              <a:rPr lang="zh-CN" altLang="en-US" sz="2400" dirty="0">
                <a:latin typeface="Comic Sans MS" panose="030F0702030302020204" pitchFamily="2" charset="0"/>
                <a:ea typeface="微软雅黑" panose="020B0503020204020204" pitchFamily="34" charset="-122"/>
              </a:rPr>
              <a:t>   </a:t>
            </a:r>
            <a:r>
              <a:rPr lang="en-US" altLang="zh-CN" sz="2400" dirty="0" err="1">
                <a:latin typeface="Comic Sans MS" panose="030F0702030302020204" pitchFamily="2" charset="0"/>
                <a:ea typeface="微软雅黑" panose="020B0503020204020204" pitchFamily="34" charset="-122"/>
              </a:rPr>
              <a:t>printf</a:t>
            </a:r>
            <a:r>
              <a:rPr lang="zh-CN" altLang="en-US" sz="2400" dirty="0">
                <a:latin typeface="Comic Sans MS" panose="030F0702030302020204" pitchFamily="2" charset="0"/>
                <a:ea typeface="微软雅黑" panose="020B0503020204020204" pitchFamily="34" charset="-122"/>
              </a:rPr>
              <a:t>（“</a:t>
            </a:r>
            <a:r>
              <a:rPr lang="en-US" altLang="zh-CN" sz="2400" dirty="0">
                <a:latin typeface="Comic Sans MS" panose="030F0702030302020204" pitchFamily="2" charset="0"/>
                <a:ea typeface="微软雅黑" panose="020B0503020204020204" pitchFamily="34" charset="-122"/>
              </a:rPr>
              <a:t>%d” </a:t>
            </a:r>
            <a:r>
              <a:rPr lang="zh-CN" altLang="en-US" sz="2400" dirty="0">
                <a:latin typeface="Comic Sans MS" panose="030F0702030302020204" pitchFamily="2" charset="0"/>
                <a:ea typeface="微软雅黑" panose="020B0503020204020204" pitchFamily="34" charset="-122"/>
              </a:rPr>
              <a:t>，</a:t>
            </a:r>
            <a:r>
              <a:rPr lang="en-US" altLang="zh-CN" sz="2400" dirty="0">
                <a:latin typeface="Comic Sans MS" panose="030F0702030302020204" pitchFamily="2" charset="0"/>
                <a:ea typeface="微软雅黑" panose="020B0503020204020204" pitchFamily="34" charset="-122"/>
              </a:rPr>
              <a:t>max</a:t>
            </a:r>
            <a:r>
              <a:rPr lang="zh-CN" altLang="en-US" sz="2400" dirty="0">
                <a:latin typeface="Comic Sans MS" panose="030F0702030302020204" pitchFamily="2" charset="0"/>
                <a:ea typeface="微软雅黑" panose="020B0503020204020204" pitchFamily="34" charset="-122"/>
              </a:rPr>
              <a:t>（</a:t>
            </a:r>
            <a:r>
              <a:rPr lang="en-US" altLang="zh-CN" sz="2400" dirty="0" err="1">
                <a:latin typeface="Comic Sans MS" panose="030F0702030302020204" pitchFamily="2" charset="0"/>
                <a:ea typeface="微软雅黑" panose="020B0503020204020204" pitchFamily="34" charset="-122"/>
              </a:rPr>
              <a:t>a,b</a:t>
            </a:r>
            <a:r>
              <a:rPr lang="zh-CN" altLang="en-US" sz="2400" dirty="0">
                <a:latin typeface="Comic Sans MS" panose="030F0702030302020204" pitchFamily="2" charset="0"/>
                <a:ea typeface="微软雅黑" panose="020B0503020204020204" pitchFamily="34" charset="-122"/>
              </a:rPr>
              <a:t>））；</a:t>
            </a:r>
            <a:r>
              <a:rPr lang="en-US" altLang="zh-CN" sz="2400" dirty="0">
                <a:latin typeface="Comic Sans MS" panose="030F0702030302020204" pitchFamily="2" charset="0"/>
                <a:ea typeface="微软雅黑" panose="020B0503020204020204" pitchFamily="34" charset="-122"/>
              </a:rPr>
              <a:t>/*</a:t>
            </a:r>
            <a:r>
              <a:rPr lang="zh-CN" altLang="en-US" sz="2400" dirty="0">
                <a:latin typeface="Comic Sans MS" panose="030F0702030302020204" pitchFamily="2" charset="0"/>
                <a:ea typeface="微软雅黑" panose="020B0503020204020204" pitchFamily="34" charset="-122"/>
              </a:rPr>
              <a:t>直接输出</a:t>
            </a:r>
            <a:r>
              <a:rPr lang="en-US" altLang="zh-CN" sz="2400" dirty="0">
                <a:latin typeface="Comic Sans MS" panose="030F0702030302020204" pitchFamily="2" charset="0"/>
                <a:ea typeface="微软雅黑" panose="020B0503020204020204" pitchFamily="34" charset="-122"/>
              </a:rPr>
              <a:t>ab</a:t>
            </a:r>
            <a:r>
              <a:rPr lang="zh-CN" altLang="en-US" sz="2400" dirty="0">
                <a:latin typeface="Comic Sans MS" panose="030F0702030302020204" pitchFamily="2" charset="0"/>
                <a:ea typeface="微软雅黑" panose="020B0503020204020204" pitchFamily="34" charset="-122"/>
              </a:rPr>
              <a:t>中最大值</a:t>
            </a:r>
            <a:r>
              <a:rPr lang="en-US" altLang="zh-CN" sz="2400" dirty="0">
                <a:latin typeface="Comic Sans MS" panose="030F0702030302020204" pitchFamily="2" charset="0"/>
                <a:ea typeface="微软雅黑" panose="020B0503020204020204" pitchFamily="34" charset="-122"/>
              </a:rPr>
              <a:t>*/</a:t>
            </a:r>
          </a:p>
        </p:txBody>
      </p:sp>
      <p:sp>
        <p:nvSpPr>
          <p:cNvPr id="3" name="标题 2"/>
          <p:cNvSpPr>
            <a:spLocks noGrp="1"/>
          </p:cNvSpPr>
          <p:nvPr>
            <p:ph type="title"/>
          </p:nvPr>
        </p:nvSpPr>
        <p:spPr>
          <a:xfrm>
            <a:off x="685800" y="215265"/>
            <a:ext cx="8153400" cy="990600"/>
          </a:xfrm>
        </p:spPr>
        <p:txBody>
          <a:bodyPr>
            <a:normAutofit/>
          </a:bodyPr>
          <a:lstStyle/>
          <a:p>
            <a:r>
              <a:rPr lang="zh-CN" altLang="en-US" dirty="0">
                <a:sym typeface="+mn-ea"/>
              </a:rPr>
              <a:t>第7章 模块化与函数</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268"/>
                                        </p:tgtEl>
                                        <p:attrNameLst>
                                          <p:attrName>style.visibility</p:attrName>
                                        </p:attrNameLst>
                                      </p:cBhvr>
                                      <p:to>
                                        <p:strVal val="visible"/>
                                      </p:to>
                                    </p:set>
                                    <p:animEffect transition="in" filter="blinds(horizontal)">
                                      <p:cBhvr>
                                        <p:cTn id="7" dur="500"/>
                                        <p:tgtEl>
                                          <p:spTgt spid="112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8" grpId="0" bldLvl="0" animBg="1"/>
    </p:bld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195" name="Rectangle 3"/>
          <p:cNvSpPr>
            <a:spLocks noGrp="1"/>
          </p:cNvSpPr>
          <p:nvPr>
            <p:ph type="body" sz="half"/>
          </p:nvPr>
        </p:nvSpPr>
        <p:spPr>
          <a:xfrm>
            <a:off x="612775" y="1556703"/>
            <a:ext cx="4105275" cy="4968875"/>
          </a:xfrm>
        </p:spPr>
        <p:txBody>
          <a:bodyPr vert="horz" wrap="square" anchor="t"/>
          <a:lstStyle>
            <a:lvl1pPr lvl="0">
              <a:defRPr sz="2800"/>
            </a:lvl1pPr>
            <a:lvl2pPr lvl="1">
              <a:defRPr sz="2400"/>
            </a:lvl2pPr>
            <a:lvl3pPr lvl="2">
              <a:defRPr sz="2000"/>
            </a:lvl3pPr>
            <a:lvl4pPr lvl="3">
              <a:defRPr sz="2000"/>
            </a:lvl4pPr>
            <a:lvl5pPr lvl="4">
              <a:defRPr sz="1800"/>
            </a:lvl5pPr>
          </a:lstStyle>
          <a:p>
            <a:pPr marL="342900" lvl="0" indent="-342900">
              <a:lnSpc>
                <a:spcPct val="110000"/>
              </a:lnSpc>
            </a:pPr>
            <a:r>
              <a:rPr lang="zh-CN" altLang="en-US" sz="3200" dirty="0"/>
              <a:t>模块化设计</a:t>
            </a:r>
          </a:p>
          <a:p>
            <a:pPr marL="742950" lvl="1" indent="-285750">
              <a:lnSpc>
                <a:spcPct val="110000"/>
              </a:lnSpc>
            </a:pPr>
            <a:r>
              <a:rPr lang="zh-CN" altLang="en-US" sz="2700" dirty="0">
                <a:sym typeface="Arial" panose="020B0604020202020204" pitchFamily="34" charset="0"/>
              </a:rPr>
              <a:t>开发</a:t>
            </a:r>
            <a:r>
              <a:rPr lang="zh-CN" altLang="en-US" sz="2400" dirty="0"/>
              <a:t>策略</a:t>
            </a:r>
          </a:p>
          <a:p>
            <a:pPr marL="1143000" lvl="2" indent="-228600">
              <a:lnSpc>
                <a:spcPct val="105000"/>
              </a:lnSpc>
            </a:pPr>
            <a:r>
              <a:rPr lang="zh-CN" altLang="en-US" sz="2400" dirty="0"/>
              <a:t>自上向下,逐步分解，分而治之</a:t>
            </a:r>
          </a:p>
          <a:p>
            <a:pPr marL="1600200" lvl="3" indent="-228600">
              <a:lnSpc>
                <a:spcPct val="105000"/>
              </a:lnSpc>
            </a:pPr>
            <a:r>
              <a:rPr lang="zh-CN" altLang="en-US" dirty="0">
                <a:sym typeface="+mn-ea"/>
              </a:rPr>
              <a:t>功能上各自独立</a:t>
            </a:r>
          </a:p>
          <a:p>
            <a:pPr marL="1600200" lvl="3" indent="-228600">
              <a:lnSpc>
                <a:spcPct val="105000"/>
              </a:lnSpc>
            </a:pPr>
            <a:r>
              <a:rPr lang="zh-CN" altLang="en-US" dirty="0"/>
              <a:t>组织上各个功能模块彼此有一定的联系</a:t>
            </a:r>
          </a:p>
          <a:p>
            <a:pPr marL="1600200" lvl="3" indent="-228600">
              <a:lnSpc>
                <a:spcPct val="105000"/>
              </a:lnSpc>
            </a:pPr>
            <a:r>
              <a:rPr lang="zh-CN" altLang="en-US" dirty="0"/>
              <a:t>开发过程上由不同的程序员实现</a:t>
            </a:r>
          </a:p>
          <a:p>
            <a:pPr marL="342900" lvl="0" indent="-342900">
              <a:lnSpc>
                <a:spcPct val="110000"/>
              </a:lnSpc>
            </a:pPr>
            <a:endParaRPr lang="zh-CN" altLang="en-US" dirty="0"/>
          </a:p>
        </p:txBody>
      </p:sp>
      <p:grpSp>
        <p:nvGrpSpPr>
          <p:cNvPr id="8196" name="组合 8195"/>
          <p:cNvGrpSpPr/>
          <p:nvPr/>
        </p:nvGrpSpPr>
        <p:grpSpPr>
          <a:xfrm>
            <a:off x="4138613" y="1196975"/>
            <a:ext cx="4681537" cy="3600450"/>
            <a:chOff x="0" y="0"/>
            <a:chExt cx="3402" cy="1995"/>
          </a:xfrm>
        </p:grpSpPr>
        <p:sp>
          <p:nvSpPr>
            <p:cNvPr id="8197" name="矩形 8196"/>
            <p:cNvSpPr/>
            <p:nvPr/>
          </p:nvSpPr>
          <p:spPr>
            <a:xfrm>
              <a:off x="1566" y="0"/>
              <a:ext cx="862" cy="362"/>
            </a:xfrm>
            <a:prstGeom prst="rect">
              <a:avLst/>
            </a:prstGeom>
            <a:solidFill>
              <a:srgbClr val="0000CC">
                <a:alpha val="100000"/>
              </a:srgbClr>
            </a:solidFill>
            <a:ln w="9525"/>
            <a:scene3d>
              <a:camera prst="legacyObliqueTopRight">
                <a:rot lat="0" lon="0" rev="0"/>
              </a:camera>
              <a:lightRig rig="legacyFlat3" dir="r"/>
            </a:scene3d>
            <a:sp3d extrusionH="430200" prstMaterial="legacyMetal">
              <a:bevelT w="13500" h="13500" prst="angle"/>
              <a:bevelB w="13500" h="13500" prst="angle"/>
              <a:extrusionClr>
                <a:srgbClr val="DCDCDC"/>
              </a:extrusionClr>
            </a:sp3d>
          </p:spPr>
          <p:txBody>
            <a:bodyPr vert="horz" wrap="none" anchor="ctr">
              <a:flatTx/>
            </a:bodyPr>
            <a:lstStyle/>
            <a:p>
              <a:pPr algn="ctr" eaLnBrk="0" hangingPunct="0"/>
              <a:r>
                <a:rPr lang="en-US" altLang="zh-CN" sz="2400">
                  <a:solidFill>
                    <a:schemeClr val="bg1"/>
                  </a:solidFill>
                  <a:latin typeface="Comic Sans MS" panose="030F0702030302020204" pitchFamily="2" charset="0"/>
                </a:rPr>
                <a:t>main</a:t>
              </a:r>
            </a:p>
          </p:txBody>
        </p:sp>
        <p:grpSp>
          <p:nvGrpSpPr>
            <p:cNvPr id="8198" name="组合 8197"/>
            <p:cNvGrpSpPr/>
            <p:nvPr/>
          </p:nvGrpSpPr>
          <p:grpSpPr>
            <a:xfrm>
              <a:off x="0" y="362"/>
              <a:ext cx="3402" cy="681"/>
              <a:chOff x="0" y="0"/>
              <a:chExt cx="2789" cy="590"/>
            </a:xfrm>
          </p:grpSpPr>
          <p:sp>
            <p:nvSpPr>
              <p:cNvPr id="8199" name="直接连接符 8198"/>
              <p:cNvSpPr/>
              <p:nvPr/>
            </p:nvSpPr>
            <p:spPr>
              <a:xfrm flipH="1">
                <a:off x="1088" y="0"/>
                <a:ext cx="499" cy="363"/>
              </a:xfrm>
              <a:prstGeom prst="line">
                <a:avLst/>
              </a:prstGeom>
              <a:ln w="28575" cap="flat" cmpd="sng">
                <a:solidFill>
                  <a:srgbClr val="006600"/>
                </a:solidFill>
                <a:prstDash val="solid"/>
                <a:miter/>
                <a:headEnd type="none" w="med" len="med"/>
                <a:tailEnd type="none" w="med" len="med"/>
              </a:ln>
            </p:spPr>
            <p:txBody>
              <a:bodyPr/>
              <a:lstStyle/>
              <a:p>
                <a:endParaRPr lang="zh-CN" altLang="en-US"/>
              </a:p>
            </p:txBody>
          </p:sp>
          <p:sp>
            <p:nvSpPr>
              <p:cNvPr id="8200" name="直接连接符 8199"/>
              <p:cNvSpPr/>
              <p:nvPr/>
            </p:nvSpPr>
            <p:spPr>
              <a:xfrm flipH="1">
                <a:off x="589" y="0"/>
                <a:ext cx="998" cy="363"/>
              </a:xfrm>
              <a:prstGeom prst="line">
                <a:avLst/>
              </a:prstGeom>
              <a:ln w="28575" cap="flat" cmpd="sng">
                <a:solidFill>
                  <a:srgbClr val="006600"/>
                </a:solidFill>
                <a:prstDash val="solid"/>
                <a:miter/>
                <a:headEnd type="none" w="med" len="med"/>
                <a:tailEnd type="none" w="med" len="med"/>
              </a:ln>
            </p:spPr>
            <p:txBody>
              <a:bodyPr/>
              <a:lstStyle/>
              <a:p>
                <a:endParaRPr lang="zh-CN" altLang="en-US"/>
              </a:p>
            </p:txBody>
          </p:sp>
          <p:sp>
            <p:nvSpPr>
              <p:cNvPr id="8201" name="直接连接符 8200"/>
              <p:cNvSpPr/>
              <p:nvPr/>
            </p:nvSpPr>
            <p:spPr>
              <a:xfrm>
                <a:off x="1587" y="0"/>
                <a:ext cx="272" cy="363"/>
              </a:xfrm>
              <a:prstGeom prst="line">
                <a:avLst/>
              </a:prstGeom>
              <a:ln w="28575" cap="flat" cmpd="sng">
                <a:solidFill>
                  <a:srgbClr val="006600"/>
                </a:solidFill>
                <a:prstDash val="solid"/>
                <a:miter/>
                <a:headEnd type="none" w="med" len="med"/>
                <a:tailEnd type="none" w="med" len="med"/>
              </a:ln>
            </p:spPr>
            <p:txBody>
              <a:bodyPr/>
              <a:lstStyle/>
              <a:p>
                <a:endParaRPr lang="zh-CN" altLang="en-US"/>
              </a:p>
            </p:txBody>
          </p:sp>
          <p:sp>
            <p:nvSpPr>
              <p:cNvPr id="8202" name="直接连接符 8201"/>
              <p:cNvSpPr/>
              <p:nvPr/>
            </p:nvSpPr>
            <p:spPr>
              <a:xfrm>
                <a:off x="1587" y="0"/>
                <a:ext cx="771" cy="363"/>
              </a:xfrm>
              <a:prstGeom prst="line">
                <a:avLst/>
              </a:prstGeom>
              <a:ln w="28575" cap="flat" cmpd="sng">
                <a:solidFill>
                  <a:srgbClr val="006600"/>
                </a:solidFill>
                <a:prstDash val="solid"/>
                <a:miter/>
                <a:headEnd type="none" w="med" len="med"/>
                <a:tailEnd type="none" w="med" len="med"/>
              </a:ln>
            </p:spPr>
            <p:txBody>
              <a:bodyPr/>
              <a:lstStyle/>
              <a:p>
                <a:endParaRPr lang="zh-CN" altLang="en-US"/>
              </a:p>
            </p:txBody>
          </p:sp>
          <p:sp>
            <p:nvSpPr>
              <p:cNvPr id="8203" name="矩形 8202"/>
              <p:cNvSpPr/>
              <p:nvPr/>
            </p:nvSpPr>
            <p:spPr>
              <a:xfrm>
                <a:off x="0" y="363"/>
                <a:ext cx="635" cy="227"/>
              </a:xfrm>
              <a:prstGeom prst="rect">
                <a:avLst/>
              </a:prstGeom>
              <a:solidFill>
                <a:srgbClr val="0000CC">
                  <a:alpha val="100000"/>
                </a:srgbClr>
              </a:solidFill>
              <a:ln w="9525"/>
              <a:scene3d>
                <a:camera prst="legacyObliqueTopRight">
                  <a:rot lat="0" lon="0" rev="0"/>
                </a:camera>
                <a:lightRig rig="legacyFlat3" dir="r"/>
              </a:scene3d>
              <a:sp3d extrusionH="430200" prstMaterial="legacyMetal">
                <a:bevelT w="13500" h="13500" prst="angle"/>
                <a:bevelB w="13500" h="13500" prst="angle"/>
                <a:extrusionClr>
                  <a:srgbClr val="DCDCDC"/>
                </a:extrusionClr>
              </a:sp3d>
            </p:spPr>
            <p:txBody>
              <a:bodyPr vert="horz" wrap="none" anchor="ctr">
                <a:flatTx/>
              </a:bodyPr>
              <a:lstStyle/>
              <a:p>
                <a:pPr algn="ctr" eaLnBrk="0" hangingPunct="0"/>
                <a:r>
                  <a:rPr lang="en-US" altLang="zh-CN" sz="2400">
                    <a:solidFill>
                      <a:schemeClr val="bg1"/>
                    </a:solidFill>
                    <a:latin typeface="Comic Sans MS" panose="030F0702030302020204" pitchFamily="2" charset="0"/>
                  </a:rPr>
                  <a:t>enter</a:t>
                </a:r>
              </a:p>
            </p:txBody>
          </p:sp>
          <p:sp>
            <p:nvSpPr>
              <p:cNvPr id="8204" name="矩形 8203"/>
              <p:cNvSpPr/>
              <p:nvPr/>
            </p:nvSpPr>
            <p:spPr>
              <a:xfrm>
                <a:off x="725" y="363"/>
                <a:ext cx="635" cy="227"/>
              </a:xfrm>
              <a:prstGeom prst="rect">
                <a:avLst/>
              </a:prstGeom>
              <a:solidFill>
                <a:srgbClr val="0000CC">
                  <a:alpha val="100000"/>
                </a:srgbClr>
              </a:solidFill>
              <a:ln w="9525"/>
              <a:scene3d>
                <a:camera prst="legacyObliqueTopRight">
                  <a:rot lat="0" lon="0" rev="0"/>
                </a:camera>
                <a:lightRig rig="legacyFlat3" dir="r"/>
              </a:scene3d>
              <a:sp3d extrusionH="430200" prstMaterial="legacyMetal">
                <a:bevelT w="13500" h="13500" prst="angle"/>
                <a:bevelB w="13500" h="13500" prst="angle"/>
                <a:extrusionClr>
                  <a:srgbClr val="DCDCDC"/>
                </a:extrusionClr>
              </a:sp3d>
            </p:spPr>
            <p:txBody>
              <a:bodyPr vert="horz" wrap="none" anchor="ctr">
                <a:flatTx/>
              </a:bodyPr>
              <a:lstStyle/>
              <a:p>
                <a:pPr algn="ctr" eaLnBrk="0" hangingPunct="0"/>
                <a:r>
                  <a:rPr lang="en-US" altLang="zh-CN" sz="2400">
                    <a:solidFill>
                      <a:schemeClr val="bg1"/>
                    </a:solidFill>
                    <a:latin typeface="Comic Sans MS" panose="030F0702030302020204" pitchFamily="2" charset="0"/>
                  </a:rPr>
                  <a:t>edit</a:t>
                </a:r>
              </a:p>
            </p:txBody>
          </p:sp>
          <p:sp>
            <p:nvSpPr>
              <p:cNvPr id="8205" name="矩形 8204"/>
              <p:cNvSpPr/>
              <p:nvPr/>
            </p:nvSpPr>
            <p:spPr>
              <a:xfrm>
                <a:off x="1451" y="363"/>
                <a:ext cx="635" cy="227"/>
              </a:xfrm>
              <a:prstGeom prst="rect">
                <a:avLst/>
              </a:prstGeom>
              <a:solidFill>
                <a:srgbClr val="0000CC">
                  <a:alpha val="100000"/>
                </a:srgbClr>
              </a:solidFill>
              <a:ln w="9525"/>
              <a:scene3d>
                <a:camera prst="legacyObliqueTopRight">
                  <a:rot lat="0" lon="0" rev="0"/>
                </a:camera>
                <a:lightRig rig="legacyFlat3" dir="r"/>
              </a:scene3d>
              <a:sp3d extrusionH="430200" prstMaterial="legacyMetal">
                <a:bevelT w="13500" h="13500" prst="angle"/>
                <a:bevelB w="13500" h="13500" prst="angle"/>
                <a:extrusionClr>
                  <a:srgbClr val="DCDCDC"/>
                </a:extrusionClr>
              </a:sp3d>
            </p:spPr>
            <p:txBody>
              <a:bodyPr vert="horz" wrap="none" anchor="ctr">
                <a:flatTx/>
              </a:bodyPr>
              <a:lstStyle/>
              <a:p>
                <a:pPr algn="ctr" eaLnBrk="0" hangingPunct="0"/>
                <a:r>
                  <a:rPr lang="en-US" altLang="zh-CN" sz="2400">
                    <a:solidFill>
                      <a:schemeClr val="bg1"/>
                    </a:solidFill>
                    <a:latin typeface="Comic Sans MS" panose="030F0702030302020204" pitchFamily="2" charset="0"/>
                  </a:rPr>
                  <a:t>sort</a:t>
                </a:r>
              </a:p>
            </p:txBody>
          </p:sp>
          <p:sp>
            <p:nvSpPr>
              <p:cNvPr id="8206" name="矩形 8205"/>
              <p:cNvSpPr/>
              <p:nvPr/>
            </p:nvSpPr>
            <p:spPr>
              <a:xfrm>
                <a:off x="2154" y="363"/>
                <a:ext cx="635" cy="227"/>
              </a:xfrm>
              <a:prstGeom prst="rect">
                <a:avLst/>
              </a:prstGeom>
              <a:solidFill>
                <a:srgbClr val="0000CC">
                  <a:alpha val="100000"/>
                </a:srgbClr>
              </a:solidFill>
              <a:ln w="9525"/>
              <a:scene3d>
                <a:camera prst="legacyObliqueTopRight">
                  <a:rot lat="0" lon="0" rev="0"/>
                </a:camera>
                <a:lightRig rig="legacyFlat3" dir="r"/>
              </a:scene3d>
              <a:sp3d extrusionH="430200" prstMaterial="legacyMetal">
                <a:bevelT w="13500" h="13500" prst="angle"/>
                <a:bevelB w="13500" h="13500" prst="angle"/>
                <a:extrusionClr>
                  <a:srgbClr val="DCDCDC"/>
                </a:extrusionClr>
              </a:sp3d>
            </p:spPr>
            <p:txBody>
              <a:bodyPr vert="horz" wrap="none" anchor="ctr">
                <a:flatTx/>
              </a:bodyPr>
              <a:lstStyle/>
              <a:p>
                <a:pPr algn="ctr" eaLnBrk="0" hangingPunct="0"/>
                <a:r>
                  <a:rPr lang="en-US" altLang="zh-CN" sz="2400">
                    <a:solidFill>
                      <a:schemeClr val="bg1"/>
                    </a:solidFill>
                    <a:latin typeface="Comic Sans MS" panose="030F0702030302020204" pitchFamily="2" charset="0"/>
                  </a:rPr>
                  <a:t>print</a:t>
                </a:r>
              </a:p>
            </p:txBody>
          </p:sp>
        </p:grpSp>
        <p:grpSp>
          <p:nvGrpSpPr>
            <p:cNvPr id="8207" name="组合 8206"/>
            <p:cNvGrpSpPr/>
            <p:nvPr/>
          </p:nvGrpSpPr>
          <p:grpSpPr>
            <a:xfrm>
              <a:off x="409" y="1043"/>
              <a:ext cx="2086" cy="680"/>
              <a:chOff x="0" y="0"/>
              <a:chExt cx="2086" cy="635"/>
            </a:xfrm>
          </p:grpSpPr>
          <p:sp>
            <p:nvSpPr>
              <p:cNvPr id="8208" name="矩形 8207"/>
              <p:cNvSpPr/>
              <p:nvPr/>
            </p:nvSpPr>
            <p:spPr>
              <a:xfrm>
                <a:off x="0" y="408"/>
                <a:ext cx="635" cy="227"/>
              </a:xfrm>
              <a:prstGeom prst="rect">
                <a:avLst/>
              </a:prstGeom>
              <a:solidFill>
                <a:srgbClr val="0000CC">
                  <a:alpha val="100000"/>
                </a:srgbClr>
              </a:solidFill>
              <a:ln w="9525"/>
              <a:scene3d>
                <a:camera prst="legacyObliqueTopRight">
                  <a:rot lat="0" lon="0" rev="0"/>
                </a:camera>
                <a:lightRig rig="legacyFlat3" dir="r"/>
              </a:scene3d>
              <a:sp3d extrusionH="430200" prstMaterial="legacyMetal">
                <a:bevelT w="13500" h="13500" prst="angle"/>
                <a:bevelB w="13500" h="13500" prst="angle"/>
                <a:extrusionClr>
                  <a:srgbClr val="DCDCDC"/>
                </a:extrusionClr>
              </a:sp3d>
            </p:spPr>
            <p:txBody>
              <a:bodyPr vert="horz" wrap="none" anchor="ctr">
                <a:flatTx/>
              </a:bodyPr>
              <a:lstStyle/>
              <a:p>
                <a:pPr algn="ctr" eaLnBrk="0" hangingPunct="0"/>
                <a:r>
                  <a:rPr lang="en-US" altLang="zh-CN" sz="2400">
                    <a:solidFill>
                      <a:schemeClr val="bg1"/>
                    </a:solidFill>
                    <a:latin typeface="Comic Sans MS" panose="030F0702030302020204" pitchFamily="2" charset="0"/>
                  </a:rPr>
                  <a:t>read</a:t>
                </a:r>
              </a:p>
            </p:txBody>
          </p:sp>
          <p:sp>
            <p:nvSpPr>
              <p:cNvPr id="8209" name="矩形 8208"/>
              <p:cNvSpPr/>
              <p:nvPr/>
            </p:nvSpPr>
            <p:spPr>
              <a:xfrm>
                <a:off x="725" y="408"/>
                <a:ext cx="635" cy="227"/>
              </a:xfrm>
              <a:prstGeom prst="rect">
                <a:avLst/>
              </a:prstGeom>
              <a:solidFill>
                <a:srgbClr val="0000CC">
                  <a:alpha val="100000"/>
                </a:srgbClr>
              </a:solidFill>
              <a:ln w="9525"/>
              <a:scene3d>
                <a:camera prst="legacyObliqueTopRight">
                  <a:rot lat="0" lon="0" rev="0"/>
                </a:camera>
                <a:lightRig rig="legacyFlat3" dir="r"/>
              </a:scene3d>
              <a:sp3d extrusionH="430200" prstMaterial="legacyMetal">
                <a:bevelT w="13500" h="13500" prst="angle"/>
                <a:bevelB w="13500" h="13500" prst="angle"/>
                <a:extrusionClr>
                  <a:srgbClr val="DCDCDC"/>
                </a:extrusionClr>
              </a:sp3d>
            </p:spPr>
            <p:txBody>
              <a:bodyPr vert="horz" wrap="none" anchor="ctr">
                <a:flatTx/>
              </a:bodyPr>
              <a:lstStyle/>
              <a:p>
                <a:pPr algn="ctr" eaLnBrk="0" hangingPunct="0"/>
                <a:r>
                  <a:rPr lang="en-US" altLang="zh-CN" sz="2400">
                    <a:solidFill>
                      <a:schemeClr val="bg1"/>
                    </a:solidFill>
                    <a:latin typeface="Comic Sans MS" panose="030F0702030302020204" pitchFamily="2" charset="0"/>
                  </a:rPr>
                  <a:t>modify</a:t>
                </a:r>
              </a:p>
            </p:txBody>
          </p:sp>
          <p:sp>
            <p:nvSpPr>
              <p:cNvPr id="8210" name="矩形 8209"/>
              <p:cNvSpPr/>
              <p:nvPr/>
            </p:nvSpPr>
            <p:spPr>
              <a:xfrm>
                <a:off x="1451" y="408"/>
                <a:ext cx="635" cy="227"/>
              </a:xfrm>
              <a:prstGeom prst="rect">
                <a:avLst/>
              </a:prstGeom>
              <a:solidFill>
                <a:srgbClr val="0000CC">
                  <a:alpha val="100000"/>
                </a:srgbClr>
              </a:solidFill>
              <a:ln w="9525"/>
              <a:scene3d>
                <a:camera prst="legacyObliqueTopRight">
                  <a:rot lat="0" lon="0" rev="0"/>
                </a:camera>
                <a:lightRig rig="legacyFlat3" dir="r"/>
              </a:scene3d>
              <a:sp3d extrusionH="430200" prstMaterial="legacyMetal">
                <a:bevelT w="13500" h="13500" prst="angle"/>
                <a:bevelB w="13500" h="13500" prst="angle"/>
                <a:extrusionClr>
                  <a:srgbClr val="DCDCDC"/>
                </a:extrusionClr>
              </a:sp3d>
            </p:spPr>
            <p:txBody>
              <a:bodyPr vert="horz" wrap="none" anchor="ctr">
                <a:flatTx/>
              </a:bodyPr>
              <a:lstStyle/>
              <a:p>
                <a:pPr algn="ctr" eaLnBrk="0" hangingPunct="0"/>
                <a:r>
                  <a:rPr lang="en-US" altLang="zh-CN" sz="2400">
                    <a:solidFill>
                      <a:schemeClr val="bg1"/>
                    </a:solidFill>
                    <a:latin typeface="Comic Sans MS" panose="030F0702030302020204" pitchFamily="2" charset="0"/>
                  </a:rPr>
                  <a:t>save</a:t>
                </a:r>
              </a:p>
            </p:txBody>
          </p:sp>
          <p:sp>
            <p:nvSpPr>
              <p:cNvPr id="8211" name="直接连接符 8210"/>
              <p:cNvSpPr/>
              <p:nvPr/>
            </p:nvSpPr>
            <p:spPr>
              <a:xfrm>
                <a:off x="815" y="0"/>
                <a:ext cx="182" cy="408"/>
              </a:xfrm>
              <a:prstGeom prst="line">
                <a:avLst/>
              </a:prstGeom>
              <a:ln w="28575" cap="flat" cmpd="sng">
                <a:solidFill>
                  <a:srgbClr val="006600"/>
                </a:solidFill>
                <a:prstDash val="solid"/>
                <a:miter/>
                <a:headEnd type="none" w="med" len="med"/>
                <a:tailEnd type="none" w="med" len="med"/>
              </a:ln>
            </p:spPr>
            <p:txBody>
              <a:bodyPr/>
              <a:lstStyle/>
              <a:p>
                <a:endParaRPr lang="zh-CN" altLang="en-US"/>
              </a:p>
            </p:txBody>
          </p:sp>
          <p:sp>
            <p:nvSpPr>
              <p:cNvPr id="8212" name="直接连接符 8211"/>
              <p:cNvSpPr/>
              <p:nvPr/>
            </p:nvSpPr>
            <p:spPr>
              <a:xfrm flipH="1">
                <a:off x="316" y="0"/>
                <a:ext cx="499" cy="408"/>
              </a:xfrm>
              <a:prstGeom prst="line">
                <a:avLst/>
              </a:prstGeom>
              <a:ln w="28575" cap="flat" cmpd="sng">
                <a:solidFill>
                  <a:srgbClr val="006600"/>
                </a:solidFill>
                <a:prstDash val="solid"/>
                <a:miter/>
                <a:headEnd type="none" w="med" len="med"/>
                <a:tailEnd type="none" w="med" len="med"/>
              </a:ln>
            </p:spPr>
            <p:txBody>
              <a:bodyPr/>
              <a:lstStyle/>
              <a:p>
                <a:endParaRPr lang="zh-CN" altLang="en-US"/>
              </a:p>
            </p:txBody>
          </p:sp>
          <p:sp>
            <p:nvSpPr>
              <p:cNvPr id="8213" name="直接连接符 8212"/>
              <p:cNvSpPr/>
              <p:nvPr/>
            </p:nvSpPr>
            <p:spPr>
              <a:xfrm>
                <a:off x="815" y="0"/>
                <a:ext cx="817" cy="408"/>
              </a:xfrm>
              <a:prstGeom prst="line">
                <a:avLst/>
              </a:prstGeom>
              <a:ln w="28575" cap="flat" cmpd="sng">
                <a:solidFill>
                  <a:srgbClr val="006600"/>
                </a:solidFill>
                <a:prstDash val="solid"/>
                <a:miter/>
                <a:headEnd type="none" w="med" len="med"/>
                <a:tailEnd type="none" w="med" len="med"/>
              </a:ln>
            </p:spPr>
            <p:txBody>
              <a:bodyPr/>
              <a:lstStyle/>
              <a:p>
                <a:endParaRPr lang="zh-CN" altLang="en-US"/>
              </a:p>
            </p:txBody>
          </p:sp>
        </p:grpSp>
        <p:sp>
          <p:nvSpPr>
            <p:cNvPr id="8214" name="直接连接符 8213"/>
            <p:cNvSpPr/>
            <p:nvPr/>
          </p:nvSpPr>
          <p:spPr>
            <a:xfrm flipH="1">
              <a:off x="2223" y="1723"/>
              <a:ext cx="0" cy="272"/>
            </a:xfrm>
            <a:prstGeom prst="line">
              <a:avLst/>
            </a:prstGeom>
            <a:ln w="28575" cap="flat" cmpd="sng">
              <a:solidFill>
                <a:srgbClr val="006600"/>
              </a:solidFill>
              <a:prstDash val="dashDot"/>
              <a:miter/>
              <a:headEnd type="none" w="med" len="med"/>
              <a:tailEnd type="none" w="med" len="med"/>
            </a:ln>
          </p:spPr>
          <p:txBody>
            <a:bodyPr/>
            <a:lstStyle/>
            <a:p>
              <a:endParaRPr lang="zh-CN" altLang="en-US"/>
            </a:p>
          </p:txBody>
        </p:sp>
        <p:sp>
          <p:nvSpPr>
            <p:cNvPr id="8215" name="直接连接符 8214"/>
            <p:cNvSpPr/>
            <p:nvPr/>
          </p:nvSpPr>
          <p:spPr>
            <a:xfrm flipH="1">
              <a:off x="1543" y="1723"/>
              <a:ext cx="680" cy="227"/>
            </a:xfrm>
            <a:prstGeom prst="line">
              <a:avLst/>
            </a:prstGeom>
            <a:ln w="28575" cap="flat" cmpd="sng">
              <a:solidFill>
                <a:srgbClr val="006600"/>
              </a:solidFill>
              <a:prstDash val="dashDot"/>
              <a:miter/>
              <a:headEnd type="none" w="med" len="med"/>
              <a:tailEnd type="none" w="med" len="med"/>
            </a:ln>
          </p:spPr>
          <p:txBody>
            <a:bodyPr/>
            <a:lstStyle/>
            <a:p>
              <a:endParaRPr lang="zh-CN" altLang="en-US"/>
            </a:p>
          </p:txBody>
        </p:sp>
        <p:sp>
          <p:nvSpPr>
            <p:cNvPr id="8216" name="直接连接符 8215"/>
            <p:cNvSpPr/>
            <p:nvPr/>
          </p:nvSpPr>
          <p:spPr>
            <a:xfrm>
              <a:off x="2223" y="1723"/>
              <a:ext cx="544" cy="227"/>
            </a:xfrm>
            <a:prstGeom prst="line">
              <a:avLst/>
            </a:prstGeom>
            <a:ln w="28575" cap="flat" cmpd="sng">
              <a:solidFill>
                <a:srgbClr val="006600"/>
              </a:solidFill>
              <a:prstDash val="dashDot"/>
              <a:miter/>
              <a:headEnd type="none" w="med" len="med"/>
              <a:tailEnd type="none" w="med" len="med"/>
            </a:ln>
          </p:spPr>
          <p:txBody>
            <a:bodyPr/>
            <a:lstStyle/>
            <a:p>
              <a:endParaRPr lang="zh-CN" altLang="en-US"/>
            </a:p>
          </p:txBody>
        </p:sp>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315" name="文本占位符 13314"/>
          <p:cNvSpPr>
            <a:spLocks noGrp="1"/>
          </p:cNvSpPr>
          <p:nvPr>
            <p:ph type="body" idx="1"/>
          </p:nvPr>
        </p:nvSpPr>
        <p:spPr>
          <a:xfrm>
            <a:off x="685800" y="1484948"/>
            <a:ext cx="7848600" cy="4681537"/>
          </a:xfrm>
        </p:spPr>
        <p:txBody>
          <a:bodyPr/>
          <a:lstStyle/>
          <a:p>
            <a:r>
              <a:rPr lang="zh-CN" altLang="en-US" dirty="0"/>
              <a:t>为什么要进行函数声明？</a:t>
            </a:r>
            <a:endParaRPr lang="en-US" altLang="zh-CN" dirty="0"/>
          </a:p>
          <a:p>
            <a:r>
              <a:rPr lang="zh-CN" altLang="en-US" dirty="0"/>
              <a:t>库函数的声明</a:t>
            </a:r>
          </a:p>
          <a:p>
            <a:pPr lvl="1"/>
            <a:r>
              <a:rPr lang="zh-CN" altLang="en-US" dirty="0"/>
              <a:t>被调函数是</a:t>
            </a:r>
            <a:r>
              <a:rPr lang="en-US" altLang="zh-CN" dirty="0"/>
              <a:t>C</a:t>
            </a:r>
            <a:r>
              <a:rPr lang="zh-CN" altLang="en-US" dirty="0"/>
              <a:t>语言系统提供的标准库函数</a:t>
            </a:r>
          </a:p>
          <a:p>
            <a:pPr lvl="2"/>
            <a:r>
              <a:rPr lang="zh-CN" altLang="en-US" sz="2100" dirty="0">
                <a:sym typeface="Arial" panose="020B0604020202020204" pitchFamily="34" charset="0"/>
              </a:rPr>
              <a:t> </a:t>
            </a:r>
            <a:r>
              <a:rPr lang="en-US" altLang="zh-CN" dirty="0">
                <a:sym typeface="Arial" panose="020B0604020202020204" pitchFamily="34" charset="0"/>
              </a:rPr>
              <a:t>#include&lt;math.h&gt;</a:t>
            </a:r>
          </a:p>
          <a:p>
            <a:pPr lvl="2"/>
            <a:r>
              <a:rPr lang="en-US" altLang="zh-CN" dirty="0"/>
              <a:t> #include”stdio.h”</a:t>
            </a:r>
          </a:p>
          <a:p>
            <a:endParaRPr lang="zh-CN" altLang="en-US" dirty="0"/>
          </a:p>
          <a:p>
            <a:pPr lvl="1"/>
            <a:endParaRPr lang="zh-CN" altLang="en-US" dirty="0"/>
          </a:p>
        </p:txBody>
      </p:sp>
      <p:sp>
        <p:nvSpPr>
          <p:cNvPr id="3" name="标题 2"/>
          <p:cNvSpPr>
            <a:spLocks noGrp="1"/>
          </p:cNvSpPr>
          <p:nvPr>
            <p:ph type="title"/>
          </p:nvPr>
        </p:nvSpPr>
        <p:spPr>
          <a:xfrm>
            <a:off x="685800" y="215265"/>
            <a:ext cx="8153400" cy="990600"/>
          </a:xfrm>
        </p:spPr>
        <p:txBody>
          <a:bodyPr>
            <a:normAutofit/>
          </a:bodyPr>
          <a:lstStyle/>
          <a:p>
            <a:pPr lvl="0" algn="l"/>
            <a:r>
              <a:rPr lang="en-US" altLang="zh-CN" sz="4000" dirty="0">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cs typeface="+mj-cs"/>
                <a:sym typeface="+mn-ea"/>
              </a:rPr>
              <a:t>7.3</a:t>
            </a:r>
            <a:r>
              <a:rPr lang="zh-CN" altLang="en-US" sz="4000" dirty="0">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cs typeface="+mj-cs"/>
                <a:sym typeface="+mn-ea"/>
              </a:rPr>
              <a:t> 函数声明</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363" name="文本占位符 15362"/>
          <p:cNvSpPr>
            <a:spLocks noGrp="1"/>
          </p:cNvSpPr>
          <p:nvPr>
            <p:ph type="body" idx="1"/>
          </p:nvPr>
        </p:nvSpPr>
        <p:spPr>
          <a:xfrm>
            <a:off x="395536" y="1196751"/>
            <a:ext cx="8568952" cy="5445983"/>
          </a:xfrm>
        </p:spPr>
        <p:txBody>
          <a:bodyPr vert="horz" wrap="square" anchor="t">
            <a:normAutofit fontScale="92500" lnSpcReduction="20000"/>
          </a:bodyPr>
          <a:lstStyle/>
          <a:p>
            <a:pPr>
              <a:buClr>
                <a:srgbClr val="FF0000"/>
              </a:buClr>
              <a:buFont typeface="Wingdings" panose="05000000000000000000" pitchFamily="2" charset="2"/>
              <a:buChar char="p"/>
            </a:pPr>
            <a:r>
              <a:rPr lang="zh-CN" altLang="en-US" dirty="0">
                <a:latin typeface="Comic Sans MS" panose="030F0702030302020204" pitchFamily="2" charset="0"/>
                <a:ea typeface="微软雅黑" panose="020B0503020204020204" pitchFamily="34" charset="-122"/>
                <a:sym typeface="Arial" panose="020B0604020202020204" pitchFamily="34" charset="0"/>
              </a:rPr>
              <a:t>用户自定义函数声明</a:t>
            </a:r>
          </a:p>
          <a:p>
            <a:pPr lvl="1">
              <a:buClr>
                <a:srgbClr val="FF0000"/>
              </a:buClr>
              <a:buSzPct val="95000"/>
              <a:buFont typeface="Wingdings" panose="05000000000000000000" pitchFamily="2" charset="2"/>
              <a:buChar char="n"/>
            </a:pPr>
            <a:r>
              <a:rPr lang="zh-CN" altLang="en-US" dirty="0">
                <a:latin typeface="Comic Sans MS" panose="030F0702030302020204" pitchFamily="2" charset="0"/>
                <a:ea typeface="微软雅黑" panose="020B0503020204020204" pitchFamily="34" charset="-122"/>
                <a:sym typeface="Arial" panose="020B0604020202020204" pitchFamily="34" charset="0"/>
              </a:rPr>
              <a:t>声明语句</a:t>
            </a:r>
          </a:p>
          <a:p>
            <a:pPr lvl="2">
              <a:buClr>
                <a:srgbClr val="FF0000"/>
              </a:buClr>
              <a:buFont typeface="Comic Sans MS" panose="030F0702030302020204" pitchFamily="2" charset="0"/>
              <a:buChar char="–"/>
            </a:pPr>
            <a:endParaRPr lang="zh-CN" altLang="en-US" dirty="0">
              <a:latin typeface="Comic Sans MS" panose="030F0702030302020204" pitchFamily="2" charset="0"/>
              <a:ea typeface="微软雅黑" panose="020B0503020204020204" pitchFamily="34" charset="-122"/>
              <a:sym typeface="Arial" panose="020B0604020202020204" pitchFamily="34" charset="0"/>
            </a:endParaRPr>
          </a:p>
          <a:p>
            <a:pPr lvl="2">
              <a:buClr>
                <a:srgbClr val="FF0000"/>
              </a:buClr>
              <a:buFont typeface="Comic Sans MS" panose="030F0702030302020204" pitchFamily="2" charset="0"/>
              <a:buChar char="–"/>
            </a:pPr>
            <a:endParaRPr lang="zh-CN" altLang="en-US" dirty="0">
              <a:latin typeface="Comic Sans MS" panose="030F0702030302020204" pitchFamily="2" charset="0"/>
              <a:ea typeface="微软雅黑" panose="020B0503020204020204" pitchFamily="34" charset="-122"/>
              <a:sym typeface="Arial" panose="020B0604020202020204" pitchFamily="34" charset="0"/>
            </a:endParaRPr>
          </a:p>
          <a:p>
            <a:pPr lvl="2">
              <a:buClr>
                <a:srgbClr val="FF0000"/>
              </a:buClr>
              <a:buFont typeface="Comic Sans MS" panose="030F0702030302020204" pitchFamily="2" charset="0"/>
              <a:buChar char="–"/>
            </a:pPr>
            <a:r>
              <a:rPr lang="zh-CN" altLang="en-US" sz="2600" dirty="0">
                <a:latin typeface="Comic Sans MS" panose="030F0702030302020204" pitchFamily="2" charset="0"/>
                <a:ea typeface="微软雅黑" panose="020B0503020204020204" pitchFamily="34" charset="-122"/>
                <a:sym typeface="Arial" panose="020B0604020202020204" pitchFamily="34" charset="0"/>
              </a:rPr>
              <a:t>例：</a:t>
            </a:r>
            <a:r>
              <a:rPr lang="en-US" altLang="zh-CN" sz="2600" dirty="0">
                <a:latin typeface="Comic Sans MS" panose="030F0702030302020204" pitchFamily="2" charset="0"/>
                <a:ea typeface="微软雅黑" panose="020B0503020204020204" pitchFamily="34" charset="-122"/>
                <a:sym typeface="Arial" panose="020B0604020202020204" pitchFamily="34" charset="0"/>
              </a:rPr>
              <a:t>main()</a:t>
            </a:r>
            <a:r>
              <a:rPr lang="zh-CN" altLang="en-US" sz="2600" dirty="0">
                <a:latin typeface="Comic Sans MS" panose="030F0702030302020204" pitchFamily="2" charset="0"/>
                <a:ea typeface="微软雅黑" panose="020B0503020204020204" pitchFamily="34" charset="-122"/>
                <a:sym typeface="Arial" panose="020B0604020202020204" pitchFamily="34" charset="0"/>
              </a:rPr>
              <a:t>函数中，</a:t>
            </a:r>
          </a:p>
          <a:p>
            <a:pPr lvl="3">
              <a:buClr>
                <a:srgbClr val="FF0000"/>
              </a:buClr>
              <a:buFont typeface="Comic Sans MS" panose="030F0702030302020204" pitchFamily="2" charset="0"/>
              <a:buChar char="»"/>
            </a:pPr>
            <a:r>
              <a:rPr lang="zh-CN" altLang="en-US" sz="2600" dirty="0">
                <a:latin typeface="Comic Sans MS" panose="030F0702030302020204" pitchFamily="2" charset="0"/>
                <a:ea typeface="微软雅黑" panose="020B0503020204020204" pitchFamily="34" charset="-122"/>
                <a:sym typeface="Arial" panose="020B0604020202020204" pitchFamily="34" charset="0"/>
              </a:rPr>
              <a:t>  </a:t>
            </a:r>
            <a:r>
              <a:rPr lang="en-US" altLang="zh-CN" sz="2600" dirty="0">
                <a:latin typeface="Comic Sans MS" panose="030F0702030302020204" pitchFamily="2" charset="0"/>
                <a:ea typeface="微软雅黑" panose="020B0503020204020204" pitchFamily="34" charset="-122"/>
                <a:sym typeface="Arial" panose="020B0604020202020204" pitchFamily="34" charset="0"/>
              </a:rPr>
              <a:t>int max</a:t>
            </a:r>
            <a:r>
              <a:rPr lang="zh-CN" altLang="en-US" sz="2600" dirty="0">
                <a:latin typeface="Comic Sans MS" panose="030F0702030302020204" pitchFamily="2" charset="0"/>
                <a:ea typeface="微软雅黑" panose="020B0503020204020204" pitchFamily="34" charset="-122"/>
                <a:sym typeface="Arial" panose="020B0604020202020204" pitchFamily="34" charset="0"/>
              </a:rPr>
              <a:t>（</a:t>
            </a:r>
            <a:r>
              <a:rPr lang="en-US" altLang="zh-CN" sz="2600" dirty="0">
                <a:latin typeface="Comic Sans MS" panose="030F0702030302020204" pitchFamily="2" charset="0"/>
                <a:ea typeface="微软雅黑" panose="020B0503020204020204" pitchFamily="34" charset="-122"/>
                <a:sym typeface="Arial" panose="020B0604020202020204" pitchFamily="34" charset="0"/>
              </a:rPr>
              <a:t>int x</a:t>
            </a:r>
            <a:r>
              <a:rPr lang="zh-CN" altLang="en-US" sz="2600" dirty="0">
                <a:latin typeface="Comic Sans MS" panose="030F0702030302020204" pitchFamily="2" charset="0"/>
                <a:ea typeface="微软雅黑" panose="020B0503020204020204" pitchFamily="34" charset="-122"/>
                <a:sym typeface="Arial" panose="020B0604020202020204" pitchFamily="34" charset="0"/>
              </a:rPr>
              <a:t>，</a:t>
            </a:r>
            <a:r>
              <a:rPr lang="en-US" altLang="zh-CN" sz="2600" dirty="0">
                <a:latin typeface="Comic Sans MS" panose="030F0702030302020204" pitchFamily="2" charset="0"/>
                <a:ea typeface="微软雅黑" panose="020B0503020204020204" pitchFamily="34" charset="-122"/>
                <a:sym typeface="Arial" panose="020B0604020202020204" pitchFamily="34" charset="0"/>
              </a:rPr>
              <a:t>int y</a:t>
            </a:r>
            <a:r>
              <a:rPr lang="zh-CN" altLang="en-US" sz="2600" dirty="0">
                <a:latin typeface="Comic Sans MS" panose="030F0702030302020204" pitchFamily="2" charset="0"/>
                <a:ea typeface="微软雅黑" panose="020B0503020204020204" pitchFamily="34" charset="-122"/>
                <a:sym typeface="Arial" panose="020B0604020202020204" pitchFamily="34" charset="0"/>
              </a:rPr>
              <a:t>）；</a:t>
            </a:r>
          </a:p>
          <a:p>
            <a:pPr lvl="3">
              <a:buClr>
                <a:srgbClr val="FF0000"/>
              </a:buClr>
              <a:buFont typeface="Comic Sans MS" panose="030F0702030302020204" pitchFamily="2" charset="0"/>
              <a:buChar char="»"/>
            </a:pPr>
            <a:r>
              <a:rPr lang="zh-CN" altLang="en-US" sz="2600" dirty="0">
                <a:latin typeface="Comic Sans MS" panose="030F0702030302020204" pitchFamily="2" charset="0"/>
                <a:ea typeface="微软雅黑" panose="020B0503020204020204" pitchFamily="34" charset="-122"/>
                <a:sym typeface="Arial" panose="020B0604020202020204" pitchFamily="34" charset="0"/>
              </a:rPr>
              <a:t>  </a:t>
            </a:r>
            <a:r>
              <a:rPr lang="en-US" altLang="zh-CN" sz="2600" dirty="0">
                <a:latin typeface="Comic Sans MS" panose="030F0702030302020204" pitchFamily="2" charset="0"/>
                <a:ea typeface="微软雅黑" panose="020B0503020204020204" pitchFamily="34" charset="-122"/>
                <a:sym typeface="Arial" panose="020B0604020202020204" pitchFamily="34" charset="0"/>
              </a:rPr>
              <a:t>double fun(int k);</a:t>
            </a:r>
          </a:p>
          <a:p>
            <a:pPr lvl="3">
              <a:buClr>
                <a:srgbClr val="FF0000"/>
              </a:buClr>
              <a:buFont typeface="Comic Sans MS" panose="030F0702030302020204" pitchFamily="2" charset="0"/>
              <a:buChar char="»"/>
            </a:pPr>
            <a:endParaRPr lang="en-US" altLang="zh-CN" sz="2100" dirty="0">
              <a:latin typeface="Comic Sans MS" panose="030F0702030302020204" pitchFamily="2" charset="0"/>
              <a:ea typeface="微软雅黑" panose="020B0503020204020204" pitchFamily="34" charset="-122"/>
              <a:sym typeface="Arial" panose="020B0604020202020204" pitchFamily="34" charset="0"/>
            </a:endParaRPr>
          </a:p>
          <a:p>
            <a:pPr lvl="1">
              <a:lnSpc>
                <a:spcPct val="100000"/>
              </a:lnSpc>
              <a:buClr>
                <a:srgbClr val="FF0000"/>
              </a:buClr>
              <a:buSzPct val="95000"/>
              <a:buFont typeface="Wingdings" panose="05000000000000000000" pitchFamily="2" charset="2"/>
              <a:buChar char="n"/>
            </a:pPr>
            <a:r>
              <a:rPr lang="zh-CN" altLang="en-US" dirty="0">
                <a:latin typeface="Comic Sans MS" panose="030F0702030302020204" pitchFamily="2" charset="0"/>
                <a:ea typeface="微软雅黑" panose="020B0503020204020204" pitchFamily="34" charset="-122"/>
                <a:sym typeface="Arial" panose="020B0604020202020204" pitchFamily="34" charset="0"/>
              </a:rPr>
              <a:t>与函数声明不匹配的函数调用导致语法错误</a:t>
            </a:r>
          </a:p>
          <a:p>
            <a:pPr lvl="2">
              <a:lnSpc>
                <a:spcPct val="100000"/>
              </a:lnSpc>
              <a:buClr>
                <a:srgbClr val="FF0000"/>
              </a:buClr>
              <a:buFont typeface="Comic Sans MS" panose="030F0702030302020204" pitchFamily="2" charset="0"/>
              <a:buChar char="–"/>
            </a:pPr>
            <a:r>
              <a:rPr lang="zh-CN" altLang="en-US" sz="2600" dirty="0">
                <a:latin typeface="Comic Sans MS" panose="030F0702030302020204" pitchFamily="2" charset="0"/>
                <a:ea typeface="微软雅黑" panose="020B0503020204020204" pitchFamily="34" charset="-122"/>
                <a:sym typeface="Arial" panose="020B0604020202020204" pitchFamily="34" charset="0"/>
              </a:rPr>
              <a:t>例如：void fun(int a)</a:t>
            </a:r>
            <a:r>
              <a:rPr lang="en-US" altLang="zh-CN" sz="2600" dirty="0">
                <a:latin typeface="Comic Sans MS" panose="030F0702030302020204" pitchFamily="2" charset="0"/>
                <a:ea typeface="微软雅黑" panose="020B0503020204020204" pitchFamily="34" charset="-122"/>
                <a:sym typeface="Arial" panose="020B0604020202020204" pitchFamily="34" charset="0"/>
              </a:rPr>
              <a:t>;</a:t>
            </a:r>
            <a:endParaRPr lang="zh-CN" altLang="en-US" sz="2600" dirty="0">
              <a:latin typeface="Comic Sans MS" panose="030F0702030302020204" pitchFamily="2" charset="0"/>
              <a:ea typeface="微软雅黑" panose="020B0503020204020204" pitchFamily="34" charset="-122"/>
              <a:sym typeface="Arial" panose="020B0604020202020204" pitchFamily="34" charset="0"/>
            </a:endParaRPr>
          </a:p>
          <a:p>
            <a:pPr lvl="2">
              <a:lnSpc>
                <a:spcPct val="100000"/>
              </a:lnSpc>
              <a:buClr>
                <a:srgbClr val="FF0000"/>
              </a:buClr>
              <a:buFont typeface="Comic Sans MS" panose="030F0702030302020204" pitchFamily="2" charset="0"/>
              <a:buChar char="–"/>
            </a:pPr>
            <a:r>
              <a:rPr lang="zh-CN" altLang="en-US" sz="2600" dirty="0">
                <a:latin typeface="Comic Sans MS" panose="030F0702030302020204" pitchFamily="2" charset="0"/>
                <a:ea typeface="微软雅黑" panose="020B0503020204020204" pitchFamily="34" charset="-122"/>
                <a:sym typeface="Arial" panose="020B0604020202020204" pitchFamily="34" charset="0"/>
              </a:rPr>
              <a:t>             a=fun(3);</a:t>
            </a:r>
          </a:p>
          <a:p>
            <a:pPr lvl="3">
              <a:buClr>
                <a:srgbClr val="FF0000"/>
              </a:buClr>
              <a:buFont typeface="Comic Sans MS" panose="030F0702030302020204" pitchFamily="2" charset="0"/>
              <a:buChar char="»"/>
            </a:pPr>
            <a:endParaRPr lang="en-US" altLang="zh-CN" sz="2100" dirty="0">
              <a:latin typeface="Comic Sans MS" panose="030F0702030302020204" pitchFamily="2" charset="0"/>
              <a:ea typeface="微软雅黑" panose="020B0503020204020204" pitchFamily="34" charset="-122"/>
              <a:sym typeface="Arial" panose="020B0604020202020204" pitchFamily="34" charset="0"/>
            </a:endParaRPr>
          </a:p>
        </p:txBody>
      </p:sp>
      <p:sp>
        <p:nvSpPr>
          <p:cNvPr id="15364" name="文本框 15363"/>
          <p:cNvSpPr txBox="1"/>
          <p:nvPr/>
        </p:nvSpPr>
        <p:spPr>
          <a:xfrm>
            <a:off x="304800" y="2276872"/>
            <a:ext cx="8731696" cy="1352550"/>
          </a:xfrm>
          <a:prstGeom prst="rect">
            <a:avLst/>
          </a:prstGeom>
          <a:noFill/>
          <a:ln w="9525">
            <a:noFill/>
          </a:ln>
        </p:spPr>
        <p:txBody>
          <a:bodyPr vert="horz" wrap="square" anchor="t">
            <a:spAutoFit/>
          </a:bodyPr>
          <a:lstStyle/>
          <a:p>
            <a:pPr algn="ctr" eaLnBrk="0" hangingPunct="0">
              <a:lnSpc>
                <a:spcPct val="115000"/>
              </a:lnSpc>
            </a:pPr>
            <a:r>
              <a:rPr lang="zh-CN" altLang="en-US" sz="2400" dirty="0">
                <a:solidFill>
                  <a:srgbClr val="FF0000"/>
                </a:solidFill>
                <a:latin typeface="Comic Sans MS" panose="030F0702030302020204" pitchFamily="2" charset="0"/>
                <a:ea typeface="微软雅黑" panose="020B0503020204020204" pitchFamily="34" charset="-122"/>
              </a:rPr>
              <a:t>函数类型 函数名(形参类型1  形参名1，</a:t>
            </a:r>
          </a:p>
          <a:p>
            <a:pPr algn="ctr" eaLnBrk="0" hangingPunct="0">
              <a:lnSpc>
                <a:spcPct val="115000"/>
              </a:lnSpc>
            </a:pPr>
            <a:r>
              <a:rPr lang="zh-CN" altLang="en-US" sz="2400" dirty="0">
                <a:solidFill>
                  <a:srgbClr val="FF0000"/>
                </a:solidFill>
                <a:latin typeface="Comic Sans MS" panose="030F0702030302020204" pitchFamily="2" charset="0"/>
                <a:ea typeface="微软雅黑" panose="020B0503020204020204" pitchFamily="34" charset="-122"/>
              </a:rPr>
              <a:t>                               形参类型2  形参名2 ，</a:t>
            </a:r>
          </a:p>
          <a:p>
            <a:pPr algn="ctr" eaLnBrk="0" hangingPunct="0">
              <a:lnSpc>
                <a:spcPct val="115000"/>
              </a:lnSpc>
            </a:pPr>
            <a:r>
              <a:rPr lang="zh-CN" altLang="en-US" sz="2400" dirty="0">
                <a:solidFill>
                  <a:srgbClr val="FF0000"/>
                </a:solidFill>
                <a:latin typeface="Comic Sans MS" panose="030F0702030302020204" pitchFamily="2" charset="0"/>
                <a:ea typeface="微软雅黑" panose="020B0503020204020204" pitchFamily="34" charset="-122"/>
              </a:rPr>
              <a:t>                …)；</a:t>
            </a:r>
          </a:p>
        </p:txBody>
      </p:sp>
      <p:sp>
        <p:nvSpPr>
          <p:cNvPr id="3" name="标题 2"/>
          <p:cNvSpPr>
            <a:spLocks noGrp="1"/>
          </p:cNvSpPr>
          <p:nvPr>
            <p:ph type="title"/>
          </p:nvPr>
        </p:nvSpPr>
        <p:spPr>
          <a:xfrm>
            <a:off x="685800" y="215265"/>
            <a:ext cx="8153400" cy="990600"/>
          </a:xfrm>
        </p:spPr>
        <p:txBody>
          <a:bodyPr>
            <a:normAutofit/>
          </a:bodyPr>
          <a:lstStyle/>
          <a:p>
            <a:r>
              <a:rPr lang="en-US" altLang="zh-CN" sz="4000" dirty="0">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cs typeface="+mj-cs"/>
                <a:sym typeface="+mn-ea"/>
              </a:rPr>
              <a:t>7.3</a:t>
            </a:r>
            <a:r>
              <a:rPr lang="zh-CN" altLang="en-US" sz="4000" dirty="0">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cs typeface="+mj-cs"/>
                <a:sym typeface="+mn-ea"/>
              </a:rPr>
              <a:t> 函数声明</a:t>
            </a:r>
            <a:endParaRPr lang="zh-CN" alt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435" name="文本占位符 18434"/>
          <p:cNvSpPr>
            <a:spLocks noGrp="1"/>
          </p:cNvSpPr>
          <p:nvPr>
            <p:ph type="body" idx="1"/>
          </p:nvPr>
        </p:nvSpPr>
        <p:spPr>
          <a:xfrm>
            <a:off x="684213" y="1556703"/>
            <a:ext cx="7848600" cy="4679950"/>
          </a:xfrm>
        </p:spPr>
        <p:txBody>
          <a:bodyPr vert="horz" wrap="square" anchor="t"/>
          <a:lstStyle/>
          <a:p>
            <a:pPr>
              <a:buClr>
                <a:srgbClr val="FF0000"/>
              </a:buClr>
              <a:buFont typeface="Wingdings" panose="05000000000000000000" pitchFamily="2" charset="2"/>
              <a:buChar char="p"/>
            </a:pPr>
            <a:r>
              <a:rPr lang="zh-CN" altLang="en-US" dirty="0">
                <a:latin typeface="Comic Sans MS" panose="030F0702030302020204" pitchFamily="2" charset="0"/>
                <a:ea typeface="微软雅黑" panose="020B0503020204020204" pitchFamily="34" charset="-122"/>
                <a:sym typeface="Arial" panose="020B0604020202020204" pitchFamily="34" charset="0"/>
              </a:rPr>
              <a:t>用户自定义函数声明</a:t>
            </a:r>
          </a:p>
          <a:p>
            <a:pPr lvl="1">
              <a:buClr>
                <a:srgbClr val="FF0000"/>
              </a:buClr>
              <a:buFont typeface="Wingdings" panose="05000000000000000000" pitchFamily="2" charset="2"/>
              <a:buChar char="p"/>
            </a:pPr>
            <a:r>
              <a:rPr lang="zh-CN" altLang="en-US" dirty="0">
                <a:latin typeface="Comic Sans MS" panose="030F0702030302020204" pitchFamily="2" charset="0"/>
                <a:ea typeface="微软雅黑" panose="020B0503020204020204" pitchFamily="34" charset="-122"/>
                <a:sym typeface="Arial" panose="020B0604020202020204" pitchFamily="34" charset="0"/>
              </a:rPr>
              <a:t>函数声明位置</a:t>
            </a:r>
          </a:p>
          <a:p>
            <a:pPr lvl="2"/>
            <a:endParaRPr lang="zh-CN" altLang="en-US" dirty="0">
              <a:latin typeface="Comic Sans MS" panose="030F0702030302020204" pitchFamily="2" charset="0"/>
              <a:ea typeface="微软雅黑" panose="020B0503020204020204" pitchFamily="34" charset="-122"/>
              <a:sym typeface="Arial" panose="020B0604020202020204" pitchFamily="34" charset="0"/>
            </a:endParaRPr>
          </a:p>
        </p:txBody>
      </p:sp>
      <p:sp>
        <p:nvSpPr>
          <p:cNvPr id="18436" name="文本框 18435"/>
          <p:cNvSpPr txBox="1"/>
          <p:nvPr/>
        </p:nvSpPr>
        <p:spPr>
          <a:xfrm>
            <a:off x="1" y="3068960"/>
            <a:ext cx="4789488" cy="3416320"/>
          </a:xfrm>
          <a:prstGeom prst="rect">
            <a:avLst/>
          </a:prstGeom>
          <a:solidFill>
            <a:schemeClr val="bg1">
              <a:alpha val="100000"/>
            </a:schemeClr>
          </a:solidFill>
          <a:ln w="9525" cap="flat" cmpd="sng">
            <a:solidFill>
              <a:schemeClr val="tx1"/>
            </a:solidFill>
            <a:prstDash val="solid"/>
            <a:bevel/>
            <a:headEnd type="none" w="med" len="med"/>
            <a:tailEnd type="none" w="med" len="med"/>
          </a:ln>
          <a:effectLst>
            <a:outerShdw dist="107763" dir="2699999" algn="ctr" rotWithShape="0">
              <a:srgbClr val="000000">
                <a:alpha val="81000"/>
              </a:srgbClr>
            </a:outerShdw>
          </a:effectLst>
        </p:spPr>
        <p:txBody>
          <a:bodyPr vert="horz" wrap="square" anchor="t">
            <a:spAutoFit/>
          </a:bodyPr>
          <a:lstStyle/>
          <a:p>
            <a:pPr eaLnBrk="0" hangingPunct="0"/>
            <a:r>
              <a:rPr lang="zh-CN" altLang="en-US" sz="2400" dirty="0">
                <a:latin typeface="Comic Sans MS" panose="030F0702030302020204" pitchFamily="2" charset="0"/>
                <a:ea typeface="微软雅黑" panose="020B0503020204020204" pitchFamily="34" charset="-122"/>
              </a:rPr>
              <a:t>main()</a:t>
            </a:r>
          </a:p>
          <a:p>
            <a:pPr eaLnBrk="0" hangingPunct="0"/>
            <a:r>
              <a:rPr lang="zh-CN" altLang="en-US" sz="2400" dirty="0">
                <a:latin typeface="Comic Sans MS" panose="030F0702030302020204" pitchFamily="2" charset="0"/>
                <a:ea typeface="微软雅黑" panose="020B0503020204020204" pitchFamily="34" charset="-122"/>
              </a:rPr>
              <a:t>{   </a:t>
            </a:r>
            <a:r>
              <a:rPr lang="zh-CN" altLang="en-US" sz="2400" dirty="0">
                <a:solidFill>
                  <a:srgbClr val="FF0000"/>
                </a:solidFill>
                <a:latin typeface="Comic Sans MS" panose="030F0702030302020204" pitchFamily="2" charset="0"/>
                <a:ea typeface="微软雅黑" panose="020B0503020204020204" pitchFamily="34" charset="-122"/>
              </a:rPr>
              <a:t>int fun(int k) ；</a:t>
            </a:r>
            <a:r>
              <a:rPr lang="zh-CN" altLang="en-US" sz="2400" dirty="0">
                <a:latin typeface="Comic Sans MS" panose="030F0702030302020204" pitchFamily="2" charset="0"/>
                <a:ea typeface="微软雅黑" panose="020B0503020204020204" pitchFamily="34" charset="-122"/>
              </a:rPr>
              <a:t> </a:t>
            </a:r>
            <a:r>
              <a:rPr lang="zh-CN" altLang="en-US" sz="2400" dirty="0">
                <a:solidFill>
                  <a:srgbClr val="FF0000"/>
                </a:solidFill>
                <a:latin typeface="Comic Sans MS" panose="030F0702030302020204" pitchFamily="2" charset="0"/>
                <a:ea typeface="微软雅黑" panose="020B0503020204020204" pitchFamily="34" charset="-122"/>
              </a:rPr>
              <a:t>/*局部方式*/</a:t>
            </a:r>
          </a:p>
          <a:p>
            <a:pPr eaLnBrk="0" hangingPunct="0"/>
            <a:r>
              <a:rPr lang="zh-CN" altLang="en-US" sz="2400" dirty="0">
                <a:latin typeface="Comic Sans MS" panose="030F0702030302020204" pitchFamily="2" charset="0"/>
                <a:ea typeface="微软雅黑" panose="020B0503020204020204" pitchFamily="34" charset="-122"/>
              </a:rPr>
              <a:t>    int d,value;</a:t>
            </a:r>
          </a:p>
          <a:p>
            <a:pPr eaLnBrk="0" hangingPunct="0"/>
            <a:r>
              <a:rPr lang="zh-CN" altLang="en-US" sz="2400" dirty="0">
                <a:latin typeface="Comic Sans MS" panose="030F0702030302020204" pitchFamily="2" charset="0"/>
                <a:ea typeface="微软雅黑" panose="020B0503020204020204" pitchFamily="34" charset="-122"/>
              </a:rPr>
              <a:t>     ......</a:t>
            </a:r>
          </a:p>
          <a:p>
            <a:pPr eaLnBrk="0" hangingPunct="0"/>
            <a:r>
              <a:rPr lang="zh-CN" altLang="en-US" sz="2400" dirty="0">
                <a:latin typeface="Comic Sans MS" panose="030F0702030302020204" pitchFamily="2" charset="0"/>
                <a:ea typeface="微软雅黑" panose="020B0503020204020204" pitchFamily="34" charset="-122"/>
              </a:rPr>
              <a:t>     } </a:t>
            </a:r>
          </a:p>
          <a:p>
            <a:pPr eaLnBrk="0" hangingPunct="0"/>
            <a:r>
              <a:rPr lang="zh-CN" altLang="en-US" sz="2400" dirty="0">
                <a:latin typeface="Comic Sans MS" panose="030F0702030302020204" pitchFamily="2" charset="0"/>
                <a:ea typeface="微软雅黑" panose="020B0503020204020204" pitchFamily="34" charset="-122"/>
              </a:rPr>
              <a:t>int fun(int k)</a:t>
            </a:r>
          </a:p>
          <a:p>
            <a:pPr eaLnBrk="0" hangingPunct="0"/>
            <a:r>
              <a:rPr lang="zh-CN" altLang="en-US" sz="2400" dirty="0">
                <a:latin typeface="Comic Sans MS" panose="030F0702030302020204" pitchFamily="2" charset="0"/>
                <a:ea typeface="微软雅黑" panose="020B0503020204020204" pitchFamily="34" charset="-122"/>
              </a:rPr>
              <a:t> {   int sum=0,count=0,j,n;</a:t>
            </a:r>
          </a:p>
          <a:p>
            <a:pPr eaLnBrk="0" hangingPunct="0"/>
            <a:r>
              <a:rPr lang="zh-CN" altLang="en-US" sz="2400" dirty="0">
                <a:latin typeface="Comic Sans MS" panose="030F0702030302020204" pitchFamily="2" charset="0"/>
                <a:ea typeface="微软雅黑" panose="020B0503020204020204" pitchFamily="34" charset="-122"/>
              </a:rPr>
              <a:t>     ....... </a:t>
            </a:r>
          </a:p>
          <a:p>
            <a:pPr eaLnBrk="0" hangingPunct="0"/>
            <a:r>
              <a:rPr lang="zh-CN" altLang="en-US" sz="2400" dirty="0">
                <a:latin typeface="Comic Sans MS" panose="030F0702030302020204" pitchFamily="2" charset="0"/>
                <a:ea typeface="微软雅黑" panose="020B0503020204020204" pitchFamily="34" charset="-122"/>
              </a:rPr>
              <a:t>     }</a:t>
            </a:r>
          </a:p>
        </p:txBody>
      </p:sp>
      <p:sp>
        <p:nvSpPr>
          <p:cNvPr id="18437" name="文本框 18436"/>
          <p:cNvSpPr txBox="1"/>
          <p:nvPr/>
        </p:nvSpPr>
        <p:spPr>
          <a:xfrm>
            <a:off x="4787899" y="3068960"/>
            <a:ext cx="4356099" cy="3416320"/>
          </a:xfrm>
          <a:prstGeom prst="rect">
            <a:avLst/>
          </a:prstGeom>
          <a:solidFill>
            <a:schemeClr val="bg1">
              <a:alpha val="100000"/>
            </a:schemeClr>
          </a:solidFill>
          <a:ln w="9525" cap="flat" cmpd="sng">
            <a:solidFill>
              <a:schemeClr val="tx1"/>
            </a:solidFill>
            <a:prstDash val="solid"/>
            <a:bevel/>
            <a:headEnd type="none" w="med" len="med"/>
            <a:tailEnd type="none" w="med" len="med"/>
          </a:ln>
          <a:effectLst>
            <a:outerShdw dist="107763" dir="2699999" algn="ctr" rotWithShape="0">
              <a:srgbClr val="000000">
                <a:alpha val="81000"/>
              </a:srgbClr>
            </a:outerShdw>
          </a:effectLst>
        </p:spPr>
        <p:txBody>
          <a:bodyPr vert="horz" wrap="square" anchor="t">
            <a:spAutoFit/>
          </a:bodyPr>
          <a:lstStyle/>
          <a:p>
            <a:pPr eaLnBrk="0" hangingPunct="0"/>
            <a:r>
              <a:rPr lang="zh-CN" altLang="en-US" sz="2400" dirty="0">
                <a:solidFill>
                  <a:srgbClr val="FF0000"/>
                </a:solidFill>
                <a:latin typeface="Comic Sans MS" panose="030F0702030302020204" pitchFamily="2" charset="0"/>
                <a:ea typeface="微软雅黑" panose="020B0503020204020204" pitchFamily="34" charset="-122"/>
              </a:rPr>
              <a:t>int fun(int k) ；/*全局方式*/</a:t>
            </a:r>
          </a:p>
          <a:p>
            <a:pPr eaLnBrk="0" hangingPunct="0"/>
            <a:r>
              <a:rPr lang="zh-CN" altLang="en-US" sz="2400" dirty="0">
                <a:latin typeface="Comic Sans MS" panose="030F0702030302020204" pitchFamily="2" charset="0"/>
                <a:ea typeface="微软雅黑" panose="020B0503020204020204" pitchFamily="34" charset="-122"/>
              </a:rPr>
              <a:t>main()</a:t>
            </a:r>
          </a:p>
          <a:p>
            <a:pPr eaLnBrk="0" hangingPunct="0"/>
            <a:r>
              <a:rPr lang="zh-CN" altLang="en-US" sz="2400" dirty="0">
                <a:latin typeface="Comic Sans MS" panose="030F0702030302020204" pitchFamily="2" charset="0"/>
                <a:ea typeface="微软雅黑" panose="020B0503020204020204" pitchFamily="34" charset="-122"/>
              </a:rPr>
              <a:t>{  int d,value;</a:t>
            </a:r>
          </a:p>
          <a:p>
            <a:pPr eaLnBrk="0" hangingPunct="0"/>
            <a:r>
              <a:rPr lang="zh-CN" altLang="en-US" sz="2400" dirty="0">
                <a:latin typeface="Comic Sans MS" panose="030F0702030302020204" pitchFamily="2" charset="0"/>
                <a:ea typeface="微软雅黑" panose="020B0503020204020204" pitchFamily="34" charset="-122"/>
              </a:rPr>
              <a:t>    .......</a:t>
            </a:r>
          </a:p>
          <a:p>
            <a:pPr eaLnBrk="0" hangingPunct="0"/>
            <a:r>
              <a:rPr lang="zh-CN" altLang="en-US" sz="2400" dirty="0">
                <a:latin typeface="Comic Sans MS" panose="030F0702030302020204" pitchFamily="2" charset="0"/>
                <a:ea typeface="微软雅黑" panose="020B0503020204020204" pitchFamily="34" charset="-122"/>
              </a:rPr>
              <a:t>     } </a:t>
            </a:r>
          </a:p>
          <a:p>
            <a:pPr eaLnBrk="0" hangingPunct="0"/>
            <a:r>
              <a:rPr lang="zh-CN" altLang="en-US" sz="2400" dirty="0">
                <a:latin typeface="Comic Sans MS" panose="030F0702030302020204" pitchFamily="2" charset="0"/>
                <a:ea typeface="微软雅黑" panose="020B0503020204020204" pitchFamily="34" charset="-122"/>
              </a:rPr>
              <a:t>int fun(int k)</a:t>
            </a:r>
          </a:p>
          <a:p>
            <a:pPr eaLnBrk="0" hangingPunct="0"/>
            <a:r>
              <a:rPr lang="zh-CN" altLang="en-US" sz="2400" dirty="0">
                <a:latin typeface="Comic Sans MS" panose="030F0702030302020204" pitchFamily="2" charset="0"/>
                <a:ea typeface="微软雅黑" panose="020B0503020204020204" pitchFamily="34" charset="-122"/>
              </a:rPr>
              <a:t> {   int sum=0,count=0,j,n;</a:t>
            </a:r>
          </a:p>
          <a:p>
            <a:pPr eaLnBrk="0" hangingPunct="0"/>
            <a:r>
              <a:rPr lang="zh-CN" altLang="en-US" sz="2400" dirty="0">
                <a:latin typeface="Comic Sans MS" panose="030F0702030302020204" pitchFamily="2" charset="0"/>
                <a:ea typeface="微软雅黑" panose="020B0503020204020204" pitchFamily="34" charset="-122"/>
              </a:rPr>
              <a:t>     ....... </a:t>
            </a:r>
          </a:p>
          <a:p>
            <a:pPr eaLnBrk="0" hangingPunct="0"/>
            <a:r>
              <a:rPr lang="zh-CN" altLang="en-US" sz="2400" dirty="0">
                <a:latin typeface="Comic Sans MS" panose="030F0702030302020204" pitchFamily="2" charset="0"/>
                <a:ea typeface="微软雅黑" panose="020B0503020204020204" pitchFamily="34" charset="-122"/>
              </a:rPr>
              <a:t>     }</a:t>
            </a:r>
          </a:p>
        </p:txBody>
      </p:sp>
      <p:sp>
        <p:nvSpPr>
          <p:cNvPr id="3" name="标题 2"/>
          <p:cNvSpPr>
            <a:spLocks noGrp="1"/>
          </p:cNvSpPr>
          <p:nvPr>
            <p:ph type="title"/>
          </p:nvPr>
        </p:nvSpPr>
        <p:spPr>
          <a:xfrm>
            <a:off x="685800" y="215265"/>
            <a:ext cx="8153400" cy="990600"/>
          </a:xfrm>
        </p:spPr>
        <p:txBody>
          <a:bodyPr>
            <a:normAutofit/>
          </a:bodyPr>
          <a:lstStyle/>
          <a:p>
            <a:r>
              <a:rPr lang="en-US" altLang="zh-CN" sz="4000" dirty="0">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cs typeface="+mj-cs"/>
                <a:sym typeface="+mn-ea"/>
              </a:rPr>
              <a:t>7.3</a:t>
            </a:r>
            <a:r>
              <a:rPr lang="zh-CN" altLang="en-US" sz="4000" dirty="0">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cs typeface="+mj-cs"/>
                <a:sym typeface="+mn-ea"/>
              </a:rPr>
              <a:t> 函数声明</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8436"/>
                                        </p:tgtEl>
                                        <p:attrNameLst>
                                          <p:attrName>style.visibility</p:attrName>
                                        </p:attrNameLst>
                                      </p:cBhvr>
                                      <p:to>
                                        <p:strVal val="visible"/>
                                      </p:to>
                                    </p:set>
                                    <p:animEffect transition="in" filter="blinds(horizontal)">
                                      <p:cBhvr>
                                        <p:cTn id="7" dur="500"/>
                                        <p:tgtEl>
                                          <p:spTgt spid="1843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8437"/>
                                        </p:tgtEl>
                                        <p:attrNameLst>
                                          <p:attrName>style.visibility</p:attrName>
                                        </p:attrNameLst>
                                      </p:cBhvr>
                                      <p:to>
                                        <p:strVal val="visible"/>
                                      </p:to>
                                    </p:set>
                                    <p:animEffect transition="in" filter="blinds(horizontal)">
                                      <p:cBhvr>
                                        <p:cTn id="12" dur="500"/>
                                        <p:tgtEl>
                                          <p:spTgt spid="184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6" grpId="0" bldLvl="0" animBg="1"/>
      <p:bldP spid="18437" grpId="0" bldLvl="0" animBg="1"/>
    </p:bld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459" name="文本占位符 19458"/>
          <p:cNvSpPr>
            <a:spLocks noGrp="1"/>
          </p:cNvSpPr>
          <p:nvPr>
            <p:ph type="body" idx="1"/>
          </p:nvPr>
        </p:nvSpPr>
        <p:spPr>
          <a:xfrm>
            <a:off x="467544" y="1558290"/>
            <a:ext cx="4248150" cy="4679950"/>
          </a:xfrm>
        </p:spPr>
        <p:txBody>
          <a:bodyPr vert="horz" wrap="square" anchor="t"/>
          <a:lstStyle/>
          <a:p>
            <a:pPr>
              <a:buClr>
                <a:srgbClr val="FF0000"/>
              </a:buClr>
              <a:buFont typeface="Wingdings" panose="05000000000000000000" pitchFamily="2" charset="2"/>
              <a:buChar char="p"/>
            </a:pPr>
            <a:r>
              <a:rPr lang="zh-CN" altLang="en-US" dirty="0">
                <a:latin typeface="Comic Sans MS" panose="030F0702030302020204" pitchFamily="2" charset="0"/>
                <a:ea typeface="微软雅黑" panose="020B0503020204020204" pitchFamily="34" charset="-122"/>
                <a:sym typeface="Arial" panose="020B0604020202020204" pitchFamily="34" charset="0"/>
              </a:rPr>
              <a:t>用户自定义函数声明</a:t>
            </a:r>
          </a:p>
          <a:p>
            <a:pPr lvl="1">
              <a:buClr>
                <a:srgbClr val="FF0000"/>
              </a:buClr>
              <a:buSzPct val="95000"/>
              <a:buFont typeface="Wingdings" panose="05000000000000000000" pitchFamily="2" charset="2"/>
              <a:buChar char="p"/>
            </a:pPr>
            <a:r>
              <a:rPr lang="zh-CN" altLang="en-US" dirty="0">
                <a:latin typeface="Comic Sans MS" panose="030F0702030302020204" pitchFamily="2" charset="0"/>
                <a:ea typeface="微软雅黑" panose="020B0503020204020204" pitchFamily="34" charset="-122"/>
                <a:sym typeface="Arial" panose="020B0604020202020204" pitchFamily="34" charset="0"/>
              </a:rPr>
              <a:t>必须进行函数声明.....</a:t>
            </a:r>
          </a:p>
          <a:p>
            <a:pPr lvl="2">
              <a:buClr>
                <a:srgbClr val="FF0000"/>
              </a:buClr>
              <a:buFont typeface="Comic Sans MS" panose="030F0702030302020204" pitchFamily="2" charset="0"/>
              <a:buChar char="–"/>
            </a:pPr>
            <a:r>
              <a:rPr lang="zh-CN" altLang="en-US" dirty="0">
                <a:latin typeface="Comic Sans MS" panose="030F0702030302020204" pitchFamily="2" charset="0"/>
                <a:ea typeface="微软雅黑" panose="020B0503020204020204" pitchFamily="34" charset="-122"/>
                <a:sym typeface="Arial" panose="020B0604020202020204" pitchFamily="34" charset="0"/>
              </a:rPr>
              <a:t>如果函数定义在源程序中的位置在调用该函数之后</a:t>
            </a:r>
          </a:p>
          <a:p>
            <a:pPr lvl="2">
              <a:buClr>
                <a:srgbClr val="FF0000"/>
              </a:buClr>
              <a:buFont typeface="Comic Sans MS" panose="030F0702030302020204" pitchFamily="2" charset="0"/>
              <a:buChar char="–"/>
            </a:pPr>
            <a:endParaRPr lang="zh-CN" altLang="en-US" sz="2000" dirty="0">
              <a:latin typeface="Comic Sans MS" panose="030F0702030302020204" pitchFamily="2" charset="0"/>
              <a:ea typeface="微软雅黑" panose="020B0503020204020204" pitchFamily="34" charset="-122"/>
              <a:sym typeface="Arial" panose="020B0604020202020204" pitchFamily="34" charset="0"/>
            </a:endParaRPr>
          </a:p>
        </p:txBody>
      </p:sp>
      <p:sp>
        <p:nvSpPr>
          <p:cNvPr id="19460" name="文本框 19459"/>
          <p:cNvSpPr txBox="1"/>
          <p:nvPr/>
        </p:nvSpPr>
        <p:spPr>
          <a:xfrm>
            <a:off x="4788346" y="2137410"/>
            <a:ext cx="4248150" cy="3416320"/>
          </a:xfrm>
          <a:prstGeom prst="rect">
            <a:avLst/>
          </a:prstGeom>
          <a:solidFill>
            <a:schemeClr val="bg1">
              <a:alpha val="100000"/>
            </a:schemeClr>
          </a:solidFill>
          <a:ln w="9525" cap="flat" cmpd="sng">
            <a:solidFill>
              <a:schemeClr val="tx1"/>
            </a:solidFill>
            <a:prstDash val="solid"/>
            <a:bevel/>
            <a:headEnd type="none" w="med" len="med"/>
            <a:tailEnd type="none" w="med" len="med"/>
          </a:ln>
          <a:effectLst>
            <a:outerShdw dist="107763" dir="2699999" algn="ctr" rotWithShape="0">
              <a:srgbClr val="000000">
                <a:alpha val="81000"/>
              </a:srgbClr>
            </a:outerShdw>
          </a:effectLst>
        </p:spPr>
        <p:txBody>
          <a:bodyPr vert="horz" wrap="square" anchor="t">
            <a:spAutoFit/>
          </a:bodyPr>
          <a:lstStyle/>
          <a:p>
            <a:pPr eaLnBrk="0" hangingPunct="0"/>
            <a:r>
              <a:rPr lang="zh-CN" altLang="en-US" sz="2400" dirty="0">
                <a:latin typeface="Comic Sans MS" panose="030F0702030302020204" pitchFamily="2" charset="0"/>
                <a:ea typeface="微软雅黑" panose="020B0503020204020204" pitchFamily="34" charset="-122"/>
              </a:rPr>
              <a:t>#include &lt;stdio.h&gt;</a:t>
            </a:r>
          </a:p>
          <a:p>
            <a:pPr eaLnBrk="0" hangingPunct="0"/>
            <a:r>
              <a:rPr lang="zh-CN" altLang="en-US" sz="2400" dirty="0">
                <a:latin typeface="Comic Sans MS" panose="030F0702030302020204" pitchFamily="2" charset="0"/>
                <a:ea typeface="微软雅黑" panose="020B0503020204020204" pitchFamily="34" charset="-122"/>
              </a:rPr>
              <a:t> void main（）</a:t>
            </a:r>
          </a:p>
          <a:p>
            <a:pPr eaLnBrk="0" hangingPunct="0"/>
            <a:r>
              <a:rPr lang="zh-CN" altLang="en-US" sz="2400" dirty="0">
                <a:latin typeface="Comic Sans MS" panose="030F0702030302020204" pitchFamily="2" charset="0"/>
                <a:ea typeface="微软雅黑" panose="020B0503020204020204" pitchFamily="34" charset="-122"/>
              </a:rPr>
              <a:t> {</a:t>
            </a:r>
          </a:p>
          <a:p>
            <a:pPr eaLnBrk="0" hangingPunct="0"/>
            <a:r>
              <a:rPr lang="zh-CN" altLang="en-US" sz="2400" dirty="0">
                <a:latin typeface="Comic Sans MS" panose="030F0702030302020204" pitchFamily="2" charset="0"/>
                <a:ea typeface="微软雅黑" panose="020B0503020204020204" pitchFamily="34" charset="-122"/>
              </a:rPr>
              <a:t>    </a:t>
            </a:r>
            <a:r>
              <a:rPr lang="zh-CN" altLang="en-US" sz="2400" dirty="0">
                <a:solidFill>
                  <a:srgbClr val="FF0000"/>
                </a:solidFill>
                <a:latin typeface="Comic Sans MS" panose="030F0702030302020204" pitchFamily="2" charset="0"/>
                <a:ea typeface="微软雅黑" panose="020B0503020204020204" pitchFamily="34" charset="-122"/>
              </a:rPr>
              <a:t>int max （int x，int y）；</a:t>
            </a:r>
            <a:r>
              <a:rPr lang="zh-CN" altLang="en-US" sz="2400" dirty="0">
                <a:latin typeface="Comic Sans MS" panose="030F0702030302020204" pitchFamily="2" charset="0"/>
                <a:ea typeface="微软雅黑" panose="020B0503020204020204" pitchFamily="34" charset="-122"/>
              </a:rPr>
              <a:t> </a:t>
            </a:r>
          </a:p>
          <a:p>
            <a:pPr eaLnBrk="0" hangingPunct="0"/>
            <a:r>
              <a:rPr lang="zh-CN" altLang="en-US" sz="2400" dirty="0">
                <a:latin typeface="Comic Sans MS" panose="030F0702030302020204" pitchFamily="2" charset="0"/>
                <a:ea typeface="微软雅黑" panose="020B0503020204020204" pitchFamily="34" charset="-122"/>
              </a:rPr>
              <a:t>    .......  </a:t>
            </a:r>
          </a:p>
          <a:p>
            <a:pPr eaLnBrk="0" hangingPunct="0"/>
            <a:r>
              <a:rPr lang="zh-CN" altLang="en-US" sz="2400" dirty="0">
                <a:latin typeface="Comic Sans MS" panose="030F0702030302020204" pitchFamily="2" charset="0"/>
                <a:ea typeface="微软雅黑" panose="020B0503020204020204" pitchFamily="34" charset="-122"/>
              </a:rPr>
              <a:t>     }</a:t>
            </a:r>
          </a:p>
          <a:p>
            <a:pPr eaLnBrk="0" hangingPunct="0"/>
            <a:r>
              <a:rPr lang="zh-CN" altLang="en-US" sz="2400" dirty="0">
                <a:latin typeface="Comic Sans MS" panose="030F0702030302020204" pitchFamily="2" charset="0"/>
                <a:ea typeface="微软雅黑" panose="020B0503020204020204" pitchFamily="34" charset="-122"/>
              </a:rPr>
              <a:t>int max（</a:t>
            </a:r>
            <a:r>
              <a:rPr lang="zh-CN" altLang="en-US" sz="2400" dirty="0">
                <a:solidFill>
                  <a:srgbClr val="FF0000"/>
                </a:solidFill>
                <a:latin typeface="Comic Sans MS" panose="030F0702030302020204" pitchFamily="2" charset="0"/>
                <a:ea typeface="微软雅黑" panose="020B0503020204020204" pitchFamily="34" charset="-122"/>
              </a:rPr>
              <a:t>int x，int y</a:t>
            </a:r>
            <a:r>
              <a:rPr lang="zh-CN" altLang="en-US" sz="2400" dirty="0">
                <a:latin typeface="Comic Sans MS" panose="030F0702030302020204" pitchFamily="2" charset="0"/>
                <a:ea typeface="微软雅黑" panose="020B0503020204020204" pitchFamily="34" charset="-122"/>
              </a:rPr>
              <a:t>）</a:t>
            </a:r>
          </a:p>
          <a:p>
            <a:pPr eaLnBrk="0" hangingPunct="0"/>
            <a:r>
              <a:rPr lang="zh-CN" altLang="en-US" sz="2400" dirty="0">
                <a:latin typeface="Comic Sans MS" panose="030F0702030302020204" pitchFamily="2" charset="0"/>
                <a:ea typeface="微软雅黑" panose="020B0503020204020204" pitchFamily="34" charset="-122"/>
              </a:rPr>
              <a:t> { ........ </a:t>
            </a:r>
          </a:p>
          <a:p>
            <a:pPr eaLnBrk="0" hangingPunct="0"/>
            <a:r>
              <a:rPr lang="zh-CN" altLang="en-US" sz="2400" dirty="0">
                <a:latin typeface="Comic Sans MS" panose="030F0702030302020204" pitchFamily="2" charset="0"/>
                <a:ea typeface="微软雅黑" panose="020B0503020204020204" pitchFamily="34" charset="-122"/>
              </a:rPr>
              <a:t>       }</a:t>
            </a:r>
          </a:p>
        </p:txBody>
      </p:sp>
      <p:sp>
        <p:nvSpPr>
          <p:cNvPr id="3" name="标题 2"/>
          <p:cNvSpPr>
            <a:spLocks noGrp="1"/>
          </p:cNvSpPr>
          <p:nvPr>
            <p:ph type="title"/>
          </p:nvPr>
        </p:nvSpPr>
        <p:spPr>
          <a:xfrm>
            <a:off x="685800" y="215265"/>
            <a:ext cx="8153400" cy="990600"/>
          </a:xfrm>
        </p:spPr>
        <p:txBody>
          <a:bodyPr>
            <a:normAutofit/>
          </a:bodyPr>
          <a:lstStyle/>
          <a:p>
            <a:r>
              <a:rPr lang="en-US" altLang="zh-CN" sz="4000" dirty="0">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cs typeface="+mj-cs"/>
                <a:sym typeface="+mn-ea"/>
              </a:rPr>
              <a:t>7.3</a:t>
            </a:r>
            <a:r>
              <a:rPr lang="zh-CN" altLang="en-US" sz="4000" dirty="0">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cs typeface="+mj-cs"/>
                <a:sym typeface="+mn-ea"/>
              </a:rPr>
              <a:t> 函数声明</a:t>
            </a:r>
            <a:endParaRPr lang="zh-CN" alt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483" name="文本占位符 20482"/>
          <p:cNvSpPr>
            <a:spLocks noGrp="1"/>
          </p:cNvSpPr>
          <p:nvPr>
            <p:ph type="body" idx="1"/>
          </p:nvPr>
        </p:nvSpPr>
        <p:spPr>
          <a:xfrm>
            <a:off x="251842" y="1533525"/>
            <a:ext cx="4248150" cy="4679950"/>
          </a:xfrm>
        </p:spPr>
        <p:txBody>
          <a:bodyPr vert="horz" wrap="square" anchor="t"/>
          <a:lstStyle/>
          <a:p>
            <a:pPr>
              <a:buClr>
                <a:srgbClr val="FF0000"/>
              </a:buClr>
              <a:buFont typeface="Wingdings" panose="05000000000000000000" pitchFamily="2" charset="2"/>
              <a:buChar char="p"/>
            </a:pPr>
            <a:r>
              <a:rPr lang="zh-CN" altLang="en-US" dirty="0">
                <a:latin typeface="Comic Sans MS" panose="030F0702030302020204" pitchFamily="2" charset="0"/>
                <a:ea typeface="微软雅黑" panose="020B0503020204020204" pitchFamily="34" charset="-122"/>
                <a:sym typeface="Arial" panose="020B0604020202020204" pitchFamily="34" charset="0"/>
              </a:rPr>
              <a:t>用户自定义函数声明</a:t>
            </a:r>
          </a:p>
          <a:p>
            <a:pPr lvl="1">
              <a:buClr>
                <a:srgbClr val="FF0000"/>
              </a:buClr>
              <a:buSzPct val="95000"/>
              <a:buFont typeface="Wingdings" panose="05000000000000000000" pitchFamily="2" charset="2"/>
              <a:buChar char="p"/>
            </a:pPr>
            <a:r>
              <a:rPr lang="zh-CN" altLang="en-US" dirty="0">
                <a:latin typeface="Comic Sans MS" panose="030F0702030302020204" pitchFamily="2" charset="0"/>
                <a:ea typeface="微软雅黑" panose="020B0503020204020204" pitchFamily="34" charset="-122"/>
                <a:sym typeface="Arial" panose="020B0604020202020204" pitchFamily="34" charset="0"/>
              </a:rPr>
              <a:t>必须进行函数声明.....</a:t>
            </a:r>
          </a:p>
          <a:p>
            <a:pPr lvl="2">
              <a:buClr>
                <a:srgbClr val="FF0000"/>
              </a:buClr>
              <a:buFont typeface="Comic Sans MS" panose="030F0702030302020204" pitchFamily="2" charset="0"/>
              <a:buChar char="–"/>
            </a:pPr>
            <a:r>
              <a:rPr lang="zh-CN" altLang="en-US" dirty="0">
                <a:latin typeface="Comic Sans MS" panose="030F0702030302020204" pitchFamily="2" charset="0"/>
                <a:ea typeface="微软雅黑" panose="020B0503020204020204" pitchFamily="34" charset="-122"/>
                <a:sym typeface="Arial" panose="020B0604020202020204" pitchFamily="34" charset="0"/>
              </a:rPr>
              <a:t>如果函数的定义与调用在两个不同的文件中</a:t>
            </a:r>
          </a:p>
          <a:p>
            <a:pPr lvl="3">
              <a:buClr>
                <a:srgbClr val="FF0000"/>
              </a:buClr>
              <a:buFont typeface="Comic Sans MS" panose="030F0702030302020204" pitchFamily="2" charset="0"/>
              <a:buChar char="–"/>
            </a:pPr>
            <a:r>
              <a:rPr lang="zh-CN" altLang="en-US" sz="2400" dirty="0">
                <a:latin typeface="Comic Sans MS" panose="030F0702030302020204" pitchFamily="2" charset="0"/>
                <a:ea typeface="微软雅黑" panose="020B0503020204020204" pitchFamily="34" charset="-122"/>
                <a:sym typeface="Arial" panose="020B0604020202020204" pitchFamily="34" charset="0"/>
              </a:rPr>
              <a:t>不论函数返回值的类型是什么，在调用该函数时都必须给出函数声明</a:t>
            </a:r>
          </a:p>
        </p:txBody>
      </p:sp>
      <p:sp>
        <p:nvSpPr>
          <p:cNvPr id="20484" name="文本框 20483"/>
          <p:cNvSpPr txBox="1"/>
          <p:nvPr/>
        </p:nvSpPr>
        <p:spPr>
          <a:xfrm>
            <a:off x="5491196" y="1638300"/>
            <a:ext cx="3065463" cy="2677656"/>
          </a:xfrm>
          <a:prstGeom prst="rect">
            <a:avLst/>
          </a:prstGeom>
          <a:solidFill>
            <a:schemeClr val="bg1">
              <a:alpha val="100000"/>
            </a:schemeClr>
          </a:solidFill>
          <a:ln w="9525" cap="flat" cmpd="sng">
            <a:solidFill>
              <a:schemeClr val="tx1"/>
            </a:solidFill>
            <a:prstDash val="solid"/>
            <a:bevel/>
            <a:headEnd type="none" w="med" len="med"/>
            <a:tailEnd type="none" w="med" len="med"/>
          </a:ln>
          <a:effectLst>
            <a:outerShdw dist="107763" dir="2699999" algn="ctr" rotWithShape="0">
              <a:srgbClr val="000000">
                <a:alpha val="81000"/>
              </a:srgbClr>
            </a:outerShdw>
          </a:effectLst>
        </p:spPr>
        <p:txBody>
          <a:bodyPr vert="horz" wrap="square" anchor="t">
            <a:spAutoFit/>
          </a:bodyPr>
          <a:lstStyle/>
          <a:p>
            <a:pPr eaLnBrk="0" hangingPunct="0"/>
            <a:r>
              <a:rPr lang="zh-CN" altLang="en-US" sz="2400" dirty="0">
                <a:latin typeface="Comic Sans MS" panose="030F0702030302020204" pitchFamily="2" charset="0"/>
                <a:ea typeface="微软雅黑" panose="020B0503020204020204" pitchFamily="34" charset="-122"/>
                <a:sym typeface="Arial" panose="020B0604020202020204" pitchFamily="34" charset="0"/>
              </a:rPr>
              <a:t>文件f1.c：</a:t>
            </a:r>
          </a:p>
          <a:p>
            <a:pPr eaLnBrk="0" hangingPunct="0"/>
            <a:r>
              <a:rPr lang="zh-CN" altLang="en-US" sz="2400" dirty="0">
                <a:solidFill>
                  <a:srgbClr val="FF0000"/>
                </a:solidFill>
                <a:latin typeface="Comic Sans MS" panose="030F0702030302020204" pitchFamily="2" charset="0"/>
                <a:ea typeface="微软雅黑" panose="020B0503020204020204" pitchFamily="34" charset="-122"/>
                <a:sym typeface="Arial" panose="020B0604020202020204" pitchFamily="34" charset="0"/>
              </a:rPr>
              <a:t>extern void PrintHello();</a:t>
            </a:r>
          </a:p>
          <a:p>
            <a:pPr eaLnBrk="0" hangingPunct="0"/>
            <a:r>
              <a:rPr lang="zh-CN" altLang="en-US" sz="2400" dirty="0">
                <a:latin typeface="Comic Sans MS" panose="030F0702030302020204" pitchFamily="2" charset="0"/>
                <a:ea typeface="微软雅黑" panose="020B0503020204020204" pitchFamily="34" charset="-122"/>
                <a:sym typeface="Arial" panose="020B0604020202020204" pitchFamily="34" charset="0"/>
              </a:rPr>
              <a:t>main()</a:t>
            </a:r>
          </a:p>
          <a:p>
            <a:pPr eaLnBrk="0" hangingPunct="0"/>
            <a:r>
              <a:rPr lang="zh-CN" altLang="en-US" sz="2400" dirty="0">
                <a:latin typeface="Comic Sans MS" panose="030F0702030302020204" pitchFamily="2" charset="0"/>
                <a:ea typeface="微软雅黑" panose="020B0503020204020204" pitchFamily="34" charset="-122"/>
                <a:sym typeface="Arial" panose="020B0604020202020204" pitchFamily="34" charset="0"/>
              </a:rPr>
              <a:t>{</a:t>
            </a:r>
          </a:p>
          <a:p>
            <a:pPr eaLnBrk="0" hangingPunct="0"/>
            <a:r>
              <a:rPr lang="zh-CN" altLang="en-US" sz="2400" dirty="0">
                <a:latin typeface="Comic Sans MS" panose="030F0702030302020204" pitchFamily="2" charset="0"/>
                <a:ea typeface="微软雅黑" panose="020B0503020204020204" pitchFamily="34" charset="-122"/>
                <a:sym typeface="Arial" panose="020B0604020202020204" pitchFamily="34" charset="0"/>
              </a:rPr>
              <a:t>   PrintHello ();</a:t>
            </a:r>
          </a:p>
          <a:p>
            <a:pPr eaLnBrk="0" hangingPunct="0"/>
            <a:r>
              <a:rPr lang="zh-CN" altLang="en-US" sz="2400" dirty="0">
                <a:latin typeface="Comic Sans MS" panose="030F0702030302020204" pitchFamily="2" charset="0"/>
                <a:ea typeface="微软雅黑" panose="020B0503020204020204" pitchFamily="34" charset="-122"/>
                <a:sym typeface="Arial" panose="020B0604020202020204" pitchFamily="34" charset="0"/>
              </a:rPr>
              <a:t>    }</a:t>
            </a:r>
          </a:p>
        </p:txBody>
      </p:sp>
      <p:sp>
        <p:nvSpPr>
          <p:cNvPr id="20485" name="文本框 20484"/>
          <p:cNvSpPr txBox="1"/>
          <p:nvPr/>
        </p:nvSpPr>
        <p:spPr>
          <a:xfrm>
            <a:off x="5491197" y="4437112"/>
            <a:ext cx="3065463" cy="1938992"/>
          </a:xfrm>
          <a:prstGeom prst="rect">
            <a:avLst/>
          </a:prstGeom>
          <a:solidFill>
            <a:schemeClr val="bg1">
              <a:alpha val="100000"/>
            </a:schemeClr>
          </a:solidFill>
          <a:ln w="9525" cap="flat" cmpd="sng">
            <a:solidFill>
              <a:schemeClr val="tx1"/>
            </a:solidFill>
            <a:prstDash val="solid"/>
            <a:miter/>
            <a:headEnd type="none" w="med" len="med"/>
            <a:tailEnd type="none" w="med" len="med"/>
          </a:ln>
          <a:effectLst>
            <a:outerShdw dist="107763" dir="2699999" algn="ctr" rotWithShape="0">
              <a:srgbClr val="000000">
                <a:alpha val="81000"/>
              </a:srgbClr>
            </a:outerShdw>
          </a:effectLst>
        </p:spPr>
        <p:txBody>
          <a:bodyPr vert="horz" wrap="square" anchor="t">
            <a:spAutoFit/>
          </a:bodyPr>
          <a:lstStyle/>
          <a:p>
            <a:pPr eaLnBrk="0" hangingPunct="0"/>
            <a:r>
              <a:rPr lang="zh-CN" altLang="en-US" sz="2400" dirty="0">
                <a:latin typeface="Comic Sans MS" panose="030F0702030302020204" pitchFamily="2" charset="0"/>
                <a:ea typeface="微软雅黑" panose="020B0503020204020204" pitchFamily="34" charset="-122"/>
                <a:sym typeface="Arial" panose="020B0604020202020204" pitchFamily="34" charset="0"/>
              </a:rPr>
              <a:t>文件f2.c：</a:t>
            </a:r>
          </a:p>
          <a:p>
            <a:pPr eaLnBrk="0" hangingPunct="0"/>
            <a:r>
              <a:rPr lang="zh-CN" altLang="en-US" sz="2400" dirty="0">
                <a:latin typeface="Comic Sans MS" panose="030F0702030302020204" pitchFamily="2" charset="0"/>
                <a:ea typeface="微软雅黑" panose="020B0503020204020204" pitchFamily="34" charset="-122"/>
                <a:sym typeface="Arial" panose="020B0604020202020204" pitchFamily="34" charset="0"/>
              </a:rPr>
              <a:t>void PrintHello ()</a:t>
            </a:r>
          </a:p>
          <a:p>
            <a:pPr eaLnBrk="0" hangingPunct="0"/>
            <a:r>
              <a:rPr lang="zh-CN" altLang="en-US" sz="2400" dirty="0">
                <a:latin typeface="Comic Sans MS" panose="030F0702030302020204" pitchFamily="2" charset="0"/>
                <a:ea typeface="微软雅黑" panose="020B0503020204020204" pitchFamily="34" charset="-122"/>
                <a:sym typeface="Arial" panose="020B0604020202020204" pitchFamily="34" charset="0"/>
              </a:rPr>
              <a:t>{</a:t>
            </a:r>
          </a:p>
          <a:p>
            <a:pPr eaLnBrk="0" hangingPunct="0"/>
            <a:r>
              <a:rPr lang="zh-CN" altLang="en-US" sz="2400" dirty="0">
                <a:latin typeface="Comic Sans MS" panose="030F0702030302020204" pitchFamily="2" charset="0"/>
                <a:ea typeface="微软雅黑" panose="020B0503020204020204" pitchFamily="34" charset="-122"/>
                <a:sym typeface="Arial" panose="020B0604020202020204" pitchFamily="34" charset="0"/>
              </a:rPr>
              <a:t>   printf("Hello!\n");</a:t>
            </a:r>
          </a:p>
          <a:p>
            <a:pPr eaLnBrk="0" hangingPunct="0"/>
            <a:r>
              <a:rPr lang="zh-CN" altLang="en-US" sz="2400" dirty="0">
                <a:latin typeface="Comic Sans MS" panose="030F0702030302020204" pitchFamily="2" charset="0"/>
                <a:ea typeface="微软雅黑" panose="020B0503020204020204" pitchFamily="34" charset="-122"/>
                <a:sym typeface="Arial" panose="020B0604020202020204" pitchFamily="34" charset="0"/>
              </a:rPr>
              <a:t>}</a:t>
            </a:r>
          </a:p>
        </p:txBody>
      </p:sp>
      <p:sp>
        <p:nvSpPr>
          <p:cNvPr id="3" name="标题 2"/>
          <p:cNvSpPr>
            <a:spLocks noGrp="1"/>
          </p:cNvSpPr>
          <p:nvPr>
            <p:ph type="title"/>
          </p:nvPr>
        </p:nvSpPr>
        <p:spPr>
          <a:xfrm>
            <a:off x="685800" y="215265"/>
            <a:ext cx="8153400" cy="990600"/>
          </a:xfrm>
        </p:spPr>
        <p:txBody>
          <a:bodyPr>
            <a:normAutofit/>
          </a:bodyPr>
          <a:lstStyle/>
          <a:p>
            <a:r>
              <a:rPr lang="en-US" altLang="zh-CN" sz="4000" dirty="0">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cs typeface="+mj-cs"/>
                <a:sym typeface="+mn-ea"/>
              </a:rPr>
              <a:t>7.3</a:t>
            </a:r>
            <a:r>
              <a:rPr lang="zh-CN" altLang="en-US" sz="4000" dirty="0">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cs typeface="+mj-cs"/>
                <a:sym typeface="+mn-ea"/>
              </a:rPr>
              <a:t> 函数声明</a:t>
            </a:r>
            <a:endParaRPr lang="zh-CN" alt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标题 2"/>
          <p:cNvSpPr>
            <a:spLocks noGrp="1"/>
          </p:cNvSpPr>
          <p:nvPr>
            <p:ph type="title"/>
          </p:nvPr>
        </p:nvSpPr>
        <p:spPr>
          <a:xfrm>
            <a:off x="323528" y="44624"/>
            <a:ext cx="8153400" cy="566102"/>
          </a:xfrm>
        </p:spPr>
        <p:txBody>
          <a:bodyPr>
            <a:normAutofit fontScale="90000"/>
          </a:bodyPr>
          <a:lstStyle/>
          <a:p>
            <a:r>
              <a:rPr lang="en-US" altLang="zh-CN" sz="4000" dirty="0">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cs typeface="+mj-cs"/>
                <a:sym typeface="+mn-ea"/>
              </a:rPr>
              <a:t>7.3</a:t>
            </a:r>
            <a:r>
              <a:rPr lang="zh-CN" altLang="en-US" sz="4000" dirty="0">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cs typeface="+mj-cs"/>
                <a:sym typeface="+mn-ea"/>
              </a:rPr>
              <a:t> 函数声明</a:t>
            </a:r>
            <a:endParaRPr lang="zh-CN" altLang="en-US" dirty="0"/>
          </a:p>
        </p:txBody>
      </p:sp>
      <p:sp>
        <p:nvSpPr>
          <p:cNvPr id="24579" name="文本占位符 24578"/>
          <p:cNvSpPr>
            <a:spLocks noGrp="1"/>
          </p:cNvSpPr>
          <p:nvPr>
            <p:ph type="body" idx="1"/>
          </p:nvPr>
        </p:nvSpPr>
        <p:spPr>
          <a:xfrm>
            <a:off x="685800" y="1630045"/>
            <a:ext cx="7343775" cy="4679950"/>
          </a:xfrm>
        </p:spPr>
        <p:txBody>
          <a:bodyPr vert="horz" wrap="square" anchor="t">
            <a:normAutofit/>
          </a:bodyPr>
          <a:lstStyle/>
          <a:p>
            <a:pPr>
              <a:buClr>
                <a:srgbClr val="FF0000"/>
              </a:buClr>
              <a:buFont typeface="Wingdings" panose="05000000000000000000" pitchFamily="2" charset="2"/>
              <a:buChar char="p"/>
            </a:pPr>
            <a:r>
              <a:rPr lang="zh-CN" altLang="en-US" dirty="0">
                <a:latin typeface="Comic Sans MS" panose="030F0702030302020204" pitchFamily="2" charset="0"/>
                <a:ea typeface="微软雅黑" panose="020B0503020204020204" pitchFamily="34" charset="-122"/>
                <a:sym typeface="Arial" panose="020B0604020202020204" pitchFamily="34" charset="0"/>
              </a:rPr>
              <a:t>用户自定义函数声明</a:t>
            </a:r>
          </a:p>
          <a:p>
            <a:pPr lvl="1">
              <a:buClr>
                <a:srgbClr val="FF0000"/>
              </a:buClr>
              <a:buSzPct val="95000"/>
              <a:buFont typeface="Wingdings" panose="05000000000000000000" pitchFamily="2" charset="2"/>
              <a:buChar char="n"/>
            </a:pPr>
            <a:r>
              <a:rPr lang="zh-CN" altLang="en-US" dirty="0">
                <a:latin typeface="微软雅黑" panose="020B0503020204020204" pitchFamily="34" charset="-122"/>
                <a:ea typeface="微软雅黑" panose="020B0503020204020204" pitchFamily="34" charset="-122"/>
                <a:sym typeface="Arial" panose="020B0604020202020204" pitchFamily="34" charset="0"/>
              </a:rPr>
              <a:t>可以省略函数声明......</a:t>
            </a:r>
          </a:p>
          <a:p>
            <a:pPr lvl="2">
              <a:buClr>
                <a:srgbClr val="FF0000"/>
              </a:buClr>
              <a:buFont typeface="Comic Sans MS" panose="030F0702030302020204" pitchFamily="2" charset="0"/>
              <a:buChar char="–"/>
            </a:pPr>
            <a:r>
              <a:rPr lang="zh-CN" altLang="en-US" dirty="0">
                <a:latin typeface="Comic Sans MS" panose="030F0702030302020204" pitchFamily="2" charset="0"/>
                <a:ea typeface="微软雅黑" panose="020B0503020204020204" pitchFamily="34" charset="-122"/>
                <a:sym typeface="Arial" panose="020B0604020202020204" pitchFamily="34" charset="0"/>
              </a:rPr>
              <a:t>被调函数以全局声明方式</a:t>
            </a:r>
          </a:p>
          <a:p>
            <a:pPr lvl="3">
              <a:buClr>
                <a:srgbClr val="FF0000"/>
              </a:buClr>
              <a:buFont typeface="Comic Sans MS" panose="030F0702030302020204" pitchFamily="2" charset="0"/>
              <a:buChar char="»"/>
            </a:pPr>
            <a:endParaRPr lang="zh-CN" altLang="en-US" dirty="0">
              <a:latin typeface="Comic Sans MS" panose="030F0702030302020204" pitchFamily="2" charset="0"/>
              <a:ea typeface="微软雅黑" panose="020B0503020204020204" pitchFamily="34" charset="-122"/>
              <a:sym typeface="Arial" panose="020B0604020202020204" pitchFamily="34" charset="0"/>
            </a:endParaRPr>
          </a:p>
        </p:txBody>
      </p:sp>
      <p:sp>
        <p:nvSpPr>
          <p:cNvPr id="24580" name="文本框 24579"/>
          <p:cNvSpPr txBox="1"/>
          <p:nvPr/>
        </p:nvSpPr>
        <p:spPr>
          <a:xfrm>
            <a:off x="323528" y="-27384"/>
            <a:ext cx="4953000" cy="6706772"/>
          </a:xfrm>
          <a:prstGeom prst="rect">
            <a:avLst/>
          </a:prstGeom>
          <a:solidFill>
            <a:schemeClr val="bg1">
              <a:alpha val="100000"/>
            </a:schemeClr>
          </a:solidFill>
          <a:ln w="9525" cap="flat" cmpd="sng">
            <a:solidFill>
              <a:schemeClr val="tx1"/>
            </a:solidFill>
            <a:prstDash val="solid"/>
            <a:bevel/>
            <a:headEnd type="none" w="med" len="med"/>
            <a:tailEnd type="none" w="med" len="med"/>
          </a:ln>
          <a:effectLst>
            <a:outerShdw dist="107763" dir="2699999" algn="ctr" rotWithShape="0">
              <a:srgbClr val="000000">
                <a:alpha val="81000"/>
              </a:srgbClr>
            </a:outerShdw>
          </a:effectLst>
        </p:spPr>
        <p:txBody>
          <a:bodyPr vert="horz" wrap="square" anchor="t">
            <a:spAutoFit/>
          </a:bodyPr>
          <a:lstStyle/>
          <a:p>
            <a:pPr eaLnBrk="0" hangingPunct="0">
              <a:lnSpc>
                <a:spcPct val="120000"/>
              </a:lnSpc>
            </a:pPr>
            <a:r>
              <a:rPr lang="zh-CN" altLang="en-US" sz="2400" dirty="0">
                <a:solidFill>
                  <a:srgbClr val="FF0000"/>
                </a:solidFill>
                <a:latin typeface="Comic Sans MS" panose="030F0702030302020204" pitchFamily="2" charset="0"/>
                <a:ea typeface="微软雅黑" panose="020B0503020204020204" pitchFamily="34" charset="-122"/>
              </a:rPr>
              <a:t>#include &lt;stdio.h&gt;</a:t>
            </a:r>
          </a:p>
          <a:p>
            <a:pPr eaLnBrk="0" hangingPunct="0">
              <a:lnSpc>
                <a:spcPct val="120000"/>
              </a:lnSpc>
            </a:pPr>
            <a:r>
              <a:rPr lang="zh-CN" altLang="en-US" sz="2400" dirty="0">
                <a:solidFill>
                  <a:srgbClr val="FF0000"/>
                </a:solidFill>
                <a:latin typeface="Comic Sans MS" panose="030F0702030302020204" pitchFamily="2" charset="0"/>
                <a:ea typeface="微软雅黑" panose="020B0503020204020204" pitchFamily="34" charset="-122"/>
              </a:rPr>
              <a:t>int power(int m,int n);</a:t>
            </a:r>
          </a:p>
          <a:p>
            <a:pPr eaLnBrk="0" hangingPunct="0">
              <a:lnSpc>
                <a:spcPct val="120000"/>
              </a:lnSpc>
            </a:pPr>
            <a:r>
              <a:rPr lang="zh-CN" altLang="en-US" sz="2400" dirty="0">
                <a:solidFill>
                  <a:srgbClr val="FF0000"/>
                </a:solidFill>
                <a:latin typeface="Comic Sans MS" panose="030F0702030302020204" pitchFamily="2" charset="0"/>
                <a:ea typeface="微软雅黑" panose="020B0503020204020204" pitchFamily="34" charset="-122"/>
              </a:rPr>
              <a:t>void Myfun1();</a:t>
            </a:r>
          </a:p>
          <a:p>
            <a:pPr eaLnBrk="0" hangingPunct="0">
              <a:lnSpc>
                <a:spcPct val="120000"/>
              </a:lnSpc>
            </a:pPr>
            <a:r>
              <a:rPr lang="zh-CN" altLang="en-US" sz="2400" dirty="0">
                <a:solidFill>
                  <a:srgbClr val="FF0000"/>
                </a:solidFill>
                <a:latin typeface="Comic Sans MS" panose="030F0702030302020204" pitchFamily="2" charset="0"/>
                <a:ea typeface="微软雅黑" panose="020B0503020204020204" pitchFamily="34" charset="-122"/>
              </a:rPr>
              <a:t>long Myfun2(int a);</a:t>
            </a:r>
          </a:p>
          <a:p>
            <a:pPr eaLnBrk="0" hangingPunct="0">
              <a:lnSpc>
                <a:spcPct val="120000"/>
              </a:lnSpc>
            </a:pPr>
            <a:r>
              <a:rPr lang="zh-CN" altLang="en-US" sz="2400" dirty="0">
                <a:latin typeface="Comic Sans MS" panose="030F0702030302020204" pitchFamily="2" charset="0"/>
                <a:ea typeface="微软雅黑" panose="020B0503020204020204" pitchFamily="34" charset="-122"/>
              </a:rPr>
              <a:t>main()</a:t>
            </a:r>
          </a:p>
          <a:p>
            <a:pPr eaLnBrk="0" hangingPunct="0">
              <a:lnSpc>
                <a:spcPct val="120000"/>
              </a:lnSpc>
            </a:pPr>
            <a:r>
              <a:rPr lang="zh-CN" altLang="en-US" sz="2400" dirty="0">
                <a:latin typeface="Comic Sans MS" panose="030F0702030302020204" pitchFamily="2" charset="0"/>
                <a:ea typeface="微软雅黑" panose="020B0503020204020204" pitchFamily="34" charset="-122"/>
              </a:rPr>
              <a:t>{</a:t>
            </a:r>
          </a:p>
          <a:p>
            <a:pPr eaLnBrk="0" hangingPunct="0">
              <a:lnSpc>
                <a:spcPct val="120000"/>
              </a:lnSpc>
            </a:pPr>
            <a:r>
              <a:rPr lang="zh-CN" altLang="en-US" sz="2400" dirty="0">
                <a:latin typeface="Comic Sans MS" panose="030F0702030302020204" pitchFamily="2" charset="0"/>
                <a:ea typeface="微软雅黑" panose="020B0503020204020204" pitchFamily="34" charset="-122"/>
              </a:rPr>
              <a:t>  ……  }</a:t>
            </a:r>
          </a:p>
          <a:p>
            <a:pPr eaLnBrk="0" hangingPunct="0">
              <a:lnSpc>
                <a:spcPct val="120000"/>
              </a:lnSpc>
            </a:pPr>
            <a:r>
              <a:rPr lang="zh-CN" altLang="en-US" sz="2400" dirty="0">
                <a:latin typeface="Comic Sans MS" panose="030F0702030302020204" pitchFamily="2" charset="0"/>
                <a:ea typeface="微软雅黑" panose="020B0503020204020204" pitchFamily="34" charset="-122"/>
              </a:rPr>
              <a:t>void Myfun1()</a:t>
            </a:r>
          </a:p>
          <a:p>
            <a:pPr eaLnBrk="0" hangingPunct="0">
              <a:lnSpc>
                <a:spcPct val="120000"/>
              </a:lnSpc>
            </a:pPr>
            <a:r>
              <a:rPr lang="zh-CN" altLang="en-US" sz="2400" dirty="0">
                <a:latin typeface="Comic Sans MS" panose="030F0702030302020204" pitchFamily="2" charset="0"/>
                <a:ea typeface="微软雅黑" panose="020B0503020204020204" pitchFamily="34" charset="-122"/>
              </a:rPr>
              <a:t>{</a:t>
            </a:r>
          </a:p>
          <a:p>
            <a:pPr eaLnBrk="0" hangingPunct="0">
              <a:lnSpc>
                <a:spcPct val="120000"/>
              </a:lnSpc>
            </a:pPr>
            <a:r>
              <a:rPr lang="zh-CN" altLang="en-US" sz="2400" dirty="0">
                <a:latin typeface="Comic Sans MS" panose="030F0702030302020204" pitchFamily="2" charset="0"/>
                <a:ea typeface="微软雅黑" panose="020B0503020204020204" pitchFamily="34" charset="-122"/>
              </a:rPr>
              <a:t>  ……    }</a:t>
            </a:r>
          </a:p>
          <a:p>
            <a:pPr eaLnBrk="0" hangingPunct="0">
              <a:lnSpc>
                <a:spcPct val="120000"/>
              </a:lnSpc>
            </a:pPr>
            <a:r>
              <a:rPr lang="zh-CN" altLang="en-US" sz="2400" dirty="0">
                <a:latin typeface="Comic Sans MS" panose="030F0702030302020204" pitchFamily="2" charset="0"/>
                <a:ea typeface="微软雅黑" panose="020B0503020204020204" pitchFamily="34" charset="-122"/>
              </a:rPr>
              <a:t>long Myfun2(int a)</a:t>
            </a:r>
          </a:p>
          <a:p>
            <a:pPr eaLnBrk="0" hangingPunct="0">
              <a:lnSpc>
                <a:spcPct val="120000"/>
              </a:lnSpc>
            </a:pPr>
            <a:r>
              <a:rPr lang="zh-CN" altLang="en-US" sz="2400" dirty="0">
                <a:latin typeface="Comic Sans MS" panose="030F0702030302020204" pitchFamily="2" charset="0"/>
                <a:ea typeface="微软雅黑" panose="020B0503020204020204" pitchFamily="34" charset="-122"/>
              </a:rPr>
              <a:t>{</a:t>
            </a:r>
          </a:p>
          <a:p>
            <a:pPr eaLnBrk="0" hangingPunct="0">
              <a:lnSpc>
                <a:spcPct val="120000"/>
              </a:lnSpc>
            </a:pPr>
            <a:r>
              <a:rPr lang="zh-CN" altLang="en-US" sz="2400" dirty="0">
                <a:latin typeface="Comic Sans MS" panose="030F0702030302020204" pitchFamily="2" charset="0"/>
                <a:ea typeface="微软雅黑" panose="020B0503020204020204" pitchFamily="34" charset="-122"/>
              </a:rPr>
              <a:t>  ……    }</a:t>
            </a:r>
          </a:p>
          <a:p>
            <a:pPr eaLnBrk="0" hangingPunct="0">
              <a:lnSpc>
                <a:spcPct val="120000"/>
              </a:lnSpc>
            </a:pPr>
            <a:r>
              <a:rPr lang="zh-CN" altLang="en-US" sz="2400" dirty="0">
                <a:latin typeface="Comic Sans MS" panose="030F0702030302020204" pitchFamily="2" charset="0"/>
                <a:ea typeface="微软雅黑" panose="020B0503020204020204" pitchFamily="34" charset="-122"/>
              </a:rPr>
              <a:t>int power(int m,int n)</a:t>
            </a:r>
          </a:p>
          <a:p>
            <a:pPr eaLnBrk="0" hangingPunct="0">
              <a:lnSpc>
                <a:spcPct val="120000"/>
              </a:lnSpc>
            </a:pPr>
            <a:r>
              <a:rPr lang="zh-CN" altLang="en-US" sz="2400" dirty="0">
                <a:latin typeface="Comic Sans MS" panose="030F0702030302020204" pitchFamily="2" charset="0"/>
                <a:ea typeface="微软雅黑" panose="020B0503020204020204" pitchFamily="34" charset="-122"/>
              </a:rPr>
              <a:t>{  ……    }</a:t>
            </a:r>
          </a:p>
        </p:txBody>
      </p:sp>
      <p:sp>
        <p:nvSpPr>
          <p:cNvPr id="24581" name="线形标注 1 24580"/>
          <p:cNvSpPr/>
          <p:nvPr/>
        </p:nvSpPr>
        <p:spPr>
          <a:xfrm>
            <a:off x="4565650" y="1576070"/>
            <a:ext cx="4470846" cy="2677656"/>
          </a:xfrm>
          <a:prstGeom prst="borderCallout1">
            <a:avLst>
              <a:gd name="adj1" fmla="val -3185"/>
              <a:gd name="adj2" fmla="val 97065"/>
              <a:gd name="adj3" fmla="val -3185"/>
              <a:gd name="adj4" fmla="val -13412"/>
            </a:avLst>
          </a:prstGeom>
          <a:solidFill>
            <a:schemeClr val="bg1">
              <a:alpha val="100000"/>
            </a:schemeClr>
          </a:solidFill>
          <a:ln w="9525" cap="flat" cmpd="sng">
            <a:solidFill>
              <a:srgbClr val="FF0000"/>
            </a:solidFill>
            <a:prstDash val="lgDashDotDot"/>
            <a:bevel/>
            <a:headEnd type="none" w="med" len="med"/>
            <a:tailEnd type="none" w="med" len="med"/>
          </a:ln>
          <a:effectLst>
            <a:outerShdw dist="107763" dir="2699999" algn="ctr" rotWithShape="0">
              <a:srgbClr val="000000">
                <a:alpha val="81000"/>
              </a:srgbClr>
            </a:outerShdw>
          </a:effectLst>
        </p:spPr>
        <p:txBody>
          <a:bodyPr vert="horz" wrap="square" anchor="t">
            <a:spAutoFit/>
          </a:bodyPr>
          <a:lstStyle/>
          <a:p>
            <a:r>
              <a:rPr lang="en-US" altLang="zh-CN" sz="2400" dirty="0">
                <a:latin typeface="Comic Sans MS" panose="030F0702030302020204" pitchFamily="2" charset="0"/>
                <a:ea typeface="微软雅黑" panose="020B0503020204020204" pitchFamily="34" charset="-122"/>
              </a:rPr>
              <a:t>int power(int </a:t>
            </a:r>
            <a:r>
              <a:rPr lang="en-US" altLang="zh-CN" sz="2400" dirty="0" err="1">
                <a:latin typeface="Comic Sans MS" panose="030F0702030302020204" pitchFamily="2" charset="0"/>
                <a:ea typeface="微软雅黑" panose="020B0503020204020204" pitchFamily="34" charset="-122"/>
              </a:rPr>
              <a:t>m,int</a:t>
            </a:r>
            <a:r>
              <a:rPr lang="en-US" altLang="zh-CN" sz="2400" dirty="0">
                <a:latin typeface="Comic Sans MS" panose="030F0702030302020204" pitchFamily="2" charset="0"/>
                <a:ea typeface="微软雅黑" panose="020B0503020204020204" pitchFamily="34" charset="-122"/>
              </a:rPr>
              <a:t> n);</a:t>
            </a:r>
          </a:p>
          <a:p>
            <a:r>
              <a:rPr lang="en-US" altLang="zh-CN" sz="2400" dirty="0">
                <a:latin typeface="Comic Sans MS" panose="030F0702030302020204" pitchFamily="2" charset="0"/>
                <a:ea typeface="微软雅黑" panose="020B0503020204020204" pitchFamily="34" charset="-122"/>
              </a:rPr>
              <a:t>void Myfun1();</a:t>
            </a:r>
          </a:p>
          <a:p>
            <a:r>
              <a:rPr lang="en-US" altLang="zh-CN" sz="2400" dirty="0">
                <a:latin typeface="Comic Sans MS" panose="030F0702030302020204" pitchFamily="2" charset="0"/>
                <a:ea typeface="微软雅黑" panose="020B0503020204020204" pitchFamily="34" charset="-122"/>
              </a:rPr>
              <a:t>long Myfun2(int a);</a:t>
            </a:r>
          </a:p>
          <a:p>
            <a:r>
              <a:rPr lang="zh-CN" altLang="en-US" sz="2400" dirty="0">
                <a:latin typeface="Comic Sans MS" panose="030F0702030302020204" pitchFamily="2" charset="0"/>
                <a:ea typeface="微软雅黑" panose="020B0503020204020204" pitchFamily="34" charset="-122"/>
              </a:rPr>
              <a:t>作为全局声明语句，出现在整个</a:t>
            </a:r>
            <a:r>
              <a:rPr lang="en-US" altLang="zh-CN" sz="2400" dirty="0">
                <a:latin typeface="Comic Sans MS" panose="030F0702030302020204" pitchFamily="2" charset="0"/>
                <a:ea typeface="微软雅黑" panose="020B0503020204020204" pitchFamily="34" charset="-122"/>
              </a:rPr>
              <a:t>c</a:t>
            </a:r>
            <a:r>
              <a:rPr lang="zh-CN" altLang="en-US" sz="2400" dirty="0">
                <a:latin typeface="Comic Sans MS" panose="030F0702030302020204" pitchFamily="2" charset="0"/>
                <a:ea typeface="微软雅黑" panose="020B0503020204020204" pitchFamily="34" charset="-122"/>
              </a:rPr>
              <a:t>文件的最前面。</a:t>
            </a:r>
          </a:p>
          <a:p>
            <a:r>
              <a:rPr lang="zh-CN" altLang="en-US" sz="2400" dirty="0">
                <a:latin typeface="Comic Sans MS" panose="030F0702030302020204" pitchFamily="2" charset="0"/>
                <a:ea typeface="微软雅黑" panose="020B0503020204020204" pitchFamily="34" charset="-122"/>
              </a:rPr>
              <a:t> </a:t>
            </a:r>
            <a:r>
              <a:rPr lang="en-US" altLang="zh-CN" sz="2400" dirty="0">
                <a:latin typeface="Comic Sans MS" panose="030F0702030302020204" pitchFamily="2" charset="0"/>
                <a:ea typeface="微软雅黑" panose="020B0503020204020204" pitchFamily="34" charset="-122"/>
              </a:rPr>
              <a:t>main</a:t>
            </a:r>
            <a:r>
              <a:rPr lang="zh-CN" altLang="en-US" sz="2400" dirty="0">
                <a:latin typeface="Comic Sans MS" panose="030F0702030302020204" pitchFamily="2" charset="0"/>
                <a:ea typeface="微软雅黑" panose="020B0503020204020204" pitchFamily="34" charset="-122"/>
              </a:rPr>
              <a:t>（）中不必再声明所调用的函数类型。</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4580"/>
                                        </p:tgtEl>
                                        <p:attrNameLst>
                                          <p:attrName>style.visibility</p:attrName>
                                        </p:attrNameLst>
                                      </p:cBhvr>
                                      <p:to>
                                        <p:strVal val="visible"/>
                                      </p:to>
                                    </p:set>
                                    <p:animEffect transition="in" filter="dissolve">
                                      <p:cBhvr>
                                        <p:cTn id="7" dur="500"/>
                                        <p:tgtEl>
                                          <p:spTgt spid="2458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4581"/>
                                        </p:tgtEl>
                                        <p:attrNameLst>
                                          <p:attrName>style.visibility</p:attrName>
                                        </p:attrNameLst>
                                      </p:cBhvr>
                                      <p:to>
                                        <p:strVal val="visible"/>
                                      </p:to>
                                    </p:set>
                                    <p:animEffect transition="in" filter="blinds(horizontal)">
                                      <p:cBhvr>
                                        <p:cTn id="12" dur="500"/>
                                        <p:tgtEl>
                                          <p:spTgt spid="245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80" grpId="0" bldLvl="0" animBg="1"/>
      <p:bldP spid="24581" grpId="0" bldLvl="0" animBg="1"/>
    </p:bldLst>
  </p:timing>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5603" name="文本占位符 25602"/>
          <p:cNvSpPr>
            <a:spLocks noGrp="1"/>
          </p:cNvSpPr>
          <p:nvPr>
            <p:ph type="body" idx="1"/>
          </p:nvPr>
        </p:nvSpPr>
        <p:spPr>
          <a:xfrm>
            <a:off x="685800" y="1701800"/>
            <a:ext cx="7343775" cy="4679950"/>
          </a:xfrm>
        </p:spPr>
        <p:txBody>
          <a:bodyPr vert="horz" wrap="square" anchor="t"/>
          <a:lstStyle/>
          <a:p>
            <a:pPr>
              <a:buClr>
                <a:srgbClr val="FF0000"/>
              </a:buClr>
              <a:buFont typeface="Wingdings" panose="05000000000000000000" pitchFamily="2" charset="2"/>
              <a:buChar char="p"/>
            </a:pPr>
            <a:r>
              <a:rPr lang="zh-CN" altLang="en-US" dirty="0">
                <a:latin typeface="Comic Sans MS" panose="030F0702030302020204" pitchFamily="2" charset="0"/>
                <a:ea typeface="微软雅黑" panose="020B0503020204020204" pitchFamily="34" charset="-122"/>
                <a:sym typeface="Arial" panose="020B0604020202020204" pitchFamily="34" charset="0"/>
              </a:rPr>
              <a:t>函数声明与函数定义</a:t>
            </a:r>
          </a:p>
          <a:p>
            <a:pPr lvl="1">
              <a:buClr>
                <a:srgbClr val="FF0000"/>
              </a:buClr>
              <a:buSzPct val="95000"/>
              <a:buFont typeface="Wingdings" panose="05000000000000000000" pitchFamily="2" charset="2"/>
              <a:buChar char="n"/>
            </a:pPr>
            <a:r>
              <a:rPr lang="zh-CN" altLang="en-US" dirty="0">
                <a:latin typeface="微软雅黑" panose="020B0503020204020204" pitchFamily="34" charset="-122"/>
                <a:ea typeface="微软雅黑" panose="020B0503020204020204" pitchFamily="34" charset="-122"/>
                <a:sym typeface="Arial" panose="020B0604020202020204" pitchFamily="34" charset="0"/>
              </a:rPr>
              <a:t>形式相似，本质不同</a:t>
            </a:r>
          </a:p>
          <a:p>
            <a:pPr lvl="2">
              <a:buClr>
                <a:srgbClr val="FF0000"/>
              </a:buClr>
              <a:buFont typeface="Comic Sans MS" panose="030F0702030302020204" pitchFamily="2" charset="0"/>
              <a:buChar char="–"/>
            </a:pPr>
            <a:r>
              <a:rPr lang="zh-CN" altLang="en-US" dirty="0">
                <a:latin typeface="Comic Sans MS" panose="030F0702030302020204" pitchFamily="2" charset="0"/>
                <a:ea typeface="微软雅黑" panose="020B0503020204020204" pitchFamily="34" charset="-122"/>
                <a:sym typeface="Arial" panose="020B0604020202020204" pitchFamily="34" charset="0"/>
              </a:rPr>
              <a:t>函数原型和函数定义不一致会产生错误</a:t>
            </a:r>
          </a:p>
          <a:p>
            <a:pPr marL="914400" lvl="4">
              <a:buClr>
                <a:srgbClr val="FF0000"/>
              </a:buClr>
              <a:buFont typeface="Comic Sans MS" panose="030F0702030302020204" pitchFamily="2" charset="0"/>
              <a:buChar char="–"/>
            </a:pPr>
            <a:r>
              <a:rPr lang="zh-CN" altLang="en-US" sz="2400" dirty="0">
                <a:latin typeface="Comic Sans MS" panose="030F0702030302020204" pitchFamily="2" charset="0"/>
                <a:sym typeface="Arial" panose="020B0604020202020204" pitchFamily="34" charset="0"/>
              </a:rPr>
              <a:t>函数声明是对编译系统的一个说明</a:t>
            </a:r>
            <a:endParaRPr lang="zh-CN" altLang="en-US" dirty="0">
              <a:latin typeface="Comic Sans MS" panose="030F0702030302020204" pitchFamily="2" charset="0"/>
              <a:ea typeface="微软雅黑" panose="020B0503020204020204" pitchFamily="34" charset="-122"/>
              <a:sym typeface="Arial" panose="020B0604020202020204" pitchFamily="34" charset="0"/>
            </a:endParaRPr>
          </a:p>
          <a:p>
            <a:pPr lvl="2">
              <a:buClr>
                <a:srgbClr val="FF0000"/>
              </a:buClr>
              <a:buFont typeface="Comic Sans MS" panose="030F0702030302020204" pitchFamily="2" charset="0"/>
              <a:buChar char="–"/>
            </a:pPr>
            <a:endParaRPr lang="zh-CN" altLang="en-US" dirty="0">
              <a:latin typeface="Comic Sans MS" panose="030F0702030302020204" pitchFamily="2" charset="0"/>
              <a:ea typeface="微软雅黑" panose="020B0503020204020204" pitchFamily="34" charset="-122"/>
              <a:sym typeface="Arial" panose="020B0604020202020204" pitchFamily="34" charset="0"/>
            </a:endParaRPr>
          </a:p>
        </p:txBody>
      </p:sp>
      <p:sp>
        <p:nvSpPr>
          <p:cNvPr id="3" name="标题 2"/>
          <p:cNvSpPr>
            <a:spLocks noGrp="1"/>
          </p:cNvSpPr>
          <p:nvPr>
            <p:ph type="title"/>
          </p:nvPr>
        </p:nvSpPr>
        <p:spPr>
          <a:xfrm>
            <a:off x="685800" y="215265"/>
            <a:ext cx="8153400" cy="990600"/>
          </a:xfrm>
        </p:spPr>
        <p:txBody>
          <a:bodyPr>
            <a:normAutofit/>
          </a:bodyPr>
          <a:lstStyle/>
          <a:p>
            <a:r>
              <a:rPr lang="zh-CN" altLang="en-US" dirty="0">
                <a:sym typeface="+mn-ea"/>
              </a:rPr>
              <a:t>第7章 模块化与函数</a:t>
            </a:r>
            <a:endParaRPr lang="zh-CN" alt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675" name="文本占位符 28674"/>
          <p:cNvSpPr>
            <a:spLocks noGrp="1"/>
          </p:cNvSpPr>
          <p:nvPr>
            <p:ph type="body" idx="1"/>
          </p:nvPr>
        </p:nvSpPr>
        <p:spPr>
          <a:xfrm>
            <a:off x="179512" y="1630045"/>
            <a:ext cx="4606925" cy="4681538"/>
          </a:xfrm>
        </p:spPr>
        <p:txBody>
          <a:bodyPr vert="horz" wrap="square" anchor="t"/>
          <a:lstStyle/>
          <a:p>
            <a:pPr>
              <a:buClr>
                <a:srgbClr val="FF0000"/>
              </a:buClr>
              <a:buFont typeface="Wingdings" panose="05000000000000000000" pitchFamily="2" charset="2"/>
              <a:buChar char="p"/>
            </a:pPr>
            <a:r>
              <a:rPr lang="zh-CN" altLang="en-US" dirty="0">
                <a:latin typeface="Comic Sans MS" panose="030F0702030302020204" pitchFamily="2" charset="0"/>
                <a:ea typeface="微软雅黑" panose="020B0503020204020204" pitchFamily="34" charset="-122"/>
                <a:sym typeface="Arial" panose="020B0604020202020204" pitchFamily="34" charset="0"/>
              </a:rPr>
              <a:t>函数执行过程</a:t>
            </a:r>
          </a:p>
          <a:p>
            <a:pPr lvl="1">
              <a:buClr>
                <a:srgbClr val="FF0000"/>
              </a:buClr>
              <a:buSzPct val="95000"/>
              <a:buFont typeface="Wingdings" panose="05000000000000000000" pitchFamily="2" charset="2"/>
              <a:buChar char="n"/>
            </a:pPr>
            <a:r>
              <a:rPr lang="zh-CN" altLang="en-US" sz="2400" dirty="0">
                <a:latin typeface="微软雅黑" panose="020B0503020204020204" pitchFamily="34" charset="-122"/>
                <a:ea typeface="微软雅黑" panose="020B0503020204020204" pitchFamily="34" charset="-122"/>
                <a:sym typeface="Arial" panose="020B0604020202020204" pitchFamily="34" charset="0"/>
              </a:rPr>
              <a:t>例1</a:t>
            </a:r>
            <a:r>
              <a:rPr lang="en-US" altLang="zh-CN" sz="2400" dirty="0">
                <a:latin typeface="微软雅黑" panose="020B0503020204020204" pitchFamily="34" charset="-122"/>
                <a:ea typeface="微软雅黑" panose="020B0503020204020204" pitchFamily="34" charset="-122"/>
                <a:sym typeface="Arial" panose="020B0604020202020204" pitchFamily="34" charset="0"/>
              </a:rPr>
              <a:t>1</a:t>
            </a:r>
            <a:r>
              <a:rPr lang="zh-CN" altLang="en-US" sz="2400" dirty="0">
                <a:latin typeface="微软雅黑" panose="020B0503020204020204" pitchFamily="34" charset="-122"/>
                <a:ea typeface="微软雅黑" panose="020B0503020204020204" pitchFamily="34" charset="-122"/>
                <a:sym typeface="Arial" panose="020B0604020202020204" pitchFamily="34" charset="0"/>
              </a:rPr>
              <a:t>：分析程序执行过程</a:t>
            </a:r>
          </a:p>
          <a:p>
            <a:pPr lvl="2">
              <a:buClr>
                <a:srgbClr val="FF0000"/>
              </a:buClr>
              <a:buFont typeface="Comic Sans MS" panose="030F0702030302020204" pitchFamily="2" charset="0"/>
              <a:buChar char="–"/>
            </a:pPr>
            <a:r>
              <a:rPr lang="zh-CN" altLang="en-US" dirty="0">
                <a:latin typeface="Comic Sans MS" panose="030F0702030302020204" pitchFamily="2" charset="0"/>
                <a:ea typeface="微软雅黑" panose="020B0503020204020204" pitchFamily="34" charset="-122"/>
                <a:sym typeface="Arial" panose="020B0604020202020204" pitchFamily="34" charset="0"/>
              </a:rPr>
              <a:t>step1:参数i=16,j=6传递给x，y;执行函数fun(16,6)</a:t>
            </a:r>
          </a:p>
          <a:p>
            <a:pPr lvl="2">
              <a:buClr>
                <a:srgbClr val="FF0000"/>
              </a:buClr>
              <a:buFont typeface="Comic Sans MS" panose="030F0702030302020204" pitchFamily="2" charset="0"/>
              <a:buChar char="–"/>
            </a:pPr>
            <a:r>
              <a:rPr lang="zh-CN" altLang="en-US" dirty="0">
                <a:latin typeface="Comic Sans MS" panose="030F0702030302020204" pitchFamily="2" charset="0"/>
                <a:ea typeface="微软雅黑" panose="020B0503020204020204" pitchFamily="34" charset="-122"/>
                <a:sym typeface="Arial" panose="020B0604020202020204" pitchFamily="34" charset="0"/>
              </a:rPr>
              <a:t>step2:.......</a:t>
            </a:r>
          </a:p>
          <a:p>
            <a:pPr lvl="2">
              <a:buClr>
                <a:srgbClr val="FF0000"/>
              </a:buClr>
              <a:buFont typeface="Comic Sans MS" panose="030F0702030302020204" pitchFamily="2" charset="0"/>
              <a:buChar char="–"/>
            </a:pPr>
            <a:r>
              <a:rPr lang="zh-CN" altLang="en-US" dirty="0">
                <a:latin typeface="Comic Sans MS" panose="030F0702030302020204" pitchFamily="2" charset="0"/>
                <a:ea typeface="微软雅黑" panose="020B0503020204020204" pitchFamily="34" charset="-122"/>
                <a:sym typeface="Arial" panose="020B0604020202020204" pitchFamily="34" charset="0"/>
              </a:rPr>
              <a:t>step3:执行main(),返回值(2)赋值给k，调用printf()输出k值</a:t>
            </a:r>
          </a:p>
        </p:txBody>
      </p:sp>
      <p:sp>
        <p:nvSpPr>
          <p:cNvPr id="28676" name="文本框 28675"/>
          <p:cNvSpPr txBox="1"/>
          <p:nvPr/>
        </p:nvSpPr>
        <p:spPr>
          <a:xfrm>
            <a:off x="5435600" y="692696"/>
            <a:ext cx="3530600" cy="6008824"/>
          </a:xfrm>
          <a:prstGeom prst="rect">
            <a:avLst/>
          </a:prstGeom>
          <a:solidFill>
            <a:schemeClr val="bg1">
              <a:alpha val="100000"/>
            </a:schemeClr>
          </a:solidFill>
          <a:ln w="9525" cap="flat" cmpd="sng">
            <a:solidFill>
              <a:schemeClr val="tx1"/>
            </a:solidFill>
            <a:prstDash val="solid"/>
            <a:bevel/>
            <a:headEnd type="none" w="med" len="med"/>
            <a:tailEnd type="none" w="med" len="med"/>
          </a:ln>
          <a:effectLst>
            <a:outerShdw dist="107763" dir="2699999" algn="ctr" rotWithShape="0">
              <a:srgbClr val="000000">
                <a:alpha val="81000"/>
              </a:srgbClr>
            </a:outerShdw>
          </a:effectLst>
        </p:spPr>
        <p:txBody>
          <a:bodyPr vert="horz" wrap="square" anchor="t">
            <a:spAutoFit/>
          </a:bodyPr>
          <a:lstStyle/>
          <a:p>
            <a:pPr eaLnBrk="0" hangingPunct="0">
              <a:lnSpc>
                <a:spcPct val="115000"/>
              </a:lnSpc>
            </a:pPr>
            <a:r>
              <a:rPr lang="en-US" altLang="zh-CN" sz="2400" dirty="0" err="1">
                <a:latin typeface="Comic Sans MS" panose="030F0702030302020204" pitchFamily="2" charset="0"/>
                <a:ea typeface="微软雅黑" panose="020B0503020204020204" pitchFamily="34" charset="-122"/>
              </a:rPr>
              <a:t>int</a:t>
            </a:r>
            <a:r>
              <a:rPr lang="en-US" altLang="zh-CN" sz="2400" dirty="0">
                <a:latin typeface="Comic Sans MS" panose="030F0702030302020204" pitchFamily="2" charset="0"/>
                <a:ea typeface="微软雅黑" panose="020B0503020204020204" pitchFamily="34" charset="-122"/>
              </a:rPr>
              <a:t> fun(</a:t>
            </a:r>
            <a:r>
              <a:rPr lang="en-US" altLang="zh-CN" sz="2400" dirty="0" err="1">
                <a:latin typeface="Comic Sans MS" panose="030F0702030302020204" pitchFamily="2" charset="0"/>
                <a:ea typeface="微软雅黑" panose="020B0503020204020204" pitchFamily="34" charset="-122"/>
              </a:rPr>
              <a:t>int</a:t>
            </a:r>
            <a:r>
              <a:rPr lang="en-US" altLang="zh-CN" sz="2400" dirty="0">
                <a:latin typeface="Comic Sans MS" panose="030F0702030302020204" pitchFamily="2" charset="0"/>
                <a:ea typeface="微软雅黑" panose="020B0503020204020204" pitchFamily="34" charset="-122"/>
              </a:rPr>
              <a:t> x, </a:t>
            </a:r>
            <a:r>
              <a:rPr lang="en-US" altLang="zh-CN" sz="2400" dirty="0" err="1">
                <a:latin typeface="Comic Sans MS" panose="030F0702030302020204" pitchFamily="2" charset="0"/>
                <a:ea typeface="微软雅黑" panose="020B0503020204020204" pitchFamily="34" charset="-122"/>
              </a:rPr>
              <a:t>int</a:t>
            </a:r>
            <a:r>
              <a:rPr lang="en-US" altLang="zh-CN" sz="2400" dirty="0">
                <a:latin typeface="Comic Sans MS" panose="030F0702030302020204" pitchFamily="2" charset="0"/>
                <a:ea typeface="微软雅黑" panose="020B0503020204020204" pitchFamily="34" charset="-122"/>
              </a:rPr>
              <a:t> y)</a:t>
            </a:r>
          </a:p>
          <a:p>
            <a:pPr eaLnBrk="0" hangingPunct="0">
              <a:lnSpc>
                <a:spcPct val="115000"/>
              </a:lnSpc>
            </a:pPr>
            <a:r>
              <a:rPr lang="zh-CN" altLang="en-US" sz="2400" dirty="0">
                <a:latin typeface="Comic Sans MS" panose="030F0702030302020204" pitchFamily="2" charset="0"/>
                <a:ea typeface="微软雅黑" panose="020B0503020204020204" pitchFamily="34" charset="-122"/>
              </a:rPr>
              <a:t>　　</a:t>
            </a:r>
            <a:r>
              <a:rPr lang="en-US" altLang="zh-CN" sz="2400" dirty="0">
                <a:latin typeface="Comic Sans MS" panose="030F0702030302020204" pitchFamily="2" charset="0"/>
                <a:ea typeface="微软雅黑" panose="020B0503020204020204" pitchFamily="34" charset="-122"/>
              </a:rPr>
              <a:t>{  </a:t>
            </a:r>
            <a:r>
              <a:rPr lang="en-US" altLang="zh-CN" sz="2400" dirty="0" err="1">
                <a:latin typeface="Comic Sans MS" panose="030F0702030302020204" pitchFamily="2" charset="0"/>
                <a:ea typeface="微软雅黑" panose="020B0503020204020204" pitchFamily="34" charset="-122"/>
              </a:rPr>
              <a:t>int</a:t>
            </a:r>
            <a:r>
              <a:rPr lang="en-US" altLang="zh-CN" sz="2400" dirty="0">
                <a:latin typeface="Comic Sans MS" panose="030F0702030302020204" pitchFamily="2" charset="0"/>
                <a:ea typeface="微软雅黑" panose="020B0503020204020204" pitchFamily="34" charset="-122"/>
              </a:rPr>
              <a:t> z;</a:t>
            </a:r>
          </a:p>
          <a:p>
            <a:pPr eaLnBrk="0" hangingPunct="0">
              <a:lnSpc>
                <a:spcPct val="115000"/>
              </a:lnSpc>
            </a:pPr>
            <a:r>
              <a:rPr lang="zh-CN" altLang="en-US" sz="2400" dirty="0">
                <a:latin typeface="Comic Sans MS" panose="030F0702030302020204" pitchFamily="2" charset="0"/>
                <a:ea typeface="微软雅黑" panose="020B0503020204020204" pitchFamily="34" charset="-122"/>
              </a:rPr>
              <a:t>　　　</a:t>
            </a:r>
            <a:r>
              <a:rPr lang="en-US" altLang="zh-CN" sz="2400" dirty="0">
                <a:latin typeface="Comic Sans MS" panose="030F0702030302020204" pitchFamily="2" charset="0"/>
                <a:ea typeface="微软雅黑" panose="020B0503020204020204" pitchFamily="34" charset="-122"/>
              </a:rPr>
              <a:t>while (y)</a:t>
            </a:r>
          </a:p>
          <a:p>
            <a:pPr eaLnBrk="0" hangingPunct="0">
              <a:lnSpc>
                <a:spcPct val="115000"/>
              </a:lnSpc>
            </a:pPr>
            <a:r>
              <a:rPr lang="zh-CN" altLang="en-US" sz="2400" dirty="0">
                <a:latin typeface="Comic Sans MS" panose="030F0702030302020204" pitchFamily="2" charset="0"/>
                <a:ea typeface="微软雅黑" panose="020B0503020204020204" pitchFamily="34" charset="-122"/>
              </a:rPr>
              <a:t>　　　　</a:t>
            </a:r>
            <a:r>
              <a:rPr lang="en-US" altLang="zh-CN" sz="2400" dirty="0">
                <a:latin typeface="Comic Sans MS" panose="030F0702030302020204" pitchFamily="2" charset="0"/>
                <a:ea typeface="微软雅黑" panose="020B0503020204020204" pitchFamily="34" charset="-122"/>
              </a:rPr>
              <a:t>{  z=</a:t>
            </a:r>
            <a:r>
              <a:rPr lang="en-US" altLang="zh-CN" sz="2400" dirty="0" err="1">
                <a:latin typeface="Comic Sans MS" panose="030F0702030302020204" pitchFamily="2" charset="0"/>
                <a:ea typeface="微软雅黑" panose="020B0503020204020204" pitchFamily="34" charset="-122"/>
              </a:rPr>
              <a:t>x%y</a:t>
            </a:r>
            <a:r>
              <a:rPr lang="en-US" altLang="zh-CN" sz="2400" dirty="0">
                <a:latin typeface="Comic Sans MS" panose="030F0702030302020204" pitchFamily="2" charset="0"/>
                <a:ea typeface="微软雅黑" panose="020B0503020204020204" pitchFamily="34" charset="-122"/>
              </a:rPr>
              <a:t>;  </a:t>
            </a:r>
          </a:p>
          <a:p>
            <a:pPr eaLnBrk="0" hangingPunct="0">
              <a:lnSpc>
                <a:spcPct val="115000"/>
              </a:lnSpc>
            </a:pPr>
            <a:r>
              <a:rPr lang="en-US" altLang="zh-CN" sz="2400" dirty="0">
                <a:latin typeface="Comic Sans MS" panose="030F0702030302020204" pitchFamily="2" charset="0"/>
                <a:ea typeface="微软雅黑" panose="020B0503020204020204" pitchFamily="34" charset="-122"/>
              </a:rPr>
              <a:t>                 x=y;  </a:t>
            </a:r>
          </a:p>
          <a:p>
            <a:pPr eaLnBrk="0" hangingPunct="0">
              <a:lnSpc>
                <a:spcPct val="115000"/>
              </a:lnSpc>
            </a:pPr>
            <a:r>
              <a:rPr lang="en-US" altLang="zh-CN" sz="2400" dirty="0">
                <a:latin typeface="Comic Sans MS" panose="030F0702030302020204" pitchFamily="2" charset="0"/>
                <a:ea typeface="微软雅黑" panose="020B0503020204020204" pitchFamily="34" charset="-122"/>
              </a:rPr>
              <a:t>                 y=z; </a:t>
            </a:r>
          </a:p>
          <a:p>
            <a:pPr eaLnBrk="0" hangingPunct="0">
              <a:lnSpc>
                <a:spcPct val="115000"/>
              </a:lnSpc>
            </a:pPr>
            <a:r>
              <a:rPr lang="en-US" altLang="zh-CN" sz="2400" dirty="0">
                <a:latin typeface="Comic Sans MS" panose="030F0702030302020204" pitchFamily="2" charset="0"/>
                <a:ea typeface="微软雅黑" panose="020B0503020204020204" pitchFamily="34" charset="-122"/>
              </a:rPr>
              <a:t>                 }</a:t>
            </a:r>
          </a:p>
          <a:p>
            <a:pPr eaLnBrk="0" hangingPunct="0">
              <a:lnSpc>
                <a:spcPct val="115000"/>
              </a:lnSpc>
            </a:pPr>
            <a:r>
              <a:rPr lang="zh-CN" altLang="en-US" sz="2400" dirty="0">
                <a:latin typeface="Comic Sans MS" panose="030F0702030302020204" pitchFamily="2" charset="0"/>
                <a:ea typeface="微软雅黑" panose="020B0503020204020204" pitchFamily="34" charset="-122"/>
              </a:rPr>
              <a:t>　　　</a:t>
            </a:r>
            <a:r>
              <a:rPr lang="en-US" altLang="zh-CN" sz="2400" dirty="0">
                <a:latin typeface="Comic Sans MS" panose="030F0702030302020204" pitchFamily="2" charset="0"/>
                <a:ea typeface="微软雅黑" panose="020B0503020204020204" pitchFamily="34" charset="-122"/>
              </a:rPr>
              <a:t>return(x);</a:t>
            </a:r>
          </a:p>
          <a:p>
            <a:pPr eaLnBrk="0" hangingPunct="0">
              <a:lnSpc>
                <a:spcPct val="115000"/>
              </a:lnSpc>
            </a:pPr>
            <a:r>
              <a:rPr lang="zh-CN" altLang="en-US" sz="2400" dirty="0">
                <a:latin typeface="Comic Sans MS" panose="030F0702030302020204" pitchFamily="2" charset="0"/>
                <a:ea typeface="微软雅黑" panose="020B0503020204020204" pitchFamily="34" charset="-122"/>
              </a:rPr>
              <a:t>　     　</a:t>
            </a:r>
            <a:r>
              <a:rPr lang="en-US" altLang="zh-CN" sz="2400" dirty="0">
                <a:latin typeface="Comic Sans MS" panose="030F0702030302020204" pitchFamily="2" charset="0"/>
                <a:ea typeface="微软雅黑" panose="020B0503020204020204" pitchFamily="34" charset="-122"/>
              </a:rPr>
              <a:t>}</a:t>
            </a:r>
          </a:p>
          <a:p>
            <a:pPr eaLnBrk="0" hangingPunct="0">
              <a:lnSpc>
                <a:spcPct val="115000"/>
              </a:lnSpc>
            </a:pPr>
            <a:r>
              <a:rPr lang="en-US" altLang="zh-CN" sz="2400" dirty="0">
                <a:latin typeface="Comic Sans MS" panose="030F0702030302020204" pitchFamily="2" charset="0"/>
                <a:ea typeface="微软雅黑" panose="020B0503020204020204" pitchFamily="34" charset="-122"/>
              </a:rPr>
              <a:t>main(  )</a:t>
            </a:r>
          </a:p>
          <a:p>
            <a:pPr eaLnBrk="0" hangingPunct="0">
              <a:lnSpc>
                <a:spcPct val="115000"/>
              </a:lnSpc>
            </a:pPr>
            <a:r>
              <a:rPr lang="en-US" altLang="zh-CN" sz="2400" dirty="0">
                <a:latin typeface="Comic Sans MS" panose="030F0702030302020204" pitchFamily="2" charset="0"/>
                <a:ea typeface="微软雅黑" panose="020B0503020204020204" pitchFamily="34" charset="-122"/>
              </a:rPr>
              <a:t>   {    </a:t>
            </a:r>
            <a:r>
              <a:rPr lang="en-US" altLang="zh-CN" sz="2400" dirty="0" err="1">
                <a:latin typeface="Comic Sans MS" panose="030F0702030302020204" pitchFamily="2" charset="0"/>
                <a:ea typeface="微软雅黑" panose="020B0503020204020204" pitchFamily="34" charset="-122"/>
              </a:rPr>
              <a:t>int</a:t>
            </a:r>
            <a:r>
              <a:rPr lang="en-US" altLang="zh-CN" sz="2400" dirty="0">
                <a:latin typeface="Comic Sans MS" panose="030F0702030302020204" pitchFamily="2" charset="0"/>
                <a:ea typeface="微软雅黑" panose="020B0503020204020204" pitchFamily="34" charset="-122"/>
              </a:rPr>
              <a:t> </a:t>
            </a:r>
            <a:r>
              <a:rPr lang="en-US" altLang="zh-CN" sz="2400" dirty="0" err="1">
                <a:latin typeface="Comic Sans MS" panose="030F0702030302020204" pitchFamily="2" charset="0"/>
                <a:ea typeface="微软雅黑" panose="020B0503020204020204" pitchFamily="34" charset="-122"/>
              </a:rPr>
              <a:t>i</a:t>
            </a:r>
            <a:r>
              <a:rPr lang="en-US" altLang="zh-CN" sz="2400" dirty="0">
                <a:latin typeface="Comic Sans MS" panose="030F0702030302020204" pitchFamily="2" charset="0"/>
                <a:ea typeface="微软雅黑" panose="020B0503020204020204" pitchFamily="34" charset="-122"/>
              </a:rPr>
              <a:t>=16, j=6, k;</a:t>
            </a:r>
          </a:p>
          <a:p>
            <a:pPr eaLnBrk="0" hangingPunct="0">
              <a:lnSpc>
                <a:spcPct val="115000"/>
              </a:lnSpc>
            </a:pPr>
            <a:r>
              <a:rPr lang="zh-CN" altLang="en-US" sz="2400" dirty="0">
                <a:latin typeface="Comic Sans MS" panose="030F0702030302020204" pitchFamily="2" charset="0"/>
                <a:ea typeface="微软雅黑" panose="020B0503020204020204" pitchFamily="34" charset="-122"/>
              </a:rPr>
              <a:t>　　 </a:t>
            </a:r>
            <a:r>
              <a:rPr lang="en-US" altLang="zh-CN" sz="2400" dirty="0">
                <a:latin typeface="Comic Sans MS" panose="030F0702030302020204" pitchFamily="2" charset="0"/>
                <a:ea typeface="微软雅黑" panose="020B0503020204020204" pitchFamily="34" charset="-122"/>
              </a:rPr>
              <a:t>k=fun(</a:t>
            </a:r>
            <a:r>
              <a:rPr lang="en-US" altLang="zh-CN" sz="2400" dirty="0" err="1">
                <a:latin typeface="Comic Sans MS" panose="030F0702030302020204" pitchFamily="2" charset="0"/>
                <a:ea typeface="微软雅黑" panose="020B0503020204020204" pitchFamily="34" charset="-122"/>
              </a:rPr>
              <a:t>i</a:t>
            </a:r>
            <a:r>
              <a:rPr lang="en-US" altLang="zh-CN" sz="2400" dirty="0">
                <a:latin typeface="Comic Sans MS" panose="030F0702030302020204" pitchFamily="2" charset="0"/>
                <a:ea typeface="微软雅黑" panose="020B0503020204020204" pitchFamily="34" charset="-122"/>
              </a:rPr>
              <a:t>, j);</a:t>
            </a:r>
          </a:p>
          <a:p>
            <a:pPr eaLnBrk="0" hangingPunct="0">
              <a:lnSpc>
                <a:spcPct val="115000"/>
              </a:lnSpc>
            </a:pPr>
            <a:r>
              <a:rPr lang="zh-CN" altLang="en-US" sz="2400" dirty="0">
                <a:latin typeface="Comic Sans MS" panose="030F0702030302020204" pitchFamily="2" charset="0"/>
                <a:ea typeface="微软雅黑" panose="020B0503020204020204" pitchFamily="34" charset="-122"/>
              </a:rPr>
              <a:t>　　</a:t>
            </a:r>
            <a:r>
              <a:rPr lang="en-US" altLang="zh-CN" sz="2400" dirty="0" err="1">
                <a:latin typeface="Comic Sans MS" panose="030F0702030302020204" pitchFamily="2" charset="0"/>
                <a:ea typeface="微软雅黑" panose="020B0503020204020204" pitchFamily="34" charset="-122"/>
              </a:rPr>
              <a:t>printf</a:t>
            </a:r>
            <a:r>
              <a:rPr lang="en-US" altLang="zh-CN" sz="2400" dirty="0">
                <a:latin typeface="Comic Sans MS" panose="030F0702030302020204" pitchFamily="2" charset="0"/>
                <a:ea typeface="微软雅黑" panose="020B0503020204020204" pitchFamily="34" charset="-122"/>
              </a:rPr>
              <a:t>("%d\n", k);</a:t>
            </a:r>
          </a:p>
          <a:p>
            <a:pPr eaLnBrk="0" hangingPunct="0">
              <a:lnSpc>
                <a:spcPct val="115000"/>
              </a:lnSpc>
            </a:pPr>
            <a:r>
              <a:rPr lang="zh-CN" altLang="en-US" sz="2400" dirty="0">
                <a:latin typeface="Comic Sans MS" panose="030F0702030302020204" pitchFamily="2" charset="0"/>
                <a:ea typeface="微软雅黑" panose="020B0503020204020204" pitchFamily="34" charset="-122"/>
              </a:rPr>
              <a:t>　　</a:t>
            </a:r>
            <a:r>
              <a:rPr lang="en-US" altLang="zh-CN" sz="2400" dirty="0">
                <a:latin typeface="Comic Sans MS" panose="030F0702030302020204" pitchFamily="2" charset="0"/>
                <a:ea typeface="微软雅黑" panose="020B0503020204020204" pitchFamily="34" charset="-122"/>
              </a:rPr>
              <a:t>}</a:t>
            </a:r>
          </a:p>
        </p:txBody>
      </p:sp>
      <p:sp>
        <p:nvSpPr>
          <p:cNvPr id="3" name="标题 2"/>
          <p:cNvSpPr>
            <a:spLocks noGrp="1"/>
          </p:cNvSpPr>
          <p:nvPr>
            <p:ph type="title"/>
          </p:nvPr>
        </p:nvSpPr>
        <p:spPr>
          <a:xfrm>
            <a:off x="685800" y="215265"/>
            <a:ext cx="8153400" cy="990600"/>
          </a:xfrm>
        </p:spPr>
        <p:txBody>
          <a:bodyPr>
            <a:normAutofit/>
          </a:bodyPr>
          <a:lstStyle/>
          <a:p>
            <a:r>
              <a:rPr lang="zh-CN" altLang="en-US" dirty="0">
                <a:sym typeface="+mn-ea"/>
              </a:rPr>
              <a:t>第7章 模块化与函数</a:t>
            </a:r>
            <a:endParaRPr lang="zh-CN" alt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23" name="文本占位符 30722"/>
          <p:cNvSpPr>
            <a:spLocks noGrp="1"/>
          </p:cNvSpPr>
          <p:nvPr>
            <p:ph type="body" idx="1"/>
          </p:nvPr>
        </p:nvSpPr>
        <p:spPr>
          <a:xfrm>
            <a:off x="685800" y="1558290"/>
            <a:ext cx="7343775" cy="4679950"/>
          </a:xfrm>
        </p:spPr>
        <p:txBody>
          <a:bodyPr vert="horz" wrap="square" anchor="t">
            <a:normAutofit/>
          </a:bodyPr>
          <a:lstStyle/>
          <a:p>
            <a:pPr>
              <a:buClr>
                <a:srgbClr val="FF0000"/>
              </a:buClr>
              <a:buFont typeface="Wingdings" panose="05000000000000000000" pitchFamily="2" charset="2"/>
              <a:buChar char="p"/>
            </a:pPr>
            <a:r>
              <a:rPr lang="zh-CN" altLang="en-US" dirty="0">
                <a:latin typeface="Comic Sans MS" panose="030F0702030302020204" pitchFamily="2" charset="0"/>
                <a:ea typeface="微软雅黑" panose="020B0503020204020204" pitchFamily="34" charset="-122"/>
                <a:sym typeface="Arial" panose="020B0604020202020204" pitchFamily="34" charset="0"/>
              </a:rPr>
              <a:t>函数之间的数据传递</a:t>
            </a:r>
          </a:p>
          <a:p>
            <a:pPr lvl="1">
              <a:buClr>
                <a:srgbClr val="FF0000"/>
              </a:buClr>
              <a:buSzPct val="95000"/>
              <a:buFont typeface="Wingdings" panose="05000000000000000000" pitchFamily="2" charset="2"/>
              <a:buChar char="n"/>
            </a:pPr>
            <a:r>
              <a:rPr lang="zh-CN" altLang="en-US" dirty="0">
                <a:latin typeface="Comic Sans MS" panose="030F0702030302020204" pitchFamily="2" charset="0"/>
                <a:ea typeface="微软雅黑" panose="020B0503020204020204" pitchFamily="34" charset="-122"/>
                <a:sym typeface="Arial" panose="020B0604020202020204" pitchFamily="34" charset="0"/>
              </a:rPr>
              <a:t>主调函数----&gt;被调函数</a:t>
            </a:r>
          </a:p>
          <a:p>
            <a:pPr lvl="3">
              <a:lnSpc>
                <a:spcPct val="110000"/>
              </a:lnSpc>
              <a:buClr>
                <a:srgbClr val="FF0000"/>
              </a:buClr>
              <a:buFont typeface="Comic Sans MS" panose="030F0702030302020204" pitchFamily="2" charset="0"/>
              <a:buChar char="»"/>
            </a:pPr>
            <a:r>
              <a:rPr lang="zh-CN" altLang="en-US" dirty="0">
                <a:latin typeface="微软雅黑" panose="020B0503020204020204" pitchFamily="34" charset="-122"/>
                <a:ea typeface="微软雅黑" panose="020B0503020204020204" pitchFamily="34" charset="-122"/>
                <a:sym typeface="Arial" panose="020B0604020202020204" pitchFamily="34" charset="0"/>
              </a:rPr>
              <a:t>函数参数传递</a:t>
            </a:r>
          </a:p>
          <a:p>
            <a:pPr lvl="3">
              <a:lnSpc>
                <a:spcPct val="110000"/>
              </a:lnSpc>
              <a:buClr>
                <a:srgbClr val="FF0000"/>
              </a:buClr>
              <a:buFont typeface="Comic Sans MS" panose="030F0702030302020204" pitchFamily="2" charset="0"/>
              <a:buChar char="»"/>
            </a:pPr>
            <a:r>
              <a:rPr lang="zh-CN" altLang="en-US" dirty="0">
                <a:latin typeface="微软雅黑" panose="020B0503020204020204" pitchFamily="34" charset="-122"/>
                <a:ea typeface="微软雅黑" panose="020B0503020204020204" pitchFamily="34" charset="-122"/>
                <a:sym typeface="Arial" panose="020B0604020202020204" pitchFamily="34" charset="0"/>
              </a:rPr>
              <a:t>指针间接访问</a:t>
            </a:r>
          </a:p>
          <a:p>
            <a:pPr lvl="3">
              <a:lnSpc>
                <a:spcPct val="110000"/>
              </a:lnSpc>
              <a:buClr>
                <a:srgbClr val="FF0000"/>
              </a:buClr>
              <a:buFont typeface="Comic Sans MS" panose="030F0702030302020204" pitchFamily="2" charset="0"/>
              <a:buChar char="»"/>
            </a:pPr>
            <a:r>
              <a:rPr lang="zh-CN" altLang="en-US" dirty="0">
                <a:latin typeface="微软雅黑" panose="020B0503020204020204" pitchFamily="34" charset="-122"/>
                <a:ea typeface="微软雅黑" panose="020B0503020204020204" pitchFamily="34" charset="-122"/>
                <a:sym typeface="Arial" panose="020B0604020202020204" pitchFamily="34" charset="0"/>
              </a:rPr>
              <a:t>全局变量</a:t>
            </a:r>
          </a:p>
          <a:p>
            <a:pPr lvl="1">
              <a:buClr>
                <a:srgbClr val="FF0000"/>
              </a:buClr>
              <a:buFont typeface="Comic Sans MS" panose="030F0702030302020204" pitchFamily="2" charset="0"/>
              <a:buChar char="»"/>
            </a:pPr>
            <a:r>
              <a:rPr lang="zh-CN" altLang="en-US" dirty="0">
                <a:sym typeface="Arial" panose="020B0604020202020204" pitchFamily="34" charset="0"/>
              </a:rPr>
              <a:t>被调函数----&gt;主调函数</a:t>
            </a:r>
          </a:p>
          <a:p>
            <a:pPr lvl="3">
              <a:lnSpc>
                <a:spcPct val="110000"/>
              </a:lnSpc>
              <a:buClr>
                <a:srgbClr val="FF0000"/>
              </a:buClr>
              <a:buFont typeface="Comic Sans MS" panose="030F0702030302020204" pitchFamily="2" charset="0"/>
              <a:buChar char="»"/>
            </a:pPr>
            <a:r>
              <a:rPr lang="zh-CN" altLang="en-US" dirty="0">
                <a:latin typeface="微软雅黑" panose="020B0503020204020204" pitchFamily="34" charset="-122"/>
                <a:ea typeface="微软雅黑" panose="020B0503020204020204" pitchFamily="34" charset="-122"/>
                <a:sym typeface="Arial" panose="020B0604020202020204" pitchFamily="34" charset="0"/>
              </a:rPr>
              <a:t>函数返回值</a:t>
            </a:r>
          </a:p>
          <a:p>
            <a:pPr lvl="3">
              <a:lnSpc>
                <a:spcPct val="110000"/>
              </a:lnSpc>
              <a:buClr>
                <a:srgbClr val="FF0000"/>
              </a:buClr>
              <a:buFont typeface="Comic Sans MS" panose="030F0702030302020204" pitchFamily="2" charset="0"/>
              <a:buChar char="»"/>
            </a:pPr>
            <a:r>
              <a:rPr lang="zh-CN" altLang="en-US" dirty="0">
                <a:latin typeface="微软雅黑" panose="020B0503020204020204" pitchFamily="34" charset="-122"/>
                <a:ea typeface="微软雅黑" panose="020B0503020204020204" pitchFamily="34" charset="-122"/>
                <a:sym typeface="Arial" panose="020B0604020202020204" pitchFamily="34" charset="0"/>
              </a:rPr>
              <a:t>指针间接访问</a:t>
            </a:r>
          </a:p>
          <a:p>
            <a:pPr lvl="3">
              <a:lnSpc>
                <a:spcPct val="110000"/>
              </a:lnSpc>
              <a:buClr>
                <a:srgbClr val="FF0000"/>
              </a:buClr>
              <a:buFont typeface="Comic Sans MS" panose="030F0702030302020204" pitchFamily="2" charset="0"/>
              <a:buChar char="»"/>
            </a:pPr>
            <a:r>
              <a:rPr lang="zh-CN" altLang="en-US" dirty="0">
                <a:latin typeface="微软雅黑" panose="020B0503020204020204" pitchFamily="34" charset="-122"/>
                <a:ea typeface="微软雅黑" panose="020B0503020204020204" pitchFamily="34" charset="-122"/>
                <a:sym typeface="Arial" panose="020B0604020202020204" pitchFamily="34" charset="0"/>
              </a:rPr>
              <a:t>全局变量</a:t>
            </a:r>
          </a:p>
        </p:txBody>
      </p:sp>
      <p:sp>
        <p:nvSpPr>
          <p:cNvPr id="3" name="标题 2"/>
          <p:cNvSpPr>
            <a:spLocks noGrp="1"/>
          </p:cNvSpPr>
          <p:nvPr>
            <p:ph type="title"/>
          </p:nvPr>
        </p:nvSpPr>
        <p:spPr>
          <a:xfrm>
            <a:off x="685800" y="215265"/>
            <a:ext cx="8153400" cy="990600"/>
          </a:xfrm>
        </p:spPr>
        <p:txBody>
          <a:bodyPr>
            <a:normAutofit/>
          </a:bodyPr>
          <a:lstStyle/>
          <a:p>
            <a:r>
              <a:rPr lang="en-US" altLang="zh-CN" sz="4000" dirty="0">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cs typeface="+mj-cs"/>
                <a:sym typeface="+mn-ea"/>
              </a:rPr>
              <a:t>7.4</a:t>
            </a:r>
            <a:r>
              <a:rPr lang="zh-CN" altLang="en-US" sz="4000" dirty="0">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cs typeface="+mj-cs"/>
                <a:sym typeface="+mn-ea"/>
              </a:rPr>
              <a:t> 参数传递</a:t>
            </a:r>
            <a:endParaRPr lang="zh-CN" alt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1747" name="文本占位符 31746"/>
          <p:cNvSpPr>
            <a:spLocks noGrp="1"/>
          </p:cNvSpPr>
          <p:nvPr>
            <p:ph type="body" idx="1"/>
          </p:nvPr>
        </p:nvSpPr>
        <p:spPr>
          <a:xfrm>
            <a:off x="685800" y="1558290"/>
            <a:ext cx="7343775" cy="4679950"/>
          </a:xfrm>
        </p:spPr>
        <p:txBody>
          <a:bodyPr vert="horz" wrap="square" anchor="t"/>
          <a:lstStyle/>
          <a:p>
            <a:pPr>
              <a:buClr>
                <a:srgbClr val="FF0000"/>
              </a:buClr>
              <a:buFont typeface="Wingdings" panose="05000000000000000000" pitchFamily="2" charset="2"/>
              <a:buChar char="p"/>
            </a:pPr>
            <a:r>
              <a:rPr lang="zh-CN" altLang="en-US" dirty="0">
                <a:latin typeface="Comic Sans MS" panose="030F0702030302020204" pitchFamily="2" charset="0"/>
                <a:ea typeface="微软雅黑" panose="020B0503020204020204" pitchFamily="34" charset="-122"/>
                <a:sym typeface="Arial" panose="020B0604020202020204" pitchFamily="34" charset="0"/>
              </a:rPr>
              <a:t>函数之间的数据传递</a:t>
            </a:r>
          </a:p>
          <a:p>
            <a:pPr lvl="1">
              <a:buClr>
                <a:srgbClr val="FF0000"/>
              </a:buClr>
              <a:buFont typeface="Wingdings" panose="05000000000000000000" pitchFamily="2" charset="2"/>
              <a:buChar char="p"/>
            </a:pPr>
            <a:r>
              <a:rPr lang="zh-CN" altLang="en-US" dirty="0">
                <a:latin typeface="Comic Sans MS" panose="030F0702030302020204" pitchFamily="2" charset="0"/>
                <a:ea typeface="微软雅黑" panose="020B0503020204020204" pitchFamily="34" charset="-122"/>
                <a:sym typeface="Arial" panose="020B0604020202020204" pitchFamily="34" charset="0"/>
              </a:rPr>
              <a:t>例：计算组合数</a:t>
            </a:r>
          </a:p>
        </p:txBody>
      </p:sp>
      <p:sp>
        <p:nvSpPr>
          <p:cNvPr id="31748" name="文本框 31747"/>
          <p:cNvSpPr txBox="1"/>
          <p:nvPr/>
        </p:nvSpPr>
        <p:spPr>
          <a:xfrm>
            <a:off x="4518025" y="1205865"/>
            <a:ext cx="4321175" cy="5580000"/>
          </a:xfrm>
          <a:prstGeom prst="rect">
            <a:avLst/>
          </a:prstGeom>
          <a:solidFill>
            <a:schemeClr val="bg1">
              <a:alpha val="100000"/>
            </a:schemeClr>
          </a:solidFill>
          <a:ln w="9525" cap="flat" cmpd="sng">
            <a:solidFill>
              <a:schemeClr val="tx1"/>
            </a:solidFill>
            <a:prstDash val="solid"/>
            <a:bevel/>
            <a:headEnd type="none" w="med" len="med"/>
            <a:tailEnd type="none" w="med" len="med"/>
          </a:ln>
          <a:effectLst>
            <a:outerShdw dist="125724" dir="2699999" algn="ctr" rotWithShape="0">
              <a:srgbClr val="000000"/>
            </a:outerShdw>
          </a:effectLst>
        </p:spPr>
        <p:txBody>
          <a:bodyPr vert="horz" wrap="square" anchor="t">
            <a:spAutoFit/>
          </a:bodyPr>
          <a:lstStyle/>
          <a:p>
            <a:pPr eaLnBrk="0" hangingPunct="0">
              <a:lnSpc>
                <a:spcPct val="110000"/>
              </a:lnSpc>
            </a:pPr>
            <a:r>
              <a:rPr lang="zh-CN" altLang="en-US" dirty="0">
                <a:latin typeface="微软雅黑" panose="020B0503020204020204" pitchFamily="34" charset="-122"/>
                <a:ea typeface="微软雅黑" panose="020B0503020204020204" pitchFamily="34" charset="-122"/>
              </a:rPr>
              <a:t>/*计算组合数*/</a:t>
            </a:r>
          </a:p>
          <a:p>
            <a:pPr eaLnBrk="0" hangingPunct="0">
              <a:lnSpc>
                <a:spcPct val="110000"/>
              </a:lnSpc>
            </a:pPr>
            <a:r>
              <a:rPr lang="zh-CN" altLang="en-US" dirty="0">
                <a:latin typeface="Comic Sans MS" panose="030F0702030302020204" pitchFamily="2" charset="0"/>
              </a:rPr>
              <a:t>#include&lt;stdio.h&gt;</a:t>
            </a:r>
            <a:endParaRPr lang="zh-CN" altLang="en-US" dirty="0">
              <a:latin typeface="Comic Sans MS" panose="030F0702030302020204" pitchFamily="2" charset="0"/>
              <a:cs typeface="Comic Sans MS" panose="030F0702030302020204" pitchFamily="2" charset="0"/>
            </a:endParaRPr>
          </a:p>
          <a:p>
            <a:pPr eaLnBrk="0" hangingPunct="0">
              <a:lnSpc>
                <a:spcPct val="110000"/>
              </a:lnSpc>
            </a:pPr>
            <a:r>
              <a:rPr lang="zh-CN" altLang="en-US" dirty="0">
                <a:latin typeface="Comic Sans MS" panose="030F0702030302020204" pitchFamily="2" charset="0"/>
                <a:cs typeface="Comic Sans MS" panose="030F0702030302020204" pitchFamily="2" charset="0"/>
              </a:rPr>
              <a:t>main()</a:t>
            </a:r>
          </a:p>
          <a:p>
            <a:pPr eaLnBrk="0" hangingPunct="0">
              <a:lnSpc>
                <a:spcPct val="110000"/>
              </a:lnSpc>
            </a:pPr>
            <a:r>
              <a:rPr lang="zh-CN" altLang="en-US" dirty="0">
                <a:latin typeface="Comic Sans MS" panose="030F0702030302020204" pitchFamily="2" charset="0"/>
                <a:cs typeface="Comic Sans MS" panose="030F0702030302020204" pitchFamily="2" charset="0"/>
              </a:rPr>
              <a:t>  {    int m,n;</a:t>
            </a:r>
          </a:p>
          <a:p>
            <a:pPr eaLnBrk="0" hangingPunct="0">
              <a:lnSpc>
                <a:spcPct val="110000"/>
              </a:lnSpc>
            </a:pPr>
            <a:r>
              <a:rPr lang="zh-CN" altLang="en-US" dirty="0">
                <a:latin typeface="Comic Sans MS" panose="030F0702030302020204" pitchFamily="2" charset="0"/>
              </a:rPr>
              <a:t>       </a:t>
            </a:r>
            <a:r>
              <a:rPr lang="zh-CN" altLang="en-US" dirty="0">
                <a:latin typeface="Comic Sans MS" panose="030F0702030302020204" pitchFamily="2" charset="0"/>
                <a:cs typeface="Comic Sans MS" panose="030F0702030302020204" pitchFamily="2" charset="0"/>
              </a:rPr>
              <a:t>double fun(int k)</a:t>
            </a:r>
            <a:r>
              <a:rPr lang="zh-CN" altLang="en-US" dirty="0">
                <a:latin typeface="Comic Sans MS" panose="030F0702030302020204" pitchFamily="2" charset="0"/>
              </a:rPr>
              <a:t>;</a:t>
            </a:r>
            <a:endParaRPr lang="zh-CN" altLang="en-US" dirty="0">
              <a:latin typeface="Comic Sans MS" panose="030F0702030302020204" pitchFamily="2" charset="0"/>
              <a:cs typeface="Comic Sans MS" panose="030F0702030302020204" pitchFamily="2" charset="0"/>
            </a:endParaRPr>
          </a:p>
          <a:p>
            <a:pPr eaLnBrk="0" hangingPunct="0">
              <a:lnSpc>
                <a:spcPct val="110000"/>
              </a:lnSpc>
            </a:pPr>
            <a:r>
              <a:rPr lang="zh-CN" altLang="en-US" dirty="0">
                <a:latin typeface="Comic Sans MS" panose="030F0702030302020204" pitchFamily="2" charset="0"/>
                <a:cs typeface="Comic Sans MS" panose="030F0702030302020204" pitchFamily="2" charset="0"/>
              </a:rPr>
              <a:t>       double p;</a:t>
            </a:r>
          </a:p>
          <a:p>
            <a:pPr eaLnBrk="0" hangingPunct="0">
              <a:lnSpc>
                <a:spcPct val="110000"/>
              </a:lnSpc>
            </a:pPr>
            <a:r>
              <a:rPr lang="zh-CN" altLang="en-US" dirty="0">
                <a:latin typeface="Comic Sans MS" panose="030F0702030302020204" pitchFamily="2" charset="0"/>
                <a:cs typeface="Comic Sans MS" panose="030F0702030302020204" pitchFamily="2" charset="0"/>
              </a:rPr>
              <a:t>       scanf(“%d%d”,&amp;m,&amp;n);</a:t>
            </a:r>
          </a:p>
          <a:p>
            <a:pPr eaLnBrk="0" hangingPunct="0">
              <a:lnSpc>
                <a:spcPct val="110000"/>
              </a:lnSpc>
            </a:pPr>
            <a:r>
              <a:rPr lang="zh-CN" altLang="en-US" dirty="0">
                <a:latin typeface="Comic Sans MS" panose="030F0702030302020204" pitchFamily="2" charset="0"/>
                <a:cs typeface="Comic Sans MS" panose="030F0702030302020204" pitchFamily="2" charset="0"/>
              </a:rPr>
              <a:t>        p=</a:t>
            </a:r>
            <a:r>
              <a:rPr lang="zh-CN" altLang="en-US" dirty="0">
                <a:solidFill>
                  <a:srgbClr val="FF0000"/>
                </a:solidFill>
                <a:latin typeface="Comic Sans MS" panose="030F0702030302020204" pitchFamily="2" charset="0"/>
                <a:cs typeface="Comic Sans MS" panose="030F0702030302020204" pitchFamily="2" charset="0"/>
              </a:rPr>
              <a:t>fun(</a:t>
            </a:r>
            <a:r>
              <a:rPr lang="zh-CN" altLang="en-US" dirty="0">
                <a:solidFill>
                  <a:schemeClr val="hlink"/>
                </a:solidFill>
                <a:latin typeface="Comic Sans MS" panose="030F0702030302020204" pitchFamily="2" charset="0"/>
                <a:cs typeface="Comic Sans MS" panose="030F0702030302020204" pitchFamily="2" charset="0"/>
              </a:rPr>
              <a:t>m</a:t>
            </a:r>
            <a:r>
              <a:rPr lang="zh-CN" altLang="en-US" dirty="0">
                <a:solidFill>
                  <a:srgbClr val="FF0000"/>
                </a:solidFill>
                <a:latin typeface="Comic Sans MS" panose="030F0702030302020204" pitchFamily="2" charset="0"/>
                <a:cs typeface="Comic Sans MS" panose="030F0702030302020204" pitchFamily="2" charset="0"/>
              </a:rPr>
              <a:t>)/(fun(</a:t>
            </a:r>
            <a:r>
              <a:rPr lang="zh-CN" altLang="en-US" dirty="0">
                <a:solidFill>
                  <a:srgbClr val="0000CC"/>
                </a:solidFill>
                <a:latin typeface="Comic Sans MS" panose="030F0702030302020204" pitchFamily="2" charset="0"/>
                <a:cs typeface="Comic Sans MS" panose="030F0702030302020204" pitchFamily="2" charset="0"/>
              </a:rPr>
              <a:t>n</a:t>
            </a:r>
            <a:r>
              <a:rPr lang="zh-CN" altLang="en-US" dirty="0">
                <a:solidFill>
                  <a:srgbClr val="FF0000"/>
                </a:solidFill>
                <a:latin typeface="Comic Sans MS" panose="030F0702030302020204" pitchFamily="2" charset="0"/>
                <a:cs typeface="Comic Sans MS" panose="030F0702030302020204" pitchFamily="2" charset="0"/>
              </a:rPr>
              <a:t>)*fun(</a:t>
            </a:r>
            <a:r>
              <a:rPr lang="zh-CN" altLang="en-US" dirty="0">
                <a:solidFill>
                  <a:srgbClr val="00FFFF"/>
                </a:solidFill>
                <a:latin typeface="Comic Sans MS" panose="030F0702030302020204" pitchFamily="2" charset="0"/>
                <a:cs typeface="Comic Sans MS" panose="030F0702030302020204" pitchFamily="2" charset="0"/>
              </a:rPr>
              <a:t>m-n</a:t>
            </a:r>
            <a:r>
              <a:rPr lang="zh-CN" altLang="en-US" dirty="0">
                <a:solidFill>
                  <a:srgbClr val="FF0000"/>
                </a:solidFill>
                <a:latin typeface="Comic Sans MS" panose="030F0702030302020204" pitchFamily="2" charset="0"/>
                <a:cs typeface="Comic Sans MS" panose="030F0702030302020204" pitchFamily="2" charset="0"/>
              </a:rPr>
              <a:t>))</a:t>
            </a:r>
            <a:r>
              <a:rPr lang="zh-CN" altLang="en-US" dirty="0">
                <a:latin typeface="Comic Sans MS" panose="030F0702030302020204" pitchFamily="2" charset="0"/>
              </a:rPr>
              <a:t>;</a:t>
            </a:r>
          </a:p>
          <a:p>
            <a:pPr eaLnBrk="0" hangingPunct="0">
              <a:lnSpc>
                <a:spcPct val="110000"/>
              </a:lnSpc>
            </a:pPr>
            <a:r>
              <a:rPr lang="zh-CN" altLang="en-US" dirty="0">
                <a:latin typeface="Comic Sans MS" panose="030F0702030302020204" pitchFamily="2" charset="0"/>
                <a:cs typeface="Comic Sans MS" panose="030F0702030302020204" pitchFamily="2" charset="0"/>
              </a:rPr>
              <a:t>        printf</a:t>
            </a:r>
            <a:r>
              <a:rPr lang="zh-CN" altLang="en-US" dirty="0">
                <a:latin typeface="Comic Sans MS" panose="030F0702030302020204" pitchFamily="2" charset="0"/>
              </a:rPr>
              <a:t>(</a:t>
            </a:r>
            <a:r>
              <a:rPr lang="zh-CN" altLang="en-US" dirty="0">
                <a:latin typeface="Comic Sans MS" panose="030F0702030302020204" pitchFamily="2" charset="0"/>
                <a:cs typeface="Comic Sans MS" panose="030F0702030302020204" pitchFamily="2" charset="0"/>
              </a:rPr>
              <a:t>“%d\n”,p</a:t>
            </a:r>
            <a:r>
              <a:rPr lang="zh-CN" altLang="en-US" dirty="0">
                <a:latin typeface="Comic Sans MS" panose="030F0702030302020204" pitchFamily="2" charset="0"/>
              </a:rPr>
              <a:t>)</a:t>
            </a:r>
            <a:r>
              <a:rPr lang="zh-CN" altLang="en-US" dirty="0">
                <a:latin typeface="Comic Sans MS" panose="030F0702030302020204" pitchFamily="2" charset="0"/>
                <a:cs typeface="Comic Sans MS" panose="030F0702030302020204" pitchFamily="2" charset="0"/>
              </a:rPr>
              <a:t>;</a:t>
            </a:r>
          </a:p>
          <a:p>
            <a:pPr eaLnBrk="0" hangingPunct="0">
              <a:lnSpc>
                <a:spcPct val="110000"/>
              </a:lnSpc>
            </a:pPr>
            <a:r>
              <a:rPr lang="zh-CN" altLang="en-US" dirty="0">
                <a:latin typeface="Comic Sans MS" panose="030F0702030302020204" pitchFamily="2" charset="0"/>
                <a:cs typeface="Comic Sans MS" panose="030F0702030302020204" pitchFamily="2" charset="0"/>
              </a:rPr>
              <a:t>       }</a:t>
            </a:r>
          </a:p>
          <a:p>
            <a:pPr eaLnBrk="0" hangingPunct="0">
              <a:lnSpc>
                <a:spcPct val="110000"/>
              </a:lnSpc>
            </a:pPr>
            <a:endParaRPr lang="zh-CN" altLang="en-US" dirty="0">
              <a:latin typeface="Comic Sans MS" panose="030F0702030302020204" pitchFamily="2" charset="0"/>
              <a:cs typeface="Comic Sans MS" panose="030F0702030302020204" pitchFamily="2" charset="0"/>
            </a:endParaRPr>
          </a:p>
          <a:p>
            <a:pPr eaLnBrk="0" hangingPunct="0">
              <a:lnSpc>
                <a:spcPct val="110000"/>
              </a:lnSpc>
            </a:pPr>
            <a:r>
              <a:rPr lang="zh-CN" altLang="en-US" dirty="0">
                <a:latin typeface="Comic Sans MS" panose="030F0702030302020204" pitchFamily="2" charset="0"/>
                <a:cs typeface="Comic Sans MS" panose="030F0702030302020204" pitchFamily="2" charset="0"/>
              </a:rPr>
              <a:t>double fun(</a:t>
            </a:r>
            <a:r>
              <a:rPr lang="zh-CN" altLang="en-US" dirty="0">
                <a:solidFill>
                  <a:srgbClr val="FF0000"/>
                </a:solidFill>
                <a:latin typeface="Comic Sans MS" panose="030F0702030302020204" pitchFamily="2" charset="0"/>
                <a:cs typeface="Comic Sans MS" panose="030F0702030302020204" pitchFamily="2" charset="0"/>
              </a:rPr>
              <a:t>int k</a:t>
            </a:r>
            <a:r>
              <a:rPr lang="zh-CN" altLang="en-US" dirty="0">
                <a:latin typeface="Comic Sans MS" panose="030F0702030302020204" pitchFamily="2" charset="0"/>
                <a:cs typeface="Comic Sans MS" panose="030F0702030302020204" pitchFamily="2" charset="0"/>
              </a:rPr>
              <a:t>)</a:t>
            </a:r>
          </a:p>
          <a:p>
            <a:pPr eaLnBrk="0" hangingPunct="0">
              <a:lnSpc>
                <a:spcPct val="110000"/>
              </a:lnSpc>
            </a:pPr>
            <a:r>
              <a:rPr lang="zh-CN" altLang="en-US" dirty="0">
                <a:latin typeface="Comic Sans MS" panose="030F0702030302020204" pitchFamily="2" charset="0"/>
                <a:cs typeface="Comic Sans MS" panose="030F0702030302020204" pitchFamily="2" charset="0"/>
              </a:rPr>
              <a:t>{   long s=1;</a:t>
            </a:r>
          </a:p>
          <a:p>
            <a:pPr eaLnBrk="0" hangingPunct="0">
              <a:lnSpc>
                <a:spcPct val="110000"/>
              </a:lnSpc>
            </a:pPr>
            <a:r>
              <a:rPr lang="zh-CN" altLang="en-US" dirty="0">
                <a:latin typeface="Comic Sans MS" panose="030F0702030302020204" pitchFamily="2" charset="0"/>
                <a:cs typeface="Comic Sans MS" panose="030F0702030302020204" pitchFamily="2" charset="0"/>
              </a:rPr>
              <a:t>    int i;</a:t>
            </a:r>
          </a:p>
          <a:p>
            <a:pPr eaLnBrk="0" hangingPunct="0">
              <a:lnSpc>
                <a:spcPct val="110000"/>
              </a:lnSpc>
            </a:pPr>
            <a:r>
              <a:rPr lang="zh-CN" altLang="en-US" dirty="0">
                <a:latin typeface="Comic Sans MS" panose="030F0702030302020204" pitchFamily="2" charset="0"/>
                <a:cs typeface="Comic Sans MS" panose="030F0702030302020204" pitchFamily="2" charset="0"/>
              </a:rPr>
              <a:t>    for(i=1;i&lt;=k;i++)</a:t>
            </a:r>
          </a:p>
          <a:p>
            <a:pPr eaLnBrk="0" hangingPunct="0">
              <a:lnSpc>
                <a:spcPct val="110000"/>
              </a:lnSpc>
            </a:pPr>
            <a:r>
              <a:rPr lang="zh-CN" altLang="en-US" dirty="0">
                <a:latin typeface="Comic Sans MS" panose="030F0702030302020204" pitchFamily="2" charset="0"/>
                <a:cs typeface="Comic Sans MS" panose="030F0702030302020204" pitchFamily="2" charset="0"/>
              </a:rPr>
              <a:t>        s=s*i;</a:t>
            </a:r>
          </a:p>
          <a:p>
            <a:pPr eaLnBrk="0" hangingPunct="0">
              <a:lnSpc>
                <a:spcPct val="110000"/>
              </a:lnSpc>
            </a:pPr>
            <a:r>
              <a:rPr lang="zh-CN" altLang="en-US" dirty="0">
                <a:latin typeface="Comic Sans MS" panose="030F0702030302020204" pitchFamily="2" charset="0"/>
                <a:cs typeface="Comic Sans MS" panose="030F0702030302020204" pitchFamily="2" charset="0"/>
              </a:rPr>
              <a:t>    </a:t>
            </a:r>
            <a:r>
              <a:rPr lang="zh-CN" altLang="en-US" dirty="0">
                <a:solidFill>
                  <a:srgbClr val="FF0000"/>
                </a:solidFill>
                <a:latin typeface="Comic Sans MS" panose="030F0702030302020204" pitchFamily="2" charset="0"/>
                <a:cs typeface="Comic Sans MS" panose="030F0702030302020204" pitchFamily="2" charset="0"/>
              </a:rPr>
              <a:t>return s;</a:t>
            </a:r>
          </a:p>
          <a:p>
            <a:pPr eaLnBrk="0" hangingPunct="0">
              <a:lnSpc>
                <a:spcPct val="110000"/>
              </a:lnSpc>
            </a:pPr>
            <a:r>
              <a:rPr lang="zh-CN" altLang="en-US" dirty="0">
                <a:latin typeface="Comic Sans MS" panose="030F0702030302020204" pitchFamily="2" charset="0"/>
                <a:cs typeface="Comic Sans MS" panose="030F0702030302020204" pitchFamily="2" charset="0"/>
              </a:rPr>
              <a:t>     } </a:t>
            </a:r>
            <a:endParaRPr lang="zh-CN" altLang="en-US" dirty="0">
              <a:latin typeface="Comic Sans MS" panose="030F0702030302020204" pitchFamily="2" charset="0"/>
              <a:ea typeface="Comic Sans MS" panose="030F0702030302020204" pitchFamily="2" charset="0"/>
            </a:endParaRPr>
          </a:p>
        </p:txBody>
      </p:sp>
      <p:grpSp>
        <p:nvGrpSpPr>
          <p:cNvPr id="31749" name="组合 31748"/>
          <p:cNvGrpSpPr/>
          <p:nvPr/>
        </p:nvGrpSpPr>
        <p:grpSpPr>
          <a:xfrm>
            <a:off x="4385065" y="3598827"/>
            <a:ext cx="1422400" cy="2984500"/>
            <a:chOff x="0" y="0"/>
            <a:chExt cx="2241" cy="4700"/>
          </a:xfrm>
        </p:grpSpPr>
        <p:sp>
          <p:nvSpPr>
            <p:cNvPr id="31750" name="直接连接符 31749"/>
            <p:cNvSpPr/>
            <p:nvPr/>
          </p:nvSpPr>
          <p:spPr>
            <a:xfrm>
              <a:off x="2241" y="50"/>
              <a:ext cx="1" cy="1701"/>
            </a:xfrm>
            <a:prstGeom prst="line">
              <a:avLst/>
            </a:prstGeom>
            <a:ln w="28575" cap="flat" cmpd="sng">
              <a:solidFill>
                <a:schemeClr val="hlink"/>
              </a:solidFill>
              <a:prstDash val="solid"/>
              <a:bevel/>
              <a:headEnd type="none" w="med" len="med"/>
              <a:tailEnd type="arrow" w="med" len="med"/>
            </a:ln>
          </p:spPr>
          <p:txBody>
            <a:bodyPr/>
            <a:lstStyle/>
            <a:p>
              <a:endParaRPr lang="zh-CN" altLang="en-US"/>
            </a:p>
          </p:txBody>
        </p:sp>
        <p:sp>
          <p:nvSpPr>
            <p:cNvPr id="31751" name="直接连接符 31750"/>
            <p:cNvSpPr/>
            <p:nvPr/>
          </p:nvSpPr>
          <p:spPr>
            <a:xfrm>
              <a:off x="2241" y="2318"/>
              <a:ext cx="1" cy="2382"/>
            </a:xfrm>
            <a:prstGeom prst="line">
              <a:avLst/>
            </a:prstGeom>
            <a:ln w="28575" cap="flat" cmpd="sng">
              <a:solidFill>
                <a:schemeClr val="hlink"/>
              </a:solidFill>
              <a:prstDash val="lgDashDotDot"/>
              <a:bevel/>
              <a:headEnd type="none" w="med" len="med"/>
              <a:tailEnd type="arrow" w="med" len="med"/>
            </a:ln>
          </p:spPr>
          <p:txBody>
            <a:bodyPr/>
            <a:lstStyle/>
            <a:p>
              <a:endParaRPr lang="zh-CN" altLang="en-US"/>
            </a:p>
          </p:txBody>
        </p:sp>
        <p:sp>
          <p:nvSpPr>
            <p:cNvPr id="31752" name="未知"/>
            <p:cNvSpPr/>
            <p:nvPr/>
          </p:nvSpPr>
          <p:spPr>
            <a:xfrm>
              <a:off x="0" y="0"/>
              <a:ext cx="1730" cy="4661"/>
            </a:xfrm>
            <a:custGeom>
              <a:avLst/>
              <a:gdLst/>
              <a:ahLst/>
              <a:cxnLst/>
              <a:rect l="0" t="0" r="0" b="0"/>
              <a:pathLst>
                <a:path w="21600" h="21600">
                  <a:moveTo>
                    <a:pt x="4607" y="21600"/>
                  </a:moveTo>
                  <a:lnTo>
                    <a:pt x="0" y="21600"/>
                  </a:lnTo>
                  <a:lnTo>
                    <a:pt x="0" y="1603"/>
                  </a:lnTo>
                  <a:lnTo>
                    <a:pt x="21600" y="1603"/>
                  </a:lnTo>
                  <a:lnTo>
                    <a:pt x="21600" y="0"/>
                  </a:lnTo>
                  <a:lnTo>
                    <a:pt x="21312" y="106"/>
                  </a:lnTo>
                </a:path>
              </a:pathLst>
            </a:custGeom>
            <a:noFill/>
            <a:ln w="28575" cap="flat" cmpd="sng">
              <a:solidFill>
                <a:schemeClr val="hlink"/>
              </a:solidFill>
              <a:prstDash val="solid"/>
              <a:bevel/>
              <a:headEnd type="none" w="med" len="med"/>
              <a:tailEnd type="arrow" w="med" len="med"/>
            </a:ln>
          </p:spPr>
          <p:txBody>
            <a:bodyPr/>
            <a:lstStyle/>
            <a:p>
              <a:endParaRPr lang="zh-CN" altLang="en-US"/>
            </a:p>
          </p:txBody>
        </p:sp>
      </p:grpSp>
      <p:grpSp>
        <p:nvGrpSpPr>
          <p:cNvPr id="31753" name="组合 31752"/>
          <p:cNvGrpSpPr/>
          <p:nvPr/>
        </p:nvGrpSpPr>
        <p:grpSpPr>
          <a:xfrm>
            <a:off x="4662877" y="3613114"/>
            <a:ext cx="2152650" cy="3078163"/>
            <a:chOff x="0" y="0"/>
            <a:chExt cx="3390" cy="4846"/>
          </a:xfrm>
        </p:grpSpPr>
        <p:sp>
          <p:nvSpPr>
            <p:cNvPr id="31754" name="直接连接符 31753"/>
            <p:cNvSpPr/>
            <p:nvPr/>
          </p:nvSpPr>
          <p:spPr>
            <a:xfrm flipH="1">
              <a:off x="2370" y="27"/>
              <a:ext cx="1021" cy="1701"/>
            </a:xfrm>
            <a:prstGeom prst="line">
              <a:avLst/>
            </a:prstGeom>
            <a:ln w="28575" cap="flat" cmpd="sng">
              <a:solidFill>
                <a:srgbClr val="0000CC"/>
              </a:solidFill>
              <a:prstDash val="solid"/>
              <a:bevel/>
              <a:headEnd type="none" w="med" len="med"/>
              <a:tailEnd type="arrow" w="med" len="med"/>
            </a:ln>
          </p:spPr>
          <p:txBody>
            <a:bodyPr/>
            <a:lstStyle/>
            <a:p>
              <a:endParaRPr lang="zh-CN" altLang="en-US"/>
            </a:p>
          </p:txBody>
        </p:sp>
        <p:sp>
          <p:nvSpPr>
            <p:cNvPr id="31755" name="直接连接符 31754"/>
            <p:cNvSpPr/>
            <p:nvPr/>
          </p:nvSpPr>
          <p:spPr>
            <a:xfrm>
              <a:off x="2370" y="2182"/>
              <a:ext cx="1" cy="2608"/>
            </a:xfrm>
            <a:prstGeom prst="line">
              <a:avLst/>
            </a:prstGeom>
            <a:ln w="28575" cap="flat" cmpd="sng">
              <a:solidFill>
                <a:srgbClr val="0000CC"/>
              </a:solidFill>
              <a:prstDash val="lgDashDotDot"/>
              <a:bevel/>
              <a:headEnd type="none" w="med" len="med"/>
              <a:tailEnd type="arrow" w="med" len="med"/>
            </a:ln>
          </p:spPr>
          <p:txBody>
            <a:bodyPr/>
            <a:lstStyle/>
            <a:p>
              <a:endParaRPr lang="zh-CN" altLang="en-US"/>
            </a:p>
          </p:txBody>
        </p:sp>
        <p:sp>
          <p:nvSpPr>
            <p:cNvPr id="31756" name="未知"/>
            <p:cNvSpPr/>
            <p:nvPr/>
          </p:nvSpPr>
          <p:spPr>
            <a:xfrm>
              <a:off x="0" y="0"/>
              <a:ext cx="2908" cy="4846"/>
            </a:xfrm>
            <a:custGeom>
              <a:avLst/>
              <a:gdLst/>
              <a:ahLst/>
              <a:cxnLst/>
              <a:rect l="0" t="0" r="0" b="0"/>
              <a:pathLst>
                <a:path w="21600" h="21600">
                  <a:moveTo>
                    <a:pt x="17655" y="21600"/>
                  </a:moveTo>
                  <a:lnTo>
                    <a:pt x="0" y="21600"/>
                  </a:lnTo>
                  <a:lnTo>
                    <a:pt x="0" y="2264"/>
                  </a:lnTo>
                  <a:lnTo>
                    <a:pt x="1374" y="2264"/>
                  </a:lnTo>
                  <a:lnTo>
                    <a:pt x="21600" y="2264"/>
                  </a:lnTo>
                  <a:lnTo>
                    <a:pt x="21600" y="0"/>
                  </a:lnTo>
                </a:path>
              </a:pathLst>
            </a:custGeom>
            <a:noFill/>
            <a:ln w="28575" cap="flat" cmpd="sng">
              <a:solidFill>
                <a:srgbClr val="0000CC"/>
              </a:solidFill>
              <a:prstDash val="solid"/>
              <a:bevel/>
              <a:headEnd type="none" w="med" len="med"/>
              <a:tailEnd type="arrow" w="med" len="med"/>
            </a:ln>
          </p:spPr>
          <p:txBody>
            <a:bodyPr/>
            <a:lstStyle/>
            <a:p>
              <a:endParaRPr lang="zh-CN" altLang="en-US"/>
            </a:p>
          </p:txBody>
        </p:sp>
      </p:grpSp>
      <p:grpSp>
        <p:nvGrpSpPr>
          <p:cNvPr id="31757" name="组合 31756"/>
          <p:cNvGrpSpPr/>
          <p:nvPr/>
        </p:nvGrpSpPr>
        <p:grpSpPr>
          <a:xfrm>
            <a:off x="4839090" y="3576602"/>
            <a:ext cx="2976562" cy="3157537"/>
            <a:chOff x="0" y="0"/>
            <a:chExt cx="4688" cy="4972"/>
          </a:xfrm>
        </p:grpSpPr>
        <p:sp>
          <p:nvSpPr>
            <p:cNvPr id="31758" name="直接连接符 31757"/>
            <p:cNvSpPr/>
            <p:nvPr/>
          </p:nvSpPr>
          <p:spPr>
            <a:xfrm flipH="1">
              <a:off x="2206" y="0"/>
              <a:ext cx="2483" cy="1901"/>
            </a:xfrm>
            <a:prstGeom prst="line">
              <a:avLst/>
            </a:prstGeom>
            <a:ln w="28575" cap="flat" cmpd="sng">
              <a:solidFill>
                <a:srgbClr val="00FFFF"/>
              </a:solidFill>
              <a:prstDash val="solid"/>
              <a:bevel/>
              <a:headEnd type="none" w="med" len="med"/>
              <a:tailEnd type="arrow" w="med" len="med"/>
            </a:ln>
          </p:spPr>
          <p:txBody>
            <a:bodyPr/>
            <a:lstStyle/>
            <a:p>
              <a:endParaRPr lang="zh-CN" altLang="en-US"/>
            </a:p>
          </p:txBody>
        </p:sp>
        <p:sp>
          <p:nvSpPr>
            <p:cNvPr id="31759" name="直接连接符 31758"/>
            <p:cNvSpPr/>
            <p:nvPr/>
          </p:nvSpPr>
          <p:spPr>
            <a:xfrm>
              <a:off x="2434" y="2353"/>
              <a:ext cx="2" cy="2608"/>
            </a:xfrm>
            <a:prstGeom prst="line">
              <a:avLst/>
            </a:prstGeom>
            <a:ln w="28575" cap="flat" cmpd="sng">
              <a:solidFill>
                <a:srgbClr val="00FFFF"/>
              </a:solidFill>
              <a:prstDash val="lgDashDotDot"/>
              <a:bevel/>
              <a:headEnd type="none" w="med" len="med"/>
              <a:tailEnd type="arrow" w="med" len="med"/>
            </a:ln>
          </p:spPr>
          <p:txBody>
            <a:bodyPr/>
            <a:lstStyle/>
            <a:p>
              <a:endParaRPr lang="zh-CN" altLang="en-US"/>
            </a:p>
          </p:txBody>
        </p:sp>
        <p:sp>
          <p:nvSpPr>
            <p:cNvPr id="31760" name="未知"/>
            <p:cNvSpPr/>
            <p:nvPr/>
          </p:nvSpPr>
          <p:spPr>
            <a:xfrm>
              <a:off x="0" y="104"/>
              <a:ext cx="4038" cy="4869"/>
            </a:xfrm>
            <a:custGeom>
              <a:avLst/>
              <a:gdLst/>
              <a:ahLst/>
              <a:cxnLst/>
              <a:rect l="0" t="0" r="0" b="0"/>
              <a:pathLst>
                <a:path w="21600" h="21600">
                  <a:moveTo>
                    <a:pt x="13453" y="21600"/>
                  </a:moveTo>
                  <a:lnTo>
                    <a:pt x="0" y="21600"/>
                  </a:lnTo>
                  <a:lnTo>
                    <a:pt x="0" y="2865"/>
                  </a:lnTo>
                  <a:lnTo>
                    <a:pt x="19503" y="2865"/>
                  </a:lnTo>
                  <a:lnTo>
                    <a:pt x="21498" y="0"/>
                  </a:lnTo>
                  <a:lnTo>
                    <a:pt x="21600" y="0"/>
                  </a:lnTo>
                </a:path>
              </a:pathLst>
            </a:custGeom>
            <a:noFill/>
            <a:ln w="28575" cap="flat" cmpd="sng">
              <a:solidFill>
                <a:srgbClr val="00FFFF"/>
              </a:solidFill>
              <a:prstDash val="solid"/>
              <a:bevel/>
              <a:headEnd type="none" w="med" len="med"/>
              <a:tailEnd type="arrow" w="med" len="med"/>
            </a:ln>
          </p:spPr>
          <p:txBody>
            <a:bodyPr/>
            <a:lstStyle/>
            <a:p>
              <a:endParaRPr lang="zh-CN" altLang="en-US"/>
            </a:p>
          </p:txBody>
        </p:sp>
      </p:grpSp>
      <p:sp>
        <p:nvSpPr>
          <p:cNvPr id="3" name="标题 2"/>
          <p:cNvSpPr>
            <a:spLocks noGrp="1"/>
          </p:cNvSpPr>
          <p:nvPr>
            <p:ph type="title"/>
          </p:nvPr>
        </p:nvSpPr>
        <p:spPr>
          <a:xfrm>
            <a:off x="685800" y="215265"/>
            <a:ext cx="8153400" cy="990600"/>
          </a:xfrm>
        </p:spPr>
        <p:txBody>
          <a:bodyPr>
            <a:normAutofit/>
          </a:bodyPr>
          <a:lstStyle/>
          <a:p>
            <a:r>
              <a:rPr lang="en-US" altLang="zh-CN" sz="4000" dirty="0">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cs typeface="+mj-cs"/>
                <a:sym typeface="+mn-ea"/>
              </a:rPr>
              <a:t>7.4</a:t>
            </a:r>
            <a:r>
              <a:rPr lang="zh-CN" altLang="en-US" sz="4000" dirty="0">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cs typeface="+mj-cs"/>
                <a:sym typeface="+mn-ea"/>
              </a:rPr>
              <a:t> 参数传递</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1748"/>
                                        </p:tgtEl>
                                        <p:attrNameLst>
                                          <p:attrName>style.visibility</p:attrName>
                                        </p:attrNameLst>
                                      </p:cBhvr>
                                      <p:to>
                                        <p:strVal val="visible"/>
                                      </p:to>
                                    </p:set>
                                    <p:animEffect transition="in" filter="blinds(horizontal)">
                                      <p:cBhvr>
                                        <p:cTn id="7" dur="500"/>
                                        <p:tgtEl>
                                          <p:spTgt spid="3174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1749"/>
                                        </p:tgtEl>
                                        <p:attrNameLst>
                                          <p:attrName>style.visibility</p:attrName>
                                        </p:attrNameLst>
                                      </p:cBhvr>
                                      <p:to>
                                        <p:strVal val="visible"/>
                                      </p:to>
                                    </p:set>
                                    <p:animEffect transition="in" filter="blinds(horizontal)">
                                      <p:cBhvr>
                                        <p:cTn id="12" dur="500"/>
                                        <p:tgtEl>
                                          <p:spTgt spid="3174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1753"/>
                                        </p:tgtEl>
                                        <p:attrNameLst>
                                          <p:attrName>style.visibility</p:attrName>
                                        </p:attrNameLst>
                                      </p:cBhvr>
                                      <p:to>
                                        <p:strVal val="visible"/>
                                      </p:to>
                                    </p:set>
                                    <p:animEffect transition="in" filter="blinds(horizontal)">
                                      <p:cBhvr>
                                        <p:cTn id="17" dur="500"/>
                                        <p:tgtEl>
                                          <p:spTgt spid="31753"/>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1757"/>
                                        </p:tgtEl>
                                        <p:attrNameLst>
                                          <p:attrName>style.visibility</p:attrName>
                                        </p:attrNameLst>
                                      </p:cBhvr>
                                      <p:to>
                                        <p:strVal val="visible"/>
                                      </p:to>
                                    </p:set>
                                    <p:animEffect transition="in" filter="blinds(horizontal)">
                                      <p:cBhvr>
                                        <p:cTn id="22" dur="500"/>
                                        <p:tgtEl>
                                          <p:spTgt spid="317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8" grpId="0" bldLvl="0" animBg="1"/>
    </p:bld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19" name="Rectangle 3"/>
          <p:cNvSpPr>
            <a:spLocks noGrp="1"/>
          </p:cNvSpPr>
          <p:nvPr>
            <p:ph type="body" sz="half"/>
          </p:nvPr>
        </p:nvSpPr>
        <p:spPr>
          <a:xfrm>
            <a:off x="614363" y="476672"/>
            <a:ext cx="7847012" cy="5544616"/>
          </a:xfrm>
        </p:spPr>
        <p:txBody>
          <a:bodyPr vert="horz" wrap="square" anchor="t"/>
          <a:lstStyle>
            <a:lvl1pPr lvl="0">
              <a:defRPr sz="2800"/>
            </a:lvl1pPr>
            <a:lvl2pPr lvl="1">
              <a:defRPr sz="2400"/>
            </a:lvl2pPr>
            <a:lvl3pPr lvl="2">
              <a:defRPr sz="2000"/>
            </a:lvl3pPr>
            <a:lvl4pPr lvl="3">
              <a:defRPr sz="2000"/>
            </a:lvl4pPr>
            <a:lvl5pPr lvl="4">
              <a:defRPr sz="1800"/>
            </a:lvl5pPr>
          </a:lstStyle>
          <a:p>
            <a:pPr marL="342900" lvl="0" indent="-342900">
              <a:lnSpc>
                <a:spcPct val="105000"/>
              </a:lnSpc>
            </a:pPr>
            <a:r>
              <a:rPr lang="zh-CN" altLang="en-US" sz="3200" dirty="0"/>
              <a:t>C语言支持模块化设计</a:t>
            </a:r>
          </a:p>
          <a:p>
            <a:pPr marL="742950" lvl="1" indent="-285750">
              <a:lnSpc>
                <a:spcPct val="105000"/>
              </a:lnSpc>
            </a:pPr>
            <a:r>
              <a:rPr lang="zh-CN" altLang="en-US" sz="2800" dirty="0"/>
              <a:t>C是函数式语言</a:t>
            </a:r>
          </a:p>
          <a:p>
            <a:pPr marL="1143000" lvl="2" indent="-228600">
              <a:lnSpc>
                <a:spcPct val="105000"/>
              </a:lnSpc>
            </a:pPr>
            <a:r>
              <a:rPr lang="zh-CN" altLang="en-US" sz="2400" dirty="0"/>
              <a:t>一个函数实现一个特定的功能(函数是平行的)</a:t>
            </a:r>
          </a:p>
          <a:p>
            <a:pPr marL="1143000" lvl="2" indent="-228600">
              <a:lnSpc>
                <a:spcPct val="105000"/>
              </a:lnSpc>
            </a:pPr>
            <a:r>
              <a:rPr lang="zh-CN" altLang="en-US" sz="2400" dirty="0">
                <a:sym typeface="Arial" panose="020B0604020202020204" pitchFamily="34" charset="0"/>
              </a:rPr>
              <a:t>一个C语言程序文件由一个主函数main()和若干个其它函数构成</a:t>
            </a:r>
          </a:p>
          <a:p>
            <a:pPr marL="1600200" lvl="3" indent="-228600">
              <a:lnSpc>
                <a:spcPct val="105000"/>
              </a:lnSpc>
            </a:pPr>
            <a:r>
              <a:rPr lang="zh-CN" altLang="en-US" dirty="0"/>
              <a:t>主函数main()调用其它函数,main()函数由系统调用</a:t>
            </a:r>
            <a:endParaRPr lang="en-US" altLang="zh-CN" dirty="0"/>
          </a:p>
          <a:p>
            <a:pPr marL="742950" lvl="1" indent="-285750">
              <a:lnSpc>
                <a:spcPct val="105000"/>
              </a:lnSpc>
              <a:spcBef>
                <a:spcPct val="20000"/>
              </a:spcBef>
            </a:pPr>
            <a:r>
              <a:rPr lang="zh-CN" altLang="en-US" sz="2800" dirty="0"/>
              <a:t>C语言提供基于基础服务的函数库</a:t>
            </a:r>
          </a:p>
          <a:p>
            <a:pPr marL="1143000" lvl="2" indent="-228600">
              <a:lnSpc>
                <a:spcPct val="105000"/>
              </a:lnSpc>
              <a:spcBef>
                <a:spcPct val="20000"/>
              </a:spcBef>
            </a:pPr>
            <a:r>
              <a:rPr lang="zh-CN" altLang="en-US" dirty="0"/>
              <a:t>例如:sin(),sqrt(),scanf(),printf(),......</a:t>
            </a:r>
          </a:p>
          <a:p>
            <a:pPr marL="1143000" lvl="2" indent="-228600">
              <a:lnSpc>
                <a:spcPct val="105000"/>
              </a:lnSpc>
              <a:spcBef>
                <a:spcPct val="20000"/>
              </a:spcBef>
            </a:pPr>
            <a:r>
              <a:rPr lang="zh-CN" altLang="en-US" sz="2400" dirty="0">
                <a:sym typeface="Arial" panose="020B0604020202020204" pitchFamily="34" charset="0"/>
              </a:rPr>
              <a:t>提供给用户选用或多次调用，减少重复性的编写程序</a:t>
            </a:r>
          </a:p>
          <a:p>
            <a:pPr marL="1600200" lvl="3" indent="-228600">
              <a:lnSpc>
                <a:spcPct val="105000"/>
              </a:lnSpc>
            </a:pPr>
            <a:endParaRPr lang="en-US" altLang="zh-CN"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2771" name="文本占位符 32770"/>
          <p:cNvSpPr>
            <a:spLocks noGrp="1"/>
          </p:cNvSpPr>
          <p:nvPr>
            <p:ph type="body" idx="1"/>
          </p:nvPr>
        </p:nvSpPr>
        <p:spPr>
          <a:xfrm>
            <a:off x="685800" y="1558290"/>
            <a:ext cx="7343775" cy="4679950"/>
          </a:xfrm>
        </p:spPr>
        <p:txBody>
          <a:bodyPr vert="horz" wrap="square" anchor="t"/>
          <a:lstStyle/>
          <a:p>
            <a:pPr>
              <a:buClr>
                <a:srgbClr val="FF0000"/>
              </a:buClr>
              <a:buFont typeface="Wingdings" panose="05000000000000000000" pitchFamily="2" charset="2"/>
              <a:buChar char="p"/>
            </a:pPr>
            <a:r>
              <a:rPr lang="zh-CN" altLang="en-US" dirty="0">
                <a:latin typeface="Comic Sans MS" panose="030F0702030302020204" pitchFamily="2" charset="0"/>
                <a:ea typeface="微软雅黑" panose="020B0503020204020204" pitchFamily="34" charset="-122"/>
                <a:sym typeface="Arial" panose="020B0604020202020204" pitchFamily="34" charset="0"/>
              </a:rPr>
              <a:t>函数之间的数据传递</a:t>
            </a:r>
          </a:p>
          <a:p>
            <a:pPr lvl="1"/>
            <a:r>
              <a:rPr lang="zh-CN" altLang="en-US" dirty="0">
                <a:latin typeface="Comic Sans MS" panose="030F0702030302020204" pitchFamily="2" charset="0"/>
                <a:ea typeface="微软雅黑" panose="020B0503020204020204" pitchFamily="34" charset="-122"/>
                <a:sym typeface="Arial" panose="020B0604020202020204" pitchFamily="34" charset="0"/>
              </a:rPr>
              <a:t>数据传递方式(3种)</a:t>
            </a:r>
          </a:p>
          <a:p>
            <a:pPr lvl="2"/>
            <a:r>
              <a:rPr lang="zh-CN" altLang="en-US" dirty="0">
                <a:latin typeface="Comic Sans MS" panose="030F0702030302020204" pitchFamily="2" charset="0"/>
                <a:ea typeface="微软雅黑" panose="020B0503020204020204" pitchFamily="34" charset="-122"/>
                <a:sym typeface="Arial" panose="020B0604020202020204" pitchFamily="34" charset="0"/>
              </a:rPr>
              <a:t>参数传递</a:t>
            </a:r>
          </a:p>
          <a:p>
            <a:pPr lvl="2"/>
            <a:r>
              <a:rPr lang="zh-CN" altLang="en-US" dirty="0">
                <a:latin typeface="Comic Sans MS" panose="030F0702030302020204" pitchFamily="2" charset="0"/>
                <a:ea typeface="微软雅黑" panose="020B0503020204020204" pitchFamily="34" charset="-122"/>
                <a:sym typeface="Arial" panose="020B0604020202020204" pitchFamily="34" charset="0"/>
              </a:rPr>
              <a:t>返回值传递</a:t>
            </a:r>
          </a:p>
          <a:p>
            <a:pPr lvl="2"/>
            <a:r>
              <a:rPr lang="zh-CN" altLang="en-US" dirty="0">
                <a:latin typeface="Comic Sans MS" panose="030F0702030302020204" pitchFamily="2" charset="0"/>
                <a:ea typeface="微软雅黑" panose="020B0503020204020204" pitchFamily="34" charset="-122"/>
                <a:sym typeface="Arial" panose="020B0604020202020204" pitchFamily="34" charset="0"/>
              </a:rPr>
              <a:t>全局变量传递</a:t>
            </a:r>
            <a:endParaRPr lang="zh-CN" altLang="en-US" dirty="0">
              <a:sym typeface="Arial" panose="020B0604020202020204" pitchFamily="34" charset="0"/>
            </a:endParaRPr>
          </a:p>
        </p:txBody>
      </p:sp>
      <p:sp>
        <p:nvSpPr>
          <p:cNvPr id="3" name="标题 2"/>
          <p:cNvSpPr>
            <a:spLocks noGrp="1"/>
          </p:cNvSpPr>
          <p:nvPr>
            <p:ph type="title"/>
          </p:nvPr>
        </p:nvSpPr>
        <p:spPr>
          <a:xfrm>
            <a:off x="685800" y="215265"/>
            <a:ext cx="8153400" cy="990600"/>
          </a:xfrm>
        </p:spPr>
        <p:txBody>
          <a:bodyPr>
            <a:normAutofit/>
          </a:bodyPr>
          <a:lstStyle/>
          <a:p>
            <a:r>
              <a:rPr lang="en-US" altLang="zh-CN" sz="4000" dirty="0">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cs typeface="+mj-cs"/>
                <a:sym typeface="+mn-ea"/>
              </a:rPr>
              <a:t>7.4</a:t>
            </a:r>
            <a:r>
              <a:rPr lang="zh-CN" altLang="en-US" sz="4000" dirty="0">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cs typeface="+mj-cs"/>
                <a:sym typeface="+mn-ea"/>
              </a:rPr>
              <a:t> 参数传递</a:t>
            </a:r>
            <a:endParaRPr lang="zh-CN" alt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4819" name="文本占位符 34818"/>
          <p:cNvSpPr>
            <a:spLocks noGrp="1"/>
          </p:cNvSpPr>
          <p:nvPr>
            <p:ph type="body" idx="1"/>
          </p:nvPr>
        </p:nvSpPr>
        <p:spPr>
          <a:xfrm>
            <a:off x="685800" y="1268760"/>
            <a:ext cx="7343775" cy="5256584"/>
          </a:xfrm>
        </p:spPr>
        <p:txBody>
          <a:bodyPr vert="horz" wrap="square" anchor="t"/>
          <a:lstStyle/>
          <a:p>
            <a:pPr>
              <a:buClr>
                <a:srgbClr val="FF0000"/>
              </a:buClr>
              <a:buFont typeface="Wingdings" panose="05000000000000000000" pitchFamily="2" charset="2"/>
              <a:buChar char="p"/>
            </a:pPr>
            <a:r>
              <a:rPr lang="zh-CN" altLang="en-US" dirty="0">
                <a:latin typeface="Comic Sans MS" panose="030F0702030302020204" pitchFamily="2" charset="0"/>
                <a:ea typeface="微软雅黑" panose="020B0503020204020204" pitchFamily="34" charset="-122"/>
                <a:sym typeface="Arial" panose="020B0604020202020204" pitchFamily="34" charset="0"/>
              </a:rPr>
              <a:t>形参与实参</a:t>
            </a:r>
          </a:p>
          <a:p>
            <a:pPr lvl="1">
              <a:buClr>
                <a:srgbClr val="FF0000"/>
              </a:buClr>
              <a:buSzPct val="95000"/>
              <a:buFont typeface="Wingdings" panose="05000000000000000000" pitchFamily="2" charset="2"/>
              <a:buChar char="n"/>
            </a:pPr>
            <a:r>
              <a:rPr lang="zh-CN" altLang="en-US" dirty="0">
                <a:latin typeface="微软雅黑" panose="020B0503020204020204" pitchFamily="34" charset="-122"/>
                <a:ea typeface="微软雅黑" panose="020B0503020204020204" pitchFamily="34" charset="-122"/>
                <a:sym typeface="Arial" panose="020B0604020202020204" pitchFamily="34" charset="0"/>
              </a:rPr>
              <a:t>形参</a:t>
            </a:r>
          </a:p>
          <a:p>
            <a:pPr lvl="2">
              <a:buClr>
                <a:srgbClr val="FF0000"/>
              </a:buClr>
              <a:buFont typeface="Comic Sans MS" panose="030F0702030302020204" pitchFamily="2" charset="0"/>
              <a:buChar char="»"/>
            </a:pPr>
            <a:r>
              <a:rPr lang="zh-CN" altLang="en-US" sz="2400" dirty="0">
                <a:latin typeface="微软雅黑" panose="020B0503020204020204" pitchFamily="34" charset="-122"/>
                <a:ea typeface="微软雅黑" panose="020B0503020204020204" pitchFamily="34" charset="-122"/>
                <a:sym typeface="Arial" panose="020B0604020202020204" pitchFamily="34" charset="0"/>
              </a:rPr>
              <a:t>int max（int x，int y）{….}</a:t>
            </a:r>
          </a:p>
          <a:p>
            <a:pPr lvl="3">
              <a:buClr>
                <a:srgbClr val="FF0000"/>
              </a:buClr>
              <a:buFont typeface="Comic Sans MS" panose="030F0702030302020204" pitchFamily="2" charset="0"/>
              <a:buChar char="–"/>
            </a:pPr>
            <a:r>
              <a:rPr lang="zh-CN" altLang="en-US" dirty="0">
                <a:latin typeface="Comic Sans MS" panose="030F0702030302020204" pitchFamily="2" charset="0"/>
                <a:ea typeface="微软雅黑" panose="020B0503020204020204" pitchFamily="34" charset="-122"/>
                <a:sym typeface="Arial" panose="020B0604020202020204" pitchFamily="34" charset="0"/>
              </a:rPr>
              <a:t>形参列表中必须指定每个参数的类型</a:t>
            </a:r>
            <a:endParaRPr lang="en-US" altLang="zh-CN" dirty="0">
              <a:latin typeface="Comic Sans MS" panose="030F0702030302020204" pitchFamily="2" charset="0"/>
              <a:ea typeface="微软雅黑" panose="020B0503020204020204" pitchFamily="34" charset="-122"/>
              <a:sym typeface="Arial" panose="020B0604020202020204" pitchFamily="34" charset="0"/>
            </a:endParaRPr>
          </a:p>
          <a:p>
            <a:pPr lvl="1">
              <a:buClr>
                <a:srgbClr val="FF0000"/>
              </a:buClr>
              <a:buSzPct val="95000"/>
              <a:buFont typeface="Wingdings" panose="05000000000000000000" pitchFamily="2" charset="2"/>
              <a:buChar char="n"/>
            </a:pPr>
            <a:r>
              <a:rPr lang="zh-CN" altLang="en-US" dirty="0">
                <a:latin typeface="微软雅黑" panose="020B0503020204020204" pitchFamily="34" charset="-122"/>
                <a:ea typeface="微软雅黑" panose="020B0503020204020204" pitchFamily="34" charset="-122"/>
                <a:sym typeface="Arial" panose="020B0604020202020204" pitchFamily="34" charset="0"/>
              </a:rPr>
              <a:t>实参</a:t>
            </a:r>
          </a:p>
          <a:p>
            <a:pPr lvl="2">
              <a:buClr>
                <a:srgbClr val="FF0000"/>
              </a:buClr>
              <a:buFont typeface="Comic Sans MS" panose="030F0702030302020204" pitchFamily="2" charset="0"/>
              <a:buChar char="»"/>
            </a:pPr>
            <a:r>
              <a:rPr lang="zh-CN" altLang="en-US" sz="2400" dirty="0">
                <a:latin typeface="微软雅黑" panose="020B0503020204020204" pitchFamily="34" charset="-122"/>
                <a:ea typeface="微软雅黑" panose="020B0503020204020204" pitchFamily="34" charset="-122"/>
                <a:sym typeface="Arial" panose="020B0604020202020204" pitchFamily="34" charset="0"/>
              </a:rPr>
              <a:t>a=max（n1，n2）；/*出现在main()函数中*/</a:t>
            </a:r>
          </a:p>
          <a:p>
            <a:pPr lvl="3">
              <a:buClr>
                <a:srgbClr val="FF0000"/>
              </a:buClr>
              <a:buFont typeface="Comic Sans MS" panose="030F0702030302020204" pitchFamily="2" charset="0"/>
              <a:buChar char="–"/>
            </a:pPr>
            <a:endParaRPr lang="zh-CN" altLang="en-US" dirty="0">
              <a:latin typeface="Comic Sans MS" panose="030F0702030302020204" pitchFamily="2" charset="0"/>
              <a:ea typeface="微软雅黑" panose="020B0503020204020204" pitchFamily="34" charset="-122"/>
              <a:sym typeface="Arial" panose="020B0604020202020204" pitchFamily="34" charset="0"/>
            </a:endParaRPr>
          </a:p>
          <a:p>
            <a:pPr lvl="3">
              <a:buClr>
                <a:srgbClr val="FF0000"/>
              </a:buClr>
              <a:buFont typeface="Comic Sans MS" panose="030F0702030302020204" pitchFamily="2" charset="0"/>
              <a:buChar char="»"/>
            </a:pPr>
            <a:endParaRPr lang="zh-CN" altLang="en-US" sz="2800" dirty="0">
              <a:latin typeface="微软雅黑" panose="020B0503020204020204" pitchFamily="34" charset="-122"/>
              <a:ea typeface="微软雅黑" panose="020B0503020204020204" pitchFamily="34" charset="-122"/>
              <a:sym typeface="Arial" panose="020B0604020202020204" pitchFamily="34" charset="0"/>
            </a:endParaRPr>
          </a:p>
        </p:txBody>
      </p:sp>
      <p:sp>
        <p:nvSpPr>
          <p:cNvPr id="3" name="标题 2"/>
          <p:cNvSpPr>
            <a:spLocks noGrp="1"/>
          </p:cNvSpPr>
          <p:nvPr>
            <p:ph type="title"/>
          </p:nvPr>
        </p:nvSpPr>
        <p:spPr>
          <a:xfrm>
            <a:off x="685800" y="215265"/>
            <a:ext cx="8153400" cy="990600"/>
          </a:xfrm>
        </p:spPr>
        <p:txBody>
          <a:bodyPr>
            <a:normAutofit/>
          </a:bodyPr>
          <a:lstStyle/>
          <a:p>
            <a:r>
              <a:rPr lang="en-US" altLang="zh-CN" sz="4000" dirty="0">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cs typeface="+mj-cs"/>
                <a:sym typeface="+mn-ea"/>
              </a:rPr>
              <a:t>7.4</a:t>
            </a:r>
            <a:r>
              <a:rPr lang="zh-CN" altLang="en-US" sz="4000" dirty="0">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cs typeface="+mj-cs"/>
                <a:sym typeface="+mn-ea"/>
              </a:rPr>
              <a:t> 参数传递</a:t>
            </a:r>
            <a:endParaRPr lang="zh-CN" alt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7891" name="文本占位符 37890"/>
          <p:cNvSpPr>
            <a:spLocks noGrp="1"/>
          </p:cNvSpPr>
          <p:nvPr>
            <p:ph type="body" idx="1"/>
          </p:nvPr>
        </p:nvSpPr>
        <p:spPr>
          <a:xfrm>
            <a:off x="685800" y="1488123"/>
            <a:ext cx="7918450" cy="4679950"/>
          </a:xfrm>
        </p:spPr>
        <p:txBody>
          <a:bodyPr vert="horz" wrap="square" anchor="t"/>
          <a:lstStyle/>
          <a:p>
            <a:pPr>
              <a:buClr>
                <a:srgbClr val="FF0000"/>
              </a:buClr>
              <a:buFont typeface="Wingdings" panose="05000000000000000000" pitchFamily="2" charset="2"/>
              <a:buChar char="p"/>
            </a:pPr>
            <a:r>
              <a:rPr lang="zh-CN" altLang="en-US" dirty="0">
                <a:latin typeface="Comic Sans MS" panose="030F0702030302020204" pitchFamily="2" charset="0"/>
                <a:ea typeface="微软雅黑" panose="020B0503020204020204" pitchFamily="34" charset="-122"/>
                <a:sym typeface="Arial" panose="020B0604020202020204" pitchFamily="34" charset="0"/>
              </a:rPr>
              <a:t>形参与实参</a:t>
            </a:r>
          </a:p>
          <a:p>
            <a:pPr lvl="1">
              <a:buClr>
                <a:srgbClr val="FF0000"/>
              </a:buClr>
              <a:buSzPct val="95000"/>
              <a:buFont typeface="Wingdings" panose="05000000000000000000" pitchFamily="2" charset="2"/>
              <a:buChar char="n"/>
            </a:pPr>
            <a:r>
              <a:rPr lang="zh-CN" altLang="en-US" dirty="0">
                <a:latin typeface="微软雅黑" panose="020B0503020204020204" pitchFamily="34" charset="-122"/>
                <a:ea typeface="微软雅黑" panose="020B0503020204020204" pitchFamily="34" charset="-122"/>
                <a:sym typeface="Arial" panose="020B0604020202020204" pitchFamily="34" charset="0"/>
              </a:rPr>
              <a:t>使用要点 </a:t>
            </a:r>
          </a:p>
          <a:p>
            <a:pPr lvl="2">
              <a:buClr>
                <a:srgbClr val="FF0000"/>
              </a:buClr>
              <a:buFont typeface="Comic Sans MS" panose="030F0702030302020204" pitchFamily="2" charset="0"/>
              <a:buChar char="–"/>
            </a:pPr>
            <a:r>
              <a:rPr lang="zh-CN" altLang="en-US" dirty="0">
                <a:latin typeface="Comic Sans MS" panose="030F0702030302020204" pitchFamily="2" charset="0"/>
                <a:ea typeface="微软雅黑" panose="020B0503020204020204" pitchFamily="34" charset="-122"/>
                <a:sym typeface="Arial" panose="020B0604020202020204" pitchFamily="34" charset="0"/>
              </a:rPr>
              <a:t>传递给函数的实参与函数定义中的对应的形参最好使用不同的变量名</a:t>
            </a:r>
          </a:p>
          <a:p>
            <a:pPr lvl="2">
              <a:buClr>
                <a:srgbClr val="FF0000"/>
              </a:buClr>
              <a:buFont typeface="Comic Sans MS" panose="030F0702030302020204" pitchFamily="2" charset="0"/>
              <a:buChar char="–"/>
            </a:pPr>
            <a:r>
              <a:rPr lang="zh-CN" altLang="en-US" dirty="0">
                <a:latin typeface="Comic Sans MS" panose="030F0702030302020204" pitchFamily="2" charset="0"/>
                <a:ea typeface="微软雅黑" panose="020B0503020204020204" pitchFamily="34" charset="-122"/>
                <a:sym typeface="Arial" panose="020B0604020202020204" pitchFamily="34" charset="0"/>
              </a:rPr>
              <a:t>包含大量参数的函数可能包含较多的功能(任务) </a:t>
            </a:r>
          </a:p>
          <a:p>
            <a:pPr lvl="2">
              <a:buClr>
                <a:srgbClr val="FF0000"/>
              </a:buClr>
              <a:buFont typeface="Comic Sans MS" panose="030F0702030302020204" pitchFamily="2" charset="0"/>
              <a:buChar char="–"/>
            </a:pPr>
            <a:r>
              <a:rPr lang="zh-CN" altLang="en-US" dirty="0">
                <a:latin typeface="Comic Sans MS" panose="030F0702030302020204" pitchFamily="2" charset="0"/>
                <a:ea typeface="微软雅黑" panose="020B0503020204020204" pitchFamily="34" charset="-122"/>
                <a:sym typeface="Arial" panose="020B0604020202020204" pitchFamily="34" charset="0"/>
              </a:rPr>
              <a:t>函数原型、函数首部和函数调用应该具有一致的参数个数、参数类型、参数顺序和返回值类型</a:t>
            </a:r>
          </a:p>
        </p:txBody>
      </p:sp>
      <p:sp>
        <p:nvSpPr>
          <p:cNvPr id="3" name="标题 2"/>
          <p:cNvSpPr>
            <a:spLocks noGrp="1"/>
          </p:cNvSpPr>
          <p:nvPr>
            <p:ph type="title"/>
          </p:nvPr>
        </p:nvSpPr>
        <p:spPr>
          <a:xfrm>
            <a:off x="685800" y="215265"/>
            <a:ext cx="8153400" cy="990600"/>
          </a:xfrm>
        </p:spPr>
        <p:txBody>
          <a:bodyPr>
            <a:normAutofit/>
          </a:bodyPr>
          <a:lstStyle/>
          <a:p>
            <a:r>
              <a:rPr lang="en-US" altLang="zh-CN" sz="4000" dirty="0">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cs typeface="+mj-cs"/>
                <a:sym typeface="+mn-ea"/>
              </a:rPr>
              <a:t>7.4</a:t>
            </a:r>
            <a:r>
              <a:rPr lang="zh-CN" altLang="en-US" sz="4000" dirty="0">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cs typeface="+mj-cs"/>
                <a:sym typeface="+mn-ea"/>
              </a:rPr>
              <a:t> 参数传递</a:t>
            </a:r>
            <a:endParaRPr lang="zh-CN" alt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8915" name="文本占位符 38914"/>
          <p:cNvSpPr>
            <a:spLocks noGrp="1"/>
          </p:cNvSpPr>
          <p:nvPr>
            <p:ph type="body" idx="1"/>
          </p:nvPr>
        </p:nvSpPr>
        <p:spPr>
          <a:xfrm>
            <a:off x="685800" y="1559878"/>
            <a:ext cx="7918450" cy="4679950"/>
          </a:xfrm>
        </p:spPr>
        <p:txBody>
          <a:bodyPr vert="horz" wrap="square" anchor="t"/>
          <a:lstStyle/>
          <a:p>
            <a:pPr>
              <a:buClr>
                <a:srgbClr val="FF0000"/>
              </a:buClr>
              <a:buFont typeface="Wingdings" panose="05000000000000000000" pitchFamily="2" charset="2"/>
              <a:buChar char="p"/>
            </a:pPr>
            <a:r>
              <a:rPr lang="zh-CN" altLang="en-US" dirty="0">
                <a:latin typeface="Comic Sans MS" panose="030F0702030302020204" pitchFamily="2" charset="0"/>
                <a:ea typeface="微软雅黑" panose="020B0503020204020204" pitchFamily="34" charset="-122"/>
                <a:sym typeface="Arial" panose="020B0604020202020204" pitchFamily="34" charset="0"/>
              </a:rPr>
              <a:t>参数传递方式</a:t>
            </a:r>
          </a:p>
          <a:p>
            <a:pPr lvl="1">
              <a:buClr>
                <a:srgbClr val="FF0000"/>
              </a:buClr>
              <a:buSzPct val="95000"/>
              <a:buFont typeface="Wingdings" panose="05000000000000000000" pitchFamily="2" charset="2"/>
              <a:buChar char="n"/>
            </a:pPr>
            <a:r>
              <a:rPr lang="zh-CN" altLang="en-US" dirty="0">
                <a:latin typeface="微软雅黑" panose="020B0503020204020204" pitchFamily="34" charset="-122"/>
                <a:ea typeface="微软雅黑" panose="020B0503020204020204" pitchFamily="34" charset="-122"/>
                <a:sym typeface="Arial" panose="020B0604020202020204" pitchFamily="34" charset="0"/>
              </a:rPr>
              <a:t>两种方式</a:t>
            </a:r>
          </a:p>
          <a:p>
            <a:pPr lvl="2">
              <a:buClr>
                <a:srgbClr val="FF0000"/>
              </a:buClr>
              <a:buFont typeface="Comic Sans MS" panose="030F0702030302020204" pitchFamily="2" charset="0"/>
              <a:buChar char="–"/>
            </a:pPr>
            <a:r>
              <a:rPr lang="zh-CN" altLang="en-US" dirty="0">
                <a:latin typeface="Comic Sans MS" panose="030F0702030302020204" pitchFamily="2" charset="0"/>
                <a:ea typeface="微软雅黑" panose="020B0503020204020204" pitchFamily="34" charset="-122"/>
                <a:sym typeface="Arial" panose="020B0604020202020204" pitchFamily="34" charset="0"/>
              </a:rPr>
              <a:t>传值（值传递）</a:t>
            </a:r>
          </a:p>
          <a:p>
            <a:pPr lvl="2">
              <a:buClr>
                <a:srgbClr val="FF0000"/>
              </a:buClr>
              <a:buFont typeface="Comic Sans MS" panose="030F0702030302020204" pitchFamily="2" charset="0"/>
              <a:buChar char="–"/>
            </a:pPr>
            <a:r>
              <a:rPr lang="zh-CN" altLang="en-US" dirty="0">
                <a:latin typeface="Comic Sans MS" panose="030F0702030302020204" pitchFamily="2" charset="0"/>
                <a:ea typeface="微软雅黑" panose="020B0503020204020204" pitchFamily="34" charset="-122"/>
                <a:sym typeface="Arial" panose="020B0604020202020204" pitchFamily="34" charset="0"/>
              </a:rPr>
              <a:t>传址（址传递）</a:t>
            </a:r>
          </a:p>
          <a:p>
            <a:pPr lvl="1">
              <a:buClr>
                <a:srgbClr val="FF0000"/>
              </a:buClr>
              <a:buSzPct val="95000"/>
              <a:buFont typeface="Wingdings" panose="05000000000000000000" pitchFamily="2" charset="2"/>
              <a:buChar char="n"/>
            </a:pPr>
            <a:r>
              <a:rPr lang="zh-CN" altLang="en-US" dirty="0">
                <a:latin typeface="微软雅黑" panose="020B0503020204020204" pitchFamily="34" charset="-122"/>
                <a:ea typeface="微软雅黑" panose="020B0503020204020204" pitchFamily="34" charset="-122"/>
                <a:sym typeface="Arial" panose="020B0604020202020204" pitchFamily="34" charset="0"/>
              </a:rPr>
              <a:t>特点</a:t>
            </a:r>
          </a:p>
          <a:p>
            <a:pPr lvl="2">
              <a:buClr>
                <a:srgbClr val="FF0000"/>
              </a:buClr>
              <a:buFont typeface="Comic Sans MS" panose="030F0702030302020204" pitchFamily="2" charset="0"/>
              <a:buChar char="–"/>
            </a:pPr>
            <a:r>
              <a:rPr lang="zh-CN" altLang="en-US" dirty="0">
                <a:latin typeface="Comic Sans MS" panose="030F0702030302020204" pitchFamily="2" charset="0"/>
                <a:ea typeface="微软雅黑" panose="020B0503020204020204" pitchFamily="34" charset="-122"/>
                <a:sym typeface="Arial" panose="020B0604020202020204" pitchFamily="34" charset="0"/>
              </a:rPr>
              <a:t>单向传递</a:t>
            </a:r>
          </a:p>
          <a:p>
            <a:pPr lvl="3">
              <a:buClr>
                <a:srgbClr val="FF0000"/>
              </a:buClr>
              <a:buFont typeface="Comic Sans MS" panose="030F0702030302020204" pitchFamily="2" charset="0"/>
              <a:buChar char="–"/>
            </a:pPr>
            <a:r>
              <a:rPr lang="zh-CN" altLang="en-US" sz="2400" dirty="0">
                <a:latin typeface="Comic Sans MS" panose="030F0702030302020204" pitchFamily="2" charset="0"/>
                <a:ea typeface="微软雅黑" panose="020B0503020204020204" pitchFamily="34" charset="-122"/>
                <a:sym typeface="Arial" panose="020B0604020202020204" pitchFamily="34" charset="0"/>
              </a:rPr>
              <a:t>数据传递由实参单向给形参</a:t>
            </a:r>
          </a:p>
        </p:txBody>
      </p:sp>
      <p:sp>
        <p:nvSpPr>
          <p:cNvPr id="3" name="标题 2"/>
          <p:cNvSpPr>
            <a:spLocks noGrp="1"/>
          </p:cNvSpPr>
          <p:nvPr>
            <p:ph type="title"/>
          </p:nvPr>
        </p:nvSpPr>
        <p:spPr>
          <a:xfrm>
            <a:off x="685800" y="215265"/>
            <a:ext cx="8153400" cy="990600"/>
          </a:xfrm>
        </p:spPr>
        <p:txBody>
          <a:bodyPr>
            <a:normAutofit/>
          </a:bodyPr>
          <a:lstStyle/>
          <a:p>
            <a:r>
              <a:rPr lang="en-US" altLang="zh-CN" sz="4000" dirty="0">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cs typeface="+mj-cs"/>
                <a:sym typeface="+mn-ea"/>
              </a:rPr>
              <a:t>7.4</a:t>
            </a:r>
            <a:r>
              <a:rPr lang="zh-CN" altLang="en-US" sz="4000" dirty="0">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cs typeface="+mj-cs"/>
                <a:sym typeface="+mn-ea"/>
              </a:rPr>
              <a:t> 参数传递</a:t>
            </a:r>
            <a:endParaRPr lang="zh-CN" alt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9939" name="文本占位符 39938"/>
          <p:cNvSpPr>
            <a:spLocks noGrp="1"/>
          </p:cNvSpPr>
          <p:nvPr>
            <p:ph type="body" idx="1"/>
          </p:nvPr>
        </p:nvSpPr>
        <p:spPr>
          <a:xfrm>
            <a:off x="685800" y="1627783"/>
            <a:ext cx="7990656" cy="4681537"/>
          </a:xfrm>
        </p:spPr>
        <p:txBody>
          <a:bodyPr vert="horz" wrap="square" anchor="t">
            <a:normAutofit/>
          </a:bodyPr>
          <a:lstStyle/>
          <a:p>
            <a:pPr>
              <a:buClr>
                <a:srgbClr val="FF0000"/>
              </a:buClr>
              <a:buFont typeface="Wingdings" panose="05000000000000000000" pitchFamily="2" charset="2"/>
              <a:buChar char="p"/>
            </a:pPr>
            <a:r>
              <a:rPr lang="zh-CN" altLang="en-US" dirty="0">
                <a:latin typeface="Comic Sans MS" panose="030F0702030302020204" pitchFamily="2" charset="0"/>
                <a:ea typeface="微软雅黑" panose="020B0503020204020204" pitchFamily="34" charset="-122"/>
                <a:sym typeface="Arial" panose="020B0604020202020204" pitchFamily="34" charset="0"/>
              </a:rPr>
              <a:t>传值</a:t>
            </a:r>
          </a:p>
          <a:p>
            <a:pPr lvl="1">
              <a:buClr>
                <a:srgbClr val="FF0000"/>
              </a:buClr>
              <a:buSzPct val="95000"/>
              <a:buFont typeface="Wingdings" panose="05000000000000000000" pitchFamily="2" charset="2"/>
              <a:buChar char="n"/>
            </a:pPr>
            <a:r>
              <a:rPr lang="zh-CN" altLang="en-US" dirty="0">
                <a:latin typeface="微软雅黑" panose="020B0503020204020204" pitchFamily="34" charset="-122"/>
                <a:ea typeface="微软雅黑" panose="020B0503020204020204" pitchFamily="34" charset="-122"/>
                <a:sym typeface="Arial" panose="020B0604020202020204" pitchFamily="34" charset="0"/>
              </a:rPr>
              <a:t>处理过程</a:t>
            </a:r>
          </a:p>
          <a:p>
            <a:pPr lvl="2">
              <a:buClr>
                <a:srgbClr val="FF0000"/>
              </a:buClr>
              <a:buFont typeface="Comic Sans MS" panose="030F0702030302020204" pitchFamily="2" charset="0"/>
              <a:buChar char="–"/>
            </a:pPr>
            <a:r>
              <a:rPr lang="zh-CN" altLang="en-US" dirty="0">
                <a:latin typeface="Comic Sans MS" panose="030F0702030302020204" pitchFamily="2" charset="0"/>
                <a:ea typeface="微软雅黑" panose="020B0503020204020204" pitchFamily="34" charset="-122"/>
                <a:sym typeface="Arial" panose="020B0604020202020204" pitchFamily="34" charset="0"/>
              </a:rPr>
              <a:t>调用函数时，将实参变量的值复制给形参变量</a:t>
            </a:r>
          </a:p>
          <a:p>
            <a:pPr lvl="2">
              <a:buClr>
                <a:srgbClr val="FF0000"/>
              </a:buClr>
              <a:buFont typeface="Comic Sans MS" panose="030F0702030302020204" pitchFamily="2" charset="0"/>
              <a:buChar char="–"/>
            </a:pPr>
            <a:r>
              <a:rPr lang="zh-CN" altLang="en-US" dirty="0">
                <a:latin typeface="Comic Sans MS" panose="030F0702030302020204" pitchFamily="2" charset="0"/>
                <a:ea typeface="微软雅黑" panose="020B0503020204020204" pitchFamily="34" charset="-122"/>
                <a:sym typeface="Arial" panose="020B0604020202020204" pitchFamily="34" charset="0"/>
              </a:rPr>
              <a:t>被调函数内部对形参变量处理</a:t>
            </a:r>
          </a:p>
          <a:p>
            <a:pPr lvl="1">
              <a:buClr>
                <a:srgbClr val="FF0000"/>
              </a:buClr>
              <a:buSzPct val="95000"/>
              <a:buFont typeface="Wingdings" panose="05000000000000000000" pitchFamily="2" charset="2"/>
              <a:buChar char="n"/>
            </a:pPr>
            <a:r>
              <a:rPr lang="zh-CN" altLang="en-US" dirty="0">
                <a:latin typeface="微软雅黑" panose="020B0503020204020204" pitchFamily="34" charset="-122"/>
                <a:ea typeface="微软雅黑" panose="020B0503020204020204" pitchFamily="34" charset="-122"/>
                <a:sym typeface="Arial" panose="020B0604020202020204" pitchFamily="34" charset="0"/>
              </a:rPr>
              <a:t>特点</a:t>
            </a:r>
          </a:p>
          <a:p>
            <a:pPr lvl="2">
              <a:buClr>
                <a:srgbClr val="FF0000"/>
              </a:buClr>
              <a:buFont typeface="Comic Sans MS" panose="030F0702030302020204" pitchFamily="2" charset="0"/>
              <a:buChar char="–"/>
            </a:pPr>
            <a:r>
              <a:rPr lang="zh-CN" altLang="en-US" dirty="0">
                <a:latin typeface="Comic Sans MS" panose="030F0702030302020204" pitchFamily="2" charset="0"/>
                <a:ea typeface="微软雅黑" panose="020B0503020204020204" pitchFamily="34" charset="-122"/>
                <a:sym typeface="Arial" panose="020B0604020202020204" pitchFamily="34" charset="0"/>
              </a:rPr>
              <a:t>数据在主调函数和被调函数中占用不同的存储空间</a:t>
            </a:r>
          </a:p>
          <a:p>
            <a:pPr lvl="2">
              <a:buClr>
                <a:srgbClr val="FF0000"/>
              </a:buClr>
              <a:buFont typeface="Comic Sans MS" panose="030F0702030302020204" pitchFamily="2" charset="0"/>
              <a:buChar char="–"/>
            </a:pPr>
            <a:r>
              <a:rPr lang="zh-CN" altLang="en-US" dirty="0">
                <a:latin typeface="Comic Sans MS" panose="030F0702030302020204" pitchFamily="2" charset="0"/>
                <a:ea typeface="微软雅黑" panose="020B0503020204020204" pitchFamily="34" charset="-122"/>
                <a:sym typeface="Arial" panose="020B0604020202020204" pitchFamily="34" charset="0"/>
              </a:rPr>
              <a:t>只能实现外部数据向函数内部的传递</a:t>
            </a:r>
          </a:p>
        </p:txBody>
      </p:sp>
      <p:sp>
        <p:nvSpPr>
          <p:cNvPr id="3" name="标题 2"/>
          <p:cNvSpPr>
            <a:spLocks noGrp="1"/>
          </p:cNvSpPr>
          <p:nvPr>
            <p:ph type="title"/>
          </p:nvPr>
        </p:nvSpPr>
        <p:spPr>
          <a:xfrm>
            <a:off x="685800" y="215265"/>
            <a:ext cx="8153400" cy="990600"/>
          </a:xfrm>
        </p:spPr>
        <p:txBody>
          <a:bodyPr>
            <a:normAutofit/>
          </a:bodyPr>
          <a:lstStyle/>
          <a:p>
            <a:r>
              <a:rPr lang="en-US" altLang="zh-CN" sz="4000" dirty="0">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cs typeface="+mj-cs"/>
                <a:sym typeface="+mn-ea"/>
              </a:rPr>
              <a:t>7.4</a:t>
            </a:r>
            <a:r>
              <a:rPr lang="zh-CN" altLang="en-US" sz="4000" dirty="0">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cs typeface="+mj-cs"/>
                <a:sym typeface="+mn-ea"/>
              </a:rPr>
              <a:t> 参数传递</a:t>
            </a:r>
            <a:endParaRPr lang="zh-CN" alt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6083" name="文本占位符 46082"/>
          <p:cNvSpPr>
            <a:spLocks noGrp="1"/>
          </p:cNvSpPr>
          <p:nvPr>
            <p:ph type="body" idx="1"/>
          </p:nvPr>
        </p:nvSpPr>
        <p:spPr>
          <a:xfrm>
            <a:off x="685800" y="1631633"/>
            <a:ext cx="7775575" cy="4681537"/>
          </a:xfrm>
        </p:spPr>
        <p:txBody>
          <a:bodyPr vert="horz" wrap="square" anchor="t"/>
          <a:lstStyle/>
          <a:p>
            <a:pPr>
              <a:buClr>
                <a:srgbClr val="FF0000"/>
              </a:buClr>
              <a:buFont typeface="Wingdings" panose="05000000000000000000" pitchFamily="2" charset="2"/>
              <a:buChar char="p"/>
            </a:pPr>
            <a:r>
              <a:rPr lang="zh-CN" altLang="en-US" dirty="0">
                <a:latin typeface="微软雅黑" panose="020B0503020204020204" pitchFamily="34" charset="-122"/>
                <a:ea typeface="微软雅黑" panose="020B0503020204020204" pitchFamily="34" charset="-122"/>
                <a:sym typeface="Arial" panose="020B0604020202020204" pitchFamily="34" charset="0"/>
              </a:rPr>
              <a:t>传值</a:t>
            </a:r>
          </a:p>
          <a:p>
            <a:pPr lvl="1"/>
            <a:r>
              <a:rPr lang="zh-CN" altLang="en-US" dirty="0"/>
              <a:t>例1</a:t>
            </a:r>
            <a:r>
              <a:rPr lang="en-US" altLang="zh-CN" dirty="0"/>
              <a:t>4</a:t>
            </a:r>
            <a:r>
              <a:rPr lang="zh-CN" altLang="en-US" dirty="0"/>
              <a:t>：分析交换程序的实现过程</a:t>
            </a:r>
          </a:p>
          <a:p>
            <a:pPr lvl="2"/>
            <a:r>
              <a:rPr lang="zh-CN" altLang="en-US" dirty="0"/>
              <a:t>若在主函数中变量x=3,y=5，编写一个函数，交换主函数中两个变量的值，使变量x=5，y=3</a:t>
            </a:r>
          </a:p>
          <a:p>
            <a:pPr lvl="1"/>
            <a:r>
              <a:rPr lang="zh-CN" altLang="en-US" dirty="0"/>
              <a:t>源程序代码</a:t>
            </a:r>
          </a:p>
        </p:txBody>
      </p:sp>
      <p:sp>
        <p:nvSpPr>
          <p:cNvPr id="46084" name="文本框 46083"/>
          <p:cNvSpPr txBox="1"/>
          <p:nvPr/>
        </p:nvSpPr>
        <p:spPr>
          <a:xfrm>
            <a:off x="909637" y="1199325"/>
            <a:ext cx="7705725" cy="5245475"/>
          </a:xfrm>
          <a:prstGeom prst="rect">
            <a:avLst/>
          </a:prstGeom>
          <a:solidFill>
            <a:schemeClr val="bg1">
              <a:alpha val="100000"/>
            </a:schemeClr>
          </a:solidFill>
          <a:ln w="9525" cap="flat" cmpd="sng">
            <a:solidFill>
              <a:schemeClr val="tx1"/>
            </a:solidFill>
            <a:prstDash val="solid"/>
            <a:bevel/>
            <a:headEnd type="none" w="med" len="med"/>
            <a:tailEnd type="none" w="med" len="med"/>
          </a:ln>
          <a:effectLst>
            <a:outerShdw dist="107763" dir="2699999" algn="ctr" rotWithShape="0">
              <a:srgbClr val="000000">
                <a:alpha val="81000"/>
              </a:srgbClr>
            </a:outerShdw>
          </a:effectLst>
        </p:spPr>
        <p:txBody>
          <a:bodyPr vert="horz" wrap="square" anchor="t">
            <a:spAutoFit/>
          </a:bodyPr>
          <a:lstStyle/>
          <a:p>
            <a:pPr eaLnBrk="0" hangingPunct="0">
              <a:lnSpc>
                <a:spcPct val="115000"/>
              </a:lnSpc>
            </a:pPr>
            <a:r>
              <a:rPr lang="zh-CN" altLang="en-US" sz="2000" dirty="0">
                <a:latin typeface="Comic Sans MS" panose="030F0702030302020204" pitchFamily="2" charset="0"/>
                <a:ea typeface="微软雅黑" panose="020B0503020204020204" pitchFamily="34" charset="-122"/>
              </a:rPr>
              <a:t>main ( )</a:t>
            </a:r>
            <a:br>
              <a:rPr lang="zh-CN" altLang="en-US" sz="2000" dirty="0">
                <a:latin typeface="Comic Sans MS" panose="030F0702030302020204" pitchFamily="2" charset="0"/>
                <a:ea typeface="微软雅黑" panose="020B0503020204020204" pitchFamily="34" charset="-122"/>
              </a:rPr>
            </a:br>
            <a:r>
              <a:rPr lang="zh-CN" altLang="en-US" sz="2000" dirty="0">
                <a:latin typeface="Comic Sans MS" panose="030F0702030302020204" pitchFamily="2" charset="0"/>
                <a:ea typeface="微软雅黑" panose="020B0503020204020204" pitchFamily="34" charset="-122"/>
              </a:rPr>
              <a:t>　{  int x, y;</a:t>
            </a:r>
            <a:br>
              <a:rPr lang="zh-CN" altLang="en-US" sz="2000" dirty="0">
                <a:latin typeface="Comic Sans MS" panose="030F0702030302020204" pitchFamily="2" charset="0"/>
                <a:ea typeface="微软雅黑" panose="020B0503020204020204" pitchFamily="34" charset="-122"/>
              </a:rPr>
            </a:br>
            <a:r>
              <a:rPr lang="zh-CN" altLang="en-US" sz="2000" dirty="0">
                <a:latin typeface="Comic Sans MS" panose="030F0702030302020204" pitchFamily="2" charset="0"/>
                <a:ea typeface="微软雅黑" panose="020B0503020204020204" pitchFamily="34" charset="-122"/>
              </a:rPr>
              <a:t>　　x=3; y=5; </a:t>
            </a:r>
          </a:p>
          <a:p>
            <a:pPr eaLnBrk="0" hangingPunct="0">
              <a:lnSpc>
                <a:spcPct val="115000"/>
              </a:lnSpc>
            </a:pPr>
            <a:r>
              <a:rPr lang="zh-CN" altLang="en-US" sz="2000" dirty="0">
                <a:latin typeface="Comic Sans MS" panose="030F0702030302020204" pitchFamily="2" charset="0"/>
                <a:ea typeface="微软雅黑" panose="020B0503020204020204" pitchFamily="34" charset="-122"/>
              </a:rPr>
              <a:t>　　printf (“before swap x=%d, y=%d\n”, x, y);</a:t>
            </a:r>
            <a:br>
              <a:rPr lang="zh-CN" altLang="en-US" sz="2000" dirty="0">
                <a:latin typeface="Comic Sans MS" panose="030F0702030302020204" pitchFamily="2" charset="0"/>
                <a:ea typeface="微软雅黑" panose="020B0503020204020204" pitchFamily="34" charset="-122"/>
              </a:rPr>
            </a:br>
            <a:r>
              <a:rPr lang="zh-CN" altLang="en-US" sz="2000" dirty="0">
                <a:latin typeface="Comic Sans MS" panose="030F0702030302020204" pitchFamily="2" charset="0"/>
                <a:ea typeface="微软雅黑" panose="020B0503020204020204" pitchFamily="34" charset="-122"/>
              </a:rPr>
              <a:t>　　swap(x, y);   /* 用变量x和y作为实际参数调用函数 */</a:t>
            </a:r>
            <a:br>
              <a:rPr lang="zh-CN" altLang="en-US" sz="2000" dirty="0">
                <a:latin typeface="Comic Sans MS" panose="030F0702030302020204" pitchFamily="2" charset="0"/>
                <a:ea typeface="微软雅黑" panose="020B0503020204020204" pitchFamily="34" charset="-122"/>
              </a:rPr>
            </a:br>
            <a:r>
              <a:rPr lang="zh-CN" altLang="en-US" sz="2000" dirty="0">
                <a:latin typeface="Comic Sans MS" panose="030F0702030302020204" pitchFamily="2" charset="0"/>
                <a:ea typeface="微软雅黑" panose="020B0503020204020204" pitchFamily="34" charset="-122"/>
              </a:rPr>
              <a:t>　　printf (“after swap x=%d, y=%d\n”,x,y);</a:t>
            </a:r>
            <a:br>
              <a:rPr lang="zh-CN" altLang="en-US" sz="2000" dirty="0">
                <a:latin typeface="Comic Sans MS" panose="030F0702030302020204" pitchFamily="2" charset="0"/>
                <a:ea typeface="微软雅黑" panose="020B0503020204020204" pitchFamily="34" charset="-122"/>
              </a:rPr>
            </a:br>
            <a:r>
              <a:rPr lang="zh-CN" altLang="en-US" sz="2000" dirty="0">
                <a:latin typeface="Comic Sans MS" panose="030F0702030302020204" pitchFamily="2" charset="0"/>
                <a:ea typeface="微软雅黑" panose="020B0503020204020204" pitchFamily="34" charset="-122"/>
              </a:rPr>
              <a:t>　　   }</a:t>
            </a:r>
            <a:br>
              <a:rPr lang="zh-CN" altLang="en-US" sz="2000" dirty="0">
                <a:latin typeface="Comic Sans MS" panose="030F0702030302020204" pitchFamily="2" charset="0"/>
                <a:ea typeface="微软雅黑" panose="020B0503020204020204" pitchFamily="34" charset="-122"/>
              </a:rPr>
            </a:br>
            <a:r>
              <a:rPr lang="en-US" altLang="zh-CN" sz="2000" dirty="0">
                <a:latin typeface="Comic Sans MS" panose="030F0702030302020204" pitchFamily="2" charset="0"/>
                <a:ea typeface="微软雅黑" panose="020B0503020204020204" pitchFamily="34" charset="-122"/>
              </a:rPr>
              <a:t>void</a:t>
            </a:r>
            <a:r>
              <a:rPr lang="zh-CN" altLang="en-US" sz="2000" dirty="0">
                <a:latin typeface="Comic Sans MS" panose="030F0702030302020204" pitchFamily="2" charset="0"/>
                <a:ea typeface="微软雅黑" panose="020B0503020204020204" pitchFamily="34" charset="-122"/>
              </a:rPr>
              <a:t>  swap ( int m, int n)</a:t>
            </a:r>
            <a:br>
              <a:rPr lang="zh-CN" altLang="en-US" sz="2000" dirty="0">
                <a:latin typeface="Comic Sans MS" panose="030F0702030302020204" pitchFamily="2" charset="0"/>
                <a:ea typeface="微软雅黑" panose="020B0503020204020204" pitchFamily="34" charset="-122"/>
              </a:rPr>
            </a:br>
            <a:r>
              <a:rPr lang="zh-CN" altLang="en-US" sz="2000" dirty="0">
                <a:latin typeface="Comic Sans MS" panose="030F0702030302020204" pitchFamily="2" charset="0"/>
                <a:ea typeface="微软雅黑" panose="020B0503020204020204" pitchFamily="34" charset="-122"/>
              </a:rPr>
              <a:t>　{   int temp;     /* 借助临时变量交换两个形参变量m和n的值 */</a:t>
            </a:r>
            <a:br>
              <a:rPr lang="zh-CN" altLang="en-US" sz="2000" dirty="0">
                <a:latin typeface="Comic Sans MS" panose="030F0702030302020204" pitchFamily="2" charset="0"/>
                <a:ea typeface="微软雅黑" panose="020B0503020204020204" pitchFamily="34" charset="-122"/>
              </a:rPr>
            </a:br>
            <a:r>
              <a:rPr lang="zh-CN" altLang="en-US" sz="2000" dirty="0">
                <a:latin typeface="Comic Sans MS" panose="030F0702030302020204" pitchFamily="2" charset="0"/>
                <a:ea typeface="微软雅黑" panose="020B0503020204020204" pitchFamily="34" charset="-122"/>
              </a:rPr>
              <a:t>　　temp = m;   /* ① */</a:t>
            </a:r>
            <a:br>
              <a:rPr lang="zh-CN" altLang="en-US" sz="2000" dirty="0">
                <a:latin typeface="Comic Sans MS" panose="030F0702030302020204" pitchFamily="2" charset="0"/>
                <a:ea typeface="微软雅黑" panose="020B0503020204020204" pitchFamily="34" charset="-122"/>
              </a:rPr>
            </a:br>
            <a:r>
              <a:rPr lang="zh-CN" altLang="en-US" sz="2000" dirty="0">
                <a:latin typeface="Comic Sans MS" panose="030F0702030302020204" pitchFamily="2" charset="0"/>
                <a:ea typeface="微软雅黑" panose="020B0503020204020204" pitchFamily="34" charset="-122"/>
              </a:rPr>
              <a:t>　　m = n;         /* ② */</a:t>
            </a:r>
            <a:br>
              <a:rPr lang="zh-CN" altLang="en-US" sz="2000" dirty="0">
                <a:latin typeface="Comic Sans MS" panose="030F0702030302020204" pitchFamily="2" charset="0"/>
                <a:ea typeface="微软雅黑" panose="020B0503020204020204" pitchFamily="34" charset="-122"/>
              </a:rPr>
            </a:br>
            <a:r>
              <a:rPr lang="zh-CN" altLang="en-US" sz="2000" dirty="0">
                <a:latin typeface="Comic Sans MS" panose="030F0702030302020204" pitchFamily="2" charset="0"/>
                <a:ea typeface="微软雅黑" panose="020B0503020204020204" pitchFamily="34" charset="-122"/>
              </a:rPr>
              <a:t>　　n= temp;    /* ③ */</a:t>
            </a:r>
            <a:br>
              <a:rPr lang="zh-CN" altLang="en-US" sz="2000" dirty="0">
                <a:latin typeface="Comic Sans MS" panose="030F0702030302020204" pitchFamily="2" charset="0"/>
                <a:ea typeface="微软雅黑" panose="020B0503020204020204" pitchFamily="34" charset="-122"/>
              </a:rPr>
            </a:br>
            <a:r>
              <a:rPr lang="zh-CN" altLang="en-US" sz="2000" dirty="0">
                <a:latin typeface="Comic Sans MS" panose="030F0702030302020204" pitchFamily="2" charset="0"/>
                <a:ea typeface="微软雅黑" panose="020B0503020204020204" pitchFamily="34" charset="-122"/>
              </a:rPr>
              <a:t>　　printf ("in swap m=%d, n=%d\n", m, n);</a:t>
            </a:r>
            <a:br>
              <a:rPr lang="zh-CN" altLang="en-US" sz="2000" dirty="0">
                <a:latin typeface="Comic Sans MS" panose="030F0702030302020204" pitchFamily="2" charset="0"/>
                <a:ea typeface="微软雅黑" panose="020B0503020204020204" pitchFamily="34" charset="-122"/>
              </a:rPr>
            </a:br>
            <a:r>
              <a:rPr lang="zh-CN" altLang="en-US" sz="2000" dirty="0">
                <a:latin typeface="Comic Sans MS" panose="030F0702030302020204" pitchFamily="2" charset="0"/>
                <a:ea typeface="微软雅黑" panose="020B0503020204020204" pitchFamily="34" charset="-122"/>
              </a:rPr>
              <a:t>　　}</a:t>
            </a:r>
          </a:p>
          <a:p>
            <a:pPr eaLnBrk="0" hangingPunct="0">
              <a:lnSpc>
                <a:spcPct val="115000"/>
              </a:lnSpc>
            </a:pPr>
            <a:endParaRPr lang="zh-CN" altLang="en-US" sz="1200" dirty="0">
              <a:latin typeface="Comic Sans MS" panose="030F0702030302020204" pitchFamily="2" charset="0"/>
              <a:ea typeface="微软雅黑" panose="020B0503020204020204" pitchFamily="34" charset="-122"/>
            </a:endParaRPr>
          </a:p>
        </p:txBody>
      </p:sp>
      <p:sp>
        <p:nvSpPr>
          <p:cNvPr id="46085" name="文本框 46084"/>
          <p:cNvSpPr txBox="1"/>
          <p:nvPr/>
        </p:nvSpPr>
        <p:spPr>
          <a:xfrm>
            <a:off x="5436096" y="1549516"/>
            <a:ext cx="2713037" cy="1006475"/>
          </a:xfrm>
          <a:prstGeom prst="rect">
            <a:avLst/>
          </a:prstGeom>
          <a:solidFill>
            <a:schemeClr val="bg1">
              <a:alpha val="100000"/>
            </a:schemeClr>
          </a:solidFill>
          <a:ln w="9525">
            <a:noFill/>
          </a:ln>
        </p:spPr>
        <p:txBody>
          <a:bodyPr vert="horz" wrap="none" anchor="t">
            <a:spAutoFit/>
          </a:bodyPr>
          <a:lstStyle/>
          <a:p>
            <a:pPr eaLnBrk="0" hangingPunct="0"/>
            <a:r>
              <a:rPr lang="en-US" altLang="zh-CN" dirty="0">
                <a:solidFill>
                  <a:srgbClr val="FF0000"/>
                </a:solidFill>
                <a:latin typeface="Comic Sans MS" panose="030F0702030302020204" pitchFamily="2" charset="0"/>
              </a:rPr>
              <a:t>before swap x=3, y=5</a:t>
            </a:r>
            <a:br>
              <a:rPr lang="en-US" altLang="zh-CN" dirty="0">
                <a:solidFill>
                  <a:srgbClr val="FF0000"/>
                </a:solidFill>
                <a:latin typeface="Comic Sans MS" panose="030F0702030302020204" pitchFamily="2" charset="0"/>
              </a:rPr>
            </a:br>
            <a:r>
              <a:rPr lang="en-US" altLang="zh-CN" dirty="0">
                <a:solidFill>
                  <a:srgbClr val="FF0000"/>
                </a:solidFill>
                <a:latin typeface="Comic Sans MS" panose="030F0702030302020204" pitchFamily="2" charset="0"/>
              </a:rPr>
              <a:t>in swap m=5, n=3</a:t>
            </a:r>
            <a:br>
              <a:rPr lang="en-US" altLang="zh-CN" dirty="0">
                <a:solidFill>
                  <a:srgbClr val="FF0000"/>
                </a:solidFill>
                <a:latin typeface="Comic Sans MS" panose="030F0702030302020204" pitchFamily="2" charset="0"/>
              </a:rPr>
            </a:br>
            <a:r>
              <a:rPr lang="en-US" altLang="zh-CN" dirty="0">
                <a:solidFill>
                  <a:srgbClr val="FF0000"/>
                </a:solidFill>
                <a:latin typeface="Comic Sans MS" panose="030F0702030302020204" pitchFamily="2" charset="0"/>
              </a:rPr>
              <a:t>after swap x=3, y=5</a:t>
            </a:r>
          </a:p>
        </p:txBody>
      </p:sp>
      <p:sp>
        <p:nvSpPr>
          <p:cNvPr id="3" name="标题 2"/>
          <p:cNvSpPr>
            <a:spLocks noGrp="1"/>
          </p:cNvSpPr>
          <p:nvPr>
            <p:ph type="title"/>
          </p:nvPr>
        </p:nvSpPr>
        <p:spPr>
          <a:xfrm>
            <a:off x="685800" y="215265"/>
            <a:ext cx="8153400" cy="990600"/>
          </a:xfrm>
        </p:spPr>
        <p:txBody>
          <a:bodyPr>
            <a:normAutofit/>
          </a:bodyPr>
          <a:lstStyle/>
          <a:p>
            <a:r>
              <a:rPr lang="en-US" altLang="zh-CN" sz="4000" dirty="0">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cs typeface="+mj-cs"/>
                <a:sym typeface="+mn-ea"/>
              </a:rPr>
              <a:t>7.4</a:t>
            </a:r>
            <a:r>
              <a:rPr lang="zh-CN" altLang="en-US" sz="4000" dirty="0">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cs typeface="+mj-cs"/>
                <a:sym typeface="+mn-ea"/>
              </a:rPr>
              <a:t> 参数传递</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6084"/>
                                        </p:tgtEl>
                                        <p:attrNameLst>
                                          <p:attrName>style.visibility</p:attrName>
                                        </p:attrNameLst>
                                      </p:cBhvr>
                                      <p:to>
                                        <p:strVal val="visible"/>
                                      </p:to>
                                    </p:set>
                                    <p:animEffect transition="in" filter="blinds(horizontal)">
                                      <p:cBhvr>
                                        <p:cTn id="7" dur="500"/>
                                        <p:tgtEl>
                                          <p:spTgt spid="4608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6085"/>
                                        </p:tgtEl>
                                        <p:attrNameLst>
                                          <p:attrName>style.visibility</p:attrName>
                                        </p:attrNameLst>
                                      </p:cBhvr>
                                      <p:to>
                                        <p:strVal val="visible"/>
                                      </p:to>
                                    </p:set>
                                    <p:animEffect transition="in" filter="blinds(horizontal)">
                                      <p:cBhvr>
                                        <p:cTn id="12" dur="500"/>
                                        <p:tgtEl>
                                          <p:spTgt spid="460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4" grpId="0" bldLvl="0" animBg="1"/>
      <p:bldP spid="46085" grpId="0" bldLvl="0" animBg="1"/>
    </p:bldLst>
  </p:timing>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8131" name="文本占位符 48130"/>
          <p:cNvSpPr>
            <a:spLocks noGrp="1"/>
          </p:cNvSpPr>
          <p:nvPr>
            <p:ph type="body" idx="1"/>
          </p:nvPr>
        </p:nvSpPr>
        <p:spPr>
          <a:xfrm>
            <a:off x="685800" y="1559878"/>
            <a:ext cx="7775575" cy="4681537"/>
          </a:xfrm>
        </p:spPr>
        <p:txBody>
          <a:bodyPr vert="horz" wrap="square" anchor="t"/>
          <a:lstStyle/>
          <a:p>
            <a:pPr>
              <a:buClr>
                <a:srgbClr val="FF0000"/>
              </a:buClr>
              <a:buFont typeface="Wingdings" panose="05000000000000000000" pitchFamily="2" charset="2"/>
              <a:buChar char="p"/>
            </a:pPr>
            <a:r>
              <a:rPr lang="zh-CN" altLang="en-US" dirty="0">
                <a:latin typeface="微软雅黑" panose="020B0503020204020204" pitchFamily="34" charset="-122"/>
                <a:ea typeface="微软雅黑" panose="020B0503020204020204" pitchFamily="34" charset="-122"/>
                <a:sym typeface="Arial" panose="020B0604020202020204" pitchFamily="34" charset="0"/>
              </a:rPr>
              <a:t>传址</a:t>
            </a:r>
          </a:p>
          <a:p>
            <a:pPr lvl="1">
              <a:buClr>
                <a:srgbClr val="FF0000"/>
              </a:buClr>
              <a:buSzPct val="95000"/>
              <a:buFont typeface="Wingdings" panose="05000000000000000000" pitchFamily="2" charset="2"/>
              <a:buChar char="n"/>
            </a:pPr>
            <a:r>
              <a:rPr lang="zh-CN" altLang="en-US" dirty="0">
                <a:latin typeface="Comic Sans MS" panose="030F0702030302020204" pitchFamily="2" charset="0"/>
                <a:ea typeface="微软雅黑" panose="020B0503020204020204" pitchFamily="34" charset="-122"/>
                <a:sym typeface="Arial" panose="020B0604020202020204" pitchFamily="34" charset="0"/>
              </a:rPr>
              <a:t>要求形参的数据类型应是指针类型</a:t>
            </a:r>
          </a:p>
          <a:p>
            <a:pPr lvl="1">
              <a:buClr>
                <a:srgbClr val="FF0000"/>
              </a:buClr>
              <a:buSzPct val="95000"/>
              <a:buFont typeface="Wingdings" panose="05000000000000000000" pitchFamily="2" charset="2"/>
              <a:buChar char="n"/>
            </a:pPr>
            <a:r>
              <a:rPr lang="zh-CN" altLang="en-US" dirty="0">
                <a:latin typeface="Comic Sans MS" panose="030F0702030302020204" pitchFamily="2" charset="0"/>
                <a:ea typeface="微软雅黑" panose="020B0503020204020204" pitchFamily="34" charset="-122"/>
                <a:sym typeface="Arial" panose="020B0604020202020204" pitchFamily="34" charset="0"/>
              </a:rPr>
              <a:t>过程</a:t>
            </a:r>
          </a:p>
          <a:p>
            <a:pPr lvl="2">
              <a:buClr>
                <a:srgbClr val="FF0000"/>
              </a:buClr>
              <a:buFont typeface="Comic Sans MS" panose="030F0702030302020204" pitchFamily="2" charset="0"/>
              <a:buChar char="–"/>
            </a:pPr>
            <a:r>
              <a:rPr lang="zh-CN" altLang="en-US" dirty="0">
                <a:latin typeface="Comic Sans MS" panose="030F0702030302020204" pitchFamily="2" charset="0"/>
                <a:ea typeface="微软雅黑" panose="020B0503020204020204" pitchFamily="34" charset="-122"/>
                <a:sym typeface="Arial" panose="020B0604020202020204" pitchFamily="34" charset="0"/>
              </a:rPr>
              <a:t>调用函数时，系统为形参（指针类型）分配存储空间</a:t>
            </a:r>
          </a:p>
          <a:p>
            <a:pPr lvl="2">
              <a:buClr>
                <a:srgbClr val="FF0000"/>
              </a:buClr>
              <a:buFont typeface="Comic Sans MS" panose="030F0702030302020204" pitchFamily="2" charset="0"/>
              <a:buChar char="–"/>
            </a:pPr>
            <a:r>
              <a:rPr lang="zh-CN" altLang="en-US" dirty="0">
                <a:latin typeface="Comic Sans MS" panose="030F0702030302020204" pitchFamily="2" charset="0"/>
                <a:ea typeface="微软雅黑" panose="020B0503020204020204" pitchFamily="34" charset="-122"/>
                <a:sym typeface="Arial" panose="020B0604020202020204" pitchFamily="34" charset="0"/>
              </a:rPr>
              <a:t>被调函数内部通过对形参（指针）的引用操作实现对外部数据的引用</a:t>
            </a:r>
          </a:p>
          <a:p>
            <a:pPr>
              <a:buClr>
                <a:srgbClr val="FF0000"/>
              </a:buClr>
              <a:buFont typeface="Wingdings" panose="05000000000000000000" pitchFamily="2" charset="2"/>
              <a:buChar char="p"/>
            </a:pPr>
            <a:endParaRPr lang="zh-CN" altLang="en-US" dirty="0">
              <a:latin typeface="微软雅黑" panose="020B0503020204020204" pitchFamily="34" charset="-122"/>
              <a:ea typeface="微软雅黑" panose="020B0503020204020204" pitchFamily="34" charset="-122"/>
              <a:sym typeface="Arial" panose="020B0604020202020204" pitchFamily="34" charset="0"/>
            </a:endParaRPr>
          </a:p>
        </p:txBody>
      </p:sp>
      <p:sp>
        <p:nvSpPr>
          <p:cNvPr id="3" name="标题 2"/>
          <p:cNvSpPr>
            <a:spLocks noGrp="1"/>
          </p:cNvSpPr>
          <p:nvPr>
            <p:ph type="title"/>
          </p:nvPr>
        </p:nvSpPr>
        <p:spPr>
          <a:xfrm>
            <a:off x="685800" y="215265"/>
            <a:ext cx="8153400" cy="990600"/>
          </a:xfrm>
        </p:spPr>
        <p:txBody>
          <a:bodyPr>
            <a:normAutofit/>
          </a:bodyPr>
          <a:lstStyle/>
          <a:p>
            <a:r>
              <a:rPr lang="en-US" altLang="zh-CN" sz="4000" dirty="0">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cs typeface="+mj-cs"/>
                <a:sym typeface="+mn-ea"/>
              </a:rPr>
              <a:t>7.4</a:t>
            </a:r>
            <a:r>
              <a:rPr lang="zh-CN" altLang="en-US" sz="4000" dirty="0">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cs typeface="+mj-cs"/>
                <a:sym typeface="+mn-ea"/>
              </a:rPr>
              <a:t> 参数传递</a:t>
            </a:r>
            <a:endParaRPr lang="zh-CN" alt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1" name="文本占位符 22529"/>
          <p:cNvSpPr>
            <a:spLocks noGrp="1"/>
          </p:cNvSpPr>
          <p:nvPr>
            <p:ph idx="1"/>
          </p:nvPr>
        </p:nvSpPr>
        <p:spPr>
          <a:xfrm>
            <a:off x="398463" y="1412776"/>
            <a:ext cx="7918450" cy="4752975"/>
          </a:xfrm>
        </p:spPr>
        <p:txBody>
          <a:bodyPr anchor="t">
            <a:normAutofit lnSpcReduction="10000"/>
          </a:bodyPr>
          <a:lstStyle/>
          <a:p>
            <a:r>
              <a:rPr lang="zh-CN" altLang="en-US" dirty="0"/>
              <a:t>传递方式</a:t>
            </a:r>
          </a:p>
          <a:p>
            <a:pPr lvl="2"/>
            <a:r>
              <a:rPr lang="zh-CN" altLang="en-US" sz="2800" dirty="0"/>
              <a:t>数组元素只能作为函数实参，实参与形参之间是“值传递”的方式</a:t>
            </a:r>
          </a:p>
          <a:p>
            <a:pPr lvl="2"/>
            <a:r>
              <a:rPr lang="zh-CN" altLang="en-US" dirty="0"/>
              <a:t>例如：</a:t>
            </a:r>
            <a:r>
              <a:rPr lang="en-US" altLang="x-none" dirty="0"/>
              <a:t>int </a:t>
            </a:r>
            <a:r>
              <a:rPr lang="en-US" altLang="x-none" dirty="0" err="1"/>
              <a:t>myArray</a:t>
            </a:r>
            <a:r>
              <a:rPr lang="en-US" altLang="x-none" dirty="0"/>
              <a:t>[4];  </a:t>
            </a:r>
          </a:p>
          <a:p>
            <a:pPr lvl="2">
              <a:buNone/>
            </a:pPr>
            <a:r>
              <a:rPr lang="en-US" altLang="x-none" dirty="0"/>
              <a:t>            myFunction(</a:t>
            </a:r>
            <a:r>
              <a:rPr lang="en-US" altLang="x-none" dirty="0">
                <a:solidFill>
                  <a:srgbClr val="FF0000"/>
                </a:solidFill>
              </a:rPr>
              <a:t>myArray[3]</a:t>
            </a:r>
            <a:r>
              <a:rPr lang="en-US" altLang="x-none" dirty="0"/>
              <a:t>);</a:t>
            </a:r>
          </a:p>
          <a:p>
            <a:pPr lvl="1"/>
            <a:r>
              <a:rPr lang="zh-CN" altLang="en-US" dirty="0"/>
              <a:t>数组名可以作为函数的形参和实参</a:t>
            </a:r>
          </a:p>
          <a:p>
            <a:pPr lvl="2"/>
            <a:r>
              <a:rPr lang="zh-CN" altLang="en-US" dirty="0"/>
              <a:t>例如：</a:t>
            </a:r>
            <a:r>
              <a:rPr lang="en-US" altLang="x-none" dirty="0"/>
              <a:t>int myArray[10]; </a:t>
            </a:r>
          </a:p>
          <a:p>
            <a:pPr lvl="1">
              <a:buNone/>
            </a:pPr>
            <a:r>
              <a:rPr lang="en-US" altLang="x-none" sz="2400" dirty="0"/>
              <a:t>	              myFunction(</a:t>
            </a:r>
            <a:r>
              <a:rPr lang="en-US" altLang="x-none" sz="2400" dirty="0">
                <a:solidFill>
                  <a:srgbClr val="FF0000"/>
                </a:solidFill>
              </a:rPr>
              <a:t>myArray</a:t>
            </a:r>
            <a:r>
              <a:rPr lang="en-US" altLang="x-none" sz="2400" dirty="0"/>
              <a:t>,10);</a:t>
            </a:r>
          </a:p>
          <a:p>
            <a:pPr lvl="3"/>
            <a:endParaRPr lang="zh-CN" altLang="en-US" dirty="0"/>
          </a:p>
        </p:txBody>
      </p:sp>
      <p:sp>
        <p:nvSpPr>
          <p:cNvPr id="3" name="标题 2"/>
          <p:cNvSpPr>
            <a:spLocks noGrp="1"/>
          </p:cNvSpPr>
          <p:nvPr>
            <p:ph type="title"/>
          </p:nvPr>
        </p:nvSpPr>
        <p:spPr>
          <a:xfrm>
            <a:off x="685800" y="215265"/>
            <a:ext cx="8153400" cy="990600"/>
          </a:xfrm>
        </p:spPr>
        <p:txBody>
          <a:bodyPr>
            <a:normAutofit/>
          </a:bodyPr>
          <a:lstStyle/>
          <a:p>
            <a:r>
              <a:rPr lang="en-US" altLang="zh-CN" sz="4000" dirty="0">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cs typeface="+mj-cs"/>
                <a:sym typeface="+mn-ea"/>
              </a:rPr>
              <a:t>7.4</a:t>
            </a:r>
            <a:r>
              <a:rPr lang="zh-CN" altLang="en-US" sz="4000" dirty="0">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cs typeface="+mj-cs"/>
                <a:sym typeface="+mn-ea"/>
              </a:rPr>
              <a:t> 参数传递</a:t>
            </a:r>
            <a:endParaRPr lang="zh-CN" alt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45" name="文本占位符 23553"/>
          <p:cNvSpPr>
            <a:spLocks noGrp="1"/>
          </p:cNvSpPr>
          <p:nvPr>
            <p:ph idx="1"/>
          </p:nvPr>
        </p:nvSpPr>
        <p:spPr>
          <a:xfrm>
            <a:off x="398463" y="1558290"/>
            <a:ext cx="7918450" cy="4752975"/>
          </a:xfrm>
        </p:spPr>
        <p:txBody>
          <a:bodyPr anchor="t"/>
          <a:lstStyle/>
          <a:p>
            <a:r>
              <a:rPr lang="zh-CN" altLang="en-US" dirty="0"/>
              <a:t>传递方式</a:t>
            </a:r>
          </a:p>
          <a:p>
            <a:pPr lvl="1"/>
            <a:r>
              <a:rPr lang="zh-CN" altLang="en-US" dirty="0"/>
              <a:t>例：</a:t>
            </a:r>
            <a:r>
              <a:rPr lang="en-US" altLang="x-none" dirty="0"/>
              <a:t>int a[5];</a:t>
            </a:r>
          </a:p>
        </p:txBody>
      </p:sp>
      <p:grpSp>
        <p:nvGrpSpPr>
          <p:cNvPr id="6147" name="组合 23555"/>
          <p:cNvGrpSpPr/>
          <p:nvPr/>
        </p:nvGrpSpPr>
        <p:grpSpPr>
          <a:xfrm>
            <a:off x="179388" y="2635250"/>
            <a:ext cx="8480425" cy="3170238"/>
            <a:chOff x="0" y="0"/>
            <a:chExt cx="13354" cy="4994"/>
          </a:xfrm>
        </p:grpSpPr>
        <p:grpSp>
          <p:nvGrpSpPr>
            <p:cNvPr id="6148" name="组合 23556"/>
            <p:cNvGrpSpPr/>
            <p:nvPr/>
          </p:nvGrpSpPr>
          <p:grpSpPr>
            <a:xfrm>
              <a:off x="340" y="0"/>
              <a:ext cx="13015" cy="4995"/>
              <a:chOff x="0" y="0"/>
              <a:chExt cx="5206" cy="1998"/>
            </a:xfrm>
          </p:grpSpPr>
          <p:sp>
            <p:nvSpPr>
              <p:cNvPr id="6149" name="矩形 23557"/>
              <p:cNvSpPr/>
              <p:nvPr/>
            </p:nvSpPr>
            <p:spPr>
              <a:xfrm>
                <a:off x="499" y="411"/>
                <a:ext cx="953" cy="317"/>
              </a:xfrm>
              <a:prstGeom prst="rect">
                <a:avLst/>
              </a:prstGeom>
              <a:gradFill rotWithShape="0">
                <a:gsLst>
                  <a:gs pos="0">
                    <a:schemeClr val="accent1">
                      <a:alpha val="39999"/>
                    </a:schemeClr>
                  </a:gs>
                  <a:gs pos="100000">
                    <a:srgbClr val="566768">
                      <a:alpha val="39999"/>
                    </a:srgbClr>
                  </a:gs>
                </a:gsLst>
                <a:lin ang="5400000" scaled="1"/>
                <a:tileRect/>
              </a:gradFill>
              <a:ln w="9525" cap="flat" cmpd="sng">
                <a:solidFill>
                  <a:schemeClr val="tx1"/>
                </a:solidFill>
                <a:prstDash val="solid"/>
                <a:miter/>
                <a:headEnd type="none" w="med" len="med"/>
                <a:tailEnd type="none" w="med" len="med"/>
              </a:ln>
            </p:spPr>
            <p:txBody>
              <a:bodyPr anchor="t"/>
              <a:lstStyle/>
              <a:p>
                <a:endParaRPr lang="zh-CN" altLang="en-US">
                  <a:latin typeface="Comic Sans MS" panose="030F0702030302020204" pitchFamily="2" charset="0"/>
                  <a:ea typeface="微软雅黑" panose="020B0503020204020204" pitchFamily="34" charset="-122"/>
                </a:endParaRPr>
              </a:p>
            </p:txBody>
          </p:sp>
          <p:sp>
            <p:nvSpPr>
              <p:cNvPr id="6150" name="直接连接符 23558"/>
              <p:cNvSpPr/>
              <p:nvPr/>
            </p:nvSpPr>
            <p:spPr>
              <a:xfrm>
                <a:off x="182" y="1001"/>
                <a:ext cx="4173" cy="0"/>
              </a:xfrm>
              <a:prstGeom prst="line">
                <a:avLst/>
              </a:prstGeom>
              <a:ln w="28575" cap="flat" cmpd="sng">
                <a:solidFill>
                  <a:srgbClr val="006600"/>
                </a:solidFill>
                <a:prstDash val="solid"/>
                <a:miter/>
                <a:headEnd type="none" w="med" len="med"/>
                <a:tailEnd type="none" w="med" len="med"/>
              </a:ln>
            </p:spPr>
            <p:txBody>
              <a:bodyPr/>
              <a:lstStyle/>
              <a:p>
                <a:endParaRPr lang="zh-CN" altLang="en-US"/>
              </a:p>
            </p:txBody>
          </p:sp>
          <p:sp>
            <p:nvSpPr>
              <p:cNvPr id="6151" name="文本框 23559"/>
              <p:cNvSpPr txBox="1"/>
              <p:nvPr/>
            </p:nvSpPr>
            <p:spPr>
              <a:xfrm>
                <a:off x="726" y="457"/>
                <a:ext cx="416" cy="250"/>
              </a:xfrm>
              <a:prstGeom prst="rect">
                <a:avLst/>
              </a:prstGeom>
              <a:noFill/>
              <a:ln w="9525">
                <a:noFill/>
              </a:ln>
            </p:spPr>
            <p:txBody>
              <a:bodyPr wrap="none" anchor="t">
                <a:spAutoFit/>
              </a:bodyPr>
              <a:lstStyle/>
              <a:p>
                <a:pPr algn="r" eaLnBrk="0" hangingPunct="0"/>
                <a:r>
                  <a:rPr lang="en-US" altLang="x-none" dirty="0">
                    <a:latin typeface="Comic Sans MS" panose="030F0702030302020204" pitchFamily="2" charset="0"/>
                    <a:ea typeface="微软雅黑" panose="020B0503020204020204" pitchFamily="34" charset="-122"/>
                  </a:rPr>
                  <a:t>a[2]</a:t>
                </a:r>
              </a:p>
            </p:txBody>
          </p:sp>
          <p:sp>
            <p:nvSpPr>
              <p:cNvPr id="6152" name="直接连接符 23560"/>
              <p:cNvSpPr/>
              <p:nvPr/>
            </p:nvSpPr>
            <p:spPr>
              <a:xfrm>
                <a:off x="953" y="729"/>
                <a:ext cx="0" cy="590"/>
              </a:xfrm>
              <a:prstGeom prst="line">
                <a:avLst/>
              </a:prstGeom>
              <a:ln w="28575" cap="flat" cmpd="sng">
                <a:solidFill>
                  <a:srgbClr val="FF0000"/>
                </a:solidFill>
                <a:prstDash val="lgDashDot"/>
                <a:miter/>
                <a:headEnd type="none" w="med" len="med"/>
                <a:tailEnd type="arrow" w="med" len="med"/>
              </a:ln>
            </p:spPr>
            <p:txBody>
              <a:bodyPr/>
              <a:lstStyle/>
              <a:p>
                <a:endParaRPr lang="zh-CN" altLang="en-US"/>
              </a:p>
            </p:txBody>
          </p:sp>
          <p:sp>
            <p:nvSpPr>
              <p:cNvPr id="6153" name="矩形 23561"/>
              <p:cNvSpPr/>
              <p:nvPr/>
            </p:nvSpPr>
            <p:spPr>
              <a:xfrm>
                <a:off x="454" y="1319"/>
                <a:ext cx="953" cy="317"/>
              </a:xfrm>
              <a:prstGeom prst="rect">
                <a:avLst/>
              </a:prstGeom>
              <a:gradFill rotWithShape="0">
                <a:gsLst>
                  <a:gs pos="0">
                    <a:srgbClr val="0000CC">
                      <a:alpha val="37999"/>
                    </a:srgbClr>
                  </a:gs>
                  <a:gs pos="100000">
                    <a:srgbClr val="00005E">
                      <a:alpha val="39000"/>
                    </a:srgbClr>
                  </a:gs>
                </a:gsLst>
                <a:lin ang="5400000" scaled="1"/>
                <a:tileRect/>
              </a:gradFill>
              <a:ln w="9525" cap="flat" cmpd="sng">
                <a:solidFill>
                  <a:schemeClr val="tx1"/>
                </a:solidFill>
                <a:prstDash val="solid"/>
                <a:miter/>
                <a:headEnd type="none" w="med" len="med"/>
                <a:tailEnd type="none" w="med" len="med"/>
              </a:ln>
            </p:spPr>
            <p:txBody>
              <a:bodyPr anchor="t"/>
              <a:lstStyle/>
              <a:p>
                <a:endParaRPr lang="zh-CN" altLang="en-US">
                  <a:latin typeface="Comic Sans MS" panose="030F0702030302020204" pitchFamily="2" charset="0"/>
                  <a:ea typeface="微软雅黑" panose="020B0503020204020204" pitchFamily="34" charset="-122"/>
                </a:endParaRPr>
              </a:p>
            </p:txBody>
          </p:sp>
          <p:sp>
            <p:nvSpPr>
              <p:cNvPr id="6154" name="文本框 23562"/>
              <p:cNvSpPr txBox="1"/>
              <p:nvPr/>
            </p:nvSpPr>
            <p:spPr>
              <a:xfrm>
                <a:off x="0" y="1352"/>
                <a:ext cx="462" cy="250"/>
              </a:xfrm>
              <a:prstGeom prst="rect">
                <a:avLst/>
              </a:prstGeom>
              <a:noFill/>
              <a:ln w="9525">
                <a:noFill/>
              </a:ln>
            </p:spPr>
            <p:txBody>
              <a:bodyPr wrap="none" anchor="t">
                <a:spAutoFit/>
              </a:bodyPr>
              <a:lstStyle/>
              <a:p>
                <a:pPr algn="r" eaLnBrk="0" hangingPunct="0"/>
                <a:r>
                  <a:rPr lang="en-US" altLang="x-none" sz="2000" dirty="0">
                    <a:latin typeface="Comic Sans MS" panose="030F0702030302020204" pitchFamily="2" charset="0"/>
                    <a:ea typeface="微软雅黑" panose="020B0503020204020204" pitchFamily="34" charset="-122"/>
                  </a:rPr>
                  <a:t>int x</a:t>
                </a:r>
              </a:p>
            </p:txBody>
          </p:sp>
          <p:sp>
            <p:nvSpPr>
              <p:cNvPr id="6155" name="矩形 23563"/>
              <p:cNvSpPr/>
              <p:nvPr/>
            </p:nvSpPr>
            <p:spPr>
              <a:xfrm>
                <a:off x="2575" y="411"/>
                <a:ext cx="953" cy="317"/>
              </a:xfrm>
              <a:prstGeom prst="rect">
                <a:avLst/>
              </a:prstGeom>
              <a:gradFill rotWithShape="0">
                <a:gsLst>
                  <a:gs pos="0">
                    <a:schemeClr val="accent1">
                      <a:alpha val="39999"/>
                    </a:schemeClr>
                  </a:gs>
                  <a:gs pos="100000">
                    <a:srgbClr val="566768">
                      <a:alpha val="39999"/>
                    </a:srgbClr>
                  </a:gs>
                </a:gsLst>
                <a:lin ang="5400000" scaled="1"/>
                <a:tileRect/>
              </a:gradFill>
              <a:ln w="9525" cap="flat" cmpd="sng">
                <a:solidFill>
                  <a:schemeClr val="tx1"/>
                </a:solidFill>
                <a:prstDash val="solid"/>
                <a:miter/>
                <a:headEnd type="none" w="med" len="med"/>
                <a:tailEnd type="none" w="med" len="med"/>
              </a:ln>
            </p:spPr>
            <p:txBody>
              <a:bodyPr anchor="t"/>
              <a:lstStyle/>
              <a:p>
                <a:endParaRPr lang="zh-CN" altLang="en-US">
                  <a:latin typeface="Comic Sans MS" panose="030F0702030302020204" pitchFamily="2" charset="0"/>
                  <a:ea typeface="微软雅黑" panose="020B0503020204020204" pitchFamily="34" charset="-122"/>
                </a:endParaRPr>
              </a:p>
            </p:txBody>
          </p:sp>
          <p:sp>
            <p:nvSpPr>
              <p:cNvPr id="6156" name="矩形 23564"/>
              <p:cNvSpPr/>
              <p:nvPr/>
            </p:nvSpPr>
            <p:spPr>
              <a:xfrm>
                <a:off x="2575" y="1364"/>
                <a:ext cx="953" cy="317"/>
              </a:xfrm>
              <a:prstGeom prst="rect">
                <a:avLst/>
              </a:prstGeom>
              <a:gradFill rotWithShape="0">
                <a:gsLst>
                  <a:gs pos="0">
                    <a:srgbClr val="0000CC">
                      <a:alpha val="39999"/>
                    </a:srgbClr>
                  </a:gs>
                  <a:gs pos="100000">
                    <a:srgbClr val="00005E">
                      <a:alpha val="39999"/>
                    </a:srgbClr>
                  </a:gs>
                </a:gsLst>
                <a:lin ang="5400000" scaled="1"/>
                <a:tileRect/>
              </a:gradFill>
              <a:ln w="9525" cap="flat" cmpd="sng">
                <a:solidFill>
                  <a:schemeClr val="tx1"/>
                </a:solidFill>
                <a:prstDash val="solid"/>
                <a:miter/>
                <a:headEnd type="none" w="med" len="med"/>
                <a:tailEnd type="none" w="med" len="med"/>
              </a:ln>
            </p:spPr>
            <p:txBody>
              <a:bodyPr anchor="t"/>
              <a:lstStyle/>
              <a:p>
                <a:endParaRPr lang="zh-CN" altLang="en-US">
                  <a:latin typeface="Comic Sans MS" panose="030F0702030302020204" pitchFamily="2" charset="0"/>
                  <a:ea typeface="微软雅黑" panose="020B0503020204020204" pitchFamily="34" charset="-122"/>
                </a:endParaRPr>
              </a:p>
            </p:txBody>
          </p:sp>
          <p:sp>
            <p:nvSpPr>
              <p:cNvPr id="6157" name="文本框 23565"/>
              <p:cNvSpPr txBox="1"/>
              <p:nvPr/>
            </p:nvSpPr>
            <p:spPr>
              <a:xfrm>
                <a:off x="2949" y="457"/>
                <a:ext cx="198" cy="250"/>
              </a:xfrm>
              <a:prstGeom prst="rect">
                <a:avLst/>
              </a:prstGeom>
              <a:noFill/>
              <a:ln w="9525">
                <a:noFill/>
              </a:ln>
            </p:spPr>
            <p:txBody>
              <a:bodyPr wrap="none" anchor="t">
                <a:spAutoFit/>
              </a:bodyPr>
              <a:lstStyle/>
              <a:p>
                <a:pPr algn="r" eaLnBrk="0" hangingPunct="0"/>
                <a:r>
                  <a:rPr lang="en-US" altLang="x-none" dirty="0">
                    <a:solidFill>
                      <a:srgbClr val="FF0000"/>
                    </a:solidFill>
                    <a:latin typeface="Comic Sans MS" panose="030F0702030302020204" pitchFamily="2" charset="0"/>
                    <a:ea typeface="微软雅黑" panose="020B0503020204020204" pitchFamily="34" charset="-122"/>
                  </a:rPr>
                  <a:t>a</a:t>
                </a:r>
              </a:p>
            </p:txBody>
          </p:sp>
          <p:sp>
            <p:nvSpPr>
              <p:cNvPr id="6158" name="直接连接符 23566"/>
              <p:cNvSpPr/>
              <p:nvPr/>
            </p:nvSpPr>
            <p:spPr>
              <a:xfrm>
                <a:off x="3074" y="729"/>
                <a:ext cx="0" cy="635"/>
              </a:xfrm>
              <a:prstGeom prst="line">
                <a:avLst/>
              </a:prstGeom>
              <a:ln w="28575" cap="flat" cmpd="sng">
                <a:solidFill>
                  <a:srgbClr val="FF0000"/>
                </a:solidFill>
                <a:prstDash val="lgDashDot"/>
                <a:miter/>
                <a:headEnd type="none" w="med" len="med"/>
                <a:tailEnd type="arrow" w="med" len="med"/>
              </a:ln>
            </p:spPr>
            <p:txBody>
              <a:bodyPr/>
              <a:lstStyle/>
              <a:p>
                <a:endParaRPr lang="zh-CN" altLang="en-US"/>
              </a:p>
            </p:txBody>
          </p:sp>
          <p:sp>
            <p:nvSpPr>
              <p:cNvPr id="6159" name="文本框 23567"/>
              <p:cNvSpPr txBox="1"/>
              <p:nvPr/>
            </p:nvSpPr>
            <p:spPr>
              <a:xfrm>
                <a:off x="2313" y="1364"/>
                <a:ext cx="281" cy="250"/>
              </a:xfrm>
              <a:prstGeom prst="rect">
                <a:avLst/>
              </a:prstGeom>
              <a:noFill/>
              <a:ln w="9525">
                <a:noFill/>
              </a:ln>
            </p:spPr>
            <p:txBody>
              <a:bodyPr wrap="none" anchor="t">
                <a:spAutoFit/>
              </a:bodyPr>
              <a:lstStyle/>
              <a:p>
                <a:pPr algn="r" eaLnBrk="0" hangingPunct="0"/>
                <a:r>
                  <a:rPr lang="en-US" altLang="x-none" dirty="0">
                    <a:latin typeface="Comic Sans MS" panose="030F0702030302020204" pitchFamily="2" charset="0"/>
                    <a:ea typeface="微软雅黑" panose="020B0503020204020204" pitchFamily="34" charset="-122"/>
                  </a:rPr>
                  <a:t>Pa</a:t>
                </a:r>
              </a:p>
            </p:txBody>
          </p:sp>
          <p:sp>
            <p:nvSpPr>
              <p:cNvPr id="6160" name="文本框 23568"/>
              <p:cNvSpPr txBox="1"/>
              <p:nvPr/>
            </p:nvSpPr>
            <p:spPr>
              <a:xfrm>
                <a:off x="1627" y="1364"/>
                <a:ext cx="777" cy="634"/>
              </a:xfrm>
              <a:prstGeom prst="rect">
                <a:avLst/>
              </a:prstGeom>
              <a:noFill/>
              <a:ln w="9525">
                <a:noFill/>
              </a:ln>
            </p:spPr>
            <p:txBody>
              <a:bodyPr wrap="none" anchor="t">
                <a:spAutoFit/>
              </a:bodyPr>
              <a:lstStyle/>
              <a:p>
                <a:pPr eaLnBrk="0" hangingPunct="0"/>
                <a:r>
                  <a:rPr lang="en-US" altLang="x-none" sz="2000" dirty="0">
                    <a:latin typeface="Comic Sans MS" panose="030F0702030302020204" pitchFamily="2" charset="0"/>
                    <a:ea typeface="微软雅黑" panose="020B0503020204020204" pitchFamily="34" charset="-122"/>
                  </a:rPr>
                  <a:t>int* pa;</a:t>
                </a:r>
              </a:p>
              <a:p>
                <a:pPr eaLnBrk="0" hangingPunct="0"/>
                <a:r>
                  <a:rPr lang="zh-CN" altLang="en-US" sz="2000" dirty="0">
                    <a:latin typeface="Comic Sans MS" panose="030F0702030302020204" pitchFamily="2" charset="0"/>
                    <a:ea typeface="微软雅黑" panose="020B0503020204020204" pitchFamily="34" charset="-122"/>
                  </a:rPr>
                  <a:t>或</a:t>
                </a:r>
              </a:p>
              <a:p>
                <a:pPr eaLnBrk="0" hangingPunct="0"/>
                <a:r>
                  <a:rPr lang="en-US" altLang="x-none" sz="2000" dirty="0">
                    <a:latin typeface="Comic Sans MS" panose="030F0702030302020204" pitchFamily="2" charset="0"/>
                    <a:ea typeface="微软雅黑" panose="020B0503020204020204" pitchFamily="34" charset="-122"/>
                  </a:rPr>
                  <a:t>int b[5]; </a:t>
                </a:r>
              </a:p>
            </p:txBody>
          </p:sp>
          <p:sp>
            <p:nvSpPr>
              <p:cNvPr id="6161" name="未知"/>
              <p:cNvSpPr/>
              <p:nvPr/>
            </p:nvSpPr>
            <p:spPr>
              <a:xfrm>
                <a:off x="3165" y="275"/>
                <a:ext cx="998" cy="318"/>
              </a:xfrm>
              <a:custGeom>
                <a:avLst/>
                <a:gdLst/>
                <a:ahLst/>
                <a:cxnLst/>
                <a:rect l="0" t="0" r="0" b="0"/>
                <a:pathLst>
                  <a:path w="998" h="318">
                    <a:moveTo>
                      <a:pt x="0" y="318"/>
                    </a:moveTo>
                    <a:lnTo>
                      <a:pt x="635" y="318"/>
                    </a:lnTo>
                    <a:lnTo>
                      <a:pt x="635" y="0"/>
                    </a:lnTo>
                    <a:lnTo>
                      <a:pt x="998" y="0"/>
                    </a:lnTo>
                  </a:path>
                </a:pathLst>
              </a:custGeom>
              <a:noFill/>
              <a:ln w="28575" cap="flat" cmpd="sng">
                <a:solidFill>
                  <a:srgbClr val="FF0000"/>
                </a:solidFill>
                <a:prstDash val="lgDashDot"/>
                <a:miter/>
                <a:headEnd type="none" w="med" len="med"/>
                <a:tailEnd type="arrow" w="med" len="med"/>
              </a:ln>
            </p:spPr>
            <p:txBody>
              <a:bodyPr/>
              <a:lstStyle/>
              <a:p>
                <a:endParaRPr lang="zh-CN" altLang="en-US"/>
              </a:p>
            </p:txBody>
          </p:sp>
          <p:sp>
            <p:nvSpPr>
              <p:cNvPr id="6162" name="未知"/>
              <p:cNvSpPr/>
              <p:nvPr/>
            </p:nvSpPr>
            <p:spPr>
              <a:xfrm>
                <a:off x="3074" y="321"/>
                <a:ext cx="1089" cy="1179"/>
              </a:xfrm>
              <a:custGeom>
                <a:avLst/>
                <a:gdLst/>
                <a:ahLst/>
                <a:cxnLst/>
                <a:rect l="0" t="0" r="0" b="0"/>
                <a:pathLst>
                  <a:path w="1089" h="1270">
                    <a:moveTo>
                      <a:pt x="0" y="1270"/>
                    </a:moveTo>
                    <a:lnTo>
                      <a:pt x="907" y="1270"/>
                    </a:lnTo>
                    <a:lnTo>
                      <a:pt x="907" y="90"/>
                    </a:lnTo>
                    <a:lnTo>
                      <a:pt x="907" y="0"/>
                    </a:lnTo>
                    <a:lnTo>
                      <a:pt x="1089" y="0"/>
                    </a:lnTo>
                  </a:path>
                </a:pathLst>
              </a:custGeom>
              <a:noFill/>
              <a:ln w="28575" cap="flat" cmpd="sng">
                <a:solidFill>
                  <a:srgbClr val="006600"/>
                </a:solidFill>
                <a:prstDash val="lgDashDot"/>
                <a:miter/>
                <a:headEnd type="none" w="med" len="med"/>
                <a:tailEnd type="arrow" w="med" len="med"/>
              </a:ln>
            </p:spPr>
            <p:txBody>
              <a:bodyPr/>
              <a:lstStyle/>
              <a:p>
                <a:endParaRPr lang="zh-CN" altLang="en-US"/>
              </a:p>
            </p:txBody>
          </p:sp>
          <p:grpSp>
            <p:nvGrpSpPr>
              <p:cNvPr id="6163" name="组合 23571"/>
              <p:cNvGrpSpPr/>
              <p:nvPr/>
            </p:nvGrpSpPr>
            <p:grpSpPr>
              <a:xfrm>
                <a:off x="3880" y="0"/>
                <a:ext cx="1326" cy="1455"/>
                <a:chOff x="0" y="0"/>
                <a:chExt cx="1326" cy="1455"/>
              </a:xfrm>
            </p:grpSpPr>
            <p:sp>
              <p:nvSpPr>
                <p:cNvPr id="6164" name="矩形 23572"/>
                <p:cNvSpPr/>
                <p:nvPr/>
              </p:nvSpPr>
              <p:spPr>
                <a:xfrm>
                  <a:off x="283" y="139"/>
                  <a:ext cx="1043" cy="1316"/>
                </a:xfrm>
                <a:prstGeom prst="rect">
                  <a:avLst/>
                </a:prstGeom>
                <a:solidFill>
                  <a:schemeClr val="bg1"/>
                </a:solidFill>
                <a:ln w="9525" cap="flat" cmpd="sng">
                  <a:solidFill>
                    <a:schemeClr val="tx1"/>
                  </a:solidFill>
                  <a:prstDash val="solid"/>
                  <a:miter/>
                  <a:headEnd type="none" w="med" len="med"/>
                  <a:tailEnd type="none" w="med" len="med"/>
                </a:ln>
              </p:spPr>
              <p:txBody>
                <a:bodyPr anchor="t"/>
                <a:lstStyle/>
                <a:p>
                  <a:endParaRPr lang="zh-CN" altLang="en-US">
                    <a:latin typeface="Comic Sans MS" panose="030F0702030302020204" pitchFamily="2" charset="0"/>
                    <a:ea typeface="微软雅黑" panose="020B0503020204020204" pitchFamily="34" charset="-122"/>
                  </a:endParaRPr>
                </a:p>
              </p:txBody>
            </p:sp>
            <p:sp>
              <p:nvSpPr>
                <p:cNvPr id="6165" name="文本框 23573"/>
                <p:cNvSpPr txBox="1"/>
                <p:nvPr/>
              </p:nvSpPr>
              <p:spPr>
                <a:xfrm>
                  <a:off x="0" y="0"/>
                  <a:ext cx="205" cy="250"/>
                </a:xfrm>
                <a:prstGeom prst="rect">
                  <a:avLst/>
                </a:prstGeom>
                <a:noFill/>
                <a:ln w="9525">
                  <a:noFill/>
                </a:ln>
              </p:spPr>
              <p:txBody>
                <a:bodyPr wrap="none" anchor="t">
                  <a:spAutoFit/>
                </a:bodyPr>
                <a:lstStyle/>
                <a:p>
                  <a:pPr algn="r" eaLnBrk="0" hangingPunct="0"/>
                  <a:r>
                    <a:rPr lang="en-US" altLang="x-none" sz="2400" dirty="0">
                      <a:latin typeface="Comic Sans MS" panose="030F0702030302020204" pitchFamily="2" charset="0"/>
                      <a:ea typeface="微软雅黑" panose="020B0503020204020204" pitchFamily="34" charset="-122"/>
                    </a:rPr>
                    <a:t>a</a:t>
                  </a:r>
                </a:p>
              </p:txBody>
            </p:sp>
            <p:sp>
              <p:nvSpPr>
                <p:cNvPr id="6166" name="直接连接符 23574"/>
                <p:cNvSpPr/>
                <p:nvPr/>
              </p:nvSpPr>
              <p:spPr>
                <a:xfrm>
                  <a:off x="283" y="411"/>
                  <a:ext cx="1043" cy="0"/>
                </a:xfrm>
                <a:prstGeom prst="line">
                  <a:avLst/>
                </a:prstGeom>
                <a:ln w="9525" cap="flat" cmpd="sng">
                  <a:solidFill>
                    <a:schemeClr val="tx1"/>
                  </a:solidFill>
                  <a:prstDash val="solid"/>
                  <a:miter/>
                  <a:headEnd type="none" w="med" len="med"/>
                  <a:tailEnd type="none" w="med" len="med"/>
                </a:ln>
              </p:spPr>
              <p:txBody>
                <a:bodyPr/>
                <a:lstStyle/>
                <a:p>
                  <a:endParaRPr lang="zh-CN" altLang="en-US"/>
                </a:p>
              </p:txBody>
            </p:sp>
            <p:sp>
              <p:nvSpPr>
                <p:cNvPr id="6167" name="直接连接符 23575"/>
                <p:cNvSpPr/>
                <p:nvPr/>
              </p:nvSpPr>
              <p:spPr>
                <a:xfrm>
                  <a:off x="283" y="638"/>
                  <a:ext cx="1043" cy="0"/>
                </a:xfrm>
                <a:prstGeom prst="line">
                  <a:avLst/>
                </a:prstGeom>
                <a:ln w="9525" cap="flat" cmpd="sng">
                  <a:solidFill>
                    <a:schemeClr val="tx1"/>
                  </a:solidFill>
                  <a:prstDash val="solid"/>
                  <a:miter/>
                  <a:headEnd type="none" w="med" len="med"/>
                  <a:tailEnd type="none" w="med" len="med"/>
                </a:ln>
              </p:spPr>
              <p:txBody>
                <a:bodyPr/>
                <a:lstStyle/>
                <a:p>
                  <a:endParaRPr lang="zh-CN" altLang="en-US"/>
                </a:p>
              </p:txBody>
            </p:sp>
            <p:sp>
              <p:nvSpPr>
                <p:cNvPr id="6168" name="直接连接符 23576"/>
                <p:cNvSpPr/>
                <p:nvPr/>
              </p:nvSpPr>
              <p:spPr>
                <a:xfrm>
                  <a:off x="283" y="910"/>
                  <a:ext cx="1043" cy="0"/>
                </a:xfrm>
                <a:prstGeom prst="line">
                  <a:avLst/>
                </a:prstGeom>
                <a:ln w="9525" cap="flat" cmpd="sng">
                  <a:solidFill>
                    <a:schemeClr val="tx1"/>
                  </a:solidFill>
                  <a:prstDash val="solid"/>
                  <a:miter/>
                  <a:headEnd type="none" w="med" len="med"/>
                  <a:tailEnd type="none" w="med" len="med"/>
                </a:ln>
              </p:spPr>
              <p:txBody>
                <a:bodyPr/>
                <a:lstStyle/>
                <a:p>
                  <a:endParaRPr lang="zh-CN" altLang="en-US"/>
                </a:p>
              </p:txBody>
            </p:sp>
            <p:sp>
              <p:nvSpPr>
                <p:cNvPr id="6169" name="直接连接符 23577"/>
                <p:cNvSpPr/>
                <p:nvPr/>
              </p:nvSpPr>
              <p:spPr>
                <a:xfrm>
                  <a:off x="283" y="1182"/>
                  <a:ext cx="1043" cy="0"/>
                </a:xfrm>
                <a:prstGeom prst="line">
                  <a:avLst/>
                </a:prstGeom>
                <a:ln w="9525" cap="flat" cmpd="sng">
                  <a:solidFill>
                    <a:schemeClr val="tx1"/>
                  </a:solidFill>
                  <a:prstDash val="solid"/>
                  <a:miter/>
                  <a:headEnd type="none" w="med" len="med"/>
                  <a:tailEnd type="none" w="med" len="med"/>
                </a:ln>
              </p:spPr>
              <p:txBody>
                <a:bodyPr/>
                <a:lstStyle/>
                <a:p>
                  <a:endParaRPr lang="zh-CN" altLang="en-US"/>
                </a:p>
              </p:txBody>
            </p:sp>
          </p:grpSp>
          <p:sp>
            <p:nvSpPr>
              <p:cNvPr id="6170" name="文本框 23578"/>
              <p:cNvSpPr txBox="1"/>
              <p:nvPr/>
            </p:nvSpPr>
            <p:spPr>
              <a:xfrm>
                <a:off x="590" y="139"/>
                <a:ext cx="756" cy="250"/>
              </a:xfrm>
              <a:prstGeom prst="rect">
                <a:avLst/>
              </a:prstGeom>
              <a:noFill/>
              <a:ln w="9525">
                <a:noFill/>
              </a:ln>
            </p:spPr>
            <p:txBody>
              <a:bodyPr wrap="none" anchor="t">
                <a:spAutoFit/>
              </a:bodyPr>
              <a:lstStyle/>
              <a:p>
                <a:pPr eaLnBrk="0" hangingPunct="0"/>
                <a:r>
                  <a:rPr lang="zh-CN" altLang="en-US" dirty="0">
                    <a:latin typeface="Comic Sans MS" panose="030F0702030302020204" pitchFamily="2" charset="0"/>
                    <a:ea typeface="微软雅黑" panose="020B0503020204020204" pitchFamily="34" charset="-122"/>
                  </a:rPr>
                  <a:t>数组元素</a:t>
                </a:r>
              </a:p>
            </p:txBody>
          </p:sp>
          <p:sp>
            <p:nvSpPr>
              <p:cNvPr id="6171" name="文本框 23579"/>
              <p:cNvSpPr txBox="1"/>
              <p:nvPr/>
            </p:nvSpPr>
            <p:spPr>
              <a:xfrm>
                <a:off x="2676" y="94"/>
                <a:ext cx="596" cy="250"/>
              </a:xfrm>
              <a:prstGeom prst="rect">
                <a:avLst/>
              </a:prstGeom>
              <a:noFill/>
              <a:ln w="9525">
                <a:noFill/>
              </a:ln>
            </p:spPr>
            <p:txBody>
              <a:bodyPr wrap="none" anchor="t">
                <a:spAutoFit/>
              </a:bodyPr>
              <a:lstStyle/>
              <a:p>
                <a:pPr eaLnBrk="0" hangingPunct="0"/>
                <a:r>
                  <a:rPr lang="zh-CN" altLang="en-US" dirty="0">
                    <a:latin typeface="Comic Sans MS" panose="030F0702030302020204" pitchFamily="2" charset="0"/>
                    <a:ea typeface="微软雅黑" panose="020B0503020204020204" pitchFamily="34" charset="-122"/>
                  </a:rPr>
                  <a:t>数组名</a:t>
                </a:r>
              </a:p>
            </p:txBody>
          </p:sp>
        </p:grpSp>
        <p:sp>
          <p:nvSpPr>
            <p:cNvPr id="6172" name="文本框 23580"/>
            <p:cNvSpPr txBox="1"/>
            <p:nvPr/>
          </p:nvSpPr>
          <p:spPr>
            <a:xfrm>
              <a:off x="6" y="1524"/>
              <a:ext cx="1355" cy="720"/>
            </a:xfrm>
            <a:prstGeom prst="rect">
              <a:avLst/>
            </a:prstGeom>
            <a:noFill/>
            <a:ln w="9525">
              <a:noFill/>
            </a:ln>
          </p:spPr>
          <p:txBody>
            <a:bodyPr wrap="square" anchor="t">
              <a:spAutoFit/>
            </a:bodyPr>
            <a:lstStyle/>
            <a:p>
              <a:r>
                <a:rPr lang="zh-CN" altLang="en-US" sz="2400" dirty="0">
                  <a:latin typeface="Comic Sans MS" panose="030F0702030302020204" pitchFamily="2" charset="0"/>
                  <a:ea typeface="微软雅黑" panose="020B0503020204020204" pitchFamily="34" charset="-122"/>
                </a:rPr>
                <a:t>实参</a:t>
              </a:r>
            </a:p>
          </p:txBody>
        </p:sp>
        <p:sp>
          <p:nvSpPr>
            <p:cNvPr id="6173" name="文本框 23581"/>
            <p:cNvSpPr txBox="1"/>
            <p:nvPr/>
          </p:nvSpPr>
          <p:spPr>
            <a:xfrm>
              <a:off x="0" y="2614"/>
              <a:ext cx="1355" cy="720"/>
            </a:xfrm>
            <a:prstGeom prst="rect">
              <a:avLst/>
            </a:prstGeom>
            <a:noFill/>
            <a:ln w="9525">
              <a:noFill/>
            </a:ln>
          </p:spPr>
          <p:txBody>
            <a:bodyPr wrap="square" anchor="t">
              <a:spAutoFit/>
            </a:bodyPr>
            <a:lstStyle/>
            <a:p>
              <a:r>
                <a:rPr lang="zh-CN" altLang="en-US" sz="2400" dirty="0">
                  <a:latin typeface="Comic Sans MS" panose="030F0702030302020204" pitchFamily="2" charset="0"/>
                  <a:ea typeface="微软雅黑" panose="020B0503020204020204" pitchFamily="34" charset="-122"/>
                </a:rPr>
                <a:t>形参</a:t>
              </a:r>
            </a:p>
          </p:txBody>
        </p:sp>
      </p:grpSp>
      <p:sp>
        <p:nvSpPr>
          <p:cNvPr id="3" name="标题 2"/>
          <p:cNvSpPr>
            <a:spLocks noGrp="1"/>
          </p:cNvSpPr>
          <p:nvPr>
            <p:ph type="title"/>
          </p:nvPr>
        </p:nvSpPr>
        <p:spPr>
          <a:xfrm>
            <a:off x="685800" y="215265"/>
            <a:ext cx="8153400" cy="990600"/>
          </a:xfrm>
        </p:spPr>
        <p:txBody>
          <a:bodyPr>
            <a:normAutofit/>
          </a:bodyPr>
          <a:lstStyle/>
          <a:p>
            <a:r>
              <a:rPr lang="en-US" altLang="zh-CN" sz="4000" dirty="0">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cs typeface="+mj-cs"/>
                <a:sym typeface="+mn-ea"/>
              </a:rPr>
              <a:t>7.4</a:t>
            </a:r>
            <a:r>
              <a:rPr lang="zh-CN" altLang="en-US" sz="4000" dirty="0">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cs typeface="+mj-cs"/>
                <a:sym typeface="+mn-ea"/>
              </a:rPr>
              <a:t> 参数传递</a:t>
            </a:r>
            <a:endParaRPr lang="zh-CN" alt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193" name="文本占位符 25601"/>
          <p:cNvSpPr>
            <a:spLocks noGrp="1"/>
          </p:cNvSpPr>
          <p:nvPr>
            <p:ph idx="1"/>
          </p:nvPr>
        </p:nvSpPr>
        <p:spPr>
          <a:xfrm>
            <a:off x="398463" y="1558290"/>
            <a:ext cx="7918450" cy="4752975"/>
          </a:xfrm>
        </p:spPr>
        <p:txBody>
          <a:bodyPr anchor="t"/>
          <a:lstStyle/>
          <a:p>
            <a:r>
              <a:rPr lang="zh-CN" altLang="en-US" dirty="0"/>
              <a:t>数组元素作函数参数 </a:t>
            </a:r>
          </a:p>
          <a:p>
            <a:pPr lvl="1"/>
            <a:r>
              <a:rPr lang="zh-CN" altLang="en-US" dirty="0"/>
              <a:t>例</a:t>
            </a:r>
            <a:r>
              <a:rPr lang="en-US" altLang="zh-CN" dirty="0"/>
              <a:t>15</a:t>
            </a:r>
            <a:r>
              <a:rPr lang="en-US" altLang="x-none" dirty="0"/>
              <a:t>:</a:t>
            </a:r>
            <a:r>
              <a:rPr lang="zh-CN" altLang="en-US" dirty="0"/>
              <a:t>计算一维数组</a:t>
            </a:r>
            <a:r>
              <a:rPr lang="en-US" altLang="x-none" dirty="0"/>
              <a:t>a[4]</a:t>
            </a:r>
            <a:r>
              <a:rPr lang="zh-CN" altLang="en-US" dirty="0"/>
              <a:t>的所有元素之和</a:t>
            </a:r>
          </a:p>
          <a:p>
            <a:pPr lvl="2"/>
            <a:r>
              <a:rPr lang="zh-CN" altLang="en-US" dirty="0"/>
              <a:t>数组元素作实参</a:t>
            </a:r>
          </a:p>
        </p:txBody>
      </p:sp>
      <p:sp>
        <p:nvSpPr>
          <p:cNvPr id="25604" name="文本框 25603"/>
          <p:cNvSpPr txBox="1"/>
          <p:nvPr/>
        </p:nvSpPr>
        <p:spPr>
          <a:xfrm>
            <a:off x="684213" y="2998788"/>
            <a:ext cx="4701928" cy="3277820"/>
          </a:xfrm>
          <a:prstGeom prst="rect">
            <a:avLst/>
          </a:prstGeom>
          <a:solidFill>
            <a:schemeClr val="bg1"/>
          </a:solidFill>
          <a:ln w="9525" cap="flat" cmpd="sng">
            <a:solidFill>
              <a:schemeClr val="tx1"/>
            </a:solidFill>
            <a:prstDash val="solid"/>
            <a:miter/>
            <a:headEnd type="none" w="med" len="med"/>
            <a:tailEnd type="none" w="med" len="med"/>
          </a:ln>
          <a:effectLst>
            <a:outerShdw dist="107763" dir="2699999" algn="ctr" rotWithShape="0">
              <a:srgbClr val="000000">
                <a:alpha val="79999"/>
              </a:srgbClr>
            </a:outerShdw>
          </a:effectLst>
        </p:spPr>
        <p:txBody>
          <a:bodyPr wrap="none" anchor="t">
            <a:spAutoFit/>
          </a:bodyPr>
          <a:lstStyle/>
          <a:p>
            <a:pPr eaLnBrk="0" hangingPunct="0">
              <a:lnSpc>
                <a:spcPct val="115000"/>
              </a:lnSpc>
            </a:pPr>
            <a:r>
              <a:rPr lang="en-US" altLang="x-none" dirty="0">
                <a:latin typeface="Comic Sans MS" panose="030F0702030302020204" pitchFamily="2" charset="0"/>
                <a:ea typeface="微软雅黑" panose="020B0503020204020204" pitchFamily="34" charset="-122"/>
              </a:rPr>
              <a:t>float sumall</a:t>
            </a:r>
            <a:r>
              <a:rPr lang="zh-CN" altLang="en-US" dirty="0">
                <a:latin typeface="Comic Sans MS" panose="030F0702030302020204" pitchFamily="2" charset="0"/>
                <a:ea typeface="微软雅黑" panose="020B0503020204020204" pitchFamily="34" charset="-122"/>
              </a:rPr>
              <a:t>(</a:t>
            </a:r>
            <a:r>
              <a:rPr lang="en-US" altLang="x-none" dirty="0">
                <a:latin typeface="Comic Sans MS" panose="030F0702030302020204" pitchFamily="2" charset="0"/>
                <a:ea typeface="微软雅黑" panose="020B0503020204020204" pitchFamily="34" charset="-122"/>
              </a:rPr>
              <a:t>float a</a:t>
            </a:r>
            <a:r>
              <a:rPr lang="zh-CN" altLang="en-US" dirty="0">
                <a:latin typeface="Comic Sans MS" panose="030F0702030302020204" pitchFamily="2" charset="0"/>
                <a:ea typeface="微软雅黑" panose="020B0503020204020204" pitchFamily="34" charset="-122"/>
              </a:rPr>
              <a:t>,</a:t>
            </a:r>
            <a:r>
              <a:rPr lang="en-US" altLang="x-none" dirty="0">
                <a:latin typeface="Comic Sans MS" panose="030F0702030302020204" pitchFamily="2" charset="0"/>
                <a:ea typeface="微软雅黑" panose="020B0503020204020204" pitchFamily="34" charset="-122"/>
              </a:rPr>
              <a:t>float b</a:t>
            </a:r>
            <a:r>
              <a:rPr lang="zh-CN" altLang="en-US" dirty="0">
                <a:latin typeface="Comic Sans MS" panose="030F0702030302020204" pitchFamily="2" charset="0"/>
                <a:ea typeface="微软雅黑" panose="020B0503020204020204" pitchFamily="34" charset="-122"/>
              </a:rPr>
              <a:t>,</a:t>
            </a:r>
            <a:r>
              <a:rPr lang="en-US" altLang="x-none" dirty="0">
                <a:latin typeface="Comic Sans MS" panose="030F0702030302020204" pitchFamily="2" charset="0"/>
                <a:ea typeface="微软雅黑" panose="020B0503020204020204" pitchFamily="34" charset="-122"/>
              </a:rPr>
              <a:t>float c</a:t>
            </a:r>
            <a:r>
              <a:rPr lang="zh-CN" altLang="en-US" dirty="0">
                <a:latin typeface="Comic Sans MS" panose="030F0702030302020204" pitchFamily="2" charset="0"/>
                <a:ea typeface="微软雅黑" panose="020B0503020204020204" pitchFamily="34" charset="-122"/>
              </a:rPr>
              <a:t>,</a:t>
            </a:r>
            <a:r>
              <a:rPr lang="en-US" altLang="x-none" dirty="0">
                <a:latin typeface="Comic Sans MS" panose="030F0702030302020204" pitchFamily="2" charset="0"/>
                <a:ea typeface="微软雅黑" panose="020B0503020204020204" pitchFamily="34" charset="-122"/>
              </a:rPr>
              <a:t>float d</a:t>
            </a:r>
            <a:r>
              <a:rPr lang="zh-CN" altLang="en-US" dirty="0">
                <a:latin typeface="Comic Sans MS" panose="030F0702030302020204" pitchFamily="2" charset="0"/>
                <a:ea typeface="微软雅黑" panose="020B0503020204020204" pitchFamily="34" charset="-122"/>
              </a:rPr>
              <a:t>)</a:t>
            </a:r>
          </a:p>
          <a:p>
            <a:pPr eaLnBrk="0" hangingPunct="0">
              <a:lnSpc>
                <a:spcPct val="115000"/>
              </a:lnSpc>
            </a:pPr>
            <a:r>
              <a:rPr lang="zh-CN" altLang="en-US" dirty="0">
                <a:latin typeface="Comic Sans MS" panose="030F0702030302020204" pitchFamily="2" charset="0"/>
                <a:ea typeface="微软雅黑" panose="020B0503020204020204" pitchFamily="34" charset="-122"/>
              </a:rPr>
              <a:t>  {</a:t>
            </a:r>
          </a:p>
          <a:p>
            <a:pPr eaLnBrk="0" hangingPunct="0">
              <a:lnSpc>
                <a:spcPct val="115000"/>
              </a:lnSpc>
            </a:pPr>
            <a:r>
              <a:rPr lang="zh-CN" altLang="en-US" dirty="0">
                <a:latin typeface="Comic Sans MS" panose="030F0702030302020204" pitchFamily="2" charset="0"/>
                <a:ea typeface="微软雅黑" panose="020B0503020204020204" pitchFamily="34" charset="-122"/>
              </a:rPr>
              <a:t>       </a:t>
            </a:r>
            <a:r>
              <a:rPr lang="en-US" altLang="x-none" dirty="0">
                <a:latin typeface="Comic Sans MS" panose="030F0702030302020204" pitchFamily="2" charset="0"/>
                <a:ea typeface="微软雅黑" panose="020B0503020204020204" pitchFamily="34" charset="-122"/>
              </a:rPr>
              <a:t>return</a:t>
            </a:r>
            <a:r>
              <a:rPr lang="zh-CN" altLang="en-US" dirty="0">
                <a:latin typeface="Comic Sans MS" panose="030F0702030302020204" pitchFamily="2" charset="0"/>
                <a:ea typeface="微软雅黑" panose="020B0503020204020204" pitchFamily="34" charset="-122"/>
              </a:rPr>
              <a:t>（</a:t>
            </a:r>
            <a:r>
              <a:rPr lang="en-US" altLang="x-none" dirty="0">
                <a:latin typeface="Comic Sans MS" panose="030F0702030302020204" pitchFamily="2" charset="0"/>
                <a:ea typeface="微软雅黑" panose="020B0503020204020204" pitchFamily="34" charset="-122"/>
              </a:rPr>
              <a:t>a+b+c+d</a:t>
            </a:r>
            <a:r>
              <a:rPr lang="zh-CN" altLang="en-US" dirty="0">
                <a:latin typeface="Comic Sans MS" panose="030F0702030302020204" pitchFamily="2" charset="0"/>
                <a:ea typeface="微软雅黑" panose="020B0503020204020204" pitchFamily="34" charset="-122"/>
              </a:rPr>
              <a:t>）；  </a:t>
            </a:r>
          </a:p>
          <a:p>
            <a:pPr eaLnBrk="0" hangingPunct="0">
              <a:lnSpc>
                <a:spcPct val="115000"/>
              </a:lnSpc>
            </a:pPr>
            <a:r>
              <a:rPr lang="zh-CN" altLang="en-US" dirty="0">
                <a:latin typeface="Comic Sans MS" panose="030F0702030302020204" pitchFamily="2" charset="0"/>
                <a:ea typeface="微软雅黑" panose="020B0503020204020204" pitchFamily="34" charset="-122"/>
              </a:rPr>
              <a:t>       }</a:t>
            </a:r>
          </a:p>
          <a:p>
            <a:pPr eaLnBrk="0" hangingPunct="0">
              <a:lnSpc>
                <a:spcPct val="115000"/>
              </a:lnSpc>
            </a:pPr>
            <a:r>
              <a:rPr lang="zh-CN" altLang="en-US" dirty="0">
                <a:latin typeface="Comic Sans MS" panose="030F0702030302020204" pitchFamily="2" charset="0"/>
                <a:ea typeface="微软雅黑" panose="020B0503020204020204" pitchFamily="34" charset="-122"/>
              </a:rPr>
              <a:t> </a:t>
            </a:r>
            <a:r>
              <a:rPr lang="en-US" altLang="x-none" dirty="0">
                <a:latin typeface="Comic Sans MS" panose="030F0702030302020204" pitchFamily="2" charset="0"/>
                <a:ea typeface="微软雅黑" panose="020B0503020204020204" pitchFamily="34" charset="-122"/>
              </a:rPr>
              <a:t>main</a:t>
            </a:r>
            <a:r>
              <a:rPr lang="zh-CN" altLang="en-US" dirty="0">
                <a:latin typeface="Comic Sans MS" panose="030F0702030302020204" pitchFamily="2" charset="0"/>
                <a:ea typeface="微软雅黑" panose="020B0503020204020204" pitchFamily="34" charset="-122"/>
              </a:rPr>
              <a:t>( )</a:t>
            </a:r>
          </a:p>
          <a:p>
            <a:pPr eaLnBrk="0" hangingPunct="0">
              <a:lnSpc>
                <a:spcPct val="115000"/>
              </a:lnSpc>
            </a:pPr>
            <a:r>
              <a:rPr lang="zh-CN" altLang="en-US" dirty="0">
                <a:latin typeface="Comic Sans MS" panose="030F0702030302020204" pitchFamily="2" charset="0"/>
                <a:ea typeface="微软雅黑" panose="020B0503020204020204" pitchFamily="34" charset="-122"/>
              </a:rPr>
              <a:t>  {   </a:t>
            </a:r>
            <a:r>
              <a:rPr lang="en-US" altLang="x-none" dirty="0">
                <a:latin typeface="Comic Sans MS" panose="030F0702030302020204" pitchFamily="2" charset="0"/>
                <a:ea typeface="微软雅黑" panose="020B0503020204020204" pitchFamily="34" charset="-122"/>
              </a:rPr>
              <a:t>float sum</a:t>
            </a:r>
            <a:r>
              <a:rPr lang="zh-CN" altLang="en-US" dirty="0">
                <a:latin typeface="Comic Sans MS" panose="030F0702030302020204" pitchFamily="2" charset="0"/>
                <a:ea typeface="微软雅黑" panose="020B0503020204020204" pitchFamily="34" charset="-122"/>
              </a:rPr>
              <a:t>;</a:t>
            </a:r>
          </a:p>
          <a:p>
            <a:pPr eaLnBrk="0" hangingPunct="0">
              <a:lnSpc>
                <a:spcPct val="115000"/>
              </a:lnSpc>
            </a:pPr>
            <a:r>
              <a:rPr lang="zh-CN" altLang="en-US" dirty="0">
                <a:latin typeface="Comic Sans MS" panose="030F0702030302020204" pitchFamily="2" charset="0"/>
                <a:ea typeface="微软雅黑" panose="020B0503020204020204" pitchFamily="34" charset="-122"/>
              </a:rPr>
              <a:t>      </a:t>
            </a:r>
            <a:r>
              <a:rPr lang="en-US" altLang="x-none" dirty="0">
                <a:latin typeface="Comic Sans MS" panose="030F0702030302020204" pitchFamily="2" charset="0"/>
                <a:ea typeface="微软雅黑" panose="020B0503020204020204" pitchFamily="34" charset="-122"/>
              </a:rPr>
              <a:t>static  float  a[4]=</a:t>
            </a:r>
            <a:r>
              <a:rPr lang="zh-CN" altLang="en-US" dirty="0">
                <a:latin typeface="Comic Sans MS" panose="030F0702030302020204" pitchFamily="2" charset="0"/>
                <a:ea typeface="微软雅黑" panose="020B0503020204020204" pitchFamily="34" charset="-122"/>
              </a:rPr>
              <a:t>{</a:t>
            </a:r>
            <a:r>
              <a:rPr lang="en-US" altLang="x-none" dirty="0">
                <a:latin typeface="Comic Sans MS" panose="030F0702030302020204" pitchFamily="2" charset="0"/>
                <a:ea typeface="微软雅黑" panose="020B0503020204020204" pitchFamily="34" charset="-122"/>
              </a:rPr>
              <a:t>1</a:t>
            </a:r>
            <a:r>
              <a:rPr lang="zh-CN" altLang="en-US" dirty="0">
                <a:latin typeface="Comic Sans MS" panose="030F0702030302020204" pitchFamily="2" charset="0"/>
                <a:ea typeface="微软雅黑" panose="020B0503020204020204" pitchFamily="34" charset="-122"/>
              </a:rPr>
              <a:t>,</a:t>
            </a:r>
            <a:r>
              <a:rPr lang="en-US" altLang="x-none" dirty="0">
                <a:latin typeface="Comic Sans MS" panose="030F0702030302020204" pitchFamily="2" charset="0"/>
                <a:ea typeface="微软雅黑" panose="020B0503020204020204" pitchFamily="34" charset="-122"/>
              </a:rPr>
              <a:t>2</a:t>
            </a:r>
            <a:r>
              <a:rPr lang="zh-CN" altLang="en-US" dirty="0">
                <a:latin typeface="Comic Sans MS" panose="030F0702030302020204" pitchFamily="2" charset="0"/>
                <a:ea typeface="微软雅黑" panose="020B0503020204020204" pitchFamily="34" charset="-122"/>
              </a:rPr>
              <a:t>,</a:t>
            </a:r>
            <a:r>
              <a:rPr lang="en-US" altLang="x-none" dirty="0">
                <a:latin typeface="Comic Sans MS" panose="030F0702030302020204" pitchFamily="2" charset="0"/>
                <a:ea typeface="微软雅黑" panose="020B0503020204020204" pitchFamily="34" charset="-122"/>
              </a:rPr>
              <a:t>3</a:t>
            </a:r>
            <a:r>
              <a:rPr lang="zh-CN" altLang="en-US" dirty="0">
                <a:latin typeface="Comic Sans MS" panose="030F0702030302020204" pitchFamily="2" charset="0"/>
                <a:ea typeface="微软雅黑" panose="020B0503020204020204" pitchFamily="34" charset="-122"/>
              </a:rPr>
              <a:t>,</a:t>
            </a:r>
            <a:r>
              <a:rPr lang="en-US" altLang="x-none" dirty="0">
                <a:latin typeface="Comic Sans MS" panose="030F0702030302020204" pitchFamily="2" charset="0"/>
                <a:ea typeface="微软雅黑" panose="020B0503020204020204" pitchFamily="34" charset="-122"/>
              </a:rPr>
              <a:t>4</a:t>
            </a:r>
            <a:r>
              <a:rPr lang="zh-CN" altLang="en-US" dirty="0">
                <a:latin typeface="Comic Sans MS" panose="030F0702030302020204" pitchFamily="2" charset="0"/>
                <a:ea typeface="微软雅黑" panose="020B0503020204020204" pitchFamily="34" charset="-122"/>
              </a:rPr>
              <a:t>};</a:t>
            </a:r>
          </a:p>
          <a:p>
            <a:pPr eaLnBrk="0" hangingPunct="0">
              <a:lnSpc>
                <a:spcPct val="115000"/>
              </a:lnSpc>
            </a:pPr>
            <a:r>
              <a:rPr lang="zh-CN" altLang="en-US" dirty="0">
                <a:latin typeface="Comic Sans MS" panose="030F0702030302020204" pitchFamily="2" charset="0"/>
                <a:ea typeface="微软雅黑" panose="020B0503020204020204" pitchFamily="34" charset="-122"/>
              </a:rPr>
              <a:t>      </a:t>
            </a:r>
            <a:r>
              <a:rPr lang="en-US" altLang="x-none" dirty="0">
                <a:latin typeface="Comic Sans MS" panose="030F0702030302020204" pitchFamily="2" charset="0"/>
                <a:ea typeface="微软雅黑" panose="020B0503020204020204" pitchFamily="34" charset="-122"/>
              </a:rPr>
              <a:t>sum=sumall</a:t>
            </a:r>
            <a:r>
              <a:rPr lang="zh-CN" altLang="en-US" dirty="0">
                <a:latin typeface="Comic Sans MS" panose="030F0702030302020204" pitchFamily="2" charset="0"/>
                <a:ea typeface="微软雅黑" panose="020B0503020204020204" pitchFamily="34" charset="-122"/>
              </a:rPr>
              <a:t>(</a:t>
            </a:r>
            <a:r>
              <a:rPr lang="en-US" altLang="x-none" dirty="0">
                <a:solidFill>
                  <a:srgbClr val="FF0000"/>
                </a:solidFill>
                <a:latin typeface="Comic Sans MS" panose="030F0702030302020204" pitchFamily="2" charset="0"/>
                <a:ea typeface="微软雅黑" panose="020B0503020204020204" pitchFamily="34" charset="-122"/>
              </a:rPr>
              <a:t>a[0]</a:t>
            </a:r>
            <a:r>
              <a:rPr lang="zh-CN" altLang="en-US" dirty="0">
                <a:solidFill>
                  <a:srgbClr val="FF0000"/>
                </a:solidFill>
                <a:latin typeface="Comic Sans MS" panose="030F0702030302020204" pitchFamily="2" charset="0"/>
                <a:ea typeface="微软雅黑" panose="020B0503020204020204" pitchFamily="34" charset="-122"/>
              </a:rPr>
              <a:t>,</a:t>
            </a:r>
            <a:r>
              <a:rPr lang="en-US" altLang="x-none" dirty="0">
                <a:solidFill>
                  <a:srgbClr val="FF0000"/>
                </a:solidFill>
                <a:latin typeface="Comic Sans MS" panose="030F0702030302020204" pitchFamily="2" charset="0"/>
                <a:ea typeface="微软雅黑" panose="020B0503020204020204" pitchFamily="34" charset="-122"/>
              </a:rPr>
              <a:t>a[1]</a:t>
            </a:r>
            <a:r>
              <a:rPr lang="zh-CN" altLang="en-US" dirty="0">
                <a:solidFill>
                  <a:srgbClr val="FF0000"/>
                </a:solidFill>
                <a:latin typeface="Comic Sans MS" panose="030F0702030302020204" pitchFamily="2" charset="0"/>
                <a:ea typeface="微软雅黑" panose="020B0503020204020204" pitchFamily="34" charset="-122"/>
              </a:rPr>
              <a:t>,</a:t>
            </a:r>
            <a:r>
              <a:rPr lang="en-US" altLang="x-none" dirty="0">
                <a:solidFill>
                  <a:srgbClr val="FF0000"/>
                </a:solidFill>
                <a:latin typeface="Comic Sans MS" panose="030F0702030302020204" pitchFamily="2" charset="0"/>
                <a:ea typeface="微软雅黑" panose="020B0503020204020204" pitchFamily="34" charset="-122"/>
              </a:rPr>
              <a:t>a[2]</a:t>
            </a:r>
            <a:r>
              <a:rPr lang="zh-CN" altLang="en-US" dirty="0">
                <a:solidFill>
                  <a:srgbClr val="FF0000"/>
                </a:solidFill>
                <a:latin typeface="Comic Sans MS" panose="030F0702030302020204" pitchFamily="2" charset="0"/>
                <a:ea typeface="微软雅黑" panose="020B0503020204020204" pitchFamily="34" charset="-122"/>
              </a:rPr>
              <a:t>,</a:t>
            </a:r>
            <a:r>
              <a:rPr lang="en-US" altLang="x-none" dirty="0">
                <a:solidFill>
                  <a:srgbClr val="FF0000"/>
                </a:solidFill>
                <a:latin typeface="Comic Sans MS" panose="030F0702030302020204" pitchFamily="2" charset="0"/>
                <a:ea typeface="微软雅黑" panose="020B0503020204020204" pitchFamily="34" charset="-122"/>
              </a:rPr>
              <a:t>a[3]</a:t>
            </a:r>
            <a:r>
              <a:rPr lang="zh-CN" altLang="en-US" dirty="0">
                <a:solidFill>
                  <a:srgbClr val="FF0000"/>
                </a:solidFill>
                <a:latin typeface="Comic Sans MS" panose="030F0702030302020204" pitchFamily="2" charset="0"/>
                <a:ea typeface="微软雅黑" panose="020B0503020204020204" pitchFamily="34" charset="-122"/>
              </a:rPr>
              <a:t>);</a:t>
            </a:r>
          </a:p>
          <a:p>
            <a:pPr eaLnBrk="0" hangingPunct="0">
              <a:lnSpc>
                <a:spcPct val="115000"/>
              </a:lnSpc>
            </a:pPr>
            <a:r>
              <a:rPr lang="zh-CN" altLang="en-US" dirty="0">
                <a:latin typeface="Comic Sans MS" panose="030F0702030302020204" pitchFamily="2" charset="0"/>
                <a:ea typeface="微软雅黑" panose="020B0503020204020204" pitchFamily="34" charset="-122"/>
              </a:rPr>
              <a:t>      </a:t>
            </a:r>
            <a:r>
              <a:rPr lang="en-US" altLang="x-none" dirty="0">
                <a:latin typeface="Comic Sans MS" panose="030F0702030302020204" pitchFamily="2" charset="0"/>
                <a:ea typeface="微软雅黑" panose="020B0503020204020204" pitchFamily="34" charset="-122"/>
              </a:rPr>
              <a:t>printf</a:t>
            </a:r>
            <a:r>
              <a:rPr lang="zh-CN" altLang="en-US" dirty="0">
                <a:latin typeface="Comic Sans MS" panose="030F0702030302020204" pitchFamily="2" charset="0"/>
                <a:ea typeface="微软雅黑" panose="020B0503020204020204" pitchFamily="34" charset="-122"/>
              </a:rPr>
              <a:t>("</a:t>
            </a:r>
            <a:r>
              <a:rPr lang="en-US" altLang="x-none" dirty="0">
                <a:latin typeface="Comic Sans MS" panose="030F0702030302020204" pitchFamily="2" charset="0"/>
                <a:ea typeface="微软雅黑" panose="020B0503020204020204" pitchFamily="34" charset="-122"/>
              </a:rPr>
              <a:t>sum=%f\n</a:t>
            </a:r>
            <a:r>
              <a:rPr lang="zh-CN" altLang="en-US" dirty="0">
                <a:latin typeface="Comic Sans MS" panose="030F0702030302020204" pitchFamily="2" charset="0"/>
                <a:ea typeface="微软雅黑" panose="020B0503020204020204" pitchFamily="34" charset="-122"/>
              </a:rPr>
              <a:t>",</a:t>
            </a:r>
            <a:r>
              <a:rPr lang="en-US" altLang="x-none" dirty="0">
                <a:latin typeface="Comic Sans MS" panose="030F0702030302020204" pitchFamily="2" charset="0"/>
                <a:ea typeface="微软雅黑" panose="020B0503020204020204" pitchFamily="34" charset="-122"/>
              </a:rPr>
              <a:t>sum</a:t>
            </a:r>
            <a:r>
              <a:rPr lang="zh-CN" altLang="en-US" dirty="0">
                <a:latin typeface="Comic Sans MS" panose="030F0702030302020204" pitchFamily="2" charset="0"/>
                <a:ea typeface="微软雅黑" panose="020B0503020204020204" pitchFamily="34" charset="-122"/>
              </a:rPr>
              <a:t>);</a:t>
            </a:r>
          </a:p>
          <a:p>
            <a:pPr eaLnBrk="0" hangingPunct="0">
              <a:lnSpc>
                <a:spcPct val="115000"/>
              </a:lnSpc>
            </a:pPr>
            <a:r>
              <a:rPr lang="zh-CN" altLang="en-US" dirty="0">
                <a:latin typeface="Comic Sans MS" panose="030F0702030302020204" pitchFamily="2" charset="0"/>
                <a:ea typeface="微软雅黑" panose="020B0503020204020204" pitchFamily="34" charset="-122"/>
              </a:rPr>
              <a:t>         }   </a:t>
            </a:r>
            <a:endParaRPr lang="en-US" altLang="x-none" sz="1000" dirty="0">
              <a:latin typeface="Comic Sans MS" panose="030F0702030302020204" pitchFamily="2" charset="0"/>
              <a:ea typeface="微软雅黑" panose="020B0503020204020204" pitchFamily="34" charset="-122"/>
            </a:endParaRPr>
          </a:p>
        </p:txBody>
      </p:sp>
      <p:sp>
        <p:nvSpPr>
          <p:cNvPr id="25605" name="文本框 25604"/>
          <p:cNvSpPr txBox="1"/>
          <p:nvPr/>
        </p:nvSpPr>
        <p:spPr>
          <a:xfrm>
            <a:off x="5580063" y="3648075"/>
            <a:ext cx="3028950" cy="1919288"/>
          </a:xfrm>
          <a:prstGeom prst="rect">
            <a:avLst/>
          </a:prstGeom>
          <a:solidFill>
            <a:schemeClr val="bg1"/>
          </a:solidFill>
          <a:ln w="9525">
            <a:noFill/>
          </a:ln>
        </p:spPr>
        <p:txBody>
          <a:bodyPr wrap="none" anchor="t">
            <a:spAutoFit/>
          </a:bodyPr>
          <a:lstStyle/>
          <a:p>
            <a:pPr eaLnBrk="0" hangingPunct="0">
              <a:lnSpc>
                <a:spcPct val="120000"/>
              </a:lnSpc>
            </a:pPr>
            <a:r>
              <a:rPr lang="zh-CN" altLang="en-US" dirty="0">
                <a:latin typeface="Comic Sans MS" panose="030F0702030302020204" pitchFamily="2" charset="0"/>
                <a:ea typeface="微软雅黑" panose="020B0503020204020204" pitchFamily="34" charset="-122"/>
              </a:rPr>
              <a:t>在调用</a:t>
            </a:r>
            <a:r>
              <a:rPr lang="en-US" altLang="x-none" dirty="0">
                <a:latin typeface="Comic Sans MS" panose="030F0702030302020204" pitchFamily="2" charset="0"/>
                <a:ea typeface="微软雅黑" panose="020B0503020204020204" pitchFamily="34" charset="-122"/>
              </a:rPr>
              <a:t>sumall</a:t>
            </a:r>
            <a:r>
              <a:rPr lang="zh-CN" altLang="en-US" dirty="0">
                <a:latin typeface="Comic Sans MS" panose="030F0702030302020204" pitchFamily="2" charset="0"/>
                <a:ea typeface="微软雅黑" panose="020B0503020204020204" pitchFamily="34" charset="-122"/>
              </a:rPr>
              <a:t>函数时，将</a:t>
            </a:r>
          </a:p>
          <a:p>
            <a:pPr eaLnBrk="0" hangingPunct="0">
              <a:lnSpc>
                <a:spcPct val="120000"/>
              </a:lnSpc>
            </a:pPr>
            <a:r>
              <a:rPr lang="zh-CN" altLang="en-US" dirty="0">
                <a:latin typeface="Comic Sans MS" panose="030F0702030302020204" pitchFamily="2" charset="0"/>
                <a:ea typeface="微软雅黑" panose="020B0503020204020204" pitchFamily="34" charset="-122"/>
              </a:rPr>
              <a:t>数组元素</a:t>
            </a:r>
            <a:r>
              <a:rPr lang="en-US" altLang="x-none" dirty="0">
                <a:latin typeface="Comic Sans MS" panose="030F0702030302020204" pitchFamily="2" charset="0"/>
                <a:ea typeface="微软雅黑" panose="020B0503020204020204" pitchFamily="34" charset="-122"/>
              </a:rPr>
              <a:t>a[0] …a[3]</a:t>
            </a:r>
            <a:r>
              <a:rPr lang="zh-CN" altLang="en-US" dirty="0">
                <a:latin typeface="Comic Sans MS" panose="030F0702030302020204" pitchFamily="2" charset="0"/>
                <a:ea typeface="微软雅黑" panose="020B0503020204020204" pitchFamily="34" charset="-122"/>
              </a:rPr>
              <a:t>作为</a:t>
            </a:r>
          </a:p>
          <a:p>
            <a:pPr eaLnBrk="0" hangingPunct="0">
              <a:lnSpc>
                <a:spcPct val="120000"/>
              </a:lnSpc>
            </a:pPr>
            <a:r>
              <a:rPr lang="zh-CN" altLang="en-US" dirty="0">
                <a:latin typeface="Comic Sans MS" panose="030F0702030302020204" pitchFamily="2" charset="0"/>
                <a:ea typeface="微软雅黑" panose="020B0503020204020204" pitchFamily="34" charset="-122"/>
              </a:rPr>
              <a:t>实参把值传递给</a:t>
            </a:r>
            <a:r>
              <a:rPr lang="en-US" altLang="x-none" dirty="0">
                <a:latin typeface="Comic Sans MS" panose="030F0702030302020204" pitchFamily="2" charset="0"/>
                <a:ea typeface="微软雅黑" panose="020B0503020204020204" pitchFamily="34" charset="-122"/>
              </a:rPr>
              <a:t>sumall</a:t>
            </a:r>
            <a:r>
              <a:rPr lang="zh-CN" altLang="en-US" dirty="0">
                <a:latin typeface="Comic Sans MS" panose="030F0702030302020204" pitchFamily="2" charset="0"/>
                <a:ea typeface="微软雅黑" panose="020B0503020204020204" pitchFamily="34" charset="-122"/>
              </a:rPr>
              <a:t>函</a:t>
            </a:r>
          </a:p>
          <a:p>
            <a:pPr eaLnBrk="0" hangingPunct="0">
              <a:lnSpc>
                <a:spcPct val="120000"/>
              </a:lnSpc>
            </a:pPr>
            <a:r>
              <a:rPr lang="zh-CN" altLang="en-US" dirty="0">
                <a:latin typeface="Comic Sans MS" panose="030F0702030302020204" pitchFamily="2" charset="0"/>
                <a:ea typeface="微软雅黑" panose="020B0503020204020204" pitchFamily="34" charset="-122"/>
              </a:rPr>
              <a:t>数的</a:t>
            </a:r>
            <a:r>
              <a:rPr lang="en-US" altLang="x-none" dirty="0">
                <a:latin typeface="Comic Sans MS" panose="030F0702030302020204" pitchFamily="2" charset="0"/>
                <a:ea typeface="微软雅黑" panose="020B0503020204020204" pitchFamily="34" charset="-122"/>
              </a:rPr>
              <a:t>a</a:t>
            </a:r>
            <a:r>
              <a:rPr lang="zh-CN" altLang="en-US" dirty="0">
                <a:latin typeface="Comic Sans MS" panose="030F0702030302020204" pitchFamily="2" charset="0"/>
                <a:ea typeface="微软雅黑" panose="020B0503020204020204" pitchFamily="34" charset="-122"/>
              </a:rPr>
              <a:t>，</a:t>
            </a:r>
            <a:r>
              <a:rPr lang="en-US" altLang="x-none" dirty="0">
                <a:latin typeface="Comic Sans MS" panose="030F0702030302020204" pitchFamily="2" charset="0"/>
                <a:ea typeface="微软雅黑" panose="020B0503020204020204" pitchFamily="34" charset="-122"/>
              </a:rPr>
              <a:t>b</a:t>
            </a:r>
            <a:r>
              <a:rPr lang="zh-CN" altLang="en-US" dirty="0">
                <a:latin typeface="Comic Sans MS" panose="030F0702030302020204" pitchFamily="2" charset="0"/>
                <a:ea typeface="微软雅黑" panose="020B0503020204020204" pitchFamily="34" charset="-122"/>
              </a:rPr>
              <a:t>，</a:t>
            </a:r>
            <a:r>
              <a:rPr lang="en-US" altLang="x-none" dirty="0">
                <a:latin typeface="Comic Sans MS" panose="030F0702030302020204" pitchFamily="2" charset="0"/>
                <a:ea typeface="微软雅黑" panose="020B0503020204020204" pitchFamily="34" charset="-122"/>
              </a:rPr>
              <a:t>c</a:t>
            </a:r>
            <a:r>
              <a:rPr lang="zh-CN" altLang="en-US" dirty="0">
                <a:latin typeface="Comic Sans MS" panose="030F0702030302020204" pitchFamily="2" charset="0"/>
                <a:ea typeface="微软雅黑" panose="020B0503020204020204" pitchFamily="34" charset="-122"/>
              </a:rPr>
              <a:t>，</a:t>
            </a:r>
            <a:r>
              <a:rPr lang="en-US" altLang="x-none" dirty="0">
                <a:latin typeface="Comic Sans MS" panose="030F0702030302020204" pitchFamily="2" charset="0"/>
                <a:ea typeface="微软雅黑" panose="020B0503020204020204" pitchFamily="34" charset="-122"/>
              </a:rPr>
              <a:t>d</a:t>
            </a:r>
            <a:r>
              <a:rPr lang="zh-CN" altLang="en-US" dirty="0">
                <a:latin typeface="Comic Sans MS" panose="030F0702030302020204" pitchFamily="2" charset="0"/>
                <a:ea typeface="微软雅黑" panose="020B0503020204020204" pitchFamily="34" charset="-122"/>
              </a:rPr>
              <a:t>的四个形</a:t>
            </a:r>
          </a:p>
          <a:p>
            <a:pPr eaLnBrk="0" hangingPunct="0">
              <a:lnSpc>
                <a:spcPct val="120000"/>
              </a:lnSpc>
            </a:pPr>
            <a:r>
              <a:rPr lang="zh-CN" altLang="en-US" dirty="0">
                <a:latin typeface="Comic Sans MS" panose="030F0702030302020204" pitchFamily="2" charset="0"/>
                <a:ea typeface="微软雅黑" panose="020B0503020204020204" pitchFamily="34" charset="-122"/>
              </a:rPr>
              <a:t>参，单向的按值传递。</a:t>
            </a:r>
          </a:p>
        </p:txBody>
      </p:sp>
      <p:sp>
        <p:nvSpPr>
          <p:cNvPr id="3" name="标题 2"/>
          <p:cNvSpPr>
            <a:spLocks noGrp="1"/>
          </p:cNvSpPr>
          <p:nvPr>
            <p:ph type="title"/>
          </p:nvPr>
        </p:nvSpPr>
        <p:spPr>
          <a:xfrm>
            <a:off x="685800" y="215265"/>
            <a:ext cx="8153400" cy="990600"/>
          </a:xfrm>
        </p:spPr>
        <p:txBody>
          <a:bodyPr>
            <a:normAutofit/>
          </a:bodyPr>
          <a:lstStyle/>
          <a:p>
            <a:r>
              <a:rPr lang="en-US" altLang="zh-CN" sz="4000" dirty="0">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cs typeface="+mj-cs"/>
                <a:sym typeface="+mn-ea"/>
              </a:rPr>
              <a:t>7.4</a:t>
            </a:r>
            <a:r>
              <a:rPr lang="zh-CN" altLang="en-US" sz="4000" dirty="0">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cs typeface="+mj-cs"/>
                <a:sym typeface="+mn-ea"/>
              </a:rPr>
              <a:t> 参数传递</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5604"/>
                                        </p:tgtEl>
                                        <p:attrNameLst>
                                          <p:attrName>style.visibility</p:attrName>
                                        </p:attrNameLst>
                                      </p:cBhvr>
                                      <p:to>
                                        <p:strVal val="visible"/>
                                      </p:to>
                                    </p:set>
                                    <p:animEffect transition="in" filter="dissolve">
                                      <p:cBhvr>
                                        <p:cTn id="7" dur="500"/>
                                        <p:tgtEl>
                                          <p:spTgt spid="2560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5605"/>
                                        </p:tgtEl>
                                        <p:attrNameLst>
                                          <p:attrName>style.visibility</p:attrName>
                                        </p:attrNameLst>
                                      </p:cBhvr>
                                      <p:to>
                                        <p:strVal val="visible"/>
                                      </p:to>
                                    </p:set>
                                    <p:animEffect transition="in" filter="dissolve">
                                      <p:cBhvr>
                                        <p:cTn id="12" dur="500"/>
                                        <p:tgtEl>
                                          <p:spTgt spid="256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4" grpId="0" bldLvl="0" animBg="1"/>
      <p:bldP spid="25605" grpId="0" bldLvl="0" animBg="1"/>
    </p:bld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267" name="Rectangle 3"/>
          <p:cNvSpPr>
            <a:spLocks noGrp="1"/>
          </p:cNvSpPr>
          <p:nvPr>
            <p:ph type="body" sz="half"/>
          </p:nvPr>
        </p:nvSpPr>
        <p:spPr>
          <a:xfrm>
            <a:off x="612775" y="1342033"/>
            <a:ext cx="3599185" cy="4967287"/>
          </a:xfrm>
        </p:spPr>
        <p:txBody>
          <a:bodyPr vert="horz" wrap="square" anchor="t"/>
          <a:lstStyle>
            <a:lvl1pPr lvl="0">
              <a:defRPr sz="2800"/>
            </a:lvl1pPr>
            <a:lvl2pPr lvl="1">
              <a:defRPr sz="2400"/>
            </a:lvl2pPr>
            <a:lvl3pPr lvl="2">
              <a:defRPr sz="2000"/>
            </a:lvl3pPr>
            <a:lvl4pPr lvl="3">
              <a:defRPr sz="2000"/>
            </a:lvl4pPr>
            <a:lvl5pPr lvl="4">
              <a:defRPr sz="1800"/>
            </a:lvl5pPr>
          </a:lstStyle>
          <a:p>
            <a:pPr marL="342900" lvl="0" indent="-342900">
              <a:lnSpc>
                <a:spcPct val="105000"/>
              </a:lnSpc>
            </a:pPr>
            <a:r>
              <a:rPr lang="zh-CN" altLang="en-US" dirty="0"/>
              <a:t>函数示例</a:t>
            </a:r>
          </a:p>
          <a:p>
            <a:pPr marL="742950" lvl="1" indent="-285750">
              <a:lnSpc>
                <a:spcPct val="105000"/>
              </a:lnSpc>
            </a:pPr>
            <a:r>
              <a:rPr lang="zh-CN" altLang="en-US" dirty="0"/>
              <a:t>例1：利用函数实现最大值的计算</a:t>
            </a:r>
          </a:p>
          <a:p>
            <a:pPr marL="742950" lvl="1" indent="-285750">
              <a:lnSpc>
                <a:spcPct val="105000"/>
              </a:lnSpc>
            </a:pPr>
            <a:r>
              <a:rPr lang="zh-CN" altLang="en-US" dirty="0"/>
              <a:t>分析</a:t>
            </a:r>
          </a:p>
          <a:p>
            <a:pPr marL="1143000" lvl="2" indent="-228600">
              <a:lnSpc>
                <a:spcPct val="105000"/>
              </a:lnSpc>
            </a:pPr>
            <a:r>
              <a:rPr lang="zh-CN" altLang="en-US" dirty="0"/>
              <a:t>源程序文件包括</a:t>
            </a:r>
          </a:p>
          <a:p>
            <a:pPr marL="1600200" lvl="3" indent="-228600">
              <a:lnSpc>
                <a:spcPct val="105000"/>
              </a:lnSpc>
            </a:pPr>
            <a:r>
              <a:rPr lang="zh-CN" altLang="en-US" dirty="0"/>
              <a:t>主函数main( )</a:t>
            </a:r>
          </a:p>
          <a:p>
            <a:pPr marL="1600200" lvl="3" indent="-228600">
              <a:lnSpc>
                <a:spcPct val="105000"/>
              </a:lnSpc>
            </a:pPr>
            <a:r>
              <a:rPr lang="zh-CN" altLang="en-US" dirty="0"/>
              <a:t>自定义函数max( )</a:t>
            </a:r>
          </a:p>
          <a:p>
            <a:pPr marL="1600200" lvl="3" indent="-228600">
              <a:lnSpc>
                <a:spcPct val="105000"/>
              </a:lnSpc>
            </a:pPr>
            <a:r>
              <a:rPr lang="zh-CN" altLang="en-US" dirty="0"/>
              <a:t>库函数scanf()</a:t>
            </a:r>
          </a:p>
          <a:p>
            <a:pPr marL="1600200" lvl="3" indent="-228600">
              <a:lnSpc>
                <a:spcPct val="105000"/>
              </a:lnSpc>
            </a:pPr>
            <a:r>
              <a:rPr lang="zh-CN" altLang="en-US" dirty="0"/>
              <a:t>库函数printf()</a:t>
            </a:r>
          </a:p>
          <a:p>
            <a:pPr marL="342900" lvl="0" indent="-342900">
              <a:lnSpc>
                <a:spcPct val="105000"/>
              </a:lnSpc>
            </a:pPr>
            <a:endParaRPr lang="zh-CN" altLang="en-US" dirty="0"/>
          </a:p>
        </p:txBody>
      </p:sp>
      <p:sp>
        <p:nvSpPr>
          <p:cNvPr id="11268" name="文本框 11267"/>
          <p:cNvSpPr txBox="1"/>
          <p:nvPr/>
        </p:nvSpPr>
        <p:spPr>
          <a:xfrm>
            <a:off x="4349750" y="692150"/>
            <a:ext cx="4686300" cy="5527675"/>
          </a:xfrm>
          <a:prstGeom prst="rect">
            <a:avLst/>
          </a:prstGeom>
          <a:solidFill>
            <a:schemeClr val="bg1">
              <a:alpha val="100000"/>
            </a:schemeClr>
          </a:solidFill>
          <a:ln w="9525" cap="flat" cmpd="sng">
            <a:solidFill>
              <a:schemeClr val="tx1"/>
            </a:solidFill>
            <a:prstDash val="solid"/>
            <a:miter/>
            <a:headEnd type="none" w="med" len="med"/>
            <a:tailEnd type="none" w="med" len="med"/>
          </a:ln>
          <a:effectLst>
            <a:outerShdw dist="107763" dir="2699999" algn="ctr" rotWithShape="0">
              <a:srgbClr val="000000">
                <a:alpha val="75000"/>
              </a:srgbClr>
            </a:outerShdw>
          </a:effectLst>
        </p:spPr>
        <p:txBody>
          <a:bodyPr vert="horz" wrap="none" anchor="t">
            <a:spAutoFit/>
          </a:bodyPr>
          <a:lstStyle/>
          <a:p>
            <a:pPr eaLnBrk="0" hangingPunct="0">
              <a:spcBef>
                <a:spcPct val="5000"/>
              </a:spcBef>
            </a:pPr>
            <a:r>
              <a:rPr lang="zh-CN" altLang="en-US" dirty="0">
                <a:latin typeface="Comic Sans MS" panose="030F0702030302020204" pitchFamily="2" charset="0"/>
                <a:ea typeface="微软雅黑" panose="020B0503020204020204" pitchFamily="34" charset="-122"/>
              </a:rPr>
              <a:t>#include &lt;stdio.h&gt;</a:t>
            </a:r>
          </a:p>
          <a:p>
            <a:pPr eaLnBrk="0" hangingPunct="0">
              <a:spcBef>
                <a:spcPct val="5000"/>
              </a:spcBef>
            </a:pPr>
            <a:r>
              <a:rPr lang="zh-CN" altLang="en-US" dirty="0">
                <a:solidFill>
                  <a:srgbClr val="006600"/>
                </a:solidFill>
                <a:latin typeface="Comic Sans MS" panose="030F0702030302020204" pitchFamily="2" charset="0"/>
                <a:ea typeface="微软雅黑" panose="020B0503020204020204" pitchFamily="34" charset="-122"/>
              </a:rPr>
              <a:t> /*函数max（）的原型说明*/</a:t>
            </a:r>
          </a:p>
          <a:p>
            <a:pPr eaLnBrk="0" hangingPunct="0">
              <a:spcBef>
                <a:spcPct val="5000"/>
              </a:spcBef>
            </a:pPr>
            <a:r>
              <a:rPr lang="zh-CN" altLang="en-US" dirty="0">
                <a:latin typeface="Comic Sans MS" panose="030F0702030302020204" pitchFamily="2" charset="0"/>
                <a:ea typeface="微软雅黑" panose="020B0503020204020204" pitchFamily="34" charset="-122"/>
              </a:rPr>
              <a:t> int max （int x，int y）；</a:t>
            </a:r>
          </a:p>
          <a:p>
            <a:pPr eaLnBrk="0" hangingPunct="0">
              <a:spcBef>
                <a:spcPct val="5000"/>
              </a:spcBef>
            </a:pPr>
            <a:r>
              <a:rPr lang="zh-CN" altLang="en-US" dirty="0">
                <a:latin typeface="Comic Sans MS" panose="030F0702030302020204" pitchFamily="2" charset="0"/>
                <a:ea typeface="微软雅黑" panose="020B0503020204020204" pitchFamily="34" charset="-122"/>
              </a:rPr>
              <a:t> </a:t>
            </a:r>
            <a:r>
              <a:rPr lang="zh-CN" altLang="en-US" dirty="0">
                <a:solidFill>
                  <a:srgbClr val="FF0000"/>
                </a:solidFill>
                <a:latin typeface="Comic Sans MS" panose="030F0702030302020204" pitchFamily="2" charset="0"/>
                <a:ea typeface="微软雅黑" panose="020B0503020204020204" pitchFamily="34" charset="-122"/>
              </a:rPr>
              <a:t>void main（）</a:t>
            </a:r>
          </a:p>
          <a:p>
            <a:pPr eaLnBrk="0" hangingPunct="0">
              <a:spcBef>
                <a:spcPct val="5000"/>
              </a:spcBef>
            </a:pPr>
            <a:r>
              <a:rPr lang="zh-CN" altLang="en-US" dirty="0">
                <a:latin typeface="Comic Sans MS" panose="030F0702030302020204" pitchFamily="2" charset="0"/>
                <a:ea typeface="微软雅黑" panose="020B0503020204020204" pitchFamily="34" charset="-122"/>
              </a:rPr>
              <a:t>   { int n1，n2，n3, a；</a:t>
            </a:r>
          </a:p>
          <a:p>
            <a:pPr eaLnBrk="0" hangingPunct="0">
              <a:spcBef>
                <a:spcPct val="5000"/>
              </a:spcBef>
            </a:pPr>
            <a:r>
              <a:rPr lang="zh-CN" altLang="en-US" dirty="0">
                <a:latin typeface="Comic Sans MS" panose="030F0702030302020204" pitchFamily="2" charset="0"/>
                <a:ea typeface="微软雅黑" panose="020B0503020204020204" pitchFamily="34" charset="-122"/>
              </a:rPr>
              <a:t>     scanf（“%d%d%d” ,&amp;n1,&amp;n2,&amp;n3）;</a:t>
            </a:r>
          </a:p>
          <a:p>
            <a:pPr eaLnBrk="0" hangingPunct="0">
              <a:spcBef>
                <a:spcPct val="5000"/>
              </a:spcBef>
            </a:pPr>
            <a:r>
              <a:rPr lang="zh-CN" altLang="en-US" dirty="0">
                <a:latin typeface="Comic Sans MS" panose="030F0702030302020204" pitchFamily="2" charset="0"/>
                <a:ea typeface="微软雅黑" panose="020B0503020204020204" pitchFamily="34" charset="-122"/>
              </a:rPr>
              <a:t>     a=max（n1，n2）;</a:t>
            </a:r>
          </a:p>
          <a:p>
            <a:pPr eaLnBrk="0" hangingPunct="0">
              <a:spcBef>
                <a:spcPct val="5000"/>
              </a:spcBef>
            </a:pPr>
            <a:r>
              <a:rPr lang="zh-CN" altLang="en-US" dirty="0">
                <a:latin typeface="Comic Sans MS" panose="030F0702030302020204" pitchFamily="2" charset="0"/>
                <a:ea typeface="微软雅黑" panose="020B0503020204020204" pitchFamily="34" charset="-122"/>
              </a:rPr>
              <a:t>     a=max（a，n3）;</a:t>
            </a:r>
          </a:p>
          <a:p>
            <a:pPr eaLnBrk="0" hangingPunct="0">
              <a:spcBef>
                <a:spcPct val="5000"/>
              </a:spcBef>
            </a:pPr>
            <a:r>
              <a:rPr lang="zh-CN" altLang="en-US" dirty="0">
                <a:latin typeface="Comic Sans MS" panose="030F0702030302020204" pitchFamily="2" charset="0"/>
                <a:ea typeface="微软雅黑" panose="020B0503020204020204" pitchFamily="34" charset="-122"/>
              </a:rPr>
              <a:t>     printf（“最大值是%d” ，a）;</a:t>
            </a:r>
          </a:p>
          <a:p>
            <a:pPr eaLnBrk="0" hangingPunct="0">
              <a:spcBef>
                <a:spcPct val="5000"/>
              </a:spcBef>
            </a:pPr>
            <a:r>
              <a:rPr lang="zh-CN" altLang="en-US" dirty="0">
                <a:latin typeface="Comic Sans MS" panose="030F0702030302020204" pitchFamily="2" charset="0"/>
                <a:ea typeface="微软雅黑" panose="020B0503020204020204" pitchFamily="34" charset="-122"/>
              </a:rPr>
              <a:t>       }        </a:t>
            </a:r>
          </a:p>
          <a:p>
            <a:pPr eaLnBrk="0" hangingPunct="0">
              <a:spcBef>
                <a:spcPct val="5000"/>
              </a:spcBef>
            </a:pPr>
            <a:r>
              <a:rPr lang="zh-CN" altLang="en-US" dirty="0">
                <a:solidFill>
                  <a:srgbClr val="006600"/>
                </a:solidFill>
                <a:latin typeface="Comic Sans MS" panose="030F0702030302020204" pitchFamily="2" charset="0"/>
                <a:ea typeface="微软雅黑" panose="020B0503020204020204" pitchFamily="34" charset="-122"/>
              </a:rPr>
              <a:t>/*函数max（）的定义*/</a:t>
            </a:r>
          </a:p>
          <a:p>
            <a:pPr eaLnBrk="0" hangingPunct="0">
              <a:spcBef>
                <a:spcPct val="5000"/>
              </a:spcBef>
            </a:pPr>
            <a:r>
              <a:rPr lang="zh-CN" altLang="en-US" dirty="0">
                <a:latin typeface="Comic Sans MS" panose="030F0702030302020204" pitchFamily="2" charset="0"/>
                <a:ea typeface="微软雅黑" panose="020B0503020204020204" pitchFamily="34" charset="-122"/>
              </a:rPr>
              <a:t> </a:t>
            </a:r>
            <a:r>
              <a:rPr lang="zh-CN" altLang="en-US" dirty="0">
                <a:solidFill>
                  <a:srgbClr val="FF0000"/>
                </a:solidFill>
                <a:latin typeface="Comic Sans MS" panose="030F0702030302020204" pitchFamily="2" charset="0"/>
                <a:ea typeface="微软雅黑" panose="020B0503020204020204" pitchFamily="34" charset="-122"/>
              </a:rPr>
              <a:t>int max（int x，int y）</a:t>
            </a:r>
          </a:p>
          <a:p>
            <a:pPr eaLnBrk="0" hangingPunct="0">
              <a:spcBef>
                <a:spcPct val="5000"/>
              </a:spcBef>
            </a:pPr>
            <a:r>
              <a:rPr lang="zh-CN" altLang="en-US" dirty="0">
                <a:solidFill>
                  <a:srgbClr val="FF0000"/>
                </a:solidFill>
                <a:latin typeface="Comic Sans MS" panose="030F0702030302020204" pitchFamily="2" charset="0"/>
                <a:ea typeface="微软雅黑" panose="020B0503020204020204" pitchFamily="34" charset="-122"/>
              </a:rPr>
              <a:t>   {  int z ；</a:t>
            </a:r>
          </a:p>
          <a:p>
            <a:pPr eaLnBrk="0" hangingPunct="0">
              <a:spcBef>
                <a:spcPct val="5000"/>
              </a:spcBef>
            </a:pPr>
            <a:r>
              <a:rPr lang="zh-CN" altLang="en-US" dirty="0">
                <a:solidFill>
                  <a:srgbClr val="FF0000"/>
                </a:solidFill>
                <a:latin typeface="Comic Sans MS" panose="030F0702030302020204" pitchFamily="2" charset="0"/>
                <a:ea typeface="微软雅黑" panose="020B0503020204020204" pitchFamily="34" charset="-122"/>
              </a:rPr>
              <a:t>      if （x&gt;y）z=x； </a:t>
            </a:r>
          </a:p>
          <a:p>
            <a:pPr eaLnBrk="0" hangingPunct="0">
              <a:spcBef>
                <a:spcPct val="5000"/>
              </a:spcBef>
            </a:pPr>
            <a:r>
              <a:rPr lang="zh-CN" altLang="en-US" dirty="0">
                <a:solidFill>
                  <a:srgbClr val="FF0000"/>
                </a:solidFill>
                <a:latin typeface="Comic Sans MS" panose="030F0702030302020204" pitchFamily="2" charset="0"/>
                <a:ea typeface="微软雅黑" panose="020B0503020204020204" pitchFamily="34" charset="-122"/>
              </a:rPr>
              <a:t>            else   z=y；</a:t>
            </a:r>
          </a:p>
          <a:p>
            <a:pPr eaLnBrk="0" hangingPunct="0">
              <a:spcBef>
                <a:spcPct val="5000"/>
              </a:spcBef>
            </a:pPr>
            <a:r>
              <a:rPr lang="zh-CN" altLang="en-US" dirty="0">
                <a:solidFill>
                  <a:srgbClr val="FF0000"/>
                </a:solidFill>
                <a:latin typeface="Comic Sans MS" panose="030F0702030302020204" pitchFamily="2" charset="0"/>
                <a:ea typeface="微软雅黑" panose="020B0503020204020204" pitchFamily="34" charset="-122"/>
              </a:rPr>
              <a:t>      return （z）；</a:t>
            </a:r>
          </a:p>
          <a:p>
            <a:pPr eaLnBrk="0" hangingPunct="0">
              <a:spcBef>
                <a:spcPct val="5000"/>
              </a:spcBef>
            </a:pPr>
            <a:r>
              <a:rPr lang="zh-CN" altLang="en-US" dirty="0">
                <a:solidFill>
                  <a:srgbClr val="FF0000"/>
                </a:solidFill>
                <a:latin typeface="Comic Sans MS" panose="030F0702030302020204" pitchFamily="2" charset="0"/>
                <a:ea typeface="微软雅黑" panose="020B0503020204020204" pitchFamily="34" charset="-122"/>
              </a:rPr>
              <a:t>         }</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17" name="文本占位符 26625"/>
          <p:cNvSpPr>
            <a:spLocks noGrp="1"/>
          </p:cNvSpPr>
          <p:nvPr>
            <p:ph idx="1"/>
          </p:nvPr>
        </p:nvSpPr>
        <p:spPr>
          <a:xfrm>
            <a:off x="398463" y="1268760"/>
            <a:ext cx="7918450" cy="5112568"/>
          </a:xfrm>
        </p:spPr>
        <p:txBody>
          <a:bodyPr anchor="t">
            <a:normAutofit lnSpcReduction="10000"/>
          </a:bodyPr>
          <a:lstStyle/>
          <a:p>
            <a:r>
              <a:rPr lang="zh-CN" altLang="en-US" dirty="0"/>
              <a:t>数组名作函数参数 </a:t>
            </a:r>
          </a:p>
          <a:p>
            <a:pPr lvl="1"/>
            <a:r>
              <a:rPr lang="zh-CN" altLang="en-US" dirty="0"/>
              <a:t>按址传递方式</a:t>
            </a:r>
          </a:p>
          <a:p>
            <a:pPr lvl="2"/>
            <a:r>
              <a:rPr lang="zh-CN" altLang="en-US" dirty="0"/>
              <a:t>数组名代表该数组在内存中的首地址</a:t>
            </a:r>
            <a:endParaRPr lang="en-US" altLang="zh-CN" dirty="0"/>
          </a:p>
          <a:p>
            <a:pPr lvl="1">
              <a:lnSpc>
                <a:spcPct val="105000"/>
              </a:lnSpc>
            </a:pPr>
            <a:r>
              <a:rPr lang="zh-CN" altLang="en-US" dirty="0"/>
              <a:t>形参数组可以不指明长度</a:t>
            </a:r>
          </a:p>
          <a:p>
            <a:pPr lvl="2">
              <a:lnSpc>
                <a:spcPct val="105000"/>
              </a:lnSpc>
            </a:pPr>
            <a:r>
              <a:rPr lang="zh-CN" altLang="en-US" dirty="0"/>
              <a:t>例如:void modifyArray( int b[ ])/*指针处理*/</a:t>
            </a:r>
          </a:p>
          <a:p>
            <a:pPr lvl="2">
              <a:lnSpc>
                <a:spcPct val="105000"/>
              </a:lnSpc>
            </a:pPr>
            <a:r>
              <a:rPr lang="zh-CN" altLang="en-US" dirty="0"/>
              <a:t>可以定义另一参数表示数组长度 </a:t>
            </a:r>
          </a:p>
          <a:p>
            <a:pPr lvl="3">
              <a:lnSpc>
                <a:spcPct val="105000"/>
              </a:lnSpc>
            </a:pPr>
            <a:r>
              <a:rPr lang="zh-CN" altLang="en-US" dirty="0"/>
              <a:t>例如：void modifyArray( </a:t>
            </a:r>
            <a:r>
              <a:rPr lang="zh-CN" altLang="en-US" dirty="0">
                <a:solidFill>
                  <a:srgbClr val="FF0000"/>
                </a:solidFill>
              </a:rPr>
              <a:t>int b[ ], int arraySize</a:t>
            </a:r>
            <a:r>
              <a:rPr lang="zh-CN" altLang="en-US" dirty="0"/>
              <a:t> )</a:t>
            </a:r>
          </a:p>
          <a:p>
            <a:pPr lvl="3">
              <a:lnSpc>
                <a:spcPct val="105000"/>
              </a:lnSpc>
              <a:buNone/>
            </a:pPr>
            <a:r>
              <a:rPr lang="zh-CN" altLang="en-US" dirty="0"/>
              <a:t>                {  .......</a:t>
            </a:r>
          </a:p>
          <a:p>
            <a:pPr lvl="3">
              <a:lnSpc>
                <a:spcPct val="105000"/>
              </a:lnSpc>
              <a:buNone/>
            </a:pPr>
            <a:r>
              <a:rPr lang="zh-CN" altLang="en-US" dirty="0"/>
              <a:t>                     }</a:t>
            </a:r>
            <a:endParaRPr lang="zh-CN" altLang="en-US" dirty="0">
              <a:solidFill>
                <a:srgbClr val="FF0000"/>
              </a:solidFill>
            </a:endParaRPr>
          </a:p>
          <a:p>
            <a:pPr lvl="3">
              <a:lnSpc>
                <a:spcPct val="105000"/>
              </a:lnSpc>
            </a:pPr>
            <a:r>
              <a:rPr lang="zh-CN" altLang="en-US" dirty="0"/>
              <a:t>数组的长度可另定义一个形参表示，如</a:t>
            </a:r>
            <a:r>
              <a:rPr lang="en-US" altLang="x-none" dirty="0">
                <a:solidFill>
                  <a:srgbClr val="FF0000"/>
                </a:solidFill>
              </a:rPr>
              <a:t>int </a:t>
            </a:r>
            <a:r>
              <a:rPr lang="en-US" altLang="x-none" dirty="0" err="1">
                <a:solidFill>
                  <a:srgbClr val="FF0000"/>
                </a:solidFill>
              </a:rPr>
              <a:t>arraySize</a:t>
            </a:r>
            <a:r>
              <a:rPr lang="en-US" altLang="x-none" dirty="0"/>
              <a:t> </a:t>
            </a:r>
          </a:p>
          <a:p>
            <a:pPr lvl="2"/>
            <a:endParaRPr lang="zh-CN" altLang="en-US" dirty="0"/>
          </a:p>
          <a:p>
            <a:pPr lvl="2"/>
            <a:endParaRPr lang="zh-CN" altLang="en-US" dirty="0"/>
          </a:p>
        </p:txBody>
      </p:sp>
      <p:sp>
        <p:nvSpPr>
          <p:cNvPr id="3" name="标题 2"/>
          <p:cNvSpPr>
            <a:spLocks noGrp="1"/>
          </p:cNvSpPr>
          <p:nvPr>
            <p:ph type="title"/>
          </p:nvPr>
        </p:nvSpPr>
        <p:spPr>
          <a:xfrm>
            <a:off x="685800" y="215265"/>
            <a:ext cx="8153400" cy="990600"/>
          </a:xfrm>
        </p:spPr>
        <p:txBody>
          <a:bodyPr>
            <a:normAutofit/>
          </a:bodyPr>
          <a:lstStyle/>
          <a:p>
            <a:r>
              <a:rPr lang="en-US" altLang="zh-CN" sz="4000" dirty="0">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cs typeface="+mj-cs"/>
                <a:sym typeface="+mn-ea"/>
              </a:rPr>
              <a:t>7.4</a:t>
            </a:r>
            <a:r>
              <a:rPr lang="zh-CN" altLang="en-US" sz="4000" dirty="0">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cs typeface="+mj-cs"/>
                <a:sym typeface="+mn-ea"/>
              </a:rPr>
              <a:t> 参数传递</a:t>
            </a:r>
            <a:endParaRPr lang="zh-CN" alt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289" name="文本占位符 29697"/>
          <p:cNvSpPr>
            <a:spLocks noGrp="1"/>
          </p:cNvSpPr>
          <p:nvPr>
            <p:ph idx="1"/>
          </p:nvPr>
        </p:nvSpPr>
        <p:spPr>
          <a:xfrm>
            <a:off x="398463" y="1558290"/>
            <a:ext cx="7918450" cy="4752975"/>
          </a:xfrm>
        </p:spPr>
        <p:txBody>
          <a:bodyPr anchor="t"/>
          <a:lstStyle/>
          <a:p>
            <a:r>
              <a:rPr lang="zh-CN" altLang="en-US" dirty="0"/>
              <a:t>数组名作函数参数 </a:t>
            </a:r>
          </a:p>
          <a:p>
            <a:pPr lvl="1"/>
            <a:r>
              <a:rPr lang="zh-CN" altLang="en-US" dirty="0"/>
              <a:t>被调用函数能够修改原始数组的元素值</a:t>
            </a:r>
          </a:p>
          <a:p>
            <a:pPr lvl="2"/>
            <a:r>
              <a:rPr lang="zh-CN" altLang="en-US" dirty="0"/>
              <a:t>根据实参数组名（数组的起始地址），被调函数能够准确知道该数组的存储位置</a:t>
            </a:r>
          </a:p>
          <a:p>
            <a:pPr lvl="2"/>
            <a:r>
              <a:rPr lang="zh-CN" altLang="en-US" dirty="0"/>
              <a:t>被调函数在函数体中修改形参数组元素，实际上就是在修改实参数组元素</a:t>
            </a:r>
          </a:p>
        </p:txBody>
      </p:sp>
      <p:sp>
        <p:nvSpPr>
          <p:cNvPr id="3" name="标题 2"/>
          <p:cNvSpPr>
            <a:spLocks noGrp="1"/>
          </p:cNvSpPr>
          <p:nvPr>
            <p:ph type="title"/>
          </p:nvPr>
        </p:nvSpPr>
        <p:spPr>
          <a:xfrm>
            <a:off x="685800" y="215265"/>
            <a:ext cx="8153400" cy="990600"/>
          </a:xfrm>
        </p:spPr>
        <p:txBody>
          <a:bodyPr>
            <a:normAutofit/>
          </a:bodyPr>
          <a:lstStyle/>
          <a:p>
            <a:r>
              <a:rPr lang="en-US" altLang="zh-CN" sz="4000" dirty="0">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cs typeface="+mj-cs"/>
                <a:sym typeface="+mn-ea"/>
              </a:rPr>
              <a:t>7.4</a:t>
            </a:r>
            <a:r>
              <a:rPr lang="zh-CN" altLang="en-US" sz="4000" dirty="0">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cs typeface="+mj-cs"/>
                <a:sym typeface="+mn-ea"/>
              </a:rPr>
              <a:t> 参数传递</a:t>
            </a:r>
            <a:endParaRPr lang="zh-CN" alt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313" name="文本占位符 30721"/>
          <p:cNvSpPr>
            <a:spLocks noGrp="1"/>
          </p:cNvSpPr>
          <p:nvPr>
            <p:ph idx="1"/>
          </p:nvPr>
        </p:nvSpPr>
        <p:spPr>
          <a:xfrm>
            <a:off x="398463" y="1343025"/>
            <a:ext cx="7918450" cy="4752975"/>
          </a:xfrm>
        </p:spPr>
        <p:txBody>
          <a:bodyPr anchor="t"/>
          <a:lstStyle/>
          <a:p>
            <a:r>
              <a:rPr lang="zh-CN" altLang="en-US" dirty="0"/>
              <a:t>数组名作函数参数 </a:t>
            </a:r>
          </a:p>
          <a:p>
            <a:pPr lvl="1"/>
            <a:r>
              <a:rPr lang="zh-CN" altLang="en-US" dirty="0"/>
              <a:t>使用要点</a:t>
            </a:r>
          </a:p>
          <a:p>
            <a:pPr lvl="2"/>
            <a:r>
              <a:rPr lang="zh-CN" altLang="en-US" dirty="0"/>
              <a:t>例如：</a:t>
            </a:r>
          </a:p>
        </p:txBody>
      </p:sp>
      <p:sp>
        <p:nvSpPr>
          <p:cNvPr id="13315" name="文本框 30723"/>
          <p:cNvSpPr txBox="1"/>
          <p:nvPr/>
        </p:nvSpPr>
        <p:spPr>
          <a:xfrm>
            <a:off x="861695" y="980728"/>
            <a:ext cx="3430747" cy="5377370"/>
          </a:xfrm>
          <a:prstGeom prst="rect">
            <a:avLst/>
          </a:prstGeom>
          <a:solidFill>
            <a:schemeClr val="bg1"/>
          </a:solidFill>
          <a:ln w="9525" cap="flat" cmpd="sng">
            <a:solidFill>
              <a:schemeClr val="tx1"/>
            </a:solidFill>
            <a:prstDash val="solid"/>
            <a:miter/>
            <a:headEnd type="none" w="med" len="med"/>
            <a:tailEnd type="none" w="med" len="med"/>
          </a:ln>
          <a:effectLst>
            <a:outerShdw dist="107763" dir="2699999" algn="ctr" rotWithShape="0">
              <a:srgbClr val="000000">
                <a:alpha val="79999"/>
              </a:srgbClr>
            </a:outerShdw>
          </a:effectLst>
        </p:spPr>
        <p:txBody>
          <a:bodyPr wrap="none" anchor="t">
            <a:spAutoFit/>
          </a:bodyPr>
          <a:lstStyle/>
          <a:p>
            <a:pPr eaLnBrk="0" hangingPunct="0">
              <a:lnSpc>
                <a:spcPct val="115000"/>
              </a:lnSpc>
            </a:pPr>
            <a:r>
              <a:rPr lang="zh-CN" altLang="en-US" sz="2000" dirty="0">
                <a:latin typeface="Comic Sans MS" panose="030F0702030302020204" pitchFamily="2" charset="0"/>
                <a:ea typeface="微软雅黑" panose="020B0503020204020204" pitchFamily="34" charset="-122"/>
                <a:sym typeface="Arial" panose="020B0604020202020204" pitchFamily="34" charset="0"/>
              </a:rPr>
              <a:t>void mult (int b[]);</a:t>
            </a:r>
          </a:p>
          <a:p>
            <a:pPr eaLnBrk="0" hangingPunct="0">
              <a:lnSpc>
                <a:spcPct val="115000"/>
              </a:lnSpc>
            </a:pPr>
            <a:r>
              <a:rPr lang="zh-CN" altLang="en-US" sz="2000" dirty="0">
                <a:latin typeface="Comic Sans MS" panose="030F0702030302020204" pitchFamily="2" charset="0"/>
                <a:ea typeface="微软雅黑" panose="020B0503020204020204" pitchFamily="34" charset="-122"/>
                <a:sym typeface="Arial" panose="020B0604020202020204" pitchFamily="34" charset="0"/>
              </a:rPr>
              <a:t>#include&lt;stdio.h&gt;</a:t>
            </a:r>
          </a:p>
          <a:p>
            <a:pPr eaLnBrk="0" hangingPunct="0">
              <a:lnSpc>
                <a:spcPct val="115000"/>
              </a:lnSpc>
            </a:pPr>
            <a:r>
              <a:rPr lang="zh-CN" altLang="en-US" sz="2000" dirty="0">
                <a:latin typeface="Comic Sans MS" panose="030F0702030302020204" pitchFamily="2" charset="0"/>
                <a:ea typeface="微软雅黑" panose="020B0503020204020204" pitchFamily="34" charset="-122"/>
                <a:sym typeface="Arial" panose="020B0604020202020204" pitchFamily="34" charset="0"/>
              </a:rPr>
              <a:t>main()</a:t>
            </a:r>
          </a:p>
          <a:p>
            <a:pPr eaLnBrk="0" hangingPunct="0">
              <a:lnSpc>
                <a:spcPct val="115000"/>
              </a:lnSpc>
            </a:pPr>
            <a:r>
              <a:rPr lang="zh-CN" altLang="en-US" sz="2000" dirty="0">
                <a:latin typeface="Comic Sans MS" panose="030F0702030302020204" pitchFamily="2" charset="0"/>
                <a:ea typeface="微软雅黑" panose="020B0503020204020204" pitchFamily="34" charset="-122"/>
                <a:sym typeface="Arial" panose="020B0604020202020204" pitchFamily="34" charset="0"/>
              </a:rPr>
              <a:t>  { </a:t>
            </a:r>
          </a:p>
          <a:p>
            <a:pPr eaLnBrk="0" hangingPunct="0">
              <a:lnSpc>
                <a:spcPct val="115000"/>
              </a:lnSpc>
            </a:pPr>
            <a:r>
              <a:rPr lang="zh-CN" altLang="en-US" sz="2000" dirty="0">
                <a:latin typeface="Comic Sans MS" panose="030F0702030302020204" pitchFamily="2" charset="0"/>
                <a:ea typeface="微软雅黑" panose="020B0503020204020204" pitchFamily="34" charset="-122"/>
                <a:sym typeface="Arial" panose="020B0604020202020204" pitchFamily="34" charset="0"/>
              </a:rPr>
              <a:t>     int array[5]={2,4,6,5,7};</a:t>
            </a:r>
          </a:p>
          <a:p>
            <a:pPr eaLnBrk="0" hangingPunct="0">
              <a:lnSpc>
                <a:spcPct val="115000"/>
              </a:lnSpc>
            </a:pPr>
            <a:r>
              <a:rPr lang="zh-CN" altLang="en-US" sz="2000" dirty="0">
                <a:latin typeface="Comic Sans MS" panose="030F0702030302020204" pitchFamily="2" charset="0"/>
                <a:ea typeface="微软雅黑" panose="020B0503020204020204" pitchFamily="34" charset="-122"/>
                <a:sym typeface="Arial" panose="020B0604020202020204" pitchFamily="34" charset="0"/>
              </a:rPr>
              <a:t>     mult(array);</a:t>
            </a:r>
          </a:p>
          <a:p>
            <a:pPr eaLnBrk="0" hangingPunct="0">
              <a:lnSpc>
                <a:spcPct val="115000"/>
              </a:lnSpc>
            </a:pPr>
            <a:r>
              <a:rPr lang="zh-CN" altLang="en-US" sz="2000" dirty="0">
                <a:latin typeface="Comic Sans MS" panose="030F0702030302020204" pitchFamily="2" charset="0"/>
                <a:ea typeface="微软雅黑" panose="020B0503020204020204" pitchFamily="34" charset="-122"/>
                <a:sym typeface="Arial" panose="020B0604020202020204" pitchFamily="34" charset="0"/>
              </a:rPr>
              <a:t>      }</a:t>
            </a:r>
          </a:p>
          <a:p>
            <a:pPr eaLnBrk="0" hangingPunct="0">
              <a:lnSpc>
                <a:spcPct val="115000"/>
              </a:lnSpc>
            </a:pPr>
            <a:endParaRPr lang="zh-CN" altLang="en-US" sz="2000" dirty="0">
              <a:latin typeface="Comic Sans MS" panose="030F0702030302020204" pitchFamily="2" charset="0"/>
              <a:ea typeface="微软雅黑" panose="020B0503020204020204" pitchFamily="34" charset="-122"/>
              <a:sym typeface="Arial" panose="020B0604020202020204" pitchFamily="34" charset="0"/>
            </a:endParaRPr>
          </a:p>
          <a:p>
            <a:pPr eaLnBrk="0" hangingPunct="0">
              <a:lnSpc>
                <a:spcPct val="115000"/>
              </a:lnSpc>
            </a:pPr>
            <a:endParaRPr lang="zh-CN" altLang="en-US" sz="2000" dirty="0">
              <a:latin typeface="Comic Sans MS" panose="030F0702030302020204" pitchFamily="2" charset="0"/>
              <a:ea typeface="微软雅黑" panose="020B0503020204020204" pitchFamily="34" charset="-122"/>
              <a:sym typeface="Arial" panose="020B0604020202020204" pitchFamily="34" charset="0"/>
            </a:endParaRPr>
          </a:p>
          <a:p>
            <a:pPr eaLnBrk="0" hangingPunct="0">
              <a:lnSpc>
                <a:spcPct val="115000"/>
              </a:lnSpc>
            </a:pPr>
            <a:r>
              <a:rPr lang="zh-CN" altLang="en-US" sz="2000" dirty="0">
                <a:latin typeface="Comic Sans MS" panose="030F0702030302020204" pitchFamily="2" charset="0"/>
                <a:ea typeface="微软雅黑" panose="020B0503020204020204" pitchFamily="34" charset="-122"/>
                <a:sym typeface="Arial" panose="020B0604020202020204" pitchFamily="34" charset="0"/>
              </a:rPr>
              <a:t>void mult(int b[ ])</a:t>
            </a:r>
          </a:p>
          <a:p>
            <a:pPr eaLnBrk="0" hangingPunct="0">
              <a:lnSpc>
                <a:spcPct val="115000"/>
              </a:lnSpc>
            </a:pPr>
            <a:r>
              <a:rPr lang="zh-CN" altLang="en-US" sz="2000" dirty="0">
                <a:latin typeface="Comic Sans MS" panose="030F0702030302020204" pitchFamily="2" charset="0"/>
                <a:ea typeface="微软雅黑" panose="020B0503020204020204" pitchFamily="34" charset="-122"/>
                <a:sym typeface="Arial" panose="020B0604020202020204" pitchFamily="34" charset="0"/>
              </a:rPr>
              <a:t>{</a:t>
            </a:r>
          </a:p>
          <a:p>
            <a:pPr eaLnBrk="0" hangingPunct="0">
              <a:lnSpc>
                <a:spcPct val="115000"/>
              </a:lnSpc>
            </a:pPr>
            <a:r>
              <a:rPr lang="zh-CN" altLang="en-US" sz="2000" dirty="0">
                <a:latin typeface="Comic Sans MS" panose="030F0702030302020204" pitchFamily="2" charset="0"/>
                <a:ea typeface="微软雅黑" panose="020B0503020204020204" pitchFamily="34" charset="-122"/>
                <a:sym typeface="Arial" panose="020B0604020202020204" pitchFamily="34" charset="0"/>
              </a:rPr>
              <a:t>   int  i;</a:t>
            </a:r>
          </a:p>
          <a:p>
            <a:pPr eaLnBrk="0" hangingPunct="0">
              <a:lnSpc>
                <a:spcPct val="115000"/>
              </a:lnSpc>
            </a:pPr>
            <a:r>
              <a:rPr lang="zh-CN" altLang="en-US" sz="2000" dirty="0">
                <a:latin typeface="Comic Sans MS" panose="030F0702030302020204" pitchFamily="2" charset="0"/>
                <a:ea typeface="微软雅黑" panose="020B0503020204020204" pitchFamily="34" charset="-122"/>
                <a:sym typeface="Arial" panose="020B0604020202020204" pitchFamily="34" charset="0"/>
              </a:rPr>
              <a:t>   for(i=0;i&lt;5;i++)</a:t>
            </a:r>
          </a:p>
          <a:p>
            <a:pPr eaLnBrk="0" hangingPunct="0">
              <a:lnSpc>
                <a:spcPct val="115000"/>
              </a:lnSpc>
            </a:pPr>
            <a:r>
              <a:rPr lang="zh-CN" altLang="en-US" sz="2000" dirty="0">
                <a:latin typeface="Comic Sans MS" panose="030F0702030302020204" pitchFamily="2" charset="0"/>
                <a:ea typeface="微软雅黑" panose="020B0503020204020204" pitchFamily="34" charset="-122"/>
                <a:sym typeface="Arial" panose="020B0604020202020204" pitchFamily="34" charset="0"/>
              </a:rPr>
              <a:t>       b[i]=2*b[i];</a:t>
            </a:r>
          </a:p>
          <a:p>
            <a:pPr eaLnBrk="0" hangingPunct="0">
              <a:lnSpc>
                <a:spcPct val="115000"/>
              </a:lnSpc>
            </a:pPr>
            <a:r>
              <a:rPr lang="zh-CN" altLang="en-US" sz="2000" dirty="0">
                <a:latin typeface="Comic Sans MS" panose="030F0702030302020204" pitchFamily="2" charset="0"/>
                <a:ea typeface="微软雅黑" panose="020B0503020204020204" pitchFamily="34" charset="-122"/>
                <a:sym typeface="Arial" panose="020B0604020202020204" pitchFamily="34" charset="0"/>
              </a:rPr>
              <a:t>       }</a:t>
            </a:r>
          </a:p>
        </p:txBody>
      </p:sp>
      <p:grpSp>
        <p:nvGrpSpPr>
          <p:cNvPr id="30725" name="组合 30724"/>
          <p:cNvGrpSpPr/>
          <p:nvPr/>
        </p:nvGrpSpPr>
        <p:grpSpPr>
          <a:xfrm>
            <a:off x="1835150" y="2854325"/>
            <a:ext cx="720725" cy="1366838"/>
            <a:chOff x="0" y="0"/>
            <a:chExt cx="1134" cy="2154"/>
          </a:xfrm>
        </p:grpSpPr>
        <p:sp>
          <p:nvSpPr>
            <p:cNvPr id="13317" name="矩形 30725"/>
            <p:cNvSpPr/>
            <p:nvPr/>
          </p:nvSpPr>
          <p:spPr>
            <a:xfrm>
              <a:off x="0" y="0"/>
              <a:ext cx="1134" cy="453"/>
            </a:xfrm>
            <a:prstGeom prst="rect">
              <a:avLst/>
            </a:prstGeom>
            <a:noFill/>
            <a:ln w="19050" cap="flat" cmpd="sng">
              <a:solidFill>
                <a:srgbClr val="FF0000"/>
              </a:solidFill>
              <a:prstDash val="dashDot"/>
              <a:miter/>
              <a:headEnd type="none" w="med" len="med"/>
              <a:tailEnd type="none" w="med" len="med"/>
            </a:ln>
          </p:spPr>
          <p:txBody>
            <a:bodyPr anchor="t"/>
            <a:lstStyle/>
            <a:p>
              <a:endParaRPr lang="zh-CN" altLang="en-US">
                <a:latin typeface="Comic Sans MS" panose="030F0702030302020204" pitchFamily="2" charset="0"/>
                <a:ea typeface="微软雅黑" panose="020B0503020204020204" pitchFamily="34" charset="-122"/>
              </a:endParaRPr>
            </a:p>
          </p:txBody>
        </p:sp>
        <p:sp>
          <p:nvSpPr>
            <p:cNvPr id="13318" name="直接连接符 30726"/>
            <p:cNvSpPr/>
            <p:nvPr/>
          </p:nvSpPr>
          <p:spPr>
            <a:xfrm>
              <a:off x="568" y="454"/>
              <a:ext cx="567" cy="1701"/>
            </a:xfrm>
            <a:prstGeom prst="line">
              <a:avLst/>
            </a:prstGeom>
            <a:ln w="19050" cap="flat" cmpd="sng">
              <a:solidFill>
                <a:srgbClr val="FF0000"/>
              </a:solidFill>
              <a:prstDash val="dashDot"/>
              <a:miter/>
              <a:headEnd type="none" w="med" len="med"/>
              <a:tailEnd type="triangle" w="med" len="med"/>
            </a:ln>
          </p:spPr>
          <p:txBody>
            <a:bodyPr/>
            <a:lstStyle/>
            <a:p>
              <a:endParaRPr lang="zh-CN" altLang="en-US"/>
            </a:p>
          </p:txBody>
        </p:sp>
      </p:grpSp>
      <p:grpSp>
        <p:nvGrpSpPr>
          <p:cNvPr id="30728" name="组合 30727"/>
          <p:cNvGrpSpPr/>
          <p:nvPr/>
        </p:nvGrpSpPr>
        <p:grpSpPr>
          <a:xfrm>
            <a:off x="4500563" y="4221163"/>
            <a:ext cx="792162" cy="719137"/>
            <a:chOff x="0" y="0"/>
            <a:chExt cx="1248" cy="1133"/>
          </a:xfrm>
        </p:grpSpPr>
        <p:sp>
          <p:nvSpPr>
            <p:cNvPr id="13320" name="矩形 30728"/>
            <p:cNvSpPr/>
            <p:nvPr/>
          </p:nvSpPr>
          <p:spPr>
            <a:xfrm>
              <a:off x="0" y="0"/>
              <a:ext cx="1248" cy="567"/>
            </a:xfrm>
            <a:prstGeom prst="rect">
              <a:avLst/>
            </a:prstGeom>
            <a:solidFill>
              <a:srgbClr val="9966FF">
                <a:alpha val="60999"/>
              </a:srgbClr>
            </a:solidFill>
            <a:ln w="9525" cap="flat" cmpd="sng">
              <a:solidFill>
                <a:schemeClr val="tx1"/>
              </a:solidFill>
              <a:prstDash val="solid"/>
              <a:miter/>
              <a:headEnd type="none" w="med" len="med"/>
              <a:tailEnd type="none" w="med" len="med"/>
            </a:ln>
          </p:spPr>
          <p:txBody>
            <a:bodyPr anchor="t"/>
            <a:lstStyle/>
            <a:p>
              <a:endParaRPr lang="zh-CN" altLang="en-US">
                <a:latin typeface="Comic Sans MS" panose="030F0702030302020204" pitchFamily="2" charset="0"/>
                <a:ea typeface="微软雅黑" panose="020B0503020204020204" pitchFamily="34" charset="-122"/>
              </a:endParaRPr>
            </a:p>
          </p:txBody>
        </p:sp>
        <p:sp>
          <p:nvSpPr>
            <p:cNvPr id="13321" name="文本框 30729"/>
            <p:cNvSpPr txBox="1"/>
            <p:nvPr/>
          </p:nvSpPr>
          <p:spPr>
            <a:xfrm>
              <a:off x="340" y="509"/>
              <a:ext cx="795" cy="624"/>
            </a:xfrm>
            <a:prstGeom prst="rect">
              <a:avLst/>
            </a:prstGeom>
            <a:noFill/>
            <a:ln w="9525">
              <a:noFill/>
            </a:ln>
          </p:spPr>
          <p:txBody>
            <a:bodyPr wrap="square" anchor="t">
              <a:spAutoFit/>
            </a:bodyPr>
            <a:lstStyle/>
            <a:p>
              <a:r>
                <a:rPr lang="zh-CN" altLang="en-US" dirty="0">
                  <a:solidFill>
                    <a:srgbClr val="FF0000"/>
                  </a:solidFill>
                  <a:latin typeface="Comic Sans MS" panose="030F0702030302020204" pitchFamily="2" charset="0"/>
                  <a:ea typeface="微软雅黑" panose="020B0503020204020204" pitchFamily="34" charset="-122"/>
                </a:rPr>
                <a:t>b</a:t>
              </a:r>
            </a:p>
          </p:txBody>
        </p:sp>
      </p:grpSp>
      <p:grpSp>
        <p:nvGrpSpPr>
          <p:cNvPr id="30731" name="组合 30730"/>
          <p:cNvGrpSpPr/>
          <p:nvPr/>
        </p:nvGrpSpPr>
        <p:grpSpPr>
          <a:xfrm>
            <a:off x="4500563" y="5013325"/>
            <a:ext cx="792162" cy="720725"/>
            <a:chOff x="0" y="0"/>
            <a:chExt cx="1248" cy="1133"/>
          </a:xfrm>
        </p:grpSpPr>
        <p:sp>
          <p:nvSpPr>
            <p:cNvPr id="13323" name="矩形 30731"/>
            <p:cNvSpPr/>
            <p:nvPr/>
          </p:nvSpPr>
          <p:spPr>
            <a:xfrm>
              <a:off x="0" y="0"/>
              <a:ext cx="1248" cy="567"/>
            </a:xfrm>
            <a:prstGeom prst="rect">
              <a:avLst/>
            </a:prstGeom>
            <a:noFill/>
            <a:ln w="9525" cap="flat" cmpd="sng">
              <a:solidFill>
                <a:schemeClr val="tx1"/>
              </a:solidFill>
              <a:prstDash val="solid"/>
              <a:miter/>
              <a:headEnd type="none" w="med" len="med"/>
              <a:tailEnd type="none" w="med" len="med"/>
            </a:ln>
          </p:spPr>
          <p:txBody>
            <a:bodyPr anchor="t"/>
            <a:lstStyle/>
            <a:p>
              <a:endParaRPr lang="zh-CN" altLang="en-US">
                <a:latin typeface="Comic Sans MS" panose="030F0702030302020204" pitchFamily="2" charset="0"/>
                <a:ea typeface="微软雅黑" panose="020B0503020204020204" pitchFamily="34" charset="-122"/>
              </a:endParaRPr>
            </a:p>
          </p:txBody>
        </p:sp>
        <p:sp>
          <p:nvSpPr>
            <p:cNvPr id="13324" name="文本框 30732"/>
            <p:cNvSpPr txBox="1"/>
            <p:nvPr/>
          </p:nvSpPr>
          <p:spPr>
            <a:xfrm>
              <a:off x="340" y="509"/>
              <a:ext cx="454" cy="624"/>
            </a:xfrm>
            <a:prstGeom prst="rect">
              <a:avLst/>
            </a:prstGeom>
            <a:noFill/>
            <a:ln w="9525">
              <a:noFill/>
            </a:ln>
          </p:spPr>
          <p:txBody>
            <a:bodyPr wrap="square" anchor="t">
              <a:spAutoFit/>
            </a:bodyPr>
            <a:lstStyle/>
            <a:p>
              <a:r>
                <a:rPr lang="zh-CN" altLang="en-US" dirty="0">
                  <a:solidFill>
                    <a:srgbClr val="FF0000"/>
                  </a:solidFill>
                  <a:latin typeface="Comic Sans MS" panose="030F0702030302020204" pitchFamily="2" charset="0"/>
                  <a:ea typeface="微软雅黑" panose="020B0503020204020204" pitchFamily="34" charset="-122"/>
                </a:rPr>
                <a:t>i</a:t>
              </a:r>
            </a:p>
          </p:txBody>
        </p:sp>
      </p:grpSp>
      <p:grpSp>
        <p:nvGrpSpPr>
          <p:cNvPr id="30734" name="组合 30733"/>
          <p:cNvGrpSpPr/>
          <p:nvPr/>
        </p:nvGrpSpPr>
        <p:grpSpPr>
          <a:xfrm>
            <a:off x="2555875" y="1341438"/>
            <a:ext cx="3024188" cy="3095625"/>
            <a:chOff x="0" y="0"/>
            <a:chExt cx="4763" cy="4876"/>
          </a:xfrm>
        </p:grpSpPr>
        <p:sp>
          <p:nvSpPr>
            <p:cNvPr id="13326" name="直接连接符 30734"/>
            <p:cNvSpPr/>
            <p:nvPr/>
          </p:nvSpPr>
          <p:spPr>
            <a:xfrm>
              <a:off x="0" y="2608"/>
              <a:ext cx="3742" cy="2268"/>
            </a:xfrm>
            <a:prstGeom prst="line">
              <a:avLst/>
            </a:prstGeom>
            <a:ln w="19050" cap="flat" cmpd="sng">
              <a:solidFill>
                <a:schemeClr val="tx1"/>
              </a:solidFill>
              <a:prstDash val="lgDashDot"/>
              <a:miter/>
              <a:headEnd type="none" w="med" len="med"/>
              <a:tailEnd type="arrow" w="med" len="med"/>
            </a:ln>
          </p:spPr>
          <p:txBody>
            <a:bodyPr/>
            <a:lstStyle/>
            <a:p>
              <a:endParaRPr lang="zh-CN" altLang="en-US"/>
            </a:p>
          </p:txBody>
        </p:sp>
        <p:sp>
          <p:nvSpPr>
            <p:cNvPr id="13327" name="直接连接符 30735"/>
            <p:cNvSpPr/>
            <p:nvPr/>
          </p:nvSpPr>
          <p:spPr>
            <a:xfrm flipV="1">
              <a:off x="1" y="0"/>
              <a:ext cx="4763" cy="2495"/>
            </a:xfrm>
            <a:prstGeom prst="line">
              <a:avLst/>
            </a:prstGeom>
            <a:ln w="19050" cap="flat" cmpd="sng">
              <a:solidFill>
                <a:schemeClr val="tx1"/>
              </a:solidFill>
              <a:prstDash val="lgDashDot"/>
              <a:miter/>
              <a:headEnd type="none" w="med" len="med"/>
              <a:tailEnd type="arrow" w="med" len="med"/>
            </a:ln>
          </p:spPr>
          <p:txBody>
            <a:bodyPr/>
            <a:lstStyle/>
            <a:p>
              <a:endParaRPr lang="zh-CN" altLang="en-US"/>
            </a:p>
          </p:txBody>
        </p:sp>
      </p:grpSp>
      <p:grpSp>
        <p:nvGrpSpPr>
          <p:cNvPr id="30737" name="组合 30736"/>
          <p:cNvGrpSpPr/>
          <p:nvPr/>
        </p:nvGrpSpPr>
        <p:grpSpPr>
          <a:xfrm>
            <a:off x="5651500" y="908050"/>
            <a:ext cx="3168650" cy="3206750"/>
            <a:chOff x="0" y="0"/>
            <a:chExt cx="4990" cy="5048"/>
          </a:xfrm>
        </p:grpSpPr>
        <p:sp>
          <p:nvSpPr>
            <p:cNvPr id="13329" name="文本框 30737"/>
            <p:cNvSpPr txBox="1"/>
            <p:nvPr/>
          </p:nvSpPr>
          <p:spPr>
            <a:xfrm>
              <a:off x="3402" y="4423"/>
              <a:ext cx="1576" cy="624"/>
            </a:xfrm>
            <a:prstGeom prst="rect">
              <a:avLst/>
            </a:prstGeom>
            <a:noFill/>
            <a:ln w="9525">
              <a:noFill/>
            </a:ln>
          </p:spPr>
          <p:txBody>
            <a:bodyPr wrap="square" anchor="t">
              <a:spAutoFit/>
            </a:bodyPr>
            <a:lstStyle/>
            <a:p>
              <a:r>
                <a:rPr lang="zh-CN" altLang="en-US" dirty="0">
                  <a:latin typeface="Comic Sans MS" panose="030F0702030302020204" pitchFamily="2" charset="0"/>
                  <a:ea typeface="微软雅黑" panose="020B0503020204020204" pitchFamily="34" charset="-122"/>
                </a:rPr>
                <a:t>array</a:t>
              </a:r>
            </a:p>
          </p:txBody>
        </p:sp>
        <p:grpSp>
          <p:nvGrpSpPr>
            <p:cNvPr id="13330" name="组合 30738"/>
            <p:cNvGrpSpPr/>
            <p:nvPr/>
          </p:nvGrpSpPr>
          <p:grpSpPr>
            <a:xfrm>
              <a:off x="3288" y="568"/>
              <a:ext cx="1702" cy="3968"/>
              <a:chOff x="0" y="0"/>
              <a:chExt cx="1702" cy="3968"/>
            </a:xfrm>
          </p:grpSpPr>
          <p:sp>
            <p:nvSpPr>
              <p:cNvPr id="13331" name="矩形 30739"/>
              <p:cNvSpPr/>
              <p:nvPr/>
            </p:nvSpPr>
            <p:spPr>
              <a:xfrm>
                <a:off x="2" y="0"/>
                <a:ext cx="1701" cy="3969"/>
              </a:xfrm>
              <a:prstGeom prst="rect">
                <a:avLst/>
              </a:prstGeom>
              <a:solidFill>
                <a:srgbClr val="FFFFCC"/>
              </a:solidFill>
              <a:ln w="9525" cap="flat" cmpd="sng">
                <a:solidFill>
                  <a:schemeClr val="tx1"/>
                </a:solidFill>
                <a:prstDash val="solid"/>
                <a:miter/>
                <a:headEnd type="none" w="med" len="med"/>
                <a:tailEnd type="none" w="med" len="med"/>
              </a:ln>
            </p:spPr>
            <p:txBody>
              <a:bodyPr anchor="t"/>
              <a:lstStyle/>
              <a:p>
                <a:endParaRPr lang="zh-CN" altLang="en-US">
                  <a:latin typeface="Comic Sans MS" panose="030F0702030302020204" pitchFamily="2" charset="0"/>
                  <a:ea typeface="微软雅黑" panose="020B0503020204020204" pitchFamily="34" charset="-122"/>
                </a:endParaRPr>
              </a:p>
            </p:txBody>
          </p:sp>
          <p:sp>
            <p:nvSpPr>
              <p:cNvPr id="13332" name="直接连接符 30740"/>
              <p:cNvSpPr/>
              <p:nvPr/>
            </p:nvSpPr>
            <p:spPr>
              <a:xfrm>
                <a:off x="0" y="793"/>
                <a:ext cx="1701" cy="1"/>
              </a:xfrm>
              <a:prstGeom prst="line">
                <a:avLst/>
              </a:prstGeom>
              <a:ln w="9525" cap="flat" cmpd="sng">
                <a:solidFill>
                  <a:schemeClr val="tx1"/>
                </a:solidFill>
                <a:prstDash val="solid"/>
                <a:miter/>
                <a:headEnd type="none" w="med" len="med"/>
                <a:tailEnd type="none" w="med" len="med"/>
              </a:ln>
            </p:spPr>
            <p:txBody>
              <a:bodyPr/>
              <a:lstStyle/>
              <a:p>
                <a:endParaRPr lang="zh-CN" altLang="en-US"/>
              </a:p>
            </p:txBody>
          </p:sp>
          <p:sp>
            <p:nvSpPr>
              <p:cNvPr id="13333" name="直接连接符 30741"/>
              <p:cNvSpPr/>
              <p:nvPr/>
            </p:nvSpPr>
            <p:spPr>
              <a:xfrm>
                <a:off x="1" y="1584"/>
                <a:ext cx="1701" cy="1"/>
              </a:xfrm>
              <a:prstGeom prst="line">
                <a:avLst/>
              </a:prstGeom>
              <a:ln w="9525" cap="flat" cmpd="sng">
                <a:solidFill>
                  <a:schemeClr val="tx1"/>
                </a:solidFill>
                <a:prstDash val="solid"/>
                <a:miter/>
                <a:headEnd type="none" w="med" len="med"/>
                <a:tailEnd type="none" w="med" len="med"/>
              </a:ln>
            </p:spPr>
            <p:txBody>
              <a:bodyPr/>
              <a:lstStyle/>
              <a:p>
                <a:endParaRPr lang="zh-CN" altLang="en-US"/>
              </a:p>
            </p:txBody>
          </p:sp>
          <p:sp>
            <p:nvSpPr>
              <p:cNvPr id="13334" name="直接连接符 30742"/>
              <p:cNvSpPr/>
              <p:nvPr/>
            </p:nvSpPr>
            <p:spPr>
              <a:xfrm>
                <a:off x="1" y="2377"/>
                <a:ext cx="1701" cy="1"/>
              </a:xfrm>
              <a:prstGeom prst="line">
                <a:avLst/>
              </a:prstGeom>
              <a:ln w="9525" cap="flat" cmpd="sng">
                <a:solidFill>
                  <a:schemeClr val="tx1"/>
                </a:solidFill>
                <a:prstDash val="solid"/>
                <a:miter/>
                <a:headEnd type="none" w="med" len="med"/>
                <a:tailEnd type="none" w="med" len="med"/>
              </a:ln>
            </p:spPr>
            <p:txBody>
              <a:bodyPr/>
              <a:lstStyle/>
              <a:p>
                <a:endParaRPr lang="zh-CN" altLang="en-US"/>
              </a:p>
            </p:txBody>
          </p:sp>
          <p:sp>
            <p:nvSpPr>
              <p:cNvPr id="13335" name="直接连接符 30743"/>
              <p:cNvSpPr/>
              <p:nvPr/>
            </p:nvSpPr>
            <p:spPr>
              <a:xfrm>
                <a:off x="1" y="3171"/>
                <a:ext cx="1701" cy="1"/>
              </a:xfrm>
              <a:prstGeom prst="line">
                <a:avLst/>
              </a:prstGeom>
              <a:ln w="9525" cap="flat" cmpd="sng">
                <a:solidFill>
                  <a:schemeClr val="tx1"/>
                </a:solidFill>
                <a:prstDash val="solid"/>
                <a:miter/>
                <a:headEnd type="none" w="med" len="med"/>
                <a:tailEnd type="none" w="med" len="med"/>
              </a:ln>
            </p:spPr>
            <p:txBody>
              <a:bodyPr/>
              <a:lstStyle/>
              <a:p>
                <a:endParaRPr lang="zh-CN" altLang="en-US"/>
              </a:p>
            </p:txBody>
          </p:sp>
        </p:grpSp>
        <p:sp>
          <p:nvSpPr>
            <p:cNvPr id="13336" name="文本框 30744"/>
            <p:cNvSpPr txBox="1"/>
            <p:nvPr/>
          </p:nvSpPr>
          <p:spPr>
            <a:xfrm>
              <a:off x="3288" y="0"/>
              <a:ext cx="1576" cy="624"/>
            </a:xfrm>
            <a:prstGeom prst="rect">
              <a:avLst/>
            </a:prstGeom>
            <a:noFill/>
            <a:ln w="9525">
              <a:noFill/>
            </a:ln>
          </p:spPr>
          <p:txBody>
            <a:bodyPr wrap="square" anchor="t">
              <a:spAutoFit/>
            </a:bodyPr>
            <a:lstStyle/>
            <a:p>
              <a:r>
                <a:rPr lang="zh-CN" altLang="en-US" dirty="0">
                  <a:latin typeface="Comic Sans MS" panose="030F0702030302020204" pitchFamily="2" charset="0"/>
                  <a:ea typeface="微软雅黑" panose="020B0503020204020204" pitchFamily="34" charset="-122"/>
                </a:rPr>
                <a:t>after</a:t>
              </a:r>
            </a:p>
          </p:txBody>
        </p:sp>
        <p:sp>
          <p:nvSpPr>
            <p:cNvPr id="13337" name="文本框 30745"/>
            <p:cNvSpPr txBox="1"/>
            <p:nvPr/>
          </p:nvSpPr>
          <p:spPr>
            <a:xfrm>
              <a:off x="114" y="4424"/>
              <a:ext cx="1576" cy="624"/>
            </a:xfrm>
            <a:prstGeom prst="rect">
              <a:avLst/>
            </a:prstGeom>
            <a:noFill/>
            <a:ln w="9525">
              <a:noFill/>
            </a:ln>
          </p:spPr>
          <p:txBody>
            <a:bodyPr wrap="square" anchor="t">
              <a:spAutoFit/>
            </a:bodyPr>
            <a:lstStyle/>
            <a:p>
              <a:r>
                <a:rPr lang="zh-CN" altLang="en-US" dirty="0">
                  <a:latin typeface="Comic Sans MS" panose="030F0702030302020204" pitchFamily="2" charset="0"/>
                  <a:ea typeface="微软雅黑" panose="020B0503020204020204" pitchFamily="34" charset="-122"/>
                </a:rPr>
                <a:t>array</a:t>
              </a:r>
            </a:p>
          </p:txBody>
        </p:sp>
        <p:grpSp>
          <p:nvGrpSpPr>
            <p:cNvPr id="13338" name="组合 30746"/>
            <p:cNvGrpSpPr/>
            <p:nvPr/>
          </p:nvGrpSpPr>
          <p:grpSpPr>
            <a:xfrm>
              <a:off x="0" y="569"/>
              <a:ext cx="1702" cy="3968"/>
              <a:chOff x="0" y="0"/>
              <a:chExt cx="1702" cy="3968"/>
            </a:xfrm>
          </p:grpSpPr>
          <p:sp>
            <p:nvSpPr>
              <p:cNvPr id="13339" name="矩形 30747"/>
              <p:cNvSpPr/>
              <p:nvPr/>
            </p:nvSpPr>
            <p:spPr>
              <a:xfrm>
                <a:off x="2" y="0"/>
                <a:ext cx="1701" cy="3969"/>
              </a:xfrm>
              <a:prstGeom prst="rect">
                <a:avLst/>
              </a:prstGeom>
              <a:solidFill>
                <a:srgbClr val="FFFFCC"/>
              </a:solidFill>
              <a:ln w="9525" cap="flat" cmpd="sng">
                <a:solidFill>
                  <a:schemeClr val="tx1"/>
                </a:solidFill>
                <a:prstDash val="solid"/>
                <a:miter/>
                <a:headEnd type="none" w="med" len="med"/>
                <a:tailEnd type="none" w="med" len="med"/>
              </a:ln>
            </p:spPr>
            <p:txBody>
              <a:bodyPr anchor="t"/>
              <a:lstStyle/>
              <a:p>
                <a:endParaRPr lang="zh-CN" altLang="en-US">
                  <a:latin typeface="Comic Sans MS" panose="030F0702030302020204" pitchFamily="2" charset="0"/>
                  <a:ea typeface="微软雅黑" panose="020B0503020204020204" pitchFamily="34" charset="-122"/>
                </a:endParaRPr>
              </a:p>
            </p:txBody>
          </p:sp>
          <p:sp>
            <p:nvSpPr>
              <p:cNvPr id="13340" name="直接连接符 30748"/>
              <p:cNvSpPr/>
              <p:nvPr/>
            </p:nvSpPr>
            <p:spPr>
              <a:xfrm>
                <a:off x="0" y="793"/>
                <a:ext cx="1701" cy="1"/>
              </a:xfrm>
              <a:prstGeom prst="line">
                <a:avLst/>
              </a:prstGeom>
              <a:ln w="9525" cap="flat" cmpd="sng">
                <a:solidFill>
                  <a:schemeClr val="tx1"/>
                </a:solidFill>
                <a:prstDash val="solid"/>
                <a:miter/>
                <a:headEnd type="none" w="med" len="med"/>
                <a:tailEnd type="none" w="med" len="med"/>
              </a:ln>
            </p:spPr>
            <p:txBody>
              <a:bodyPr/>
              <a:lstStyle/>
              <a:p>
                <a:endParaRPr lang="zh-CN" altLang="en-US"/>
              </a:p>
            </p:txBody>
          </p:sp>
          <p:sp>
            <p:nvSpPr>
              <p:cNvPr id="13341" name="直接连接符 30749"/>
              <p:cNvSpPr/>
              <p:nvPr/>
            </p:nvSpPr>
            <p:spPr>
              <a:xfrm>
                <a:off x="1" y="1584"/>
                <a:ext cx="1701" cy="1"/>
              </a:xfrm>
              <a:prstGeom prst="line">
                <a:avLst/>
              </a:prstGeom>
              <a:ln w="9525" cap="flat" cmpd="sng">
                <a:solidFill>
                  <a:schemeClr val="tx1"/>
                </a:solidFill>
                <a:prstDash val="solid"/>
                <a:miter/>
                <a:headEnd type="none" w="med" len="med"/>
                <a:tailEnd type="none" w="med" len="med"/>
              </a:ln>
            </p:spPr>
            <p:txBody>
              <a:bodyPr/>
              <a:lstStyle/>
              <a:p>
                <a:endParaRPr lang="zh-CN" altLang="en-US"/>
              </a:p>
            </p:txBody>
          </p:sp>
          <p:sp>
            <p:nvSpPr>
              <p:cNvPr id="13342" name="直接连接符 30750"/>
              <p:cNvSpPr/>
              <p:nvPr/>
            </p:nvSpPr>
            <p:spPr>
              <a:xfrm>
                <a:off x="1" y="2377"/>
                <a:ext cx="1701" cy="1"/>
              </a:xfrm>
              <a:prstGeom prst="line">
                <a:avLst/>
              </a:prstGeom>
              <a:ln w="9525" cap="flat" cmpd="sng">
                <a:solidFill>
                  <a:schemeClr val="tx1"/>
                </a:solidFill>
                <a:prstDash val="solid"/>
                <a:miter/>
                <a:headEnd type="none" w="med" len="med"/>
                <a:tailEnd type="none" w="med" len="med"/>
              </a:ln>
            </p:spPr>
            <p:txBody>
              <a:bodyPr/>
              <a:lstStyle/>
              <a:p>
                <a:endParaRPr lang="zh-CN" altLang="en-US"/>
              </a:p>
            </p:txBody>
          </p:sp>
          <p:sp>
            <p:nvSpPr>
              <p:cNvPr id="13343" name="直接连接符 30751"/>
              <p:cNvSpPr/>
              <p:nvPr/>
            </p:nvSpPr>
            <p:spPr>
              <a:xfrm>
                <a:off x="1" y="3171"/>
                <a:ext cx="1701" cy="1"/>
              </a:xfrm>
              <a:prstGeom prst="line">
                <a:avLst/>
              </a:prstGeom>
              <a:ln w="9525" cap="flat" cmpd="sng">
                <a:solidFill>
                  <a:schemeClr val="tx1"/>
                </a:solidFill>
                <a:prstDash val="solid"/>
                <a:miter/>
                <a:headEnd type="none" w="med" len="med"/>
                <a:tailEnd type="none" w="med" len="med"/>
              </a:ln>
            </p:spPr>
            <p:txBody>
              <a:bodyPr/>
              <a:lstStyle/>
              <a:p>
                <a:endParaRPr lang="zh-CN" altLang="en-US"/>
              </a:p>
            </p:txBody>
          </p:sp>
        </p:grpSp>
        <p:sp>
          <p:nvSpPr>
            <p:cNvPr id="13344" name="文本框 30752"/>
            <p:cNvSpPr txBox="1"/>
            <p:nvPr/>
          </p:nvSpPr>
          <p:spPr>
            <a:xfrm>
              <a:off x="0" y="1"/>
              <a:ext cx="1576" cy="624"/>
            </a:xfrm>
            <a:prstGeom prst="rect">
              <a:avLst/>
            </a:prstGeom>
            <a:noFill/>
            <a:ln w="9525">
              <a:noFill/>
            </a:ln>
          </p:spPr>
          <p:txBody>
            <a:bodyPr wrap="square" anchor="t">
              <a:spAutoFit/>
            </a:bodyPr>
            <a:lstStyle/>
            <a:p>
              <a:r>
                <a:rPr lang="zh-CN" altLang="en-US" dirty="0">
                  <a:latin typeface="Comic Sans MS" panose="030F0702030302020204" pitchFamily="2" charset="0"/>
                  <a:ea typeface="微软雅黑" panose="020B0503020204020204" pitchFamily="34" charset="-122"/>
                </a:rPr>
                <a:t>before</a:t>
              </a:r>
            </a:p>
          </p:txBody>
        </p:sp>
        <p:sp>
          <p:nvSpPr>
            <p:cNvPr id="13345" name="文本框 30753"/>
            <p:cNvSpPr txBox="1"/>
            <p:nvPr/>
          </p:nvSpPr>
          <p:spPr>
            <a:xfrm>
              <a:off x="494" y="567"/>
              <a:ext cx="640" cy="3884"/>
            </a:xfrm>
            <a:prstGeom prst="rect">
              <a:avLst/>
            </a:prstGeom>
            <a:noFill/>
            <a:ln w="9525">
              <a:noFill/>
            </a:ln>
          </p:spPr>
          <p:txBody>
            <a:bodyPr wrap="square" anchor="t">
              <a:spAutoFit/>
            </a:bodyPr>
            <a:lstStyle/>
            <a:p>
              <a:pPr>
                <a:lnSpc>
                  <a:spcPct val="130000"/>
                </a:lnSpc>
              </a:pPr>
              <a:r>
                <a:rPr lang="zh-CN" altLang="en-US" sz="2400" dirty="0">
                  <a:latin typeface="Comic Sans MS" panose="030F0702030302020204" pitchFamily="2" charset="0"/>
                  <a:ea typeface="微软雅黑" panose="020B0503020204020204" pitchFamily="34" charset="-122"/>
                </a:rPr>
                <a:t>2</a:t>
              </a:r>
            </a:p>
            <a:p>
              <a:pPr>
                <a:lnSpc>
                  <a:spcPct val="130000"/>
                </a:lnSpc>
              </a:pPr>
              <a:r>
                <a:rPr lang="zh-CN" altLang="en-US" sz="2400" dirty="0">
                  <a:latin typeface="Comic Sans MS" panose="030F0702030302020204" pitchFamily="2" charset="0"/>
                  <a:ea typeface="微软雅黑" panose="020B0503020204020204" pitchFamily="34" charset="-122"/>
                </a:rPr>
                <a:t>4</a:t>
              </a:r>
            </a:p>
            <a:p>
              <a:pPr>
                <a:lnSpc>
                  <a:spcPct val="130000"/>
                </a:lnSpc>
              </a:pPr>
              <a:r>
                <a:rPr lang="zh-CN" altLang="en-US" sz="2400" dirty="0">
                  <a:latin typeface="Comic Sans MS" panose="030F0702030302020204" pitchFamily="2" charset="0"/>
                  <a:ea typeface="微软雅黑" panose="020B0503020204020204" pitchFamily="34" charset="-122"/>
                </a:rPr>
                <a:t>6</a:t>
              </a:r>
            </a:p>
            <a:p>
              <a:pPr>
                <a:lnSpc>
                  <a:spcPct val="130000"/>
                </a:lnSpc>
              </a:pPr>
              <a:r>
                <a:rPr lang="zh-CN" altLang="en-US" sz="2400" dirty="0">
                  <a:latin typeface="Comic Sans MS" panose="030F0702030302020204" pitchFamily="2" charset="0"/>
                  <a:ea typeface="微软雅黑" panose="020B0503020204020204" pitchFamily="34" charset="-122"/>
                </a:rPr>
                <a:t>5</a:t>
              </a:r>
            </a:p>
            <a:p>
              <a:pPr>
                <a:lnSpc>
                  <a:spcPct val="130000"/>
                </a:lnSpc>
              </a:pPr>
              <a:r>
                <a:rPr lang="zh-CN" altLang="en-US" sz="2400" dirty="0">
                  <a:latin typeface="Comic Sans MS" panose="030F0702030302020204" pitchFamily="2" charset="0"/>
                  <a:ea typeface="微软雅黑" panose="020B0503020204020204" pitchFamily="34" charset="-122"/>
                </a:rPr>
                <a:t>7</a:t>
              </a:r>
            </a:p>
          </p:txBody>
        </p:sp>
        <p:sp>
          <p:nvSpPr>
            <p:cNvPr id="13346" name="文本框 30754"/>
            <p:cNvSpPr txBox="1"/>
            <p:nvPr/>
          </p:nvSpPr>
          <p:spPr>
            <a:xfrm>
              <a:off x="1588" y="630"/>
              <a:ext cx="2169" cy="3792"/>
            </a:xfrm>
            <a:prstGeom prst="rect">
              <a:avLst/>
            </a:prstGeom>
            <a:noFill/>
            <a:ln w="9525">
              <a:noFill/>
            </a:ln>
          </p:spPr>
          <p:txBody>
            <a:bodyPr wrap="square" anchor="t">
              <a:spAutoFit/>
            </a:bodyPr>
            <a:lstStyle/>
            <a:p>
              <a:r>
                <a:rPr lang="zh-CN" altLang="en-US" dirty="0">
                  <a:latin typeface="Comic Sans MS" panose="030F0702030302020204" pitchFamily="2" charset="0"/>
                  <a:ea typeface="微软雅黑" panose="020B0503020204020204" pitchFamily="34" charset="-122"/>
                </a:rPr>
                <a:t>array[0]</a:t>
              </a:r>
            </a:p>
            <a:p>
              <a:pPr>
                <a:spcBef>
                  <a:spcPct val="65000"/>
                </a:spcBef>
              </a:pPr>
              <a:r>
                <a:rPr lang="zh-CN" altLang="en-US" dirty="0">
                  <a:latin typeface="Comic Sans MS" panose="030F0702030302020204" pitchFamily="2" charset="0"/>
                  <a:ea typeface="微软雅黑" panose="020B0503020204020204" pitchFamily="34" charset="-122"/>
                </a:rPr>
                <a:t>array[1]</a:t>
              </a:r>
            </a:p>
            <a:p>
              <a:pPr>
                <a:spcBef>
                  <a:spcPct val="65000"/>
                </a:spcBef>
              </a:pPr>
              <a:r>
                <a:rPr lang="zh-CN" altLang="en-US" dirty="0">
                  <a:latin typeface="Comic Sans MS" panose="030F0702030302020204" pitchFamily="2" charset="0"/>
                  <a:ea typeface="微软雅黑" panose="020B0503020204020204" pitchFamily="34" charset="-122"/>
                  <a:sym typeface="Arial" panose="020B0604020202020204" pitchFamily="34" charset="0"/>
                </a:rPr>
                <a:t>array[2]</a:t>
              </a:r>
            </a:p>
            <a:p>
              <a:pPr>
                <a:spcBef>
                  <a:spcPct val="65000"/>
                </a:spcBef>
              </a:pPr>
              <a:r>
                <a:rPr lang="zh-CN" altLang="en-US" dirty="0">
                  <a:latin typeface="Comic Sans MS" panose="030F0702030302020204" pitchFamily="2" charset="0"/>
                  <a:ea typeface="微软雅黑" panose="020B0503020204020204" pitchFamily="34" charset="-122"/>
                  <a:sym typeface="Arial" panose="020B0604020202020204" pitchFamily="34" charset="0"/>
                </a:rPr>
                <a:t>array[3]</a:t>
              </a:r>
            </a:p>
            <a:p>
              <a:pPr>
                <a:spcBef>
                  <a:spcPct val="65000"/>
                </a:spcBef>
              </a:pPr>
              <a:r>
                <a:rPr lang="zh-CN" altLang="en-US" dirty="0">
                  <a:latin typeface="Comic Sans MS" panose="030F0702030302020204" pitchFamily="2" charset="0"/>
                  <a:ea typeface="微软雅黑" panose="020B0503020204020204" pitchFamily="34" charset="-122"/>
                  <a:sym typeface="Arial" panose="020B0604020202020204" pitchFamily="34" charset="0"/>
                </a:rPr>
                <a:t>array[4]</a:t>
              </a:r>
            </a:p>
          </p:txBody>
        </p:sp>
      </p:grpSp>
      <p:sp>
        <p:nvSpPr>
          <p:cNvPr id="30756" name="文本框 30755"/>
          <p:cNvSpPr txBox="1"/>
          <p:nvPr/>
        </p:nvSpPr>
        <p:spPr>
          <a:xfrm>
            <a:off x="7956550" y="1268413"/>
            <a:ext cx="622300" cy="2466975"/>
          </a:xfrm>
          <a:prstGeom prst="rect">
            <a:avLst/>
          </a:prstGeom>
          <a:noFill/>
          <a:ln w="9525">
            <a:noFill/>
          </a:ln>
        </p:spPr>
        <p:txBody>
          <a:bodyPr wrap="square" anchor="t">
            <a:spAutoFit/>
          </a:bodyPr>
          <a:lstStyle/>
          <a:p>
            <a:pPr>
              <a:lnSpc>
                <a:spcPct val="130000"/>
              </a:lnSpc>
            </a:pPr>
            <a:r>
              <a:rPr lang="zh-CN" altLang="en-US" sz="2400" dirty="0">
                <a:latin typeface="Comic Sans MS" panose="030F0702030302020204" pitchFamily="2" charset="0"/>
                <a:ea typeface="微软雅黑" panose="020B0503020204020204" pitchFamily="34" charset="-122"/>
              </a:rPr>
              <a:t> 4</a:t>
            </a:r>
          </a:p>
          <a:p>
            <a:pPr>
              <a:lnSpc>
                <a:spcPct val="130000"/>
              </a:lnSpc>
            </a:pPr>
            <a:r>
              <a:rPr lang="zh-CN" altLang="en-US" sz="2400" dirty="0">
                <a:latin typeface="Comic Sans MS" panose="030F0702030302020204" pitchFamily="2" charset="0"/>
                <a:ea typeface="微软雅黑" panose="020B0503020204020204" pitchFamily="34" charset="-122"/>
              </a:rPr>
              <a:t> 8</a:t>
            </a:r>
          </a:p>
          <a:p>
            <a:pPr>
              <a:lnSpc>
                <a:spcPct val="130000"/>
              </a:lnSpc>
            </a:pPr>
            <a:r>
              <a:rPr lang="zh-CN" altLang="en-US" sz="2400" dirty="0">
                <a:latin typeface="Comic Sans MS" panose="030F0702030302020204" pitchFamily="2" charset="0"/>
                <a:ea typeface="微软雅黑" panose="020B0503020204020204" pitchFamily="34" charset="-122"/>
              </a:rPr>
              <a:t>12</a:t>
            </a:r>
          </a:p>
          <a:p>
            <a:pPr>
              <a:lnSpc>
                <a:spcPct val="130000"/>
              </a:lnSpc>
            </a:pPr>
            <a:r>
              <a:rPr lang="zh-CN" altLang="en-US" sz="2400" dirty="0">
                <a:latin typeface="Comic Sans MS" panose="030F0702030302020204" pitchFamily="2" charset="0"/>
                <a:ea typeface="微软雅黑" panose="020B0503020204020204" pitchFamily="34" charset="-122"/>
              </a:rPr>
              <a:t>10</a:t>
            </a:r>
          </a:p>
          <a:p>
            <a:pPr>
              <a:lnSpc>
                <a:spcPct val="130000"/>
              </a:lnSpc>
            </a:pPr>
            <a:r>
              <a:rPr lang="zh-CN" altLang="en-US" sz="2400" dirty="0">
                <a:latin typeface="Comic Sans MS" panose="030F0702030302020204" pitchFamily="2" charset="0"/>
                <a:ea typeface="微软雅黑" panose="020B0503020204020204" pitchFamily="34" charset="-122"/>
              </a:rPr>
              <a:t>14</a:t>
            </a:r>
          </a:p>
        </p:txBody>
      </p:sp>
      <p:sp>
        <p:nvSpPr>
          <p:cNvPr id="30757" name="矩形 30756"/>
          <p:cNvSpPr/>
          <p:nvPr/>
        </p:nvSpPr>
        <p:spPr>
          <a:xfrm>
            <a:off x="5651500" y="981075"/>
            <a:ext cx="1081088" cy="3095625"/>
          </a:xfrm>
          <a:prstGeom prst="rect">
            <a:avLst/>
          </a:prstGeom>
          <a:solidFill>
            <a:srgbClr val="660066">
              <a:alpha val="26999"/>
            </a:srgbClr>
          </a:solidFill>
          <a:ln w="9525" cap="flat" cmpd="sng">
            <a:solidFill>
              <a:schemeClr val="tx1"/>
            </a:solidFill>
            <a:prstDash val="solid"/>
            <a:miter/>
            <a:headEnd type="none" w="med" len="med"/>
            <a:tailEnd type="none" w="med" len="med"/>
          </a:ln>
        </p:spPr>
        <p:txBody>
          <a:bodyPr anchor="t"/>
          <a:lstStyle/>
          <a:p>
            <a:endParaRPr lang="zh-CN" altLang="en-US">
              <a:latin typeface="Comic Sans MS" panose="030F0702030302020204" pitchFamily="2" charset="0"/>
              <a:ea typeface="微软雅黑" panose="020B0503020204020204" pitchFamily="34" charset="-122"/>
            </a:endParaRPr>
          </a:p>
        </p:txBody>
      </p:sp>
      <p:sp>
        <p:nvSpPr>
          <p:cNvPr id="30758" name="矩形 30757"/>
          <p:cNvSpPr/>
          <p:nvPr/>
        </p:nvSpPr>
        <p:spPr>
          <a:xfrm>
            <a:off x="7740650" y="981075"/>
            <a:ext cx="1079500" cy="3095625"/>
          </a:xfrm>
          <a:prstGeom prst="rect">
            <a:avLst/>
          </a:prstGeom>
          <a:solidFill>
            <a:srgbClr val="FF0000">
              <a:alpha val="26999"/>
            </a:srgbClr>
          </a:solidFill>
          <a:ln w="9525" cap="flat" cmpd="sng">
            <a:solidFill>
              <a:schemeClr val="tx1"/>
            </a:solidFill>
            <a:prstDash val="solid"/>
            <a:miter/>
            <a:headEnd type="none" w="med" len="med"/>
            <a:tailEnd type="none" w="med" len="med"/>
          </a:ln>
        </p:spPr>
        <p:txBody>
          <a:bodyPr anchor="t"/>
          <a:lstStyle/>
          <a:p>
            <a:endParaRPr lang="zh-CN" altLang="en-US">
              <a:latin typeface="Comic Sans MS" panose="030F0702030302020204" pitchFamily="2" charset="0"/>
              <a:ea typeface="微软雅黑" panose="020B0503020204020204" pitchFamily="34" charset="-122"/>
            </a:endParaRPr>
          </a:p>
        </p:txBody>
      </p:sp>
      <p:sp>
        <p:nvSpPr>
          <p:cNvPr id="3" name="标题 2"/>
          <p:cNvSpPr>
            <a:spLocks noGrp="1"/>
          </p:cNvSpPr>
          <p:nvPr>
            <p:ph type="title"/>
          </p:nvPr>
        </p:nvSpPr>
        <p:spPr>
          <a:xfrm>
            <a:off x="685800" y="-27384"/>
            <a:ext cx="8153400" cy="990600"/>
          </a:xfrm>
        </p:spPr>
        <p:txBody>
          <a:bodyPr>
            <a:normAutofit/>
          </a:bodyPr>
          <a:lstStyle/>
          <a:p>
            <a:r>
              <a:rPr lang="en-US" altLang="zh-CN" sz="4000" dirty="0">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cs typeface="+mj-cs"/>
                <a:sym typeface="+mn-ea"/>
              </a:rPr>
              <a:t>7.4</a:t>
            </a:r>
            <a:r>
              <a:rPr lang="zh-CN" altLang="en-US" sz="4000" dirty="0">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cs typeface="+mj-cs"/>
                <a:sym typeface="+mn-ea"/>
              </a:rPr>
              <a:t> 参数传递</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0737"/>
                                        </p:tgtEl>
                                        <p:attrNameLst>
                                          <p:attrName>style.visibility</p:attrName>
                                        </p:attrNameLst>
                                      </p:cBhvr>
                                      <p:to>
                                        <p:strVal val="visible"/>
                                      </p:to>
                                    </p:set>
                                    <p:animEffect transition="in" filter="blinds(horizontal)">
                                      <p:cBhvr>
                                        <p:cTn id="7" dur="500"/>
                                        <p:tgtEl>
                                          <p:spTgt spid="3073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0725"/>
                                        </p:tgtEl>
                                        <p:attrNameLst>
                                          <p:attrName>style.visibility</p:attrName>
                                        </p:attrNameLst>
                                      </p:cBhvr>
                                      <p:to>
                                        <p:strVal val="visible"/>
                                      </p:to>
                                    </p:set>
                                    <p:animEffect transition="in" filter="blinds(horizontal)">
                                      <p:cBhvr>
                                        <p:cTn id="12" dur="500"/>
                                        <p:tgtEl>
                                          <p:spTgt spid="3072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0728"/>
                                        </p:tgtEl>
                                        <p:attrNameLst>
                                          <p:attrName>style.visibility</p:attrName>
                                        </p:attrNameLst>
                                      </p:cBhvr>
                                      <p:to>
                                        <p:strVal val="visible"/>
                                      </p:to>
                                    </p:set>
                                    <p:animEffect transition="in" filter="blinds(horizontal)">
                                      <p:cBhvr>
                                        <p:cTn id="17" dur="500"/>
                                        <p:tgtEl>
                                          <p:spTgt spid="30728"/>
                                        </p:tgtEl>
                                      </p:cBhvr>
                                    </p:animEffect>
                                  </p:childTnLst>
                                </p:cTn>
                              </p:par>
                              <p:par>
                                <p:cTn id="18" presetID="3" presetClass="entr" presetSubtype="10" fill="hold" nodeType="withEffect">
                                  <p:stCondLst>
                                    <p:cond delay="0"/>
                                  </p:stCondLst>
                                  <p:childTnLst>
                                    <p:set>
                                      <p:cBhvr>
                                        <p:cTn id="19" dur="1" fill="hold">
                                          <p:stCondLst>
                                            <p:cond delay="0"/>
                                          </p:stCondLst>
                                        </p:cTn>
                                        <p:tgtEl>
                                          <p:spTgt spid="30731"/>
                                        </p:tgtEl>
                                        <p:attrNameLst>
                                          <p:attrName>style.visibility</p:attrName>
                                        </p:attrNameLst>
                                      </p:cBhvr>
                                      <p:to>
                                        <p:strVal val="visible"/>
                                      </p:to>
                                    </p:set>
                                    <p:animEffect transition="in" filter="blinds(horizontal)">
                                      <p:cBhvr>
                                        <p:cTn id="20" dur="500"/>
                                        <p:tgtEl>
                                          <p:spTgt spid="30731"/>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30734"/>
                                        </p:tgtEl>
                                        <p:attrNameLst>
                                          <p:attrName>style.visibility</p:attrName>
                                        </p:attrNameLst>
                                      </p:cBhvr>
                                      <p:to>
                                        <p:strVal val="visible"/>
                                      </p:to>
                                    </p:set>
                                    <p:animEffect transition="in" filter="blinds(horizontal)">
                                      <p:cBhvr>
                                        <p:cTn id="25" dur="500"/>
                                        <p:tgtEl>
                                          <p:spTgt spid="30734"/>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nodeType="clickEffect">
                                  <p:stCondLst>
                                    <p:cond delay="0"/>
                                  </p:stCondLst>
                                  <p:childTnLst>
                                    <p:set>
                                      <p:cBhvr>
                                        <p:cTn id="29" dur="1" fill="hold">
                                          <p:stCondLst>
                                            <p:cond delay="0"/>
                                          </p:stCondLst>
                                        </p:cTn>
                                        <p:tgtEl>
                                          <p:spTgt spid="30757"/>
                                        </p:tgtEl>
                                        <p:attrNameLst>
                                          <p:attrName>style.visibility</p:attrName>
                                        </p:attrNameLst>
                                      </p:cBhvr>
                                      <p:to>
                                        <p:strVal val="visible"/>
                                      </p:to>
                                    </p:set>
                                    <p:animEffect transition="in" filter="wipe(down)">
                                      <p:cBhvr>
                                        <p:cTn id="30" dur="500"/>
                                        <p:tgtEl>
                                          <p:spTgt spid="30757"/>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30756"/>
                                        </p:tgtEl>
                                        <p:attrNameLst>
                                          <p:attrName>style.visibility</p:attrName>
                                        </p:attrNameLst>
                                      </p:cBhvr>
                                      <p:to>
                                        <p:strVal val="visible"/>
                                      </p:to>
                                    </p:set>
                                    <p:animEffect transition="in" filter="blinds(horizontal)">
                                      <p:cBhvr>
                                        <p:cTn id="35" dur="500"/>
                                        <p:tgtEl>
                                          <p:spTgt spid="30756"/>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nodeType="clickEffect">
                                  <p:stCondLst>
                                    <p:cond delay="0"/>
                                  </p:stCondLst>
                                  <p:childTnLst>
                                    <p:set>
                                      <p:cBhvr>
                                        <p:cTn id="39" dur="1" fill="hold">
                                          <p:stCondLst>
                                            <p:cond delay="0"/>
                                          </p:stCondLst>
                                        </p:cTn>
                                        <p:tgtEl>
                                          <p:spTgt spid="30758"/>
                                        </p:tgtEl>
                                        <p:attrNameLst>
                                          <p:attrName>style.visibility</p:attrName>
                                        </p:attrNameLst>
                                      </p:cBhvr>
                                      <p:to>
                                        <p:strVal val="visible"/>
                                      </p:to>
                                    </p:set>
                                    <p:animEffect transition="in" filter="wipe(down)">
                                      <p:cBhvr>
                                        <p:cTn id="40" dur="500"/>
                                        <p:tgtEl>
                                          <p:spTgt spid="307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56" grpId="0" bldLvl="0"/>
    </p:bldLst>
  </p:timing>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337" name="文本占位符 31745"/>
          <p:cNvSpPr>
            <a:spLocks noGrp="1"/>
          </p:cNvSpPr>
          <p:nvPr>
            <p:ph idx="1"/>
          </p:nvPr>
        </p:nvSpPr>
        <p:spPr>
          <a:xfrm>
            <a:off x="398463" y="1558290"/>
            <a:ext cx="7918450" cy="4752975"/>
          </a:xfrm>
        </p:spPr>
        <p:txBody>
          <a:bodyPr anchor="t"/>
          <a:lstStyle/>
          <a:p>
            <a:r>
              <a:rPr lang="zh-CN" altLang="en-US" dirty="0"/>
              <a:t>数组名作函数参数 </a:t>
            </a:r>
          </a:p>
          <a:p>
            <a:pPr lvl="1"/>
            <a:r>
              <a:rPr lang="zh-CN" altLang="en-US" dirty="0"/>
              <a:t>可提高函数性能</a:t>
            </a:r>
          </a:p>
          <a:p>
            <a:pPr lvl="2"/>
            <a:r>
              <a:rPr lang="zh-CN" altLang="en-US" dirty="0"/>
              <a:t>采用传值方式，需要传递每一个元素的值</a:t>
            </a:r>
          </a:p>
          <a:p>
            <a:pPr lvl="2"/>
            <a:r>
              <a:rPr lang="zh-CN" altLang="en-US" dirty="0"/>
              <a:t>采用传址方式，仅需要传递一个地址</a:t>
            </a:r>
          </a:p>
          <a:p>
            <a:pPr lvl="3"/>
            <a:r>
              <a:rPr lang="zh-CN" altLang="en-US" sz="2400" dirty="0"/>
              <a:t>只拷贝第一个元素的地址</a:t>
            </a:r>
          </a:p>
        </p:txBody>
      </p:sp>
      <p:sp>
        <p:nvSpPr>
          <p:cNvPr id="3" name="标题 2"/>
          <p:cNvSpPr>
            <a:spLocks noGrp="1"/>
          </p:cNvSpPr>
          <p:nvPr>
            <p:ph type="title"/>
          </p:nvPr>
        </p:nvSpPr>
        <p:spPr>
          <a:xfrm>
            <a:off x="685800" y="215265"/>
            <a:ext cx="8153400" cy="990600"/>
          </a:xfrm>
        </p:spPr>
        <p:txBody>
          <a:bodyPr>
            <a:normAutofit/>
          </a:bodyPr>
          <a:lstStyle/>
          <a:p>
            <a:r>
              <a:rPr lang="en-US" altLang="zh-CN" sz="4000" dirty="0">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cs typeface="+mj-cs"/>
                <a:sym typeface="+mn-ea"/>
              </a:rPr>
              <a:t>7.4</a:t>
            </a:r>
            <a:r>
              <a:rPr lang="zh-CN" altLang="en-US" sz="4000" dirty="0">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cs typeface="+mj-cs"/>
                <a:sym typeface="+mn-ea"/>
              </a:rPr>
              <a:t> 参数传递</a:t>
            </a:r>
            <a:endParaRPr lang="zh-CN" alt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361" name="文本占位符 32769"/>
          <p:cNvSpPr>
            <a:spLocks noGrp="1"/>
          </p:cNvSpPr>
          <p:nvPr>
            <p:ph idx="1"/>
          </p:nvPr>
        </p:nvSpPr>
        <p:spPr>
          <a:xfrm>
            <a:off x="398463" y="1558290"/>
            <a:ext cx="7918450" cy="4752975"/>
          </a:xfrm>
        </p:spPr>
        <p:txBody>
          <a:bodyPr anchor="t"/>
          <a:lstStyle/>
          <a:p>
            <a:r>
              <a:rPr lang="zh-CN" altLang="en-US" dirty="0"/>
              <a:t>数组名作函数参数 </a:t>
            </a:r>
          </a:p>
          <a:p>
            <a:pPr lvl="1"/>
            <a:r>
              <a:rPr lang="zh-CN" altLang="en-US" dirty="0"/>
              <a:t>例</a:t>
            </a:r>
            <a:r>
              <a:rPr lang="en-US" altLang="zh-CN" dirty="0"/>
              <a:t>16</a:t>
            </a:r>
            <a:r>
              <a:rPr lang="zh-CN" altLang="en-US" dirty="0"/>
              <a:t>：计算任意输入</a:t>
            </a:r>
            <a:r>
              <a:rPr lang="en-US" altLang="x-none" dirty="0"/>
              <a:t>10</a:t>
            </a:r>
            <a:r>
              <a:rPr lang="zh-CN" altLang="en-US" dirty="0"/>
              <a:t>个数的平均值</a:t>
            </a:r>
          </a:p>
          <a:p>
            <a:pPr lvl="2"/>
            <a:r>
              <a:rPr lang="zh-CN" altLang="en-US" dirty="0"/>
              <a:t>分析</a:t>
            </a:r>
          </a:p>
          <a:p>
            <a:pPr lvl="3"/>
            <a:endParaRPr lang="zh-CN" altLang="en-US" dirty="0"/>
          </a:p>
        </p:txBody>
      </p:sp>
      <p:sp>
        <p:nvSpPr>
          <p:cNvPr id="32772" name="文本框 32771"/>
          <p:cNvSpPr txBox="1"/>
          <p:nvPr/>
        </p:nvSpPr>
        <p:spPr>
          <a:xfrm>
            <a:off x="3735388" y="764220"/>
            <a:ext cx="5298245" cy="6049156"/>
          </a:xfrm>
          <a:prstGeom prst="rect">
            <a:avLst/>
          </a:prstGeom>
          <a:solidFill>
            <a:schemeClr val="bg1"/>
          </a:solidFill>
          <a:ln w="9525" cap="flat" cmpd="sng">
            <a:solidFill>
              <a:schemeClr val="tx1"/>
            </a:solidFill>
            <a:prstDash val="solid"/>
            <a:miter/>
            <a:headEnd type="none" w="med" len="med"/>
            <a:tailEnd type="none" w="med" len="med"/>
          </a:ln>
          <a:effectLst>
            <a:outerShdw dist="143684" dir="2699999" algn="ctr" rotWithShape="0">
              <a:srgbClr val="000000">
                <a:alpha val="79999"/>
              </a:srgbClr>
            </a:outerShdw>
          </a:effectLst>
        </p:spPr>
        <p:txBody>
          <a:bodyPr wrap="none" anchor="t">
            <a:spAutoFit/>
          </a:bodyPr>
          <a:lstStyle/>
          <a:p>
            <a:pPr eaLnBrk="0" hangingPunct="0">
              <a:lnSpc>
                <a:spcPct val="115000"/>
              </a:lnSpc>
            </a:pPr>
            <a:r>
              <a:rPr lang="en-US" altLang="x-none" sz="2000" dirty="0">
                <a:latin typeface="Comic Sans MS" panose="030F0702030302020204" pitchFamily="2" charset="0"/>
                <a:ea typeface="微软雅黑" panose="020B0503020204020204" pitchFamily="34" charset="-122"/>
              </a:rPr>
              <a:t>#include “stdio.h”</a:t>
            </a:r>
          </a:p>
          <a:p>
            <a:pPr eaLnBrk="0" hangingPunct="0">
              <a:lnSpc>
                <a:spcPct val="115000"/>
              </a:lnSpc>
            </a:pPr>
            <a:r>
              <a:rPr lang="en-US" altLang="x-none" sz="2000" dirty="0">
                <a:latin typeface="Comic Sans MS" panose="030F0702030302020204" pitchFamily="2" charset="0"/>
                <a:ea typeface="微软雅黑" panose="020B0503020204020204" pitchFamily="34" charset="-122"/>
              </a:rPr>
              <a:t>  main</a:t>
            </a:r>
            <a:r>
              <a:rPr lang="zh-CN" altLang="en-US" sz="2000" dirty="0">
                <a:latin typeface="Comic Sans MS" panose="030F0702030302020204" pitchFamily="2" charset="0"/>
                <a:ea typeface="微软雅黑" panose="020B0503020204020204" pitchFamily="34" charset="-122"/>
              </a:rPr>
              <a:t>（）</a:t>
            </a:r>
          </a:p>
          <a:p>
            <a:pPr eaLnBrk="0" hangingPunct="0">
              <a:lnSpc>
                <a:spcPct val="115000"/>
              </a:lnSpc>
            </a:pPr>
            <a:r>
              <a:rPr lang="zh-CN" altLang="en-US" sz="2000" dirty="0">
                <a:latin typeface="Comic Sans MS" panose="030F0702030302020204" pitchFamily="2" charset="0"/>
                <a:ea typeface="微软雅黑" panose="020B0503020204020204" pitchFamily="34" charset="-122"/>
              </a:rPr>
              <a:t>  ｛  </a:t>
            </a:r>
            <a:r>
              <a:rPr lang="en-US" altLang="x-none" sz="2000" dirty="0">
                <a:latin typeface="Comic Sans MS" panose="030F0702030302020204" pitchFamily="2" charset="0"/>
                <a:ea typeface="微软雅黑" panose="020B0503020204020204" pitchFamily="34" charset="-122"/>
              </a:rPr>
              <a:t>int  i</a:t>
            </a:r>
            <a:r>
              <a:rPr lang="zh-CN" altLang="en-US" sz="2000" dirty="0">
                <a:latin typeface="Comic Sans MS" panose="030F0702030302020204" pitchFamily="2" charset="0"/>
                <a:ea typeface="微软雅黑" panose="020B0503020204020204" pitchFamily="34" charset="-122"/>
              </a:rPr>
              <a:t>；</a:t>
            </a:r>
          </a:p>
          <a:p>
            <a:pPr eaLnBrk="0" hangingPunct="0">
              <a:lnSpc>
                <a:spcPct val="115000"/>
              </a:lnSpc>
            </a:pPr>
            <a:r>
              <a:rPr lang="zh-CN" altLang="en-US" sz="2000" dirty="0">
                <a:latin typeface="Comic Sans MS" panose="030F0702030302020204" pitchFamily="2" charset="0"/>
                <a:ea typeface="微软雅黑" panose="020B0503020204020204" pitchFamily="34" charset="-122"/>
              </a:rPr>
              <a:t>       </a:t>
            </a:r>
            <a:r>
              <a:rPr lang="en-US" altLang="x-none" sz="2000" dirty="0">
                <a:latin typeface="Comic Sans MS" panose="030F0702030302020204" pitchFamily="2" charset="0"/>
                <a:ea typeface="微软雅黑" panose="020B0503020204020204" pitchFamily="34" charset="-122"/>
              </a:rPr>
              <a:t>float  a[10],ave</a:t>
            </a:r>
            <a:r>
              <a:rPr lang="zh-CN" altLang="en-US" sz="2000" dirty="0">
                <a:latin typeface="Comic Sans MS" panose="030F0702030302020204" pitchFamily="2" charset="0"/>
                <a:ea typeface="微软雅黑" panose="020B0503020204020204" pitchFamily="34" charset="-122"/>
              </a:rPr>
              <a:t>；</a:t>
            </a:r>
          </a:p>
          <a:p>
            <a:pPr eaLnBrk="0" hangingPunct="0">
              <a:lnSpc>
                <a:spcPct val="115000"/>
              </a:lnSpc>
            </a:pPr>
            <a:r>
              <a:rPr lang="zh-CN" altLang="en-US" sz="2000" dirty="0">
                <a:latin typeface="Comic Sans MS" panose="030F0702030302020204" pitchFamily="2" charset="0"/>
                <a:ea typeface="微软雅黑" panose="020B0503020204020204" pitchFamily="34" charset="-122"/>
              </a:rPr>
              <a:t>       </a:t>
            </a:r>
            <a:r>
              <a:rPr lang="en-US" altLang="x-none" sz="2000" dirty="0">
                <a:solidFill>
                  <a:srgbClr val="FF0000"/>
                </a:solidFill>
                <a:latin typeface="Comic Sans MS" panose="030F0702030302020204" pitchFamily="2" charset="0"/>
                <a:ea typeface="微软雅黑" panose="020B0503020204020204" pitchFamily="34" charset="-122"/>
              </a:rPr>
              <a:t>float  aver</a:t>
            </a:r>
            <a:r>
              <a:rPr lang="zh-CN" altLang="en-US" sz="2000" dirty="0">
                <a:solidFill>
                  <a:srgbClr val="FF0000"/>
                </a:solidFill>
                <a:latin typeface="Comic Sans MS" panose="030F0702030302020204" pitchFamily="2" charset="0"/>
                <a:ea typeface="微软雅黑" panose="020B0503020204020204" pitchFamily="34" charset="-122"/>
              </a:rPr>
              <a:t>（</a:t>
            </a:r>
            <a:r>
              <a:rPr lang="en-US" altLang="x-none" sz="2000" dirty="0">
                <a:solidFill>
                  <a:srgbClr val="FF0000"/>
                </a:solidFill>
                <a:latin typeface="Comic Sans MS" panose="030F0702030302020204" pitchFamily="2" charset="0"/>
                <a:ea typeface="微软雅黑" panose="020B0503020204020204" pitchFamily="34" charset="-122"/>
              </a:rPr>
              <a:t>float  a[], int n</a:t>
            </a:r>
            <a:r>
              <a:rPr lang="zh-CN" altLang="en-US" sz="2000" dirty="0">
                <a:solidFill>
                  <a:srgbClr val="FF0000"/>
                </a:solidFill>
                <a:latin typeface="Comic Sans MS" panose="030F0702030302020204" pitchFamily="2" charset="0"/>
                <a:ea typeface="微软雅黑" panose="020B0503020204020204" pitchFamily="34" charset="-122"/>
              </a:rPr>
              <a:t>）；</a:t>
            </a:r>
          </a:p>
          <a:p>
            <a:pPr eaLnBrk="0" hangingPunct="0">
              <a:lnSpc>
                <a:spcPct val="115000"/>
              </a:lnSpc>
            </a:pPr>
            <a:r>
              <a:rPr lang="zh-CN" altLang="en-US" sz="2000" dirty="0">
                <a:latin typeface="Comic Sans MS" panose="030F0702030302020204" pitchFamily="2" charset="0"/>
                <a:ea typeface="微软雅黑" panose="020B0503020204020204" pitchFamily="34" charset="-122"/>
              </a:rPr>
              <a:t>       </a:t>
            </a:r>
            <a:r>
              <a:rPr lang="en-US" altLang="x-none" sz="2000" dirty="0">
                <a:latin typeface="Comic Sans MS" panose="030F0702030302020204" pitchFamily="2" charset="0"/>
                <a:ea typeface="微软雅黑" panose="020B0503020204020204" pitchFamily="34" charset="-122"/>
              </a:rPr>
              <a:t>for </a:t>
            </a:r>
            <a:r>
              <a:rPr lang="zh-CN" altLang="en-US" sz="2000" dirty="0">
                <a:latin typeface="Comic Sans MS" panose="030F0702030302020204" pitchFamily="2" charset="0"/>
                <a:ea typeface="微软雅黑" panose="020B0503020204020204" pitchFamily="34" charset="-122"/>
              </a:rPr>
              <a:t>（</a:t>
            </a:r>
            <a:r>
              <a:rPr lang="en-US" altLang="x-none" sz="2000" dirty="0">
                <a:latin typeface="Comic Sans MS" panose="030F0702030302020204" pitchFamily="2" charset="0"/>
                <a:ea typeface="微软雅黑" panose="020B0503020204020204" pitchFamily="34" charset="-122"/>
              </a:rPr>
              <a:t>i=0</a:t>
            </a:r>
            <a:r>
              <a:rPr lang="zh-CN" altLang="en-US" sz="2000" dirty="0">
                <a:latin typeface="Comic Sans MS" panose="030F0702030302020204" pitchFamily="2" charset="0"/>
                <a:ea typeface="微软雅黑" panose="020B0503020204020204" pitchFamily="34" charset="-122"/>
              </a:rPr>
              <a:t>；</a:t>
            </a:r>
            <a:r>
              <a:rPr lang="en-US" altLang="x-none" sz="2000" dirty="0">
                <a:latin typeface="Comic Sans MS" panose="030F0702030302020204" pitchFamily="2" charset="0"/>
                <a:ea typeface="微软雅黑" panose="020B0503020204020204" pitchFamily="34" charset="-122"/>
              </a:rPr>
              <a:t>i&lt;10</a:t>
            </a:r>
            <a:r>
              <a:rPr lang="zh-CN" altLang="en-US" sz="2000" dirty="0">
                <a:latin typeface="Comic Sans MS" panose="030F0702030302020204" pitchFamily="2" charset="0"/>
                <a:ea typeface="微软雅黑" panose="020B0503020204020204" pitchFamily="34" charset="-122"/>
              </a:rPr>
              <a:t>；</a:t>
            </a:r>
            <a:r>
              <a:rPr lang="en-US" altLang="x-none" sz="2000" dirty="0">
                <a:latin typeface="Comic Sans MS" panose="030F0702030302020204" pitchFamily="2" charset="0"/>
                <a:ea typeface="微软雅黑" panose="020B0503020204020204" pitchFamily="34" charset="-122"/>
              </a:rPr>
              <a:t>i++</a:t>
            </a:r>
            <a:r>
              <a:rPr lang="zh-CN" altLang="en-US" sz="2000" dirty="0">
                <a:latin typeface="Comic Sans MS" panose="030F0702030302020204" pitchFamily="2" charset="0"/>
                <a:ea typeface="微软雅黑" panose="020B0503020204020204" pitchFamily="34" charset="-122"/>
              </a:rPr>
              <a:t>）</a:t>
            </a:r>
          </a:p>
          <a:p>
            <a:pPr eaLnBrk="0" hangingPunct="0">
              <a:lnSpc>
                <a:spcPct val="115000"/>
              </a:lnSpc>
            </a:pPr>
            <a:r>
              <a:rPr lang="zh-CN" altLang="en-US" sz="2000" dirty="0">
                <a:latin typeface="Comic Sans MS" panose="030F0702030302020204" pitchFamily="2" charset="0"/>
                <a:ea typeface="微软雅黑" panose="020B0503020204020204" pitchFamily="34" charset="-122"/>
              </a:rPr>
              <a:t>              </a:t>
            </a:r>
            <a:r>
              <a:rPr lang="en-US" altLang="x-none" sz="2000" dirty="0">
                <a:latin typeface="Comic Sans MS" panose="030F0702030302020204" pitchFamily="2" charset="0"/>
                <a:ea typeface="微软雅黑" panose="020B0503020204020204" pitchFamily="34" charset="-122"/>
              </a:rPr>
              <a:t>scanf</a:t>
            </a:r>
            <a:r>
              <a:rPr lang="zh-CN" altLang="en-US" sz="2000" dirty="0">
                <a:latin typeface="Comic Sans MS" panose="030F0702030302020204" pitchFamily="2" charset="0"/>
                <a:ea typeface="微软雅黑" panose="020B0503020204020204" pitchFamily="34" charset="-122"/>
              </a:rPr>
              <a:t>（“</a:t>
            </a:r>
            <a:r>
              <a:rPr lang="en-US" altLang="x-none" sz="2000" dirty="0">
                <a:latin typeface="Comic Sans MS" panose="030F0702030302020204" pitchFamily="2" charset="0"/>
                <a:ea typeface="微软雅黑" panose="020B0503020204020204" pitchFamily="34" charset="-122"/>
              </a:rPr>
              <a:t>%f” </a:t>
            </a:r>
            <a:r>
              <a:rPr lang="zh-CN" altLang="en-US" sz="2000" dirty="0">
                <a:latin typeface="Comic Sans MS" panose="030F0702030302020204" pitchFamily="2" charset="0"/>
                <a:ea typeface="微软雅黑" panose="020B0503020204020204" pitchFamily="34" charset="-122"/>
              </a:rPr>
              <a:t>，</a:t>
            </a:r>
            <a:r>
              <a:rPr lang="en-US" altLang="x-none" sz="2000" dirty="0">
                <a:latin typeface="Comic Sans MS" panose="030F0702030302020204" pitchFamily="2" charset="0"/>
                <a:ea typeface="微软雅黑" panose="020B0503020204020204" pitchFamily="34" charset="-122"/>
              </a:rPr>
              <a:t>&amp;a[i]</a:t>
            </a:r>
            <a:r>
              <a:rPr lang="zh-CN" altLang="en-US" sz="2000" dirty="0">
                <a:latin typeface="Comic Sans MS" panose="030F0702030302020204" pitchFamily="2" charset="0"/>
                <a:ea typeface="微软雅黑" panose="020B0503020204020204" pitchFamily="34" charset="-122"/>
              </a:rPr>
              <a:t>）；</a:t>
            </a:r>
          </a:p>
          <a:p>
            <a:pPr eaLnBrk="0" hangingPunct="0">
              <a:lnSpc>
                <a:spcPct val="115000"/>
              </a:lnSpc>
            </a:pPr>
            <a:r>
              <a:rPr lang="zh-CN" altLang="en-US" sz="2000" dirty="0">
                <a:latin typeface="Comic Sans MS" panose="030F0702030302020204" pitchFamily="2" charset="0"/>
                <a:ea typeface="微软雅黑" panose="020B0503020204020204" pitchFamily="34" charset="-122"/>
              </a:rPr>
              <a:t>       </a:t>
            </a:r>
            <a:r>
              <a:rPr lang="en-US" altLang="x-none" sz="2000" dirty="0">
                <a:latin typeface="Comic Sans MS" panose="030F0702030302020204" pitchFamily="2" charset="0"/>
                <a:ea typeface="微软雅黑" panose="020B0503020204020204" pitchFamily="34" charset="-122"/>
              </a:rPr>
              <a:t>ave=aver</a:t>
            </a:r>
            <a:r>
              <a:rPr lang="zh-CN" altLang="en-US" sz="2000" dirty="0">
                <a:latin typeface="Comic Sans MS" panose="030F0702030302020204" pitchFamily="2" charset="0"/>
                <a:ea typeface="微软雅黑" panose="020B0503020204020204" pitchFamily="34" charset="-122"/>
              </a:rPr>
              <a:t>（</a:t>
            </a:r>
            <a:r>
              <a:rPr lang="en-US" altLang="x-none" sz="2000" dirty="0">
                <a:solidFill>
                  <a:srgbClr val="FF0000"/>
                </a:solidFill>
                <a:latin typeface="Comic Sans MS" panose="030F0702030302020204" pitchFamily="2" charset="0"/>
                <a:ea typeface="微软雅黑" panose="020B0503020204020204" pitchFamily="34" charset="-122"/>
              </a:rPr>
              <a:t>a, 10</a:t>
            </a:r>
            <a:r>
              <a:rPr lang="zh-CN" altLang="en-US" sz="2000" dirty="0">
                <a:latin typeface="Comic Sans MS" panose="030F0702030302020204" pitchFamily="2" charset="0"/>
                <a:ea typeface="微软雅黑" panose="020B0503020204020204" pitchFamily="34" charset="-122"/>
              </a:rPr>
              <a:t>）；</a:t>
            </a:r>
          </a:p>
          <a:p>
            <a:pPr eaLnBrk="0" hangingPunct="0">
              <a:lnSpc>
                <a:spcPct val="115000"/>
              </a:lnSpc>
            </a:pPr>
            <a:r>
              <a:rPr lang="zh-CN" altLang="en-US" sz="2000" dirty="0">
                <a:latin typeface="Comic Sans MS" panose="030F0702030302020204" pitchFamily="2" charset="0"/>
                <a:ea typeface="微软雅黑" panose="020B0503020204020204" pitchFamily="34" charset="-122"/>
              </a:rPr>
              <a:t>       </a:t>
            </a:r>
            <a:r>
              <a:rPr lang="en-US" altLang="x-none" sz="2000" dirty="0">
                <a:latin typeface="Comic Sans MS" panose="030F0702030302020204" pitchFamily="2" charset="0"/>
                <a:ea typeface="微软雅黑" panose="020B0503020204020204" pitchFamily="34" charset="-122"/>
              </a:rPr>
              <a:t>printf</a:t>
            </a:r>
            <a:r>
              <a:rPr lang="zh-CN" altLang="en-US" sz="2000" dirty="0">
                <a:latin typeface="Comic Sans MS" panose="030F0702030302020204" pitchFamily="2" charset="0"/>
                <a:ea typeface="微软雅黑" panose="020B0503020204020204" pitchFamily="34" charset="-122"/>
              </a:rPr>
              <a:t>（“</a:t>
            </a:r>
            <a:r>
              <a:rPr lang="en-US" altLang="x-none" sz="2000" dirty="0">
                <a:latin typeface="Comic Sans MS" panose="030F0702030302020204" pitchFamily="2" charset="0"/>
                <a:ea typeface="微软雅黑" panose="020B0503020204020204" pitchFamily="34" charset="-122"/>
              </a:rPr>
              <a:t>\naver=%6.2f\n” </a:t>
            </a:r>
            <a:r>
              <a:rPr lang="zh-CN" altLang="en-US" sz="2000" dirty="0">
                <a:latin typeface="Comic Sans MS" panose="030F0702030302020204" pitchFamily="2" charset="0"/>
                <a:ea typeface="微软雅黑" panose="020B0503020204020204" pitchFamily="34" charset="-122"/>
              </a:rPr>
              <a:t>，</a:t>
            </a:r>
            <a:r>
              <a:rPr lang="en-US" altLang="x-none" sz="2000" dirty="0">
                <a:latin typeface="Comic Sans MS" panose="030F0702030302020204" pitchFamily="2" charset="0"/>
                <a:ea typeface="微软雅黑" panose="020B0503020204020204" pitchFamily="34" charset="-122"/>
              </a:rPr>
              <a:t>ave</a:t>
            </a:r>
            <a:r>
              <a:rPr lang="zh-CN" altLang="en-US" sz="2000" dirty="0">
                <a:latin typeface="Comic Sans MS" panose="030F0702030302020204" pitchFamily="2" charset="0"/>
                <a:ea typeface="微软雅黑" panose="020B0503020204020204" pitchFamily="34" charset="-122"/>
              </a:rPr>
              <a:t>）； </a:t>
            </a:r>
          </a:p>
          <a:p>
            <a:pPr eaLnBrk="0" hangingPunct="0">
              <a:lnSpc>
                <a:spcPct val="115000"/>
              </a:lnSpc>
            </a:pPr>
            <a:r>
              <a:rPr lang="zh-CN" altLang="en-US" sz="2000" dirty="0">
                <a:latin typeface="Comic Sans MS" panose="030F0702030302020204" pitchFamily="2" charset="0"/>
                <a:ea typeface="微软雅黑" panose="020B0503020204020204" pitchFamily="34" charset="-122"/>
              </a:rPr>
              <a:t>        ｝</a:t>
            </a:r>
          </a:p>
          <a:p>
            <a:pPr eaLnBrk="0" hangingPunct="0">
              <a:lnSpc>
                <a:spcPct val="115000"/>
              </a:lnSpc>
            </a:pPr>
            <a:r>
              <a:rPr lang="zh-CN" altLang="en-US" sz="2000" dirty="0">
                <a:latin typeface="Comic Sans MS" panose="030F0702030302020204" pitchFamily="2" charset="0"/>
                <a:ea typeface="微软雅黑" panose="020B0503020204020204" pitchFamily="34" charset="-122"/>
              </a:rPr>
              <a:t>   </a:t>
            </a:r>
            <a:r>
              <a:rPr lang="en-US" altLang="x-none" sz="2000" dirty="0">
                <a:latin typeface="Comic Sans MS" panose="030F0702030302020204" pitchFamily="2" charset="0"/>
                <a:ea typeface="微软雅黑" panose="020B0503020204020204" pitchFamily="34" charset="-122"/>
              </a:rPr>
              <a:t>float aver</a:t>
            </a:r>
            <a:r>
              <a:rPr lang="zh-CN" altLang="en-US" sz="2000" dirty="0">
                <a:latin typeface="Comic Sans MS" panose="030F0702030302020204" pitchFamily="2" charset="0"/>
                <a:ea typeface="微软雅黑" panose="020B0503020204020204" pitchFamily="34" charset="-122"/>
              </a:rPr>
              <a:t>（</a:t>
            </a:r>
            <a:r>
              <a:rPr lang="en-US" altLang="x-none" sz="2000" dirty="0">
                <a:solidFill>
                  <a:srgbClr val="FF0000"/>
                </a:solidFill>
                <a:latin typeface="Comic Sans MS" panose="030F0702030302020204" pitchFamily="2" charset="0"/>
                <a:ea typeface="微软雅黑" panose="020B0503020204020204" pitchFamily="34" charset="-122"/>
              </a:rPr>
              <a:t>float  b[], int n</a:t>
            </a:r>
            <a:r>
              <a:rPr lang="zh-CN" altLang="en-US" sz="2000" dirty="0">
                <a:latin typeface="Comic Sans MS" panose="030F0702030302020204" pitchFamily="2" charset="0"/>
                <a:ea typeface="微软雅黑" panose="020B0503020204020204" pitchFamily="34" charset="-122"/>
              </a:rPr>
              <a:t>）</a:t>
            </a:r>
          </a:p>
          <a:p>
            <a:pPr eaLnBrk="0" hangingPunct="0">
              <a:lnSpc>
                <a:spcPct val="115000"/>
              </a:lnSpc>
            </a:pPr>
            <a:r>
              <a:rPr lang="zh-CN" altLang="en-US" sz="2000" dirty="0">
                <a:latin typeface="Comic Sans MS" panose="030F0702030302020204" pitchFamily="2" charset="0"/>
                <a:ea typeface="微软雅黑" panose="020B0503020204020204" pitchFamily="34" charset="-122"/>
              </a:rPr>
              <a:t>   ｛ </a:t>
            </a:r>
            <a:r>
              <a:rPr lang="en-US" altLang="x-none" sz="2000" dirty="0">
                <a:latin typeface="Comic Sans MS" panose="030F0702030302020204" pitchFamily="2" charset="0"/>
                <a:ea typeface="微软雅黑" panose="020B0503020204020204" pitchFamily="34" charset="-122"/>
              </a:rPr>
              <a:t>int  i</a:t>
            </a:r>
            <a:r>
              <a:rPr lang="zh-CN" altLang="en-US" sz="2000" dirty="0">
                <a:latin typeface="Comic Sans MS" panose="030F0702030302020204" pitchFamily="2" charset="0"/>
                <a:ea typeface="微软雅黑" panose="020B0503020204020204" pitchFamily="34" charset="-122"/>
              </a:rPr>
              <a:t>； </a:t>
            </a:r>
            <a:r>
              <a:rPr lang="en-US" altLang="x-none" sz="2000" dirty="0">
                <a:latin typeface="Comic Sans MS" panose="030F0702030302020204" pitchFamily="2" charset="0"/>
                <a:ea typeface="微软雅黑" panose="020B0503020204020204" pitchFamily="34" charset="-122"/>
              </a:rPr>
              <a:t>float  s=0.0</a:t>
            </a:r>
            <a:r>
              <a:rPr lang="zh-CN" altLang="en-US" sz="2000" dirty="0">
                <a:latin typeface="Comic Sans MS" panose="030F0702030302020204" pitchFamily="2" charset="0"/>
                <a:ea typeface="微软雅黑" panose="020B0503020204020204" pitchFamily="34" charset="-122"/>
              </a:rPr>
              <a:t>，</a:t>
            </a:r>
            <a:r>
              <a:rPr lang="en-US" altLang="x-none" sz="2000" dirty="0">
                <a:latin typeface="Comic Sans MS" panose="030F0702030302020204" pitchFamily="2" charset="0"/>
                <a:ea typeface="微软雅黑" panose="020B0503020204020204" pitchFamily="34" charset="-122"/>
              </a:rPr>
              <a:t>ave</a:t>
            </a:r>
            <a:r>
              <a:rPr lang="zh-CN" altLang="en-US" sz="2000" dirty="0">
                <a:latin typeface="Comic Sans MS" panose="030F0702030302020204" pitchFamily="2" charset="0"/>
                <a:ea typeface="微软雅黑" panose="020B0503020204020204" pitchFamily="34" charset="-122"/>
              </a:rPr>
              <a:t>；</a:t>
            </a:r>
          </a:p>
          <a:p>
            <a:pPr eaLnBrk="0" hangingPunct="0">
              <a:lnSpc>
                <a:spcPct val="115000"/>
              </a:lnSpc>
            </a:pPr>
            <a:r>
              <a:rPr lang="zh-CN" altLang="en-US" sz="2000" dirty="0">
                <a:latin typeface="Comic Sans MS" panose="030F0702030302020204" pitchFamily="2" charset="0"/>
                <a:ea typeface="微软雅黑" panose="020B0503020204020204" pitchFamily="34" charset="-122"/>
              </a:rPr>
              <a:t>       </a:t>
            </a:r>
            <a:r>
              <a:rPr lang="en-US" altLang="x-none" sz="2000" dirty="0">
                <a:latin typeface="Comic Sans MS" panose="030F0702030302020204" pitchFamily="2" charset="0"/>
                <a:ea typeface="微软雅黑" panose="020B0503020204020204" pitchFamily="34" charset="-122"/>
              </a:rPr>
              <a:t>for </a:t>
            </a:r>
            <a:r>
              <a:rPr lang="zh-CN" altLang="en-US" sz="2000" dirty="0">
                <a:latin typeface="Comic Sans MS" panose="030F0702030302020204" pitchFamily="2" charset="0"/>
                <a:ea typeface="微软雅黑" panose="020B0503020204020204" pitchFamily="34" charset="-122"/>
              </a:rPr>
              <a:t>（</a:t>
            </a:r>
            <a:r>
              <a:rPr lang="en-US" altLang="x-none" sz="2000" dirty="0">
                <a:latin typeface="Comic Sans MS" panose="030F0702030302020204" pitchFamily="2" charset="0"/>
                <a:ea typeface="微软雅黑" panose="020B0503020204020204" pitchFamily="34" charset="-122"/>
              </a:rPr>
              <a:t>i=0</a:t>
            </a:r>
            <a:r>
              <a:rPr lang="zh-CN" altLang="en-US" sz="2000" dirty="0">
                <a:latin typeface="Comic Sans MS" panose="030F0702030302020204" pitchFamily="2" charset="0"/>
                <a:ea typeface="微软雅黑" panose="020B0503020204020204" pitchFamily="34" charset="-122"/>
              </a:rPr>
              <a:t>；</a:t>
            </a:r>
            <a:r>
              <a:rPr lang="en-US" altLang="x-none" sz="2000" dirty="0" err="1">
                <a:latin typeface="Comic Sans MS" panose="030F0702030302020204" pitchFamily="2" charset="0"/>
                <a:ea typeface="微软雅黑" panose="020B0503020204020204" pitchFamily="34" charset="-122"/>
              </a:rPr>
              <a:t>i</a:t>
            </a:r>
            <a:r>
              <a:rPr lang="en-US" altLang="x-none" sz="2000" dirty="0">
                <a:latin typeface="Comic Sans MS" panose="030F0702030302020204" pitchFamily="2" charset="0"/>
                <a:ea typeface="微软雅黑" panose="020B0503020204020204" pitchFamily="34" charset="-122"/>
              </a:rPr>
              <a:t>&lt;n</a:t>
            </a:r>
            <a:r>
              <a:rPr lang="zh-CN" altLang="en-US" sz="2000" dirty="0">
                <a:latin typeface="Comic Sans MS" panose="030F0702030302020204" pitchFamily="2" charset="0"/>
                <a:ea typeface="微软雅黑" panose="020B0503020204020204" pitchFamily="34" charset="-122"/>
              </a:rPr>
              <a:t>；</a:t>
            </a:r>
            <a:r>
              <a:rPr lang="en-US" altLang="x-none" sz="2000" dirty="0">
                <a:latin typeface="Comic Sans MS" panose="030F0702030302020204" pitchFamily="2" charset="0"/>
                <a:ea typeface="微软雅黑" panose="020B0503020204020204" pitchFamily="34" charset="-122"/>
              </a:rPr>
              <a:t>i++</a:t>
            </a:r>
            <a:r>
              <a:rPr lang="zh-CN" altLang="en-US" sz="2000" dirty="0">
                <a:latin typeface="Comic Sans MS" panose="030F0702030302020204" pitchFamily="2" charset="0"/>
                <a:ea typeface="微软雅黑" panose="020B0503020204020204" pitchFamily="34" charset="-122"/>
              </a:rPr>
              <a:t>）</a:t>
            </a:r>
          </a:p>
          <a:p>
            <a:pPr eaLnBrk="0" hangingPunct="0">
              <a:lnSpc>
                <a:spcPct val="115000"/>
              </a:lnSpc>
            </a:pPr>
            <a:r>
              <a:rPr lang="zh-CN" altLang="en-US" sz="2000" dirty="0">
                <a:latin typeface="Comic Sans MS" panose="030F0702030302020204" pitchFamily="2" charset="0"/>
                <a:ea typeface="微软雅黑" panose="020B0503020204020204" pitchFamily="34" charset="-122"/>
              </a:rPr>
              <a:t>                </a:t>
            </a:r>
            <a:r>
              <a:rPr lang="en-US" altLang="x-none" sz="2000" dirty="0">
                <a:latin typeface="Comic Sans MS" panose="030F0702030302020204" pitchFamily="2" charset="0"/>
                <a:ea typeface="微软雅黑" panose="020B0503020204020204" pitchFamily="34" charset="-122"/>
              </a:rPr>
              <a:t>s+=b[i] </a:t>
            </a:r>
            <a:r>
              <a:rPr lang="zh-CN" altLang="en-US" sz="2000" dirty="0">
                <a:latin typeface="Comic Sans MS" panose="030F0702030302020204" pitchFamily="2" charset="0"/>
                <a:ea typeface="微软雅黑" panose="020B0503020204020204" pitchFamily="34" charset="-122"/>
              </a:rPr>
              <a:t>；</a:t>
            </a:r>
          </a:p>
          <a:p>
            <a:pPr eaLnBrk="0" hangingPunct="0">
              <a:lnSpc>
                <a:spcPct val="115000"/>
              </a:lnSpc>
            </a:pPr>
            <a:r>
              <a:rPr lang="zh-CN" altLang="en-US" sz="2000" dirty="0">
                <a:latin typeface="Comic Sans MS" panose="030F0702030302020204" pitchFamily="2" charset="0"/>
                <a:ea typeface="微软雅黑" panose="020B0503020204020204" pitchFamily="34" charset="-122"/>
              </a:rPr>
              <a:t>       </a:t>
            </a:r>
            <a:r>
              <a:rPr lang="en-US" altLang="x-none" sz="2000" dirty="0">
                <a:latin typeface="Comic Sans MS" panose="030F0702030302020204" pitchFamily="2" charset="0"/>
                <a:ea typeface="微软雅黑" panose="020B0503020204020204" pitchFamily="34" charset="-122"/>
              </a:rPr>
              <a:t>ave=s/n</a:t>
            </a:r>
            <a:r>
              <a:rPr lang="zh-CN" altLang="en-US" sz="2000" dirty="0">
                <a:latin typeface="Comic Sans MS" panose="030F0702030302020204" pitchFamily="2" charset="0"/>
                <a:ea typeface="微软雅黑" panose="020B0503020204020204" pitchFamily="34" charset="-122"/>
              </a:rPr>
              <a:t>；</a:t>
            </a:r>
          </a:p>
          <a:p>
            <a:pPr eaLnBrk="0" hangingPunct="0">
              <a:lnSpc>
                <a:spcPct val="115000"/>
              </a:lnSpc>
            </a:pPr>
            <a:r>
              <a:rPr lang="zh-CN" altLang="en-US" sz="2000" dirty="0">
                <a:latin typeface="Comic Sans MS" panose="030F0702030302020204" pitchFamily="2" charset="0"/>
                <a:ea typeface="微软雅黑" panose="020B0503020204020204" pitchFamily="34" charset="-122"/>
              </a:rPr>
              <a:t>       </a:t>
            </a:r>
            <a:r>
              <a:rPr lang="en-US" altLang="x-none" sz="2000" dirty="0">
                <a:latin typeface="Comic Sans MS" panose="030F0702030302020204" pitchFamily="2" charset="0"/>
                <a:ea typeface="微软雅黑" panose="020B0503020204020204" pitchFamily="34" charset="-122"/>
              </a:rPr>
              <a:t>return</a:t>
            </a:r>
            <a:r>
              <a:rPr lang="zh-CN" altLang="en-US" sz="2000" dirty="0">
                <a:latin typeface="Comic Sans MS" panose="030F0702030302020204" pitchFamily="2" charset="0"/>
                <a:ea typeface="微软雅黑" panose="020B0503020204020204" pitchFamily="34" charset="-122"/>
              </a:rPr>
              <a:t>（</a:t>
            </a:r>
            <a:r>
              <a:rPr lang="en-US" altLang="x-none" sz="2000" dirty="0">
                <a:latin typeface="Comic Sans MS" panose="030F0702030302020204" pitchFamily="2" charset="0"/>
                <a:ea typeface="微软雅黑" panose="020B0503020204020204" pitchFamily="34" charset="-122"/>
              </a:rPr>
              <a:t>ave</a:t>
            </a:r>
            <a:r>
              <a:rPr lang="zh-CN" altLang="en-US" sz="2000" dirty="0">
                <a:latin typeface="Comic Sans MS" panose="030F0702030302020204" pitchFamily="2" charset="0"/>
                <a:ea typeface="微软雅黑" panose="020B0503020204020204" pitchFamily="34" charset="-122"/>
              </a:rPr>
              <a:t>）；  </a:t>
            </a:r>
          </a:p>
          <a:p>
            <a:pPr eaLnBrk="0" hangingPunct="0">
              <a:lnSpc>
                <a:spcPct val="115000"/>
              </a:lnSpc>
            </a:pPr>
            <a:r>
              <a:rPr lang="zh-CN" altLang="en-US" sz="2000" dirty="0">
                <a:latin typeface="Comic Sans MS" panose="030F0702030302020204" pitchFamily="2" charset="0"/>
                <a:ea typeface="微软雅黑" panose="020B0503020204020204" pitchFamily="34" charset="-122"/>
              </a:rPr>
              <a:t>      ｝                 </a:t>
            </a:r>
            <a:endParaRPr lang="en-US" altLang="x-none" sz="2000" dirty="0">
              <a:latin typeface="Comic Sans MS" panose="030F0702030302020204" pitchFamily="2" charset="0"/>
              <a:ea typeface="微软雅黑" panose="020B0503020204020204" pitchFamily="34" charset="-122"/>
            </a:endParaRPr>
          </a:p>
        </p:txBody>
      </p:sp>
      <p:sp>
        <p:nvSpPr>
          <p:cNvPr id="3" name="标题 2"/>
          <p:cNvSpPr>
            <a:spLocks noGrp="1"/>
          </p:cNvSpPr>
          <p:nvPr>
            <p:ph type="title"/>
          </p:nvPr>
        </p:nvSpPr>
        <p:spPr>
          <a:xfrm>
            <a:off x="685800" y="-27384"/>
            <a:ext cx="8153400" cy="990600"/>
          </a:xfrm>
        </p:spPr>
        <p:txBody>
          <a:bodyPr>
            <a:normAutofit/>
          </a:bodyPr>
          <a:lstStyle/>
          <a:p>
            <a:r>
              <a:rPr lang="en-US" altLang="zh-CN" sz="4000" dirty="0">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cs typeface="+mj-cs"/>
                <a:sym typeface="+mn-ea"/>
              </a:rPr>
              <a:t>7.4</a:t>
            </a:r>
            <a:r>
              <a:rPr lang="zh-CN" altLang="en-US" sz="4000" dirty="0">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cs typeface="+mj-cs"/>
                <a:sym typeface="+mn-ea"/>
              </a:rPr>
              <a:t> 参数传递</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2772"/>
                                        </p:tgtEl>
                                        <p:attrNameLst>
                                          <p:attrName>style.visibility</p:attrName>
                                        </p:attrNameLst>
                                      </p:cBhvr>
                                      <p:to>
                                        <p:strVal val="visible"/>
                                      </p:to>
                                    </p:set>
                                    <p:animEffect transition="in" filter="blinds(horizontal)">
                                      <p:cBhvr>
                                        <p:cTn id="7" dur="500"/>
                                        <p:tgtEl>
                                          <p:spTgt spid="327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2" grpId="0" bldLvl="0" animBg="1"/>
    </p:bldLst>
  </p:timing>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409" name="文本占位符 34817"/>
          <p:cNvSpPr>
            <a:spLocks noGrp="1"/>
          </p:cNvSpPr>
          <p:nvPr>
            <p:ph idx="1"/>
          </p:nvPr>
        </p:nvSpPr>
        <p:spPr>
          <a:xfrm>
            <a:off x="398463" y="1558290"/>
            <a:ext cx="7918450" cy="4752975"/>
          </a:xfrm>
        </p:spPr>
        <p:txBody>
          <a:bodyPr anchor="t"/>
          <a:lstStyle/>
          <a:p>
            <a:r>
              <a:rPr lang="zh-CN" altLang="en-US" dirty="0"/>
              <a:t>数组名作函数参数 </a:t>
            </a:r>
          </a:p>
          <a:p>
            <a:pPr lvl="1"/>
            <a:r>
              <a:rPr lang="zh-CN" altLang="en-US" dirty="0"/>
              <a:t>例</a:t>
            </a:r>
            <a:r>
              <a:rPr lang="en-US" altLang="zh-CN" dirty="0"/>
              <a:t>17</a:t>
            </a:r>
            <a:r>
              <a:rPr lang="zh-CN" altLang="en-US" dirty="0"/>
              <a:t>：编写计算平均值的函数，在主调函数中分别计算两个浮点数数组元素的平均值并输出</a:t>
            </a:r>
          </a:p>
          <a:p>
            <a:pPr lvl="2"/>
            <a:endParaRPr lang="en-US" altLang="x-none" dirty="0"/>
          </a:p>
        </p:txBody>
      </p:sp>
      <p:sp>
        <p:nvSpPr>
          <p:cNvPr id="34820" name="文本框 34819"/>
          <p:cNvSpPr txBox="1"/>
          <p:nvPr/>
        </p:nvSpPr>
        <p:spPr>
          <a:xfrm>
            <a:off x="527368" y="2130743"/>
            <a:ext cx="4253087" cy="2937535"/>
          </a:xfrm>
          <a:prstGeom prst="rect">
            <a:avLst/>
          </a:prstGeom>
          <a:solidFill>
            <a:schemeClr val="bg1"/>
          </a:solidFill>
          <a:ln w="9525" cap="flat" cmpd="sng">
            <a:solidFill>
              <a:schemeClr val="tx1"/>
            </a:solidFill>
            <a:prstDash val="solid"/>
            <a:miter/>
            <a:headEnd type="none" w="med" len="med"/>
            <a:tailEnd type="none" w="med" len="med"/>
          </a:ln>
          <a:effectLst>
            <a:outerShdw dist="107763" dir="2699999" algn="ctr" rotWithShape="0">
              <a:srgbClr val="000000">
                <a:alpha val="79999"/>
              </a:srgbClr>
            </a:outerShdw>
          </a:effectLst>
        </p:spPr>
        <p:txBody>
          <a:bodyPr wrap="none" anchor="t">
            <a:spAutoFit/>
          </a:bodyPr>
          <a:lstStyle/>
          <a:p>
            <a:pPr eaLnBrk="0" hangingPunct="0">
              <a:lnSpc>
                <a:spcPct val="115000"/>
              </a:lnSpc>
            </a:pPr>
            <a:r>
              <a:rPr lang="en-US" altLang="x-none" dirty="0">
                <a:latin typeface="Comic Sans MS" panose="030F0702030302020204" pitchFamily="2" charset="0"/>
                <a:ea typeface="微软雅黑" panose="020B0503020204020204" pitchFamily="34" charset="-122"/>
              </a:rPr>
              <a:t>float average</a:t>
            </a:r>
            <a:r>
              <a:rPr lang="zh-CN" altLang="en-US" dirty="0">
                <a:latin typeface="Comic Sans MS" panose="030F0702030302020204" pitchFamily="2" charset="0"/>
                <a:ea typeface="微软雅黑" panose="020B0503020204020204" pitchFamily="34" charset="-122"/>
              </a:rPr>
              <a:t>（</a:t>
            </a:r>
            <a:r>
              <a:rPr lang="en-US" altLang="x-none" dirty="0">
                <a:latin typeface="Comic Sans MS" panose="030F0702030302020204" pitchFamily="2" charset="0"/>
                <a:ea typeface="微软雅黑" panose="020B0503020204020204" pitchFamily="34" charset="-122"/>
              </a:rPr>
              <a:t>float </a:t>
            </a:r>
            <a:r>
              <a:rPr lang="en-US" altLang="x-none" dirty="0" err="1">
                <a:latin typeface="Comic Sans MS" panose="030F0702030302020204" pitchFamily="2" charset="0"/>
                <a:ea typeface="微软雅黑" panose="020B0503020204020204" pitchFamily="34" charset="-122"/>
              </a:rPr>
              <a:t>arrary</a:t>
            </a:r>
            <a:r>
              <a:rPr lang="en-US" altLang="x-none" dirty="0">
                <a:latin typeface="Comic Sans MS" panose="030F0702030302020204" pitchFamily="2" charset="0"/>
                <a:ea typeface="微软雅黑" panose="020B0503020204020204" pitchFamily="34" charset="-122"/>
              </a:rPr>
              <a:t>[]</a:t>
            </a:r>
            <a:r>
              <a:rPr lang="zh-CN" altLang="en-US" dirty="0">
                <a:latin typeface="Comic Sans MS" panose="030F0702030302020204" pitchFamily="2" charset="0"/>
                <a:ea typeface="微软雅黑" panose="020B0503020204020204" pitchFamily="34" charset="-122"/>
              </a:rPr>
              <a:t>，</a:t>
            </a:r>
            <a:r>
              <a:rPr lang="en-US" altLang="x-none" dirty="0">
                <a:latin typeface="Comic Sans MS" panose="030F0702030302020204" pitchFamily="2" charset="0"/>
                <a:ea typeface="微软雅黑" panose="020B0503020204020204" pitchFamily="34" charset="-122"/>
              </a:rPr>
              <a:t>int n</a:t>
            </a:r>
            <a:r>
              <a:rPr lang="zh-CN" altLang="en-US" dirty="0">
                <a:latin typeface="Comic Sans MS" panose="030F0702030302020204" pitchFamily="2" charset="0"/>
                <a:ea typeface="微软雅黑" panose="020B0503020204020204" pitchFamily="34" charset="-122"/>
              </a:rPr>
              <a:t>）</a:t>
            </a:r>
          </a:p>
          <a:p>
            <a:pPr eaLnBrk="0" hangingPunct="0">
              <a:lnSpc>
                <a:spcPct val="115000"/>
              </a:lnSpc>
            </a:pPr>
            <a:r>
              <a:rPr lang="zh-CN" altLang="en-US" dirty="0">
                <a:latin typeface="Comic Sans MS" panose="030F0702030302020204" pitchFamily="2" charset="0"/>
                <a:ea typeface="微软雅黑" panose="020B0503020204020204" pitchFamily="34" charset="-122"/>
              </a:rPr>
              <a:t> {</a:t>
            </a:r>
          </a:p>
          <a:p>
            <a:pPr eaLnBrk="0" hangingPunct="0">
              <a:lnSpc>
                <a:spcPct val="115000"/>
              </a:lnSpc>
            </a:pPr>
            <a:r>
              <a:rPr lang="zh-CN" altLang="en-US" dirty="0">
                <a:latin typeface="Comic Sans MS" panose="030F0702030302020204" pitchFamily="2" charset="0"/>
                <a:ea typeface="微软雅黑" panose="020B0503020204020204" pitchFamily="34" charset="-122"/>
              </a:rPr>
              <a:t>      </a:t>
            </a:r>
            <a:r>
              <a:rPr lang="en-US" altLang="x-none" dirty="0">
                <a:latin typeface="Comic Sans MS" panose="030F0702030302020204" pitchFamily="2" charset="0"/>
                <a:ea typeface="微软雅黑" panose="020B0503020204020204" pitchFamily="34" charset="-122"/>
              </a:rPr>
              <a:t>int i</a:t>
            </a:r>
            <a:r>
              <a:rPr lang="zh-CN" altLang="en-US" dirty="0">
                <a:latin typeface="Comic Sans MS" panose="030F0702030302020204" pitchFamily="2" charset="0"/>
                <a:ea typeface="微软雅黑" panose="020B0503020204020204" pitchFamily="34" charset="-122"/>
              </a:rPr>
              <a:t>；</a:t>
            </a:r>
          </a:p>
          <a:p>
            <a:pPr eaLnBrk="0" hangingPunct="0">
              <a:lnSpc>
                <a:spcPct val="115000"/>
              </a:lnSpc>
            </a:pPr>
            <a:r>
              <a:rPr lang="zh-CN" altLang="en-US" dirty="0">
                <a:latin typeface="Comic Sans MS" panose="030F0702030302020204" pitchFamily="2" charset="0"/>
                <a:ea typeface="微软雅黑" panose="020B0503020204020204" pitchFamily="34" charset="-122"/>
              </a:rPr>
              <a:t>      </a:t>
            </a:r>
            <a:r>
              <a:rPr lang="en-US" altLang="x-none" dirty="0">
                <a:latin typeface="Comic Sans MS" panose="030F0702030302020204" pitchFamily="2" charset="0"/>
                <a:ea typeface="微软雅黑" panose="020B0503020204020204" pitchFamily="34" charset="-122"/>
              </a:rPr>
              <a:t>float aver</a:t>
            </a:r>
            <a:r>
              <a:rPr lang="zh-CN" altLang="en-US" dirty="0">
                <a:latin typeface="Comic Sans MS" panose="030F0702030302020204" pitchFamily="2" charset="0"/>
                <a:ea typeface="微软雅黑" panose="020B0503020204020204" pitchFamily="34" charset="-122"/>
              </a:rPr>
              <a:t>，</a:t>
            </a:r>
            <a:r>
              <a:rPr lang="en-US" altLang="x-none" dirty="0">
                <a:latin typeface="Comic Sans MS" panose="030F0702030302020204" pitchFamily="2" charset="0"/>
                <a:ea typeface="微软雅黑" panose="020B0503020204020204" pitchFamily="34" charset="-122"/>
              </a:rPr>
              <a:t>sum=0.0</a:t>
            </a:r>
            <a:r>
              <a:rPr lang="zh-CN" altLang="en-US" dirty="0">
                <a:latin typeface="Comic Sans MS" panose="030F0702030302020204" pitchFamily="2" charset="0"/>
                <a:ea typeface="微软雅黑" panose="020B0503020204020204" pitchFamily="34" charset="-122"/>
              </a:rPr>
              <a:t>；</a:t>
            </a:r>
          </a:p>
          <a:p>
            <a:pPr eaLnBrk="0" hangingPunct="0">
              <a:lnSpc>
                <a:spcPct val="115000"/>
              </a:lnSpc>
            </a:pPr>
            <a:r>
              <a:rPr lang="zh-CN" altLang="en-US" dirty="0">
                <a:latin typeface="Comic Sans MS" panose="030F0702030302020204" pitchFamily="2" charset="0"/>
                <a:ea typeface="微软雅黑" panose="020B0503020204020204" pitchFamily="34" charset="-122"/>
              </a:rPr>
              <a:t>      </a:t>
            </a:r>
            <a:r>
              <a:rPr lang="en-US" altLang="x-none" dirty="0">
                <a:latin typeface="Comic Sans MS" panose="030F0702030302020204" pitchFamily="2" charset="0"/>
                <a:ea typeface="微软雅黑" panose="020B0503020204020204" pitchFamily="34" charset="-122"/>
              </a:rPr>
              <a:t>for </a:t>
            </a:r>
            <a:r>
              <a:rPr lang="zh-CN" altLang="en-US" dirty="0">
                <a:latin typeface="Comic Sans MS" panose="030F0702030302020204" pitchFamily="2" charset="0"/>
                <a:ea typeface="微软雅黑" panose="020B0503020204020204" pitchFamily="34" charset="-122"/>
              </a:rPr>
              <a:t>（</a:t>
            </a:r>
            <a:r>
              <a:rPr lang="en-US" altLang="x-none" dirty="0">
                <a:latin typeface="Comic Sans MS" panose="030F0702030302020204" pitchFamily="2" charset="0"/>
                <a:ea typeface="微软雅黑" panose="020B0503020204020204" pitchFamily="34" charset="-122"/>
              </a:rPr>
              <a:t>i=0</a:t>
            </a:r>
            <a:r>
              <a:rPr lang="zh-CN" altLang="en-US" dirty="0">
                <a:latin typeface="Comic Sans MS" panose="030F0702030302020204" pitchFamily="2" charset="0"/>
                <a:ea typeface="微软雅黑" panose="020B0503020204020204" pitchFamily="34" charset="-122"/>
              </a:rPr>
              <a:t>；</a:t>
            </a:r>
            <a:r>
              <a:rPr lang="en-US" altLang="x-none" dirty="0">
                <a:latin typeface="Comic Sans MS" panose="030F0702030302020204" pitchFamily="2" charset="0"/>
                <a:ea typeface="微软雅黑" panose="020B0503020204020204" pitchFamily="34" charset="-122"/>
              </a:rPr>
              <a:t>i&lt;n</a:t>
            </a:r>
            <a:r>
              <a:rPr lang="zh-CN" altLang="en-US" dirty="0">
                <a:latin typeface="Comic Sans MS" panose="030F0702030302020204" pitchFamily="2" charset="0"/>
                <a:ea typeface="微软雅黑" panose="020B0503020204020204" pitchFamily="34" charset="-122"/>
              </a:rPr>
              <a:t>；</a:t>
            </a:r>
            <a:r>
              <a:rPr lang="en-US" altLang="x-none" dirty="0">
                <a:latin typeface="Comic Sans MS" panose="030F0702030302020204" pitchFamily="2" charset="0"/>
                <a:ea typeface="微软雅黑" panose="020B0503020204020204" pitchFamily="34" charset="-122"/>
              </a:rPr>
              <a:t>i++</a:t>
            </a:r>
            <a:r>
              <a:rPr lang="zh-CN" altLang="en-US" dirty="0">
                <a:latin typeface="Comic Sans MS" panose="030F0702030302020204" pitchFamily="2" charset="0"/>
                <a:ea typeface="微软雅黑" panose="020B0503020204020204" pitchFamily="34" charset="-122"/>
              </a:rPr>
              <a:t>）</a:t>
            </a:r>
          </a:p>
          <a:p>
            <a:pPr eaLnBrk="0" hangingPunct="0">
              <a:lnSpc>
                <a:spcPct val="115000"/>
              </a:lnSpc>
            </a:pPr>
            <a:r>
              <a:rPr lang="zh-CN" altLang="en-US" dirty="0">
                <a:latin typeface="Comic Sans MS" panose="030F0702030302020204" pitchFamily="2" charset="0"/>
                <a:ea typeface="微软雅黑" panose="020B0503020204020204" pitchFamily="34" charset="-122"/>
              </a:rPr>
              <a:t>             </a:t>
            </a:r>
            <a:r>
              <a:rPr lang="en-US" altLang="x-none" dirty="0">
                <a:latin typeface="Comic Sans MS" panose="030F0702030302020204" pitchFamily="2" charset="0"/>
                <a:ea typeface="微软雅黑" panose="020B0503020204020204" pitchFamily="34" charset="-122"/>
              </a:rPr>
              <a:t>sum+=arrary[i] </a:t>
            </a:r>
            <a:r>
              <a:rPr lang="zh-CN" altLang="en-US" dirty="0">
                <a:latin typeface="Comic Sans MS" panose="030F0702030302020204" pitchFamily="2" charset="0"/>
                <a:ea typeface="微软雅黑" panose="020B0503020204020204" pitchFamily="34" charset="-122"/>
              </a:rPr>
              <a:t>；</a:t>
            </a:r>
          </a:p>
          <a:p>
            <a:pPr eaLnBrk="0" hangingPunct="0">
              <a:lnSpc>
                <a:spcPct val="115000"/>
              </a:lnSpc>
            </a:pPr>
            <a:r>
              <a:rPr lang="zh-CN" altLang="en-US" dirty="0">
                <a:latin typeface="Comic Sans MS" panose="030F0702030302020204" pitchFamily="2" charset="0"/>
                <a:ea typeface="微软雅黑" panose="020B0503020204020204" pitchFamily="34" charset="-122"/>
              </a:rPr>
              <a:t>      </a:t>
            </a:r>
            <a:r>
              <a:rPr lang="en-US" altLang="x-none" dirty="0">
                <a:latin typeface="Comic Sans MS" panose="030F0702030302020204" pitchFamily="2" charset="0"/>
                <a:ea typeface="微软雅黑" panose="020B0503020204020204" pitchFamily="34" charset="-122"/>
              </a:rPr>
              <a:t>aver=sum/n</a:t>
            </a:r>
            <a:r>
              <a:rPr lang="zh-CN" altLang="en-US" dirty="0">
                <a:latin typeface="Comic Sans MS" panose="030F0702030302020204" pitchFamily="2" charset="0"/>
                <a:ea typeface="微软雅黑" panose="020B0503020204020204" pitchFamily="34" charset="-122"/>
              </a:rPr>
              <a:t>；</a:t>
            </a:r>
          </a:p>
          <a:p>
            <a:pPr eaLnBrk="0" hangingPunct="0">
              <a:lnSpc>
                <a:spcPct val="115000"/>
              </a:lnSpc>
            </a:pPr>
            <a:r>
              <a:rPr lang="zh-CN" altLang="en-US" dirty="0">
                <a:latin typeface="Comic Sans MS" panose="030F0702030302020204" pitchFamily="2" charset="0"/>
                <a:ea typeface="微软雅黑" panose="020B0503020204020204" pitchFamily="34" charset="-122"/>
              </a:rPr>
              <a:t>      </a:t>
            </a:r>
            <a:r>
              <a:rPr lang="en-US" altLang="x-none" dirty="0">
                <a:latin typeface="Comic Sans MS" panose="030F0702030302020204" pitchFamily="2" charset="0"/>
                <a:ea typeface="微软雅黑" panose="020B0503020204020204" pitchFamily="34" charset="-122"/>
              </a:rPr>
              <a:t>return</a:t>
            </a:r>
            <a:r>
              <a:rPr lang="zh-CN" altLang="en-US" dirty="0">
                <a:latin typeface="Comic Sans MS" panose="030F0702030302020204" pitchFamily="2" charset="0"/>
                <a:ea typeface="微软雅黑" panose="020B0503020204020204" pitchFamily="34" charset="-122"/>
              </a:rPr>
              <a:t>（</a:t>
            </a:r>
            <a:r>
              <a:rPr lang="en-US" altLang="x-none" dirty="0">
                <a:latin typeface="Comic Sans MS" panose="030F0702030302020204" pitchFamily="2" charset="0"/>
                <a:ea typeface="微软雅黑" panose="020B0503020204020204" pitchFamily="34" charset="-122"/>
              </a:rPr>
              <a:t>aver</a:t>
            </a:r>
            <a:r>
              <a:rPr lang="zh-CN" altLang="en-US" dirty="0">
                <a:latin typeface="Comic Sans MS" panose="030F0702030302020204" pitchFamily="2" charset="0"/>
                <a:ea typeface="微软雅黑" panose="020B0503020204020204" pitchFamily="34" charset="-122"/>
              </a:rPr>
              <a:t>）；</a:t>
            </a:r>
          </a:p>
          <a:p>
            <a:pPr eaLnBrk="0" hangingPunct="0">
              <a:lnSpc>
                <a:spcPct val="115000"/>
              </a:lnSpc>
            </a:pPr>
            <a:r>
              <a:rPr lang="zh-CN" altLang="en-US" dirty="0">
                <a:latin typeface="Comic Sans MS" panose="030F0702030302020204" pitchFamily="2" charset="0"/>
                <a:ea typeface="微软雅黑" panose="020B0503020204020204" pitchFamily="34" charset="-122"/>
              </a:rPr>
              <a:t>       }</a:t>
            </a:r>
          </a:p>
        </p:txBody>
      </p:sp>
      <p:sp>
        <p:nvSpPr>
          <p:cNvPr id="34821" name="矩形 34820"/>
          <p:cNvSpPr/>
          <p:nvPr/>
        </p:nvSpPr>
        <p:spPr>
          <a:xfrm>
            <a:off x="2770418" y="3031500"/>
            <a:ext cx="6050054" cy="3277820"/>
          </a:xfrm>
          <a:prstGeom prst="rect">
            <a:avLst/>
          </a:prstGeom>
          <a:solidFill>
            <a:schemeClr val="bg1"/>
          </a:solidFill>
          <a:ln w="9525" cap="flat" cmpd="sng">
            <a:solidFill>
              <a:schemeClr val="tx1"/>
            </a:solidFill>
            <a:prstDash val="solid"/>
            <a:miter/>
            <a:headEnd type="none" w="med" len="med"/>
            <a:tailEnd type="none" w="med" len="med"/>
          </a:ln>
          <a:effectLst>
            <a:outerShdw dist="107763" dir="2699999" algn="ctr" rotWithShape="0">
              <a:srgbClr val="000000">
                <a:alpha val="79999"/>
              </a:srgbClr>
            </a:outerShdw>
          </a:effectLst>
        </p:spPr>
        <p:txBody>
          <a:bodyPr wrap="none" anchor="t">
            <a:spAutoFit/>
          </a:bodyPr>
          <a:lstStyle/>
          <a:p>
            <a:pPr eaLnBrk="0" hangingPunct="0">
              <a:lnSpc>
                <a:spcPct val="115000"/>
              </a:lnSpc>
            </a:pPr>
            <a:r>
              <a:rPr lang="en-US" altLang="x-none" dirty="0">
                <a:latin typeface="Comic Sans MS" panose="030F0702030302020204" pitchFamily="2" charset="0"/>
                <a:ea typeface="微软雅黑" panose="020B0503020204020204" pitchFamily="34" charset="-122"/>
              </a:rPr>
              <a:t>main</a:t>
            </a:r>
            <a:r>
              <a:rPr lang="zh-CN" altLang="en-US" dirty="0">
                <a:latin typeface="Comic Sans MS" panose="030F0702030302020204" pitchFamily="2" charset="0"/>
                <a:ea typeface="微软雅黑" panose="020B0503020204020204" pitchFamily="34" charset="-122"/>
              </a:rPr>
              <a:t>（）</a:t>
            </a:r>
          </a:p>
          <a:p>
            <a:pPr eaLnBrk="0" hangingPunct="0">
              <a:lnSpc>
                <a:spcPct val="115000"/>
              </a:lnSpc>
            </a:pPr>
            <a:r>
              <a:rPr lang="zh-CN" altLang="en-US" dirty="0">
                <a:latin typeface="Comic Sans MS" panose="030F0702030302020204" pitchFamily="2" charset="0"/>
                <a:ea typeface="微软雅黑" panose="020B0503020204020204" pitchFamily="34" charset="-122"/>
              </a:rPr>
              <a:t>  {  </a:t>
            </a:r>
            <a:r>
              <a:rPr lang="en-US" altLang="x-none" dirty="0">
                <a:latin typeface="Comic Sans MS" panose="030F0702030302020204" pitchFamily="2" charset="0"/>
                <a:ea typeface="微软雅黑" panose="020B0503020204020204" pitchFamily="34" charset="-122"/>
              </a:rPr>
              <a:t>float a[8] </a:t>
            </a:r>
            <a:r>
              <a:rPr lang="zh-CN" altLang="en-US" dirty="0">
                <a:latin typeface="Comic Sans MS" panose="030F0702030302020204" pitchFamily="2" charset="0"/>
                <a:ea typeface="微软雅黑" panose="020B0503020204020204" pitchFamily="34" charset="-122"/>
              </a:rPr>
              <a:t>，</a:t>
            </a:r>
            <a:r>
              <a:rPr lang="en-US" altLang="x-none" dirty="0">
                <a:latin typeface="Comic Sans MS" panose="030F0702030302020204" pitchFamily="2" charset="0"/>
                <a:ea typeface="微软雅黑" panose="020B0503020204020204" pitchFamily="34" charset="-122"/>
              </a:rPr>
              <a:t>b[9] </a:t>
            </a:r>
            <a:r>
              <a:rPr lang="zh-CN" altLang="en-US" dirty="0">
                <a:latin typeface="Comic Sans MS" panose="030F0702030302020204" pitchFamily="2" charset="0"/>
                <a:ea typeface="微软雅黑" panose="020B0503020204020204" pitchFamily="34" charset="-122"/>
              </a:rPr>
              <a:t>；</a:t>
            </a:r>
          </a:p>
          <a:p>
            <a:pPr eaLnBrk="0" hangingPunct="0">
              <a:lnSpc>
                <a:spcPct val="115000"/>
              </a:lnSpc>
            </a:pPr>
            <a:r>
              <a:rPr lang="zh-CN" altLang="en-US" dirty="0">
                <a:latin typeface="Comic Sans MS" panose="030F0702030302020204" pitchFamily="2" charset="0"/>
                <a:ea typeface="微软雅黑" panose="020B0503020204020204" pitchFamily="34" charset="-122"/>
              </a:rPr>
              <a:t>      </a:t>
            </a:r>
            <a:r>
              <a:rPr lang="en-US" altLang="x-none" dirty="0">
                <a:latin typeface="Comic Sans MS" panose="030F0702030302020204" pitchFamily="2" charset="0"/>
                <a:ea typeface="微软雅黑" panose="020B0503020204020204" pitchFamily="34" charset="-122"/>
              </a:rPr>
              <a:t>int   i</a:t>
            </a:r>
            <a:r>
              <a:rPr lang="zh-CN" altLang="en-US" dirty="0">
                <a:latin typeface="Comic Sans MS" panose="030F0702030302020204" pitchFamily="2" charset="0"/>
                <a:ea typeface="微软雅黑" panose="020B0503020204020204" pitchFamily="34" charset="-122"/>
              </a:rPr>
              <a:t>；</a:t>
            </a:r>
          </a:p>
          <a:p>
            <a:pPr eaLnBrk="0" hangingPunct="0">
              <a:lnSpc>
                <a:spcPct val="115000"/>
              </a:lnSpc>
            </a:pPr>
            <a:r>
              <a:rPr lang="zh-CN" altLang="en-US" dirty="0">
                <a:latin typeface="Comic Sans MS" panose="030F0702030302020204" pitchFamily="2" charset="0"/>
                <a:ea typeface="微软雅黑" panose="020B0503020204020204" pitchFamily="34" charset="-122"/>
              </a:rPr>
              <a:t>      </a:t>
            </a:r>
            <a:r>
              <a:rPr lang="en-US" altLang="x-none" dirty="0">
                <a:latin typeface="Comic Sans MS" panose="030F0702030302020204" pitchFamily="2" charset="0"/>
                <a:ea typeface="微软雅黑" panose="020B0503020204020204" pitchFamily="34" charset="-122"/>
              </a:rPr>
              <a:t>for </a:t>
            </a:r>
            <a:r>
              <a:rPr lang="zh-CN" altLang="en-US" dirty="0">
                <a:latin typeface="Comic Sans MS" panose="030F0702030302020204" pitchFamily="2" charset="0"/>
                <a:ea typeface="微软雅黑" panose="020B0503020204020204" pitchFamily="34" charset="-122"/>
              </a:rPr>
              <a:t>（</a:t>
            </a:r>
            <a:r>
              <a:rPr lang="en-US" altLang="x-none" dirty="0">
                <a:latin typeface="Comic Sans MS" panose="030F0702030302020204" pitchFamily="2" charset="0"/>
                <a:ea typeface="微软雅黑" panose="020B0503020204020204" pitchFamily="34" charset="-122"/>
              </a:rPr>
              <a:t>i=0</a:t>
            </a:r>
            <a:r>
              <a:rPr lang="zh-CN" altLang="en-US" dirty="0">
                <a:latin typeface="Comic Sans MS" panose="030F0702030302020204" pitchFamily="2" charset="0"/>
                <a:ea typeface="微软雅黑" panose="020B0503020204020204" pitchFamily="34" charset="-122"/>
              </a:rPr>
              <a:t>；</a:t>
            </a:r>
            <a:r>
              <a:rPr lang="en-US" altLang="x-none" dirty="0">
                <a:latin typeface="Comic Sans MS" panose="030F0702030302020204" pitchFamily="2" charset="0"/>
                <a:ea typeface="微软雅黑" panose="020B0503020204020204" pitchFamily="34" charset="-122"/>
              </a:rPr>
              <a:t>i&lt;</a:t>
            </a:r>
            <a:r>
              <a:rPr lang="zh-CN" altLang="en-US" dirty="0">
                <a:latin typeface="Comic Sans MS" panose="030F0702030302020204" pitchFamily="2" charset="0"/>
                <a:ea typeface="微软雅黑" panose="020B0503020204020204" pitchFamily="34" charset="-122"/>
              </a:rPr>
              <a:t>30；</a:t>
            </a:r>
            <a:r>
              <a:rPr lang="en-US" altLang="x-none" dirty="0">
                <a:latin typeface="Comic Sans MS" panose="030F0702030302020204" pitchFamily="2" charset="0"/>
                <a:ea typeface="微软雅黑" panose="020B0503020204020204" pitchFamily="34" charset="-122"/>
              </a:rPr>
              <a:t>i++</a:t>
            </a:r>
            <a:r>
              <a:rPr lang="zh-CN" altLang="en-US" dirty="0">
                <a:latin typeface="Comic Sans MS" panose="030F0702030302020204" pitchFamily="2" charset="0"/>
                <a:ea typeface="微软雅黑" panose="020B0503020204020204" pitchFamily="34" charset="-122"/>
              </a:rPr>
              <a:t>）</a:t>
            </a:r>
          </a:p>
          <a:p>
            <a:pPr eaLnBrk="0" hangingPunct="0">
              <a:lnSpc>
                <a:spcPct val="115000"/>
              </a:lnSpc>
            </a:pPr>
            <a:r>
              <a:rPr lang="zh-CN" altLang="en-US" dirty="0">
                <a:latin typeface="Comic Sans MS" panose="030F0702030302020204" pitchFamily="2" charset="0"/>
                <a:ea typeface="微软雅黑" panose="020B0503020204020204" pitchFamily="34" charset="-122"/>
              </a:rPr>
              <a:t>            </a:t>
            </a:r>
            <a:r>
              <a:rPr lang="en-US" altLang="x-none" dirty="0">
                <a:latin typeface="Comic Sans MS" panose="030F0702030302020204" pitchFamily="2" charset="0"/>
                <a:ea typeface="微软雅黑" panose="020B0503020204020204" pitchFamily="34" charset="-122"/>
              </a:rPr>
              <a:t>scanf</a:t>
            </a:r>
            <a:r>
              <a:rPr lang="zh-CN" altLang="en-US" dirty="0">
                <a:latin typeface="Comic Sans MS" panose="030F0702030302020204" pitchFamily="2" charset="0"/>
                <a:ea typeface="微软雅黑" panose="020B0503020204020204" pitchFamily="34" charset="-122"/>
              </a:rPr>
              <a:t>（“</a:t>
            </a:r>
            <a:r>
              <a:rPr lang="en-US" altLang="x-none" dirty="0">
                <a:latin typeface="Comic Sans MS" panose="030F0702030302020204" pitchFamily="2" charset="0"/>
                <a:ea typeface="微软雅黑" panose="020B0503020204020204" pitchFamily="34" charset="-122"/>
              </a:rPr>
              <a:t>%f” </a:t>
            </a:r>
            <a:r>
              <a:rPr lang="zh-CN" altLang="en-US" dirty="0">
                <a:latin typeface="Comic Sans MS" panose="030F0702030302020204" pitchFamily="2" charset="0"/>
                <a:ea typeface="微软雅黑" panose="020B0503020204020204" pitchFamily="34" charset="-122"/>
              </a:rPr>
              <a:t>，</a:t>
            </a:r>
            <a:r>
              <a:rPr lang="en-US" altLang="x-none" dirty="0">
                <a:latin typeface="Comic Sans MS" panose="030F0702030302020204" pitchFamily="2" charset="0"/>
                <a:ea typeface="微软雅黑" panose="020B0503020204020204" pitchFamily="34" charset="-122"/>
              </a:rPr>
              <a:t>&amp;a[i]</a:t>
            </a:r>
            <a:r>
              <a:rPr lang="zh-CN" altLang="en-US" dirty="0">
                <a:latin typeface="Comic Sans MS" panose="030F0702030302020204" pitchFamily="2" charset="0"/>
                <a:ea typeface="微软雅黑" panose="020B0503020204020204" pitchFamily="34" charset="-122"/>
              </a:rPr>
              <a:t>）；</a:t>
            </a:r>
          </a:p>
          <a:p>
            <a:pPr eaLnBrk="0" hangingPunct="0">
              <a:lnSpc>
                <a:spcPct val="115000"/>
              </a:lnSpc>
            </a:pPr>
            <a:r>
              <a:rPr lang="zh-CN" altLang="en-US" dirty="0">
                <a:latin typeface="Comic Sans MS" panose="030F0702030302020204" pitchFamily="2" charset="0"/>
                <a:ea typeface="微软雅黑" panose="020B0503020204020204" pitchFamily="34" charset="-122"/>
              </a:rPr>
              <a:t>      </a:t>
            </a:r>
            <a:r>
              <a:rPr lang="en-US" altLang="x-none" dirty="0">
                <a:latin typeface="Comic Sans MS" panose="030F0702030302020204" pitchFamily="2" charset="0"/>
                <a:ea typeface="微软雅黑" panose="020B0503020204020204" pitchFamily="34" charset="-122"/>
              </a:rPr>
              <a:t>for </a:t>
            </a:r>
            <a:r>
              <a:rPr lang="zh-CN" altLang="en-US" dirty="0">
                <a:latin typeface="Comic Sans MS" panose="030F0702030302020204" pitchFamily="2" charset="0"/>
                <a:ea typeface="微软雅黑" panose="020B0503020204020204" pitchFamily="34" charset="-122"/>
              </a:rPr>
              <a:t>（</a:t>
            </a:r>
            <a:r>
              <a:rPr lang="en-US" altLang="x-none" dirty="0">
                <a:latin typeface="Comic Sans MS" panose="030F0702030302020204" pitchFamily="2" charset="0"/>
                <a:ea typeface="微软雅黑" panose="020B0503020204020204" pitchFamily="34" charset="-122"/>
              </a:rPr>
              <a:t>i=0</a:t>
            </a:r>
            <a:r>
              <a:rPr lang="zh-CN" altLang="en-US" dirty="0">
                <a:latin typeface="Comic Sans MS" panose="030F0702030302020204" pitchFamily="2" charset="0"/>
                <a:ea typeface="微软雅黑" panose="020B0503020204020204" pitchFamily="34" charset="-122"/>
              </a:rPr>
              <a:t>；</a:t>
            </a:r>
            <a:r>
              <a:rPr lang="en-US" altLang="x-none" dirty="0">
                <a:latin typeface="Comic Sans MS" panose="030F0702030302020204" pitchFamily="2" charset="0"/>
                <a:ea typeface="微软雅黑" panose="020B0503020204020204" pitchFamily="34" charset="-122"/>
              </a:rPr>
              <a:t>i&lt;</a:t>
            </a:r>
            <a:r>
              <a:rPr lang="zh-CN" altLang="en-US" dirty="0">
                <a:latin typeface="Comic Sans MS" panose="030F0702030302020204" pitchFamily="2" charset="0"/>
                <a:ea typeface="微软雅黑" panose="020B0503020204020204" pitchFamily="34" charset="-122"/>
              </a:rPr>
              <a:t>33；</a:t>
            </a:r>
            <a:r>
              <a:rPr lang="en-US" altLang="x-none" dirty="0">
                <a:latin typeface="Comic Sans MS" panose="030F0702030302020204" pitchFamily="2" charset="0"/>
                <a:ea typeface="微软雅黑" panose="020B0503020204020204" pitchFamily="34" charset="-122"/>
              </a:rPr>
              <a:t>i++</a:t>
            </a:r>
            <a:r>
              <a:rPr lang="zh-CN" altLang="en-US" dirty="0">
                <a:latin typeface="Comic Sans MS" panose="030F0702030302020204" pitchFamily="2" charset="0"/>
                <a:ea typeface="微软雅黑" panose="020B0503020204020204" pitchFamily="34" charset="-122"/>
              </a:rPr>
              <a:t>）</a:t>
            </a:r>
          </a:p>
          <a:p>
            <a:pPr eaLnBrk="0" hangingPunct="0">
              <a:lnSpc>
                <a:spcPct val="115000"/>
              </a:lnSpc>
            </a:pPr>
            <a:r>
              <a:rPr lang="zh-CN" altLang="en-US" dirty="0">
                <a:latin typeface="Comic Sans MS" panose="030F0702030302020204" pitchFamily="2" charset="0"/>
                <a:ea typeface="微软雅黑" panose="020B0503020204020204" pitchFamily="34" charset="-122"/>
              </a:rPr>
              <a:t>            </a:t>
            </a:r>
            <a:r>
              <a:rPr lang="en-US" altLang="x-none" dirty="0">
                <a:latin typeface="Comic Sans MS" panose="030F0702030302020204" pitchFamily="2" charset="0"/>
                <a:ea typeface="微软雅黑" panose="020B0503020204020204" pitchFamily="34" charset="-122"/>
              </a:rPr>
              <a:t>scanf</a:t>
            </a:r>
            <a:r>
              <a:rPr lang="zh-CN" altLang="en-US" dirty="0">
                <a:latin typeface="Comic Sans MS" panose="030F0702030302020204" pitchFamily="2" charset="0"/>
                <a:ea typeface="微软雅黑" panose="020B0503020204020204" pitchFamily="34" charset="-122"/>
              </a:rPr>
              <a:t>（“</a:t>
            </a:r>
            <a:r>
              <a:rPr lang="en-US" altLang="x-none" dirty="0">
                <a:latin typeface="Comic Sans MS" panose="030F0702030302020204" pitchFamily="2" charset="0"/>
                <a:ea typeface="微软雅黑" panose="020B0503020204020204" pitchFamily="34" charset="-122"/>
              </a:rPr>
              <a:t>%f” </a:t>
            </a:r>
            <a:r>
              <a:rPr lang="zh-CN" altLang="en-US" dirty="0">
                <a:latin typeface="Comic Sans MS" panose="030F0702030302020204" pitchFamily="2" charset="0"/>
                <a:ea typeface="微软雅黑" panose="020B0503020204020204" pitchFamily="34" charset="-122"/>
              </a:rPr>
              <a:t>，</a:t>
            </a:r>
            <a:r>
              <a:rPr lang="en-US" altLang="x-none" dirty="0">
                <a:latin typeface="Comic Sans MS" panose="030F0702030302020204" pitchFamily="2" charset="0"/>
                <a:ea typeface="微软雅黑" panose="020B0503020204020204" pitchFamily="34" charset="-122"/>
              </a:rPr>
              <a:t>&amp;b[i]</a:t>
            </a:r>
            <a:r>
              <a:rPr lang="zh-CN" altLang="en-US" dirty="0">
                <a:latin typeface="Comic Sans MS" panose="030F0702030302020204" pitchFamily="2" charset="0"/>
                <a:ea typeface="微软雅黑" panose="020B0503020204020204" pitchFamily="34" charset="-122"/>
              </a:rPr>
              <a:t>）； </a:t>
            </a:r>
          </a:p>
          <a:p>
            <a:pPr eaLnBrk="0" hangingPunct="0">
              <a:lnSpc>
                <a:spcPct val="115000"/>
              </a:lnSpc>
            </a:pPr>
            <a:r>
              <a:rPr lang="zh-CN" altLang="en-US" dirty="0">
                <a:latin typeface="Comic Sans MS" panose="030F0702030302020204" pitchFamily="2" charset="0"/>
                <a:ea typeface="微软雅黑" panose="020B0503020204020204" pitchFamily="34" charset="-122"/>
              </a:rPr>
              <a:t>      </a:t>
            </a:r>
            <a:r>
              <a:rPr lang="en-US" altLang="x-none" dirty="0">
                <a:latin typeface="Comic Sans MS" panose="030F0702030302020204" pitchFamily="2" charset="0"/>
                <a:ea typeface="微软雅黑" panose="020B0503020204020204" pitchFamily="34" charset="-122"/>
              </a:rPr>
              <a:t>printf</a:t>
            </a:r>
            <a:r>
              <a:rPr lang="zh-CN" altLang="en-US" dirty="0">
                <a:latin typeface="Comic Sans MS" panose="030F0702030302020204" pitchFamily="2" charset="0"/>
                <a:ea typeface="微软雅黑" panose="020B0503020204020204" pitchFamily="34" charset="-122"/>
              </a:rPr>
              <a:t>（“</a:t>
            </a:r>
            <a:r>
              <a:rPr lang="en-US" altLang="x-none" dirty="0">
                <a:latin typeface="Comic Sans MS" panose="030F0702030302020204" pitchFamily="2" charset="0"/>
                <a:ea typeface="微软雅黑" panose="020B0503020204020204" pitchFamily="34" charset="-122"/>
              </a:rPr>
              <a:t>aver=%7.2f\n” </a:t>
            </a:r>
            <a:r>
              <a:rPr lang="zh-CN" altLang="en-US" dirty="0">
                <a:latin typeface="Comic Sans MS" panose="030F0702030302020204" pitchFamily="2" charset="0"/>
                <a:ea typeface="微软雅黑" panose="020B0503020204020204" pitchFamily="34" charset="-122"/>
              </a:rPr>
              <a:t>，</a:t>
            </a:r>
            <a:r>
              <a:rPr lang="en-US" altLang="x-none" dirty="0">
                <a:latin typeface="Comic Sans MS" panose="030F0702030302020204" pitchFamily="2" charset="0"/>
                <a:ea typeface="微软雅黑" panose="020B0503020204020204" pitchFamily="34" charset="-122"/>
              </a:rPr>
              <a:t>average</a:t>
            </a:r>
            <a:r>
              <a:rPr lang="zh-CN" altLang="en-US" dirty="0">
                <a:latin typeface="Comic Sans MS" panose="030F0702030302020204" pitchFamily="2" charset="0"/>
                <a:ea typeface="微软雅黑" panose="020B0503020204020204" pitchFamily="34" charset="-122"/>
              </a:rPr>
              <a:t>（</a:t>
            </a:r>
            <a:r>
              <a:rPr lang="en-US" altLang="x-none" dirty="0">
                <a:latin typeface="Comic Sans MS" panose="030F0702030302020204" pitchFamily="2" charset="0"/>
                <a:ea typeface="微软雅黑" panose="020B0503020204020204" pitchFamily="34" charset="-122"/>
              </a:rPr>
              <a:t>a</a:t>
            </a:r>
            <a:r>
              <a:rPr lang="zh-CN" altLang="en-US" dirty="0">
                <a:latin typeface="Comic Sans MS" panose="030F0702030302020204" pitchFamily="2" charset="0"/>
                <a:ea typeface="微软雅黑" panose="020B0503020204020204" pitchFamily="34" charset="-122"/>
              </a:rPr>
              <a:t>，30））；</a:t>
            </a:r>
          </a:p>
          <a:p>
            <a:pPr eaLnBrk="0" hangingPunct="0">
              <a:lnSpc>
                <a:spcPct val="115000"/>
              </a:lnSpc>
            </a:pPr>
            <a:r>
              <a:rPr lang="zh-CN" altLang="en-US" dirty="0">
                <a:latin typeface="Comic Sans MS" panose="030F0702030302020204" pitchFamily="2" charset="0"/>
                <a:ea typeface="微软雅黑" panose="020B0503020204020204" pitchFamily="34" charset="-122"/>
              </a:rPr>
              <a:t>      </a:t>
            </a:r>
            <a:r>
              <a:rPr lang="en-US" altLang="x-none" dirty="0">
                <a:latin typeface="Comic Sans MS" panose="030F0702030302020204" pitchFamily="2" charset="0"/>
                <a:ea typeface="微软雅黑" panose="020B0503020204020204" pitchFamily="34" charset="-122"/>
              </a:rPr>
              <a:t>printf</a:t>
            </a:r>
            <a:r>
              <a:rPr lang="zh-CN" altLang="en-US" dirty="0">
                <a:latin typeface="Comic Sans MS" panose="030F0702030302020204" pitchFamily="2" charset="0"/>
                <a:ea typeface="微软雅黑" panose="020B0503020204020204" pitchFamily="34" charset="-122"/>
              </a:rPr>
              <a:t>（“</a:t>
            </a:r>
            <a:r>
              <a:rPr lang="en-US" altLang="x-none" dirty="0">
                <a:latin typeface="Comic Sans MS" panose="030F0702030302020204" pitchFamily="2" charset="0"/>
                <a:ea typeface="微软雅黑" panose="020B0503020204020204" pitchFamily="34" charset="-122"/>
              </a:rPr>
              <a:t>aver=%7.2f\n” </a:t>
            </a:r>
            <a:r>
              <a:rPr lang="zh-CN" altLang="en-US" dirty="0">
                <a:latin typeface="Comic Sans MS" panose="030F0702030302020204" pitchFamily="2" charset="0"/>
                <a:ea typeface="微软雅黑" panose="020B0503020204020204" pitchFamily="34" charset="-122"/>
              </a:rPr>
              <a:t>，</a:t>
            </a:r>
            <a:r>
              <a:rPr lang="en-US" altLang="x-none" dirty="0">
                <a:latin typeface="Comic Sans MS" panose="030F0702030302020204" pitchFamily="2" charset="0"/>
                <a:ea typeface="微软雅黑" panose="020B0503020204020204" pitchFamily="34" charset="-122"/>
              </a:rPr>
              <a:t>average</a:t>
            </a:r>
            <a:r>
              <a:rPr lang="zh-CN" altLang="en-US" dirty="0">
                <a:latin typeface="Comic Sans MS" panose="030F0702030302020204" pitchFamily="2" charset="0"/>
                <a:ea typeface="微软雅黑" panose="020B0503020204020204" pitchFamily="34" charset="-122"/>
              </a:rPr>
              <a:t>（</a:t>
            </a:r>
            <a:r>
              <a:rPr lang="en-US" altLang="x-none" dirty="0">
                <a:latin typeface="Comic Sans MS" panose="030F0702030302020204" pitchFamily="2" charset="0"/>
                <a:ea typeface="微软雅黑" panose="020B0503020204020204" pitchFamily="34" charset="-122"/>
              </a:rPr>
              <a:t>b</a:t>
            </a:r>
            <a:r>
              <a:rPr lang="zh-CN" altLang="en-US" dirty="0">
                <a:latin typeface="Comic Sans MS" panose="030F0702030302020204" pitchFamily="2" charset="0"/>
                <a:ea typeface="微软雅黑" panose="020B0503020204020204" pitchFamily="34" charset="-122"/>
              </a:rPr>
              <a:t>，33））； </a:t>
            </a:r>
          </a:p>
          <a:p>
            <a:pPr eaLnBrk="0" hangingPunct="0">
              <a:lnSpc>
                <a:spcPct val="115000"/>
              </a:lnSpc>
            </a:pPr>
            <a:r>
              <a:rPr lang="zh-CN" altLang="en-US" dirty="0">
                <a:latin typeface="Comic Sans MS" panose="030F0702030302020204" pitchFamily="2" charset="0"/>
                <a:ea typeface="微软雅黑" panose="020B0503020204020204" pitchFamily="34" charset="-122"/>
              </a:rPr>
              <a:t>            }                              </a:t>
            </a:r>
            <a:endParaRPr lang="en-US" altLang="x-none" sz="1000" dirty="0">
              <a:latin typeface="Comic Sans MS" panose="030F0702030302020204" pitchFamily="2" charset="0"/>
              <a:ea typeface="微软雅黑" panose="020B0503020204020204" pitchFamily="34" charset="-122"/>
            </a:endParaRPr>
          </a:p>
        </p:txBody>
      </p:sp>
      <p:sp>
        <p:nvSpPr>
          <p:cNvPr id="3" name="标题 2"/>
          <p:cNvSpPr>
            <a:spLocks noGrp="1"/>
          </p:cNvSpPr>
          <p:nvPr>
            <p:ph type="title"/>
          </p:nvPr>
        </p:nvSpPr>
        <p:spPr>
          <a:xfrm>
            <a:off x="685800" y="215265"/>
            <a:ext cx="8153400" cy="990600"/>
          </a:xfrm>
        </p:spPr>
        <p:txBody>
          <a:bodyPr>
            <a:normAutofit/>
          </a:bodyPr>
          <a:lstStyle/>
          <a:p>
            <a:r>
              <a:rPr lang="en-US" altLang="zh-CN" sz="4000" dirty="0">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cs typeface="+mj-cs"/>
                <a:sym typeface="+mn-ea"/>
              </a:rPr>
              <a:t>7.4</a:t>
            </a:r>
            <a:r>
              <a:rPr lang="zh-CN" altLang="en-US" sz="4000" dirty="0">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cs typeface="+mj-cs"/>
                <a:sym typeface="+mn-ea"/>
              </a:rPr>
              <a:t> 参数传递</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4820"/>
                                        </p:tgtEl>
                                        <p:attrNameLst>
                                          <p:attrName>style.visibility</p:attrName>
                                        </p:attrNameLst>
                                      </p:cBhvr>
                                      <p:to>
                                        <p:strVal val="visible"/>
                                      </p:to>
                                    </p:set>
                                    <p:animEffect transition="in" filter="blinds(horizontal)">
                                      <p:cBhvr>
                                        <p:cTn id="7" dur="500"/>
                                        <p:tgtEl>
                                          <p:spTgt spid="3482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4821"/>
                                        </p:tgtEl>
                                        <p:attrNameLst>
                                          <p:attrName>style.visibility</p:attrName>
                                        </p:attrNameLst>
                                      </p:cBhvr>
                                      <p:to>
                                        <p:strVal val="visible"/>
                                      </p:to>
                                    </p:set>
                                    <p:animEffect transition="in" filter="blinds(horizontal)">
                                      <p:cBhvr>
                                        <p:cTn id="12" dur="500"/>
                                        <p:tgtEl>
                                          <p:spTgt spid="348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20" grpId="0" bldLvl="0" animBg="1"/>
      <p:bldP spid="34821" grpId="0" bldLvl="0" animBg="1"/>
    </p:bldLst>
  </p:timing>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171" name="文本占位符 7170"/>
          <p:cNvSpPr>
            <a:spLocks noGrp="1"/>
          </p:cNvSpPr>
          <p:nvPr>
            <p:ph type="body" idx="1"/>
          </p:nvPr>
        </p:nvSpPr>
        <p:spPr/>
        <p:txBody>
          <a:bodyPr/>
          <a:lstStyle/>
          <a:p>
            <a:r>
              <a:rPr lang="zh-CN" altLang="en-US"/>
              <a:t>函数嵌套调用定义</a:t>
            </a:r>
          </a:p>
          <a:p>
            <a:pPr lvl="2"/>
            <a:r>
              <a:rPr lang="zh-CN" altLang="en-US">
                <a:sym typeface="+mn-ea"/>
              </a:rPr>
              <a:t>当为实现一个函数的功能而需要使用其它函数的功能时，采用函数嵌套调用</a:t>
            </a:r>
          </a:p>
          <a:p>
            <a:pPr lvl="2"/>
            <a:r>
              <a:rPr lang="en-US" altLang="zh-CN"/>
              <a:t>/*</a:t>
            </a:r>
            <a:r>
              <a:rPr lang="zh-CN" altLang="en-US"/>
              <a:t>在函数体中再调用其它函数</a:t>
            </a:r>
            <a:r>
              <a:rPr lang="en-US" altLang="zh-CN"/>
              <a:t>*/</a:t>
            </a:r>
          </a:p>
          <a:p>
            <a:endParaRPr lang="zh-CN" altLang="en-US"/>
          </a:p>
        </p:txBody>
      </p:sp>
      <p:sp>
        <p:nvSpPr>
          <p:cNvPr id="3" name="文本框 2"/>
          <p:cNvSpPr txBox="1"/>
          <p:nvPr/>
        </p:nvSpPr>
        <p:spPr>
          <a:xfrm>
            <a:off x="766445" y="349250"/>
            <a:ext cx="5287010" cy="706755"/>
          </a:xfrm>
          <a:prstGeom prst="rect">
            <a:avLst/>
          </a:prstGeom>
          <a:noFill/>
        </p:spPr>
        <p:txBody>
          <a:bodyPr wrap="square" rtlCol="0" anchor="t">
            <a:spAutoFit/>
          </a:bodyPr>
          <a:lstStyle/>
          <a:p>
            <a:r>
              <a:rPr lang="en-US" altLang="zh-CN" sz="4000" dirty="0">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cs typeface="+mj-cs"/>
                <a:sym typeface="+mn-ea"/>
              </a:rPr>
              <a:t>7.5</a:t>
            </a:r>
            <a:r>
              <a:rPr lang="zh-CN" altLang="en-US" sz="4000" dirty="0">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cs typeface="+mj-cs"/>
                <a:sym typeface="+mn-ea"/>
              </a:rPr>
              <a:t> 函数调用</a:t>
            </a:r>
            <a:endParaRPr lang="zh-CN" altLang="en-US" sz="40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ea"/>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195" name="文本占位符 8194"/>
          <p:cNvSpPr>
            <a:spLocks noGrp="1"/>
          </p:cNvSpPr>
          <p:nvPr>
            <p:ph type="body" idx="1"/>
          </p:nvPr>
        </p:nvSpPr>
        <p:spPr/>
        <p:txBody>
          <a:bodyPr/>
          <a:lstStyle/>
          <a:p>
            <a:r>
              <a:rPr lang="zh-CN" altLang="en-US"/>
              <a:t>函数调用过程</a:t>
            </a:r>
          </a:p>
          <a:p>
            <a:pPr lvl="1"/>
            <a:r>
              <a:rPr lang="zh-CN" altLang="en-US"/>
              <a:t>示例</a:t>
            </a:r>
          </a:p>
          <a:p>
            <a:endParaRPr lang="zh-CN" altLang="en-US"/>
          </a:p>
        </p:txBody>
      </p:sp>
      <p:sp>
        <p:nvSpPr>
          <p:cNvPr id="8196" name="矩形 8195"/>
          <p:cNvSpPr/>
          <p:nvPr/>
        </p:nvSpPr>
        <p:spPr>
          <a:xfrm>
            <a:off x="828675" y="2636838"/>
            <a:ext cx="2087563" cy="3240087"/>
          </a:xfrm>
          <a:prstGeom prst="rect">
            <a:avLst/>
          </a:prstGeom>
          <a:solidFill>
            <a:schemeClr val="bg1">
              <a:alpha val="100000"/>
            </a:schemeClr>
          </a:solidFill>
          <a:ln w="9525" cap="flat" cmpd="sng">
            <a:solidFill>
              <a:schemeClr val="tx1"/>
            </a:solidFill>
            <a:prstDash val="solid"/>
            <a:bevel/>
            <a:headEnd type="none" w="med" len="med"/>
            <a:tailEnd type="none" w="med" len="med"/>
          </a:ln>
          <a:effectLst>
            <a:outerShdw dist="143684" dir="2699999" algn="ctr" rotWithShape="0">
              <a:srgbClr val="000000"/>
            </a:outerShdw>
          </a:effectLst>
        </p:spPr>
        <p:txBody>
          <a:bodyPr vert="horz" wrap="none" anchor="ctr"/>
          <a:lstStyle/>
          <a:p>
            <a:pPr eaLnBrk="0" hangingPunct="0"/>
            <a:r>
              <a:rPr lang="zh-CN" altLang="en-US" sz="2400" dirty="0">
                <a:latin typeface="Comic Sans MS" panose="030F0702030302020204" pitchFamily="2" charset="0"/>
              </a:rPr>
              <a:t>main()</a:t>
            </a:r>
          </a:p>
          <a:p>
            <a:pPr eaLnBrk="0" hangingPunct="0"/>
            <a:r>
              <a:rPr lang="zh-CN" altLang="en-US" sz="2400" dirty="0">
                <a:latin typeface="Comic Sans MS" panose="030F0702030302020204" pitchFamily="2" charset="0"/>
              </a:rPr>
              <a:t> {</a:t>
            </a:r>
          </a:p>
          <a:p>
            <a:pPr eaLnBrk="0" hangingPunct="0"/>
            <a:r>
              <a:rPr lang="zh-CN" altLang="en-US" sz="2400" dirty="0">
                <a:latin typeface="Comic Sans MS" panose="030F0702030302020204" pitchFamily="2" charset="0"/>
              </a:rPr>
              <a:t>     …</a:t>
            </a:r>
          </a:p>
          <a:p>
            <a:pPr eaLnBrk="0" hangingPunct="0"/>
            <a:r>
              <a:rPr lang="zh-CN" altLang="en-US" sz="2400" dirty="0">
                <a:latin typeface="Comic Sans MS" panose="030F0702030302020204" pitchFamily="2" charset="0"/>
              </a:rPr>
              <a:t>    fun1( );</a:t>
            </a:r>
          </a:p>
          <a:p>
            <a:pPr eaLnBrk="0" hangingPunct="0"/>
            <a:r>
              <a:rPr lang="zh-CN" altLang="en-US" sz="2400" dirty="0">
                <a:latin typeface="Comic Sans MS" panose="030F0702030302020204" pitchFamily="2" charset="0"/>
              </a:rPr>
              <a:t>    </a:t>
            </a:r>
          </a:p>
          <a:p>
            <a:pPr eaLnBrk="0" hangingPunct="0"/>
            <a:r>
              <a:rPr lang="zh-CN" altLang="en-US" sz="2400" dirty="0">
                <a:latin typeface="Comic Sans MS" panose="030F0702030302020204" pitchFamily="2" charset="0"/>
              </a:rPr>
              <a:t>     …</a:t>
            </a:r>
          </a:p>
          <a:p>
            <a:pPr eaLnBrk="0" hangingPunct="0"/>
            <a:r>
              <a:rPr lang="zh-CN" altLang="en-US" sz="2400" dirty="0">
                <a:latin typeface="Comic Sans MS" panose="030F0702030302020204" pitchFamily="2" charset="0"/>
              </a:rPr>
              <a:t> </a:t>
            </a:r>
          </a:p>
          <a:p>
            <a:pPr eaLnBrk="0" hangingPunct="0"/>
            <a:r>
              <a:rPr lang="zh-CN" altLang="en-US" sz="2400" dirty="0">
                <a:latin typeface="Comic Sans MS" panose="030F0702030302020204" pitchFamily="2" charset="0"/>
              </a:rPr>
              <a:t>    }</a:t>
            </a:r>
          </a:p>
        </p:txBody>
      </p:sp>
      <p:sp>
        <p:nvSpPr>
          <p:cNvPr id="8197" name="矩形 8196"/>
          <p:cNvSpPr/>
          <p:nvPr/>
        </p:nvSpPr>
        <p:spPr>
          <a:xfrm>
            <a:off x="3636963" y="2638425"/>
            <a:ext cx="2089150" cy="3238500"/>
          </a:xfrm>
          <a:prstGeom prst="rect">
            <a:avLst/>
          </a:prstGeom>
          <a:solidFill>
            <a:schemeClr val="bg1">
              <a:alpha val="100000"/>
            </a:schemeClr>
          </a:solidFill>
          <a:ln w="9525" cap="flat" cmpd="sng">
            <a:solidFill>
              <a:schemeClr val="tx1"/>
            </a:solidFill>
            <a:prstDash val="solid"/>
            <a:bevel/>
            <a:headEnd type="none" w="med" len="med"/>
            <a:tailEnd type="none" w="med" len="med"/>
          </a:ln>
          <a:effectLst>
            <a:outerShdw dist="143684" dir="2699999" algn="ctr" rotWithShape="0">
              <a:srgbClr val="000000"/>
            </a:outerShdw>
          </a:effectLst>
        </p:spPr>
        <p:txBody>
          <a:bodyPr vert="horz" wrap="none" anchor="ctr"/>
          <a:lstStyle/>
          <a:p>
            <a:pPr eaLnBrk="0" hangingPunct="0"/>
            <a:r>
              <a:rPr lang="zh-CN" altLang="en-US" sz="2400" dirty="0">
                <a:latin typeface="Comic Sans MS" panose="030F0702030302020204" pitchFamily="2" charset="0"/>
                <a:sym typeface="Arial" panose="020B0604020202020204" pitchFamily="34" charset="0"/>
              </a:rPr>
              <a:t>int fun1( )</a:t>
            </a:r>
          </a:p>
          <a:p>
            <a:pPr eaLnBrk="0" hangingPunct="0"/>
            <a:r>
              <a:rPr lang="zh-CN" altLang="en-US" sz="2400" dirty="0">
                <a:latin typeface="Comic Sans MS" panose="030F0702030302020204" pitchFamily="2" charset="0"/>
                <a:sym typeface="Arial" panose="020B0604020202020204" pitchFamily="34" charset="0"/>
              </a:rPr>
              <a:t>  {</a:t>
            </a:r>
          </a:p>
          <a:p>
            <a:pPr eaLnBrk="0" hangingPunct="0"/>
            <a:r>
              <a:rPr lang="zh-CN" altLang="en-US" sz="2400" dirty="0">
                <a:latin typeface="Comic Sans MS" panose="030F0702030302020204" pitchFamily="2" charset="0"/>
                <a:sym typeface="Arial" panose="020B0604020202020204" pitchFamily="34" charset="0"/>
              </a:rPr>
              <a:t>     ....</a:t>
            </a:r>
          </a:p>
          <a:p>
            <a:pPr eaLnBrk="0" hangingPunct="0"/>
            <a:r>
              <a:rPr lang="zh-CN" altLang="en-US" sz="2400" dirty="0">
                <a:latin typeface="Comic Sans MS" panose="030F0702030302020204" pitchFamily="2" charset="0"/>
                <a:sym typeface="Arial" panose="020B0604020202020204" pitchFamily="34" charset="0"/>
              </a:rPr>
              <a:t>     </a:t>
            </a:r>
          </a:p>
          <a:p>
            <a:pPr eaLnBrk="0" hangingPunct="0"/>
            <a:r>
              <a:rPr lang="zh-CN" altLang="en-US" sz="2400" dirty="0">
                <a:latin typeface="Comic Sans MS" panose="030F0702030302020204" pitchFamily="2" charset="0"/>
                <a:sym typeface="Arial" panose="020B0604020202020204" pitchFamily="34" charset="0"/>
              </a:rPr>
              <a:t>    fun2( );</a:t>
            </a:r>
          </a:p>
          <a:p>
            <a:pPr eaLnBrk="0" hangingPunct="0"/>
            <a:r>
              <a:rPr lang="zh-CN" altLang="en-US" sz="2400" dirty="0">
                <a:latin typeface="Comic Sans MS" panose="030F0702030302020204" pitchFamily="2" charset="0"/>
                <a:sym typeface="Arial" panose="020B0604020202020204" pitchFamily="34" charset="0"/>
              </a:rPr>
              <a:t>    </a:t>
            </a:r>
          </a:p>
          <a:p>
            <a:pPr eaLnBrk="0" hangingPunct="0"/>
            <a:r>
              <a:rPr lang="zh-CN" altLang="en-US" sz="2400" dirty="0">
                <a:latin typeface="Comic Sans MS" panose="030F0702030302020204" pitchFamily="2" charset="0"/>
                <a:sym typeface="Arial" panose="020B0604020202020204" pitchFamily="34" charset="0"/>
              </a:rPr>
              <a:t> .....</a:t>
            </a:r>
          </a:p>
          <a:p>
            <a:pPr eaLnBrk="0" hangingPunct="0"/>
            <a:r>
              <a:rPr lang="zh-CN" altLang="en-US" sz="2400" dirty="0">
                <a:latin typeface="Comic Sans MS" panose="030F0702030302020204" pitchFamily="2" charset="0"/>
                <a:sym typeface="Arial" panose="020B0604020202020204" pitchFamily="34" charset="0"/>
              </a:rPr>
              <a:t>     }</a:t>
            </a:r>
          </a:p>
        </p:txBody>
      </p:sp>
      <p:sp>
        <p:nvSpPr>
          <p:cNvPr id="8198" name="矩形 8197"/>
          <p:cNvSpPr/>
          <p:nvPr/>
        </p:nvSpPr>
        <p:spPr>
          <a:xfrm>
            <a:off x="6588125" y="2636838"/>
            <a:ext cx="1944688" cy="3240087"/>
          </a:xfrm>
          <a:prstGeom prst="rect">
            <a:avLst/>
          </a:prstGeom>
          <a:solidFill>
            <a:schemeClr val="bg1">
              <a:alpha val="100000"/>
            </a:schemeClr>
          </a:solidFill>
          <a:ln w="9525" cap="flat" cmpd="sng">
            <a:solidFill>
              <a:schemeClr val="tx1"/>
            </a:solidFill>
            <a:prstDash val="solid"/>
            <a:bevel/>
            <a:headEnd type="none" w="med" len="med"/>
            <a:tailEnd type="none" w="med" len="med"/>
          </a:ln>
          <a:effectLst>
            <a:outerShdw dist="143684" dir="2699999" algn="ctr" rotWithShape="0">
              <a:srgbClr val="000000"/>
            </a:outerShdw>
          </a:effectLst>
        </p:spPr>
        <p:txBody>
          <a:bodyPr vert="horz" wrap="none" anchor="ctr"/>
          <a:lstStyle/>
          <a:p>
            <a:pPr eaLnBrk="0" hangingPunct="0"/>
            <a:r>
              <a:rPr lang="zh-CN" altLang="en-US" sz="2400" dirty="0">
                <a:latin typeface="Comic Sans MS" panose="030F0702030302020204" pitchFamily="2" charset="0"/>
                <a:sym typeface="Arial" panose="020B0604020202020204" pitchFamily="34" charset="0"/>
              </a:rPr>
              <a:t>void fun2( )</a:t>
            </a:r>
          </a:p>
          <a:p>
            <a:pPr eaLnBrk="0" hangingPunct="0"/>
            <a:r>
              <a:rPr lang="zh-CN" altLang="en-US" sz="2400" dirty="0">
                <a:latin typeface="Comic Sans MS" panose="030F0702030302020204" pitchFamily="2" charset="0"/>
                <a:sym typeface="Arial" panose="020B0604020202020204" pitchFamily="34" charset="0"/>
              </a:rPr>
              <a:t>  {</a:t>
            </a:r>
          </a:p>
          <a:p>
            <a:pPr eaLnBrk="0" hangingPunct="0"/>
            <a:endParaRPr lang="zh-CN" altLang="en-US" sz="2400" dirty="0">
              <a:latin typeface="Comic Sans MS" panose="030F0702030302020204" pitchFamily="2" charset="0"/>
              <a:sym typeface="Arial" panose="020B0604020202020204" pitchFamily="34" charset="0"/>
            </a:endParaRPr>
          </a:p>
          <a:p>
            <a:pPr eaLnBrk="0" hangingPunct="0"/>
            <a:r>
              <a:rPr lang="zh-CN" altLang="en-US" sz="2400" dirty="0">
                <a:latin typeface="Comic Sans MS" panose="030F0702030302020204" pitchFamily="2" charset="0"/>
                <a:sym typeface="Arial" panose="020B0604020202020204" pitchFamily="34" charset="0"/>
              </a:rPr>
              <a:t>     …</a:t>
            </a:r>
          </a:p>
          <a:p>
            <a:pPr eaLnBrk="0" hangingPunct="0"/>
            <a:r>
              <a:rPr lang="zh-CN" altLang="en-US" sz="2400" dirty="0">
                <a:latin typeface="Comic Sans MS" panose="030F0702030302020204" pitchFamily="2" charset="0"/>
                <a:sym typeface="Arial" panose="020B0604020202020204" pitchFamily="34" charset="0"/>
              </a:rPr>
              <a:t>   </a:t>
            </a:r>
          </a:p>
          <a:p>
            <a:pPr eaLnBrk="0" hangingPunct="0"/>
            <a:r>
              <a:rPr lang="zh-CN" altLang="en-US" sz="2400" dirty="0">
                <a:latin typeface="Comic Sans MS" panose="030F0702030302020204" pitchFamily="2" charset="0"/>
                <a:sym typeface="Arial" panose="020B0604020202020204" pitchFamily="34" charset="0"/>
              </a:rPr>
              <a:t>    </a:t>
            </a:r>
          </a:p>
          <a:p>
            <a:pPr eaLnBrk="0" hangingPunct="0"/>
            <a:r>
              <a:rPr lang="zh-CN" altLang="en-US" sz="2400" dirty="0">
                <a:latin typeface="Comic Sans MS" panose="030F0702030302020204" pitchFamily="2" charset="0"/>
                <a:sym typeface="Arial" panose="020B0604020202020204" pitchFamily="34" charset="0"/>
              </a:rPr>
              <a:t>     }</a:t>
            </a:r>
          </a:p>
        </p:txBody>
      </p:sp>
      <p:grpSp>
        <p:nvGrpSpPr>
          <p:cNvPr id="8199" name="组合 8198"/>
          <p:cNvGrpSpPr/>
          <p:nvPr/>
        </p:nvGrpSpPr>
        <p:grpSpPr>
          <a:xfrm>
            <a:off x="5149850" y="3500438"/>
            <a:ext cx="1727200" cy="922337"/>
            <a:chOff x="0" y="0"/>
            <a:chExt cx="2720" cy="1452"/>
          </a:xfrm>
        </p:grpSpPr>
        <p:sp>
          <p:nvSpPr>
            <p:cNvPr id="8200" name="直接连接符 8199"/>
            <p:cNvSpPr/>
            <p:nvPr/>
          </p:nvSpPr>
          <p:spPr>
            <a:xfrm flipV="1">
              <a:off x="0" y="0"/>
              <a:ext cx="2720" cy="1453"/>
            </a:xfrm>
            <a:prstGeom prst="line">
              <a:avLst/>
            </a:prstGeom>
            <a:ln w="19050" cap="flat" cmpd="sng">
              <a:solidFill>
                <a:srgbClr val="FF0000"/>
              </a:solidFill>
              <a:prstDash val="solid"/>
              <a:bevel/>
              <a:headEnd type="none" w="med" len="med"/>
              <a:tailEnd type="arrow" w="med" len="med"/>
            </a:ln>
          </p:spPr>
          <p:txBody>
            <a:bodyPr/>
            <a:lstStyle/>
            <a:p>
              <a:endParaRPr lang="zh-CN" altLang="en-US"/>
            </a:p>
          </p:txBody>
        </p:sp>
        <p:sp>
          <p:nvSpPr>
            <p:cNvPr id="8201" name="文本框 8200"/>
            <p:cNvSpPr txBox="1"/>
            <p:nvPr/>
          </p:nvSpPr>
          <p:spPr>
            <a:xfrm>
              <a:off x="1019" y="0"/>
              <a:ext cx="828" cy="624"/>
            </a:xfrm>
            <a:prstGeom prst="rect">
              <a:avLst/>
            </a:prstGeom>
            <a:noFill/>
            <a:ln w="9525">
              <a:noFill/>
            </a:ln>
          </p:spPr>
          <p:txBody>
            <a:bodyPr vert="horz" wrap="none" anchor="t">
              <a:spAutoFit/>
            </a:bodyPr>
            <a:lstStyle/>
            <a:p>
              <a:pPr eaLnBrk="0" hangingPunct="0"/>
              <a:r>
                <a:rPr lang="zh-CN" altLang="en-US" dirty="0">
                  <a:solidFill>
                    <a:srgbClr val="FF0000"/>
                  </a:solidFill>
                  <a:latin typeface="Comic Sans MS" panose="030F0702030302020204" pitchFamily="2" charset="0"/>
                  <a:ea typeface="微软雅黑" panose="020B0503020204020204" pitchFamily="34" charset="-122"/>
                </a:rPr>
                <a:t>(4)</a:t>
              </a:r>
            </a:p>
          </p:txBody>
        </p:sp>
      </p:grpSp>
      <p:grpSp>
        <p:nvGrpSpPr>
          <p:cNvPr id="8202" name="组合 8201"/>
          <p:cNvGrpSpPr/>
          <p:nvPr/>
        </p:nvGrpSpPr>
        <p:grpSpPr>
          <a:xfrm>
            <a:off x="2124075" y="4292600"/>
            <a:ext cx="1943100" cy="1223963"/>
            <a:chOff x="0" y="0"/>
            <a:chExt cx="3062" cy="1928"/>
          </a:xfrm>
        </p:grpSpPr>
        <p:sp>
          <p:nvSpPr>
            <p:cNvPr id="8203" name="直接连接符 8202"/>
            <p:cNvSpPr/>
            <p:nvPr/>
          </p:nvSpPr>
          <p:spPr>
            <a:xfrm flipH="1" flipV="1">
              <a:off x="0" y="0"/>
              <a:ext cx="3063" cy="1928"/>
            </a:xfrm>
            <a:prstGeom prst="line">
              <a:avLst/>
            </a:prstGeom>
            <a:ln w="19050" cap="flat" cmpd="sng">
              <a:solidFill>
                <a:srgbClr val="FF0000"/>
              </a:solidFill>
              <a:prstDash val="solid"/>
              <a:bevel/>
              <a:headEnd type="none" w="med" len="med"/>
              <a:tailEnd type="arrow" w="med" len="med"/>
            </a:ln>
          </p:spPr>
          <p:txBody>
            <a:bodyPr/>
            <a:lstStyle/>
            <a:p>
              <a:endParaRPr lang="zh-CN" altLang="en-US"/>
            </a:p>
          </p:txBody>
        </p:sp>
        <p:sp>
          <p:nvSpPr>
            <p:cNvPr id="8204" name="文本框 8203"/>
            <p:cNvSpPr txBox="1"/>
            <p:nvPr/>
          </p:nvSpPr>
          <p:spPr>
            <a:xfrm>
              <a:off x="1324" y="1248"/>
              <a:ext cx="828" cy="624"/>
            </a:xfrm>
            <a:prstGeom prst="rect">
              <a:avLst/>
            </a:prstGeom>
            <a:noFill/>
            <a:ln w="9525">
              <a:noFill/>
            </a:ln>
          </p:spPr>
          <p:txBody>
            <a:bodyPr vert="horz" wrap="none" anchor="t">
              <a:spAutoFit/>
            </a:bodyPr>
            <a:lstStyle/>
            <a:p>
              <a:pPr eaLnBrk="0" hangingPunct="0"/>
              <a:r>
                <a:rPr lang="zh-CN" altLang="en-US" dirty="0">
                  <a:solidFill>
                    <a:srgbClr val="FF0000"/>
                  </a:solidFill>
                  <a:latin typeface="Comic Sans MS" panose="030F0702030302020204" pitchFamily="2" charset="0"/>
                  <a:ea typeface="微软雅黑" panose="020B0503020204020204" pitchFamily="34" charset="-122"/>
                  <a:sym typeface="Arial" panose="020B0604020202020204" pitchFamily="34" charset="0"/>
                </a:rPr>
                <a:t>(8)</a:t>
              </a:r>
            </a:p>
          </p:txBody>
        </p:sp>
      </p:grpSp>
      <p:grpSp>
        <p:nvGrpSpPr>
          <p:cNvPr id="8205" name="组合 8204"/>
          <p:cNvGrpSpPr/>
          <p:nvPr/>
        </p:nvGrpSpPr>
        <p:grpSpPr>
          <a:xfrm>
            <a:off x="1476375" y="3197225"/>
            <a:ext cx="557213" cy="735013"/>
            <a:chOff x="0" y="0"/>
            <a:chExt cx="878" cy="1156"/>
          </a:xfrm>
        </p:grpSpPr>
        <p:sp>
          <p:nvSpPr>
            <p:cNvPr id="8206" name="文本框 8205"/>
            <p:cNvSpPr txBox="1"/>
            <p:nvPr/>
          </p:nvSpPr>
          <p:spPr>
            <a:xfrm>
              <a:off x="114" y="250"/>
              <a:ext cx="765" cy="625"/>
            </a:xfrm>
            <a:prstGeom prst="rect">
              <a:avLst/>
            </a:prstGeom>
            <a:noFill/>
            <a:ln w="9525">
              <a:noFill/>
            </a:ln>
          </p:spPr>
          <p:txBody>
            <a:bodyPr vert="horz" wrap="none" anchor="t">
              <a:spAutoFit/>
            </a:bodyPr>
            <a:lstStyle/>
            <a:p>
              <a:pPr eaLnBrk="0" hangingPunct="0"/>
              <a:r>
                <a:rPr lang="en-US" altLang="x-none" dirty="0">
                  <a:solidFill>
                    <a:srgbClr val="FF0000"/>
                  </a:solidFill>
                  <a:latin typeface="Comic Sans MS" panose="030F0702030302020204" pitchFamily="2" charset="0"/>
                  <a:ea typeface="微软雅黑" panose="020B0503020204020204" pitchFamily="34" charset="-122"/>
                </a:rPr>
                <a:t>(1)</a:t>
              </a:r>
            </a:p>
          </p:txBody>
        </p:sp>
        <p:sp>
          <p:nvSpPr>
            <p:cNvPr id="8207" name="直接连接符 8206"/>
            <p:cNvSpPr/>
            <p:nvPr/>
          </p:nvSpPr>
          <p:spPr>
            <a:xfrm>
              <a:off x="0" y="0"/>
              <a:ext cx="1" cy="1156"/>
            </a:xfrm>
            <a:prstGeom prst="line">
              <a:avLst/>
            </a:prstGeom>
            <a:ln w="19050" cap="flat" cmpd="sng">
              <a:solidFill>
                <a:srgbClr val="FF0000"/>
              </a:solidFill>
              <a:prstDash val="solid"/>
              <a:bevel/>
              <a:headEnd type="none" w="med" len="med"/>
              <a:tailEnd type="arrow" w="med" len="med"/>
            </a:ln>
          </p:spPr>
          <p:txBody>
            <a:bodyPr/>
            <a:lstStyle/>
            <a:p>
              <a:endParaRPr lang="zh-CN" altLang="en-US"/>
            </a:p>
          </p:txBody>
        </p:sp>
      </p:grpSp>
      <p:grpSp>
        <p:nvGrpSpPr>
          <p:cNvPr id="8208" name="组合 8207"/>
          <p:cNvGrpSpPr/>
          <p:nvPr/>
        </p:nvGrpSpPr>
        <p:grpSpPr>
          <a:xfrm>
            <a:off x="2268538" y="3284538"/>
            <a:ext cx="1584325" cy="776287"/>
            <a:chOff x="0" y="0"/>
            <a:chExt cx="2494" cy="1224"/>
          </a:xfrm>
        </p:grpSpPr>
        <p:sp>
          <p:nvSpPr>
            <p:cNvPr id="8209" name="直接连接符 8208"/>
            <p:cNvSpPr/>
            <p:nvPr/>
          </p:nvSpPr>
          <p:spPr>
            <a:xfrm flipV="1">
              <a:off x="0" y="0"/>
              <a:ext cx="2495" cy="1225"/>
            </a:xfrm>
            <a:prstGeom prst="line">
              <a:avLst/>
            </a:prstGeom>
            <a:ln w="19050" cap="flat" cmpd="sng">
              <a:solidFill>
                <a:srgbClr val="FF0000"/>
              </a:solidFill>
              <a:prstDash val="solid"/>
              <a:bevel/>
              <a:headEnd type="none" w="med" len="med"/>
              <a:tailEnd type="arrow" w="med" len="med"/>
            </a:ln>
          </p:spPr>
          <p:txBody>
            <a:bodyPr/>
            <a:lstStyle/>
            <a:p>
              <a:endParaRPr lang="zh-CN" altLang="en-US"/>
            </a:p>
          </p:txBody>
        </p:sp>
        <p:sp>
          <p:nvSpPr>
            <p:cNvPr id="8210" name="文本框 8209"/>
            <p:cNvSpPr txBox="1"/>
            <p:nvPr/>
          </p:nvSpPr>
          <p:spPr>
            <a:xfrm>
              <a:off x="339" y="227"/>
              <a:ext cx="828" cy="624"/>
            </a:xfrm>
            <a:prstGeom prst="rect">
              <a:avLst/>
            </a:prstGeom>
            <a:noFill/>
            <a:ln w="9525">
              <a:noFill/>
            </a:ln>
          </p:spPr>
          <p:txBody>
            <a:bodyPr vert="horz" wrap="none" anchor="t">
              <a:spAutoFit/>
            </a:bodyPr>
            <a:lstStyle/>
            <a:p>
              <a:pPr eaLnBrk="0" hangingPunct="0"/>
              <a:r>
                <a:rPr lang="zh-CN" altLang="en-US" dirty="0">
                  <a:solidFill>
                    <a:srgbClr val="FF0000"/>
                  </a:solidFill>
                  <a:latin typeface="Comic Sans MS" panose="030F0702030302020204" pitchFamily="2" charset="0"/>
                  <a:ea typeface="微软雅黑" panose="020B0503020204020204" pitchFamily="34" charset="-122"/>
                </a:rPr>
                <a:t>(2)</a:t>
              </a:r>
            </a:p>
          </p:txBody>
        </p:sp>
      </p:grpSp>
      <p:grpSp>
        <p:nvGrpSpPr>
          <p:cNvPr id="8211" name="组合 8210"/>
          <p:cNvGrpSpPr/>
          <p:nvPr/>
        </p:nvGrpSpPr>
        <p:grpSpPr>
          <a:xfrm>
            <a:off x="4356100" y="3198813"/>
            <a:ext cx="525463" cy="1092200"/>
            <a:chOff x="0" y="0"/>
            <a:chExt cx="828" cy="1722"/>
          </a:xfrm>
        </p:grpSpPr>
        <p:sp>
          <p:nvSpPr>
            <p:cNvPr id="8212" name="直接连接符 8211"/>
            <p:cNvSpPr/>
            <p:nvPr/>
          </p:nvSpPr>
          <p:spPr>
            <a:xfrm>
              <a:off x="114" y="0"/>
              <a:ext cx="1" cy="1723"/>
            </a:xfrm>
            <a:prstGeom prst="line">
              <a:avLst/>
            </a:prstGeom>
            <a:ln w="19050" cap="flat" cmpd="sng">
              <a:solidFill>
                <a:srgbClr val="FF0000"/>
              </a:solidFill>
              <a:prstDash val="solid"/>
              <a:bevel/>
              <a:headEnd type="none" w="med" len="med"/>
              <a:tailEnd type="arrow" w="med" len="med"/>
            </a:ln>
          </p:spPr>
          <p:txBody>
            <a:bodyPr/>
            <a:lstStyle/>
            <a:p>
              <a:endParaRPr lang="zh-CN" altLang="en-US"/>
            </a:p>
          </p:txBody>
        </p:sp>
        <p:sp>
          <p:nvSpPr>
            <p:cNvPr id="8213" name="文本框 8212"/>
            <p:cNvSpPr txBox="1"/>
            <p:nvPr/>
          </p:nvSpPr>
          <p:spPr>
            <a:xfrm>
              <a:off x="0" y="476"/>
              <a:ext cx="828" cy="624"/>
            </a:xfrm>
            <a:prstGeom prst="rect">
              <a:avLst/>
            </a:prstGeom>
            <a:noFill/>
            <a:ln w="9525">
              <a:noFill/>
            </a:ln>
          </p:spPr>
          <p:txBody>
            <a:bodyPr vert="horz" wrap="none" anchor="t">
              <a:spAutoFit/>
            </a:bodyPr>
            <a:lstStyle/>
            <a:p>
              <a:pPr eaLnBrk="0" hangingPunct="0"/>
              <a:r>
                <a:rPr lang="zh-CN" altLang="en-US" dirty="0">
                  <a:solidFill>
                    <a:srgbClr val="FF0000"/>
                  </a:solidFill>
                  <a:latin typeface="Comic Sans MS" panose="030F0702030302020204" pitchFamily="2" charset="0"/>
                  <a:ea typeface="微软雅黑" panose="020B0503020204020204" pitchFamily="34" charset="-122"/>
                </a:rPr>
                <a:t>(3)</a:t>
              </a:r>
            </a:p>
          </p:txBody>
        </p:sp>
      </p:grpSp>
      <p:sp>
        <p:nvSpPr>
          <p:cNvPr id="8214" name="文本框 8213"/>
          <p:cNvSpPr txBox="1"/>
          <p:nvPr/>
        </p:nvSpPr>
        <p:spPr>
          <a:xfrm>
            <a:off x="828675" y="4292600"/>
            <a:ext cx="1982788" cy="395288"/>
          </a:xfrm>
          <a:prstGeom prst="rect">
            <a:avLst/>
          </a:prstGeom>
          <a:noFill/>
          <a:ln w="9525">
            <a:noFill/>
          </a:ln>
        </p:spPr>
        <p:txBody>
          <a:bodyPr vert="horz" wrap="square" anchor="t">
            <a:spAutoFit/>
          </a:bodyPr>
          <a:lstStyle/>
          <a:p>
            <a:pPr eaLnBrk="0" hangingPunct="0"/>
            <a:r>
              <a:rPr lang="zh-CN" altLang="en-US" dirty="0">
                <a:latin typeface="Comic Sans MS" panose="030F0702030302020204" pitchFamily="2" charset="0"/>
                <a:ea typeface="微软雅黑" panose="020B0503020204020204" pitchFamily="34" charset="-122"/>
              </a:rPr>
              <a:t>/*调用fun1()*/</a:t>
            </a:r>
          </a:p>
        </p:txBody>
      </p:sp>
      <p:sp>
        <p:nvSpPr>
          <p:cNvPr id="8215" name="文本框 8214"/>
          <p:cNvSpPr txBox="1"/>
          <p:nvPr/>
        </p:nvSpPr>
        <p:spPr>
          <a:xfrm>
            <a:off x="3708400" y="4579938"/>
            <a:ext cx="1982788" cy="396875"/>
          </a:xfrm>
          <a:prstGeom prst="rect">
            <a:avLst/>
          </a:prstGeom>
          <a:noFill/>
          <a:ln w="9525">
            <a:noFill/>
          </a:ln>
        </p:spPr>
        <p:txBody>
          <a:bodyPr vert="horz" wrap="square" anchor="t">
            <a:spAutoFit/>
          </a:bodyPr>
          <a:lstStyle/>
          <a:p>
            <a:pPr eaLnBrk="0" hangingPunct="0"/>
            <a:r>
              <a:rPr lang="zh-CN" altLang="en-US" dirty="0">
                <a:latin typeface="Comic Sans MS" panose="030F0702030302020204" pitchFamily="2" charset="0"/>
                <a:ea typeface="微软雅黑" panose="020B0503020204020204" pitchFamily="34" charset="-122"/>
              </a:rPr>
              <a:t>/*调用fun2()*/</a:t>
            </a:r>
          </a:p>
        </p:txBody>
      </p:sp>
      <p:grpSp>
        <p:nvGrpSpPr>
          <p:cNvPr id="8216" name="组合 8215"/>
          <p:cNvGrpSpPr/>
          <p:nvPr/>
        </p:nvGrpSpPr>
        <p:grpSpPr>
          <a:xfrm>
            <a:off x="7308850" y="3502025"/>
            <a:ext cx="596900" cy="1798638"/>
            <a:chOff x="0" y="0"/>
            <a:chExt cx="942" cy="2832"/>
          </a:xfrm>
        </p:grpSpPr>
        <p:sp>
          <p:nvSpPr>
            <p:cNvPr id="8217" name="文本框 8216"/>
            <p:cNvSpPr txBox="1"/>
            <p:nvPr/>
          </p:nvSpPr>
          <p:spPr>
            <a:xfrm>
              <a:off x="114" y="1018"/>
              <a:ext cx="828" cy="624"/>
            </a:xfrm>
            <a:prstGeom prst="rect">
              <a:avLst/>
            </a:prstGeom>
            <a:noFill/>
            <a:ln w="9525">
              <a:noFill/>
            </a:ln>
          </p:spPr>
          <p:txBody>
            <a:bodyPr vert="horz" wrap="none" anchor="t">
              <a:spAutoFit/>
            </a:bodyPr>
            <a:lstStyle/>
            <a:p>
              <a:pPr eaLnBrk="0" hangingPunct="0"/>
              <a:r>
                <a:rPr lang="zh-CN" altLang="en-US" dirty="0">
                  <a:solidFill>
                    <a:srgbClr val="FF0000"/>
                  </a:solidFill>
                  <a:latin typeface="Comic Sans MS" panose="030F0702030302020204" pitchFamily="2" charset="0"/>
                  <a:ea typeface="微软雅黑" panose="020B0503020204020204" pitchFamily="34" charset="-122"/>
                </a:rPr>
                <a:t>(5)</a:t>
              </a:r>
            </a:p>
          </p:txBody>
        </p:sp>
        <p:sp>
          <p:nvSpPr>
            <p:cNvPr id="8218" name="直接连接符 8217"/>
            <p:cNvSpPr/>
            <p:nvPr/>
          </p:nvSpPr>
          <p:spPr>
            <a:xfrm>
              <a:off x="0" y="0"/>
              <a:ext cx="1" cy="2832"/>
            </a:xfrm>
            <a:prstGeom prst="line">
              <a:avLst/>
            </a:prstGeom>
            <a:ln w="19050" cap="flat" cmpd="sng">
              <a:solidFill>
                <a:srgbClr val="FF0000"/>
              </a:solidFill>
              <a:prstDash val="solid"/>
              <a:bevel/>
              <a:headEnd type="none" w="med" len="med"/>
              <a:tailEnd type="arrow" w="med" len="med"/>
            </a:ln>
          </p:spPr>
          <p:txBody>
            <a:bodyPr/>
            <a:lstStyle/>
            <a:p>
              <a:endParaRPr lang="zh-CN" altLang="en-US"/>
            </a:p>
          </p:txBody>
        </p:sp>
      </p:grpSp>
      <p:grpSp>
        <p:nvGrpSpPr>
          <p:cNvPr id="8219" name="组合 8218"/>
          <p:cNvGrpSpPr/>
          <p:nvPr/>
        </p:nvGrpSpPr>
        <p:grpSpPr>
          <a:xfrm>
            <a:off x="5076825" y="4579938"/>
            <a:ext cx="2014538" cy="828675"/>
            <a:chOff x="0" y="0"/>
            <a:chExt cx="3174" cy="1304"/>
          </a:xfrm>
        </p:grpSpPr>
        <p:sp>
          <p:nvSpPr>
            <p:cNvPr id="8220" name="直接连接符 8219"/>
            <p:cNvSpPr/>
            <p:nvPr/>
          </p:nvSpPr>
          <p:spPr>
            <a:xfrm flipH="1" flipV="1">
              <a:off x="0" y="0"/>
              <a:ext cx="3174" cy="1246"/>
            </a:xfrm>
            <a:prstGeom prst="line">
              <a:avLst/>
            </a:prstGeom>
            <a:ln w="19050" cap="flat" cmpd="sng">
              <a:solidFill>
                <a:srgbClr val="FF0000"/>
              </a:solidFill>
              <a:prstDash val="solid"/>
              <a:bevel/>
              <a:headEnd type="none" w="med" len="med"/>
              <a:tailEnd type="arrow" w="med" len="med"/>
            </a:ln>
          </p:spPr>
          <p:txBody>
            <a:bodyPr/>
            <a:lstStyle/>
            <a:p>
              <a:endParaRPr lang="zh-CN" altLang="en-US"/>
            </a:p>
          </p:txBody>
        </p:sp>
        <p:sp>
          <p:nvSpPr>
            <p:cNvPr id="8221" name="文本框 8220"/>
            <p:cNvSpPr txBox="1"/>
            <p:nvPr/>
          </p:nvSpPr>
          <p:spPr>
            <a:xfrm>
              <a:off x="1361" y="680"/>
              <a:ext cx="828" cy="624"/>
            </a:xfrm>
            <a:prstGeom prst="rect">
              <a:avLst/>
            </a:prstGeom>
            <a:noFill/>
            <a:ln w="9525">
              <a:noFill/>
            </a:ln>
          </p:spPr>
          <p:txBody>
            <a:bodyPr vert="horz" wrap="none" anchor="t">
              <a:spAutoFit/>
            </a:bodyPr>
            <a:lstStyle/>
            <a:p>
              <a:pPr eaLnBrk="0" hangingPunct="0"/>
              <a:r>
                <a:rPr lang="zh-CN" altLang="en-US" dirty="0">
                  <a:solidFill>
                    <a:srgbClr val="FF0000"/>
                  </a:solidFill>
                  <a:latin typeface="Comic Sans MS" panose="030F0702030302020204" pitchFamily="2" charset="0"/>
                  <a:ea typeface="微软雅黑" panose="020B0503020204020204" pitchFamily="34" charset="-122"/>
                  <a:sym typeface="Arial" panose="020B0604020202020204" pitchFamily="34" charset="0"/>
                </a:rPr>
                <a:t>(6)</a:t>
              </a:r>
            </a:p>
          </p:txBody>
        </p:sp>
      </p:grpSp>
      <p:grpSp>
        <p:nvGrpSpPr>
          <p:cNvPr id="8222" name="组合 8221"/>
          <p:cNvGrpSpPr/>
          <p:nvPr/>
        </p:nvGrpSpPr>
        <p:grpSpPr>
          <a:xfrm>
            <a:off x="4429125" y="4638675"/>
            <a:ext cx="525463" cy="877888"/>
            <a:chOff x="0" y="0"/>
            <a:chExt cx="828" cy="1382"/>
          </a:xfrm>
        </p:grpSpPr>
        <p:sp>
          <p:nvSpPr>
            <p:cNvPr id="8223" name="直接连接符 8222"/>
            <p:cNvSpPr/>
            <p:nvPr/>
          </p:nvSpPr>
          <p:spPr>
            <a:xfrm>
              <a:off x="0" y="0"/>
              <a:ext cx="1" cy="1383"/>
            </a:xfrm>
            <a:prstGeom prst="line">
              <a:avLst/>
            </a:prstGeom>
            <a:ln w="19050" cap="flat" cmpd="sng">
              <a:solidFill>
                <a:srgbClr val="FF0000"/>
              </a:solidFill>
              <a:prstDash val="solid"/>
              <a:bevel/>
              <a:headEnd type="none" w="med" len="med"/>
              <a:tailEnd type="arrow" w="med" len="med"/>
            </a:ln>
          </p:spPr>
          <p:txBody>
            <a:bodyPr/>
            <a:lstStyle/>
            <a:p>
              <a:endParaRPr lang="zh-CN" altLang="en-US"/>
            </a:p>
          </p:txBody>
        </p:sp>
        <p:sp>
          <p:nvSpPr>
            <p:cNvPr id="8224" name="文本框 8223"/>
            <p:cNvSpPr txBox="1"/>
            <p:nvPr/>
          </p:nvSpPr>
          <p:spPr>
            <a:xfrm>
              <a:off x="0" y="475"/>
              <a:ext cx="828" cy="624"/>
            </a:xfrm>
            <a:prstGeom prst="rect">
              <a:avLst/>
            </a:prstGeom>
            <a:noFill/>
            <a:ln w="9525">
              <a:noFill/>
            </a:ln>
          </p:spPr>
          <p:txBody>
            <a:bodyPr vert="horz" wrap="none" anchor="t">
              <a:spAutoFit/>
            </a:bodyPr>
            <a:lstStyle/>
            <a:p>
              <a:pPr eaLnBrk="0" hangingPunct="0"/>
              <a:r>
                <a:rPr lang="zh-CN" altLang="en-US" dirty="0">
                  <a:solidFill>
                    <a:srgbClr val="FF0000"/>
                  </a:solidFill>
                  <a:latin typeface="Comic Sans MS" panose="030F0702030302020204" pitchFamily="2" charset="0"/>
                  <a:ea typeface="微软雅黑" panose="020B0503020204020204" pitchFamily="34" charset="-122"/>
                  <a:sym typeface="Arial" panose="020B0604020202020204" pitchFamily="34" charset="0"/>
                </a:rPr>
                <a:t>(7)</a:t>
              </a:r>
            </a:p>
          </p:txBody>
        </p:sp>
      </p:grpSp>
      <p:grpSp>
        <p:nvGrpSpPr>
          <p:cNvPr id="8225" name="组合 8224"/>
          <p:cNvGrpSpPr/>
          <p:nvPr/>
        </p:nvGrpSpPr>
        <p:grpSpPr>
          <a:xfrm>
            <a:off x="1403350" y="4652963"/>
            <a:ext cx="527050" cy="935037"/>
            <a:chOff x="0" y="0"/>
            <a:chExt cx="828" cy="1474"/>
          </a:xfrm>
        </p:grpSpPr>
        <p:sp>
          <p:nvSpPr>
            <p:cNvPr id="8226" name="直接连接符 8225"/>
            <p:cNvSpPr/>
            <p:nvPr/>
          </p:nvSpPr>
          <p:spPr>
            <a:xfrm>
              <a:off x="113" y="0"/>
              <a:ext cx="2" cy="1474"/>
            </a:xfrm>
            <a:prstGeom prst="line">
              <a:avLst/>
            </a:prstGeom>
            <a:ln w="19050" cap="flat" cmpd="sng">
              <a:solidFill>
                <a:srgbClr val="FF0000"/>
              </a:solidFill>
              <a:prstDash val="solid"/>
              <a:bevel/>
              <a:headEnd type="none" w="med" len="med"/>
              <a:tailEnd type="arrow" w="med" len="med"/>
            </a:ln>
          </p:spPr>
          <p:txBody>
            <a:bodyPr/>
            <a:lstStyle/>
            <a:p>
              <a:endParaRPr lang="zh-CN" altLang="en-US"/>
            </a:p>
          </p:txBody>
        </p:sp>
        <p:sp>
          <p:nvSpPr>
            <p:cNvPr id="8227" name="文本框 8226"/>
            <p:cNvSpPr txBox="1"/>
            <p:nvPr/>
          </p:nvSpPr>
          <p:spPr>
            <a:xfrm>
              <a:off x="0" y="227"/>
              <a:ext cx="828" cy="624"/>
            </a:xfrm>
            <a:prstGeom prst="rect">
              <a:avLst/>
            </a:prstGeom>
            <a:noFill/>
            <a:ln w="9525">
              <a:noFill/>
            </a:ln>
          </p:spPr>
          <p:txBody>
            <a:bodyPr vert="horz" wrap="none" anchor="t">
              <a:spAutoFit/>
            </a:bodyPr>
            <a:lstStyle/>
            <a:p>
              <a:pPr eaLnBrk="0" hangingPunct="0"/>
              <a:r>
                <a:rPr lang="zh-CN" altLang="en-US" dirty="0">
                  <a:solidFill>
                    <a:srgbClr val="FF0000"/>
                  </a:solidFill>
                  <a:latin typeface="Comic Sans MS" panose="030F0702030302020204" pitchFamily="2" charset="0"/>
                  <a:ea typeface="微软雅黑" panose="020B0503020204020204" pitchFamily="34" charset="-122"/>
                  <a:sym typeface="Arial" panose="020B0604020202020204" pitchFamily="34" charset="0"/>
                </a:rPr>
                <a:t>(9)</a:t>
              </a:r>
            </a:p>
          </p:txBody>
        </p:sp>
      </p:grpSp>
      <p:sp>
        <p:nvSpPr>
          <p:cNvPr id="2" name="标题 1"/>
          <p:cNvSpPr>
            <a:spLocks noGrp="1"/>
          </p:cNvSpPr>
          <p:nvPr>
            <p:ph type="title"/>
          </p:nvPr>
        </p:nvSpPr>
        <p:spPr/>
        <p:txBody>
          <a:bodyPr>
            <a:normAutofit/>
          </a:bodyPr>
          <a:lstStyle/>
          <a:p>
            <a:r>
              <a:rPr lang="en-US" altLang="zh-CN" sz="4000" dirty="0">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cs typeface="+mj-cs"/>
                <a:sym typeface="+mn-ea"/>
              </a:rPr>
              <a:t>7.5</a:t>
            </a:r>
            <a:r>
              <a:rPr lang="zh-CN" altLang="en-US" sz="4000" dirty="0">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cs typeface="+mj-cs"/>
                <a:sym typeface="+mn-ea"/>
              </a:rPr>
              <a:t> 函数调用</a:t>
            </a:r>
            <a:endParaRPr lang="zh-CN" altLang="en-US" sz="40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205"/>
                                        </p:tgtEl>
                                        <p:attrNameLst>
                                          <p:attrName>style.visibility</p:attrName>
                                        </p:attrNameLst>
                                      </p:cBhvr>
                                      <p:to>
                                        <p:strVal val="visible"/>
                                      </p:to>
                                    </p:set>
                                    <p:animEffect transition="in" filter="blinds(horizontal)">
                                      <p:cBhvr>
                                        <p:cTn id="7" dur="500"/>
                                        <p:tgtEl>
                                          <p:spTgt spid="820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208"/>
                                        </p:tgtEl>
                                        <p:attrNameLst>
                                          <p:attrName>style.visibility</p:attrName>
                                        </p:attrNameLst>
                                      </p:cBhvr>
                                      <p:to>
                                        <p:strVal val="visible"/>
                                      </p:to>
                                    </p:set>
                                    <p:animEffect transition="in" filter="blinds(horizontal)">
                                      <p:cBhvr>
                                        <p:cTn id="12" dur="500"/>
                                        <p:tgtEl>
                                          <p:spTgt spid="820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8211"/>
                                        </p:tgtEl>
                                        <p:attrNameLst>
                                          <p:attrName>style.visibility</p:attrName>
                                        </p:attrNameLst>
                                      </p:cBhvr>
                                      <p:to>
                                        <p:strVal val="visible"/>
                                      </p:to>
                                    </p:set>
                                    <p:animEffect transition="in" filter="blinds(horizontal)">
                                      <p:cBhvr>
                                        <p:cTn id="17" dur="500"/>
                                        <p:tgtEl>
                                          <p:spTgt spid="8211"/>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8199"/>
                                        </p:tgtEl>
                                        <p:attrNameLst>
                                          <p:attrName>style.visibility</p:attrName>
                                        </p:attrNameLst>
                                      </p:cBhvr>
                                      <p:to>
                                        <p:strVal val="visible"/>
                                      </p:to>
                                    </p:set>
                                    <p:animEffect transition="in" filter="blinds(horizontal)">
                                      <p:cBhvr>
                                        <p:cTn id="22" dur="500"/>
                                        <p:tgtEl>
                                          <p:spTgt spid="8199"/>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8216"/>
                                        </p:tgtEl>
                                        <p:attrNameLst>
                                          <p:attrName>style.visibility</p:attrName>
                                        </p:attrNameLst>
                                      </p:cBhvr>
                                      <p:to>
                                        <p:strVal val="visible"/>
                                      </p:to>
                                    </p:set>
                                    <p:animEffect transition="in" filter="blinds(horizontal)">
                                      <p:cBhvr>
                                        <p:cTn id="27" dur="500"/>
                                        <p:tgtEl>
                                          <p:spTgt spid="8216"/>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8219"/>
                                        </p:tgtEl>
                                        <p:attrNameLst>
                                          <p:attrName>style.visibility</p:attrName>
                                        </p:attrNameLst>
                                      </p:cBhvr>
                                      <p:to>
                                        <p:strVal val="visible"/>
                                      </p:to>
                                    </p:set>
                                    <p:animEffect transition="in" filter="blinds(horizontal)">
                                      <p:cBhvr>
                                        <p:cTn id="32" dur="500"/>
                                        <p:tgtEl>
                                          <p:spTgt spid="8219"/>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8222"/>
                                        </p:tgtEl>
                                        <p:attrNameLst>
                                          <p:attrName>style.visibility</p:attrName>
                                        </p:attrNameLst>
                                      </p:cBhvr>
                                      <p:to>
                                        <p:strVal val="visible"/>
                                      </p:to>
                                    </p:set>
                                    <p:animEffect transition="in" filter="blinds(horizontal)">
                                      <p:cBhvr>
                                        <p:cTn id="37" dur="500"/>
                                        <p:tgtEl>
                                          <p:spTgt spid="8222"/>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8202"/>
                                        </p:tgtEl>
                                        <p:attrNameLst>
                                          <p:attrName>style.visibility</p:attrName>
                                        </p:attrNameLst>
                                      </p:cBhvr>
                                      <p:to>
                                        <p:strVal val="visible"/>
                                      </p:to>
                                    </p:set>
                                    <p:animEffect transition="in" filter="blinds(horizontal)">
                                      <p:cBhvr>
                                        <p:cTn id="42" dur="500"/>
                                        <p:tgtEl>
                                          <p:spTgt spid="8202"/>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8225"/>
                                        </p:tgtEl>
                                        <p:attrNameLst>
                                          <p:attrName>style.visibility</p:attrName>
                                        </p:attrNameLst>
                                      </p:cBhvr>
                                      <p:to>
                                        <p:strVal val="visible"/>
                                      </p:to>
                                    </p:set>
                                    <p:animEffect transition="in" filter="blinds(horizontal)">
                                      <p:cBhvr>
                                        <p:cTn id="47" dur="500"/>
                                        <p:tgtEl>
                                          <p:spTgt spid="82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19" name="文本占位符 9218"/>
          <p:cNvSpPr>
            <a:spLocks noGrp="1"/>
          </p:cNvSpPr>
          <p:nvPr>
            <p:ph type="body" idx="1"/>
          </p:nvPr>
        </p:nvSpPr>
        <p:spPr/>
        <p:txBody>
          <a:bodyPr/>
          <a:lstStyle/>
          <a:p>
            <a:r>
              <a:rPr lang="zh-CN" altLang="en-US" dirty="0"/>
              <a:t>函数嵌套过程</a:t>
            </a:r>
          </a:p>
          <a:p>
            <a:pPr lvl="1"/>
            <a:r>
              <a:rPr lang="zh-CN" altLang="en-US" dirty="0"/>
              <a:t>例</a:t>
            </a:r>
            <a:r>
              <a:rPr lang="en-US" altLang="zh-CN" dirty="0"/>
              <a:t>19</a:t>
            </a:r>
            <a:r>
              <a:rPr lang="zh-CN" altLang="en-US" dirty="0"/>
              <a:t>：计算三个数中最大数与最小数的差值</a:t>
            </a:r>
          </a:p>
          <a:p>
            <a:pPr lvl="1"/>
            <a:r>
              <a:rPr lang="zh-CN" altLang="en-US" dirty="0"/>
              <a:t>分析</a:t>
            </a:r>
          </a:p>
          <a:p>
            <a:pPr lvl="2"/>
            <a:r>
              <a:rPr lang="zh-CN" altLang="en-US" dirty="0"/>
              <a:t>定义三个函数</a:t>
            </a:r>
          </a:p>
          <a:p>
            <a:pPr lvl="3"/>
            <a:r>
              <a:rPr lang="en-US" altLang="zh-CN" sz="2000" dirty="0" err="1"/>
              <a:t>int</a:t>
            </a:r>
            <a:r>
              <a:rPr lang="en-US" altLang="zh-CN" sz="2000" dirty="0"/>
              <a:t> </a:t>
            </a:r>
            <a:r>
              <a:rPr lang="en-US" altLang="zh-CN" sz="2000" dirty="0" err="1"/>
              <a:t>dif</a:t>
            </a:r>
            <a:r>
              <a:rPr lang="en-US" altLang="zh-CN" sz="2000" dirty="0"/>
              <a:t>( </a:t>
            </a:r>
            <a:r>
              <a:rPr lang="en-US" altLang="zh-CN" sz="2000" dirty="0" err="1"/>
              <a:t>int</a:t>
            </a:r>
            <a:r>
              <a:rPr lang="en-US" altLang="zh-CN" sz="2000" dirty="0"/>
              <a:t> </a:t>
            </a:r>
            <a:r>
              <a:rPr lang="en-US" altLang="zh-CN" sz="2000" dirty="0" err="1"/>
              <a:t>x,int</a:t>
            </a:r>
            <a:r>
              <a:rPr lang="en-US" altLang="zh-CN" sz="2000" dirty="0"/>
              <a:t> </a:t>
            </a:r>
            <a:r>
              <a:rPr lang="en-US" altLang="zh-CN" sz="2000" dirty="0" err="1"/>
              <a:t>y,int</a:t>
            </a:r>
            <a:r>
              <a:rPr lang="en-US" altLang="zh-CN" sz="2000" dirty="0"/>
              <a:t> z ):</a:t>
            </a:r>
            <a:r>
              <a:rPr lang="zh-CN" altLang="en-US" sz="2000" dirty="0"/>
              <a:t>计算差值</a:t>
            </a:r>
          </a:p>
          <a:p>
            <a:pPr lvl="3"/>
            <a:r>
              <a:rPr lang="en-US" altLang="zh-CN" sz="2000" dirty="0" err="1"/>
              <a:t>int</a:t>
            </a:r>
            <a:r>
              <a:rPr lang="en-US" altLang="zh-CN" sz="2000" dirty="0"/>
              <a:t> max (</a:t>
            </a:r>
            <a:r>
              <a:rPr lang="en-US" altLang="zh-CN" sz="2000" dirty="0" err="1"/>
              <a:t>int</a:t>
            </a:r>
            <a:r>
              <a:rPr lang="en-US" altLang="zh-CN" sz="2000" dirty="0"/>
              <a:t> x, </a:t>
            </a:r>
            <a:r>
              <a:rPr lang="en-US" altLang="zh-CN" sz="2000" dirty="0" err="1"/>
              <a:t>int</a:t>
            </a:r>
            <a:r>
              <a:rPr lang="en-US" altLang="zh-CN" sz="2000" dirty="0"/>
              <a:t> y, </a:t>
            </a:r>
            <a:r>
              <a:rPr lang="en-US" altLang="zh-CN" sz="2000" dirty="0" err="1"/>
              <a:t>int</a:t>
            </a:r>
            <a:r>
              <a:rPr lang="en-US" altLang="zh-CN" sz="2000" dirty="0"/>
              <a:t> z)</a:t>
            </a:r>
            <a:r>
              <a:rPr lang="zh-CN" altLang="en-US" sz="2000" dirty="0"/>
              <a:t>：计算最大数</a:t>
            </a:r>
          </a:p>
          <a:p>
            <a:pPr lvl="3"/>
            <a:r>
              <a:rPr lang="en-US" altLang="zh-CN" sz="2000" dirty="0" err="1"/>
              <a:t>int</a:t>
            </a:r>
            <a:r>
              <a:rPr lang="en-US" altLang="zh-CN" sz="2000" dirty="0"/>
              <a:t> min (</a:t>
            </a:r>
            <a:r>
              <a:rPr lang="en-US" altLang="zh-CN" sz="2000" dirty="0" err="1"/>
              <a:t>int</a:t>
            </a:r>
            <a:r>
              <a:rPr lang="en-US" altLang="zh-CN" sz="2000" dirty="0"/>
              <a:t> x, </a:t>
            </a:r>
            <a:r>
              <a:rPr lang="en-US" altLang="zh-CN" sz="2000" dirty="0" err="1"/>
              <a:t>int</a:t>
            </a:r>
            <a:r>
              <a:rPr lang="en-US" altLang="zh-CN" sz="2000" dirty="0"/>
              <a:t> y, </a:t>
            </a:r>
            <a:r>
              <a:rPr lang="en-US" altLang="zh-CN" sz="2000" dirty="0" err="1"/>
              <a:t>int</a:t>
            </a:r>
            <a:r>
              <a:rPr lang="en-US" altLang="zh-CN" sz="2000" dirty="0"/>
              <a:t> z)</a:t>
            </a:r>
            <a:r>
              <a:rPr lang="zh-CN" altLang="en-US" sz="2000" dirty="0"/>
              <a:t>：计算最小数</a:t>
            </a:r>
          </a:p>
          <a:p>
            <a:pPr lvl="2"/>
            <a:r>
              <a:rPr lang="zh-CN" altLang="en-US" dirty="0">
                <a:sym typeface="Arial" panose="020B0604020202020204" pitchFamily="34" charset="0"/>
              </a:rPr>
              <a:t>全局声明方式</a:t>
            </a:r>
          </a:p>
        </p:txBody>
      </p:sp>
      <p:sp>
        <p:nvSpPr>
          <p:cNvPr id="2" name="标题 1"/>
          <p:cNvSpPr>
            <a:spLocks noGrp="1"/>
          </p:cNvSpPr>
          <p:nvPr>
            <p:ph type="title"/>
          </p:nvPr>
        </p:nvSpPr>
        <p:spPr/>
        <p:txBody>
          <a:bodyPr>
            <a:normAutofit/>
          </a:bodyPr>
          <a:lstStyle/>
          <a:p>
            <a:r>
              <a:rPr lang="en-US" altLang="zh-CN" sz="4000" dirty="0">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cs typeface="+mj-cs"/>
                <a:sym typeface="+mn-ea"/>
              </a:rPr>
              <a:t>7.5</a:t>
            </a:r>
            <a:r>
              <a:rPr lang="zh-CN" altLang="en-US" sz="4000" dirty="0">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cs typeface="+mj-cs"/>
                <a:sym typeface="+mn-ea"/>
              </a:rPr>
              <a:t> 函数调用</a:t>
            </a:r>
            <a:endParaRPr lang="zh-CN" altLang="en-US" sz="40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ea"/>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243" name="文本占位符 10242"/>
          <p:cNvSpPr>
            <a:spLocks noGrp="1"/>
          </p:cNvSpPr>
          <p:nvPr>
            <p:ph type="body" idx="1"/>
          </p:nvPr>
        </p:nvSpPr>
        <p:spPr/>
        <p:txBody>
          <a:bodyPr/>
          <a:lstStyle/>
          <a:p>
            <a:r>
              <a:rPr lang="zh-CN" altLang="en-US" dirty="0"/>
              <a:t>函数嵌套过程</a:t>
            </a:r>
          </a:p>
          <a:p>
            <a:pPr lvl="1"/>
            <a:r>
              <a:rPr lang="zh-CN" altLang="en-US" dirty="0"/>
              <a:t>例</a:t>
            </a:r>
            <a:r>
              <a:rPr lang="en-US" altLang="zh-CN" dirty="0"/>
              <a:t>18</a:t>
            </a:r>
            <a:r>
              <a:rPr lang="zh-CN" altLang="en-US" dirty="0"/>
              <a:t>：计算三个数中最大数与最小数的差值</a:t>
            </a:r>
          </a:p>
          <a:p>
            <a:pPr lvl="1"/>
            <a:r>
              <a:rPr lang="zh-CN" altLang="en-US" dirty="0">
                <a:sym typeface="Arial" panose="020B0604020202020204" pitchFamily="34" charset="0"/>
              </a:rPr>
              <a:t>处理过程</a:t>
            </a:r>
          </a:p>
          <a:p>
            <a:pPr lvl="2"/>
            <a:r>
              <a:rPr lang="en-US" altLang="zh-CN" dirty="0">
                <a:sym typeface="Arial" panose="020B0604020202020204" pitchFamily="34" charset="0"/>
              </a:rPr>
              <a:t>main()</a:t>
            </a:r>
            <a:r>
              <a:rPr lang="zh-CN" altLang="en-US" dirty="0">
                <a:sym typeface="Arial" panose="020B0604020202020204" pitchFamily="34" charset="0"/>
              </a:rPr>
              <a:t>调用</a:t>
            </a:r>
            <a:r>
              <a:rPr lang="en-US" altLang="zh-CN" dirty="0" err="1">
                <a:sym typeface="Arial" panose="020B0604020202020204" pitchFamily="34" charset="0"/>
              </a:rPr>
              <a:t>dif</a:t>
            </a:r>
            <a:r>
              <a:rPr lang="zh-CN" altLang="en-US" dirty="0">
                <a:sym typeface="Arial" panose="020B0604020202020204" pitchFamily="34" charset="0"/>
              </a:rPr>
              <a:t>（）</a:t>
            </a:r>
            <a:r>
              <a:rPr lang="en-US" altLang="zh-CN" dirty="0">
                <a:sym typeface="Arial" panose="020B0604020202020204" pitchFamily="34" charset="0"/>
              </a:rPr>
              <a:t>,</a:t>
            </a:r>
            <a:r>
              <a:rPr lang="en-US" altLang="zh-CN" dirty="0" err="1">
                <a:sym typeface="Arial" panose="020B0604020202020204" pitchFamily="34" charset="0"/>
              </a:rPr>
              <a:t>dif</a:t>
            </a:r>
            <a:r>
              <a:rPr lang="zh-CN" altLang="en-US" dirty="0">
                <a:sym typeface="Arial" panose="020B0604020202020204" pitchFamily="34" charset="0"/>
              </a:rPr>
              <a:t>（）函数需要调用</a:t>
            </a:r>
            <a:r>
              <a:rPr lang="en-US" altLang="zh-CN" dirty="0">
                <a:sym typeface="Arial" panose="020B0604020202020204" pitchFamily="34" charset="0"/>
              </a:rPr>
              <a:t>max</a:t>
            </a:r>
            <a:r>
              <a:rPr lang="zh-CN" altLang="en-US" dirty="0">
                <a:sym typeface="Arial" panose="020B0604020202020204" pitchFamily="34" charset="0"/>
              </a:rPr>
              <a:t>（）和 </a:t>
            </a:r>
            <a:r>
              <a:rPr lang="en-US" altLang="zh-CN" dirty="0">
                <a:sym typeface="Arial" panose="020B0604020202020204" pitchFamily="34" charset="0"/>
              </a:rPr>
              <a:t>min</a:t>
            </a:r>
            <a:r>
              <a:rPr lang="zh-CN" altLang="en-US" dirty="0">
                <a:sym typeface="Arial" panose="020B0604020202020204" pitchFamily="34" charset="0"/>
              </a:rPr>
              <a:t>（）分别求出最大数和最小数</a:t>
            </a:r>
          </a:p>
        </p:txBody>
      </p:sp>
      <p:grpSp>
        <p:nvGrpSpPr>
          <p:cNvPr id="10244" name="组合 10243"/>
          <p:cNvGrpSpPr/>
          <p:nvPr/>
        </p:nvGrpSpPr>
        <p:grpSpPr>
          <a:xfrm>
            <a:off x="1311275" y="2560638"/>
            <a:ext cx="6932613" cy="3892550"/>
            <a:chOff x="0" y="0"/>
            <a:chExt cx="10918" cy="6128"/>
          </a:xfrm>
        </p:grpSpPr>
        <p:sp>
          <p:nvSpPr>
            <p:cNvPr id="10245" name="矩形 10244"/>
            <p:cNvSpPr/>
            <p:nvPr/>
          </p:nvSpPr>
          <p:spPr>
            <a:xfrm>
              <a:off x="8278" y="0"/>
              <a:ext cx="2640" cy="2950"/>
            </a:xfrm>
            <a:prstGeom prst="rect">
              <a:avLst/>
            </a:prstGeom>
            <a:solidFill>
              <a:schemeClr val="bg1">
                <a:alpha val="100000"/>
              </a:schemeClr>
            </a:solidFill>
            <a:ln w="9525" cap="flat" cmpd="sng">
              <a:solidFill>
                <a:schemeClr val="tx1"/>
              </a:solidFill>
              <a:prstDash val="solid"/>
              <a:bevel/>
              <a:headEnd type="none" w="med" len="med"/>
              <a:tailEnd type="none" w="med" len="med"/>
            </a:ln>
            <a:effectLst>
              <a:outerShdw dist="143684" dir="2699999" algn="ctr" rotWithShape="0">
                <a:srgbClr val="000000"/>
              </a:outerShdw>
            </a:effectLst>
          </p:spPr>
          <p:txBody>
            <a:bodyPr vert="horz" wrap="none" anchor="ctr"/>
            <a:lstStyle/>
            <a:p>
              <a:pPr eaLnBrk="0" hangingPunct="0"/>
              <a:r>
                <a:rPr lang="zh-CN" altLang="en-US" dirty="0">
                  <a:latin typeface="Comic Sans MS" panose="030F0702030302020204" pitchFamily="2" charset="0"/>
                  <a:sym typeface="Arial" panose="020B0604020202020204" pitchFamily="34" charset="0"/>
                </a:rPr>
                <a:t>int max( )</a:t>
              </a:r>
            </a:p>
            <a:p>
              <a:pPr eaLnBrk="0" hangingPunct="0"/>
              <a:r>
                <a:rPr lang="zh-CN" altLang="en-US" dirty="0">
                  <a:latin typeface="Comic Sans MS" panose="030F0702030302020204" pitchFamily="2" charset="0"/>
                  <a:sym typeface="Arial" panose="020B0604020202020204" pitchFamily="34" charset="0"/>
                </a:rPr>
                <a:t>  {</a:t>
              </a:r>
            </a:p>
            <a:p>
              <a:pPr eaLnBrk="0" hangingPunct="0"/>
              <a:r>
                <a:rPr lang="zh-CN" altLang="en-US" dirty="0">
                  <a:latin typeface="Comic Sans MS" panose="030F0702030302020204" pitchFamily="2" charset="0"/>
                  <a:sym typeface="Arial" panose="020B0604020202020204" pitchFamily="34" charset="0"/>
                </a:rPr>
                <a:t>     …</a:t>
              </a:r>
            </a:p>
            <a:p>
              <a:pPr eaLnBrk="0" hangingPunct="0"/>
              <a:r>
                <a:rPr lang="zh-CN" altLang="en-US" dirty="0">
                  <a:latin typeface="Comic Sans MS" panose="030F0702030302020204" pitchFamily="2" charset="0"/>
                  <a:sym typeface="Arial" panose="020B0604020202020204" pitchFamily="34" charset="0"/>
                </a:rPr>
                <a:t>     </a:t>
              </a:r>
            </a:p>
            <a:p>
              <a:pPr eaLnBrk="0" hangingPunct="0"/>
              <a:r>
                <a:rPr lang="zh-CN" altLang="en-US" dirty="0">
                  <a:latin typeface="Comic Sans MS" panose="030F0702030302020204" pitchFamily="2" charset="0"/>
                  <a:sym typeface="Arial" panose="020B0604020202020204" pitchFamily="34" charset="0"/>
                </a:rPr>
                <a:t> </a:t>
              </a:r>
            </a:p>
            <a:p>
              <a:pPr eaLnBrk="0" hangingPunct="0"/>
              <a:r>
                <a:rPr lang="zh-CN" altLang="en-US" dirty="0">
                  <a:latin typeface="Comic Sans MS" panose="030F0702030302020204" pitchFamily="2" charset="0"/>
                  <a:sym typeface="Arial" panose="020B0604020202020204" pitchFamily="34" charset="0"/>
                </a:rPr>
                <a:t>     }</a:t>
              </a:r>
            </a:p>
          </p:txBody>
        </p:sp>
        <p:grpSp>
          <p:nvGrpSpPr>
            <p:cNvPr id="10246" name="组合 10245"/>
            <p:cNvGrpSpPr/>
            <p:nvPr/>
          </p:nvGrpSpPr>
          <p:grpSpPr>
            <a:xfrm>
              <a:off x="0" y="1137"/>
              <a:ext cx="3122" cy="3968"/>
              <a:chOff x="0" y="0"/>
              <a:chExt cx="3122" cy="3968"/>
            </a:xfrm>
          </p:grpSpPr>
          <p:sp>
            <p:nvSpPr>
              <p:cNvPr id="10247" name="矩形 10246"/>
              <p:cNvSpPr/>
              <p:nvPr/>
            </p:nvSpPr>
            <p:spPr>
              <a:xfrm>
                <a:off x="0" y="0"/>
                <a:ext cx="2834" cy="3969"/>
              </a:xfrm>
              <a:prstGeom prst="rect">
                <a:avLst/>
              </a:prstGeom>
              <a:solidFill>
                <a:schemeClr val="bg1">
                  <a:alpha val="100000"/>
                </a:schemeClr>
              </a:solidFill>
              <a:ln w="9525" cap="flat" cmpd="sng">
                <a:solidFill>
                  <a:schemeClr val="tx1"/>
                </a:solidFill>
                <a:prstDash val="solid"/>
                <a:bevel/>
                <a:headEnd type="none" w="med" len="med"/>
                <a:tailEnd type="none" w="med" len="med"/>
              </a:ln>
              <a:effectLst>
                <a:outerShdw dist="143684" dir="2699999" algn="ctr" rotWithShape="0">
                  <a:srgbClr val="000000"/>
                </a:outerShdw>
              </a:effectLst>
            </p:spPr>
            <p:txBody>
              <a:bodyPr vert="horz" wrap="none" anchor="ctr"/>
              <a:lstStyle/>
              <a:p>
                <a:pPr eaLnBrk="0" hangingPunct="0"/>
                <a:r>
                  <a:rPr lang="zh-CN" altLang="en-US" dirty="0">
                    <a:latin typeface="Comic Sans MS" panose="030F0702030302020204" pitchFamily="2" charset="0"/>
                  </a:rPr>
                  <a:t>main()</a:t>
                </a:r>
              </a:p>
              <a:p>
                <a:pPr eaLnBrk="0" hangingPunct="0"/>
                <a:r>
                  <a:rPr lang="zh-CN" altLang="en-US" dirty="0">
                    <a:latin typeface="Comic Sans MS" panose="030F0702030302020204" pitchFamily="2" charset="0"/>
                  </a:rPr>
                  <a:t> {  ....</a:t>
                </a:r>
              </a:p>
              <a:p>
                <a:pPr eaLnBrk="0" hangingPunct="0"/>
                <a:r>
                  <a:rPr lang="zh-CN" altLang="en-US" dirty="0">
                    <a:latin typeface="Comic Sans MS" panose="030F0702030302020204" pitchFamily="2" charset="0"/>
                  </a:rPr>
                  <a:t>    </a:t>
                </a:r>
              </a:p>
              <a:p>
                <a:pPr eaLnBrk="0" hangingPunct="0"/>
                <a:r>
                  <a:rPr lang="zh-CN" altLang="en-US" dirty="0">
                    <a:latin typeface="Comic Sans MS" panose="030F0702030302020204" pitchFamily="2" charset="0"/>
                  </a:rPr>
                  <a:t>     dif( );</a:t>
                </a:r>
              </a:p>
              <a:p>
                <a:pPr eaLnBrk="0" hangingPunct="0"/>
                <a:r>
                  <a:rPr lang="zh-CN" altLang="en-US" dirty="0">
                    <a:latin typeface="Comic Sans MS" panose="030F0702030302020204" pitchFamily="2" charset="0"/>
                  </a:rPr>
                  <a:t>    </a:t>
                </a:r>
              </a:p>
              <a:p>
                <a:pPr eaLnBrk="0" hangingPunct="0"/>
                <a:r>
                  <a:rPr lang="zh-CN" altLang="en-US" dirty="0">
                    <a:latin typeface="Comic Sans MS" panose="030F0702030302020204" pitchFamily="2" charset="0"/>
                  </a:rPr>
                  <a:t>    .....</a:t>
                </a:r>
              </a:p>
              <a:p>
                <a:pPr eaLnBrk="0" hangingPunct="0"/>
                <a:endParaRPr lang="zh-CN" altLang="en-US" dirty="0">
                  <a:latin typeface="Comic Sans MS" panose="030F0702030302020204" pitchFamily="2" charset="0"/>
                </a:endParaRPr>
              </a:p>
              <a:p>
                <a:pPr eaLnBrk="0" hangingPunct="0"/>
                <a:r>
                  <a:rPr lang="zh-CN" altLang="en-US" dirty="0">
                    <a:latin typeface="Comic Sans MS" panose="030F0702030302020204" pitchFamily="2" charset="0"/>
                  </a:rPr>
                  <a:t>}</a:t>
                </a:r>
              </a:p>
            </p:txBody>
          </p:sp>
          <p:sp>
            <p:nvSpPr>
              <p:cNvPr id="10248" name="文本框 10247"/>
              <p:cNvSpPr txBox="1"/>
              <p:nvPr/>
            </p:nvSpPr>
            <p:spPr>
              <a:xfrm>
                <a:off x="0" y="1927"/>
                <a:ext cx="3123" cy="624"/>
              </a:xfrm>
              <a:prstGeom prst="rect">
                <a:avLst/>
              </a:prstGeom>
              <a:noFill/>
              <a:ln w="9525">
                <a:noFill/>
              </a:ln>
            </p:spPr>
            <p:txBody>
              <a:bodyPr vert="horz" wrap="square" anchor="t">
                <a:spAutoFit/>
              </a:bodyPr>
              <a:lstStyle/>
              <a:p>
                <a:pPr eaLnBrk="0" hangingPunct="0"/>
                <a:r>
                  <a:rPr lang="zh-CN" altLang="en-US" dirty="0">
                    <a:latin typeface="Comic Sans MS" panose="030F0702030302020204" pitchFamily="2" charset="0"/>
                    <a:ea typeface="微软雅黑" panose="020B0503020204020204" pitchFamily="34" charset="-122"/>
                  </a:rPr>
                  <a:t>/*调用dif()*/</a:t>
                </a:r>
              </a:p>
            </p:txBody>
          </p:sp>
        </p:grpSp>
        <p:grpSp>
          <p:nvGrpSpPr>
            <p:cNvPr id="10249" name="组合 10248"/>
            <p:cNvGrpSpPr/>
            <p:nvPr/>
          </p:nvGrpSpPr>
          <p:grpSpPr>
            <a:xfrm>
              <a:off x="3856" y="456"/>
              <a:ext cx="3462" cy="4988"/>
              <a:chOff x="0" y="0"/>
              <a:chExt cx="3462" cy="4988"/>
            </a:xfrm>
          </p:grpSpPr>
          <p:sp>
            <p:nvSpPr>
              <p:cNvPr id="10250" name="矩形 10249"/>
              <p:cNvSpPr/>
              <p:nvPr/>
            </p:nvSpPr>
            <p:spPr>
              <a:xfrm>
                <a:off x="228" y="0"/>
                <a:ext cx="2835" cy="4989"/>
              </a:xfrm>
              <a:prstGeom prst="rect">
                <a:avLst/>
              </a:prstGeom>
              <a:solidFill>
                <a:schemeClr val="bg1">
                  <a:alpha val="100000"/>
                </a:schemeClr>
              </a:solidFill>
              <a:ln w="9525" cap="flat" cmpd="sng">
                <a:solidFill>
                  <a:schemeClr val="tx1"/>
                </a:solidFill>
                <a:prstDash val="solid"/>
                <a:bevel/>
                <a:headEnd type="none" w="med" len="med"/>
                <a:tailEnd type="none" w="med" len="med"/>
              </a:ln>
              <a:effectLst>
                <a:outerShdw dist="143684" dir="2699999" algn="ctr" rotWithShape="0">
                  <a:srgbClr val="000000"/>
                </a:outerShdw>
              </a:effectLst>
            </p:spPr>
            <p:txBody>
              <a:bodyPr vert="horz" wrap="none" anchor="ctr"/>
              <a:lstStyle/>
              <a:p>
                <a:pPr eaLnBrk="0" hangingPunct="0"/>
                <a:r>
                  <a:rPr lang="zh-CN" altLang="en-US" dirty="0">
                    <a:latin typeface="Comic Sans MS" panose="030F0702030302020204" pitchFamily="2" charset="0"/>
                    <a:sym typeface="Arial" panose="020B0604020202020204" pitchFamily="34" charset="0"/>
                  </a:rPr>
                  <a:t>int dif( )</a:t>
                </a:r>
              </a:p>
              <a:p>
                <a:pPr eaLnBrk="0" hangingPunct="0"/>
                <a:r>
                  <a:rPr lang="zh-CN" altLang="en-US" dirty="0">
                    <a:latin typeface="Comic Sans MS" panose="030F0702030302020204" pitchFamily="2" charset="0"/>
                    <a:sym typeface="Arial" panose="020B0604020202020204" pitchFamily="34" charset="0"/>
                  </a:rPr>
                  <a:t>  {  ....</a:t>
                </a:r>
              </a:p>
              <a:p>
                <a:pPr eaLnBrk="0" hangingPunct="0"/>
                <a:r>
                  <a:rPr lang="zh-CN" altLang="en-US" dirty="0">
                    <a:latin typeface="Comic Sans MS" panose="030F0702030302020204" pitchFamily="2" charset="0"/>
                    <a:sym typeface="Arial" panose="020B0604020202020204" pitchFamily="34" charset="0"/>
                  </a:rPr>
                  <a:t>      </a:t>
                </a:r>
              </a:p>
              <a:p>
                <a:pPr eaLnBrk="0" hangingPunct="0"/>
                <a:r>
                  <a:rPr lang="zh-CN" altLang="en-US" dirty="0">
                    <a:latin typeface="Comic Sans MS" panose="030F0702030302020204" pitchFamily="2" charset="0"/>
                    <a:sym typeface="Arial" panose="020B0604020202020204" pitchFamily="34" charset="0"/>
                  </a:rPr>
                  <a:t>     max( );</a:t>
                </a:r>
              </a:p>
              <a:p>
                <a:pPr eaLnBrk="0" hangingPunct="0"/>
                <a:endParaRPr lang="zh-CN" altLang="en-US" dirty="0">
                  <a:latin typeface="Comic Sans MS" panose="030F0702030302020204" pitchFamily="2" charset="0"/>
                  <a:sym typeface="Arial" panose="020B0604020202020204" pitchFamily="34" charset="0"/>
                </a:endParaRPr>
              </a:p>
              <a:p>
                <a:pPr eaLnBrk="0" hangingPunct="0"/>
                <a:r>
                  <a:rPr lang="zh-CN" altLang="en-US" dirty="0">
                    <a:latin typeface="Comic Sans MS" panose="030F0702030302020204" pitchFamily="2" charset="0"/>
                    <a:sym typeface="Arial" panose="020B0604020202020204" pitchFamily="34" charset="0"/>
                  </a:rPr>
                  <a:t>      </a:t>
                </a:r>
              </a:p>
              <a:p>
                <a:pPr eaLnBrk="0" hangingPunct="0"/>
                <a:r>
                  <a:rPr lang="zh-CN" altLang="en-US" dirty="0">
                    <a:latin typeface="Comic Sans MS" panose="030F0702030302020204" pitchFamily="2" charset="0"/>
                    <a:sym typeface="Arial" panose="020B0604020202020204" pitchFamily="34" charset="0"/>
                  </a:rPr>
                  <a:t>     min( );</a:t>
                </a:r>
              </a:p>
              <a:p>
                <a:pPr eaLnBrk="0" hangingPunct="0"/>
                <a:endParaRPr lang="zh-CN" altLang="en-US" dirty="0">
                  <a:latin typeface="Comic Sans MS" panose="030F0702030302020204" pitchFamily="2" charset="0"/>
                  <a:sym typeface="Arial" panose="020B0604020202020204" pitchFamily="34" charset="0"/>
                </a:endParaRPr>
              </a:p>
              <a:p>
                <a:pPr eaLnBrk="0" hangingPunct="0"/>
                <a:r>
                  <a:rPr lang="zh-CN" altLang="en-US" dirty="0">
                    <a:latin typeface="Comic Sans MS" panose="030F0702030302020204" pitchFamily="2" charset="0"/>
                    <a:sym typeface="Arial" panose="020B0604020202020204" pitchFamily="34" charset="0"/>
                  </a:rPr>
                  <a:t>......</a:t>
                </a:r>
              </a:p>
              <a:p>
                <a:pPr eaLnBrk="0" hangingPunct="0"/>
                <a:r>
                  <a:rPr lang="zh-CN" altLang="en-US" dirty="0">
                    <a:latin typeface="Comic Sans MS" panose="030F0702030302020204" pitchFamily="2" charset="0"/>
                    <a:sym typeface="Arial" panose="020B0604020202020204" pitchFamily="34" charset="0"/>
                  </a:rPr>
                  <a:t>         }</a:t>
                </a:r>
              </a:p>
            </p:txBody>
          </p:sp>
          <p:sp>
            <p:nvSpPr>
              <p:cNvPr id="10251" name="文本框 10250"/>
              <p:cNvSpPr txBox="1"/>
              <p:nvPr/>
            </p:nvSpPr>
            <p:spPr>
              <a:xfrm>
                <a:off x="340" y="2040"/>
                <a:ext cx="3123" cy="624"/>
              </a:xfrm>
              <a:prstGeom prst="rect">
                <a:avLst/>
              </a:prstGeom>
              <a:noFill/>
              <a:ln w="9525">
                <a:noFill/>
              </a:ln>
            </p:spPr>
            <p:txBody>
              <a:bodyPr vert="horz" wrap="square" anchor="t">
                <a:spAutoFit/>
              </a:bodyPr>
              <a:lstStyle/>
              <a:p>
                <a:pPr eaLnBrk="0" hangingPunct="0"/>
                <a:r>
                  <a:rPr lang="zh-CN" altLang="en-US" dirty="0">
                    <a:latin typeface="Comic Sans MS" panose="030F0702030302020204" pitchFamily="2" charset="0"/>
                    <a:ea typeface="微软雅黑" panose="020B0503020204020204" pitchFamily="34" charset="-122"/>
                  </a:rPr>
                  <a:t>/*调用max()*/</a:t>
                </a:r>
              </a:p>
            </p:txBody>
          </p:sp>
          <p:sp>
            <p:nvSpPr>
              <p:cNvPr id="10252" name="文本框 10251"/>
              <p:cNvSpPr txBox="1"/>
              <p:nvPr/>
            </p:nvSpPr>
            <p:spPr>
              <a:xfrm>
                <a:off x="0" y="3401"/>
                <a:ext cx="3123" cy="624"/>
              </a:xfrm>
              <a:prstGeom prst="rect">
                <a:avLst/>
              </a:prstGeom>
              <a:noFill/>
              <a:ln w="9525">
                <a:noFill/>
              </a:ln>
            </p:spPr>
            <p:txBody>
              <a:bodyPr vert="horz" wrap="square" anchor="t">
                <a:spAutoFit/>
              </a:bodyPr>
              <a:lstStyle/>
              <a:p>
                <a:pPr eaLnBrk="0" hangingPunct="0"/>
                <a:r>
                  <a:rPr lang="zh-CN" altLang="en-US" dirty="0">
                    <a:latin typeface="Comic Sans MS" panose="030F0702030302020204" pitchFamily="2" charset="0"/>
                    <a:ea typeface="微软雅黑" panose="020B0503020204020204" pitchFamily="34" charset="-122"/>
                  </a:rPr>
                  <a:t>  /*调用min()*/</a:t>
                </a:r>
              </a:p>
            </p:txBody>
          </p:sp>
        </p:grpSp>
        <p:sp>
          <p:nvSpPr>
            <p:cNvPr id="10253" name="矩形 10252"/>
            <p:cNvSpPr/>
            <p:nvPr/>
          </p:nvSpPr>
          <p:spPr>
            <a:xfrm>
              <a:off x="8278" y="3178"/>
              <a:ext cx="2640" cy="2950"/>
            </a:xfrm>
            <a:prstGeom prst="rect">
              <a:avLst/>
            </a:prstGeom>
            <a:solidFill>
              <a:schemeClr val="bg1">
                <a:alpha val="100000"/>
              </a:schemeClr>
            </a:solidFill>
            <a:ln w="9525" cap="flat" cmpd="sng">
              <a:solidFill>
                <a:schemeClr val="tx1"/>
              </a:solidFill>
              <a:prstDash val="solid"/>
              <a:bevel/>
              <a:headEnd type="none" w="med" len="med"/>
              <a:tailEnd type="none" w="med" len="med"/>
            </a:ln>
            <a:effectLst>
              <a:outerShdw dist="143684" dir="2699999" algn="ctr" rotWithShape="0">
                <a:srgbClr val="000000"/>
              </a:outerShdw>
            </a:effectLst>
          </p:spPr>
          <p:txBody>
            <a:bodyPr vert="horz" wrap="none" anchor="ctr"/>
            <a:lstStyle/>
            <a:p>
              <a:pPr eaLnBrk="0" hangingPunct="0"/>
              <a:r>
                <a:rPr lang="zh-CN" altLang="en-US" dirty="0">
                  <a:latin typeface="Comic Sans MS" panose="030F0702030302020204" pitchFamily="2" charset="0"/>
                  <a:sym typeface="Arial" panose="020B0604020202020204" pitchFamily="34" charset="0"/>
                </a:rPr>
                <a:t>int min( )</a:t>
              </a:r>
            </a:p>
            <a:p>
              <a:pPr eaLnBrk="0" hangingPunct="0"/>
              <a:r>
                <a:rPr lang="zh-CN" altLang="en-US" dirty="0">
                  <a:latin typeface="Comic Sans MS" panose="030F0702030302020204" pitchFamily="2" charset="0"/>
                  <a:sym typeface="Arial" panose="020B0604020202020204" pitchFamily="34" charset="0"/>
                </a:rPr>
                <a:t>  {</a:t>
              </a:r>
            </a:p>
            <a:p>
              <a:pPr eaLnBrk="0" hangingPunct="0"/>
              <a:r>
                <a:rPr lang="zh-CN" altLang="en-US" dirty="0">
                  <a:latin typeface="Comic Sans MS" panose="030F0702030302020204" pitchFamily="2" charset="0"/>
                  <a:sym typeface="Arial" panose="020B0604020202020204" pitchFamily="34" charset="0"/>
                </a:rPr>
                <a:t>     …</a:t>
              </a:r>
            </a:p>
            <a:p>
              <a:pPr eaLnBrk="0" hangingPunct="0"/>
              <a:r>
                <a:rPr lang="zh-CN" altLang="en-US" dirty="0">
                  <a:latin typeface="Comic Sans MS" panose="030F0702030302020204" pitchFamily="2" charset="0"/>
                  <a:sym typeface="Arial" panose="020B0604020202020204" pitchFamily="34" charset="0"/>
                </a:rPr>
                <a:t>      </a:t>
              </a:r>
            </a:p>
            <a:p>
              <a:pPr eaLnBrk="0" hangingPunct="0"/>
              <a:r>
                <a:rPr lang="zh-CN" altLang="en-US" dirty="0">
                  <a:latin typeface="Comic Sans MS" panose="030F0702030302020204" pitchFamily="2" charset="0"/>
                  <a:sym typeface="Arial" panose="020B0604020202020204" pitchFamily="34" charset="0"/>
                </a:rPr>
                <a:t>     }</a:t>
              </a:r>
            </a:p>
          </p:txBody>
        </p:sp>
        <p:sp>
          <p:nvSpPr>
            <p:cNvPr id="10254" name="直接连接符 10253"/>
            <p:cNvSpPr/>
            <p:nvPr/>
          </p:nvSpPr>
          <p:spPr>
            <a:xfrm>
              <a:off x="1361" y="1590"/>
              <a:ext cx="1" cy="1020"/>
            </a:xfrm>
            <a:prstGeom prst="line">
              <a:avLst/>
            </a:prstGeom>
            <a:ln w="19050" cap="flat" cmpd="sng">
              <a:solidFill>
                <a:srgbClr val="FF0000"/>
              </a:solidFill>
              <a:prstDash val="solid"/>
              <a:bevel/>
              <a:headEnd type="none" w="med" len="med"/>
              <a:tailEnd type="arrow" w="med" len="med"/>
            </a:ln>
          </p:spPr>
          <p:txBody>
            <a:bodyPr/>
            <a:lstStyle/>
            <a:p>
              <a:endParaRPr lang="zh-CN" altLang="en-US"/>
            </a:p>
          </p:txBody>
        </p:sp>
        <p:sp>
          <p:nvSpPr>
            <p:cNvPr id="10255" name="直接连接符 10254"/>
            <p:cNvSpPr/>
            <p:nvPr/>
          </p:nvSpPr>
          <p:spPr>
            <a:xfrm flipV="1">
              <a:off x="2041" y="1363"/>
              <a:ext cx="2495" cy="1588"/>
            </a:xfrm>
            <a:prstGeom prst="line">
              <a:avLst/>
            </a:prstGeom>
            <a:ln w="19050" cap="flat" cmpd="sng">
              <a:solidFill>
                <a:srgbClr val="FF0000"/>
              </a:solidFill>
              <a:prstDash val="solid"/>
              <a:bevel/>
              <a:headEnd type="none" w="med" len="med"/>
              <a:tailEnd type="arrow" w="med" len="med"/>
            </a:ln>
          </p:spPr>
          <p:txBody>
            <a:bodyPr/>
            <a:lstStyle/>
            <a:p>
              <a:endParaRPr lang="zh-CN" altLang="en-US"/>
            </a:p>
          </p:txBody>
        </p:sp>
        <p:sp>
          <p:nvSpPr>
            <p:cNvPr id="10256" name="直接连接符 10255"/>
            <p:cNvSpPr/>
            <p:nvPr/>
          </p:nvSpPr>
          <p:spPr>
            <a:xfrm>
              <a:off x="5216" y="1022"/>
              <a:ext cx="1" cy="1020"/>
            </a:xfrm>
            <a:prstGeom prst="line">
              <a:avLst/>
            </a:prstGeom>
            <a:ln w="19050" cap="flat" cmpd="sng">
              <a:solidFill>
                <a:srgbClr val="FF0000"/>
              </a:solidFill>
              <a:prstDash val="solid"/>
              <a:bevel/>
              <a:headEnd type="none" w="med" len="med"/>
              <a:tailEnd type="arrow" w="med" len="med"/>
            </a:ln>
          </p:spPr>
          <p:txBody>
            <a:bodyPr/>
            <a:lstStyle/>
            <a:p>
              <a:endParaRPr lang="zh-CN" altLang="en-US"/>
            </a:p>
          </p:txBody>
        </p:sp>
        <p:sp>
          <p:nvSpPr>
            <p:cNvPr id="10257" name="直接连接符 10256"/>
            <p:cNvSpPr/>
            <p:nvPr/>
          </p:nvSpPr>
          <p:spPr>
            <a:xfrm flipV="1">
              <a:off x="6237" y="909"/>
              <a:ext cx="2608" cy="1135"/>
            </a:xfrm>
            <a:prstGeom prst="line">
              <a:avLst/>
            </a:prstGeom>
            <a:ln w="19050" cap="flat" cmpd="sng">
              <a:solidFill>
                <a:srgbClr val="FF0000"/>
              </a:solidFill>
              <a:prstDash val="solid"/>
              <a:bevel/>
              <a:headEnd type="none" w="med" len="med"/>
              <a:tailEnd type="arrow" w="med" len="med"/>
            </a:ln>
          </p:spPr>
          <p:txBody>
            <a:bodyPr/>
            <a:lstStyle/>
            <a:p>
              <a:endParaRPr lang="zh-CN" altLang="en-US"/>
            </a:p>
          </p:txBody>
        </p:sp>
        <p:sp>
          <p:nvSpPr>
            <p:cNvPr id="10258" name="直接连接符 10257"/>
            <p:cNvSpPr/>
            <p:nvPr/>
          </p:nvSpPr>
          <p:spPr>
            <a:xfrm>
              <a:off x="6237" y="2271"/>
              <a:ext cx="2722" cy="453"/>
            </a:xfrm>
            <a:prstGeom prst="line">
              <a:avLst/>
            </a:prstGeom>
            <a:ln w="19050" cap="flat" cmpd="sng">
              <a:solidFill>
                <a:srgbClr val="FF0000"/>
              </a:solidFill>
              <a:prstDash val="solid"/>
              <a:bevel/>
              <a:headEnd type="arrow" w="med" len="med"/>
              <a:tailEnd type="none" w="med" len="med"/>
            </a:ln>
          </p:spPr>
          <p:txBody>
            <a:bodyPr/>
            <a:lstStyle/>
            <a:p>
              <a:endParaRPr lang="zh-CN" altLang="en-US"/>
            </a:p>
          </p:txBody>
        </p:sp>
        <p:sp>
          <p:nvSpPr>
            <p:cNvPr id="10259" name="直接连接符 10258"/>
            <p:cNvSpPr/>
            <p:nvPr/>
          </p:nvSpPr>
          <p:spPr>
            <a:xfrm>
              <a:off x="6124" y="3743"/>
              <a:ext cx="2494" cy="454"/>
            </a:xfrm>
            <a:prstGeom prst="line">
              <a:avLst/>
            </a:prstGeom>
            <a:ln w="19050" cap="flat" cmpd="sng">
              <a:solidFill>
                <a:srgbClr val="FF0000"/>
              </a:solidFill>
              <a:prstDash val="solid"/>
              <a:bevel/>
              <a:headEnd type="none" w="med" len="med"/>
              <a:tailEnd type="arrow" w="med" len="med"/>
            </a:ln>
          </p:spPr>
          <p:txBody>
            <a:bodyPr/>
            <a:lstStyle/>
            <a:p>
              <a:endParaRPr lang="zh-CN" altLang="en-US"/>
            </a:p>
          </p:txBody>
        </p:sp>
        <p:sp>
          <p:nvSpPr>
            <p:cNvPr id="10260" name="直接连接符 10259"/>
            <p:cNvSpPr/>
            <p:nvPr/>
          </p:nvSpPr>
          <p:spPr>
            <a:xfrm>
              <a:off x="6011" y="3972"/>
              <a:ext cx="2949" cy="1702"/>
            </a:xfrm>
            <a:prstGeom prst="line">
              <a:avLst/>
            </a:prstGeom>
            <a:ln w="19050" cap="flat" cmpd="sng">
              <a:solidFill>
                <a:srgbClr val="FF0000"/>
              </a:solidFill>
              <a:prstDash val="solid"/>
              <a:bevel/>
              <a:headEnd type="arrow" w="med" len="med"/>
              <a:tailEnd type="none" w="med" len="med"/>
            </a:ln>
          </p:spPr>
          <p:txBody>
            <a:bodyPr/>
            <a:lstStyle/>
            <a:p>
              <a:endParaRPr lang="zh-CN" altLang="en-US"/>
            </a:p>
          </p:txBody>
        </p:sp>
        <p:sp>
          <p:nvSpPr>
            <p:cNvPr id="10261" name="直接连接符 10260"/>
            <p:cNvSpPr/>
            <p:nvPr/>
          </p:nvSpPr>
          <p:spPr>
            <a:xfrm>
              <a:off x="5103" y="4311"/>
              <a:ext cx="1" cy="1020"/>
            </a:xfrm>
            <a:prstGeom prst="line">
              <a:avLst/>
            </a:prstGeom>
            <a:ln w="19050" cap="flat" cmpd="sng">
              <a:solidFill>
                <a:srgbClr val="FF0000"/>
              </a:solidFill>
              <a:prstDash val="solid"/>
              <a:bevel/>
              <a:headEnd type="none" w="med" len="med"/>
              <a:tailEnd type="arrow" w="med" len="med"/>
            </a:ln>
          </p:spPr>
          <p:txBody>
            <a:bodyPr/>
            <a:lstStyle/>
            <a:p>
              <a:endParaRPr lang="zh-CN" altLang="en-US"/>
            </a:p>
          </p:txBody>
        </p:sp>
        <p:sp>
          <p:nvSpPr>
            <p:cNvPr id="10262" name="直接连接符 10261"/>
            <p:cNvSpPr/>
            <p:nvPr/>
          </p:nvSpPr>
          <p:spPr>
            <a:xfrm>
              <a:off x="1929" y="3177"/>
              <a:ext cx="2835" cy="2042"/>
            </a:xfrm>
            <a:prstGeom prst="line">
              <a:avLst/>
            </a:prstGeom>
            <a:ln w="19050" cap="flat" cmpd="sng">
              <a:solidFill>
                <a:srgbClr val="FF0000"/>
              </a:solidFill>
              <a:prstDash val="solid"/>
              <a:bevel/>
              <a:headEnd type="arrow" w="med" len="med"/>
              <a:tailEnd type="none" w="med" len="med"/>
            </a:ln>
          </p:spPr>
          <p:txBody>
            <a:bodyPr/>
            <a:lstStyle/>
            <a:p>
              <a:endParaRPr lang="zh-CN" altLang="en-US"/>
            </a:p>
          </p:txBody>
        </p:sp>
        <p:sp>
          <p:nvSpPr>
            <p:cNvPr id="10263" name="直接连接符 10262"/>
            <p:cNvSpPr/>
            <p:nvPr/>
          </p:nvSpPr>
          <p:spPr>
            <a:xfrm>
              <a:off x="1247" y="3631"/>
              <a:ext cx="1" cy="1020"/>
            </a:xfrm>
            <a:prstGeom prst="line">
              <a:avLst/>
            </a:prstGeom>
            <a:ln w="19050" cap="flat" cmpd="sng">
              <a:solidFill>
                <a:srgbClr val="FF0000"/>
              </a:solidFill>
              <a:prstDash val="solid"/>
              <a:bevel/>
              <a:headEnd type="none" w="med" len="med"/>
              <a:tailEnd type="arrow" w="med" len="med"/>
            </a:ln>
          </p:spPr>
          <p:txBody>
            <a:bodyPr/>
            <a:lstStyle/>
            <a:p>
              <a:endParaRPr lang="zh-CN" altLang="en-US"/>
            </a:p>
          </p:txBody>
        </p:sp>
      </p:grpSp>
      <p:sp>
        <p:nvSpPr>
          <p:cNvPr id="2" name="标题 1"/>
          <p:cNvSpPr>
            <a:spLocks noGrp="1"/>
          </p:cNvSpPr>
          <p:nvPr>
            <p:ph type="title"/>
          </p:nvPr>
        </p:nvSpPr>
        <p:spPr/>
        <p:txBody>
          <a:bodyPr/>
          <a:lstStyle/>
          <a:p>
            <a:r>
              <a:rPr lang="en-US" altLang="zh-CN" sz="4000" dirty="0">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cs typeface="+mj-cs"/>
                <a:sym typeface="+mn-ea"/>
              </a:rPr>
              <a:t>7.5</a:t>
            </a:r>
            <a:r>
              <a:rPr lang="zh-CN" altLang="en-US" sz="4000" dirty="0">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cs typeface="+mj-cs"/>
                <a:sym typeface="+mn-ea"/>
              </a:rPr>
              <a:t> 函数调用</a:t>
            </a:r>
            <a:endParaRPr lang="zh-CN" altLang="en-US" sz="40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244"/>
                                        </p:tgtEl>
                                        <p:attrNameLst>
                                          <p:attrName>style.visibility</p:attrName>
                                        </p:attrNameLst>
                                      </p:cBhvr>
                                      <p:to>
                                        <p:strVal val="visible"/>
                                      </p:to>
                                    </p:set>
                                    <p:animEffect transition="in" filter="blinds(horizontal)">
                                      <p:cBhvr>
                                        <p:cTn id="7" dur="500"/>
                                        <p:tgtEl>
                                          <p:spTgt spid="102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315" name="Rectangle 3"/>
          <p:cNvSpPr>
            <a:spLocks noGrp="1"/>
          </p:cNvSpPr>
          <p:nvPr>
            <p:ph type="body" sz="half"/>
          </p:nvPr>
        </p:nvSpPr>
        <p:spPr>
          <a:xfrm>
            <a:off x="612775" y="476672"/>
            <a:ext cx="7848600" cy="5760640"/>
          </a:xfrm>
        </p:spPr>
        <p:txBody>
          <a:bodyPr vert="horz" wrap="square" anchor="t"/>
          <a:lstStyle>
            <a:lvl1pPr lvl="0">
              <a:defRPr sz="2800"/>
            </a:lvl1pPr>
            <a:lvl2pPr lvl="1">
              <a:defRPr sz="2400"/>
            </a:lvl2pPr>
            <a:lvl3pPr lvl="2">
              <a:defRPr sz="2000"/>
            </a:lvl3pPr>
            <a:lvl4pPr lvl="3">
              <a:defRPr sz="2000"/>
            </a:lvl4pPr>
            <a:lvl5pPr lvl="4">
              <a:defRPr sz="1800"/>
            </a:lvl5pPr>
          </a:lstStyle>
          <a:p>
            <a:pPr marL="342900" lvl="0" indent="-342900">
              <a:lnSpc>
                <a:spcPct val="105000"/>
              </a:lnSpc>
            </a:pPr>
            <a:r>
              <a:rPr lang="en-US" altLang="zh-CN" sz="3200" dirty="0">
                <a:sym typeface="Arial" panose="020B0604020202020204" pitchFamily="34" charset="0"/>
              </a:rPr>
              <a:t>C</a:t>
            </a:r>
            <a:r>
              <a:rPr lang="zh-CN" altLang="en-US" sz="3200" dirty="0">
                <a:sym typeface="Arial" panose="020B0604020202020204" pitchFamily="34" charset="0"/>
              </a:rPr>
              <a:t>采用函数的优点</a:t>
            </a:r>
          </a:p>
          <a:p>
            <a:pPr marL="742950" lvl="1" indent="-285750">
              <a:lnSpc>
                <a:spcPct val="105000"/>
              </a:lnSpc>
              <a:buSzPct val="95000"/>
            </a:pPr>
            <a:r>
              <a:rPr lang="zh-CN" altLang="en-US" sz="2800" dirty="0">
                <a:sym typeface="Arial" panose="020B0604020202020204" pitchFamily="34" charset="0"/>
              </a:rPr>
              <a:t>程序设计变得简单和直观</a:t>
            </a:r>
          </a:p>
          <a:p>
            <a:pPr marL="742950" lvl="1" indent="-285750">
              <a:lnSpc>
                <a:spcPct val="105000"/>
              </a:lnSpc>
              <a:buSzPct val="95000"/>
            </a:pPr>
            <a:r>
              <a:rPr lang="en-US" altLang="zh-CN" sz="2800" dirty="0">
                <a:sym typeface="Arial" panose="020B0604020202020204" pitchFamily="34" charset="0"/>
              </a:rPr>
              <a:t>C</a:t>
            </a:r>
            <a:r>
              <a:rPr lang="zh-CN" altLang="en-US" sz="2800" dirty="0">
                <a:sym typeface="Arial" panose="020B0604020202020204" pitchFamily="34" charset="0"/>
              </a:rPr>
              <a:t>语言提供了丰富的库函数</a:t>
            </a:r>
          </a:p>
          <a:p>
            <a:pPr marL="742950" lvl="1" indent="-285750">
              <a:lnSpc>
                <a:spcPct val="105000"/>
              </a:lnSpc>
              <a:buSzPct val="95000"/>
            </a:pPr>
            <a:r>
              <a:rPr lang="zh-CN" altLang="en-US" sz="2800" dirty="0">
                <a:sym typeface="Arial" panose="020B0604020202020204" pitchFamily="34" charset="0"/>
              </a:rPr>
              <a:t>允许用户根据需要定义函数</a:t>
            </a:r>
            <a:endParaRPr lang="en-US" altLang="zh-CN" sz="2800" dirty="0">
              <a:sym typeface="Arial" panose="020B0604020202020204" pitchFamily="34" charset="0"/>
            </a:endParaRPr>
          </a:p>
          <a:p>
            <a:pPr marL="342900" lvl="0" indent="-342900">
              <a:lnSpc>
                <a:spcPct val="105000"/>
              </a:lnSpc>
            </a:pPr>
            <a:r>
              <a:rPr lang="zh-CN" altLang="en-US" sz="3200" dirty="0">
                <a:sym typeface="Arial" panose="020B0604020202020204" pitchFamily="34" charset="0"/>
              </a:rPr>
              <a:t>什么是函数？</a:t>
            </a:r>
          </a:p>
          <a:p>
            <a:pPr marL="742950" lvl="1" indent="-285750">
              <a:lnSpc>
                <a:spcPct val="105000"/>
              </a:lnSpc>
              <a:buSzPct val="95000"/>
            </a:pPr>
            <a:r>
              <a:rPr lang="zh-CN" altLang="en-US" sz="2800" dirty="0">
                <a:sym typeface="Arial" panose="020B0604020202020204" pitchFamily="34" charset="0"/>
              </a:rPr>
              <a:t>函数是一段完成特定功能的程序</a:t>
            </a:r>
          </a:p>
          <a:p>
            <a:pPr marL="742950" lvl="1" indent="-285750">
              <a:lnSpc>
                <a:spcPct val="105000"/>
              </a:lnSpc>
              <a:buSzPct val="95000"/>
            </a:pPr>
            <a:r>
              <a:rPr lang="zh-CN" altLang="en-US" sz="2800" dirty="0">
                <a:sym typeface="Arial" panose="020B0604020202020204" pitchFamily="34" charset="0"/>
              </a:rPr>
              <a:t>将程序中反复使用的程序定义为函数的形式</a:t>
            </a:r>
          </a:p>
          <a:p>
            <a:pPr marL="742950" lvl="1" indent="-285750">
              <a:lnSpc>
                <a:spcPct val="105000"/>
              </a:lnSpc>
              <a:buSzPct val="95000"/>
            </a:pPr>
            <a:endParaRPr lang="zh-CN" altLang="en-US" sz="2800" dirty="0">
              <a:sym typeface="Arial" panose="020B0604020202020204" pitchFamily="34" charset="0"/>
            </a:endParaRPr>
          </a:p>
          <a:p>
            <a:pPr marL="1143000" lvl="2" indent="-228600">
              <a:lnSpc>
                <a:spcPct val="105000"/>
              </a:lnSpc>
              <a:buFont typeface="Comic Sans MS" panose="030F0702030302020204" pitchFamily="2" charset="0"/>
              <a:buChar char="–"/>
            </a:pPr>
            <a:endParaRPr lang="zh-CN" altLang="en-US" sz="2400" dirty="0">
              <a:sym typeface="Arial" panose="020B0604020202020204" pitchFamily="34" charset="0"/>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267" name="文本占位符 11266"/>
          <p:cNvSpPr>
            <a:spLocks noGrp="1"/>
          </p:cNvSpPr>
          <p:nvPr>
            <p:ph type="body" idx="1"/>
          </p:nvPr>
        </p:nvSpPr>
        <p:spPr/>
        <p:txBody>
          <a:bodyPr/>
          <a:lstStyle/>
          <a:p>
            <a:r>
              <a:rPr lang="zh-CN" altLang="en-US" dirty="0"/>
              <a:t>函数嵌套过程</a:t>
            </a:r>
          </a:p>
          <a:p>
            <a:pPr lvl="1"/>
            <a:r>
              <a:rPr lang="zh-CN" altLang="en-US" dirty="0"/>
              <a:t>例</a:t>
            </a:r>
            <a:r>
              <a:rPr lang="en-US" altLang="zh-CN" dirty="0"/>
              <a:t>19</a:t>
            </a:r>
            <a:r>
              <a:rPr lang="zh-CN" altLang="en-US" dirty="0"/>
              <a:t>：计算三个数中最大数与最小数的差值</a:t>
            </a:r>
          </a:p>
          <a:p>
            <a:pPr lvl="2"/>
            <a:r>
              <a:rPr lang="zh-CN" altLang="en-US" dirty="0"/>
              <a:t>程序代码</a:t>
            </a:r>
          </a:p>
        </p:txBody>
      </p:sp>
      <p:sp>
        <p:nvSpPr>
          <p:cNvPr id="11268" name="文本框 11267"/>
          <p:cNvSpPr txBox="1"/>
          <p:nvPr/>
        </p:nvSpPr>
        <p:spPr>
          <a:xfrm>
            <a:off x="4792573" y="1253664"/>
            <a:ext cx="3541712" cy="2781300"/>
          </a:xfrm>
          <a:prstGeom prst="rect">
            <a:avLst/>
          </a:prstGeom>
          <a:solidFill>
            <a:schemeClr val="bg1">
              <a:alpha val="100000"/>
            </a:schemeClr>
          </a:solidFill>
          <a:ln w="9525" cap="flat" cmpd="sng">
            <a:solidFill>
              <a:schemeClr val="tx1"/>
            </a:solidFill>
            <a:prstDash val="solid"/>
            <a:bevel/>
            <a:headEnd type="none" w="med" len="med"/>
            <a:tailEnd type="none" w="med" len="med"/>
          </a:ln>
          <a:effectLst>
            <a:outerShdw dist="107763" dir="2699999" algn="ctr" rotWithShape="0">
              <a:srgbClr val="000000">
                <a:alpha val="84000"/>
              </a:srgbClr>
            </a:outerShdw>
          </a:effectLst>
        </p:spPr>
        <p:txBody>
          <a:bodyPr vert="horz" wrap="square" anchor="t">
            <a:spAutoFit/>
          </a:bodyPr>
          <a:lstStyle/>
          <a:p>
            <a:pPr eaLnBrk="0" hangingPunct="0">
              <a:lnSpc>
                <a:spcPct val="110000"/>
              </a:lnSpc>
            </a:pPr>
            <a:r>
              <a:rPr lang="zh-CN" altLang="en-US" dirty="0">
                <a:latin typeface="Comic Sans MS" panose="030F0702030302020204" pitchFamily="2" charset="0"/>
                <a:ea typeface="微软雅黑" panose="020B0503020204020204" pitchFamily="34" charset="-122"/>
              </a:rPr>
              <a:t>int min (int x, int y, int z)</a:t>
            </a:r>
          </a:p>
          <a:p>
            <a:pPr eaLnBrk="0" hangingPunct="0">
              <a:lnSpc>
                <a:spcPct val="110000"/>
              </a:lnSpc>
            </a:pPr>
            <a:r>
              <a:rPr lang="zh-CN" altLang="en-US" dirty="0">
                <a:latin typeface="Comic Sans MS" panose="030F0702030302020204" pitchFamily="2" charset="0"/>
                <a:ea typeface="微软雅黑" panose="020B0503020204020204" pitchFamily="34" charset="-122"/>
              </a:rPr>
              <a:t>/*(2)*/</a:t>
            </a:r>
          </a:p>
          <a:p>
            <a:pPr eaLnBrk="0" hangingPunct="0">
              <a:lnSpc>
                <a:spcPct val="110000"/>
              </a:lnSpc>
            </a:pPr>
            <a:r>
              <a:rPr lang="zh-CN" altLang="en-US" dirty="0">
                <a:latin typeface="Comic Sans MS" panose="030F0702030302020204" pitchFamily="2" charset="0"/>
                <a:ea typeface="微软雅黑" panose="020B0503020204020204" pitchFamily="34" charset="-122"/>
              </a:rPr>
              <a:t>   {  int k,r；</a:t>
            </a:r>
          </a:p>
          <a:p>
            <a:pPr eaLnBrk="0" hangingPunct="0">
              <a:lnSpc>
                <a:spcPct val="110000"/>
              </a:lnSpc>
            </a:pPr>
            <a:r>
              <a:rPr lang="zh-CN" altLang="en-US" dirty="0">
                <a:latin typeface="Comic Sans MS" panose="030F0702030302020204" pitchFamily="2" charset="0"/>
                <a:ea typeface="微软雅黑" panose="020B0503020204020204" pitchFamily="34" charset="-122"/>
              </a:rPr>
              <a:t>      </a:t>
            </a:r>
          </a:p>
          <a:p>
            <a:pPr eaLnBrk="0" hangingPunct="0">
              <a:lnSpc>
                <a:spcPct val="110000"/>
              </a:lnSpc>
            </a:pPr>
            <a:r>
              <a:rPr lang="zh-CN" altLang="en-US" dirty="0">
                <a:latin typeface="Comic Sans MS" panose="030F0702030302020204" pitchFamily="2" charset="0"/>
                <a:ea typeface="微软雅黑" panose="020B0503020204020204" pitchFamily="34" charset="-122"/>
              </a:rPr>
              <a:t>       k=x&lt;y?x:y;</a:t>
            </a:r>
          </a:p>
          <a:p>
            <a:pPr eaLnBrk="0" hangingPunct="0">
              <a:lnSpc>
                <a:spcPct val="110000"/>
              </a:lnSpc>
            </a:pPr>
            <a:r>
              <a:rPr lang="zh-CN" altLang="en-US" dirty="0">
                <a:latin typeface="Comic Sans MS" panose="030F0702030302020204" pitchFamily="2" charset="0"/>
                <a:ea typeface="微软雅黑" panose="020B0503020204020204" pitchFamily="34" charset="-122"/>
              </a:rPr>
              <a:t>       r=k</a:t>
            </a:r>
            <a:r>
              <a:rPr lang="zh-CN" altLang="en-US" dirty="0">
                <a:latin typeface="Comic Sans MS" panose="030F0702030302020204" pitchFamily="2" charset="0"/>
                <a:ea typeface="微软雅黑" panose="020B0503020204020204" pitchFamily="34" charset="-122"/>
                <a:sym typeface="Arial" panose="020B0604020202020204" pitchFamily="34" charset="0"/>
              </a:rPr>
              <a:t>&lt;z?k:z;</a:t>
            </a:r>
          </a:p>
          <a:p>
            <a:pPr eaLnBrk="0" hangingPunct="0">
              <a:lnSpc>
                <a:spcPct val="110000"/>
              </a:lnSpc>
            </a:pPr>
            <a:r>
              <a:rPr lang="zh-CN" altLang="en-US" dirty="0">
                <a:latin typeface="Comic Sans MS" panose="030F0702030302020204" pitchFamily="2" charset="0"/>
                <a:ea typeface="微软雅黑" panose="020B0503020204020204" pitchFamily="34" charset="-122"/>
              </a:rPr>
              <a:t>      </a:t>
            </a:r>
            <a:r>
              <a:rPr lang="zh-CN" altLang="en-US" dirty="0">
                <a:latin typeface="Comic Sans MS" panose="030F0702030302020204" pitchFamily="2" charset="0"/>
              </a:rPr>
              <a:t> return (r);  </a:t>
            </a:r>
          </a:p>
          <a:p>
            <a:pPr eaLnBrk="0" hangingPunct="0">
              <a:lnSpc>
                <a:spcPct val="110000"/>
              </a:lnSpc>
            </a:pPr>
            <a:r>
              <a:rPr lang="zh-CN" altLang="en-US" dirty="0">
                <a:latin typeface="Comic Sans MS" panose="030F0702030302020204" pitchFamily="2" charset="0"/>
              </a:rPr>
              <a:t>         }</a:t>
            </a:r>
          </a:p>
        </p:txBody>
      </p:sp>
      <p:sp>
        <p:nvSpPr>
          <p:cNvPr id="11269" name="文本框 11268"/>
          <p:cNvSpPr txBox="1"/>
          <p:nvPr/>
        </p:nvSpPr>
        <p:spPr>
          <a:xfrm>
            <a:off x="1049286" y="1264360"/>
            <a:ext cx="3311525" cy="5292000"/>
          </a:xfrm>
          <a:prstGeom prst="rect">
            <a:avLst/>
          </a:prstGeom>
          <a:solidFill>
            <a:schemeClr val="bg1">
              <a:alpha val="100000"/>
            </a:schemeClr>
          </a:solidFill>
          <a:ln w="9525" cap="flat" cmpd="sng">
            <a:solidFill>
              <a:schemeClr val="tx1"/>
            </a:solidFill>
            <a:prstDash val="solid"/>
            <a:bevel/>
            <a:headEnd type="none" w="med" len="med"/>
            <a:tailEnd type="none" w="med" len="med"/>
          </a:ln>
          <a:effectLst>
            <a:outerShdw dist="107763" dir="2699999" algn="ctr" rotWithShape="0">
              <a:srgbClr val="000000">
                <a:alpha val="84000"/>
              </a:srgbClr>
            </a:outerShdw>
          </a:effectLst>
        </p:spPr>
        <p:txBody>
          <a:bodyPr vert="horz" wrap="square" anchor="t">
            <a:spAutoFit/>
          </a:bodyPr>
          <a:lstStyle/>
          <a:p>
            <a:pPr eaLnBrk="0" hangingPunct="0">
              <a:lnSpc>
                <a:spcPct val="110000"/>
              </a:lnSpc>
            </a:pPr>
            <a:r>
              <a:rPr lang="zh-CN" altLang="en-US" dirty="0">
                <a:latin typeface="Comic Sans MS" panose="030F0702030302020204" pitchFamily="2" charset="0"/>
              </a:rPr>
              <a:t>int max (int x, int y, int z)</a:t>
            </a:r>
          </a:p>
          <a:p>
            <a:pPr eaLnBrk="0" hangingPunct="0">
              <a:lnSpc>
                <a:spcPct val="110000"/>
              </a:lnSpc>
            </a:pPr>
            <a:r>
              <a:rPr lang="zh-CN" altLang="en-US" dirty="0">
                <a:latin typeface="Comic Sans MS" panose="030F0702030302020204" pitchFamily="2" charset="0"/>
              </a:rPr>
              <a:t>/*(1)*/</a:t>
            </a:r>
          </a:p>
          <a:p>
            <a:pPr eaLnBrk="0" hangingPunct="0">
              <a:lnSpc>
                <a:spcPct val="110000"/>
              </a:lnSpc>
            </a:pPr>
            <a:r>
              <a:rPr lang="zh-CN" altLang="en-US" dirty="0">
                <a:latin typeface="Comic Sans MS" panose="030F0702030302020204" pitchFamily="2" charset="0"/>
              </a:rPr>
              <a:t>   {  int r；</a:t>
            </a:r>
          </a:p>
          <a:p>
            <a:pPr eaLnBrk="0" hangingPunct="0">
              <a:lnSpc>
                <a:spcPct val="110000"/>
              </a:lnSpc>
            </a:pPr>
            <a:r>
              <a:rPr lang="zh-CN" altLang="en-US" dirty="0">
                <a:latin typeface="Comic Sans MS" panose="030F0702030302020204" pitchFamily="2" charset="0"/>
              </a:rPr>
              <a:t>      if (x&gt;y)</a:t>
            </a:r>
          </a:p>
          <a:p>
            <a:pPr eaLnBrk="0" hangingPunct="0">
              <a:lnSpc>
                <a:spcPct val="110000"/>
              </a:lnSpc>
            </a:pPr>
            <a:r>
              <a:rPr lang="zh-CN" altLang="en-US" dirty="0">
                <a:latin typeface="Comic Sans MS" panose="030F0702030302020204" pitchFamily="2" charset="0"/>
              </a:rPr>
              <a:t>          {  if(x&gt;z) </a:t>
            </a:r>
          </a:p>
          <a:p>
            <a:pPr eaLnBrk="0" hangingPunct="0">
              <a:lnSpc>
                <a:spcPct val="110000"/>
              </a:lnSpc>
            </a:pPr>
            <a:r>
              <a:rPr lang="zh-CN" altLang="en-US" dirty="0">
                <a:latin typeface="Comic Sans MS" panose="030F0702030302020204" pitchFamily="2" charset="0"/>
              </a:rPr>
              <a:t>                    r=x;</a:t>
            </a:r>
          </a:p>
          <a:p>
            <a:pPr eaLnBrk="0" hangingPunct="0">
              <a:lnSpc>
                <a:spcPct val="110000"/>
              </a:lnSpc>
            </a:pPr>
            <a:r>
              <a:rPr lang="zh-CN" altLang="en-US" dirty="0">
                <a:latin typeface="Comic Sans MS" panose="030F0702030302020204" pitchFamily="2" charset="0"/>
              </a:rPr>
              <a:t>                 else  </a:t>
            </a:r>
          </a:p>
          <a:p>
            <a:pPr eaLnBrk="0" hangingPunct="0">
              <a:lnSpc>
                <a:spcPct val="110000"/>
              </a:lnSpc>
            </a:pPr>
            <a:r>
              <a:rPr lang="zh-CN" altLang="en-US" dirty="0">
                <a:latin typeface="Comic Sans MS" panose="030F0702030302020204" pitchFamily="2" charset="0"/>
              </a:rPr>
              <a:t>                     r=z;</a:t>
            </a:r>
          </a:p>
          <a:p>
            <a:pPr eaLnBrk="0" hangingPunct="0">
              <a:lnSpc>
                <a:spcPct val="110000"/>
              </a:lnSpc>
            </a:pPr>
            <a:r>
              <a:rPr lang="zh-CN" altLang="en-US" dirty="0">
                <a:latin typeface="Comic Sans MS" panose="030F0702030302020204" pitchFamily="2" charset="0"/>
              </a:rPr>
              <a:t>                    }</a:t>
            </a:r>
          </a:p>
          <a:p>
            <a:pPr eaLnBrk="0" hangingPunct="0">
              <a:lnSpc>
                <a:spcPct val="110000"/>
              </a:lnSpc>
            </a:pPr>
            <a:r>
              <a:rPr lang="zh-CN" altLang="en-US" dirty="0">
                <a:latin typeface="Comic Sans MS" panose="030F0702030302020204" pitchFamily="2" charset="0"/>
              </a:rPr>
              <a:t>       else</a:t>
            </a:r>
          </a:p>
          <a:p>
            <a:pPr eaLnBrk="0" hangingPunct="0">
              <a:lnSpc>
                <a:spcPct val="110000"/>
              </a:lnSpc>
            </a:pPr>
            <a:r>
              <a:rPr lang="zh-CN" altLang="en-US" dirty="0">
                <a:latin typeface="Comic Sans MS" panose="030F0702030302020204" pitchFamily="2" charset="0"/>
              </a:rPr>
              <a:t>          {  if(y&gt;z)</a:t>
            </a:r>
          </a:p>
          <a:p>
            <a:pPr eaLnBrk="0" hangingPunct="0">
              <a:lnSpc>
                <a:spcPct val="110000"/>
              </a:lnSpc>
            </a:pPr>
            <a:r>
              <a:rPr lang="zh-CN" altLang="en-US" dirty="0">
                <a:latin typeface="Comic Sans MS" panose="030F0702030302020204" pitchFamily="2" charset="0"/>
              </a:rPr>
              <a:t>                    r=y;</a:t>
            </a:r>
          </a:p>
          <a:p>
            <a:pPr eaLnBrk="0" hangingPunct="0">
              <a:lnSpc>
                <a:spcPct val="110000"/>
              </a:lnSpc>
            </a:pPr>
            <a:r>
              <a:rPr lang="zh-CN" altLang="en-US" dirty="0">
                <a:latin typeface="Comic Sans MS" panose="030F0702030302020204" pitchFamily="2" charset="0"/>
              </a:rPr>
              <a:t>                 else  </a:t>
            </a:r>
          </a:p>
          <a:p>
            <a:pPr eaLnBrk="0" hangingPunct="0">
              <a:lnSpc>
                <a:spcPct val="110000"/>
              </a:lnSpc>
            </a:pPr>
            <a:r>
              <a:rPr lang="zh-CN" altLang="en-US" dirty="0">
                <a:latin typeface="Comic Sans MS" panose="030F0702030302020204" pitchFamily="2" charset="0"/>
              </a:rPr>
              <a:t>                    r=z;</a:t>
            </a:r>
          </a:p>
          <a:p>
            <a:pPr eaLnBrk="0" hangingPunct="0">
              <a:lnSpc>
                <a:spcPct val="110000"/>
              </a:lnSpc>
            </a:pPr>
            <a:r>
              <a:rPr lang="zh-CN" altLang="en-US" dirty="0">
                <a:latin typeface="Comic Sans MS" panose="030F0702030302020204" pitchFamily="2" charset="0"/>
              </a:rPr>
              <a:t>                 }</a:t>
            </a:r>
          </a:p>
          <a:p>
            <a:pPr eaLnBrk="0" hangingPunct="0">
              <a:lnSpc>
                <a:spcPct val="110000"/>
              </a:lnSpc>
            </a:pPr>
            <a:r>
              <a:rPr lang="zh-CN" altLang="en-US" dirty="0">
                <a:latin typeface="Comic Sans MS" panose="030F0702030302020204" pitchFamily="2" charset="0"/>
              </a:rPr>
              <a:t>       return </a:t>
            </a:r>
            <a:r>
              <a:rPr lang="zh-CN" altLang="en-US" dirty="0">
                <a:latin typeface="Comic Sans MS" panose="030F0702030302020204" pitchFamily="2" charset="0"/>
                <a:ea typeface="微软雅黑" panose="020B0503020204020204" pitchFamily="34" charset="-122"/>
              </a:rPr>
              <a:t>(r); </a:t>
            </a:r>
            <a:endParaRPr lang="zh-CN" altLang="en-US" dirty="0">
              <a:latin typeface="Comic Sans MS" panose="030F0702030302020204" pitchFamily="2" charset="0"/>
            </a:endParaRPr>
          </a:p>
          <a:p>
            <a:pPr eaLnBrk="0" hangingPunct="0">
              <a:lnSpc>
                <a:spcPct val="110000"/>
              </a:lnSpc>
            </a:pPr>
            <a:r>
              <a:rPr lang="zh-CN" altLang="en-US" dirty="0">
                <a:latin typeface="Comic Sans MS" panose="030F0702030302020204" pitchFamily="2" charset="0"/>
              </a:rPr>
              <a:t>     }</a:t>
            </a:r>
          </a:p>
        </p:txBody>
      </p:sp>
      <p:sp>
        <p:nvSpPr>
          <p:cNvPr id="11270" name="文本框 11269"/>
          <p:cNvSpPr txBox="1"/>
          <p:nvPr/>
        </p:nvSpPr>
        <p:spPr>
          <a:xfrm>
            <a:off x="2109788" y="1487488"/>
            <a:ext cx="4848225" cy="1441450"/>
          </a:xfrm>
          <a:prstGeom prst="rect">
            <a:avLst/>
          </a:prstGeom>
          <a:solidFill>
            <a:schemeClr val="bg1">
              <a:alpha val="100000"/>
            </a:schemeClr>
          </a:solidFill>
          <a:ln w="9525" cap="flat" cmpd="sng">
            <a:solidFill>
              <a:schemeClr val="tx1"/>
            </a:solidFill>
            <a:prstDash val="solid"/>
            <a:bevel/>
            <a:headEnd type="none" w="med" len="med"/>
            <a:tailEnd type="none" w="med" len="med"/>
          </a:ln>
          <a:effectLst>
            <a:outerShdw dist="107763" dir="2699999" algn="ctr" rotWithShape="0">
              <a:srgbClr val="000000">
                <a:alpha val="84000"/>
              </a:srgbClr>
            </a:outerShdw>
          </a:effectLst>
        </p:spPr>
        <p:txBody>
          <a:bodyPr vert="horz" wrap="square" anchor="t">
            <a:spAutoFit/>
          </a:bodyPr>
          <a:lstStyle/>
          <a:p>
            <a:pPr eaLnBrk="0" hangingPunct="0">
              <a:lnSpc>
                <a:spcPct val="110000"/>
              </a:lnSpc>
            </a:pPr>
            <a:r>
              <a:rPr lang="en-US" altLang="x-none" dirty="0">
                <a:latin typeface="Comic Sans MS" panose="030F0702030302020204" pitchFamily="2" charset="0"/>
              </a:rPr>
              <a:t>int dif( int x,int y,int z )</a:t>
            </a:r>
          </a:p>
          <a:p>
            <a:pPr eaLnBrk="0" hangingPunct="0">
              <a:lnSpc>
                <a:spcPct val="110000"/>
              </a:lnSpc>
            </a:pPr>
            <a:r>
              <a:rPr lang="en-US" altLang="x-none" dirty="0">
                <a:latin typeface="Comic Sans MS" panose="030F0702030302020204" pitchFamily="2" charset="0"/>
              </a:rPr>
              <a:t>{</a:t>
            </a:r>
          </a:p>
          <a:p>
            <a:pPr eaLnBrk="0" hangingPunct="0">
              <a:lnSpc>
                <a:spcPct val="110000"/>
              </a:lnSpc>
            </a:pPr>
            <a:r>
              <a:rPr lang="en-US" altLang="x-none" dirty="0">
                <a:latin typeface="Comic Sans MS" panose="030F0702030302020204" pitchFamily="2" charset="0"/>
              </a:rPr>
              <a:t>    return (</a:t>
            </a:r>
            <a:r>
              <a:rPr lang="en-US" altLang="x-none" dirty="0">
                <a:solidFill>
                  <a:srgbClr val="FF0000"/>
                </a:solidFill>
                <a:latin typeface="Comic Sans MS" panose="030F0702030302020204" pitchFamily="2" charset="0"/>
              </a:rPr>
              <a:t>max (x,y,z)</a:t>
            </a:r>
            <a:r>
              <a:rPr lang="en-US" altLang="x-none" dirty="0">
                <a:latin typeface="Comic Sans MS" panose="030F0702030302020204" pitchFamily="2" charset="0"/>
              </a:rPr>
              <a:t> – </a:t>
            </a:r>
            <a:r>
              <a:rPr lang="en-US" altLang="x-none" dirty="0">
                <a:solidFill>
                  <a:srgbClr val="FF0000"/>
                </a:solidFill>
                <a:latin typeface="Comic Sans MS" panose="030F0702030302020204" pitchFamily="2" charset="0"/>
              </a:rPr>
              <a:t>min (x,y,z)</a:t>
            </a:r>
            <a:r>
              <a:rPr lang="en-US" altLang="x-none" dirty="0">
                <a:latin typeface="Comic Sans MS" panose="030F0702030302020204" pitchFamily="2" charset="0"/>
              </a:rPr>
              <a:t> );</a:t>
            </a:r>
          </a:p>
          <a:p>
            <a:pPr eaLnBrk="0" hangingPunct="0">
              <a:lnSpc>
                <a:spcPct val="110000"/>
              </a:lnSpc>
            </a:pPr>
            <a:r>
              <a:rPr lang="en-US" altLang="x-none" dirty="0">
                <a:latin typeface="Comic Sans MS" panose="030F0702030302020204" pitchFamily="2" charset="0"/>
              </a:rPr>
              <a:t>     }</a:t>
            </a:r>
          </a:p>
        </p:txBody>
      </p:sp>
      <p:sp>
        <p:nvSpPr>
          <p:cNvPr id="11271" name="文本框 11270"/>
          <p:cNvSpPr txBox="1"/>
          <p:nvPr/>
        </p:nvSpPr>
        <p:spPr>
          <a:xfrm>
            <a:off x="2325688" y="3070225"/>
            <a:ext cx="4572000" cy="3454400"/>
          </a:xfrm>
          <a:prstGeom prst="rect">
            <a:avLst/>
          </a:prstGeom>
          <a:solidFill>
            <a:schemeClr val="bg1">
              <a:alpha val="100000"/>
            </a:schemeClr>
          </a:solidFill>
          <a:ln w="9525" cap="flat" cmpd="sng">
            <a:solidFill>
              <a:schemeClr val="tx1"/>
            </a:solidFill>
            <a:prstDash val="solid"/>
            <a:bevel/>
            <a:headEnd type="none" w="med" len="med"/>
            <a:tailEnd type="none" w="med" len="med"/>
          </a:ln>
          <a:effectLst>
            <a:outerShdw dist="107763" dir="2699999" algn="ctr" rotWithShape="0">
              <a:srgbClr val="000000">
                <a:alpha val="84000"/>
              </a:srgbClr>
            </a:outerShdw>
          </a:effectLst>
        </p:spPr>
        <p:txBody>
          <a:bodyPr vert="horz" wrap="square" anchor="t">
            <a:spAutoFit/>
          </a:bodyPr>
          <a:lstStyle/>
          <a:p>
            <a:pPr eaLnBrk="0" hangingPunct="0">
              <a:lnSpc>
                <a:spcPct val="110000"/>
              </a:lnSpc>
            </a:pPr>
            <a:r>
              <a:rPr lang="zh-CN" altLang="en-US" dirty="0">
                <a:latin typeface="Comic Sans MS" panose="030F0702030302020204" pitchFamily="2" charset="0"/>
              </a:rPr>
              <a:t>#include &lt;stdio.h&gt;</a:t>
            </a:r>
          </a:p>
          <a:p>
            <a:pPr eaLnBrk="0" hangingPunct="0">
              <a:lnSpc>
                <a:spcPct val="110000"/>
              </a:lnSpc>
            </a:pPr>
            <a:r>
              <a:rPr lang="zh-CN" altLang="en-US" dirty="0">
                <a:latin typeface="Comic Sans MS" panose="030F0702030302020204" pitchFamily="2" charset="0"/>
              </a:rPr>
              <a:t>int dif(int x,int y,int z);</a:t>
            </a:r>
          </a:p>
          <a:p>
            <a:pPr eaLnBrk="0" hangingPunct="0">
              <a:lnSpc>
                <a:spcPct val="110000"/>
              </a:lnSpc>
            </a:pPr>
            <a:r>
              <a:rPr lang="zh-CN" altLang="en-US" dirty="0">
                <a:latin typeface="Comic Sans MS" panose="030F0702030302020204" pitchFamily="2" charset="0"/>
              </a:rPr>
              <a:t>int max(int x,int y,int z);</a:t>
            </a:r>
          </a:p>
          <a:p>
            <a:pPr eaLnBrk="0" hangingPunct="0">
              <a:lnSpc>
                <a:spcPct val="110000"/>
              </a:lnSpc>
            </a:pPr>
            <a:r>
              <a:rPr lang="zh-CN" altLang="en-US" dirty="0">
                <a:latin typeface="Comic Sans MS" panose="030F0702030302020204" pitchFamily="2" charset="0"/>
              </a:rPr>
              <a:t>int min(int x,int y,int z);</a:t>
            </a:r>
          </a:p>
          <a:p>
            <a:pPr eaLnBrk="0" hangingPunct="0">
              <a:lnSpc>
                <a:spcPct val="110000"/>
              </a:lnSpc>
            </a:pPr>
            <a:r>
              <a:rPr lang="zh-CN" altLang="en-US" dirty="0">
                <a:latin typeface="Comic Sans MS" panose="030F0702030302020204" pitchFamily="2" charset="0"/>
              </a:rPr>
              <a:t>void main( )</a:t>
            </a:r>
          </a:p>
          <a:p>
            <a:pPr eaLnBrk="0" hangingPunct="0">
              <a:lnSpc>
                <a:spcPct val="110000"/>
              </a:lnSpc>
            </a:pPr>
            <a:r>
              <a:rPr lang="zh-CN" altLang="en-US" dirty="0">
                <a:latin typeface="Comic Sans MS" panose="030F0702030302020204" pitchFamily="2" charset="0"/>
              </a:rPr>
              <a:t> { int a,b,c,diff; </a:t>
            </a:r>
          </a:p>
          <a:p>
            <a:pPr eaLnBrk="0" hangingPunct="0">
              <a:lnSpc>
                <a:spcPct val="110000"/>
              </a:lnSpc>
            </a:pPr>
            <a:r>
              <a:rPr lang="zh-CN" altLang="en-US" dirty="0">
                <a:latin typeface="Comic Sans MS" panose="030F0702030302020204" pitchFamily="2" charset="0"/>
              </a:rPr>
              <a:t>   scanf(“%d%d%d”,&amp;a,&amp;b,&amp;c);</a:t>
            </a:r>
          </a:p>
          <a:p>
            <a:pPr eaLnBrk="0" hangingPunct="0">
              <a:lnSpc>
                <a:spcPct val="110000"/>
              </a:lnSpc>
            </a:pPr>
            <a:r>
              <a:rPr lang="zh-CN" altLang="en-US" dirty="0">
                <a:latin typeface="Comic Sans MS" panose="030F0702030302020204" pitchFamily="2" charset="0"/>
              </a:rPr>
              <a:t>   </a:t>
            </a:r>
            <a:r>
              <a:rPr lang="zh-CN" altLang="en-US" dirty="0">
                <a:solidFill>
                  <a:srgbClr val="FF0000"/>
                </a:solidFill>
                <a:latin typeface="Comic Sans MS" panose="030F0702030302020204" pitchFamily="2" charset="0"/>
              </a:rPr>
              <a:t>diff=dif(a,b,c );</a:t>
            </a:r>
            <a:endParaRPr lang="zh-CN" altLang="en-US" dirty="0">
              <a:latin typeface="Comic Sans MS" panose="030F0702030302020204" pitchFamily="2" charset="0"/>
            </a:endParaRPr>
          </a:p>
          <a:p>
            <a:pPr eaLnBrk="0" hangingPunct="0">
              <a:lnSpc>
                <a:spcPct val="110000"/>
              </a:lnSpc>
            </a:pPr>
            <a:r>
              <a:rPr lang="zh-CN" altLang="en-US" dirty="0">
                <a:latin typeface="Comic Sans MS" panose="030F0702030302020204" pitchFamily="2" charset="0"/>
              </a:rPr>
              <a:t>   printf(“%d\n” ,d);</a:t>
            </a:r>
          </a:p>
          <a:p>
            <a:pPr eaLnBrk="0" hangingPunct="0">
              <a:lnSpc>
                <a:spcPct val="110000"/>
              </a:lnSpc>
            </a:pPr>
            <a:r>
              <a:rPr lang="zh-CN" altLang="en-US" dirty="0">
                <a:latin typeface="Comic Sans MS" panose="030F0702030302020204" pitchFamily="2" charset="0"/>
              </a:rPr>
              <a:t>     }</a:t>
            </a:r>
          </a:p>
        </p:txBody>
      </p:sp>
      <p:sp>
        <p:nvSpPr>
          <p:cNvPr id="2" name="标题 1"/>
          <p:cNvSpPr>
            <a:spLocks noGrp="1"/>
          </p:cNvSpPr>
          <p:nvPr>
            <p:ph type="title"/>
          </p:nvPr>
        </p:nvSpPr>
        <p:spPr/>
        <p:txBody>
          <a:bodyPr>
            <a:normAutofit/>
          </a:bodyPr>
          <a:lstStyle/>
          <a:p>
            <a:r>
              <a:rPr lang="en-US" altLang="zh-CN" sz="4000" dirty="0">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cs typeface="+mj-cs"/>
                <a:sym typeface="+mn-ea"/>
              </a:rPr>
              <a:t>7.5</a:t>
            </a:r>
            <a:r>
              <a:rPr lang="zh-CN" altLang="en-US" sz="4000" dirty="0">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cs typeface="+mj-cs"/>
                <a:sym typeface="+mn-ea"/>
              </a:rPr>
              <a:t> 函数调用</a:t>
            </a:r>
            <a:endParaRPr lang="zh-CN" altLang="en-US" sz="40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1269"/>
                                        </p:tgtEl>
                                        <p:attrNameLst>
                                          <p:attrName>style.visibility</p:attrName>
                                        </p:attrNameLst>
                                      </p:cBhvr>
                                      <p:to>
                                        <p:strVal val="visible"/>
                                      </p:to>
                                    </p:set>
                                    <p:anim calcmode="lin" valueType="num">
                                      <p:cBhvr additive="base">
                                        <p:cTn id="7" dur="500" fill="hold"/>
                                        <p:tgtEl>
                                          <p:spTgt spid="11269"/>
                                        </p:tgtEl>
                                        <p:attrNameLst>
                                          <p:attrName>ppt_x</p:attrName>
                                        </p:attrNameLst>
                                      </p:cBhvr>
                                      <p:tavLst>
                                        <p:tav tm="0">
                                          <p:val>
                                            <p:strVal val="1+#ppt_w/2"/>
                                          </p:val>
                                        </p:tav>
                                        <p:tav tm="100000">
                                          <p:val>
                                            <p:strVal val="#ppt_x"/>
                                          </p:val>
                                        </p:tav>
                                      </p:tavLst>
                                    </p:anim>
                                    <p:anim calcmode="lin" valueType="num">
                                      <p:cBhvr additive="base">
                                        <p:cTn id="8" dur="500" fill="hold"/>
                                        <p:tgtEl>
                                          <p:spTgt spid="1126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1268"/>
                                        </p:tgtEl>
                                        <p:attrNameLst>
                                          <p:attrName>style.visibility</p:attrName>
                                        </p:attrNameLst>
                                      </p:cBhvr>
                                      <p:to>
                                        <p:strVal val="visible"/>
                                      </p:to>
                                    </p:set>
                                    <p:anim calcmode="lin" valueType="num">
                                      <p:cBhvr additive="base">
                                        <p:cTn id="13" dur="500" fill="hold"/>
                                        <p:tgtEl>
                                          <p:spTgt spid="11268"/>
                                        </p:tgtEl>
                                        <p:attrNameLst>
                                          <p:attrName>ppt_x</p:attrName>
                                        </p:attrNameLst>
                                      </p:cBhvr>
                                      <p:tavLst>
                                        <p:tav tm="0">
                                          <p:val>
                                            <p:strVal val="1+#ppt_w/2"/>
                                          </p:val>
                                        </p:tav>
                                        <p:tav tm="100000">
                                          <p:val>
                                            <p:strVal val="#ppt_x"/>
                                          </p:val>
                                        </p:tav>
                                      </p:tavLst>
                                    </p:anim>
                                    <p:anim calcmode="lin" valueType="num">
                                      <p:cBhvr additive="base">
                                        <p:cTn id="14" dur="500" fill="hold"/>
                                        <p:tgtEl>
                                          <p:spTgt spid="11268"/>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270"/>
                                        </p:tgtEl>
                                        <p:attrNameLst>
                                          <p:attrName>style.visibility</p:attrName>
                                        </p:attrNameLst>
                                      </p:cBhvr>
                                      <p:to>
                                        <p:strVal val="visible"/>
                                      </p:to>
                                    </p:set>
                                    <p:anim calcmode="lin" valueType="num">
                                      <p:cBhvr additive="base">
                                        <p:cTn id="19" dur="500" fill="hold"/>
                                        <p:tgtEl>
                                          <p:spTgt spid="11270"/>
                                        </p:tgtEl>
                                        <p:attrNameLst>
                                          <p:attrName>ppt_x</p:attrName>
                                        </p:attrNameLst>
                                      </p:cBhvr>
                                      <p:tavLst>
                                        <p:tav tm="0">
                                          <p:val>
                                            <p:strVal val="#ppt_x"/>
                                          </p:val>
                                        </p:tav>
                                        <p:tav tm="100000">
                                          <p:val>
                                            <p:strVal val="#ppt_x"/>
                                          </p:val>
                                        </p:tav>
                                      </p:tavLst>
                                    </p:anim>
                                    <p:anim calcmode="lin" valueType="num">
                                      <p:cBhvr additive="base">
                                        <p:cTn id="20" dur="500" fill="hold"/>
                                        <p:tgtEl>
                                          <p:spTgt spid="1127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11271"/>
                                        </p:tgtEl>
                                        <p:attrNameLst>
                                          <p:attrName>style.visibility</p:attrName>
                                        </p:attrNameLst>
                                      </p:cBhvr>
                                      <p:to>
                                        <p:strVal val="visible"/>
                                      </p:to>
                                    </p:set>
                                    <p:animEffect transition="in" filter="blinds(horizontal)">
                                      <p:cBhvr>
                                        <p:cTn id="25" dur="500"/>
                                        <p:tgtEl>
                                          <p:spTgt spid="112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8" grpId="0" bldLvl="0" animBg="1"/>
      <p:bldP spid="11269" grpId="0" bldLvl="0" animBg="1"/>
      <p:bldP spid="11270" grpId="0" bldLvl="0" animBg="1"/>
      <p:bldP spid="11271" grpId="0" bldLvl="0" animBg="1"/>
    </p:bldLst>
  </p:timing>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363" name="文本占位符 15362"/>
          <p:cNvSpPr>
            <a:spLocks noGrp="1"/>
          </p:cNvSpPr>
          <p:nvPr>
            <p:ph type="body" idx="1"/>
          </p:nvPr>
        </p:nvSpPr>
        <p:spPr/>
        <p:txBody>
          <a:bodyPr vert="horz" wrap="square" anchor="t"/>
          <a:lstStyle/>
          <a:p>
            <a:pPr>
              <a:buClr>
                <a:srgbClr val="FF0000"/>
              </a:buClr>
              <a:buFont typeface="Wingdings" panose="05000000000000000000" pitchFamily="2" charset="2"/>
              <a:buChar char="p"/>
            </a:pPr>
            <a:r>
              <a:rPr lang="zh-CN" altLang="en-US">
                <a:latin typeface="Comic Sans MS" panose="030F0702030302020204" pitchFamily="2" charset="0"/>
                <a:ea typeface="微软雅黑" panose="020B0503020204020204" pitchFamily="34" charset="-122"/>
                <a:sym typeface="Arial" panose="020B0604020202020204" pitchFamily="34" charset="0"/>
              </a:rPr>
              <a:t>函数递归</a:t>
            </a:r>
          </a:p>
          <a:p>
            <a:pPr lvl="1">
              <a:buClr>
                <a:srgbClr val="FF0000"/>
              </a:buClr>
              <a:buSzPct val="95000"/>
              <a:buFont typeface="Wingdings" panose="05000000000000000000" pitchFamily="2" charset="2"/>
              <a:buChar char="n"/>
            </a:pPr>
            <a:r>
              <a:rPr lang="zh-CN" altLang="en-US">
                <a:latin typeface="Comic Sans MS" panose="030F0702030302020204" pitchFamily="2" charset="0"/>
                <a:ea typeface="微软雅黑" panose="020B0503020204020204" pitchFamily="34" charset="-122"/>
                <a:sym typeface="Arial" panose="020B0604020202020204" pitchFamily="34" charset="0"/>
              </a:rPr>
              <a:t>在一个函数的执行过程中出现直接或间接地调用该函数本身，称之为函数的递归调用</a:t>
            </a:r>
          </a:p>
          <a:p>
            <a:pPr lvl="1">
              <a:buClr>
                <a:srgbClr val="FF0000"/>
              </a:buClr>
              <a:buSzPct val="95000"/>
              <a:buFont typeface="Wingdings" panose="05000000000000000000" pitchFamily="2" charset="2"/>
              <a:buChar char="n"/>
            </a:pPr>
            <a:r>
              <a:rPr lang="zh-CN" altLang="en-US">
                <a:latin typeface="Comic Sans MS" panose="030F0702030302020204" pitchFamily="2" charset="0"/>
                <a:ea typeface="微软雅黑" panose="020B0503020204020204" pitchFamily="34" charset="-122"/>
                <a:sym typeface="Arial" panose="020B0604020202020204" pitchFamily="34" charset="0"/>
              </a:rPr>
              <a:t>例如：</a:t>
            </a:r>
          </a:p>
        </p:txBody>
      </p:sp>
      <p:sp>
        <p:nvSpPr>
          <p:cNvPr id="15364" name="文本框 15363"/>
          <p:cNvSpPr txBox="1"/>
          <p:nvPr/>
        </p:nvSpPr>
        <p:spPr>
          <a:xfrm>
            <a:off x="3059832" y="3356992"/>
            <a:ext cx="3616325" cy="3170099"/>
          </a:xfrm>
          <a:prstGeom prst="rect">
            <a:avLst/>
          </a:prstGeom>
          <a:solidFill>
            <a:schemeClr val="bg1">
              <a:alpha val="100000"/>
            </a:schemeClr>
          </a:solidFill>
          <a:ln w="9525" cap="flat" cmpd="sng">
            <a:solidFill>
              <a:schemeClr val="tx1"/>
            </a:solidFill>
            <a:prstDash val="solid"/>
            <a:bevel/>
            <a:headEnd type="none" w="med" len="med"/>
            <a:tailEnd type="none" w="med" len="med"/>
          </a:ln>
          <a:effectLst>
            <a:outerShdw dist="143684" dir="2699999" algn="ctr" rotWithShape="0">
              <a:srgbClr val="000000">
                <a:alpha val="84000"/>
              </a:srgbClr>
            </a:outerShdw>
          </a:effectLst>
        </p:spPr>
        <p:txBody>
          <a:bodyPr vert="horz" wrap="square" anchor="t">
            <a:spAutoFit/>
          </a:bodyPr>
          <a:lstStyle/>
          <a:p>
            <a:pPr eaLnBrk="0" hangingPunct="0"/>
            <a:r>
              <a:rPr lang="zh-CN" altLang="en-US" sz="2000" dirty="0">
                <a:latin typeface="Comic Sans MS" panose="030F0702030302020204" pitchFamily="2" charset="0"/>
                <a:ea typeface="微软雅黑" panose="020B0503020204020204" pitchFamily="34" charset="-122"/>
              </a:rPr>
              <a:t>long </a:t>
            </a:r>
            <a:r>
              <a:rPr lang="zh-CN" altLang="en-US" sz="2000" dirty="0">
                <a:solidFill>
                  <a:srgbClr val="FF0000"/>
                </a:solidFill>
                <a:latin typeface="Comic Sans MS" panose="030F0702030302020204" pitchFamily="2" charset="0"/>
                <a:ea typeface="微软雅黑" panose="020B0503020204020204" pitchFamily="34" charset="-122"/>
              </a:rPr>
              <a:t>fac(int n)</a:t>
            </a:r>
          </a:p>
          <a:p>
            <a:pPr eaLnBrk="0" hangingPunct="0"/>
            <a:r>
              <a:rPr lang="zh-CN" altLang="en-US" sz="2000" dirty="0">
                <a:latin typeface="Comic Sans MS" panose="030F0702030302020204" pitchFamily="2" charset="0"/>
                <a:ea typeface="微软雅黑" panose="020B0503020204020204" pitchFamily="34" charset="-122"/>
              </a:rPr>
              <a:t>    {  long m=1;</a:t>
            </a:r>
          </a:p>
          <a:p>
            <a:pPr eaLnBrk="0" hangingPunct="0"/>
            <a:r>
              <a:rPr lang="zh-CN" altLang="en-US" sz="2000" dirty="0">
                <a:latin typeface="Comic Sans MS" panose="030F0702030302020204" pitchFamily="2" charset="0"/>
                <a:ea typeface="微软雅黑" panose="020B0503020204020204" pitchFamily="34" charset="-122"/>
              </a:rPr>
              <a:t>       if (n==0||n==1)</a:t>
            </a:r>
          </a:p>
          <a:p>
            <a:pPr eaLnBrk="0" hangingPunct="0"/>
            <a:r>
              <a:rPr lang="zh-CN" altLang="en-US" sz="2000" dirty="0">
                <a:latin typeface="Comic Sans MS" panose="030F0702030302020204" pitchFamily="2" charset="0"/>
                <a:ea typeface="微软雅黑" panose="020B0503020204020204" pitchFamily="34" charset="-122"/>
              </a:rPr>
              <a:t>            {    m=1;</a:t>
            </a:r>
          </a:p>
          <a:p>
            <a:pPr eaLnBrk="0" hangingPunct="0"/>
            <a:r>
              <a:rPr lang="zh-CN" altLang="en-US" sz="2000" dirty="0">
                <a:latin typeface="Comic Sans MS" panose="030F0702030302020204" pitchFamily="2" charset="0"/>
                <a:ea typeface="微软雅黑" panose="020B0503020204020204" pitchFamily="34" charset="-122"/>
              </a:rPr>
              <a:t>	   }</a:t>
            </a:r>
          </a:p>
          <a:p>
            <a:pPr eaLnBrk="0" hangingPunct="0"/>
            <a:r>
              <a:rPr lang="zh-CN" altLang="en-US" sz="2000" dirty="0">
                <a:latin typeface="Comic Sans MS" panose="030F0702030302020204" pitchFamily="2" charset="0"/>
                <a:ea typeface="微软雅黑" panose="020B0503020204020204" pitchFamily="34" charset="-122"/>
              </a:rPr>
              <a:t>         else</a:t>
            </a:r>
          </a:p>
          <a:p>
            <a:pPr eaLnBrk="0" hangingPunct="0"/>
            <a:r>
              <a:rPr lang="zh-CN" altLang="en-US" sz="2000" dirty="0">
                <a:latin typeface="Comic Sans MS" panose="030F0702030302020204" pitchFamily="2" charset="0"/>
                <a:ea typeface="微软雅黑" panose="020B0503020204020204" pitchFamily="34" charset="-122"/>
              </a:rPr>
              <a:t>	{   m=n*</a:t>
            </a:r>
            <a:r>
              <a:rPr lang="zh-CN" altLang="en-US" sz="2000" dirty="0">
                <a:solidFill>
                  <a:srgbClr val="FF0000"/>
                </a:solidFill>
                <a:latin typeface="Comic Sans MS" panose="030F0702030302020204" pitchFamily="2" charset="0"/>
                <a:ea typeface="微软雅黑" panose="020B0503020204020204" pitchFamily="34" charset="-122"/>
              </a:rPr>
              <a:t>fac(n-1)</a:t>
            </a:r>
            <a:r>
              <a:rPr lang="zh-CN" altLang="en-US" sz="2000" dirty="0">
                <a:latin typeface="Comic Sans MS" panose="030F0702030302020204" pitchFamily="2" charset="0"/>
                <a:ea typeface="微软雅黑" panose="020B0503020204020204" pitchFamily="34" charset="-122"/>
              </a:rPr>
              <a:t>;</a:t>
            </a:r>
          </a:p>
          <a:p>
            <a:pPr eaLnBrk="0" hangingPunct="0"/>
            <a:r>
              <a:rPr lang="zh-CN" altLang="en-US" sz="2000" dirty="0">
                <a:latin typeface="Comic Sans MS" panose="030F0702030302020204" pitchFamily="2" charset="0"/>
                <a:ea typeface="微软雅黑" panose="020B0503020204020204" pitchFamily="34" charset="-122"/>
              </a:rPr>
              <a:t>	   }</a:t>
            </a:r>
          </a:p>
          <a:p>
            <a:pPr eaLnBrk="0" hangingPunct="0"/>
            <a:r>
              <a:rPr lang="zh-CN" altLang="en-US" sz="2000" dirty="0">
                <a:latin typeface="Comic Sans MS" panose="030F0702030302020204" pitchFamily="2" charset="0"/>
                <a:ea typeface="微软雅黑" panose="020B0503020204020204" pitchFamily="34" charset="-122"/>
              </a:rPr>
              <a:t>       return (m);</a:t>
            </a:r>
          </a:p>
          <a:p>
            <a:pPr eaLnBrk="0" hangingPunct="0"/>
            <a:r>
              <a:rPr lang="zh-CN" altLang="en-US" sz="2000" dirty="0">
                <a:latin typeface="Comic Sans MS" panose="030F0702030302020204" pitchFamily="2" charset="0"/>
                <a:ea typeface="微软雅黑" panose="020B0503020204020204" pitchFamily="34" charset="-122"/>
              </a:rPr>
              <a:t>       } </a:t>
            </a:r>
          </a:p>
        </p:txBody>
      </p:sp>
      <p:sp>
        <p:nvSpPr>
          <p:cNvPr id="2" name="标题 1"/>
          <p:cNvSpPr>
            <a:spLocks noGrp="1"/>
          </p:cNvSpPr>
          <p:nvPr>
            <p:ph type="title"/>
          </p:nvPr>
        </p:nvSpPr>
        <p:spPr/>
        <p:txBody>
          <a:bodyPr/>
          <a:lstStyle/>
          <a:p>
            <a:r>
              <a:rPr lang="en-US" altLang="zh-CN" sz="4000" dirty="0">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cs typeface="+mj-cs"/>
                <a:sym typeface="+mn-ea"/>
              </a:rPr>
              <a:t>7.5</a:t>
            </a:r>
            <a:r>
              <a:rPr lang="zh-CN" altLang="en-US" sz="4000" dirty="0">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cs typeface="+mj-cs"/>
                <a:sym typeface="+mn-ea"/>
              </a:rPr>
              <a:t> 函数调用</a:t>
            </a:r>
            <a:endParaRPr lang="zh-CN" altLang="en-US" sz="40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ea"/>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387" name="文本占位符 16386"/>
          <p:cNvSpPr>
            <a:spLocks noGrp="1"/>
          </p:cNvSpPr>
          <p:nvPr>
            <p:ph type="body" idx="1"/>
          </p:nvPr>
        </p:nvSpPr>
        <p:spPr/>
        <p:txBody>
          <a:bodyPr vert="horz" wrap="square" anchor="t"/>
          <a:lstStyle/>
          <a:p>
            <a:pPr>
              <a:buClr>
                <a:srgbClr val="FF0000"/>
              </a:buClr>
              <a:buFont typeface="Wingdings" panose="05000000000000000000" pitchFamily="2" charset="2"/>
              <a:buChar char="p"/>
            </a:pPr>
            <a:r>
              <a:rPr lang="zh-CN" altLang="en-US" dirty="0">
                <a:latin typeface="Comic Sans MS" panose="030F0702030302020204" pitchFamily="2" charset="0"/>
                <a:ea typeface="微软雅黑" panose="020B0503020204020204" pitchFamily="34" charset="-122"/>
                <a:sym typeface="Arial" panose="020B0604020202020204" pitchFamily="34" charset="0"/>
              </a:rPr>
              <a:t>递归三要素</a:t>
            </a:r>
          </a:p>
          <a:p>
            <a:pPr lvl="1">
              <a:buClr>
                <a:srgbClr val="FF0000"/>
              </a:buClr>
              <a:buSzPct val="95000"/>
              <a:buFont typeface="Wingdings" panose="05000000000000000000" pitchFamily="2" charset="2"/>
              <a:buChar char="n"/>
            </a:pPr>
            <a:r>
              <a:rPr lang="zh-CN" altLang="en-US" dirty="0">
                <a:latin typeface="Comic Sans MS" panose="030F0702030302020204" pitchFamily="2" charset="0"/>
                <a:ea typeface="微软雅黑" panose="020B0503020204020204" pitchFamily="34" charset="-122"/>
                <a:sym typeface="Arial" panose="020B0604020202020204" pitchFamily="34" charset="0"/>
              </a:rPr>
              <a:t>问题形式</a:t>
            </a:r>
          </a:p>
          <a:p>
            <a:pPr lvl="2">
              <a:buClr>
                <a:srgbClr val="FF0000"/>
              </a:buClr>
              <a:buFont typeface="Comic Sans MS" panose="030F0702030302020204" pitchFamily="2" charset="0"/>
              <a:buChar char="–"/>
            </a:pPr>
            <a:r>
              <a:rPr lang="zh-CN" altLang="en-US" dirty="0">
                <a:latin typeface="Comic Sans MS" panose="030F0702030302020204" pitchFamily="2" charset="0"/>
                <a:ea typeface="微软雅黑" panose="020B0503020204020204" pitchFamily="34" charset="-122"/>
                <a:sym typeface="Arial" panose="020B0604020202020204" pitchFamily="34" charset="0"/>
              </a:rPr>
              <a:t>返回结果是什么？需要哪些入口参数？</a:t>
            </a:r>
          </a:p>
          <a:p>
            <a:pPr lvl="1">
              <a:buClr>
                <a:srgbClr val="FF0000"/>
              </a:buClr>
              <a:buSzPct val="95000"/>
              <a:buFont typeface="Wingdings" panose="05000000000000000000" pitchFamily="2" charset="2"/>
              <a:buChar char="n"/>
            </a:pPr>
            <a:r>
              <a:rPr lang="zh-CN" altLang="en-US" dirty="0">
                <a:latin typeface="Comic Sans MS" panose="030F0702030302020204" pitchFamily="2" charset="0"/>
                <a:ea typeface="微软雅黑" panose="020B0503020204020204" pitchFamily="34" charset="-122"/>
                <a:sym typeface="Arial" panose="020B0604020202020204" pitchFamily="34" charset="0"/>
              </a:rPr>
              <a:t>递归规则</a:t>
            </a:r>
          </a:p>
          <a:p>
            <a:pPr lvl="2">
              <a:buClr>
                <a:srgbClr val="FF0000"/>
              </a:buClr>
              <a:buFont typeface="Comic Sans MS" panose="030F0702030302020204" pitchFamily="2" charset="0"/>
              <a:buChar char="–"/>
            </a:pPr>
            <a:r>
              <a:rPr lang="zh-CN" altLang="en-US" dirty="0">
                <a:latin typeface="Comic Sans MS" panose="030F0702030302020204" pitchFamily="2" charset="0"/>
                <a:ea typeface="微软雅黑" panose="020B0503020204020204" pitchFamily="34" charset="-122"/>
                <a:sym typeface="Arial" panose="020B0604020202020204" pitchFamily="34" charset="0"/>
              </a:rPr>
              <a:t>问题如何进行分解？</a:t>
            </a:r>
          </a:p>
          <a:p>
            <a:pPr lvl="1">
              <a:buClr>
                <a:srgbClr val="FF0000"/>
              </a:buClr>
              <a:buSzPct val="95000"/>
              <a:buFont typeface="Wingdings" panose="05000000000000000000" pitchFamily="2" charset="2"/>
              <a:buChar char="n"/>
            </a:pPr>
            <a:r>
              <a:rPr lang="zh-CN" altLang="en-US" dirty="0">
                <a:latin typeface="Comic Sans MS" panose="030F0702030302020204" pitchFamily="2" charset="0"/>
                <a:ea typeface="微软雅黑" panose="020B0503020204020204" pitchFamily="34" charset="-122"/>
                <a:sym typeface="Arial" panose="020B0604020202020204" pitchFamily="34" charset="0"/>
              </a:rPr>
              <a:t>终结条件</a:t>
            </a:r>
          </a:p>
          <a:p>
            <a:pPr lvl="2">
              <a:buClr>
                <a:srgbClr val="FF0000"/>
              </a:buClr>
              <a:buFont typeface="Comic Sans MS" panose="030F0702030302020204" pitchFamily="2" charset="0"/>
              <a:buChar char="–"/>
            </a:pPr>
            <a:r>
              <a:rPr lang="zh-CN" altLang="en-US" dirty="0">
                <a:latin typeface="Comic Sans MS" panose="030F0702030302020204" pitchFamily="2" charset="0"/>
                <a:ea typeface="微软雅黑" panose="020B0503020204020204" pitchFamily="34" charset="-122"/>
                <a:sym typeface="Arial" panose="020B0604020202020204" pitchFamily="34" charset="0"/>
              </a:rPr>
              <a:t>什么情况下可以无须套用递归规则而直接求解？</a:t>
            </a:r>
          </a:p>
        </p:txBody>
      </p:sp>
      <p:sp>
        <p:nvSpPr>
          <p:cNvPr id="2" name="标题 1"/>
          <p:cNvSpPr>
            <a:spLocks noGrp="1"/>
          </p:cNvSpPr>
          <p:nvPr>
            <p:ph type="title"/>
          </p:nvPr>
        </p:nvSpPr>
        <p:spPr/>
        <p:txBody>
          <a:bodyPr>
            <a:normAutofit/>
          </a:bodyPr>
          <a:lstStyle/>
          <a:p>
            <a:r>
              <a:rPr lang="en-US" altLang="zh-CN" sz="4000" dirty="0">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cs typeface="+mj-cs"/>
                <a:sym typeface="+mn-ea"/>
              </a:rPr>
              <a:t>7.5</a:t>
            </a:r>
            <a:r>
              <a:rPr lang="zh-CN" altLang="en-US" sz="4000" dirty="0">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cs typeface="+mj-cs"/>
                <a:sym typeface="+mn-ea"/>
              </a:rPr>
              <a:t> 函数调用</a:t>
            </a:r>
            <a:endParaRPr lang="zh-CN" altLang="en-US" sz="40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ea"/>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435" name="文本占位符 18434"/>
          <p:cNvSpPr>
            <a:spLocks noGrp="1"/>
          </p:cNvSpPr>
          <p:nvPr>
            <p:ph type="body" idx="1"/>
          </p:nvPr>
        </p:nvSpPr>
        <p:spPr/>
        <p:txBody>
          <a:bodyPr vert="horz" wrap="square" anchor="t"/>
          <a:lstStyle/>
          <a:p>
            <a:pPr>
              <a:buClr>
                <a:srgbClr val="FF0000"/>
              </a:buClr>
              <a:buFont typeface="Wingdings" panose="05000000000000000000" pitchFamily="2" charset="2"/>
              <a:buChar char="p"/>
            </a:pPr>
            <a:r>
              <a:rPr lang="zh-CN" altLang="en-US">
                <a:latin typeface="Comic Sans MS" panose="030F0702030302020204" pitchFamily="2" charset="0"/>
                <a:ea typeface="微软雅黑" panose="020B0503020204020204" pitchFamily="34" charset="-122"/>
                <a:sym typeface="Arial" panose="020B0604020202020204" pitchFamily="34" charset="0"/>
              </a:rPr>
              <a:t>递归实现方式</a:t>
            </a:r>
          </a:p>
          <a:p>
            <a:pPr lvl="1">
              <a:buClr>
                <a:srgbClr val="FF0000"/>
              </a:buClr>
              <a:buSzPct val="95000"/>
              <a:buFont typeface="Wingdings" panose="05000000000000000000" pitchFamily="2" charset="2"/>
              <a:buChar char="n"/>
            </a:pPr>
            <a:r>
              <a:rPr lang="zh-CN" altLang="en-US">
                <a:latin typeface="Comic Sans MS" panose="030F0702030302020204" pitchFamily="2" charset="0"/>
                <a:ea typeface="微软雅黑" panose="020B0503020204020204" pitchFamily="34" charset="-122"/>
                <a:sym typeface="Arial" panose="020B0604020202020204" pitchFamily="34" charset="0"/>
              </a:rPr>
              <a:t>直接递归</a:t>
            </a:r>
          </a:p>
          <a:p>
            <a:pPr lvl="1">
              <a:buClr>
                <a:srgbClr val="FF0000"/>
              </a:buClr>
              <a:buSzPct val="95000"/>
              <a:buFont typeface="Wingdings" panose="05000000000000000000" pitchFamily="2" charset="2"/>
              <a:buChar char="n"/>
            </a:pPr>
            <a:r>
              <a:rPr lang="zh-CN" altLang="en-US">
                <a:latin typeface="Comic Sans MS" panose="030F0702030302020204" pitchFamily="2" charset="0"/>
                <a:ea typeface="微软雅黑" panose="020B0503020204020204" pitchFamily="34" charset="-122"/>
                <a:sym typeface="Arial" panose="020B0604020202020204" pitchFamily="34" charset="0"/>
              </a:rPr>
              <a:t>间接递归</a:t>
            </a:r>
          </a:p>
          <a:p>
            <a:pPr lvl="1">
              <a:buClr>
                <a:srgbClr val="FF0000"/>
              </a:buClr>
              <a:buSzPct val="95000"/>
              <a:buFont typeface="Wingdings" panose="05000000000000000000" pitchFamily="2" charset="2"/>
              <a:buChar char="n"/>
            </a:pPr>
            <a:r>
              <a:rPr lang="zh-CN" altLang="en-US">
                <a:latin typeface="Comic Sans MS" panose="030F0702030302020204" pitchFamily="2" charset="0"/>
                <a:ea typeface="微软雅黑" panose="020B0503020204020204" pitchFamily="34" charset="-122"/>
                <a:sym typeface="Arial" panose="020B0604020202020204" pitchFamily="34" charset="0"/>
              </a:rPr>
              <a:t>程序设计中常采用直接递归</a:t>
            </a:r>
          </a:p>
        </p:txBody>
      </p:sp>
      <p:sp>
        <p:nvSpPr>
          <p:cNvPr id="2" name="标题 1"/>
          <p:cNvSpPr>
            <a:spLocks noGrp="1"/>
          </p:cNvSpPr>
          <p:nvPr>
            <p:ph type="title"/>
          </p:nvPr>
        </p:nvSpPr>
        <p:spPr/>
        <p:txBody>
          <a:bodyPr/>
          <a:lstStyle/>
          <a:p>
            <a:r>
              <a:rPr lang="en-US" altLang="zh-CN" sz="4000" dirty="0">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cs typeface="+mj-cs"/>
                <a:sym typeface="+mn-ea"/>
              </a:rPr>
              <a:t>7.5</a:t>
            </a:r>
            <a:r>
              <a:rPr lang="zh-CN" altLang="en-US" sz="4000" dirty="0">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cs typeface="+mj-cs"/>
                <a:sym typeface="+mn-ea"/>
              </a:rPr>
              <a:t> 函数调用</a:t>
            </a:r>
            <a:endParaRPr lang="zh-CN" altLang="en-US" sz="40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ea"/>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483" name="文本占位符 20482"/>
          <p:cNvSpPr>
            <a:spLocks noGrp="1"/>
          </p:cNvSpPr>
          <p:nvPr>
            <p:ph type="body" idx="1"/>
          </p:nvPr>
        </p:nvSpPr>
        <p:spPr/>
        <p:txBody>
          <a:bodyPr vert="horz" wrap="square" anchor="t"/>
          <a:lstStyle/>
          <a:p>
            <a:pPr>
              <a:buClr>
                <a:srgbClr val="FF0000"/>
              </a:buClr>
              <a:buFont typeface="Wingdings" panose="05000000000000000000" pitchFamily="2" charset="2"/>
              <a:buChar char="p"/>
            </a:pPr>
            <a:r>
              <a:rPr lang="zh-CN" altLang="en-US" dirty="0">
                <a:latin typeface="Comic Sans MS" panose="030F0702030302020204" pitchFamily="2" charset="0"/>
                <a:ea typeface="微软雅黑" panose="020B0503020204020204" pitchFamily="34" charset="-122"/>
                <a:sym typeface="Arial" panose="020B0604020202020204" pitchFamily="34" charset="0"/>
              </a:rPr>
              <a:t>递归实现方式</a:t>
            </a:r>
          </a:p>
          <a:p>
            <a:pPr lvl="1">
              <a:buClr>
                <a:srgbClr val="FF0000"/>
              </a:buClr>
              <a:buSzPct val="95000"/>
              <a:buFont typeface="Wingdings" panose="05000000000000000000" pitchFamily="2" charset="2"/>
              <a:buChar char="n"/>
            </a:pPr>
            <a:r>
              <a:rPr lang="zh-CN" altLang="en-US" dirty="0">
                <a:latin typeface="Comic Sans MS" panose="030F0702030302020204" pitchFamily="2" charset="0"/>
                <a:ea typeface="微软雅黑" panose="020B0503020204020204" pitchFamily="34" charset="-122"/>
                <a:sym typeface="Arial" panose="020B0604020202020204" pitchFamily="34" charset="0"/>
              </a:rPr>
              <a:t>例</a:t>
            </a:r>
            <a:r>
              <a:rPr lang="en-US" altLang="zh-CN" dirty="0">
                <a:latin typeface="Comic Sans MS" panose="030F0702030302020204" pitchFamily="2" charset="0"/>
                <a:ea typeface="微软雅黑" panose="020B0503020204020204" pitchFamily="34" charset="-122"/>
                <a:sym typeface="Arial" panose="020B0604020202020204" pitchFamily="34" charset="0"/>
              </a:rPr>
              <a:t>20</a:t>
            </a:r>
            <a:r>
              <a:rPr lang="zh-CN" altLang="en-US" dirty="0">
                <a:latin typeface="Comic Sans MS" panose="030F0702030302020204" pitchFamily="2" charset="0"/>
                <a:ea typeface="微软雅黑" panose="020B0503020204020204" pitchFamily="34" charset="-122"/>
                <a:sym typeface="Arial" panose="020B0604020202020204" pitchFamily="34" charset="0"/>
              </a:rPr>
              <a:t>：计算</a:t>
            </a:r>
            <a:r>
              <a:rPr lang="en-US" altLang="zh-CN" dirty="0">
                <a:latin typeface="Comic Sans MS" panose="030F0702030302020204" pitchFamily="2" charset="0"/>
                <a:ea typeface="微软雅黑" panose="020B0503020204020204" pitchFamily="34" charset="-122"/>
                <a:sym typeface="Arial" panose="020B0604020202020204" pitchFamily="34" charset="0"/>
              </a:rPr>
              <a:t>n!</a:t>
            </a:r>
          </a:p>
          <a:p>
            <a:pPr lvl="2">
              <a:buClr>
                <a:srgbClr val="FF0000"/>
              </a:buClr>
              <a:buFont typeface="Comic Sans MS" panose="030F0702030302020204" pitchFamily="2" charset="0"/>
              <a:buChar char="–"/>
            </a:pPr>
            <a:r>
              <a:rPr lang="zh-CN" altLang="en-US" dirty="0">
                <a:latin typeface="Comic Sans MS" panose="030F0702030302020204" pitchFamily="2" charset="0"/>
                <a:ea typeface="微软雅黑" panose="020B0503020204020204" pitchFamily="34" charset="-122"/>
                <a:sym typeface="Arial" panose="020B0604020202020204" pitchFamily="34" charset="0"/>
              </a:rPr>
              <a:t>要求在主函数中输入整数</a:t>
            </a:r>
            <a:r>
              <a:rPr lang="en-US" altLang="zh-CN" dirty="0">
                <a:latin typeface="Comic Sans MS" panose="030F0702030302020204" pitchFamily="2" charset="0"/>
                <a:ea typeface="微软雅黑" panose="020B0503020204020204" pitchFamily="34" charset="-122"/>
                <a:sym typeface="Arial" panose="020B0604020202020204" pitchFamily="34" charset="0"/>
              </a:rPr>
              <a:t>n</a:t>
            </a:r>
            <a:r>
              <a:rPr lang="zh-CN" altLang="en-US" dirty="0">
                <a:latin typeface="Comic Sans MS" panose="030F0702030302020204" pitchFamily="2" charset="0"/>
                <a:ea typeface="微软雅黑" panose="020B0503020204020204" pitchFamily="34" charset="-122"/>
                <a:sym typeface="Arial" panose="020B0604020202020204" pitchFamily="34" charset="0"/>
              </a:rPr>
              <a:t>，并输出</a:t>
            </a:r>
            <a:r>
              <a:rPr lang="en-US" altLang="zh-CN" dirty="0">
                <a:latin typeface="Comic Sans MS" panose="030F0702030302020204" pitchFamily="2" charset="0"/>
                <a:ea typeface="微软雅黑" panose="020B0503020204020204" pitchFamily="34" charset="-122"/>
                <a:sym typeface="Arial" panose="020B0604020202020204" pitchFamily="34" charset="0"/>
              </a:rPr>
              <a:t>n</a:t>
            </a:r>
            <a:r>
              <a:rPr lang="zh-CN" altLang="en-US" dirty="0">
                <a:latin typeface="Comic Sans MS" panose="030F0702030302020204" pitchFamily="2" charset="0"/>
                <a:ea typeface="微软雅黑" panose="020B0503020204020204" pitchFamily="34" charset="-122"/>
                <a:sym typeface="Arial" panose="020B0604020202020204" pitchFamily="34" charset="0"/>
              </a:rPr>
              <a:t>的阶乘。</a:t>
            </a:r>
          </a:p>
          <a:p>
            <a:pPr lvl="1">
              <a:buClr>
                <a:srgbClr val="FF0000"/>
              </a:buClr>
              <a:buSzPct val="95000"/>
              <a:buFont typeface="Wingdings" panose="05000000000000000000" pitchFamily="2" charset="2"/>
              <a:buChar char="n"/>
            </a:pPr>
            <a:r>
              <a:rPr lang="zh-CN" altLang="en-US" dirty="0">
                <a:latin typeface="Comic Sans MS" panose="030F0702030302020204" pitchFamily="2" charset="0"/>
                <a:ea typeface="微软雅黑" panose="020B0503020204020204" pitchFamily="34" charset="-122"/>
                <a:sym typeface="Arial" panose="020B0604020202020204" pitchFamily="34" charset="0"/>
              </a:rPr>
              <a:t>分析</a:t>
            </a:r>
          </a:p>
          <a:p>
            <a:pPr lvl="2">
              <a:buClr>
                <a:srgbClr val="FF0000"/>
              </a:buClr>
              <a:buFont typeface="Comic Sans MS" panose="030F0702030302020204" pitchFamily="2" charset="0"/>
              <a:buChar char="–"/>
            </a:pPr>
            <a:r>
              <a:rPr lang="zh-CN" altLang="en-US" dirty="0">
                <a:latin typeface="Comic Sans MS" panose="030F0702030302020204" pitchFamily="2" charset="0"/>
                <a:ea typeface="微软雅黑" panose="020B0503020204020204" pitchFamily="34" charset="-122"/>
                <a:sym typeface="Arial" panose="020B0604020202020204" pitchFamily="34" charset="0"/>
              </a:rPr>
              <a:t>利用循环（迭代）过程处理</a:t>
            </a:r>
            <a:r>
              <a:rPr lang="en-US" altLang="zh-CN" dirty="0">
                <a:latin typeface="Comic Sans MS" panose="030F0702030302020204" pitchFamily="2" charset="0"/>
                <a:ea typeface="微软雅黑" panose="020B0503020204020204" pitchFamily="34" charset="-122"/>
                <a:sym typeface="Arial" panose="020B0604020202020204" pitchFamily="34" charset="0"/>
              </a:rPr>
              <a:t>n</a:t>
            </a:r>
            <a:r>
              <a:rPr lang="zh-CN" altLang="en-US" dirty="0">
                <a:latin typeface="Comic Sans MS" panose="030F0702030302020204" pitchFamily="2" charset="0"/>
                <a:ea typeface="微软雅黑" panose="020B0503020204020204" pitchFamily="34" charset="-122"/>
                <a:sym typeface="Arial" panose="020B0604020202020204" pitchFamily="34" charset="0"/>
              </a:rPr>
              <a:t>的阶乘（已知知识）</a:t>
            </a:r>
          </a:p>
        </p:txBody>
      </p:sp>
      <p:sp>
        <p:nvSpPr>
          <p:cNvPr id="20484" name="文本框 20483"/>
          <p:cNvSpPr txBox="1"/>
          <p:nvPr/>
        </p:nvSpPr>
        <p:spPr>
          <a:xfrm>
            <a:off x="4356100" y="3267075"/>
            <a:ext cx="4537075" cy="2554545"/>
          </a:xfrm>
          <a:prstGeom prst="rect">
            <a:avLst/>
          </a:prstGeom>
          <a:solidFill>
            <a:schemeClr val="bg1">
              <a:alpha val="100000"/>
            </a:schemeClr>
          </a:solidFill>
          <a:ln w="9525" cap="flat" cmpd="sng">
            <a:solidFill>
              <a:schemeClr val="tx1"/>
            </a:solidFill>
            <a:prstDash val="solid"/>
            <a:bevel/>
            <a:headEnd type="none" w="med" len="med"/>
            <a:tailEnd type="none" w="med" len="med"/>
          </a:ln>
          <a:effectLst>
            <a:outerShdw dist="107763" dir="2699999" algn="ctr" rotWithShape="0">
              <a:srgbClr val="000000">
                <a:alpha val="84000"/>
              </a:srgbClr>
            </a:outerShdw>
          </a:effectLst>
        </p:spPr>
        <p:txBody>
          <a:bodyPr vert="horz" wrap="square" anchor="t">
            <a:spAutoFit/>
          </a:bodyPr>
          <a:lstStyle/>
          <a:p>
            <a:pPr eaLnBrk="0" hangingPunct="0"/>
            <a:r>
              <a:rPr lang="zh-CN" altLang="en-US" sz="2000" dirty="0">
                <a:latin typeface="Comic Sans MS" panose="030F0702030302020204" pitchFamily="2" charset="0"/>
                <a:ea typeface="微软雅黑" panose="020B0503020204020204" pitchFamily="34" charset="-122"/>
              </a:rPr>
              <a:t>Long fac(int n)     /*fun1函数定义*/</a:t>
            </a:r>
          </a:p>
          <a:p>
            <a:pPr eaLnBrk="0" hangingPunct="0"/>
            <a:r>
              <a:rPr lang="zh-CN" altLang="en-US" sz="2000" dirty="0">
                <a:latin typeface="Comic Sans MS" panose="030F0702030302020204" pitchFamily="2" charset="0"/>
                <a:ea typeface="微软雅黑" panose="020B0503020204020204" pitchFamily="34" charset="-122"/>
              </a:rPr>
              <a:t>{</a:t>
            </a:r>
          </a:p>
          <a:p>
            <a:pPr eaLnBrk="0" hangingPunct="0"/>
            <a:r>
              <a:rPr lang="zh-CN" altLang="en-US" sz="2000" dirty="0">
                <a:latin typeface="Comic Sans MS" panose="030F0702030302020204" pitchFamily="2" charset="0"/>
                <a:ea typeface="微软雅黑" panose="020B0503020204020204" pitchFamily="34" charset="-122"/>
              </a:rPr>
              <a:t>   long temp=1;</a:t>
            </a:r>
          </a:p>
          <a:p>
            <a:pPr eaLnBrk="0" hangingPunct="0"/>
            <a:r>
              <a:rPr lang="zh-CN" altLang="en-US" sz="2000" dirty="0">
                <a:latin typeface="Comic Sans MS" panose="030F0702030302020204" pitchFamily="2" charset="0"/>
                <a:ea typeface="微软雅黑" panose="020B0503020204020204" pitchFamily="34" charset="-122"/>
              </a:rPr>
              <a:t>   int i;</a:t>
            </a:r>
          </a:p>
          <a:p>
            <a:pPr eaLnBrk="0" hangingPunct="0"/>
            <a:r>
              <a:rPr lang="zh-CN" altLang="en-US" sz="2000" dirty="0">
                <a:latin typeface="Comic Sans MS" panose="030F0702030302020204" pitchFamily="2" charset="0"/>
                <a:ea typeface="微软雅黑" panose="020B0503020204020204" pitchFamily="34" charset="-122"/>
              </a:rPr>
              <a:t>   for(i=1;i&lt;=n;i++) </a:t>
            </a:r>
          </a:p>
          <a:p>
            <a:pPr eaLnBrk="0" hangingPunct="0"/>
            <a:r>
              <a:rPr lang="zh-CN" altLang="en-US" sz="2000" dirty="0">
                <a:latin typeface="Comic Sans MS" panose="030F0702030302020204" pitchFamily="2" charset="0"/>
                <a:ea typeface="微软雅黑" panose="020B0503020204020204" pitchFamily="34" charset="-122"/>
              </a:rPr>
              <a:t>       temp=temp*i;</a:t>
            </a:r>
          </a:p>
          <a:p>
            <a:pPr eaLnBrk="0" hangingPunct="0"/>
            <a:r>
              <a:rPr lang="zh-CN" altLang="en-US" sz="2000" dirty="0">
                <a:latin typeface="Comic Sans MS" panose="030F0702030302020204" pitchFamily="2" charset="0"/>
                <a:ea typeface="微软雅黑" panose="020B0503020204020204" pitchFamily="34" charset="-122"/>
              </a:rPr>
              <a:t>   return temp;</a:t>
            </a:r>
          </a:p>
          <a:p>
            <a:pPr eaLnBrk="0" hangingPunct="0"/>
            <a:r>
              <a:rPr lang="zh-CN" altLang="en-US" sz="2000" dirty="0">
                <a:latin typeface="Comic Sans MS" panose="030F0702030302020204" pitchFamily="2" charset="0"/>
                <a:ea typeface="微软雅黑" panose="020B0503020204020204" pitchFamily="34" charset="-122"/>
              </a:rPr>
              <a:t>    }           </a:t>
            </a:r>
            <a:endParaRPr lang="zh-CN" altLang="en-US" sz="2000" dirty="0">
              <a:latin typeface="Comic Sans MS" panose="030F0702030302020204" pitchFamily="2" charset="0"/>
            </a:endParaRPr>
          </a:p>
        </p:txBody>
      </p:sp>
      <p:sp>
        <p:nvSpPr>
          <p:cNvPr id="20485" name="文本框 20484"/>
          <p:cNvSpPr txBox="1"/>
          <p:nvPr/>
        </p:nvSpPr>
        <p:spPr>
          <a:xfrm>
            <a:off x="395536" y="3267075"/>
            <a:ext cx="3814638" cy="3046988"/>
          </a:xfrm>
          <a:prstGeom prst="rect">
            <a:avLst/>
          </a:prstGeom>
          <a:solidFill>
            <a:schemeClr val="bg1">
              <a:alpha val="100000"/>
            </a:schemeClr>
          </a:solidFill>
          <a:ln w="9525" cap="flat" cmpd="sng">
            <a:solidFill>
              <a:schemeClr val="tx1"/>
            </a:solidFill>
            <a:prstDash val="solid"/>
            <a:bevel/>
            <a:headEnd type="none" w="med" len="med"/>
            <a:tailEnd type="none" w="med" len="med"/>
          </a:ln>
          <a:effectLst>
            <a:outerShdw dist="107763" dir="2699999" algn="ctr" rotWithShape="0">
              <a:srgbClr val="000000">
                <a:alpha val="84000"/>
              </a:srgbClr>
            </a:outerShdw>
          </a:effectLst>
        </p:spPr>
        <p:txBody>
          <a:bodyPr vert="horz" wrap="square" anchor="t">
            <a:spAutoFit/>
          </a:bodyPr>
          <a:lstStyle/>
          <a:p>
            <a:pPr eaLnBrk="0" hangingPunct="0"/>
            <a:r>
              <a:rPr lang="zh-CN" altLang="en-US" sz="2400" dirty="0">
                <a:latin typeface="Comic Sans MS" panose="030F0702030302020204" pitchFamily="2" charset="0"/>
                <a:ea typeface="微软雅黑" panose="020B0503020204020204" pitchFamily="34" charset="-122"/>
              </a:rPr>
              <a:t>void main()</a:t>
            </a:r>
          </a:p>
          <a:p>
            <a:pPr eaLnBrk="0" hangingPunct="0"/>
            <a:r>
              <a:rPr lang="zh-CN" altLang="en-US" sz="2400" dirty="0">
                <a:latin typeface="Comic Sans MS" panose="030F0702030302020204" pitchFamily="2" charset="0"/>
                <a:ea typeface="微软雅黑" panose="020B0503020204020204" pitchFamily="34" charset="-122"/>
              </a:rPr>
              <a:t>{</a:t>
            </a:r>
          </a:p>
          <a:p>
            <a:pPr eaLnBrk="0" hangingPunct="0"/>
            <a:r>
              <a:rPr lang="zh-CN" altLang="en-US" sz="2400" dirty="0">
                <a:latin typeface="Comic Sans MS" panose="030F0702030302020204" pitchFamily="2" charset="0"/>
                <a:ea typeface="微软雅黑" panose="020B0503020204020204" pitchFamily="34" charset="-122"/>
              </a:rPr>
              <a:t>    int n=0;</a:t>
            </a:r>
          </a:p>
          <a:p>
            <a:pPr eaLnBrk="0" hangingPunct="0"/>
            <a:r>
              <a:rPr lang="zh-CN" altLang="en-US" sz="2400" dirty="0">
                <a:latin typeface="Comic Sans MS" panose="030F0702030302020204" pitchFamily="2" charset="0"/>
                <a:ea typeface="微软雅黑" panose="020B0503020204020204" pitchFamily="34" charset="-122"/>
              </a:rPr>
              <a:t>    long m=1;</a:t>
            </a:r>
          </a:p>
          <a:p>
            <a:pPr eaLnBrk="0" hangingPunct="0"/>
            <a:r>
              <a:rPr lang="zh-CN" altLang="en-US" sz="2400" dirty="0">
                <a:latin typeface="Comic Sans MS" panose="030F0702030302020204" pitchFamily="2" charset="0"/>
                <a:ea typeface="微软雅黑" panose="020B0503020204020204" pitchFamily="34" charset="-122"/>
              </a:rPr>
              <a:t>    scanf("%d",&amp;n);</a:t>
            </a:r>
          </a:p>
          <a:p>
            <a:pPr eaLnBrk="0" hangingPunct="0"/>
            <a:r>
              <a:rPr lang="zh-CN" altLang="en-US" sz="2400" dirty="0">
                <a:latin typeface="Comic Sans MS" panose="030F0702030302020204" pitchFamily="2" charset="0"/>
                <a:ea typeface="微软雅黑" panose="020B0503020204020204" pitchFamily="34" charset="-122"/>
              </a:rPr>
              <a:t>    m=fac(n);</a:t>
            </a:r>
          </a:p>
          <a:p>
            <a:pPr eaLnBrk="0" hangingPunct="0"/>
            <a:r>
              <a:rPr lang="zh-CN" altLang="en-US" sz="2400" dirty="0">
                <a:latin typeface="Comic Sans MS" panose="030F0702030302020204" pitchFamily="2" charset="0"/>
                <a:ea typeface="微软雅黑" panose="020B0503020204020204" pitchFamily="34" charset="-122"/>
              </a:rPr>
              <a:t>    printf("%d!=%ld",n,m);</a:t>
            </a:r>
          </a:p>
          <a:p>
            <a:pPr eaLnBrk="0" hangingPunct="0"/>
            <a:r>
              <a:rPr lang="zh-CN" altLang="en-US" sz="2400" dirty="0">
                <a:latin typeface="Comic Sans MS" panose="030F0702030302020204" pitchFamily="2" charset="0"/>
                <a:ea typeface="微软雅黑" panose="020B0503020204020204" pitchFamily="34" charset="-122"/>
              </a:rPr>
              <a:t>} </a:t>
            </a:r>
          </a:p>
        </p:txBody>
      </p:sp>
      <p:sp>
        <p:nvSpPr>
          <p:cNvPr id="2" name="标题 1"/>
          <p:cNvSpPr>
            <a:spLocks noGrp="1"/>
          </p:cNvSpPr>
          <p:nvPr>
            <p:ph type="title"/>
          </p:nvPr>
        </p:nvSpPr>
        <p:spPr/>
        <p:txBody>
          <a:bodyPr/>
          <a:lstStyle/>
          <a:p>
            <a:r>
              <a:rPr lang="en-US" altLang="zh-CN" sz="4000" dirty="0">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cs typeface="+mj-cs"/>
                <a:sym typeface="+mn-ea"/>
              </a:rPr>
              <a:t>7.5</a:t>
            </a:r>
            <a:r>
              <a:rPr lang="zh-CN" altLang="en-US" sz="4000" dirty="0">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cs typeface="+mj-cs"/>
                <a:sym typeface="+mn-ea"/>
              </a:rPr>
              <a:t> 函数调用</a:t>
            </a:r>
            <a:endParaRPr lang="zh-CN" altLang="en-US" sz="40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0484"/>
                                        </p:tgtEl>
                                        <p:attrNameLst>
                                          <p:attrName>style.visibility</p:attrName>
                                        </p:attrNameLst>
                                      </p:cBhvr>
                                      <p:to>
                                        <p:strVal val="visible"/>
                                      </p:to>
                                    </p:set>
                                    <p:anim calcmode="lin" valueType="num">
                                      <p:cBhvr additive="base">
                                        <p:cTn id="7" dur="500" fill="hold"/>
                                        <p:tgtEl>
                                          <p:spTgt spid="20484"/>
                                        </p:tgtEl>
                                        <p:attrNameLst>
                                          <p:attrName>ppt_x</p:attrName>
                                        </p:attrNameLst>
                                      </p:cBhvr>
                                      <p:tavLst>
                                        <p:tav tm="0">
                                          <p:val>
                                            <p:strVal val="0-#ppt_w/2"/>
                                          </p:val>
                                        </p:tav>
                                        <p:tav tm="100000">
                                          <p:val>
                                            <p:strVal val="#ppt_x"/>
                                          </p:val>
                                        </p:tav>
                                      </p:tavLst>
                                    </p:anim>
                                    <p:anim calcmode="lin" valueType="num">
                                      <p:cBhvr additive="base">
                                        <p:cTn id="8" dur="500" fill="hold"/>
                                        <p:tgtEl>
                                          <p:spTgt spid="2048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20485"/>
                                        </p:tgtEl>
                                        <p:attrNameLst>
                                          <p:attrName>style.visibility</p:attrName>
                                        </p:attrNameLst>
                                      </p:cBhvr>
                                      <p:to>
                                        <p:strVal val="visible"/>
                                      </p:to>
                                    </p:set>
                                    <p:animEffect transition="in" filter="blinds(horizontal)">
                                      <p:cBhvr>
                                        <p:cTn id="13" dur="500"/>
                                        <p:tgtEl>
                                          <p:spTgt spid="204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4" grpId="0" bldLvl="0" animBg="1"/>
      <p:bldP spid="20485" grpId="0" bldLvl="0" animBg="1"/>
    </p:bldLst>
  </p:timing>
</p:sld>
</file>

<file path=ppt/slides/slide6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555" name="文本占位符 23554"/>
          <p:cNvSpPr>
            <a:spLocks noGrp="1"/>
          </p:cNvSpPr>
          <p:nvPr>
            <p:ph type="body" idx="1"/>
          </p:nvPr>
        </p:nvSpPr>
        <p:spPr/>
        <p:txBody>
          <a:bodyPr/>
          <a:lstStyle/>
          <a:p>
            <a:pPr>
              <a:buClr>
                <a:srgbClr val="FF0000"/>
              </a:buClr>
              <a:buFont typeface="Wingdings" panose="05000000000000000000" pitchFamily="2" charset="2"/>
              <a:buChar char="p"/>
            </a:pPr>
            <a:r>
              <a:rPr lang="zh-CN" altLang="en-US" dirty="0">
                <a:latin typeface="Comic Sans MS" panose="030F0702030302020204" pitchFamily="2" charset="0"/>
                <a:ea typeface="微软雅黑" panose="020B0503020204020204" pitchFamily="34" charset="-122"/>
                <a:sym typeface="Arial" panose="020B0604020202020204" pitchFamily="34" charset="0"/>
              </a:rPr>
              <a:t>递归实现方式</a:t>
            </a:r>
          </a:p>
          <a:p>
            <a:pPr lvl="1">
              <a:buClr>
                <a:srgbClr val="FF0000"/>
              </a:buClr>
              <a:buSzPct val="95000"/>
              <a:buFont typeface="Wingdings" panose="05000000000000000000" pitchFamily="2" charset="2"/>
              <a:buChar char="n"/>
            </a:pPr>
            <a:r>
              <a:rPr lang="zh-CN" altLang="en-US" dirty="0">
                <a:latin typeface="Comic Sans MS" panose="030F0702030302020204" pitchFamily="2" charset="0"/>
                <a:ea typeface="微软雅黑" panose="020B0503020204020204" pitchFamily="34" charset="-122"/>
                <a:sym typeface="Arial" panose="020B0604020202020204" pitchFamily="34" charset="0"/>
              </a:rPr>
              <a:t>例</a:t>
            </a:r>
            <a:r>
              <a:rPr lang="en-US" altLang="zh-CN" dirty="0">
                <a:latin typeface="Comic Sans MS" panose="030F0702030302020204" pitchFamily="2" charset="0"/>
                <a:ea typeface="微软雅黑" panose="020B0503020204020204" pitchFamily="34" charset="-122"/>
                <a:sym typeface="Arial" panose="020B0604020202020204" pitchFamily="34" charset="0"/>
              </a:rPr>
              <a:t>20</a:t>
            </a:r>
            <a:r>
              <a:rPr lang="zh-CN" altLang="en-US" dirty="0">
                <a:latin typeface="Comic Sans MS" panose="030F0702030302020204" pitchFamily="2" charset="0"/>
                <a:ea typeface="微软雅黑" panose="020B0503020204020204" pitchFamily="34" charset="-122"/>
                <a:sym typeface="Arial" panose="020B0604020202020204" pitchFamily="34" charset="0"/>
              </a:rPr>
              <a:t>：计算</a:t>
            </a:r>
            <a:r>
              <a:rPr lang="en-US" altLang="zh-CN" dirty="0">
                <a:latin typeface="Comic Sans MS" panose="030F0702030302020204" pitchFamily="2" charset="0"/>
                <a:ea typeface="微软雅黑" panose="020B0503020204020204" pitchFamily="34" charset="-122"/>
                <a:sym typeface="Arial" panose="020B0604020202020204" pitchFamily="34" charset="0"/>
              </a:rPr>
              <a:t>n!</a:t>
            </a:r>
          </a:p>
          <a:p>
            <a:pPr lvl="2"/>
            <a:r>
              <a:rPr lang="zh-CN" altLang="en-US" dirty="0"/>
              <a:t>分析：利用递归思想计算</a:t>
            </a:r>
            <a:r>
              <a:rPr lang="en-US" altLang="zh-CN" dirty="0"/>
              <a:t>n!</a:t>
            </a:r>
          </a:p>
          <a:p>
            <a:pPr lvl="3"/>
            <a:r>
              <a:rPr lang="en-US" altLang="zh-CN" dirty="0"/>
              <a:t>main( )</a:t>
            </a:r>
            <a:r>
              <a:rPr lang="zh-CN" altLang="en-US" dirty="0"/>
              <a:t>调用</a:t>
            </a:r>
            <a:r>
              <a:rPr lang="en-US" altLang="zh-CN" dirty="0" err="1"/>
              <a:t>fac</a:t>
            </a:r>
            <a:r>
              <a:rPr lang="en-US" altLang="zh-CN" dirty="0"/>
              <a:t>(n);</a:t>
            </a:r>
          </a:p>
          <a:p>
            <a:pPr lvl="3"/>
            <a:r>
              <a:rPr lang="zh-CN" altLang="en-US" dirty="0"/>
              <a:t>例如</a:t>
            </a:r>
            <a:r>
              <a:rPr lang="en-US" altLang="zh-CN" dirty="0"/>
              <a:t>n=4</a:t>
            </a:r>
            <a:r>
              <a:rPr lang="zh-CN" altLang="en-US" dirty="0"/>
              <a:t>的处理过程</a:t>
            </a:r>
          </a:p>
        </p:txBody>
      </p:sp>
      <p:sp>
        <p:nvSpPr>
          <p:cNvPr id="23556" name="文本框 23555"/>
          <p:cNvSpPr txBox="1"/>
          <p:nvPr/>
        </p:nvSpPr>
        <p:spPr>
          <a:xfrm>
            <a:off x="5292080" y="294273"/>
            <a:ext cx="3614738" cy="3744000"/>
          </a:xfrm>
          <a:prstGeom prst="rect">
            <a:avLst/>
          </a:prstGeom>
          <a:solidFill>
            <a:schemeClr val="bg1">
              <a:alpha val="100000"/>
            </a:schemeClr>
          </a:solidFill>
          <a:ln w="9525" cap="flat" cmpd="sng">
            <a:solidFill>
              <a:schemeClr val="tx1"/>
            </a:solidFill>
            <a:prstDash val="solid"/>
            <a:bevel/>
            <a:headEnd type="none" w="med" len="med"/>
            <a:tailEnd type="none" w="med" len="med"/>
          </a:ln>
          <a:effectLst>
            <a:outerShdw dist="107763" dir="2699999" algn="ctr" rotWithShape="0">
              <a:srgbClr val="000000">
                <a:alpha val="84000"/>
              </a:srgbClr>
            </a:outerShdw>
          </a:effectLst>
        </p:spPr>
        <p:txBody>
          <a:bodyPr vert="horz" wrap="square" anchor="t">
            <a:spAutoFit/>
          </a:bodyPr>
          <a:lstStyle/>
          <a:p>
            <a:pPr eaLnBrk="0" hangingPunct="0"/>
            <a:r>
              <a:rPr lang="en-US" altLang="x-none" dirty="0">
                <a:latin typeface="Comic Sans MS" panose="030F0702030302020204" pitchFamily="2" charset="0"/>
                <a:ea typeface="微软雅黑" panose="020B0503020204020204" pitchFamily="34" charset="-122"/>
              </a:rPr>
              <a:t>long fac(int n)</a:t>
            </a:r>
          </a:p>
          <a:p>
            <a:pPr eaLnBrk="0" hangingPunct="0"/>
            <a:r>
              <a:rPr lang="en-US" altLang="x-none" dirty="0">
                <a:latin typeface="Comic Sans MS" panose="030F0702030302020204" pitchFamily="2" charset="0"/>
                <a:ea typeface="微软雅黑" panose="020B0503020204020204" pitchFamily="34" charset="-122"/>
              </a:rPr>
              <a:t>    {</a:t>
            </a:r>
          </a:p>
          <a:p>
            <a:pPr eaLnBrk="0" hangingPunct="0"/>
            <a:r>
              <a:rPr lang="en-US" altLang="x-none" dirty="0">
                <a:latin typeface="Comic Sans MS" panose="030F0702030302020204" pitchFamily="2" charset="0"/>
                <a:ea typeface="微软雅黑" panose="020B0503020204020204" pitchFamily="34" charset="-122"/>
              </a:rPr>
              <a:t>       long m=1;</a:t>
            </a:r>
          </a:p>
          <a:p>
            <a:pPr eaLnBrk="0" hangingPunct="0"/>
            <a:r>
              <a:rPr lang="en-US" altLang="x-none" dirty="0">
                <a:latin typeface="Comic Sans MS" panose="030F0702030302020204" pitchFamily="2" charset="0"/>
                <a:ea typeface="微软雅黑" panose="020B0503020204020204" pitchFamily="34" charset="-122"/>
              </a:rPr>
              <a:t>       if (n==0||n==1)</a:t>
            </a:r>
          </a:p>
          <a:p>
            <a:pPr eaLnBrk="0" hangingPunct="0"/>
            <a:r>
              <a:rPr lang="en-US" altLang="x-none" dirty="0">
                <a:latin typeface="Comic Sans MS" panose="030F0702030302020204" pitchFamily="2" charset="0"/>
                <a:ea typeface="微软雅黑" panose="020B0503020204020204" pitchFamily="34" charset="-122"/>
              </a:rPr>
              <a:t>            {</a:t>
            </a:r>
          </a:p>
          <a:p>
            <a:pPr eaLnBrk="0" hangingPunct="0"/>
            <a:r>
              <a:rPr lang="en-US" altLang="x-none" dirty="0">
                <a:latin typeface="Comic Sans MS" panose="030F0702030302020204" pitchFamily="2" charset="0"/>
                <a:ea typeface="微软雅黑" panose="020B0503020204020204" pitchFamily="34" charset="-122"/>
              </a:rPr>
              <a:t>	   m=1;</a:t>
            </a:r>
          </a:p>
          <a:p>
            <a:pPr eaLnBrk="0" hangingPunct="0"/>
            <a:r>
              <a:rPr lang="en-US" altLang="x-none" dirty="0">
                <a:latin typeface="Comic Sans MS" panose="030F0702030302020204" pitchFamily="2" charset="0"/>
                <a:ea typeface="微软雅黑" panose="020B0503020204020204" pitchFamily="34" charset="-122"/>
              </a:rPr>
              <a:t>	   }</a:t>
            </a:r>
          </a:p>
          <a:p>
            <a:pPr eaLnBrk="0" hangingPunct="0"/>
            <a:r>
              <a:rPr lang="en-US" altLang="x-none" dirty="0">
                <a:latin typeface="Comic Sans MS" panose="030F0702030302020204" pitchFamily="2" charset="0"/>
                <a:ea typeface="微软雅黑" panose="020B0503020204020204" pitchFamily="34" charset="-122"/>
              </a:rPr>
              <a:t>         else</a:t>
            </a:r>
          </a:p>
          <a:p>
            <a:pPr eaLnBrk="0" hangingPunct="0"/>
            <a:r>
              <a:rPr lang="en-US" altLang="x-none" dirty="0">
                <a:latin typeface="Comic Sans MS" panose="030F0702030302020204" pitchFamily="2" charset="0"/>
                <a:ea typeface="微软雅黑" panose="020B0503020204020204" pitchFamily="34" charset="-122"/>
              </a:rPr>
              <a:t>	{</a:t>
            </a:r>
          </a:p>
          <a:p>
            <a:pPr eaLnBrk="0" hangingPunct="0"/>
            <a:r>
              <a:rPr lang="en-US" altLang="x-none" dirty="0">
                <a:latin typeface="Comic Sans MS" panose="030F0702030302020204" pitchFamily="2" charset="0"/>
                <a:ea typeface="微软雅黑" panose="020B0503020204020204" pitchFamily="34" charset="-122"/>
              </a:rPr>
              <a:t>	   m=n*fac(n-1);</a:t>
            </a:r>
          </a:p>
          <a:p>
            <a:pPr eaLnBrk="0" hangingPunct="0"/>
            <a:r>
              <a:rPr lang="en-US" altLang="x-none" dirty="0">
                <a:latin typeface="Comic Sans MS" panose="030F0702030302020204" pitchFamily="2" charset="0"/>
                <a:ea typeface="微软雅黑" panose="020B0503020204020204" pitchFamily="34" charset="-122"/>
              </a:rPr>
              <a:t>	   }</a:t>
            </a:r>
          </a:p>
          <a:p>
            <a:pPr eaLnBrk="0" hangingPunct="0"/>
            <a:r>
              <a:rPr lang="en-US" altLang="x-none" dirty="0">
                <a:latin typeface="Comic Sans MS" panose="030F0702030302020204" pitchFamily="2" charset="0"/>
                <a:ea typeface="微软雅黑" panose="020B0503020204020204" pitchFamily="34" charset="-122"/>
              </a:rPr>
              <a:t>       return (m);</a:t>
            </a:r>
          </a:p>
          <a:p>
            <a:pPr eaLnBrk="0" hangingPunct="0"/>
            <a:r>
              <a:rPr lang="en-US" altLang="x-none" dirty="0">
                <a:latin typeface="Comic Sans MS" panose="030F0702030302020204" pitchFamily="2" charset="0"/>
                <a:ea typeface="微软雅黑" panose="020B0503020204020204" pitchFamily="34" charset="-122"/>
              </a:rPr>
              <a:t>       } </a:t>
            </a:r>
          </a:p>
        </p:txBody>
      </p:sp>
      <p:grpSp>
        <p:nvGrpSpPr>
          <p:cNvPr id="23557" name="组合 23556"/>
          <p:cNvGrpSpPr/>
          <p:nvPr/>
        </p:nvGrpSpPr>
        <p:grpSpPr>
          <a:xfrm>
            <a:off x="611188" y="4149725"/>
            <a:ext cx="8066087" cy="2151063"/>
            <a:chOff x="0" y="0"/>
            <a:chExt cx="12701" cy="3388"/>
          </a:xfrm>
        </p:grpSpPr>
        <p:sp>
          <p:nvSpPr>
            <p:cNvPr id="23558" name="文本框 23557"/>
            <p:cNvSpPr txBox="1"/>
            <p:nvPr/>
          </p:nvSpPr>
          <p:spPr>
            <a:xfrm>
              <a:off x="0" y="0"/>
              <a:ext cx="12474" cy="3388"/>
            </a:xfrm>
            <a:prstGeom prst="rect">
              <a:avLst/>
            </a:prstGeom>
            <a:noFill/>
            <a:ln w="9525">
              <a:noFill/>
            </a:ln>
          </p:spPr>
          <p:txBody>
            <a:bodyPr vert="horz" wrap="square" anchor="t">
              <a:spAutoFit/>
            </a:bodyPr>
            <a:lstStyle/>
            <a:p>
              <a:pPr algn="just" eaLnBrk="0" hangingPunct="0">
                <a:lnSpc>
                  <a:spcPct val="115000"/>
                </a:lnSpc>
                <a:spcBef>
                  <a:spcPct val="25000"/>
                </a:spcBef>
              </a:pPr>
              <a:r>
                <a:rPr lang="zh-CN" altLang="en-US" dirty="0">
                  <a:solidFill>
                    <a:srgbClr val="FF0000"/>
                  </a:solidFill>
                  <a:latin typeface="Comic Sans MS" panose="030F0702030302020204" pitchFamily="2" charset="0"/>
                </a:rPr>
                <a:t>main --&gt; fac(4)                          </a:t>
              </a:r>
              <a:r>
                <a:rPr lang="zh-CN" altLang="en-US" dirty="0">
                  <a:latin typeface="Comic Sans MS" panose="030F0702030302020204" pitchFamily="2" charset="0"/>
                </a:rPr>
                <a:t>printf("%d\n",fac(4)); </a:t>
              </a:r>
              <a:r>
                <a:rPr lang="zh-CN" altLang="en-US" dirty="0">
                  <a:solidFill>
                    <a:srgbClr val="FF0000"/>
                  </a:solidFill>
                  <a:latin typeface="Comic Sans MS" panose="030F0702030302020204" pitchFamily="2" charset="0"/>
                </a:rPr>
                <a:t>         </a:t>
              </a:r>
              <a:r>
                <a:rPr lang="en-US" altLang="x-none" dirty="0">
                  <a:solidFill>
                    <a:srgbClr val="FF0000"/>
                  </a:solidFill>
                  <a:latin typeface="Comic Sans MS" panose="030F0702030302020204" pitchFamily="2" charset="0"/>
                </a:rPr>
                <a:t>24</a:t>
              </a:r>
              <a:endParaRPr lang="zh-CN" altLang="en-US" dirty="0">
                <a:solidFill>
                  <a:srgbClr val="FF0000"/>
                </a:solidFill>
                <a:latin typeface="Comic Sans MS" panose="030F0702030302020204" pitchFamily="2" charset="0"/>
              </a:endParaRPr>
            </a:p>
            <a:p>
              <a:pPr algn="just" eaLnBrk="0" hangingPunct="0">
                <a:lnSpc>
                  <a:spcPct val="115000"/>
                </a:lnSpc>
                <a:spcBef>
                  <a:spcPct val="25000"/>
                </a:spcBef>
              </a:pPr>
              <a:r>
                <a:rPr lang="zh-CN" altLang="en-US" dirty="0">
                  <a:solidFill>
                    <a:srgbClr val="FF0000"/>
                  </a:solidFill>
                  <a:latin typeface="Comic Sans MS" panose="030F0702030302020204" pitchFamily="2" charset="0"/>
                </a:rPr>
                <a:t>             fac(4) --&gt;fac(3) * 4                                          return </a:t>
              </a:r>
              <a:r>
                <a:rPr lang="en-US" altLang="x-none" dirty="0">
                  <a:solidFill>
                    <a:srgbClr val="FF0000"/>
                  </a:solidFill>
                  <a:latin typeface="Comic Sans MS" panose="030F0702030302020204" pitchFamily="2" charset="0"/>
                </a:rPr>
                <a:t>24</a:t>
              </a:r>
              <a:endParaRPr lang="zh-CN" altLang="en-US" dirty="0">
                <a:solidFill>
                  <a:srgbClr val="FF0000"/>
                </a:solidFill>
                <a:latin typeface="Comic Sans MS" panose="030F0702030302020204" pitchFamily="2" charset="0"/>
              </a:endParaRPr>
            </a:p>
            <a:p>
              <a:pPr algn="just" eaLnBrk="0" hangingPunct="0">
                <a:lnSpc>
                  <a:spcPct val="115000"/>
                </a:lnSpc>
                <a:spcBef>
                  <a:spcPct val="25000"/>
                </a:spcBef>
              </a:pPr>
              <a:r>
                <a:rPr lang="zh-CN" altLang="en-US" dirty="0">
                  <a:solidFill>
                    <a:srgbClr val="FF0000"/>
                  </a:solidFill>
                  <a:latin typeface="Comic Sans MS" panose="030F0702030302020204" pitchFamily="2" charset="0"/>
                </a:rPr>
                <a:t>                            fac(3)--&gt;fac(2) *3                         return 6     </a:t>
              </a:r>
            </a:p>
            <a:p>
              <a:pPr algn="just" eaLnBrk="0" hangingPunct="0">
                <a:lnSpc>
                  <a:spcPct val="115000"/>
                </a:lnSpc>
                <a:spcBef>
                  <a:spcPct val="25000"/>
                </a:spcBef>
              </a:pPr>
              <a:r>
                <a:rPr lang="zh-CN" altLang="en-US" dirty="0">
                  <a:solidFill>
                    <a:srgbClr val="FF0000"/>
                  </a:solidFill>
                  <a:latin typeface="Comic Sans MS" panose="030F0702030302020204" pitchFamily="2" charset="0"/>
                </a:rPr>
                <a:t>                                          fac(2)--&gt;fac(1) * 2      return 2 </a:t>
              </a:r>
            </a:p>
            <a:p>
              <a:pPr algn="just" eaLnBrk="0" hangingPunct="0">
                <a:lnSpc>
                  <a:spcPct val="115000"/>
                </a:lnSpc>
                <a:spcBef>
                  <a:spcPct val="25000"/>
                </a:spcBef>
              </a:pPr>
              <a:r>
                <a:rPr lang="zh-CN" altLang="en-US" dirty="0">
                  <a:solidFill>
                    <a:srgbClr val="FF0000"/>
                  </a:solidFill>
                  <a:latin typeface="Comic Sans MS" panose="030F0702030302020204" pitchFamily="2" charset="0"/>
                </a:rPr>
                <a:t>                                                        fac(1)=1    return 1              </a:t>
              </a:r>
            </a:p>
          </p:txBody>
        </p:sp>
        <p:sp>
          <p:nvSpPr>
            <p:cNvPr id="23559" name="直接连接符 23558"/>
            <p:cNvSpPr/>
            <p:nvPr/>
          </p:nvSpPr>
          <p:spPr>
            <a:xfrm>
              <a:off x="1021" y="909"/>
              <a:ext cx="5556" cy="2267"/>
            </a:xfrm>
            <a:prstGeom prst="line">
              <a:avLst/>
            </a:prstGeom>
            <a:ln w="38100" cap="flat" cmpd="sng">
              <a:solidFill>
                <a:srgbClr val="0000CC"/>
              </a:solidFill>
              <a:prstDash val="solid"/>
              <a:bevel/>
              <a:headEnd type="none" w="med" len="med"/>
              <a:tailEnd type="arrow" w="med" len="med"/>
            </a:ln>
          </p:spPr>
          <p:txBody>
            <a:bodyPr/>
            <a:lstStyle/>
            <a:p>
              <a:endParaRPr lang="zh-CN" altLang="en-US"/>
            </a:p>
          </p:txBody>
        </p:sp>
        <p:sp>
          <p:nvSpPr>
            <p:cNvPr id="23560" name="直接连接符 23559"/>
            <p:cNvSpPr/>
            <p:nvPr/>
          </p:nvSpPr>
          <p:spPr>
            <a:xfrm flipV="1">
              <a:off x="10433" y="341"/>
              <a:ext cx="2268" cy="2948"/>
            </a:xfrm>
            <a:prstGeom prst="line">
              <a:avLst/>
            </a:prstGeom>
            <a:ln w="28575" cap="flat" cmpd="sng">
              <a:solidFill>
                <a:srgbClr val="0000CC"/>
              </a:solidFill>
              <a:prstDash val="solid"/>
              <a:bevel/>
              <a:headEnd type="none" w="med" len="med"/>
              <a:tailEnd type="arrow" w="med" len="med"/>
            </a:ln>
          </p:spPr>
          <p:txBody>
            <a:bodyPr/>
            <a:lstStyle/>
            <a:p>
              <a:endParaRPr lang="zh-CN" altLang="en-US"/>
            </a:p>
          </p:txBody>
        </p:sp>
      </p:grpSp>
      <p:sp>
        <p:nvSpPr>
          <p:cNvPr id="2" name="标题 1"/>
          <p:cNvSpPr>
            <a:spLocks noGrp="1"/>
          </p:cNvSpPr>
          <p:nvPr>
            <p:ph type="title"/>
          </p:nvPr>
        </p:nvSpPr>
        <p:spPr/>
        <p:txBody>
          <a:bodyPr/>
          <a:lstStyle/>
          <a:p>
            <a:r>
              <a:rPr lang="en-US" altLang="zh-CN" sz="4000" dirty="0">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cs typeface="+mj-cs"/>
                <a:sym typeface="+mn-ea"/>
              </a:rPr>
              <a:t>7.5</a:t>
            </a:r>
            <a:r>
              <a:rPr lang="zh-CN" altLang="en-US" sz="4000" dirty="0">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cs typeface="+mj-cs"/>
                <a:sym typeface="+mn-ea"/>
              </a:rPr>
              <a:t> 函数调用</a:t>
            </a:r>
            <a:endParaRPr lang="zh-CN" altLang="en-US" sz="40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3557"/>
                                        </p:tgtEl>
                                        <p:attrNameLst>
                                          <p:attrName>style.visibility</p:attrName>
                                        </p:attrNameLst>
                                      </p:cBhvr>
                                      <p:to>
                                        <p:strVal val="visible"/>
                                      </p:to>
                                    </p:set>
                                    <p:animEffect transition="in" filter="blinds(horizontal)">
                                      <p:cBhvr>
                                        <p:cTn id="7" dur="500"/>
                                        <p:tgtEl>
                                          <p:spTgt spid="235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19" name="文本占位符 9218"/>
          <p:cNvSpPr>
            <a:spLocks noGrp="1"/>
          </p:cNvSpPr>
          <p:nvPr>
            <p:ph type="body" idx="1"/>
          </p:nvPr>
        </p:nvSpPr>
        <p:spPr>
          <a:xfrm>
            <a:off x="395288" y="1628458"/>
            <a:ext cx="8229600" cy="4751387"/>
          </a:xfrm>
        </p:spPr>
        <p:txBody>
          <a:bodyPr vert="horz" wrap="square" anchor="t"/>
          <a:lstStyle/>
          <a:p>
            <a:pPr>
              <a:lnSpc>
                <a:spcPct val="105000"/>
              </a:lnSpc>
              <a:buClr>
                <a:srgbClr val="FF0000"/>
              </a:buClr>
              <a:buFont typeface="Wingdings" panose="05000000000000000000" pitchFamily="2" charset="2"/>
              <a:buChar char="p"/>
            </a:pPr>
            <a:r>
              <a:rPr lang="zh-CN" altLang="en-US" dirty="0">
                <a:latin typeface="Comic Sans MS" panose="030F0702030302020204" pitchFamily="2" charset="0"/>
                <a:ea typeface="微软雅黑" panose="020B0503020204020204" pitchFamily="34" charset="-122"/>
                <a:sym typeface="Arial" panose="020B0604020202020204" pitchFamily="34" charset="0"/>
              </a:rPr>
              <a:t>局部变量</a:t>
            </a:r>
          </a:p>
          <a:p>
            <a:pPr lvl="1">
              <a:lnSpc>
                <a:spcPct val="105000"/>
              </a:lnSpc>
              <a:buClr>
                <a:srgbClr val="FF0000"/>
              </a:buClr>
              <a:buSzPct val="95000"/>
              <a:buFont typeface="Wingdings" panose="05000000000000000000" pitchFamily="2" charset="2"/>
              <a:buChar char="n"/>
            </a:pPr>
            <a:r>
              <a:rPr lang="zh-CN" altLang="en-US" dirty="0">
                <a:latin typeface="Comic Sans MS" panose="030F0702030302020204" pitchFamily="2" charset="0"/>
                <a:ea typeface="微软雅黑" panose="020B0503020204020204" pitchFamily="34" charset="-122"/>
                <a:sym typeface="Arial" panose="020B0604020202020204" pitchFamily="34" charset="0"/>
              </a:rPr>
              <a:t>在一个函数内部内定义的变量称为局部变量</a:t>
            </a:r>
          </a:p>
          <a:p>
            <a:pPr lvl="2">
              <a:lnSpc>
                <a:spcPct val="105000"/>
              </a:lnSpc>
              <a:buClr>
                <a:srgbClr val="FF0000"/>
              </a:buClr>
              <a:buFont typeface="Comic Sans MS" panose="030F0702030302020204" pitchFamily="2" charset="0"/>
              <a:buChar char="–"/>
            </a:pPr>
            <a:r>
              <a:rPr lang="zh-CN" altLang="en-US" dirty="0">
                <a:latin typeface="Comic Sans MS" panose="030F0702030302020204" pitchFamily="2" charset="0"/>
                <a:ea typeface="微软雅黑" panose="020B0503020204020204" pitchFamily="34" charset="-122"/>
                <a:sym typeface="Arial" panose="020B0604020202020204" pitchFamily="34" charset="0"/>
              </a:rPr>
              <a:t>（内部变量）</a:t>
            </a:r>
          </a:p>
          <a:p>
            <a:pPr lvl="3">
              <a:lnSpc>
                <a:spcPct val="105000"/>
              </a:lnSpc>
              <a:buClr>
                <a:srgbClr val="FF0000"/>
              </a:buClr>
              <a:buFont typeface="Comic Sans MS" panose="030F0702030302020204" pitchFamily="2" charset="0"/>
              <a:buChar char="»"/>
            </a:pPr>
            <a:r>
              <a:rPr lang="zh-CN" altLang="en-US" sz="2000" dirty="0">
                <a:latin typeface="Comic Sans MS" panose="030F0702030302020204" pitchFamily="2" charset="0"/>
                <a:ea typeface="微软雅黑" panose="020B0503020204020204" pitchFamily="34" charset="-122"/>
                <a:sym typeface="Arial" panose="020B0604020202020204" pitchFamily="34" charset="0"/>
              </a:rPr>
              <a:t>只在本函数内有效</a:t>
            </a:r>
          </a:p>
          <a:p>
            <a:pPr lvl="3">
              <a:lnSpc>
                <a:spcPct val="105000"/>
              </a:lnSpc>
              <a:buClr>
                <a:srgbClr val="FF0000"/>
              </a:buClr>
              <a:buFont typeface="Comic Sans MS" panose="030F0702030302020204" pitchFamily="2" charset="0"/>
              <a:buChar char="»"/>
            </a:pPr>
            <a:r>
              <a:rPr lang="zh-CN" altLang="en-US" sz="2000" dirty="0">
                <a:latin typeface="Comic Sans MS" panose="030F0702030302020204" pitchFamily="2" charset="0"/>
                <a:ea typeface="微软雅黑" panose="020B0503020204020204" pitchFamily="34" charset="-122"/>
                <a:sym typeface="Arial" panose="020B0604020202020204" pitchFamily="34" charset="0"/>
              </a:rPr>
              <a:t>只能在本函数内才能使用它们，不能在定义它的函数以外使用这些变量</a:t>
            </a:r>
          </a:p>
        </p:txBody>
      </p:sp>
      <p:sp>
        <p:nvSpPr>
          <p:cNvPr id="9220" name="文本框 9219"/>
          <p:cNvSpPr txBox="1"/>
          <p:nvPr/>
        </p:nvSpPr>
        <p:spPr>
          <a:xfrm>
            <a:off x="2700338" y="2420938"/>
            <a:ext cx="6264275" cy="3672000"/>
          </a:xfrm>
          <a:prstGeom prst="rect">
            <a:avLst/>
          </a:prstGeom>
          <a:solidFill>
            <a:schemeClr val="bg1">
              <a:alpha val="100000"/>
            </a:schemeClr>
          </a:solidFill>
          <a:ln w="9525" cap="flat" cmpd="sng">
            <a:solidFill>
              <a:schemeClr val="tx1">
                <a:lumMod val="50000"/>
                <a:lumOff val="50000"/>
              </a:schemeClr>
            </a:solidFill>
            <a:prstDash val="solid"/>
            <a:miter/>
            <a:headEnd type="none" w="med" len="med"/>
            <a:tailEnd type="none" w="med" len="med"/>
          </a:ln>
          <a:effectLst>
            <a:outerShdw dist="135003" dir="2471155" algn="ctr" rotWithShape="0">
              <a:srgbClr val="000000"/>
            </a:outerShdw>
          </a:effectLst>
        </p:spPr>
        <p:txBody>
          <a:bodyPr vert="horz" wrap="square" anchor="t">
            <a:spAutoFit/>
          </a:bodyPr>
          <a:lstStyle/>
          <a:p>
            <a:pPr eaLnBrk="0" hangingPunct="0">
              <a:lnSpc>
                <a:spcPct val="115000"/>
              </a:lnSpc>
            </a:pPr>
            <a:r>
              <a:rPr lang="zh-CN" altLang="en-US" dirty="0">
                <a:latin typeface="Comic Sans MS" panose="030F0702030302020204" pitchFamily="2" charset="0"/>
                <a:ea typeface="微软雅黑" panose="020B0503020204020204" pitchFamily="34" charset="-122"/>
              </a:rPr>
              <a:t>float fun( int </a:t>
            </a:r>
            <a:r>
              <a:rPr lang="zh-CN" altLang="en-US" dirty="0">
                <a:solidFill>
                  <a:srgbClr val="FF0000"/>
                </a:solidFill>
                <a:latin typeface="Comic Sans MS" panose="030F0702030302020204" pitchFamily="2" charset="0"/>
                <a:ea typeface="微软雅黑" panose="020B0503020204020204" pitchFamily="34" charset="-122"/>
              </a:rPr>
              <a:t>a</a:t>
            </a:r>
            <a:r>
              <a:rPr lang="zh-CN" altLang="en-US" dirty="0">
                <a:latin typeface="Comic Sans MS" panose="030F0702030302020204" pitchFamily="2" charset="0"/>
                <a:ea typeface="微软雅黑" panose="020B0503020204020204" pitchFamily="34" charset="-122"/>
              </a:rPr>
              <a:t>，int </a:t>
            </a:r>
            <a:r>
              <a:rPr lang="zh-CN" altLang="en-US" dirty="0">
                <a:solidFill>
                  <a:srgbClr val="FF0000"/>
                </a:solidFill>
                <a:latin typeface="Comic Sans MS" panose="030F0702030302020204" pitchFamily="2" charset="0"/>
                <a:ea typeface="微软雅黑" panose="020B0503020204020204" pitchFamily="34" charset="-122"/>
              </a:rPr>
              <a:t>b</a:t>
            </a:r>
            <a:r>
              <a:rPr lang="zh-CN" altLang="en-US" dirty="0">
                <a:latin typeface="Comic Sans MS" panose="030F0702030302020204" pitchFamily="2" charset="0"/>
                <a:ea typeface="微软雅黑" panose="020B0503020204020204" pitchFamily="34" charset="-122"/>
              </a:rPr>
              <a:t>)           /*函数fun*/</a:t>
            </a:r>
          </a:p>
          <a:p>
            <a:pPr eaLnBrk="0" hangingPunct="0">
              <a:lnSpc>
                <a:spcPct val="115000"/>
              </a:lnSpc>
            </a:pPr>
            <a:r>
              <a:rPr lang="zh-CN" altLang="en-US" dirty="0">
                <a:latin typeface="Comic Sans MS" panose="030F0702030302020204" pitchFamily="2" charset="0"/>
                <a:ea typeface="微软雅黑" panose="020B0503020204020204" pitchFamily="34" charset="-122"/>
              </a:rPr>
              <a:t>{ int </a:t>
            </a:r>
            <a:r>
              <a:rPr lang="zh-CN" altLang="en-US" dirty="0">
                <a:solidFill>
                  <a:srgbClr val="FF0000"/>
                </a:solidFill>
                <a:latin typeface="Comic Sans MS" panose="030F0702030302020204" pitchFamily="2" charset="0"/>
                <a:ea typeface="微软雅黑" panose="020B0503020204020204" pitchFamily="34" charset="-122"/>
              </a:rPr>
              <a:t>c</a:t>
            </a:r>
            <a:r>
              <a:rPr lang="zh-CN" altLang="en-US" dirty="0">
                <a:latin typeface="Comic Sans MS" panose="030F0702030302020204" pitchFamily="2" charset="0"/>
                <a:ea typeface="微软雅黑" panose="020B0503020204020204" pitchFamily="34" charset="-122"/>
              </a:rPr>
              <a:t>;</a:t>
            </a:r>
          </a:p>
          <a:p>
            <a:pPr eaLnBrk="0" hangingPunct="0">
              <a:lnSpc>
                <a:spcPct val="115000"/>
              </a:lnSpc>
            </a:pPr>
            <a:r>
              <a:rPr lang="zh-CN" altLang="en-US" dirty="0">
                <a:latin typeface="Comic Sans MS" panose="030F0702030302020204" pitchFamily="2" charset="0"/>
                <a:ea typeface="微软雅黑" panose="020B0503020204020204" pitchFamily="34" charset="-122"/>
              </a:rPr>
              <a:t>   c=a+b;                </a:t>
            </a:r>
          </a:p>
          <a:p>
            <a:pPr eaLnBrk="0" hangingPunct="0">
              <a:lnSpc>
                <a:spcPct val="115000"/>
              </a:lnSpc>
            </a:pPr>
            <a:r>
              <a:rPr lang="zh-CN" altLang="en-US" dirty="0">
                <a:latin typeface="Comic Sans MS" panose="030F0702030302020204" pitchFamily="2" charset="0"/>
                <a:ea typeface="微软雅黑" panose="020B0503020204020204" pitchFamily="34" charset="-122"/>
              </a:rPr>
              <a:t>   return c;            </a:t>
            </a:r>
            <a:r>
              <a:rPr lang="zh-CN" altLang="en-US" dirty="0">
                <a:latin typeface="Comic Sans MS" panose="030F0702030302020204" pitchFamily="2" charset="0"/>
                <a:ea typeface="微软雅黑" panose="020B0503020204020204" pitchFamily="34" charset="-122"/>
                <a:sym typeface="Arial" panose="020B0604020202020204" pitchFamily="34" charset="0"/>
              </a:rPr>
              <a:t> </a:t>
            </a:r>
            <a:r>
              <a:rPr lang="zh-CN" altLang="en-US" dirty="0">
                <a:solidFill>
                  <a:srgbClr val="FF0000"/>
                </a:solidFill>
                <a:latin typeface="Comic Sans MS" panose="030F0702030302020204" pitchFamily="2" charset="0"/>
                <a:ea typeface="微软雅黑" panose="020B0503020204020204" pitchFamily="34" charset="-122"/>
                <a:sym typeface="Arial" panose="020B0604020202020204" pitchFamily="34" charset="0"/>
              </a:rPr>
              <a:t>/*a，b，c使用范围(作用域)*/</a:t>
            </a:r>
          </a:p>
          <a:p>
            <a:pPr eaLnBrk="0" hangingPunct="0">
              <a:lnSpc>
                <a:spcPct val="115000"/>
              </a:lnSpc>
            </a:pPr>
            <a:r>
              <a:rPr lang="zh-CN" altLang="en-US" dirty="0">
                <a:latin typeface="Comic Sans MS" panose="030F0702030302020204" pitchFamily="2" charset="0"/>
                <a:ea typeface="微软雅黑" panose="020B0503020204020204" pitchFamily="34" charset="-122"/>
              </a:rPr>
              <a:t>   }                  </a:t>
            </a:r>
          </a:p>
          <a:p>
            <a:pPr eaLnBrk="0" hangingPunct="0">
              <a:lnSpc>
                <a:spcPct val="115000"/>
              </a:lnSpc>
            </a:pPr>
            <a:r>
              <a:rPr lang="zh-CN" altLang="en-US" dirty="0">
                <a:latin typeface="Comic Sans MS" panose="030F0702030302020204" pitchFamily="2" charset="0"/>
                <a:ea typeface="微软雅黑" panose="020B0503020204020204" pitchFamily="34" charset="-122"/>
              </a:rPr>
              <a:t>void main( )               /*主函数main*/</a:t>
            </a:r>
          </a:p>
          <a:p>
            <a:pPr eaLnBrk="0" hangingPunct="0">
              <a:lnSpc>
                <a:spcPct val="115000"/>
              </a:lnSpc>
            </a:pPr>
            <a:r>
              <a:rPr lang="zh-CN" altLang="en-US" dirty="0">
                <a:latin typeface="Comic Sans MS" panose="030F0702030302020204" pitchFamily="2" charset="0"/>
                <a:ea typeface="微软雅黑" panose="020B0503020204020204" pitchFamily="34" charset="-122"/>
              </a:rPr>
              <a:t>{ int x,y,sum;</a:t>
            </a:r>
          </a:p>
          <a:p>
            <a:pPr eaLnBrk="0" hangingPunct="0">
              <a:lnSpc>
                <a:spcPct val="115000"/>
              </a:lnSpc>
            </a:pPr>
            <a:r>
              <a:rPr lang="zh-CN" altLang="en-US" dirty="0">
                <a:latin typeface="Comic Sans MS" panose="030F0702030302020204" pitchFamily="2" charset="0"/>
                <a:ea typeface="微软雅黑" panose="020B0503020204020204" pitchFamily="34" charset="-122"/>
              </a:rPr>
              <a:t>  scanf("%d%d",&amp;x,&amp;y);          </a:t>
            </a:r>
          </a:p>
          <a:p>
            <a:pPr eaLnBrk="0" hangingPunct="0">
              <a:lnSpc>
                <a:spcPct val="115000"/>
              </a:lnSpc>
            </a:pPr>
            <a:r>
              <a:rPr lang="zh-CN" altLang="en-US" dirty="0">
                <a:latin typeface="Comic Sans MS" panose="030F0702030302020204" pitchFamily="2" charset="0"/>
                <a:ea typeface="微软雅黑" panose="020B0503020204020204" pitchFamily="34" charset="-122"/>
              </a:rPr>
              <a:t>  sum=(x,y);</a:t>
            </a:r>
          </a:p>
          <a:p>
            <a:pPr eaLnBrk="0" hangingPunct="0">
              <a:lnSpc>
                <a:spcPct val="115000"/>
              </a:lnSpc>
            </a:pPr>
            <a:r>
              <a:rPr lang="zh-CN" altLang="en-US" dirty="0">
                <a:latin typeface="Comic Sans MS" panose="030F0702030302020204" pitchFamily="2" charset="0"/>
                <a:ea typeface="微软雅黑" panose="020B0503020204020204" pitchFamily="34" charset="-122"/>
              </a:rPr>
              <a:t>  printf("sum=%d\n",sum); </a:t>
            </a:r>
            <a:r>
              <a:rPr lang="zh-CN" altLang="en-US" dirty="0">
                <a:latin typeface="Comic Sans MS" panose="030F0702030302020204" pitchFamily="2" charset="0"/>
                <a:ea typeface="微软雅黑" panose="020B0503020204020204" pitchFamily="34" charset="-122"/>
                <a:sym typeface="Arial" panose="020B0604020202020204" pitchFamily="34" charset="0"/>
              </a:rPr>
              <a:t> </a:t>
            </a:r>
            <a:r>
              <a:rPr lang="zh-CN" altLang="en-US" dirty="0">
                <a:solidFill>
                  <a:srgbClr val="FF0000"/>
                </a:solidFill>
                <a:latin typeface="Comic Sans MS" panose="030F0702030302020204" pitchFamily="2" charset="0"/>
                <a:ea typeface="微软雅黑" panose="020B0503020204020204" pitchFamily="34" charset="-122"/>
                <a:sym typeface="Arial" panose="020B0604020202020204" pitchFamily="34" charset="0"/>
              </a:rPr>
              <a:t>/*x,y，sum使用范围*/</a:t>
            </a:r>
          </a:p>
          <a:p>
            <a:pPr eaLnBrk="0" hangingPunct="0">
              <a:lnSpc>
                <a:spcPct val="115000"/>
              </a:lnSpc>
            </a:pPr>
            <a:r>
              <a:rPr lang="zh-CN" altLang="en-US" dirty="0">
                <a:latin typeface="Comic Sans MS" panose="030F0702030302020204" pitchFamily="2" charset="0"/>
                <a:ea typeface="微软雅黑" panose="020B0503020204020204" pitchFamily="34" charset="-122"/>
              </a:rPr>
              <a:t>} 　　</a:t>
            </a:r>
          </a:p>
        </p:txBody>
      </p:sp>
      <p:sp>
        <p:nvSpPr>
          <p:cNvPr id="2" name="标题 1"/>
          <p:cNvSpPr>
            <a:spLocks noGrp="1"/>
          </p:cNvSpPr>
          <p:nvPr>
            <p:ph type="title"/>
          </p:nvPr>
        </p:nvSpPr>
        <p:spPr/>
        <p:txBody>
          <a:bodyPr/>
          <a:lstStyle/>
          <a:p>
            <a:r>
              <a:rPr lang="en-US" altLang="zh-CN" dirty="0">
                <a:effectLst>
                  <a:outerShdw blurRad="38100" dist="38100" dir="2700000" algn="tl">
                    <a:srgbClr val="000000">
                      <a:alpha val="43137"/>
                    </a:srgbClr>
                  </a:outerShdw>
                </a:effectLst>
                <a:sym typeface="+mn-ea"/>
              </a:rPr>
              <a:t>7.7 </a:t>
            </a:r>
            <a:r>
              <a:rPr lang="zh-CN" altLang="en-US" dirty="0">
                <a:effectLst>
                  <a:outerShdw blurRad="38100" dist="38100" dir="2700000" algn="tl">
                    <a:srgbClr val="000000">
                      <a:alpha val="43137"/>
                    </a:srgbClr>
                  </a:outerShdw>
                </a:effectLst>
                <a:sym typeface="+mn-ea"/>
              </a:rPr>
              <a:t>变量存储类型</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220"/>
                                        </p:tgtEl>
                                        <p:attrNameLst>
                                          <p:attrName>style.visibility</p:attrName>
                                        </p:attrNameLst>
                                      </p:cBhvr>
                                      <p:to>
                                        <p:strVal val="visible"/>
                                      </p:to>
                                    </p:set>
                                    <p:animEffect transition="in" filter="blinds(horizontal)">
                                      <p:cBhvr>
                                        <p:cTn id="7" dur="500"/>
                                        <p:tgtEl>
                                          <p:spTgt spid="92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0" grpId="0" bldLvl="0" animBg="1"/>
    </p:bldLst>
  </p:timing>
</p:sld>
</file>

<file path=ppt/slides/slide6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243" name="文本占位符 10242"/>
          <p:cNvSpPr>
            <a:spLocks noGrp="1"/>
          </p:cNvSpPr>
          <p:nvPr>
            <p:ph type="body" idx="1"/>
          </p:nvPr>
        </p:nvSpPr>
        <p:spPr>
          <a:xfrm>
            <a:off x="395288" y="1341438"/>
            <a:ext cx="8229600" cy="4751387"/>
          </a:xfrm>
        </p:spPr>
        <p:txBody>
          <a:bodyPr vert="horz" wrap="square" anchor="t"/>
          <a:lstStyle/>
          <a:p>
            <a:pPr>
              <a:lnSpc>
                <a:spcPct val="105000"/>
              </a:lnSpc>
              <a:buClr>
                <a:srgbClr val="FF0000"/>
              </a:buClr>
              <a:buFont typeface="Wingdings" panose="05000000000000000000" pitchFamily="2" charset="2"/>
              <a:buChar char="p"/>
            </a:pPr>
            <a:r>
              <a:rPr lang="zh-CN" altLang="en-US" dirty="0">
                <a:latin typeface="Comic Sans MS" panose="030F0702030302020204" pitchFamily="2" charset="0"/>
                <a:ea typeface="微软雅黑" panose="020B0503020204020204" pitchFamily="34" charset="-122"/>
                <a:sym typeface="Arial" panose="020B0604020202020204" pitchFamily="34" charset="0"/>
              </a:rPr>
              <a:t>局部变量</a:t>
            </a:r>
          </a:p>
          <a:p>
            <a:pPr lvl="1"/>
            <a:r>
              <a:rPr lang="zh-CN" altLang="en-US" sz="3200" dirty="0">
                <a:latin typeface="Comic Sans MS" panose="030F0702030302020204" pitchFamily="2" charset="0"/>
                <a:ea typeface="微软雅黑" panose="020B0503020204020204" pitchFamily="34" charset="-122"/>
                <a:sym typeface="Arial" panose="020B0604020202020204" pitchFamily="34" charset="0"/>
              </a:rPr>
              <a:t>使用要点</a:t>
            </a:r>
          </a:p>
          <a:p>
            <a:pPr lvl="2"/>
            <a:r>
              <a:rPr lang="zh-CN" altLang="en-US" dirty="0">
                <a:sym typeface="Arial" panose="020B0604020202020204" pitchFamily="34" charset="0"/>
              </a:rPr>
              <a:t>不同函数中可使用相同名字的局部变量</a:t>
            </a:r>
          </a:p>
          <a:p>
            <a:pPr lvl="3"/>
            <a:r>
              <a:rPr lang="zh-CN" altLang="en-US" sz="2000" dirty="0">
                <a:sym typeface="Arial" panose="020B0604020202020204" pitchFamily="34" charset="0"/>
              </a:rPr>
              <a:t>代表不同的对象、在内存中占不同的单元、互不干扰</a:t>
            </a:r>
          </a:p>
          <a:p>
            <a:pPr lvl="3"/>
            <a:r>
              <a:rPr lang="zh-CN" altLang="en-US" sz="2000" dirty="0">
                <a:sym typeface="Arial" panose="020B0604020202020204" pitchFamily="34" charset="0"/>
              </a:rPr>
              <a:t>例如：</a:t>
            </a:r>
          </a:p>
        </p:txBody>
      </p:sp>
      <p:sp>
        <p:nvSpPr>
          <p:cNvPr id="10244" name="文本框 10243"/>
          <p:cNvSpPr txBox="1"/>
          <p:nvPr/>
        </p:nvSpPr>
        <p:spPr>
          <a:xfrm>
            <a:off x="490538" y="1414463"/>
            <a:ext cx="4608512" cy="4999037"/>
          </a:xfrm>
          <a:prstGeom prst="rect">
            <a:avLst/>
          </a:prstGeom>
          <a:solidFill>
            <a:schemeClr val="bg1">
              <a:alpha val="100000"/>
            </a:schemeClr>
          </a:solidFill>
          <a:ln w="9525" cap="flat" cmpd="sng">
            <a:solidFill>
              <a:schemeClr val="tx1"/>
            </a:solidFill>
            <a:prstDash val="solid"/>
            <a:bevel/>
            <a:headEnd type="none" w="med" len="med"/>
            <a:tailEnd type="none" w="med" len="med"/>
          </a:ln>
          <a:effectLst>
            <a:outerShdw dist="107763" dir="2699999" algn="ctr" rotWithShape="0">
              <a:srgbClr val="000000">
                <a:alpha val="75000"/>
              </a:srgbClr>
            </a:outerShdw>
          </a:effectLst>
        </p:spPr>
        <p:txBody>
          <a:bodyPr vert="horz" wrap="square" anchor="t">
            <a:spAutoFit/>
          </a:bodyPr>
          <a:lstStyle/>
          <a:p>
            <a:pPr eaLnBrk="0" hangingPunct="0">
              <a:lnSpc>
                <a:spcPct val="115000"/>
              </a:lnSpc>
            </a:pPr>
            <a:r>
              <a:rPr lang="zh-CN" altLang="en-US" dirty="0">
                <a:latin typeface="Comic Sans MS" panose="030F0702030302020204" pitchFamily="2" charset="0"/>
                <a:ea typeface="微软雅黑" panose="020B0503020204020204" pitchFamily="34" charset="-122"/>
              </a:rPr>
              <a:t>  float fun1（float x,float y, int z）</a:t>
            </a:r>
          </a:p>
          <a:p>
            <a:pPr eaLnBrk="0" hangingPunct="0">
              <a:lnSpc>
                <a:spcPct val="115000"/>
              </a:lnSpc>
            </a:pPr>
            <a:r>
              <a:rPr lang="zh-CN" altLang="en-US" dirty="0">
                <a:latin typeface="Comic Sans MS" panose="030F0702030302020204" pitchFamily="2" charset="0"/>
                <a:ea typeface="微软雅黑" panose="020B0503020204020204" pitchFamily="34" charset="-122"/>
              </a:rPr>
              <a:t>    {   …    </a:t>
            </a:r>
          </a:p>
          <a:p>
            <a:pPr eaLnBrk="0" hangingPunct="0">
              <a:lnSpc>
                <a:spcPct val="115000"/>
              </a:lnSpc>
            </a:pPr>
            <a:r>
              <a:rPr lang="zh-CN" altLang="en-US" dirty="0">
                <a:latin typeface="Comic Sans MS" panose="030F0702030302020204" pitchFamily="2" charset="0"/>
                <a:ea typeface="微软雅黑" panose="020B0503020204020204" pitchFamily="34" charset="-122"/>
              </a:rPr>
              <a:t>      }</a:t>
            </a:r>
          </a:p>
          <a:p>
            <a:pPr eaLnBrk="0" hangingPunct="0">
              <a:lnSpc>
                <a:spcPct val="115000"/>
              </a:lnSpc>
            </a:pPr>
            <a:r>
              <a:rPr lang="zh-CN" altLang="en-US" dirty="0">
                <a:latin typeface="Comic Sans MS" panose="030F0702030302020204" pitchFamily="2" charset="0"/>
                <a:ea typeface="微软雅黑" panose="020B0503020204020204" pitchFamily="34" charset="-122"/>
              </a:rPr>
              <a:t>  void  fun2（ char  *str，int n）</a:t>
            </a:r>
          </a:p>
          <a:p>
            <a:pPr eaLnBrk="0" hangingPunct="0">
              <a:lnSpc>
                <a:spcPct val="115000"/>
              </a:lnSpc>
            </a:pPr>
            <a:r>
              <a:rPr lang="zh-CN" altLang="en-US" dirty="0">
                <a:latin typeface="Comic Sans MS" panose="030F0702030302020204" pitchFamily="2" charset="0"/>
                <a:ea typeface="微软雅黑" panose="020B0503020204020204" pitchFamily="34" charset="-122"/>
              </a:rPr>
              <a:t>   { int i，j, x, y； </a:t>
            </a:r>
          </a:p>
          <a:p>
            <a:pPr eaLnBrk="0" hangingPunct="0">
              <a:lnSpc>
                <a:spcPct val="115000"/>
              </a:lnSpc>
            </a:pPr>
            <a:r>
              <a:rPr lang="zh-CN" altLang="en-US" dirty="0">
                <a:latin typeface="Comic Sans MS" panose="030F0702030302020204" pitchFamily="2" charset="0"/>
                <a:ea typeface="微软雅黑" panose="020B0503020204020204" pitchFamily="34" charset="-122"/>
              </a:rPr>
              <a:t>       char  ch；</a:t>
            </a:r>
          </a:p>
          <a:p>
            <a:pPr eaLnBrk="0" hangingPunct="0">
              <a:lnSpc>
                <a:spcPct val="115000"/>
              </a:lnSpc>
            </a:pPr>
            <a:r>
              <a:rPr lang="zh-CN" altLang="en-US" dirty="0">
                <a:latin typeface="Comic Sans MS" panose="030F0702030302020204" pitchFamily="2" charset="0"/>
                <a:ea typeface="微软雅黑" panose="020B0503020204020204" pitchFamily="34" charset="-122"/>
              </a:rPr>
              <a:t>        …        </a:t>
            </a:r>
          </a:p>
          <a:p>
            <a:pPr eaLnBrk="0" hangingPunct="0">
              <a:lnSpc>
                <a:spcPct val="115000"/>
              </a:lnSpc>
            </a:pPr>
            <a:r>
              <a:rPr lang="zh-CN" altLang="en-US" dirty="0">
                <a:latin typeface="Comic Sans MS" panose="030F0702030302020204" pitchFamily="2" charset="0"/>
                <a:ea typeface="微软雅黑" panose="020B0503020204020204" pitchFamily="34" charset="-122"/>
              </a:rPr>
              <a:t>       } </a:t>
            </a:r>
          </a:p>
          <a:p>
            <a:pPr eaLnBrk="0" hangingPunct="0">
              <a:lnSpc>
                <a:spcPct val="115000"/>
              </a:lnSpc>
            </a:pPr>
            <a:r>
              <a:rPr lang="zh-CN" altLang="en-US" dirty="0">
                <a:latin typeface="Comic Sans MS" panose="030F0702030302020204" pitchFamily="2" charset="0"/>
                <a:ea typeface="微软雅黑" panose="020B0503020204020204" pitchFamily="34" charset="-122"/>
              </a:rPr>
              <a:t>  main（）</a:t>
            </a:r>
          </a:p>
          <a:p>
            <a:pPr eaLnBrk="0" hangingPunct="0">
              <a:lnSpc>
                <a:spcPct val="115000"/>
              </a:lnSpc>
            </a:pPr>
            <a:r>
              <a:rPr lang="zh-CN" altLang="en-US" dirty="0">
                <a:latin typeface="Comic Sans MS" panose="030F0702030302020204" pitchFamily="2" charset="0"/>
                <a:ea typeface="微软雅黑" panose="020B0503020204020204" pitchFamily="34" charset="-122"/>
              </a:rPr>
              <a:t>   {   int  x,y；</a:t>
            </a:r>
          </a:p>
          <a:p>
            <a:pPr eaLnBrk="0" hangingPunct="0">
              <a:lnSpc>
                <a:spcPct val="115000"/>
              </a:lnSpc>
            </a:pPr>
            <a:r>
              <a:rPr lang="zh-CN" altLang="en-US" dirty="0">
                <a:latin typeface="Comic Sans MS" panose="030F0702030302020204" pitchFamily="2" charset="0"/>
                <a:ea typeface="微软雅黑" panose="020B0503020204020204" pitchFamily="34" charset="-122"/>
              </a:rPr>
              <a:t>        char a[20] ；</a:t>
            </a:r>
          </a:p>
          <a:p>
            <a:pPr eaLnBrk="0" hangingPunct="0">
              <a:lnSpc>
                <a:spcPct val="115000"/>
              </a:lnSpc>
            </a:pPr>
            <a:r>
              <a:rPr lang="zh-CN" altLang="en-US" dirty="0">
                <a:latin typeface="Comic Sans MS" panose="030F0702030302020204" pitchFamily="2" charset="0"/>
                <a:ea typeface="微软雅黑" panose="020B0503020204020204" pitchFamily="34" charset="-122"/>
              </a:rPr>
              <a:t>        …</a:t>
            </a:r>
          </a:p>
          <a:p>
            <a:pPr eaLnBrk="0" hangingPunct="0">
              <a:lnSpc>
                <a:spcPct val="115000"/>
              </a:lnSpc>
            </a:pPr>
            <a:r>
              <a:rPr lang="zh-CN" altLang="en-US" dirty="0">
                <a:latin typeface="Comic Sans MS" panose="030F0702030302020204" pitchFamily="2" charset="0"/>
                <a:ea typeface="微软雅黑" panose="020B0503020204020204" pitchFamily="34" charset="-122"/>
              </a:rPr>
              <a:t>        fun2（a,20）；</a:t>
            </a:r>
          </a:p>
          <a:p>
            <a:pPr eaLnBrk="0" hangingPunct="0">
              <a:lnSpc>
                <a:spcPct val="115000"/>
              </a:lnSpc>
            </a:pPr>
            <a:r>
              <a:rPr lang="zh-CN" altLang="en-US" dirty="0">
                <a:latin typeface="Comic Sans MS" panose="030F0702030302020204" pitchFamily="2" charset="0"/>
                <a:ea typeface="微软雅黑" panose="020B0503020204020204" pitchFamily="34" charset="-122"/>
              </a:rPr>
              <a:t>       }</a:t>
            </a:r>
          </a:p>
        </p:txBody>
      </p:sp>
      <p:grpSp>
        <p:nvGrpSpPr>
          <p:cNvPr id="10245" name="组合 10244"/>
          <p:cNvGrpSpPr/>
          <p:nvPr/>
        </p:nvGrpSpPr>
        <p:grpSpPr>
          <a:xfrm>
            <a:off x="4833938" y="1557338"/>
            <a:ext cx="3627437" cy="955675"/>
            <a:chOff x="0" y="0"/>
            <a:chExt cx="1982" cy="419"/>
          </a:xfrm>
        </p:grpSpPr>
        <p:sp>
          <p:nvSpPr>
            <p:cNvPr id="10246" name="文本框 10245"/>
            <p:cNvSpPr txBox="1"/>
            <p:nvPr/>
          </p:nvSpPr>
          <p:spPr>
            <a:xfrm>
              <a:off x="336" y="0"/>
              <a:ext cx="1646" cy="308"/>
            </a:xfrm>
            <a:prstGeom prst="rect">
              <a:avLst/>
            </a:prstGeom>
            <a:solidFill>
              <a:schemeClr val="bg1">
                <a:alpha val="100000"/>
              </a:schemeClr>
            </a:solidFill>
            <a:ln w="9525" cap="flat" cmpd="sng">
              <a:solidFill>
                <a:srgbClr val="0000CC"/>
              </a:solidFill>
              <a:prstDash val="lgDashDotDot"/>
              <a:bevel/>
              <a:headEnd type="none" w="med" len="med"/>
              <a:tailEnd type="none" w="med" len="med"/>
            </a:ln>
          </p:spPr>
          <p:txBody>
            <a:bodyPr vert="horz" wrap="none" anchor="t">
              <a:spAutoFit/>
            </a:bodyPr>
            <a:lstStyle/>
            <a:p>
              <a:pPr eaLnBrk="0" hangingPunct="0"/>
              <a:r>
                <a:rPr lang="en-US" altLang="zh-CN">
                  <a:latin typeface="Comic Sans MS" panose="030F0702030302020204" pitchFamily="2" charset="0"/>
                  <a:ea typeface="微软雅黑" panose="020B0503020204020204" pitchFamily="34" charset="-122"/>
                </a:rPr>
                <a:t> </a:t>
              </a:r>
              <a:r>
                <a:rPr lang="zh-CN" altLang="en-US">
                  <a:latin typeface="Comic Sans MS" panose="030F0702030302020204" pitchFamily="2" charset="0"/>
                  <a:ea typeface="微软雅黑" panose="020B0503020204020204" pitchFamily="34" charset="-122"/>
                </a:rPr>
                <a:t>变量</a:t>
              </a:r>
              <a:r>
                <a:rPr lang="en-US" altLang="zh-CN">
                  <a:latin typeface="Comic Sans MS" panose="030F0702030302020204" pitchFamily="2" charset="0"/>
                  <a:ea typeface="微软雅黑" panose="020B0503020204020204" pitchFamily="34" charset="-122"/>
                </a:rPr>
                <a:t>x</a:t>
              </a:r>
              <a:r>
                <a:rPr lang="zh-CN" altLang="en-US">
                  <a:latin typeface="Comic Sans MS" panose="030F0702030302020204" pitchFamily="2" charset="0"/>
                  <a:ea typeface="微软雅黑" panose="020B0503020204020204" pitchFamily="34" charset="-122"/>
                </a:rPr>
                <a:t>，</a:t>
              </a:r>
              <a:r>
                <a:rPr lang="en-US" altLang="zh-CN">
                  <a:latin typeface="Comic Sans MS" panose="030F0702030302020204" pitchFamily="2" charset="0"/>
                  <a:ea typeface="微软雅黑" panose="020B0503020204020204" pitchFamily="34" charset="-122"/>
                </a:rPr>
                <a:t>y</a:t>
              </a:r>
              <a:r>
                <a:rPr lang="zh-CN" altLang="en-US">
                  <a:latin typeface="Comic Sans MS" panose="030F0702030302020204" pitchFamily="2" charset="0"/>
                  <a:ea typeface="微软雅黑" panose="020B0503020204020204" pitchFamily="34" charset="-122"/>
                </a:rPr>
                <a:t>，</a:t>
              </a:r>
              <a:r>
                <a:rPr lang="en-US" altLang="zh-CN">
                  <a:latin typeface="Comic Sans MS" panose="030F0702030302020204" pitchFamily="2" charset="0"/>
                  <a:ea typeface="微软雅黑" panose="020B0503020204020204" pitchFamily="34" charset="-122"/>
                </a:rPr>
                <a:t>z</a:t>
              </a:r>
              <a:r>
                <a:rPr lang="zh-CN" altLang="en-US">
                  <a:latin typeface="Comic Sans MS" panose="030F0702030302020204" pitchFamily="2" charset="0"/>
                  <a:ea typeface="微软雅黑" panose="020B0503020204020204" pitchFamily="34" charset="-122"/>
                </a:rPr>
                <a:t>在</a:t>
              </a:r>
              <a:r>
                <a:rPr lang="en-US" altLang="zh-CN">
                  <a:latin typeface="Comic Sans MS" panose="030F0702030302020204" pitchFamily="2" charset="0"/>
                  <a:ea typeface="微软雅黑" panose="020B0503020204020204" pitchFamily="34" charset="-122"/>
                </a:rPr>
                <a:t>fun1</a:t>
              </a:r>
              <a:r>
                <a:rPr lang="zh-CN" altLang="en-US">
                  <a:latin typeface="Comic Sans MS" panose="030F0702030302020204" pitchFamily="2" charset="0"/>
                  <a:ea typeface="微软雅黑" panose="020B0503020204020204" pitchFamily="34" charset="-122"/>
                </a:rPr>
                <a:t>（）</a:t>
              </a:r>
            </a:p>
            <a:p>
              <a:pPr eaLnBrk="0" hangingPunct="0"/>
              <a:r>
                <a:rPr lang="zh-CN" altLang="en-US">
                  <a:latin typeface="Comic Sans MS" panose="030F0702030302020204" pitchFamily="2" charset="0"/>
                  <a:ea typeface="微软雅黑" panose="020B0503020204020204" pitchFamily="34" charset="-122"/>
                </a:rPr>
                <a:t> 函数内有效。</a:t>
              </a:r>
            </a:p>
          </p:txBody>
        </p:sp>
        <p:sp>
          <p:nvSpPr>
            <p:cNvPr id="10247" name="未知"/>
            <p:cNvSpPr/>
            <p:nvPr/>
          </p:nvSpPr>
          <p:spPr>
            <a:xfrm>
              <a:off x="0" y="35"/>
              <a:ext cx="336" cy="384"/>
            </a:xfrm>
            <a:custGeom>
              <a:avLst/>
              <a:gdLst/>
              <a:ahLst/>
              <a:cxnLst/>
              <a:rect l="0" t="0" r="0" b="0"/>
              <a:pathLst>
                <a:path w="336" h="384">
                  <a:moveTo>
                    <a:pt x="0" y="0"/>
                  </a:moveTo>
                  <a:lnTo>
                    <a:pt x="336" y="0"/>
                  </a:lnTo>
                  <a:lnTo>
                    <a:pt x="336" y="384"/>
                  </a:lnTo>
                  <a:lnTo>
                    <a:pt x="0" y="384"/>
                  </a:lnTo>
                </a:path>
              </a:pathLst>
            </a:custGeom>
            <a:noFill/>
            <a:ln w="28575" cap="flat" cmpd="sng">
              <a:solidFill>
                <a:schemeClr val="accent2"/>
              </a:solidFill>
              <a:prstDash val="lgDashDot"/>
              <a:bevel/>
              <a:headEnd type="none" w="med" len="med"/>
              <a:tailEnd type="none" w="med" len="med"/>
            </a:ln>
          </p:spPr>
          <p:txBody>
            <a:bodyPr/>
            <a:lstStyle/>
            <a:p>
              <a:endParaRPr lang="zh-CN" altLang="en-US"/>
            </a:p>
          </p:txBody>
        </p:sp>
      </p:grpSp>
      <p:grpSp>
        <p:nvGrpSpPr>
          <p:cNvPr id="10248" name="组合 10247"/>
          <p:cNvGrpSpPr/>
          <p:nvPr/>
        </p:nvGrpSpPr>
        <p:grpSpPr>
          <a:xfrm>
            <a:off x="4932363" y="2638425"/>
            <a:ext cx="3794125" cy="1584325"/>
            <a:chOff x="0" y="0"/>
            <a:chExt cx="2118" cy="624"/>
          </a:xfrm>
        </p:grpSpPr>
        <p:sp>
          <p:nvSpPr>
            <p:cNvPr id="10249" name="文本框 10248"/>
            <p:cNvSpPr txBox="1"/>
            <p:nvPr/>
          </p:nvSpPr>
          <p:spPr>
            <a:xfrm>
              <a:off x="236" y="11"/>
              <a:ext cx="1882" cy="397"/>
            </a:xfrm>
            <a:prstGeom prst="rect">
              <a:avLst/>
            </a:prstGeom>
            <a:solidFill>
              <a:schemeClr val="bg1">
                <a:alpha val="100000"/>
              </a:schemeClr>
            </a:solidFill>
            <a:ln w="9525" cap="flat" cmpd="sng">
              <a:solidFill>
                <a:srgbClr val="FF0000"/>
              </a:solidFill>
              <a:prstDash val="lgDashDotDot"/>
              <a:bevel/>
              <a:headEnd type="none" w="med" len="med"/>
              <a:tailEnd type="none" w="med" len="med"/>
            </a:ln>
          </p:spPr>
          <p:txBody>
            <a:bodyPr vert="horz" wrap="square" anchor="t">
              <a:spAutoFit/>
            </a:bodyPr>
            <a:lstStyle/>
            <a:p>
              <a:pPr eaLnBrk="0" hangingPunct="0"/>
              <a:r>
                <a:rPr lang="en-US" altLang="zh-CN">
                  <a:latin typeface="Comic Sans MS" panose="030F0702030302020204" pitchFamily="2" charset="0"/>
                  <a:ea typeface="微软雅黑" panose="020B0503020204020204" pitchFamily="34" charset="-122"/>
                </a:rPr>
                <a:t> </a:t>
              </a:r>
              <a:r>
                <a:rPr lang="zh-CN" altLang="en-US">
                  <a:latin typeface="Comic Sans MS" panose="030F0702030302020204" pitchFamily="2" charset="0"/>
                  <a:ea typeface="微软雅黑" panose="020B0503020204020204" pitchFamily="34" charset="-122"/>
                </a:rPr>
                <a:t>变量</a:t>
              </a:r>
              <a:r>
                <a:rPr lang="en-US" altLang="zh-CN">
                  <a:latin typeface="Comic Sans MS" panose="030F0702030302020204" pitchFamily="2" charset="0"/>
                  <a:ea typeface="微软雅黑" panose="020B0503020204020204" pitchFamily="34" charset="-122"/>
                </a:rPr>
                <a:t>str</a:t>
              </a:r>
              <a:r>
                <a:rPr lang="zh-CN" altLang="en-US">
                  <a:latin typeface="Comic Sans MS" panose="030F0702030302020204" pitchFamily="2" charset="0"/>
                  <a:ea typeface="微软雅黑" panose="020B0503020204020204" pitchFamily="34" charset="-122"/>
                </a:rPr>
                <a:t>，</a:t>
              </a:r>
              <a:r>
                <a:rPr lang="en-US" altLang="zh-CN">
                  <a:latin typeface="Comic Sans MS" panose="030F0702030302020204" pitchFamily="2" charset="0"/>
                  <a:ea typeface="微软雅黑" panose="020B0503020204020204" pitchFamily="34" charset="-122"/>
                </a:rPr>
                <a:t>n</a:t>
              </a:r>
              <a:r>
                <a:rPr lang="zh-CN" altLang="en-US">
                  <a:latin typeface="Comic Sans MS" panose="030F0702030302020204" pitchFamily="2" charset="0"/>
                  <a:ea typeface="微软雅黑" panose="020B0503020204020204" pitchFamily="34" charset="-122"/>
                </a:rPr>
                <a:t>，</a:t>
              </a:r>
              <a:r>
                <a:rPr lang="en-US" altLang="zh-CN">
                  <a:latin typeface="Comic Sans MS" panose="030F0702030302020204" pitchFamily="2" charset="0"/>
                  <a:ea typeface="微软雅黑" panose="020B0503020204020204" pitchFamily="34" charset="-122"/>
                </a:rPr>
                <a:t>i</a:t>
              </a:r>
              <a:r>
                <a:rPr lang="zh-CN" altLang="en-US">
                  <a:latin typeface="Comic Sans MS" panose="030F0702030302020204" pitchFamily="2" charset="0"/>
                  <a:ea typeface="微软雅黑" panose="020B0503020204020204" pitchFamily="34" charset="-122"/>
                </a:rPr>
                <a:t>，</a:t>
              </a:r>
              <a:r>
                <a:rPr lang="en-US" altLang="zh-CN">
                  <a:latin typeface="Comic Sans MS" panose="030F0702030302020204" pitchFamily="2" charset="0"/>
                  <a:ea typeface="微软雅黑" panose="020B0503020204020204" pitchFamily="34" charset="-122"/>
                </a:rPr>
                <a:t>j</a:t>
              </a:r>
              <a:r>
                <a:rPr lang="zh-CN" altLang="en-US">
                  <a:latin typeface="Comic Sans MS" panose="030F0702030302020204" pitchFamily="2" charset="0"/>
                  <a:ea typeface="微软雅黑" panose="020B0503020204020204" pitchFamily="34" charset="-122"/>
                </a:rPr>
                <a:t>，</a:t>
              </a:r>
              <a:r>
                <a:rPr lang="en-US" altLang="zh-CN">
                  <a:latin typeface="Comic Sans MS" panose="030F0702030302020204" pitchFamily="2" charset="0"/>
                  <a:ea typeface="微软雅黑" panose="020B0503020204020204" pitchFamily="34" charset="-122"/>
                </a:rPr>
                <a:t>x, y,  ch</a:t>
              </a:r>
              <a:r>
                <a:rPr lang="zh-CN" altLang="en-US">
                  <a:latin typeface="Comic Sans MS" panose="030F0702030302020204" pitchFamily="2" charset="0"/>
                  <a:ea typeface="微软雅黑" panose="020B0503020204020204" pitchFamily="34" charset="-122"/>
                </a:rPr>
                <a:t>在 </a:t>
              </a:r>
              <a:r>
                <a:rPr lang="en-US" altLang="zh-CN">
                  <a:latin typeface="Comic Sans MS" panose="030F0702030302020204" pitchFamily="2" charset="0"/>
                  <a:ea typeface="微软雅黑" panose="020B0503020204020204" pitchFamily="34" charset="-122"/>
                </a:rPr>
                <a:t>fun2</a:t>
              </a:r>
              <a:r>
                <a:rPr lang="zh-CN" altLang="en-US">
                  <a:latin typeface="Comic Sans MS" panose="030F0702030302020204" pitchFamily="2" charset="0"/>
                  <a:ea typeface="微软雅黑" panose="020B0503020204020204" pitchFamily="34" charset="-122"/>
                </a:rPr>
                <a:t>（）函数内有效。</a:t>
              </a:r>
            </a:p>
          </p:txBody>
        </p:sp>
        <p:sp>
          <p:nvSpPr>
            <p:cNvPr id="10250" name="未知"/>
            <p:cNvSpPr/>
            <p:nvPr/>
          </p:nvSpPr>
          <p:spPr>
            <a:xfrm>
              <a:off x="0" y="0"/>
              <a:ext cx="288" cy="624"/>
            </a:xfrm>
            <a:custGeom>
              <a:avLst/>
              <a:gdLst/>
              <a:ahLst/>
              <a:cxnLst/>
              <a:rect l="0" t="0" r="0" b="0"/>
              <a:pathLst>
                <a:path w="288" h="432">
                  <a:moveTo>
                    <a:pt x="0" y="0"/>
                  </a:moveTo>
                  <a:lnTo>
                    <a:pt x="288" y="0"/>
                  </a:lnTo>
                  <a:lnTo>
                    <a:pt x="288" y="432"/>
                  </a:lnTo>
                  <a:lnTo>
                    <a:pt x="0" y="432"/>
                  </a:lnTo>
                </a:path>
              </a:pathLst>
            </a:custGeom>
            <a:noFill/>
            <a:ln w="28575" cap="flat" cmpd="sng">
              <a:solidFill>
                <a:srgbClr val="FF0000"/>
              </a:solidFill>
              <a:prstDash val="lgDashDot"/>
              <a:bevel/>
              <a:headEnd type="none" w="med" len="med"/>
              <a:tailEnd type="none" w="med" len="med"/>
            </a:ln>
          </p:spPr>
          <p:txBody>
            <a:bodyPr/>
            <a:lstStyle/>
            <a:p>
              <a:endParaRPr lang="zh-CN" altLang="en-US"/>
            </a:p>
          </p:txBody>
        </p:sp>
      </p:grpSp>
      <p:grpSp>
        <p:nvGrpSpPr>
          <p:cNvPr id="10251" name="组合 10250"/>
          <p:cNvGrpSpPr/>
          <p:nvPr/>
        </p:nvGrpSpPr>
        <p:grpSpPr>
          <a:xfrm>
            <a:off x="4645025" y="4581525"/>
            <a:ext cx="3943350" cy="1584325"/>
            <a:chOff x="0" y="0"/>
            <a:chExt cx="2484" cy="528"/>
          </a:xfrm>
        </p:grpSpPr>
        <p:sp>
          <p:nvSpPr>
            <p:cNvPr id="10252" name="文本框 10251"/>
            <p:cNvSpPr txBox="1"/>
            <p:nvPr/>
          </p:nvSpPr>
          <p:spPr>
            <a:xfrm>
              <a:off x="528" y="11"/>
              <a:ext cx="1956" cy="234"/>
            </a:xfrm>
            <a:prstGeom prst="rect">
              <a:avLst/>
            </a:prstGeom>
            <a:solidFill>
              <a:schemeClr val="bg1">
                <a:alpha val="100000"/>
              </a:schemeClr>
            </a:solidFill>
            <a:ln w="9525" cap="flat" cmpd="sng">
              <a:solidFill>
                <a:srgbClr val="006600"/>
              </a:solidFill>
              <a:prstDash val="lgDashDotDot"/>
              <a:bevel/>
              <a:headEnd type="none" w="med" len="med"/>
              <a:tailEnd type="none" w="med" len="med"/>
            </a:ln>
          </p:spPr>
          <p:txBody>
            <a:bodyPr vert="horz" wrap="square" anchor="t">
              <a:spAutoFit/>
            </a:bodyPr>
            <a:lstStyle/>
            <a:p>
              <a:pPr eaLnBrk="0" hangingPunct="0"/>
              <a:r>
                <a:rPr lang="zh-CN" altLang="en-US" dirty="0">
                  <a:latin typeface="Comic Sans MS" panose="030F0702030302020204" pitchFamily="2" charset="0"/>
                  <a:ea typeface="微软雅黑" panose="020B0503020204020204" pitchFamily="34" charset="-122"/>
                </a:rPr>
                <a:t> 变量x，y，数组a在main（）函数内有效。</a:t>
              </a:r>
            </a:p>
          </p:txBody>
        </p:sp>
        <p:sp>
          <p:nvSpPr>
            <p:cNvPr id="10253" name="未知"/>
            <p:cNvSpPr/>
            <p:nvPr/>
          </p:nvSpPr>
          <p:spPr>
            <a:xfrm>
              <a:off x="0" y="0"/>
              <a:ext cx="480" cy="528"/>
            </a:xfrm>
            <a:custGeom>
              <a:avLst/>
              <a:gdLst/>
              <a:ahLst/>
              <a:cxnLst/>
              <a:rect l="0" t="0" r="0" b="0"/>
              <a:pathLst>
                <a:path w="144" h="528">
                  <a:moveTo>
                    <a:pt x="0" y="0"/>
                  </a:moveTo>
                  <a:lnTo>
                    <a:pt x="144" y="0"/>
                  </a:lnTo>
                  <a:lnTo>
                    <a:pt x="144" y="528"/>
                  </a:lnTo>
                  <a:lnTo>
                    <a:pt x="0" y="528"/>
                  </a:lnTo>
                </a:path>
              </a:pathLst>
            </a:custGeom>
            <a:noFill/>
            <a:ln w="28575" cap="flat" cmpd="sng">
              <a:solidFill>
                <a:srgbClr val="006600"/>
              </a:solidFill>
              <a:prstDash val="lgDashDot"/>
              <a:bevel/>
              <a:headEnd type="none" w="med" len="med"/>
              <a:tailEnd type="none" w="med" len="med"/>
            </a:ln>
          </p:spPr>
          <p:txBody>
            <a:bodyPr/>
            <a:lstStyle/>
            <a:p>
              <a:endParaRPr lang="zh-CN" altLang="en-US"/>
            </a:p>
          </p:txBody>
        </p:sp>
      </p:grpSp>
      <p:sp>
        <p:nvSpPr>
          <p:cNvPr id="2" name="标题 1"/>
          <p:cNvSpPr>
            <a:spLocks noGrp="1"/>
          </p:cNvSpPr>
          <p:nvPr>
            <p:ph type="title"/>
          </p:nvPr>
        </p:nvSpPr>
        <p:spPr/>
        <p:txBody>
          <a:bodyPr/>
          <a:lstStyle/>
          <a:p>
            <a:r>
              <a:rPr lang="en-US" altLang="zh-CN" dirty="0">
                <a:effectLst>
                  <a:outerShdw blurRad="38100" dist="38100" dir="2700000" algn="tl">
                    <a:srgbClr val="000000">
                      <a:alpha val="43137"/>
                    </a:srgbClr>
                  </a:outerShdw>
                </a:effectLst>
                <a:sym typeface="+mn-ea"/>
              </a:rPr>
              <a:t>7.7 </a:t>
            </a:r>
            <a:r>
              <a:rPr lang="zh-CN" altLang="en-US" dirty="0">
                <a:effectLst>
                  <a:outerShdw blurRad="38100" dist="38100" dir="2700000" algn="tl">
                    <a:srgbClr val="000000">
                      <a:alpha val="43137"/>
                    </a:srgbClr>
                  </a:outerShdw>
                </a:effectLst>
                <a:sym typeface="+mn-ea"/>
              </a:rPr>
              <a:t>变量存储类型</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10244"/>
                                        </p:tgtEl>
                                        <p:attrNameLst>
                                          <p:attrName>style.visibility</p:attrName>
                                        </p:attrNameLst>
                                      </p:cBhvr>
                                      <p:to>
                                        <p:strVal val="visible"/>
                                      </p:to>
                                    </p:set>
                                    <p:anim calcmode="lin" valueType="num">
                                      <p:cBhvr>
                                        <p:cTn id="7" dur="500" fill="hold"/>
                                        <p:tgtEl>
                                          <p:spTgt spid="10244"/>
                                        </p:tgtEl>
                                        <p:attrNameLst>
                                          <p:attrName>ppt_x</p:attrName>
                                        </p:attrNameLst>
                                      </p:cBhvr>
                                      <p:tavLst>
                                        <p:tav tm="0">
                                          <p:val>
                                            <p:strVal val="#ppt_x-#ppt_w/2"/>
                                          </p:val>
                                        </p:tav>
                                        <p:tav tm="100000">
                                          <p:val>
                                            <p:strVal val="#ppt_x"/>
                                          </p:val>
                                        </p:tav>
                                      </p:tavLst>
                                    </p:anim>
                                    <p:anim calcmode="lin" valueType="num">
                                      <p:cBhvr>
                                        <p:cTn id="8" dur="500" fill="hold"/>
                                        <p:tgtEl>
                                          <p:spTgt spid="10244"/>
                                        </p:tgtEl>
                                        <p:attrNameLst>
                                          <p:attrName>ppt_y</p:attrName>
                                        </p:attrNameLst>
                                      </p:cBhvr>
                                      <p:tavLst>
                                        <p:tav tm="0">
                                          <p:val>
                                            <p:strVal val="#ppt_y"/>
                                          </p:val>
                                        </p:tav>
                                        <p:tav tm="100000">
                                          <p:val>
                                            <p:strVal val="#ppt_y"/>
                                          </p:val>
                                        </p:tav>
                                      </p:tavLst>
                                    </p:anim>
                                    <p:anim calcmode="lin" valueType="num">
                                      <p:cBhvr>
                                        <p:cTn id="9" dur="500" fill="hold"/>
                                        <p:tgtEl>
                                          <p:spTgt spid="10244"/>
                                        </p:tgtEl>
                                        <p:attrNameLst>
                                          <p:attrName>ppt_w</p:attrName>
                                        </p:attrNameLst>
                                      </p:cBhvr>
                                      <p:tavLst>
                                        <p:tav tm="0">
                                          <p:val>
                                            <p:fltVal val="0"/>
                                          </p:val>
                                        </p:tav>
                                        <p:tav tm="100000">
                                          <p:val>
                                            <p:strVal val="#ppt_w"/>
                                          </p:val>
                                        </p:tav>
                                      </p:tavLst>
                                    </p:anim>
                                    <p:anim calcmode="lin" valueType="num">
                                      <p:cBhvr>
                                        <p:cTn id="10" dur="500" fill="hold"/>
                                        <p:tgtEl>
                                          <p:spTgt spid="10244"/>
                                        </p:tgtEl>
                                        <p:attrNameLst>
                                          <p:attrName>ppt_h</p:attrName>
                                        </p:attrNameLst>
                                      </p:cBhvr>
                                      <p:tavLst>
                                        <p:tav tm="0">
                                          <p:val>
                                            <p:strVal val="#ppt_h"/>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17" presetClass="entr" presetSubtype="8" fill="hold" nodeType="clickEffect">
                                  <p:stCondLst>
                                    <p:cond delay="0"/>
                                  </p:stCondLst>
                                  <p:childTnLst>
                                    <p:set>
                                      <p:cBhvr>
                                        <p:cTn id="14" dur="1" fill="hold">
                                          <p:stCondLst>
                                            <p:cond delay="0"/>
                                          </p:stCondLst>
                                        </p:cTn>
                                        <p:tgtEl>
                                          <p:spTgt spid="10245"/>
                                        </p:tgtEl>
                                        <p:attrNameLst>
                                          <p:attrName>style.visibility</p:attrName>
                                        </p:attrNameLst>
                                      </p:cBhvr>
                                      <p:to>
                                        <p:strVal val="visible"/>
                                      </p:to>
                                    </p:set>
                                    <p:anim calcmode="lin" valueType="num">
                                      <p:cBhvr>
                                        <p:cTn id="15" dur="500" fill="hold"/>
                                        <p:tgtEl>
                                          <p:spTgt spid="10245"/>
                                        </p:tgtEl>
                                        <p:attrNameLst>
                                          <p:attrName>ppt_x</p:attrName>
                                        </p:attrNameLst>
                                      </p:cBhvr>
                                      <p:tavLst>
                                        <p:tav tm="0">
                                          <p:val>
                                            <p:strVal val="#ppt_x-#ppt_w/2"/>
                                          </p:val>
                                        </p:tav>
                                        <p:tav tm="100000">
                                          <p:val>
                                            <p:strVal val="#ppt_x"/>
                                          </p:val>
                                        </p:tav>
                                      </p:tavLst>
                                    </p:anim>
                                    <p:anim calcmode="lin" valueType="num">
                                      <p:cBhvr>
                                        <p:cTn id="16" dur="500" fill="hold"/>
                                        <p:tgtEl>
                                          <p:spTgt spid="10245"/>
                                        </p:tgtEl>
                                        <p:attrNameLst>
                                          <p:attrName>ppt_y</p:attrName>
                                        </p:attrNameLst>
                                      </p:cBhvr>
                                      <p:tavLst>
                                        <p:tav tm="0">
                                          <p:val>
                                            <p:strVal val="#ppt_y"/>
                                          </p:val>
                                        </p:tav>
                                        <p:tav tm="100000">
                                          <p:val>
                                            <p:strVal val="#ppt_y"/>
                                          </p:val>
                                        </p:tav>
                                      </p:tavLst>
                                    </p:anim>
                                    <p:anim calcmode="lin" valueType="num">
                                      <p:cBhvr>
                                        <p:cTn id="17" dur="500" fill="hold"/>
                                        <p:tgtEl>
                                          <p:spTgt spid="10245"/>
                                        </p:tgtEl>
                                        <p:attrNameLst>
                                          <p:attrName>ppt_w</p:attrName>
                                        </p:attrNameLst>
                                      </p:cBhvr>
                                      <p:tavLst>
                                        <p:tav tm="0">
                                          <p:val>
                                            <p:fltVal val="0"/>
                                          </p:val>
                                        </p:tav>
                                        <p:tav tm="100000">
                                          <p:val>
                                            <p:strVal val="#ppt_w"/>
                                          </p:val>
                                        </p:tav>
                                      </p:tavLst>
                                    </p:anim>
                                    <p:anim calcmode="lin" valueType="num">
                                      <p:cBhvr>
                                        <p:cTn id="18" dur="500" fill="hold"/>
                                        <p:tgtEl>
                                          <p:spTgt spid="10245"/>
                                        </p:tgtEl>
                                        <p:attrNameLst>
                                          <p:attrName>ppt_h</p:attrName>
                                        </p:attrNameLst>
                                      </p:cBhvr>
                                      <p:tavLst>
                                        <p:tav tm="0">
                                          <p:val>
                                            <p:strVal val="#ppt_h"/>
                                          </p:val>
                                        </p:tav>
                                        <p:tav tm="100000">
                                          <p:val>
                                            <p:strVal val="#ppt_h"/>
                                          </p:val>
                                        </p:tav>
                                      </p:tavLst>
                                    </p:anim>
                                  </p:childTnLst>
                                </p:cTn>
                              </p:par>
                            </p:childTnLst>
                          </p:cTn>
                        </p:par>
                      </p:childTnLst>
                    </p:cTn>
                  </p:par>
                  <p:par>
                    <p:cTn id="19" fill="hold">
                      <p:stCondLst>
                        <p:cond delay="indefinite"/>
                      </p:stCondLst>
                      <p:childTnLst>
                        <p:par>
                          <p:cTn id="20" fill="hold">
                            <p:stCondLst>
                              <p:cond delay="0"/>
                            </p:stCondLst>
                            <p:childTnLst>
                              <p:par>
                                <p:cTn id="21" presetID="17" presetClass="entr" presetSubtype="8" fill="hold" nodeType="clickEffect">
                                  <p:stCondLst>
                                    <p:cond delay="0"/>
                                  </p:stCondLst>
                                  <p:childTnLst>
                                    <p:set>
                                      <p:cBhvr>
                                        <p:cTn id="22" dur="1" fill="hold">
                                          <p:stCondLst>
                                            <p:cond delay="0"/>
                                          </p:stCondLst>
                                        </p:cTn>
                                        <p:tgtEl>
                                          <p:spTgt spid="10248"/>
                                        </p:tgtEl>
                                        <p:attrNameLst>
                                          <p:attrName>style.visibility</p:attrName>
                                        </p:attrNameLst>
                                      </p:cBhvr>
                                      <p:to>
                                        <p:strVal val="visible"/>
                                      </p:to>
                                    </p:set>
                                    <p:anim calcmode="lin" valueType="num">
                                      <p:cBhvr>
                                        <p:cTn id="23" dur="500" fill="hold"/>
                                        <p:tgtEl>
                                          <p:spTgt spid="10248"/>
                                        </p:tgtEl>
                                        <p:attrNameLst>
                                          <p:attrName>ppt_x</p:attrName>
                                        </p:attrNameLst>
                                      </p:cBhvr>
                                      <p:tavLst>
                                        <p:tav tm="0">
                                          <p:val>
                                            <p:strVal val="#ppt_x-#ppt_w/2"/>
                                          </p:val>
                                        </p:tav>
                                        <p:tav tm="100000">
                                          <p:val>
                                            <p:strVal val="#ppt_x"/>
                                          </p:val>
                                        </p:tav>
                                      </p:tavLst>
                                    </p:anim>
                                    <p:anim calcmode="lin" valueType="num">
                                      <p:cBhvr>
                                        <p:cTn id="24" dur="500" fill="hold"/>
                                        <p:tgtEl>
                                          <p:spTgt spid="10248"/>
                                        </p:tgtEl>
                                        <p:attrNameLst>
                                          <p:attrName>ppt_y</p:attrName>
                                        </p:attrNameLst>
                                      </p:cBhvr>
                                      <p:tavLst>
                                        <p:tav tm="0">
                                          <p:val>
                                            <p:strVal val="#ppt_y"/>
                                          </p:val>
                                        </p:tav>
                                        <p:tav tm="100000">
                                          <p:val>
                                            <p:strVal val="#ppt_y"/>
                                          </p:val>
                                        </p:tav>
                                      </p:tavLst>
                                    </p:anim>
                                    <p:anim calcmode="lin" valueType="num">
                                      <p:cBhvr>
                                        <p:cTn id="25" dur="500" fill="hold"/>
                                        <p:tgtEl>
                                          <p:spTgt spid="10248"/>
                                        </p:tgtEl>
                                        <p:attrNameLst>
                                          <p:attrName>ppt_w</p:attrName>
                                        </p:attrNameLst>
                                      </p:cBhvr>
                                      <p:tavLst>
                                        <p:tav tm="0">
                                          <p:val>
                                            <p:fltVal val="0"/>
                                          </p:val>
                                        </p:tav>
                                        <p:tav tm="100000">
                                          <p:val>
                                            <p:strVal val="#ppt_w"/>
                                          </p:val>
                                        </p:tav>
                                      </p:tavLst>
                                    </p:anim>
                                    <p:anim calcmode="lin" valueType="num">
                                      <p:cBhvr>
                                        <p:cTn id="26" dur="500" fill="hold"/>
                                        <p:tgtEl>
                                          <p:spTgt spid="10248"/>
                                        </p:tgtEl>
                                        <p:attrNameLst>
                                          <p:attrName>ppt_h</p:attrName>
                                        </p:attrNameLst>
                                      </p:cBhvr>
                                      <p:tavLst>
                                        <p:tav tm="0">
                                          <p:val>
                                            <p:strVal val="#ppt_h"/>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17" presetClass="entr" presetSubtype="8" fill="hold" nodeType="clickEffect">
                                  <p:stCondLst>
                                    <p:cond delay="0"/>
                                  </p:stCondLst>
                                  <p:childTnLst>
                                    <p:set>
                                      <p:cBhvr>
                                        <p:cTn id="30" dur="1" fill="hold">
                                          <p:stCondLst>
                                            <p:cond delay="0"/>
                                          </p:stCondLst>
                                        </p:cTn>
                                        <p:tgtEl>
                                          <p:spTgt spid="10251"/>
                                        </p:tgtEl>
                                        <p:attrNameLst>
                                          <p:attrName>style.visibility</p:attrName>
                                        </p:attrNameLst>
                                      </p:cBhvr>
                                      <p:to>
                                        <p:strVal val="visible"/>
                                      </p:to>
                                    </p:set>
                                    <p:anim calcmode="lin" valueType="num">
                                      <p:cBhvr>
                                        <p:cTn id="31" dur="500" fill="hold"/>
                                        <p:tgtEl>
                                          <p:spTgt spid="10251"/>
                                        </p:tgtEl>
                                        <p:attrNameLst>
                                          <p:attrName>ppt_x</p:attrName>
                                        </p:attrNameLst>
                                      </p:cBhvr>
                                      <p:tavLst>
                                        <p:tav tm="0">
                                          <p:val>
                                            <p:strVal val="#ppt_x-#ppt_w/2"/>
                                          </p:val>
                                        </p:tav>
                                        <p:tav tm="100000">
                                          <p:val>
                                            <p:strVal val="#ppt_x"/>
                                          </p:val>
                                        </p:tav>
                                      </p:tavLst>
                                    </p:anim>
                                    <p:anim calcmode="lin" valueType="num">
                                      <p:cBhvr>
                                        <p:cTn id="32" dur="500" fill="hold"/>
                                        <p:tgtEl>
                                          <p:spTgt spid="10251"/>
                                        </p:tgtEl>
                                        <p:attrNameLst>
                                          <p:attrName>ppt_y</p:attrName>
                                        </p:attrNameLst>
                                      </p:cBhvr>
                                      <p:tavLst>
                                        <p:tav tm="0">
                                          <p:val>
                                            <p:strVal val="#ppt_y"/>
                                          </p:val>
                                        </p:tav>
                                        <p:tav tm="100000">
                                          <p:val>
                                            <p:strVal val="#ppt_y"/>
                                          </p:val>
                                        </p:tav>
                                      </p:tavLst>
                                    </p:anim>
                                    <p:anim calcmode="lin" valueType="num">
                                      <p:cBhvr>
                                        <p:cTn id="33" dur="500" fill="hold"/>
                                        <p:tgtEl>
                                          <p:spTgt spid="10251"/>
                                        </p:tgtEl>
                                        <p:attrNameLst>
                                          <p:attrName>ppt_w</p:attrName>
                                        </p:attrNameLst>
                                      </p:cBhvr>
                                      <p:tavLst>
                                        <p:tav tm="0">
                                          <p:val>
                                            <p:fltVal val="0"/>
                                          </p:val>
                                        </p:tav>
                                        <p:tav tm="100000">
                                          <p:val>
                                            <p:strVal val="#ppt_w"/>
                                          </p:val>
                                        </p:tav>
                                      </p:tavLst>
                                    </p:anim>
                                    <p:anim calcmode="lin" valueType="num">
                                      <p:cBhvr>
                                        <p:cTn id="34" dur="500" fill="hold"/>
                                        <p:tgtEl>
                                          <p:spTgt spid="10251"/>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4" grpId="0" bldLvl="0" animBg="1"/>
    </p:bldLst>
  </p:timing>
</p:sld>
</file>

<file path=ppt/slides/slide6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266" name="标题 11265"/>
          <p:cNvSpPr>
            <a:spLocks noGrp="1"/>
          </p:cNvSpPr>
          <p:nvPr>
            <p:ph type="title"/>
          </p:nvPr>
        </p:nvSpPr>
        <p:spPr>
          <a:xfrm>
            <a:off x="612775" y="333375"/>
            <a:ext cx="7848600" cy="574675"/>
          </a:xfrm>
        </p:spPr>
        <p:txBody>
          <a:bodyPr vert="horz" wrap="square" anchor="ctr">
            <a:normAutofit fontScale="90000"/>
          </a:bodyPr>
          <a:lstStyle/>
          <a:p>
            <a:pPr>
              <a:buFont typeface="Arial" panose="020B0604020202020204" pitchFamily="34" charset="0"/>
              <a:buNone/>
            </a:pPr>
            <a:r>
              <a:rPr lang="en-US" altLang="zh-CN" dirty="0">
                <a:effectLst>
                  <a:outerShdw blurRad="38100" dist="38100" dir="2700000" algn="tl">
                    <a:srgbClr val="000000">
                      <a:alpha val="43137"/>
                    </a:srgbClr>
                  </a:outerShdw>
                </a:effectLst>
                <a:sym typeface="+mn-ea"/>
              </a:rPr>
              <a:t>7.7 </a:t>
            </a:r>
            <a:r>
              <a:rPr lang="zh-CN" altLang="en-US" dirty="0">
                <a:effectLst>
                  <a:outerShdw blurRad="38100" dist="38100" dir="2700000" algn="tl">
                    <a:srgbClr val="000000">
                      <a:alpha val="43137"/>
                    </a:srgbClr>
                  </a:outerShdw>
                </a:effectLst>
                <a:sym typeface="+mn-ea"/>
              </a:rPr>
              <a:t>变量存储类型</a:t>
            </a:r>
            <a:endParaRPr lang="zh-CN" altLang="en-US" sz="4000" dirty="0">
              <a:solidFill>
                <a:schemeClr val="tx1"/>
              </a:solidFill>
            </a:endParaRPr>
          </a:p>
        </p:txBody>
      </p:sp>
      <p:sp>
        <p:nvSpPr>
          <p:cNvPr id="11267" name="文本占位符 11266"/>
          <p:cNvSpPr>
            <a:spLocks noGrp="1"/>
          </p:cNvSpPr>
          <p:nvPr>
            <p:ph type="body" idx="1"/>
          </p:nvPr>
        </p:nvSpPr>
        <p:spPr>
          <a:xfrm>
            <a:off x="685800" y="1052736"/>
            <a:ext cx="7848600" cy="4681537"/>
          </a:xfrm>
        </p:spPr>
        <p:txBody>
          <a:bodyPr vert="horz" wrap="square" anchor="t"/>
          <a:lstStyle/>
          <a:p>
            <a:pPr>
              <a:lnSpc>
                <a:spcPct val="105000"/>
              </a:lnSpc>
              <a:buClr>
                <a:srgbClr val="FF0000"/>
              </a:buClr>
              <a:buFont typeface="Wingdings" panose="05000000000000000000" pitchFamily="2" charset="2"/>
              <a:buChar char="p"/>
            </a:pPr>
            <a:r>
              <a:rPr lang="zh-CN" altLang="en-US" dirty="0">
                <a:latin typeface="Comic Sans MS" panose="030F0702030302020204" pitchFamily="2" charset="0"/>
                <a:ea typeface="微软雅黑" panose="020B0503020204020204" pitchFamily="34" charset="-122"/>
                <a:sym typeface="Arial" panose="020B0604020202020204" pitchFamily="34" charset="0"/>
              </a:rPr>
              <a:t>局部变量</a:t>
            </a:r>
          </a:p>
          <a:p>
            <a:pPr lvl="1">
              <a:lnSpc>
                <a:spcPct val="105000"/>
              </a:lnSpc>
              <a:buClr>
                <a:srgbClr val="FF0000"/>
              </a:buClr>
              <a:buSzPct val="95000"/>
              <a:buFont typeface="Wingdings" panose="05000000000000000000" pitchFamily="2" charset="2"/>
              <a:buChar char="n"/>
            </a:pPr>
            <a:r>
              <a:rPr lang="zh-CN" altLang="en-US" dirty="0">
                <a:latin typeface="Comic Sans MS" panose="030F0702030302020204" pitchFamily="2" charset="0"/>
                <a:ea typeface="微软雅黑" panose="020B0503020204020204" pitchFamily="34" charset="-122"/>
                <a:sym typeface="Arial" panose="020B0604020202020204" pitchFamily="34" charset="0"/>
              </a:rPr>
              <a:t>使用要点</a:t>
            </a:r>
          </a:p>
          <a:p>
            <a:pPr lvl="2">
              <a:lnSpc>
                <a:spcPct val="105000"/>
              </a:lnSpc>
              <a:buClr>
                <a:srgbClr val="FF0000"/>
              </a:buClr>
              <a:buFont typeface="Comic Sans MS" panose="030F0702030302020204" pitchFamily="2" charset="0"/>
              <a:buChar char="–"/>
            </a:pPr>
            <a:r>
              <a:rPr lang="zh-CN" altLang="en-US" dirty="0">
                <a:latin typeface="Comic Sans MS" panose="030F0702030302020204" pitchFamily="2" charset="0"/>
                <a:ea typeface="微软雅黑" panose="020B0503020204020204" pitchFamily="34" charset="-122"/>
                <a:sym typeface="Arial" panose="020B0604020202020204" pitchFamily="34" charset="0"/>
              </a:rPr>
              <a:t>c语言允许在复合语句中定义变量，这些变量仅在本复合语句中有效,不在整个函数内有效</a:t>
            </a:r>
          </a:p>
          <a:p>
            <a:pPr lvl="3">
              <a:lnSpc>
                <a:spcPct val="105000"/>
              </a:lnSpc>
              <a:buClr>
                <a:srgbClr val="FF0000"/>
              </a:buClr>
              <a:buFont typeface="Comic Sans MS" panose="030F0702030302020204" pitchFamily="2" charset="0"/>
              <a:buChar char="»"/>
            </a:pPr>
            <a:r>
              <a:rPr lang="zh-CN" altLang="en-US" sz="2000" dirty="0">
                <a:latin typeface="Comic Sans MS" panose="030F0702030302020204" pitchFamily="2" charset="0"/>
                <a:ea typeface="微软雅黑" panose="020B0503020204020204" pitchFamily="34" charset="-122"/>
                <a:sym typeface="Arial" panose="020B0604020202020204" pitchFamily="34" charset="0"/>
              </a:rPr>
              <a:t>例如：</a:t>
            </a:r>
          </a:p>
        </p:txBody>
      </p:sp>
      <p:sp>
        <p:nvSpPr>
          <p:cNvPr id="11268" name="文本框 11267"/>
          <p:cNvSpPr txBox="1"/>
          <p:nvPr/>
        </p:nvSpPr>
        <p:spPr>
          <a:xfrm>
            <a:off x="982340" y="3349625"/>
            <a:ext cx="3949700" cy="3058722"/>
          </a:xfrm>
          <a:prstGeom prst="rect">
            <a:avLst/>
          </a:prstGeom>
          <a:solidFill>
            <a:schemeClr val="bg1">
              <a:alpha val="100000"/>
            </a:schemeClr>
          </a:solidFill>
          <a:ln w="9525" cap="flat" cmpd="sng">
            <a:solidFill>
              <a:schemeClr val="tx1"/>
            </a:solidFill>
            <a:prstDash val="solid"/>
            <a:bevel/>
            <a:headEnd type="none" w="med" len="med"/>
            <a:tailEnd type="none" w="med" len="med"/>
          </a:ln>
          <a:effectLst>
            <a:outerShdw dist="107763" dir="2699999" algn="ctr" rotWithShape="0">
              <a:srgbClr val="000000">
                <a:alpha val="75999"/>
              </a:srgbClr>
            </a:outerShdw>
          </a:effectLst>
        </p:spPr>
        <p:txBody>
          <a:bodyPr vert="horz" wrap="square" anchor="t">
            <a:spAutoFit/>
          </a:bodyPr>
          <a:lstStyle/>
          <a:p>
            <a:pPr eaLnBrk="0" hangingPunct="0">
              <a:lnSpc>
                <a:spcPct val="120000"/>
              </a:lnSpc>
            </a:pPr>
            <a:r>
              <a:rPr lang="zh-CN" altLang="en-US" dirty="0">
                <a:latin typeface="Comic Sans MS" panose="030F0702030302020204" pitchFamily="2" charset="0"/>
                <a:ea typeface="微软雅黑" panose="020B0503020204020204" pitchFamily="34" charset="-122"/>
              </a:rPr>
              <a:t>main（）</a:t>
            </a:r>
          </a:p>
          <a:p>
            <a:pPr eaLnBrk="0" hangingPunct="0">
              <a:lnSpc>
                <a:spcPct val="120000"/>
              </a:lnSpc>
            </a:pPr>
            <a:r>
              <a:rPr lang="zh-CN" altLang="en-US" dirty="0">
                <a:latin typeface="Comic Sans MS" panose="030F0702030302020204" pitchFamily="2" charset="0"/>
                <a:ea typeface="微软雅黑" panose="020B0503020204020204" pitchFamily="34" charset="-122"/>
              </a:rPr>
              <a:t> { int a[5] [6] ；</a:t>
            </a:r>
          </a:p>
          <a:p>
            <a:pPr eaLnBrk="0" hangingPunct="0">
              <a:lnSpc>
                <a:spcPct val="120000"/>
              </a:lnSpc>
            </a:pPr>
            <a:r>
              <a:rPr lang="zh-CN" altLang="en-US" dirty="0">
                <a:latin typeface="Comic Sans MS" panose="030F0702030302020204" pitchFamily="2" charset="0"/>
                <a:ea typeface="微软雅黑" panose="020B0503020204020204" pitchFamily="34" charset="-122"/>
              </a:rPr>
              <a:t>     int i，j；</a:t>
            </a:r>
          </a:p>
          <a:p>
            <a:pPr eaLnBrk="0" hangingPunct="0">
              <a:lnSpc>
                <a:spcPct val="120000"/>
              </a:lnSpc>
            </a:pPr>
            <a:r>
              <a:rPr lang="zh-CN" altLang="en-US" dirty="0">
                <a:latin typeface="Comic Sans MS" panose="030F0702030302020204" pitchFamily="2" charset="0"/>
                <a:ea typeface="微软雅黑" panose="020B0503020204020204" pitchFamily="34" charset="-122"/>
              </a:rPr>
              <a:t>     for（i=0；i&lt;5；i++）</a:t>
            </a:r>
          </a:p>
          <a:p>
            <a:pPr eaLnBrk="0" hangingPunct="0">
              <a:lnSpc>
                <a:spcPct val="120000"/>
              </a:lnSpc>
            </a:pPr>
            <a:r>
              <a:rPr lang="zh-CN" altLang="en-US" dirty="0">
                <a:latin typeface="Comic Sans MS" panose="030F0702030302020204" pitchFamily="2" charset="0"/>
                <a:ea typeface="微软雅黑" panose="020B0503020204020204" pitchFamily="34" charset="-122"/>
              </a:rPr>
              <a:t>      </a:t>
            </a:r>
            <a:r>
              <a:rPr lang="zh-CN" altLang="en-US" dirty="0">
                <a:solidFill>
                  <a:srgbClr val="FF0000"/>
                </a:solidFill>
                <a:latin typeface="Comic Sans MS" panose="030F0702030302020204" pitchFamily="2" charset="0"/>
                <a:ea typeface="微软雅黑" panose="020B0503020204020204" pitchFamily="34" charset="-122"/>
              </a:rPr>
              <a:t>{ </a:t>
            </a:r>
            <a:r>
              <a:rPr lang="zh-CN" altLang="en-US" dirty="0">
                <a:latin typeface="Comic Sans MS" panose="030F0702030302020204" pitchFamily="2" charset="0"/>
                <a:ea typeface="微软雅黑" panose="020B0503020204020204" pitchFamily="34" charset="-122"/>
              </a:rPr>
              <a:t>int s=0；</a:t>
            </a:r>
          </a:p>
          <a:p>
            <a:pPr eaLnBrk="0" hangingPunct="0">
              <a:lnSpc>
                <a:spcPct val="120000"/>
              </a:lnSpc>
            </a:pPr>
            <a:r>
              <a:rPr lang="zh-CN" altLang="en-US" dirty="0">
                <a:latin typeface="Comic Sans MS" panose="030F0702030302020204" pitchFamily="2" charset="0"/>
                <a:ea typeface="微软雅黑" panose="020B0503020204020204" pitchFamily="34" charset="-122"/>
              </a:rPr>
              <a:t>           for （j=0；j&lt;6；j++）</a:t>
            </a:r>
          </a:p>
          <a:p>
            <a:pPr eaLnBrk="0" hangingPunct="0">
              <a:lnSpc>
                <a:spcPct val="120000"/>
              </a:lnSpc>
            </a:pPr>
            <a:r>
              <a:rPr lang="zh-CN" altLang="en-US" dirty="0">
                <a:latin typeface="Comic Sans MS" panose="030F0702030302020204" pitchFamily="2" charset="0"/>
                <a:ea typeface="微软雅黑" panose="020B0503020204020204" pitchFamily="34" charset="-122"/>
              </a:rPr>
              <a:t>               s=s+a[i][j] ；</a:t>
            </a:r>
          </a:p>
          <a:p>
            <a:pPr eaLnBrk="0" hangingPunct="0">
              <a:lnSpc>
                <a:spcPct val="120000"/>
              </a:lnSpc>
            </a:pPr>
            <a:r>
              <a:rPr lang="zh-CN" altLang="en-US" dirty="0">
                <a:latin typeface="Comic Sans MS" panose="030F0702030302020204" pitchFamily="2" charset="0"/>
                <a:ea typeface="微软雅黑" panose="020B0503020204020204" pitchFamily="34" charset="-122"/>
              </a:rPr>
              <a:t>          …</a:t>
            </a:r>
            <a:r>
              <a:rPr lang="zh-CN" altLang="en-US" dirty="0">
                <a:solidFill>
                  <a:srgbClr val="FF0000"/>
                </a:solidFill>
                <a:latin typeface="Comic Sans MS" panose="030F0702030302020204" pitchFamily="2" charset="0"/>
                <a:ea typeface="微软雅黑" panose="020B0503020204020204" pitchFamily="34" charset="-122"/>
              </a:rPr>
              <a:t>}</a:t>
            </a:r>
          </a:p>
          <a:p>
            <a:pPr eaLnBrk="0" hangingPunct="0">
              <a:lnSpc>
                <a:spcPct val="120000"/>
              </a:lnSpc>
            </a:pPr>
            <a:r>
              <a:rPr lang="zh-CN" altLang="en-US" dirty="0">
                <a:latin typeface="Comic Sans MS" panose="030F0702030302020204" pitchFamily="2" charset="0"/>
                <a:ea typeface="微软雅黑" panose="020B0503020204020204" pitchFamily="34" charset="-122"/>
              </a:rPr>
              <a:t>         }</a:t>
            </a:r>
          </a:p>
        </p:txBody>
      </p:sp>
      <p:grpSp>
        <p:nvGrpSpPr>
          <p:cNvPr id="11269" name="组合 11268"/>
          <p:cNvGrpSpPr/>
          <p:nvPr/>
        </p:nvGrpSpPr>
        <p:grpSpPr>
          <a:xfrm>
            <a:off x="4284663" y="4879975"/>
            <a:ext cx="3068637" cy="1076325"/>
            <a:chOff x="0" y="0"/>
            <a:chExt cx="1596" cy="480"/>
          </a:xfrm>
        </p:grpSpPr>
        <p:sp>
          <p:nvSpPr>
            <p:cNvPr id="11270" name="未知"/>
            <p:cNvSpPr/>
            <p:nvPr/>
          </p:nvSpPr>
          <p:spPr>
            <a:xfrm>
              <a:off x="0" y="0"/>
              <a:ext cx="576" cy="480"/>
            </a:xfrm>
            <a:custGeom>
              <a:avLst/>
              <a:gdLst/>
              <a:ahLst/>
              <a:cxnLst/>
              <a:rect l="0" t="0" r="0" b="0"/>
              <a:pathLst>
                <a:path w="144" h="384">
                  <a:moveTo>
                    <a:pt x="0" y="0"/>
                  </a:moveTo>
                  <a:lnTo>
                    <a:pt x="144" y="0"/>
                  </a:lnTo>
                  <a:lnTo>
                    <a:pt x="144" y="384"/>
                  </a:lnTo>
                  <a:lnTo>
                    <a:pt x="0" y="384"/>
                  </a:lnTo>
                </a:path>
              </a:pathLst>
            </a:custGeom>
            <a:noFill/>
            <a:ln w="28575" cap="flat" cmpd="sng">
              <a:solidFill>
                <a:srgbClr val="FF0000"/>
              </a:solidFill>
              <a:prstDash val="lgDashDotDot"/>
              <a:bevel/>
              <a:headEnd type="none" w="med" len="med"/>
              <a:tailEnd type="none" w="med" len="med"/>
            </a:ln>
          </p:spPr>
          <p:txBody>
            <a:bodyPr/>
            <a:lstStyle/>
            <a:p>
              <a:endParaRPr lang="zh-CN" altLang="en-US"/>
            </a:p>
          </p:txBody>
        </p:sp>
        <p:sp>
          <p:nvSpPr>
            <p:cNvPr id="11271" name="文本框 11270"/>
            <p:cNvSpPr txBox="1"/>
            <p:nvPr/>
          </p:nvSpPr>
          <p:spPr>
            <a:xfrm>
              <a:off x="576" y="33"/>
              <a:ext cx="1020" cy="334"/>
            </a:xfrm>
            <a:prstGeom prst="rect">
              <a:avLst/>
            </a:prstGeom>
            <a:noFill/>
            <a:ln w="9525">
              <a:noFill/>
            </a:ln>
          </p:spPr>
          <p:txBody>
            <a:bodyPr vert="horz" wrap="none" anchor="t">
              <a:spAutoFit/>
            </a:bodyPr>
            <a:lstStyle/>
            <a:p>
              <a:pPr eaLnBrk="0" hangingPunct="0"/>
              <a:r>
                <a:rPr lang="zh-CN" altLang="en-US">
                  <a:solidFill>
                    <a:srgbClr val="FF0000"/>
                  </a:solidFill>
                  <a:latin typeface="Comic Sans MS" panose="030F0702030302020204" pitchFamily="2" charset="0"/>
                  <a:ea typeface="微软雅黑" panose="020B0503020204020204" pitchFamily="34" charset="-122"/>
                </a:rPr>
                <a:t>复合语句中定义</a:t>
              </a:r>
            </a:p>
            <a:p>
              <a:pPr eaLnBrk="0" hangingPunct="0"/>
              <a:r>
                <a:rPr lang="zh-CN" altLang="en-US">
                  <a:solidFill>
                    <a:srgbClr val="FF0000"/>
                  </a:solidFill>
                  <a:latin typeface="Comic Sans MS" panose="030F0702030302020204" pitchFamily="2" charset="0"/>
                  <a:ea typeface="微软雅黑" panose="020B0503020204020204" pitchFamily="34" charset="-122"/>
                </a:rPr>
                <a:t>的</a:t>
              </a:r>
              <a:r>
                <a:rPr lang="en-US" altLang="zh-CN">
                  <a:solidFill>
                    <a:srgbClr val="FF0000"/>
                  </a:solidFill>
                  <a:latin typeface="Comic Sans MS" panose="030F0702030302020204" pitchFamily="2" charset="0"/>
                  <a:ea typeface="微软雅黑" panose="020B0503020204020204" pitchFamily="34" charset="-122"/>
                </a:rPr>
                <a:t>s</a:t>
              </a:r>
              <a:r>
                <a:rPr lang="zh-CN" altLang="en-US">
                  <a:solidFill>
                    <a:srgbClr val="FF0000"/>
                  </a:solidFill>
                  <a:latin typeface="Comic Sans MS" panose="030F0702030302020204" pitchFamily="2" charset="0"/>
                  <a:ea typeface="微软雅黑" panose="020B0503020204020204" pitchFamily="34" charset="-122"/>
                </a:rPr>
                <a:t>的有效范围</a:t>
              </a:r>
            </a:p>
          </p:txBody>
        </p:sp>
      </p:grpSp>
      <p:grpSp>
        <p:nvGrpSpPr>
          <p:cNvPr id="11272" name="组合 11271"/>
          <p:cNvGrpSpPr/>
          <p:nvPr/>
        </p:nvGrpSpPr>
        <p:grpSpPr>
          <a:xfrm>
            <a:off x="3008805" y="3838575"/>
            <a:ext cx="5765308" cy="2435170"/>
            <a:chOff x="-30" y="0"/>
            <a:chExt cx="3438" cy="1271"/>
          </a:xfrm>
        </p:grpSpPr>
        <p:grpSp>
          <p:nvGrpSpPr>
            <p:cNvPr id="11273" name="组合 11272"/>
            <p:cNvGrpSpPr/>
            <p:nvPr/>
          </p:nvGrpSpPr>
          <p:grpSpPr>
            <a:xfrm>
              <a:off x="-30" y="0"/>
              <a:ext cx="2622" cy="1271"/>
              <a:chOff x="-14" y="0"/>
              <a:chExt cx="1214" cy="1008"/>
            </a:xfrm>
          </p:grpSpPr>
          <p:sp>
            <p:nvSpPr>
              <p:cNvPr id="11274" name="未知"/>
              <p:cNvSpPr/>
              <p:nvPr/>
            </p:nvSpPr>
            <p:spPr>
              <a:xfrm>
                <a:off x="0" y="0"/>
                <a:ext cx="1200" cy="1003"/>
              </a:xfrm>
              <a:custGeom>
                <a:avLst/>
                <a:gdLst/>
                <a:ahLst/>
                <a:cxnLst/>
                <a:rect l="0" t="0" r="0" b="0"/>
                <a:pathLst>
                  <a:path w="1200" h="960">
                    <a:moveTo>
                      <a:pt x="0" y="0"/>
                    </a:moveTo>
                    <a:lnTo>
                      <a:pt x="1200" y="0"/>
                    </a:lnTo>
                    <a:lnTo>
                      <a:pt x="1200" y="960"/>
                    </a:lnTo>
                  </a:path>
                </a:pathLst>
              </a:custGeom>
              <a:noFill/>
              <a:ln w="28575" cap="flat" cmpd="sng">
                <a:solidFill>
                  <a:srgbClr val="006600"/>
                </a:solidFill>
                <a:prstDash val="lgDashDotDot"/>
                <a:bevel/>
                <a:headEnd type="none" w="med" len="med"/>
                <a:tailEnd type="none" w="med" len="med"/>
              </a:ln>
            </p:spPr>
            <p:txBody>
              <a:bodyPr/>
              <a:lstStyle/>
              <a:p>
                <a:endParaRPr lang="zh-CN" altLang="en-US"/>
              </a:p>
            </p:txBody>
          </p:sp>
          <p:sp>
            <p:nvSpPr>
              <p:cNvPr id="11275" name="直接连接符 11274"/>
              <p:cNvSpPr/>
              <p:nvPr/>
            </p:nvSpPr>
            <p:spPr>
              <a:xfrm>
                <a:off x="-14" y="1008"/>
                <a:ext cx="1200" cy="0"/>
              </a:xfrm>
              <a:prstGeom prst="line">
                <a:avLst/>
              </a:prstGeom>
              <a:ln w="28575" cap="flat" cmpd="sng">
                <a:solidFill>
                  <a:srgbClr val="006600"/>
                </a:solidFill>
                <a:prstDash val="lgDashDotDot"/>
                <a:bevel/>
                <a:headEnd type="none" w="med" len="med"/>
                <a:tailEnd type="none" w="med" len="med"/>
              </a:ln>
            </p:spPr>
            <p:txBody>
              <a:bodyPr/>
              <a:lstStyle/>
              <a:p>
                <a:endParaRPr lang="zh-CN" altLang="en-US"/>
              </a:p>
            </p:txBody>
          </p:sp>
        </p:grpSp>
        <p:sp>
          <p:nvSpPr>
            <p:cNvPr id="11276" name="文本框 11275"/>
            <p:cNvSpPr txBox="1"/>
            <p:nvPr/>
          </p:nvSpPr>
          <p:spPr>
            <a:xfrm>
              <a:off x="2592" y="144"/>
              <a:ext cx="816" cy="685"/>
            </a:xfrm>
            <a:prstGeom prst="rect">
              <a:avLst/>
            </a:prstGeom>
            <a:noFill/>
            <a:ln w="9525">
              <a:noFill/>
            </a:ln>
          </p:spPr>
          <p:txBody>
            <a:bodyPr vert="horz" wrap="square" anchor="t">
              <a:spAutoFit/>
            </a:bodyPr>
            <a:lstStyle/>
            <a:p>
              <a:pPr eaLnBrk="0" hangingPunct="0"/>
              <a:r>
                <a:rPr lang="en-US" altLang="zh-CN">
                  <a:solidFill>
                    <a:srgbClr val="006600"/>
                  </a:solidFill>
                  <a:latin typeface="Comic Sans MS" panose="030F0702030302020204" pitchFamily="2" charset="0"/>
                  <a:ea typeface="微软雅黑" panose="020B0503020204020204" pitchFamily="34" charset="-122"/>
                </a:rPr>
                <a:t> </a:t>
              </a:r>
              <a:r>
                <a:rPr lang="zh-CN" altLang="en-US">
                  <a:solidFill>
                    <a:srgbClr val="006600"/>
                  </a:solidFill>
                  <a:latin typeface="Comic Sans MS" panose="030F0702030302020204" pitchFamily="2" charset="0"/>
                  <a:ea typeface="微软雅黑" panose="020B0503020204020204" pitchFamily="34" charset="-122"/>
                </a:rPr>
                <a:t>函数局部变量</a:t>
              </a:r>
              <a:r>
                <a:rPr lang="en-US" altLang="zh-CN">
                  <a:solidFill>
                    <a:srgbClr val="006600"/>
                  </a:solidFill>
                  <a:latin typeface="Comic Sans MS" panose="030F0702030302020204" pitchFamily="2" charset="0"/>
                  <a:ea typeface="微软雅黑" panose="020B0503020204020204" pitchFamily="34" charset="-122"/>
                </a:rPr>
                <a:t>a</a:t>
              </a:r>
              <a:r>
                <a:rPr lang="zh-CN" altLang="en-US">
                  <a:solidFill>
                    <a:srgbClr val="006600"/>
                  </a:solidFill>
                  <a:latin typeface="Comic Sans MS" panose="030F0702030302020204" pitchFamily="2" charset="0"/>
                  <a:ea typeface="微软雅黑" panose="020B0503020204020204" pitchFamily="34" charset="-122"/>
                </a:rPr>
                <a:t>，</a:t>
              </a:r>
              <a:r>
                <a:rPr lang="en-US" altLang="zh-CN">
                  <a:solidFill>
                    <a:srgbClr val="006600"/>
                  </a:solidFill>
                  <a:latin typeface="Comic Sans MS" panose="030F0702030302020204" pitchFamily="2" charset="0"/>
                  <a:ea typeface="微软雅黑" panose="020B0503020204020204" pitchFamily="34" charset="-122"/>
                </a:rPr>
                <a:t>i</a:t>
              </a:r>
              <a:r>
                <a:rPr lang="zh-CN" altLang="en-US">
                  <a:solidFill>
                    <a:srgbClr val="006600"/>
                  </a:solidFill>
                  <a:latin typeface="Comic Sans MS" panose="030F0702030302020204" pitchFamily="2" charset="0"/>
                  <a:ea typeface="微软雅黑" panose="020B0503020204020204" pitchFamily="34" charset="-122"/>
                </a:rPr>
                <a:t>， </a:t>
              </a:r>
              <a:r>
                <a:rPr lang="en-US" altLang="zh-CN">
                  <a:solidFill>
                    <a:srgbClr val="006600"/>
                  </a:solidFill>
                  <a:latin typeface="Comic Sans MS" panose="030F0702030302020204" pitchFamily="2" charset="0"/>
                  <a:ea typeface="微软雅黑" panose="020B0503020204020204" pitchFamily="34" charset="-122"/>
                </a:rPr>
                <a:t>j</a:t>
              </a:r>
              <a:r>
                <a:rPr lang="zh-CN" altLang="en-US">
                  <a:solidFill>
                    <a:srgbClr val="006600"/>
                  </a:solidFill>
                  <a:latin typeface="Comic Sans MS" panose="030F0702030302020204" pitchFamily="2" charset="0"/>
                  <a:ea typeface="微软雅黑" panose="020B0503020204020204" pitchFamily="34" charset="-122"/>
                </a:rPr>
                <a:t>的有效范围。</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nodeType="clickEffect">
                                  <p:stCondLst>
                                    <p:cond delay="0"/>
                                  </p:stCondLst>
                                  <p:childTnLst>
                                    <p:set>
                                      <p:cBhvr>
                                        <p:cTn id="6" dur="1" fill="hold">
                                          <p:stCondLst>
                                            <p:cond delay="0"/>
                                          </p:stCondLst>
                                        </p:cTn>
                                        <p:tgtEl>
                                          <p:spTgt spid="11269"/>
                                        </p:tgtEl>
                                        <p:attrNameLst>
                                          <p:attrName>style.visibility</p:attrName>
                                        </p:attrNameLst>
                                      </p:cBhvr>
                                      <p:to>
                                        <p:strVal val="visible"/>
                                      </p:to>
                                    </p:set>
                                    <p:anim calcmode="lin" valueType="num">
                                      <p:cBhvr>
                                        <p:cTn id="7" dur="500" fill="hold"/>
                                        <p:tgtEl>
                                          <p:spTgt spid="11269"/>
                                        </p:tgtEl>
                                        <p:attrNameLst>
                                          <p:attrName>ppt_x</p:attrName>
                                        </p:attrNameLst>
                                      </p:cBhvr>
                                      <p:tavLst>
                                        <p:tav tm="0">
                                          <p:val>
                                            <p:strVal val="#ppt_x-#ppt_w/2"/>
                                          </p:val>
                                        </p:tav>
                                        <p:tav tm="100000">
                                          <p:val>
                                            <p:strVal val="#ppt_x"/>
                                          </p:val>
                                        </p:tav>
                                      </p:tavLst>
                                    </p:anim>
                                    <p:anim calcmode="lin" valueType="num">
                                      <p:cBhvr>
                                        <p:cTn id="8" dur="500" fill="hold"/>
                                        <p:tgtEl>
                                          <p:spTgt spid="11269"/>
                                        </p:tgtEl>
                                        <p:attrNameLst>
                                          <p:attrName>ppt_y</p:attrName>
                                        </p:attrNameLst>
                                      </p:cBhvr>
                                      <p:tavLst>
                                        <p:tav tm="0">
                                          <p:val>
                                            <p:strVal val="#ppt_y"/>
                                          </p:val>
                                        </p:tav>
                                        <p:tav tm="100000">
                                          <p:val>
                                            <p:strVal val="#ppt_y"/>
                                          </p:val>
                                        </p:tav>
                                      </p:tavLst>
                                    </p:anim>
                                    <p:anim calcmode="lin" valueType="num">
                                      <p:cBhvr>
                                        <p:cTn id="9" dur="500" fill="hold"/>
                                        <p:tgtEl>
                                          <p:spTgt spid="11269"/>
                                        </p:tgtEl>
                                        <p:attrNameLst>
                                          <p:attrName>ppt_w</p:attrName>
                                        </p:attrNameLst>
                                      </p:cBhvr>
                                      <p:tavLst>
                                        <p:tav tm="0">
                                          <p:val>
                                            <p:fltVal val="0"/>
                                          </p:val>
                                        </p:tav>
                                        <p:tav tm="100000">
                                          <p:val>
                                            <p:strVal val="#ppt_w"/>
                                          </p:val>
                                        </p:tav>
                                      </p:tavLst>
                                    </p:anim>
                                    <p:anim calcmode="lin" valueType="num">
                                      <p:cBhvr>
                                        <p:cTn id="10" dur="500" fill="hold"/>
                                        <p:tgtEl>
                                          <p:spTgt spid="11269"/>
                                        </p:tgtEl>
                                        <p:attrNameLst>
                                          <p:attrName>ppt_h</p:attrName>
                                        </p:attrNameLst>
                                      </p:cBhvr>
                                      <p:tavLst>
                                        <p:tav tm="0">
                                          <p:val>
                                            <p:strVal val="#ppt_h"/>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17" presetClass="entr" presetSubtype="8" fill="hold" nodeType="clickEffect">
                                  <p:stCondLst>
                                    <p:cond delay="0"/>
                                  </p:stCondLst>
                                  <p:childTnLst>
                                    <p:set>
                                      <p:cBhvr>
                                        <p:cTn id="14" dur="1" fill="hold">
                                          <p:stCondLst>
                                            <p:cond delay="0"/>
                                          </p:stCondLst>
                                        </p:cTn>
                                        <p:tgtEl>
                                          <p:spTgt spid="11272"/>
                                        </p:tgtEl>
                                        <p:attrNameLst>
                                          <p:attrName>style.visibility</p:attrName>
                                        </p:attrNameLst>
                                      </p:cBhvr>
                                      <p:to>
                                        <p:strVal val="visible"/>
                                      </p:to>
                                    </p:set>
                                    <p:anim calcmode="lin" valueType="num">
                                      <p:cBhvr>
                                        <p:cTn id="15" dur="500" fill="hold"/>
                                        <p:tgtEl>
                                          <p:spTgt spid="11272"/>
                                        </p:tgtEl>
                                        <p:attrNameLst>
                                          <p:attrName>ppt_x</p:attrName>
                                        </p:attrNameLst>
                                      </p:cBhvr>
                                      <p:tavLst>
                                        <p:tav tm="0">
                                          <p:val>
                                            <p:strVal val="#ppt_x-#ppt_w/2"/>
                                          </p:val>
                                        </p:tav>
                                        <p:tav tm="100000">
                                          <p:val>
                                            <p:strVal val="#ppt_x"/>
                                          </p:val>
                                        </p:tav>
                                      </p:tavLst>
                                    </p:anim>
                                    <p:anim calcmode="lin" valueType="num">
                                      <p:cBhvr>
                                        <p:cTn id="16" dur="500" fill="hold"/>
                                        <p:tgtEl>
                                          <p:spTgt spid="11272"/>
                                        </p:tgtEl>
                                        <p:attrNameLst>
                                          <p:attrName>ppt_y</p:attrName>
                                        </p:attrNameLst>
                                      </p:cBhvr>
                                      <p:tavLst>
                                        <p:tav tm="0">
                                          <p:val>
                                            <p:strVal val="#ppt_y"/>
                                          </p:val>
                                        </p:tav>
                                        <p:tav tm="100000">
                                          <p:val>
                                            <p:strVal val="#ppt_y"/>
                                          </p:val>
                                        </p:tav>
                                      </p:tavLst>
                                    </p:anim>
                                    <p:anim calcmode="lin" valueType="num">
                                      <p:cBhvr>
                                        <p:cTn id="17" dur="500" fill="hold"/>
                                        <p:tgtEl>
                                          <p:spTgt spid="11272"/>
                                        </p:tgtEl>
                                        <p:attrNameLst>
                                          <p:attrName>ppt_w</p:attrName>
                                        </p:attrNameLst>
                                      </p:cBhvr>
                                      <p:tavLst>
                                        <p:tav tm="0">
                                          <p:val>
                                            <p:fltVal val="0"/>
                                          </p:val>
                                        </p:tav>
                                        <p:tav tm="100000">
                                          <p:val>
                                            <p:strVal val="#ppt_w"/>
                                          </p:val>
                                        </p:tav>
                                      </p:tavLst>
                                    </p:anim>
                                    <p:anim calcmode="lin" valueType="num">
                                      <p:cBhvr>
                                        <p:cTn id="18" dur="500" fill="hold"/>
                                        <p:tgtEl>
                                          <p:spTgt spid="1127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291" name="文本占位符 12290"/>
          <p:cNvSpPr>
            <a:spLocks noGrp="1"/>
          </p:cNvSpPr>
          <p:nvPr>
            <p:ph type="body" idx="1"/>
          </p:nvPr>
        </p:nvSpPr>
        <p:spPr>
          <a:xfrm>
            <a:off x="396875" y="1268760"/>
            <a:ext cx="8229600" cy="5256584"/>
          </a:xfrm>
        </p:spPr>
        <p:txBody>
          <a:bodyPr vert="horz" wrap="square" anchor="t">
            <a:normAutofit fontScale="92500" lnSpcReduction="10000"/>
          </a:bodyPr>
          <a:lstStyle/>
          <a:p>
            <a:pPr>
              <a:lnSpc>
                <a:spcPct val="105000"/>
              </a:lnSpc>
              <a:buClr>
                <a:srgbClr val="FF0000"/>
              </a:buClr>
              <a:buFont typeface="Wingdings" panose="05000000000000000000" pitchFamily="2" charset="2"/>
              <a:buChar char="p"/>
            </a:pPr>
            <a:r>
              <a:rPr lang="zh-CN" altLang="en-US" dirty="0">
                <a:latin typeface="Comic Sans MS" panose="030F0702030302020204" pitchFamily="2" charset="0"/>
                <a:ea typeface="微软雅黑" panose="020B0503020204020204" pitchFamily="34" charset="-122"/>
                <a:sym typeface="Arial" panose="020B0604020202020204" pitchFamily="34" charset="0"/>
              </a:rPr>
              <a:t>全局变量</a:t>
            </a:r>
          </a:p>
          <a:p>
            <a:pPr lvl="1">
              <a:lnSpc>
                <a:spcPct val="105000"/>
              </a:lnSpc>
              <a:buClr>
                <a:srgbClr val="FF0000"/>
              </a:buClr>
              <a:buSzPct val="95000"/>
              <a:buFont typeface="Wingdings" panose="05000000000000000000" pitchFamily="2" charset="2"/>
              <a:buChar char="n"/>
            </a:pPr>
            <a:r>
              <a:rPr lang="zh-CN" altLang="en-US" dirty="0">
                <a:latin typeface="Comic Sans MS" panose="030F0702030302020204" pitchFamily="2" charset="0"/>
                <a:ea typeface="微软雅黑" panose="020B0503020204020204" pitchFamily="34" charset="-122"/>
                <a:sym typeface="Arial" panose="020B0604020202020204" pitchFamily="34" charset="0"/>
              </a:rPr>
              <a:t>在函数外部定义的变量称为外部变量，即全局变量(也称全程变量)</a:t>
            </a:r>
            <a:endParaRPr lang="en-US" altLang="zh-CN" dirty="0">
              <a:latin typeface="Comic Sans MS" panose="030F0702030302020204" pitchFamily="2" charset="0"/>
              <a:ea typeface="微软雅黑" panose="020B0503020204020204" pitchFamily="34" charset="-122"/>
              <a:sym typeface="Arial" panose="020B0604020202020204" pitchFamily="34" charset="0"/>
            </a:endParaRPr>
          </a:p>
          <a:p>
            <a:pPr lvl="1">
              <a:lnSpc>
                <a:spcPct val="105000"/>
              </a:lnSpc>
              <a:buClr>
                <a:srgbClr val="FF0000"/>
              </a:buClr>
              <a:buSzPct val="95000"/>
              <a:buFont typeface="Wingdings" panose="05000000000000000000" pitchFamily="2" charset="2"/>
              <a:buChar char="n"/>
            </a:pPr>
            <a:r>
              <a:rPr lang="zh-CN" altLang="en-US" dirty="0">
                <a:latin typeface="Comic Sans MS" panose="030F0702030302020204" pitchFamily="2" charset="0"/>
                <a:ea typeface="微软雅黑" panose="020B0503020204020204" pitchFamily="34" charset="-122"/>
                <a:sym typeface="Arial" panose="020B0604020202020204" pitchFamily="34" charset="0"/>
              </a:rPr>
              <a:t>全局变量或全局数组允许不用初始化赋值，其默认值为</a:t>
            </a:r>
            <a:r>
              <a:rPr lang="en-US" altLang="zh-CN" dirty="0">
                <a:latin typeface="Comic Sans MS" panose="030F0702030302020204" pitchFamily="2" charset="0"/>
                <a:ea typeface="微软雅黑" panose="020B0503020204020204" pitchFamily="34" charset="-122"/>
                <a:sym typeface="Arial" panose="020B0604020202020204" pitchFamily="34" charset="0"/>
              </a:rPr>
              <a:t>0</a:t>
            </a:r>
            <a:r>
              <a:rPr lang="zh-CN" altLang="en-US" dirty="0">
                <a:latin typeface="Comic Sans MS" panose="030F0702030302020204" pitchFamily="2" charset="0"/>
                <a:ea typeface="微软雅黑" panose="020B0503020204020204" pitchFamily="34" charset="-122"/>
                <a:sym typeface="Arial" panose="020B0604020202020204" pitchFamily="34" charset="0"/>
              </a:rPr>
              <a:t>。</a:t>
            </a:r>
          </a:p>
          <a:p>
            <a:pPr lvl="2">
              <a:lnSpc>
                <a:spcPct val="105000"/>
              </a:lnSpc>
              <a:buClr>
                <a:srgbClr val="FF0000"/>
              </a:buClr>
              <a:buFont typeface="Comic Sans MS" panose="030F0702030302020204" pitchFamily="2" charset="0"/>
              <a:buChar char="–"/>
            </a:pPr>
            <a:r>
              <a:rPr lang="zh-CN" altLang="en-US" dirty="0">
                <a:latin typeface="Comic Sans MS" panose="030F0702030302020204" pitchFamily="2" charset="0"/>
                <a:ea typeface="微软雅黑" panose="020B0503020204020204" pitchFamily="34" charset="-122"/>
                <a:sym typeface="Arial" panose="020B0604020202020204" pitchFamily="34" charset="0"/>
              </a:rPr>
              <a:t>全局变量的使用范围是从定义变量开始的位置直到整个源文件结束为止或通过extern说明的其它源文件的全局变量</a:t>
            </a:r>
          </a:p>
          <a:p>
            <a:pPr lvl="2">
              <a:lnSpc>
                <a:spcPct val="105000"/>
              </a:lnSpc>
              <a:buClr>
                <a:srgbClr val="FF0000"/>
              </a:buClr>
              <a:buFont typeface="Comic Sans MS" panose="030F0702030302020204" pitchFamily="2" charset="0"/>
              <a:buChar char="–"/>
            </a:pPr>
            <a:r>
              <a:rPr lang="zh-CN" altLang="en-US" dirty="0">
                <a:latin typeface="Comic Sans MS" panose="030F0702030302020204" pitchFamily="2" charset="0"/>
                <a:ea typeface="微软雅黑" panose="020B0503020204020204" pitchFamily="34" charset="-122"/>
                <a:sym typeface="Arial" panose="020B0604020202020204" pitchFamily="34" charset="0"/>
              </a:rPr>
              <a:t>例：int acount；</a:t>
            </a:r>
          </a:p>
          <a:p>
            <a:pPr lvl="2">
              <a:lnSpc>
                <a:spcPct val="105000"/>
              </a:lnSpc>
              <a:buClr>
                <a:srgbClr val="FF0000"/>
              </a:buClr>
              <a:buFont typeface="Comic Sans MS" panose="030F0702030302020204" pitchFamily="2" charset="0"/>
              <a:buNone/>
            </a:pPr>
            <a:r>
              <a:rPr lang="zh-CN" altLang="en-US" dirty="0">
                <a:latin typeface="Comic Sans MS" panose="030F0702030302020204" pitchFamily="2" charset="0"/>
                <a:ea typeface="微软雅黑" panose="020B0503020204020204" pitchFamily="34" charset="-122"/>
                <a:sym typeface="Arial" panose="020B0604020202020204" pitchFamily="34" charset="0"/>
              </a:rPr>
              <a:t>          main（）</a:t>
            </a:r>
          </a:p>
          <a:p>
            <a:pPr lvl="2">
              <a:lnSpc>
                <a:spcPct val="105000"/>
              </a:lnSpc>
              <a:buClr>
                <a:srgbClr val="FF0000"/>
              </a:buClr>
              <a:buFont typeface="Comic Sans MS" panose="030F0702030302020204" pitchFamily="2" charset="0"/>
              <a:buNone/>
            </a:pPr>
            <a:r>
              <a:rPr lang="zh-CN" altLang="en-US" dirty="0">
                <a:latin typeface="Comic Sans MS" panose="030F0702030302020204" pitchFamily="2" charset="0"/>
                <a:ea typeface="微软雅黑" panose="020B0503020204020204" pitchFamily="34" charset="-122"/>
                <a:sym typeface="Arial" panose="020B0604020202020204" pitchFamily="34" charset="0"/>
              </a:rPr>
              <a:t>           {……}</a:t>
            </a:r>
          </a:p>
          <a:p>
            <a:pPr lvl="3">
              <a:lnSpc>
                <a:spcPct val="105000"/>
              </a:lnSpc>
              <a:buClr>
                <a:srgbClr val="FF0000"/>
              </a:buClr>
              <a:buFont typeface="Comic Sans MS" panose="030F0702030302020204" pitchFamily="2" charset="0"/>
              <a:buChar char="»"/>
            </a:pPr>
            <a:endParaRPr lang="zh-CN" altLang="en-US" sz="2000" dirty="0">
              <a:latin typeface="Comic Sans MS" panose="030F0702030302020204" pitchFamily="2" charset="0"/>
              <a:ea typeface="微软雅黑" panose="020B0503020204020204" pitchFamily="34" charset="-122"/>
              <a:sym typeface="Arial" panose="020B0604020202020204" pitchFamily="34" charset="0"/>
            </a:endParaRPr>
          </a:p>
        </p:txBody>
      </p:sp>
      <p:sp>
        <p:nvSpPr>
          <p:cNvPr id="2" name="标题 1"/>
          <p:cNvSpPr>
            <a:spLocks noGrp="1"/>
          </p:cNvSpPr>
          <p:nvPr>
            <p:ph type="title"/>
          </p:nvPr>
        </p:nvSpPr>
        <p:spPr/>
        <p:txBody>
          <a:bodyPr/>
          <a:lstStyle/>
          <a:p>
            <a:r>
              <a:rPr lang="en-US" altLang="zh-CN" dirty="0">
                <a:effectLst>
                  <a:outerShdw blurRad="38100" dist="38100" dir="2700000" algn="tl">
                    <a:srgbClr val="000000">
                      <a:alpha val="43137"/>
                    </a:srgbClr>
                  </a:outerShdw>
                </a:effectLst>
                <a:sym typeface="+mn-ea"/>
              </a:rPr>
              <a:t>7.7 </a:t>
            </a:r>
            <a:r>
              <a:rPr lang="zh-CN" altLang="en-US" dirty="0">
                <a:effectLst>
                  <a:outerShdw blurRad="38100" dist="38100" dir="2700000" algn="tl">
                    <a:srgbClr val="000000">
                      <a:alpha val="43137"/>
                    </a:srgbClr>
                  </a:outerShdw>
                </a:effectLst>
                <a:sym typeface="+mn-ea"/>
              </a:rPr>
              <a:t>变量存储类型</a:t>
            </a:r>
            <a:endParaRPr lang="zh-CN"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363" name="Rectangle 3"/>
          <p:cNvSpPr>
            <a:spLocks noGrp="1"/>
          </p:cNvSpPr>
          <p:nvPr>
            <p:ph type="body" sz="half"/>
          </p:nvPr>
        </p:nvSpPr>
        <p:spPr>
          <a:xfrm>
            <a:off x="612775" y="260648"/>
            <a:ext cx="7848600" cy="6408712"/>
          </a:xfrm>
        </p:spPr>
        <p:txBody>
          <a:bodyPr vert="horz" wrap="square" anchor="t"/>
          <a:lstStyle>
            <a:lvl1pPr lvl="0">
              <a:defRPr sz="2800"/>
            </a:lvl1pPr>
            <a:lvl2pPr lvl="1">
              <a:defRPr sz="2400"/>
            </a:lvl2pPr>
            <a:lvl3pPr lvl="2">
              <a:defRPr sz="2000"/>
            </a:lvl3pPr>
            <a:lvl4pPr lvl="3">
              <a:defRPr sz="2000"/>
            </a:lvl4pPr>
            <a:lvl5pPr lvl="4">
              <a:defRPr sz="1800"/>
            </a:lvl5pPr>
          </a:lstStyle>
          <a:p>
            <a:pPr marL="342900" lvl="0" indent="-342900">
              <a:lnSpc>
                <a:spcPct val="105000"/>
              </a:lnSpc>
            </a:pPr>
            <a:r>
              <a:rPr lang="zh-CN" altLang="en-US" sz="3200" dirty="0">
                <a:sym typeface="Arial" panose="020B0604020202020204" pitchFamily="34" charset="0"/>
              </a:rPr>
              <a:t>函数分类</a:t>
            </a:r>
          </a:p>
          <a:p>
            <a:pPr marL="742950" lvl="1" indent="-285750">
              <a:lnSpc>
                <a:spcPct val="105000"/>
              </a:lnSpc>
              <a:buSzPct val="95000"/>
            </a:pPr>
            <a:r>
              <a:rPr lang="zh-CN" altLang="en-US" sz="2800" dirty="0">
                <a:sym typeface="Arial" panose="020B0604020202020204" pitchFamily="34" charset="0"/>
              </a:rPr>
              <a:t>用户使用角度</a:t>
            </a:r>
          </a:p>
          <a:p>
            <a:pPr marL="1143000" lvl="2" indent="-228600">
              <a:lnSpc>
                <a:spcPct val="105000"/>
              </a:lnSpc>
              <a:buFont typeface="Comic Sans MS" panose="030F0702030302020204" pitchFamily="2" charset="0"/>
              <a:buChar char="–"/>
            </a:pPr>
            <a:r>
              <a:rPr lang="zh-CN" altLang="en-US" sz="2400" dirty="0">
                <a:sym typeface="Arial" panose="020B0604020202020204" pitchFamily="34" charset="0"/>
              </a:rPr>
              <a:t>scanf（）.....            </a:t>
            </a:r>
            <a:r>
              <a:rPr lang="en-US" altLang="zh-CN" sz="2400" dirty="0">
                <a:sym typeface="Arial" panose="020B0604020202020204" pitchFamily="34" charset="0"/>
              </a:rPr>
              <a:t>//</a:t>
            </a:r>
            <a:r>
              <a:rPr lang="zh-CN" altLang="en-US" sz="2400" dirty="0">
                <a:sym typeface="Arial" panose="020B0604020202020204" pitchFamily="34" charset="0"/>
              </a:rPr>
              <a:t>库函数</a:t>
            </a:r>
          </a:p>
          <a:p>
            <a:pPr marL="1143000" lvl="2" indent="-228600">
              <a:lnSpc>
                <a:spcPct val="105000"/>
              </a:lnSpc>
              <a:buFont typeface="Comic Sans MS" panose="030F0702030302020204" pitchFamily="2" charset="0"/>
              <a:buChar char="–"/>
            </a:pPr>
            <a:r>
              <a:rPr lang="zh-CN" altLang="en-US" sz="2400" dirty="0">
                <a:solidFill>
                  <a:srgbClr val="FF0000"/>
                </a:solidFill>
                <a:latin typeface="Comic Sans MS" panose="030F0702030302020204" pitchFamily="2" charset="0"/>
                <a:ea typeface="微软雅黑" panose="020B0503020204020204" pitchFamily="34" charset="-122"/>
              </a:rPr>
              <a:t>max（x, y）......       </a:t>
            </a:r>
            <a:r>
              <a:rPr lang="en-US" altLang="zh-CN" sz="2400" dirty="0"/>
              <a:t>//</a:t>
            </a:r>
            <a:r>
              <a:rPr lang="zh-CN" altLang="en-US" sz="2400" dirty="0"/>
              <a:t>用户自定义函数</a:t>
            </a:r>
            <a:endParaRPr lang="en-US" altLang="zh-CN" sz="2400" dirty="0"/>
          </a:p>
          <a:p>
            <a:pPr marL="742950" lvl="1" indent="-285750"/>
            <a:r>
              <a:rPr lang="zh-CN" altLang="en-US" sz="2800" dirty="0">
                <a:sym typeface="Arial" panose="020B0604020202020204" pitchFamily="34" charset="0"/>
              </a:rPr>
              <a:t>函数参数形式</a:t>
            </a:r>
          </a:p>
          <a:p>
            <a:pPr marL="1143000" lvl="2" indent="-228600"/>
            <a:r>
              <a:rPr lang="zh-CN" altLang="en-US" sz="2400" dirty="0"/>
              <a:t>g</a:t>
            </a:r>
            <a:r>
              <a:rPr lang="en-US" altLang="zh-CN" sz="2400" dirty="0"/>
              <a:t>e</a:t>
            </a:r>
            <a:r>
              <a:rPr lang="zh-CN" altLang="en-US" sz="2400" dirty="0"/>
              <a:t>tchar(),.....           </a:t>
            </a:r>
            <a:r>
              <a:rPr lang="en-US" altLang="zh-CN" sz="2400" dirty="0"/>
              <a:t>//</a:t>
            </a:r>
            <a:r>
              <a:rPr lang="zh-CN" altLang="en-US" sz="2400" dirty="0"/>
              <a:t>无参数</a:t>
            </a:r>
          </a:p>
          <a:p>
            <a:pPr marL="1143000" lvl="2"/>
            <a:r>
              <a:rPr lang="zh-CN" altLang="en-US" sz="2200" dirty="0"/>
              <a:t>printf(“hello"),.....</a:t>
            </a:r>
            <a:r>
              <a:rPr lang="zh-CN" altLang="en-US" sz="2400" dirty="0"/>
              <a:t>    </a:t>
            </a:r>
            <a:r>
              <a:rPr lang="en-US" altLang="zh-CN" sz="2400" dirty="0"/>
              <a:t>//</a:t>
            </a:r>
            <a:r>
              <a:rPr lang="zh-CN" altLang="en-US" sz="2400" dirty="0"/>
              <a:t>有参数</a:t>
            </a:r>
            <a:endParaRPr lang="en-US" altLang="zh-CN" sz="2400" dirty="0"/>
          </a:p>
          <a:p>
            <a:pPr marL="742950" lvl="1" indent="-285750">
              <a:lnSpc>
                <a:spcPct val="110000"/>
              </a:lnSpc>
            </a:pPr>
            <a:r>
              <a:rPr lang="zh-CN" altLang="en-US" sz="2800" dirty="0">
                <a:sym typeface="Arial" panose="020B0604020202020204" pitchFamily="34" charset="0"/>
              </a:rPr>
              <a:t>函数执行过程</a:t>
            </a:r>
          </a:p>
          <a:p>
            <a:pPr marL="1143000" lvl="2" indent="-228600">
              <a:lnSpc>
                <a:spcPct val="110000"/>
              </a:lnSpc>
            </a:pPr>
            <a:r>
              <a:rPr lang="zh-CN" altLang="en-US" sz="2200" dirty="0"/>
              <a:t>x=max_ab(a,b)</a:t>
            </a:r>
            <a:r>
              <a:rPr lang="en-US" altLang="zh-CN" sz="2200" dirty="0"/>
              <a:t>;</a:t>
            </a:r>
          </a:p>
          <a:p>
            <a:pPr marL="1143000" lvl="2" indent="-228600">
              <a:lnSpc>
                <a:spcPct val="110000"/>
              </a:lnSpc>
            </a:pPr>
            <a:r>
              <a:rPr lang="zh-CN" altLang="en-US" sz="2200" dirty="0"/>
              <a:t>print_max();</a:t>
            </a:r>
            <a:endParaRPr lang="zh-CN" altLang="en-US" sz="2400" dirty="0">
              <a:sym typeface="Arial" panose="020B0604020202020204" pitchFamily="34" charset="0"/>
            </a:endParaRPr>
          </a:p>
          <a:p>
            <a:pPr marL="1143000" lvl="2"/>
            <a:endParaRPr lang="zh-CN" altLang="en-US" sz="2400" dirty="0"/>
          </a:p>
          <a:p>
            <a:pPr marL="1143000" lvl="2" indent="-228600">
              <a:lnSpc>
                <a:spcPct val="105000"/>
              </a:lnSpc>
              <a:buFont typeface="Comic Sans MS" panose="030F0702030302020204" pitchFamily="2" charset="0"/>
              <a:buChar char="–"/>
            </a:pPr>
            <a:endParaRPr lang="zh-CN" altLang="en-US" sz="2400" dirty="0"/>
          </a:p>
          <a:p>
            <a:pPr marL="1600200" lvl="3" indent="-228600">
              <a:lnSpc>
                <a:spcPct val="105000"/>
              </a:lnSpc>
              <a:buFont typeface="Comic Sans MS" panose="030F0702030302020204" pitchFamily="2" charset="0"/>
              <a:buChar char="–"/>
            </a:pPr>
            <a:endParaRPr lang="zh-CN" altLang="en-US" sz="2400" dirty="0">
              <a:solidFill>
                <a:srgbClr val="FF0000"/>
              </a:solidFill>
              <a:latin typeface="Comic Sans MS" panose="030F0702030302020204" pitchFamily="2" charset="0"/>
              <a:ea typeface="微软雅黑" panose="020B0503020204020204" pitchFamily="34" charset="-122"/>
            </a:endParaRPr>
          </a:p>
          <a:p>
            <a:pPr marL="1600200" lvl="3" indent="-228600">
              <a:lnSpc>
                <a:spcPct val="105000"/>
              </a:lnSpc>
              <a:buFont typeface="Comic Sans MS" panose="030F0702030302020204" pitchFamily="2" charset="0"/>
              <a:buChar char="–"/>
            </a:pPr>
            <a:endParaRPr lang="zh-CN" altLang="en-US" sz="2400" dirty="0">
              <a:sym typeface="Arial" panose="020B0604020202020204" pitchFamily="34" charset="0"/>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339" name="文本占位符 14338"/>
          <p:cNvSpPr>
            <a:spLocks noGrp="1"/>
          </p:cNvSpPr>
          <p:nvPr>
            <p:ph type="body" idx="1"/>
          </p:nvPr>
        </p:nvSpPr>
        <p:spPr>
          <a:xfrm>
            <a:off x="396875" y="1486535"/>
            <a:ext cx="3527425" cy="5040313"/>
          </a:xfrm>
        </p:spPr>
        <p:txBody>
          <a:bodyPr vert="horz" wrap="square" anchor="t"/>
          <a:lstStyle/>
          <a:p>
            <a:pPr>
              <a:lnSpc>
                <a:spcPct val="105000"/>
              </a:lnSpc>
              <a:buClr>
                <a:srgbClr val="FF0000"/>
              </a:buClr>
              <a:buFont typeface="Wingdings" panose="05000000000000000000" pitchFamily="2" charset="2"/>
              <a:buChar char="p"/>
            </a:pPr>
            <a:r>
              <a:rPr lang="zh-CN" altLang="en-US" dirty="0">
                <a:latin typeface="Comic Sans MS" panose="030F0702030302020204" pitchFamily="2" charset="0"/>
                <a:ea typeface="微软雅黑" panose="020B0503020204020204" pitchFamily="34" charset="-122"/>
                <a:sym typeface="Arial" panose="020B0604020202020204" pitchFamily="34" charset="0"/>
              </a:rPr>
              <a:t>全局变量</a:t>
            </a:r>
          </a:p>
          <a:p>
            <a:pPr lvl="1">
              <a:lnSpc>
                <a:spcPct val="105000"/>
              </a:lnSpc>
              <a:buClr>
                <a:srgbClr val="FF0000"/>
              </a:buClr>
              <a:buSzPct val="95000"/>
              <a:buFont typeface="Wingdings" panose="05000000000000000000" pitchFamily="2" charset="2"/>
              <a:buChar char="n"/>
            </a:pPr>
            <a:r>
              <a:rPr lang="zh-CN" altLang="en-US" dirty="0">
                <a:latin typeface="Comic Sans MS" panose="030F0702030302020204" pitchFamily="2" charset="0"/>
                <a:ea typeface="微软雅黑" panose="020B0503020204020204" pitchFamily="34" charset="-122"/>
                <a:sym typeface="Arial" panose="020B0604020202020204" pitchFamily="34" charset="0"/>
              </a:rPr>
              <a:t>例21：分析程序</a:t>
            </a:r>
          </a:p>
          <a:p>
            <a:pPr lvl="2">
              <a:lnSpc>
                <a:spcPct val="105000"/>
              </a:lnSpc>
              <a:buClr>
                <a:srgbClr val="FF0000"/>
              </a:buClr>
              <a:buFont typeface="Comic Sans MS" panose="030F0702030302020204" pitchFamily="2" charset="0"/>
              <a:buChar char="–"/>
            </a:pPr>
            <a:endParaRPr lang="zh-CN" altLang="en-US" dirty="0">
              <a:latin typeface="Comic Sans MS" panose="030F0702030302020204" pitchFamily="2" charset="0"/>
              <a:ea typeface="微软雅黑" panose="020B0503020204020204" pitchFamily="34" charset="-122"/>
              <a:sym typeface="Arial" panose="020B0604020202020204" pitchFamily="34" charset="0"/>
            </a:endParaRPr>
          </a:p>
        </p:txBody>
      </p:sp>
      <p:sp>
        <p:nvSpPr>
          <p:cNvPr id="14340" name="文本框 14339"/>
          <p:cNvSpPr txBox="1"/>
          <p:nvPr/>
        </p:nvSpPr>
        <p:spPr>
          <a:xfrm>
            <a:off x="3854450" y="1628775"/>
            <a:ext cx="5146675" cy="3723520"/>
          </a:xfrm>
          <a:prstGeom prst="rect">
            <a:avLst/>
          </a:prstGeom>
          <a:solidFill>
            <a:schemeClr val="bg1">
              <a:alpha val="100000"/>
            </a:schemeClr>
          </a:solidFill>
          <a:ln w="9525" cap="flat" cmpd="sng">
            <a:solidFill>
              <a:schemeClr val="tx1"/>
            </a:solidFill>
            <a:prstDash val="solid"/>
            <a:bevel/>
            <a:headEnd type="none" w="med" len="med"/>
            <a:tailEnd type="none" w="med" len="med"/>
          </a:ln>
          <a:effectLst>
            <a:outerShdw dist="107763" dir="2699999" algn="ctr" rotWithShape="0">
              <a:srgbClr val="000000">
                <a:alpha val="75000"/>
              </a:srgbClr>
            </a:outerShdw>
          </a:effectLst>
        </p:spPr>
        <p:txBody>
          <a:bodyPr vert="horz" wrap="square" anchor="t">
            <a:spAutoFit/>
          </a:bodyPr>
          <a:lstStyle/>
          <a:p>
            <a:pPr eaLnBrk="0" hangingPunct="0">
              <a:lnSpc>
                <a:spcPct val="120000"/>
              </a:lnSpc>
            </a:pPr>
            <a:r>
              <a:rPr lang="zh-CN" altLang="en-US" dirty="0">
                <a:solidFill>
                  <a:srgbClr val="FF0000"/>
                </a:solidFill>
                <a:latin typeface="Comic Sans MS" panose="030F0702030302020204" pitchFamily="2" charset="0"/>
                <a:ea typeface="微软雅黑" panose="020B0503020204020204" pitchFamily="34" charset="-122"/>
              </a:rPr>
              <a:t>int count ；/*count是一个全局变量*/</a:t>
            </a:r>
          </a:p>
          <a:p>
            <a:pPr eaLnBrk="0" hangingPunct="0">
              <a:lnSpc>
                <a:spcPct val="120000"/>
              </a:lnSpc>
            </a:pPr>
            <a:r>
              <a:rPr lang="zh-CN" altLang="en-US" dirty="0">
                <a:latin typeface="Comic Sans MS" panose="030F0702030302020204" pitchFamily="2" charset="0"/>
                <a:ea typeface="微软雅黑" panose="020B0503020204020204" pitchFamily="34" charset="-122"/>
              </a:rPr>
              <a:t> main（）</a:t>
            </a:r>
          </a:p>
          <a:p>
            <a:pPr eaLnBrk="0" hangingPunct="0">
              <a:lnSpc>
                <a:spcPct val="120000"/>
              </a:lnSpc>
            </a:pPr>
            <a:r>
              <a:rPr lang="zh-CN" altLang="en-US" dirty="0">
                <a:latin typeface="Comic Sans MS" panose="030F0702030302020204" pitchFamily="2" charset="0"/>
                <a:ea typeface="微软雅黑" panose="020B0503020204020204" pitchFamily="34" charset="-122"/>
              </a:rPr>
              <a:t>  {  count =100；</a:t>
            </a:r>
            <a:r>
              <a:rPr lang="zh-CN" altLang="en-US" dirty="0">
                <a:solidFill>
                  <a:srgbClr val="FF0000"/>
                </a:solidFill>
                <a:latin typeface="微软雅黑" panose="020B0503020204020204" pitchFamily="34" charset="-122"/>
                <a:ea typeface="微软雅黑" panose="020B0503020204020204" pitchFamily="34" charset="-122"/>
              </a:rPr>
              <a:t>/*count是全局变量*/</a:t>
            </a:r>
          </a:p>
          <a:p>
            <a:pPr eaLnBrk="0" hangingPunct="0">
              <a:lnSpc>
                <a:spcPct val="120000"/>
              </a:lnSpc>
            </a:pPr>
            <a:r>
              <a:rPr lang="zh-CN" altLang="en-US" dirty="0">
                <a:latin typeface="Comic Sans MS" panose="030F0702030302020204" pitchFamily="2" charset="0"/>
                <a:ea typeface="微软雅黑" panose="020B0503020204020204" pitchFamily="34" charset="-122"/>
              </a:rPr>
              <a:t>      func1（）；</a:t>
            </a:r>
          </a:p>
          <a:p>
            <a:pPr eaLnBrk="0" hangingPunct="0">
              <a:lnSpc>
                <a:spcPct val="120000"/>
              </a:lnSpc>
            </a:pPr>
            <a:r>
              <a:rPr lang="zh-CN" altLang="en-US" dirty="0">
                <a:latin typeface="Comic Sans MS" panose="030F0702030302020204" pitchFamily="2" charset="0"/>
                <a:ea typeface="微软雅黑" panose="020B0503020204020204" pitchFamily="34" charset="-122"/>
              </a:rPr>
              <a:t>       }</a:t>
            </a:r>
          </a:p>
          <a:p>
            <a:pPr eaLnBrk="0" hangingPunct="0">
              <a:lnSpc>
                <a:spcPct val="120000"/>
              </a:lnSpc>
            </a:pPr>
            <a:r>
              <a:rPr lang="zh-CN" altLang="en-US" dirty="0">
                <a:latin typeface="Comic Sans MS" panose="030F0702030302020204" pitchFamily="2" charset="0"/>
                <a:ea typeface="微软雅黑" panose="020B0503020204020204" pitchFamily="34" charset="-122"/>
              </a:rPr>
              <a:t> func1（）</a:t>
            </a:r>
          </a:p>
          <a:p>
            <a:pPr eaLnBrk="0" hangingPunct="0">
              <a:lnSpc>
                <a:spcPct val="120000"/>
              </a:lnSpc>
            </a:pPr>
            <a:r>
              <a:rPr lang="zh-CN" altLang="en-US" dirty="0">
                <a:latin typeface="Comic Sans MS" panose="030F0702030302020204" pitchFamily="2" charset="0"/>
                <a:ea typeface="微软雅黑" panose="020B0503020204020204" pitchFamily="34" charset="-122"/>
              </a:rPr>
              <a:t>  { int temp；</a:t>
            </a:r>
          </a:p>
          <a:p>
            <a:pPr eaLnBrk="0" hangingPunct="0">
              <a:lnSpc>
                <a:spcPct val="120000"/>
              </a:lnSpc>
            </a:pPr>
            <a:r>
              <a:rPr lang="zh-CN" altLang="en-US" dirty="0">
                <a:latin typeface="Comic Sans MS" panose="030F0702030302020204" pitchFamily="2" charset="0"/>
                <a:ea typeface="微软雅黑" panose="020B0503020204020204" pitchFamily="34" charset="-122"/>
              </a:rPr>
              <a:t>     temp=count；</a:t>
            </a:r>
          </a:p>
          <a:p>
            <a:pPr eaLnBrk="0" hangingPunct="0">
              <a:lnSpc>
                <a:spcPct val="120000"/>
              </a:lnSpc>
            </a:pPr>
            <a:r>
              <a:rPr lang="zh-CN" altLang="en-US" dirty="0">
                <a:latin typeface="Comic Sans MS" panose="030F0702030302020204" pitchFamily="2" charset="0"/>
                <a:ea typeface="微软雅黑" panose="020B0503020204020204" pitchFamily="34" charset="-122"/>
              </a:rPr>
              <a:t>     printf（“count is %d”，count）；</a:t>
            </a:r>
          </a:p>
          <a:p>
            <a:pPr eaLnBrk="0" hangingPunct="0">
              <a:lnSpc>
                <a:spcPct val="120000"/>
              </a:lnSpc>
            </a:pPr>
            <a:r>
              <a:rPr lang="zh-CN" altLang="en-US" dirty="0">
                <a:latin typeface="Comic Sans MS" panose="030F0702030302020204" pitchFamily="2" charset="0"/>
                <a:ea typeface="微软雅黑" panose="020B0503020204020204" pitchFamily="34" charset="-122"/>
              </a:rPr>
              <a:t>      /*打印100*/         </a:t>
            </a:r>
          </a:p>
          <a:p>
            <a:pPr eaLnBrk="0" hangingPunct="0">
              <a:lnSpc>
                <a:spcPct val="120000"/>
              </a:lnSpc>
            </a:pPr>
            <a:r>
              <a:rPr lang="zh-CN" altLang="en-US" dirty="0">
                <a:latin typeface="Comic Sans MS" panose="030F0702030302020204" pitchFamily="2" charset="0"/>
                <a:ea typeface="微软雅黑" panose="020B0503020204020204" pitchFamily="34" charset="-122"/>
              </a:rPr>
              <a:t>       }</a:t>
            </a:r>
            <a:endParaRPr lang="zh-CN" altLang="en-US" sz="1200" dirty="0">
              <a:latin typeface="Comic Sans MS" panose="030F0702030302020204" pitchFamily="2" charset="0"/>
              <a:ea typeface="微软雅黑" panose="020B0503020204020204" pitchFamily="34" charset="-122"/>
            </a:endParaRPr>
          </a:p>
        </p:txBody>
      </p:sp>
      <p:grpSp>
        <p:nvGrpSpPr>
          <p:cNvPr id="14341" name="组合 14340"/>
          <p:cNvGrpSpPr/>
          <p:nvPr/>
        </p:nvGrpSpPr>
        <p:grpSpPr>
          <a:xfrm>
            <a:off x="7669213" y="1917700"/>
            <a:ext cx="1811337" cy="3527425"/>
            <a:chOff x="0" y="0"/>
            <a:chExt cx="1141" cy="960"/>
          </a:xfrm>
        </p:grpSpPr>
        <p:grpSp>
          <p:nvGrpSpPr>
            <p:cNvPr id="14342" name="组合 14341"/>
            <p:cNvGrpSpPr/>
            <p:nvPr/>
          </p:nvGrpSpPr>
          <p:grpSpPr>
            <a:xfrm>
              <a:off x="288" y="0"/>
              <a:ext cx="336" cy="960"/>
              <a:chOff x="0" y="0"/>
              <a:chExt cx="336" cy="960"/>
            </a:xfrm>
          </p:grpSpPr>
          <p:sp>
            <p:nvSpPr>
              <p:cNvPr id="14343" name="直接连接符 14342"/>
              <p:cNvSpPr/>
              <p:nvPr/>
            </p:nvSpPr>
            <p:spPr>
              <a:xfrm>
                <a:off x="0" y="0"/>
                <a:ext cx="336" cy="0"/>
              </a:xfrm>
              <a:prstGeom prst="line">
                <a:avLst/>
              </a:prstGeom>
              <a:ln w="38100" cap="flat" cmpd="sng">
                <a:solidFill>
                  <a:srgbClr val="FF0000"/>
                </a:solidFill>
                <a:prstDash val="solid"/>
                <a:bevel/>
                <a:headEnd type="none" w="med" len="med"/>
                <a:tailEnd type="none" w="med" len="med"/>
              </a:ln>
            </p:spPr>
            <p:txBody>
              <a:bodyPr/>
              <a:lstStyle/>
              <a:p>
                <a:endParaRPr lang="zh-CN" altLang="en-US"/>
              </a:p>
            </p:txBody>
          </p:sp>
          <p:sp>
            <p:nvSpPr>
              <p:cNvPr id="14344" name="直接连接符 14343"/>
              <p:cNvSpPr/>
              <p:nvPr/>
            </p:nvSpPr>
            <p:spPr>
              <a:xfrm>
                <a:off x="192" y="0"/>
                <a:ext cx="0" cy="960"/>
              </a:xfrm>
              <a:prstGeom prst="line">
                <a:avLst/>
              </a:prstGeom>
              <a:ln w="28575" cap="flat" cmpd="sng">
                <a:solidFill>
                  <a:srgbClr val="FF0000"/>
                </a:solidFill>
                <a:prstDash val="lgDashDot"/>
                <a:bevel/>
                <a:headEnd type="none" w="med" len="med"/>
                <a:tailEnd type="arrow" w="med" len="med"/>
              </a:ln>
            </p:spPr>
            <p:txBody>
              <a:bodyPr/>
              <a:lstStyle/>
              <a:p>
                <a:endParaRPr lang="zh-CN" altLang="en-US"/>
              </a:p>
            </p:txBody>
          </p:sp>
        </p:grpSp>
        <p:sp>
          <p:nvSpPr>
            <p:cNvPr id="14345" name="文本框 14344"/>
            <p:cNvSpPr txBox="1"/>
            <p:nvPr/>
          </p:nvSpPr>
          <p:spPr>
            <a:xfrm>
              <a:off x="0" y="373"/>
              <a:ext cx="1141" cy="176"/>
            </a:xfrm>
            <a:prstGeom prst="rect">
              <a:avLst/>
            </a:prstGeom>
            <a:noFill/>
            <a:ln w="9525">
              <a:noFill/>
            </a:ln>
          </p:spPr>
          <p:txBody>
            <a:bodyPr vert="horz" wrap="none" anchor="t">
              <a:spAutoFit/>
            </a:bodyPr>
            <a:lstStyle/>
            <a:p>
              <a:pPr eaLnBrk="0" hangingPunct="0"/>
              <a:r>
                <a:rPr lang="zh-CN" altLang="en-US" dirty="0">
                  <a:latin typeface="Comic Sans MS" panose="030F0702030302020204" pitchFamily="2" charset="0"/>
                  <a:ea typeface="微软雅黑" panose="020B0503020204020204" pitchFamily="34" charset="-122"/>
                </a:rPr>
                <a:t> </a:t>
              </a:r>
              <a:r>
                <a:rPr lang="zh-CN" altLang="en-US" dirty="0">
                  <a:solidFill>
                    <a:srgbClr val="FF0000"/>
                  </a:solidFill>
                  <a:latin typeface="Comic Sans MS" panose="030F0702030302020204" pitchFamily="2" charset="0"/>
                  <a:ea typeface="微软雅黑" panose="020B0503020204020204" pitchFamily="34" charset="-122"/>
                </a:rPr>
                <a:t>count的</a:t>
              </a:r>
            </a:p>
            <a:p>
              <a:pPr eaLnBrk="0" hangingPunct="0"/>
              <a:r>
                <a:rPr lang="zh-CN" altLang="en-US" dirty="0">
                  <a:solidFill>
                    <a:srgbClr val="FF0000"/>
                  </a:solidFill>
                  <a:latin typeface="Comic Sans MS" panose="030F0702030302020204" pitchFamily="2" charset="0"/>
                  <a:ea typeface="微软雅黑" panose="020B0503020204020204" pitchFamily="34" charset="-122"/>
                </a:rPr>
                <a:t>有效范围</a:t>
              </a:r>
            </a:p>
            <a:p>
              <a:pPr eaLnBrk="0" hangingPunct="0"/>
              <a:r>
                <a:rPr lang="zh-CN" altLang="en-US" dirty="0">
                  <a:solidFill>
                    <a:srgbClr val="FF0000"/>
                  </a:solidFill>
                  <a:latin typeface="Comic Sans MS" panose="030F0702030302020204" pitchFamily="2" charset="0"/>
                  <a:ea typeface="微软雅黑" panose="020B0503020204020204" pitchFamily="34" charset="-122"/>
                </a:rPr>
                <a:t>(作用域)</a:t>
              </a:r>
            </a:p>
          </p:txBody>
        </p:sp>
      </p:grpSp>
      <p:sp>
        <p:nvSpPr>
          <p:cNvPr id="2" name="标题 1"/>
          <p:cNvSpPr>
            <a:spLocks noGrp="1"/>
          </p:cNvSpPr>
          <p:nvPr>
            <p:ph type="title"/>
          </p:nvPr>
        </p:nvSpPr>
        <p:spPr/>
        <p:txBody>
          <a:bodyPr/>
          <a:lstStyle/>
          <a:p>
            <a:r>
              <a:rPr lang="en-US" altLang="zh-CN" dirty="0">
                <a:effectLst>
                  <a:outerShdw blurRad="38100" dist="38100" dir="2700000" algn="tl">
                    <a:srgbClr val="000000">
                      <a:alpha val="43137"/>
                    </a:srgbClr>
                  </a:outerShdw>
                </a:effectLst>
                <a:sym typeface="+mn-ea"/>
              </a:rPr>
              <a:t>7.7 </a:t>
            </a:r>
            <a:r>
              <a:rPr lang="zh-CN" altLang="en-US" dirty="0">
                <a:effectLst>
                  <a:outerShdw blurRad="38100" dist="38100" dir="2700000" algn="tl">
                    <a:srgbClr val="000000">
                      <a:alpha val="43137"/>
                    </a:srgbClr>
                  </a:outerShdw>
                </a:effectLst>
                <a:sym typeface="+mn-ea"/>
              </a:rPr>
              <a:t>变量存储类型</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340"/>
                                        </p:tgtEl>
                                        <p:attrNameLst>
                                          <p:attrName>style.visibility</p:attrName>
                                        </p:attrNameLst>
                                      </p:cBhvr>
                                      <p:to>
                                        <p:strVal val="visible"/>
                                      </p:to>
                                    </p:set>
                                    <p:animEffect transition="in" filter="blinds(horizontal)">
                                      <p:cBhvr>
                                        <p:cTn id="7" dur="500"/>
                                        <p:tgtEl>
                                          <p:spTgt spid="14340"/>
                                        </p:tgtEl>
                                      </p:cBhvr>
                                    </p:animEffect>
                                  </p:childTnLst>
                                </p:cTn>
                              </p:par>
                            </p:childTnLst>
                          </p:cTn>
                        </p:par>
                      </p:childTnLst>
                    </p:cTn>
                  </p:par>
                  <p:par>
                    <p:cTn id="8" fill="hold">
                      <p:stCondLst>
                        <p:cond delay="indefinite"/>
                      </p:stCondLst>
                      <p:childTnLst>
                        <p:par>
                          <p:cTn id="9" fill="hold">
                            <p:stCondLst>
                              <p:cond delay="0"/>
                            </p:stCondLst>
                            <p:childTnLst>
                              <p:par>
                                <p:cTn id="10" presetID="17" presetClass="entr" presetSubtype="1" fill="hold" nodeType="clickEffect">
                                  <p:stCondLst>
                                    <p:cond delay="0"/>
                                  </p:stCondLst>
                                  <p:childTnLst>
                                    <p:set>
                                      <p:cBhvr>
                                        <p:cTn id="11" dur="1" fill="hold">
                                          <p:stCondLst>
                                            <p:cond delay="0"/>
                                          </p:stCondLst>
                                        </p:cTn>
                                        <p:tgtEl>
                                          <p:spTgt spid="14341"/>
                                        </p:tgtEl>
                                        <p:attrNameLst>
                                          <p:attrName>style.visibility</p:attrName>
                                        </p:attrNameLst>
                                      </p:cBhvr>
                                      <p:to>
                                        <p:strVal val="visible"/>
                                      </p:to>
                                    </p:set>
                                    <p:anim calcmode="lin" valueType="num">
                                      <p:cBhvr>
                                        <p:cTn id="12" dur="500" fill="hold"/>
                                        <p:tgtEl>
                                          <p:spTgt spid="14341"/>
                                        </p:tgtEl>
                                        <p:attrNameLst>
                                          <p:attrName>ppt_x</p:attrName>
                                        </p:attrNameLst>
                                      </p:cBhvr>
                                      <p:tavLst>
                                        <p:tav tm="0">
                                          <p:val>
                                            <p:strVal val="#ppt_x"/>
                                          </p:val>
                                        </p:tav>
                                        <p:tav tm="100000">
                                          <p:val>
                                            <p:strVal val="#ppt_x"/>
                                          </p:val>
                                        </p:tav>
                                      </p:tavLst>
                                    </p:anim>
                                    <p:anim calcmode="lin" valueType="num">
                                      <p:cBhvr>
                                        <p:cTn id="13" dur="500" fill="hold"/>
                                        <p:tgtEl>
                                          <p:spTgt spid="14341"/>
                                        </p:tgtEl>
                                        <p:attrNameLst>
                                          <p:attrName>ppt_y</p:attrName>
                                        </p:attrNameLst>
                                      </p:cBhvr>
                                      <p:tavLst>
                                        <p:tav tm="0">
                                          <p:val>
                                            <p:strVal val="#ppt_y-#ppt_h/2"/>
                                          </p:val>
                                        </p:tav>
                                        <p:tav tm="100000">
                                          <p:val>
                                            <p:strVal val="#ppt_y"/>
                                          </p:val>
                                        </p:tav>
                                      </p:tavLst>
                                    </p:anim>
                                    <p:anim calcmode="lin" valueType="num">
                                      <p:cBhvr>
                                        <p:cTn id="14" dur="500" fill="hold"/>
                                        <p:tgtEl>
                                          <p:spTgt spid="14341"/>
                                        </p:tgtEl>
                                        <p:attrNameLst>
                                          <p:attrName>ppt_w</p:attrName>
                                        </p:attrNameLst>
                                      </p:cBhvr>
                                      <p:tavLst>
                                        <p:tav tm="0">
                                          <p:val>
                                            <p:strVal val="#ppt_w"/>
                                          </p:val>
                                        </p:tav>
                                        <p:tav tm="100000">
                                          <p:val>
                                            <p:strVal val="#ppt_w"/>
                                          </p:val>
                                        </p:tav>
                                      </p:tavLst>
                                    </p:anim>
                                    <p:anim calcmode="lin" valueType="num">
                                      <p:cBhvr>
                                        <p:cTn id="15" dur="500" fill="hold"/>
                                        <p:tgtEl>
                                          <p:spTgt spid="14341"/>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0" grpId="0" bldLvl="0" animBg="1"/>
    </p:bldLst>
  </p:timing>
</p:sld>
</file>

<file path=ppt/slides/slide7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363" name="文本占位符 15362"/>
          <p:cNvSpPr>
            <a:spLocks noGrp="1"/>
          </p:cNvSpPr>
          <p:nvPr>
            <p:ph type="body" idx="1"/>
          </p:nvPr>
        </p:nvSpPr>
        <p:spPr>
          <a:xfrm>
            <a:off x="395288" y="1556703"/>
            <a:ext cx="8229600" cy="4751387"/>
          </a:xfrm>
        </p:spPr>
        <p:txBody>
          <a:bodyPr vert="horz" wrap="square" anchor="t"/>
          <a:lstStyle/>
          <a:p>
            <a:pPr>
              <a:lnSpc>
                <a:spcPct val="105000"/>
              </a:lnSpc>
              <a:buClr>
                <a:srgbClr val="FF0000"/>
              </a:buClr>
              <a:buFont typeface="Wingdings" panose="05000000000000000000" pitchFamily="2" charset="2"/>
              <a:buChar char="p"/>
            </a:pPr>
            <a:r>
              <a:rPr lang="zh-CN" altLang="en-US" dirty="0">
                <a:latin typeface="Comic Sans MS" panose="030F0702030302020204" pitchFamily="2" charset="0"/>
                <a:ea typeface="微软雅黑" panose="020B0503020204020204" pitchFamily="34" charset="-122"/>
                <a:sym typeface="Arial" panose="020B0604020202020204" pitchFamily="34" charset="0"/>
              </a:rPr>
              <a:t>全部变量</a:t>
            </a:r>
          </a:p>
          <a:p>
            <a:pPr lvl="1">
              <a:lnSpc>
                <a:spcPct val="105000"/>
              </a:lnSpc>
              <a:buClr>
                <a:srgbClr val="FF0000"/>
              </a:buClr>
              <a:buSzPct val="95000"/>
              <a:buFont typeface="Wingdings" panose="05000000000000000000" pitchFamily="2" charset="2"/>
              <a:buChar char="n"/>
            </a:pPr>
            <a:r>
              <a:rPr lang="zh-CN" altLang="en-US" dirty="0">
                <a:latin typeface="Comic Sans MS" panose="030F0702030302020204" pitchFamily="2" charset="0"/>
                <a:ea typeface="微软雅黑" panose="020B0503020204020204" pitchFamily="34" charset="-122"/>
                <a:sym typeface="Arial" panose="020B0604020202020204" pitchFamily="34" charset="0"/>
              </a:rPr>
              <a:t>全局变量与局部变量同名的处理方法</a:t>
            </a:r>
          </a:p>
          <a:p>
            <a:pPr lvl="2">
              <a:lnSpc>
                <a:spcPct val="105000"/>
              </a:lnSpc>
              <a:buClr>
                <a:srgbClr val="FF0000"/>
              </a:buClr>
              <a:buFont typeface="Comic Sans MS" panose="030F0702030302020204" pitchFamily="2" charset="0"/>
              <a:buChar char="–"/>
            </a:pPr>
            <a:r>
              <a:rPr lang="zh-CN" altLang="en-US" dirty="0">
                <a:latin typeface="Comic Sans MS" panose="030F0702030302020204" pitchFamily="2" charset="0"/>
                <a:ea typeface="微软雅黑" panose="020B0503020204020204" pitchFamily="34" charset="-122"/>
                <a:sym typeface="Arial" panose="020B0604020202020204" pitchFamily="34" charset="0"/>
              </a:rPr>
              <a:t>当全局变量与某个函数内的局部变量同名时，该函数对该名字的所有访问仅仅是对局部变量的访问，对全局变量无任何影响</a:t>
            </a:r>
          </a:p>
          <a:p>
            <a:pPr lvl="1">
              <a:lnSpc>
                <a:spcPct val="105000"/>
              </a:lnSpc>
              <a:buClr>
                <a:srgbClr val="FF0000"/>
              </a:buClr>
              <a:buSzPct val="95000"/>
              <a:buFont typeface="Wingdings" panose="05000000000000000000" pitchFamily="2" charset="2"/>
              <a:buChar char="n"/>
            </a:pPr>
            <a:endParaRPr lang="zh-CN" altLang="en-US" dirty="0">
              <a:latin typeface="Comic Sans MS" panose="030F0702030302020204" pitchFamily="2" charset="0"/>
              <a:ea typeface="微软雅黑" panose="020B0503020204020204" pitchFamily="34" charset="-122"/>
              <a:sym typeface="Arial" panose="020B0604020202020204" pitchFamily="34" charset="0"/>
            </a:endParaRPr>
          </a:p>
        </p:txBody>
      </p:sp>
      <p:grpSp>
        <p:nvGrpSpPr>
          <p:cNvPr id="15364" name="组合 15363"/>
          <p:cNvGrpSpPr/>
          <p:nvPr/>
        </p:nvGrpSpPr>
        <p:grpSpPr>
          <a:xfrm>
            <a:off x="539750" y="1845945"/>
            <a:ext cx="8208010" cy="4388485"/>
            <a:chOff x="0" y="0"/>
            <a:chExt cx="12927" cy="6911"/>
          </a:xfrm>
        </p:grpSpPr>
        <p:grpSp>
          <p:nvGrpSpPr>
            <p:cNvPr id="15365" name="组合 15364"/>
            <p:cNvGrpSpPr/>
            <p:nvPr/>
          </p:nvGrpSpPr>
          <p:grpSpPr>
            <a:xfrm>
              <a:off x="0" y="0"/>
              <a:ext cx="12927" cy="6911"/>
              <a:chOff x="0" y="0"/>
              <a:chExt cx="12927" cy="6911"/>
            </a:xfrm>
          </p:grpSpPr>
          <p:sp>
            <p:nvSpPr>
              <p:cNvPr id="15366" name="文本框 15365"/>
              <p:cNvSpPr txBox="1"/>
              <p:nvPr/>
            </p:nvSpPr>
            <p:spPr>
              <a:xfrm>
                <a:off x="0" y="0"/>
                <a:ext cx="12927" cy="6911"/>
              </a:xfrm>
              <a:prstGeom prst="rect">
                <a:avLst/>
              </a:prstGeom>
              <a:solidFill>
                <a:schemeClr val="bg1">
                  <a:alpha val="100000"/>
                </a:schemeClr>
              </a:solidFill>
              <a:ln w="9525" cap="flat" cmpd="sng">
                <a:solidFill>
                  <a:schemeClr val="tx1"/>
                </a:solidFill>
                <a:prstDash val="solid"/>
                <a:bevel/>
                <a:headEnd type="none" w="med" len="med"/>
                <a:tailEnd type="none" w="med" len="med"/>
              </a:ln>
              <a:effectLst>
                <a:outerShdw dist="107763" dir="2699999" algn="ctr" rotWithShape="0">
                  <a:srgbClr val="000000">
                    <a:alpha val="75000"/>
                  </a:srgbClr>
                </a:outerShdw>
              </a:effectLst>
            </p:spPr>
            <p:txBody>
              <a:bodyPr vert="horz" wrap="square" anchor="t">
                <a:spAutoFit/>
              </a:bodyPr>
              <a:lstStyle/>
              <a:p>
                <a:pPr eaLnBrk="0" hangingPunct="0">
                  <a:lnSpc>
                    <a:spcPct val="120000"/>
                  </a:lnSpc>
                </a:pPr>
                <a:r>
                  <a:rPr lang="zh-CN" altLang="en-US" dirty="0">
                    <a:latin typeface="Comic Sans MS" panose="030F0702030302020204" pitchFamily="2" charset="0"/>
                    <a:ea typeface="微软雅黑" panose="020B0503020204020204" pitchFamily="34" charset="-122"/>
                    <a:sym typeface="Arial" panose="020B0604020202020204" pitchFamily="34" charset="0"/>
                  </a:rPr>
                  <a:t>#include &lt;stdio.h&gt;</a:t>
                </a:r>
              </a:p>
              <a:p>
                <a:pPr eaLnBrk="0" hangingPunct="0">
                  <a:lnSpc>
                    <a:spcPct val="120000"/>
                  </a:lnSpc>
                </a:pPr>
                <a:r>
                  <a:rPr lang="zh-CN" altLang="en-US" dirty="0">
                    <a:latin typeface="Comic Sans MS" panose="030F0702030302020204" pitchFamily="2" charset="0"/>
                    <a:ea typeface="微软雅黑" panose="020B0503020204020204" pitchFamily="34" charset="-122"/>
                    <a:sym typeface="Arial" panose="020B0604020202020204" pitchFamily="34" charset="0"/>
                  </a:rPr>
                  <a:t>int a=3,b=5;          /* a,b为外部变量*/                        a,b作用范围</a:t>
                </a:r>
              </a:p>
              <a:p>
                <a:pPr eaLnBrk="0" hangingPunct="0">
                  <a:lnSpc>
                    <a:spcPct val="120000"/>
                  </a:lnSpc>
                </a:pPr>
                <a:endParaRPr lang="zh-CN" altLang="en-US" dirty="0">
                  <a:latin typeface="Comic Sans MS" panose="030F0702030302020204" pitchFamily="2" charset="0"/>
                  <a:ea typeface="微软雅黑" panose="020B0503020204020204" pitchFamily="34" charset="-122"/>
                  <a:sym typeface="Arial" panose="020B0604020202020204" pitchFamily="34" charset="0"/>
                </a:endParaRPr>
              </a:p>
              <a:p>
                <a:pPr eaLnBrk="0" hangingPunct="0">
                  <a:lnSpc>
                    <a:spcPct val="120000"/>
                  </a:lnSpc>
                </a:pPr>
                <a:r>
                  <a:rPr lang="zh-CN" altLang="en-US" dirty="0">
                    <a:latin typeface="Comic Sans MS" panose="030F0702030302020204" pitchFamily="2" charset="0"/>
                    <a:ea typeface="微软雅黑" panose="020B0503020204020204" pitchFamily="34" charset="-122"/>
                    <a:sym typeface="Arial" panose="020B0604020202020204" pitchFamily="34" charset="0"/>
                  </a:rPr>
                  <a:t>max (int a, int b)          /*a,b为局部变量 */ </a:t>
                </a:r>
              </a:p>
              <a:p>
                <a:pPr eaLnBrk="0" hangingPunct="0">
                  <a:lnSpc>
                    <a:spcPct val="120000"/>
                  </a:lnSpc>
                </a:pPr>
                <a:r>
                  <a:rPr lang="zh-CN" altLang="en-US" dirty="0">
                    <a:latin typeface="Comic Sans MS" panose="030F0702030302020204" pitchFamily="2" charset="0"/>
                    <a:ea typeface="微软雅黑" panose="020B0503020204020204" pitchFamily="34" charset="-122"/>
                    <a:sym typeface="Arial" panose="020B0604020202020204" pitchFamily="34" charset="0"/>
                  </a:rPr>
                  <a:t>{   int max;</a:t>
                </a:r>
              </a:p>
              <a:p>
                <a:pPr eaLnBrk="0" hangingPunct="0">
                  <a:lnSpc>
                    <a:spcPct val="120000"/>
                  </a:lnSpc>
                </a:pPr>
                <a:r>
                  <a:rPr lang="zh-CN" altLang="en-US" dirty="0">
                    <a:latin typeface="Comic Sans MS" panose="030F0702030302020204" pitchFamily="2" charset="0"/>
                    <a:ea typeface="微软雅黑" panose="020B0503020204020204" pitchFamily="34" charset="-122"/>
                    <a:sym typeface="Arial" panose="020B0604020202020204" pitchFamily="34" charset="0"/>
                  </a:rPr>
                  <a:t>    max=a＞b?a∶b;     形参a、b作用范围</a:t>
                </a:r>
              </a:p>
              <a:p>
                <a:pPr eaLnBrk="0" hangingPunct="0">
                  <a:lnSpc>
                    <a:spcPct val="120000"/>
                  </a:lnSpc>
                </a:pPr>
                <a:r>
                  <a:rPr lang="zh-CN" altLang="en-US" dirty="0">
                    <a:latin typeface="Comic Sans MS" panose="030F0702030302020204" pitchFamily="2" charset="0"/>
                    <a:ea typeface="微软雅黑" panose="020B0503020204020204" pitchFamily="34" charset="-122"/>
                    <a:sym typeface="Arial" panose="020B0604020202020204" pitchFamily="34" charset="0"/>
                  </a:rPr>
                  <a:t>     return (max);    </a:t>
                </a:r>
              </a:p>
              <a:p>
                <a:pPr eaLnBrk="0" hangingPunct="0">
                  <a:lnSpc>
                    <a:spcPct val="120000"/>
                  </a:lnSpc>
                </a:pPr>
                <a:r>
                  <a:rPr lang="zh-CN" altLang="en-US" dirty="0">
                    <a:latin typeface="Comic Sans MS" panose="030F0702030302020204" pitchFamily="2" charset="0"/>
                    <a:ea typeface="微软雅黑" panose="020B0503020204020204" pitchFamily="34" charset="-122"/>
                    <a:sym typeface="Arial" panose="020B0604020202020204" pitchFamily="34" charset="0"/>
                  </a:rPr>
                  <a:t> }</a:t>
                </a:r>
              </a:p>
              <a:p>
                <a:pPr eaLnBrk="0" hangingPunct="0">
                  <a:lnSpc>
                    <a:spcPct val="120000"/>
                  </a:lnSpc>
                </a:pPr>
                <a:endParaRPr lang="zh-CN" altLang="en-US" dirty="0">
                  <a:latin typeface="Comic Sans MS" panose="030F0702030302020204" pitchFamily="2" charset="0"/>
                  <a:ea typeface="微软雅黑" panose="020B0503020204020204" pitchFamily="34" charset="-122"/>
                  <a:sym typeface="Arial" panose="020B0604020202020204" pitchFamily="34" charset="0"/>
                </a:endParaRPr>
              </a:p>
              <a:p>
                <a:pPr eaLnBrk="0" hangingPunct="0">
                  <a:lnSpc>
                    <a:spcPct val="120000"/>
                  </a:lnSpc>
                </a:pPr>
                <a:r>
                  <a:rPr lang="zh-CN" altLang="en-US" dirty="0">
                    <a:latin typeface="Comic Sans MS" panose="030F0702030302020204" pitchFamily="2" charset="0"/>
                    <a:ea typeface="微软雅黑" panose="020B0503020204020204" pitchFamily="34" charset="-122"/>
                    <a:sym typeface="Arial" panose="020B0604020202020204" pitchFamily="34" charset="0"/>
                  </a:rPr>
                  <a:t>void main ( )</a:t>
                </a:r>
              </a:p>
              <a:p>
                <a:pPr eaLnBrk="0" hangingPunct="0">
                  <a:lnSpc>
                    <a:spcPct val="120000"/>
                  </a:lnSpc>
                </a:pPr>
                <a:r>
                  <a:rPr lang="zh-CN" altLang="en-US" dirty="0">
                    <a:latin typeface="Comic Sans MS" panose="030F0702030302020204" pitchFamily="2" charset="0"/>
                    <a:ea typeface="微软雅黑" panose="020B0503020204020204" pitchFamily="34" charset="-122"/>
                    <a:sym typeface="Arial" panose="020B0604020202020204" pitchFamily="34" charset="0"/>
                  </a:rPr>
                  <a:t> {  int a=15;        /*a为局部变量 */      局部变量a作用范围</a:t>
                </a:r>
              </a:p>
              <a:p>
                <a:pPr eaLnBrk="0" hangingPunct="0">
                  <a:lnSpc>
                    <a:spcPct val="120000"/>
                  </a:lnSpc>
                </a:pPr>
                <a:r>
                  <a:rPr lang="zh-CN" altLang="en-US" dirty="0">
                    <a:latin typeface="Comic Sans MS" panose="030F0702030302020204" pitchFamily="2" charset="0"/>
                    <a:ea typeface="微软雅黑" panose="020B0503020204020204" pitchFamily="34" charset="-122"/>
                    <a:sym typeface="Arial" panose="020B0604020202020204" pitchFamily="34" charset="0"/>
                  </a:rPr>
                  <a:t>    printf (″%d″, max (a,b));                 全局变量b的作用范围</a:t>
                </a:r>
              </a:p>
              <a:p>
                <a:pPr eaLnBrk="0" hangingPunct="0">
                  <a:lnSpc>
                    <a:spcPct val="120000"/>
                  </a:lnSpc>
                </a:pPr>
                <a:r>
                  <a:rPr lang="zh-CN" altLang="en-US" dirty="0">
                    <a:latin typeface="Comic Sans MS" panose="030F0702030302020204" pitchFamily="2" charset="0"/>
                    <a:ea typeface="微软雅黑" panose="020B0503020204020204" pitchFamily="34" charset="-122"/>
                    <a:sym typeface="Arial" panose="020B0604020202020204" pitchFamily="34" charset="0"/>
                  </a:rPr>
                  <a:t> }   </a:t>
                </a:r>
              </a:p>
            </p:txBody>
          </p:sp>
          <p:sp>
            <p:nvSpPr>
              <p:cNvPr id="15367" name="右大括号 15366"/>
              <p:cNvSpPr/>
              <p:nvPr/>
            </p:nvSpPr>
            <p:spPr>
              <a:xfrm>
                <a:off x="7903" y="598"/>
                <a:ext cx="907" cy="6180"/>
              </a:xfrm>
              <a:prstGeom prst="rightBrace">
                <a:avLst>
                  <a:gd name="adj1" fmla="val 0"/>
                  <a:gd name="adj2" fmla="val 3861"/>
                </a:avLst>
              </a:prstGeom>
              <a:noFill/>
              <a:ln w="28575" cap="flat" cmpd="sng">
                <a:solidFill>
                  <a:srgbClr val="FF0000"/>
                </a:solidFill>
                <a:prstDash val="solid"/>
                <a:bevel/>
                <a:headEnd type="none" w="med" len="med"/>
                <a:tailEnd type="none" w="med" len="med"/>
              </a:ln>
            </p:spPr>
            <p:txBody>
              <a:bodyPr/>
              <a:lstStyle/>
              <a:p>
                <a:endParaRPr lang="zh-CN" altLang="en-US"/>
              </a:p>
            </p:txBody>
          </p:sp>
        </p:grpSp>
        <p:sp>
          <p:nvSpPr>
            <p:cNvPr id="15368" name="右大括号 15367"/>
            <p:cNvSpPr/>
            <p:nvPr/>
          </p:nvSpPr>
          <p:spPr>
            <a:xfrm>
              <a:off x="3313" y="1846"/>
              <a:ext cx="567" cy="2268"/>
            </a:xfrm>
            <a:prstGeom prst="rightBrace">
              <a:avLst>
                <a:gd name="adj1" fmla="val 0"/>
                <a:gd name="adj2" fmla="val 5037"/>
              </a:avLst>
            </a:prstGeom>
            <a:noFill/>
            <a:ln w="28575" cap="flat" cmpd="sng">
              <a:solidFill>
                <a:srgbClr val="FF0000"/>
              </a:solidFill>
              <a:prstDash val="solid"/>
              <a:bevel/>
              <a:headEnd type="none" w="med" len="med"/>
              <a:tailEnd type="none" w="med" len="med"/>
            </a:ln>
          </p:spPr>
          <p:txBody>
            <a:bodyPr/>
            <a:lstStyle/>
            <a:p>
              <a:endParaRPr lang="zh-CN" altLang="en-US"/>
            </a:p>
          </p:txBody>
        </p:sp>
        <p:sp>
          <p:nvSpPr>
            <p:cNvPr id="15369" name="右大括号 15368"/>
            <p:cNvSpPr/>
            <p:nvPr/>
          </p:nvSpPr>
          <p:spPr>
            <a:xfrm>
              <a:off x="5790" y="5484"/>
              <a:ext cx="567" cy="1248"/>
            </a:xfrm>
            <a:prstGeom prst="rightBrace">
              <a:avLst>
                <a:gd name="adj1" fmla="val 0"/>
                <a:gd name="adj2" fmla="val 5037"/>
              </a:avLst>
            </a:prstGeom>
            <a:noFill/>
            <a:ln w="28575" cap="flat" cmpd="sng">
              <a:solidFill>
                <a:srgbClr val="FF0000"/>
              </a:solidFill>
              <a:prstDash val="solid"/>
              <a:bevel/>
              <a:headEnd type="none" w="med" len="med"/>
              <a:tailEnd type="none" w="med" len="med"/>
            </a:ln>
          </p:spPr>
          <p:txBody>
            <a:bodyPr/>
            <a:lstStyle/>
            <a:p>
              <a:endParaRPr lang="zh-CN" altLang="en-US"/>
            </a:p>
          </p:txBody>
        </p:sp>
      </p:grpSp>
      <p:sp>
        <p:nvSpPr>
          <p:cNvPr id="2" name="标题 1"/>
          <p:cNvSpPr>
            <a:spLocks noGrp="1"/>
          </p:cNvSpPr>
          <p:nvPr>
            <p:ph type="title"/>
          </p:nvPr>
        </p:nvSpPr>
        <p:spPr/>
        <p:txBody>
          <a:bodyPr/>
          <a:lstStyle/>
          <a:p>
            <a:r>
              <a:rPr lang="en-US" altLang="zh-CN" dirty="0">
                <a:effectLst>
                  <a:outerShdw blurRad="38100" dist="38100" dir="2700000" algn="tl">
                    <a:srgbClr val="000000">
                      <a:alpha val="43137"/>
                    </a:srgbClr>
                  </a:outerShdw>
                </a:effectLst>
                <a:sym typeface="+mn-ea"/>
              </a:rPr>
              <a:t>7.7 </a:t>
            </a:r>
            <a:r>
              <a:rPr lang="zh-CN" altLang="en-US" dirty="0">
                <a:effectLst>
                  <a:outerShdw blurRad="38100" dist="38100" dir="2700000" algn="tl">
                    <a:srgbClr val="000000">
                      <a:alpha val="43137"/>
                    </a:srgbClr>
                  </a:outerShdw>
                </a:effectLst>
                <a:sym typeface="+mn-ea"/>
              </a:rPr>
              <a:t>变量存储类型</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5364"/>
                                        </p:tgtEl>
                                        <p:attrNameLst>
                                          <p:attrName>style.visibility</p:attrName>
                                        </p:attrNameLst>
                                      </p:cBhvr>
                                      <p:to>
                                        <p:strVal val="visible"/>
                                      </p:to>
                                    </p:set>
                                    <p:animEffect transition="in" filter="blinds(horizontal)">
                                      <p:cBhvr>
                                        <p:cTn id="7" dur="500"/>
                                        <p:tgtEl>
                                          <p:spTgt spid="153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387" name="文本占位符 16386"/>
          <p:cNvSpPr>
            <a:spLocks noGrp="1"/>
          </p:cNvSpPr>
          <p:nvPr>
            <p:ph type="body" idx="1"/>
          </p:nvPr>
        </p:nvSpPr>
        <p:spPr>
          <a:xfrm>
            <a:off x="468313" y="1587183"/>
            <a:ext cx="4465637" cy="4751387"/>
          </a:xfrm>
        </p:spPr>
        <p:txBody>
          <a:bodyPr vert="horz" wrap="square" anchor="t">
            <a:normAutofit/>
          </a:bodyPr>
          <a:lstStyle/>
          <a:p>
            <a:pPr>
              <a:lnSpc>
                <a:spcPct val="105000"/>
              </a:lnSpc>
              <a:buClr>
                <a:srgbClr val="FF0000"/>
              </a:buClr>
              <a:buFont typeface="Wingdings" panose="05000000000000000000" pitchFamily="2" charset="2"/>
              <a:buChar char="p"/>
            </a:pPr>
            <a:r>
              <a:rPr lang="zh-CN" altLang="en-US" dirty="0">
                <a:latin typeface="Comic Sans MS" panose="030F0702030302020204" pitchFamily="2" charset="0"/>
                <a:ea typeface="微软雅黑" panose="020B0503020204020204" pitchFamily="34" charset="-122"/>
                <a:sym typeface="Arial" panose="020B0604020202020204" pitchFamily="34" charset="0"/>
              </a:rPr>
              <a:t>全局变量</a:t>
            </a:r>
          </a:p>
          <a:p>
            <a:pPr lvl="1">
              <a:lnSpc>
                <a:spcPct val="90000"/>
              </a:lnSpc>
            </a:pPr>
            <a:r>
              <a:rPr lang="zh-CN" altLang="en-US" dirty="0">
                <a:latin typeface="Comic Sans MS" panose="030F0702030302020204" pitchFamily="2" charset="0"/>
                <a:ea typeface="微软雅黑" panose="020B0503020204020204" pitchFamily="34" charset="-122"/>
                <a:sym typeface="Arial" panose="020B0604020202020204" pitchFamily="34" charset="0"/>
              </a:rPr>
              <a:t>例2</a:t>
            </a:r>
            <a:r>
              <a:rPr lang="en-US" altLang="zh-CN" dirty="0">
                <a:latin typeface="Comic Sans MS" panose="030F0702030302020204" pitchFamily="2" charset="0"/>
                <a:ea typeface="微软雅黑" panose="020B0503020204020204" pitchFamily="34" charset="-122"/>
                <a:sym typeface="Arial" panose="020B0604020202020204" pitchFamily="34" charset="0"/>
              </a:rPr>
              <a:t>2</a:t>
            </a:r>
            <a:r>
              <a:rPr lang="zh-CN" altLang="en-US" dirty="0">
                <a:latin typeface="Comic Sans MS" panose="030F0702030302020204" pitchFamily="2" charset="0"/>
                <a:ea typeface="微软雅黑" panose="020B0503020204020204" pitchFamily="34" charset="-122"/>
                <a:sym typeface="Arial" panose="020B0604020202020204" pitchFamily="34" charset="0"/>
              </a:rPr>
              <a:t>：分析程序执行结果</a:t>
            </a:r>
          </a:p>
          <a:p>
            <a:pPr lvl="2">
              <a:lnSpc>
                <a:spcPct val="90000"/>
              </a:lnSpc>
            </a:pPr>
            <a:endParaRPr lang="zh-CN" altLang="en-US" dirty="0">
              <a:sym typeface="Arial" panose="020B0604020202020204" pitchFamily="34" charset="0"/>
            </a:endParaRPr>
          </a:p>
        </p:txBody>
      </p:sp>
      <p:sp>
        <p:nvSpPr>
          <p:cNvPr id="16388" name="文本框 16387"/>
          <p:cNvSpPr txBox="1"/>
          <p:nvPr/>
        </p:nvSpPr>
        <p:spPr>
          <a:xfrm>
            <a:off x="4933950" y="1219200"/>
            <a:ext cx="4103688" cy="5189113"/>
          </a:xfrm>
          <a:prstGeom prst="rect">
            <a:avLst/>
          </a:prstGeom>
          <a:solidFill>
            <a:schemeClr val="bg1">
              <a:alpha val="100000"/>
            </a:schemeClr>
          </a:solidFill>
          <a:ln w="9525" cap="flat" cmpd="sng">
            <a:solidFill>
              <a:schemeClr val="tx1"/>
            </a:solidFill>
            <a:prstDash val="solid"/>
            <a:bevel/>
            <a:headEnd type="none" w="med" len="med"/>
            <a:tailEnd type="none" w="med" len="med"/>
          </a:ln>
          <a:effectLst>
            <a:outerShdw dist="107763" dir="2699999" algn="ctr" rotWithShape="0">
              <a:srgbClr val="000000">
                <a:alpha val="75000"/>
              </a:srgbClr>
            </a:outerShdw>
          </a:effectLst>
        </p:spPr>
        <p:txBody>
          <a:bodyPr vert="horz" wrap="square" anchor="t">
            <a:spAutoFit/>
          </a:bodyPr>
          <a:lstStyle/>
          <a:p>
            <a:pPr eaLnBrk="0" hangingPunct="0">
              <a:lnSpc>
                <a:spcPct val="115000"/>
              </a:lnSpc>
            </a:pPr>
            <a:r>
              <a:rPr lang="zh-CN" altLang="en-US" dirty="0">
                <a:latin typeface="Comic Sans MS" panose="030F0702030302020204" pitchFamily="2" charset="0"/>
                <a:ea typeface="微软雅黑" panose="020B0503020204020204" pitchFamily="34" charset="-122"/>
              </a:rPr>
              <a:t>#include &lt;stdio.h&gt;</a:t>
            </a:r>
          </a:p>
          <a:p>
            <a:pPr eaLnBrk="0" hangingPunct="0">
              <a:lnSpc>
                <a:spcPct val="115000"/>
              </a:lnSpc>
            </a:pPr>
            <a:r>
              <a:rPr lang="zh-CN" altLang="en-US" dirty="0">
                <a:latin typeface="Comic Sans MS" panose="030F0702030302020204" pitchFamily="2" charset="0"/>
                <a:ea typeface="微软雅黑" panose="020B0503020204020204" pitchFamily="34" charset="-122"/>
              </a:rPr>
              <a:t> char name[10]=“main” ；</a:t>
            </a:r>
          </a:p>
          <a:p>
            <a:pPr eaLnBrk="0" hangingPunct="0">
              <a:lnSpc>
                <a:spcPct val="115000"/>
              </a:lnSpc>
            </a:pPr>
            <a:r>
              <a:rPr lang="zh-CN" altLang="en-US" dirty="0">
                <a:latin typeface="Comic Sans MS" panose="030F0702030302020204" pitchFamily="2" charset="0"/>
                <a:ea typeface="微软雅黑" panose="020B0503020204020204" pitchFamily="34" charset="-122"/>
              </a:rPr>
              <a:t> main（）</a:t>
            </a:r>
          </a:p>
          <a:p>
            <a:pPr eaLnBrk="0" hangingPunct="0">
              <a:lnSpc>
                <a:spcPct val="115000"/>
              </a:lnSpc>
            </a:pPr>
            <a:r>
              <a:rPr lang="zh-CN" altLang="en-US" dirty="0">
                <a:latin typeface="Comic Sans MS" panose="030F0702030302020204" pitchFamily="2" charset="0"/>
                <a:ea typeface="微软雅黑" panose="020B0503020204020204" pitchFamily="34" charset="-122"/>
              </a:rPr>
              <a:t>  {  printf（“%s\n” ，name）；</a:t>
            </a:r>
          </a:p>
          <a:p>
            <a:pPr eaLnBrk="0" hangingPunct="0">
              <a:lnSpc>
                <a:spcPct val="115000"/>
              </a:lnSpc>
            </a:pPr>
            <a:r>
              <a:rPr lang="zh-CN" altLang="en-US" dirty="0">
                <a:latin typeface="Comic Sans MS" panose="030F0702030302020204" pitchFamily="2" charset="0"/>
                <a:ea typeface="微软雅黑" panose="020B0503020204020204" pitchFamily="34" charset="-122"/>
              </a:rPr>
              <a:t>     fun1（）；</a:t>
            </a:r>
          </a:p>
          <a:p>
            <a:pPr eaLnBrk="0" hangingPunct="0">
              <a:lnSpc>
                <a:spcPct val="115000"/>
              </a:lnSpc>
            </a:pPr>
            <a:r>
              <a:rPr lang="zh-CN" altLang="en-US" dirty="0">
                <a:latin typeface="Comic Sans MS" panose="030F0702030302020204" pitchFamily="2" charset="0"/>
                <a:ea typeface="微软雅黑" panose="020B0503020204020204" pitchFamily="34" charset="-122"/>
              </a:rPr>
              <a:t>     printf（“%s\n” ，name）；</a:t>
            </a:r>
          </a:p>
          <a:p>
            <a:pPr eaLnBrk="0" hangingPunct="0">
              <a:lnSpc>
                <a:spcPct val="115000"/>
              </a:lnSpc>
            </a:pPr>
            <a:r>
              <a:rPr lang="zh-CN" altLang="en-US" dirty="0">
                <a:latin typeface="Comic Sans MS" panose="030F0702030302020204" pitchFamily="2" charset="0"/>
                <a:ea typeface="微软雅黑" panose="020B0503020204020204" pitchFamily="34" charset="-122"/>
              </a:rPr>
              <a:t>     fun2（）；</a:t>
            </a:r>
          </a:p>
          <a:p>
            <a:pPr eaLnBrk="0" hangingPunct="0">
              <a:lnSpc>
                <a:spcPct val="115000"/>
              </a:lnSpc>
            </a:pPr>
            <a:r>
              <a:rPr lang="zh-CN" altLang="en-US" dirty="0">
                <a:latin typeface="Comic Sans MS" panose="030F0702030302020204" pitchFamily="2" charset="0"/>
                <a:ea typeface="微软雅黑" panose="020B0503020204020204" pitchFamily="34" charset="-122"/>
              </a:rPr>
              <a:t>     printf（“%s\n” ，name）；</a:t>
            </a:r>
          </a:p>
          <a:p>
            <a:pPr eaLnBrk="0" hangingPunct="0">
              <a:lnSpc>
                <a:spcPct val="115000"/>
              </a:lnSpc>
            </a:pPr>
            <a:r>
              <a:rPr lang="zh-CN" altLang="en-US" dirty="0">
                <a:latin typeface="Comic Sans MS" panose="030F0702030302020204" pitchFamily="2" charset="0"/>
                <a:ea typeface="微软雅黑" panose="020B0503020204020204" pitchFamily="34" charset="-122"/>
              </a:rPr>
              <a:t>        }</a:t>
            </a:r>
          </a:p>
          <a:p>
            <a:pPr eaLnBrk="0" hangingPunct="0">
              <a:lnSpc>
                <a:spcPct val="115000"/>
              </a:lnSpc>
            </a:pPr>
            <a:r>
              <a:rPr lang="zh-CN" altLang="en-US" dirty="0">
                <a:latin typeface="Comic Sans MS" panose="030F0702030302020204" pitchFamily="2" charset="0"/>
                <a:ea typeface="微软雅黑" panose="020B0503020204020204" pitchFamily="34" charset="-122"/>
              </a:rPr>
              <a:t> fun1（）</a:t>
            </a:r>
          </a:p>
          <a:p>
            <a:pPr eaLnBrk="0" hangingPunct="0">
              <a:lnSpc>
                <a:spcPct val="115000"/>
              </a:lnSpc>
            </a:pPr>
            <a:r>
              <a:rPr lang="zh-CN" altLang="en-US" dirty="0">
                <a:latin typeface="Comic Sans MS" panose="030F0702030302020204" pitchFamily="2" charset="0"/>
                <a:ea typeface="微软雅黑" panose="020B0503020204020204" pitchFamily="34" charset="-122"/>
              </a:rPr>
              <a:t>    {  strcpy（name，“fun1”）；</a:t>
            </a:r>
          </a:p>
          <a:p>
            <a:pPr eaLnBrk="0" hangingPunct="0">
              <a:lnSpc>
                <a:spcPct val="115000"/>
              </a:lnSpc>
            </a:pPr>
            <a:r>
              <a:rPr lang="zh-CN" altLang="en-US" dirty="0">
                <a:latin typeface="Comic Sans MS" panose="030F0702030302020204" pitchFamily="2" charset="0"/>
                <a:ea typeface="微软雅黑" panose="020B0503020204020204" pitchFamily="34" charset="-122"/>
              </a:rPr>
              <a:t>          }</a:t>
            </a:r>
          </a:p>
          <a:p>
            <a:pPr eaLnBrk="0" hangingPunct="0">
              <a:lnSpc>
                <a:spcPct val="115000"/>
              </a:lnSpc>
            </a:pPr>
            <a:r>
              <a:rPr lang="zh-CN" altLang="en-US" dirty="0">
                <a:latin typeface="Comic Sans MS" panose="030F0702030302020204" pitchFamily="2" charset="0"/>
                <a:ea typeface="微软雅黑" panose="020B0503020204020204" pitchFamily="34" charset="-122"/>
              </a:rPr>
              <a:t> fun2（）</a:t>
            </a:r>
          </a:p>
          <a:p>
            <a:pPr eaLnBrk="0" hangingPunct="0">
              <a:lnSpc>
                <a:spcPct val="115000"/>
              </a:lnSpc>
            </a:pPr>
            <a:r>
              <a:rPr lang="zh-CN" altLang="en-US" dirty="0">
                <a:latin typeface="Comic Sans MS" panose="030F0702030302020204" pitchFamily="2" charset="0"/>
                <a:ea typeface="微软雅黑" panose="020B0503020204020204" pitchFamily="34" charset="-122"/>
              </a:rPr>
              <a:t>   {   char name[10];</a:t>
            </a:r>
          </a:p>
          <a:p>
            <a:pPr eaLnBrk="0" hangingPunct="0">
              <a:lnSpc>
                <a:spcPct val="115000"/>
              </a:lnSpc>
            </a:pPr>
            <a:r>
              <a:rPr lang="zh-CN" altLang="en-US" dirty="0">
                <a:latin typeface="Comic Sans MS" panose="030F0702030302020204" pitchFamily="2" charset="0"/>
                <a:ea typeface="微软雅黑" panose="020B0503020204020204" pitchFamily="34" charset="-122"/>
              </a:rPr>
              <a:t>       strcpy（name，“fun2”）； </a:t>
            </a:r>
          </a:p>
          <a:p>
            <a:pPr eaLnBrk="0" hangingPunct="0">
              <a:lnSpc>
                <a:spcPct val="115000"/>
              </a:lnSpc>
            </a:pPr>
            <a:r>
              <a:rPr lang="zh-CN" altLang="en-US" dirty="0">
                <a:latin typeface="Comic Sans MS" panose="030F0702030302020204" pitchFamily="2" charset="0"/>
                <a:ea typeface="微软雅黑" panose="020B0503020204020204" pitchFamily="34" charset="-122"/>
              </a:rPr>
              <a:t>         }      </a:t>
            </a:r>
            <a:endParaRPr lang="zh-CN" altLang="en-US" sz="1000" dirty="0">
              <a:latin typeface="Comic Sans MS" panose="030F0702030302020204" pitchFamily="2" charset="0"/>
              <a:ea typeface="微软雅黑" panose="020B0503020204020204" pitchFamily="34" charset="-122"/>
            </a:endParaRPr>
          </a:p>
        </p:txBody>
      </p:sp>
      <p:sp>
        <p:nvSpPr>
          <p:cNvPr id="2" name="标题 1"/>
          <p:cNvSpPr>
            <a:spLocks noGrp="1"/>
          </p:cNvSpPr>
          <p:nvPr>
            <p:ph type="title"/>
          </p:nvPr>
        </p:nvSpPr>
        <p:spPr/>
        <p:txBody>
          <a:bodyPr/>
          <a:lstStyle/>
          <a:p>
            <a:r>
              <a:rPr lang="en-US" altLang="zh-CN" dirty="0">
                <a:effectLst>
                  <a:outerShdw blurRad="38100" dist="38100" dir="2700000" algn="tl">
                    <a:srgbClr val="000000">
                      <a:alpha val="43137"/>
                    </a:srgbClr>
                  </a:outerShdw>
                </a:effectLst>
                <a:sym typeface="+mn-ea"/>
              </a:rPr>
              <a:t>7.7 </a:t>
            </a:r>
            <a:r>
              <a:rPr lang="zh-CN" altLang="en-US" dirty="0">
                <a:effectLst>
                  <a:outerShdw blurRad="38100" dist="38100" dir="2700000" algn="tl">
                    <a:srgbClr val="000000">
                      <a:alpha val="43137"/>
                    </a:srgbClr>
                  </a:outerShdw>
                </a:effectLst>
                <a:sym typeface="+mn-ea"/>
              </a:rPr>
              <a:t>变量存储类型</a:t>
            </a:r>
            <a:endParaRPr lang="zh-CN" alt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411" name="文本占位符 17410"/>
          <p:cNvSpPr>
            <a:spLocks noGrp="1"/>
          </p:cNvSpPr>
          <p:nvPr>
            <p:ph type="body" idx="1"/>
          </p:nvPr>
        </p:nvSpPr>
        <p:spPr>
          <a:xfrm>
            <a:off x="395605" y="1557020"/>
            <a:ext cx="4340860" cy="4751070"/>
          </a:xfrm>
        </p:spPr>
        <p:txBody>
          <a:bodyPr vert="horz" wrap="square" anchor="t"/>
          <a:lstStyle/>
          <a:p>
            <a:pPr>
              <a:lnSpc>
                <a:spcPct val="105000"/>
              </a:lnSpc>
              <a:buClr>
                <a:srgbClr val="FF0000"/>
              </a:buClr>
              <a:buFont typeface="Wingdings" panose="05000000000000000000" pitchFamily="2" charset="2"/>
              <a:buChar char="p"/>
            </a:pPr>
            <a:r>
              <a:rPr lang="zh-CN" altLang="en-US" dirty="0">
                <a:latin typeface="Comic Sans MS" panose="030F0702030302020204" pitchFamily="2" charset="0"/>
                <a:ea typeface="微软雅黑" panose="020B0503020204020204" pitchFamily="34" charset="-122"/>
                <a:sym typeface="Arial" panose="020B0604020202020204" pitchFamily="34" charset="0"/>
              </a:rPr>
              <a:t>全局变量</a:t>
            </a:r>
          </a:p>
          <a:p>
            <a:pPr lvl="1">
              <a:lnSpc>
                <a:spcPct val="105000"/>
              </a:lnSpc>
              <a:buClr>
                <a:srgbClr val="FF0000"/>
              </a:buClr>
              <a:buSzPct val="95000"/>
              <a:buFont typeface="Wingdings" panose="05000000000000000000" pitchFamily="2" charset="2"/>
              <a:buChar char="n"/>
            </a:pPr>
            <a:r>
              <a:rPr lang="zh-CN" altLang="en-US" dirty="0">
                <a:latin typeface="Comic Sans MS" panose="030F0702030302020204" pitchFamily="2" charset="0"/>
                <a:ea typeface="微软雅黑" panose="020B0503020204020204" pitchFamily="34" charset="-122"/>
                <a:sym typeface="Arial" panose="020B0604020202020204" pitchFamily="34" charset="0"/>
              </a:rPr>
              <a:t>数据传递</a:t>
            </a:r>
          </a:p>
          <a:p>
            <a:pPr lvl="2">
              <a:lnSpc>
                <a:spcPct val="105000"/>
              </a:lnSpc>
              <a:buClr>
                <a:srgbClr val="FF0000"/>
              </a:buClr>
              <a:buFont typeface="Comic Sans MS" panose="030F0702030302020204" pitchFamily="2" charset="0"/>
              <a:buChar char="–"/>
            </a:pPr>
            <a:r>
              <a:rPr lang="zh-CN" altLang="en-US" dirty="0">
                <a:latin typeface="Comic Sans MS" panose="030F0702030302020204" pitchFamily="2" charset="0"/>
                <a:ea typeface="微软雅黑" panose="020B0503020204020204" pitchFamily="34" charset="-122"/>
                <a:sym typeface="Arial" panose="020B0604020202020204" pitchFamily="34" charset="0"/>
              </a:rPr>
              <a:t>例2</a:t>
            </a:r>
            <a:r>
              <a:rPr lang="en-US" altLang="zh-CN" dirty="0">
                <a:latin typeface="Comic Sans MS" panose="030F0702030302020204" pitchFamily="2" charset="0"/>
                <a:ea typeface="微软雅黑" panose="020B0503020204020204" pitchFamily="34" charset="-122"/>
                <a:sym typeface="Arial" panose="020B0604020202020204" pitchFamily="34" charset="0"/>
              </a:rPr>
              <a:t>3</a:t>
            </a:r>
            <a:r>
              <a:rPr lang="zh-CN" altLang="en-US" dirty="0">
                <a:latin typeface="Comic Sans MS" panose="030F0702030302020204" pitchFamily="2" charset="0"/>
                <a:ea typeface="微软雅黑" panose="020B0503020204020204" pitchFamily="34" charset="-122"/>
                <a:sym typeface="Arial" panose="020B0604020202020204" pitchFamily="34" charset="0"/>
              </a:rPr>
              <a:t>：利用全局变量计算两个数之积</a:t>
            </a:r>
          </a:p>
          <a:p>
            <a:pPr lvl="3">
              <a:lnSpc>
                <a:spcPct val="105000"/>
              </a:lnSpc>
              <a:buClr>
                <a:srgbClr val="FF0000"/>
              </a:buClr>
              <a:buFont typeface="Comic Sans MS" panose="030F0702030302020204" pitchFamily="2" charset="0"/>
              <a:buChar char="»"/>
            </a:pPr>
            <a:r>
              <a:rPr lang="zh-CN" altLang="en-US" sz="2000" dirty="0">
                <a:latin typeface="Comic Sans MS" panose="030F0702030302020204" pitchFamily="2" charset="0"/>
                <a:ea typeface="微软雅黑" panose="020B0503020204020204" pitchFamily="34" charset="-122"/>
                <a:sym typeface="Arial" panose="020B0604020202020204" pitchFamily="34" charset="0"/>
              </a:rPr>
              <a:t>分析</a:t>
            </a:r>
          </a:p>
        </p:txBody>
      </p:sp>
      <p:sp>
        <p:nvSpPr>
          <p:cNvPr id="18436" name="文本框 18435"/>
          <p:cNvSpPr txBox="1"/>
          <p:nvPr/>
        </p:nvSpPr>
        <p:spPr>
          <a:xfrm>
            <a:off x="4499992" y="1628775"/>
            <a:ext cx="4499546" cy="3914918"/>
          </a:xfrm>
          <a:prstGeom prst="rect">
            <a:avLst/>
          </a:prstGeom>
          <a:solidFill>
            <a:schemeClr val="bg1">
              <a:alpha val="100000"/>
            </a:schemeClr>
          </a:solidFill>
          <a:ln w="9525" cap="flat" cmpd="sng">
            <a:solidFill>
              <a:schemeClr val="tx1"/>
            </a:solidFill>
            <a:prstDash val="solid"/>
            <a:bevel/>
            <a:headEnd type="none" w="med" len="med"/>
            <a:tailEnd type="none" w="med" len="med"/>
          </a:ln>
          <a:effectLst>
            <a:outerShdw dist="107763" dir="2699999" algn="ctr" rotWithShape="0">
              <a:srgbClr val="000000">
                <a:alpha val="75000"/>
              </a:srgbClr>
            </a:outerShdw>
          </a:effectLst>
        </p:spPr>
        <p:txBody>
          <a:bodyPr vert="horz" wrap="square" anchor="t">
            <a:spAutoFit/>
          </a:bodyPr>
          <a:lstStyle/>
          <a:p>
            <a:pPr eaLnBrk="0" hangingPunct="0">
              <a:lnSpc>
                <a:spcPct val="115000"/>
              </a:lnSpc>
            </a:pPr>
            <a:r>
              <a:rPr lang="en-US" altLang="zh-CN" dirty="0">
                <a:solidFill>
                  <a:srgbClr val="FF0000"/>
                </a:solidFill>
                <a:latin typeface="Comic Sans MS" panose="030F0702030302020204" pitchFamily="2" charset="0"/>
                <a:ea typeface="微软雅黑" panose="020B0503020204020204" pitchFamily="34" charset="-122"/>
              </a:rPr>
              <a:t>float  s</a:t>
            </a:r>
            <a:r>
              <a:rPr lang="zh-CN" altLang="en-US" dirty="0">
                <a:solidFill>
                  <a:srgbClr val="FF0000"/>
                </a:solidFill>
                <a:latin typeface="Comic Sans MS" panose="030F0702030302020204" pitchFamily="2" charset="0"/>
                <a:ea typeface="微软雅黑" panose="020B0503020204020204" pitchFamily="34" charset="-122"/>
              </a:rPr>
              <a:t>；</a:t>
            </a:r>
            <a:r>
              <a:rPr lang="en-US" altLang="zh-CN" dirty="0">
                <a:latin typeface="Comic Sans MS" panose="030F0702030302020204" pitchFamily="2" charset="0"/>
                <a:ea typeface="微软雅黑" panose="020B0503020204020204" pitchFamily="34" charset="-122"/>
              </a:rPr>
              <a:t>/*s</a:t>
            </a:r>
            <a:r>
              <a:rPr lang="zh-CN" altLang="en-US" dirty="0">
                <a:latin typeface="Comic Sans MS" panose="030F0702030302020204" pitchFamily="2" charset="0"/>
                <a:ea typeface="微软雅黑" panose="020B0503020204020204" pitchFamily="34" charset="-122"/>
              </a:rPr>
              <a:t>被定义为全局变量</a:t>
            </a:r>
            <a:r>
              <a:rPr lang="en-US" altLang="zh-CN" dirty="0">
                <a:latin typeface="Comic Sans MS" panose="030F0702030302020204" pitchFamily="2" charset="0"/>
                <a:ea typeface="微软雅黑" panose="020B0503020204020204" pitchFamily="34" charset="-122"/>
              </a:rPr>
              <a:t>*/</a:t>
            </a:r>
          </a:p>
          <a:p>
            <a:pPr eaLnBrk="0" hangingPunct="0">
              <a:lnSpc>
                <a:spcPct val="115000"/>
              </a:lnSpc>
            </a:pPr>
            <a:r>
              <a:rPr lang="en-US" altLang="zh-CN" dirty="0">
                <a:latin typeface="Comic Sans MS" panose="030F0702030302020204" pitchFamily="2" charset="0"/>
                <a:ea typeface="微软雅黑" panose="020B0503020204020204" pitchFamily="34" charset="-122"/>
              </a:rPr>
              <a:t>void area</a:t>
            </a:r>
            <a:r>
              <a:rPr lang="zh-CN" altLang="en-US" dirty="0">
                <a:latin typeface="Comic Sans MS" panose="030F0702030302020204" pitchFamily="2" charset="0"/>
                <a:ea typeface="微软雅黑" panose="020B0503020204020204" pitchFamily="34" charset="-122"/>
              </a:rPr>
              <a:t>（</a:t>
            </a:r>
            <a:r>
              <a:rPr lang="en-US" altLang="zh-CN" dirty="0">
                <a:latin typeface="Comic Sans MS" panose="030F0702030302020204" pitchFamily="2" charset="0"/>
                <a:ea typeface="微软雅黑" panose="020B0503020204020204" pitchFamily="34" charset="-122"/>
              </a:rPr>
              <a:t>float x, float y</a:t>
            </a:r>
            <a:r>
              <a:rPr lang="zh-CN" altLang="en-US" dirty="0">
                <a:latin typeface="Comic Sans MS" panose="030F0702030302020204" pitchFamily="2" charset="0"/>
                <a:ea typeface="微软雅黑" panose="020B0503020204020204" pitchFamily="34" charset="-122"/>
              </a:rPr>
              <a:t>）</a:t>
            </a:r>
          </a:p>
          <a:p>
            <a:pPr eaLnBrk="0" hangingPunct="0">
              <a:lnSpc>
                <a:spcPct val="115000"/>
              </a:lnSpc>
            </a:pPr>
            <a:r>
              <a:rPr lang="zh-CN" altLang="en-US" dirty="0">
                <a:latin typeface="Comic Sans MS" panose="030F0702030302020204" pitchFamily="2" charset="0"/>
                <a:ea typeface="微软雅黑" panose="020B0503020204020204" pitchFamily="34" charset="-122"/>
              </a:rPr>
              <a:t>   </a:t>
            </a:r>
            <a:r>
              <a:rPr lang="en-US" altLang="zh-CN" dirty="0">
                <a:latin typeface="Comic Sans MS" panose="030F0702030302020204" pitchFamily="2" charset="0"/>
                <a:ea typeface="微软雅黑" panose="020B0503020204020204" pitchFamily="34" charset="-122"/>
              </a:rPr>
              <a:t>{</a:t>
            </a:r>
          </a:p>
          <a:p>
            <a:pPr eaLnBrk="0" hangingPunct="0">
              <a:lnSpc>
                <a:spcPct val="115000"/>
              </a:lnSpc>
            </a:pPr>
            <a:r>
              <a:rPr lang="en-US" altLang="zh-CN" dirty="0">
                <a:latin typeface="Comic Sans MS" panose="030F0702030302020204" pitchFamily="2" charset="0"/>
                <a:ea typeface="微软雅黑" panose="020B0503020204020204" pitchFamily="34" charset="-122"/>
              </a:rPr>
              <a:t>       </a:t>
            </a:r>
            <a:r>
              <a:rPr lang="en-US" altLang="zh-CN" dirty="0">
                <a:solidFill>
                  <a:srgbClr val="FF0000"/>
                </a:solidFill>
                <a:latin typeface="Comic Sans MS" panose="030F0702030302020204" pitchFamily="2" charset="0"/>
                <a:ea typeface="微软雅黑" panose="020B0503020204020204" pitchFamily="34" charset="-122"/>
              </a:rPr>
              <a:t> s</a:t>
            </a:r>
            <a:r>
              <a:rPr lang="en-US" altLang="zh-CN" dirty="0">
                <a:latin typeface="Comic Sans MS" panose="030F0702030302020204" pitchFamily="2" charset="0"/>
                <a:ea typeface="微软雅黑" panose="020B0503020204020204" pitchFamily="34" charset="-122"/>
              </a:rPr>
              <a:t>=x*y</a:t>
            </a:r>
            <a:r>
              <a:rPr lang="zh-CN" altLang="en-US" dirty="0">
                <a:latin typeface="Comic Sans MS" panose="030F0702030302020204" pitchFamily="2" charset="0"/>
                <a:ea typeface="微软雅黑" panose="020B0503020204020204" pitchFamily="34" charset="-122"/>
              </a:rPr>
              <a:t>；</a:t>
            </a:r>
          </a:p>
          <a:p>
            <a:pPr eaLnBrk="0" hangingPunct="0">
              <a:lnSpc>
                <a:spcPct val="115000"/>
              </a:lnSpc>
            </a:pPr>
            <a:r>
              <a:rPr lang="zh-CN" altLang="en-US" dirty="0">
                <a:latin typeface="Comic Sans MS" panose="030F0702030302020204" pitchFamily="2" charset="0"/>
                <a:ea typeface="微软雅黑" panose="020B0503020204020204" pitchFamily="34" charset="-122"/>
              </a:rPr>
              <a:t>      </a:t>
            </a:r>
            <a:r>
              <a:rPr lang="en-US" altLang="zh-CN" dirty="0">
                <a:latin typeface="Comic Sans MS" panose="030F0702030302020204" pitchFamily="2" charset="0"/>
                <a:ea typeface="微软雅黑" panose="020B0503020204020204" pitchFamily="34" charset="-122"/>
              </a:rPr>
              <a:t>}</a:t>
            </a:r>
          </a:p>
          <a:p>
            <a:pPr eaLnBrk="0" hangingPunct="0">
              <a:lnSpc>
                <a:spcPct val="115000"/>
              </a:lnSpc>
            </a:pPr>
            <a:r>
              <a:rPr lang="en-US" altLang="zh-CN" dirty="0">
                <a:latin typeface="Comic Sans MS" panose="030F0702030302020204" pitchFamily="2" charset="0"/>
                <a:ea typeface="微软雅黑" panose="020B0503020204020204" pitchFamily="34" charset="-122"/>
              </a:rPr>
              <a:t> main</a:t>
            </a:r>
            <a:r>
              <a:rPr lang="zh-CN" altLang="en-US" dirty="0">
                <a:latin typeface="Comic Sans MS" panose="030F0702030302020204" pitchFamily="2" charset="0"/>
                <a:ea typeface="微软雅黑" panose="020B0503020204020204" pitchFamily="34" charset="-122"/>
              </a:rPr>
              <a:t>（）</a:t>
            </a:r>
          </a:p>
          <a:p>
            <a:pPr eaLnBrk="0" hangingPunct="0">
              <a:lnSpc>
                <a:spcPct val="115000"/>
              </a:lnSpc>
            </a:pPr>
            <a:r>
              <a:rPr lang="zh-CN" altLang="en-US" dirty="0">
                <a:latin typeface="Comic Sans MS" panose="030F0702030302020204" pitchFamily="2" charset="0"/>
                <a:ea typeface="微软雅黑" panose="020B0503020204020204" pitchFamily="34" charset="-122"/>
              </a:rPr>
              <a:t>  </a:t>
            </a:r>
            <a:r>
              <a:rPr lang="en-US" altLang="zh-CN" dirty="0">
                <a:latin typeface="Comic Sans MS" panose="030F0702030302020204" pitchFamily="2" charset="0"/>
                <a:ea typeface="微软雅黑" panose="020B0503020204020204" pitchFamily="34" charset="-122"/>
              </a:rPr>
              <a:t>{</a:t>
            </a:r>
          </a:p>
          <a:p>
            <a:pPr eaLnBrk="0" hangingPunct="0">
              <a:lnSpc>
                <a:spcPct val="115000"/>
              </a:lnSpc>
            </a:pPr>
            <a:r>
              <a:rPr lang="en-US" altLang="zh-CN" dirty="0">
                <a:latin typeface="Comic Sans MS" panose="030F0702030302020204" pitchFamily="2" charset="0"/>
                <a:ea typeface="微软雅黑" panose="020B0503020204020204" pitchFamily="34" charset="-122"/>
              </a:rPr>
              <a:t>      float  </a:t>
            </a:r>
            <a:r>
              <a:rPr lang="en-US" altLang="zh-CN" dirty="0" err="1">
                <a:latin typeface="Comic Sans MS" panose="030F0702030302020204" pitchFamily="2" charset="0"/>
                <a:ea typeface="微软雅黑" panose="020B0503020204020204" pitchFamily="34" charset="-122"/>
              </a:rPr>
              <a:t>a,b</a:t>
            </a:r>
            <a:r>
              <a:rPr lang="en-US" altLang="zh-CN" dirty="0">
                <a:latin typeface="Comic Sans MS" panose="030F0702030302020204" pitchFamily="2" charset="0"/>
                <a:ea typeface="微软雅黑" panose="020B0503020204020204" pitchFamily="34" charset="-122"/>
              </a:rPr>
              <a:t>;</a:t>
            </a:r>
          </a:p>
          <a:p>
            <a:pPr eaLnBrk="0" hangingPunct="0">
              <a:lnSpc>
                <a:spcPct val="115000"/>
              </a:lnSpc>
            </a:pPr>
            <a:r>
              <a:rPr lang="en-US" altLang="zh-CN" dirty="0">
                <a:latin typeface="Comic Sans MS" panose="030F0702030302020204" pitchFamily="2" charset="0"/>
                <a:ea typeface="微软雅黑" panose="020B0503020204020204" pitchFamily="34" charset="-122"/>
              </a:rPr>
              <a:t>       </a:t>
            </a:r>
            <a:r>
              <a:rPr lang="en-US" altLang="zh-CN" dirty="0" err="1">
                <a:latin typeface="Comic Sans MS" panose="030F0702030302020204" pitchFamily="2" charset="0"/>
                <a:ea typeface="微软雅黑" panose="020B0503020204020204" pitchFamily="34" charset="-122"/>
              </a:rPr>
              <a:t>scanf</a:t>
            </a:r>
            <a:r>
              <a:rPr lang="zh-CN" altLang="en-US" dirty="0">
                <a:latin typeface="Comic Sans MS" panose="030F0702030302020204" pitchFamily="2" charset="0"/>
                <a:ea typeface="微软雅黑" panose="020B0503020204020204" pitchFamily="34" charset="-122"/>
              </a:rPr>
              <a:t>（“</a:t>
            </a:r>
            <a:r>
              <a:rPr lang="en-US" altLang="zh-CN" dirty="0">
                <a:latin typeface="Comic Sans MS" panose="030F0702030302020204" pitchFamily="2" charset="0"/>
                <a:ea typeface="微软雅黑" panose="020B0503020204020204" pitchFamily="34" charset="-122"/>
              </a:rPr>
              <a:t>%</a:t>
            </a:r>
            <a:r>
              <a:rPr lang="en-US" altLang="zh-CN" dirty="0" err="1">
                <a:latin typeface="Comic Sans MS" panose="030F0702030302020204" pitchFamily="2" charset="0"/>
                <a:ea typeface="微软雅黑" panose="020B0503020204020204" pitchFamily="34" charset="-122"/>
              </a:rPr>
              <a:t>f%f</a:t>
            </a:r>
            <a:r>
              <a:rPr lang="en-US" altLang="zh-CN" dirty="0">
                <a:latin typeface="Comic Sans MS" panose="030F0702030302020204" pitchFamily="2" charset="0"/>
                <a:ea typeface="微软雅黑" panose="020B0503020204020204" pitchFamily="34" charset="-122"/>
              </a:rPr>
              <a:t>” </a:t>
            </a:r>
            <a:r>
              <a:rPr lang="zh-CN" altLang="en-US" dirty="0">
                <a:latin typeface="Comic Sans MS" panose="030F0702030302020204" pitchFamily="2" charset="0"/>
                <a:ea typeface="微软雅黑" panose="020B0503020204020204" pitchFamily="34" charset="-122"/>
              </a:rPr>
              <a:t>，</a:t>
            </a:r>
            <a:r>
              <a:rPr lang="en-US" altLang="zh-CN" dirty="0">
                <a:latin typeface="Comic Sans MS" panose="030F0702030302020204" pitchFamily="2" charset="0"/>
                <a:ea typeface="微软雅黑" panose="020B0503020204020204" pitchFamily="34" charset="-122"/>
              </a:rPr>
              <a:t>&amp;</a:t>
            </a:r>
            <a:r>
              <a:rPr lang="en-US" altLang="zh-CN" dirty="0" err="1">
                <a:latin typeface="Comic Sans MS" panose="030F0702030302020204" pitchFamily="2" charset="0"/>
                <a:ea typeface="微软雅黑" panose="020B0503020204020204" pitchFamily="34" charset="-122"/>
              </a:rPr>
              <a:t>a,&amp;b</a:t>
            </a:r>
            <a:r>
              <a:rPr lang="zh-CN" altLang="en-US" dirty="0">
                <a:latin typeface="Comic Sans MS" panose="030F0702030302020204" pitchFamily="2" charset="0"/>
                <a:ea typeface="微软雅黑" panose="020B0503020204020204" pitchFamily="34" charset="-122"/>
              </a:rPr>
              <a:t>）；</a:t>
            </a:r>
          </a:p>
          <a:p>
            <a:pPr eaLnBrk="0" hangingPunct="0">
              <a:lnSpc>
                <a:spcPct val="115000"/>
              </a:lnSpc>
            </a:pPr>
            <a:r>
              <a:rPr lang="zh-CN" altLang="en-US" dirty="0">
                <a:latin typeface="Comic Sans MS" panose="030F0702030302020204" pitchFamily="2" charset="0"/>
                <a:ea typeface="微软雅黑" panose="020B0503020204020204" pitchFamily="34" charset="-122"/>
              </a:rPr>
              <a:t>       </a:t>
            </a:r>
            <a:r>
              <a:rPr lang="en-US" altLang="zh-CN" dirty="0">
                <a:latin typeface="Comic Sans MS" panose="030F0702030302020204" pitchFamily="2" charset="0"/>
                <a:ea typeface="微软雅黑" panose="020B0503020204020204" pitchFamily="34" charset="-122"/>
              </a:rPr>
              <a:t>area </a:t>
            </a:r>
            <a:r>
              <a:rPr lang="zh-CN" altLang="en-US" dirty="0">
                <a:latin typeface="Comic Sans MS" panose="030F0702030302020204" pitchFamily="2" charset="0"/>
                <a:ea typeface="微软雅黑" panose="020B0503020204020204" pitchFamily="34" charset="-122"/>
              </a:rPr>
              <a:t>（</a:t>
            </a:r>
            <a:r>
              <a:rPr lang="en-US" altLang="zh-CN" dirty="0" err="1">
                <a:latin typeface="Comic Sans MS" panose="030F0702030302020204" pitchFamily="2" charset="0"/>
                <a:ea typeface="微软雅黑" panose="020B0503020204020204" pitchFamily="34" charset="-122"/>
              </a:rPr>
              <a:t>a,b</a:t>
            </a:r>
            <a:r>
              <a:rPr lang="zh-CN" altLang="en-US" dirty="0">
                <a:latin typeface="Comic Sans MS" panose="030F0702030302020204" pitchFamily="2" charset="0"/>
                <a:ea typeface="微软雅黑" panose="020B0503020204020204" pitchFamily="34" charset="-122"/>
              </a:rPr>
              <a:t>）；</a:t>
            </a:r>
          </a:p>
          <a:p>
            <a:pPr eaLnBrk="0" hangingPunct="0">
              <a:lnSpc>
                <a:spcPct val="115000"/>
              </a:lnSpc>
            </a:pPr>
            <a:r>
              <a:rPr lang="zh-CN" altLang="en-US" dirty="0">
                <a:latin typeface="Comic Sans MS" panose="030F0702030302020204" pitchFamily="2" charset="0"/>
                <a:ea typeface="微软雅黑" panose="020B0503020204020204" pitchFamily="34" charset="-122"/>
              </a:rPr>
              <a:t>       </a:t>
            </a:r>
            <a:r>
              <a:rPr lang="en-US" altLang="zh-CN" dirty="0" err="1">
                <a:latin typeface="Comic Sans MS" panose="030F0702030302020204" pitchFamily="2" charset="0"/>
                <a:ea typeface="微软雅黑" panose="020B0503020204020204" pitchFamily="34" charset="-122"/>
              </a:rPr>
              <a:t>printf</a:t>
            </a:r>
            <a:r>
              <a:rPr lang="zh-CN" altLang="en-US" dirty="0">
                <a:latin typeface="Comic Sans MS" panose="030F0702030302020204" pitchFamily="2" charset="0"/>
                <a:ea typeface="微软雅黑" panose="020B0503020204020204" pitchFamily="34" charset="-122"/>
              </a:rPr>
              <a:t>（ “</a:t>
            </a:r>
            <a:r>
              <a:rPr lang="en-US" altLang="zh-CN" dirty="0">
                <a:latin typeface="Comic Sans MS" panose="030F0702030302020204" pitchFamily="2" charset="0"/>
                <a:ea typeface="微软雅黑" panose="020B0503020204020204" pitchFamily="34" charset="-122"/>
              </a:rPr>
              <a:t>%f*%f=%f” </a:t>
            </a:r>
            <a:r>
              <a:rPr lang="zh-CN" altLang="en-US" dirty="0">
                <a:latin typeface="Comic Sans MS" panose="030F0702030302020204" pitchFamily="2" charset="0"/>
                <a:ea typeface="微软雅黑" panose="020B0503020204020204" pitchFamily="34" charset="-122"/>
              </a:rPr>
              <a:t>，</a:t>
            </a:r>
            <a:r>
              <a:rPr lang="en-US" altLang="zh-CN" dirty="0" err="1">
                <a:latin typeface="Comic Sans MS" panose="030F0702030302020204" pitchFamily="2" charset="0"/>
                <a:ea typeface="微软雅黑" panose="020B0503020204020204" pitchFamily="34" charset="-122"/>
              </a:rPr>
              <a:t>a,b,</a:t>
            </a:r>
            <a:r>
              <a:rPr lang="en-US" altLang="zh-CN" dirty="0" err="1">
                <a:solidFill>
                  <a:srgbClr val="FF0000"/>
                </a:solidFill>
                <a:latin typeface="Comic Sans MS" panose="030F0702030302020204" pitchFamily="2" charset="0"/>
                <a:ea typeface="微软雅黑" panose="020B0503020204020204" pitchFamily="34" charset="-122"/>
              </a:rPr>
              <a:t>s</a:t>
            </a:r>
            <a:r>
              <a:rPr lang="en-US" altLang="zh-CN" dirty="0">
                <a:solidFill>
                  <a:srgbClr val="FF0000"/>
                </a:solidFill>
                <a:latin typeface="Comic Sans MS" panose="030F0702030302020204" pitchFamily="2" charset="0"/>
                <a:ea typeface="微软雅黑" panose="020B0503020204020204" pitchFamily="34" charset="-122"/>
              </a:rPr>
              <a:t> </a:t>
            </a:r>
            <a:r>
              <a:rPr lang="en-US" altLang="zh-CN" dirty="0">
                <a:latin typeface="Comic Sans MS" panose="030F0702030302020204" pitchFamily="2" charset="0"/>
                <a:ea typeface="微软雅黑" panose="020B0503020204020204" pitchFamily="34" charset="-122"/>
              </a:rPr>
              <a:t>)</a:t>
            </a:r>
            <a:r>
              <a:rPr lang="zh-CN" altLang="en-US" dirty="0">
                <a:latin typeface="Comic Sans MS" panose="030F0702030302020204" pitchFamily="2" charset="0"/>
                <a:ea typeface="微软雅黑" panose="020B0503020204020204" pitchFamily="34" charset="-122"/>
              </a:rPr>
              <a:t>；</a:t>
            </a:r>
          </a:p>
          <a:p>
            <a:pPr eaLnBrk="0" hangingPunct="0">
              <a:lnSpc>
                <a:spcPct val="115000"/>
              </a:lnSpc>
            </a:pPr>
            <a:r>
              <a:rPr lang="zh-CN" altLang="en-US" dirty="0">
                <a:latin typeface="Comic Sans MS" panose="030F0702030302020204" pitchFamily="2" charset="0"/>
                <a:ea typeface="微软雅黑" panose="020B0503020204020204" pitchFamily="34" charset="-122"/>
              </a:rPr>
              <a:t>        </a:t>
            </a:r>
            <a:r>
              <a:rPr lang="en-US" altLang="zh-CN" dirty="0">
                <a:latin typeface="Comic Sans MS" panose="030F0702030302020204" pitchFamily="2" charset="0"/>
                <a:ea typeface="微软雅黑" panose="020B0503020204020204" pitchFamily="34" charset="-122"/>
              </a:rPr>
              <a:t>}</a:t>
            </a:r>
          </a:p>
        </p:txBody>
      </p:sp>
      <p:sp>
        <p:nvSpPr>
          <p:cNvPr id="2" name="标题 1"/>
          <p:cNvSpPr>
            <a:spLocks noGrp="1"/>
          </p:cNvSpPr>
          <p:nvPr>
            <p:ph type="title"/>
          </p:nvPr>
        </p:nvSpPr>
        <p:spPr/>
        <p:txBody>
          <a:bodyPr/>
          <a:lstStyle/>
          <a:p>
            <a:r>
              <a:rPr lang="en-US" altLang="zh-CN" dirty="0">
                <a:effectLst>
                  <a:outerShdw blurRad="38100" dist="38100" dir="2700000" algn="tl">
                    <a:srgbClr val="000000">
                      <a:alpha val="43137"/>
                    </a:srgbClr>
                  </a:outerShdw>
                </a:effectLst>
                <a:sym typeface="+mn-ea"/>
              </a:rPr>
              <a:t>7.7 </a:t>
            </a:r>
            <a:r>
              <a:rPr lang="zh-CN" altLang="en-US" dirty="0">
                <a:effectLst>
                  <a:outerShdw blurRad="38100" dist="38100" dir="2700000" algn="tl">
                    <a:srgbClr val="000000">
                      <a:alpha val="43137"/>
                    </a:srgbClr>
                  </a:outerShdw>
                </a:effectLst>
                <a:sym typeface="+mn-ea"/>
              </a:rPr>
              <a:t>变量存储类型</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8436"/>
                                        </p:tgtEl>
                                        <p:attrNameLst>
                                          <p:attrName>style.visibility</p:attrName>
                                        </p:attrNameLst>
                                      </p:cBhvr>
                                      <p:to>
                                        <p:strVal val="visible"/>
                                      </p:to>
                                    </p:set>
                                    <p:animEffect transition="in" filter="blinds(horizontal)">
                                      <p:cBhvr>
                                        <p:cTn id="7" dur="500"/>
                                        <p:tgtEl>
                                          <p:spTgt spid="184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6" grpId="0" bldLvl="0" animBg="1"/>
    </p:bldLst>
  </p:timing>
</p:sld>
</file>

<file path=ppt/slides/slide7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459" name="文本占位符 19458"/>
          <p:cNvSpPr>
            <a:spLocks noGrp="1"/>
          </p:cNvSpPr>
          <p:nvPr>
            <p:ph type="body" idx="1"/>
          </p:nvPr>
        </p:nvSpPr>
        <p:spPr>
          <a:xfrm>
            <a:off x="395288" y="980728"/>
            <a:ext cx="7777162" cy="5832648"/>
          </a:xfrm>
        </p:spPr>
        <p:txBody>
          <a:bodyPr vert="horz" wrap="square" anchor="t">
            <a:normAutofit/>
          </a:bodyPr>
          <a:lstStyle/>
          <a:p>
            <a:pPr>
              <a:lnSpc>
                <a:spcPct val="105000"/>
              </a:lnSpc>
              <a:buClr>
                <a:srgbClr val="FF0000"/>
              </a:buClr>
              <a:buFont typeface="Wingdings" panose="05000000000000000000" pitchFamily="2" charset="2"/>
              <a:buChar char="p"/>
            </a:pPr>
            <a:r>
              <a:rPr lang="zh-CN" altLang="en-US" dirty="0">
                <a:latin typeface="Comic Sans MS" panose="030F0702030302020204" pitchFamily="2" charset="0"/>
                <a:ea typeface="微软雅黑" panose="020B0503020204020204" pitchFamily="34" charset="-122"/>
                <a:sym typeface="Arial" panose="020B0604020202020204" pitchFamily="34" charset="0"/>
              </a:rPr>
              <a:t>全局变量</a:t>
            </a:r>
          </a:p>
          <a:p>
            <a:pPr lvl="1">
              <a:lnSpc>
                <a:spcPct val="105000"/>
              </a:lnSpc>
              <a:buClr>
                <a:srgbClr val="FF0000"/>
              </a:buClr>
              <a:buSzPct val="95000"/>
              <a:buFont typeface="Wingdings" panose="05000000000000000000" pitchFamily="2" charset="2"/>
              <a:buChar char="n"/>
            </a:pPr>
            <a:r>
              <a:rPr lang="en-US" altLang="x-none" dirty="0">
                <a:latin typeface="Comic Sans MS" panose="030F0702030302020204" pitchFamily="2" charset="0"/>
                <a:ea typeface="微软雅黑" panose="020B0503020204020204" pitchFamily="34" charset="-122"/>
                <a:sym typeface="Arial" panose="020B0604020202020204" pitchFamily="34" charset="0"/>
              </a:rPr>
              <a:t>C</a:t>
            </a:r>
            <a:r>
              <a:rPr lang="zh-CN" altLang="en-US" dirty="0">
                <a:latin typeface="Comic Sans MS" panose="030F0702030302020204" pitchFamily="2" charset="0"/>
                <a:ea typeface="微软雅黑" panose="020B0503020204020204" pitchFamily="34" charset="-122"/>
                <a:sym typeface="Arial" panose="020B0604020202020204" pitchFamily="34" charset="0"/>
              </a:rPr>
              <a:t>程序引进全局变量的原因</a:t>
            </a:r>
          </a:p>
          <a:p>
            <a:pPr lvl="2">
              <a:lnSpc>
                <a:spcPct val="105000"/>
              </a:lnSpc>
              <a:buClr>
                <a:srgbClr val="FF0000"/>
              </a:buClr>
              <a:buFont typeface="Comic Sans MS" panose="030F0702030302020204" pitchFamily="2" charset="0"/>
              <a:buChar char="–"/>
            </a:pPr>
            <a:r>
              <a:rPr lang="zh-CN" altLang="en-US" dirty="0">
                <a:latin typeface="Comic Sans MS" panose="030F0702030302020204" pitchFamily="2" charset="0"/>
                <a:ea typeface="微软雅黑" panose="020B0503020204020204" pitchFamily="34" charset="-122"/>
                <a:sym typeface="Arial" panose="020B0604020202020204" pitchFamily="34" charset="0"/>
              </a:rPr>
              <a:t>增加函数间联系的渠道</a:t>
            </a:r>
          </a:p>
          <a:p>
            <a:pPr lvl="2">
              <a:lnSpc>
                <a:spcPct val="105000"/>
              </a:lnSpc>
              <a:buClr>
                <a:srgbClr val="FF0000"/>
              </a:buClr>
              <a:buFont typeface="Comic Sans MS" panose="030F0702030302020204" pitchFamily="2" charset="0"/>
              <a:buChar char="–"/>
            </a:pPr>
            <a:r>
              <a:rPr lang="zh-CN" altLang="en-US" sz="2400" dirty="0">
                <a:latin typeface="Comic Sans MS" panose="030F0702030302020204" pitchFamily="2" charset="0"/>
                <a:sym typeface="Arial" panose="020B0604020202020204" pitchFamily="34" charset="0"/>
              </a:rPr>
              <a:t>减少形</a:t>
            </a:r>
            <a:r>
              <a:rPr lang="en-US" altLang="x-none" sz="2400" dirty="0">
                <a:latin typeface="Comic Sans MS" panose="030F0702030302020204" pitchFamily="2" charset="0"/>
                <a:sym typeface="Arial" panose="020B0604020202020204" pitchFamily="34" charset="0"/>
              </a:rPr>
              <a:t>/</a:t>
            </a:r>
            <a:r>
              <a:rPr lang="zh-CN" altLang="en-US" sz="2400" dirty="0">
                <a:latin typeface="Comic Sans MS" panose="030F0702030302020204" pitchFamily="2" charset="0"/>
                <a:sym typeface="Arial" panose="020B0604020202020204" pitchFamily="34" charset="0"/>
              </a:rPr>
              <a:t>实参个数</a:t>
            </a:r>
            <a:endParaRPr lang="zh-CN" altLang="en-US" sz="2400" dirty="0">
              <a:latin typeface="Comic Sans MS" panose="030F0702030302020204" pitchFamily="2" charset="0"/>
              <a:ea typeface="微软雅黑" panose="020B0503020204020204" pitchFamily="34" charset="-122"/>
              <a:sym typeface="Arial" panose="020B0604020202020204" pitchFamily="34" charset="0"/>
            </a:endParaRPr>
          </a:p>
          <a:p>
            <a:pPr lvl="2">
              <a:lnSpc>
                <a:spcPct val="105000"/>
              </a:lnSpc>
              <a:buClr>
                <a:srgbClr val="FF0000"/>
              </a:buClr>
              <a:buFont typeface="Comic Sans MS" panose="030F0702030302020204" pitchFamily="2" charset="0"/>
              <a:buChar char="–"/>
            </a:pPr>
            <a:r>
              <a:rPr lang="zh-CN" altLang="en-US" sz="2400" dirty="0">
                <a:latin typeface="Comic Sans MS" panose="030F0702030302020204" pitchFamily="2" charset="0"/>
                <a:sym typeface="Arial" panose="020B0604020202020204" pitchFamily="34" charset="0"/>
              </a:rPr>
              <a:t>与变量初始化有关</a:t>
            </a:r>
            <a:endParaRPr lang="en-US" altLang="zh-CN" sz="2400" dirty="0">
              <a:latin typeface="Comic Sans MS" panose="030F0702030302020204" pitchFamily="2" charset="0"/>
              <a:sym typeface="Arial" panose="020B0604020202020204" pitchFamily="34" charset="0"/>
            </a:endParaRPr>
          </a:p>
          <a:p>
            <a:pPr lvl="1">
              <a:lnSpc>
                <a:spcPct val="105000"/>
              </a:lnSpc>
              <a:buClr>
                <a:srgbClr val="FF0000"/>
              </a:buClr>
              <a:buSzPct val="95000"/>
              <a:buFont typeface="Wingdings" panose="05000000000000000000" pitchFamily="2" charset="2"/>
              <a:buChar char="n"/>
            </a:pPr>
            <a:r>
              <a:rPr lang="zh-CN" altLang="en-US" dirty="0">
                <a:latin typeface="Comic Sans MS" panose="030F0702030302020204" pitchFamily="2" charset="0"/>
                <a:ea typeface="微软雅黑" panose="020B0503020204020204" pitchFamily="34" charset="-122"/>
                <a:sym typeface="Arial" panose="020B0604020202020204" pitchFamily="34" charset="0"/>
              </a:rPr>
              <a:t>应尽量避免使用不必要的全局变量</a:t>
            </a:r>
          </a:p>
          <a:p>
            <a:pPr marL="914400" lvl="4">
              <a:lnSpc>
                <a:spcPct val="105000"/>
              </a:lnSpc>
              <a:buClr>
                <a:srgbClr val="FF0000"/>
              </a:buClr>
              <a:buSzPct val="95000"/>
              <a:buFont typeface="Wingdings" panose="05000000000000000000" pitchFamily="2" charset="2"/>
              <a:buChar char="n"/>
            </a:pPr>
            <a:r>
              <a:rPr lang="zh-CN" altLang="en-US" sz="2330" dirty="0">
                <a:latin typeface="Comic Sans MS" panose="030F0702030302020204" pitchFamily="2" charset="0"/>
                <a:sym typeface="Arial" panose="020B0604020202020204" pitchFamily="34" charset="0"/>
              </a:rPr>
              <a:t>全局变量在整个程序执行期间均占用存储空间</a:t>
            </a:r>
            <a:r>
              <a:rPr lang="en-US" altLang="x-none" sz="2330" dirty="0">
                <a:latin typeface="Comic Sans MS" panose="030F0702030302020204" pitchFamily="2" charset="0"/>
                <a:sym typeface="Arial" panose="020B0604020202020204" pitchFamily="34" charset="0"/>
              </a:rPr>
              <a:t>,</a:t>
            </a:r>
            <a:r>
              <a:rPr lang="zh-CN" altLang="en-US" sz="2330" dirty="0">
                <a:latin typeface="Comic Sans MS" panose="030F0702030302020204" pitchFamily="2" charset="0"/>
                <a:sym typeface="Arial" panose="020B0604020202020204" pitchFamily="34" charset="0"/>
              </a:rPr>
              <a:t>增加程序的内存开销</a:t>
            </a:r>
          </a:p>
          <a:p>
            <a:pPr marL="914400" lvl="4" algn="l">
              <a:lnSpc>
                <a:spcPct val="105000"/>
              </a:lnSpc>
              <a:buClr>
                <a:srgbClr val="FF0000"/>
              </a:buClr>
              <a:buSzPct val="95000"/>
              <a:buFont typeface="Wingdings" panose="05000000000000000000" pitchFamily="2" charset="2"/>
              <a:buChar char="n"/>
            </a:pPr>
            <a:r>
              <a:rPr lang="zh-CN" altLang="en-US" sz="2330" dirty="0">
                <a:latin typeface="Comic Sans MS" panose="030F0702030302020204" pitchFamily="2" charset="0"/>
                <a:sym typeface="Arial" panose="020B0604020202020204" pitchFamily="34" charset="0"/>
              </a:rPr>
              <a:t>全局变量的函数外部定义，导致函数清晰度的降低</a:t>
            </a:r>
          </a:p>
          <a:p>
            <a:pPr marL="914400" lvl="4" algn="l">
              <a:lnSpc>
                <a:spcPct val="105000"/>
              </a:lnSpc>
              <a:buClr>
                <a:srgbClr val="FF0000"/>
              </a:buClr>
              <a:buSzPct val="95000"/>
              <a:buFont typeface="Wingdings" panose="05000000000000000000" pitchFamily="2" charset="2"/>
              <a:buChar char="n"/>
            </a:pPr>
            <a:r>
              <a:rPr lang="zh-CN" altLang="en-US" sz="2325" dirty="0">
                <a:latin typeface="Comic Sans MS" panose="030F0702030302020204" pitchFamily="2" charset="0"/>
                <a:sym typeface="Arial" panose="020B0604020202020204" pitchFamily="34" charset="0"/>
              </a:rPr>
              <a:t>函数的通用性、可靠性以及可移植性降低</a:t>
            </a:r>
            <a:endParaRPr lang="zh-CN" altLang="en-US" sz="2330" dirty="0">
              <a:latin typeface="Comic Sans MS" panose="030F0702030302020204" pitchFamily="2" charset="0"/>
              <a:ea typeface="微软雅黑" panose="020B0503020204020204" pitchFamily="34" charset="-122"/>
              <a:sym typeface="Arial" panose="020B0604020202020204" pitchFamily="34" charset="0"/>
            </a:endParaRPr>
          </a:p>
          <a:p>
            <a:pPr lvl="2">
              <a:lnSpc>
                <a:spcPct val="105000"/>
              </a:lnSpc>
              <a:buClr>
                <a:srgbClr val="FF0000"/>
              </a:buClr>
              <a:buFont typeface="Comic Sans MS" panose="030F0702030302020204" pitchFamily="2" charset="0"/>
              <a:buChar char="–"/>
            </a:pPr>
            <a:endParaRPr lang="zh-CN" altLang="en-US" sz="2400" dirty="0">
              <a:latin typeface="Comic Sans MS" panose="030F0702030302020204" pitchFamily="2" charset="0"/>
              <a:ea typeface="微软雅黑" panose="020B0503020204020204" pitchFamily="34" charset="-122"/>
              <a:sym typeface="Arial" panose="020B0604020202020204" pitchFamily="34" charset="0"/>
            </a:endParaRPr>
          </a:p>
          <a:p>
            <a:pPr lvl="2">
              <a:lnSpc>
                <a:spcPct val="105000"/>
              </a:lnSpc>
              <a:buClr>
                <a:srgbClr val="FF0000"/>
              </a:buClr>
              <a:buFont typeface="Comic Sans MS" panose="030F0702030302020204" pitchFamily="2" charset="0"/>
              <a:buChar char="–"/>
            </a:pPr>
            <a:endParaRPr lang="zh-CN" altLang="en-US" dirty="0">
              <a:latin typeface="Comic Sans MS" panose="030F0702030302020204" pitchFamily="2" charset="0"/>
              <a:ea typeface="微软雅黑" panose="020B0503020204020204" pitchFamily="34" charset="-122"/>
              <a:sym typeface="Arial" panose="020B0604020202020204" pitchFamily="34" charset="0"/>
            </a:endParaRPr>
          </a:p>
          <a:p>
            <a:pPr lvl="3">
              <a:lnSpc>
                <a:spcPct val="105000"/>
              </a:lnSpc>
              <a:buClr>
                <a:srgbClr val="FF0000"/>
              </a:buClr>
              <a:buFont typeface="Comic Sans MS" panose="030F0702030302020204" pitchFamily="2" charset="0"/>
              <a:buChar char="»"/>
            </a:pPr>
            <a:endParaRPr lang="zh-CN" altLang="en-US" sz="2000" dirty="0">
              <a:latin typeface="Comic Sans MS" panose="030F0702030302020204" pitchFamily="2" charset="0"/>
              <a:ea typeface="微软雅黑" panose="020B0503020204020204" pitchFamily="34" charset="-122"/>
              <a:sym typeface="Arial" panose="020B0604020202020204" pitchFamily="34" charset="0"/>
            </a:endParaRPr>
          </a:p>
        </p:txBody>
      </p:sp>
      <p:sp>
        <p:nvSpPr>
          <p:cNvPr id="2" name="标题 1"/>
          <p:cNvSpPr>
            <a:spLocks noGrp="1"/>
          </p:cNvSpPr>
          <p:nvPr>
            <p:ph type="title"/>
          </p:nvPr>
        </p:nvSpPr>
        <p:spPr>
          <a:xfrm>
            <a:off x="609600" y="44624"/>
            <a:ext cx="8153400" cy="990600"/>
          </a:xfrm>
        </p:spPr>
        <p:txBody>
          <a:bodyPr/>
          <a:lstStyle/>
          <a:p>
            <a:r>
              <a:rPr lang="en-US" altLang="zh-CN" dirty="0">
                <a:effectLst>
                  <a:outerShdw blurRad="38100" dist="38100" dir="2700000" algn="tl">
                    <a:srgbClr val="000000">
                      <a:alpha val="43137"/>
                    </a:srgbClr>
                  </a:outerShdw>
                </a:effectLst>
                <a:sym typeface="+mn-ea"/>
              </a:rPr>
              <a:t>7.7 </a:t>
            </a:r>
            <a:r>
              <a:rPr lang="zh-CN" altLang="en-US" dirty="0">
                <a:effectLst>
                  <a:outerShdw blurRad="38100" dist="38100" dir="2700000" algn="tl">
                    <a:srgbClr val="000000">
                      <a:alpha val="43137"/>
                    </a:srgbClr>
                  </a:outerShdw>
                </a:effectLst>
                <a:sym typeface="+mn-ea"/>
              </a:rPr>
              <a:t>变量存储类型</a:t>
            </a:r>
            <a:endParaRPr lang="zh-CN" alt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5603" name="文本占位符 25602"/>
          <p:cNvSpPr>
            <a:spLocks noGrp="1"/>
          </p:cNvSpPr>
          <p:nvPr>
            <p:ph type="body" idx="1"/>
          </p:nvPr>
        </p:nvSpPr>
        <p:spPr>
          <a:xfrm>
            <a:off x="395288" y="1268760"/>
            <a:ext cx="7777162" cy="5040560"/>
          </a:xfrm>
        </p:spPr>
        <p:txBody>
          <a:bodyPr vert="horz" wrap="square" anchor="t">
            <a:normAutofit fontScale="92500" lnSpcReduction="20000"/>
          </a:bodyPr>
          <a:lstStyle/>
          <a:p>
            <a:pPr>
              <a:lnSpc>
                <a:spcPct val="105000"/>
              </a:lnSpc>
              <a:buClr>
                <a:srgbClr val="FF0000"/>
              </a:buClr>
              <a:buFont typeface="Wingdings" panose="05000000000000000000" pitchFamily="2" charset="2"/>
              <a:buChar char="p"/>
            </a:pPr>
            <a:r>
              <a:rPr lang="zh-CN" altLang="en-US" dirty="0">
                <a:latin typeface="Comic Sans MS" panose="030F0702030302020204" pitchFamily="2" charset="0"/>
                <a:ea typeface="微软雅黑" panose="020B0503020204020204" pitchFamily="34" charset="-122"/>
                <a:sym typeface="Arial" panose="020B0604020202020204" pitchFamily="34" charset="0"/>
              </a:rPr>
              <a:t>数据类型和数据的存储类别</a:t>
            </a:r>
          </a:p>
          <a:p>
            <a:pPr lvl="1">
              <a:lnSpc>
                <a:spcPct val="105000"/>
              </a:lnSpc>
              <a:buClr>
                <a:srgbClr val="FF0000"/>
              </a:buClr>
              <a:buFont typeface="Comic Sans MS" panose="030F0702030302020204" pitchFamily="2" charset="0"/>
              <a:buChar char="–"/>
            </a:pPr>
            <a:r>
              <a:rPr lang="zh-CN" altLang="en-US" dirty="0">
                <a:latin typeface="Comic Sans MS" panose="030F0702030302020204" pitchFamily="2" charset="0"/>
                <a:ea typeface="微软雅黑" panose="020B0503020204020204" pitchFamily="34" charset="-122"/>
                <a:sym typeface="Arial" panose="020B0604020202020204" pitchFamily="34" charset="0"/>
              </a:rPr>
              <a:t>数据类型</a:t>
            </a:r>
          </a:p>
          <a:p>
            <a:pPr lvl="2">
              <a:lnSpc>
                <a:spcPct val="105000"/>
              </a:lnSpc>
              <a:buClr>
                <a:srgbClr val="FF0000"/>
              </a:buClr>
              <a:buFont typeface="Comic Sans MS" panose="030F0702030302020204" pitchFamily="2" charset="0"/>
              <a:buChar char="»"/>
            </a:pPr>
            <a:r>
              <a:rPr lang="zh-CN" altLang="en-US" sz="2400" dirty="0">
                <a:latin typeface="Comic Sans MS" panose="030F0702030302020204" pitchFamily="2" charset="0"/>
                <a:ea typeface="微软雅黑" panose="020B0503020204020204" pitchFamily="34" charset="-122"/>
                <a:sym typeface="Arial" panose="020B0604020202020204" pitchFamily="34" charset="0"/>
              </a:rPr>
              <a:t>如int,float,char等</a:t>
            </a:r>
          </a:p>
          <a:p>
            <a:pPr lvl="1">
              <a:lnSpc>
                <a:spcPct val="105000"/>
              </a:lnSpc>
              <a:buClr>
                <a:srgbClr val="FF0000"/>
              </a:buClr>
              <a:buFont typeface="Comic Sans MS" panose="030F0702030302020204" pitchFamily="2" charset="0"/>
              <a:buChar char="–"/>
            </a:pPr>
            <a:r>
              <a:rPr lang="zh-CN" altLang="en-US" dirty="0">
                <a:latin typeface="Comic Sans MS" panose="030F0702030302020204" pitchFamily="2" charset="0"/>
                <a:ea typeface="微软雅黑" panose="020B0503020204020204" pitchFamily="34" charset="-122"/>
                <a:sym typeface="Arial" panose="020B0604020202020204" pitchFamily="34" charset="0"/>
              </a:rPr>
              <a:t>存储类别</a:t>
            </a:r>
          </a:p>
          <a:p>
            <a:pPr lvl="2">
              <a:lnSpc>
                <a:spcPct val="105000"/>
              </a:lnSpc>
              <a:buClr>
                <a:srgbClr val="FF0000"/>
              </a:buClr>
              <a:buFont typeface="Comic Sans MS" panose="030F0702030302020204" pitchFamily="2" charset="0"/>
              <a:buChar char="»"/>
            </a:pPr>
            <a:r>
              <a:rPr lang="zh-CN" altLang="en-US" sz="2400" dirty="0">
                <a:latin typeface="Comic Sans MS" panose="030F0702030302020204" pitchFamily="2" charset="0"/>
                <a:ea typeface="微软雅黑" panose="020B0503020204020204" pitchFamily="34" charset="-122"/>
                <a:sym typeface="Arial" panose="020B0604020202020204" pitchFamily="34" charset="0"/>
              </a:rPr>
              <a:t>数据在内存中存储的方式</a:t>
            </a:r>
            <a:endParaRPr lang="en-US" altLang="zh-CN" sz="2400" dirty="0">
              <a:latin typeface="Comic Sans MS" panose="030F0702030302020204" pitchFamily="2" charset="0"/>
              <a:ea typeface="微软雅黑" panose="020B0503020204020204" pitchFamily="34" charset="-122"/>
              <a:sym typeface="Arial" panose="020B0604020202020204" pitchFamily="34" charset="0"/>
            </a:endParaRPr>
          </a:p>
          <a:p>
            <a:pPr>
              <a:lnSpc>
                <a:spcPct val="105000"/>
              </a:lnSpc>
              <a:buClr>
                <a:srgbClr val="FF0000"/>
              </a:buClr>
              <a:buFont typeface="Wingdings" panose="05000000000000000000" pitchFamily="2" charset="2"/>
              <a:buChar char="p"/>
            </a:pPr>
            <a:r>
              <a:rPr lang="zh-CN" altLang="en-US" dirty="0">
                <a:latin typeface="Comic Sans MS" panose="030F0702030302020204" pitchFamily="2" charset="0"/>
                <a:ea typeface="微软雅黑" panose="020B0503020204020204" pitchFamily="34" charset="-122"/>
                <a:sym typeface="Arial" panose="020B0604020202020204" pitchFamily="34" charset="0"/>
              </a:rPr>
              <a:t>存储方式</a:t>
            </a:r>
          </a:p>
          <a:p>
            <a:pPr lvl="1">
              <a:lnSpc>
                <a:spcPct val="105000"/>
              </a:lnSpc>
              <a:buClr>
                <a:srgbClr val="FF0000"/>
              </a:buClr>
              <a:buSzPct val="95000"/>
              <a:buFont typeface="Wingdings" panose="05000000000000000000" pitchFamily="2" charset="2"/>
              <a:buChar char="n"/>
            </a:pPr>
            <a:r>
              <a:rPr lang="zh-CN" altLang="en-US" dirty="0">
                <a:latin typeface="Comic Sans MS" panose="030F0702030302020204" pitchFamily="2" charset="0"/>
                <a:ea typeface="微软雅黑" panose="020B0503020204020204" pitchFamily="34" charset="-122"/>
                <a:sym typeface="Arial" panose="020B0604020202020204" pitchFamily="34" charset="0"/>
              </a:rPr>
              <a:t>程序运行需要占用系统的内存资源</a:t>
            </a:r>
          </a:p>
          <a:p>
            <a:pPr lvl="2">
              <a:lnSpc>
                <a:spcPct val="105000"/>
              </a:lnSpc>
              <a:buClr>
                <a:srgbClr val="FF0000"/>
              </a:buClr>
              <a:buFont typeface="Comic Sans MS" panose="030F0702030302020204" pitchFamily="2" charset="0"/>
              <a:buChar char="–"/>
            </a:pPr>
            <a:r>
              <a:rPr lang="zh-CN" altLang="en-US" dirty="0">
                <a:latin typeface="Comic Sans MS" panose="030F0702030302020204" pitchFamily="2" charset="0"/>
                <a:ea typeface="微软雅黑" panose="020B0503020204020204" pitchFamily="34" charset="-122"/>
                <a:sym typeface="Arial" panose="020B0604020202020204" pitchFamily="34" charset="0"/>
              </a:rPr>
              <a:t>内存中可供使用的存贮空间</a:t>
            </a:r>
            <a:endParaRPr lang="zh-CN" altLang="en-US" sz="2000" dirty="0">
              <a:latin typeface="Comic Sans MS" panose="030F0702030302020204" pitchFamily="2" charset="0"/>
              <a:ea typeface="微软雅黑" panose="020B0503020204020204" pitchFamily="34" charset="-122"/>
              <a:sym typeface="Arial" panose="020B0604020202020204" pitchFamily="34" charset="0"/>
            </a:endParaRPr>
          </a:p>
          <a:p>
            <a:pPr lvl="2">
              <a:lnSpc>
                <a:spcPct val="105000"/>
              </a:lnSpc>
              <a:buClr>
                <a:srgbClr val="FF0000"/>
              </a:buClr>
              <a:buFont typeface="Comic Sans MS" panose="030F0702030302020204" pitchFamily="2" charset="0"/>
              <a:buChar char="–"/>
            </a:pPr>
            <a:r>
              <a:rPr lang="zh-CN" altLang="en-US" dirty="0">
                <a:latin typeface="Comic Sans MS" panose="030F0702030302020204" pitchFamily="2" charset="0"/>
                <a:ea typeface="微软雅黑" panose="020B0503020204020204" pitchFamily="34" charset="-122"/>
                <a:sym typeface="Arial" panose="020B0604020202020204" pitchFamily="34" charset="0"/>
              </a:rPr>
              <a:t>在程序的运行期间，所有变量均需要占用内存</a:t>
            </a:r>
          </a:p>
          <a:p>
            <a:pPr lvl="2">
              <a:lnSpc>
                <a:spcPct val="105000"/>
              </a:lnSpc>
              <a:buClr>
                <a:srgbClr val="FF0000"/>
              </a:buClr>
              <a:buFont typeface="Comic Sans MS" panose="030F0702030302020204" pitchFamily="2" charset="0"/>
              <a:buChar char="»"/>
            </a:pPr>
            <a:endParaRPr lang="zh-CN" altLang="en-US" sz="2400" dirty="0">
              <a:latin typeface="Comic Sans MS" panose="030F0702030302020204" pitchFamily="2" charset="0"/>
              <a:ea typeface="微软雅黑" panose="020B0503020204020204" pitchFamily="34" charset="-122"/>
              <a:sym typeface="Arial" panose="020B0604020202020204" pitchFamily="34" charset="0"/>
            </a:endParaRPr>
          </a:p>
          <a:p>
            <a:pPr lvl="1">
              <a:lnSpc>
                <a:spcPct val="105000"/>
              </a:lnSpc>
              <a:buClr>
                <a:srgbClr val="FF0000"/>
              </a:buClr>
              <a:buFont typeface="Comic Sans MS" panose="030F0702030302020204" pitchFamily="2" charset="0"/>
              <a:buChar char="–"/>
            </a:pPr>
            <a:endParaRPr lang="zh-CN" altLang="en-US" dirty="0">
              <a:latin typeface="Comic Sans MS" panose="030F0702030302020204" pitchFamily="2" charset="0"/>
              <a:ea typeface="微软雅黑" panose="020B0503020204020204" pitchFamily="34" charset="-122"/>
              <a:sym typeface="Arial" panose="020B0604020202020204" pitchFamily="34" charset="0"/>
            </a:endParaRPr>
          </a:p>
        </p:txBody>
      </p:sp>
      <p:sp>
        <p:nvSpPr>
          <p:cNvPr id="2" name="标题 1"/>
          <p:cNvSpPr>
            <a:spLocks noGrp="1"/>
          </p:cNvSpPr>
          <p:nvPr>
            <p:ph type="title"/>
          </p:nvPr>
        </p:nvSpPr>
        <p:spPr>
          <a:xfrm>
            <a:off x="609600" y="116632"/>
            <a:ext cx="8153400" cy="990600"/>
          </a:xfrm>
        </p:spPr>
        <p:txBody>
          <a:bodyPr/>
          <a:lstStyle/>
          <a:p>
            <a:r>
              <a:rPr lang="en-US" altLang="zh-CN" dirty="0">
                <a:effectLst>
                  <a:outerShdw blurRad="38100" dist="38100" dir="2700000" algn="tl">
                    <a:srgbClr val="000000">
                      <a:alpha val="43137"/>
                    </a:srgbClr>
                  </a:outerShdw>
                </a:effectLst>
                <a:sym typeface="+mn-ea"/>
              </a:rPr>
              <a:t>7.7 </a:t>
            </a:r>
            <a:r>
              <a:rPr lang="zh-CN" altLang="en-US" dirty="0">
                <a:effectLst>
                  <a:outerShdw blurRad="38100" dist="38100" dir="2700000" algn="tl">
                    <a:srgbClr val="000000">
                      <a:alpha val="43137"/>
                    </a:srgbClr>
                  </a:outerShdw>
                </a:effectLst>
                <a:sym typeface="+mn-ea"/>
              </a:rPr>
              <a:t>变量存储类型</a:t>
            </a:r>
            <a:endParaRPr lang="zh-CN" alt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675" name="文本占位符 28674"/>
          <p:cNvSpPr>
            <a:spLocks noGrp="1"/>
          </p:cNvSpPr>
          <p:nvPr>
            <p:ph type="body" idx="1"/>
          </p:nvPr>
        </p:nvSpPr>
        <p:spPr>
          <a:xfrm>
            <a:off x="395288" y="1196752"/>
            <a:ext cx="7777162" cy="5328592"/>
          </a:xfrm>
        </p:spPr>
        <p:txBody>
          <a:bodyPr vert="horz" wrap="square" anchor="t">
            <a:normAutofit fontScale="92500" lnSpcReduction="10000"/>
          </a:bodyPr>
          <a:lstStyle/>
          <a:p>
            <a:pPr>
              <a:lnSpc>
                <a:spcPct val="105000"/>
              </a:lnSpc>
              <a:buClr>
                <a:srgbClr val="FF0000"/>
              </a:buClr>
              <a:buFont typeface="Wingdings" panose="05000000000000000000" pitchFamily="2" charset="2"/>
              <a:buChar char="p"/>
            </a:pPr>
            <a:r>
              <a:rPr lang="zh-CN" altLang="en-US" dirty="0">
                <a:latin typeface="Comic Sans MS" panose="030F0702030302020204" pitchFamily="2" charset="0"/>
                <a:ea typeface="微软雅黑" panose="020B0503020204020204" pitchFamily="34" charset="-122"/>
                <a:sym typeface="Arial" panose="020B0604020202020204" pitchFamily="34" charset="0"/>
              </a:rPr>
              <a:t>存储方式</a:t>
            </a:r>
          </a:p>
          <a:p>
            <a:pPr lvl="1">
              <a:lnSpc>
                <a:spcPct val="105000"/>
              </a:lnSpc>
              <a:buClr>
                <a:srgbClr val="FF0000"/>
              </a:buClr>
              <a:buSzPct val="95000"/>
              <a:buFont typeface="Wingdings" panose="05000000000000000000" pitchFamily="2" charset="2"/>
              <a:buChar char="n"/>
            </a:pPr>
            <a:r>
              <a:rPr lang="zh-CN" altLang="en-US" dirty="0">
                <a:latin typeface="Comic Sans MS" panose="030F0702030302020204" pitchFamily="2" charset="0"/>
                <a:ea typeface="微软雅黑" panose="020B0503020204020204" pitchFamily="34" charset="-122"/>
                <a:sym typeface="Arial" panose="020B0604020202020204" pitchFamily="34" charset="0"/>
              </a:rPr>
              <a:t>静态存储和动态存储(2种)</a:t>
            </a:r>
          </a:p>
          <a:p>
            <a:pPr lvl="2">
              <a:lnSpc>
                <a:spcPct val="105000"/>
              </a:lnSpc>
              <a:buClr>
                <a:srgbClr val="FF0000"/>
              </a:buClr>
              <a:buFont typeface="Comic Sans MS" panose="030F0702030302020204" pitchFamily="2" charset="0"/>
              <a:buChar char="–"/>
            </a:pPr>
            <a:r>
              <a:rPr lang="zh-CN" altLang="en-US" dirty="0">
                <a:latin typeface="Comic Sans MS" panose="030F0702030302020204" pitchFamily="2" charset="0"/>
                <a:ea typeface="微软雅黑" panose="020B0503020204020204" pitchFamily="34" charset="-122"/>
                <a:sym typeface="Arial" panose="020B0604020202020204" pitchFamily="34" charset="0"/>
              </a:rPr>
              <a:t>静态存储方式</a:t>
            </a:r>
          </a:p>
          <a:p>
            <a:pPr lvl="2">
              <a:lnSpc>
                <a:spcPct val="105000"/>
              </a:lnSpc>
              <a:buClr>
                <a:srgbClr val="FF0000"/>
              </a:buClr>
              <a:buFont typeface="Comic Sans MS" panose="030F0702030302020204" pitchFamily="2" charset="0"/>
              <a:buChar char="–"/>
            </a:pPr>
            <a:r>
              <a:rPr lang="zh-CN" altLang="en-US" dirty="0">
                <a:latin typeface="Comic Sans MS" panose="030F0702030302020204" pitchFamily="2" charset="0"/>
                <a:ea typeface="微软雅黑" panose="020B0503020204020204" pitchFamily="34" charset="-122"/>
                <a:sym typeface="Arial" panose="020B0604020202020204" pitchFamily="34" charset="0"/>
              </a:rPr>
              <a:t>动态存储方式</a:t>
            </a:r>
            <a:endParaRPr lang="en-US" altLang="zh-CN" dirty="0">
              <a:latin typeface="Comic Sans MS" panose="030F0702030302020204" pitchFamily="2" charset="0"/>
              <a:ea typeface="微软雅黑" panose="020B0503020204020204" pitchFamily="34" charset="-122"/>
              <a:sym typeface="Arial" panose="020B0604020202020204" pitchFamily="34" charset="0"/>
            </a:endParaRPr>
          </a:p>
          <a:p>
            <a:pPr>
              <a:lnSpc>
                <a:spcPct val="105000"/>
              </a:lnSpc>
              <a:buClr>
                <a:srgbClr val="FF0000"/>
              </a:buClr>
              <a:buFont typeface="Wingdings" panose="05000000000000000000" pitchFamily="2" charset="2"/>
              <a:buChar char="p"/>
            </a:pPr>
            <a:r>
              <a:rPr lang="zh-CN" altLang="en-US" dirty="0">
                <a:latin typeface="Comic Sans MS" panose="030F0702030302020204" pitchFamily="2" charset="0"/>
                <a:ea typeface="微软雅黑" panose="020B0503020204020204" pitchFamily="34" charset="-122"/>
                <a:sym typeface="Arial" panose="020B0604020202020204" pitchFamily="34" charset="0"/>
              </a:rPr>
              <a:t>静态存储变量和动态存储变量</a:t>
            </a:r>
          </a:p>
          <a:p>
            <a:pPr lvl="1">
              <a:lnSpc>
                <a:spcPct val="105000"/>
              </a:lnSpc>
              <a:buClr>
                <a:srgbClr val="FF0000"/>
              </a:buClr>
              <a:buSzPct val="95000"/>
              <a:buFont typeface="Wingdings" panose="05000000000000000000" pitchFamily="2" charset="2"/>
              <a:buChar char="n"/>
            </a:pPr>
            <a:r>
              <a:rPr lang="zh-CN" altLang="en-US" dirty="0">
                <a:latin typeface="Comic Sans MS" panose="030F0702030302020204" pitchFamily="2" charset="0"/>
                <a:ea typeface="微软雅黑" panose="020B0503020204020204" pitchFamily="34" charset="-122"/>
                <a:sym typeface="Arial" panose="020B0604020202020204" pitchFamily="34" charset="0"/>
              </a:rPr>
              <a:t>存储在静态存贮区的变量称为静态变量</a:t>
            </a:r>
          </a:p>
          <a:p>
            <a:pPr lvl="2">
              <a:lnSpc>
                <a:spcPct val="105000"/>
              </a:lnSpc>
              <a:buClr>
                <a:srgbClr val="FF0000"/>
              </a:buClr>
              <a:buFont typeface="Comic Sans MS" panose="030F0702030302020204" pitchFamily="2" charset="0"/>
              <a:buChar char="–"/>
            </a:pPr>
            <a:r>
              <a:rPr lang="zh-CN" altLang="en-US" dirty="0">
                <a:latin typeface="Comic Sans MS" panose="030F0702030302020204" pitchFamily="2" charset="0"/>
                <a:ea typeface="微软雅黑" panose="020B0503020204020204" pitchFamily="34" charset="-122"/>
                <a:sym typeface="Arial" panose="020B0604020202020204" pitchFamily="34" charset="0"/>
              </a:rPr>
              <a:t>静态存贮区里保存变量的特点</a:t>
            </a:r>
            <a:endParaRPr lang="en-US" altLang="zh-CN" dirty="0">
              <a:latin typeface="Comic Sans MS" panose="030F0702030302020204" pitchFamily="2" charset="0"/>
              <a:ea typeface="微软雅黑" panose="020B0503020204020204" pitchFamily="34" charset="-122"/>
              <a:sym typeface="Arial" panose="020B0604020202020204" pitchFamily="34" charset="0"/>
            </a:endParaRPr>
          </a:p>
          <a:p>
            <a:pPr lvl="1">
              <a:lnSpc>
                <a:spcPct val="105000"/>
              </a:lnSpc>
              <a:buClr>
                <a:srgbClr val="FF0000"/>
              </a:buClr>
              <a:buSzPct val="95000"/>
              <a:buFont typeface="Wingdings" panose="05000000000000000000" pitchFamily="2" charset="2"/>
              <a:buChar char="n"/>
            </a:pPr>
            <a:r>
              <a:rPr lang="zh-CN" altLang="en-US" dirty="0">
                <a:latin typeface="Comic Sans MS" panose="030F0702030302020204" pitchFamily="2" charset="0"/>
                <a:ea typeface="微软雅黑" panose="020B0503020204020204" pitchFamily="34" charset="-122"/>
                <a:sym typeface="Arial" panose="020B0604020202020204" pitchFamily="34" charset="0"/>
              </a:rPr>
              <a:t>存储在动态存贮区的变量称为动态变量</a:t>
            </a:r>
          </a:p>
          <a:p>
            <a:pPr lvl="2">
              <a:lnSpc>
                <a:spcPct val="105000"/>
              </a:lnSpc>
              <a:buClr>
                <a:srgbClr val="FF0000"/>
              </a:buClr>
              <a:buFont typeface="Comic Sans MS" panose="030F0702030302020204" pitchFamily="2" charset="0"/>
              <a:buChar char="–"/>
            </a:pPr>
            <a:r>
              <a:rPr lang="zh-CN" altLang="en-US" dirty="0">
                <a:latin typeface="Comic Sans MS" panose="030F0702030302020204" pitchFamily="2" charset="0"/>
                <a:ea typeface="微软雅黑" panose="020B0503020204020204" pitchFamily="34" charset="-122"/>
                <a:sym typeface="Arial" panose="020B0604020202020204" pitchFamily="34" charset="0"/>
              </a:rPr>
              <a:t>动态存贮区里保存变量的特点</a:t>
            </a:r>
          </a:p>
          <a:p>
            <a:pPr lvl="2">
              <a:lnSpc>
                <a:spcPct val="105000"/>
              </a:lnSpc>
              <a:buClr>
                <a:srgbClr val="FF0000"/>
              </a:buClr>
              <a:buFont typeface="Comic Sans MS" panose="030F0702030302020204" pitchFamily="2" charset="0"/>
              <a:buChar char="–"/>
            </a:pPr>
            <a:endParaRPr lang="zh-CN" altLang="en-US" dirty="0">
              <a:latin typeface="Comic Sans MS" panose="030F0702030302020204" pitchFamily="2" charset="0"/>
              <a:ea typeface="微软雅黑" panose="020B0503020204020204" pitchFamily="34" charset="-122"/>
              <a:sym typeface="Arial" panose="020B0604020202020204" pitchFamily="34" charset="0"/>
            </a:endParaRPr>
          </a:p>
          <a:p>
            <a:pPr lvl="2">
              <a:lnSpc>
                <a:spcPct val="105000"/>
              </a:lnSpc>
              <a:buClr>
                <a:srgbClr val="FF0000"/>
              </a:buClr>
              <a:buFont typeface="Comic Sans MS" panose="030F0702030302020204" pitchFamily="2" charset="0"/>
              <a:buChar char="–"/>
            </a:pPr>
            <a:endParaRPr lang="zh-CN" altLang="en-US" dirty="0">
              <a:latin typeface="Comic Sans MS" panose="030F0702030302020204" pitchFamily="2" charset="0"/>
              <a:ea typeface="微软雅黑" panose="020B0503020204020204" pitchFamily="34" charset="-122"/>
              <a:sym typeface="Arial" panose="020B0604020202020204" pitchFamily="34" charset="0"/>
            </a:endParaRPr>
          </a:p>
          <a:p>
            <a:pPr lvl="3">
              <a:lnSpc>
                <a:spcPct val="105000"/>
              </a:lnSpc>
              <a:buClr>
                <a:srgbClr val="FF0000"/>
              </a:buClr>
              <a:buFont typeface="Comic Sans MS" panose="030F0702030302020204" pitchFamily="2" charset="0"/>
              <a:buChar char="»"/>
            </a:pPr>
            <a:endParaRPr lang="zh-CN" altLang="en-US" sz="2000" dirty="0">
              <a:latin typeface="Comic Sans MS" panose="030F0702030302020204" pitchFamily="2" charset="0"/>
              <a:ea typeface="微软雅黑" panose="020B0503020204020204" pitchFamily="34" charset="-122"/>
              <a:sym typeface="Arial" panose="020B0604020202020204" pitchFamily="34" charset="0"/>
            </a:endParaRPr>
          </a:p>
        </p:txBody>
      </p:sp>
      <p:sp>
        <p:nvSpPr>
          <p:cNvPr id="2" name="标题 1"/>
          <p:cNvSpPr>
            <a:spLocks noGrp="1"/>
          </p:cNvSpPr>
          <p:nvPr>
            <p:ph type="title"/>
          </p:nvPr>
        </p:nvSpPr>
        <p:spPr>
          <a:xfrm>
            <a:off x="609600" y="116632"/>
            <a:ext cx="8153400" cy="990600"/>
          </a:xfrm>
        </p:spPr>
        <p:txBody>
          <a:bodyPr/>
          <a:lstStyle/>
          <a:p>
            <a:r>
              <a:rPr lang="en-US" altLang="zh-CN" dirty="0">
                <a:effectLst>
                  <a:outerShdw blurRad="38100" dist="38100" dir="2700000" algn="tl">
                    <a:srgbClr val="000000">
                      <a:alpha val="43137"/>
                    </a:srgbClr>
                  </a:outerShdw>
                </a:effectLst>
                <a:sym typeface="+mn-ea"/>
              </a:rPr>
              <a:t>7.7 </a:t>
            </a:r>
            <a:r>
              <a:rPr lang="zh-CN" altLang="en-US" dirty="0">
                <a:effectLst>
                  <a:outerShdw blurRad="38100" dist="38100" dir="2700000" algn="tl">
                    <a:srgbClr val="000000">
                      <a:alpha val="43137"/>
                    </a:srgbClr>
                  </a:outerShdw>
                </a:effectLst>
                <a:sym typeface="+mn-ea"/>
              </a:rPr>
              <a:t>变量存储类型</a:t>
            </a:r>
            <a:endParaRPr lang="zh-CN" alt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1747" name="文本占位符 31746"/>
          <p:cNvSpPr>
            <a:spLocks noGrp="1"/>
          </p:cNvSpPr>
          <p:nvPr>
            <p:ph type="body" idx="1"/>
          </p:nvPr>
        </p:nvSpPr>
        <p:spPr>
          <a:xfrm>
            <a:off x="395288" y="1556703"/>
            <a:ext cx="7777162" cy="4751387"/>
          </a:xfrm>
        </p:spPr>
        <p:txBody>
          <a:bodyPr vert="horz" wrap="square" anchor="t"/>
          <a:lstStyle/>
          <a:p>
            <a:pPr>
              <a:lnSpc>
                <a:spcPct val="105000"/>
              </a:lnSpc>
              <a:buClr>
                <a:srgbClr val="FF0000"/>
              </a:buClr>
              <a:buFont typeface="Wingdings" panose="05000000000000000000" pitchFamily="2" charset="2"/>
              <a:buChar char="p"/>
            </a:pPr>
            <a:r>
              <a:rPr lang="zh-CN" altLang="en-US" dirty="0">
                <a:latin typeface="Comic Sans MS" panose="030F0702030302020204" pitchFamily="2" charset="0"/>
                <a:ea typeface="微软雅黑" panose="020B0503020204020204" pitchFamily="34" charset="-122"/>
                <a:sym typeface="Arial" panose="020B0604020202020204" pitchFamily="34" charset="0"/>
              </a:rPr>
              <a:t>静态存储变量和动态存储变量</a:t>
            </a:r>
          </a:p>
          <a:p>
            <a:pPr lvl="1">
              <a:lnSpc>
                <a:spcPct val="105000"/>
              </a:lnSpc>
              <a:buClr>
                <a:srgbClr val="FF0000"/>
              </a:buClr>
              <a:buSzPct val="95000"/>
              <a:buFont typeface="Wingdings" panose="05000000000000000000" pitchFamily="2" charset="2"/>
              <a:buChar char="n"/>
            </a:pPr>
            <a:r>
              <a:rPr lang="zh-CN" altLang="en-US" dirty="0">
                <a:latin typeface="Comic Sans MS" panose="030F0702030302020204" pitchFamily="2" charset="0"/>
                <a:ea typeface="微软雅黑" panose="020B0503020204020204" pitchFamily="34" charset="-122"/>
                <a:sym typeface="Arial" panose="020B0604020202020204" pitchFamily="34" charset="0"/>
              </a:rPr>
              <a:t>存储区示意图</a:t>
            </a:r>
          </a:p>
        </p:txBody>
      </p:sp>
      <p:grpSp>
        <p:nvGrpSpPr>
          <p:cNvPr id="31748" name="组合 31747"/>
          <p:cNvGrpSpPr/>
          <p:nvPr/>
        </p:nvGrpSpPr>
        <p:grpSpPr>
          <a:xfrm>
            <a:off x="2178050" y="2681288"/>
            <a:ext cx="1600200" cy="3078162"/>
            <a:chOff x="0" y="0"/>
            <a:chExt cx="1008" cy="1939"/>
          </a:xfrm>
        </p:grpSpPr>
        <p:sp>
          <p:nvSpPr>
            <p:cNvPr id="31749" name="矩形 31748"/>
            <p:cNvSpPr/>
            <p:nvPr/>
          </p:nvSpPr>
          <p:spPr>
            <a:xfrm>
              <a:off x="0" y="0"/>
              <a:ext cx="1008" cy="1920"/>
            </a:xfrm>
            <a:prstGeom prst="rect">
              <a:avLst/>
            </a:prstGeom>
            <a:solidFill>
              <a:srgbClr val="A7E8FF">
                <a:alpha val="100000"/>
              </a:srgbClr>
            </a:solidFill>
            <a:ln w="9525">
              <a:noFill/>
            </a:ln>
          </p:spPr>
          <p:txBody>
            <a:bodyPr vert="horz" wrap="none" anchor="ctr"/>
            <a:lstStyle/>
            <a:p>
              <a:pPr algn="ctr" eaLnBrk="0" hangingPunct="0"/>
              <a:endParaRPr>
                <a:solidFill>
                  <a:srgbClr val="FFFF00"/>
                </a:solidFill>
                <a:latin typeface="Times New Roman" panose="02020603050405020304" pitchFamily="2" charset="0"/>
                <a:ea typeface="微软雅黑" panose="020B0503020204020204" pitchFamily="34" charset="-122"/>
              </a:endParaRPr>
            </a:p>
          </p:txBody>
        </p:sp>
        <p:grpSp>
          <p:nvGrpSpPr>
            <p:cNvPr id="31750" name="组合 31749"/>
            <p:cNvGrpSpPr/>
            <p:nvPr/>
          </p:nvGrpSpPr>
          <p:grpSpPr>
            <a:xfrm>
              <a:off x="0" y="0"/>
              <a:ext cx="1008" cy="1939"/>
              <a:chOff x="0" y="0"/>
              <a:chExt cx="1008" cy="1939"/>
            </a:xfrm>
          </p:grpSpPr>
          <p:grpSp>
            <p:nvGrpSpPr>
              <p:cNvPr id="31751" name="组合 31750"/>
              <p:cNvGrpSpPr/>
              <p:nvPr/>
            </p:nvGrpSpPr>
            <p:grpSpPr>
              <a:xfrm>
                <a:off x="0" y="0"/>
                <a:ext cx="1008" cy="1920"/>
                <a:chOff x="0" y="0"/>
                <a:chExt cx="1008" cy="1920"/>
              </a:xfrm>
            </p:grpSpPr>
            <p:sp>
              <p:nvSpPr>
                <p:cNvPr id="31752" name="直接连接符 31751"/>
                <p:cNvSpPr/>
                <p:nvPr/>
              </p:nvSpPr>
              <p:spPr>
                <a:xfrm>
                  <a:off x="0" y="0"/>
                  <a:ext cx="0" cy="1920"/>
                </a:xfrm>
                <a:prstGeom prst="line">
                  <a:avLst/>
                </a:prstGeom>
                <a:ln w="19050" cap="flat" cmpd="sng">
                  <a:solidFill>
                    <a:srgbClr val="996633"/>
                  </a:solidFill>
                  <a:prstDash val="solid"/>
                  <a:bevel/>
                  <a:headEnd type="none" w="med" len="med"/>
                  <a:tailEnd type="none" w="med" len="med"/>
                </a:ln>
              </p:spPr>
              <p:txBody>
                <a:bodyPr/>
                <a:lstStyle/>
                <a:p>
                  <a:endParaRPr lang="zh-CN" altLang="en-US"/>
                </a:p>
              </p:txBody>
            </p:sp>
            <p:sp>
              <p:nvSpPr>
                <p:cNvPr id="31753" name="直接连接符 31752"/>
                <p:cNvSpPr/>
                <p:nvPr/>
              </p:nvSpPr>
              <p:spPr>
                <a:xfrm>
                  <a:off x="1008" y="0"/>
                  <a:ext cx="0" cy="1920"/>
                </a:xfrm>
                <a:prstGeom prst="line">
                  <a:avLst/>
                </a:prstGeom>
                <a:ln w="19050" cap="flat" cmpd="sng">
                  <a:solidFill>
                    <a:srgbClr val="996633"/>
                  </a:solidFill>
                  <a:prstDash val="solid"/>
                  <a:bevel/>
                  <a:headEnd type="none" w="med" len="med"/>
                  <a:tailEnd type="none" w="med" len="med"/>
                </a:ln>
              </p:spPr>
              <p:txBody>
                <a:bodyPr/>
                <a:lstStyle/>
                <a:p>
                  <a:endParaRPr lang="zh-CN" altLang="en-US"/>
                </a:p>
              </p:txBody>
            </p:sp>
            <p:sp>
              <p:nvSpPr>
                <p:cNvPr id="31754" name="直接连接符 31753"/>
                <p:cNvSpPr/>
                <p:nvPr/>
              </p:nvSpPr>
              <p:spPr>
                <a:xfrm>
                  <a:off x="0" y="192"/>
                  <a:ext cx="1008" cy="0"/>
                </a:xfrm>
                <a:prstGeom prst="line">
                  <a:avLst/>
                </a:prstGeom>
                <a:ln w="19050" cap="flat" cmpd="sng">
                  <a:solidFill>
                    <a:srgbClr val="996633"/>
                  </a:solidFill>
                  <a:prstDash val="solid"/>
                  <a:bevel/>
                  <a:headEnd type="none" w="med" len="med"/>
                  <a:tailEnd type="none" w="med" len="med"/>
                </a:ln>
              </p:spPr>
              <p:txBody>
                <a:bodyPr/>
                <a:lstStyle/>
                <a:p>
                  <a:endParaRPr lang="zh-CN" altLang="en-US"/>
                </a:p>
              </p:txBody>
            </p:sp>
            <p:sp>
              <p:nvSpPr>
                <p:cNvPr id="31755" name="直接连接符 31754"/>
                <p:cNvSpPr/>
                <p:nvPr/>
              </p:nvSpPr>
              <p:spPr>
                <a:xfrm>
                  <a:off x="0" y="576"/>
                  <a:ext cx="1008" cy="0"/>
                </a:xfrm>
                <a:prstGeom prst="line">
                  <a:avLst/>
                </a:prstGeom>
                <a:ln w="19050" cap="flat" cmpd="sng">
                  <a:solidFill>
                    <a:srgbClr val="996633"/>
                  </a:solidFill>
                  <a:prstDash val="solid"/>
                  <a:bevel/>
                  <a:headEnd type="none" w="med" len="med"/>
                  <a:tailEnd type="none" w="med" len="med"/>
                </a:ln>
              </p:spPr>
              <p:txBody>
                <a:bodyPr/>
                <a:lstStyle/>
                <a:p>
                  <a:endParaRPr lang="zh-CN" altLang="en-US"/>
                </a:p>
              </p:txBody>
            </p:sp>
            <p:sp>
              <p:nvSpPr>
                <p:cNvPr id="31756" name="直接连接符 31755"/>
                <p:cNvSpPr/>
                <p:nvPr/>
              </p:nvSpPr>
              <p:spPr>
                <a:xfrm>
                  <a:off x="0" y="768"/>
                  <a:ext cx="1008" cy="0"/>
                </a:xfrm>
                <a:prstGeom prst="line">
                  <a:avLst/>
                </a:prstGeom>
                <a:ln w="19050" cap="flat" cmpd="sng">
                  <a:solidFill>
                    <a:srgbClr val="996633"/>
                  </a:solidFill>
                  <a:prstDash val="solid"/>
                  <a:bevel/>
                  <a:headEnd type="none" w="med" len="med"/>
                  <a:tailEnd type="none" w="med" len="med"/>
                </a:ln>
              </p:spPr>
              <p:txBody>
                <a:bodyPr/>
                <a:lstStyle/>
                <a:p>
                  <a:endParaRPr lang="zh-CN" altLang="en-US"/>
                </a:p>
              </p:txBody>
            </p:sp>
            <p:sp>
              <p:nvSpPr>
                <p:cNvPr id="31757" name="直接连接符 31756"/>
                <p:cNvSpPr/>
                <p:nvPr/>
              </p:nvSpPr>
              <p:spPr>
                <a:xfrm>
                  <a:off x="0" y="1008"/>
                  <a:ext cx="1008" cy="0"/>
                </a:xfrm>
                <a:prstGeom prst="line">
                  <a:avLst/>
                </a:prstGeom>
                <a:ln w="19050" cap="flat" cmpd="sng">
                  <a:solidFill>
                    <a:srgbClr val="996633"/>
                  </a:solidFill>
                  <a:prstDash val="solid"/>
                  <a:bevel/>
                  <a:headEnd type="none" w="med" len="med"/>
                  <a:tailEnd type="none" w="med" len="med"/>
                </a:ln>
              </p:spPr>
              <p:txBody>
                <a:bodyPr/>
                <a:lstStyle/>
                <a:p>
                  <a:endParaRPr lang="zh-CN" altLang="en-US"/>
                </a:p>
              </p:txBody>
            </p:sp>
            <p:sp>
              <p:nvSpPr>
                <p:cNvPr id="31758" name="直接连接符 31757"/>
                <p:cNvSpPr/>
                <p:nvPr/>
              </p:nvSpPr>
              <p:spPr>
                <a:xfrm>
                  <a:off x="0" y="1248"/>
                  <a:ext cx="1008" cy="0"/>
                </a:xfrm>
                <a:prstGeom prst="line">
                  <a:avLst/>
                </a:prstGeom>
                <a:ln w="19050" cap="flat" cmpd="sng">
                  <a:solidFill>
                    <a:srgbClr val="996633"/>
                  </a:solidFill>
                  <a:prstDash val="solid"/>
                  <a:bevel/>
                  <a:headEnd type="none" w="med" len="med"/>
                  <a:tailEnd type="none" w="med" len="med"/>
                </a:ln>
              </p:spPr>
              <p:txBody>
                <a:bodyPr/>
                <a:lstStyle/>
                <a:p>
                  <a:endParaRPr lang="zh-CN" altLang="en-US"/>
                </a:p>
              </p:txBody>
            </p:sp>
            <p:sp>
              <p:nvSpPr>
                <p:cNvPr id="31759" name="直接连接符 31758"/>
                <p:cNvSpPr/>
                <p:nvPr/>
              </p:nvSpPr>
              <p:spPr>
                <a:xfrm>
                  <a:off x="0" y="1680"/>
                  <a:ext cx="1008" cy="0"/>
                </a:xfrm>
                <a:prstGeom prst="line">
                  <a:avLst/>
                </a:prstGeom>
                <a:ln w="19050" cap="flat" cmpd="sng">
                  <a:solidFill>
                    <a:srgbClr val="996633"/>
                  </a:solidFill>
                  <a:prstDash val="solid"/>
                  <a:bevel/>
                  <a:headEnd type="none" w="med" len="med"/>
                  <a:tailEnd type="none" w="med" len="med"/>
                </a:ln>
              </p:spPr>
              <p:txBody>
                <a:bodyPr/>
                <a:lstStyle/>
                <a:p>
                  <a:endParaRPr lang="zh-CN" altLang="en-US"/>
                </a:p>
              </p:txBody>
            </p:sp>
          </p:grpSp>
          <p:sp>
            <p:nvSpPr>
              <p:cNvPr id="31760" name="文本框 31759"/>
              <p:cNvSpPr txBox="1"/>
              <p:nvPr/>
            </p:nvSpPr>
            <p:spPr>
              <a:xfrm>
                <a:off x="230" y="1689"/>
                <a:ext cx="436" cy="250"/>
              </a:xfrm>
              <a:prstGeom prst="rect">
                <a:avLst/>
              </a:prstGeom>
              <a:noFill/>
              <a:ln w="9525">
                <a:noFill/>
              </a:ln>
            </p:spPr>
            <p:txBody>
              <a:bodyPr vert="horz" wrap="none" anchor="t">
                <a:spAutoFit/>
              </a:bodyPr>
              <a:lstStyle/>
              <a:p>
                <a:pPr eaLnBrk="0" hangingPunct="0"/>
                <a:r>
                  <a:rPr lang="zh-CN" altLang="en-US">
                    <a:solidFill>
                      <a:srgbClr val="00009A"/>
                    </a:solidFill>
                    <a:latin typeface="Times New Roman" panose="02020603050405020304" pitchFamily="2" charset="0"/>
                    <a:ea typeface="微软雅黑" panose="020B0503020204020204" pitchFamily="34" charset="-122"/>
                  </a:rPr>
                  <a:t>内存</a:t>
                </a:r>
              </a:p>
            </p:txBody>
          </p:sp>
        </p:grpSp>
      </p:grpSp>
      <p:grpSp>
        <p:nvGrpSpPr>
          <p:cNvPr id="31761" name="组合 31760"/>
          <p:cNvGrpSpPr/>
          <p:nvPr/>
        </p:nvGrpSpPr>
        <p:grpSpPr>
          <a:xfrm>
            <a:off x="1187450" y="2997200"/>
            <a:ext cx="990600" cy="2362200"/>
            <a:chOff x="0" y="0"/>
            <a:chExt cx="624" cy="1488"/>
          </a:xfrm>
        </p:grpSpPr>
        <p:sp>
          <p:nvSpPr>
            <p:cNvPr id="31762" name="未知"/>
            <p:cNvSpPr/>
            <p:nvPr/>
          </p:nvSpPr>
          <p:spPr>
            <a:xfrm>
              <a:off x="240" y="0"/>
              <a:ext cx="384" cy="1488"/>
            </a:xfrm>
            <a:custGeom>
              <a:avLst/>
              <a:gdLst/>
              <a:ahLst/>
              <a:cxnLst/>
              <a:rect l="0" t="0" r="0" b="0"/>
              <a:pathLst>
                <a:path w="384" h="1488">
                  <a:moveTo>
                    <a:pt x="384" y="0"/>
                  </a:moveTo>
                  <a:lnTo>
                    <a:pt x="0" y="0"/>
                  </a:lnTo>
                  <a:lnTo>
                    <a:pt x="0" y="1488"/>
                  </a:lnTo>
                  <a:lnTo>
                    <a:pt x="384" y="1488"/>
                  </a:lnTo>
                </a:path>
              </a:pathLst>
            </a:custGeom>
            <a:noFill/>
            <a:ln w="19050" cap="flat" cmpd="sng">
              <a:solidFill>
                <a:schemeClr val="tx1"/>
              </a:solidFill>
              <a:prstDash val="solid"/>
              <a:bevel/>
              <a:headEnd type="none" w="med" len="med"/>
              <a:tailEnd type="none" w="med" len="med"/>
            </a:ln>
          </p:spPr>
          <p:txBody>
            <a:bodyPr/>
            <a:lstStyle/>
            <a:p>
              <a:endParaRPr lang="zh-CN" altLang="en-US"/>
            </a:p>
          </p:txBody>
        </p:sp>
        <p:sp>
          <p:nvSpPr>
            <p:cNvPr id="31763" name="文本框 31762"/>
            <p:cNvSpPr txBox="1"/>
            <p:nvPr/>
          </p:nvSpPr>
          <p:spPr>
            <a:xfrm>
              <a:off x="0" y="299"/>
              <a:ext cx="276" cy="634"/>
            </a:xfrm>
            <a:prstGeom prst="rect">
              <a:avLst/>
            </a:prstGeom>
            <a:noFill/>
            <a:ln w="9525">
              <a:noFill/>
            </a:ln>
          </p:spPr>
          <p:txBody>
            <a:bodyPr vert="horz" wrap="none" anchor="t">
              <a:spAutoFit/>
            </a:bodyPr>
            <a:lstStyle/>
            <a:p>
              <a:pPr eaLnBrk="0" hangingPunct="0"/>
              <a:r>
                <a:rPr lang="zh-CN" altLang="en-US" b="1">
                  <a:latin typeface="Times New Roman" panose="02020603050405020304" pitchFamily="2" charset="0"/>
                  <a:ea typeface="微软雅黑" panose="020B0503020204020204" pitchFamily="34" charset="-122"/>
                </a:rPr>
                <a:t>用</a:t>
              </a:r>
            </a:p>
            <a:p>
              <a:pPr eaLnBrk="0" hangingPunct="0"/>
              <a:r>
                <a:rPr lang="zh-CN" altLang="en-US" b="1">
                  <a:latin typeface="Times New Roman" panose="02020603050405020304" pitchFamily="2" charset="0"/>
                  <a:ea typeface="微软雅黑" panose="020B0503020204020204" pitchFamily="34" charset="-122"/>
                </a:rPr>
                <a:t>户</a:t>
              </a:r>
            </a:p>
            <a:p>
              <a:pPr eaLnBrk="0" hangingPunct="0"/>
              <a:r>
                <a:rPr lang="zh-CN" altLang="en-US" b="1">
                  <a:latin typeface="Times New Roman" panose="02020603050405020304" pitchFamily="2" charset="0"/>
                  <a:ea typeface="微软雅黑" panose="020B0503020204020204" pitchFamily="34" charset="-122"/>
                </a:rPr>
                <a:t>区</a:t>
              </a:r>
            </a:p>
          </p:txBody>
        </p:sp>
      </p:grpSp>
      <p:grpSp>
        <p:nvGrpSpPr>
          <p:cNvPr id="31764" name="组合 31763"/>
          <p:cNvGrpSpPr/>
          <p:nvPr/>
        </p:nvGrpSpPr>
        <p:grpSpPr>
          <a:xfrm>
            <a:off x="3778250" y="3595688"/>
            <a:ext cx="1073150" cy="1074737"/>
            <a:chOff x="0" y="0"/>
            <a:chExt cx="676" cy="677"/>
          </a:xfrm>
        </p:grpSpPr>
        <p:sp>
          <p:nvSpPr>
            <p:cNvPr id="31765" name="未知"/>
            <p:cNvSpPr/>
            <p:nvPr/>
          </p:nvSpPr>
          <p:spPr>
            <a:xfrm>
              <a:off x="0" y="0"/>
              <a:ext cx="288" cy="672"/>
            </a:xfrm>
            <a:custGeom>
              <a:avLst/>
              <a:gdLst/>
              <a:ahLst/>
              <a:cxnLst/>
              <a:rect l="0" t="0" r="0" b="0"/>
              <a:pathLst>
                <a:path w="288" h="672">
                  <a:moveTo>
                    <a:pt x="0" y="0"/>
                  </a:moveTo>
                  <a:lnTo>
                    <a:pt x="288" y="0"/>
                  </a:lnTo>
                  <a:lnTo>
                    <a:pt x="288" y="672"/>
                  </a:lnTo>
                  <a:lnTo>
                    <a:pt x="0" y="672"/>
                  </a:lnTo>
                </a:path>
              </a:pathLst>
            </a:custGeom>
            <a:noFill/>
            <a:ln w="19050" cap="flat" cmpd="sng">
              <a:solidFill>
                <a:schemeClr val="tx1"/>
              </a:solidFill>
              <a:prstDash val="solid"/>
              <a:bevel/>
              <a:headEnd type="none" w="med" len="med"/>
              <a:tailEnd type="none" w="med" len="med"/>
            </a:ln>
          </p:spPr>
          <p:txBody>
            <a:bodyPr/>
            <a:lstStyle/>
            <a:p>
              <a:endParaRPr lang="zh-CN" altLang="en-US"/>
            </a:p>
          </p:txBody>
        </p:sp>
        <p:sp>
          <p:nvSpPr>
            <p:cNvPr id="31766" name="文本框 31765"/>
            <p:cNvSpPr txBox="1"/>
            <p:nvPr/>
          </p:nvSpPr>
          <p:spPr>
            <a:xfrm>
              <a:off x="240" y="43"/>
              <a:ext cx="436" cy="634"/>
            </a:xfrm>
            <a:prstGeom prst="rect">
              <a:avLst/>
            </a:prstGeom>
            <a:noFill/>
            <a:ln w="9525">
              <a:noFill/>
            </a:ln>
          </p:spPr>
          <p:txBody>
            <a:bodyPr vert="horz" wrap="none" anchor="t">
              <a:spAutoFit/>
            </a:bodyPr>
            <a:lstStyle/>
            <a:p>
              <a:pPr eaLnBrk="0" hangingPunct="0"/>
              <a:r>
                <a:rPr lang="zh-CN" altLang="en-US">
                  <a:latin typeface="Times New Roman" panose="02020603050405020304" pitchFamily="2" charset="0"/>
                  <a:ea typeface="微软雅黑" panose="020B0503020204020204" pitchFamily="34" charset="-122"/>
                </a:rPr>
                <a:t>程序</a:t>
              </a:r>
            </a:p>
            <a:p>
              <a:pPr eaLnBrk="0" hangingPunct="0"/>
              <a:r>
                <a:rPr lang="zh-CN" altLang="en-US">
                  <a:latin typeface="Times New Roman" panose="02020603050405020304" pitchFamily="2" charset="0"/>
                  <a:ea typeface="微软雅黑" panose="020B0503020204020204" pitchFamily="34" charset="-122"/>
                </a:rPr>
                <a:t>占用</a:t>
              </a:r>
            </a:p>
            <a:p>
              <a:pPr eaLnBrk="0" hangingPunct="0"/>
              <a:r>
                <a:rPr lang="zh-CN" altLang="en-US">
                  <a:latin typeface="Times New Roman" panose="02020603050405020304" pitchFamily="2" charset="0"/>
                  <a:ea typeface="微软雅黑" panose="020B0503020204020204" pitchFamily="34" charset="-122"/>
                </a:rPr>
                <a:t>区</a:t>
              </a:r>
            </a:p>
          </p:txBody>
        </p:sp>
      </p:grpSp>
      <p:grpSp>
        <p:nvGrpSpPr>
          <p:cNvPr id="31767" name="组合 31766"/>
          <p:cNvGrpSpPr/>
          <p:nvPr/>
        </p:nvGrpSpPr>
        <p:grpSpPr>
          <a:xfrm>
            <a:off x="2178050" y="3536950"/>
            <a:ext cx="1600200" cy="1158875"/>
            <a:chOff x="0" y="0"/>
            <a:chExt cx="1008" cy="730"/>
          </a:xfrm>
        </p:grpSpPr>
        <p:grpSp>
          <p:nvGrpSpPr>
            <p:cNvPr id="31768" name="组合 31767"/>
            <p:cNvGrpSpPr/>
            <p:nvPr/>
          </p:nvGrpSpPr>
          <p:grpSpPr>
            <a:xfrm>
              <a:off x="0" y="0"/>
              <a:ext cx="1001" cy="730"/>
              <a:chOff x="0" y="0"/>
              <a:chExt cx="1008" cy="730"/>
            </a:xfrm>
          </p:grpSpPr>
          <p:sp>
            <p:nvSpPr>
              <p:cNvPr id="31769" name="矩形 31768"/>
              <p:cNvSpPr/>
              <p:nvPr/>
            </p:nvSpPr>
            <p:spPr>
              <a:xfrm>
                <a:off x="0" y="37"/>
                <a:ext cx="1008" cy="672"/>
              </a:xfrm>
              <a:prstGeom prst="rect">
                <a:avLst/>
              </a:prstGeom>
              <a:solidFill>
                <a:srgbClr val="ECD9FF">
                  <a:alpha val="100000"/>
                </a:srgbClr>
              </a:solidFill>
              <a:ln w="9525" cap="flat" cmpd="sng">
                <a:solidFill>
                  <a:schemeClr val="tx1"/>
                </a:solidFill>
                <a:prstDash val="solid"/>
                <a:bevel/>
                <a:headEnd type="none" w="med" len="med"/>
                <a:tailEnd type="none" w="med" len="med"/>
              </a:ln>
            </p:spPr>
            <p:txBody>
              <a:bodyPr vert="horz" wrap="none" anchor="ctr"/>
              <a:lstStyle/>
              <a:p>
                <a:pPr eaLnBrk="0" hangingPunct="0">
                  <a:lnSpc>
                    <a:spcPct val="115000"/>
                  </a:lnSpc>
                </a:pPr>
                <a:endParaRPr>
                  <a:latin typeface="微软雅黑" panose="020B0503020204020204" pitchFamily="34" charset="-122"/>
                  <a:ea typeface="微软雅黑" panose="020B0503020204020204" pitchFamily="34" charset="-122"/>
                </a:endParaRPr>
              </a:p>
            </p:txBody>
          </p:sp>
          <p:sp>
            <p:nvSpPr>
              <p:cNvPr id="31770" name="文本框 31769"/>
              <p:cNvSpPr txBox="1"/>
              <p:nvPr/>
            </p:nvSpPr>
            <p:spPr>
              <a:xfrm>
                <a:off x="48" y="0"/>
                <a:ext cx="923" cy="250"/>
              </a:xfrm>
              <a:prstGeom prst="rect">
                <a:avLst/>
              </a:prstGeom>
              <a:noFill/>
              <a:ln w="9525">
                <a:noFill/>
              </a:ln>
            </p:spPr>
            <p:txBody>
              <a:bodyPr vert="horz" wrap="none" anchor="t">
                <a:spAutoFit/>
              </a:bodyPr>
              <a:lstStyle/>
              <a:p>
                <a:pPr eaLnBrk="0" hangingPunct="0"/>
                <a:r>
                  <a:rPr lang="zh-CN" altLang="en-US">
                    <a:solidFill>
                      <a:srgbClr val="006600"/>
                    </a:solidFill>
                    <a:latin typeface="Times New Roman" panose="02020603050405020304" pitchFamily="2" charset="0"/>
                    <a:ea typeface="微软雅黑" panose="020B0503020204020204" pitchFamily="34" charset="-122"/>
                  </a:rPr>
                  <a:t>程序代码区</a:t>
                </a:r>
              </a:p>
            </p:txBody>
          </p:sp>
          <p:sp>
            <p:nvSpPr>
              <p:cNvPr id="31771" name="文本框 31770"/>
              <p:cNvSpPr txBox="1"/>
              <p:nvPr/>
            </p:nvSpPr>
            <p:spPr>
              <a:xfrm>
                <a:off x="48" y="194"/>
                <a:ext cx="923" cy="279"/>
              </a:xfrm>
              <a:prstGeom prst="rect">
                <a:avLst/>
              </a:prstGeom>
              <a:noFill/>
              <a:ln w="9525">
                <a:noFill/>
              </a:ln>
            </p:spPr>
            <p:txBody>
              <a:bodyPr vert="horz" wrap="none" anchor="t">
                <a:spAutoFit/>
              </a:bodyPr>
              <a:lstStyle/>
              <a:p>
                <a:pPr eaLnBrk="0" hangingPunct="0">
                  <a:lnSpc>
                    <a:spcPct val="115000"/>
                  </a:lnSpc>
                </a:pPr>
                <a:r>
                  <a:rPr lang="zh-CN" altLang="en-US" dirty="0">
                    <a:solidFill>
                      <a:srgbClr val="FF0000"/>
                    </a:solidFill>
                    <a:latin typeface="Times New Roman" panose="02020603050405020304" pitchFamily="2" charset="0"/>
                    <a:ea typeface="微软雅黑" panose="020B0503020204020204" pitchFamily="34" charset="-122"/>
                  </a:rPr>
                  <a:t>静态存储区</a:t>
                </a:r>
              </a:p>
            </p:txBody>
          </p:sp>
          <p:sp>
            <p:nvSpPr>
              <p:cNvPr id="31772" name="文本框 31771"/>
              <p:cNvSpPr txBox="1"/>
              <p:nvPr/>
            </p:nvSpPr>
            <p:spPr>
              <a:xfrm>
                <a:off x="48" y="480"/>
                <a:ext cx="923" cy="250"/>
              </a:xfrm>
              <a:prstGeom prst="rect">
                <a:avLst/>
              </a:prstGeom>
              <a:noFill/>
              <a:ln w="9525">
                <a:noFill/>
              </a:ln>
            </p:spPr>
            <p:txBody>
              <a:bodyPr vert="horz" wrap="none" anchor="t">
                <a:spAutoFit/>
              </a:bodyPr>
              <a:lstStyle/>
              <a:p>
                <a:pPr eaLnBrk="0" hangingPunct="0"/>
                <a:r>
                  <a:rPr lang="zh-CN" altLang="en-US" dirty="0">
                    <a:solidFill>
                      <a:srgbClr val="0000CC"/>
                    </a:solidFill>
                    <a:latin typeface="Times New Roman" panose="02020603050405020304" pitchFamily="2" charset="0"/>
                    <a:ea typeface="微软雅黑" panose="020B0503020204020204" pitchFamily="34" charset="-122"/>
                  </a:rPr>
                  <a:t>动态存储区</a:t>
                </a:r>
              </a:p>
            </p:txBody>
          </p:sp>
        </p:grpSp>
        <p:sp>
          <p:nvSpPr>
            <p:cNvPr id="31773" name="直接连接符 31772"/>
            <p:cNvSpPr/>
            <p:nvPr/>
          </p:nvSpPr>
          <p:spPr>
            <a:xfrm>
              <a:off x="0" y="229"/>
              <a:ext cx="1008" cy="0"/>
            </a:xfrm>
            <a:prstGeom prst="line">
              <a:avLst/>
            </a:prstGeom>
            <a:ln w="19050" cap="flat" cmpd="sng">
              <a:solidFill>
                <a:srgbClr val="996633"/>
              </a:solidFill>
              <a:prstDash val="solid"/>
              <a:bevel/>
              <a:headEnd type="none" w="med" len="med"/>
              <a:tailEnd type="none" w="med" len="med"/>
            </a:ln>
          </p:spPr>
          <p:txBody>
            <a:bodyPr/>
            <a:lstStyle/>
            <a:p>
              <a:endParaRPr lang="zh-CN" altLang="en-US"/>
            </a:p>
          </p:txBody>
        </p:sp>
        <p:sp>
          <p:nvSpPr>
            <p:cNvPr id="31774" name="直接连接符 31773"/>
            <p:cNvSpPr/>
            <p:nvPr/>
          </p:nvSpPr>
          <p:spPr>
            <a:xfrm>
              <a:off x="0" y="469"/>
              <a:ext cx="1008" cy="0"/>
            </a:xfrm>
            <a:prstGeom prst="line">
              <a:avLst/>
            </a:prstGeom>
            <a:ln w="19050" cap="flat" cmpd="sng">
              <a:solidFill>
                <a:srgbClr val="996633"/>
              </a:solidFill>
              <a:prstDash val="solid"/>
              <a:bevel/>
              <a:headEnd type="none" w="med" len="med"/>
              <a:tailEnd type="none" w="med" len="med"/>
            </a:ln>
          </p:spPr>
          <p:txBody>
            <a:bodyPr/>
            <a:lstStyle/>
            <a:p>
              <a:endParaRPr lang="zh-CN" altLang="en-US"/>
            </a:p>
          </p:txBody>
        </p:sp>
      </p:grpSp>
      <p:sp>
        <p:nvSpPr>
          <p:cNvPr id="31775" name="线形标注 1 31774"/>
          <p:cNvSpPr/>
          <p:nvPr/>
        </p:nvSpPr>
        <p:spPr>
          <a:xfrm>
            <a:off x="4859338" y="2636838"/>
            <a:ext cx="2314575" cy="428625"/>
          </a:xfrm>
          <a:prstGeom prst="borderCallout1">
            <a:avLst>
              <a:gd name="adj1" fmla="val 26667"/>
              <a:gd name="adj2" fmla="val -3292"/>
              <a:gd name="adj3" fmla="val 252593"/>
              <a:gd name="adj4" fmla="val -50824"/>
            </a:avLst>
          </a:prstGeom>
          <a:solidFill>
            <a:schemeClr val="bg1">
              <a:alpha val="100000"/>
            </a:schemeClr>
          </a:solidFill>
          <a:ln w="28575" cap="flat" cmpd="sng">
            <a:solidFill>
              <a:srgbClr val="006600"/>
            </a:solidFill>
            <a:prstDash val="lgDashDot"/>
            <a:bevel/>
            <a:headEnd type="none" w="med" len="med"/>
            <a:tailEnd type="none" w="med" len="med"/>
          </a:ln>
        </p:spPr>
        <p:txBody>
          <a:bodyPr vert="horz" wrap="square" anchor="t"/>
          <a:lstStyle/>
          <a:p>
            <a:pPr algn="ctr" eaLnBrk="0" hangingPunct="0"/>
            <a:r>
              <a:rPr lang="zh-CN" altLang="en-US">
                <a:latin typeface="Times New Roman" panose="02020603050405020304" pitchFamily="2" charset="0"/>
                <a:ea typeface="微软雅黑" panose="020B0503020204020204" pitchFamily="34" charset="-122"/>
              </a:rPr>
              <a:t>程序的指令代码</a:t>
            </a:r>
          </a:p>
        </p:txBody>
      </p:sp>
      <p:sp>
        <p:nvSpPr>
          <p:cNvPr id="31776" name="线形标注 1 31775"/>
          <p:cNvSpPr/>
          <p:nvPr/>
        </p:nvSpPr>
        <p:spPr>
          <a:xfrm>
            <a:off x="5003800" y="3284538"/>
            <a:ext cx="2751138" cy="1008062"/>
          </a:xfrm>
          <a:prstGeom prst="borderCallout1">
            <a:avLst>
              <a:gd name="adj1" fmla="val 11338"/>
              <a:gd name="adj2" fmla="val -2769"/>
              <a:gd name="adj3" fmla="val 75593"/>
              <a:gd name="adj4" fmla="val -45699"/>
            </a:avLst>
          </a:prstGeom>
          <a:solidFill>
            <a:schemeClr val="bg1">
              <a:alpha val="100000"/>
            </a:schemeClr>
          </a:solidFill>
          <a:ln w="28575" cap="flat" cmpd="sng">
            <a:solidFill>
              <a:srgbClr val="FF0000"/>
            </a:solidFill>
            <a:prstDash val="lgDashDot"/>
            <a:bevel/>
            <a:headEnd type="none" w="med" len="med"/>
            <a:tailEnd type="none" w="med" len="med"/>
          </a:ln>
        </p:spPr>
        <p:txBody>
          <a:bodyPr vert="horz" wrap="square" anchor="t"/>
          <a:lstStyle/>
          <a:p>
            <a:pPr eaLnBrk="0" hangingPunct="0"/>
            <a:r>
              <a:rPr lang="zh-CN" altLang="en-US">
                <a:latin typeface="Times New Roman" panose="02020603050405020304" pitchFamily="2" charset="0"/>
                <a:ea typeface="微软雅黑" panose="020B0503020204020204" pitchFamily="34" charset="-122"/>
              </a:rPr>
              <a:t>程序中的静态存储变量，包括：全局变量或静态局部变量等。</a:t>
            </a:r>
          </a:p>
        </p:txBody>
      </p:sp>
      <p:sp>
        <p:nvSpPr>
          <p:cNvPr id="31777" name="线形标注 1 31776"/>
          <p:cNvSpPr/>
          <p:nvPr/>
        </p:nvSpPr>
        <p:spPr>
          <a:xfrm>
            <a:off x="4498975" y="4724400"/>
            <a:ext cx="3384550" cy="1296988"/>
          </a:xfrm>
          <a:prstGeom prst="borderCallout1">
            <a:avLst>
              <a:gd name="adj1" fmla="val 8815"/>
              <a:gd name="adj2" fmla="val -2250"/>
              <a:gd name="adj3" fmla="val -14690"/>
              <a:gd name="adj4" fmla="val -25046"/>
            </a:avLst>
          </a:prstGeom>
          <a:solidFill>
            <a:schemeClr val="bg1">
              <a:alpha val="100000"/>
            </a:schemeClr>
          </a:solidFill>
          <a:ln w="28575" cap="flat" cmpd="sng">
            <a:solidFill>
              <a:srgbClr val="0000CC"/>
            </a:solidFill>
            <a:prstDash val="lgDashDot"/>
            <a:bevel/>
            <a:headEnd type="none" w="med" len="med"/>
            <a:tailEnd type="none" w="med" len="med"/>
          </a:ln>
        </p:spPr>
        <p:txBody>
          <a:bodyPr vert="horz" wrap="square" anchor="t"/>
          <a:lstStyle/>
          <a:p>
            <a:pPr eaLnBrk="0" hangingPunct="0"/>
            <a:r>
              <a:rPr lang="zh-CN" altLang="en-US">
                <a:latin typeface="Times New Roman" panose="02020603050405020304" pitchFamily="2" charset="0"/>
                <a:ea typeface="微软雅黑" panose="020B0503020204020204" pitchFamily="34" charset="-122"/>
              </a:rPr>
              <a:t>程序中动态存储变量，包括：局部自动变量、函数的形参以及函数调用时的现场保护和返回地址等。</a:t>
            </a:r>
          </a:p>
        </p:txBody>
      </p:sp>
      <p:sp>
        <p:nvSpPr>
          <p:cNvPr id="2" name="标题 1"/>
          <p:cNvSpPr>
            <a:spLocks noGrp="1"/>
          </p:cNvSpPr>
          <p:nvPr>
            <p:ph type="title"/>
          </p:nvPr>
        </p:nvSpPr>
        <p:spPr/>
        <p:txBody>
          <a:bodyPr/>
          <a:lstStyle/>
          <a:p>
            <a:r>
              <a:rPr lang="en-US" altLang="zh-CN" dirty="0">
                <a:effectLst>
                  <a:outerShdw blurRad="38100" dist="38100" dir="2700000" algn="tl">
                    <a:srgbClr val="000000">
                      <a:alpha val="43137"/>
                    </a:srgbClr>
                  </a:outerShdw>
                </a:effectLst>
                <a:sym typeface="+mn-ea"/>
              </a:rPr>
              <a:t>7.7 </a:t>
            </a:r>
            <a:r>
              <a:rPr lang="zh-CN" altLang="en-US" dirty="0">
                <a:effectLst>
                  <a:outerShdw blurRad="38100" dist="38100" dir="2700000" algn="tl">
                    <a:srgbClr val="000000">
                      <a:alpha val="43137"/>
                    </a:srgbClr>
                  </a:outerShdw>
                </a:effectLst>
                <a:sym typeface="+mn-ea"/>
              </a:rPr>
              <a:t>变量存储类型</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nodeType="clickEffect">
                                  <p:stCondLst>
                                    <p:cond delay="0"/>
                                  </p:stCondLst>
                                  <p:childTnLst>
                                    <p:set>
                                      <p:cBhvr>
                                        <p:cTn id="6" dur="1" fill="hold">
                                          <p:stCondLst>
                                            <p:cond delay="0"/>
                                          </p:stCondLst>
                                        </p:cTn>
                                        <p:tgtEl>
                                          <p:spTgt spid="31748"/>
                                        </p:tgtEl>
                                        <p:attrNameLst>
                                          <p:attrName>style.visibility</p:attrName>
                                        </p:attrNameLst>
                                      </p:cBhvr>
                                      <p:to>
                                        <p:strVal val="visible"/>
                                      </p:to>
                                    </p:set>
                                    <p:anim calcmode="lin" valueType="num">
                                      <p:cBhvr>
                                        <p:cTn id="7" dur="500" fill="hold"/>
                                        <p:tgtEl>
                                          <p:spTgt spid="31748"/>
                                        </p:tgtEl>
                                        <p:attrNameLst>
                                          <p:attrName>ppt_x</p:attrName>
                                        </p:attrNameLst>
                                      </p:cBhvr>
                                      <p:tavLst>
                                        <p:tav tm="0">
                                          <p:val>
                                            <p:strVal val="#ppt_x"/>
                                          </p:val>
                                        </p:tav>
                                        <p:tav tm="100000">
                                          <p:val>
                                            <p:strVal val="#ppt_x"/>
                                          </p:val>
                                        </p:tav>
                                      </p:tavLst>
                                    </p:anim>
                                    <p:anim calcmode="lin" valueType="num">
                                      <p:cBhvr>
                                        <p:cTn id="8" dur="500" fill="hold"/>
                                        <p:tgtEl>
                                          <p:spTgt spid="31748"/>
                                        </p:tgtEl>
                                        <p:attrNameLst>
                                          <p:attrName>ppt_y</p:attrName>
                                        </p:attrNameLst>
                                      </p:cBhvr>
                                      <p:tavLst>
                                        <p:tav tm="0">
                                          <p:val>
                                            <p:strVal val="#ppt_y-#ppt_h/2"/>
                                          </p:val>
                                        </p:tav>
                                        <p:tav tm="100000">
                                          <p:val>
                                            <p:strVal val="#ppt_y"/>
                                          </p:val>
                                        </p:tav>
                                      </p:tavLst>
                                    </p:anim>
                                    <p:anim calcmode="lin" valueType="num">
                                      <p:cBhvr>
                                        <p:cTn id="9" dur="500" fill="hold"/>
                                        <p:tgtEl>
                                          <p:spTgt spid="31748"/>
                                        </p:tgtEl>
                                        <p:attrNameLst>
                                          <p:attrName>ppt_w</p:attrName>
                                        </p:attrNameLst>
                                      </p:cBhvr>
                                      <p:tavLst>
                                        <p:tav tm="0">
                                          <p:val>
                                            <p:strVal val="#ppt_w"/>
                                          </p:val>
                                        </p:tav>
                                        <p:tav tm="100000">
                                          <p:val>
                                            <p:strVal val="#ppt_w"/>
                                          </p:val>
                                        </p:tav>
                                      </p:tavLst>
                                    </p:anim>
                                    <p:anim calcmode="lin" valueType="num">
                                      <p:cBhvr>
                                        <p:cTn id="10" dur="500" fill="hold"/>
                                        <p:tgtEl>
                                          <p:spTgt spid="31748"/>
                                        </p:tgtEl>
                                        <p:attrNameLst>
                                          <p:attrName>ppt_h</p:attrName>
                                        </p:attrNameLst>
                                      </p:cBhvr>
                                      <p:tavLst>
                                        <p:tav tm="0">
                                          <p:val>
                                            <p:fltVal val="0"/>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17" presetClass="entr" presetSubtype="8" fill="hold" nodeType="clickEffect">
                                  <p:stCondLst>
                                    <p:cond delay="0"/>
                                  </p:stCondLst>
                                  <p:childTnLst>
                                    <p:set>
                                      <p:cBhvr>
                                        <p:cTn id="14" dur="1" fill="hold">
                                          <p:stCondLst>
                                            <p:cond delay="0"/>
                                          </p:stCondLst>
                                        </p:cTn>
                                        <p:tgtEl>
                                          <p:spTgt spid="31761"/>
                                        </p:tgtEl>
                                        <p:attrNameLst>
                                          <p:attrName>style.visibility</p:attrName>
                                        </p:attrNameLst>
                                      </p:cBhvr>
                                      <p:to>
                                        <p:strVal val="visible"/>
                                      </p:to>
                                    </p:set>
                                    <p:anim calcmode="lin" valueType="num">
                                      <p:cBhvr>
                                        <p:cTn id="15" dur="500" fill="hold"/>
                                        <p:tgtEl>
                                          <p:spTgt spid="31761"/>
                                        </p:tgtEl>
                                        <p:attrNameLst>
                                          <p:attrName>ppt_x</p:attrName>
                                        </p:attrNameLst>
                                      </p:cBhvr>
                                      <p:tavLst>
                                        <p:tav tm="0">
                                          <p:val>
                                            <p:strVal val="#ppt_x-#ppt_w/2"/>
                                          </p:val>
                                        </p:tav>
                                        <p:tav tm="100000">
                                          <p:val>
                                            <p:strVal val="#ppt_x"/>
                                          </p:val>
                                        </p:tav>
                                      </p:tavLst>
                                    </p:anim>
                                    <p:anim calcmode="lin" valueType="num">
                                      <p:cBhvr>
                                        <p:cTn id="16" dur="500" fill="hold"/>
                                        <p:tgtEl>
                                          <p:spTgt spid="31761"/>
                                        </p:tgtEl>
                                        <p:attrNameLst>
                                          <p:attrName>ppt_y</p:attrName>
                                        </p:attrNameLst>
                                      </p:cBhvr>
                                      <p:tavLst>
                                        <p:tav tm="0">
                                          <p:val>
                                            <p:strVal val="#ppt_y"/>
                                          </p:val>
                                        </p:tav>
                                        <p:tav tm="100000">
                                          <p:val>
                                            <p:strVal val="#ppt_y"/>
                                          </p:val>
                                        </p:tav>
                                      </p:tavLst>
                                    </p:anim>
                                    <p:anim calcmode="lin" valueType="num">
                                      <p:cBhvr>
                                        <p:cTn id="17" dur="500" fill="hold"/>
                                        <p:tgtEl>
                                          <p:spTgt spid="31761"/>
                                        </p:tgtEl>
                                        <p:attrNameLst>
                                          <p:attrName>ppt_w</p:attrName>
                                        </p:attrNameLst>
                                      </p:cBhvr>
                                      <p:tavLst>
                                        <p:tav tm="0">
                                          <p:val>
                                            <p:fltVal val="0"/>
                                          </p:val>
                                        </p:tav>
                                        <p:tav tm="100000">
                                          <p:val>
                                            <p:strVal val="#ppt_w"/>
                                          </p:val>
                                        </p:tav>
                                      </p:tavLst>
                                    </p:anim>
                                    <p:anim calcmode="lin" valueType="num">
                                      <p:cBhvr>
                                        <p:cTn id="18" dur="500" fill="hold"/>
                                        <p:tgtEl>
                                          <p:spTgt spid="31761"/>
                                        </p:tgtEl>
                                        <p:attrNameLst>
                                          <p:attrName>ppt_h</p:attrName>
                                        </p:attrNameLst>
                                      </p:cBhvr>
                                      <p:tavLst>
                                        <p:tav tm="0">
                                          <p:val>
                                            <p:strVal val="#ppt_h"/>
                                          </p:val>
                                        </p:tav>
                                        <p:tav tm="100000">
                                          <p:val>
                                            <p:strVal val="#ppt_h"/>
                                          </p:val>
                                        </p:tav>
                                      </p:tavLst>
                                    </p:anim>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nodeType="clickEffect">
                                  <p:stCondLst>
                                    <p:cond delay="0"/>
                                  </p:stCondLst>
                                  <p:childTnLst>
                                    <p:set>
                                      <p:cBhvr>
                                        <p:cTn id="22" dur="1" fill="hold">
                                          <p:stCondLst>
                                            <p:cond delay="0"/>
                                          </p:stCondLst>
                                        </p:cTn>
                                        <p:tgtEl>
                                          <p:spTgt spid="31767"/>
                                        </p:tgtEl>
                                        <p:attrNameLst>
                                          <p:attrName>style.visibility</p:attrName>
                                        </p:attrNameLst>
                                      </p:cBhvr>
                                      <p:to>
                                        <p:strVal val="visible"/>
                                      </p:to>
                                    </p:set>
                                    <p:animEffect transition="in" filter="dissolve">
                                      <p:cBhvr>
                                        <p:cTn id="23" dur="500"/>
                                        <p:tgtEl>
                                          <p:spTgt spid="31767"/>
                                        </p:tgtEl>
                                      </p:cBhvr>
                                    </p:animEffect>
                                  </p:childTnLst>
                                </p:cTn>
                              </p:par>
                            </p:childTnLst>
                          </p:cTn>
                        </p:par>
                      </p:childTnLst>
                    </p:cTn>
                  </p:par>
                  <p:par>
                    <p:cTn id="24" fill="hold">
                      <p:stCondLst>
                        <p:cond delay="indefinite"/>
                      </p:stCondLst>
                      <p:childTnLst>
                        <p:par>
                          <p:cTn id="25" fill="hold">
                            <p:stCondLst>
                              <p:cond delay="0"/>
                            </p:stCondLst>
                            <p:childTnLst>
                              <p:par>
                                <p:cTn id="26" presetID="17" presetClass="entr" presetSubtype="2" fill="hold" nodeType="clickEffect">
                                  <p:stCondLst>
                                    <p:cond delay="0"/>
                                  </p:stCondLst>
                                  <p:childTnLst>
                                    <p:set>
                                      <p:cBhvr>
                                        <p:cTn id="27" dur="1" fill="hold">
                                          <p:stCondLst>
                                            <p:cond delay="0"/>
                                          </p:stCondLst>
                                        </p:cTn>
                                        <p:tgtEl>
                                          <p:spTgt spid="31764"/>
                                        </p:tgtEl>
                                        <p:attrNameLst>
                                          <p:attrName>style.visibility</p:attrName>
                                        </p:attrNameLst>
                                      </p:cBhvr>
                                      <p:to>
                                        <p:strVal val="visible"/>
                                      </p:to>
                                    </p:set>
                                    <p:anim calcmode="lin" valueType="num">
                                      <p:cBhvr>
                                        <p:cTn id="28" dur="500" fill="hold"/>
                                        <p:tgtEl>
                                          <p:spTgt spid="31764"/>
                                        </p:tgtEl>
                                        <p:attrNameLst>
                                          <p:attrName>ppt_x</p:attrName>
                                        </p:attrNameLst>
                                      </p:cBhvr>
                                      <p:tavLst>
                                        <p:tav tm="0">
                                          <p:val>
                                            <p:strVal val="#ppt_x+#ppt_w/2"/>
                                          </p:val>
                                        </p:tav>
                                        <p:tav tm="100000">
                                          <p:val>
                                            <p:strVal val="#ppt_x"/>
                                          </p:val>
                                        </p:tav>
                                      </p:tavLst>
                                    </p:anim>
                                    <p:anim calcmode="lin" valueType="num">
                                      <p:cBhvr>
                                        <p:cTn id="29" dur="500" fill="hold"/>
                                        <p:tgtEl>
                                          <p:spTgt spid="31764"/>
                                        </p:tgtEl>
                                        <p:attrNameLst>
                                          <p:attrName>ppt_y</p:attrName>
                                        </p:attrNameLst>
                                      </p:cBhvr>
                                      <p:tavLst>
                                        <p:tav tm="0">
                                          <p:val>
                                            <p:strVal val="#ppt_y"/>
                                          </p:val>
                                        </p:tav>
                                        <p:tav tm="100000">
                                          <p:val>
                                            <p:strVal val="#ppt_y"/>
                                          </p:val>
                                        </p:tav>
                                      </p:tavLst>
                                    </p:anim>
                                    <p:anim calcmode="lin" valueType="num">
                                      <p:cBhvr>
                                        <p:cTn id="30" dur="500" fill="hold"/>
                                        <p:tgtEl>
                                          <p:spTgt spid="31764"/>
                                        </p:tgtEl>
                                        <p:attrNameLst>
                                          <p:attrName>ppt_w</p:attrName>
                                        </p:attrNameLst>
                                      </p:cBhvr>
                                      <p:tavLst>
                                        <p:tav tm="0">
                                          <p:val>
                                            <p:fltVal val="0"/>
                                          </p:val>
                                        </p:tav>
                                        <p:tav tm="100000">
                                          <p:val>
                                            <p:strVal val="#ppt_w"/>
                                          </p:val>
                                        </p:tav>
                                      </p:tavLst>
                                    </p:anim>
                                    <p:anim calcmode="lin" valueType="num">
                                      <p:cBhvr>
                                        <p:cTn id="31" dur="500" fill="hold"/>
                                        <p:tgtEl>
                                          <p:spTgt spid="31764"/>
                                        </p:tgtEl>
                                        <p:attrNameLst>
                                          <p:attrName>ppt_h</p:attrName>
                                        </p:attrNameLst>
                                      </p:cBhvr>
                                      <p:tavLst>
                                        <p:tav tm="0">
                                          <p:val>
                                            <p:strVal val="#ppt_h"/>
                                          </p:val>
                                        </p:tav>
                                        <p:tav tm="100000">
                                          <p:val>
                                            <p:strVal val="#ppt_h"/>
                                          </p:val>
                                        </p:tav>
                                      </p:tavLst>
                                    </p:anim>
                                  </p:childTnLst>
                                </p:cTn>
                              </p:par>
                            </p:childTnLst>
                          </p:cTn>
                        </p:par>
                      </p:childTnLst>
                    </p:cTn>
                  </p:par>
                  <p:par>
                    <p:cTn id="32" fill="hold">
                      <p:stCondLst>
                        <p:cond delay="indefinite"/>
                      </p:stCondLst>
                      <p:childTnLst>
                        <p:par>
                          <p:cTn id="33" fill="hold">
                            <p:stCondLst>
                              <p:cond delay="0"/>
                            </p:stCondLst>
                            <p:childTnLst>
                              <p:par>
                                <p:cTn id="34" presetID="17" presetClass="entr" presetSubtype="8" fill="hold" grpId="0" nodeType="clickEffect">
                                  <p:stCondLst>
                                    <p:cond delay="0"/>
                                  </p:stCondLst>
                                  <p:childTnLst>
                                    <p:set>
                                      <p:cBhvr>
                                        <p:cTn id="35" dur="1" fill="hold">
                                          <p:stCondLst>
                                            <p:cond delay="0"/>
                                          </p:stCondLst>
                                        </p:cTn>
                                        <p:tgtEl>
                                          <p:spTgt spid="31775"/>
                                        </p:tgtEl>
                                        <p:attrNameLst>
                                          <p:attrName>style.visibility</p:attrName>
                                        </p:attrNameLst>
                                      </p:cBhvr>
                                      <p:to>
                                        <p:strVal val="visible"/>
                                      </p:to>
                                    </p:set>
                                    <p:anim calcmode="lin" valueType="num">
                                      <p:cBhvr>
                                        <p:cTn id="36" dur="500" fill="hold"/>
                                        <p:tgtEl>
                                          <p:spTgt spid="31775"/>
                                        </p:tgtEl>
                                        <p:attrNameLst>
                                          <p:attrName>ppt_x</p:attrName>
                                        </p:attrNameLst>
                                      </p:cBhvr>
                                      <p:tavLst>
                                        <p:tav tm="0">
                                          <p:val>
                                            <p:strVal val="#ppt_x-#ppt_w/2"/>
                                          </p:val>
                                        </p:tav>
                                        <p:tav tm="100000">
                                          <p:val>
                                            <p:strVal val="#ppt_x"/>
                                          </p:val>
                                        </p:tav>
                                      </p:tavLst>
                                    </p:anim>
                                    <p:anim calcmode="lin" valueType="num">
                                      <p:cBhvr>
                                        <p:cTn id="37" dur="500" fill="hold"/>
                                        <p:tgtEl>
                                          <p:spTgt spid="31775"/>
                                        </p:tgtEl>
                                        <p:attrNameLst>
                                          <p:attrName>ppt_y</p:attrName>
                                        </p:attrNameLst>
                                      </p:cBhvr>
                                      <p:tavLst>
                                        <p:tav tm="0">
                                          <p:val>
                                            <p:strVal val="#ppt_y"/>
                                          </p:val>
                                        </p:tav>
                                        <p:tav tm="100000">
                                          <p:val>
                                            <p:strVal val="#ppt_y"/>
                                          </p:val>
                                        </p:tav>
                                      </p:tavLst>
                                    </p:anim>
                                    <p:anim calcmode="lin" valueType="num">
                                      <p:cBhvr>
                                        <p:cTn id="38" dur="500" fill="hold"/>
                                        <p:tgtEl>
                                          <p:spTgt spid="31775"/>
                                        </p:tgtEl>
                                        <p:attrNameLst>
                                          <p:attrName>ppt_w</p:attrName>
                                        </p:attrNameLst>
                                      </p:cBhvr>
                                      <p:tavLst>
                                        <p:tav tm="0">
                                          <p:val>
                                            <p:fltVal val="0"/>
                                          </p:val>
                                        </p:tav>
                                        <p:tav tm="100000">
                                          <p:val>
                                            <p:strVal val="#ppt_w"/>
                                          </p:val>
                                        </p:tav>
                                      </p:tavLst>
                                    </p:anim>
                                    <p:anim calcmode="lin" valueType="num">
                                      <p:cBhvr>
                                        <p:cTn id="39" dur="500" fill="hold"/>
                                        <p:tgtEl>
                                          <p:spTgt spid="31775"/>
                                        </p:tgtEl>
                                        <p:attrNameLst>
                                          <p:attrName>ppt_h</p:attrName>
                                        </p:attrNameLst>
                                      </p:cBhvr>
                                      <p:tavLst>
                                        <p:tav tm="0">
                                          <p:val>
                                            <p:strVal val="#ppt_h"/>
                                          </p:val>
                                        </p:tav>
                                        <p:tav tm="100000">
                                          <p:val>
                                            <p:strVal val="#ppt_h"/>
                                          </p:val>
                                        </p:tav>
                                      </p:tavLst>
                                    </p:anim>
                                  </p:childTnLst>
                                </p:cTn>
                              </p:par>
                            </p:childTnLst>
                          </p:cTn>
                        </p:par>
                      </p:childTnLst>
                    </p:cTn>
                  </p:par>
                  <p:par>
                    <p:cTn id="40" fill="hold">
                      <p:stCondLst>
                        <p:cond delay="indefinite"/>
                      </p:stCondLst>
                      <p:childTnLst>
                        <p:par>
                          <p:cTn id="41" fill="hold">
                            <p:stCondLst>
                              <p:cond delay="0"/>
                            </p:stCondLst>
                            <p:childTnLst>
                              <p:par>
                                <p:cTn id="42" presetID="17" presetClass="entr" presetSubtype="8" fill="hold" grpId="0" nodeType="clickEffect">
                                  <p:stCondLst>
                                    <p:cond delay="0"/>
                                  </p:stCondLst>
                                  <p:childTnLst>
                                    <p:set>
                                      <p:cBhvr>
                                        <p:cTn id="43" dur="1" fill="hold">
                                          <p:stCondLst>
                                            <p:cond delay="0"/>
                                          </p:stCondLst>
                                        </p:cTn>
                                        <p:tgtEl>
                                          <p:spTgt spid="31776"/>
                                        </p:tgtEl>
                                        <p:attrNameLst>
                                          <p:attrName>style.visibility</p:attrName>
                                        </p:attrNameLst>
                                      </p:cBhvr>
                                      <p:to>
                                        <p:strVal val="visible"/>
                                      </p:to>
                                    </p:set>
                                    <p:anim calcmode="lin" valueType="num">
                                      <p:cBhvr>
                                        <p:cTn id="44" dur="500" fill="hold"/>
                                        <p:tgtEl>
                                          <p:spTgt spid="31776"/>
                                        </p:tgtEl>
                                        <p:attrNameLst>
                                          <p:attrName>ppt_x</p:attrName>
                                        </p:attrNameLst>
                                      </p:cBhvr>
                                      <p:tavLst>
                                        <p:tav tm="0">
                                          <p:val>
                                            <p:strVal val="#ppt_x-#ppt_w/2"/>
                                          </p:val>
                                        </p:tav>
                                        <p:tav tm="100000">
                                          <p:val>
                                            <p:strVal val="#ppt_x"/>
                                          </p:val>
                                        </p:tav>
                                      </p:tavLst>
                                    </p:anim>
                                    <p:anim calcmode="lin" valueType="num">
                                      <p:cBhvr>
                                        <p:cTn id="45" dur="500" fill="hold"/>
                                        <p:tgtEl>
                                          <p:spTgt spid="31776"/>
                                        </p:tgtEl>
                                        <p:attrNameLst>
                                          <p:attrName>ppt_y</p:attrName>
                                        </p:attrNameLst>
                                      </p:cBhvr>
                                      <p:tavLst>
                                        <p:tav tm="0">
                                          <p:val>
                                            <p:strVal val="#ppt_y"/>
                                          </p:val>
                                        </p:tav>
                                        <p:tav tm="100000">
                                          <p:val>
                                            <p:strVal val="#ppt_y"/>
                                          </p:val>
                                        </p:tav>
                                      </p:tavLst>
                                    </p:anim>
                                    <p:anim calcmode="lin" valueType="num">
                                      <p:cBhvr>
                                        <p:cTn id="46" dur="500" fill="hold"/>
                                        <p:tgtEl>
                                          <p:spTgt spid="31776"/>
                                        </p:tgtEl>
                                        <p:attrNameLst>
                                          <p:attrName>ppt_w</p:attrName>
                                        </p:attrNameLst>
                                      </p:cBhvr>
                                      <p:tavLst>
                                        <p:tav tm="0">
                                          <p:val>
                                            <p:fltVal val="0"/>
                                          </p:val>
                                        </p:tav>
                                        <p:tav tm="100000">
                                          <p:val>
                                            <p:strVal val="#ppt_w"/>
                                          </p:val>
                                        </p:tav>
                                      </p:tavLst>
                                    </p:anim>
                                    <p:anim calcmode="lin" valueType="num">
                                      <p:cBhvr>
                                        <p:cTn id="47" dur="500" fill="hold"/>
                                        <p:tgtEl>
                                          <p:spTgt spid="31776"/>
                                        </p:tgtEl>
                                        <p:attrNameLst>
                                          <p:attrName>ppt_h</p:attrName>
                                        </p:attrNameLst>
                                      </p:cBhvr>
                                      <p:tavLst>
                                        <p:tav tm="0">
                                          <p:val>
                                            <p:strVal val="#ppt_h"/>
                                          </p:val>
                                        </p:tav>
                                        <p:tav tm="100000">
                                          <p:val>
                                            <p:strVal val="#ppt_h"/>
                                          </p:val>
                                        </p:tav>
                                      </p:tavLst>
                                    </p:anim>
                                  </p:childTnLst>
                                </p:cTn>
                              </p:par>
                            </p:childTnLst>
                          </p:cTn>
                        </p:par>
                      </p:childTnLst>
                    </p:cTn>
                  </p:par>
                  <p:par>
                    <p:cTn id="48" fill="hold">
                      <p:stCondLst>
                        <p:cond delay="indefinite"/>
                      </p:stCondLst>
                      <p:childTnLst>
                        <p:par>
                          <p:cTn id="49" fill="hold">
                            <p:stCondLst>
                              <p:cond delay="0"/>
                            </p:stCondLst>
                            <p:childTnLst>
                              <p:par>
                                <p:cTn id="50" presetID="17" presetClass="entr" presetSubtype="8" fill="hold" grpId="0" nodeType="clickEffect">
                                  <p:stCondLst>
                                    <p:cond delay="0"/>
                                  </p:stCondLst>
                                  <p:childTnLst>
                                    <p:set>
                                      <p:cBhvr>
                                        <p:cTn id="51" dur="1" fill="hold">
                                          <p:stCondLst>
                                            <p:cond delay="0"/>
                                          </p:stCondLst>
                                        </p:cTn>
                                        <p:tgtEl>
                                          <p:spTgt spid="31777"/>
                                        </p:tgtEl>
                                        <p:attrNameLst>
                                          <p:attrName>style.visibility</p:attrName>
                                        </p:attrNameLst>
                                      </p:cBhvr>
                                      <p:to>
                                        <p:strVal val="visible"/>
                                      </p:to>
                                    </p:set>
                                    <p:anim calcmode="lin" valueType="num">
                                      <p:cBhvr>
                                        <p:cTn id="52" dur="500" fill="hold"/>
                                        <p:tgtEl>
                                          <p:spTgt spid="31777"/>
                                        </p:tgtEl>
                                        <p:attrNameLst>
                                          <p:attrName>ppt_x</p:attrName>
                                        </p:attrNameLst>
                                      </p:cBhvr>
                                      <p:tavLst>
                                        <p:tav tm="0">
                                          <p:val>
                                            <p:strVal val="#ppt_x-#ppt_w/2"/>
                                          </p:val>
                                        </p:tav>
                                        <p:tav tm="100000">
                                          <p:val>
                                            <p:strVal val="#ppt_x"/>
                                          </p:val>
                                        </p:tav>
                                      </p:tavLst>
                                    </p:anim>
                                    <p:anim calcmode="lin" valueType="num">
                                      <p:cBhvr>
                                        <p:cTn id="53" dur="500" fill="hold"/>
                                        <p:tgtEl>
                                          <p:spTgt spid="31777"/>
                                        </p:tgtEl>
                                        <p:attrNameLst>
                                          <p:attrName>ppt_y</p:attrName>
                                        </p:attrNameLst>
                                      </p:cBhvr>
                                      <p:tavLst>
                                        <p:tav tm="0">
                                          <p:val>
                                            <p:strVal val="#ppt_y"/>
                                          </p:val>
                                        </p:tav>
                                        <p:tav tm="100000">
                                          <p:val>
                                            <p:strVal val="#ppt_y"/>
                                          </p:val>
                                        </p:tav>
                                      </p:tavLst>
                                    </p:anim>
                                    <p:anim calcmode="lin" valueType="num">
                                      <p:cBhvr>
                                        <p:cTn id="54" dur="500" fill="hold"/>
                                        <p:tgtEl>
                                          <p:spTgt spid="31777"/>
                                        </p:tgtEl>
                                        <p:attrNameLst>
                                          <p:attrName>ppt_w</p:attrName>
                                        </p:attrNameLst>
                                      </p:cBhvr>
                                      <p:tavLst>
                                        <p:tav tm="0">
                                          <p:val>
                                            <p:fltVal val="0"/>
                                          </p:val>
                                        </p:tav>
                                        <p:tav tm="100000">
                                          <p:val>
                                            <p:strVal val="#ppt_w"/>
                                          </p:val>
                                        </p:tav>
                                      </p:tavLst>
                                    </p:anim>
                                    <p:anim calcmode="lin" valueType="num">
                                      <p:cBhvr>
                                        <p:cTn id="55" dur="500" fill="hold"/>
                                        <p:tgtEl>
                                          <p:spTgt spid="31777"/>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75" grpId="0" bldLvl="0" animBg="1"/>
      <p:bldP spid="31776" grpId="0" bldLvl="0" animBg="1"/>
      <p:bldP spid="31777" grpId="0" bldLvl="0" animBg="1"/>
    </p:bldLst>
  </p:timing>
</p:sld>
</file>

<file path=ppt/slides/slide7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2771" name="文本占位符 32770"/>
          <p:cNvSpPr>
            <a:spLocks noGrp="1"/>
          </p:cNvSpPr>
          <p:nvPr>
            <p:ph type="body" idx="1"/>
          </p:nvPr>
        </p:nvSpPr>
        <p:spPr>
          <a:xfrm>
            <a:off x="395288" y="1412776"/>
            <a:ext cx="7777162" cy="4968641"/>
          </a:xfrm>
        </p:spPr>
        <p:txBody>
          <a:bodyPr vert="horz" wrap="square" anchor="t">
            <a:normAutofit fontScale="92500" lnSpcReduction="20000"/>
          </a:bodyPr>
          <a:lstStyle/>
          <a:p>
            <a:pPr>
              <a:lnSpc>
                <a:spcPct val="105000"/>
              </a:lnSpc>
              <a:buClr>
                <a:srgbClr val="FF0000"/>
              </a:buClr>
              <a:buFont typeface="Wingdings" panose="05000000000000000000" pitchFamily="2" charset="2"/>
              <a:buChar char="p"/>
            </a:pPr>
            <a:r>
              <a:rPr lang="zh-CN" altLang="en-US" dirty="0">
                <a:latin typeface="Comic Sans MS" panose="030F0702030302020204" pitchFamily="2" charset="0"/>
                <a:ea typeface="微软雅黑" panose="020B0503020204020204" pitchFamily="34" charset="-122"/>
                <a:sym typeface="Arial" panose="020B0604020202020204" pitchFamily="34" charset="0"/>
              </a:rPr>
              <a:t>存储类别标识符</a:t>
            </a:r>
          </a:p>
          <a:p>
            <a:pPr lvl="1">
              <a:lnSpc>
                <a:spcPct val="105000"/>
              </a:lnSpc>
              <a:buClr>
                <a:srgbClr val="FF0000"/>
              </a:buClr>
              <a:buSzPct val="95000"/>
              <a:buFont typeface="Wingdings" panose="05000000000000000000" pitchFamily="2" charset="2"/>
              <a:buChar char="n"/>
            </a:pPr>
            <a:r>
              <a:rPr lang="zh-CN" altLang="en-US" dirty="0">
                <a:latin typeface="Comic Sans MS" panose="030F0702030302020204" pitchFamily="2" charset="0"/>
                <a:ea typeface="微软雅黑" panose="020B0503020204020204" pitchFamily="34" charset="-122"/>
                <a:sym typeface="Arial" panose="020B0604020202020204" pitchFamily="34" charset="0"/>
              </a:rPr>
              <a:t>通过使用存储类别符可以告知编译系统如何存储变量</a:t>
            </a:r>
          </a:p>
          <a:p>
            <a:pPr lvl="1">
              <a:lnSpc>
                <a:spcPct val="105000"/>
              </a:lnSpc>
              <a:buClr>
                <a:srgbClr val="FF0000"/>
              </a:buClr>
              <a:buSzPct val="95000"/>
              <a:buFont typeface="Wingdings" panose="05000000000000000000" pitchFamily="2" charset="2"/>
              <a:buChar char="n"/>
            </a:pPr>
            <a:r>
              <a:rPr lang="zh-CN" altLang="en-US" dirty="0">
                <a:latin typeface="Comic Sans MS" panose="030F0702030302020204" pitchFamily="2" charset="0"/>
                <a:ea typeface="微软雅黑" panose="020B0503020204020204" pitchFamily="34" charset="-122"/>
                <a:sym typeface="Arial" panose="020B0604020202020204" pitchFamily="34" charset="0"/>
              </a:rPr>
              <a:t>标识符</a:t>
            </a:r>
          </a:p>
          <a:p>
            <a:pPr lvl="2">
              <a:lnSpc>
                <a:spcPct val="105000"/>
              </a:lnSpc>
              <a:buClr>
                <a:srgbClr val="FF0000"/>
              </a:buClr>
              <a:buFont typeface="Comic Sans MS" panose="030F0702030302020204" pitchFamily="2" charset="0"/>
              <a:buChar char="–"/>
            </a:pPr>
            <a:r>
              <a:rPr lang="zh-CN" altLang="en-US" dirty="0">
                <a:latin typeface="Comic Sans MS" panose="030F0702030302020204" pitchFamily="2" charset="0"/>
                <a:ea typeface="微软雅黑" panose="020B0503020204020204" pitchFamily="34" charset="-122"/>
                <a:sym typeface="Arial" panose="020B0604020202020204" pitchFamily="34" charset="0"/>
              </a:rPr>
              <a:t>auto（自动的）、register（寄存器的）、st</a:t>
            </a:r>
            <a:r>
              <a:rPr lang="en-US" altLang="zh-CN" dirty="0">
                <a:latin typeface="Comic Sans MS" panose="030F0702030302020204" pitchFamily="2" charset="0"/>
                <a:ea typeface="微软雅黑" panose="020B0503020204020204" pitchFamily="34" charset="-122"/>
                <a:sym typeface="Arial" panose="020B0604020202020204" pitchFamily="34" charset="0"/>
              </a:rPr>
              <a:t>a</a:t>
            </a:r>
            <a:r>
              <a:rPr lang="zh-CN" altLang="en-US" dirty="0">
                <a:latin typeface="Comic Sans MS" panose="030F0702030302020204" pitchFamily="2" charset="0"/>
                <a:ea typeface="微软雅黑" panose="020B0503020204020204" pitchFamily="34" charset="-122"/>
                <a:sym typeface="Arial" panose="020B0604020202020204" pitchFamily="34" charset="0"/>
              </a:rPr>
              <a:t>tic（静态的）、extern（外部的）</a:t>
            </a:r>
            <a:endParaRPr lang="en-US" altLang="zh-CN" dirty="0">
              <a:latin typeface="Comic Sans MS" panose="030F0702030302020204" pitchFamily="2" charset="0"/>
              <a:ea typeface="微软雅黑" panose="020B0503020204020204" pitchFamily="34" charset="-122"/>
              <a:sym typeface="Arial" panose="020B0604020202020204" pitchFamily="34" charset="0"/>
            </a:endParaRPr>
          </a:p>
          <a:p>
            <a:pPr>
              <a:lnSpc>
                <a:spcPct val="105000"/>
              </a:lnSpc>
              <a:buClr>
                <a:srgbClr val="FF0000"/>
              </a:buClr>
              <a:buFont typeface="Wingdings" panose="05000000000000000000" pitchFamily="2" charset="2"/>
              <a:buChar char="p"/>
            </a:pPr>
            <a:r>
              <a:rPr lang="zh-CN" altLang="en-US" dirty="0">
                <a:latin typeface="Comic Sans MS" panose="030F0702030302020204" pitchFamily="2" charset="0"/>
                <a:ea typeface="微软雅黑" panose="020B0503020204020204" pitchFamily="34" charset="-122"/>
                <a:sym typeface="Arial" panose="020B0604020202020204" pitchFamily="34" charset="0"/>
              </a:rPr>
              <a:t>变量声明格式</a:t>
            </a:r>
          </a:p>
          <a:p>
            <a:pPr lvl="1">
              <a:lnSpc>
                <a:spcPct val="105000"/>
              </a:lnSpc>
              <a:buClr>
                <a:srgbClr val="FF0000"/>
              </a:buClr>
              <a:buSzPct val="95000"/>
              <a:buFont typeface="Wingdings" panose="05000000000000000000" pitchFamily="2" charset="2"/>
              <a:buNone/>
            </a:pPr>
            <a:r>
              <a:rPr lang="zh-CN" altLang="en-US" dirty="0">
                <a:latin typeface="Comic Sans MS" panose="030F0702030302020204" pitchFamily="2" charset="0"/>
                <a:ea typeface="微软雅黑" panose="020B0503020204020204" pitchFamily="34" charset="-122"/>
                <a:sym typeface="Arial" panose="020B0604020202020204" pitchFamily="34" charset="0"/>
              </a:rPr>
              <a:t>         </a:t>
            </a:r>
            <a:r>
              <a:rPr lang="zh-CN" altLang="en-US" dirty="0">
                <a:solidFill>
                  <a:srgbClr val="FF0000"/>
                </a:solidFill>
                <a:latin typeface="Comic Sans MS" panose="030F0702030302020204" pitchFamily="2" charset="0"/>
                <a:ea typeface="微软雅黑" panose="020B0503020204020204" pitchFamily="34" charset="-122"/>
                <a:sym typeface="Arial" panose="020B0604020202020204" pitchFamily="34" charset="0"/>
              </a:rPr>
              <a:t> [存储类型]   数据类型  变量表;</a:t>
            </a:r>
          </a:p>
          <a:p>
            <a:pPr lvl="2">
              <a:lnSpc>
                <a:spcPct val="105000"/>
              </a:lnSpc>
              <a:buClr>
                <a:srgbClr val="FF0000"/>
              </a:buClr>
              <a:buSzPct val="95000"/>
              <a:buFont typeface="Wingdings" panose="05000000000000000000" pitchFamily="2" charset="2"/>
              <a:buChar char="n"/>
            </a:pPr>
            <a:r>
              <a:rPr lang="zh-CN" altLang="en-US" dirty="0">
                <a:latin typeface="Comic Sans MS" panose="030F0702030302020204" pitchFamily="2" charset="0"/>
                <a:ea typeface="微软雅黑" panose="020B0503020204020204" pitchFamily="34" charset="-122"/>
                <a:sym typeface="Arial" panose="020B0604020202020204" pitchFamily="34" charset="0"/>
              </a:rPr>
              <a:t>根据变量在内存中的存储位置，变量有auto、register、static（extern）等存贮类型</a:t>
            </a:r>
          </a:p>
          <a:p>
            <a:pPr lvl="2">
              <a:lnSpc>
                <a:spcPct val="105000"/>
              </a:lnSpc>
              <a:buClr>
                <a:srgbClr val="FF0000"/>
              </a:buClr>
              <a:buFont typeface="Comic Sans MS" panose="030F0702030302020204" pitchFamily="2" charset="0"/>
              <a:buChar char="–"/>
            </a:pPr>
            <a:endParaRPr lang="zh-CN" altLang="en-US" dirty="0">
              <a:latin typeface="Comic Sans MS" panose="030F0702030302020204" pitchFamily="2" charset="0"/>
              <a:ea typeface="微软雅黑" panose="020B0503020204020204" pitchFamily="34" charset="-122"/>
              <a:sym typeface="Arial" panose="020B0604020202020204" pitchFamily="34" charset="0"/>
            </a:endParaRPr>
          </a:p>
        </p:txBody>
      </p:sp>
      <p:sp>
        <p:nvSpPr>
          <p:cNvPr id="2" name="标题 1"/>
          <p:cNvSpPr>
            <a:spLocks noGrp="1"/>
          </p:cNvSpPr>
          <p:nvPr>
            <p:ph type="title"/>
          </p:nvPr>
        </p:nvSpPr>
        <p:spPr/>
        <p:txBody>
          <a:bodyPr/>
          <a:lstStyle/>
          <a:p>
            <a:r>
              <a:rPr lang="en-US" altLang="zh-CN" dirty="0">
                <a:effectLst>
                  <a:outerShdw blurRad="38100" dist="38100" dir="2700000" algn="tl">
                    <a:srgbClr val="000000">
                      <a:alpha val="43137"/>
                    </a:srgbClr>
                  </a:outerShdw>
                </a:effectLst>
                <a:sym typeface="+mn-ea"/>
              </a:rPr>
              <a:t>7.7 </a:t>
            </a:r>
            <a:r>
              <a:rPr lang="zh-CN" altLang="en-US" dirty="0">
                <a:effectLst>
                  <a:outerShdw blurRad="38100" dist="38100" dir="2700000" algn="tl">
                    <a:srgbClr val="000000">
                      <a:alpha val="43137"/>
                    </a:srgbClr>
                  </a:outerShdw>
                </a:effectLst>
                <a:sym typeface="+mn-ea"/>
              </a:rPr>
              <a:t>变量存储类型</a:t>
            </a:r>
            <a:endParaRPr lang="zh-CN" alt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6867" name="文本占位符 36866"/>
          <p:cNvSpPr>
            <a:spLocks noGrp="1"/>
          </p:cNvSpPr>
          <p:nvPr>
            <p:ph type="body" idx="1"/>
          </p:nvPr>
        </p:nvSpPr>
        <p:spPr>
          <a:xfrm>
            <a:off x="395536" y="1484784"/>
            <a:ext cx="7777162" cy="4751387"/>
          </a:xfrm>
        </p:spPr>
        <p:txBody>
          <a:bodyPr vert="horz" wrap="square" anchor="t"/>
          <a:lstStyle/>
          <a:p>
            <a:pPr>
              <a:lnSpc>
                <a:spcPct val="105000"/>
              </a:lnSpc>
              <a:buClr>
                <a:srgbClr val="FF0000"/>
              </a:buClr>
              <a:buFont typeface="Wingdings" panose="05000000000000000000" pitchFamily="2" charset="2"/>
              <a:buChar char="p"/>
            </a:pPr>
            <a:r>
              <a:rPr lang="en-US" altLang="x-none" dirty="0">
                <a:latin typeface="Comic Sans MS" panose="030F0702030302020204" pitchFamily="2" charset="0"/>
                <a:ea typeface="微软雅黑" panose="020B0503020204020204" pitchFamily="34" charset="-122"/>
                <a:sym typeface="Arial" panose="020B0604020202020204" pitchFamily="34" charset="0"/>
              </a:rPr>
              <a:t>auto</a:t>
            </a:r>
            <a:r>
              <a:rPr lang="zh-CN" altLang="en-US" dirty="0">
                <a:latin typeface="Comic Sans MS" panose="030F0702030302020204" pitchFamily="2" charset="0"/>
                <a:ea typeface="微软雅黑" panose="020B0503020204020204" pitchFamily="34" charset="-122"/>
                <a:sym typeface="Arial" panose="020B0604020202020204" pitchFamily="34" charset="0"/>
              </a:rPr>
              <a:t>局部变量</a:t>
            </a:r>
          </a:p>
          <a:p>
            <a:pPr lvl="1"/>
            <a:r>
              <a:rPr lang="zh-CN" altLang="en-US" dirty="0">
                <a:latin typeface="Comic Sans MS" panose="030F0702030302020204" pitchFamily="2" charset="0"/>
                <a:ea typeface="微软雅黑" panose="020B0503020204020204" pitchFamily="34" charset="-122"/>
                <a:sym typeface="Arial" panose="020B0604020202020204" pitchFamily="34" charset="0"/>
              </a:rPr>
              <a:t>声明方式</a:t>
            </a:r>
          </a:p>
          <a:p>
            <a:pPr lvl="2">
              <a:buNone/>
            </a:pPr>
            <a:r>
              <a:rPr lang="zh-CN" altLang="en-US" sz="2800" dirty="0"/>
              <a:t>        </a:t>
            </a:r>
            <a:r>
              <a:rPr lang="zh-CN" altLang="en-US" sz="2800" dirty="0">
                <a:solidFill>
                  <a:srgbClr val="FF0000"/>
                </a:solidFill>
              </a:rPr>
              <a:t>auto</a:t>
            </a:r>
            <a:r>
              <a:rPr lang="zh-CN" altLang="en-US" sz="2800" dirty="0"/>
              <a:t> </a:t>
            </a:r>
            <a:r>
              <a:rPr lang="zh-CN" altLang="en-US" sz="2800" dirty="0">
                <a:solidFill>
                  <a:srgbClr val="FF0000"/>
                </a:solidFill>
              </a:rPr>
              <a:t>&lt;数据类型&gt;  变量表；</a:t>
            </a:r>
          </a:p>
          <a:p>
            <a:pPr lvl="2"/>
            <a:r>
              <a:rPr lang="zh-CN" altLang="en-US" dirty="0">
                <a:latin typeface="Comic Sans MS" panose="030F0702030302020204" pitchFamily="2" charset="0"/>
                <a:ea typeface="微软雅黑" panose="020B0503020204020204" pitchFamily="34" charset="-122"/>
                <a:sym typeface="Arial" panose="020B0604020202020204" pitchFamily="34" charset="0"/>
              </a:rPr>
              <a:t>例：</a:t>
            </a:r>
            <a:r>
              <a:rPr lang="zh-CN" altLang="en-US" dirty="0">
                <a:solidFill>
                  <a:srgbClr val="FF0000"/>
                </a:solidFill>
              </a:rPr>
              <a:t>auto</a:t>
            </a:r>
            <a:r>
              <a:rPr lang="zh-CN" altLang="en-US" dirty="0">
                <a:latin typeface="Comic Sans MS" panose="030F0702030302020204" pitchFamily="2" charset="0"/>
                <a:ea typeface="微软雅黑" panose="020B0503020204020204" pitchFamily="34" charset="-122"/>
                <a:sym typeface="Arial" panose="020B0604020202020204" pitchFamily="34" charset="0"/>
              </a:rPr>
              <a:t> int a；/* int a;*/</a:t>
            </a:r>
          </a:p>
          <a:p>
            <a:pPr lvl="3"/>
            <a:endParaRPr lang="zh-CN" altLang="en-US" sz="2000" dirty="0"/>
          </a:p>
        </p:txBody>
      </p:sp>
      <p:sp>
        <p:nvSpPr>
          <p:cNvPr id="36868" name="文本框 36867"/>
          <p:cNvSpPr txBox="1"/>
          <p:nvPr/>
        </p:nvSpPr>
        <p:spPr>
          <a:xfrm>
            <a:off x="3362325" y="4158133"/>
            <a:ext cx="5400675" cy="2078038"/>
          </a:xfrm>
          <a:prstGeom prst="rect">
            <a:avLst/>
          </a:prstGeom>
          <a:solidFill>
            <a:srgbClr val="FFFFFF">
              <a:alpha val="100000"/>
            </a:srgbClr>
          </a:solidFill>
          <a:ln w="9525" cap="flat" cmpd="sng">
            <a:solidFill>
              <a:schemeClr val="tx1"/>
            </a:solidFill>
            <a:prstDash val="solid"/>
            <a:bevel/>
            <a:headEnd type="none" w="med" len="med"/>
            <a:tailEnd type="none" w="med" len="med"/>
          </a:ln>
          <a:effectLst>
            <a:outerShdw dist="109250" dir="2132260" algn="ctr" rotWithShape="0">
              <a:srgbClr val="000000"/>
            </a:outerShdw>
          </a:effectLst>
        </p:spPr>
        <p:txBody>
          <a:bodyPr vert="horz" wrap="square" anchor="t">
            <a:spAutoFit/>
          </a:bodyPr>
          <a:lstStyle/>
          <a:p>
            <a:pPr lvl="1" eaLnBrk="0" hangingPunct="0">
              <a:lnSpc>
                <a:spcPct val="130000"/>
              </a:lnSpc>
            </a:pPr>
            <a:r>
              <a:rPr lang="zh-CN" altLang="en-US" sz="2000" dirty="0">
                <a:latin typeface="Comic Sans MS" panose="030F0702030302020204" pitchFamily="2" charset="0"/>
                <a:ea typeface="微软雅黑" panose="020B0503020204020204" pitchFamily="34" charset="-122"/>
              </a:rPr>
              <a:t>int fun（int ａ）     </a:t>
            </a:r>
            <a:r>
              <a:rPr lang="zh-CN" altLang="en-US" sz="2000" dirty="0">
                <a:latin typeface="Comic Sans MS" panose="030F0702030302020204" pitchFamily="2" charset="0"/>
                <a:ea typeface="微软雅黑" panose="020B0503020204020204" pitchFamily="34" charset="-122"/>
                <a:sym typeface="Arial" panose="020B0604020202020204" pitchFamily="34" charset="0"/>
              </a:rPr>
              <a:t> ／*a自动变量 *／</a:t>
            </a:r>
          </a:p>
          <a:p>
            <a:pPr lvl="1" eaLnBrk="0" hangingPunct="0">
              <a:lnSpc>
                <a:spcPct val="130000"/>
              </a:lnSpc>
            </a:pPr>
            <a:r>
              <a:rPr lang="zh-CN" altLang="en-US" sz="2000" dirty="0">
                <a:latin typeface="Comic Sans MS" panose="030F0702030302020204" pitchFamily="2" charset="0"/>
                <a:ea typeface="微软雅黑" panose="020B0503020204020204" pitchFamily="34" charset="-122"/>
              </a:rPr>
              <a:t>  {  auto  int m,n；  ／*m,n自动变量 *／</a:t>
            </a:r>
          </a:p>
          <a:p>
            <a:pPr lvl="1" eaLnBrk="0" hangingPunct="0">
              <a:lnSpc>
                <a:spcPct val="130000"/>
              </a:lnSpc>
            </a:pPr>
            <a:r>
              <a:rPr lang="zh-CN" altLang="en-US" sz="2000" dirty="0">
                <a:latin typeface="Comic Sans MS" panose="030F0702030302020204" pitchFamily="2" charset="0"/>
                <a:ea typeface="微软雅黑" panose="020B0503020204020204" pitchFamily="34" charset="-122"/>
              </a:rPr>
              <a:t>　  float x，y；       ／*x,y自动变量 *／</a:t>
            </a:r>
          </a:p>
          <a:p>
            <a:pPr lvl="1" eaLnBrk="0" hangingPunct="0">
              <a:lnSpc>
                <a:spcPct val="130000"/>
              </a:lnSpc>
            </a:pPr>
            <a:r>
              <a:rPr lang="zh-CN" altLang="en-US" sz="2000" dirty="0">
                <a:latin typeface="Comic Sans MS" panose="030F0702030302020204" pitchFamily="2" charset="0"/>
                <a:ea typeface="微软雅黑" panose="020B0503020204020204" pitchFamily="34" charset="-122"/>
              </a:rPr>
              <a:t>	…</a:t>
            </a:r>
          </a:p>
          <a:p>
            <a:pPr lvl="1" eaLnBrk="0" hangingPunct="0">
              <a:lnSpc>
                <a:spcPct val="130000"/>
              </a:lnSpc>
            </a:pPr>
            <a:r>
              <a:rPr lang="zh-CN" altLang="en-US" sz="2000" dirty="0">
                <a:latin typeface="Comic Sans MS" panose="030F0702030302020204" pitchFamily="2" charset="0"/>
                <a:ea typeface="微软雅黑" panose="020B0503020204020204" pitchFamily="34" charset="-122"/>
              </a:rPr>
              <a:t>       }</a:t>
            </a:r>
          </a:p>
        </p:txBody>
      </p:sp>
      <p:sp>
        <p:nvSpPr>
          <p:cNvPr id="2" name="标题 1"/>
          <p:cNvSpPr>
            <a:spLocks noGrp="1"/>
          </p:cNvSpPr>
          <p:nvPr>
            <p:ph type="title"/>
          </p:nvPr>
        </p:nvSpPr>
        <p:spPr/>
        <p:txBody>
          <a:bodyPr/>
          <a:lstStyle/>
          <a:p>
            <a:r>
              <a:rPr lang="en-US" altLang="zh-CN" dirty="0">
                <a:effectLst>
                  <a:outerShdw blurRad="38100" dist="38100" dir="2700000" algn="tl">
                    <a:srgbClr val="000000">
                      <a:alpha val="43137"/>
                    </a:srgbClr>
                  </a:outerShdw>
                </a:effectLst>
                <a:sym typeface="+mn-ea"/>
              </a:rPr>
              <a:t>7.7 </a:t>
            </a:r>
            <a:r>
              <a:rPr lang="zh-CN" altLang="en-US" dirty="0">
                <a:effectLst>
                  <a:outerShdw blurRad="38100" dist="38100" dir="2700000" algn="tl">
                    <a:srgbClr val="000000">
                      <a:alpha val="43137"/>
                    </a:srgbClr>
                  </a:outerShdw>
                </a:effectLst>
                <a:sym typeface="+mn-ea"/>
              </a:rPr>
              <a:t>变量存储类型</a:t>
            </a:r>
            <a:endParaRPr lang="zh-C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578" name="文本占位符 24577"/>
          <p:cNvSpPr>
            <a:spLocks noGrp="1"/>
          </p:cNvSpPr>
          <p:nvPr>
            <p:ph type="body" idx="1"/>
          </p:nvPr>
        </p:nvSpPr>
        <p:spPr/>
        <p:txBody>
          <a:bodyPr/>
          <a:lstStyle/>
          <a:p>
            <a:r>
              <a:rPr lang="zh-CN" altLang="en-US" dirty="0"/>
              <a:t>用户自定义函数</a:t>
            </a:r>
          </a:p>
          <a:p>
            <a:pPr lvl="1"/>
            <a:r>
              <a:rPr lang="zh-CN" altLang="en-US" dirty="0"/>
              <a:t>库函数一般只能提供一些低层服务的功能</a:t>
            </a:r>
          </a:p>
          <a:p>
            <a:pPr lvl="1"/>
            <a:r>
              <a:rPr lang="zh-CN" altLang="en-US" dirty="0"/>
              <a:t>用户自定义的函数则能针对具体的应用实现一些特殊的功能</a:t>
            </a:r>
          </a:p>
        </p:txBody>
      </p:sp>
      <p:sp>
        <p:nvSpPr>
          <p:cNvPr id="2" name="矩形 1"/>
          <p:cNvSpPr/>
          <p:nvPr userDrawn="1"/>
        </p:nvSpPr>
        <p:spPr>
          <a:xfrm>
            <a:off x="508635" y="337185"/>
            <a:ext cx="7879715" cy="768350"/>
          </a:xfrm>
          <a:prstGeom prst="rect">
            <a:avLst/>
          </a:prstGeom>
        </p:spPr>
        <p:txBody>
          <a:bodyPr vert="horz" wrap="square" rtlCol="0" anchor="ctr">
            <a:normAutofit fontScale="97500"/>
          </a:bodyPr>
          <a:lstStyle/>
          <a:p>
            <a:pPr lvl="0" algn="l"/>
            <a:r>
              <a:rPr lang="en-US" altLang="zh-CN" sz="4400" dirty="0">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cs typeface="+mj-cs"/>
                <a:sym typeface="+mn-ea"/>
              </a:rPr>
              <a:t>7.2</a:t>
            </a:r>
            <a:r>
              <a:rPr lang="zh-CN" altLang="en-US" sz="4400" dirty="0">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cs typeface="+mj-cs"/>
                <a:sym typeface="+mn-ea"/>
              </a:rPr>
              <a:t> 函数定义</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8915" name="文本占位符 38914"/>
          <p:cNvSpPr>
            <a:spLocks noGrp="1"/>
          </p:cNvSpPr>
          <p:nvPr>
            <p:ph type="body" idx="1"/>
          </p:nvPr>
        </p:nvSpPr>
        <p:spPr>
          <a:xfrm>
            <a:off x="396875" y="1556703"/>
            <a:ext cx="7777163" cy="4751387"/>
          </a:xfrm>
        </p:spPr>
        <p:txBody>
          <a:bodyPr vert="horz" wrap="square" anchor="t"/>
          <a:lstStyle/>
          <a:p>
            <a:pPr>
              <a:lnSpc>
                <a:spcPct val="105000"/>
              </a:lnSpc>
              <a:buClr>
                <a:srgbClr val="FF0000"/>
              </a:buClr>
              <a:buFont typeface="Wingdings" panose="05000000000000000000" pitchFamily="2" charset="2"/>
              <a:buChar char="p"/>
            </a:pPr>
            <a:r>
              <a:rPr lang="en-US" altLang="x-none" dirty="0">
                <a:latin typeface="Comic Sans MS" panose="030F0702030302020204" pitchFamily="2" charset="0"/>
                <a:ea typeface="微软雅黑" panose="020B0503020204020204" pitchFamily="34" charset="-122"/>
                <a:sym typeface="Arial" panose="020B0604020202020204" pitchFamily="34" charset="0"/>
              </a:rPr>
              <a:t>auto</a:t>
            </a:r>
            <a:r>
              <a:rPr lang="zh-CN" altLang="en-US" dirty="0">
                <a:latin typeface="Comic Sans MS" panose="030F0702030302020204" pitchFamily="2" charset="0"/>
                <a:ea typeface="微软雅黑" panose="020B0503020204020204" pitchFamily="34" charset="-122"/>
                <a:sym typeface="Arial" panose="020B0604020202020204" pitchFamily="34" charset="0"/>
              </a:rPr>
              <a:t>局部变量</a:t>
            </a:r>
          </a:p>
          <a:p>
            <a:pPr lvl="1">
              <a:lnSpc>
                <a:spcPct val="105000"/>
              </a:lnSpc>
              <a:buClr>
                <a:srgbClr val="FF0000"/>
              </a:buClr>
              <a:buSzPct val="95000"/>
              <a:buFont typeface="Wingdings" panose="05000000000000000000" pitchFamily="2" charset="2"/>
              <a:buChar char="n"/>
            </a:pPr>
            <a:r>
              <a:rPr lang="zh-CN" altLang="en-US" dirty="0">
                <a:latin typeface="Comic Sans MS" panose="030F0702030302020204" pitchFamily="2" charset="0"/>
                <a:ea typeface="微软雅黑" panose="020B0503020204020204" pitchFamily="34" charset="-122"/>
                <a:sym typeface="Arial" panose="020B0604020202020204" pitchFamily="34" charset="0"/>
              </a:rPr>
              <a:t>初始化</a:t>
            </a:r>
          </a:p>
          <a:p>
            <a:pPr lvl="2">
              <a:lnSpc>
                <a:spcPct val="105000"/>
              </a:lnSpc>
              <a:buClr>
                <a:srgbClr val="FF0000"/>
              </a:buClr>
              <a:buFont typeface="Comic Sans MS" panose="030F0702030302020204" pitchFamily="2" charset="0"/>
              <a:buChar char="–"/>
            </a:pPr>
            <a:r>
              <a:rPr lang="zh-CN" altLang="en-US" dirty="0">
                <a:latin typeface="Comic Sans MS" panose="030F0702030302020204" pitchFamily="2" charset="0"/>
                <a:ea typeface="微软雅黑" panose="020B0503020204020204" pitchFamily="34" charset="-122"/>
                <a:sym typeface="Arial" panose="020B0604020202020204" pitchFamily="34" charset="0"/>
              </a:rPr>
              <a:t>例如</a:t>
            </a:r>
          </a:p>
          <a:p>
            <a:pPr lvl="3">
              <a:lnSpc>
                <a:spcPct val="105000"/>
              </a:lnSpc>
              <a:buClr>
                <a:srgbClr val="FF0000"/>
              </a:buClr>
              <a:buFont typeface="Comic Sans MS" panose="030F0702030302020204" pitchFamily="2" charset="0"/>
              <a:buChar char="»"/>
            </a:pPr>
            <a:r>
              <a:rPr lang="zh-CN" altLang="en-US" sz="2000" dirty="0">
                <a:latin typeface="Comic Sans MS" panose="030F0702030302020204" pitchFamily="2" charset="0"/>
                <a:ea typeface="微软雅黑" panose="020B0503020204020204" pitchFamily="34" charset="-122"/>
                <a:sym typeface="Arial" panose="020B0604020202020204" pitchFamily="34" charset="0"/>
              </a:rPr>
              <a:t>int a=10;</a:t>
            </a:r>
          </a:p>
          <a:p>
            <a:pPr lvl="3">
              <a:lnSpc>
                <a:spcPct val="105000"/>
              </a:lnSpc>
              <a:buClr>
                <a:srgbClr val="FF0000"/>
              </a:buClr>
              <a:buFont typeface="Comic Sans MS" panose="030F0702030302020204" pitchFamily="2" charset="0"/>
              <a:buChar char="»"/>
            </a:pPr>
            <a:r>
              <a:rPr lang="zh-CN" altLang="en-US" sz="2000" dirty="0">
                <a:latin typeface="Comic Sans MS" panose="030F0702030302020204" pitchFamily="2" charset="0"/>
                <a:ea typeface="微软雅黑" panose="020B0503020204020204" pitchFamily="34" charset="-122"/>
                <a:sym typeface="Arial" panose="020B0604020202020204" pitchFamily="34" charset="0"/>
              </a:rPr>
              <a:t>int fun(int a)</a:t>
            </a:r>
          </a:p>
          <a:p>
            <a:pPr lvl="3">
              <a:lnSpc>
                <a:spcPct val="105000"/>
              </a:lnSpc>
              <a:buClr>
                <a:srgbClr val="FF0000"/>
              </a:buClr>
              <a:buFont typeface="Comic Sans MS" panose="030F0702030302020204" pitchFamily="2" charset="0"/>
              <a:buChar char="»"/>
            </a:pPr>
            <a:r>
              <a:rPr lang="zh-CN" altLang="en-US" sz="2000" dirty="0">
                <a:latin typeface="Comic Sans MS" panose="030F0702030302020204" pitchFamily="2" charset="0"/>
                <a:ea typeface="微软雅黑" panose="020B0503020204020204" pitchFamily="34" charset="-122"/>
                <a:sym typeface="Arial" panose="020B0604020202020204" pitchFamily="34" charset="0"/>
              </a:rPr>
              <a:t>     {......}</a:t>
            </a:r>
          </a:p>
          <a:p>
            <a:pPr marL="914400" lvl="4">
              <a:lnSpc>
                <a:spcPct val="105000"/>
              </a:lnSpc>
              <a:buClr>
                <a:srgbClr val="FF0000"/>
              </a:buClr>
              <a:buFont typeface="Comic Sans MS" panose="030F0702030302020204" pitchFamily="2" charset="0"/>
              <a:buChar char="–"/>
            </a:pPr>
            <a:r>
              <a:rPr lang="zh-CN" altLang="en-US" sz="2400" dirty="0">
                <a:latin typeface="Comic Sans MS" panose="030F0702030302020204" pitchFamily="2" charset="0"/>
                <a:sym typeface="Arial" panose="020B0604020202020204" pitchFamily="34" charset="0"/>
              </a:rPr>
              <a:t>每调用一次函数需重新进行一次赋初值，相当于执行一次赋值语句</a:t>
            </a:r>
            <a:endParaRPr lang="zh-CN" altLang="en-US" dirty="0">
              <a:latin typeface="Comic Sans MS" panose="030F0702030302020204" pitchFamily="2" charset="0"/>
              <a:ea typeface="微软雅黑" panose="020B0503020204020204" pitchFamily="34" charset="-122"/>
              <a:sym typeface="Arial" panose="020B0604020202020204" pitchFamily="34" charset="0"/>
            </a:endParaRPr>
          </a:p>
          <a:p>
            <a:pPr lvl="2">
              <a:lnSpc>
                <a:spcPct val="105000"/>
              </a:lnSpc>
              <a:buClr>
                <a:srgbClr val="FF0000"/>
              </a:buClr>
              <a:buFont typeface="Comic Sans MS" panose="030F0702030302020204" pitchFamily="2" charset="0"/>
              <a:buChar char="–"/>
            </a:pPr>
            <a:r>
              <a:rPr lang="zh-CN" altLang="en-US" dirty="0">
                <a:latin typeface="Comic Sans MS" panose="030F0702030302020204" pitchFamily="2" charset="0"/>
                <a:ea typeface="微软雅黑" panose="020B0503020204020204" pitchFamily="34" charset="-122"/>
                <a:sym typeface="Arial" panose="020B0604020202020204" pitchFamily="34" charset="0"/>
              </a:rPr>
              <a:t>如果不赋初值，则变量的值是一个不确定的值</a:t>
            </a:r>
          </a:p>
        </p:txBody>
      </p:sp>
      <p:sp>
        <p:nvSpPr>
          <p:cNvPr id="2" name="标题 1"/>
          <p:cNvSpPr>
            <a:spLocks noGrp="1"/>
          </p:cNvSpPr>
          <p:nvPr>
            <p:ph type="title"/>
          </p:nvPr>
        </p:nvSpPr>
        <p:spPr/>
        <p:txBody>
          <a:bodyPr/>
          <a:lstStyle/>
          <a:p>
            <a:r>
              <a:rPr lang="en-US" altLang="zh-CN" dirty="0">
                <a:effectLst>
                  <a:outerShdw blurRad="38100" dist="38100" dir="2700000" algn="tl">
                    <a:srgbClr val="000000">
                      <a:alpha val="43137"/>
                    </a:srgbClr>
                  </a:outerShdw>
                </a:effectLst>
                <a:sym typeface="+mn-ea"/>
              </a:rPr>
              <a:t>7.7 </a:t>
            </a:r>
            <a:r>
              <a:rPr lang="zh-CN" altLang="en-US" dirty="0">
                <a:effectLst>
                  <a:outerShdw blurRad="38100" dist="38100" dir="2700000" algn="tl">
                    <a:srgbClr val="000000">
                      <a:alpha val="43137"/>
                    </a:srgbClr>
                  </a:outerShdw>
                </a:effectLst>
                <a:sym typeface="+mn-ea"/>
              </a:rPr>
              <a:t>变量存储类型</a:t>
            </a:r>
            <a:endParaRPr lang="zh-CN" alt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1987" name="文本占位符 41986"/>
          <p:cNvSpPr>
            <a:spLocks noGrp="1"/>
          </p:cNvSpPr>
          <p:nvPr>
            <p:ph type="body" idx="1"/>
          </p:nvPr>
        </p:nvSpPr>
        <p:spPr>
          <a:xfrm>
            <a:off x="395288" y="1556703"/>
            <a:ext cx="7777162" cy="4751387"/>
          </a:xfrm>
        </p:spPr>
        <p:txBody>
          <a:bodyPr vert="horz" wrap="square" anchor="t"/>
          <a:lstStyle/>
          <a:p>
            <a:pPr>
              <a:lnSpc>
                <a:spcPct val="105000"/>
              </a:lnSpc>
              <a:buClr>
                <a:srgbClr val="FF0000"/>
              </a:buClr>
              <a:buFont typeface="Wingdings" panose="05000000000000000000" pitchFamily="2" charset="2"/>
              <a:buChar char="p"/>
            </a:pPr>
            <a:r>
              <a:rPr lang="zh-CN" altLang="en-US" dirty="0">
                <a:latin typeface="Comic Sans MS" panose="030F0702030302020204" pitchFamily="2" charset="0"/>
                <a:ea typeface="微软雅黑" panose="020B0503020204020204" pitchFamily="34" charset="-122"/>
                <a:sym typeface="Arial" panose="020B0604020202020204" pitchFamily="34" charset="0"/>
              </a:rPr>
              <a:t>register 局部变量(寄存器变量)</a:t>
            </a:r>
          </a:p>
          <a:p>
            <a:pPr lvl="1"/>
            <a:r>
              <a:rPr lang="zh-CN" altLang="en-US" dirty="0"/>
              <a:t>声明方式 </a:t>
            </a:r>
          </a:p>
          <a:p>
            <a:pPr lvl="1">
              <a:buNone/>
            </a:pPr>
            <a:r>
              <a:rPr lang="zh-CN" altLang="en-US" dirty="0"/>
              <a:t>        </a:t>
            </a:r>
            <a:r>
              <a:rPr lang="zh-CN" altLang="en-US" dirty="0">
                <a:solidFill>
                  <a:srgbClr val="FF0000"/>
                </a:solidFill>
              </a:rPr>
              <a:t>  register &lt;数据类型&gt; 变量表；</a:t>
            </a:r>
          </a:p>
          <a:p>
            <a:pPr lvl="2"/>
            <a:r>
              <a:rPr lang="zh-CN" altLang="en-US" dirty="0"/>
              <a:t>例： </a:t>
            </a:r>
            <a:r>
              <a:rPr lang="zh-CN" altLang="en-US" dirty="0">
                <a:solidFill>
                  <a:srgbClr val="FF0000"/>
                </a:solidFill>
              </a:rPr>
              <a:t>register</a:t>
            </a:r>
            <a:r>
              <a:rPr lang="zh-CN" altLang="en-US" sz="2800" dirty="0">
                <a:latin typeface="Comic Sans MS" panose="030F0702030302020204" pitchFamily="2" charset="0"/>
                <a:ea typeface="微软雅黑" panose="020B0503020204020204" pitchFamily="34" charset="-122"/>
                <a:sym typeface="Arial" panose="020B0604020202020204" pitchFamily="34" charset="0"/>
              </a:rPr>
              <a:t> int a；</a:t>
            </a:r>
            <a:endParaRPr lang="zh-CN" altLang="en-US" dirty="0"/>
          </a:p>
          <a:p>
            <a:pPr lvl="3"/>
            <a:r>
              <a:rPr lang="zh-CN" altLang="en-US" sz="2000" dirty="0"/>
              <a:t>不宜定义太多的寄存器变量</a:t>
            </a:r>
          </a:p>
        </p:txBody>
      </p:sp>
      <p:sp>
        <p:nvSpPr>
          <p:cNvPr id="2" name="标题 1"/>
          <p:cNvSpPr>
            <a:spLocks noGrp="1"/>
          </p:cNvSpPr>
          <p:nvPr>
            <p:ph type="title"/>
          </p:nvPr>
        </p:nvSpPr>
        <p:spPr/>
        <p:txBody>
          <a:bodyPr/>
          <a:lstStyle/>
          <a:p>
            <a:r>
              <a:rPr lang="en-US" altLang="zh-CN" dirty="0">
                <a:effectLst>
                  <a:outerShdw blurRad="38100" dist="38100" dir="2700000" algn="tl">
                    <a:srgbClr val="000000">
                      <a:alpha val="43137"/>
                    </a:srgbClr>
                  </a:outerShdw>
                </a:effectLst>
                <a:sym typeface="+mn-ea"/>
              </a:rPr>
              <a:t>7.7 </a:t>
            </a:r>
            <a:r>
              <a:rPr lang="zh-CN" altLang="en-US" dirty="0">
                <a:effectLst>
                  <a:outerShdw blurRad="38100" dist="38100" dir="2700000" algn="tl">
                    <a:srgbClr val="000000">
                      <a:alpha val="43137"/>
                    </a:srgbClr>
                  </a:outerShdw>
                </a:effectLst>
                <a:sym typeface="+mn-ea"/>
              </a:rPr>
              <a:t>变量存储类型</a:t>
            </a:r>
            <a:endParaRPr lang="zh-CN" alt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6083" name="文本占位符 46082"/>
          <p:cNvSpPr>
            <a:spLocks noGrp="1"/>
          </p:cNvSpPr>
          <p:nvPr>
            <p:ph type="body" idx="1"/>
          </p:nvPr>
        </p:nvSpPr>
        <p:spPr>
          <a:xfrm>
            <a:off x="395288" y="1556703"/>
            <a:ext cx="7777162" cy="4751387"/>
          </a:xfrm>
        </p:spPr>
        <p:txBody>
          <a:bodyPr vert="horz" wrap="square" anchor="t">
            <a:normAutofit/>
          </a:bodyPr>
          <a:lstStyle/>
          <a:p>
            <a:pPr>
              <a:lnSpc>
                <a:spcPct val="105000"/>
              </a:lnSpc>
              <a:buClr>
                <a:srgbClr val="FF0000"/>
              </a:buClr>
              <a:buFont typeface="Wingdings" panose="05000000000000000000" pitchFamily="2" charset="2"/>
              <a:buChar char="p"/>
            </a:pPr>
            <a:r>
              <a:rPr lang="zh-CN" altLang="en-US" dirty="0">
                <a:latin typeface="Comic Sans MS" panose="030F0702030302020204" pitchFamily="2" charset="0"/>
                <a:ea typeface="微软雅黑" panose="020B0503020204020204" pitchFamily="34" charset="-122"/>
                <a:sym typeface="Arial" panose="020B0604020202020204" pitchFamily="34" charset="0"/>
              </a:rPr>
              <a:t>static局部变量</a:t>
            </a:r>
          </a:p>
          <a:p>
            <a:pPr lvl="1">
              <a:lnSpc>
                <a:spcPct val="90000"/>
              </a:lnSpc>
              <a:buClr>
                <a:srgbClr val="FF0000"/>
              </a:buClr>
              <a:buSzPct val="95000"/>
              <a:buFont typeface="Wingdings" panose="05000000000000000000" pitchFamily="2" charset="2"/>
              <a:buChar char="n"/>
            </a:pPr>
            <a:r>
              <a:rPr lang="zh-CN" altLang="en-US" dirty="0">
                <a:latin typeface="Comic Sans MS" panose="030F0702030302020204" pitchFamily="2" charset="0"/>
                <a:ea typeface="微软雅黑" panose="020B0503020204020204" pitchFamily="34" charset="-122"/>
                <a:sym typeface="Arial" panose="020B0604020202020204" pitchFamily="34" charset="0"/>
              </a:rPr>
              <a:t>声明方式</a:t>
            </a:r>
          </a:p>
          <a:p>
            <a:pPr lvl="1">
              <a:lnSpc>
                <a:spcPct val="90000"/>
              </a:lnSpc>
              <a:buClr>
                <a:srgbClr val="FF0000"/>
              </a:buClr>
              <a:buSzPct val="95000"/>
              <a:buFont typeface="Wingdings" panose="05000000000000000000" pitchFamily="2" charset="2"/>
              <a:buNone/>
            </a:pPr>
            <a:r>
              <a:rPr lang="zh-CN" altLang="en-US" dirty="0">
                <a:latin typeface="Comic Sans MS" panose="030F0702030302020204" pitchFamily="2" charset="0"/>
                <a:ea typeface="微软雅黑" panose="020B0503020204020204" pitchFamily="34" charset="-122"/>
                <a:sym typeface="Arial" panose="020B0604020202020204" pitchFamily="34" charset="0"/>
              </a:rPr>
              <a:t>       </a:t>
            </a:r>
            <a:r>
              <a:rPr lang="zh-CN" altLang="en-US" dirty="0">
                <a:solidFill>
                  <a:srgbClr val="FF0000"/>
                </a:solidFill>
                <a:latin typeface="Comic Sans MS" panose="030F0702030302020204" pitchFamily="2" charset="0"/>
                <a:ea typeface="微软雅黑" panose="020B0503020204020204" pitchFamily="34" charset="-122"/>
                <a:sym typeface="Arial" panose="020B0604020202020204" pitchFamily="34" charset="0"/>
              </a:rPr>
              <a:t> static   &lt;类型说明符&gt;  变量表；</a:t>
            </a:r>
          </a:p>
          <a:p>
            <a:pPr lvl="2">
              <a:lnSpc>
                <a:spcPct val="90000"/>
              </a:lnSpc>
              <a:buClr>
                <a:srgbClr val="FF0000"/>
              </a:buClr>
              <a:buFont typeface="Comic Sans MS" panose="030F0702030302020204" pitchFamily="2" charset="0"/>
              <a:buChar char="–"/>
            </a:pPr>
            <a:r>
              <a:rPr lang="zh-CN" altLang="en-US" dirty="0">
                <a:latin typeface="Comic Sans MS" panose="030F0702030302020204" pitchFamily="2" charset="0"/>
                <a:ea typeface="微软雅黑" panose="020B0503020204020204" pitchFamily="34" charset="-122"/>
                <a:sym typeface="Arial" panose="020B0604020202020204" pitchFamily="34" charset="0"/>
              </a:rPr>
              <a:t>例： static   int a；</a:t>
            </a:r>
          </a:p>
          <a:p>
            <a:pPr lvl="3">
              <a:lnSpc>
                <a:spcPct val="90000"/>
              </a:lnSpc>
              <a:buClr>
                <a:srgbClr val="FF0000"/>
              </a:buClr>
              <a:buFont typeface="Comic Sans MS" panose="030F0702030302020204" pitchFamily="2" charset="0"/>
              <a:buChar char="»"/>
            </a:pPr>
            <a:r>
              <a:rPr lang="zh-CN" altLang="en-US" sz="2000" dirty="0">
                <a:latin typeface="Comic Sans MS" panose="030F0702030302020204" pitchFamily="2" charset="0"/>
                <a:ea typeface="微软雅黑" panose="020B0503020204020204" pitchFamily="34" charset="-122"/>
                <a:sym typeface="Arial" panose="020B0604020202020204" pitchFamily="34" charset="0"/>
              </a:rPr>
              <a:t>static   int a=10，b；</a:t>
            </a:r>
          </a:p>
          <a:p>
            <a:pPr lvl="3">
              <a:lnSpc>
                <a:spcPct val="90000"/>
              </a:lnSpc>
              <a:buClr>
                <a:srgbClr val="FF0000"/>
              </a:buClr>
              <a:buFont typeface="Comic Sans MS" panose="030F0702030302020204" pitchFamily="2" charset="0"/>
              <a:buChar char="»"/>
            </a:pPr>
            <a:r>
              <a:rPr lang="zh-CN" altLang="en-US" sz="2000" dirty="0">
                <a:latin typeface="Comic Sans MS" panose="030F0702030302020204" pitchFamily="2" charset="0"/>
                <a:ea typeface="微软雅黑" panose="020B0503020204020204" pitchFamily="34" charset="-122"/>
                <a:sym typeface="Arial" panose="020B0604020202020204" pitchFamily="34" charset="0"/>
              </a:rPr>
              <a:t>static局部变量值具有可继承性</a:t>
            </a:r>
          </a:p>
          <a:p>
            <a:pPr lvl="3">
              <a:lnSpc>
                <a:spcPct val="90000"/>
              </a:lnSpc>
              <a:buClr>
                <a:srgbClr val="FF0000"/>
              </a:buClr>
              <a:buFont typeface="Comic Sans MS" panose="030F0702030302020204" pitchFamily="2" charset="0"/>
              <a:buChar char="»"/>
            </a:pPr>
            <a:r>
              <a:rPr lang="zh-CN" altLang="en-US" sz="2000" dirty="0">
                <a:latin typeface="Comic Sans MS" panose="030F0702030302020204" pitchFamily="2" charset="0"/>
                <a:ea typeface="微软雅黑" panose="020B0503020204020204" pitchFamily="34" charset="-122"/>
                <a:sym typeface="Arial" panose="020B0604020202020204" pitchFamily="34" charset="0"/>
              </a:rPr>
              <a:t>程序保留上一次调用函数结束时的值作为下一次调用时变量的值</a:t>
            </a:r>
          </a:p>
          <a:p>
            <a:pPr lvl="3">
              <a:lnSpc>
                <a:spcPct val="90000"/>
              </a:lnSpc>
              <a:buClr>
                <a:srgbClr val="FF0000"/>
              </a:buClr>
              <a:buFont typeface="Comic Sans MS" panose="030F0702030302020204" pitchFamily="2" charset="0"/>
              <a:buChar char="»"/>
            </a:pPr>
            <a:r>
              <a:rPr lang="en-US" altLang="x-none" sz="2000" dirty="0">
                <a:latin typeface="Comic Sans MS" panose="030F0702030302020204" pitchFamily="2" charset="0"/>
                <a:sym typeface="Arial" panose="020B0604020202020204" pitchFamily="34" charset="0"/>
              </a:rPr>
              <a:t>Static</a:t>
            </a:r>
            <a:r>
              <a:rPr lang="zh-CN" altLang="en-US" sz="2000" dirty="0">
                <a:latin typeface="Comic Sans MS" panose="030F0702030302020204" pitchFamily="2" charset="0"/>
                <a:sym typeface="Arial" panose="020B0604020202020204" pitchFamily="34" charset="0"/>
              </a:rPr>
              <a:t>局部变量仅存在于声明该变量的函数体或复合语句内</a:t>
            </a:r>
          </a:p>
          <a:p>
            <a:pPr lvl="3">
              <a:lnSpc>
                <a:spcPct val="90000"/>
              </a:lnSpc>
              <a:buClr>
                <a:srgbClr val="FF0000"/>
              </a:buClr>
              <a:buFont typeface="Comic Sans MS" panose="030F0702030302020204" pitchFamily="2" charset="0"/>
              <a:buChar char="»"/>
            </a:pPr>
            <a:r>
              <a:rPr lang="zh-CN" altLang="en-US" sz="2000" dirty="0">
                <a:latin typeface="Comic Sans MS" panose="030F0702030302020204" pitchFamily="2" charset="0"/>
                <a:sym typeface="Arial" panose="020B0604020202020204" pitchFamily="34" charset="0"/>
              </a:rPr>
              <a:t>在整个程序运行期间都不释放，“永久性”保留</a:t>
            </a:r>
            <a:endParaRPr lang="zh-CN" altLang="en-US" sz="2000" dirty="0">
              <a:latin typeface="Comic Sans MS" panose="030F0702030302020204" pitchFamily="2" charset="0"/>
              <a:ea typeface="微软雅黑" panose="020B0503020204020204" pitchFamily="34" charset="-122"/>
              <a:sym typeface="Arial" panose="020B0604020202020204" pitchFamily="34" charset="0"/>
            </a:endParaRPr>
          </a:p>
          <a:p>
            <a:pPr lvl="3">
              <a:lnSpc>
                <a:spcPct val="90000"/>
              </a:lnSpc>
              <a:buClr>
                <a:srgbClr val="FF0000"/>
              </a:buClr>
              <a:buFont typeface="Comic Sans MS" panose="030F0702030302020204" pitchFamily="2" charset="0"/>
              <a:buChar char="»"/>
            </a:pPr>
            <a:endParaRPr lang="zh-CN" altLang="en-US" sz="2000" dirty="0">
              <a:latin typeface="Comic Sans MS" panose="030F0702030302020204" pitchFamily="2" charset="0"/>
              <a:ea typeface="微软雅黑" panose="020B0503020204020204" pitchFamily="34" charset="-122"/>
              <a:sym typeface="Arial" panose="020B0604020202020204" pitchFamily="34" charset="0"/>
            </a:endParaRPr>
          </a:p>
        </p:txBody>
      </p:sp>
      <p:sp>
        <p:nvSpPr>
          <p:cNvPr id="2" name="标题 1"/>
          <p:cNvSpPr>
            <a:spLocks noGrp="1"/>
          </p:cNvSpPr>
          <p:nvPr>
            <p:ph type="title"/>
          </p:nvPr>
        </p:nvSpPr>
        <p:spPr/>
        <p:txBody>
          <a:bodyPr/>
          <a:lstStyle/>
          <a:p>
            <a:r>
              <a:rPr lang="en-US" altLang="zh-CN" dirty="0">
                <a:effectLst>
                  <a:outerShdw blurRad="38100" dist="38100" dir="2700000" algn="tl">
                    <a:srgbClr val="000000">
                      <a:alpha val="43137"/>
                    </a:srgbClr>
                  </a:outerShdw>
                </a:effectLst>
                <a:sym typeface="+mn-ea"/>
              </a:rPr>
              <a:t>7.7 </a:t>
            </a:r>
            <a:r>
              <a:rPr lang="zh-CN" altLang="en-US" dirty="0">
                <a:effectLst>
                  <a:outerShdw blurRad="38100" dist="38100" dir="2700000" algn="tl">
                    <a:srgbClr val="000000">
                      <a:alpha val="43137"/>
                    </a:srgbClr>
                  </a:outerShdw>
                </a:effectLst>
                <a:sym typeface="+mn-ea"/>
              </a:rPr>
              <a:t>变量存储类型</a:t>
            </a:r>
            <a:endParaRPr lang="zh-CN" alt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7107" name="文本占位符 47106"/>
          <p:cNvSpPr>
            <a:spLocks noGrp="1"/>
          </p:cNvSpPr>
          <p:nvPr>
            <p:ph type="body" idx="1"/>
          </p:nvPr>
        </p:nvSpPr>
        <p:spPr>
          <a:xfrm>
            <a:off x="396875" y="1556703"/>
            <a:ext cx="7777163" cy="4751387"/>
          </a:xfrm>
        </p:spPr>
        <p:txBody>
          <a:bodyPr vert="horz" wrap="square" anchor="t"/>
          <a:lstStyle/>
          <a:p>
            <a:pPr>
              <a:lnSpc>
                <a:spcPct val="105000"/>
              </a:lnSpc>
              <a:buClr>
                <a:srgbClr val="FF0000"/>
              </a:buClr>
              <a:buFont typeface="Wingdings" panose="05000000000000000000" pitchFamily="2" charset="2"/>
              <a:buChar char="p"/>
            </a:pPr>
            <a:r>
              <a:rPr lang="zh-CN" altLang="en-US" dirty="0">
                <a:latin typeface="Comic Sans MS" panose="030F0702030302020204" pitchFamily="2" charset="0"/>
                <a:ea typeface="微软雅黑" panose="020B0503020204020204" pitchFamily="34" charset="-122"/>
                <a:sym typeface="Arial" panose="020B0604020202020204" pitchFamily="34" charset="0"/>
              </a:rPr>
              <a:t>static局部变量</a:t>
            </a:r>
          </a:p>
          <a:p>
            <a:pPr lvl="1">
              <a:lnSpc>
                <a:spcPct val="90000"/>
              </a:lnSpc>
              <a:buClr>
                <a:srgbClr val="FF0000"/>
              </a:buClr>
              <a:buSzPct val="95000"/>
              <a:buFont typeface="Wingdings" panose="05000000000000000000" pitchFamily="2" charset="2"/>
              <a:buChar char="n"/>
            </a:pPr>
            <a:r>
              <a:rPr lang="zh-CN" altLang="en-US" dirty="0">
                <a:latin typeface="Comic Sans MS" panose="030F0702030302020204" pitchFamily="2" charset="0"/>
                <a:ea typeface="微软雅黑" panose="020B0503020204020204" pitchFamily="34" charset="-122"/>
                <a:sym typeface="Arial" panose="020B0604020202020204" pitchFamily="34" charset="0"/>
              </a:rPr>
              <a:t>初始化</a:t>
            </a:r>
          </a:p>
          <a:p>
            <a:pPr lvl="2">
              <a:lnSpc>
                <a:spcPct val="90000"/>
              </a:lnSpc>
              <a:buClr>
                <a:srgbClr val="FF0000"/>
              </a:buClr>
              <a:buFont typeface="Comic Sans MS" panose="030F0702030302020204" pitchFamily="2" charset="0"/>
              <a:buChar char="–"/>
            </a:pPr>
            <a:r>
              <a:rPr lang="zh-CN" altLang="en-US" dirty="0">
                <a:latin typeface="Comic Sans MS" panose="030F0702030302020204" pitchFamily="2" charset="0"/>
                <a:ea typeface="微软雅黑" panose="020B0503020204020204" pitchFamily="34" charset="-122"/>
                <a:sym typeface="Arial" panose="020B0604020202020204" pitchFamily="34" charset="0"/>
              </a:rPr>
              <a:t>static变量赋初值在编译时进行</a:t>
            </a:r>
          </a:p>
          <a:p>
            <a:pPr lvl="3">
              <a:lnSpc>
                <a:spcPct val="90000"/>
              </a:lnSpc>
              <a:buClr>
                <a:srgbClr val="FF0000"/>
              </a:buClr>
              <a:buFont typeface="Comic Sans MS" panose="030F0702030302020204" pitchFamily="2" charset="0"/>
              <a:buChar char="»"/>
            </a:pPr>
            <a:endParaRPr lang="zh-CN" altLang="en-US" sz="2000" dirty="0">
              <a:latin typeface="Comic Sans MS" panose="030F0702030302020204" pitchFamily="2" charset="0"/>
              <a:ea typeface="微软雅黑" panose="020B0503020204020204" pitchFamily="34" charset="-122"/>
              <a:sym typeface="Arial" panose="020B0604020202020204" pitchFamily="34" charset="0"/>
            </a:endParaRPr>
          </a:p>
          <a:p>
            <a:pPr lvl="2">
              <a:lnSpc>
                <a:spcPct val="90000"/>
              </a:lnSpc>
              <a:buClr>
                <a:srgbClr val="FF0000"/>
              </a:buClr>
              <a:buFont typeface="Comic Sans MS" panose="030F0702030302020204" pitchFamily="2" charset="0"/>
              <a:buChar char="–"/>
            </a:pPr>
            <a:r>
              <a:rPr lang="zh-CN" altLang="en-US" dirty="0">
                <a:latin typeface="Comic Sans MS" panose="030F0702030302020204" pitchFamily="2" charset="0"/>
                <a:ea typeface="微软雅黑" panose="020B0503020204020204" pitchFamily="34" charset="-122"/>
                <a:sym typeface="Arial" panose="020B0604020202020204" pitchFamily="34" charset="0"/>
              </a:rPr>
              <a:t>如果不对static变量赋初值，编译时系统将自动赋初值0或‘\0’（指针变量将被初始化为NULL）</a:t>
            </a:r>
          </a:p>
        </p:txBody>
      </p:sp>
      <p:sp>
        <p:nvSpPr>
          <p:cNvPr id="2" name="标题 1"/>
          <p:cNvSpPr>
            <a:spLocks noGrp="1"/>
          </p:cNvSpPr>
          <p:nvPr>
            <p:ph type="title"/>
          </p:nvPr>
        </p:nvSpPr>
        <p:spPr/>
        <p:txBody>
          <a:bodyPr/>
          <a:lstStyle/>
          <a:p>
            <a:r>
              <a:rPr lang="en-US" altLang="zh-CN" dirty="0">
                <a:effectLst>
                  <a:outerShdw blurRad="38100" dist="38100" dir="2700000" algn="tl">
                    <a:srgbClr val="000000">
                      <a:alpha val="43137"/>
                    </a:srgbClr>
                  </a:outerShdw>
                </a:effectLst>
                <a:sym typeface="+mn-ea"/>
              </a:rPr>
              <a:t>7.7 </a:t>
            </a:r>
            <a:r>
              <a:rPr lang="zh-CN" altLang="en-US" dirty="0">
                <a:effectLst>
                  <a:outerShdw blurRad="38100" dist="38100" dir="2700000" algn="tl">
                    <a:srgbClr val="000000">
                      <a:alpha val="43137"/>
                    </a:srgbClr>
                  </a:outerShdw>
                </a:effectLst>
                <a:sym typeface="+mn-ea"/>
              </a:rPr>
              <a:t>变量存储类型</a:t>
            </a:r>
            <a:endParaRPr lang="zh-CN" alt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a:xfrm>
            <a:off x="425472" y="870437"/>
            <a:ext cx="7886700" cy="994172"/>
          </a:xfrm>
        </p:spPr>
        <p:txBody>
          <a:bodyPr/>
          <a:lstStyle/>
          <a:p>
            <a:r>
              <a:rPr lang="zh-CN" altLang="en-US"/>
              <a:t>局部变量的存储类别</a:t>
            </a:r>
            <a:endParaRPr lang="zh-CN" altLang="en-US" dirty="0"/>
          </a:p>
        </p:txBody>
      </p:sp>
      <p:sp>
        <p:nvSpPr>
          <p:cNvPr id="3" name="内容占位符 2"/>
          <p:cNvSpPr>
            <a:spLocks noGrp="1"/>
          </p:cNvSpPr>
          <p:nvPr>
            <p:ph idx="1"/>
          </p:nvPr>
        </p:nvSpPr>
        <p:spPr>
          <a:xfrm>
            <a:off x="310237" y="1626135"/>
            <a:ext cx="8228097" cy="414495"/>
          </a:xfrm>
        </p:spPr>
        <p:txBody>
          <a:bodyPr>
            <a:noAutofit/>
          </a:bodyPr>
          <a:lstStyle/>
          <a:p>
            <a:pPr marL="66675" indent="-66675">
              <a:lnSpc>
                <a:spcPct val="120000"/>
              </a:lnSpc>
              <a:buNone/>
            </a:pPr>
            <a:r>
              <a:rPr lang="en-US" altLang="zh-CN" sz="1500">
                <a:solidFill>
                  <a:schemeClr val="accent1"/>
                </a:solidFill>
              </a:rPr>
              <a:t>【</a:t>
            </a:r>
            <a:r>
              <a:rPr lang="zh-CN" altLang="en-US" sz="1500">
                <a:solidFill>
                  <a:schemeClr val="accent1"/>
                </a:solidFill>
              </a:rPr>
              <a:t>例</a:t>
            </a:r>
            <a:r>
              <a:rPr lang="en-US" altLang="zh-CN" sz="1500">
                <a:solidFill>
                  <a:schemeClr val="accent1"/>
                </a:solidFill>
              </a:rPr>
              <a:t>7.17】</a:t>
            </a:r>
            <a:r>
              <a:rPr lang="zh-CN" altLang="en-US" sz="1500">
                <a:solidFill>
                  <a:schemeClr val="accent1"/>
                </a:solidFill>
              </a:rPr>
              <a:t>输出</a:t>
            </a:r>
            <a:r>
              <a:rPr lang="en-US" altLang="zh-CN" sz="1500">
                <a:solidFill>
                  <a:schemeClr val="accent1"/>
                </a:solidFill>
              </a:rPr>
              <a:t>1</a:t>
            </a:r>
            <a:r>
              <a:rPr lang="zh-CN" altLang="en-US" sz="1500">
                <a:solidFill>
                  <a:schemeClr val="accent1"/>
                </a:solidFill>
              </a:rPr>
              <a:t>到</a:t>
            </a:r>
            <a:r>
              <a:rPr lang="en-US" altLang="zh-CN" sz="1500">
                <a:solidFill>
                  <a:schemeClr val="accent1"/>
                </a:solidFill>
              </a:rPr>
              <a:t>5</a:t>
            </a:r>
            <a:r>
              <a:rPr lang="zh-CN" altLang="en-US" sz="1500">
                <a:solidFill>
                  <a:schemeClr val="accent1"/>
                </a:solidFill>
              </a:rPr>
              <a:t>的阶乘值。</a:t>
            </a:r>
            <a:endParaRPr lang="zh-CN" altLang="en-US" sz="1500" dirty="0">
              <a:solidFill>
                <a:schemeClr val="accent1"/>
              </a:solidFill>
            </a:endParaRPr>
          </a:p>
        </p:txBody>
      </p:sp>
      <p:sp>
        <p:nvSpPr>
          <p:cNvPr id="32" name="圆角矩形 12">
            <a:extLst>
              <a:ext uri="{FF2B5EF4-FFF2-40B4-BE49-F238E27FC236}">
                <a16:creationId xmlns:a16="http://schemas.microsoft.com/office/drawing/2014/main" id="{0F049BFC-9696-4323-94B2-76251E60074B}"/>
              </a:ext>
            </a:extLst>
          </p:cNvPr>
          <p:cNvSpPr/>
          <p:nvPr/>
        </p:nvSpPr>
        <p:spPr>
          <a:xfrm>
            <a:off x="484408" y="2078314"/>
            <a:ext cx="4262614" cy="3033039"/>
          </a:xfrm>
          <a:prstGeom prst="roundRect">
            <a:avLst>
              <a:gd name="adj" fmla="val 1849"/>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272654">
              <a:lnSpc>
                <a:spcPct val="120000"/>
              </a:lnSpc>
            </a:pPr>
            <a:r>
              <a:rPr lang="en-US" altLang="zh-CN" sz="1200" dirty="0"/>
              <a:t>#include &lt;</a:t>
            </a:r>
            <a:r>
              <a:rPr lang="en-US" altLang="zh-CN" sz="1200" dirty="0" err="1"/>
              <a:t>stdio.h</a:t>
            </a:r>
            <a:r>
              <a:rPr lang="en-US" altLang="zh-CN" sz="1200" dirty="0"/>
              <a:t>&gt;</a:t>
            </a:r>
          </a:p>
          <a:p>
            <a:pPr defTabSz="272654">
              <a:lnSpc>
                <a:spcPct val="120000"/>
              </a:lnSpc>
            </a:pPr>
            <a:r>
              <a:rPr lang="en-US" altLang="zh-CN" sz="1200" dirty="0"/>
              <a:t>int main()</a:t>
            </a:r>
          </a:p>
          <a:p>
            <a:pPr defTabSz="272654">
              <a:lnSpc>
                <a:spcPct val="120000"/>
              </a:lnSpc>
            </a:pPr>
            <a:r>
              <a:rPr lang="en-US" altLang="zh-CN" sz="1200" dirty="0"/>
              <a:t>{	int fac(int n);</a:t>
            </a:r>
          </a:p>
          <a:p>
            <a:pPr defTabSz="272654">
              <a:lnSpc>
                <a:spcPct val="120000"/>
              </a:lnSpc>
            </a:pPr>
            <a:r>
              <a:rPr lang="en-US" altLang="zh-CN" sz="1200" dirty="0"/>
              <a:t>	int </a:t>
            </a:r>
            <a:r>
              <a:rPr lang="en-US" altLang="zh-CN" sz="1200" dirty="0" err="1"/>
              <a:t>i</a:t>
            </a:r>
            <a:r>
              <a:rPr lang="en-US" altLang="zh-CN" sz="1200" dirty="0"/>
              <a:t>;</a:t>
            </a:r>
          </a:p>
          <a:p>
            <a:pPr defTabSz="272654">
              <a:lnSpc>
                <a:spcPct val="120000"/>
              </a:lnSpc>
            </a:pPr>
            <a:r>
              <a:rPr lang="en-US" altLang="zh-CN" sz="1200" dirty="0"/>
              <a:t>	for(</a:t>
            </a:r>
            <a:r>
              <a:rPr lang="en-US" altLang="zh-CN" sz="1200" dirty="0" err="1"/>
              <a:t>i</a:t>
            </a:r>
            <a:r>
              <a:rPr lang="en-US" altLang="zh-CN" sz="1200" dirty="0"/>
              <a:t>=1;i&lt;=5;i++)	</a:t>
            </a:r>
            <a:r>
              <a:rPr lang="en-US" altLang="zh-CN" sz="1200" dirty="0">
                <a:solidFill>
                  <a:srgbClr val="008000"/>
                </a:solidFill>
              </a:rPr>
              <a:t>//</a:t>
            </a:r>
            <a:r>
              <a:rPr lang="zh-CN" altLang="en-US" sz="1200" dirty="0">
                <a:solidFill>
                  <a:srgbClr val="008000"/>
                </a:solidFill>
              </a:rPr>
              <a:t>先后</a:t>
            </a:r>
            <a:r>
              <a:rPr lang="en-US" altLang="zh-CN" sz="1200" dirty="0">
                <a:solidFill>
                  <a:srgbClr val="008000"/>
                </a:solidFill>
              </a:rPr>
              <a:t>5</a:t>
            </a:r>
            <a:r>
              <a:rPr lang="zh-CN" altLang="en-US" sz="1200" dirty="0">
                <a:solidFill>
                  <a:srgbClr val="008000"/>
                </a:solidFill>
              </a:rPr>
              <a:t>次调用</a:t>
            </a:r>
            <a:r>
              <a:rPr lang="en-US" altLang="zh-CN" sz="1200" dirty="0">
                <a:solidFill>
                  <a:srgbClr val="008000"/>
                </a:solidFill>
              </a:rPr>
              <a:t>fac</a:t>
            </a:r>
            <a:r>
              <a:rPr lang="zh-CN" altLang="en-US" sz="1200" dirty="0">
                <a:solidFill>
                  <a:srgbClr val="008000"/>
                </a:solidFill>
              </a:rPr>
              <a:t>函数</a:t>
            </a:r>
          </a:p>
          <a:p>
            <a:pPr defTabSz="272654">
              <a:lnSpc>
                <a:spcPct val="120000"/>
              </a:lnSpc>
            </a:pPr>
            <a:r>
              <a:rPr lang="zh-CN" altLang="en-US" sz="1200" dirty="0"/>
              <a:t>		</a:t>
            </a:r>
            <a:r>
              <a:rPr lang="en-US" altLang="zh-CN" sz="1200" dirty="0" err="1"/>
              <a:t>printf</a:t>
            </a:r>
            <a:r>
              <a:rPr lang="en-US" altLang="zh-CN" sz="1200" dirty="0"/>
              <a:t>("%d!=%d\n",</a:t>
            </a:r>
            <a:r>
              <a:rPr lang="en-US" altLang="zh-CN" sz="1200" dirty="0" err="1"/>
              <a:t>i,fac</a:t>
            </a:r>
            <a:r>
              <a:rPr lang="en-US" altLang="zh-CN" sz="1200" dirty="0"/>
              <a:t>(</a:t>
            </a:r>
            <a:r>
              <a:rPr lang="en-US" altLang="zh-CN" sz="1200" dirty="0" err="1"/>
              <a:t>i</a:t>
            </a:r>
            <a:r>
              <a:rPr lang="en-US" altLang="zh-CN" sz="1200" dirty="0"/>
              <a:t>));	</a:t>
            </a:r>
            <a:r>
              <a:rPr lang="en-US" altLang="zh-CN" sz="1200" dirty="0">
                <a:solidFill>
                  <a:srgbClr val="008000"/>
                </a:solidFill>
              </a:rPr>
              <a:t>//</a:t>
            </a:r>
            <a:r>
              <a:rPr lang="zh-CN" altLang="en-US" sz="1200" dirty="0">
                <a:solidFill>
                  <a:srgbClr val="008000"/>
                </a:solidFill>
              </a:rPr>
              <a:t>每次计算并输出</a:t>
            </a:r>
            <a:r>
              <a:rPr lang="en-US" altLang="zh-CN" sz="1200" dirty="0" err="1">
                <a:solidFill>
                  <a:srgbClr val="008000"/>
                </a:solidFill>
              </a:rPr>
              <a:t>i</a:t>
            </a:r>
            <a:r>
              <a:rPr lang="en-US" altLang="zh-CN" sz="1200" dirty="0">
                <a:solidFill>
                  <a:srgbClr val="008000"/>
                </a:solidFill>
              </a:rPr>
              <a:t>!</a:t>
            </a:r>
            <a:r>
              <a:rPr lang="zh-CN" altLang="en-US" sz="1200" dirty="0">
                <a:solidFill>
                  <a:srgbClr val="008000"/>
                </a:solidFill>
              </a:rPr>
              <a:t>的值</a:t>
            </a:r>
          </a:p>
          <a:p>
            <a:pPr defTabSz="272654">
              <a:lnSpc>
                <a:spcPct val="120000"/>
              </a:lnSpc>
            </a:pPr>
            <a:r>
              <a:rPr lang="zh-CN" altLang="en-US" sz="1200" dirty="0"/>
              <a:t>	</a:t>
            </a:r>
            <a:r>
              <a:rPr lang="en-US" altLang="zh-CN" sz="1200" dirty="0"/>
              <a:t>return 0;</a:t>
            </a:r>
          </a:p>
          <a:p>
            <a:pPr defTabSz="272654">
              <a:lnSpc>
                <a:spcPct val="120000"/>
              </a:lnSpc>
            </a:pPr>
            <a:r>
              <a:rPr lang="en-US" altLang="zh-CN" sz="1200" dirty="0"/>
              <a:t>}</a:t>
            </a:r>
          </a:p>
          <a:p>
            <a:pPr defTabSz="272654">
              <a:lnSpc>
                <a:spcPct val="120000"/>
              </a:lnSpc>
            </a:pPr>
            <a:r>
              <a:rPr lang="en-US" altLang="zh-CN" sz="1200" dirty="0"/>
              <a:t>int fac(int n)</a:t>
            </a:r>
          </a:p>
          <a:p>
            <a:pPr defTabSz="272654">
              <a:lnSpc>
                <a:spcPct val="120000"/>
              </a:lnSpc>
            </a:pPr>
            <a:r>
              <a:rPr lang="en-US" altLang="zh-CN" sz="1200" dirty="0"/>
              <a:t>{	</a:t>
            </a:r>
            <a:r>
              <a:rPr lang="en-US" altLang="zh-CN" sz="1200" dirty="0">
                <a:solidFill>
                  <a:schemeClr val="accent6"/>
                </a:solidFill>
              </a:rPr>
              <a:t>static int f=1;</a:t>
            </a:r>
            <a:r>
              <a:rPr lang="en-US" altLang="zh-CN" sz="1200" dirty="0"/>
              <a:t>		</a:t>
            </a:r>
            <a:r>
              <a:rPr lang="en-US" altLang="zh-CN" sz="1200" dirty="0">
                <a:solidFill>
                  <a:srgbClr val="008000"/>
                </a:solidFill>
              </a:rPr>
              <a:t>//f</a:t>
            </a:r>
            <a:r>
              <a:rPr lang="zh-CN" altLang="en-US" sz="1200" dirty="0">
                <a:solidFill>
                  <a:srgbClr val="008000"/>
                </a:solidFill>
              </a:rPr>
              <a:t>保留了上次调用结束时的值</a:t>
            </a:r>
          </a:p>
          <a:p>
            <a:pPr defTabSz="272654">
              <a:lnSpc>
                <a:spcPct val="120000"/>
              </a:lnSpc>
            </a:pPr>
            <a:r>
              <a:rPr lang="zh-CN" altLang="en-US" sz="1200" dirty="0"/>
              <a:t>	</a:t>
            </a:r>
            <a:r>
              <a:rPr lang="en-US" altLang="zh-CN" sz="1200" dirty="0"/>
              <a:t>f=f*n;			</a:t>
            </a:r>
            <a:r>
              <a:rPr lang="en-US" altLang="zh-CN" sz="1200" dirty="0">
                <a:solidFill>
                  <a:srgbClr val="008000"/>
                </a:solidFill>
              </a:rPr>
              <a:t>//</a:t>
            </a:r>
            <a:r>
              <a:rPr lang="zh-CN" altLang="en-US" sz="1200" dirty="0">
                <a:solidFill>
                  <a:srgbClr val="008000"/>
                </a:solidFill>
              </a:rPr>
              <a:t>在上次的</a:t>
            </a:r>
            <a:r>
              <a:rPr lang="en-US" altLang="zh-CN" sz="1200" dirty="0">
                <a:solidFill>
                  <a:srgbClr val="008000"/>
                </a:solidFill>
              </a:rPr>
              <a:t>f</a:t>
            </a:r>
            <a:r>
              <a:rPr lang="zh-CN" altLang="en-US" sz="1200" dirty="0">
                <a:solidFill>
                  <a:srgbClr val="008000"/>
                </a:solidFill>
              </a:rPr>
              <a:t>值的基础上再乘以</a:t>
            </a:r>
            <a:r>
              <a:rPr lang="en-US" altLang="zh-CN" sz="1200" dirty="0">
                <a:solidFill>
                  <a:srgbClr val="008000"/>
                </a:solidFill>
              </a:rPr>
              <a:t>n</a:t>
            </a:r>
          </a:p>
          <a:p>
            <a:pPr defTabSz="272654">
              <a:lnSpc>
                <a:spcPct val="120000"/>
              </a:lnSpc>
            </a:pPr>
            <a:r>
              <a:rPr lang="en-US" altLang="zh-CN" sz="1200" dirty="0"/>
              <a:t>	return(f);			</a:t>
            </a:r>
            <a:r>
              <a:rPr lang="en-US" altLang="zh-CN" sz="1200" dirty="0">
                <a:solidFill>
                  <a:srgbClr val="008000"/>
                </a:solidFill>
              </a:rPr>
              <a:t>//</a:t>
            </a:r>
            <a:r>
              <a:rPr lang="zh-CN" altLang="en-US" sz="1200" dirty="0">
                <a:solidFill>
                  <a:srgbClr val="008000"/>
                </a:solidFill>
              </a:rPr>
              <a:t>返回值</a:t>
            </a:r>
            <a:r>
              <a:rPr lang="en-US" altLang="zh-CN" sz="1200" dirty="0">
                <a:solidFill>
                  <a:srgbClr val="008000"/>
                </a:solidFill>
              </a:rPr>
              <a:t>f</a:t>
            </a:r>
            <a:r>
              <a:rPr lang="zh-CN" altLang="en-US" sz="1200" dirty="0">
                <a:solidFill>
                  <a:srgbClr val="008000"/>
                </a:solidFill>
              </a:rPr>
              <a:t>是</a:t>
            </a:r>
            <a:r>
              <a:rPr lang="en-US" altLang="zh-CN" sz="1200" dirty="0">
                <a:solidFill>
                  <a:srgbClr val="008000"/>
                </a:solidFill>
              </a:rPr>
              <a:t>n!</a:t>
            </a:r>
            <a:r>
              <a:rPr lang="zh-CN" altLang="en-US" sz="1200" dirty="0">
                <a:solidFill>
                  <a:srgbClr val="008000"/>
                </a:solidFill>
              </a:rPr>
              <a:t>的值</a:t>
            </a:r>
          </a:p>
          <a:p>
            <a:pPr defTabSz="272654">
              <a:lnSpc>
                <a:spcPct val="120000"/>
              </a:lnSpc>
            </a:pPr>
            <a:r>
              <a:rPr lang="en-US" altLang="zh-CN" sz="1200" dirty="0"/>
              <a:t>}</a:t>
            </a:r>
          </a:p>
        </p:txBody>
      </p:sp>
      <p:grpSp>
        <p:nvGrpSpPr>
          <p:cNvPr id="29" name="组合 28">
            <a:extLst>
              <a:ext uri="{FF2B5EF4-FFF2-40B4-BE49-F238E27FC236}">
                <a16:creationId xmlns:a16="http://schemas.microsoft.com/office/drawing/2014/main" id="{72FED9F1-F22B-43A2-AA08-BCBCFA721ADB}"/>
              </a:ext>
            </a:extLst>
          </p:cNvPr>
          <p:cNvGrpSpPr/>
          <p:nvPr/>
        </p:nvGrpSpPr>
        <p:grpSpPr>
          <a:xfrm>
            <a:off x="4963960" y="2078316"/>
            <a:ext cx="3812138" cy="1226754"/>
            <a:chOff x="8050698" y="5019263"/>
            <a:chExt cx="5082850" cy="1635671"/>
          </a:xfrm>
          <a:effectLst>
            <a:outerShdw blurRad="63500" sx="102000" sy="102000" algn="ctr" rotWithShape="0">
              <a:prstClr val="black">
                <a:alpha val="40000"/>
              </a:prstClr>
            </a:outerShdw>
          </a:effectLst>
        </p:grpSpPr>
        <p:sp>
          <p:nvSpPr>
            <p:cNvPr id="51" name="剪去单角的矩形 51">
              <a:extLst>
                <a:ext uri="{FF2B5EF4-FFF2-40B4-BE49-F238E27FC236}">
                  <a16:creationId xmlns:a16="http://schemas.microsoft.com/office/drawing/2014/main" id="{D2D4F8D5-CA85-40B7-A512-998B7515EC3A}"/>
                </a:ext>
              </a:extLst>
            </p:cNvPr>
            <p:cNvSpPr/>
            <p:nvPr/>
          </p:nvSpPr>
          <p:spPr>
            <a:xfrm>
              <a:off x="8050698" y="5019263"/>
              <a:ext cx="5082850" cy="1604893"/>
            </a:xfrm>
            <a:prstGeom prst="snip1Rect">
              <a:avLst>
                <a:gd name="adj" fmla="val 593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pic>
          <p:nvPicPr>
            <p:cNvPr id="52" name="图片 51">
              <a:extLst>
                <a:ext uri="{FF2B5EF4-FFF2-40B4-BE49-F238E27FC236}">
                  <a16:creationId xmlns:a16="http://schemas.microsoft.com/office/drawing/2014/main" id="{F1CAE784-5A64-43D1-8C9C-3122E370A562}"/>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108212" y="5064435"/>
              <a:ext cx="290352" cy="327244"/>
            </a:xfrm>
            <a:prstGeom prst="rect">
              <a:avLst/>
            </a:prstGeom>
          </p:spPr>
        </p:pic>
        <p:sp>
          <p:nvSpPr>
            <p:cNvPr id="53" name="文本框 52">
              <a:extLst>
                <a:ext uri="{FF2B5EF4-FFF2-40B4-BE49-F238E27FC236}">
                  <a16:creationId xmlns:a16="http://schemas.microsoft.com/office/drawing/2014/main" id="{7BCB9DE4-B001-4FF9-881A-2C96E083D71F}"/>
                </a:ext>
              </a:extLst>
            </p:cNvPr>
            <p:cNvSpPr txBox="1"/>
            <p:nvPr/>
          </p:nvSpPr>
          <p:spPr>
            <a:xfrm>
              <a:off x="8388005" y="5054496"/>
              <a:ext cx="4660754" cy="1600438"/>
            </a:xfrm>
            <a:prstGeom prst="rect">
              <a:avLst/>
            </a:prstGeom>
            <a:noFill/>
          </p:spPr>
          <p:txBody>
            <a:bodyPr wrap="square" rtlCol="0">
              <a:spAutoFit/>
            </a:bodyPr>
            <a:lstStyle/>
            <a:p>
              <a:r>
                <a:rPr lang="en-US" altLang="zh-CN" sz="1200">
                  <a:solidFill>
                    <a:schemeClr val="bg1"/>
                  </a:solidFill>
                </a:rPr>
                <a:t>(1) </a:t>
              </a:r>
              <a:r>
                <a:rPr lang="zh-CN" altLang="en-US" sz="1200">
                  <a:solidFill>
                    <a:schemeClr val="bg1"/>
                  </a:solidFill>
                </a:rPr>
                <a:t>每次调用</a:t>
              </a:r>
              <a:r>
                <a:rPr lang="en-US" altLang="zh-CN" sz="1200">
                  <a:solidFill>
                    <a:schemeClr val="bg1"/>
                  </a:solidFill>
                </a:rPr>
                <a:t>fac(i)</a:t>
              </a:r>
              <a:r>
                <a:rPr lang="zh-CN" altLang="en-US" sz="1200">
                  <a:solidFill>
                    <a:schemeClr val="bg1"/>
                  </a:solidFill>
                </a:rPr>
                <a:t>，输出一个</a:t>
              </a:r>
              <a:r>
                <a:rPr lang="en-US" altLang="zh-CN" sz="1200">
                  <a:solidFill>
                    <a:schemeClr val="bg1"/>
                  </a:solidFill>
                </a:rPr>
                <a:t>i!</a:t>
              </a:r>
              <a:r>
                <a:rPr lang="zh-CN" altLang="en-US" sz="1200">
                  <a:solidFill>
                    <a:schemeClr val="bg1"/>
                  </a:solidFill>
                </a:rPr>
                <a:t>，同时保留这个</a:t>
              </a:r>
              <a:r>
                <a:rPr lang="en-US" altLang="zh-CN" sz="1200">
                  <a:solidFill>
                    <a:schemeClr val="bg1"/>
                  </a:solidFill>
                </a:rPr>
                <a:t>i!</a:t>
              </a:r>
              <a:r>
                <a:rPr lang="zh-CN" altLang="en-US" sz="1200">
                  <a:solidFill>
                    <a:schemeClr val="bg1"/>
                  </a:solidFill>
                </a:rPr>
                <a:t>的值以便下次再乘</a:t>
              </a:r>
              <a:r>
                <a:rPr lang="en-US" altLang="zh-CN" sz="1200">
                  <a:solidFill>
                    <a:schemeClr val="bg1"/>
                  </a:solidFill>
                </a:rPr>
                <a:t>(i+1)</a:t>
              </a:r>
              <a:r>
                <a:rPr lang="zh-CN" altLang="en-US" sz="1200">
                  <a:solidFill>
                    <a:schemeClr val="bg1"/>
                  </a:solidFill>
                </a:rPr>
                <a:t>。</a:t>
              </a:r>
            </a:p>
            <a:p>
              <a:endParaRPr lang="zh-CN" altLang="en-US" sz="1200">
                <a:solidFill>
                  <a:schemeClr val="bg1"/>
                </a:solidFill>
              </a:endParaRPr>
            </a:p>
            <a:p>
              <a:r>
                <a:rPr lang="en-US" altLang="zh-CN" sz="1200">
                  <a:solidFill>
                    <a:schemeClr val="bg1"/>
                  </a:solidFill>
                </a:rPr>
                <a:t>(2) </a:t>
              </a:r>
              <a:r>
                <a:rPr lang="zh-CN" altLang="en-US" sz="1200">
                  <a:solidFill>
                    <a:schemeClr val="bg1"/>
                  </a:solidFill>
                </a:rPr>
                <a:t>如果函数中的变量只被引用而不改变值，则定义为静态局部变量</a:t>
              </a:r>
              <a:r>
                <a:rPr lang="en-US" altLang="zh-CN" sz="1200">
                  <a:solidFill>
                    <a:schemeClr val="bg1"/>
                  </a:solidFill>
                </a:rPr>
                <a:t>(</a:t>
              </a:r>
              <a:r>
                <a:rPr lang="zh-CN" altLang="en-US" sz="1200">
                  <a:solidFill>
                    <a:schemeClr val="bg1"/>
                  </a:solidFill>
                </a:rPr>
                <a:t>同时初始化</a:t>
              </a:r>
              <a:r>
                <a:rPr lang="en-US" altLang="zh-CN" sz="1200">
                  <a:solidFill>
                    <a:schemeClr val="bg1"/>
                  </a:solidFill>
                </a:rPr>
                <a:t>)</a:t>
              </a:r>
              <a:r>
                <a:rPr lang="zh-CN" altLang="en-US" sz="1200">
                  <a:solidFill>
                    <a:schemeClr val="bg1"/>
                  </a:solidFill>
                </a:rPr>
                <a:t>比较方便，以免每次调用时重新赋值。</a:t>
              </a:r>
              <a:endParaRPr lang="zh-CN" altLang="zh-CN" sz="1200" dirty="0">
                <a:solidFill>
                  <a:schemeClr val="bg1"/>
                </a:solidFill>
              </a:endParaRPr>
            </a:p>
          </p:txBody>
        </p:sp>
      </p:grpSp>
      <p:pic>
        <p:nvPicPr>
          <p:cNvPr id="4" name="图片 3"/>
          <p:cNvPicPr>
            <a:picLocks noChangeAspect="1"/>
          </p:cNvPicPr>
          <p:nvPr/>
        </p:nvPicPr>
        <p:blipFill>
          <a:blip r:embed="rId7" cstate="print"/>
          <a:stretch>
            <a:fillRect/>
          </a:stretch>
        </p:blipFill>
        <p:spPr>
          <a:xfrm>
            <a:off x="2348000" y="4716840"/>
            <a:ext cx="2607469" cy="864394"/>
          </a:xfrm>
          <a:prstGeom prst="rect">
            <a:avLst/>
          </a:prstGeom>
        </p:spPr>
      </p:pic>
      <p:grpSp>
        <p:nvGrpSpPr>
          <p:cNvPr id="10" name="组合 9">
            <a:extLst>
              <a:ext uri="{FF2B5EF4-FFF2-40B4-BE49-F238E27FC236}">
                <a16:creationId xmlns:a16="http://schemas.microsoft.com/office/drawing/2014/main" id="{1AA1FD9A-69A9-4087-BCCF-813E351B8518}"/>
              </a:ext>
            </a:extLst>
          </p:cNvPr>
          <p:cNvGrpSpPr/>
          <p:nvPr/>
        </p:nvGrpSpPr>
        <p:grpSpPr>
          <a:xfrm>
            <a:off x="4963960" y="3594833"/>
            <a:ext cx="3812138" cy="1280310"/>
            <a:chOff x="8582294" y="4088153"/>
            <a:chExt cx="5245151" cy="1707080"/>
          </a:xfrm>
        </p:grpSpPr>
        <p:sp>
          <p:nvSpPr>
            <p:cNvPr id="11" name="MH_Other_1">
              <a:extLst>
                <a:ext uri="{FF2B5EF4-FFF2-40B4-BE49-F238E27FC236}">
                  <a16:creationId xmlns:a16="http://schemas.microsoft.com/office/drawing/2014/main" id="{D791730B-67A0-4BD5-A1DE-602F797C0E17}"/>
                </a:ext>
              </a:extLst>
            </p:cNvPr>
            <p:cNvSpPr/>
            <p:nvPr>
              <p:custDataLst>
                <p:tags r:id="rId1"/>
              </p:custDataLst>
            </p:nvPr>
          </p:nvSpPr>
          <p:spPr>
            <a:xfrm>
              <a:off x="8582294" y="4088154"/>
              <a:ext cx="774700" cy="522287"/>
            </a:xfrm>
            <a:custGeom>
              <a:avLst/>
              <a:gdLst>
                <a:gd name="connsiteX0" fmla="*/ 0 w 2429934"/>
                <a:gd name="connsiteY0" fmla="*/ 360367 h 372534"/>
                <a:gd name="connsiteX1" fmla="*/ 2429934 w 2429934"/>
                <a:gd name="connsiteY1" fmla="*/ 360367 h 372534"/>
                <a:gd name="connsiteX2" fmla="*/ 2429934 w 2429934"/>
                <a:gd name="connsiteY2" fmla="*/ 372534 h 372534"/>
                <a:gd name="connsiteX3" fmla="*/ 0 w 2429934"/>
                <a:gd name="connsiteY3" fmla="*/ 372534 h 372534"/>
                <a:gd name="connsiteX4" fmla="*/ 0 w 2429934"/>
                <a:gd name="connsiteY4" fmla="*/ 30167 h 372534"/>
                <a:gd name="connsiteX5" fmla="*/ 2429934 w 2429934"/>
                <a:gd name="connsiteY5" fmla="*/ 30167 h 372534"/>
                <a:gd name="connsiteX6" fmla="*/ 2429934 w 2429934"/>
                <a:gd name="connsiteY6" fmla="*/ 342367 h 372534"/>
                <a:gd name="connsiteX7" fmla="*/ 0 w 2429934"/>
                <a:gd name="connsiteY7" fmla="*/ 342367 h 372534"/>
                <a:gd name="connsiteX8" fmla="*/ 0 w 2429934"/>
                <a:gd name="connsiteY8" fmla="*/ 0 h 372534"/>
                <a:gd name="connsiteX9" fmla="*/ 2429934 w 2429934"/>
                <a:gd name="connsiteY9" fmla="*/ 0 h 372534"/>
                <a:gd name="connsiteX10" fmla="*/ 2429934 w 2429934"/>
                <a:gd name="connsiteY10" fmla="*/ 12167 h 372534"/>
                <a:gd name="connsiteX11" fmla="*/ 0 w 2429934"/>
                <a:gd name="connsiteY11" fmla="*/ 12167 h 372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29934" h="372534">
                  <a:moveTo>
                    <a:pt x="0" y="360367"/>
                  </a:moveTo>
                  <a:lnTo>
                    <a:pt x="2429934" y="360367"/>
                  </a:lnTo>
                  <a:lnTo>
                    <a:pt x="2429934" y="372534"/>
                  </a:lnTo>
                  <a:lnTo>
                    <a:pt x="0" y="372534"/>
                  </a:lnTo>
                  <a:close/>
                  <a:moveTo>
                    <a:pt x="0" y="30167"/>
                  </a:moveTo>
                  <a:lnTo>
                    <a:pt x="2429934" y="30167"/>
                  </a:lnTo>
                  <a:lnTo>
                    <a:pt x="2429934" y="342367"/>
                  </a:lnTo>
                  <a:lnTo>
                    <a:pt x="0" y="342367"/>
                  </a:lnTo>
                  <a:close/>
                  <a:moveTo>
                    <a:pt x="0" y="0"/>
                  </a:moveTo>
                  <a:lnTo>
                    <a:pt x="2429934" y="0"/>
                  </a:lnTo>
                  <a:lnTo>
                    <a:pt x="2429934" y="12167"/>
                  </a:lnTo>
                  <a:lnTo>
                    <a:pt x="0" y="12167"/>
                  </a:ln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500" dirty="0">
                  <a:solidFill>
                    <a:srgbClr val="FEFFFF"/>
                  </a:solidFill>
                </a:rPr>
                <a:t>注意</a:t>
              </a:r>
            </a:p>
          </p:txBody>
        </p:sp>
        <p:sp>
          <p:nvSpPr>
            <p:cNvPr id="12" name="MH_SubTitle_1">
              <a:extLst>
                <a:ext uri="{FF2B5EF4-FFF2-40B4-BE49-F238E27FC236}">
                  <a16:creationId xmlns:a16="http://schemas.microsoft.com/office/drawing/2014/main" id="{0FD83E40-24EF-49EF-91B2-720BC63586DB}"/>
                </a:ext>
              </a:extLst>
            </p:cNvPr>
            <p:cNvSpPr/>
            <p:nvPr>
              <p:custDataLst>
                <p:tags r:id="rId2"/>
              </p:custDataLst>
            </p:nvPr>
          </p:nvSpPr>
          <p:spPr>
            <a:xfrm>
              <a:off x="9371544" y="4088153"/>
              <a:ext cx="4455901" cy="1707080"/>
            </a:xfrm>
            <a:prstGeom prst="rect">
              <a:avLst/>
            </a:prstGeom>
            <a:solidFill>
              <a:srgbClr val="FEFFFF"/>
            </a:solidFill>
            <a:ln w="9525">
              <a:solidFill>
                <a:srgbClr val="B2B2B2"/>
              </a:solid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anchor="t">
              <a:noAutofit/>
            </a:bodyPr>
            <a:lstStyle/>
            <a:p>
              <a:pPr marL="214313" indent="-214313">
                <a:lnSpc>
                  <a:spcPct val="120000"/>
                </a:lnSpc>
                <a:spcAft>
                  <a:spcPts val="450"/>
                </a:spcAft>
                <a:buFont typeface="Arial" panose="020B0604020202020204" pitchFamily="34" charset="0"/>
                <a:buChar char="•"/>
                <a:defRPr/>
              </a:pPr>
              <a:r>
                <a:rPr lang="zh-CN" altLang="en-US" sz="1050">
                  <a:solidFill>
                    <a:schemeClr val="tx1">
                      <a:lumMod val="75000"/>
                      <a:lumOff val="25000"/>
                    </a:schemeClr>
                  </a:solidFill>
                </a:rPr>
                <a:t>用静态存储要多占内存（长期占用不释放，而不能像动态存储那样一个存储单元可以先后为多个变量使用，节约内存），而且降低了程序的可读性，当调用次数多时往往弄不清静态局部变量的当前值是什么。因此，若非必要，不要多用静态局部变量。</a:t>
              </a:r>
              <a:endParaRPr lang="zh-CN" altLang="en-US" sz="1050" dirty="0">
                <a:solidFill>
                  <a:schemeClr val="tx1">
                    <a:lumMod val="75000"/>
                    <a:lumOff val="25000"/>
                  </a:schemeClr>
                </a:solidFill>
              </a:endParaRPr>
            </a:p>
          </p:txBody>
        </p:sp>
        <p:sp>
          <p:nvSpPr>
            <p:cNvPr id="13" name="MH_Other_2">
              <a:extLst>
                <a:ext uri="{FF2B5EF4-FFF2-40B4-BE49-F238E27FC236}">
                  <a16:creationId xmlns:a16="http://schemas.microsoft.com/office/drawing/2014/main" id="{AB1AACF2-C221-4CC0-9D1B-960D460A8272}"/>
                </a:ext>
              </a:extLst>
            </p:cNvPr>
            <p:cNvSpPr/>
            <p:nvPr>
              <p:custDataLst>
                <p:tags r:id="rId3"/>
              </p:custDataLst>
            </p:nvPr>
          </p:nvSpPr>
          <p:spPr>
            <a:xfrm rot="16200000">
              <a:off x="13525820" y="5493607"/>
              <a:ext cx="301625" cy="301625"/>
            </a:xfrm>
            <a:prstGeom prst="rtTriangle">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grpSp>
    </p:spTree>
    <p:extLst>
      <p:ext uri="{BB962C8B-B14F-4D97-AF65-F5344CB8AC3E}">
        <p14:creationId xmlns:p14="http://schemas.microsoft.com/office/powerpoint/2010/main" val="339312619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8131" name="文本占位符 48130"/>
          <p:cNvSpPr>
            <a:spLocks noGrp="1"/>
          </p:cNvSpPr>
          <p:nvPr>
            <p:ph type="body" idx="1"/>
          </p:nvPr>
        </p:nvSpPr>
        <p:spPr>
          <a:xfrm>
            <a:off x="467043" y="1556703"/>
            <a:ext cx="7777162" cy="4751387"/>
          </a:xfrm>
        </p:spPr>
        <p:txBody>
          <a:bodyPr vert="horz" wrap="square" anchor="t">
            <a:normAutofit lnSpcReduction="10000"/>
          </a:bodyPr>
          <a:lstStyle/>
          <a:p>
            <a:pPr>
              <a:lnSpc>
                <a:spcPct val="105000"/>
              </a:lnSpc>
              <a:buClr>
                <a:srgbClr val="FF0000"/>
              </a:buClr>
              <a:buFont typeface="Wingdings" panose="05000000000000000000" pitchFamily="2" charset="2"/>
              <a:buChar char="p"/>
            </a:pPr>
            <a:r>
              <a:rPr lang="zh-CN" altLang="en-US" dirty="0">
                <a:latin typeface="Comic Sans MS" panose="030F0702030302020204" pitchFamily="2" charset="0"/>
                <a:ea typeface="微软雅黑" panose="020B0503020204020204" pitchFamily="34" charset="-122"/>
                <a:sym typeface="Arial" panose="020B0604020202020204" pitchFamily="34" charset="0"/>
              </a:rPr>
              <a:t>auto变量与statc变量的区别</a:t>
            </a:r>
          </a:p>
          <a:p>
            <a:pPr lvl="1">
              <a:lnSpc>
                <a:spcPct val="90000"/>
              </a:lnSpc>
              <a:buClr>
                <a:srgbClr val="FF0000"/>
              </a:buClr>
              <a:buSzPct val="95000"/>
              <a:buFont typeface="Wingdings" panose="05000000000000000000" pitchFamily="2" charset="2"/>
              <a:buChar char="n"/>
            </a:pPr>
            <a:r>
              <a:rPr lang="zh-CN" altLang="en-US" dirty="0">
                <a:latin typeface="Comic Sans MS" panose="030F0702030302020204" pitchFamily="2" charset="0"/>
                <a:ea typeface="微软雅黑" panose="020B0503020204020204" pitchFamily="34" charset="-122"/>
                <a:sym typeface="Arial" panose="020B0604020202020204" pitchFamily="34" charset="0"/>
              </a:rPr>
              <a:t>初始化赋值方式</a:t>
            </a:r>
          </a:p>
          <a:p>
            <a:pPr lvl="2">
              <a:lnSpc>
                <a:spcPct val="90000"/>
              </a:lnSpc>
              <a:buClr>
                <a:srgbClr val="FF0000"/>
              </a:buClr>
              <a:buFont typeface="Comic Sans MS" panose="030F0702030302020204" pitchFamily="2" charset="0"/>
              <a:buChar char="–"/>
            </a:pPr>
            <a:r>
              <a:rPr lang="zh-CN" altLang="en-US" dirty="0">
                <a:latin typeface="Comic Sans MS" panose="030F0702030302020204" pitchFamily="2" charset="0"/>
                <a:ea typeface="微软雅黑" panose="020B0503020204020204" pitchFamily="34" charset="-122"/>
                <a:sym typeface="Arial" panose="020B0604020202020204" pitchFamily="34" charset="0"/>
              </a:rPr>
              <a:t>static   int j=1；</a:t>
            </a:r>
          </a:p>
          <a:p>
            <a:pPr lvl="2">
              <a:lnSpc>
                <a:spcPct val="90000"/>
              </a:lnSpc>
              <a:buClr>
                <a:srgbClr val="FF0000"/>
              </a:buClr>
              <a:buFont typeface="Comic Sans MS" panose="030F0702030302020204" pitchFamily="2" charset="0"/>
              <a:buChar char="–"/>
            </a:pPr>
            <a:r>
              <a:rPr lang="zh-CN" altLang="en-US" dirty="0">
                <a:latin typeface="Comic Sans MS" panose="030F0702030302020204" pitchFamily="2" charset="0"/>
                <a:ea typeface="微软雅黑" panose="020B0503020204020204" pitchFamily="34" charset="-122"/>
                <a:sym typeface="Arial" panose="020B0604020202020204" pitchFamily="34" charset="0"/>
              </a:rPr>
              <a:t>auto   int   j=1；</a:t>
            </a:r>
          </a:p>
          <a:p>
            <a:pPr lvl="2">
              <a:lnSpc>
                <a:spcPct val="90000"/>
              </a:lnSpc>
              <a:buClr>
                <a:srgbClr val="FF0000"/>
              </a:buClr>
              <a:buFont typeface="Comic Sans MS" panose="030F0702030302020204" pitchFamily="2" charset="0"/>
              <a:buChar char="–"/>
            </a:pPr>
            <a:r>
              <a:rPr lang="zh-CN" altLang="en-US" dirty="0">
                <a:latin typeface="Comic Sans MS" panose="030F0702030302020204" pitchFamily="2" charset="0"/>
                <a:ea typeface="微软雅黑" panose="020B0503020204020204" pitchFamily="34" charset="-122"/>
                <a:sym typeface="Arial" panose="020B0604020202020204" pitchFamily="34" charset="0"/>
              </a:rPr>
              <a:t>若没有初始化数据</a:t>
            </a:r>
          </a:p>
          <a:p>
            <a:pPr lvl="3">
              <a:lnSpc>
                <a:spcPct val="90000"/>
              </a:lnSpc>
              <a:buClr>
                <a:srgbClr val="FF0000"/>
              </a:buClr>
              <a:buFont typeface="Comic Sans MS" panose="030F0702030302020204" pitchFamily="2" charset="0"/>
              <a:buChar char="»"/>
            </a:pPr>
            <a:r>
              <a:rPr lang="zh-CN" altLang="en-US" sz="2000" dirty="0">
                <a:latin typeface="Comic Sans MS" panose="030F0702030302020204" pitchFamily="2" charset="0"/>
                <a:ea typeface="微软雅黑" panose="020B0503020204020204" pitchFamily="34" charset="-122"/>
                <a:sym typeface="Arial" panose="020B0604020202020204" pitchFamily="34" charset="0"/>
              </a:rPr>
              <a:t>auto变量值为随机值</a:t>
            </a:r>
          </a:p>
          <a:p>
            <a:pPr lvl="3">
              <a:lnSpc>
                <a:spcPct val="90000"/>
              </a:lnSpc>
              <a:buClr>
                <a:srgbClr val="FF0000"/>
              </a:buClr>
              <a:buFont typeface="Comic Sans MS" panose="030F0702030302020204" pitchFamily="2" charset="0"/>
              <a:buChar char="»"/>
            </a:pPr>
            <a:r>
              <a:rPr lang="zh-CN" altLang="en-US" sz="2000" dirty="0">
                <a:latin typeface="Comic Sans MS" panose="030F0702030302020204" pitchFamily="2" charset="0"/>
                <a:ea typeface="微软雅黑" panose="020B0503020204020204" pitchFamily="34" charset="-122"/>
                <a:sym typeface="Arial" panose="020B0604020202020204" pitchFamily="34" charset="0"/>
              </a:rPr>
              <a:t> static变量则由系统设置初值</a:t>
            </a:r>
            <a:endParaRPr lang="en-US" altLang="zh-CN" sz="2000" dirty="0">
              <a:latin typeface="Comic Sans MS" panose="030F0702030302020204" pitchFamily="2" charset="0"/>
              <a:ea typeface="微软雅黑" panose="020B0503020204020204" pitchFamily="34" charset="-122"/>
              <a:sym typeface="Arial" panose="020B0604020202020204" pitchFamily="34" charset="0"/>
            </a:endParaRPr>
          </a:p>
          <a:p>
            <a:pPr lvl="1"/>
            <a:r>
              <a:rPr lang="zh-CN" altLang="en-US" dirty="0"/>
              <a:t>存储方式</a:t>
            </a:r>
          </a:p>
          <a:p>
            <a:pPr lvl="1"/>
            <a:r>
              <a:rPr lang="zh-CN" altLang="en-US" dirty="0">
                <a:sym typeface="+mn-ea"/>
              </a:rPr>
              <a:t>使用方式</a:t>
            </a:r>
            <a:endParaRPr lang="zh-CN" altLang="en-US" dirty="0"/>
          </a:p>
          <a:p>
            <a:pPr lvl="3">
              <a:lnSpc>
                <a:spcPct val="90000"/>
              </a:lnSpc>
              <a:buClr>
                <a:srgbClr val="FF0000"/>
              </a:buClr>
              <a:buFont typeface="Comic Sans MS" panose="030F0702030302020204" pitchFamily="2" charset="0"/>
              <a:buChar char="»"/>
            </a:pPr>
            <a:endParaRPr lang="en-US" altLang="zh-CN" sz="2000" dirty="0">
              <a:latin typeface="Comic Sans MS" panose="030F0702030302020204" pitchFamily="2" charset="0"/>
              <a:ea typeface="微软雅黑" panose="020B0503020204020204" pitchFamily="34" charset="-122"/>
              <a:sym typeface="Arial" panose="020B0604020202020204" pitchFamily="34" charset="0"/>
            </a:endParaRPr>
          </a:p>
          <a:p>
            <a:pPr lvl="3">
              <a:lnSpc>
                <a:spcPct val="90000"/>
              </a:lnSpc>
              <a:buClr>
                <a:srgbClr val="FF0000"/>
              </a:buClr>
              <a:buFont typeface="Comic Sans MS" panose="030F0702030302020204" pitchFamily="2" charset="0"/>
              <a:buChar char="»"/>
            </a:pPr>
            <a:endParaRPr lang="zh-CN" altLang="en-US" sz="2000" dirty="0">
              <a:latin typeface="Comic Sans MS" panose="030F0702030302020204" pitchFamily="2" charset="0"/>
              <a:ea typeface="微软雅黑" panose="020B0503020204020204" pitchFamily="34" charset="-122"/>
              <a:sym typeface="Arial" panose="020B0604020202020204" pitchFamily="34" charset="0"/>
            </a:endParaRPr>
          </a:p>
        </p:txBody>
      </p:sp>
      <p:sp>
        <p:nvSpPr>
          <p:cNvPr id="2" name="标题 1"/>
          <p:cNvSpPr>
            <a:spLocks noGrp="1"/>
          </p:cNvSpPr>
          <p:nvPr>
            <p:ph type="title"/>
          </p:nvPr>
        </p:nvSpPr>
        <p:spPr/>
        <p:txBody>
          <a:bodyPr/>
          <a:lstStyle/>
          <a:p>
            <a:r>
              <a:rPr lang="en-US" altLang="zh-CN" dirty="0">
                <a:effectLst>
                  <a:outerShdw blurRad="38100" dist="38100" dir="2700000" algn="tl">
                    <a:srgbClr val="000000">
                      <a:alpha val="43137"/>
                    </a:srgbClr>
                  </a:outerShdw>
                </a:effectLst>
                <a:sym typeface="+mn-ea"/>
              </a:rPr>
              <a:t>7.7 </a:t>
            </a:r>
            <a:r>
              <a:rPr lang="zh-CN" altLang="en-US" dirty="0">
                <a:effectLst>
                  <a:outerShdw blurRad="38100" dist="38100" dir="2700000" algn="tl">
                    <a:srgbClr val="000000">
                      <a:alpha val="43137"/>
                    </a:srgbClr>
                  </a:outerShdw>
                </a:effectLst>
                <a:sym typeface="+mn-ea"/>
              </a:rPr>
              <a:t>变量存储类型</a:t>
            </a:r>
            <a:endParaRPr lang="zh-CN" alt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5299" name="文本占位符 55298"/>
          <p:cNvSpPr>
            <a:spLocks noGrp="1"/>
          </p:cNvSpPr>
          <p:nvPr>
            <p:ph type="body" idx="1"/>
          </p:nvPr>
        </p:nvSpPr>
        <p:spPr>
          <a:xfrm>
            <a:off x="396875" y="1556703"/>
            <a:ext cx="4032250" cy="4751387"/>
          </a:xfrm>
        </p:spPr>
        <p:txBody>
          <a:bodyPr vert="horz" wrap="square" anchor="t"/>
          <a:lstStyle/>
          <a:p>
            <a:pPr>
              <a:lnSpc>
                <a:spcPct val="105000"/>
              </a:lnSpc>
              <a:buClr>
                <a:srgbClr val="FF0000"/>
              </a:buClr>
              <a:buFont typeface="Wingdings" panose="05000000000000000000" pitchFamily="2" charset="2"/>
              <a:buChar char="p"/>
            </a:pPr>
            <a:r>
              <a:rPr lang="zh-CN" altLang="en-US" dirty="0">
                <a:latin typeface="Comic Sans MS" panose="030F0702030302020204" pitchFamily="2" charset="0"/>
                <a:ea typeface="微软雅黑" panose="020B0503020204020204" pitchFamily="34" charset="-122"/>
                <a:sym typeface="Arial" panose="020B0604020202020204" pitchFamily="34" charset="0"/>
              </a:rPr>
              <a:t>extern 外部变量</a:t>
            </a:r>
          </a:p>
          <a:p>
            <a:pPr lvl="1"/>
            <a:r>
              <a:rPr lang="zh-CN" altLang="en-US" dirty="0">
                <a:sym typeface="Arial" panose="020B0604020202020204" pitchFamily="34" charset="0"/>
              </a:rPr>
              <a:t>定义与说明</a:t>
            </a:r>
          </a:p>
          <a:p>
            <a:pPr lvl="2"/>
            <a:r>
              <a:rPr lang="zh-CN" altLang="en-US" dirty="0"/>
              <a:t>全局变量可以被同一个源程序文件中的多个函数内进行说明和使用</a:t>
            </a:r>
          </a:p>
        </p:txBody>
      </p:sp>
      <p:sp>
        <p:nvSpPr>
          <p:cNvPr id="55300" name="文本框 55299"/>
          <p:cNvSpPr txBox="1"/>
          <p:nvPr/>
        </p:nvSpPr>
        <p:spPr>
          <a:xfrm>
            <a:off x="4737100" y="1484313"/>
            <a:ext cx="3937000" cy="4662487"/>
          </a:xfrm>
          <a:prstGeom prst="rect">
            <a:avLst/>
          </a:prstGeom>
          <a:solidFill>
            <a:schemeClr val="bg1">
              <a:alpha val="100000"/>
            </a:schemeClr>
          </a:solidFill>
          <a:ln w="9525" cap="flat" cmpd="sng">
            <a:solidFill>
              <a:schemeClr val="tx1"/>
            </a:solidFill>
            <a:prstDash val="solid"/>
            <a:bevel/>
            <a:headEnd type="none" w="med" len="med"/>
            <a:tailEnd type="none" w="med" len="med"/>
          </a:ln>
          <a:effectLst>
            <a:outerShdw dist="107763" dir="2699999" algn="ctr" rotWithShape="0">
              <a:srgbClr val="000000">
                <a:alpha val="75000"/>
              </a:srgbClr>
            </a:outerShdw>
          </a:effectLst>
        </p:spPr>
        <p:txBody>
          <a:bodyPr vert="horz" wrap="square" anchor="t">
            <a:spAutoFit/>
          </a:bodyPr>
          <a:lstStyle/>
          <a:p>
            <a:pPr eaLnBrk="0" hangingPunct="0">
              <a:lnSpc>
                <a:spcPct val="115000"/>
              </a:lnSpc>
            </a:pPr>
            <a:r>
              <a:rPr lang="en-US" altLang="zh-CN">
                <a:latin typeface="Comic Sans MS" panose="030F0702030302020204" pitchFamily="2" charset="0"/>
                <a:ea typeface="微软雅黑" panose="020B0503020204020204" pitchFamily="34" charset="-122"/>
              </a:rPr>
              <a:t>main</a:t>
            </a:r>
            <a:r>
              <a:rPr lang="zh-CN" altLang="en-US">
                <a:latin typeface="Comic Sans MS" panose="030F0702030302020204" pitchFamily="2" charset="0"/>
                <a:ea typeface="微软雅黑" panose="020B0503020204020204" pitchFamily="34" charset="-122"/>
              </a:rPr>
              <a:t>（）</a:t>
            </a:r>
          </a:p>
          <a:p>
            <a:pPr eaLnBrk="0" hangingPunct="0">
              <a:lnSpc>
                <a:spcPct val="115000"/>
              </a:lnSpc>
            </a:pPr>
            <a:r>
              <a:rPr lang="zh-CN" altLang="en-US">
                <a:latin typeface="Comic Sans MS" panose="030F0702030302020204" pitchFamily="2" charset="0"/>
                <a:ea typeface="微软雅黑" panose="020B0503020204020204" pitchFamily="34" charset="-122"/>
              </a:rPr>
              <a:t>  </a:t>
            </a:r>
            <a:r>
              <a:rPr lang="en-US" altLang="zh-CN">
                <a:latin typeface="Comic Sans MS" panose="030F0702030302020204" pitchFamily="2" charset="0"/>
                <a:ea typeface="微软雅黑" panose="020B0503020204020204" pitchFamily="34" charset="-122"/>
              </a:rPr>
              <a:t>{  </a:t>
            </a:r>
          </a:p>
          <a:p>
            <a:pPr eaLnBrk="0" hangingPunct="0">
              <a:lnSpc>
                <a:spcPct val="115000"/>
              </a:lnSpc>
            </a:pPr>
            <a:r>
              <a:rPr lang="en-US" altLang="zh-CN">
                <a:latin typeface="Comic Sans MS" panose="030F0702030302020204" pitchFamily="2" charset="0"/>
                <a:ea typeface="微软雅黑" panose="020B0503020204020204" pitchFamily="34" charset="-122"/>
              </a:rPr>
              <a:t>       </a:t>
            </a:r>
            <a:r>
              <a:rPr lang="en-US" altLang="zh-CN">
                <a:solidFill>
                  <a:srgbClr val="0000CC"/>
                </a:solidFill>
                <a:latin typeface="Comic Sans MS" panose="030F0702030302020204" pitchFamily="2" charset="0"/>
                <a:ea typeface="微软雅黑" panose="020B0503020204020204" pitchFamily="34" charset="-122"/>
              </a:rPr>
              <a:t>extern int a</a:t>
            </a:r>
            <a:r>
              <a:rPr lang="zh-CN" altLang="en-US">
                <a:solidFill>
                  <a:srgbClr val="0000CC"/>
                </a:solidFill>
                <a:latin typeface="Comic Sans MS" panose="030F0702030302020204" pitchFamily="2" charset="0"/>
                <a:ea typeface="微软雅黑" panose="020B0503020204020204" pitchFamily="34" charset="-122"/>
              </a:rPr>
              <a:t>，</a:t>
            </a:r>
            <a:r>
              <a:rPr lang="en-US" altLang="zh-CN">
                <a:solidFill>
                  <a:srgbClr val="0000CC"/>
                </a:solidFill>
                <a:latin typeface="Comic Sans MS" panose="030F0702030302020204" pitchFamily="2" charset="0"/>
                <a:ea typeface="微软雅黑" panose="020B0503020204020204" pitchFamily="34" charset="-122"/>
              </a:rPr>
              <a:t>b</a:t>
            </a:r>
            <a:r>
              <a:rPr lang="zh-CN" altLang="en-US">
                <a:solidFill>
                  <a:srgbClr val="0000CC"/>
                </a:solidFill>
                <a:latin typeface="Comic Sans MS" panose="030F0702030302020204" pitchFamily="2" charset="0"/>
                <a:ea typeface="微软雅黑" panose="020B0503020204020204" pitchFamily="34" charset="-122"/>
              </a:rPr>
              <a:t>；</a:t>
            </a:r>
          </a:p>
          <a:p>
            <a:pPr eaLnBrk="0" hangingPunct="0">
              <a:lnSpc>
                <a:spcPct val="115000"/>
              </a:lnSpc>
            </a:pPr>
            <a:r>
              <a:rPr lang="zh-CN" altLang="en-US">
                <a:latin typeface="Comic Sans MS" panose="030F0702030302020204" pitchFamily="2" charset="0"/>
                <a:ea typeface="微软雅黑" panose="020B0503020204020204" pitchFamily="34" charset="-122"/>
              </a:rPr>
              <a:t>       </a:t>
            </a:r>
            <a:r>
              <a:rPr lang="en-US" altLang="zh-CN">
                <a:latin typeface="Comic Sans MS" panose="030F0702030302020204" pitchFamily="2" charset="0"/>
                <a:ea typeface="微软雅黑" panose="020B0503020204020204" pitchFamily="34" charset="-122"/>
              </a:rPr>
              <a:t>printf</a:t>
            </a:r>
            <a:r>
              <a:rPr lang="zh-CN" altLang="en-US">
                <a:latin typeface="Comic Sans MS" panose="030F0702030302020204" pitchFamily="2" charset="0"/>
                <a:ea typeface="微软雅黑" panose="020B0503020204020204" pitchFamily="34" charset="-122"/>
              </a:rPr>
              <a:t>（”</a:t>
            </a:r>
            <a:r>
              <a:rPr lang="en-US" altLang="zh-CN">
                <a:latin typeface="Comic Sans MS" panose="030F0702030302020204" pitchFamily="2" charset="0"/>
                <a:ea typeface="微软雅黑" panose="020B0503020204020204" pitchFamily="34" charset="-122"/>
              </a:rPr>
              <a:t>min is %d\n”</a:t>
            </a:r>
            <a:r>
              <a:rPr lang="zh-CN" altLang="en-US">
                <a:latin typeface="Comic Sans MS" panose="030F0702030302020204" pitchFamily="2" charset="0"/>
                <a:ea typeface="微软雅黑" panose="020B0503020204020204" pitchFamily="34" charset="-122"/>
              </a:rPr>
              <a:t>，</a:t>
            </a:r>
            <a:r>
              <a:rPr lang="en-US" altLang="zh-CN">
                <a:latin typeface="Comic Sans MS" panose="030F0702030302020204" pitchFamily="2" charset="0"/>
                <a:ea typeface="微软雅黑" panose="020B0503020204020204" pitchFamily="34" charset="-122"/>
              </a:rPr>
              <a:t>min     </a:t>
            </a:r>
          </a:p>
          <a:p>
            <a:pPr eaLnBrk="0" hangingPunct="0">
              <a:lnSpc>
                <a:spcPct val="115000"/>
              </a:lnSpc>
            </a:pPr>
            <a:r>
              <a:rPr lang="en-US" altLang="zh-CN">
                <a:latin typeface="Comic Sans MS" panose="030F0702030302020204" pitchFamily="2" charset="0"/>
                <a:ea typeface="微软雅黑" panose="020B0503020204020204" pitchFamily="34" charset="-122"/>
              </a:rPr>
              <a:t>                </a:t>
            </a:r>
            <a:r>
              <a:rPr lang="zh-CN" altLang="en-US">
                <a:latin typeface="Comic Sans MS" panose="030F0702030302020204" pitchFamily="2" charset="0"/>
                <a:ea typeface="微软雅黑" panose="020B0503020204020204" pitchFamily="34" charset="-122"/>
              </a:rPr>
              <a:t>（</a:t>
            </a:r>
            <a:r>
              <a:rPr lang="en-US" altLang="zh-CN">
                <a:latin typeface="Comic Sans MS" panose="030F0702030302020204" pitchFamily="2" charset="0"/>
                <a:ea typeface="微软雅黑" panose="020B0503020204020204" pitchFamily="34" charset="-122"/>
              </a:rPr>
              <a:t>a</a:t>
            </a:r>
            <a:r>
              <a:rPr lang="zh-CN" altLang="en-US">
                <a:latin typeface="Comic Sans MS" panose="030F0702030302020204" pitchFamily="2" charset="0"/>
                <a:ea typeface="微软雅黑" panose="020B0503020204020204" pitchFamily="34" charset="-122"/>
              </a:rPr>
              <a:t>，</a:t>
            </a:r>
            <a:r>
              <a:rPr lang="en-US" altLang="zh-CN">
                <a:latin typeface="Comic Sans MS" panose="030F0702030302020204" pitchFamily="2" charset="0"/>
                <a:ea typeface="微软雅黑" panose="020B0503020204020204" pitchFamily="34" charset="-122"/>
              </a:rPr>
              <a:t>b</a:t>
            </a:r>
            <a:r>
              <a:rPr lang="zh-CN" altLang="en-US">
                <a:latin typeface="Comic Sans MS" panose="030F0702030302020204" pitchFamily="2" charset="0"/>
                <a:ea typeface="微软雅黑" panose="020B0503020204020204" pitchFamily="34" charset="-122"/>
              </a:rPr>
              <a:t>））；</a:t>
            </a:r>
          </a:p>
          <a:p>
            <a:pPr eaLnBrk="0" hangingPunct="0">
              <a:lnSpc>
                <a:spcPct val="115000"/>
              </a:lnSpc>
            </a:pPr>
            <a:r>
              <a:rPr lang="zh-CN" altLang="en-US">
                <a:latin typeface="Comic Sans MS" panose="030F0702030302020204" pitchFamily="2" charset="0"/>
                <a:ea typeface="微软雅黑" panose="020B0503020204020204" pitchFamily="34" charset="-122"/>
              </a:rPr>
              <a:t>      </a:t>
            </a:r>
            <a:r>
              <a:rPr lang="en-US" altLang="zh-CN">
                <a:latin typeface="Comic Sans MS" panose="030F0702030302020204" pitchFamily="2" charset="0"/>
                <a:ea typeface="微软雅黑" panose="020B0503020204020204" pitchFamily="34" charset="-122"/>
              </a:rPr>
              <a:t>}</a:t>
            </a:r>
          </a:p>
          <a:p>
            <a:pPr eaLnBrk="0" hangingPunct="0">
              <a:lnSpc>
                <a:spcPct val="115000"/>
              </a:lnSpc>
            </a:pPr>
            <a:r>
              <a:rPr lang="en-US" altLang="zh-CN">
                <a:latin typeface="Comic Sans MS" panose="030F0702030302020204" pitchFamily="2" charset="0"/>
                <a:ea typeface="微软雅黑" panose="020B0503020204020204" pitchFamily="34" charset="-122"/>
              </a:rPr>
              <a:t> </a:t>
            </a:r>
            <a:r>
              <a:rPr lang="en-US" altLang="zh-CN">
                <a:solidFill>
                  <a:srgbClr val="FF0000"/>
                </a:solidFill>
                <a:latin typeface="Comic Sans MS" panose="030F0702030302020204" pitchFamily="2" charset="0"/>
                <a:ea typeface="微软雅黑" panose="020B0503020204020204" pitchFamily="34" charset="-122"/>
              </a:rPr>
              <a:t>int  a=11</a:t>
            </a:r>
            <a:r>
              <a:rPr lang="zh-CN" altLang="en-US">
                <a:solidFill>
                  <a:srgbClr val="FF0000"/>
                </a:solidFill>
                <a:latin typeface="Comic Sans MS" panose="030F0702030302020204" pitchFamily="2" charset="0"/>
                <a:ea typeface="微软雅黑" panose="020B0503020204020204" pitchFamily="34" charset="-122"/>
              </a:rPr>
              <a:t>，</a:t>
            </a:r>
            <a:r>
              <a:rPr lang="en-US" altLang="zh-CN">
                <a:solidFill>
                  <a:srgbClr val="FF0000"/>
                </a:solidFill>
                <a:latin typeface="Comic Sans MS" panose="030F0702030302020204" pitchFamily="2" charset="0"/>
                <a:ea typeface="微软雅黑" panose="020B0503020204020204" pitchFamily="34" charset="-122"/>
              </a:rPr>
              <a:t>b=20</a:t>
            </a:r>
            <a:r>
              <a:rPr lang="zh-CN" altLang="en-US">
                <a:solidFill>
                  <a:srgbClr val="FF0000"/>
                </a:solidFill>
                <a:latin typeface="Comic Sans MS" panose="030F0702030302020204" pitchFamily="2" charset="0"/>
                <a:ea typeface="微软雅黑" panose="020B0503020204020204" pitchFamily="34" charset="-122"/>
              </a:rPr>
              <a:t>；</a:t>
            </a:r>
          </a:p>
          <a:p>
            <a:pPr eaLnBrk="0" hangingPunct="0">
              <a:lnSpc>
                <a:spcPct val="115000"/>
              </a:lnSpc>
            </a:pPr>
            <a:r>
              <a:rPr lang="zh-CN" altLang="en-US">
                <a:latin typeface="Comic Sans MS" panose="030F0702030302020204" pitchFamily="2" charset="0"/>
                <a:ea typeface="微软雅黑" panose="020B0503020204020204" pitchFamily="34" charset="-122"/>
              </a:rPr>
              <a:t> </a:t>
            </a:r>
            <a:r>
              <a:rPr lang="en-US" altLang="zh-CN">
                <a:latin typeface="Comic Sans MS" panose="030F0702030302020204" pitchFamily="2" charset="0"/>
                <a:ea typeface="微软雅黑" panose="020B0503020204020204" pitchFamily="34" charset="-122"/>
              </a:rPr>
              <a:t>int min</a:t>
            </a:r>
            <a:r>
              <a:rPr lang="zh-CN" altLang="en-US">
                <a:latin typeface="Comic Sans MS" panose="030F0702030302020204" pitchFamily="2" charset="0"/>
                <a:ea typeface="微软雅黑" panose="020B0503020204020204" pitchFamily="34" charset="-122"/>
              </a:rPr>
              <a:t>（</a:t>
            </a:r>
            <a:r>
              <a:rPr lang="en-US" altLang="zh-CN">
                <a:latin typeface="Comic Sans MS" panose="030F0702030302020204" pitchFamily="2" charset="0"/>
                <a:ea typeface="微软雅黑" panose="020B0503020204020204" pitchFamily="34" charset="-122"/>
              </a:rPr>
              <a:t>int x</a:t>
            </a:r>
            <a:r>
              <a:rPr lang="zh-CN" altLang="en-US">
                <a:latin typeface="Comic Sans MS" panose="030F0702030302020204" pitchFamily="2" charset="0"/>
                <a:ea typeface="微软雅黑" panose="020B0503020204020204" pitchFamily="34" charset="-122"/>
              </a:rPr>
              <a:t>，</a:t>
            </a:r>
            <a:r>
              <a:rPr lang="en-US" altLang="zh-CN">
                <a:latin typeface="Comic Sans MS" panose="030F0702030302020204" pitchFamily="2" charset="0"/>
                <a:ea typeface="微软雅黑" panose="020B0503020204020204" pitchFamily="34" charset="-122"/>
              </a:rPr>
              <a:t>int y</a:t>
            </a:r>
            <a:r>
              <a:rPr lang="zh-CN" altLang="en-US">
                <a:latin typeface="Comic Sans MS" panose="030F0702030302020204" pitchFamily="2" charset="0"/>
                <a:ea typeface="微软雅黑" panose="020B0503020204020204" pitchFamily="34" charset="-122"/>
              </a:rPr>
              <a:t>）</a:t>
            </a:r>
          </a:p>
          <a:p>
            <a:pPr eaLnBrk="0" hangingPunct="0">
              <a:lnSpc>
                <a:spcPct val="115000"/>
              </a:lnSpc>
            </a:pPr>
            <a:r>
              <a:rPr lang="zh-CN" altLang="en-US">
                <a:latin typeface="Comic Sans MS" panose="030F0702030302020204" pitchFamily="2" charset="0"/>
                <a:ea typeface="微软雅黑" panose="020B0503020204020204" pitchFamily="34" charset="-122"/>
              </a:rPr>
              <a:t>   </a:t>
            </a:r>
            <a:r>
              <a:rPr lang="en-US" altLang="zh-CN">
                <a:latin typeface="Comic Sans MS" panose="030F0702030302020204" pitchFamily="2" charset="0"/>
                <a:ea typeface="微软雅黑" panose="020B0503020204020204" pitchFamily="34" charset="-122"/>
              </a:rPr>
              <a:t>{</a:t>
            </a:r>
          </a:p>
          <a:p>
            <a:pPr eaLnBrk="0" hangingPunct="0">
              <a:lnSpc>
                <a:spcPct val="115000"/>
              </a:lnSpc>
            </a:pPr>
            <a:r>
              <a:rPr lang="en-US" altLang="zh-CN">
                <a:latin typeface="Comic Sans MS" panose="030F0702030302020204" pitchFamily="2" charset="0"/>
                <a:ea typeface="微软雅黑" panose="020B0503020204020204" pitchFamily="34" charset="-122"/>
              </a:rPr>
              <a:t>       int z</a:t>
            </a:r>
            <a:r>
              <a:rPr lang="zh-CN" altLang="en-US">
                <a:latin typeface="Comic Sans MS" panose="030F0702030302020204" pitchFamily="2" charset="0"/>
                <a:ea typeface="微软雅黑" panose="020B0503020204020204" pitchFamily="34" charset="-122"/>
              </a:rPr>
              <a:t>；</a:t>
            </a:r>
          </a:p>
          <a:p>
            <a:pPr eaLnBrk="0" hangingPunct="0">
              <a:lnSpc>
                <a:spcPct val="115000"/>
              </a:lnSpc>
            </a:pPr>
            <a:r>
              <a:rPr lang="zh-CN" altLang="en-US">
                <a:latin typeface="Comic Sans MS" panose="030F0702030302020204" pitchFamily="2" charset="0"/>
                <a:ea typeface="微软雅黑" panose="020B0503020204020204" pitchFamily="34" charset="-122"/>
              </a:rPr>
              <a:t>       </a:t>
            </a:r>
            <a:r>
              <a:rPr lang="en-US" altLang="zh-CN">
                <a:latin typeface="Comic Sans MS" panose="030F0702030302020204" pitchFamily="2" charset="0"/>
                <a:ea typeface="微软雅黑" panose="020B0503020204020204" pitchFamily="34" charset="-122"/>
              </a:rPr>
              <a:t>z=x&lt;y?x</a:t>
            </a:r>
            <a:r>
              <a:rPr lang="zh-CN" altLang="en-US">
                <a:latin typeface="Comic Sans MS" panose="030F0702030302020204" pitchFamily="2" charset="0"/>
                <a:ea typeface="微软雅黑" panose="020B0503020204020204" pitchFamily="34" charset="-122"/>
              </a:rPr>
              <a:t>：</a:t>
            </a:r>
            <a:r>
              <a:rPr lang="en-US" altLang="zh-CN">
                <a:latin typeface="Comic Sans MS" panose="030F0702030302020204" pitchFamily="2" charset="0"/>
                <a:ea typeface="微软雅黑" panose="020B0503020204020204" pitchFamily="34" charset="-122"/>
              </a:rPr>
              <a:t>y</a:t>
            </a:r>
            <a:r>
              <a:rPr lang="zh-CN" altLang="en-US">
                <a:latin typeface="Comic Sans MS" panose="030F0702030302020204" pitchFamily="2" charset="0"/>
                <a:ea typeface="微软雅黑" panose="020B0503020204020204" pitchFamily="34" charset="-122"/>
              </a:rPr>
              <a:t>；</a:t>
            </a:r>
          </a:p>
          <a:p>
            <a:pPr eaLnBrk="0" hangingPunct="0">
              <a:lnSpc>
                <a:spcPct val="115000"/>
              </a:lnSpc>
            </a:pPr>
            <a:r>
              <a:rPr lang="zh-CN" altLang="en-US">
                <a:latin typeface="Comic Sans MS" panose="030F0702030302020204" pitchFamily="2" charset="0"/>
                <a:ea typeface="微软雅黑" panose="020B0503020204020204" pitchFamily="34" charset="-122"/>
              </a:rPr>
              <a:t>       </a:t>
            </a:r>
            <a:r>
              <a:rPr lang="en-US" altLang="zh-CN">
                <a:latin typeface="Comic Sans MS" panose="030F0702030302020204" pitchFamily="2" charset="0"/>
                <a:ea typeface="微软雅黑" panose="020B0503020204020204" pitchFamily="34" charset="-122"/>
              </a:rPr>
              <a:t>return</a:t>
            </a:r>
            <a:r>
              <a:rPr lang="zh-CN" altLang="en-US">
                <a:latin typeface="Comic Sans MS" panose="030F0702030302020204" pitchFamily="2" charset="0"/>
                <a:ea typeface="微软雅黑" panose="020B0503020204020204" pitchFamily="34" charset="-122"/>
              </a:rPr>
              <a:t>（</a:t>
            </a:r>
            <a:r>
              <a:rPr lang="en-US" altLang="zh-CN">
                <a:latin typeface="Comic Sans MS" panose="030F0702030302020204" pitchFamily="2" charset="0"/>
                <a:ea typeface="微软雅黑" panose="020B0503020204020204" pitchFamily="34" charset="-122"/>
              </a:rPr>
              <a:t>z</a:t>
            </a:r>
            <a:r>
              <a:rPr lang="zh-CN" altLang="en-US">
                <a:latin typeface="Comic Sans MS" panose="030F0702030302020204" pitchFamily="2" charset="0"/>
                <a:ea typeface="微软雅黑" panose="020B0503020204020204" pitchFamily="34" charset="-122"/>
              </a:rPr>
              <a:t>）；</a:t>
            </a:r>
          </a:p>
          <a:p>
            <a:pPr eaLnBrk="0" hangingPunct="0">
              <a:lnSpc>
                <a:spcPct val="115000"/>
              </a:lnSpc>
            </a:pPr>
            <a:r>
              <a:rPr lang="zh-CN" altLang="en-US">
                <a:latin typeface="Comic Sans MS" panose="030F0702030302020204" pitchFamily="2" charset="0"/>
                <a:ea typeface="微软雅黑" panose="020B0503020204020204" pitchFamily="34" charset="-122"/>
              </a:rPr>
              <a:t>         </a:t>
            </a:r>
            <a:r>
              <a:rPr lang="en-US" altLang="zh-CN">
                <a:latin typeface="Comic Sans MS" panose="030F0702030302020204" pitchFamily="2" charset="0"/>
                <a:ea typeface="微软雅黑" panose="020B0503020204020204" pitchFamily="34" charset="-122"/>
              </a:rPr>
              <a:t>}          </a:t>
            </a:r>
          </a:p>
        </p:txBody>
      </p:sp>
      <p:sp>
        <p:nvSpPr>
          <p:cNvPr id="55301" name="线形标注 2 55300"/>
          <p:cNvSpPr/>
          <p:nvPr/>
        </p:nvSpPr>
        <p:spPr>
          <a:xfrm>
            <a:off x="6299200" y="908050"/>
            <a:ext cx="2305050" cy="358775"/>
          </a:xfrm>
          <a:prstGeom prst="borderCallout2">
            <a:avLst>
              <a:gd name="adj1" fmla="val 31856"/>
              <a:gd name="adj2" fmla="val -3306"/>
              <a:gd name="adj3" fmla="val 31856"/>
              <a:gd name="adj4" fmla="val -8125"/>
              <a:gd name="adj5" fmla="val 373303"/>
              <a:gd name="adj6" fmla="val -13714"/>
            </a:avLst>
          </a:prstGeom>
          <a:noFill/>
          <a:ln w="19050" cap="flat" cmpd="sng">
            <a:solidFill>
              <a:schemeClr val="accent2"/>
            </a:solidFill>
            <a:prstDash val="lgDashDot"/>
            <a:bevel/>
            <a:headEnd type="none" w="med" len="med"/>
            <a:tailEnd type="arrow" w="med" len="med"/>
          </a:ln>
        </p:spPr>
        <p:txBody>
          <a:bodyPr vert="horz" wrap="none" anchor="t"/>
          <a:lstStyle/>
          <a:p>
            <a:pPr algn="ctr" eaLnBrk="0" hangingPunct="0"/>
            <a:r>
              <a:rPr lang="zh-CN" altLang="en-US">
                <a:latin typeface="Comic Sans MS" panose="030F0702030302020204" pitchFamily="2" charset="0"/>
                <a:ea typeface="微软雅黑" panose="020B0503020204020204" pitchFamily="34" charset="-122"/>
              </a:rPr>
              <a:t>说明</a:t>
            </a:r>
            <a:r>
              <a:rPr lang="en-US" altLang="zh-CN">
                <a:latin typeface="Comic Sans MS" panose="030F0702030302020204" pitchFamily="2" charset="0"/>
                <a:ea typeface="微软雅黑" panose="020B0503020204020204" pitchFamily="34" charset="-122"/>
              </a:rPr>
              <a:t>a</a:t>
            </a:r>
            <a:r>
              <a:rPr lang="zh-CN" altLang="en-US">
                <a:latin typeface="Comic Sans MS" panose="030F0702030302020204" pitchFamily="2" charset="0"/>
                <a:ea typeface="微软雅黑" panose="020B0503020204020204" pitchFamily="34" charset="-122"/>
              </a:rPr>
              <a:t>，</a:t>
            </a:r>
            <a:r>
              <a:rPr lang="en-US" altLang="zh-CN">
                <a:latin typeface="Comic Sans MS" panose="030F0702030302020204" pitchFamily="2" charset="0"/>
                <a:ea typeface="微软雅黑" panose="020B0503020204020204" pitchFamily="34" charset="-122"/>
              </a:rPr>
              <a:t>b</a:t>
            </a:r>
            <a:r>
              <a:rPr lang="zh-CN" altLang="en-US">
                <a:latin typeface="Comic Sans MS" panose="030F0702030302020204" pitchFamily="2" charset="0"/>
                <a:ea typeface="微软雅黑" panose="020B0503020204020204" pitchFamily="34" charset="-122"/>
              </a:rPr>
              <a:t>是外部变量</a:t>
            </a:r>
          </a:p>
        </p:txBody>
      </p:sp>
      <p:sp>
        <p:nvSpPr>
          <p:cNvPr id="55302" name="线形标注 1 55301"/>
          <p:cNvSpPr/>
          <p:nvPr/>
        </p:nvSpPr>
        <p:spPr>
          <a:xfrm>
            <a:off x="3851275" y="981075"/>
            <a:ext cx="1654175" cy="381000"/>
          </a:xfrm>
          <a:prstGeom prst="borderCallout1">
            <a:avLst>
              <a:gd name="adj1" fmla="val 30000"/>
              <a:gd name="adj2" fmla="val 104602"/>
              <a:gd name="adj3" fmla="val 648687"/>
              <a:gd name="adj4" fmla="val 105273"/>
            </a:avLst>
          </a:prstGeom>
          <a:noFill/>
          <a:ln w="19050" cap="flat" cmpd="sng">
            <a:solidFill>
              <a:srgbClr val="FF0000"/>
            </a:solidFill>
            <a:prstDash val="lgDashDot"/>
            <a:bevel/>
            <a:headEnd type="none" w="med" len="med"/>
            <a:tailEnd type="arrow" w="med" len="med"/>
          </a:ln>
        </p:spPr>
        <p:txBody>
          <a:bodyPr vert="horz" wrap="none" anchor="t"/>
          <a:lstStyle/>
          <a:p>
            <a:pPr algn="ctr" eaLnBrk="0" hangingPunct="0"/>
            <a:r>
              <a:rPr lang="zh-CN" altLang="en-US">
                <a:latin typeface="Times New Roman" panose="02020603050405020304" pitchFamily="2" charset="0"/>
                <a:ea typeface="微软雅黑" panose="020B0503020204020204" pitchFamily="34" charset="-122"/>
              </a:rPr>
              <a:t>定义全局变量</a:t>
            </a:r>
          </a:p>
        </p:txBody>
      </p:sp>
      <p:grpSp>
        <p:nvGrpSpPr>
          <p:cNvPr id="55303" name="组合 55302"/>
          <p:cNvGrpSpPr/>
          <p:nvPr/>
        </p:nvGrpSpPr>
        <p:grpSpPr>
          <a:xfrm>
            <a:off x="6953250" y="3573016"/>
            <a:ext cx="1809750" cy="2160587"/>
            <a:chOff x="0" y="0"/>
            <a:chExt cx="1141" cy="960"/>
          </a:xfrm>
        </p:grpSpPr>
        <p:grpSp>
          <p:nvGrpSpPr>
            <p:cNvPr id="55304" name="组合 55303"/>
            <p:cNvGrpSpPr/>
            <p:nvPr/>
          </p:nvGrpSpPr>
          <p:grpSpPr>
            <a:xfrm>
              <a:off x="288" y="0"/>
              <a:ext cx="336" cy="960"/>
              <a:chOff x="0" y="0"/>
              <a:chExt cx="336" cy="960"/>
            </a:xfrm>
          </p:grpSpPr>
          <p:sp>
            <p:nvSpPr>
              <p:cNvPr id="55305" name="直接连接符 55304"/>
              <p:cNvSpPr/>
              <p:nvPr/>
            </p:nvSpPr>
            <p:spPr>
              <a:xfrm>
                <a:off x="0" y="0"/>
                <a:ext cx="336" cy="0"/>
              </a:xfrm>
              <a:prstGeom prst="line">
                <a:avLst/>
              </a:prstGeom>
              <a:ln w="38100" cap="flat" cmpd="sng">
                <a:solidFill>
                  <a:srgbClr val="FF0000"/>
                </a:solidFill>
                <a:prstDash val="solid"/>
                <a:bevel/>
                <a:headEnd type="none" w="med" len="med"/>
                <a:tailEnd type="none" w="med" len="med"/>
              </a:ln>
            </p:spPr>
            <p:txBody>
              <a:bodyPr/>
              <a:lstStyle/>
              <a:p>
                <a:endParaRPr lang="zh-CN" altLang="en-US"/>
              </a:p>
            </p:txBody>
          </p:sp>
          <p:sp>
            <p:nvSpPr>
              <p:cNvPr id="55306" name="直接连接符 55305"/>
              <p:cNvSpPr/>
              <p:nvPr/>
            </p:nvSpPr>
            <p:spPr>
              <a:xfrm>
                <a:off x="192" y="0"/>
                <a:ext cx="0" cy="960"/>
              </a:xfrm>
              <a:prstGeom prst="line">
                <a:avLst/>
              </a:prstGeom>
              <a:ln w="28575" cap="flat" cmpd="sng">
                <a:solidFill>
                  <a:srgbClr val="FF0000"/>
                </a:solidFill>
                <a:prstDash val="lgDashDot"/>
                <a:bevel/>
                <a:headEnd type="none" w="med" len="med"/>
                <a:tailEnd type="arrow" w="med" len="med"/>
              </a:ln>
            </p:spPr>
            <p:txBody>
              <a:bodyPr/>
              <a:lstStyle/>
              <a:p>
                <a:endParaRPr lang="zh-CN" altLang="en-US"/>
              </a:p>
            </p:txBody>
          </p:sp>
        </p:grpSp>
        <p:sp>
          <p:nvSpPr>
            <p:cNvPr id="55307" name="文本框 55306"/>
            <p:cNvSpPr txBox="1"/>
            <p:nvPr/>
          </p:nvSpPr>
          <p:spPr>
            <a:xfrm>
              <a:off x="0" y="373"/>
              <a:ext cx="1141" cy="176"/>
            </a:xfrm>
            <a:prstGeom prst="rect">
              <a:avLst/>
            </a:prstGeom>
            <a:noFill/>
            <a:ln w="9525">
              <a:noFill/>
            </a:ln>
          </p:spPr>
          <p:txBody>
            <a:bodyPr vert="horz" wrap="none" anchor="t">
              <a:spAutoFit/>
            </a:bodyPr>
            <a:lstStyle/>
            <a:p>
              <a:pPr eaLnBrk="0" hangingPunct="0"/>
              <a:r>
                <a:rPr lang="en-US" altLang="zh-CN">
                  <a:latin typeface="Comic Sans MS" panose="030F0702030302020204" pitchFamily="2" charset="0"/>
                  <a:ea typeface="微软雅黑" panose="020B0503020204020204" pitchFamily="34" charset="-122"/>
                </a:rPr>
                <a:t> a</a:t>
              </a:r>
              <a:r>
                <a:rPr lang="zh-CN" altLang="en-US">
                  <a:latin typeface="Comic Sans MS" panose="030F0702030302020204" pitchFamily="2" charset="0"/>
                  <a:ea typeface="微软雅黑" panose="020B0503020204020204" pitchFamily="34" charset="-122"/>
                </a:rPr>
                <a:t>和</a:t>
              </a:r>
              <a:r>
                <a:rPr lang="en-US" altLang="zh-CN">
                  <a:latin typeface="Comic Sans MS" panose="030F0702030302020204" pitchFamily="2" charset="0"/>
                  <a:ea typeface="微软雅黑" panose="020B0503020204020204" pitchFamily="34" charset="-122"/>
                </a:rPr>
                <a:t>b</a:t>
              </a:r>
              <a:r>
                <a:rPr lang="zh-CN" altLang="en-US">
                  <a:latin typeface="Comic Sans MS" panose="030F0702030302020204" pitchFamily="2" charset="0"/>
                  <a:ea typeface="微软雅黑" panose="020B0503020204020204" pitchFamily="34" charset="-122"/>
                </a:rPr>
                <a:t>的作用域</a:t>
              </a:r>
            </a:p>
          </p:txBody>
        </p:sp>
      </p:grpSp>
      <p:grpSp>
        <p:nvGrpSpPr>
          <p:cNvPr id="55308" name="组合 55307"/>
          <p:cNvGrpSpPr/>
          <p:nvPr/>
        </p:nvGrpSpPr>
        <p:grpSpPr>
          <a:xfrm>
            <a:off x="3706812" y="2348880"/>
            <a:ext cx="1882775" cy="3529012"/>
            <a:chOff x="0" y="0"/>
            <a:chExt cx="1141" cy="960"/>
          </a:xfrm>
        </p:grpSpPr>
        <p:grpSp>
          <p:nvGrpSpPr>
            <p:cNvPr id="55309" name="组合 55308"/>
            <p:cNvGrpSpPr/>
            <p:nvPr/>
          </p:nvGrpSpPr>
          <p:grpSpPr>
            <a:xfrm>
              <a:off x="288" y="0"/>
              <a:ext cx="336" cy="960"/>
              <a:chOff x="0" y="0"/>
              <a:chExt cx="336" cy="960"/>
            </a:xfrm>
          </p:grpSpPr>
          <p:sp>
            <p:nvSpPr>
              <p:cNvPr id="55310" name="直接连接符 55309"/>
              <p:cNvSpPr/>
              <p:nvPr/>
            </p:nvSpPr>
            <p:spPr>
              <a:xfrm>
                <a:off x="0" y="0"/>
                <a:ext cx="336" cy="0"/>
              </a:xfrm>
              <a:prstGeom prst="line">
                <a:avLst/>
              </a:prstGeom>
              <a:ln w="38100" cap="flat" cmpd="sng">
                <a:solidFill>
                  <a:srgbClr val="0000CC"/>
                </a:solidFill>
                <a:prstDash val="solid"/>
                <a:bevel/>
                <a:headEnd type="none" w="med" len="med"/>
                <a:tailEnd type="none" w="med" len="med"/>
              </a:ln>
            </p:spPr>
            <p:txBody>
              <a:bodyPr/>
              <a:lstStyle/>
              <a:p>
                <a:endParaRPr lang="zh-CN" altLang="en-US"/>
              </a:p>
            </p:txBody>
          </p:sp>
          <p:sp>
            <p:nvSpPr>
              <p:cNvPr id="55311" name="直接连接符 55310"/>
              <p:cNvSpPr/>
              <p:nvPr/>
            </p:nvSpPr>
            <p:spPr>
              <a:xfrm>
                <a:off x="192" y="0"/>
                <a:ext cx="0" cy="960"/>
              </a:xfrm>
              <a:prstGeom prst="line">
                <a:avLst/>
              </a:prstGeom>
              <a:ln w="28575" cap="flat" cmpd="sng">
                <a:solidFill>
                  <a:srgbClr val="0000CC"/>
                </a:solidFill>
                <a:prstDash val="lgDashDot"/>
                <a:bevel/>
                <a:headEnd type="none" w="med" len="med"/>
                <a:tailEnd type="arrow" w="med" len="med"/>
              </a:ln>
            </p:spPr>
            <p:txBody>
              <a:bodyPr/>
              <a:lstStyle/>
              <a:p>
                <a:endParaRPr lang="zh-CN" altLang="en-US"/>
              </a:p>
            </p:txBody>
          </p:sp>
        </p:grpSp>
        <p:sp>
          <p:nvSpPr>
            <p:cNvPr id="55312" name="文本框 55311"/>
            <p:cNvSpPr txBox="1"/>
            <p:nvPr/>
          </p:nvSpPr>
          <p:spPr>
            <a:xfrm>
              <a:off x="0" y="373"/>
              <a:ext cx="1141" cy="176"/>
            </a:xfrm>
            <a:prstGeom prst="rect">
              <a:avLst/>
            </a:prstGeom>
            <a:noFill/>
            <a:ln w="9525">
              <a:noFill/>
            </a:ln>
          </p:spPr>
          <p:txBody>
            <a:bodyPr vert="horz" wrap="none" anchor="t">
              <a:spAutoFit/>
            </a:bodyPr>
            <a:lstStyle/>
            <a:p>
              <a:pPr eaLnBrk="0" hangingPunct="0"/>
              <a:r>
                <a:rPr lang="zh-CN" altLang="en-US" dirty="0">
                  <a:latin typeface="Comic Sans MS" panose="030F0702030302020204" pitchFamily="2" charset="0"/>
                  <a:ea typeface="微软雅黑" panose="020B0503020204020204" pitchFamily="34" charset="-122"/>
                </a:rPr>
                <a:t> </a:t>
              </a:r>
              <a:r>
                <a:rPr lang="zh-CN" altLang="en-US" dirty="0">
                  <a:solidFill>
                    <a:srgbClr val="0000CC"/>
                  </a:solidFill>
                  <a:latin typeface="Comic Sans MS" panose="030F0702030302020204" pitchFamily="2" charset="0"/>
                  <a:ea typeface="微软雅黑" panose="020B0503020204020204" pitchFamily="34" charset="-122"/>
                </a:rPr>
                <a:t>扩展a和b</a:t>
              </a:r>
            </a:p>
            <a:p>
              <a:pPr eaLnBrk="0" hangingPunct="0"/>
              <a:r>
                <a:rPr lang="zh-CN" altLang="en-US" dirty="0">
                  <a:solidFill>
                    <a:srgbClr val="0000CC"/>
                  </a:solidFill>
                  <a:latin typeface="Comic Sans MS" panose="030F0702030302020204" pitchFamily="2" charset="0"/>
                  <a:ea typeface="微软雅黑" panose="020B0503020204020204" pitchFamily="34" charset="-122"/>
                </a:rPr>
                <a:t>的作用域</a:t>
              </a:r>
            </a:p>
          </p:txBody>
        </p:sp>
      </p:grpSp>
      <p:sp>
        <p:nvSpPr>
          <p:cNvPr id="2" name="标题 1"/>
          <p:cNvSpPr>
            <a:spLocks noGrp="1"/>
          </p:cNvSpPr>
          <p:nvPr>
            <p:ph type="title"/>
          </p:nvPr>
        </p:nvSpPr>
        <p:spPr/>
        <p:txBody>
          <a:bodyPr/>
          <a:lstStyle/>
          <a:p>
            <a:r>
              <a:rPr lang="zh-CN" altLang="en-US" dirty="0">
                <a:effectLst>
                  <a:outerShdw blurRad="38100" dist="38100" dir="2700000" algn="tl">
                    <a:srgbClr val="000000">
                      <a:alpha val="43137"/>
                    </a:srgbClr>
                  </a:outerShdw>
                </a:effectLst>
                <a:sym typeface="+mn-ea"/>
              </a:rPr>
              <a:t>第7章 模块化与函数</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55301"/>
                                        </p:tgtEl>
                                        <p:attrNameLst>
                                          <p:attrName>style.visibility</p:attrName>
                                        </p:attrNameLst>
                                      </p:cBhvr>
                                      <p:to>
                                        <p:strVal val="visible"/>
                                      </p:to>
                                    </p:set>
                                    <p:animEffect transition="in" filter="strips(downLeft)">
                                      <p:cBhvr>
                                        <p:cTn id="7" dur="500"/>
                                        <p:tgtEl>
                                          <p:spTgt spid="55301"/>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grpId="0" nodeType="clickEffect">
                                  <p:stCondLst>
                                    <p:cond delay="0"/>
                                  </p:stCondLst>
                                  <p:childTnLst>
                                    <p:set>
                                      <p:cBhvr>
                                        <p:cTn id="11" dur="1" fill="hold">
                                          <p:stCondLst>
                                            <p:cond delay="0"/>
                                          </p:stCondLst>
                                        </p:cTn>
                                        <p:tgtEl>
                                          <p:spTgt spid="55302"/>
                                        </p:tgtEl>
                                        <p:attrNameLst>
                                          <p:attrName>style.visibility</p:attrName>
                                        </p:attrNameLst>
                                      </p:cBhvr>
                                      <p:to>
                                        <p:strVal val="visible"/>
                                      </p:to>
                                    </p:set>
                                    <p:animEffect transition="in" filter="strips(downLeft)">
                                      <p:cBhvr>
                                        <p:cTn id="12" dur="500"/>
                                        <p:tgtEl>
                                          <p:spTgt spid="55302"/>
                                        </p:tgtEl>
                                      </p:cBhvr>
                                    </p:animEffect>
                                  </p:childTnLst>
                                </p:cTn>
                              </p:par>
                            </p:childTnLst>
                          </p:cTn>
                        </p:par>
                      </p:childTnLst>
                    </p:cTn>
                  </p:par>
                  <p:par>
                    <p:cTn id="13" fill="hold">
                      <p:stCondLst>
                        <p:cond delay="indefinite"/>
                      </p:stCondLst>
                      <p:childTnLst>
                        <p:par>
                          <p:cTn id="14" fill="hold">
                            <p:stCondLst>
                              <p:cond delay="0"/>
                            </p:stCondLst>
                            <p:childTnLst>
                              <p:par>
                                <p:cTn id="15" presetID="17" presetClass="entr" presetSubtype="1" fill="hold" nodeType="clickEffect">
                                  <p:stCondLst>
                                    <p:cond delay="0"/>
                                  </p:stCondLst>
                                  <p:childTnLst>
                                    <p:set>
                                      <p:cBhvr>
                                        <p:cTn id="16" dur="1" fill="hold">
                                          <p:stCondLst>
                                            <p:cond delay="0"/>
                                          </p:stCondLst>
                                        </p:cTn>
                                        <p:tgtEl>
                                          <p:spTgt spid="55303"/>
                                        </p:tgtEl>
                                        <p:attrNameLst>
                                          <p:attrName>style.visibility</p:attrName>
                                        </p:attrNameLst>
                                      </p:cBhvr>
                                      <p:to>
                                        <p:strVal val="visible"/>
                                      </p:to>
                                    </p:set>
                                    <p:anim calcmode="lin" valueType="num">
                                      <p:cBhvr>
                                        <p:cTn id="17" dur="500" fill="hold"/>
                                        <p:tgtEl>
                                          <p:spTgt spid="55303"/>
                                        </p:tgtEl>
                                        <p:attrNameLst>
                                          <p:attrName>ppt_x</p:attrName>
                                        </p:attrNameLst>
                                      </p:cBhvr>
                                      <p:tavLst>
                                        <p:tav tm="0">
                                          <p:val>
                                            <p:strVal val="#ppt_x"/>
                                          </p:val>
                                        </p:tav>
                                        <p:tav tm="100000">
                                          <p:val>
                                            <p:strVal val="#ppt_x"/>
                                          </p:val>
                                        </p:tav>
                                      </p:tavLst>
                                    </p:anim>
                                    <p:anim calcmode="lin" valueType="num">
                                      <p:cBhvr>
                                        <p:cTn id="18" dur="500" fill="hold"/>
                                        <p:tgtEl>
                                          <p:spTgt spid="55303"/>
                                        </p:tgtEl>
                                        <p:attrNameLst>
                                          <p:attrName>ppt_y</p:attrName>
                                        </p:attrNameLst>
                                      </p:cBhvr>
                                      <p:tavLst>
                                        <p:tav tm="0">
                                          <p:val>
                                            <p:strVal val="#ppt_y-#ppt_h/2"/>
                                          </p:val>
                                        </p:tav>
                                        <p:tav tm="100000">
                                          <p:val>
                                            <p:strVal val="#ppt_y"/>
                                          </p:val>
                                        </p:tav>
                                      </p:tavLst>
                                    </p:anim>
                                    <p:anim calcmode="lin" valueType="num">
                                      <p:cBhvr>
                                        <p:cTn id="19" dur="500" fill="hold"/>
                                        <p:tgtEl>
                                          <p:spTgt spid="55303"/>
                                        </p:tgtEl>
                                        <p:attrNameLst>
                                          <p:attrName>ppt_w</p:attrName>
                                        </p:attrNameLst>
                                      </p:cBhvr>
                                      <p:tavLst>
                                        <p:tav tm="0">
                                          <p:val>
                                            <p:strVal val="#ppt_w"/>
                                          </p:val>
                                        </p:tav>
                                        <p:tav tm="100000">
                                          <p:val>
                                            <p:strVal val="#ppt_w"/>
                                          </p:val>
                                        </p:tav>
                                      </p:tavLst>
                                    </p:anim>
                                    <p:anim calcmode="lin" valueType="num">
                                      <p:cBhvr>
                                        <p:cTn id="20" dur="500" fill="hold"/>
                                        <p:tgtEl>
                                          <p:spTgt spid="55303"/>
                                        </p:tgtEl>
                                        <p:attrNameLst>
                                          <p:attrName>ppt_h</p:attrName>
                                        </p:attrNameLst>
                                      </p:cBhvr>
                                      <p:tavLst>
                                        <p:tav tm="0">
                                          <p:val>
                                            <p:fltVal val="0"/>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17" presetClass="entr" presetSubtype="1" fill="hold" nodeType="clickEffect">
                                  <p:stCondLst>
                                    <p:cond delay="0"/>
                                  </p:stCondLst>
                                  <p:childTnLst>
                                    <p:set>
                                      <p:cBhvr>
                                        <p:cTn id="24" dur="1" fill="hold">
                                          <p:stCondLst>
                                            <p:cond delay="0"/>
                                          </p:stCondLst>
                                        </p:cTn>
                                        <p:tgtEl>
                                          <p:spTgt spid="55308"/>
                                        </p:tgtEl>
                                        <p:attrNameLst>
                                          <p:attrName>style.visibility</p:attrName>
                                        </p:attrNameLst>
                                      </p:cBhvr>
                                      <p:to>
                                        <p:strVal val="visible"/>
                                      </p:to>
                                    </p:set>
                                    <p:anim calcmode="lin" valueType="num">
                                      <p:cBhvr>
                                        <p:cTn id="25" dur="500" fill="hold"/>
                                        <p:tgtEl>
                                          <p:spTgt spid="55308"/>
                                        </p:tgtEl>
                                        <p:attrNameLst>
                                          <p:attrName>ppt_x</p:attrName>
                                        </p:attrNameLst>
                                      </p:cBhvr>
                                      <p:tavLst>
                                        <p:tav tm="0">
                                          <p:val>
                                            <p:strVal val="#ppt_x"/>
                                          </p:val>
                                        </p:tav>
                                        <p:tav tm="100000">
                                          <p:val>
                                            <p:strVal val="#ppt_x"/>
                                          </p:val>
                                        </p:tav>
                                      </p:tavLst>
                                    </p:anim>
                                    <p:anim calcmode="lin" valueType="num">
                                      <p:cBhvr>
                                        <p:cTn id="26" dur="500" fill="hold"/>
                                        <p:tgtEl>
                                          <p:spTgt spid="55308"/>
                                        </p:tgtEl>
                                        <p:attrNameLst>
                                          <p:attrName>ppt_y</p:attrName>
                                        </p:attrNameLst>
                                      </p:cBhvr>
                                      <p:tavLst>
                                        <p:tav tm="0">
                                          <p:val>
                                            <p:strVal val="#ppt_y-#ppt_h/2"/>
                                          </p:val>
                                        </p:tav>
                                        <p:tav tm="100000">
                                          <p:val>
                                            <p:strVal val="#ppt_y"/>
                                          </p:val>
                                        </p:tav>
                                      </p:tavLst>
                                    </p:anim>
                                    <p:anim calcmode="lin" valueType="num">
                                      <p:cBhvr>
                                        <p:cTn id="27" dur="500" fill="hold"/>
                                        <p:tgtEl>
                                          <p:spTgt spid="55308"/>
                                        </p:tgtEl>
                                        <p:attrNameLst>
                                          <p:attrName>ppt_w</p:attrName>
                                        </p:attrNameLst>
                                      </p:cBhvr>
                                      <p:tavLst>
                                        <p:tav tm="0">
                                          <p:val>
                                            <p:strVal val="#ppt_w"/>
                                          </p:val>
                                        </p:tav>
                                        <p:tav tm="100000">
                                          <p:val>
                                            <p:strVal val="#ppt_w"/>
                                          </p:val>
                                        </p:tav>
                                      </p:tavLst>
                                    </p:anim>
                                    <p:anim calcmode="lin" valueType="num">
                                      <p:cBhvr>
                                        <p:cTn id="28" dur="500" fill="hold"/>
                                        <p:tgtEl>
                                          <p:spTgt spid="55308"/>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301" grpId="0" bldLvl="0" animBg="1"/>
      <p:bldP spid="55302" grpId="0" bldLvl="0" animBg="1"/>
    </p:bldLst>
  </p:timing>
</p:sld>
</file>

<file path=ppt/slides/slide8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6323" name="文本占位符 56322"/>
          <p:cNvSpPr>
            <a:spLocks noGrp="1"/>
          </p:cNvSpPr>
          <p:nvPr>
            <p:ph type="body" idx="1"/>
          </p:nvPr>
        </p:nvSpPr>
        <p:spPr>
          <a:xfrm>
            <a:off x="395288" y="1556703"/>
            <a:ext cx="7777162" cy="4751387"/>
          </a:xfrm>
        </p:spPr>
        <p:txBody>
          <a:bodyPr vert="horz" wrap="square" anchor="t"/>
          <a:lstStyle/>
          <a:p>
            <a:pPr>
              <a:lnSpc>
                <a:spcPct val="105000"/>
              </a:lnSpc>
              <a:buClr>
                <a:srgbClr val="FF0000"/>
              </a:buClr>
              <a:buFont typeface="Wingdings" panose="05000000000000000000" pitchFamily="2" charset="2"/>
              <a:buChar char="p"/>
            </a:pPr>
            <a:r>
              <a:rPr lang="zh-CN" altLang="en-US" dirty="0">
                <a:latin typeface="Comic Sans MS" panose="030F0702030302020204" pitchFamily="2" charset="0"/>
                <a:ea typeface="微软雅黑" panose="020B0503020204020204" pitchFamily="34" charset="-122"/>
                <a:sym typeface="Arial" panose="020B0604020202020204" pitchFamily="34" charset="0"/>
              </a:rPr>
              <a:t>extern 外部变量</a:t>
            </a:r>
          </a:p>
          <a:p>
            <a:pPr lvl="1">
              <a:buClr>
                <a:srgbClr val="FF0000"/>
              </a:buClr>
              <a:buSzPct val="95000"/>
              <a:buFont typeface="Wingdings" panose="05000000000000000000" pitchFamily="2" charset="2"/>
              <a:buChar char="n"/>
            </a:pPr>
            <a:r>
              <a:rPr lang="zh-CN" altLang="en-US" dirty="0">
                <a:latin typeface="Comic Sans MS" panose="030F0702030302020204" pitchFamily="2" charset="0"/>
                <a:ea typeface="微软雅黑" panose="020B0503020204020204" pitchFamily="34" charset="-122"/>
                <a:sym typeface="Arial" panose="020B0604020202020204" pitchFamily="34" charset="0"/>
              </a:rPr>
              <a:t>全局变量遵循“先定义后使用”原则</a:t>
            </a:r>
          </a:p>
          <a:p>
            <a:pPr lvl="2"/>
            <a:r>
              <a:rPr lang="zh-CN" altLang="en-US" dirty="0">
                <a:sym typeface="Arial" panose="020B0604020202020204" pitchFamily="34" charset="0"/>
              </a:rPr>
              <a:t>定义与说明</a:t>
            </a:r>
          </a:p>
          <a:p>
            <a:pPr lvl="3"/>
            <a:r>
              <a:rPr lang="zh-CN" altLang="en-US" sz="2000" dirty="0"/>
              <a:t>全局变量只在一个源程序文件中定义，而在其它源程序文件中使用extern对其进行说明</a:t>
            </a:r>
          </a:p>
          <a:p>
            <a:pPr lvl="3"/>
            <a:r>
              <a:rPr lang="zh-CN" altLang="en-US" sz="2000" dirty="0"/>
              <a:t>如果一个源文件要引用另一个源文件中定义的全局变量，就应该在引用此全局变量的文件中用extern声明</a:t>
            </a:r>
          </a:p>
        </p:txBody>
      </p:sp>
      <p:sp>
        <p:nvSpPr>
          <p:cNvPr id="56324" name="直接连接符 56323"/>
          <p:cNvSpPr/>
          <p:nvPr/>
        </p:nvSpPr>
        <p:spPr>
          <a:xfrm>
            <a:off x="1331913" y="2349500"/>
            <a:ext cx="0" cy="3816350"/>
          </a:xfrm>
          <a:prstGeom prst="line">
            <a:avLst/>
          </a:prstGeom>
          <a:ln w="9525">
            <a:noFill/>
          </a:ln>
        </p:spPr>
        <p:txBody>
          <a:bodyPr/>
          <a:lstStyle/>
          <a:p>
            <a:endParaRPr lang="zh-CN" altLang="en-US"/>
          </a:p>
        </p:txBody>
      </p:sp>
      <p:sp>
        <p:nvSpPr>
          <p:cNvPr id="56325" name="直接连接符 56324"/>
          <p:cNvSpPr/>
          <p:nvPr/>
        </p:nvSpPr>
        <p:spPr>
          <a:xfrm>
            <a:off x="8532813" y="2349500"/>
            <a:ext cx="0" cy="3816350"/>
          </a:xfrm>
          <a:prstGeom prst="line">
            <a:avLst/>
          </a:prstGeom>
          <a:ln w="9525">
            <a:noFill/>
          </a:ln>
        </p:spPr>
        <p:txBody>
          <a:bodyPr/>
          <a:lstStyle/>
          <a:p>
            <a:endParaRPr lang="zh-CN" altLang="en-US"/>
          </a:p>
        </p:txBody>
      </p:sp>
      <p:grpSp>
        <p:nvGrpSpPr>
          <p:cNvPr id="56326" name="组合 56325"/>
          <p:cNvGrpSpPr/>
          <p:nvPr/>
        </p:nvGrpSpPr>
        <p:grpSpPr>
          <a:xfrm>
            <a:off x="1474306" y="1628775"/>
            <a:ext cx="7202969" cy="3457575"/>
            <a:chOff x="-95" y="0"/>
            <a:chExt cx="4721" cy="2223"/>
          </a:xfrm>
        </p:grpSpPr>
        <p:sp>
          <p:nvSpPr>
            <p:cNvPr id="56327" name="矩形 56326"/>
            <p:cNvSpPr/>
            <p:nvPr/>
          </p:nvSpPr>
          <p:spPr>
            <a:xfrm>
              <a:off x="0" y="0"/>
              <a:ext cx="4626" cy="2223"/>
            </a:xfrm>
            <a:prstGeom prst="rect">
              <a:avLst/>
            </a:prstGeom>
            <a:solidFill>
              <a:schemeClr val="bg1">
                <a:alpha val="100000"/>
              </a:schemeClr>
            </a:solidFill>
            <a:ln w="9525" cap="flat" cmpd="sng">
              <a:solidFill>
                <a:schemeClr val="tx1"/>
              </a:solidFill>
              <a:prstDash val="solid"/>
              <a:bevel/>
              <a:headEnd type="none" w="med" len="med"/>
              <a:tailEnd type="none" w="med" len="med"/>
            </a:ln>
          </p:spPr>
          <p:txBody>
            <a:bodyPr/>
            <a:lstStyle/>
            <a:p>
              <a:endParaRPr lang="zh-CN" altLang="en-US"/>
            </a:p>
          </p:txBody>
        </p:sp>
        <p:sp>
          <p:nvSpPr>
            <p:cNvPr id="56328" name="矩形 56327"/>
            <p:cNvSpPr/>
            <p:nvPr/>
          </p:nvSpPr>
          <p:spPr>
            <a:xfrm>
              <a:off x="2313" y="409"/>
              <a:ext cx="2218" cy="1542"/>
            </a:xfrm>
            <a:prstGeom prst="rect">
              <a:avLst/>
            </a:prstGeom>
            <a:noFill/>
            <a:ln w="9525">
              <a:noFill/>
            </a:ln>
          </p:spPr>
          <p:txBody>
            <a:bodyPr vert="horz" wrap="square" anchor="t"/>
            <a:lstStyle>
              <a:lvl1pPr marL="342900" lvl="0" indent="-342900" algn="l" defTabSz="914400" eaLnBrk="0" fontAlgn="base" latinLnBrk="0" hangingPunct="0">
                <a:lnSpc>
                  <a:spcPct val="110000"/>
                </a:lnSpc>
                <a:spcBef>
                  <a:spcPct val="20000"/>
                </a:spcBef>
                <a:spcAft>
                  <a:spcPct val="0"/>
                </a:spcAft>
                <a:buClr>
                  <a:srgbClr val="FF0000"/>
                </a:buClr>
                <a:buFont typeface="Wingdings" panose="05000000000000000000" pitchFamily="2" charset="2"/>
                <a:buChar char="p"/>
                <a:defRPr sz="2800" u="none" kern="1200" baseline="0">
                  <a:solidFill>
                    <a:schemeClr val="tx1"/>
                  </a:solidFill>
                  <a:latin typeface="Comic Sans MS" panose="030F0702030302020204" pitchFamily="2" charset="0"/>
                  <a:ea typeface="微软雅黑" panose="020B0503020204020204" pitchFamily="34" charset="-122"/>
                </a:defRPr>
              </a:lvl1pPr>
              <a:lvl2pPr marL="742950" lvl="1" indent="-285750" algn="l" defTabSz="914400" eaLnBrk="0" fontAlgn="base" latinLnBrk="0" hangingPunct="0">
                <a:lnSpc>
                  <a:spcPct val="110000"/>
                </a:lnSpc>
                <a:spcBef>
                  <a:spcPct val="20000"/>
                </a:spcBef>
                <a:spcAft>
                  <a:spcPct val="0"/>
                </a:spcAft>
                <a:buClr>
                  <a:srgbClr val="FF0000"/>
                </a:buClr>
                <a:buSzPct val="95000"/>
                <a:buFont typeface="Wingdings" panose="05000000000000000000" pitchFamily="2" charset="2"/>
                <a:buChar char="n"/>
                <a:defRPr sz="2400" b="0" i="0" u="none" kern="1200" baseline="0">
                  <a:solidFill>
                    <a:schemeClr val="tx1"/>
                  </a:solidFill>
                  <a:latin typeface="Comic Sans MS" panose="030F0702030302020204" pitchFamily="2" charset="0"/>
                  <a:ea typeface="微软雅黑" panose="020B0503020204020204" pitchFamily="34" charset="-122"/>
                </a:defRPr>
              </a:lvl2pPr>
              <a:lvl3pPr marL="1143000" lvl="2" indent="-228600" algn="l" defTabSz="914400" eaLnBrk="0" fontAlgn="base" latinLnBrk="0" hangingPunct="0">
                <a:lnSpc>
                  <a:spcPct val="110000"/>
                </a:lnSpc>
                <a:spcBef>
                  <a:spcPct val="20000"/>
                </a:spcBef>
                <a:spcAft>
                  <a:spcPct val="0"/>
                </a:spcAft>
                <a:buClr>
                  <a:srgbClr val="FF0000"/>
                </a:buClr>
                <a:buFont typeface="Comic Sans MS" panose="030F0702030302020204" pitchFamily="2" charset="0"/>
                <a:buChar char="–"/>
                <a:defRPr sz="2000" b="0" i="0" u="none" kern="1200" baseline="0">
                  <a:solidFill>
                    <a:schemeClr val="tx1"/>
                  </a:solidFill>
                  <a:latin typeface="Comic Sans MS" panose="030F0702030302020204" pitchFamily="2" charset="0"/>
                  <a:ea typeface="微软雅黑" panose="020B0503020204020204" pitchFamily="34" charset="-122"/>
                </a:defRPr>
              </a:lvl3pPr>
              <a:lvl4pPr marL="1600200" lvl="3" indent="-228600" algn="l" defTabSz="914400" eaLnBrk="0" fontAlgn="base" latinLnBrk="0" hangingPunct="0">
                <a:lnSpc>
                  <a:spcPct val="110000"/>
                </a:lnSpc>
                <a:spcBef>
                  <a:spcPct val="20000"/>
                </a:spcBef>
                <a:spcAft>
                  <a:spcPct val="0"/>
                </a:spcAft>
                <a:buClr>
                  <a:srgbClr val="FF0000"/>
                </a:buClr>
                <a:buFont typeface="Comic Sans MS" panose="030F0702030302020204" pitchFamily="2" charset="0"/>
                <a:buChar char="»"/>
                <a:defRPr sz="2000" b="0" i="0" u="none" kern="1200" baseline="0">
                  <a:solidFill>
                    <a:schemeClr val="tx1"/>
                  </a:solidFill>
                  <a:latin typeface="Comic Sans MS" panose="030F0702030302020204" pitchFamily="2" charset="0"/>
                  <a:ea typeface="微软雅黑" panose="020B0503020204020204" pitchFamily="34" charset="-122"/>
                </a:defRPr>
              </a:lvl4pPr>
              <a:lvl5pPr marL="2057400" lvl="4" indent="-228600" algn="l" defTabSz="914400" eaLnBrk="0" fontAlgn="base" latinLnBrk="0" hangingPunct="0">
                <a:lnSpc>
                  <a:spcPct val="105000"/>
                </a:lnSpc>
                <a:spcBef>
                  <a:spcPct val="20000"/>
                </a:spcBef>
                <a:spcAft>
                  <a:spcPct val="0"/>
                </a:spcAft>
                <a:buClr>
                  <a:srgbClr val="FF0000"/>
                </a:buClr>
                <a:buSzPct val="85000"/>
                <a:buFont typeface="Wingdings" panose="05000000000000000000" pitchFamily="2" charset="2"/>
                <a:buNone/>
                <a:defRPr sz="1800" b="0" i="0" u="none" kern="1200" baseline="0">
                  <a:solidFill>
                    <a:schemeClr val="tx1"/>
                  </a:solidFill>
                  <a:latin typeface="Comic Sans MS" panose="030F0702030302020204" pitchFamily="2" charset="0"/>
                  <a:ea typeface="微软雅黑" panose="020B0503020204020204" pitchFamily="34" charset="-122"/>
                </a:defRPr>
              </a:lvl5pPr>
            </a:lstStyle>
            <a:p>
              <a:pPr marL="1431925" lvl="0" indent="-860425">
                <a:lnSpc>
                  <a:spcPct val="100000"/>
                </a:lnSpc>
                <a:spcBef>
                  <a:spcPct val="0"/>
                </a:spcBef>
                <a:buClrTx/>
                <a:buNone/>
              </a:pPr>
              <a:r>
                <a:rPr lang="zh-CN" altLang="en-US" sz="2000" dirty="0">
                  <a:solidFill>
                    <a:srgbClr val="FF0000"/>
                  </a:solidFill>
                </a:rPr>
                <a:t>extern int a;/*说明a为外部变量*/</a:t>
              </a:r>
            </a:p>
            <a:p>
              <a:pPr lvl="0" indent="228600" eaLnBrk="0" hangingPunct="0">
                <a:lnSpc>
                  <a:spcPct val="100000"/>
                </a:lnSpc>
                <a:spcBef>
                  <a:spcPct val="0"/>
                </a:spcBef>
                <a:buClrTx/>
                <a:buNone/>
              </a:pPr>
              <a:r>
                <a:rPr lang="zh-CN" altLang="en-US" sz="2000" dirty="0"/>
                <a:t>void Sum(int x)</a:t>
              </a:r>
            </a:p>
            <a:p>
              <a:pPr lvl="0" indent="228600" eaLnBrk="0" hangingPunct="0">
                <a:lnSpc>
                  <a:spcPct val="100000"/>
                </a:lnSpc>
                <a:spcBef>
                  <a:spcPct val="0"/>
                </a:spcBef>
                <a:buClrTx/>
                <a:buNone/>
              </a:pPr>
              <a:r>
                <a:rPr lang="zh-CN" altLang="en-US" sz="2000" dirty="0"/>
                <a:t>{   </a:t>
              </a:r>
            </a:p>
            <a:p>
              <a:pPr lvl="0" indent="228600" eaLnBrk="0" hangingPunct="0">
                <a:lnSpc>
                  <a:spcPct val="100000"/>
                </a:lnSpc>
                <a:spcBef>
                  <a:spcPct val="0"/>
                </a:spcBef>
                <a:buClrTx/>
                <a:buNone/>
              </a:pPr>
              <a:r>
                <a:rPr lang="zh-CN" altLang="en-US" sz="2000" dirty="0"/>
                <a:t>		a+=x;  </a:t>
              </a:r>
            </a:p>
            <a:p>
              <a:pPr lvl="0" indent="228600" eaLnBrk="0" hangingPunct="0">
                <a:lnSpc>
                  <a:spcPct val="100000"/>
                </a:lnSpc>
                <a:spcBef>
                  <a:spcPct val="0"/>
                </a:spcBef>
                <a:buClrTx/>
                <a:buNone/>
              </a:pPr>
              <a:r>
                <a:rPr lang="zh-CN" altLang="en-US" sz="2000" dirty="0"/>
                <a:t>    }</a:t>
              </a:r>
            </a:p>
          </p:txBody>
        </p:sp>
        <p:sp>
          <p:nvSpPr>
            <p:cNvPr id="56329" name="矩形 56328"/>
            <p:cNvSpPr/>
            <p:nvPr/>
          </p:nvSpPr>
          <p:spPr>
            <a:xfrm>
              <a:off x="-95" y="450"/>
              <a:ext cx="2499" cy="1728"/>
            </a:xfrm>
            <a:prstGeom prst="rect">
              <a:avLst/>
            </a:prstGeom>
            <a:noFill/>
            <a:ln w="9525">
              <a:noFill/>
            </a:ln>
          </p:spPr>
          <p:txBody>
            <a:bodyPr vert="horz" wrap="square" anchor="t"/>
            <a:lstStyle>
              <a:lvl1pPr marL="342900" lvl="0" indent="-342900" algn="l" defTabSz="914400" eaLnBrk="0" fontAlgn="base" latinLnBrk="0" hangingPunct="0">
                <a:lnSpc>
                  <a:spcPct val="110000"/>
                </a:lnSpc>
                <a:spcBef>
                  <a:spcPct val="20000"/>
                </a:spcBef>
                <a:spcAft>
                  <a:spcPct val="0"/>
                </a:spcAft>
                <a:buClr>
                  <a:srgbClr val="FF0000"/>
                </a:buClr>
                <a:buFont typeface="Wingdings" panose="05000000000000000000" pitchFamily="2" charset="2"/>
                <a:buChar char="p"/>
                <a:defRPr sz="2800" u="none" kern="1200" baseline="0">
                  <a:solidFill>
                    <a:schemeClr val="tx1"/>
                  </a:solidFill>
                  <a:latin typeface="Comic Sans MS" panose="030F0702030302020204" pitchFamily="2" charset="0"/>
                  <a:ea typeface="微软雅黑" panose="020B0503020204020204" pitchFamily="34" charset="-122"/>
                </a:defRPr>
              </a:lvl1pPr>
              <a:lvl2pPr marL="742950" lvl="1" indent="-285750" algn="l" defTabSz="914400" eaLnBrk="0" fontAlgn="base" latinLnBrk="0" hangingPunct="0">
                <a:lnSpc>
                  <a:spcPct val="110000"/>
                </a:lnSpc>
                <a:spcBef>
                  <a:spcPct val="20000"/>
                </a:spcBef>
                <a:spcAft>
                  <a:spcPct val="0"/>
                </a:spcAft>
                <a:buClr>
                  <a:srgbClr val="FF0000"/>
                </a:buClr>
                <a:buSzPct val="95000"/>
                <a:buFont typeface="Wingdings" panose="05000000000000000000" pitchFamily="2" charset="2"/>
                <a:buChar char="n"/>
                <a:defRPr sz="2400" b="0" i="0" u="none" kern="1200" baseline="0">
                  <a:solidFill>
                    <a:schemeClr val="tx1"/>
                  </a:solidFill>
                  <a:latin typeface="Comic Sans MS" panose="030F0702030302020204" pitchFamily="2" charset="0"/>
                  <a:ea typeface="微软雅黑" panose="020B0503020204020204" pitchFamily="34" charset="-122"/>
                </a:defRPr>
              </a:lvl2pPr>
              <a:lvl3pPr marL="1143000" lvl="2" indent="-228600" algn="l" defTabSz="914400" eaLnBrk="0" fontAlgn="base" latinLnBrk="0" hangingPunct="0">
                <a:lnSpc>
                  <a:spcPct val="110000"/>
                </a:lnSpc>
                <a:spcBef>
                  <a:spcPct val="20000"/>
                </a:spcBef>
                <a:spcAft>
                  <a:spcPct val="0"/>
                </a:spcAft>
                <a:buClr>
                  <a:srgbClr val="FF0000"/>
                </a:buClr>
                <a:buFont typeface="Comic Sans MS" panose="030F0702030302020204" pitchFamily="2" charset="0"/>
                <a:buChar char="–"/>
                <a:defRPr sz="2000" b="0" i="0" u="none" kern="1200" baseline="0">
                  <a:solidFill>
                    <a:schemeClr val="tx1"/>
                  </a:solidFill>
                  <a:latin typeface="Comic Sans MS" panose="030F0702030302020204" pitchFamily="2" charset="0"/>
                  <a:ea typeface="微软雅黑" panose="020B0503020204020204" pitchFamily="34" charset="-122"/>
                </a:defRPr>
              </a:lvl3pPr>
              <a:lvl4pPr marL="1600200" lvl="3" indent="-228600" algn="l" defTabSz="914400" eaLnBrk="0" fontAlgn="base" latinLnBrk="0" hangingPunct="0">
                <a:lnSpc>
                  <a:spcPct val="110000"/>
                </a:lnSpc>
                <a:spcBef>
                  <a:spcPct val="20000"/>
                </a:spcBef>
                <a:spcAft>
                  <a:spcPct val="0"/>
                </a:spcAft>
                <a:buClr>
                  <a:srgbClr val="FF0000"/>
                </a:buClr>
                <a:buFont typeface="Comic Sans MS" panose="030F0702030302020204" pitchFamily="2" charset="0"/>
                <a:buChar char="»"/>
                <a:defRPr sz="2000" b="0" i="0" u="none" kern="1200" baseline="0">
                  <a:solidFill>
                    <a:schemeClr val="tx1"/>
                  </a:solidFill>
                  <a:latin typeface="Comic Sans MS" panose="030F0702030302020204" pitchFamily="2" charset="0"/>
                  <a:ea typeface="微软雅黑" panose="020B0503020204020204" pitchFamily="34" charset="-122"/>
                </a:defRPr>
              </a:lvl4pPr>
              <a:lvl5pPr marL="2057400" lvl="4" indent="-228600" algn="l" defTabSz="914400" eaLnBrk="0" fontAlgn="base" latinLnBrk="0" hangingPunct="0">
                <a:lnSpc>
                  <a:spcPct val="105000"/>
                </a:lnSpc>
                <a:spcBef>
                  <a:spcPct val="20000"/>
                </a:spcBef>
                <a:spcAft>
                  <a:spcPct val="0"/>
                </a:spcAft>
                <a:buClr>
                  <a:srgbClr val="FF0000"/>
                </a:buClr>
                <a:buSzPct val="85000"/>
                <a:buFont typeface="Wingdings" panose="05000000000000000000" pitchFamily="2" charset="2"/>
                <a:buNone/>
                <a:defRPr sz="1800" b="0" i="0" u="none" kern="1200" baseline="0">
                  <a:solidFill>
                    <a:schemeClr val="tx1"/>
                  </a:solidFill>
                  <a:latin typeface="Comic Sans MS" panose="030F0702030302020204" pitchFamily="2" charset="0"/>
                  <a:ea typeface="微软雅黑" panose="020B0503020204020204" pitchFamily="34" charset="-122"/>
                </a:defRPr>
              </a:lvl5pPr>
            </a:lstStyle>
            <a:p>
              <a:pPr lvl="0" indent="228600">
                <a:lnSpc>
                  <a:spcPct val="100000"/>
                </a:lnSpc>
                <a:spcBef>
                  <a:spcPct val="0"/>
                </a:spcBef>
                <a:buClrTx/>
                <a:buNone/>
              </a:pPr>
              <a:r>
                <a:rPr lang="zh-CN" altLang="en-US" sz="2000" dirty="0">
                  <a:solidFill>
                    <a:srgbClr val="FF0000"/>
                  </a:solidFill>
                </a:rPr>
                <a:t>int a=0; /*全局变量定义*/</a:t>
              </a:r>
            </a:p>
            <a:p>
              <a:pPr lvl="0" indent="228600" eaLnBrk="0" hangingPunct="0">
                <a:lnSpc>
                  <a:spcPct val="100000"/>
                </a:lnSpc>
                <a:spcBef>
                  <a:spcPct val="0"/>
                </a:spcBef>
                <a:buClrTx/>
                <a:buNone/>
              </a:pPr>
              <a:r>
                <a:rPr lang="zh-CN" altLang="en-US" sz="2000" dirty="0"/>
                <a:t>void Sum(int x);</a:t>
              </a:r>
            </a:p>
            <a:p>
              <a:pPr lvl="0" indent="228600" eaLnBrk="0" hangingPunct="0">
                <a:lnSpc>
                  <a:spcPct val="100000"/>
                </a:lnSpc>
                <a:spcBef>
                  <a:spcPct val="0"/>
                </a:spcBef>
                <a:buClrTx/>
                <a:buNone/>
              </a:pPr>
              <a:r>
                <a:rPr lang="zh-CN" altLang="en-US" sz="2000" dirty="0"/>
                <a:t>main()</a:t>
              </a:r>
            </a:p>
            <a:p>
              <a:pPr lvl="0" indent="228600" eaLnBrk="0" hangingPunct="0">
                <a:lnSpc>
                  <a:spcPct val="100000"/>
                </a:lnSpc>
                <a:spcBef>
                  <a:spcPct val="0"/>
                </a:spcBef>
                <a:buClrTx/>
                <a:buNone/>
              </a:pPr>
              <a:r>
                <a:rPr lang="zh-CN" altLang="en-US" sz="2000" dirty="0"/>
                <a:t>{   </a:t>
              </a:r>
            </a:p>
            <a:p>
              <a:pPr lvl="0" indent="228600" eaLnBrk="0" hangingPunct="0">
                <a:lnSpc>
                  <a:spcPct val="100000"/>
                </a:lnSpc>
                <a:spcBef>
                  <a:spcPct val="0"/>
                </a:spcBef>
                <a:buClrTx/>
                <a:buNone/>
              </a:pPr>
              <a:r>
                <a:rPr lang="zh-CN" altLang="en-US" sz="2000" dirty="0"/>
                <a:t>	   Sum(2); </a:t>
              </a:r>
            </a:p>
            <a:p>
              <a:pPr lvl="0" indent="228600" eaLnBrk="0" hangingPunct="0">
                <a:lnSpc>
                  <a:spcPct val="100000"/>
                </a:lnSpc>
                <a:spcBef>
                  <a:spcPct val="0"/>
                </a:spcBef>
                <a:buClrTx/>
                <a:buNone/>
              </a:pPr>
              <a:r>
                <a:rPr lang="zh-CN" altLang="en-US" sz="2000" dirty="0"/>
                <a:t>	   Sum(3);   </a:t>
              </a:r>
            </a:p>
            <a:p>
              <a:pPr lvl="0" indent="228600" eaLnBrk="0" hangingPunct="0">
                <a:lnSpc>
                  <a:spcPct val="100000"/>
                </a:lnSpc>
                <a:spcBef>
                  <a:spcPct val="0"/>
                </a:spcBef>
                <a:buClrTx/>
                <a:buNone/>
              </a:pPr>
              <a:r>
                <a:rPr lang="zh-CN" altLang="en-US" sz="2000" dirty="0"/>
                <a:t>	   printf("%d", a);</a:t>
              </a:r>
            </a:p>
            <a:p>
              <a:pPr lvl="0" indent="228600" eaLnBrk="0" hangingPunct="0">
                <a:lnSpc>
                  <a:spcPct val="100000"/>
                </a:lnSpc>
                <a:spcBef>
                  <a:spcPct val="0"/>
                </a:spcBef>
                <a:buClrTx/>
                <a:buNone/>
              </a:pPr>
              <a:r>
                <a:rPr lang="zh-CN" altLang="en-US" sz="2000" dirty="0"/>
                <a:t>  }</a:t>
              </a:r>
            </a:p>
          </p:txBody>
        </p:sp>
        <p:sp>
          <p:nvSpPr>
            <p:cNvPr id="56330" name="矩形 56329"/>
            <p:cNvSpPr/>
            <p:nvPr/>
          </p:nvSpPr>
          <p:spPr>
            <a:xfrm>
              <a:off x="2404" y="91"/>
              <a:ext cx="1905" cy="272"/>
            </a:xfrm>
            <a:prstGeom prst="rect">
              <a:avLst/>
            </a:prstGeom>
            <a:noFill/>
            <a:ln w="9525">
              <a:noFill/>
            </a:ln>
          </p:spPr>
          <p:txBody>
            <a:bodyPr vert="horz" wrap="square" anchor="t"/>
            <a:lstStyle>
              <a:lvl1pPr marL="342900" lvl="0" indent="-342900" algn="l" defTabSz="914400" eaLnBrk="0" fontAlgn="base" latinLnBrk="0" hangingPunct="0">
                <a:lnSpc>
                  <a:spcPct val="110000"/>
                </a:lnSpc>
                <a:spcBef>
                  <a:spcPct val="20000"/>
                </a:spcBef>
                <a:spcAft>
                  <a:spcPct val="0"/>
                </a:spcAft>
                <a:buClr>
                  <a:srgbClr val="FF0000"/>
                </a:buClr>
                <a:buFont typeface="Wingdings" panose="05000000000000000000" pitchFamily="2" charset="2"/>
                <a:buChar char="p"/>
                <a:defRPr sz="2800" u="none" kern="1200" baseline="0">
                  <a:solidFill>
                    <a:schemeClr val="tx1"/>
                  </a:solidFill>
                  <a:latin typeface="Comic Sans MS" panose="030F0702030302020204" pitchFamily="2" charset="0"/>
                  <a:ea typeface="微软雅黑" panose="020B0503020204020204" pitchFamily="34" charset="-122"/>
                </a:defRPr>
              </a:lvl1pPr>
              <a:lvl2pPr marL="742950" lvl="1" indent="-285750" algn="l" defTabSz="914400" eaLnBrk="0" fontAlgn="base" latinLnBrk="0" hangingPunct="0">
                <a:lnSpc>
                  <a:spcPct val="110000"/>
                </a:lnSpc>
                <a:spcBef>
                  <a:spcPct val="20000"/>
                </a:spcBef>
                <a:spcAft>
                  <a:spcPct val="0"/>
                </a:spcAft>
                <a:buClr>
                  <a:srgbClr val="FF0000"/>
                </a:buClr>
                <a:buSzPct val="95000"/>
                <a:buFont typeface="Wingdings" panose="05000000000000000000" pitchFamily="2" charset="2"/>
                <a:buChar char="n"/>
                <a:defRPr sz="2400" b="0" i="0" u="none" kern="1200" baseline="0">
                  <a:solidFill>
                    <a:schemeClr val="tx1"/>
                  </a:solidFill>
                  <a:latin typeface="Comic Sans MS" panose="030F0702030302020204" pitchFamily="2" charset="0"/>
                  <a:ea typeface="微软雅黑" panose="020B0503020204020204" pitchFamily="34" charset="-122"/>
                </a:defRPr>
              </a:lvl2pPr>
              <a:lvl3pPr marL="1143000" lvl="2" indent="-228600" algn="l" defTabSz="914400" eaLnBrk="0" fontAlgn="base" latinLnBrk="0" hangingPunct="0">
                <a:lnSpc>
                  <a:spcPct val="110000"/>
                </a:lnSpc>
                <a:spcBef>
                  <a:spcPct val="20000"/>
                </a:spcBef>
                <a:spcAft>
                  <a:spcPct val="0"/>
                </a:spcAft>
                <a:buClr>
                  <a:srgbClr val="FF0000"/>
                </a:buClr>
                <a:buFont typeface="Comic Sans MS" panose="030F0702030302020204" pitchFamily="2" charset="0"/>
                <a:buChar char="–"/>
                <a:defRPr sz="2000" b="0" i="0" u="none" kern="1200" baseline="0">
                  <a:solidFill>
                    <a:schemeClr val="tx1"/>
                  </a:solidFill>
                  <a:latin typeface="Comic Sans MS" panose="030F0702030302020204" pitchFamily="2" charset="0"/>
                  <a:ea typeface="微软雅黑" panose="020B0503020204020204" pitchFamily="34" charset="-122"/>
                </a:defRPr>
              </a:lvl3pPr>
              <a:lvl4pPr marL="1600200" lvl="3" indent="-228600" algn="l" defTabSz="914400" eaLnBrk="0" fontAlgn="base" latinLnBrk="0" hangingPunct="0">
                <a:lnSpc>
                  <a:spcPct val="110000"/>
                </a:lnSpc>
                <a:spcBef>
                  <a:spcPct val="20000"/>
                </a:spcBef>
                <a:spcAft>
                  <a:spcPct val="0"/>
                </a:spcAft>
                <a:buClr>
                  <a:srgbClr val="FF0000"/>
                </a:buClr>
                <a:buFont typeface="Comic Sans MS" panose="030F0702030302020204" pitchFamily="2" charset="0"/>
                <a:buChar char="»"/>
                <a:defRPr sz="2000" b="0" i="0" u="none" kern="1200" baseline="0">
                  <a:solidFill>
                    <a:schemeClr val="tx1"/>
                  </a:solidFill>
                  <a:latin typeface="Comic Sans MS" panose="030F0702030302020204" pitchFamily="2" charset="0"/>
                  <a:ea typeface="微软雅黑" panose="020B0503020204020204" pitchFamily="34" charset="-122"/>
                </a:defRPr>
              </a:lvl4pPr>
              <a:lvl5pPr marL="2057400" lvl="4" indent="-228600" algn="l" defTabSz="914400" eaLnBrk="0" fontAlgn="base" latinLnBrk="0" hangingPunct="0">
                <a:lnSpc>
                  <a:spcPct val="105000"/>
                </a:lnSpc>
                <a:spcBef>
                  <a:spcPct val="20000"/>
                </a:spcBef>
                <a:spcAft>
                  <a:spcPct val="0"/>
                </a:spcAft>
                <a:buClr>
                  <a:srgbClr val="FF0000"/>
                </a:buClr>
                <a:buSzPct val="85000"/>
                <a:buFont typeface="Wingdings" panose="05000000000000000000" pitchFamily="2" charset="2"/>
                <a:buNone/>
                <a:defRPr sz="1800" b="0" i="0" u="none" kern="1200" baseline="0">
                  <a:solidFill>
                    <a:schemeClr val="tx1"/>
                  </a:solidFill>
                  <a:latin typeface="Comic Sans MS" panose="030F0702030302020204" pitchFamily="2" charset="0"/>
                  <a:ea typeface="微软雅黑" panose="020B0503020204020204" pitchFamily="34" charset="-122"/>
                </a:defRPr>
              </a:lvl5pPr>
            </a:lstStyle>
            <a:p>
              <a:pPr lvl="0">
                <a:lnSpc>
                  <a:spcPct val="100000"/>
                </a:lnSpc>
                <a:spcBef>
                  <a:spcPct val="0"/>
                </a:spcBef>
                <a:buClrTx/>
                <a:buNone/>
              </a:pPr>
              <a:r>
                <a:rPr lang="zh-CN" altLang="en-US" sz="2000"/>
                <a:t>文件</a:t>
              </a:r>
              <a:r>
                <a:rPr lang="en-US" altLang="zh-CN" sz="2000"/>
                <a:t>f2.c</a:t>
              </a:r>
              <a:r>
                <a:rPr lang="zh-CN" altLang="en-US" sz="2000"/>
                <a:t>的代码：</a:t>
              </a:r>
            </a:p>
          </p:txBody>
        </p:sp>
        <p:sp>
          <p:nvSpPr>
            <p:cNvPr id="56331" name="矩形 56330"/>
            <p:cNvSpPr/>
            <p:nvPr/>
          </p:nvSpPr>
          <p:spPr>
            <a:xfrm>
              <a:off x="91" y="91"/>
              <a:ext cx="2313" cy="317"/>
            </a:xfrm>
            <a:prstGeom prst="rect">
              <a:avLst/>
            </a:prstGeom>
            <a:noFill/>
            <a:ln w="9525">
              <a:noFill/>
            </a:ln>
          </p:spPr>
          <p:txBody>
            <a:bodyPr vert="horz" wrap="square" anchor="t"/>
            <a:lstStyle>
              <a:lvl1pPr marL="342900" lvl="0" indent="-342900" algn="l" defTabSz="914400" eaLnBrk="0" fontAlgn="base" latinLnBrk="0" hangingPunct="0">
                <a:lnSpc>
                  <a:spcPct val="110000"/>
                </a:lnSpc>
                <a:spcBef>
                  <a:spcPct val="20000"/>
                </a:spcBef>
                <a:spcAft>
                  <a:spcPct val="0"/>
                </a:spcAft>
                <a:buClr>
                  <a:srgbClr val="FF0000"/>
                </a:buClr>
                <a:buFont typeface="Wingdings" panose="05000000000000000000" pitchFamily="2" charset="2"/>
                <a:buChar char="p"/>
                <a:defRPr sz="2800" u="none" kern="1200" baseline="0">
                  <a:solidFill>
                    <a:schemeClr val="tx1"/>
                  </a:solidFill>
                  <a:latin typeface="Comic Sans MS" panose="030F0702030302020204" pitchFamily="2" charset="0"/>
                  <a:ea typeface="微软雅黑" panose="020B0503020204020204" pitchFamily="34" charset="-122"/>
                </a:defRPr>
              </a:lvl1pPr>
              <a:lvl2pPr marL="742950" lvl="1" indent="-285750" algn="l" defTabSz="914400" eaLnBrk="0" fontAlgn="base" latinLnBrk="0" hangingPunct="0">
                <a:lnSpc>
                  <a:spcPct val="110000"/>
                </a:lnSpc>
                <a:spcBef>
                  <a:spcPct val="20000"/>
                </a:spcBef>
                <a:spcAft>
                  <a:spcPct val="0"/>
                </a:spcAft>
                <a:buClr>
                  <a:srgbClr val="FF0000"/>
                </a:buClr>
                <a:buSzPct val="95000"/>
                <a:buFont typeface="Wingdings" panose="05000000000000000000" pitchFamily="2" charset="2"/>
                <a:buChar char="n"/>
                <a:defRPr sz="2400" b="0" i="0" u="none" kern="1200" baseline="0">
                  <a:solidFill>
                    <a:schemeClr val="tx1"/>
                  </a:solidFill>
                  <a:latin typeface="Comic Sans MS" panose="030F0702030302020204" pitchFamily="2" charset="0"/>
                  <a:ea typeface="微软雅黑" panose="020B0503020204020204" pitchFamily="34" charset="-122"/>
                </a:defRPr>
              </a:lvl2pPr>
              <a:lvl3pPr marL="1143000" lvl="2" indent="-228600" algn="l" defTabSz="914400" eaLnBrk="0" fontAlgn="base" latinLnBrk="0" hangingPunct="0">
                <a:lnSpc>
                  <a:spcPct val="110000"/>
                </a:lnSpc>
                <a:spcBef>
                  <a:spcPct val="20000"/>
                </a:spcBef>
                <a:spcAft>
                  <a:spcPct val="0"/>
                </a:spcAft>
                <a:buClr>
                  <a:srgbClr val="FF0000"/>
                </a:buClr>
                <a:buFont typeface="Comic Sans MS" panose="030F0702030302020204" pitchFamily="2" charset="0"/>
                <a:buChar char="–"/>
                <a:defRPr sz="2000" b="0" i="0" u="none" kern="1200" baseline="0">
                  <a:solidFill>
                    <a:schemeClr val="tx1"/>
                  </a:solidFill>
                  <a:latin typeface="Comic Sans MS" panose="030F0702030302020204" pitchFamily="2" charset="0"/>
                  <a:ea typeface="微软雅黑" panose="020B0503020204020204" pitchFamily="34" charset="-122"/>
                </a:defRPr>
              </a:lvl3pPr>
              <a:lvl4pPr marL="1600200" lvl="3" indent="-228600" algn="l" defTabSz="914400" eaLnBrk="0" fontAlgn="base" latinLnBrk="0" hangingPunct="0">
                <a:lnSpc>
                  <a:spcPct val="110000"/>
                </a:lnSpc>
                <a:spcBef>
                  <a:spcPct val="20000"/>
                </a:spcBef>
                <a:spcAft>
                  <a:spcPct val="0"/>
                </a:spcAft>
                <a:buClr>
                  <a:srgbClr val="FF0000"/>
                </a:buClr>
                <a:buFont typeface="Comic Sans MS" panose="030F0702030302020204" pitchFamily="2" charset="0"/>
                <a:buChar char="»"/>
                <a:defRPr sz="2000" b="0" i="0" u="none" kern="1200" baseline="0">
                  <a:solidFill>
                    <a:schemeClr val="tx1"/>
                  </a:solidFill>
                  <a:latin typeface="Comic Sans MS" panose="030F0702030302020204" pitchFamily="2" charset="0"/>
                  <a:ea typeface="微软雅黑" panose="020B0503020204020204" pitchFamily="34" charset="-122"/>
                </a:defRPr>
              </a:lvl4pPr>
              <a:lvl5pPr marL="2057400" lvl="4" indent="-228600" algn="l" defTabSz="914400" eaLnBrk="0" fontAlgn="base" latinLnBrk="0" hangingPunct="0">
                <a:lnSpc>
                  <a:spcPct val="105000"/>
                </a:lnSpc>
                <a:spcBef>
                  <a:spcPct val="20000"/>
                </a:spcBef>
                <a:spcAft>
                  <a:spcPct val="0"/>
                </a:spcAft>
                <a:buClr>
                  <a:srgbClr val="FF0000"/>
                </a:buClr>
                <a:buSzPct val="85000"/>
                <a:buFont typeface="Wingdings" panose="05000000000000000000" pitchFamily="2" charset="2"/>
                <a:buNone/>
                <a:defRPr sz="1800" b="0" i="0" u="none" kern="1200" baseline="0">
                  <a:solidFill>
                    <a:schemeClr val="tx1"/>
                  </a:solidFill>
                  <a:latin typeface="Comic Sans MS" panose="030F0702030302020204" pitchFamily="2" charset="0"/>
                  <a:ea typeface="微软雅黑" panose="020B0503020204020204" pitchFamily="34" charset="-122"/>
                </a:defRPr>
              </a:lvl5pPr>
            </a:lstStyle>
            <a:p>
              <a:pPr lvl="0">
                <a:lnSpc>
                  <a:spcPct val="100000"/>
                </a:lnSpc>
                <a:spcBef>
                  <a:spcPct val="0"/>
                </a:spcBef>
                <a:buClrTx/>
                <a:buNone/>
              </a:pPr>
              <a:r>
                <a:rPr lang="zh-CN" altLang="en-US" sz="2000"/>
                <a:t>文件</a:t>
              </a:r>
              <a:r>
                <a:rPr lang="en-US" altLang="zh-CN" sz="2000"/>
                <a:t>f1.c</a:t>
              </a:r>
              <a:r>
                <a:rPr lang="zh-CN" altLang="en-US" sz="2000"/>
                <a:t>的代码：</a:t>
              </a:r>
            </a:p>
          </p:txBody>
        </p:sp>
        <p:sp>
          <p:nvSpPr>
            <p:cNvPr id="56332" name="直接连接符 56331"/>
            <p:cNvSpPr/>
            <p:nvPr/>
          </p:nvSpPr>
          <p:spPr>
            <a:xfrm>
              <a:off x="2313" y="46"/>
              <a:ext cx="0" cy="2132"/>
            </a:xfrm>
            <a:prstGeom prst="line">
              <a:avLst/>
            </a:prstGeom>
            <a:ln w="12700" cap="rnd" cmpd="sng">
              <a:solidFill>
                <a:srgbClr val="008000"/>
              </a:solidFill>
              <a:prstDash val="solid"/>
              <a:bevel/>
              <a:headEnd type="none" w="med" len="med"/>
              <a:tailEnd type="none" w="med" len="med"/>
            </a:ln>
          </p:spPr>
          <p:txBody>
            <a:bodyPr/>
            <a:lstStyle/>
            <a:p>
              <a:endParaRPr lang="zh-CN" altLang="en-US"/>
            </a:p>
          </p:txBody>
        </p:sp>
      </p:grpSp>
      <p:sp>
        <p:nvSpPr>
          <p:cNvPr id="56333" name="文本框 56332"/>
          <p:cNvSpPr txBox="1"/>
          <p:nvPr/>
        </p:nvSpPr>
        <p:spPr>
          <a:xfrm>
            <a:off x="2883217" y="4825199"/>
            <a:ext cx="4598988" cy="1616075"/>
          </a:xfrm>
          <a:prstGeom prst="rect">
            <a:avLst/>
          </a:prstGeom>
          <a:solidFill>
            <a:schemeClr val="bg1">
              <a:alpha val="100000"/>
            </a:schemeClr>
          </a:solidFill>
          <a:ln w="9525">
            <a:noFill/>
          </a:ln>
        </p:spPr>
        <p:txBody>
          <a:bodyPr vert="horz" wrap="square" anchor="t">
            <a:spAutoFit/>
          </a:bodyPr>
          <a:lstStyle/>
          <a:p>
            <a:r>
              <a:rPr lang="zh-CN" altLang="en-US" baseline="0" dirty="0">
                <a:latin typeface="Comic Sans MS" panose="030F0702030302020204" pitchFamily="2" charset="0"/>
                <a:ea typeface="微软雅黑" panose="020B0503020204020204" pitchFamily="34" charset="-122"/>
              </a:rPr>
              <a:t>全局变量a定义在f1.c文件内，可以在f1.c文件内使用，对f2.c文件而言，它是一个外部变量（来自f1.c文件）。因此，内部变量和外部变量是相对于源文件而定。 </a:t>
            </a:r>
          </a:p>
        </p:txBody>
      </p:sp>
      <p:sp>
        <p:nvSpPr>
          <p:cNvPr id="2" name="标题 1"/>
          <p:cNvSpPr>
            <a:spLocks noGrp="1"/>
          </p:cNvSpPr>
          <p:nvPr>
            <p:ph type="title"/>
          </p:nvPr>
        </p:nvSpPr>
        <p:spPr/>
        <p:txBody>
          <a:bodyPr/>
          <a:lstStyle/>
          <a:p>
            <a:r>
              <a:rPr lang="zh-CN" altLang="en-US" dirty="0">
                <a:effectLst>
                  <a:outerShdw blurRad="38100" dist="38100" dir="2700000" algn="tl">
                    <a:srgbClr val="000000">
                      <a:alpha val="43137"/>
                    </a:srgbClr>
                  </a:outerShdw>
                </a:effectLst>
                <a:sym typeface="+mn-ea"/>
              </a:rPr>
              <a:t>第7章 模块化与函数</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6326"/>
                                        </p:tgtEl>
                                        <p:attrNameLst>
                                          <p:attrName>style.visibility</p:attrName>
                                        </p:attrNameLst>
                                      </p:cBhvr>
                                      <p:to>
                                        <p:strVal val="visible"/>
                                      </p:to>
                                    </p:set>
                                    <p:animEffect transition="in" filter="blinds(horizontal)">
                                      <p:cBhvr>
                                        <p:cTn id="7" dur="500"/>
                                        <p:tgtEl>
                                          <p:spTgt spid="5632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6333"/>
                                        </p:tgtEl>
                                        <p:attrNameLst>
                                          <p:attrName>style.visibility</p:attrName>
                                        </p:attrNameLst>
                                      </p:cBhvr>
                                      <p:to>
                                        <p:strVal val="visible"/>
                                      </p:to>
                                    </p:set>
                                    <p:animEffect transition="in" filter="blinds(horizontal)">
                                      <p:cBhvr>
                                        <p:cTn id="12" dur="500"/>
                                        <p:tgtEl>
                                          <p:spTgt spid="563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33" grpId="0" bldLvl="0" animBg="1"/>
    </p:bldLst>
  </p:timing>
</p:sld>
</file>

<file path=ppt/slides/slide8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443" name="文本占位符 61442"/>
          <p:cNvSpPr>
            <a:spLocks noGrp="1"/>
          </p:cNvSpPr>
          <p:nvPr>
            <p:ph type="body" idx="1"/>
          </p:nvPr>
        </p:nvSpPr>
        <p:spPr>
          <a:xfrm>
            <a:off x="395288" y="1556703"/>
            <a:ext cx="7777162" cy="4751387"/>
          </a:xfrm>
        </p:spPr>
        <p:txBody>
          <a:bodyPr vert="horz" wrap="square" anchor="t"/>
          <a:lstStyle/>
          <a:p>
            <a:pPr>
              <a:lnSpc>
                <a:spcPct val="100000"/>
              </a:lnSpc>
              <a:buClr>
                <a:srgbClr val="FF0000"/>
              </a:buClr>
              <a:buFont typeface="Wingdings" panose="05000000000000000000" pitchFamily="2" charset="2"/>
              <a:buChar char="p"/>
            </a:pPr>
            <a:r>
              <a:rPr lang="zh-CN" altLang="en-US" dirty="0">
                <a:latin typeface="Comic Sans MS" panose="030F0702030302020204" pitchFamily="2" charset="0"/>
                <a:ea typeface="微软雅黑" panose="020B0503020204020204" pitchFamily="34" charset="-122"/>
                <a:sym typeface="Arial" panose="020B0604020202020204" pitchFamily="34" charset="0"/>
              </a:rPr>
              <a:t>变量的作用域和生存期</a:t>
            </a:r>
          </a:p>
          <a:p>
            <a:pPr lvl="1">
              <a:lnSpc>
                <a:spcPct val="100000"/>
              </a:lnSpc>
              <a:buClr>
                <a:srgbClr val="FF0000"/>
              </a:buClr>
              <a:buSzPct val="95000"/>
              <a:buFont typeface="Wingdings" panose="05000000000000000000" pitchFamily="2" charset="2"/>
              <a:buChar char="n"/>
            </a:pPr>
            <a:r>
              <a:rPr lang="zh-CN" altLang="en-US" dirty="0">
                <a:latin typeface="Comic Sans MS" panose="030F0702030302020204" pitchFamily="2" charset="0"/>
                <a:ea typeface="微软雅黑" panose="020B0503020204020204" pitchFamily="34" charset="-122"/>
                <a:sym typeface="Arial" panose="020B0604020202020204" pitchFamily="34" charset="0"/>
              </a:rPr>
              <a:t>作用域</a:t>
            </a:r>
          </a:p>
          <a:p>
            <a:pPr lvl="1">
              <a:lnSpc>
                <a:spcPct val="100000"/>
              </a:lnSpc>
              <a:buClr>
                <a:srgbClr val="FF0000"/>
              </a:buClr>
              <a:buSzPct val="95000"/>
              <a:buFont typeface="Wingdings" panose="05000000000000000000" pitchFamily="2" charset="2"/>
              <a:buChar char="n"/>
            </a:pPr>
            <a:r>
              <a:rPr lang="zh-CN" altLang="en-US" dirty="0">
                <a:latin typeface="Comic Sans MS" panose="030F0702030302020204" pitchFamily="2" charset="0"/>
                <a:ea typeface="微软雅黑" panose="020B0503020204020204" pitchFamily="34" charset="-122"/>
                <a:sym typeface="Arial" panose="020B0604020202020204" pitchFamily="34" charset="0"/>
              </a:rPr>
              <a:t>生存周期</a:t>
            </a:r>
          </a:p>
          <a:p>
            <a:pPr lvl="1">
              <a:lnSpc>
                <a:spcPct val="100000"/>
              </a:lnSpc>
              <a:buClr>
                <a:srgbClr val="FF0000"/>
              </a:buClr>
              <a:buSzPct val="95000"/>
              <a:buFont typeface="Wingdings" panose="05000000000000000000" pitchFamily="2" charset="2"/>
              <a:buChar char="n"/>
            </a:pPr>
            <a:r>
              <a:rPr lang="zh-CN" altLang="en-US" dirty="0">
                <a:latin typeface="Comic Sans MS" panose="030F0702030302020204" pitchFamily="2" charset="0"/>
                <a:ea typeface="微软雅黑" panose="020B0503020204020204" pitchFamily="34" charset="-122"/>
                <a:sym typeface="Arial" panose="020B0604020202020204" pitchFamily="34" charset="0"/>
              </a:rPr>
              <a:t>不同类型的存储变量，其特性表现在变量的作用域（以空间的角度）和生存周期（以时间的角度）上</a:t>
            </a:r>
          </a:p>
        </p:txBody>
      </p:sp>
      <p:sp>
        <p:nvSpPr>
          <p:cNvPr id="2" name="标题 1"/>
          <p:cNvSpPr>
            <a:spLocks noGrp="1"/>
          </p:cNvSpPr>
          <p:nvPr>
            <p:ph type="title"/>
          </p:nvPr>
        </p:nvSpPr>
        <p:spPr/>
        <p:txBody>
          <a:bodyPr/>
          <a:lstStyle/>
          <a:p>
            <a:r>
              <a:rPr lang="zh-CN" altLang="en-US" dirty="0">
                <a:effectLst>
                  <a:outerShdw blurRad="38100" dist="38100" dir="2700000" algn="tl">
                    <a:srgbClr val="000000">
                      <a:alpha val="43137"/>
                    </a:srgbClr>
                  </a:outerShdw>
                </a:effectLst>
                <a:sym typeface="+mn-ea"/>
              </a:rPr>
              <a:t>第7章 模块化与函数</a:t>
            </a:r>
            <a:endParaRPr lang="zh-CN" altLang="en-US"/>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2467" name="文本占位符 62466"/>
          <p:cNvSpPr>
            <a:spLocks noGrp="1"/>
          </p:cNvSpPr>
          <p:nvPr>
            <p:ph type="body" idx="1"/>
          </p:nvPr>
        </p:nvSpPr>
        <p:spPr>
          <a:xfrm>
            <a:off x="395288" y="1556703"/>
            <a:ext cx="7777162" cy="4751387"/>
          </a:xfrm>
        </p:spPr>
        <p:txBody>
          <a:bodyPr vert="horz" wrap="square" anchor="t"/>
          <a:lstStyle/>
          <a:p>
            <a:pPr>
              <a:lnSpc>
                <a:spcPct val="100000"/>
              </a:lnSpc>
              <a:buClr>
                <a:srgbClr val="FF0000"/>
              </a:buClr>
              <a:buFont typeface="Wingdings" panose="05000000000000000000" pitchFamily="2" charset="2"/>
              <a:buChar char="p"/>
            </a:pPr>
            <a:r>
              <a:rPr lang="zh-CN" altLang="en-US" dirty="0">
                <a:latin typeface="Comic Sans MS" panose="030F0702030302020204" pitchFamily="2" charset="0"/>
                <a:ea typeface="微软雅黑" panose="020B0503020204020204" pitchFamily="34" charset="-122"/>
                <a:sym typeface="Arial" panose="020B0604020202020204" pitchFamily="34" charset="0"/>
              </a:rPr>
              <a:t>变量的作用域和生存期</a:t>
            </a:r>
          </a:p>
          <a:p>
            <a:pPr lvl="1">
              <a:lnSpc>
                <a:spcPct val="100000"/>
              </a:lnSpc>
              <a:buClr>
                <a:srgbClr val="FF0000"/>
              </a:buClr>
              <a:buSzPct val="95000"/>
              <a:buFont typeface="Wingdings" panose="05000000000000000000" pitchFamily="2" charset="2"/>
              <a:buChar char="n"/>
            </a:pPr>
            <a:r>
              <a:rPr lang="en-US" altLang="x-none" dirty="0">
                <a:latin typeface="Comic Sans MS" panose="030F0702030302020204" pitchFamily="2" charset="0"/>
                <a:ea typeface="微软雅黑" panose="020B0503020204020204" pitchFamily="34" charset="-122"/>
                <a:sym typeface="Arial" panose="020B0604020202020204" pitchFamily="34" charset="0"/>
              </a:rPr>
              <a:t>C</a:t>
            </a:r>
            <a:r>
              <a:rPr lang="zh-CN" altLang="en-US" dirty="0">
                <a:latin typeface="Comic Sans MS" panose="030F0702030302020204" pitchFamily="2" charset="0"/>
                <a:ea typeface="微软雅黑" panose="020B0503020204020204" pitchFamily="34" charset="-122"/>
                <a:sym typeface="Arial" panose="020B0604020202020204" pitchFamily="34" charset="0"/>
              </a:rPr>
              <a:t>语言程序中，变量定义的三个基本位置</a:t>
            </a:r>
          </a:p>
          <a:p>
            <a:pPr lvl="2">
              <a:lnSpc>
                <a:spcPct val="100000"/>
              </a:lnSpc>
              <a:buClr>
                <a:srgbClr val="FF0000"/>
              </a:buClr>
              <a:buFont typeface="Comic Sans MS" panose="030F0702030302020204" pitchFamily="2" charset="0"/>
              <a:buChar char="–"/>
            </a:pPr>
            <a:r>
              <a:rPr lang="zh-CN" altLang="en-US" dirty="0">
                <a:latin typeface="Comic Sans MS" panose="030F0702030302020204" pitchFamily="2" charset="0"/>
                <a:ea typeface="微软雅黑" panose="020B0503020204020204" pitchFamily="34" charset="-122"/>
                <a:sym typeface="Arial" panose="020B0604020202020204" pitchFamily="34" charset="0"/>
              </a:rPr>
              <a:t>函数内部（局部变量）</a:t>
            </a:r>
          </a:p>
          <a:p>
            <a:pPr lvl="2">
              <a:lnSpc>
                <a:spcPct val="100000"/>
              </a:lnSpc>
              <a:buClr>
                <a:srgbClr val="FF0000"/>
              </a:buClr>
              <a:buFont typeface="Comic Sans MS" panose="030F0702030302020204" pitchFamily="2" charset="0"/>
              <a:buChar char="–"/>
            </a:pPr>
            <a:r>
              <a:rPr lang="zh-CN" altLang="en-US" dirty="0">
                <a:latin typeface="Comic Sans MS" panose="030F0702030302020204" pitchFamily="2" charset="0"/>
                <a:ea typeface="微软雅黑" panose="020B0503020204020204" pitchFamily="34" charset="-122"/>
                <a:sym typeface="Arial" panose="020B0604020202020204" pitchFamily="34" charset="0"/>
              </a:rPr>
              <a:t>函数参数的定义处（形式参数，局部变量）</a:t>
            </a:r>
          </a:p>
          <a:p>
            <a:pPr lvl="2">
              <a:lnSpc>
                <a:spcPct val="100000"/>
              </a:lnSpc>
              <a:buClr>
                <a:srgbClr val="FF0000"/>
              </a:buClr>
              <a:buFont typeface="Comic Sans MS" panose="030F0702030302020204" pitchFamily="2" charset="0"/>
              <a:buChar char="–"/>
            </a:pPr>
            <a:r>
              <a:rPr lang="zh-CN" altLang="en-US" dirty="0">
                <a:latin typeface="Comic Sans MS" panose="030F0702030302020204" pitchFamily="2" charset="0"/>
                <a:ea typeface="微软雅黑" panose="020B0503020204020204" pitchFamily="34" charset="-122"/>
                <a:sym typeface="Arial" panose="020B0604020202020204" pitchFamily="34" charset="0"/>
              </a:rPr>
              <a:t>所有函数的外部（全局变量）</a:t>
            </a:r>
          </a:p>
          <a:p>
            <a:pPr lvl="1">
              <a:lnSpc>
                <a:spcPct val="100000"/>
              </a:lnSpc>
              <a:buClr>
                <a:srgbClr val="FF0000"/>
              </a:buClr>
              <a:buSzPct val="95000"/>
              <a:buFont typeface="Wingdings" panose="05000000000000000000" pitchFamily="2" charset="2"/>
              <a:buChar char="n"/>
            </a:pPr>
            <a:r>
              <a:rPr lang="zh-CN" altLang="en-US" dirty="0">
                <a:latin typeface="Comic Sans MS" panose="030F0702030302020204" pitchFamily="2" charset="0"/>
                <a:ea typeface="微软雅黑" panose="020B0503020204020204" pitchFamily="34" charset="-122"/>
                <a:sym typeface="Arial" panose="020B0604020202020204" pitchFamily="34" charset="0"/>
              </a:rPr>
              <a:t>声明变量方式不同，变量的作用域不同（即变量所使用的范围）</a:t>
            </a:r>
          </a:p>
        </p:txBody>
      </p:sp>
      <p:sp>
        <p:nvSpPr>
          <p:cNvPr id="2" name="标题 1"/>
          <p:cNvSpPr>
            <a:spLocks noGrp="1"/>
          </p:cNvSpPr>
          <p:nvPr>
            <p:ph type="title"/>
          </p:nvPr>
        </p:nvSpPr>
        <p:spPr/>
        <p:txBody>
          <a:bodyPr/>
          <a:lstStyle/>
          <a:p>
            <a:r>
              <a:rPr lang="zh-CN" altLang="en-US" dirty="0">
                <a:effectLst>
                  <a:outerShdw blurRad="38100" dist="38100" dir="2700000" algn="tl">
                    <a:srgbClr val="000000">
                      <a:alpha val="43137"/>
                    </a:srgbClr>
                  </a:outerShdw>
                </a:effectLst>
                <a:sym typeface="+mn-ea"/>
              </a:rPr>
              <a:t>第7章 模块化与函数</a:t>
            </a:r>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5602" name="文本占位符 25601"/>
          <p:cNvSpPr>
            <a:spLocks noGrp="1"/>
          </p:cNvSpPr>
          <p:nvPr>
            <p:ph type="body" idx="1"/>
          </p:nvPr>
        </p:nvSpPr>
        <p:spPr/>
        <p:txBody>
          <a:bodyPr>
            <a:normAutofit fontScale="90000" lnSpcReduction="20000"/>
          </a:bodyPr>
          <a:lstStyle/>
          <a:p>
            <a:r>
              <a:rPr lang="zh-CN" altLang="en-US" dirty="0"/>
              <a:t>有参函数</a:t>
            </a:r>
          </a:p>
          <a:p>
            <a:pPr lvl="1"/>
            <a:r>
              <a:rPr lang="zh-CN" altLang="en-US" dirty="0"/>
              <a:t>定义形式</a:t>
            </a:r>
          </a:p>
          <a:p>
            <a:endParaRPr lang="zh-CN" altLang="en-US" dirty="0"/>
          </a:p>
          <a:p>
            <a:endParaRPr lang="zh-CN" altLang="en-US" dirty="0"/>
          </a:p>
          <a:p>
            <a:endParaRPr lang="zh-CN" altLang="en-US" dirty="0"/>
          </a:p>
          <a:p>
            <a:endParaRPr lang="zh-CN" altLang="en-US" dirty="0"/>
          </a:p>
          <a:p>
            <a:pPr lvl="2"/>
            <a:endParaRPr lang="zh-CN" altLang="en-US" dirty="0"/>
          </a:p>
          <a:p>
            <a:pPr lvl="2"/>
            <a:r>
              <a:rPr lang="zh-CN" altLang="en-US" dirty="0"/>
              <a:t>例如</a:t>
            </a:r>
          </a:p>
        </p:txBody>
      </p:sp>
      <p:sp>
        <p:nvSpPr>
          <p:cNvPr id="25604" name="文本框 25603"/>
          <p:cNvSpPr txBox="1"/>
          <p:nvPr/>
        </p:nvSpPr>
        <p:spPr>
          <a:xfrm>
            <a:off x="927100" y="2508250"/>
            <a:ext cx="8181975" cy="2720975"/>
          </a:xfrm>
          <a:prstGeom prst="rect">
            <a:avLst/>
          </a:prstGeom>
          <a:noFill/>
          <a:ln w="9525">
            <a:noFill/>
          </a:ln>
        </p:spPr>
        <p:txBody>
          <a:bodyPr vert="horz" wrap="none" anchor="t">
            <a:spAutoFit/>
          </a:bodyPr>
          <a:lstStyle/>
          <a:p>
            <a:pPr eaLnBrk="0" hangingPunct="0">
              <a:lnSpc>
                <a:spcPct val="110000"/>
              </a:lnSpc>
              <a:spcBef>
                <a:spcPct val="20000"/>
              </a:spcBef>
            </a:pPr>
            <a:r>
              <a:rPr lang="zh-CN" altLang="en-US" sz="2400" dirty="0">
                <a:solidFill>
                  <a:srgbClr val="FF0000"/>
                </a:solidFill>
                <a:latin typeface="Comic Sans MS" panose="030F0702030302020204" pitchFamily="2" charset="0"/>
                <a:ea typeface="微软雅黑" panose="020B0503020204020204" pitchFamily="34" charset="-122"/>
              </a:rPr>
              <a:t>   函数类型     函数名（形参表说明） 　/*函数首部*/　     </a:t>
            </a:r>
          </a:p>
          <a:p>
            <a:pPr eaLnBrk="0" hangingPunct="0">
              <a:lnSpc>
                <a:spcPct val="110000"/>
              </a:lnSpc>
              <a:spcBef>
                <a:spcPct val="20000"/>
              </a:spcBef>
            </a:pPr>
            <a:r>
              <a:rPr lang="zh-CN" altLang="en-US" sz="2400" dirty="0">
                <a:solidFill>
                  <a:srgbClr val="FF0000"/>
                </a:solidFill>
                <a:latin typeface="Comic Sans MS" panose="030F0702030302020204" pitchFamily="2" charset="0"/>
                <a:ea typeface="微软雅黑" panose="020B0503020204020204" pitchFamily="34" charset="-122"/>
              </a:rPr>
              <a:t>    {      /* 函数体 */</a:t>
            </a:r>
            <a:br>
              <a:rPr lang="zh-CN" altLang="en-US" sz="2400" dirty="0">
                <a:solidFill>
                  <a:srgbClr val="FF0000"/>
                </a:solidFill>
                <a:latin typeface="Comic Sans MS" panose="030F0702030302020204" pitchFamily="2" charset="0"/>
                <a:ea typeface="微软雅黑" panose="020B0503020204020204" pitchFamily="34" charset="-122"/>
              </a:rPr>
            </a:br>
            <a:r>
              <a:rPr lang="zh-CN" altLang="en-US" sz="2400" dirty="0">
                <a:solidFill>
                  <a:srgbClr val="FF0000"/>
                </a:solidFill>
                <a:latin typeface="Comic Sans MS" panose="030F0702030302020204" pitchFamily="2" charset="0"/>
                <a:ea typeface="微软雅黑" panose="020B0503020204020204" pitchFamily="34" charset="-122"/>
              </a:rPr>
              <a:t>           说明语句 　　</a:t>
            </a:r>
          </a:p>
          <a:p>
            <a:pPr eaLnBrk="0" hangingPunct="0">
              <a:lnSpc>
                <a:spcPct val="110000"/>
              </a:lnSpc>
              <a:spcBef>
                <a:spcPct val="20000"/>
              </a:spcBef>
            </a:pPr>
            <a:r>
              <a:rPr lang="zh-CN" altLang="en-US" sz="2400" dirty="0">
                <a:solidFill>
                  <a:srgbClr val="FF0000"/>
                </a:solidFill>
                <a:latin typeface="Comic Sans MS" panose="030F0702030302020204" pitchFamily="2" charset="0"/>
                <a:ea typeface="微软雅黑" panose="020B0503020204020204" pitchFamily="34" charset="-122"/>
              </a:rPr>
              <a:t>           执行语句</a:t>
            </a:r>
          </a:p>
          <a:p>
            <a:pPr eaLnBrk="0" hangingPunct="0">
              <a:lnSpc>
                <a:spcPct val="110000"/>
              </a:lnSpc>
              <a:spcBef>
                <a:spcPct val="20000"/>
              </a:spcBef>
            </a:pPr>
            <a:r>
              <a:rPr lang="zh-CN" altLang="en-US" sz="2400" dirty="0">
                <a:solidFill>
                  <a:srgbClr val="FF0000"/>
                </a:solidFill>
                <a:latin typeface="Comic Sans MS" panose="030F0702030302020204" pitchFamily="2" charset="0"/>
                <a:ea typeface="微软雅黑" panose="020B0503020204020204" pitchFamily="34" charset="-122"/>
              </a:rPr>
              <a:t>           [ return；函数返回值] </a:t>
            </a:r>
            <a:br>
              <a:rPr lang="zh-CN" altLang="en-US" sz="2400" dirty="0">
                <a:solidFill>
                  <a:srgbClr val="FF0000"/>
                </a:solidFill>
                <a:latin typeface="Comic Sans MS" panose="030F0702030302020204" pitchFamily="2" charset="0"/>
                <a:ea typeface="微软雅黑" panose="020B0503020204020204" pitchFamily="34" charset="-122"/>
              </a:rPr>
            </a:br>
            <a:r>
              <a:rPr lang="zh-CN" altLang="en-US" sz="2400" dirty="0">
                <a:solidFill>
                  <a:srgbClr val="FF0000"/>
                </a:solidFill>
                <a:latin typeface="Comic Sans MS" panose="030F0702030302020204" pitchFamily="2" charset="0"/>
                <a:ea typeface="微软雅黑" panose="020B0503020204020204" pitchFamily="34" charset="-122"/>
              </a:rPr>
              <a:t>　         }</a:t>
            </a:r>
          </a:p>
        </p:txBody>
      </p:sp>
      <p:sp>
        <p:nvSpPr>
          <p:cNvPr id="25605" name="文本框 25604"/>
          <p:cNvSpPr txBox="1"/>
          <p:nvPr/>
        </p:nvSpPr>
        <p:spPr>
          <a:xfrm>
            <a:off x="5435600" y="3213100"/>
            <a:ext cx="2593975" cy="3081338"/>
          </a:xfrm>
          <a:prstGeom prst="rect">
            <a:avLst/>
          </a:prstGeom>
          <a:solidFill>
            <a:schemeClr val="bg1">
              <a:alpha val="100000"/>
            </a:schemeClr>
          </a:solidFill>
          <a:ln w="9525" cap="flat" cmpd="sng">
            <a:solidFill>
              <a:schemeClr val="tx1"/>
            </a:solidFill>
            <a:prstDash val="solid"/>
            <a:miter/>
            <a:headEnd type="none" w="med" len="med"/>
            <a:tailEnd type="none" w="med" len="med"/>
          </a:ln>
          <a:effectLst>
            <a:outerShdw dist="143684" dir="2699999" algn="ctr" rotWithShape="0">
              <a:srgbClr val="000000">
                <a:alpha val="75000"/>
              </a:srgbClr>
            </a:outerShdw>
          </a:effectLst>
        </p:spPr>
        <p:txBody>
          <a:bodyPr vert="horz" wrap="square" anchor="t">
            <a:spAutoFit/>
          </a:bodyPr>
          <a:lstStyle/>
          <a:p>
            <a:pPr eaLnBrk="0" hangingPunct="0">
              <a:lnSpc>
                <a:spcPct val="105000"/>
              </a:lnSpc>
              <a:spcBef>
                <a:spcPct val="20000"/>
              </a:spcBef>
            </a:pPr>
            <a:r>
              <a:rPr lang="zh-CN" altLang="en-US" dirty="0">
                <a:latin typeface="Comic Sans MS" panose="030F0702030302020204" pitchFamily="2" charset="0"/>
                <a:ea typeface="微软雅黑" panose="020B0503020204020204" pitchFamily="34" charset="-122"/>
                <a:sym typeface="Arial" panose="020B0604020202020204" pitchFamily="34" charset="0"/>
              </a:rPr>
              <a:t>int max(int x, int y)</a:t>
            </a:r>
          </a:p>
          <a:p>
            <a:pPr eaLnBrk="0" hangingPunct="0">
              <a:lnSpc>
                <a:spcPct val="105000"/>
              </a:lnSpc>
              <a:spcBef>
                <a:spcPct val="20000"/>
              </a:spcBef>
            </a:pPr>
            <a:r>
              <a:rPr lang="zh-CN" altLang="en-US" dirty="0">
                <a:latin typeface="Comic Sans MS" panose="030F0702030302020204" pitchFamily="2" charset="0"/>
                <a:ea typeface="微软雅黑" panose="020B0503020204020204" pitchFamily="34" charset="-122"/>
                <a:sym typeface="Arial" panose="020B0604020202020204" pitchFamily="34" charset="0"/>
              </a:rPr>
              <a:t> {  int z ;</a:t>
            </a:r>
          </a:p>
          <a:p>
            <a:pPr eaLnBrk="0" hangingPunct="0">
              <a:lnSpc>
                <a:spcPct val="105000"/>
              </a:lnSpc>
              <a:spcBef>
                <a:spcPct val="20000"/>
              </a:spcBef>
            </a:pPr>
            <a:r>
              <a:rPr lang="zh-CN" altLang="en-US" dirty="0">
                <a:latin typeface="Comic Sans MS" panose="030F0702030302020204" pitchFamily="2" charset="0"/>
                <a:ea typeface="微软雅黑" panose="020B0503020204020204" pitchFamily="34" charset="-122"/>
                <a:sym typeface="Arial" panose="020B0604020202020204" pitchFamily="34" charset="0"/>
              </a:rPr>
              <a:t>    if  (x&gt;y)</a:t>
            </a:r>
          </a:p>
          <a:p>
            <a:pPr eaLnBrk="0" hangingPunct="0">
              <a:lnSpc>
                <a:spcPct val="105000"/>
              </a:lnSpc>
              <a:spcBef>
                <a:spcPct val="20000"/>
              </a:spcBef>
            </a:pPr>
            <a:r>
              <a:rPr lang="zh-CN" altLang="en-US" dirty="0">
                <a:latin typeface="Comic Sans MS" panose="030F0702030302020204" pitchFamily="2" charset="0"/>
                <a:ea typeface="微软雅黑" panose="020B0503020204020204" pitchFamily="34" charset="-122"/>
                <a:sym typeface="Arial" panose="020B0604020202020204" pitchFamily="34" charset="0"/>
              </a:rPr>
              <a:t>              z=x;</a:t>
            </a:r>
          </a:p>
          <a:p>
            <a:pPr eaLnBrk="0" hangingPunct="0">
              <a:lnSpc>
                <a:spcPct val="105000"/>
              </a:lnSpc>
              <a:spcBef>
                <a:spcPct val="20000"/>
              </a:spcBef>
            </a:pPr>
            <a:r>
              <a:rPr lang="zh-CN" altLang="en-US" dirty="0">
                <a:latin typeface="Comic Sans MS" panose="030F0702030302020204" pitchFamily="2" charset="0"/>
                <a:ea typeface="微软雅黑" panose="020B0503020204020204" pitchFamily="34" charset="-122"/>
                <a:sym typeface="Arial" panose="020B0604020202020204" pitchFamily="34" charset="0"/>
              </a:rPr>
              <a:t>          else   </a:t>
            </a:r>
          </a:p>
          <a:p>
            <a:pPr eaLnBrk="0" hangingPunct="0">
              <a:lnSpc>
                <a:spcPct val="105000"/>
              </a:lnSpc>
              <a:spcBef>
                <a:spcPct val="20000"/>
              </a:spcBef>
            </a:pPr>
            <a:r>
              <a:rPr lang="zh-CN" altLang="en-US" dirty="0">
                <a:latin typeface="Comic Sans MS" panose="030F0702030302020204" pitchFamily="2" charset="0"/>
                <a:ea typeface="微软雅黑" panose="020B0503020204020204" pitchFamily="34" charset="-122"/>
                <a:sym typeface="Arial" panose="020B0604020202020204" pitchFamily="34" charset="0"/>
              </a:rPr>
              <a:t>              z=y;</a:t>
            </a:r>
          </a:p>
          <a:p>
            <a:pPr eaLnBrk="0" hangingPunct="0">
              <a:lnSpc>
                <a:spcPct val="105000"/>
              </a:lnSpc>
              <a:spcBef>
                <a:spcPct val="20000"/>
              </a:spcBef>
            </a:pPr>
            <a:r>
              <a:rPr lang="zh-CN" altLang="en-US" dirty="0">
                <a:latin typeface="Comic Sans MS" panose="030F0702030302020204" pitchFamily="2" charset="0"/>
                <a:ea typeface="微软雅黑" panose="020B0503020204020204" pitchFamily="34" charset="-122"/>
                <a:sym typeface="Arial" panose="020B0604020202020204" pitchFamily="34" charset="0"/>
              </a:rPr>
              <a:t>    return (z);  </a:t>
            </a:r>
          </a:p>
          <a:p>
            <a:pPr eaLnBrk="0" hangingPunct="0">
              <a:lnSpc>
                <a:spcPct val="105000"/>
              </a:lnSpc>
              <a:spcBef>
                <a:spcPct val="20000"/>
              </a:spcBef>
            </a:pPr>
            <a:r>
              <a:rPr lang="zh-CN" altLang="en-US" dirty="0">
                <a:latin typeface="Comic Sans MS" panose="030F0702030302020204" pitchFamily="2" charset="0"/>
                <a:ea typeface="微软雅黑" panose="020B0503020204020204" pitchFamily="34" charset="-122"/>
                <a:sym typeface="Arial" panose="020B0604020202020204" pitchFamily="34" charset="0"/>
              </a:rPr>
              <a:t>     }</a:t>
            </a:r>
          </a:p>
        </p:txBody>
      </p:sp>
      <p:sp>
        <p:nvSpPr>
          <p:cNvPr id="2" name="矩形 1"/>
          <p:cNvSpPr/>
          <p:nvPr userDrawn="1"/>
        </p:nvSpPr>
        <p:spPr>
          <a:xfrm>
            <a:off x="508635" y="337185"/>
            <a:ext cx="7879715" cy="768350"/>
          </a:xfrm>
          <a:prstGeom prst="rect">
            <a:avLst/>
          </a:prstGeom>
        </p:spPr>
        <p:txBody>
          <a:bodyPr vert="horz" wrap="square" rtlCol="0" anchor="ctr">
            <a:normAutofit fontScale="97500"/>
          </a:bodyPr>
          <a:lstStyle/>
          <a:p>
            <a:pPr lvl="0" algn="l"/>
            <a:r>
              <a:rPr lang="en-US" altLang="zh-CN" sz="4400" dirty="0">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cs typeface="+mj-cs"/>
                <a:sym typeface="+mn-ea"/>
              </a:rPr>
              <a:t>7.2</a:t>
            </a:r>
            <a:r>
              <a:rPr lang="zh-CN" altLang="en-US" sz="4400" dirty="0">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cs typeface="+mj-cs"/>
                <a:sym typeface="+mn-ea"/>
              </a:rPr>
              <a:t> 函数定义</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5605"/>
                                        </p:tgtEl>
                                        <p:attrNameLst>
                                          <p:attrName>style.visibility</p:attrName>
                                        </p:attrNameLst>
                                      </p:cBhvr>
                                      <p:to>
                                        <p:strVal val="visible"/>
                                      </p:to>
                                    </p:set>
                                    <p:animEffect transition="in" filter="blinds(horizontal)">
                                      <p:cBhvr>
                                        <p:cTn id="7" dur="500"/>
                                        <p:tgtEl>
                                          <p:spTgt spid="256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5" grpId="0" bldLvl="0" animBg="1"/>
    </p:bldLst>
  </p:timing>
</p:sld>
</file>

<file path=ppt/slides/slide9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3491" name="文本占位符 63490"/>
          <p:cNvSpPr>
            <a:spLocks noGrp="1"/>
          </p:cNvSpPr>
          <p:nvPr>
            <p:ph type="body" idx="1"/>
          </p:nvPr>
        </p:nvSpPr>
        <p:spPr>
          <a:xfrm>
            <a:off x="395288" y="1556703"/>
            <a:ext cx="7777162" cy="4751387"/>
          </a:xfrm>
        </p:spPr>
        <p:txBody>
          <a:bodyPr vert="horz" wrap="square" anchor="t">
            <a:normAutofit lnSpcReduction="10000"/>
          </a:bodyPr>
          <a:lstStyle/>
          <a:p>
            <a:pPr>
              <a:lnSpc>
                <a:spcPct val="100000"/>
              </a:lnSpc>
              <a:buClr>
                <a:srgbClr val="FF0000"/>
              </a:buClr>
              <a:buFont typeface="Wingdings" panose="05000000000000000000" pitchFamily="2" charset="2"/>
              <a:buChar char="p"/>
            </a:pPr>
            <a:r>
              <a:rPr lang="zh-CN" altLang="en-US" dirty="0">
                <a:latin typeface="Comic Sans MS" panose="030F0702030302020204" pitchFamily="2" charset="0"/>
                <a:ea typeface="微软雅黑" panose="020B0503020204020204" pitchFamily="34" charset="-122"/>
                <a:sym typeface="Arial" panose="020B0604020202020204" pitchFamily="34" charset="0"/>
              </a:rPr>
              <a:t>auto变量</a:t>
            </a:r>
          </a:p>
          <a:p>
            <a:pPr lvl="1">
              <a:lnSpc>
                <a:spcPct val="100000"/>
              </a:lnSpc>
              <a:buClr>
                <a:srgbClr val="FF0000"/>
              </a:buClr>
              <a:buSzPct val="95000"/>
              <a:buFont typeface="Wingdings" panose="05000000000000000000" pitchFamily="2" charset="2"/>
              <a:buChar char="n"/>
            </a:pPr>
            <a:r>
              <a:rPr lang="zh-CN" altLang="en-US" dirty="0">
                <a:latin typeface="Comic Sans MS" panose="030F0702030302020204" pitchFamily="2" charset="0"/>
                <a:ea typeface="微软雅黑" panose="020B0503020204020204" pitchFamily="34" charset="-122"/>
                <a:sym typeface="Arial" panose="020B0604020202020204" pitchFamily="34" charset="0"/>
              </a:rPr>
              <a:t>作用域是从定义的位置起，到函数体或复合语句的结束为止</a:t>
            </a:r>
          </a:p>
          <a:p>
            <a:pPr lvl="1">
              <a:lnSpc>
                <a:spcPct val="100000"/>
              </a:lnSpc>
              <a:buClr>
                <a:srgbClr val="FF0000"/>
              </a:buClr>
              <a:buSzPct val="95000"/>
              <a:buFont typeface="Wingdings" panose="05000000000000000000" pitchFamily="2" charset="2"/>
              <a:buChar char="n"/>
            </a:pPr>
            <a:r>
              <a:rPr lang="zh-CN" altLang="en-US" dirty="0">
                <a:latin typeface="Comic Sans MS" panose="030F0702030302020204" pitchFamily="2" charset="0"/>
                <a:ea typeface="微软雅黑" panose="020B0503020204020204" pitchFamily="34" charset="-122"/>
                <a:sym typeface="Arial" panose="020B0604020202020204" pitchFamily="34" charset="0"/>
              </a:rPr>
              <a:t>生存期是所在函数（程序块）的存活的时间</a:t>
            </a:r>
          </a:p>
          <a:p>
            <a:pPr lvl="2">
              <a:lnSpc>
                <a:spcPct val="100000"/>
              </a:lnSpc>
              <a:buClr>
                <a:srgbClr val="FF0000"/>
              </a:buClr>
              <a:buFont typeface="Comic Sans MS" panose="030F0702030302020204" pitchFamily="2" charset="0"/>
              <a:buChar char="–"/>
            </a:pPr>
            <a:r>
              <a:rPr lang="zh-CN" altLang="en-US" dirty="0">
                <a:latin typeface="Comic Sans MS" panose="030F0702030302020204" pitchFamily="2" charset="0"/>
                <a:ea typeface="微软雅黑" panose="020B0503020204020204" pitchFamily="34" charset="-122"/>
                <a:sym typeface="Arial" panose="020B0604020202020204" pitchFamily="34" charset="0"/>
              </a:rPr>
              <a:t>它从系统分配内存开始，到系统收回内存为止</a:t>
            </a:r>
            <a:endParaRPr lang="en-US" altLang="zh-CN" dirty="0">
              <a:latin typeface="Comic Sans MS" panose="030F0702030302020204" pitchFamily="2" charset="0"/>
              <a:ea typeface="微软雅黑" panose="020B0503020204020204" pitchFamily="34" charset="-122"/>
              <a:sym typeface="Arial" panose="020B0604020202020204" pitchFamily="34" charset="0"/>
            </a:endParaRPr>
          </a:p>
          <a:p>
            <a:pPr>
              <a:lnSpc>
                <a:spcPct val="100000"/>
              </a:lnSpc>
              <a:buClr>
                <a:srgbClr val="FF0000"/>
              </a:buClr>
              <a:buFont typeface="Wingdings" panose="05000000000000000000" pitchFamily="2" charset="2"/>
              <a:buChar char="p"/>
            </a:pPr>
            <a:r>
              <a:rPr lang="zh-CN" altLang="en-US" dirty="0">
                <a:latin typeface="Comic Sans MS" panose="030F0702030302020204" pitchFamily="2" charset="0"/>
                <a:ea typeface="微软雅黑" panose="020B0503020204020204" pitchFamily="34" charset="-122"/>
                <a:sym typeface="Arial" panose="020B0604020202020204" pitchFamily="34" charset="0"/>
              </a:rPr>
              <a:t>static局部变量</a:t>
            </a:r>
          </a:p>
          <a:p>
            <a:pPr lvl="1">
              <a:lnSpc>
                <a:spcPct val="100000"/>
              </a:lnSpc>
              <a:buClr>
                <a:srgbClr val="FF0000"/>
              </a:buClr>
              <a:buSzPct val="95000"/>
              <a:buFont typeface="Wingdings" panose="05000000000000000000" pitchFamily="2" charset="2"/>
              <a:buChar char="n"/>
            </a:pPr>
            <a:r>
              <a:rPr lang="zh-CN" altLang="en-US" dirty="0">
                <a:latin typeface="Comic Sans MS" panose="030F0702030302020204" pitchFamily="2" charset="0"/>
                <a:ea typeface="微软雅黑" panose="020B0503020204020204" pitchFamily="34" charset="-122"/>
                <a:sym typeface="Arial" panose="020B0604020202020204" pitchFamily="34" charset="0"/>
              </a:rPr>
              <a:t>作用域仅限于定义它的函数内部</a:t>
            </a:r>
          </a:p>
          <a:p>
            <a:pPr lvl="1">
              <a:lnSpc>
                <a:spcPct val="100000"/>
              </a:lnSpc>
              <a:buClr>
                <a:srgbClr val="FF0000"/>
              </a:buClr>
              <a:buSzPct val="95000"/>
              <a:buFont typeface="Wingdings" panose="05000000000000000000" pitchFamily="2" charset="2"/>
              <a:buChar char="n"/>
            </a:pPr>
            <a:r>
              <a:rPr lang="zh-CN" altLang="en-US" dirty="0">
                <a:latin typeface="Comic Sans MS" panose="030F0702030302020204" pitchFamily="2" charset="0"/>
                <a:ea typeface="微软雅黑" panose="020B0503020204020204" pitchFamily="34" charset="-122"/>
                <a:sym typeface="Arial" panose="020B0604020202020204" pitchFamily="34" charset="0"/>
              </a:rPr>
              <a:t>生存周期则是整个程序的执行时间</a:t>
            </a:r>
          </a:p>
          <a:p>
            <a:pPr lvl="2">
              <a:lnSpc>
                <a:spcPct val="100000"/>
              </a:lnSpc>
              <a:buClr>
                <a:srgbClr val="FF0000"/>
              </a:buClr>
              <a:buFont typeface="Comic Sans MS" panose="030F0702030302020204" pitchFamily="2" charset="0"/>
              <a:buChar char="–"/>
            </a:pPr>
            <a:endParaRPr lang="zh-CN" altLang="en-US" dirty="0">
              <a:latin typeface="Comic Sans MS" panose="030F0702030302020204" pitchFamily="2" charset="0"/>
              <a:ea typeface="微软雅黑" panose="020B0503020204020204" pitchFamily="34" charset="-122"/>
              <a:sym typeface="Arial" panose="020B0604020202020204" pitchFamily="34" charset="0"/>
            </a:endParaRPr>
          </a:p>
        </p:txBody>
      </p:sp>
      <p:sp>
        <p:nvSpPr>
          <p:cNvPr id="2" name="标题 1"/>
          <p:cNvSpPr>
            <a:spLocks noGrp="1"/>
          </p:cNvSpPr>
          <p:nvPr>
            <p:ph type="title"/>
          </p:nvPr>
        </p:nvSpPr>
        <p:spPr/>
        <p:txBody>
          <a:bodyPr/>
          <a:lstStyle/>
          <a:p>
            <a:r>
              <a:rPr lang="zh-CN" altLang="en-US" dirty="0">
                <a:effectLst>
                  <a:outerShdw blurRad="38100" dist="38100" dir="2700000" algn="tl">
                    <a:srgbClr val="000000">
                      <a:alpha val="43137"/>
                    </a:srgbClr>
                  </a:outerShdw>
                </a:effectLst>
                <a:sym typeface="+mn-ea"/>
              </a:rPr>
              <a:t>第7章 模块化与函数</a:t>
            </a:r>
            <a:endParaRPr lang="zh-CN" altLang="en-US"/>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6563" name="文本占位符 66562"/>
          <p:cNvSpPr>
            <a:spLocks noGrp="1"/>
          </p:cNvSpPr>
          <p:nvPr>
            <p:ph type="body" idx="1"/>
          </p:nvPr>
        </p:nvSpPr>
        <p:spPr>
          <a:xfrm>
            <a:off x="395288" y="1556703"/>
            <a:ext cx="7777162" cy="4751387"/>
          </a:xfrm>
        </p:spPr>
        <p:txBody>
          <a:bodyPr vert="horz" wrap="square" anchor="t"/>
          <a:lstStyle/>
          <a:p>
            <a:pPr>
              <a:lnSpc>
                <a:spcPct val="100000"/>
              </a:lnSpc>
              <a:buClr>
                <a:srgbClr val="FF0000"/>
              </a:buClr>
              <a:buFont typeface="Wingdings" panose="05000000000000000000" pitchFamily="2" charset="2"/>
              <a:buChar char="p"/>
            </a:pPr>
            <a:r>
              <a:rPr lang="zh-CN" altLang="en-US" dirty="0">
                <a:latin typeface="Comic Sans MS" panose="030F0702030302020204" pitchFamily="2" charset="0"/>
                <a:ea typeface="微软雅黑" panose="020B0503020204020204" pitchFamily="34" charset="-122"/>
                <a:sym typeface="Arial" panose="020B0604020202020204" pitchFamily="34" charset="0"/>
              </a:rPr>
              <a:t>全局变量</a:t>
            </a:r>
          </a:p>
          <a:p>
            <a:pPr lvl="1">
              <a:lnSpc>
                <a:spcPct val="100000"/>
              </a:lnSpc>
              <a:buClr>
                <a:srgbClr val="FF0000"/>
              </a:buClr>
              <a:buSzPct val="95000"/>
              <a:buFont typeface="Wingdings" panose="05000000000000000000" pitchFamily="2" charset="2"/>
              <a:buChar char="n"/>
            </a:pPr>
            <a:r>
              <a:rPr lang="zh-CN" altLang="en-US" dirty="0">
                <a:latin typeface="Comic Sans MS" panose="030F0702030302020204" pitchFamily="2" charset="0"/>
                <a:ea typeface="微软雅黑" panose="020B0503020204020204" pitchFamily="34" charset="-122"/>
                <a:sym typeface="Arial" panose="020B0604020202020204" pitchFamily="34" charset="0"/>
              </a:rPr>
              <a:t>生存周期是整个程序的执行过程</a:t>
            </a:r>
          </a:p>
          <a:p>
            <a:pPr lvl="1">
              <a:lnSpc>
                <a:spcPct val="100000"/>
              </a:lnSpc>
              <a:buClr>
                <a:srgbClr val="FF0000"/>
              </a:buClr>
              <a:buSzPct val="95000"/>
              <a:buFont typeface="Wingdings" panose="05000000000000000000" pitchFamily="2" charset="2"/>
              <a:buChar char="n"/>
            </a:pPr>
            <a:r>
              <a:rPr lang="zh-CN" altLang="en-US" dirty="0">
                <a:latin typeface="Comic Sans MS" panose="030F0702030302020204" pitchFamily="2" charset="0"/>
                <a:ea typeface="微软雅黑" panose="020B0503020204020204" pitchFamily="34" charset="-122"/>
                <a:sym typeface="Arial" panose="020B0604020202020204" pitchFamily="34" charset="0"/>
              </a:rPr>
              <a:t>作用域是定义变量位置到文件结束</a:t>
            </a:r>
          </a:p>
          <a:p>
            <a:pPr lvl="2">
              <a:lnSpc>
                <a:spcPct val="100000"/>
              </a:lnSpc>
              <a:buClr>
                <a:srgbClr val="FF0000"/>
              </a:buClr>
              <a:buFont typeface="Comic Sans MS" panose="030F0702030302020204" pitchFamily="2" charset="0"/>
              <a:buChar char="–"/>
            </a:pPr>
            <a:r>
              <a:rPr lang="zh-CN" altLang="en-US" dirty="0">
                <a:latin typeface="Comic Sans MS" panose="030F0702030302020204" pitchFamily="2" charset="0"/>
                <a:ea typeface="微软雅黑" panose="020B0503020204020204" pitchFamily="34" charset="-122"/>
                <a:sym typeface="Arial" panose="020B0604020202020204" pitchFamily="34" charset="0"/>
              </a:rPr>
              <a:t>可通过extrn扩展全局变量的作用域</a:t>
            </a:r>
          </a:p>
          <a:p>
            <a:pPr lvl="2">
              <a:lnSpc>
                <a:spcPct val="100000"/>
              </a:lnSpc>
              <a:buClr>
                <a:srgbClr val="FF0000"/>
              </a:buClr>
              <a:buFont typeface="Comic Sans MS" panose="030F0702030302020204" pitchFamily="2" charset="0"/>
              <a:buChar char="–"/>
            </a:pPr>
            <a:r>
              <a:rPr lang="zh-CN" altLang="en-US" dirty="0">
                <a:latin typeface="Comic Sans MS" panose="030F0702030302020204" pitchFamily="2" charset="0"/>
                <a:ea typeface="微软雅黑" panose="020B0503020204020204" pitchFamily="34" charset="-122"/>
                <a:sym typeface="Arial" panose="020B0604020202020204" pitchFamily="34" charset="0"/>
              </a:rPr>
              <a:t>例如：prog1.c</a:t>
            </a:r>
          </a:p>
        </p:txBody>
      </p:sp>
      <p:grpSp>
        <p:nvGrpSpPr>
          <p:cNvPr id="66564" name="组合 66563"/>
          <p:cNvGrpSpPr/>
          <p:nvPr/>
        </p:nvGrpSpPr>
        <p:grpSpPr>
          <a:xfrm>
            <a:off x="4787900" y="404813"/>
            <a:ext cx="4104323" cy="5978830"/>
            <a:chOff x="0" y="0"/>
            <a:chExt cx="6463" cy="9415"/>
          </a:xfrm>
        </p:grpSpPr>
        <p:sp>
          <p:nvSpPr>
            <p:cNvPr id="66565" name="矩形 66564"/>
            <p:cNvSpPr/>
            <p:nvPr/>
          </p:nvSpPr>
          <p:spPr>
            <a:xfrm>
              <a:off x="0" y="0"/>
              <a:ext cx="6463" cy="9014"/>
            </a:xfrm>
            <a:prstGeom prst="rect">
              <a:avLst/>
            </a:prstGeom>
            <a:solidFill>
              <a:schemeClr val="bg1">
                <a:alpha val="100000"/>
              </a:schemeClr>
            </a:solidFill>
            <a:ln w="9525" cap="flat" cmpd="sng">
              <a:solidFill>
                <a:schemeClr val="tx1"/>
              </a:solidFill>
              <a:prstDash val="solid"/>
              <a:bevel/>
              <a:headEnd type="none" w="med" len="med"/>
              <a:tailEnd type="none" w="med" len="med"/>
            </a:ln>
            <a:effectLst>
              <a:outerShdw dist="107763" dir="2699999" algn="ctr" rotWithShape="0">
                <a:srgbClr val="000000">
                  <a:alpha val="75000"/>
                </a:srgbClr>
              </a:outerShdw>
            </a:effectLst>
          </p:spPr>
          <p:txBody>
            <a:bodyPr/>
            <a:lstStyle/>
            <a:p>
              <a:endParaRPr lang="zh-CN" altLang="en-US"/>
            </a:p>
          </p:txBody>
        </p:sp>
        <p:sp>
          <p:nvSpPr>
            <p:cNvPr id="66566" name="文本框 66565"/>
            <p:cNvSpPr txBox="1"/>
            <p:nvPr/>
          </p:nvSpPr>
          <p:spPr>
            <a:xfrm>
              <a:off x="364" y="26"/>
              <a:ext cx="4172" cy="9389"/>
            </a:xfrm>
            <a:prstGeom prst="rect">
              <a:avLst/>
            </a:prstGeom>
            <a:noFill/>
            <a:ln w="9525">
              <a:noFill/>
            </a:ln>
          </p:spPr>
          <p:txBody>
            <a:bodyPr vert="horz" wrap="none" anchor="t"/>
            <a:lstStyle/>
            <a:p>
              <a:pPr eaLnBrk="0" hangingPunct="0"/>
              <a:r>
                <a:rPr lang="zh-CN" altLang="en-US" dirty="0">
                  <a:solidFill>
                    <a:schemeClr val="accent2"/>
                  </a:solidFill>
                  <a:latin typeface="Comic Sans MS" panose="030F0702030302020204" pitchFamily="2" charset="0"/>
                  <a:cs typeface="Comic Sans MS" panose="030F0702030302020204" pitchFamily="2" charset="0"/>
                </a:rPr>
                <a:t>int  </a:t>
              </a:r>
              <a:r>
                <a:rPr lang="zh-CN" altLang="en-US" dirty="0">
                  <a:solidFill>
                    <a:schemeClr val="accent2"/>
                  </a:solidFill>
                  <a:latin typeface="Comic Sans MS" panose="030F0702030302020204" pitchFamily="2" charset="0"/>
                </a:rPr>
                <a:t>a1</a:t>
              </a:r>
              <a:r>
                <a:rPr lang="zh-CN" altLang="en-US" dirty="0">
                  <a:solidFill>
                    <a:schemeClr val="accent2"/>
                  </a:solidFill>
                  <a:latin typeface="Comic Sans MS" panose="030F0702030302020204" pitchFamily="2" charset="0"/>
                  <a:cs typeface="Comic Sans MS" panose="030F0702030302020204" pitchFamily="2" charset="0"/>
                </a:rPr>
                <a:t>=</a:t>
              </a:r>
              <a:r>
                <a:rPr lang="zh-CN" altLang="en-US" dirty="0">
                  <a:solidFill>
                    <a:schemeClr val="accent2"/>
                  </a:solidFill>
                  <a:latin typeface="Comic Sans MS" panose="030F0702030302020204" pitchFamily="2" charset="0"/>
                </a:rPr>
                <a:t>20</a:t>
              </a:r>
              <a:r>
                <a:rPr lang="zh-CN" altLang="en-US" dirty="0">
                  <a:solidFill>
                    <a:schemeClr val="accent2"/>
                  </a:solidFill>
                  <a:latin typeface="Comic Sans MS" panose="030F0702030302020204" pitchFamily="2" charset="0"/>
                  <a:cs typeface="Comic Sans MS" panose="030F0702030302020204" pitchFamily="2" charset="0"/>
                </a:rPr>
                <a:t>,</a:t>
              </a:r>
              <a:r>
                <a:rPr lang="zh-CN" altLang="en-US" dirty="0">
                  <a:solidFill>
                    <a:schemeClr val="accent2"/>
                  </a:solidFill>
                  <a:latin typeface="Comic Sans MS" panose="030F0702030302020204" pitchFamily="2" charset="0"/>
                </a:rPr>
                <a:t>b1</a:t>
              </a:r>
              <a:r>
                <a:rPr lang="zh-CN" altLang="en-US" dirty="0">
                  <a:solidFill>
                    <a:schemeClr val="accent2"/>
                  </a:solidFill>
                  <a:latin typeface="Comic Sans MS" panose="030F0702030302020204" pitchFamily="2" charset="0"/>
                  <a:cs typeface="Comic Sans MS" panose="030F0702030302020204" pitchFamily="2" charset="0"/>
                </a:rPr>
                <a:t>=</a:t>
              </a:r>
              <a:r>
                <a:rPr lang="zh-CN" altLang="en-US" dirty="0">
                  <a:solidFill>
                    <a:schemeClr val="accent2"/>
                  </a:solidFill>
                  <a:latin typeface="Comic Sans MS" panose="030F0702030302020204" pitchFamily="2" charset="0"/>
                </a:rPr>
                <a:t>30</a:t>
              </a:r>
              <a:r>
                <a:rPr lang="zh-CN" altLang="en-US" dirty="0">
                  <a:solidFill>
                    <a:schemeClr val="accent2"/>
                  </a:solidFill>
                  <a:latin typeface="Comic Sans MS" panose="030F0702030302020204" pitchFamily="2" charset="0"/>
                  <a:cs typeface="Comic Sans MS" panose="030F0702030302020204" pitchFamily="2" charset="0"/>
                </a:rPr>
                <a:t>;</a:t>
              </a:r>
            </a:p>
            <a:p>
              <a:pPr eaLnBrk="0" hangingPunct="0"/>
              <a:endParaRPr lang="zh-CN" altLang="en-US" dirty="0">
                <a:solidFill>
                  <a:srgbClr val="FF0000"/>
                </a:solidFill>
                <a:latin typeface="Comic Sans MS" panose="030F0702030302020204" pitchFamily="2" charset="0"/>
                <a:cs typeface="Comic Sans MS" panose="030F0702030302020204" pitchFamily="2" charset="0"/>
              </a:endParaRPr>
            </a:p>
            <a:p>
              <a:pPr eaLnBrk="0" hangingPunct="0"/>
              <a:r>
                <a:rPr lang="zh-CN" altLang="en-US" dirty="0">
                  <a:solidFill>
                    <a:srgbClr val="000000"/>
                  </a:solidFill>
                  <a:latin typeface="Comic Sans MS" panose="030F0702030302020204" pitchFamily="2" charset="0"/>
                  <a:cs typeface="Comic Sans MS" panose="030F0702030302020204" pitchFamily="2" charset="0"/>
                </a:rPr>
                <a:t>float  f</a:t>
              </a:r>
              <a:r>
                <a:rPr lang="zh-CN" altLang="en-US" dirty="0">
                  <a:solidFill>
                    <a:srgbClr val="000000"/>
                  </a:solidFill>
                  <a:latin typeface="Comic Sans MS" panose="030F0702030302020204" pitchFamily="2" charset="0"/>
                </a:rPr>
                <a:t>un</a:t>
              </a:r>
              <a:r>
                <a:rPr lang="zh-CN" altLang="en-US" dirty="0">
                  <a:solidFill>
                    <a:srgbClr val="000000"/>
                  </a:solidFill>
                  <a:latin typeface="Comic Sans MS" panose="030F0702030302020204" pitchFamily="2" charset="0"/>
                  <a:cs typeface="Comic Sans MS" panose="030F0702030302020204" pitchFamily="2" charset="0"/>
                </a:rPr>
                <a:t>1(int </a:t>
              </a:r>
              <a:r>
                <a:rPr lang="zh-CN" altLang="en-US" dirty="0">
                  <a:solidFill>
                    <a:srgbClr val="000000"/>
                  </a:solidFill>
                  <a:latin typeface="Comic Sans MS" panose="030F0702030302020204" pitchFamily="2" charset="0"/>
                </a:rPr>
                <a:t>m</a:t>
              </a:r>
              <a:r>
                <a:rPr lang="zh-CN" altLang="en-US" dirty="0">
                  <a:solidFill>
                    <a:srgbClr val="000000"/>
                  </a:solidFill>
                  <a:latin typeface="Comic Sans MS" panose="030F0702030302020204" pitchFamily="2" charset="0"/>
                  <a:cs typeface="Comic Sans MS" panose="030F0702030302020204" pitchFamily="2" charset="0"/>
                </a:rPr>
                <a:t>)  </a:t>
              </a:r>
            </a:p>
            <a:p>
              <a:pPr eaLnBrk="0" hangingPunct="0"/>
              <a:r>
                <a:rPr lang="zh-CN" altLang="en-US" dirty="0">
                  <a:solidFill>
                    <a:srgbClr val="000000"/>
                  </a:solidFill>
                  <a:latin typeface="Comic Sans MS" panose="030F0702030302020204" pitchFamily="2" charset="0"/>
                  <a:cs typeface="Comic Sans MS" panose="030F0702030302020204" pitchFamily="2" charset="0"/>
                </a:rPr>
                <a:t>{  int </a:t>
              </a:r>
              <a:r>
                <a:rPr lang="zh-CN" altLang="en-US" dirty="0">
                  <a:solidFill>
                    <a:srgbClr val="000000"/>
                  </a:solidFill>
                  <a:latin typeface="Comic Sans MS" panose="030F0702030302020204" pitchFamily="2" charset="0"/>
                </a:rPr>
                <a:t>n</a:t>
              </a:r>
              <a:r>
                <a:rPr lang="zh-CN" altLang="en-US" dirty="0">
                  <a:solidFill>
                    <a:srgbClr val="000000"/>
                  </a:solidFill>
                  <a:latin typeface="Comic Sans MS" panose="030F0702030302020204" pitchFamily="2" charset="0"/>
                  <a:cs typeface="Comic Sans MS" panose="030F0702030302020204" pitchFamily="2" charset="0"/>
                </a:rPr>
                <a:t>;</a:t>
              </a:r>
            </a:p>
            <a:p>
              <a:pPr eaLnBrk="0" hangingPunct="0"/>
              <a:r>
                <a:rPr lang="zh-CN" altLang="en-US" dirty="0">
                  <a:solidFill>
                    <a:srgbClr val="000000"/>
                  </a:solidFill>
                  <a:latin typeface="Comic Sans MS" panose="030F0702030302020204" pitchFamily="2" charset="0"/>
                  <a:cs typeface="Comic Sans MS" panose="030F0702030302020204" pitchFamily="2" charset="0"/>
                </a:rPr>
                <a:t>    </a:t>
              </a:r>
              <a:r>
                <a:rPr lang="zh-CN" altLang="en-US" dirty="0">
                  <a:solidFill>
                    <a:srgbClr val="000000"/>
                  </a:solidFill>
                  <a:latin typeface="Comic Sans MS" panose="030F0702030302020204" pitchFamily="2" charset="0"/>
                  <a:ea typeface="Comic Sans MS" panose="030F0702030302020204" pitchFamily="2" charset="0"/>
                </a:rPr>
                <a:t>……</a:t>
              </a:r>
              <a:r>
                <a:rPr lang="zh-CN" altLang="en-US" dirty="0">
                  <a:solidFill>
                    <a:srgbClr val="000000"/>
                  </a:solidFill>
                  <a:latin typeface="Comic Sans MS" panose="030F0702030302020204" pitchFamily="2" charset="0"/>
                  <a:cs typeface="Comic Sans MS" panose="030F0702030302020204" pitchFamily="2" charset="0"/>
                </a:rPr>
                <a:t>.</a:t>
              </a:r>
            </a:p>
            <a:p>
              <a:pPr eaLnBrk="0" hangingPunct="0"/>
              <a:r>
                <a:rPr lang="zh-CN" altLang="en-US" dirty="0">
                  <a:solidFill>
                    <a:srgbClr val="000000"/>
                  </a:solidFill>
                  <a:latin typeface="Comic Sans MS" panose="030F0702030302020204" pitchFamily="2" charset="0"/>
                </a:rPr>
                <a:t>    </a:t>
              </a:r>
              <a:r>
                <a:rPr lang="zh-CN" altLang="en-US" dirty="0">
                  <a:solidFill>
                    <a:srgbClr val="000000"/>
                  </a:solidFill>
                  <a:latin typeface="Comic Sans MS" panose="030F0702030302020204" pitchFamily="2" charset="0"/>
                  <a:cs typeface="Comic Sans MS" panose="030F0702030302020204" pitchFamily="2" charset="0"/>
                </a:rPr>
                <a:t>}</a:t>
              </a:r>
            </a:p>
            <a:p>
              <a:pPr eaLnBrk="0" hangingPunct="0"/>
              <a:r>
                <a:rPr lang="zh-CN" altLang="en-US" dirty="0">
                  <a:solidFill>
                    <a:srgbClr val="000000"/>
                  </a:solidFill>
                  <a:latin typeface="Comic Sans MS" panose="030F0702030302020204" pitchFamily="2" charset="0"/>
                </a:rPr>
                <a:t>char</a:t>
              </a:r>
              <a:r>
                <a:rPr lang="zh-CN" altLang="en-US" dirty="0">
                  <a:solidFill>
                    <a:srgbClr val="000000"/>
                  </a:solidFill>
                  <a:latin typeface="Comic Sans MS" panose="030F0702030302020204" pitchFamily="2" charset="0"/>
                  <a:cs typeface="Comic Sans MS" panose="030F0702030302020204" pitchFamily="2" charset="0"/>
                </a:rPr>
                <a:t>  f</a:t>
              </a:r>
              <a:r>
                <a:rPr lang="zh-CN" altLang="en-US" dirty="0">
                  <a:solidFill>
                    <a:srgbClr val="000000"/>
                  </a:solidFill>
                  <a:latin typeface="Comic Sans MS" panose="030F0702030302020204" pitchFamily="2" charset="0"/>
                </a:rPr>
                <a:t>un2</a:t>
              </a:r>
              <a:r>
                <a:rPr lang="zh-CN" altLang="en-US" dirty="0">
                  <a:solidFill>
                    <a:srgbClr val="000000"/>
                  </a:solidFill>
                  <a:latin typeface="Comic Sans MS" panose="030F0702030302020204" pitchFamily="2" charset="0"/>
                  <a:cs typeface="Comic Sans MS" panose="030F0702030302020204" pitchFamily="2" charset="0"/>
                </a:rPr>
                <a:t>()</a:t>
              </a:r>
            </a:p>
            <a:p>
              <a:pPr eaLnBrk="0" hangingPunct="0"/>
              <a:r>
                <a:rPr lang="zh-CN" altLang="en-US" dirty="0">
                  <a:solidFill>
                    <a:srgbClr val="000000"/>
                  </a:solidFill>
                  <a:latin typeface="Comic Sans MS" panose="030F0702030302020204" pitchFamily="2" charset="0"/>
                </a:rPr>
                <a:t> </a:t>
              </a:r>
              <a:r>
                <a:rPr lang="zh-CN" altLang="en-US" dirty="0">
                  <a:solidFill>
                    <a:srgbClr val="000000"/>
                  </a:solidFill>
                  <a:latin typeface="Comic Sans MS" panose="030F0702030302020204" pitchFamily="2" charset="0"/>
                  <a:cs typeface="Comic Sans MS" panose="030F0702030302020204" pitchFamily="2" charset="0"/>
                </a:rPr>
                <a:t>{</a:t>
              </a:r>
              <a:r>
                <a:rPr lang="zh-CN" altLang="en-US" dirty="0">
                  <a:solidFill>
                    <a:srgbClr val="000000"/>
                  </a:solidFill>
                  <a:latin typeface="Comic Sans MS" panose="030F0702030302020204" pitchFamily="2" charset="0"/>
                </a:rPr>
                <a:t>   char  ch;</a:t>
              </a:r>
            </a:p>
            <a:p>
              <a:pPr eaLnBrk="0" hangingPunct="0"/>
              <a:endParaRPr lang="zh-CN" altLang="en-US" dirty="0">
                <a:solidFill>
                  <a:srgbClr val="000000"/>
                </a:solidFill>
                <a:latin typeface="Comic Sans MS" panose="030F0702030302020204" pitchFamily="2" charset="0"/>
              </a:endParaRPr>
            </a:p>
            <a:p>
              <a:pPr eaLnBrk="0" hangingPunct="0"/>
              <a:r>
                <a:rPr lang="zh-CN" altLang="en-US" dirty="0">
                  <a:solidFill>
                    <a:srgbClr val="000000"/>
                  </a:solidFill>
                  <a:latin typeface="Comic Sans MS" panose="030F0702030302020204" pitchFamily="2" charset="0"/>
                </a:rPr>
                <a:t>      </a:t>
              </a:r>
              <a:r>
                <a:rPr lang="zh-CN" altLang="en-US" dirty="0">
                  <a:solidFill>
                    <a:srgbClr val="000000"/>
                  </a:solidFill>
                  <a:latin typeface="Comic Sans MS" panose="030F0702030302020204" pitchFamily="2" charset="0"/>
                  <a:ea typeface="Comic Sans MS" panose="030F0702030302020204" pitchFamily="2" charset="0"/>
                </a:rPr>
                <a:t>…</a:t>
              </a:r>
              <a:r>
                <a:rPr lang="zh-CN" altLang="en-US" dirty="0">
                  <a:solidFill>
                    <a:srgbClr val="000000"/>
                  </a:solidFill>
                  <a:latin typeface="Comic Sans MS" panose="030F0702030302020204" pitchFamily="2" charset="0"/>
                  <a:cs typeface="Comic Sans MS" panose="030F0702030302020204" pitchFamily="2" charset="0"/>
                </a:rPr>
                <a:t>..</a:t>
              </a:r>
              <a:r>
                <a:rPr lang="zh-CN" altLang="en-US" dirty="0">
                  <a:solidFill>
                    <a:srgbClr val="000000"/>
                  </a:solidFill>
                  <a:latin typeface="Comic Sans MS" panose="030F0702030302020204" pitchFamily="2" charset="0"/>
                </a:rPr>
                <a:t>    </a:t>
              </a:r>
              <a:endParaRPr lang="zh-CN" altLang="en-US" dirty="0">
                <a:solidFill>
                  <a:srgbClr val="000000"/>
                </a:solidFill>
                <a:latin typeface="Comic Sans MS" panose="030F0702030302020204" pitchFamily="2" charset="0"/>
                <a:cs typeface="Comic Sans MS" panose="030F0702030302020204" pitchFamily="2" charset="0"/>
              </a:endParaRPr>
            </a:p>
            <a:p>
              <a:pPr eaLnBrk="0" hangingPunct="0"/>
              <a:r>
                <a:rPr lang="zh-CN" altLang="en-US" dirty="0">
                  <a:solidFill>
                    <a:srgbClr val="000000"/>
                  </a:solidFill>
                  <a:latin typeface="Comic Sans MS" panose="030F0702030302020204" pitchFamily="2" charset="0"/>
                </a:rPr>
                <a:t>    </a:t>
              </a:r>
              <a:r>
                <a:rPr lang="zh-CN" altLang="en-US" dirty="0">
                  <a:solidFill>
                    <a:srgbClr val="000000"/>
                  </a:solidFill>
                  <a:latin typeface="Comic Sans MS" panose="030F0702030302020204" pitchFamily="2" charset="0"/>
                  <a:cs typeface="Comic Sans MS" panose="030F0702030302020204" pitchFamily="2" charset="0"/>
                </a:rPr>
                <a:t>}</a:t>
              </a:r>
            </a:p>
            <a:p>
              <a:pPr eaLnBrk="0" hangingPunct="0"/>
              <a:r>
                <a:rPr lang="zh-CN" altLang="en-US" dirty="0">
                  <a:solidFill>
                    <a:srgbClr val="000000"/>
                  </a:solidFill>
                  <a:latin typeface="Comic Sans MS" panose="030F0702030302020204" pitchFamily="2" charset="0"/>
                </a:rPr>
                <a:t> float</a:t>
              </a:r>
              <a:r>
                <a:rPr lang="zh-CN" altLang="en-US" dirty="0">
                  <a:solidFill>
                    <a:srgbClr val="000000"/>
                  </a:solidFill>
                  <a:latin typeface="Comic Sans MS" panose="030F0702030302020204" pitchFamily="2" charset="0"/>
                  <a:cs typeface="Comic Sans MS" panose="030F0702030302020204" pitchFamily="2" charset="0"/>
                </a:rPr>
                <a:t> f</a:t>
              </a:r>
              <a:r>
                <a:rPr lang="zh-CN" altLang="en-US" dirty="0">
                  <a:solidFill>
                    <a:srgbClr val="000000"/>
                  </a:solidFill>
                  <a:latin typeface="Comic Sans MS" panose="030F0702030302020204" pitchFamily="2" charset="0"/>
                </a:rPr>
                <a:t>un3</a:t>
              </a:r>
              <a:r>
                <a:rPr lang="zh-CN" altLang="en-US" dirty="0">
                  <a:solidFill>
                    <a:srgbClr val="000000"/>
                  </a:solidFill>
                  <a:latin typeface="Comic Sans MS" panose="030F0702030302020204" pitchFamily="2" charset="0"/>
                  <a:cs typeface="Comic Sans MS" panose="030F0702030302020204" pitchFamily="2" charset="0"/>
                </a:rPr>
                <a:t>(int x,int y)</a:t>
              </a:r>
            </a:p>
            <a:p>
              <a:pPr eaLnBrk="0" hangingPunct="0"/>
              <a:r>
                <a:rPr lang="zh-CN" altLang="en-US" dirty="0">
                  <a:solidFill>
                    <a:srgbClr val="000000"/>
                  </a:solidFill>
                  <a:latin typeface="Comic Sans MS" panose="030F0702030302020204" pitchFamily="2" charset="0"/>
                </a:rPr>
                <a:t>  </a:t>
              </a:r>
              <a:r>
                <a:rPr lang="zh-CN" altLang="en-US" dirty="0">
                  <a:solidFill>
                    <a:srgbClr val="000000"/>
                  </a:solidFill>
                  <a:latin typeface="Comic Sans MS" panose="030F0702030302020204" pitchFamily="2" charset="0"/>
                  <a:cs typeface="Comic Sans MS" panose="030F0702030302020204" pitchFamily="2" charset="0"/>
                </a:rPr>
                <a:t>{   int i,j;</a:t>
              </a:r>
            </a:p>
            <a:p>
              <a:pPr eaLnBrk="0" hangingPunct="0"/>
              <a:r>
                <a:rPr lang="zh-CN" altLang="en-US" dirty="0">
                  <a:solidFill>
                    <a:srgbClr val="000000"/>
                  </a:solidFill>
                  <a:latin typeface="Comic Sans MS" panose="030F0702030302020204" pitchFamily="2" charset="0"/>
                  <a:cs typeface="Comic Sans MS" panose="030F0702030302020204" pitchFamily="2" charset="0"/>
                </a:rPr>
                <a:t>    </a:t>
              </a:r>
              <a:r>
                <a:rPr lang="zh-CN" altLang="en-US" dirty="0">
                  <a:solidFill>
                    <a:srgbClr val="000000"/>
                  </a:solidFill>
                  <a:latin typeface="Comic Sans MS" panose="030F0702030302020204" pitchFamily="2" charset="0"/>
                  <a:ea typeface="Comic Sans MS" panose="030F0702030302020204" pitchFamily="2" charset="0"/>
                </a:rPr>
                <a:t>……</a:t>
              </a:r>
              <a:endParaRPr lang="zh-CN" altLang="en-US" dirty="0">
                <a:solidFill>
                  <a:srgbClr val="000000"/>
                </a:solidFill>
                <a:latin typeface="Comic Sans MS" panose="030F0702030302020204" pitchFamily="2" charset="0"/>
                <a:cs typeface="Comic Sans MS" panose="030F0702030302020204" pitchFamily="2" charset="0"/>
              </a:endParaRPr>
            </a:p>
            <a:p>
              <a:pPr eaLnBrk="0" hangingPunct="0"/>
              <a:r>
                <a:rPr lang="zh-CN" altLang="en-US" dirty="0">
                  <a:solidFill>
                    <a:srgbClr val="000000"/>
                  </a:solidFill>
                  <a:latin typeface="Comic Sans MS" panose="030F0702030302020204" pitchFamily="2" charset="0"/>
                </a:rPr>
                <a:t>       </a:t>
              </a:r>
              <a:r>
                <a:rPr lang="zh-CN" altLang="en-US" dirty="0">
                  <a:solidFill>
                    <a:srgbClr val="000000"/>
                  </a:solidFill>
                  <a:latin typeface="Comic Sans MS" panose="030F0702030302020204" pitchFamily="2" charset="0"/>
                  <a:cs typeface="Comic Sans MS" panose="030F0702030302020204" pitchFamily="2" charset="0"/>
                </a:rPr>
                <a:t>}</a:t>
              </a:r>
            </a:p>
            <a:p>
              <a:pPr eaLnBrk="0" hangingPunct="0"/>
              <a:r>
                <a:rPr lang="zh-CN" altLang="en-US" dirty="0">
                  <a:solidFill>
                    <a:srgbClr val="FF0000"/>
                  </a:solidFill>
                  <a:latin typeface="Comic Sans MS" panose="030F0702030302020204" pitchFamily="2" charset="0"/>
                  <a:cs typeface="Comic Sans MS" panose="030F0702030302020204" pitchFamily="2" charset="0"/>
                </a:rPr>
                <a:t>int  a2,b2;</a:t>
              </a:r>
            </a:p>
            <a:p>
              <a:pPr eaLnBrk="0" hangingPunct="0"/>
              <a:r>
                <a:rPr lang="zh-CN" altLang="en-US" dirty="0">
                  <a:solidFill>
                    <a:srgbClr val="000000"/>
                  </a:solidFill>
                  <a:latin typeface="Comic Sans MS" panose="030F0702030302020204" pitchFamily="2" charset="0"/>
                  <a:cs typeface="Comic Sans MS" panose="030F0702030302020204" pitchFamily="2" charset="0"/>
                </a:rPr>
                <a:t>main()</a:t>
              </a:r>
            </a:p>
            <a:p>
              <a:pPr eaLnBrk="0" hangingPunct="0"/>
              <a:r>
                <a:rPr lang="zh-CN" altLang="en-US" dirty="0">
                  <a:solidFill>
                    <a:srgbClr val="000000"/>
                  </a:solidFill>
                  <a:latin typeface="Comic Sans MS" panose="030F0702030302020204" pitchFamily="2" charset="0"/>
                  <a:cs typeface="Comic Sans MS" panose="030F0702030302020204" pitchFamily="2" charset="0"/>
                </a:rPr>
                <a:t>{  int m,n;</a:t>
              </a:r>
            </a:p>
            <a:p>
              <a:pPr eaLnBrk="0" hangingPunct="0"/>
              <a:r>
                <a:rPr lang="zh-CN" altLang="en-US" dirty="0">
                  <a:solidFill>
                    <a:srgbClr val="000000"/>
                  </a:solidFill>
                  <a:latin typeface="Comic Sans MS" panose="030F0702030302020204" pitchFamily="2" charset="0"/>
                  <a:cs typeface="Comic Sans MS" panose="030F0702030302020204" pitchFamily="2" charset="0"/>
                </a:rPr>
                <a:t>   </a:t>
              </a:r>
              <a:r>
                <a:rPr lang="zh-CN" altLang="en-US" dirty="0">
                  <a:solidFill>
                    <a:srgbClr val="000000"/>
                  </a:solidFill>
                  <a:latin typeface="Comic Sans MS" panose="030F0702030302020204" pitchFamily="2" charset="0"/>
                  <a:ea typeface="Comic Sans MS" panose="030F0702030302020204" pitchFamily="2" charset="0"/>
                </a:rPr>
                <a:t>……</a:t>
              </a:r>
              <a:r>
                <a:rPr lang="zh-CN" altLang="en-US" dirty="0">
                  <a:solidFill>
                    <a:srgbClr val="000000"/>
                  </a:solidFill>
                  <a:latin typeface="Comic Sans MS" panose="030F0702030302020204" pitchFamily="2" charset="0"/>
                  <a:cs typeface="Comic Sans MS" panose="030F0702030302020204" pitchFamily="2" charset="0"/>
                </a:rPr>
                <a:t>.</a:t>
              </a:r>
            </a:p>
            <a:p>
              <a:pPr eaLnBrk="0" hangingPunct="0"/>
              <a:r>
                <a:rPr lang="zh-CN" altLang="en-US" dirty="0">
                  <a:solidFill>
                    <a:srgbClr val="000000"/>
                  </a:solidFill>
                  <a:latin typeface="Comic Sans MS" panose="030F0702030302020204" pitchFamily="2" charset="0"/>
                  <a:cs typeface="Comic Sans MS" panose="030F0702030302020204" pitchFamily="2" charset="0"/>
                </a:rPr>
                <a:t>}</a:t>
              </a:r>
              <a:endParaRPr lang="zh-CN" altLang="en-US" dirty="0">
                <a:solidFill>
                  <a:srgbClr val="000000"/>
                </a:solidFill>
                <a:latin typeface="Comic Sans MS" panose="030F0702030302020204" pitchFamily="2" charset="0"/>
                <a:ea typeface="Comic Sans MS" panose="030F0702030302020204" pitchFamily="2" charset="0"/>
              </a:endParaRPr>
            </a:p>
          </p:txBody>
        </p:sp>
      </p:grpSp>
      <p:grpSp>
        <p:nvGrpSpPr>
          <p:cNvPr id="66567" name="组合 66566"/>
          <p:cNvGrpSpPr/>
          <p:nvPr/>
        </p:nvGrpSpPr>
        <p:grpSpPr>
          <a:xfrm>
            <a:off x="7385729" y="545535"/>
            <a:ext cx="1595437" cy="5256378"/>
            <a:chOff x="0" y="0"/>
            <a:chExt cx="2511" cy="9412"/>
          </a:xfrm>
        </p:grpSpPr>
        <p:sp>
          <p:nvSpPr>
            <p:cNvPr id="66568" name="右大括号 66567"/>
            <p:cNvSpPr/>
            <p:nvPr/>
          </p:nvSpPr>
          <p:spPr>
            <a:xfrm>
              <a:off x="0" y="0"/>
              <a:ext cx="452" cy="9412"/>
            </a:xfrm>
            <a:prstGeom prst="rightBrace">
              <a:avLst>
                <a:gd name="adj1" fmla="val 71434"/>
                <a:gd name="adj2" fmla="val 17148"/>
              </a:avLst>
            </a:prstGeom>
            <a:noFill/>
            <a:ln w="28575" cap="flat" cmpd="sng">
              <a:solidFill>
                <a:schemeClr val="accent2"/>
              </a:solidFill>
              <a:prstDash val="solid"/>
              <a:bevel/>
              <a:headEnd type="none" w="med" len="med"/>
              <a:tailEnd type="none" w="med" len="med"/>
            </a:ln>
          </p:spPr>
          <p:txBody>
            <a:bodyPr vert="horz" wrap="none" anchor="ctr"/>
            <a:lstStyle/>
            <a:p>
              <a:pPr algn="ctr" eaLnBrk="0" hangingPunct="0"/>
              <a:endParaRPr>
                <a:solidFill>
                  <a:srgbClr val="000000"/>
                </a:solidFill>
                <a:latin typeface="Comic Sans MS" panose="030F0702030302020204" pitchFamily="2" charset="0"/>
              </a:endParaRPr>
            </a:p>
          </p:txBody>
        </p:sp>
        <p:sp>
          <p:nvSpPr>
            <p:cNvPr id="66569" name="文本框 66568"/>
            <p:cNvSpPr txBox="1"/>
            <p:nvPr/>
          </p:nvSpPr>
          <p:spPr>
            <a:xfrm>
              <a:off x="111" y="1815"/>
              <a:ext cx="2400" cy="624"/>
            </a:xfrm>
            <a:prstGeom prst="rect">
              <a:avLst/>
            </a:prstGeom>
            <a:noFill/>
            <a:ln w="9525">
              <a:noFill/>
            </a:ln>
          </p:spPr>
          <p:txBody>
            <a:bodyPr vert="horz" wrap="none" anchor="t">
              <a:spAutoFit/>
            </a:bodyPr>
            <a:lstStyle/>
            <a:p>
              <a:pPr eaLnBrk="0" hangingPunct="0"/>
              <a:r>
                <a:rPr lang="zh-CN" altLang="en-US" dirty="0">
                  <a:solidFill>
                    <a:schemeClr val="accent2"/>
                  </a:solidFill>
                  <a:latin typeface="Comic Sans MS" panose="030F0702030302020204" pitchFamily="2" charset="0"/>
                  <a:cs typeface="Comic Sans MS" panose="030F0702030302020204" pitchFamily="2" charset="0"/>
                </a:rPr>
                <a:t>a1,b1</a:t>
              </a:r>
              <a:r>
                <a:rPr lang="zh-CN" altLang="en-US" dirty="0">
                  <a:solidFill>
                    <a:schemeClr val="accent2"/>
                  </a:solidFill>
                  <a:latin typeface="Comic Sans MS" panose="030F0702030302020204" pitchFamily="2" charset="0"/>
                  <a:ea typeface="微软雅黑" panose="020B0503020204020204" pitchFamily="34" charset="-122"/>
                </a:rPr>
                <a:t>作用域</a:t>
              </a:r>
            </a:p>
          </p:txBody>
        </p:sp>
      </p:grpSp>
      <p:sp>
        <p:nvSpPr>
          <p:cNvPr id="66570" name="文本框 66569"/>
          <p:cNvSpPr txBox="1"/>
          <p:nvPr/>
        </p:nvSpPr>
        <p:spPr>
          <a:xfrm>
            <a:off x="4714821" y="694237"/>
            <a:ext cx="2601912" cy="396875"/>
          </a:xfrm>
          <a:prstGeom prst="rect">
            <a:avLst/>
          </a:prstGeom>
          <a:noFill/>
          <a:ln w="9525">
            <a:noFill/>
          </a:ln>
        </p:spPr>
        <p:txBody>
          <a:bodyPr vert="horz" wrap="square" anchor="ctr">
            <a:spAutoFit/>
          </a:bodyPr>
          <a:lstStyle/>
          <a:p>
            <a:pPr algn="ctr" eaLnBrk="0" hangingPunct="0"/>
            <a:r>
              <a:rPr lang="zh-CN" altLang="en-US" dirty="0">
                <a:solidFill>
                  <a:srgbClr val="FF0000"/>
                </a:solidFill>
                <a:latin typeface="Comic Sans MS" panose="030F0702030302020204" pitchFamily="2" charset="0"/>
              </a:rPr>
              <a:t>extern int  a2,b2;</a:t>
            </a:r>
          </a:p>
        </p:txBody>
      </p:sp>
      <p:grpSp>
        <p:nvGrpSpPr>
          <p:cNvPr id="66572" name="组合 66571"/>
          <p:cNvGrpSpPr/>
          <p:nvPr/>
        </p:nvGrpSpPr>
        <p:grpSpPr>
          <a:xfrm>
            <a:off x="7465395" y="4795921"/>
            <a:ext cx="1606550" cy="1296988"/>
            <a:chOff x="0" y="0"/>
            <a:chExt cx="2530" cy="2042"/>
          </a:xfrm>
        </p:grpSpPr>
        <p:sp>
          <p:nvSpPr>
            <p:cNvPr id="66573" name="右大括号 66572"/>
            <p:cNvSpPr/>
            <p:nvPr/>
          </p:nvSpPr>
          <p:spPr>
            <a:xfrm>
              <a:off x="680" y="0"/>
              <a:ext cx="290" cy="2042"/>
            </a:xfrm>
            <a:prstGeom prst="rightBrace">
              <a:avLst>
                <a:gd name="adj1" fmla="val 58678"/>
                <a:gd name="adj2" fmla="val 26250"/>
              </a:avLst>
            </a:prstGeom>
            <a:noFill/>
            <a:ln w="28575" cap="flat" cmpd="sng">
              <a:solidFill>
                <a:srgbClr val="FF0000"/>
              </a:solidFill>
              <a:prstDash val="solid"/>
              <a:bevel/>
              <a:headEnd type="none" w="med" len="med"/>
              <a:tailEnd type="none" w="med" len="med"/>
            </a:ln>
          </p:spPr>
          <p:txBody>
            <a:bodyPr vert="horz" wrap="none" anchor="ctr"/>
            <a:lstStyle/>
            <a:p>
              <a:pPr algn="ctr" eaLnBrk="0" hangingPunct="0"/>
              <a:endParaRPr>
                <a:solidFill>
                  <a:srgbClr val="FF0000"/>
                </a:solidFill>
                <a:latin typeface="Comic Sans MS" panose="030F0702030302020204" pitchFamily="2" charset="0"/>
              </a:endParaRPr>
            </a:p>
          </p:txBody>
        </p:sp>
        <p:sp>
          <p:nvSpPr>
            <p:cNvPr id="66574" name="文本框 66573"/>
            <p:cNvSpPr txBox="1"/>
            <p:nvPr/>
          </p:nvSpPr>
          <p:spPr>
            <a:xfrm>
              <a:off x="0" y="681"/>
              <a:ext cx="2530" cy="304"/>
            </a:xfrm>
            <a:prstGeom prst="rect">
              <a:avLst/>
            </a:prstGeom>
            <a:noFill/>
            <a:ln w="9525">
              <a:noFill/>
            </a:ln>
          </p:spPr>
          <p:txBody>
            <a:bodyPr vert="horz" wrap="none" anchor="t">
              <a:spAutoFit/>
            </a:bodyPr>
            <a:lstStyle/>
            <a:p>
              <a:pPr eaLnBrk="0" hangingPunct="0"/>
              <a:r>
                <a:rPr lang="zh-CN" altLang="en-US" dirty="0">
                  <a:solidFill>
                    <a:srgbClr val="FF0000"/>
                  </a:solidFill>
                  <a:latin typeface="Comic Sans MS" panose="030F0702030302020204" pitchFamily="2" charset="0"/>
                  <a:sym typeface="Arial" panose="020B0604020202020204" pitchFamily="34" charset="0"/>
                </a:rPr>
                <a:t>a2</a:t>
              </a:r>
              <a:r>
                <a:rPr lang="zh-CN" altLang="en-US" dirty="0">
                  <a:solidFill>
                    <a:srgbClr val="FF0000"/>
                  </a:solidFill>
                  <a:latin typeface="Comic Sans MS" panose="030F0702030302020204" pitchFamily="2" charset="0"/>
                  <a:cs typeface="Comic Sans MS" panose="030F0702030302020204" pitchFamily="2" charset="0"/>
                  <a:sym typeface="Arial" panose="020B0604020202020204" pitchFamily="34" charset="0"/>
                </a:rPr>
                <a:t>,</a:t>
              </a:r>
              <a:r>
                <a:rPr lang="zh-CN" altLang="en-US" dirty="0">
                  <a:solidFill>
                    <a:srgbClr val="FF0000"/>
                  </a:solidFill>
                  <a:latin typeface="Comic Sans MS" panose="030F0702030302020204" pitchFamily="2" charset="0"/>
                  <a:sym typeface="Arial" panose="020B0604020202020204" pitchFamily="34" charset="0"/>
                </a:rPr>
                <a:t>b</a:t>
              </a:r>
              <a:r>
                <a:rPr lang="zh-CN" altLang="en-US" dirty="0">
                  <a:solidFill>
                    <a:srgbClr val="FF0000"/>
                  </a:solidFill>
                  <a:latin typeface="Comic Sans MS" panose="030F0702030302020204" pitchFamily="2" charset="0"/>
                  <a:cs typeface="Comic Sans MS" panose="030F0702030302020204" pitchFamily="2" charset="0"/>
                  <a:sym typeface="Arial" panose="020B0604020202020204" pitchFamily="34" charset="0"/>
                </a:rPr>
                <a:t>2</a:t>
              </a:r>
              <a:r>
                <a:rPr lang="zh-CN" altLang="en-US" dirty="0">
                  <a:solidFill>
                    <a:srgbClr val="FF0000"/>
                  </a:solidFill>
                  <a:latin typeface="Comic Sans MS" panose="030F0702030302020204" pitchFamily="2" charset="0"/>
                  <a:ea typeface="微软雅黑" panose="020B0503020204020204" pitchFamily="34" charset="-122"/>
                  <a:sym typeface="Arial" panose="020B0604020202020204" pitchFamily="34" charset="0"/>
                </a:rPr>
                <a:t>作用域</a:t>
              </a:r>
            </a:p>
          </p:txBody>
        </p:sp>
      </p:grpSp>
      <p:grpSp>
        <p:nvGrpSpPr>
          <p:cNvPr id="66575" name="组合 66574"/>
          <p:cNvGrpSpPr/>
          <p:nvPr/>
        </p:nvGrpSpPr>
        <p:grpSpPr>
          <a:xfrm>
            <a:off x="3564224" y="985840"/>
            <a:ext cx="1222375" cy="5143155"/>
            <a:chOff x="0" y="0"/>
            <a:chExt cx="1926" cy="8730"/>
          </a:xfrm>
        </p:grpSpPr>
        <p:grpSp>
          <p:nvGrpSpPr>
            <p:cNvPr id="66576" name="组合 66575"/>
            <p:cNvGrpSpPr/>
            <p:nvPr/>
          </p:nvGrpSpPr>
          <p:grpSpPr>
            <a:xfrm>
              <a:off x="0" y="2835"/>
              <a:ext cx="1012" cy="4482"/>
              <a:chOff x="0" y="0"/>
              <a:chExt cx="1012" cy="4482"/>
            </a:xfrm>
          </p:grpSpPr>
          <p:sp>
            <p:nvSpPr>
              <p:cNvPr id="66577" name="文本框 66576"/>
              <p:cNvSpPr txBox="1"/>
              <p:nvPr/>
            </p:nvSpPr>
            <p:spPr>
              <a:xfrm>
                <a:off x="0" y="1361"/>
                <a:ext cx="675" cy="667"/>
              </a:xfrm>
              <a:prstGeom prst="rect">
                <a:avLst/>
              </a:prstGeom>
              <a:noFill/>
              <a:ln w="9525">
                <a:noFill/>
              </a:ln>
            </p:spPr>
            <p:txBody>
              <a:bodyPr vert="horz" wrap="none" anchor="t">
                <a:spAutoFit/>
              </a:bodyPr>
              <a:lstStyle/>
              <a:p>
                <a:pPr eaLnBrk="0" hangingPunct="0"/>
                <a:r>
                  <a:rPr lang="zh-CN" altLang="en-US" dirty="0">
                    <a:solidFill>
                      <a:srgbClr val="0000CC"/>
                    </a:solidFill>
                    <a:latin typeface="Comic Sans MS" panose="030F0702030302020204" pitchFamily="2" charset="0"/>
                  </a:rPr>
                  <a:t>a2,b2</a:t>
                </a:r>
              </a:p>
            </p:txBody>
          </p:sp>
          <p:sp>
            <p:nvSpPr>
              <p:cNvPr id="66578" name="文本框 66577"/>
              <p:cNvSpPr txBox="1"/>
              <p:nvPr/>
            </p:nvSpPr>
            <p:spPr>
              <a:xfrm>
                <a:off x="558" y="2196"/>
                <a:ext cx="454" cy="2287"/>
              </a:xfrm>
              <a:prstGeom prst="rect">
                <a:avLst/>
              </a:prstGeom>
              <a:noFill/>
              <a:ln w="9525">
                <a:noFill/>
              </a:ln>
            </p:spPr>
            <p:txBody>
              <a:bodyPr vert="eaVert" wrap="none" anchor="t">
                <a:spAutoFit/>
              </a:bodyPr>
              <a:lstStyle/>
              <a:p>
                <a:pPr algn="ctr" eaLnBrk="0" hangingPunct="0"/>
                <a:r>
                  <a:rPr lang="zh-CN" altLang="en-US" dirty="0">
                    <a:solidFill>
                      <a:srgbClr val="0000CC"/>
                    </a:solidFill>
                    <a:latin typeface="Comic Sans MS" panose="030F0702030302020204" pitchFamily="2" charset="0"/>
                    <a:ea typeface="微软雅黑" panose="020B0503020204020204" pitchFamily="34" charset="-122"/>
                  </a:rPr>
                  <a:t>的作用范围</a:t>
                </a:r>
              </a:p>
            </p:txBody>
          </p:sp>
          <p:sp>
            <p:nvSpPr>
              <p:cNvPr id="66579" name="文本框 66578"/>
              <p:cNvSpPr txBox="1"/>
              <p:nvPr/>
            </p:nvSpPr>
            <p:spPr>
              <a:xfrm>
                <a:off x="523" y="0"/>
                <a:ext cx="454" cy="1433"/>
              </a:xfrm>
              <a:prstGeom prst="rect">
                <a:avLst/>
              </a:prstGeom>
              <a:noFill/>
              <a:ln w="9525">
                <a:noFill/>
              </a:ln>
            </p:spPr>
            <p:txBody>
              <a:bodyPr vert="eaVert" wrap="none" anchor="t">
                <a:spAutoFit/>
              </a:bodyPr>
              <a:lstStyle/>
              <a:p>
                <a:pPr algn="ctr" eaLnBrk="0" hangingPunct="0"/>
                <a:r>
                  <a:rPr lang="zh-CN" altLang="en-US">
                    <a:solidFill>
                      <a:srgbClr val="0000CC"/>
                    </a:solidFill>
                    <a:latin typeface="Comic Sans MS" panose="030F0702030302020204" pitchFamily="2" charset="0"/>
                    <a:ea typeface="微软雅黑" panose="020B0503020204020204" pitchFamily="34" charset="-122"/>
                  </a:rPr>
                  <a:t>扩展后</a:t>
                </a:r>
              </a:p>
            </p:txBody>
          </p:sp>
        </p:grpSp>
        <p:sp>
          <p:nvSpPr>
            <p:cNvPr id="66580" name="左大括号 66579"/>
            <p:cNvSpPr/>
            <p:nvPr/>
          </p:nvSpPr>
          <p:spPr>
            <a:xfrm>
              <a:off x="1134" y="0"/>
              <a:ext cx="793" cy="8731"/>
            </a:xfrm>
            <a:prstGeom prst="leftBrace">
              <a:avLst>
                <a:gd name="adj1" fmla="val 56885"/>
                <a:gd name="adj2" fmla="val 50000"/>
              </a:avLst>
            </a:prstGeom>
            <a:noFill/>
            <a:ln w="28575" cap="flat" cmpd="sng">
              <a:solidFill>
                <a:srgbClr val="0000CC"/>
              </a:solidFill>
              <a:prstDash val="solid"/>
              <a:bevel/>
              <a:headEnd type="none" w="med" len="med"/>
              <a:tailEnd type="arrow" w="med" len="med"/>
            </a:ln>
          </p:spPr>
          <p:txBody>
            <a:bodyPr/>
            <a:lstStyle/>
            <a:p>
              <a:endParaRPr lang="zh-CN" altLang="en-US"/>
            </a:p>
          </p:txBody>
        </p:sp>
      </p:grpSp>
      <p:sp>
        <p:nvSpPr>
          <p:cNvPr id="2" name="标题 1"/>
          <p:cNvSpPr>
            <a:spLocks noGrp="1"/>
          </p:cNvSpPr>
          <p:nvPr>
            <p:ph type="title"/>
          </p:nvPr>
        </p:nvSpPr>
        <p:spPr/>
        <p:txBody>
          <a:bodyPr/>
          <a:lstStyle/>
          <a:p>
            <a:r>
              <a:rPr lang="zh-CN" altLang="en-US" dirty="0">
                <a:effectLst>
                  <a:outerShdw blurRad="38100" dist="38100" dir="2700000" algn="tl">
                    <a:srgbClr val="000000">
                      <a:alpha val="43137"/>
                    </a:srgbClr>
                  </a:outerShdw>
                </a:effectLst>
                <a:sym typeface="+mn-ea"/>
              </a:rPr>
              <a:t>第7章 模块化与函数</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6564"/>
                                        </p:tgtEl>
                                        <p:attrNameLst>
                                          <p:attrName>style.visibility</p:attrName>
                                        </p:attrNameLst>
                                      </p:cBhvr>
                                      <p:to>
                                        <p:strVal val="visible"/>
                                      </p:to>
                                    </p:set>
                                    <p:animEffect transition="in" filter="blinds(horizontal)">
                                      <p:cBhvr>
                                        <p:cTn id="7" dur="500"/>
                                        <p:tgtEl>
                                          <p:spTgt spid="6656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6567"/>
                                        </p:tgtEl>
                                        <p:attrNameLst>
                                          <p:attrName>style.visibility</p:attrName>
                                        </p:attrNameLst>
                                      </p:cBhvr>
                                      <p:to>
                                        <p:strVal val="visible"/>
                                      </p:to>
                                    </p:set>
                                    <p:animEffect transition="in" filter="blinds(horizontal)">
                                      <p:cBhvr>
                                        <p:cTn id="12" dur="500"/>
                                        <p:tgtEl>
                                          <p:spTgt spid="6656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6572"/>
                                        </p:tgtEl>
                                        <p:attrNameLst>
                                          <p:attrName>style.visibility</p:attrName>
                                        </p:attrNameLst>
                                      </p:cBhvr>
                                      <p:to>
                                        <p:strVal val="visible"/>
                                      </p:to>
                                    </p:set>
                                    <p:animEffect transition="in" filter="blinds(horizontal)">
                                      <p:cBhvr>
                                        <p:cTn id="17" dur="500"/>
                                        <p:tgtEl>
                                          <p:spTgt spid="66572"/>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6570"/>
                                        </p:tgtEl>
                                        <p:attrNameLst>
                                          <p:attrName>style.visibility</p:attrName>
                                        </p:attrNameLst>
                                      </p:cBhvr>
                                      <p:to>
                                        <p:strVal val="visible"/>
                                      </p:to>
                                    </p:set>
                                    <p:animEffect transition="in" filter="blinds(horizontal)">
                                      <p:cBhvr>
                                        <p:cTn id="22" dur="500"/>
                                        <p:tgtEl>
                                          <p:spTgt spid="66570"/>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66575"/>
                                        </p:tgtEl>
                                        <p:attrNameLst>
                                          <p:attrName>style.visibility</p:attrName>
                                        </p:attrNameLst>
                                      </p:cBhvr>
                                      <p:to>
                                        <p:strVal val="visible"/>
                                      </p:to>
                                    </p:set>
                                    <p:animEffect transition="in" filter="blinds(horizontal)">
                                      <p:cBhvr>
                                        <p:cTn id="27" dur="500"/>
                                        <p:tgtEl>
                                          <p:spTgt spid="665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70" grpId="0" bldLvl="0"/>
    </p:bldLst>
  </p:timing>
</p:sld>
</file>

<file path=ppt/slides/slide9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2707" name="文本占位符 72706"/>
          <p:cNvSpPr>
            <a:spLocks noGrp="1"/>
          </p:cNvSpPr>
          <p:nvPr>
            <p:ph type="body" idx="1"/>
          </p:nvPr>
        </p:nvSpPr>
        <p:spPr>
          <a:xfrm>
            <a:off x="395288" y="1124744"/>
            <a:ext cx="8281168" cy="5400600"/>
          </a:xfrm>
        </p:spPr>
        <p:txBody>
          <a:bodyPr vert="horz" wrap="square" anchor="t">
            <a:normAutofit lnSpcReduction="10000"/>
          </a:bodyPr>
          <a:lstStyle/>
          <a:p>
            <a:pPr>
              <a:lnSpc>
                <a:spcPct val="105000"/>
              </a:lnSpc>
            </a:pPr>
            <a:r>
              <a:rPr lang="zh-CN" altLang="en-US" dirty="0">
                <a:sym typeface="Arial" panose="020B0604020202020204" pitchFamily="34" charset="0"/>
              </a:rPr>
              <a:t>C程序的特点</a:t>
            </a:r>
          </a:p>
          <a:p>
            <a:pPr lvl="1">
              <a:buSzPct val="95000"/>
            </a:pPr>
            <a:r>
              <a:rPr lang="zh-CN" altLang="en-US" dirty="0">
                <a:sym typeface="Arial" panose="020B0604020202020204" pitchFamily="34" charset="0"/>
              </a:rPr>
              <a:t>一个Ｃ程序由一个或多个源程序文件组成</a:t>
            </a:r>
          </a:p>
          <a:p>
            <a:pPr lvl="2">
              <a:buFont typeface="Comic Sans MS" panose="030F0702030302020204" pitchFamily="2" charset="0"/>
              <a:buChar char="–"/>
            </a:pPr>
            <a:r>
              <a:rPr lang="zh-CN" altLang="en-US" dirty="0">
                <a:sym typeface="Arial" panose="020B0604020202020204" pitchFamily="34" charset="0"/>
              </a:rPr>
              <a:t>其目的是为了分别编写、分别编译，提高调试效率</a:t>
            </a:r>
            <a:endParaRPr lang="en-US" altLang="zh-CN" dirty="0">
              <a:sym typeface="Arial" panose="020B0604020202020204" pitchFamily="34" charset="0"/>
            </a:endParaRPr>
          </a:p>
          <a:p>
            <a:pPr marL="742950" lvl="1" indent="-285750">
              <a:buSzPct val="95000"/>
            </a:pPr>
            <a:r>
              <a:rPr lang="zh-CN" altLang="en-US" sz="2800" dirty="0">
                <a:sym typeface="Arial" panose="020B0604020202020204" pitchFamily="34" charset="0"/>
              </a:rPr>
              <a:t>一个源文件由函数组成</a:t>
            </a:r>
          </a:p>
          <a:p>
            <a:pPr marL="1143000" lvl="2" indent="-228600">
              <a:buFont typeface="Comic Sans MS" panose="030F0702030302020204" pitchFamily="2" charset="0"/>
              <a:buChar char="–"/>
            </a:pPr>
            <a:r>
              <a:rPr lang="zh-CN" altLang="en-US" sz="2400" dirty="0">
                <a:sym typeface="Arial" panose="020B0604020202020204" pitchFamily="34" charset="0"/>
              </a:rPr>
              <a:t>一个源程序文件由一个或多个函数以及其他有关内容（如数据定义等）组成</a:t>
            </a:r>
          </a:p>
          <a:p>
            <a:pPr marL="1600200" lvl="3" indent="-228600">
              <a:buFont typeface="Comic Sans MS" panose="030F0702030302020204" pitchFamily="2" charset="0"/>
              <a:buChar char="»"/>
            </a:pPr>
            <a:r>
              <a:rPr lang="zh-CN" altLang="en-US" sz="2200" dirty="0">
                <a:sym typeface="Arial" panose="020B0604020202020204" pitchFamily="34" charset="0"/>
              </a:rPr>
              <a:t>多个函数不允许定义相同的函数名</a:t>
            </a:r>
          </a:p>
          <a:p>
            <a:pPr marL="1143000" lvl="2" indent="-228600">
              <a:buFont typeface="Comic Sans MS" panose="030F0702030302020204" pitchFamily="2" charset="0"/>
              <a:buChar char="–"/>
            </a:pPr>
            <a:r>
              <a:rPr lang="zh-CN" altLang="en-US" sz="2400" dirty="0">
                <a:sym typeface="Arial" panose="020B0604020202020204" pitchFamily="34" charset="0"/>
              </a:rPr>
              <a:t>一个函数的定义不能跨越在两个文件中</a:t>
            </a:r>
          </a:p>
          <a:p>
            <a:pPr marL="1600200" lvl="3" indent="-228600">
              <a:buFont typeface="Comic Sans MS" panose="030F0702030302020204" pitchFamily="2" charset="0"/>
              <a:buChar char="»"/>
            </a:pPr>
            <a:r>
              <a:rPr lang="zh-CN" altLang="en-US" sz="2200" dirty="0">
                <a:sym typeface="Arial" panose="020B0604020202020204" pitchFamily="34" charset="0"/>
              </a:rPr>
              <a:t>函数在一个文件中必须保持完整</a:t>
            </a:r>
          </a:p>
          <a:p>
            <a:pPr marL="1143000" lvl="2" indent="-228600">
              <a:buFont typeface="Comic Sans MS" panose="030F0702030302020204" pitchFamily="2" charset="0"/>
              <a:buChar char="–"/>
            </a:pPr>
            <a:r>
              <a:rPr lang="zh-CN" altLang="en-US" sz="2400" dirty="0">
                <a:sym typeface="Arial" panose="020B0604020202020204" pitchFamily="34" charset="0"/>
              </a:rPr>
              <a:t>一个函数可以被不同的源文件的其他函数调用</a:t>
            </a:r>
          </a:p>
          <a:p>
            <a:pPr lvl="2">
              <a:buFont typeface="Comic Sans MS" panose="030F0702030302020204" pitchFamily="2" charset="0"/>
              <a:buChar char="–"/>
            </a:pPr>
            <a:endParaRPr lang="zh-CN" altLang="en-US" dirty="0">
              <a:sym typeface="Arial" panose="020B0604020202020204" pitchFamily="34" charset="0"/>
            </a:endParaRPr>
          </a:p>
        </p:txBody>
      </p:sp>
      <p:sp>
        <p:nvSpPr>
          <p:cNvPr id="2" name="标题 1"/>
          <p:cNvSpPr>
            <a:spLocks noGrp="1"/>
          </p:cNvSpPr>
          <p:nvPr>
            <p:ph type="title"/>
          </p:nvPr>
        </p:nvSpPr>
        <p:spPr>
          <a:xfrm>
            <a:off x="609600" y="116632"/>
            <a:ext cx="8153400" cy="990600"/>
          </a:xfrm>
        </p:spPr>
        <p:txBody>
          <a:bodyPr/>
          <a:lstStyle/>
          <a:p>
            <a:r>
              <a:rPr lang="en-US" altLang="zh-CN" dirty="0">
                <a:effectLst>
                  <a:outerShdw blurRad="38100" dist="38100" dir="2700000" algn="tl">
                    <a:srgbClr val="000000">
                      <a:alpha val="43137"/>
                    </a:srgbClr>
                  </a:outerShdw>
                </a:effectLst>
                <a:sym typeface="+mn-ea"/>
              </a:rPr>
              <a:t>7.9 </a:t>
            </a:r>
            <a:r>
              <a:rPr lang="zh-CN" altLang="en-US" dirty="0">
                <a:effectLst>
                  <a:outerShdw blurRad="38100" dist="38100" dir="2700000" algn="tl">
                    <a:srgbClr val="000000">
                      <a:alpha val="43137"/>
                    </a:srgbClr>
                  </a:outerShdw>
                </a:effectLst>
                <a:sym typeface="+mn-ea"/>
              </a:rPr>
              <a:t>源程序结构</a:t>
            </a:r>
            <a:endParaRPr lang="zh-CN" alt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4755" name="Rectangle 3"/>
          <p:cNvSpPr>
            <a:spLocks noGrp="1"/>
          </p:cNvSpPr>
          <p:nvPr>
            <p:ph type="body" sz="half"/>
          </p:nvPr>
        </p:nvSpPr>
        <p:spPr>
          <a:xfrm>
            <a:off x="612775" y="404664"/>
            <a:ext cx="7848600" cy="5328592"/>
          </a:xfrm>
        </p:spPr>
        <p:txBody>
          <a:bodyPr vert="horz" wrap="square" anchor="t"/>
          <a:lstStyle>
            <a:lvl1pPr lvl="0">
              <a:defRPr sz="2800"/>
            </a:lvl1pPr>
            <a:lvl2pPr lvl="1">
              <a:defRPr sz="2400"/>
            </a:lvl2pPr>
            <a:lvl3pPr lvl="2">
              <a:defRPr sz="2000"/>
            </a:lvl3pPr>
            <a:lvl4pPr lvl="3">
              <a:defRPr sz="2000"/>
            </a:lvl4pPr>
            <a:lvl5pPr lvl="4">
              <a:defRPr sz="1800"/>
            </a:lvl5pPr>
          </a:lstStyle>
          <a:p>
            <a:pPr marL="342900" lvl="0" indent="-342900">
              <a:lnSpc>
                <a:spcPct val="105000"/>
              </a:lnSpc>
            </a:pPr>
            <a:r>
              <a:rPr lang="zh-CN" altLang="en-US" dirty="0">
                <a:sym typeface="Arial" panose="020B0604020202020204" pitchFamily="34" charset="0"/>
              </a:rPr>
              <a:t>C程序的特点</a:t>
            </a:r>
          </a:p>
          <a:p>
            <a:pPr marL="742950" lvl="1" indent="-285750">
              <a:buSzPct val="95000"/>
            </a:pPr>
            <a:r>
              <a:rPr lang="zh-CN" altLang="en-US" sz="2800" dirty="0">
                <a:sym typeface="Arial" panose="020B0604020202020204" pitchFamily="34" charset="0"/>
              </a:rPr>
              <a:t>主函数main( )可以放在任何一个源文件中</a:t>
            </a:r>
          </a:p>
          <a:p>
            <a:pPr marL="1143000" lvl="2" indent="-228600">
              <a:buFont typeface="Comic Sans MS" panose="030F0702030302020204" pitchFamily="2" charset="0"/>
              <a:buChar char="–"/>
            </a:pPr>
            <a:r>
              <a:rPr lang="zh-CN" altLang="en-US" sz="2400" dirty="0">
                <a:sym typeface="Arial" panose="020B0604020202020204" pitchFamily="34" charset="0"/>
              </a:rPr>
              <a:t>main是唯一不可缺少的整个程序的主函数</a:t>
            </a:r>
          </a:p>
          <a:p>
            <a:pPr marL="1600200" lvl="3" indent="-228600">
              <a:buFont typeface="Comic Sans MS" panose="030F0702030302020204" pitchFamily="2" charset="0"/>
              <a:buChar char="»"/>
            </a:pPr>
            <a:r>
              <a:rPr lang="zh-CN" altLang="en-US" sz="2200" dirty="0">
                <a:sym typeface="Arial" panose="020B0604020202020204" pitchFamily="34" charset="0"/>
              </a:rPr>
              <a:t>即使main()作为最后一个函数放在文件结尾处，系统也是从main()开始运行</a:t>
            </a:r>
            <a:endParaRPr lang="en-US" altLang="zh-CN" sz="2200" dirty="0">
              <a:sym typeface="Arial" panose="020B0604020202020204" pitchFamily="34" charset="0"/>
            </a:endParaRPr>
          </a:p>
          <a:p>
            <a:pPr marL="742950" lvl="1" indent="-285750">
              <a:lnSpc>
                <a:spcPct val="105000"/>
              </a:lnSpc>
            </a:pPr>
            <a:r>
              <a:rPr lang="zh-CN" altLang="en-US" sz="2800" dirty="0">
                <a:sym typeface="Arial" panose="020B0604020202020204" pitchFamily="34" charset="0"/>
              </a:rPr>
              <a:t>每一个源文件可以独立编译</a:t>
            </a:r>
          </a:p>
          <a:p>
            <a:pPr marL="742950" lvl="1" indent="-285750" algn="l">
              <a:lnSpc>
                <a:spcPct val="105000"/>
              </a:lnSpc>
              <a:buChar char=""/>
            </a:pPr>
            <a:r>
              <a:rPr lang="zh-CN" altLang="en-US" sz="2800" dirty="0">
                <a:sym typeface="Arial" panose="020B0604020202020204" pitchFamily="34" charset="0"/>
              </a:rPr>
              <a:t>不同源文件的组装可以通过工程文件实现</a:t>
            </a:r>
          </a:p>
          <a:p>
            <a:pPr marL="1143000" lvl="2" indent="-228600">
              <a:buFont typeface="Comic Sans MS" panose="030F0702030302020204" pitchFamily="2" charset="0"/>
              <a:buChar char="–"/>
            </a:pPr>
            <a:r>
              <a:rPr lang="zh-CN" altLang="en-US" sz="2400" dirty="0">
                <a:sym typeface="Arial" panose="020B0604020202020204" pitchFamily="34" charset="0"/>
              </a:rPr>
              <a:t>将几个文件一起联接成一个可运行文件 </a:t>
            </a:r>
          </a:p>
          <a:p>
            <a:pPr marL="1600200" lvl="3" indent="-228600">
              <a:buFont typeface="Comic Sans MS" panose="030F0702030302020204" pitchFamily="2" charset="0"/>
              <a:buChar char="»"/>
            </a:pPr>
            <a:endParaRPr lang="zh-CN" altLang="en-US" sz="2200" dirty="0">
              <a:sym typeface="Arial" panose="020B0604020202020204" pitchFamily="34" charset="0"/>
            </a:endParaRP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1"/>
</p:tagLst>
</file>

<file path=ppt/tags/tag2.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SubTitle"/>
  <p:tag name="MH_ORDER" val="1"/>
</p:tagLst>
</file>

<file path=ppt/tags/tag3.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2"/>
</p:tagLst>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arketingPl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F7915"/>
      </a:hlink>
      <a:folHlink>
        <a:srgbClr val="996600"/>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FAF3E8"/>
      </a:lt2>
      <a:accent1>
        <a:srgbClr val="5C83B4"/>
      </a:accent1>
      <a:accent2>
        <a:srgbClr val="C0504D"/>
      </a:accent2>
      <a:accent3>
        <a:srgbClr val="9DBB61"/>
      </a:accent3>
      <a:accent4>
        <a:srgbClr val="8066A0"/>
      </a:accent4>
      <a:accent5>
        <a:srgbClr val="4BACC6"/>
      </a:accent5>
      <a:accent6>
        <a:srgbClr val="F59D5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JhengHei"/>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majorFont>
      <a:minorFont>
        <a:latin typeface="Calibri"/>
        <a:ea typeface=""/>
        <a:cs typeface=""/>
        <a:font script="Jpan" typeface="ＭＳ Ｐゴシック"/>
        <a:font script="Hang" typeface="맑은 고딕"/>
        <a:font script="Hans" typeface="宋体"/>
        <a:font script="Hant" typeface="PMingLiu"/>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minorFont>
    </a:fontScheme>
    <a:fmtScheme name="Office">
      <a:fillStyleLst>
        <a:solidFill>
          <a:schemeClr val="phClr">
            <a:tint val="100000"/>
            <a:shade val="100000"/>
            <a:satMod val="100000"/>
          </a:schemeClr>
        </a:solidFill>
        <a:gradFill rotWithShape="1">
          <a:gsLst>
            <a:gs pos="0">
              <a:schemeClr val="phClr">
                <a:tint val="65000"/>
                <a:shade val="100000"/>
                <a:satMod val="133000"/>
              </a:schemeClr>
            </a:gs>
            <a:gs pos="15000">
              <a:schemeClr val="phClr">
                <a:tint val="50000"/>
                <a:shade val="100000"/>
                <a:satMod val="140000"/>
              </a:schemeClr>
            </a:gs>
            <a:gs pos="100000">
              <a:schemeClr val="phClr">
                <a:tint val="10000"/>
                <a:shade val="100000"/>
                <a:satMod val="135000"/>
              </a:schemeClr>
            </a:gs>
          </a:gsLst>
          <a:lin ang="16200000" scaled="1"/>
        </a:gradFill>
        <a:gradFill rotWithShape="1">
          <a:gsLst>
            <a:gs pos="0">
              <a:schemeClr val="phClr">
                <a:tint val="100000"/>
                <a:shade val="75000"/>
                <a:satMod val="160000"/>
              </a:schemeClr>
            </a:gs>
            <a:gs pos="62000">
              <a:schemeClr val="phClr">
                <a:tint val="100000"/>
                <a:shade val="100000"/>
                <a:satMod val="125000"/>
              </a:schemeClr>
            </a:gs>
            <a:gs pos="100000">
              <a:schemeClr val="phClr">
                <a:tint val="80000"/>
                <a:shade val="100000"/>
                <a:satMod val="140000"/>
              </a:schemeClr>
            </a:gs>
          </a:gsLst>
          <a:lin ang="16200000" scaled="1"/>
        </a:gradFill>
      </a:fillStyleLst>
      <a:lnStyleLst>
        <a:ln w="12700">
          <a:solidFill>
            <a:schemeClr val="phClr"/>
          </a:solidFill>
          <a:prstDash val="solid"/>
        </a:ln>
        <a:ln w="25400">
          <a:solidFill>
            <a:schemeClr val="phClr"/>
          </a:solidFill>
          <a:prstDash val="solid"/>
        </a:ln>
        <a:ln w="38100">
          <a:solidFill>
            <a:schemeClr val="phClr"/>
          </a:solidFill>
          <a:prstDash val="solid"/>
        </a:ln>
      </a:lnStyleLst>
      <a:effectStyleLst>
        <a:effectStyle>
          <a:effectLst>
            <a:outerShdw blurRad="50800" dist="25400" dir="5400000">
              <a:srgbClr val="000000">
                <a:alpha val="43137"/>
              </a:srgbClr>
            </a:outerShdw>
          </a:effectLst>
        </a:effectStyle>
        <a:effectStyle>
          <a:effectLst>
            <a:outerShdw blurRad="50800" dist="38100" dir="5400000">
              <a:srgbClr val="000000">
                <a:alpha val="61176"/>
              </a:srgbClr>
            </a:outerShdw>
          </a:effectLst>
          <a:scene3d>
            <a:camera prst="orthographicFront" fov="0">
              <a:rot lat="0" lon="0" rev="0"/>
            </a:camera>
            <a:lightRig rig="contrasting" dir="t">
              <a:rot lat="0" lon="0" rev="16500000"/>
            </a:lightRig>
          </a:scene3d>
          <a:sp3d contourW="12700" prstMaterial="powder">
            <a:bevelT h="50800"/>
            <a:contourClr>
              <a:schemeClr val="phClr">
                <a:tint val="100000"/>
                <a:shade val="100000"/>
                <a:satMod val="100000"/>
              </a:schemeClr>
            </a:contourClr>
          </a:sp3d>
        </a:effectStyle>
        <a:effectStyle>
          <a:effectLst>
            <a:reflection blurRad="12700" stA="25000" endPos="28000" dist="38100" dir="5400000" sy="-100000" rotWithShape="0"/>
          </a:effectLst>
          <a:scene3d>
            <a:camera prst="orthographicFront" fov="0">
              <a:rot lat="0" lon="0" rev="0"/>
            </a:camera>
            <a:lightRig rig="threePt" dir="t">
              <a:rot lat="0" lon="0" rev="0"/>
            </a:lightRig>
          </a:scene3d>
          <a:sp3d>
            <a:bevelT w="139700" h="38100"/>
            <a:contourClr>
              <a:schemeClr val="phClr">
                <a:tint val="100000"/>
                <a:shade val="100000"/>
                <a:satMod val="100000"/>
              </a:schemeClr>
            </a:contourClr>
          </a:sp3d>
        </a:effectStyle>
      </a:effectStyleLst>
      <a:bgFillStyleLst>
        <a:solidFill>
          <a:schemeClr val="phClr">
            <a:tint val="100000"/>
            <a:shade val="100000"/>
            <a:satMod val="100000"/>
          </a:schemeClr>
        </a:solidFill>
        <a:gradFill rotWithShape="1">
          <a:gsLst>
            <a:gs pos="0">
              <a:schemeClr val="phClr">
                <a:shade val="50000"/>
                <a:satMod val="145000"/>
              </a:schemeClr>
            </a:gs>
            <a:gs pos="40000">
              <a:schemeClr val="phClr">
                <a:shade val="70000"/>
                <a:satMod val="145000"/>
              </a:schemeClr>
            </a:gs>
            <a:gs pos="100000">
              <a:schemeClr val="phClr">
                <a:tint val="85000"/>
                <a:satMod val="155000"/>
              </a:schemeClr>
            </a:gs>
          </a:gsLst>
          <a:lin ang="16200000" scaled="1"/>
        </a:gradFill>
        <a:gradFill rotWithShape="1">
          <a:gsLst>
            <a:gs pos="0">
              <a:schemeClr val="phClr">
                <a:shade val="50000"/>
                <a:satMod val="145000"/>
              </a:schemeClr>
            </a:gs>
            <a:gs pos="30000">
              <a:schemeClr val="phClr">
                <a:shade val="65000"/>
                <a:satMod val="155000"/>
              </a:schemeClr>
            </a:gs>
            <a:gs pos="100000">
              <a:schemeClr val="phClr">
                <a:tint val="60000"/>
                <a:satMod val="170000"/>
              </a:schemeClr>
            </a:gs>
          </a:gsLst>
          <a:lin ang="16200000" scaled="1"/>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FAF3E8"/>
      </a:lt2>
      <a:accent1>
        <a:srgbClr val="5C83B4"/>
      </a:accent1>
      <a:accent2>
        <a:srgbClr val="C0504D"/>
      </a:accent2>
      <a:accent3>
        <a:srgbClr val="9DBB61"/>
      </a:accent3>
      <a:accent4>
        <a:srgbClr val="8066A0"/>
      </a:accent4>
      <a:accent5>
        <a:srgbClr val="4BACC6"/>
      </a:accent5>
      <a:accent6>
        <a:srgbClr val="F59D5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JhengHei"/>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majorFont>
      <a:minorFont>
        <a:latin typeface="Calibri"/>
        <a:ea typeface=""/>
        <a:cs typeface=""/>
        <a:font script="Jpan" typeface="ＭＳ Ｐゴシック"/>
        <a:font script="Hang" typeface="맑은 고딕"/>
        <a:font script="Hans" typeface="宋体"/>
        <a:font script="Hant" typeface="PMingLiu"/>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minorFont>
    </a:fontScheme>
    <a:fmtScheme name="Office">
      <a:fillStyleLst>
        <a:solidFill>
          <a:schemeClr val="phClr">
            <a:tint val="100000"/>
            <a:shade val="100000"/>
            <a:satMod val="100000"/>
          </a:schemeClr>
        </a:solidFill>
        <a:gradFill rotWithShape="1">
          <a:gsLst>
            <a:gs pos="0">
              <a:schemeClr val="phClr">
                <a:tint val="65000"/>
                <a:shade val="100000"/>
                <a:satMod val="133000"/>
              </a:schemeClr>
            </a:gs>
            <a:gs pos="15000">
              <a:schemeClr val="phClr">
                <a:tint val="50000"/>
                <a:shade val="100000"/>
                <a:satMod val="140000"/>
              </a:schemeClr>
            </a:gs>
            <a:gs pos="100000">
              <a:schemeClr val="phClr">
                <a:tint val="10000"/>
                <a:shade val="100000"/>
                <a:satMod val="135000"/>
              </a:schemeClr>
            </a:gs>
          </a:gsLst>
          <a:lin ang="16200000" scaled="1"/>
        </a:gradFill>
        <a:gradFill rotWithShape="1">
          <a:gsLst>
            <a:gs pos="0">
              <a:schemeClr val="phClr">
                <a:tint val="100000"/>
                <a:shade val="75000"/>
                <a:satMod val="160000"/>
              </a:schemeClr>
            </a:gs>
            <a:gs pos="62000">
              <a:schemeClr val="phClr">
                <a:tint val="100000"/>
                <a:shade val="100000"/>
                <a:satMod val="125000"/>
              </a:schemeClr>
            </a:gs>
            <a:gs pos="100000">
              <a:schemeClr val="phClr">
                <a:tint val="80000"/>
                <a:shade val="100000"/>
                <a:satMod val="140000"/>
              </a:schemeClr>
            </a:gs>
          </a:gsLst>
          <a:lin ang="16200000" scaled="1"/>
        </a:gradFill>
      </a:fillStyleLst>
      <a:lnStyleLst>
        <a:ln w="12700">
          <a:solidFill>
            <a:schemeClr val="phClr"/>
          </a:solidFill>
          <a:prstDash val="solid"/>
        </a:ln>
        <a:ln w="25400">
          <a:solidFill>
            <a:schemeClr val="phClr"/>
          </a:solidFill>
          <a:prstDash val="solid"/>
        </a:ln>
        <a:ln w="38100">
          <a:solidFill>
            <a:schemeClr val="phClr"/>
          </a:solidFill>
          <a:prstDash val="solid"/>
        </a:ln>
      </a:lnStyleLst>
      <a:effectStyleLst>
        <a:effectStyle>
          <a:effectLst>
            <a:outerShdw blurRad="50800" dist="25400" dir="5400000">
              <a:srgbClr val="000000">
                <a:alpha val="43137"/>
              </a:srgbClr>
            </a:outerShdw>
          </a:effectLst>
        </a:effectStyle>
        <a:effectStyle>
          <a:effectLst>
            <a:outerShdw blurRad="50800" dist="38100" dir="5400000">
              <a:srgbClr val="000000">
                <a:alpha val="61176"/>
              </a:srgbClr>
            </a:outerShdw>
          </a:effectLst>
          <a:scene3d>
            <a:camera prst="orthographicFront" fov="0">
              <a:rot lat="0" lon="0" rev="0"/>
            </a:camera>
            <a:lightRig rig="contrasting" dir="t">
              <a:rot lat="0" lon="0" rev="16500000"/>
            </a:lightRig>
          </a:scene3d>
          <a:sp3d contourW="12700" prstMaterial="powder">
            <a:bevelT h="50800"/>
            <a:contourClr>
              <a:schemeClr val="phClr">
                <a:tint val="100000"/>
                <a:shade val="100000"/>
                <a:satMod val="100000"/>
              </a:schemeClr>
            </a:contourClr>
          </a:sp3d>
        </a:effectStyle>
        <a:effectStyle>
          <a:effectLst>
            <a:reflection blurRad="12700" stA="25000" endPos="28000" dist="38100" dir="5400000" sy="-100000" rotWithShape="0"/>
          </a:effectLst>
          <a:scene3d>
            <a:camera prst="orthographicFront" fov="0">
              <a:rot lat="0" lon="0" rev="0"/>
            </a:camera>
            <a:lightRig rig="threePt" dir="t">
              <a:rot lat="0" lon="0" rev="0"/>
            </a:lightRig>
          </a:scene3d>
          <a:sp3d>
            <a:bevelT w="139700" h="38100"/>
            <a:contourClr>
              <a:schemeClr val="phClr">
                <a:tint val="100000"/>
                <a:shade val="100000"/>
                <a:satMod val="100000"/>
              </a:schemeClr>
            </a:contourClr>
          </a:sp3d>
        </a:effectStyle>
      </a:effectStyleLst>
      <a:bgFillStyleLst>
        <a:solidFill>
          <a:schemeClr val="phClr">
            <a:tint val="100000"/>
            <a:shade val="100000"/>
            <a:satMod val="100000"/>
          </a:schemeClr>
        </a:solidFill>
        <a:gradFill rotWithShape="1">
          <a:gsLst>
            <a:gs pos="0">
              <a:schemeClr val="phClr">
                <a:shade val="50000"/>
                <a:satMod val="145000"/>
              </a:schemeClr>
            </a:gs>
            <a:gs pos="40000">
              <a:schemeClr val="phClr">
                <a:shade val="70000"/>
                <a:satMod val="145000"/>
              </a:schemeClr>
            </a:gs>
            <a:gs pos="100000">
              <a:schemeClr val="phClr">
                <a:tint val="85000"/>
                <a:satMod val="155000"/>
              </a:schemeClr>
            </a:gs>
          </a:gsLst>
          <a:lin ang="16200000" scaled="1"/>
        </a:gradFill>
        <a:gradFill rotWithShape="1">
          <a:gsLst>
            <a:gs pos="0">
              <a:schemeClr val="phClr">
                <a:shade val="50000"/>
                <a:satMod val="145000"/>
              </a:schemeClr>
            </a:gs>
            <a:gs pos="30000">
              <a:schemeClr val="phClr">
                <a:shade val="65000"/>
                <a:satMod val="155000"/>
              </a:schemeClr>
            </a:gs>
            <a:gs pos="100000">
              <a:schemeClr val="phClr">
                <a:tint val="60000"/>
                <a:satMod val="170000"/>
              </a:schemeClr>
            </a:gs>
          </a:gsLst>
          <a:lin ang="16200000" scaled="1"/>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MarketingPlan</Template>
  <TotalTime>0</TotalTime>
  <Words>8391</Words>
  <Application>Microsoft Office PowerPoint</Application>
  <PresentationFormat>全屏显示(4:3)</PresentationFormat>
  <Paragraphs>1270</Paragraphs>
  <Slides>93</Slides>
  <Notes>1</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93</vt:i4>
      </vt:variant>
    </vt:vector>
  </HeadingPairs>
  <TitlesOfParts>
    <vt:vector size="102" baseType="lpstr">
      <vt:lpstr>微软雅黑</vt:lpstr>
      <vt:lpstr>Arial</vt:lpstr>
      <vt:lpstr>Calibri</vt:lpstr>
      <vt:lpstr>Comic Sans MS</vt:lpstr>
      <vt:lpstr>Times New Roman</vt:lpstr>
      <vt:lpstr>Tw Cen MT</vt:lpstr>
      <vt:lpstr>Wingdings</vt:lpstr>
      <vt:lpstr>Wingdings 2</vt:lpstr>
      <vt:lpstr>MarketingPlan</vt:lpstr>
      <vt:lpstr>   第7章 模块化与函数</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第7章 模块化与函数</vt:lpstr>
      <vt:lpstr>第7章 模块化与函数</vt:lpstr>
      <vt:lpstr>第7章 模块化与函数</vt:lpstr>
      <vt:lpstr>第7章 模块化与函数</vt:lpstr>
      <vt:lpstr>7.3 函数声明</vt:lpstr>
      <vt:lpstr>7.3 函数声明</vt:lpstr>
      <vt:lpstr>7.3 函数声明</vt:lpstr>
      <vt:lpstr>7.3 函数声明</vt:lpstr>
      <vt:lpstr>7.3 函数声明</vt:lpstr>
      <vt:lpstr>7.3 函数声明</vt:lpstr>
      <vt:lpstr>第7章 模块化与函数</vt:lpstr>
      <vt:lpstr>第7章 模块化与函数</vt:lpstr>
      <vt:lpstr>7.4 参数传递</vt:lpstr>
      <vt:lpstr>7.4 参数传递</vt:lpstr>
      <vt:lpstr>7.4 参数传递</vt:lpstr>
      <vt:lpstr>7.4 参数传递</vt:lpstr>
      <vt:lpstr>7.4 参数传递</vt:lpstr>
      <vt:lpstr>7.4 参数传递</vt:lpstr>
      <vt:lpstr>7.4 参数传递</vt:lpstr>
      <vt:lpstr>7.4 参数传递</vt:lpstr>
      <vt:lpstr>7.4 参数传递</vt:lpstr>
      <vt:lpstr>7.4 参数传递</vt:lpstr>
      <vt:lpstr>7.4 参数传递</vt:lpstr>
      <vt:lpstr>7.4 参数传递</vt:lpstr>
      <vt:lpstr>7.4 参数传递</vt:lpstr>
      <vt:lpstr>7.4 参数传递</vt:lpstr>
      <vt:lpstr>7.4 参数传递</vt:lpstr>
      <vt:lpstr>7.4 参数传递</vt:lpstr>
      <vt:lpstr>7.4 参数传递</vt:lpstr>
      <vt:lpstr>7.4 参数传递</vt:lpstr>
      <vt:lpstr>PowerPoint 演示文稿</vt:lpstr>
      <vt:lpstr>7.5 函数调用</vt:lpstr>
      <vt:lpstr>7.5 函数调用</vt:lpstr>
      <vt:lpstr>7.5 函数调用</vt:lpstr>
      <vt:lpstr>7.5 函数调用</vt:lpstr>
      <vt:lpstr>7.5 函数调用</vt:lpstr>
      <vt:lpstr>7.5 函数调用</vt:lpstr>
      <vt:lpstr>7.5 函数调用</vt:lpstr>
      <vt:lpstr>7.5 函数调用</vt:lpstr>
      <vt:lpstr>7.5 函数调用</vt:lpstr>
      <vt:lpstr>7.7 变量存储类型</vt:lpstr>
      <vt:lpstr>7.7 变量存储类型</vt:lpstr>
      <vt:lpstr>7.7 变量存储类型</vt:lpstr>
      <vt:lpstr>7.7 变量存储类型</vt:lpstr>
      <vt:lpstr>7.7 变量存储类型</vt:lpstr>
      <vt:lpstr>7.7 变量存储类型</vt:lpstr>
      <vt:lpstr>7.7 变量存储类型</vt:lpstr>
      <vt:lpstr>7.7 变量存储类型</vt:lpstr>
      <vt:lpstr>7.7 变量存储类型</vt:lpstr>
      <vt:lpstr>7.7 变量存储类型</vt:lpstr>
      <vt:lpstr>7.7 变量存储类型</vt:lpstr>
      <vt:lpstr>7.7 变量存储类型</vt:lpstr>
      <vt:lpstr>7.7 变量存储类型</vt:lpstr>
      <vt:lpstr>7.7 变量存储类型</vt:lpstr>
      <vt:lpstr>7.7 变量存储类型</vt:lpstr>
      <vt:lpstr>7.7 变量存储类型</vt:lpstr>
      <vt:lpstr>7.7 变量存储类型</vt:lpstr>
      <vt:lpstr>7.7 变量存储类型</vt:lpstr>
      <vt:lpstr>局部变量的存储类别</vt:lpstr>
      <vt:lpstr>7.7 变量存储类型</vt:lpstr>
      <vt:lpstr>第7章 模块化与函数</vt:lpstr>
      <vt:lpstr>第7章 模块化与函数</vt:lpstr>
      <vt:lpstr>第7章 模块化与函数</vt:lpstr>
      <vt:lpstr>第7章 模块化与函数</vt:lpstr>
      <vt:lpstr>第7章 模块化与函数</vt:lpstr>
      <vt:lpstr>第7章 模块化与函数</vt:lpstr>
      <vt:lpstr>7.9 源程序结构</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17</cp:revision>
  <dcterms:created xsi:type="dcterms:W3CDTF">2017-04-10T09:29:00Z</dcterms:created>
  <dcterms:modified xsi:type="dcterms:W3CDTF">2024-11-15T02:07:44Z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TC101079699990</vt:lpwstr>
  </property>
  <property fmtid="{D5CDD505-2E9C-101B-9397-08002B2CF9AE}" pid="3" name="KSOProductBuildVer">
    <vt:lpwstr>2052-10.1.0.6930</vt:lpwstr>
  </property>
</Properties>
</file>