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98" r:id="rId12"/>
    <p:sldId id="299"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300" r:id="rId43"/>
    <p:sldId id="301" r:id="rId44"/>
    <p:sldId id="296"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B91EC09-53C4-4D8C-B98E-49E4A756575D}" type="datetimeFigureOut">
              <a:rPr lang="en-IN" smtClean="0"/>
              <a:pPr/>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5B99CA-1B61-4A90-8778-272D6BD01696}" type="slidenum">
              <a:rPr lang="en-IN" smtClean="0"/>
              <a:pPr/>
              <a:t>‹#›</a:t>
            </a:fld>
            <a:endParaRPr lang="en-IN"/>
          </a:p>
        </p:txBody>
      </p:sp>
    </p:spTree>
    <p:extLst>
      <p:ext uri="{BB962C8B-B14F-4D97-AF65-F5344CB8AC3E}">
        <p14:creationId xmlns:p14="http://schemas.microsoft.com/office/powerpoint/2010/main" xmlns="" val="3157072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B91EC09-53C4-4D8C-B98E-49E4A756575D}" type="datetimeFigureOut">
              <a:rPr lang="en-IN" smtClean="0"/>
              <a:pPr/>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5B99CA-1B61-4A90-8778-272D6BD01696}" type="slidenum">
              <a:rPr lang="en-IN" smtClean="0"/>
              <a:pPr/>
              <a:t>‹#›</a:t>
            </a:fld>
            <a:endParaRPr lang="en-IN"/>
          </a:p>
        </p:txBody>
      </p:sp>
    </p:spTree>
    <p:extLst>
      <p:ext uri="{BB962C8B-B14F-4D97-AF65-F5344CB8AC3E}">
        <p14:creationId xmlns:p14="http://schemas.microsoft.com/office/powerpoint/2010/main" xmlns="" val="3714197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B91EC09-53C4-4D8C-B98E-49E4A756575D}" type="datetimeFigureOut">
              <a:rPr lang="en-IN" smtClean="0"/>
              <a:pPr/>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5B99CA-1B61-4A90-8778-272D6BD01696}" type="slidenum">
              <a:rPr lang="en-IN" smtClean="0"/>
              <a:pPr/>
              <a:t>‹#›</a:t>
            </a:fld>
            <a:endParaRPr lang="en-IN"/>
          </a:p>
        </p:txBody>
      </p:sp>
    </p:spTree>
    <p:extLst>
      <p:ext uri="{BB962C8B-B14F-4D97-AF65-F5344CB8AC3E}">
        <p14:creationId xmlns:p14="http://schemas.microsoft.com/office/powerpoint/2010/main" xmlns="" val="2430005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B91EC09-53C4-4D8C-B98E-49E4A756575D}" type="datetimeFigureOut">
              <a:rPr lang="en-IN" smtClean="0"/>
              <a:pPr/>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5B99CA-1B61-4A90-8778-272D6BD01696}" type="slidenum">
              <a:rPr lang="en-IN" smtClean="0"/>
              <a:pPr/>
              <a:t>‹#›</a:t>
            </a:fld>
            <a:endParaRPr lang="en-IN"/>
          </a:p>
        </p:txBody>
      </p:sp>
    </p:spTree>
    <p:extLst>
      <p:ext uri="{BB962C8B-B14F-4D97-AF65-F5344CB8AC3E}">
        <p14:creationId xmlns:p14="http://schemas.microsoft.com/office/powerpoint/2010/main" xmlns="" val="1024235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91EC09-53C4-4D8C-B98E-49E4A756575D}" type="datetimeFigureOut">
              <a:rPr lang="en-IN" smtClean="0"/>
              <a:pPr/>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5B99CA-1B61-4A90-8778-272D6BD01696}" type="slidenum">
              <a:rPr lang="en-IN" smtClean="0"/>
              <a:pPr/>
              <a:t>‹#›</a:t>
            </a:fld>
            <a:endParaRPr lang="en-IN"/>
          </a:p>
        </p:txBody>
      </p:sp>
    </p:spTree>
    <p:extLst>
      <p:ext uri="{BB962C8B-B14F-4D97-AF65-F5344CB8AC3E}">
        <p14:creationId xmlns:p14="http://schemas.microsoft.com/office/powerpoint/2010/main" xmlns="" val="3843706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B91EC09-53C4-4D8C-B98E-49E4A756575D}" type="datetimeFigureOut">
              <a:rPr lang="en-IN" smtClean="0"/>
              <a:pPr/>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5B99CA-1B61-4A90-8778-272D6BD01696}" type="slidenum">
              <a:rPr lang="en-IN" smtClean="0"/>
              <a:pPr/>
              <a:t>‹#›</a:t>
            </a:fld>
            <a:endParaRPr lang="en-IN"/>
          </a:p>
        </p:txBody>
      </p:sp>
    </p:spTree>
    <p:extLst>
      <p:ext uri="{BB962C8B-B14F-4D97-AF65-F5344CB8AC3E}">
        <p14:creationId xmlns:p14="http://schemas.microsoft.com/office/powerpoint/2010/main" xmlns="" val="2450727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B91EC09-53C4-4D8C-B98E-49E4A756575D}" type="datetimeFigureOut">
              <a:rPr lang="en-IN" smtClean="0"/>
              <a:pPr/>
              <a:t>03-10-2024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5B99CA-1B61-4A90-8778-272D6BD01696}" type="slidenum">
              <a:rPr lang="en-IN" smtClean="0"/>
              <a:pPr/>
              <a:t>‹#›</a:t>
            </a:fld>
            <a:endParaRPr lang="en-IN"/>
          </a:p>
        </p:txBody>
      </p:sp>
    </p:spTree>
    <p:extLst>
      <p:ext uri="{BB962C8B-B14F-4D97-AF65-F5344CB8AC3E}">
        <p14:creationId xmlns:p14="http://schemas.microsoft.com/office/powerpoint/2010/main" xmlns="" val="1026776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B91EC09-53C4-4D8C-B98E-49E4A756575D}" type="datetimeFigureOut">
              <a:rPr lang="en-IN" smtClean="0"/>
              <a:pPr/>
              <a:t>03-10-2024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5B99CA-1B61-4A90-8778-272D6BD01696}" type="slidenum">
              <a:rPr lang="en-IN" smtClean="0"/>
              <a:pPr/>
              <a:t>‹#›</a:t>
            </a:fld>
            <a:endParaRPr lang="en-IN"/>
          </a:p>
        </p:txBody>
      </p:sp>
    </p:spTree>
    <p:extLst>
      <p:ext uri="{BB962C8B-B14F-4D97-AF65-F5344CB8AC3E}">
        <p14:creationId xmlns:p14="http://schemas.microsoft.com/office/powerpoint/2010/main" xmlns="" val="1633106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91EC09-53C4-4D8C-B98E-49E4A756575D}" type="datetimeFigureOut">
              <a:rPr lang="en-IN" smtClean="0"/>
              <a:pPr/>
              <a:t>03-10-2024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5B99CA-1B61-4A90-8778-272D6BD01696}" type="slidenum">
              <a:rPr lang="en-IN" smtClean="0"/>
              <a:pPr/>
              <a:t>‹#›</a:t>
            </a:fld>
            <a:endParaRPr lang="en-IN"/>
          </a:p>
        </p:txBody>
      </p:sp>
    </p:spTree>
    <p:extLst>
      <p:ext uri="{BB962C8B-B14F-4D97-AF65-F5344CB8AC3E}">
        <p14:creationId xmlns:p14="http://schemas.microsoft.com/office/powerpoint/2010/main" xmlns="" val="789168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91EC09-53C4-4D8C-B98E-49E4A756575D}" type="datetimeFigureOut">
              <a:rPr lang="en-IN" smtClean="0"/>
              <a:pPr/>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5B99CA-1B61-4A90-8778-272D6BD01696}" type="slidenum">
              <a:rPr lang="en-IN" smtClean="0"/>
              <a:pPr/>
              <a:t>‹#›</a:t>
            </a:fld>
            <a:endParaRPr lang="en-IN"/>
          </a:p>
        </p:txBody>
      </p:sp>
    </p:spTree>
    <p:extLst>
      <p:ext uri="{BB962C8B-B14F-4D97-AF65-F5344CB8AC3E}">
        <p14:creationId xmlns:p14="http://schemas.microsoft.com/office/powerpoint/2010/main" xmlns="" val="2419152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91EC09-53C4-4D8C-B98E-49E4A756575D}" type="datetimeFigureOut">
              <a:rPr lang="en-IN" smtClean="0"/>
              <a:pPr/>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5B99CA-1B61-4A90-8778-272D6BD01696}" type="slidenum">
              <a:rPr lang="en-IN" smtClean="0"/>
              <a:pPr/>
              <a:t>‹#›</a:t>
            </a:fld>
            <a:endParaRPr lang="en-IN"/>
          </a:p>
        </p:txBody>
      </p:sp>
    </p:spTree>
    <p:extLst>
      <p:ext uri="{BB962C8B-B14F-4D97-AF65-F5344CB8AC3E}">
        <p14:creationId xmlns:p14="http://schemas.microsoft.com/office/powerpoint/2010/main" xmlns="" val="225231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0">
              <a:schemeClr val="accent1">
                <a:tint val="44500"/>
                <a:satMod val="160000"/>
                <a:lumMod val="86000"/>
                <a:lumOff val="14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91EC09-53C4-4D8C-B98E-49E4A756575D}" type="datetimeFigureOut">
              <a:rPr lang="en-IN" smtClean="0"/>
              <a:pPr/>
              <a:t>03-10-2024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5B99CA-1B61-4A90-8778-272D6BD01696}" type="slidenum">
              <a:rPr lang="en-IN" smtClean="0"/>
              <a:pPr/>
              <a:t>‹#›</a:t>
            </a:fld>
            <a:endParaRPr lang="en-IN"/>
          </a:p>
        </p:txBody>
      </p:sp>
    </p:spTree>
    <p:extLst>
      <p:ext uri="{BB962C8B-B14F-4D97-AF65-F5344CB8AC3E}">
        <p14:creationId xmlns:p14="http://schemas.microsoft.com/office/powerpoint/2010/main" xmlns="" val="2816753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lgerian" panose="04020705040A02060702" pitchFamily="82" charset="0"/>
              </a:rPr>
              <a:t>Campus Placement Recruitment System</a:t>
            </a:r>
            <a:endParaRPr lang="en-IN" dirty="0">
              <a:latin typeface="Algerian" panose="04020705040A02060702" pitchFamily="82" charset="0"/>
            </a:endParaRPr>
          </a:p>
        </p:txBody>
      </p:sp>
      <p:sp>
        <p:nvSpPr>
          <p:cNvPr id="3" name="Subtitle 2"/>
          <p:cNvSpPr>
            <a:spLocks noGrp="1"/>
          </p:cNvSpPr>
          <p:nvPr>
            <p:ph type="subTitle" idx="1"/>
          </p:nvPr>
        </p:nvSpPr>
        <p:spPr/>
        <p:txBody>
          <a:bodyPr/>
          <a:lstStyle/>
          <a:p>
            <a:endParaRPr lang="en-IN"/>
          </a:p>
        </p:txBody>
      </p:sp>
      <p:pic>
        <p:nvPicPr>
          <p:cNvPr id="4" name="Picture 5">
            <a:extLst>
              <a:ext uri="{FF2B5EF4-FFF2-40B4-BE49-F238E27FC236}">
                <a16:creationId xmlns:a16="http://schemas.microsoft.com/office/drawing/2014/main" xmlns="" id="{019EDE13-0DAA-7018-42D0-3D4C2F64FBA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l="23146" t="40749" r="25546" b="40529"/>
          <a:stretch>
            <a:fillRect/>
          </a:stretch>
        </p:blipFill>
        <p:spPr bwMode="auto">
          <a:xfrm>
            <a:off x="693737" y="470194"/>
            <a:ext cx="3040063" cy="825206"/>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image1.png">
            <a:extLst>
              <a:ext uri="{FF2B5EF4-FFF2-40B4-BE49-F238E27FC236}">
                <a16:creationId xmlns:a16="http://schemas.microsoft.com/office/drawing/2014/main" xmlns="" id="{ABE1990A-3CB7-CA01-CEC4-E021898C55F1}"/>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469188" y="4724400"/>
            <a:ext cx="836612" cy="100486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0275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Activity Diagram</a:t>
            </a:r>
          </a:p>
        </p:txBody>
      </p:sp>
      <p:pic>
        <p:nvPicPr>
          <p:cNvPr id="5" name="Content Placeholder 4">
            <a:extLst>
              <a:ext uri="{FF2B5EF4-FFF2-40B4-BE49-F238E27FC236}">
                <a16:creationId xmlns:a16="http://schemas.microsoft.com/office/drawing/2014/main" xmlns="" id="{DB7E9159-DB43-A36E-846D-5C915D84D574}"/>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57200" y="2361922"/>
            <a:ext cx="8229600" cy="3810278"/>
          </a:xfrm>
        </p:spPr>
      </p:pic>
    </p:spTree>
    <p:extLst>
      <p:ext uri="{BB962C8B-B14F-4D97-AF65-F5344CB8AC3E}">
        <p14:creationId xmlns:p14="http://schemas.microsoft.com/office/powerpoint/2010/main" xmlns="" val="326000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235E14-6755-484A-E787-9B237F19E7C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6FC76298-BDCF-2D64-0B45-356084488887}"/>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57200" y="2361922"/>
            <a:ext cx="7937310" cy="3353078"/>
          </a:xfrm>
        </p:spPr>
      </p:pic>
    </p:spTree>
    <p:extLst>
      <p:ext uri="{BB962C8B-B14F-4D97-AF65-F5344CB8AC3E}">
        <p14:creationId xmlns:p14="http://schemas.microsoft.com/office/powerpoint/2010/main" xmlns="" val="4120438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3F1AEC-268D-7A59-11B5-82C8926BAD3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738B01EB-7EFE-E84D-6BA1-B031AD42E0FF}"/>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57200" y="1728629"/>
            <a:ext cx="8229600" cy="4269105"/>
          </a:xfrm>
        </p:spPr>
      </p:pic>
    </p:spTree>
    <p:extLst>
      <p:ext uri="{BB962C8B-B14F-4D97-AF65-F5344CB8AC3E}">
        <p14:creationId xmlns:p14="http://schemas.microsoft.com/office/powerpoint/2010/main" xmlns="" val="766191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lstStyle/>
          <a:p>
            <a:r>
              <a:rPr lang="en-US" sz="5000" b="1" dirty="0"/>
              <a:t>SCREEN LAYOUT</a:t>
            </a:r>
            <a:endParaRPr lang="en-IN" sz="5000" b="1" dirty="0"/>
          </a:p>
        </p:txBody>
      </p:sp>
    </p:spTree>
    <p:extLst>
      <p:ext uri="{BB962C8B-B14F-4D97-AF65-F5344CB8AC3E}">
        <p14:creationId xmlns:p14="http://schemas.microsoft.com/office/powerpoint/2010/main" xmlns="" val="2775023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Login Form</a:t>
            </a:r>
            <a:endParaRPr lang="en-IN" dirty="0"/>
          </a:p>
        </p:txBody>
      </p:sp>
      <p:pic>
        <p:nvPicPr>
          <p:cNvPr id="4" name="Content Placeholder 3"/>
          <p:cNvPicPr>
            <a:picLocks noGrp="1"/>
          </p:cNvPicPr>
          <p:nvPr>
            <p:ph idx="1"/>
          </p:nvPr>
        </p:nvPicPr>
        <p:blipFill>
          <a:blip r:embed="rId2"/>
          <a:srcRect/>
          <a:stretch>
            <a:fillRect/>
          </a:stretch>
        </p:blipFill>
        <p:spPr bwMode="auto">
          <a:xfrm>
            <a:off x="1676400" y="1904841"/>
            <a:ext cx="5791200" cy="3916680"/>
          </a:xfrm>
          <a:prstGeom prst="rect">
            <a:avLst/>
          </a:prstGeom>
          <a:noFill/>
          <a:ln w="9525">
            <a:noFill/>
            <a:miter lim="800000"/>
            <a:headEnd/>
            <a:tailEnd/>
          </a:ln>
        </p:spPr>
      </p:pic>
    </p:spTree>
    <p:extLst>
      <p:ext uri="{BB962C8B-B14F-4D97-AF65-F5344CB8AC3E}">
        <p14:creationId xmlns:p14="http://schemas.microsoft.com/office/powerpoint/2010/main" xmlns="" val="1762045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Coordinator Dashboard</a:t>
            </a:r>
            <a:endParaRPr lang="en-IN" dirty="0"/>
          </a:p>
        </p:txBody>
      </p:sp>
      <p:pic>
        <p:nvPicPr>
          <p:cNvPr id="5" name="Content Placeholder 4"/>
          <p:cNvPicPr>
            <a:picLocks noGrp="1"/>
          </p:cNvPicPr>
          <p:nvPr>
            <p:ph idx="1"/>
          </p:nvPr>
        </p:nvPicPr>
        <p:blipFill>
          <a:blip r:embed="rId2"/>
          <a:srcRect/>
          <a:stretch>
            <a:fillRect/>
          </a:stretch>
        </p:blipFill>
        <p:spPr bwMode="auto">
          <a:xfrm>
            <a:off x="457200" y="2489564"/>
            <a:ext cx="8229600" cy="2747234"/>
          </a:xfrm>
          <a:prstGeom prst="rect">
            <a:avLst/>
          </a:prstGeom>
          <a:noFill/>
          <a:ln w="9525">
            <a:noFill/>
            <a:miter lim="800000"/>
            <a:headEnd/>
            <a:tailEnd/>
          </a:ln>
        </p:spPr>
      </p:pic>
    </p:spTree>
    <p:extLst>
      <p:ext uri="{BB962C8B-B14F-4D97-AF65-F5344CB8AC3E}">
        <p14:creationId xmlns:p14="http://schemas.microsoft.com/office/powerpoint/2010/main" xmlns="" val="678117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Recruiter Creation</a:t>
            </a:r>
            <a:endParaRPr lang="en-IN" dirty="0"/>
          </a:p>
        </p:txBody>
      </p:sp>
      <p:pic>
        <p:nvPicPr>
          <p:cNvPr id="4" name="Content Placeholder 3"/>
          <p:cNvPicPr>
            <a:picLocks noGrp="1"/>
          </p:cNvPicPr>
          <p:nvPr>
            <p:ph idx="1"/>
          </p:nvPr>
        </p:nvPicPr>
        <p:blipFill>
          <a:blip r:embed="rId2"/>
          <a:srcRect/>
          <a:stretch>
            <a:fillRect/>
          </a:stretch>
        </p:blipFill>
        <p:spPr bwMode="auto">
          <a:xfrm>
            <a:off x="457200" y="2164771"/>
            <a:ext cx="8229600" cy="3396821"/>
          </a:xfrm>
          <a:prstGeom prst="rect">
            <a:avLst/>
          </a:prstGeom>
          <a:noFill/>
          <a:ln w="9525">
            <a:noFill/>
            <a:miter lim="800000"/>
            <a:headEnd/>
            <a:tailEnd/>
          </a:ln>
        </p:spPr>
      </p:pic>
    </p:spTree>
    <p:extLst>
      <p:ext uri="{BB962C8B-B14F-4D97-AF65-F5344CB8AC3E}">
        <p14:creationId xmlns:p14="http://schemas.microsoft.com/office/powerpoint/2010/main" xmlns="" val="4172443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Student Account</a:t>
            </a:r>
            <a:endParaRPr lang="en-IN" dirty="0"/>
          </a:p>
        </p:txBody>
      </p:sp>
      <p:pic>
        <p:nvPicPr>
          <p:cNvPr id="4" name="Content Placeholder 3"/>
          <p:cNvPicPr>
            <a:picLocks noGrp="1"/>
          </p:cNvPicPr>
          <p:nvPr>
            <p:ph idx="1"/>
          </p:nvPr>
        </p:nvPicPr>
        <p:blipFill>
          <a:blip r:embed="rId2"/>
          <a:srcRect/>
          <a:stretch>
            <a:fillRect/>
          </a:stretch>
        </p:blipFill>
        <p:spPr bwMode="auto">
          <a:xfrm>
            <a:off x="457200" y="1485900"/>
            <a:ext cx="8229600" cy="30861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2133600" y="4572000"/>
            <a:ext cx="6553200" cy="1351915"/>
          </a:xfrm>
          <a:prstGeom prst="rect">
            <a:avLst/>
          </a:prstGeom>
          <a:noFill/>
          <a:ln w="9525">
            <a:noFill/>
            <a:miter lim="800000"/>
            <a:headEnd/>
            <a:tailEnd/>
          </a:ln>
        </p:spPr>
      </p:pic>
    </p:spTree>
    <p:extLst>
      <p:ext uri="{BB962C8B-B14F-4D97-AF65-F5344CB8AC3E}">
        <p14:creationId xmlns:p14="http://schemas.microsoft.com/office/powerpoint/2010/main" xmlns="" val="4279009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Student</a:t>
            </a:r>
            <a:endParaRPr lang="en-IN" dirty="0"/>
          </a:p>
        </p:txBody>
      </p:sp>
      <p:pic>
        <p:nvPicPr>
          <p:cNvPr id="4" name="Content Placeholder 3"/>
          <p:cNvPicPr>
            <a:picLocks noGrp="1"/>
          </p:cNvPicPr>
          <p:nvPr>
            <p:ph idx="1"/>
          </p:nvPr>
        </p:nvPicPr>
        <p:blipFill>
          <a:blip r:embed="rId2"/>
          <a:srcRect/>
          <a:stretch>
            <a:fillRect/>
          </a:stretch>
        </p:blipFill>
        <p:spPr bwMode="auto">
          <a:xfrm>
            <a:off x="457200" y="2331733"/>
            <a:ext cx="8229600" cy="3062896"/>
          </a:xfrm>
          <a:prstGeom prst="rect">
            <a:avLst/>
          </a:prstGeom>
          <a:noFill/>
          <a:ln w="9525">
            <a:noFill/>
            <a:miter lim="800000"/>
            <a:headEnd/>
            <a:tailEnd/>
          </a:ln>
        </p:spPr>
      </p:pic>
    </p:spTree>
    <p:extLst>
      <p:ext uri="{BB962C8B-B14F-4D97-AF65-F5344CB8AC3E}">
        <p14:creationId xmlns:p14="http://schemas.microsoft.com/office/powerpoint/2010/main" xmlns="" val="1788311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By Course</a:t>
            </a:r>
            <a:endParaRPr lang="en-IN" dirty="0"/>
          </a:p>
        </p:txBody>
      </p:sp>
      <p:pic>
        <p:nvPicPr>
          <p:cNvPr id="4" name="Content Placeholder 3"/>
          <p:cNvPicPr>
            <a:picLocks noGrp="1"/>
          </p:cNvPicPr>
          <p:nvPr>
            <p:ph idx="1"/>
          </p:nvPr>
        </p:nvPicPr>
        <p:blipFill>
          <a:blip r:embed="rId2"/>
          <a:srcRect/>
          <a:stretch>
            <a:fillRect/>
          </a:stretch>
        </p:blipFill>
        <p:spPr bwMode="auto">
          <a:xfrm>
            <a:off x="457200" y="2138884"/>
            <a:ext cx="8229600" cy="3448594"/>
          </a:xfrm>
          <a:prstGeom prst="rect">
            <a:avLst/>
          </a:prstGeom>
          <a:noFill/>
          <a:ln w="9525">
            <a:noFill/>
            <a:miter lim="800000"/>
            <a:headEnd/>
            <a:tailEnd/>
          </a:ln>
        </p:spPr>
      </p:pic>
    </p:spTree>
    <p:extLst>
      <p:ext uri="{BB962C8B-B14F-4D97-AF65-F5344CB8AC3E}">
        <p14:creationId xmlns:p14="http://schemas.microsoft.com/office/powerpoint/2010/main" xmlns="" val="3722840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Acknowledgement</a:t>
            </a:r>
            <a:endParaRPr lang="en-IN" dirty="0">
              <a:latin typeface="Algerian" panose="04020705040A02060702" pitchFamily="82" charset="0"/>
            </a:endParaRPr>
          </a:p>
        </p:txBody>
      </p:sp>
      <p:sp>
        <p:nvSpPr>
          <p:cNvPr id="3" name="Content Placeholder 2"/>
          <p:cNvSpPr>
            <a:spLocks noGrp="1"/>
          </p:cNvSpPr>
          <p:nvPr>
            <p:ph idx="1"/>
          </p:nvPr>
        </p:nvSpPr>
        <p:spPr/>
        <p:txBody>
          <a:bodyPr>
            <a:normAutofit fontScale="62500" lnSpcReduction="20000"/>
          </a:bodyPr>
          <a:lstStyle/>
          <a:p>
            <a:pPr marL="0" marR="0" indent="0" algn="just">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Knowledge in itself is a continuous process.  At this moment of our substantial enhancement, We rarely find words to express our gratitude towards those who were constantly involved with us.</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228600" algn="just">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completion of any inter disciplinary project depends upon coordination, cooperation and combined efforts of several resources of knowledge, creativity, skill, energy and time. The work being accomplished now, we feel our sincerest urge to recall and knowledge through these lines, trying our best to give full credit wherever it deserves.</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We would like to thank our project guide </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Ms</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Kritika</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ea typeface="Times New Roman" panose="02020603050405020304" pitchFamily="18" charset="0"/>
                <a:cs typeface="Times New Roman" panose="02020603050405020304" pitchFamily="18" charset="0"/>
              </a:rPr>
              <a:t>Pandey</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I/C Principal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Dr. </a:t>
            </a:r>
            <a:r>
              <a:rPr lang="en-US" b="1" dirty="0" err="1">
                <a:effectLst/>
                <a:latin typeface="Times New Roman" panose="02020603050405020304" pitchFamily="18" charset="0"/>
                <a:ea typeface="Times New Roman" panose="02020603050405020304" pitchFamily="18" charset="0"/>
                <a:cs typeface="Times New Roman" panose="02020603050405020304" pitchFamily="18" charset="0"/>
              </a:rPr>
              <a:t>Dharmendra</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Patel</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and I/C Dean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Dr. </a:t>
            </a:r>
            <a:r>
              <a:rPr lang="en-US" b="1" dirty="0" err="1">
                <a:effectLst/>
                <a:latin typeface="Times New Roman" panose="02020603050405020304" pitchFamily="18" charset="0"/>
                <a:ea typeface="Times New Roman" panose="02020603050405020304" pitchFamily="18" charset="0"/>
                <a:cs typeface="Times New Roman" panose="02020603050405020304" pitchFamily="18" charset="0"/>
              </a:rPr>
              <a:t>Sanskruti</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Patel</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who advised and gave us moral support through the duration of our project. Without their constant encouragement we could not have been able to achieve what we have.</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spcBef>
                <a:spcPts val="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It’s our good fortune that we had support and well wishes of many. We are thankful to all and those names which have been forgotten to acknowledge here but contributions have not gone unnoticed.</a:t>
            </a:r>
            <a:endParaRPr lang="en-IN" dirty="0"/>
          </a:p>
        </p:txBody>
      </p:sp>
    </p:spTree>
    <p:extLst>
      <p:ext uri="{BB962C8B-B14F-4D97-AF65-F5344CB8AC3E}">
        <p14:creationId xmlns:p14="http://schemas.microsoft.com/office/powerpoint/2010/main" xmlns="" val="2349520648"/>
      </p:ext>
    </p:extLst>
  </p:cSld>
  <p:clrMapOvr>
    <a:masterClrMapping/>
  </p:clrMapOvr>
  <mc:AlternateContent xmlns:mc="http://schemas.openxmlformats.org/markup-compatibility/2006">
    <mc:Choice xmlns:p14="http://schemas.microsoft.com/office/powerpoint/2010/main" xmlns="" Requires="p14">
      <p:transition spd="slow">
        <p14:revea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Recruiter View</a:t>
            </a:r>
            <a:endParaRPr lang="en-IN" dirty="0"/>
          </a:p>
        </p:txBody>
      </p:sp>
      <p:pic>
        <p:nvPicPr>
          <p:cNvPr id="4" name="Content Placeholder 3"/>
          <p:cNvPicPr>
            <a:picLocks noGrp="1"/>
          </p:cNvPicPr>
          <p:nvPr>
            <p:ph idx="1"/>
          </p:nvPr>
        </p:nvPicPr>
        <p:blipFill>
          <a:blip r:embed="rId2"/>
          <a:srcRect/>
          <a:stretch>
            <a:fillRect/>
          </a:stretch>
        </p:blipFill>
        <p:spPr bwMode="auto">
          <a:xfrm>
            <a:off x="457200" y="1913409"/>
            <a:ext cx="8229600" cy="3899545"/>
          </a:xfrm>
          <a:prstGeom prst="rect">
            <a:avLst/>
          </a:prstGeom>
          <a:noFill/>
          <a:ln w="9525">
            <a:noFill/>
            <a:miter lim="800000"/>
            <a:headEnd/>
            <a:tailEnd/>
          </a:ln>
        </p:spPr>
      </p:pic>
    </p:spTree>
    <p:extLst>
      <p:ext uri="{BB962C8B-B14F-4D97-AF65-F5344CB8AC3E}">
        <p14:creationId xmlns:p14="http://schemas.microsoft.com/office/powerpoint/2010/main" xmlns="" val="1012552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View Recruiter</a:t>
            </a:r>
            <a:endParaRPr lang="en-IN" dirty="0"/>
          </a:p>
        </p:txBody>
      </p:sp>
      <p:pic>
        <p:nvPicPr>
          <p:cNvPr id="4" name="Content Placeholder 3"/>
          <p:cNvPicPr>
            <a:picLocks noGrp="1"/>
          </p:cNvPicPr>
          <p:nvPr>
            <p:ph idx="1"/>
          </p:nvPr>
        </p:nvPicPr>
        <p:blipFill>
          <a:blip r:embed="rId2"/>
          <a:srcRect/>
          <a:stretch>
            <a:fillRect/>
          </a:stretch>
        </p:blipFill>
        <p:spPr bwMode="auto">
          <a:xfrm>
            <a:off x="3418323" y="1600200"/>
            <a:ext cx="2307353" cy="4525963"/>
          </a:xfrm>
          <a:prstGeom prst="rect">
            <a:avLst/>
          </a:prstGeom>
          <a:noFill/>
          <a:ln w="9525">
            <a:noFill/>
            <a:miter lim="800000"/>
            <a:headEnd/>
            <a:tailEnd/>
          </a:ln>
        </p:spPr>
      </p:pic>
    </p:spTree>
    <p:extLst>
      <p:ext uri="{BB962C8B-B14F-4D97-AF65-F5344CB8AC3E}">
        <p14:creationId xmlns:p14="http://schemas.microsoft.com/office/powerpoint/2010/main" xmlns="" val="3057267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Recruiter</a:t>
            </a:r>
            <a:endParaRPr lang="en-IN" dirty="0"/>
          </a:p>
        </p:txBody>
      </p:sp>
      <p:pic>
        <p:nvPicPr>
          <p:cNvPr id="4" name="Content Placeholder 3"/>
          <p:cNvPicPr>
            <a:picLocks noGrp="1"/>
          </p:cNvPicPr>
          <p:nvPr>
            <p:ph idx="1"/>
          </p:nvPr>
        </p:nvPicPr>
        <p:blipFill>
          <a:blip r:embed="rId2"/>
          <a:srcRect/>
          <a:stretch>
            <a:fillRect/>
          </a:stretch>
        </p:blipFill>
        <p:spPr bwMode="auto">
          <a:xfrm>
            <a:off x="2567940" y="1691481"/>
            <a:ext cx="4008120" cy="4343400"/>
          </a:xfrm>
          <a:prstGeom prst="rect">
            <a:avLst/>
          </a:prstGeom>
          <a:noFill/>
          <a:ln w="9525">
            <a:noFill/>
            <a:miter lim="800000"/>
            <a:headEnd/>
            <a:tailEnd/>
          </a:ln>
        </p:spPr>
      </p:pic>
    </p:spTree>
    <p:extLst>
      <p:ext uri="{BB962C8B-B14F-4D97-AF65-F5344CB8AC3E}">
        <p14:creationId xmlns:p14="http://schemas.microsoft.com/office/powerpoint/2010/main" xmlns="" val="255879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Openings </a:t>
            </a:r>
            <a:endParaRPr lang="en-IN" dirty="0"/>
          </a:p>
        </p:txBody>
      </p:sp>
      <p:pic>
        <p:nvPicPr>
          <p:cNvPr id="4" name="Content Placeholder 3"/>
          <p:cNvPicPr>
            <a:picLocks noGrp="1"/>
          </p:cNvPicPr>
          <p:nvPr>
            <p:ph idx="1"/>
          </p:nvPr>
        </p:nvPicPr>
        <p:blipFill>
          <a:blip r:embed="rId2"/>
          <a:srcRect/>
          <a:stretch>
            <a:fillRect/>
          </a:stretch>
        </p:blipFill>
        <p:spPr bwMode="auto">
          <a:xfrm>
            <a:off x="457200" y="1946406"/>
            <a:ext cx="8229600" cy="3833550"/>
          </a:xfrm>
          <a:prstGeom prst="rect">
            <a:avLst/>
          </a:prstGeom>
          <a:noFill/>
          <a:ln w="9525">
            <a:noFill/>
            <a:miter lim="800000"/>
            <a:headEnd/>
            <a:tailEnd/>
          </a:ln>
        </p:spPr>
      </p:pic>
    </p:spTree>
    <p:extLst>
      <p:ext uri="{BB962C8B-B14F-4D97-AF65-F5344CB8AC3E}">
        <p14:creationId xmlns:p14="http://schemas.microsoft.com/office/powerpoint/2010/main" xmlns="" val="20460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Add New Job</a:t>
            </a:r>
            <a:endParaRPr lang="en-IN" dirty="0"/>
          </a:p>
        </p:txBody>
      </p:sp>
      <p:pic>
        <p:nvPicPr>
          <p:cNvPr id="4" name="Content Placeholder 3"/>
          <p:cNvPicPr>
            <a:picLocks noGrp="1"/>
          </p:cNvPicPr>
          <p:nvPr>
            <p:ph idx="1"/>
          </p:nvPr>
        </p:nvPicPr>
        <p:blipFill>
          <a:blip r:embed="rId2"/>
          <a:srcRect/>
          <a:stretch>
            <a:fillRect/>
          </a:stretch>
        </p:blipFill>
        <p:spPr bwMode="auto">
          <a:xfrm>
            <a:off x="2438400" y="838200"/>
            <a:ext cx="4114800" cy="5410200"/>
          </a:xfrm>
          <a:prstGeom prst="rect">
            <a:avLst/>
          </a:prstGeom>
          <a:noFill/>
          <a:ln w="9525">
            <a:noFill/>
            <a:miter lim="800000"/>
            <a:headEnd/>
            <a:tailEnd/>
          </a:ln>
        </p:spPr>
      </p:pic>
    </p:spTree>
    <p:extLst>
      <p:ext uri="{BB962C8B-B14F-4D97-AF65-F5344CB8AC3E}">
        <p14:creationId xmlns:p14="http://schemas.microsoft.com/office/powerpoint/2010/main" xmlns="" val="2127697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Edit Job</a:t>
            </a:r>
            <a:endParaRPr lang="en-IN" dirty="0"/>
          </a:p>
        </p:txBody>
      </p:sp>
      <p:pic>
        <p:nvPicPr>
          <p:cNvPr id="4" name="Content Placeholder 3"/>
          <p:cNvPicPr>
            <a:picLocks noGrp="1"/>
          </p:cNvPicPr>
          <p:nvPr>
            <p:ph idx="1"/>
          </p:nvPr>
        </p:nvPicPr>
        <p:blipFill>
          <a:blip r:embed="rId2"/>
          <a:srcRect/>
          <a:stretch>
            <a:fillRect/>
          </a:stretch>
        </p:blipFill>
        <p:spPr bwMode="auto">
          <a:xfrm>
            <a:off x="2514600" y="990600"/>
            <a:ext cx="4133850" cy="5257800"/>
          </a:xfrm>
          <a:prstGeom prst="rect">
            <a:avLst/>
          </a:prstGeom>
          <a:noFill/>
          <a:ln w="9525">
            <a:noFill/>
            <a:miter lim="800000"/>
            <a:headEnd/>
            <a:tailEnd/>
          </a:ln>
        </p:spPr>
      </p:pic>
    </p:spTree>
    <p:extLst>
      <p:ext uri="{BB962C8B-B14F-4D97-AF65-F5344CB8AC3E}">
        <p14:creationId xmlns:p14="http://schemas.microsoft.com/office/powerpoint/2010/main" xmlns="" val="1164689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View</a:t>
            </a:r>
            <a:endParaRPr lang="en-IN" dirty="0"/>
          </a:p>
        </p:txBody>
      </p:sp>
      <p:pic>
        <p:nvPicPr>
          <p:cNvPr id="4" name="Content Placeholder 3"/>
          <p:cNvPicPr>
            <a:picLocks noGrp="1"/>
          </p:cNvPicPr>
          <p:nvPr>
            <p:ph idx="1"/>
          </p:nvPr>
        </p:nvPicPr>
        <p:blipFill>
          <a:blip r:embed="rId2"/>
          <a:srcRect/>
          <a:stretch>
            <a:fillRect/>
          </a:stretch>
        </p:blipFill>
        <p:spPr bwMode="auto">
          <a:xfrm>
            <a:off x="735330" y="2030571"/>
            <a:ext cx="7673340" cy="3665220"/>
          </a:xfrm>
          <a:prstGeom prst="rect">
            <a:avLst/>
          </a:prstGeom>
          <a:noFill/>
          <a:ln w="9525">
            <a:noFill/>
            <a:miter lim="800000"/>
            <a:headEnd/>
            <a:tailEnd/>
          </a:ln>
        </p:spPr>
      </p:pic>
    </p:spTree>
    <p:extLst>
      <p:ext uri="{BB962C8B-B14F-4D97-AF65-F5344CB8AC3E}">
        <p14:creationId xmlns:p14="http://schemas.microsoft.com/office/powerpoint/2010/main" xmlns="" val="3061481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Recruiter </a:t>
            </a:r>
            <a:r>
              <a:rPr lang="en-US" dirty="0" smtClean="0"/>
              <a:t>Dashboard</a:t>
            </a:r>
            <a:endParaRPr lang="en-IN" dirty="0"/>
          </a:p>
        </p:txBody>
      </p:sp>
      <p:pic>
        <p:nvPicPr>
          <p:cNvPr id="4" name="Content Placeholder 3"/>
          <p:cNvPicPr>
            <a:picLocks noGrp="1"/>
          </p:cNvPicPr>
          <p:nvPr>
            <p:ph idx="1"/>
          </p:nvPr>
        </p:nvPicPr>
        <p:blipFill>
          <a:blip r:embed="rId2"/>
          <a:srcRect/>
          <a:stretch>
            <a:fillRect/>
          </a:stretch>
        </p:blipFill>
        <p:spPr bwMode="auto">
          <a:xfrm>
            <a:off x="457200" y="2284070"/>
            <a:ext cx="8229600" cy="3158222"/>
          </a:xfrm>
          <a:prstGeom prst="rect">
            <a:avLst/>
          </a:prstGeom>
          <a:noFill/>
          <a:ln w="9525">
            <a:noFill/>
            <a:miter lim="800000"/>
            <a:headEnd/>
            <a:tailEnd/>
          </a:ln>
        </p:spPr>
      </p:pic>
    </p:spTree>
    <p:extLst>
      <p:ext uri="{BB962C8B-B14F-4D97-AF65-F5344CB8AC3E}">
        <p14:creationId xmlns:p14="http://schemas.microsoft.com/office/powerpoint/2010/main" xmlns="" val="997643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Announcements</a:t>
            </a:r>
            <a:endParaRPr lang="en-IN" dirty="0"/>
          </a:p>
        </p:txBody>
      </p:sp>
      <p:pic>
        <p:nvPicPr>
          <p:cNvPr id="4" name="Content Placeholder 3"/>
          <p:cNvPicPr>
            <a:picLocks noGrp="1"/>
          </p:cNvPicPr>
          <p:nvPr>
            <p:ph idx="1"/>
          </p:nvPr>
        </p:nvPicPr>
        <p:blipFill>
          <a:blip r:embed="rId2"/>
          <a:srcRect/>
          <a:stretch>
            <a:fillRect/>
          </a:stretch>
        </p:blipFill>
        <p:spPr bwMode="auto">
          <a:xfrm>
            <a:off x="2286000" y="1066800"/>
            <a:ext cx="4293870" cy="4876800"/>
          </a:xfrm>
          <a:prstGeom prst="rect">
            <a:avLst/>
          </a:prstGeom>
          <a:noFill/>
          <a:ln w="9525">
            <a:noFill/>
            <a:miter lim="800000"/>
            <a:headEnd/>
            <a:tailEnd/>
          </a:ln>
        </p:spPr>
      </p:pic>
    </p:spTree>
    <p:extLst>
      <p:ext uri="{BB962C8B-B14F-4D97-AF65-F5344CB8AC3E}">
        <p14:creationId xmlns:p14="http://schemas.microsoft.com/office/powerpoint/2010/main" xmlns="" val="3168605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Announcements</a:t>
            </a:r>
            <a:endParaRPr lang="en-IN" dirty="0"/>
          </a:p>
        </p:txBody>
      </p:sp>
      <p:pic>
        <p:nvPicPr>
          <p:cNvPr id="4" name="Content Placeholder 3"/>
          <p:cNvPicPr>
            <a:picLocks noGrp="1"/>
          </p:cNvPicPr>
          <p:nvPr>
            <p:ph idx="1"/>
          </p:nvPr>
        </p:nvPicPr>
        <p:blipFill>
          <a:blip r:embed="rId2"/>
          <a:srcRect/>
          <a:stretch>
            <a:fillRect/>
          </a:stretch>
        </p:blipFill>
        <p:spPr bwMode="auto">
          <a:xfrm>
            <a:off x="2057400" y="2133600"/>
            <a:ext cx="5029200" cy="3048000"/>
          </a:xfrm>
          <a:prstGeom prst="rect">
            <a:avLst/>
          </a:prstGeom>
          <a:noFill/>
          <a:ln w="9525">
            <a:noFill/>
            <a:miter lim="800000"/>
            <a:headEnd/>
            <a:tailEnd/>
          </a:ln>
        </p:spPr>
      </p:pic>
    </p:spTree>
    <p:extLst>
      <p:ext uri="{BB962C8B-B14F-4D97-AF65-F5344CB8AC3E}">
        <p14:creationId xmlns:p14="http://schemas.microsoft.com/office/powerpoint/2010/main" xmlns="" val="900418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a:spcAft>
                <a:spcPts val="500"/>
              </a:spcAft>
            </a:pPr>
            <a:endParaRPr lang="en-US" dirty="0">
              <a:solidFill>
                <a:schemeClr val="tx1"/>
              </a:solidFill>
            </a:endParaRPr>
          </a:p>
          <a:p>
            <a:pPr>
              <a:spcBef>
                <a:spcPts val="500"/>
              </a:spcBef>
              <a:spcAft>
                <a:spcPts val="500"/>
              </a:spcAft>
              <a:buFont typeface="Wingdings" pitchFamily="2" charset="2"/>
              <a:buChar char="q"/>
            </a:pPr>
            <a:r>
              <a:rPr lang="en-US" b="1" dirty="0"/>
              <a:t> </a:t>
            </a:r>
            <a:r>
              <a:rPr lang="en-US" b="1" dirty="0">
                <a:hlinkClick r:id="" action="ppaction://noaction">
                  <a:extLst>
                    <a:ext uri="{A12FA001-AC4F-418D-AE19-62706E023703}">
                      <ahyp:hlinkClr xmlns:ahyp="http://schemas.microsoft.com/office/drawing/2018/hyperlinkcolor" xmlns="" val="tx"/>
                    </a:ext>
                  </a:extLst>
                </a:hlinkClick>
              </a:rPr>
              <a:t>Existing System</a:t>
            </a:r>
            <a:endParaRPr lang="en-US" b="1" dirty="0"/>
          </a:p>
          <a:p>
            <a:pPr>
              <a:spcBef>
                <a:spcPts val="500"/>
              </a:spcBef>
              <a:spcAft>
                <a:spcPts val="500"/>
              </a:spcAft>
              <a:buFont typeface="Wingdings" pitchFamily="2" charset="2"/>
              <a:buChar char="q"/>
            </a:pPr>
            <a:r>
              <a:rPr lang="en-US" b="1" dirty="0"/>
              <a:t> </a:t>
            </a:r>
            <a:r>
              <a:rPr lang="en-US" b="1" dirty="0">
                <a:hlinkClick r:id="" action="ppaction://noaction">
                  <a:extLst>
                    <a:ext uri="{A12FA001-AC4F-418D-AE19-62706E023703}">
                      <ahyp:hlinkClr xmlns:ahyp="http://schemas.microsoft.com/office/drawing/2018/hyperlinkcolor" xmlns="" val="tx"/>
                    </a:ext>
                  </a:extLst>
                </a:hlinkClick>
              </a:rPr>
              <a:t>Proposed System</a:t>
            </a:r>
            <a:endParaRPr lang="en-US" b="1" dirty="0"/>
          </a:p>
          <a:p>
            <a:pPr>
              <a:spcBef>
                <a:spcPts val="500"/>
              </a:spcBef>
              <a:spcAft>
                <a:spcPts val="500"/>
              </a:spcAft>
              <a:buClr>
                <a:schemeClr val="accent1"/>
              </a:buClr>
              <a:buFont typeface="Wingdings" pitchFamily="2" charset="2"/>
              <a:buChar char="q"/>
            </a:pPr>
            <a:r>
              <a:rPr lang="en-IN" b="1" dirty="0"/>
              <a:t> </a:t>
            </a:r>
            <a:r>
              <a:rPr lang="en-IN" b="1" u="sng" dirty="0"/>
              <a:t>Use Case Diagram</a:t>
            </a:r>
          </a:p>
          <a:p>
            <a:pPr>
              <a:spcBef>
                <a:spcPts val="500"/>
              </a:spcBef>
              <a:spcAft>
                <a:spcPts val="500"/>
              </a:spcAft>
              <a:buClr>
                <a:schemeClr val="accent1"/>
              </a:buClr>
              <a:buFont typeface="Wingdings" pitchFamily="2" charset="2"/>
              <a:buChar char="q"/>
            </a:pPr>
            <a:r>
              <a:rPr lang="en-IN" b="1" u="sng" dirty="0"/>
              <a:t> Activity Diagram</a:t>
            </a:r>
          </a:p>
          <a:p>
            <a:pPr>
              <a:spcBef>
                <a:spcPts val="500"/>
              </a:spcBef>
              <a:spcAft>
                <a:spcPts val="500"/>
              </a:spcAft>
              <a:buClr>
                <a:schemeClr val="accent1"/>
              </a:buClr>
              <a:buFont typeface="Wingdings" pitchFamily="2" charset="2"/>
              <a:buChar char="q"/>
            </a:pPr>
            <a:r>
              <a:rPr lang="en-IN" b="1" u="sng" dirty="0"/>
              <a:t> Class Diagram</a:t>
            </a:r>
          </a:p>
          <a:p>
            <a:pPr>
              <a:spcBef>
                <a:spcPts val="500"/>
              </a:spcBef>
              <a:spcAft>
                <a:spcPts val="500"/>
              </a:spcAft>
              <a:buFont typeface="Wingdings" pitchFamily="2" charset="2"/>
              <a:buChar char="q"/>
            </a:pPr>
            <a:r>
              <a:rPr lang="en-US" b="1" dirty="0"/>
              <a:t> </a:t>
            </a:r>
            <a:r>
              <a:rPr lang="en-US" b="1" dirty="0">
                <a:hlinkClick r:id="" action="ppaction://noaction">
                  <a:extLst>
                    <a:ext uri="{A12FA001-AC4F-418D-AE19-62706E023703}">
                      <ahyp:hlinkClr xmlns:ahyp="http://schemas.microsoft.com/office/drawing/2018/hyperlinkcolor" xmlns="" val="tx"/>
                    </a:ext>
                  </a:extLst>
                </a:hlinkClick>
              </a:rPr>
              <a:t>Data dictionaries</a:t>
            </a:r>
            <a:endParaRPr lang="en-US" b="1" dirty="0"/>
          </a:p>
          <a:p>
            <a:pPr>
              <a:spcBef>
                <a:spcPts val="500"/>
              </a:spcBef>
              <a:spcAft>
                <a:spcPts val="500"/>
              </a:spcAft>
              <a:buFont typeface="Wingdings" pitchFamily="2" charset="2"/>
              <a:buChar char="q"/>
            </a:pPr>
            <a:r>
              <a:rPr lang="en-US" b="1" dirty="0"/>
              <a:t> </a:t>
            </a:r>
            <a:r>
              <a:rPr lang="en-US" b="1" dirty="0">
                <a:hlinkClick r:id="" action="ppaction://noaction">
                  <a:extLst>
                    <a:ext uri="{A12FA001-AC4F-418D-AE19-62706E023703}">
                      <ahyp:hlinkClr xmlns:ahyp="http://schemas.microsoft.com/office/drawing/2018/hyperlinkcolor" xmlns="" val="tx"/>
                    </a:ext>
                  </a:extLst>
                </a:hlinkClick>
              </a:rPr>
              <a:t>Screen Layout</a:t>
            </a:r>
            <a:endParaRPr lang="en-US" b="1" dirty="0"/>
          </a:p>
          <a:p>
            <a:pPr>
              <a:spcBef>
                <a:spcPts val="500"/>
              </a:spcBef>
              <a:spcAft>
                <a:spcPts val="500"/>
              </a:spcAft>
              <a:buFont typeface="Wingdings" pitchFamily="2" charset="2"/>
              <a:buChar char="q"/>
            </a:pPr>
            <a:r>
              <a:rPr lang="en-US" b="1" dirty="0"/>
              <a:t>Future Enhancement</a:t>
            </a:r>
          </a:p>
          <a:p>
            <a:pPr>
              <a:spcBef>
                <a:spcPts val="500"/>
              </a:spcBef>
              <a:spcAft>
                <a:spcPts val="500"/>
              </a:spcAft>
              <a:buFont typeface="Wingdings" pitchFamily="2" charset="2"/>
              <a:buChar char="q"/>
            </a:pPr>
            <a:r>
              <a:rPr lang="en-US" b="1" dirty="0"/>
              <a:t> Bibliography/References</a:t>
            </a:r>
          </a:p>
          <a:p>
            <a:endParaRPr lang="en-IN" dirty="0"/>
          </a:p>
        </p:txBody>
      </p:sp>
    </p:spTree>
    <p:extLst>
      <p:ext uri="{BB962C8B-B14F-4D97-AF65-F5344CB8AC3E}">
        <p14:creationId xmlns:p14="http://schemas.microsoft.com/office/powerpoint/2010/main" xmlns="" val="74855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Announcements</a:t>
            </a:r>
            <a:endParaRPr lang="en-IN" dirty="0"/>
          </a:p>
        </p:txBody>
      </p:sp>
      <p:pic>
        <p:nvPicPr>
          <p:cNvPr id="5" name="Content Placeholder 4"/>
          <p:cNvPicPr>
            <a:picLocks noGrp="1"/>
          </p:cNvPicPr>
          <p:nvPr>
            <p:ph idx="1"/>
          </p:nvPr>
        </p:nvPicPr>
        <p:blipFill>
          <a:blip r:embed="rId2"/>
          <a:srcRect/>
          <a:stretch>
            <a:fillRect/>
          </a:stretch>
        </p:blipFill>
        <p:spPr bwMode="auto">
          <a:xfrm>
            <a:off x="1962150" y="1672431"/>
            <a:ext cx="5219700" cy="4381500"/>
          </a:xfrm>
          <a:prstGeom prst="rect">
            <a:avLst/>
          </a:prstGeom>
          <a:noFill/>
          <a:ln w="9525">
            <a:noFill/>
            <a:miter lim="800000"/>
            <a:headEnd/>
            <a:tailEnd/>
          </a:ln>
        </p:spPr>
      </p:pic>
    </p:spTree>
    <p:extLst>
      <p:ext uri="{BB962C8B-B14F-4D97-AF65-F5344CB8AC3E}">
        <p14:creationId xmlns:p14="http://schemas.microsoft.com/office/powerpoint/2010/main" xmlns="" val="1583451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endParaRPr lang="en-IN" dirty="0"/>
          </a:p>
        </p:txBody>
      </p:sp>
      <p:pic>
        <p:nvPicPr>
          <p:cNvPr id="4" name="Content Placeholder 3"/>
          <p:cNvPicPr>
            <a:picLocks noGrp="1"/>
          </p:cNvPicPr>
          <p:nvPr>
            <p:ph idx="1"/>
          </p:nvPr>
        </p:nvPicPr>
        <p:blipFill>
          <a:blip r:embed="rId2"/>
          <a:srcRect/>
          <a:stretch>
            <a:fillRect/>
          </a:stretch>
        </p:blipFill>
        <p:spPr bwMode="auto">
          <a:xfrm>
            <a:off x="457200" y="1966611"/>
            <a:ext cx="8229600" cy="3793141"/>
          </a:xfrm>
          <a:prstGeom prst="rect">
            <a:avLst/>
          </a:prstGeom>
          <a:noFill/>
          <a:ln w="9525">
            <a:noFill/>
            <a:miter lim="800000"/>
            <a:headEnd/>
            <a:tailEnd/>
          </a:ln>
        </p:spPr>
      </p:pic>
    </p:spTree>
    <p:extLst>
      <p:ext uri="{BB962C8B-B14F-4D97-AF65-F5344CB8AC3E}">
        <p14:creationId xmlns:p14="http://schemas.microsoft.com/office/powerpoint/2010/main" xmlns="" val="208023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Placement Drive</a:t>
            </a:r>
            <a:endParaRPr lang="en-IN" dirty="0"/>
          </a:p>
        </p:txBody>
      </p:sp>
      <p:pic>
        <p:nvPicPr>
          <p:cNvPr id="4" name="Content Placeholder 3"/>
          <p:cNvPicPr>
            <a:picLocks noGrp="1"/>
          </p:cNvPicPr>
          <p:nvPr>
            <p:ph idx="1"/>
          </p:nvPr>
        </p:nvPicPr>
        <p:blipFill>
          <a:blip r:embed="rId2"/>
          <a:srcRect/>
          <a:stretch>
            <a:fillRect/>
          </a:stretch>
        </p:blipFill>
        <p:spPr bwMode="auto">
          <a:xfrm>
            <a:off x="457200" y="1952408"/>
            <a:ext cx="8229600" cy="3821547"/>
          </a:xfrm>
          <a:prstGeom prst="rect">
            <a:avLst/>
          </a:prstGeom>
          <a:noFill/>
          <a:ln w="9525">
            <a:noFill/>
            <a:miter lim="800000"/>
            <a:headEnd/>
            <a:tailEnd/>
          </a:ln>
        </p:spPr>
      </p:pic>
    </p:spTree>
    <p:extLst>
      <p:ext uri="{BB962C8B-B14F-4D97-AF65-F5344CB8AC3E}">
        <p14:creationId xmlns:p14="http://schemas.microsoft.com/office/powerpoint/2010/main" xmlns="" val="1978132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Dashboard</a:t>
            </a:r>
            <a:endParaRPr lang="en-IN" dirty="0"/>
          </a:p>
        </p:txBody>
      </p:sp>
      <p:pic>
        <p:nvPicPr>
          <p:cNvPr id="4" name="Content Placeholder 3"/>
          <p:cNvPicPr>
            <a:picLocks noGrp="1"/>
          </p:cNvPicPr>
          <p:nvPr>
            <p:ph idx="1"/>
          </p:nvPr>
        </p:nvPicPr>
        <p:blipFill>
          <a:blip r:embed="rId2"/>
          <a:srcRect/>
          <a:stretch>
            <a:fillRect/>
          </a:stretch>
        </p:blipFill>
        <p:spPr bwMode="auto">
          <a:xfrm>
            <a:off x="457200" y="1887184"/>
            <a:ext cx="8229600" cy="3951995"/>
          </a:xfrm>
          <a:prstGeom prst="rect">
            <a:avLst/>
          </a:prstGeom>
          <a:noFill/>
          <a:ln w="9525">
            <a:noFill/>
            <a:miter lim="800000"/>
            <a:headEnd/>
            <a:tailEnd/>
          </a:ln>
        </p:spPr>
      </p:pic>
    </p:spTree>
    <p:extLst>
      <p:ext uri="{BB962C8B-B14F-4D97-AF65-F5344CB8AC3E}">
        <p14:creationId xmlns:p14="http://schemas.microsoft.com/office/powerpoint/2010/main" xmlns="" val="2784988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View Profile</a:t>
            </a:r>
            <a:endParaRPr lang="en-IN" dirty="0"/>
          </a:p>
        </p:txBody>
      </p:sp>
      <p:pic>
        <p:nvPicPr>
          <p:cNvPr id="4" name="Content Placeholder 3"/>
          <p:cNvPicPr>
            <a:picLocks noGrp="1"/>
          </p:cNvPicPr>
          <p:nvPr>
            <p:ph idx="1"/>
          </p:nvPr>
        </p:nvPicPr>
        <p:blipFill>
          <a:blip r:embed="rId2"/>
          <a:srcRect/>
          <a:stretch>
            <a:fillRect/>
          </a:stretch>
        </p:blipFill>
        <p:spPr bwMode="auto">
          <a:xfrm>
            <a:off x="2404171" y="1600200"/>
            <a:ext cx="4335657" cy="4525963"/>
          </a:xfrm>
          <a:prstGeom prst="rect">
            <a:avLst/>
          </a:prstGeom>
          <a:noFill/>
        </p:spPr>
      </p:pic>
    </p:spTree>
    <p:extLst>
      <p:ext uri="{BB962C8B-B14F-4D97-AF65-F5344CB8AC3E}">
        <p14:creationId xmlns:p14="http://schemas.microsoft.com/office/powerpoint/2010/main" xmlns="" val="18436634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Profile</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762000" y="1629494"/>
            <a:ext cx="7709093" cy="4161706"/>
          </a:xfrm>
          <a:prstGeom prst="rect">
            <a:avLst/>
          </a:prstGeom>
          <a:noFill/>
          <a:ln w="9525">
            <a:noFill/>
            <a:miter lim="800000"/>
            <a:headEnd/>
            <a:tailEnd/>
          </a:ln>
          <a:effectLst/>
        </p:spPr>
      </p:pic>
    </p:spTree>
    <p:extLst>
      <p:ext uri="{BB962C8B-B14F-4D97-AF65-F5344CB8AC3E}">
        <p14:creationId xmlns:p14="http://schemas.microsoft.com/office/powerpoint/2010/main" xmlns="" val="21893656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srcRect/>
          <a:stretch>
            <a:fillRect/>
          </a:stretch>
        </p:blipFill>
        <p:spPr bwMode="auto">
          <a:xfrm>
            <a:off x="2129790" y="1710531"/>
            <a:ext cx="4884420" cy="4305300"/>
          </a:xfrm>
          <a:prstGeom prst="rect">
            <a:avLst/>
          </a:prstGeom>
          <a:noFill/>
          <a:ln w="9525">
            <a:noFill/>
            <a:miter lim="800000"/>
            <a:headEnd/>
            <a:tailEnd/>
          </a:ln>
        </p:spPr>
      </p:pic>
    </p:spTree>
    <p:extLst>
      <p:ext uri="{BB962C8B-B14F-4D97-AF65-F5344CB8AC3E}">
        <p14:creationId xmlns:p14="http://schemas.microsoft.com/office/powerpoint/2010/main" xmlns="" val="4386034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srcRect/>
          <a:stretch>
            <a:fillRect/>
          </a:stretch>
        </p:blipFill>
        <p:spPr bwMode="auto">
          <a:xfrm>
            <a:off x="2129790" y="1710531"/>
            <a:ext cx="4884420" cy="4305300"/>
          </a:xfrm>
          <a:prstGeom prst="rect">
            <a:avLst/>
          </a:prstGeom>
          <a:noFill/>
          <a:ln w="9525">
            <a:noFill/>
            <a:miter lim="800000"/>
            <a:headEnd/>
            <a:tailEnd/>
          </a:ln>
        </p:spPr>
      </p:pic>
    </p:spTree>
    <p:extLst>
      <p:ext uri="{BB962C8B-B14F-4D97-AF65-F5344CB8AC3E}">
        <p14:creationId xmlns:p14="http://schemas.microsoft.com/office/powerpoint/2010/main" xmlns="" val="201867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Opportunities</a:t>
            </a:r>
            <a:endParaRPr lang="en-IN" dirty="0"/>
          </a:p>
        </p:txBody>
      </p:sp>
      <p:pic>
        <p:nvPicPr>
          <p:cNvPr id="4" name="Content Placeholder 3"/>
          <p:cNvPicPr>
            <a:picLocks noGrp="1"/>
          </p:cNvPicPr>
          <p:nvPr>
            <p:ph idx="1"/>
          </p:nvPr>
        </p:nvPicPr>
        <p:blipFill>
          <a:blip r:embed="rId2"/>
          <a:srcRect/>
          <a:stretch>
            <a:fillRect/>
          </a:stretch>
        </p:blipFill>
        <p:spPr bwMode="auto">
          <a:xfrm>
            <a:off x="1559519" y="1600200"/>
            <a:ext cx="6024961" cy="4525963"/>
          </a:xfrm>
          <a:prstGeom prst="rect">
            <a:avLst/>
          </a:prstGeom>
          <a:noFill/>
          <a:ln w="9525">
            <a:noFill/>
            <a:miter lim="800000"/>
            <a:headEnd/>
            <a:tailEnd/>
          </a:ln>
        </p:spPr>
      </p:pic>
    </p:spTree>
    <p:extLst>
      <p:ext uri="{BB962C8B-B14F-4D97-AF65-F5344CB8AC3E}">
        <p14:creationId xmlns:p14="http://schemas.microsoft.com/office/powerpoint/2010/main" xmlns="" val="649944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Applied Jobs</a:t>
            </a:r>
            <a:endParaRPr lang="en-IN" dirty="0"/>
          </a:p>
        </p:txBody>
      </p:sp>
      <p:pic>
        <p:nvPicPr>
          <p:cNvPr id="4" name="Content Placeholder 3"/>
          <p:cNvPicPr>
            <a:picLocks noGrp="1"/>
          </p:cNvPicPr>
          <p:nvPr>
            <p:ph idx="1"/>
          </p:nvPr>
        </p:nvPicPr>
        <p:blipFill>
          <a:blip r:embed="rId2"/>
          <a:srcRect/>
          <a:stretch>
            <a:fillRect/>
          </a:stretch>
        </p:blipFill>
        <p:spPr bwMode="auto">
          <a:xfrm>
            <a:off x="457200" y="2743200"/>
            <a:ext cx="8229600" cy="2172811"/>
          </a:xfrm>
          <a:prstGeom prst="rect">
            <a:avLst/>
          </a:prstGeom>
          <a:noFill/>
          <a:ln w="9525">
            <a:noFill/>
            <a:miter lim="800000"/>
            <a:headEnd/>
            <a:tailEnd/>
          </a:ln>
        </p:spPr>
      </p:pic>
    </p:spTree>
    <p:extLst>
      <p:ext uri="{BB962C8B-B14F-4D97-AF65-F5344CB8AC3E}">
        <p14:creationId xmlns:p14="http://schemas.microsoft.com/office/powerpoint/2010/main" xmlns="" val="2006203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Profile</a:t>
            </a:r>
            <a:endParaRPr lang="en-IN" dirty="0"/>
          </a:p>
        </p:txBody>
      </p:sp>
      <p:sp>
        <p:nvSpPr>
          <p:cNvPr id="3" name="Content Placeholder 2"/>
          <p:cNvSpPr>
            <a:spLocks noGrp="1"/>
          </p:cNvSpPr>
          <p:nvPr>
            <p:ph idx="1"/>
          </p:nvPr>
        </p:nvSpPr>
        <p:spPr/>
        <p:txBody>
          <a:bodyPr>
            <a:normAutofit fontScale="77500" lnSpcReduction="20000"/>
          </a:bodyPr>
          <a:lstStyle/>
          <a:p>
            <a:r>
              <a:rPr lang="en-US" b="1" dirty="0">
                <a:latin typeface="Times New Roman" panose="02020603050405020304" pitchFamily="18" charset="0"/>
                <a:cs typeface="Times New Roman" panose="02020603050405020304" pitchFamily="18" charset="0"/>
              </a:rPr>
              <a:t>Project Name: </a:t>
            </a:r>
            <a:r>
              <a:rPr lang="en-US" dirty="0">
                <a:latin typeface="Times New Roman" panose="02020603050405020304" pitchFamily="18" charset="0"/>
                <a:cs typeface="Times New Roman" panose="02020603050405020304" pitchFamily="18" charset="0"/>
              </a:rPr>
              <a:t>Campus Placement Recruitment System</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Type of Application:</a:t>
            </a:r>
            <a:r>
              <a:rPr lang="en-US" dirty="0">
                <a:latin typeface="Times New Roman" panose="02020603050405020304" pitchFamily="18" charset="0"/>
                <a:cs typeface="Times New Roman" panose="02020603050405020304" pitchFamily="18" charset="0"/>
              </a:rPr>
              <a:t> Web Application</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Project Description: </a:t>
            </a:r>
            <a:r>
              <a:rPr lang="en-US" dirty="0">
                <a:latin typeface="Times New Roman" panose="02020603050405020304" pitchFamily="18" charset="0"/>
                <a:cs typeface="Times New Roman" panose="02020603050405020304" pitchFamily="18" charset="0"/>
              </a:rPr>
              <a:t>This Project is aimed at developing an web application for the training and Placement Department of the College. The system is a web application that can be accessed throughout the organization with proper login provide.</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Team Size:3 PEOPLE</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Front End: HTML,CSS,JAVASCRIPT </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Back End: DJANGO</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Database: SQLITE 3</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Tools used: VISUAL STUDIO CODE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685287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Forgot Password</a:t>
            </a:r>
            <a:endParaRPr lang="en-IN" dirty="0"/>
          </a:p>
        </p:txBody>
      </p:sp>
      <p:pic>
        <p:nvPicPr>
          <p:cNvPr id="4" name="Content Placeholder 3"/>
          <p:cNvPicPr>
            <a:picLocks noGrp="1"/>
          </p:cNvPicPr>
          <p:nvPr>
            <p:ph idx="1"/>
          </p:nvPr>
        </p:nvPicPr>
        <p:blipFill>
          <a:blip r:embed="rId2"/>
          <a:srcRect/>
          <a:stretch>
            <a:fillRect/>
          </a:stretch>
        </p:blipFill>
        <p:spPr bwMode="auto">
          <a:xfrm>
            <a:off x="304800" y="1981200"/>
            <a:ext cx="3848100" cy="243078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4267200" y="3165475"/>
            <a:ext cx="4514850" cy="2930525"/>
          </a:xfrm>
          <a:prstGeom prst="rect">
            <a:avLst/>
          </a:prstGeom>
          <a:noFill/>
          <a:ln w="9525">
            <a:noFill/>
            <a:miter lim="800000"/>
            <a:headEnd/>
            <a:tailEnd/>
          </a:ln>
        </p:spPr>
      </p:pic>
    </p:spTree>
    <p:extLst>
      <p:ext uri="{BB962C8B-B14F-4D97-AF65-F5344CB8AC3E}">
        <p14:creationId xmlns:p14="http://schemas.microsoft.com/office/powerpoint/2010/main" xmlns="" val="38828489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srcRect/>
          <a:stretch>
            <a:fillRect/>
          </a:stretch>
        </p:blipFill>
        <p:spPr bwMode="auto">
          <a:xfrm>
            <a:off x="2308860" y="1752600"/>
            <a:ext cx="3787140" cy="3048000"/>
          </a:xfrm>
          <a:prstGeom prst="rect">
            <a:avLst/>
          </a:prstGeom>
          <a:noFill/>
          <a:ln w="9525">
            <a:noFill/>
            <a:miter lim="800000"/>
            <a:headEnd/>
            <a:tailEnd/>
          </a:ln>
        </p:spPr>
      </p:pic>
    </p:spTree>
    <p:extLst>
      <p:ext uri="{BB962C8B-B14F-4D97-AF65-F5344CB8AC3E}">
        <p14:creationId xmlns:p14="http://schemas.microsoft.com/office/powerpoint/2010/main" xmlns="" val="27940712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AI-Powered Candidate Matching</a:t>
            </a:r>
            <a:r>
              <a:rPr lang="en-US" dirty="0" smtClean="0"/>
              <a:t>: Leverages AI algorithms to connect students with job opportunities based on their skills and interests, providing tailored recommendations for both students and recruiters.</a:t>
            </a:r>
          </a:p>
          <a:p>
            <a:r>
              <a:rPr lang="en-US" b="1" dirty="0" smtClean="0"/>
              <a:t>Automated Interview Scheduling</a:t>
            </a:r>
            <a:r>
              <a:rPr lang="en-US" dirty="0" smtClean="0"/>
              <a:t>: Streamlines the interview process by automating scheduling based on availability, reducing conflicts, and sending timely notifications and reminders.</a:t>
            </a:r>
          </a:p>
          <a:p>
            <a:r>
              <a:rPr lang="en-US" b="1" dirty="0" smtClean="0"/>
              <a:t>Mobile Application</a:t>
            </a:r>
            <a:r>
              <a:rPr lang="en-US" dirty="0" smtClean="0"/>
              <a:t>: Offers a mobile-friendly interface for students and recruiters to access the system anytime, receive real-time updates on job postings, and track recruitment activities.</a:t>
            </a:r>
          </a:p>
          <a:p>
            <a:r>
              <a:rPr lang="en-US" b="1" dirty="0" smtClean="0"/>
              <a:t>Social Media Integration</a:t>
            </a:r>
            <a:r>
              <a:rPr lang="en-US" dirty="0" smtClean="0"/>
              <a:t>: Integrates with LinkedIn for students to showcase their profiles and enables companies to share content, enhancing employer branding and helping students understand company culture.</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Campus Placement Recruitment System</a:t>
            </a:r>
            <a:r>
              <a:rPr lang="en-US" dirty="0" smtClean="0"/>
              <a:t> project references The Definitive Guide to Django by Pollock &amp; </a:t>
            </a:r>
            <a:r>
              <a:rPr lang="en-US" dirty="0" err="1" smtClean="0"/>
              <a:t>Holovaty</a:t>
            </a:r>
            <a:r>
              <a:rPr lang="en-US" dirty="0" smtClean="0"/>
              <a:t> (2009) and academic articles like Reddy’s "A Comparative Study on Campus Placement Systems" (2019). Key resources include Django Documentation (2023), MDN Web Docs (2023), and tutorials like </a:t>
            </a:r>
            <a:r>
              <a:rPr lang="en-US" dirty="0" err="1" smtClean="0"/>
              <a:t>Traversy</a:t>
            </a:r>
            <a:r>
              <a:rPr lang="en-US" dirty="0" smtClean="0"/>
              <a:t> Media’s Django Crash Course (2022).</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295400" y="2667000"/>
            <a:ext cx="7010400" cy="2133600"/>
          </a:xfrm>
        </p:spPr>
        <p:txBody>
          <a:bodyPr>
            <a:normAutofit fontScale="85000" lnSpcReduction="10000"/>
          </a:bodyPr>
          <a:lstStyle/>
          <a:p>
            <a:pPr marL="0" indent="0">
              <a:buNone/>
            </a:pPr>
            <a:r>
              <a:rPr lang="en-IN" sz="11500" dirty="0">
                <a:latin typeface="Algerian" panose="04020705040A02060702" pitchFamily="82" charset="0"/>
                <a:cs typeface="Times New Roman" panose="02020603050405020304" pitchFamily="18" charset="0"/>
              </a:rPr>
              <a:t>Thank You </a:t>
            </a:r>
          </a:p>
        </p:txBody>
      </p:sp>
    </p:spTree>
    <p:extLst>
      <p:ext uri="{BB962C8B-B14F-4D97-AF65-F5344CB8AC3E}">
        <p14:creationId xmlns:p14="http://schemas.microsoft.com/office/powerpoint/2010/main" xmlns="" val="2223469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IN" dirty="0"/>
          </a:p>
        </p:txBody>
      </p:sp>
      <p:sp>
        <p:nvSpPr>
          <p:cNvPr id="3" name="Content Placeholder 2"/>
          <p:cNvSpPr>
            <a:spLocks noGrp="1"/>
          </p:cNvSpPr>
          <p:nvPr>
            <p:ph idx="1"/>
          </p:nvPr>
        </p:nvSpPr>
        <p:spPr/>
        <p:txBody>
          <a:bodyPr/>
          <a:lstStyle/>
          <a:p>
            <a:r>
              <a:rPr lang="en-US" dirty="0" smtClean="0"/>
              <a:t>The existing manual placement management system is inefficient and error-prone, requiring significant time and effort to collect and maintain student data, which leads to inaccuracies, confidentiality risks, and difficulties in tracking progress, ultimately hindering effective placements for students and employers.</a:t>
            </a:r>
            <a:endParaRPr lang="en-IN" dirty="0"/>
          </a:p>
        </p:txBody>
      </p:sp>
    </p:spTree>
    <p:extLst>
      <p:ext uri="{BB962C8B-B14F-4D97-AF65-F5344CB8AC3E}">
        <p14:creationId xmlns:p14="http://schemas.microsoft.com/office/powerpoint/2010/main" xmlns="" val="2303572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3" name="Content Placeholder 2"/>
          <p:cNvSpPr>
            <a:spLocks noGrp="1"/>
          </p:cNvSpPr>
          <p:nvPr>
            <p:ph idx="1"/>
          </p:nvPr>
        </p:nvSpPr>
        <p:spPr/>
        <p:txBody>
          <a:bodyPr>
            <a:normAutofit fontScale="70000" lnSpcReduction="20000"/>
          </a:bodyPr>
          <a:lstStyle/>
          <a:p>
            <a:r>
              <a:rPr lang="en-US" b="1" dirty="0" smtClean="0"/>
              <a:t>Web-Based Management System</a:t>
            </a:r>
            <a:r>
              <a:rPr lang="en-US" dirty="0" smtClean="0"/>
              <a:t>: The proposed system is an online placement management application designed to streamline the collection and organization of student data, reducing the time and manpower required for manual processes.</a:t>
            </a:r>
          </a:p>
          <a:p>
            <a:r>
              <a:rPr lang="en-US" b="1" dirty="0" smtClean="0"/>
              <a:t>User-Friendly Access</a:t>
            </a:r>
            <a:r>
              <a:rPr lang="en-US" dirty="0" smtClean="0"/>
              <a:t>: The application supports multiple user roles—such as principals, HODs, placement officers, and students—allowing each user to manage and upload information securely through personalized accounts.</a:t>
            </a:r>
          </a:p>
          <a:p>
            <a:r>
              <a:rPr lang="en-US" b="1" dirty="0" smtClean="0"/>
              <a:t>Predictive Analytics</a:t>
            </a:r>
            <a:r>
              <a:rPr lang="en-US" dirty="0" smtClean="0"/>
              <a:t>: A key feature includes a machine learning component that predicts students' placement probabilities based on their skills, academic performance, and historical placement data from their department, enhancing the placement process for both students and colleges.</a:t>
            </a:r>
          </a:p>
          <a:p>
            <a:pPr>
              <a:buNone/>
            </a:pPr>
            <a:endParaRPr lang="en-IN" dirty="0"/>
          </a:p>
        </p:txBody>
      </p:sp>
    </p:spTree>
    <p:extLst>
      <p:ext uri="{BB962C8B-B14F-4D97-AF65-F5344CB8AC3E}">
        <p14:creationId xmlns:p14="http://schemas.microsoft.com/office/powerpoint/2010/main" xmlns="" val="1188834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 </a:t>
            </a:r>
            <a:r>
              <a:rPr lang="en-IN" dirty="0" smtClean="0"/>
              <a:t>Case Coordinator</a:t>
            </a:r>
            <a:endParaRPr lang="en-IN" dirty="0"/>
          </a:p>
        </p:txBody>
      </p:sp>
      <p:pic>
        <p:nvPicPr>
          <p:cNvPr id="5" name="Content Placeholder 4">
            <a:extLst>
              <a:ext uri="{FF2B5EF4-FFF2-40B4-BE49-F238E27FC236}">
                <a16:creationId xmlns:a16="http://schemas.microsoft.com/office/drawing/2014/main" xmlns="" id="{BE97C83F-D697-9992-1CA0-1209D173EFCC}"/>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643038" y="1600200"/>
            <a:ext cx="3857924" cy="4525963"/>
          </a:xfrm>
        </p:spPr>
      </p:pic>
    </p:spTree>
    <p:extLst>
      <p:ext uri="{BB962C8B-B14F-4D97-AF65-F5344CB8AC3E}">
        <p14:creationId xmlns:p14="http://schemas.microsoft.com/office/powerpoint/2010/main" xmlns="" val="1056953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 Student</a:t>
            </a:r>
            <a:endParaRPr lang="en-IN" dirty="0"/>
          </a:p>
        </p:txBody>
      </p:sp>
      <p:pic>
        <p:nvPicPr>
          <p:cNvPr id="5" name="Content Placeholder 4">
            <a:extLst>
              <a:ext uri="{FF2B5EF4-FFF2-40B4-BE49-F238E27FC236}">
                <a16:creationId xmlns:a16="http://schemas.microsoft.com/office/drawing/2014/main" xmlns="" id="{D4D59930-99FC-F050-4912-20DD0D7C4135}"/>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533650" y="1653381"/>
            <a:ext cx="4076700" cy="4419600"/>
          </a:xfrm>
        </p:spPr>
      </p:pic>
    </p:spTree>
    <p:extLst>
      <p:ext uri="{BB962C8B-B14F-4D97-AF65-F5344CB8AC3E}">
        <p14:creationId xmlns:p14="http://schemas.microsoft.com/office/powerpoint/2010/main" xmlns="" val="2821129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Case Recruiter</a:t>
            </a:r>
            <a:endParaRPr lang="en-IN" dirty="0"/>
          </a:p>
        </p:txBody>
      </p:sp>
      <p:pic>
        <p:nvPicPr>
          <p:cNvPr id="5" name="Content Placeholder 4">
            <a:extLst>
              <a:ext uri="{FF2B5EF4-FFF2-40B4-BE49-F238E27FC236}">
                <a16:creationId xmlns:a16="http://schemas.microsoft.com/office/drawing/2014/main" xmlns="" id="{22B2527E-8898-BD2E-E5DF-C48EE2D43C54}"/>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023828" y="1600200"/>
            <a:ext cx="3096344" cy="4525963"/>
          </a:xfrm>
        </p:spPr>
      </p:pic>
    </p:spTree>
    <p:extLst>
      <p:ext uri="{BB962C8B-B14F-4D97-AF65-F5344CB8AC3E}">
        <p14:creationId xmlns:p14="http://schemas.microsoft.com/office/powerpoint/2010/main" xmlns="" val="1794647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474</Words>
  <Application>Microsoft Office PowerPoint</Application>
  <PresentationFormat>On-screen Show (4:3)</PresentationFormat>
  <Paragraphs>72</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Campus Placement Recruitment System</vt:lpstr>
      <vt:lpstr>Acknowledgement</vt:lpstr>
      <vt:lpstr>Slide 3</vt:lpstr>
      <vt:lpstr>Project Profile</vt:lpstr>
      <vt:lpstr>Existing System</vt:lpstr>
      <vt:lpstr>Proposed System</vt:lpstr>
      <vt:lpstr>Use Case Coordinator</vt:lpstr>
      <vt:lpstr>Use Case Student</vt:lpstr>
      <vt:lpstr>Use Case Recruiter</vt:lpstr>
      <vt:lpstr>Activity Diagram</vt:lpstr>
      <vt:lpstr>Slide 11</vt:lpstr>
      <vt:lpstr>Slide 12</vt:lpstr>
      <vt:lpstr>SCREEN LAYOUT</vt:lpstr>
      <vt:lpstr>Login Form</vt:lpstr>
      <vt:lpstr>Coordinator Dashboard</vt:lpstr>
      <vt:lpstr>Recruiter Creation</vt:lpstr>
      <vt:lpstr>Create Student Account</vt:lpstr>
      <vt:lpstr>View Student</vt:lpstr>
      <vt:lpstr>Search By Course</vt:lpstr>
      <vt:lpstr>Recruiter View</vt:lpstr>
      <vt:lpstr>More View Recruiter</vt:lpstr>
      <vt:lpstr>Edit Recruiter</vt:lpstr>
      <vt:lpstr>Job Openings </vt:lpstr>
      <vt:lpstr>Add New Job</vt:lpstr>
      <vt:lpstr>Edit Job</vt:lpstr>
      <vt:lpstr>More View</vt:lpstr>
      <vt:lpstr>Recruiter Dashboard</vt:lpstr>
      <vt:lpstr>Announcements</vt:lpstr>
      <vt:lpstr>Edit Announcements</vt:lpstr>
      <vt:lpstr>All Announcements</vt:lpstr>
      <vt:lpstr>Discussion</vt:lpstr>
      <vt:lpstr>Placement Drive</vt:lpstr>
      <vt:lpstr>Student Dashboard</vt:lpstr>
      <vt:lpstr>View Profile</vt:lpstr>
      <vt:lpstr>Edit Profile</vt:lpstr>
      <vt:lpstr>Slide 36</vt:lpstr>
      <vt:lpstr>Slide 37</vt:lpstr>
      <vt:lpstr>View Opportunities</vt:lpstr>
      <vt:lpstr>Applied Jobs</vt:lpstr>
      <vt:lpstr>Forgot Password</vt:lpstr>
      <vt:lpstr>Slide 41</vt:lpstr>
      <vt:lpstr>Future Enhancements</vt:lpstr>
      <vt:lpstr>Bibliography</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tejas</dc:creator>
  <cp:lastModifiedBy>RUSHABH</cp:lastModifiedBy>
  <cp:revision>35</cp:revision>
  <dcterms:created xsi:type="dcterms:W3CDTF">2024-10-02T18:37:12Z</dcterms:created>
  <dcterms:modified xsi:type="dcterms:W3CDTF">2024-10-03T03:27:19Z</dcterms:modified>
</cp:coreProperties>
</file>