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1"/>
  </p:normalViewPr>
  <p:slideViewPr>
    <p:cSldViewPr>
      <p:cViewPr varScale="1">
        <p:scale>
          <a:sx n="127" d="100"/>
          <a:sy n="127" d="100"/>
        </p:scale>
        <p:origin x="2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972" y="2097772"/>
            <a:ext cx="4558656" cy="32171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12" y="1336925"/>
            <a:ext cx="11153774" cy="3181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014" y="2944307"/>
            <a:ext cx="8817970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497" y="1581157"/>
            <a:ext cx="10865004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C7354-8E3E-B6E8-284F-FF4269125A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718" y="2699272"/>
            <a:ext cx="6551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Lending</a:t>
            </a:r>
            <a:r>
              <a:rPr sz="5000" spc="-35" dirty="0"/>
              <a:t> </a:t>
            </a:r>
            <a:r>
              <a:rPr sz="5000" spc="-10" dirty="0"/>
              <a:t>Club</a:t>
            </a:r>
            <a:r>
              <a:rPr sz="5000" spc="-30" dirty="0"/>
              <a:t> </a:t>
            </a:r>
            <a:r>
              <a:rPr sz="5000" spc="-10" dirty="0"/>
              <a:t>Case</a:t>
            </a:r>
            <a:r>
              <a:rPr sz="5000" spc="-35" dirty="0"/>
              <a:t> </a:t>
            </a:r>
            <a:r>
              <a:rPr sz="5000" spc="-5" dirty="0"/>
              <a:t>Study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61465" y="4807984"/>
            <a:ext cx="3961765" cy="34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lang="en-US" sz="2200" dirty="0">
                <a:latin typeface="Times New Roman"/>
                <a:cs typeface="Times New Roman"/>
              </a:rPr>
              <a:t>Tirumalesh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987" y="1417149"/>
            <a:ext cx="8838674" cy="4446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900" y="5858958"/>
            <a:ext cx="929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Borrower’s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small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defaulted</a:t>
            </a:r>
            <a:r>
              <a:rPr sz="2400" spc="-5" dirty="0">
                <a:latin typeface="Times New Roman"/>
                <a:cs typeface="Times New Roman"/>
              </a:rPr>
              <a:t> more.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25" y="1351350"/>
            <a:ext cx="11786649" cy="3273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17" y="5003740"/>
            <a:ext cx="1066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around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20% </a:t>
            </a:r>
            <a:r>
              <a:rPr sz="2000" spc="-5" dirty="0">
                <a:latin typeface="Times New Roman"/>
                <a:cs typeface="Times New Roman"/>
              </a:rPr>
              <a:t>chance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loan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ownership </a:t>
            </a:r>
            <a:r>
              <a:rPr sz="2000" spc="-20" dirty="0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marL="394335" marR="5080" indent="-382270">
              <a:lnSpc>
                <a:spcPct val="100000"/>
              </a:lnSpc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2nd plot</a:t>
            </a:r>
            <a:r>
              <a:rPr sz="2000" spc="-5" dirty="0">
                <a:latin typeface="Times New Roman"/>
                <a:cs typeface="Times New Roman"/>
              </a:rPr>
              <a:t> we 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" dirty="0">
                <a:latin typeface="Times New Roman"/>
                <a:cs typeface="Times New Roman"/>
              </a:rPr>
              <a:t> with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5" dirty="0">
                <a:latin typeface="Times New Roman"/>
                <a:cs typeface="Times New Roman"/>
              </a:rPr>
              <a:t> loan amounts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mortgage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ownership has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 rate </a:t>
            </a:r>
            <a:r>
              <a:rPr sz="2000" spc="-5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others.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925" y="4877008"/>
            <a:ext cx="982662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Times New Roman"/>
                <a:cs typeface="Times New Roman"/>
              </a:rPr>
              <a:t>Approved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(Funded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investor)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requested</a:t>
            </a:r>
            <a:r>
              <a:rPr sz="2400" spc="-5" dirty="0">
                <a:latin typeface="Times New Roman"/>
                <a:cs typeface="Times New Roman"/>
              </a:rPr>
              <a:t> loan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borrowers for</a:t>
            </a:r>
            <a:r>
              <a:rPr sz="2400" spc="-5" dirty="0">
                <a:latin typeface="Times New Roman"/>
                <a:cs typeface="Times New Roman"/>
              </a:rPr>
              <a:t> Other Home </a:t>
            </a:r>
            <a:r>
              <a:rPr sz="2400" dirty="0">
                <a:latin typeface="Times New Roman"/>
                <a:cs typeface="Times New Roman"/>
              </a:rPr>
              <a:t>ownership </a:t>
            </a:r>
            <a:r>
              <a:rPr sz="2400" spc="-25" dirty="0"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826343"/>
            <a:ext cx="18630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Conclusions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 MT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spc="-5" dirty="0"/>
              <a:t>Lending club</a:t>
            </a:r>
            <a:r>
              <a:rPr dirty="0"/>
              <a:t> </a:t>
            </a:r>
            <a:r>
              <a:rPr spc="-5" dirty="0"/>
              <a:t>should </a:t>
            </a:r>
            <a:r>
              <a:rPr dirty="0"/>
              <a:t>reduce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high </a:t>
            </a:r>
            <a:r>
              <a:rPr spc="-5" dirty="0"/>
              <a:t>interest</a:t>
            </a:r>
            <a:r>
              <a:rPr dirty="0"/>
              <a:t> </a:t>
            </a:r>
            <a:r>
              <a:rPr spc="-5" dirty="0"/>
              <a:t>loans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60</a:t>
            </a:r>
            <a:r>
              <a:rPr spc="5" dirty="0"/>
              <a:t> </a:t>
            </a:r>
            <a:r>
              <a:rPr spc="-5" dirty="0"/>
              <a:t>months tenure,	they</a:t>
            </a:r>
            <a:r>
              <a:rPr spc="-25" dirty="0"/>
              <a:t> </a:t>
            </a:r>
            <a:r>
              <a:rPr spc="-5" dirty="0"/>
              <a:t>are</a:t>
            </a:r>
            <a:r>
              <a:rPr spc="-25" dirty="0"/>
              <a:t> </a:t>
            </a:r>
            <a:r>
              <a:rPr dirty="0"/>
              <a:t>prone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loan </a:t>
            </a:r>
            <a:r>
              <a:rPr spc="-509" dirty="0"/>
              <a:t> </a:t>
            </a:r>
            <a:r>
              <a:rPr dirty="0"/>
              <a:t>default.</a:t>
            </a:r>
          </a:p>
          <a:p>
            <a:pPr marL="402590" marR="201930" indent="-389890">
              <a:lnSpc>
                <a:spcPct val="101200"/>
              </a:lnSpc>
              <a:buFont typeface="Arial MT"/>
              <a:buChar char="●"/>
              <a:tabLst>
                <a:tab pos="402590" algn="l"/>
                <a:tab pos="403225" algn="l"/>
              </a:tabLst>
            </a:pPr>
            <a:r>
              <a:rPr spc="-5" dirty="0"/>
              <a:t>Grades are </a:t>
            </a:r>
            <a:r>
              <a:rPr dirty="0"/>
              <a:t>good </a:t>
            </a:r>
            <a:r>
              <a:rPr spc="-5" dirty="0"/>
              <a:t>metric </a:t>
            </a:r>
            <a:r>
              <a:rPr dirty="0"/>
              <a:t>for detecting defaulters. </a:t>
            </a:r>
            <a:r>
              <a:rPr spc="-5" dirty="0"/>
              <a:t>Lending club should examine more information </a:t>
            </a:r>
            <a:r>
              <a:rPr spc="-509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borrowers before </a:t>
            </a:r>
            <a:r>
              <a:rPr spc="-5" dirty="0"/>
              <a:t>issuing loans</a:t>
            </a:r>
            <a:r>
              <a:rPr spc="-10" dirty="0"/>
              <a:t> </a:t>
            </a:r>
            <a:r>
              <a:rPr spc="-5" dirty="0"/>
              <a:t>to Low </a:t>
            </a:r>
            <a:r>
              <a:rPr dirty="0"/>
              <a:t>grade (G </a:t>
            </a:r>
            <a:r>
              <a:rPr spc="-5" dirty="0"/>
              <a:t>to</a:t>
            </a:r>
            <a:r>
              <a:rPr spc="-125" dirty="0"/>
              <a:t> </a:t>
            </a:r>
            <a:r>
              <a:rPr spc="-5" dirty="0"/>
              <a:t>A).</a:t>
            </a:r>
          </a:p>
          <a:p>
            <a:pPr marL="402590" marR="196215" indent="-389890">
              <a:lnSpc>
                <a:spcPct val="101200"/>
              </a:lnSpc>
              <a:buFont typeface="Arial MT"/>
              <a:buChar char="●"/>
              <a:tabLst>
                <a:tab pos="402590" algn="l"/>
                <a:tab pos="403225" algn="l"/>
              </a:tabLst>
            </a:pPr>
            <a:r>
              <a:rPr spc="-5" dirty="0"/>
              <a:t>Lending</a:t>
            </a:r>
            <a:r>
              <a:rPr spc="-10" dirty="0"/>
              <a:t> </a:t>
            </a:r>
            <a:r>
              <a:rPr spc="-5" dirty="0"/>
              <a:t>Club should</a:t>
            </a:r>
            <a:r>
              <a:rPr spc="-10" dirty="0"/>
              <a:t> </a:t>
            </a:r>
            <a:r>
              <a:rPr spc="-5" dirty="0"/>
              <a:t>control their</a:t>
            </a:r>
            <a:r>
              <a:rPr spc="-10" dirty="0"/>
              <a:t> </a:t>
            </a:r>
            <a:r>
              <a:rPr dirty="0"/>
              <a:t>number of</a:t>
            </a:r>
            <a:r>
              <a:rPr spc="-5" dirty="0"/>
              <a:t> loan issues</a:t>
            </a:r>
            <a:r>
              <a:rPr spc="-10" dirty="0"/>
              <a:t> </a:t>
            </a:r>
            <a:r>
              <a:rPr spc="-5" dirty="0"/>
              <a:t>to </a:t>
            </a:r>
            <a:r>
              <a:rPr dirty="0"/>
              <a:t>borrowers</a:t>
            </a:r>
            <a:r>
              <a:rPr spc="-5" dirty="0"/>
              <a:t> who are</a:t>
            </a:r>
            <a:r>
              <a:rPr spc="-10" dirty="0"/>
              <a:t> </a:t>
            </a:r>
            <a:r>
              <a:rPr dirty="0"/>
              <a:t>from </a:t>
            </a:r>
            <a:r>
              <a:rPr spc="-5" dirty="0"/>
              <a:t>CA,</a:t>
            </a:r>
            <a:r>
              <a:rPr spc="-10" dirty="0"/>
              <a:t> </a:t>
            </a:r>
            <a:r>
              <a:rPr spc="-5" dirty="0"/>
              <a:t>FL</a:t>
            </a:r>
            <a:r>
              <a:rPr spc="-80" dirty="0"/>
              <a:t> </a:t>
            </a:r>
            <a:r>
              <a:rPr spc="-5" dirty="0"/>
              <a:t>and </a:t>
            </a:r>
            <a:r>
              <a:rPr spc="-509" dirty="0"/>
              <a:t> </a:t>
            </a:r>
            <a:r>
              <a:rPr spc="-5" dirty="0"/>
              <a:t>NY</a:t>
            </a:r>
            <a:r>
              <a:rPr spc="-85" dirty="0"/>
              <a:t> </a:t>
            </a:r>
            <a:r>
              <a:rPr spc="-5" dirty="0"/>
              <a:t>to make </a:t>
            </a:r>
            <a:r>
              <a:rPr dirty="0"/>
              <a:t>profits.</a:t>
            </a:r>
          </a:p>
          <a:p>
            <a:pPr marL="402590" marR="445134" indent="-389890">
              <a:lnSpc>
                <a:spcPct val="101200"/>
              </a:lnSpc>
              <a:buFont typeface="Arial MT"/>
              <a:buChar char="●"/>
              <a:tabLst>
                <a:tab pos="402590" algn="l"/>
                <a:tab pos="403225" algn="l"/>
              </a:tabLst>
            </a:pPr>
            <a:r>
              <a:rPr spc="-5" dirty="0"/>
              <a:t>Small </a:t>
            </a:r>
            <a:r>
              <a:rPr dirty="0"/>
              <a:t>business </a:t>
            </a:r>
            <a:r>
              <a:rPr spc="-5" dirty="0"/>
              <a:t>loans are </a:t>
            </a:r>
            <a:r>
              <a:rPr dirty="0"/>
              <a:t>defaulted </a:t>
            </a:r>
            <a:r>
              <a:rPr spc="-5" dirty="0"/>
              <a:t>more. Lending club should stop/reduce issuing the loans to </a:t>
            </a:r>
            <a:r>
              <a:rPr spc="-509" dirty="0"/>
              <a:t> </a:t>
            </a:r>
            <a:r>
              <a:rPr spc="-5" dirty="0"/>
              <a:t>them.</a:t>
            </a:r>
          </a:p>
          <a:p>
            <a:pPr marL="402590" marR="5080" indent="-389890">
              <a:lnSpc>
                <a:spcPct val="101200"/>
              </a:lnSpc>
              <a:buFont typeface="Arial MT"/>
              <a:buChar char="●"/>
              <a:tabLst>
                <a:tab pos="402590" algn="l"/>
                <a:tab pos="403225" algn="l"/>
                <a:tab pos="2197735" algn="l"/>
                <a:tab pos="3334385" algn="l"/>
              </a:tabLst>
            </a:pPr>
            <a:r>
              <a:rPr spc="-5" dirty="0"/>
              <a:t>Borrowers with	mortgage	</a:t>
            </a:r>
            <a:r>
              <a:rPr dirty="0"/>
              <a:t>home ownership </a:t>
            </a:r>
            <a:r>
              <a:rPr spc="-5" dirty="0"/>
              <a:t>are taking </a:t>
            </a:r>
            <a:r>
              <a:rPr dirty="0"/>
              <a:t>higher </a:t>
            </a:r>
            <a:r>
              <a:rPr spc="-5" dirty="0"/>
              <a:t>loans and </a:t>
            </a:r>
            <a:r>
              <a:rPr dirty="0"/>
              <a:t>defaulting </a:t>
            </a:r>
            <a:r>
              <a:rPr spc="-5" dirty="0"/>
              <a:t>the approved </a:t>
            </a:r>
            <a:r>
              <a:rPr dirty="0"/>
              <a:t> </a:t>
            </a:r>
            <a:r>
              <a:rPr spc="-5" dirty="0"/>
              <a:t>loans. Lending club should stop </a:t>
            </a:r>
            <a:r>
              <a:rPr dirty="0"/>
              <a:t>giving </a:t>
            </a:r>
            <a:r>
              <a:rPr spc="-5" dirty="0"/>
              <a:t>loans to this category when loan amount </a:t>
            </a:r>
            <a:r>
              <a:rPr dirty="0"/>
              <a:t>requested </a:t>
            </a:r>
            <a:r>
              <a:rPr spc="-5" dirty="0"/>
              <a:t>is more </a:t>
            </a:r>
            <a:r>
              <a:rPr spc="-509" dirty="0"/>
              <a:t> </a:t>
            </a:r>
            <a:r>
              <a:rPr spc="-5" dirty="0"/>
              <a:t>than</a:t>
            </a:r>
            <a:r>
              <a:rPr spc="-10" dirty="0"/>
              <a:t> </a:t>
            </a:r>
            <a:r>
              <a:rPr dirty="0"/>
              <a:t>12000.</a:t>
            </a:r>
          </a:p>
          <a:p>
            <a:pPr marL="402590" marR="195580" indent="-389890">
              <a:lnSpc>
                <a:spcPct val="101200"/>
              </a:lnSpc>
              <a:buFont typeface="Arial MT"/>
              <a:buChar char="●"/>
              <a:tabLst>
                <a:tab pos="402590" algn="l"/>
                <a:tab pos="403225" algn="l"/>
              </a:tabLst>
            </a:pPr>
            <a:r>
              <a:rPr spc="-5" dirty="0"/>
              <a:t>People with more </a:t>
            </a:r>
            <a:r>
              <a:rPr dirty="0"/>
              <a:t>number of public derogatory records </a:t>
            </a:r>
            <a:r>
              <a:rPr spc="-5" dirty="0"/>
              <a:t>are </a:t>
            </a:r>
            <a:r>
              <a:rPr dirty="0"/>
              <a:t>having </a:t>
            </a:r>
            <a:r>
              <a:rPr spc="-5" dirty="0"/>
              <a:t>more chance </a:t>
            </a:r>
            <a:r>
              <a:rPr dirty="0"/>
              <a:t>of filing a </a:t>
            </a:r>
            <a:r>
              <a:rPr spc="5" dirty="0"/>
              <a:t> </a:t>
            </a:r>
            <a:r>
              <a:rPr spc="-15" dirty="0"/>
              <a:t>bankruptcy.</a:t>
            </a:r>
            <a:r>
              <a:rPr spc="-5" dirty="0"/>
              <a:t> Lending club should</a:t>
            </a:r>
            <a:r>
              <a:rPr spc="-10" dirty="0"/>
              <a:t> </a:t>
            </a:r>
            <a:r>
              <a:rPr spc="-5" dirty="0"/>
              <a:t>make sure there</a:t>
            </a:r>
            <a:r>
              <a:rPr spc="-10" dirty="0"/>
              <a:t> </a:t>
            </a:r>
            <a:r>
              <a:rPr spc="-5" dirty="0"/>
              <a:t>are </a:t>
            </a:r>
            <a:r>
              <a:rPr dirty="0"/>
              <a:t>no public</a:t>
            </a:r>
            <a:r>
              <a:rPr spc="-5" dirty="0"/>
              <a:t> </a:t>
            </a:r>
            <a:r>
              <a:rPr dirty="0"/>
              <a:t>derogatory records for </a:t>
            </a:r>
            <a:r>
              <a:rPr spc="-15" dirty="0"/>
              <a:t>borrower.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726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Abstract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7" y="1628395"/>
            <a:ext cx="10857865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7040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Lending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club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largest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5" dirty="0">
                <a:latin typeface="Times New Roman"/>
                <a:cs typeface="Times New Roman"/>
              </a:rPr>
              <a:t> loan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marketplace,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facilitating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</a:t>
            </a:r>
            <a:r>
              <a:rPr sz="2400" spc="-5" dirty="0">
                <a:latin typeface="Times New Roman"/>
                <a:cs typeface="Times New Roman"/>
              </a:rPr>
              <a:t> loans,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1760"/>
              </a:spcBef>
            </a:pP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procedures.</a:t>
            </a:r>
            <a:endParaRPr sz="2400">
              <a:latin typeface="Times New Roman"/>
              <a:cs typeface="Times New Roman"/>
            </a:endParaRPr>
          </a:p>
          <a:p>
            <a:pPr marL="459105" indent="-447040">
              <a:lnSpc>
                <a:spcPct val="100000"/>
              </a:lnSpc>
              <a:spcBef>
                <a:spcPts val="1855"/>
              </a:spcBef>
              <a:buSzPct val="116666"/>
              <a:buFont typeface="Arial MT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Borrowers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" dirty="0">
                <a:latin typeface="Times New Roman"/>
                <a:cs typeface="Times New Roman"/>
              </a:rPr>
              <a:t> loans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5" dirty="0">
                <a:latin typeface="Times New Roman"/>
                <a:cs typeface="Times New Roman"/>
              </a:rPr>
              <a:t> interface.</a:t>
            </a:r>
            <a:endParaRPr sz="2400">
              <a:latin typeface="Times New Roman"/>
              <a:cs typeface="Times New Roman"/>
            </a:endParaRPr>
          </a:p>
          <a:p>
            <a:pPr marL="459105" marR="5080" indent="-447040">
              <a:lnSpc>
                <a:spcPct val="161100"/>
              </a:lnSpc>
              <a:spcBef>
                <a:spcPts val="385"/>
              </a:spcBef>
              <a:buSzPct val="116666"/>
              <a:buFont typeface="Arial MT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objective of </a:t>
            </a:r>
            <a:r>
              <a:rPr sz="2400" spc="-5" dirty="0">
                <a:latin typeface="Times New Roman"/>
                <a:cs typeface="Times New Roman"/>
              </a:rPr>
              <a:t>analysis is to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the information about </a:t>
            </a:r>
            <a:r>
              <a:rPr sz="2400" dirty="0">
                <a:latin typeface="Times New Roman"/>
                <a:cs typeface="Times New Roman"/>
              </a:rPr>
              <a:t>past </a:t>
            </a:r>
            <a:r>
              <a:rPr sz="2400" spc="-5" dirty="0">
                <a:latin typeface="Times New Roman"/>
                <a:cs typeface="Times New Roman"/>
              </a:rPr>
              <a:t>loan applicants and </a:t>
            </a:r>
            <a:r>
              <a:rPr sz="2400" dirty="0">
                <a:latin typeface="Times New Roman"/>
                <a:cs typeface="Times New Roman"/>
              </a:rPr>
              <a:t>find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‘defaulted’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not.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580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Problem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solving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methodology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479" y="3209464"/>
            <a:ext cx="677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5" dirty="0">
                <a:solidFill>
                  <a:srgbClr val="0C58D3"/>
                </a:solidFill>
                <a:latin typeface="Roboto"/>
                <a:cs typeface="Roboto"/>
              </a:rPr>
              <a:t>Data </a:t>
            </a:r>
            <a:r>
              <a:rPr sz="1300" b="1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0C58D3"/>
                </a:solidFill>
                <a:latin typeface="Roboto"/>
                <a:cs typeface="Roboto"/>
              </a:rPr>
              <a:t>Cleaning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850" y="3917750"/>
            <a:ext cx="11290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Removing</a:t>
            </a:r>
            <a:r>
              <a:rPr sz="1100" spc="-4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the</a:t>
            </a:r>
            <a:r>
              <a:rPr sz="1100" spc="-4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null </a:t>
            </a:r>
            <a:r>
              <a:rPr sz="1100" spc="-254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valued columns,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unnecessary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variables and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checking the 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null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 value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percentage </a:t>
            </a:r>
            <a:r>
              <a:rPr sz="1100" spc="-5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and removing the </a:t>
            </a:r>
            <a:r>
              <a:rPr sz="1100" spc="-26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respective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rows.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5447" y="1898095"/>
            <a:ext cx="10900410" cy="1216025"/>
            <a:chOff x="665447" y="1898095"/>
            <a:chExt cx="10900410" cy="1216025"/>
          </a:xfrm>
        </p:grpSpPr>
        <p:sp>
          <p:nvSpPr>
            <p:cNvPr id="6" name="object 6"/>
            <p:cNvSpPr/>
            <p:nvPr/>
          </p:nvSpPr>
          <p:spPr>
            <a:xfrm>
              <a:off x="665447" y="2717709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69829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12923" y="0"/>
                  </a:lnTo>
                  <a:lnTo>
                    <a:pt x="1698290" y="191195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540" y="2922803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51292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8290" y="0"/>
                  </a:lnTo>
                  <a:lnTo>
                    <a:pt x="1512923" y="191195"/>
                  </a:lnTo>
                  <a:close/>
                </a:path>
              </a:pathLst>
            </a:custGeom>
            <a:solidFill>
              <a:srgbClr val="09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1836" y="2717710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694070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508703" y="0"/>
                  </a:lnTo>
                  <a:lnTo>
                    <a:pt x="1694070" y="191195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1929" y="2922804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50870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1694070" y="0"/>
                  </a:lnTo>
                  <a:lnTo>
                    <a:pt x="1508703" y="191195"/>
                  </a:lnTo>
                  <a:close/>
                </a:path>
              </a:pathLst>
            </a:custGeom>
            <a:solidFill>
              <a:srgbClr val="09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7415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39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17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18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8090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2402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2511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4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2" y="0"/>
                  </a:lnTo>
                  <a:lnTo>
                    <a:pt x="1830894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45169" y="2717710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220107" y="191195"/>
                  </a:moveTo>
                  <a:lnTo>
                    <a:pt x="185367" y="191195"/>
                  </a:lnTo>
                  <a:lnTo>
                    <a:pt x="0" y="0"/>
                  </a:lnTo>
                  <a:lnTo>
                    <a:pt x="2034739" y="0"/>
                  </a:lnTo>
                  <a:lnTo>
                    <a:pt x="2220107" y="191195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45289" y="2922804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034740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220108" y="0"/>
                  </a:lnTo>
                  <a:lnTo>
                    <a:pt x="2034740" y="191195"/>
                  </a:lnTo>
                  <a:close/>
                </a:path>
              </a:pathLst>
            </a:custGeom>
            <a:solidFill>
              <a:srgbClr val="09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8515" y="1902857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59" y="98917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2827" y="2717775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61" y="191195"/>
                  </a:moveTo>
                  <a:lnTo>
                    <a:pt x="185366" y="191195"/>
                  </a:lnTo>
                  <a:lnTo>
                    <a:pt x="0" y="0"/>
                  </a:lnTo>
                  <a:lnTo>
                    <a:pt x="1830893" y="0"/>
                  </a:lnTo>
                  <a:lnTo>
                    <a:pt x="2016261" y="19119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293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3" y="191195"/>
                  </a:moveTo>
                  <a:lnTo>
                    <a:pt x="0" y="191195"/>
                  </a:lnTo>
                  <a:lnTo>
                    <a:pt x="185367" y="0"/>
                  </a:lnTo>
                  <a:lnTo>
                    <a:pt x="2016261" y="0"/>
                  </a:lnTo>
                  <a:lnTo>
                    <a:pt x="1830893" y="191195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4517" y="3209465"/>
            <a:ext cx="111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5" dirty="0">
                <a:solidFill>
                  <a:srgbClr val="0C58D3"/>
                </a:solidFill>
                <a:latin typeface="Roboto"/>
                <a:cs typeface="Roboto"/>
              </a:rPr>
              <a:t>Data </a:t>
            </a:r>
            <a:r>
              <a:rPr sz="1300" b="1" spc="-10" dirty="0">
                <a:solidFill>
                  <a:srgbClr val="0C58D3"/>
                </a:solidFill>
                <a:latin typeface="Roboto"/>
                <a:cs typeface="Roboto"/>
              </a:rPr>
              <a:t> Understanding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5924" y="3917782"/>
            <a:ext cx="105981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Working</a:t>
            </a:r>
            <a:r>
              <a:rPr sz="1100" spc="-4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with</a:t>
            </a:r>
            <a:r>
              <a:rPr sz="1100" spc="-4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the </a:t>
            </a:r>
            <a:r>
              <a:rPr sz="1100" spc="-26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Data Dictionary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 and getting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knowledge </a:t>
            </a:r>
            <a:r>
              <a:rPr sz="1100" spc="5" dirty="0">
                <a:solidFill>
                  <a:srgbClr val="0C58D3"/>
                </a:solidFill>
                <a:latin typeface="Roboto"/>
                <a:cs typeface="Roboto"/>
              </a:rPr>
              <a:t>of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all </a:t>
            </a:r>
            <a:r>
              <a:rPr sz="1100" spc="-26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the columns and </a:t>
            </a:r>
            <a:r>
              <a:rPr sz="1100" spc="-26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their domain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speciﬁc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 uses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31664" y="3330574"/>
            <a:ext cx="14185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0C58D3"/>
                </a:solidFill>
                <a:latin typeface="Roboto"/>
                <a:cs typeface="Roboto"/>
              </a:rPr>
              <a:t>Recommendations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7150" y="3917782"/>
            <a:ext cx="145224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Analysing all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plots and </a:t>
            </a:r>
            <a:r>
              <a:rPr sz="1100" spc="-26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recommendations </a:t>
            </a:r>
            <a:r>
              <a:rPr sz="1100" spc="-5" dirty="0">
                <a:solidFill>
                  <a:srgbClr val="0C58D3"/>
                </a:solidFill>
                <a:latin typeface="Roboto"/>
                <a:cs typeface="Roboto"/>
              </a:rPr>
              <a:t>for </a:t>
            </a:r>
            <a:r>
              <a:rPr sz="110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reducing the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loss </a:t>
            </a:r>
            <a:r>
              <a:rPr sz="1100" spc="5" dirty="0">
                <a:solidFill>
                  <a:srgbClr val="0C58D3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business </a:t>
            </a:r>
            <a:r>
              <a:rPr sz="1100" spc="-30" dirty="0">
                <a:solidFill>
                  <a:srgbClr val="0C58D3"/>
                </a:solidFill>
                <a:latin typeface="Roboto"/>
                <a:cs typeface="Roboto"/>
              </a:rPr>
              <a:t>by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 detecting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columns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best </a:t>
            </a:r>
            <a:r>
              <a:rPr sz="1100" spc="-20" dirty="0">
                <a:solidFill>
                  <a:srgbClr val="0C58D3"/>
                </a:solidFill>
                <a:latin typeface="Roboto"/>
                <a:cs typeface="Roboto"/>
              </a:rPr>
              <a:t>which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 contribute to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0C58D3"/>
                </a:solidFill>
                <a:latin typeface="Roboto"/>
                <a:cs typeface="Roboto"/>
              </a:rPr>
              <a:t>loan </a:t>
            </a:r>
            <a:r>
              <a:rPr sz="1100" spc="-10" dirty="0">
                <a:solidFill>
                  <a:srgbClr val="0C58D3"/>
                </a:solidFill>
                <a:latin typeface="Roboto"/>
                <a:cs typeface="Roboto"/>
              </a:rPr>
              <a:t> defaulters.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771" y="1814151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Data  Analysis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01239" y="3209530"/>
            <a:ext cx="778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20" dirty="0">
                <a:solidFill>
                  <a:srgbClr val="858585"/>
                </a:solidFill>
                <a:latin typeface="Roboto"/>
                <a:cs typeface="Roboto"/>
              </a:rPr>
              <a:t>Uni</a:t>
            </a:r>
            <a:r>
              <a:rPr sz="1300" b="1" spc="-2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9124" y="3917827"/>
            <a:ext cx="14884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Analysing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each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column, </a:t>
            </a:r>
            <a:r>
              <a:rPr sz="1100" spc="-26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plotting</a:t>
            </a:r>
            <a:r>
              <a:rPr sz="1100" spc="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the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distributions </a:t>
            </a:r>
            <a:r>
              <a:rPr sz="1100" spc="5" dirty="0">
                <a:solidFill>
                  <a:srgbClr val="858585"/>
                </a:solidFill>
                <a:latin typeface="Roboto"/>
                <a:cs typeface="Roboto"/>
              </a:rPr>
              <a:t>of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each </a:t>
            </a:r>
            <a:r>
              <a:rPr sz="1100" spc="-5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column.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2446" y="1814151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Data  Analysis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9800" y="3162120"/>
            <a:ext cx="1351915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46355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rgbClr val="858585"/>
                </a:solidFill>
                <a:latin typeface="Roboto"/>
                <a:cs typeface="Roboto"/>
              </a:rPr>
              <a:t>Segmented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Univariate </a:t>
            </a: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55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Analysing the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continuous data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columns</a:t>
            </a:r>
            <a:r>
              <a:rPr sz="1100" spc="-20" dirty="0">
                <a:solidFill>
                  <a:srgbClr val="858585"/>
                </a:solidFill>
                <a:latin typeface="Roboto"/>
                <a:cs typeface="Roboto"/>
              </a:rPr>
              <a:t> with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respect </a:t>
            </a:r>
            <a:r>
              <a:rPr sz="1100" spc="-254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the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categorical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column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2871" y="1814151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Data  Analysis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2350" y="3300140"/>
            <a:ext cx="683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Bi</a:t>
            </a:r>
            <a:r>
              <a:rPr sz="1300" b="1" spc="-15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30225" y="3917825"/>
            <a:ext cx="139954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Analysing the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two </a:t>
            </a:r>
            <a:r>
              <a:rPr sz="1100" spc="-5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variable behaviour like </a:t>
            </a:r>
            <a:r>
              <a:rPr sz="1100" spc="-26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term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and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loan </a:t>
            </a:r>
            <a:r>
              <a:rPr sz="1100" spc="-20" dirty="0">
                <a:solidFill>
                  <a:srgbClr val="858585"/>
                </a:solidFill>
                <a:latin typeface="Roboto"/>
                <a:cs typeface="Roboto"/>
              </a:rPr>
              <a:t>status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858585"/>
                </a:solidFill>
                <a:latin typeface="Roboto"/>
                <a:cs typeface="Roboto"/>
              </a:rPr>
              <a:t>with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respect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 to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loan </a:t>
            </a:r>
            <a:r>
              <a:rPr sz="1100" spc="-10" dirty="0">
                <a:solidFill>
                  <a:srgbClr val="858585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858585"/>
                </a:solidFill>
                <a:latin typeface="Roboto"/>
                <a:cs typeface="Roboto"/>
              </a:rPr>
              <a:t>amount.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17" y="1511060"/>
            <a:ext cx="10331570" cy="36642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624" y="5303856"/>
            <a:ext cx="98412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Lending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club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really </a:t>
            </a:r>
            <a:r>
              <a:rPr sz="1800" spc="-5" dirty="0">
                <a:latin typeface="Times New Roman"/>
                <a:cs typeface="Times New Roman"/>
              </a:rPr>
              <a:t>expanded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year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15" dirty="0">
                <a:latin typeface="Times New Roman"/>
                <a:cs typeface="Times New Roman"/>
              </a:rPr>
              <a:t>year,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 of</a:t>
            </a:r>
            <a:r>
              <a:rPr sz="1800" spc="-5" dirty="0">
                <a:latin typeface="Times New Roman"/>
                <a:cs typeface="Times New Roman"/>
              </a:rPr>
              <a:t> loan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issued 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doubled</a:t>
            </a:r>
            <a:r>
              <a:rPr sz="1800" spc="-5" dirty="0">
                <a:latin typeface="Times New Roman"/>
                <a:cs typeface="Times New Roman"/>
              </a:rPr>
              <a:t> every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year.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006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Also the issued month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loans is also increasing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January to </a:t>
            </a:r>
            <a:r>
              <a:rPr sz="1800" spc="-15" dirty="0">
                <a:latin typeface="Times New Roman"/>
                <a:cs typeface="Times New Roman"/>
              </a:rPr>
              <a:t>December.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final quarter of year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more loans issued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 could </a:t>
            </a:r>
            <a:r>
              <a:rPr sz="1800" dirty="0">
                <a:latin typeface="Times New Roman"/>
                <a:cs typeface="Times New Roman"/>
              </a:rPr>
              <a:t>be because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vacation </a:t>
            </a:r>
            <a:r>
              <a:rPr sz="1800" spc="-5" dirty="0">
                <a:latin typeface="Times New Roman"/>
                <a:cs typeface="Times New Roman"/>
              </a:rPr>
              <a:t>and christmas.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624" y="5303856"/>
            <a:ext cx="100876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5" dirty="0">
                <a:latin typeface="Times New Roman"/>
                <a:cs typeface="Times New Roman"/>
              </a:rPr>
              <a:t> two loan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 </a:t>
            </a:r>
            <a:r>
              <a:rPr sz="1800" dirty="0">
                <a:latin typeface="Times New Roman"/>
                <a:cs typeface="Times New Roman"/>
              </a:rPr>
              <a:t>36</a:t>
            </a:r>
            <a:r>
              <a:rPr sz="1800" spc="-5" dirty="0">
                <a:latin typeface="Times New Roman"/>
                <a:cs typeface="Times New Roman"/>
              </a:rPr>
              <a:t> and </a:t>
            </a:r>
            <a:r>
              <a:rPr sz="1800" dirty="0">
                <a:latin typeface="Times New Roman"/>
                <a:cs typeface="Times New Roman"/>
              </a:rPr>
              <a:t>60 </a:t>
            </a:r>
            <a:r>
              <a:rPr sz="1800" spc="-5" dirty="0">
                <a:latin typeface="Times New Roman"/>
                <a:cs typeface="Times New Roman"/>
              </a:rPr>
              <a:t>months.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Around </a:t>
            </a:r>
            <a:r>
              <a:rPr sz="1800" dirty="0">
                <a:latin typeface="Times New Roman"/>
                <a:cs typeface="Times New Roman"/>
              </a:rPr>
              <a:t>75%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borrowers </a:t>
            </a:r>
            <a:r>
              <a:rPr sz="1800" spc="-5" dirty="0">
                <a:latin typeface="Times New Roman"/>
                <a:cs typeface="Times New Roman"/>
              </a:rPr>
              <a:t>took loans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36</a:t>
            </a:r>
            <a:r>
              <a:rPr sz="1800" spc="-5" dirty="0">
                <a:latin typeface="Times New Roman"/>
                <a:cs typeface="Times New Roman"/>
              </a:rPr>
              <a:t> months term.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charged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off</a:t>
            </a:r>
            <a:r>
              <a:rPr sz="1800" dirty="0">
                <a:latin typeface="Times New Roman"/>
                <a:cs typeface="Times New Roman"/>
              </a:rPr>
              <a:t> borrowers</a:t>
            </a:r>
            <a:r>
              <a:rPr sz="1800" spc="-5" dirty="0">
                <a:latin typeface="Times New Roman"/>
                <a:cs typeface="Times New Roman"/>
              </a:rPr>
              <a:t> are around </a:t>
            </a:r>
            <a:r>
              <a:rPr sz="1800" dirty="0">
                <a:latin typeface="Times New Roman"/>
                <a:cs typeface="Times New Roman"/>
              </a:rPr>
              <a:t>15%</a:t>
            </a:r>
            <a:r>
              <a:rPr sz="1800" spc="-5" dirty="0">
                <a:latin typeface="Times New Roman"/>
                <a:cs typeface="Times New Roman"/>
              </a:rPr>
              <a:t> and </a:t>
            </a:r>
            <a:r>
              <a:rPr sz="1800" dirty="0">
                <a:latin typeface="Times New Roman"/>
                <a:cs typeface="Times New Roman"/>
              </a:rPr>
              <a:t>fully paid</a:t>
            </a:r>
            <a:r>
              <a:rPr sz="1800" spc="-5" dirty="0">
                <a:latin typeface="Times New Roman"/>
                <a:cs typeface="Times New Roman"/>
              </a:rPr>
              <a:t> is around </a:t>
            </a:r>
            <a:r>
              <a:rPr sz="1800" dirty="0">
                <a:latin typeface="Times New Roman"/>
                <a:cs typeface="Times New Roman"/>
              </a:rPr>
              <a:t>85%</a:t>
            </a:r>
            <a:r>
              <a:rPr sz="1800" spc="-5" dirty="0">
                <a:latin typeface="Times New Roman"/>
                <a:cs typeface="Times New Roman"/>
              </a:rPr>
              <a:t> in the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325" y="1703637"/>
            <a:ext cx="4596645" cy="3255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5897" y="1799070"/>
            <a:ext cx="4552289" cy="323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35525" marR="50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When the loan interest </a:t>
            </a:r>
            <a:r>
              <a:rPr dirty="0"/>
              <a:t>rate </a:t>
            </a:r>
            <a:r>
              <a:rPr spc="-5" dirty="0"/>
              <a:t>is </a:t>
            </a:r>
            <a:r>
              <a:rPr dirty="0"/>
              <a:t> high</a:t>
            </a:r>
            <a:r>
              <a:rPr spc="-15" dirty="0"/>
              <a:t> </a:t>
            </a:r>
            <a:r>
              <a:rPr spc="-5" dirty="0"/>
              <a:t>there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high</a:t>
            </a:r>
            <a:r>
              <a:rPr spc="-15" dirty="0"/>
              <a:t> </a:t>
            </a:r>
            <a:r>
              <a:rPr spc="-5" dirty="0"/>
              <a:t>chance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loan </a:t>
            </a:r>
            <a:r>
              <a:rPr spc="-585" dirty="0"/>
              <a:t> </a:t>
            </a:r>
            <a:r>
              <a:rPr dirty="0"/>
              <a:t>getting</a:t>
            </a:r>
            <a:r>
              <a:rPr spc="-5" dirty="0"/>
              <a:t> </a:t>
            </a:r>
            <a:r>
              <a:rPr dirty="0"/>
              <a:t>defaulted.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8475" y="5089231"/>
            <a:ext cx="6177280" cy="993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default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rate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high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60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months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tenure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because</a:t>
            </a:r>
            <a:r>
              <a:rPr sz="2100" spc="-5" dirty="0">
                <a:latin typeface="Times New Roman"/>
                <a:cs typeface="Times New Roman"/>
              </a:rPr>
              <a:t> most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people </a:t>
            </a:r>
            <a:r>
              <a:rPr sz="2100" spc="-5" dirty="0">
                <a:latin typeface="Times New Roman"/>
                <a:cs typeface="Times New Roman"/>
              </a:rPr>
              <a:t>took </a:t>
            </a:r>
            <a:r>
              <a:rPr sz="2100" dirty="0">
                <a:latin typeface="Times New Roman"/>
                <a:cs typeface="Times New Roman"/>
              </a:rPr>
              <a:t>high </a:t>
            </a:r>
            <a:r>
              <a:rPr sz="2100" spc="-5" dirty="0">
                <a:latin typeface="Times New Roman"/>
                <a:cs typeface="Times New Roman"/>
              </a:rPr>
              <a:t>loan amount with </a:t>
            </a:r>
            <a:r>
              <a:rPr sz="2100" dirty="0">
                <a:latin typeface="Times New Roman"/>
                <a:cs typeface="Times New Roman"/>
              </a:rPr>
              <a:t>high </a:t>
            </a:r>
            <a:r>
              <a:rPr sz="2100" spc="-5" dirty="0">
                <a:latin typeface="Times New Roman"/>
                <a:cs typeface="Times New Roman"/>
              </a:rPr>
              <a:t>interest </a:t>
            </a:r>
            <a:r>
              <a:rPr sz="2100" dirty="0">
                <a:latin typeface="Times New Roman"/>
                <a:cs typeface="Times New Roman"/>
              </a:rPr>
              <a:t>rate </a:t>
            </a:r>
            <a:r>
              <a:rPr sz="2100" spc="-5" dirty="0">
                <a:latin typeface="Times New Roman"/>
                <a:cs typeface="Times New Roman"/>
              </a:rPr>
              <a:t>in it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faced</a:t>
            </a:r>
            <a:r>
              <a:rPr sz="2100" spc="-5" dirty="0">
                <a:latin typeface="Times New Roman"/>
                <a:cs typeface="Times New Roman"/>
              </a:rPr>
              <a:t> difficulties in </a:t>
            </a:r>
            <a:r>
              <a:rPr sz="2100" dirty="0">
                <a:latin typeface="Times New Roman"/>
                <a:cs typeface="Times New Roman"/>
              </a:rPr>
              <a:t>returning</a:t>
            </a:r>
            <a:r>
              <a:rPr sz="2100" spc="-5" dirty="0">
                <a:latin typeface="Times New Roman"/>
                <a:cs typeface="Times New Roman"/>
              </a:rPr>
              <a:t> 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sum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bank.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050" y="1266475"/>
            <a:ext cx="11222990" cy="5591810"/>
            <a:chOff x="529050" y="1266475"/>
            <a:chExt cx="11222990" cy="5591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050" y="1280150"/>
              <a:ext cx="5855373" cy="3274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875" y="4451975"/>
              <a:ext cx="4124375" cy="2406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00" y="1266475"/>
              <a:ext cx="5464749" cy="317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333025"/>
            <a:ext cx="12039600" cy="3513454"/>
            <a:chOff x="152400" y="1333025"/>
            <a:chExt cx="12039600" cy="35134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850" y="1333025"/>
              <a:ext cx="5830148" cy="35130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333025"/>
              <a:ext cx="6209449" cy="3436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9974" y="5137181"/>
            <a:ext cx="1110361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Grades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5" dirty="0">
                <a:latin typeface="Arial MT"/>
                <a:cs typeface="Arial MT"/>
              </a:rPr>
              <a:t> 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category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borrower probability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defaulting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Lower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grades(E,F,G)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 higher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defaulting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 than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ones(A,B)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Lower grades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getting loans 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 interest </a:t>
            </a:r>
            <a:r>
              <a:rPr sz="1800" dirty="0">
                <a:latin typeface="Arial MT"/>
                <a:cs typeface="Arial MT"/>
              </a:rPr>
              <a:t>rates</a:t>
            </a:r>
            <a:r>
              <a:rPr sz="1800" spc="-5" dirty="0">
                <a:latin typeface="Arial MT"/>
                <a:cs typeface="Arial MT"/>
              </a:rPr>
              <a:t> 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5" dirty="0">
                <a:latin typeface="Arial MT"/>
                <a:cs typeface="Arial MT"/>
              </a:rPr>
              <a:t> be the </a:t>
            </a:r>
            <a:r>
              <a:rPr sz="1800" dirty="0">
                <a:latin typeface="Arial MT"/>
                <a:cs typeface="Arial MT"/>
              </a:rPr>
              <a:t>cause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 loan default.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" y="5126408"/>
            <a:ext cx="106508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TX 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borrower’s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defaulted</a:t>
            </a:r>
            <a:r>
              <a:rPr sz="2400" spc="-5" dirty="0">
                <a:latin typeface="Times New Roman"/>
                <a:cs typeface="Times New Roman"/>
              </a:rPr>
              <a:t> more than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states.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200" y="1647472"/>
            <a:ext cx="11201399" cy="2856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646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Roboto</vt:lpstr>
      <vt:lpstr>Times New Roman</vt:lpstr>
      <vt:lpstr>Office Theme</vt:lpstr>
      <vt:lpstr>Lending Club Case Study</vt:lpstr>
      <vt:lpstr>Abstract</vt:lpstr>
      <vt:lpstr>Problem solving methodology</vt:lpstr>
      <vt:lpstr>Analysis</vt:lpstr>
      <vt:lpstr>Analysis</vt:lpstr>
      <vt:lpstr>When the loan interest rate is  high there is high chance of loan  getting defaulted.</vt:lpstr>
      <vt:lpstr>Analysis</vt:lpstr>
      <vt:lpstr>Analysis</vt:lpstr>
      <vt:lpstr>Analysis</vt:lpstr>
      <vt:lpstr>Analysis</vt:lpstr>
      <vt:lpstr>Analysis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Tirumalesh Y</cp:lastModifiedBy>
  <cp:revision>1</cp:revision>
  <dcterms:created xsi:type="dcterms:W3CDTF">2024-01-25T08:40:24Z</dcterms:created>
  <dcterms:modified xsi:type="dcterms:W3CDTF">2024-01-25T08:42:58Z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455b24b8-e69b-4583-bfd0-d64b5cee0119_Enabled">
    <vt:lpwstr>true</vt:lpwstr>
  </property>
  <property fmtid="{D5CDD505-2E9C-101B-9397-08002B2CF9AE}" pid="4" name="MSIP_Label_455b24b8-e69b-4583-bfd0-d64b5cee0119_SetDate">
    <vt:lpwstr>2024-01-25T08:40:40Z</vt:lpwstr>
  </property>
  <property fmtid="{D5CDD505-2E9C-101B-9397-08002B2CF9AE}" pid="5" name="MSIP_Label_455b24b8-e69b-4583-bfd0-d64b5cee0119_Method">
    <vt:lpwstr>Privileged</vt:lpwstr>
  </property>
  <property fmtid="{D5CDD505-2E9C-101B-9397-08002B2CF9AE}" pid="6" name="MSIP_Label_455b24b8-e69b-4583-bfd0-d64b5cee0119_Name">
    <vt:lpwstr>Public</vt:lpwstr>
  </property>
  <property fmtid="{D5CDD505-2E9C-101B-9397-08002B2CF9AE}" pid="7" name="MSIP_Label_455b24b8-e69b-4583-bfd0-d64b5cee0119_SiteId">
    <vt:lpwstr>05d75c05-fa1a-42e7-9cf1-eb416c396f2d</vt:lpwstr>
  </property>
  <property fmtid="{D5CDD505-2E9C-101B-9397-08002B2CF9AE}" pid="8" name="MSIP_Label_455b24b8-e69b-4583-bfd0-d64b5cee0119_ActionId">
    <vt:lpwstr>aaa40882-2626-4c9a-97d9-c5c468492a1f</vt:lpwstr>
  </property>
  <property fmtid="{D5CDD505-2E9C-101B-9397-08002B2CF9AE}" pid="9" name="MSIP_Label_455b24b8-e69b-4583-bfd0-d64b5cee0119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Classification: Public</vt:lpwstr>
  </property>
</Properties>
</file>