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1"/>
  </p:normalViewPr>
  <p:slideViewPr>
    <p:cSldViewPr>
      <p:cViewPr varScale="1">
        <p:scale>
          <a:sx n="69" d="100"/>
          <a:sy n="69" d="100"/>
        </p:scale>
        <p:origin x="776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6D034-7E65-4E58-B1AA-1A4222B7BDB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0847EB6-21D7-4F07-BD17-67E6DAE48F1F}">
      <dgm:prSet/>
      <dgm:spPr/>
      <dgm:t>
        <a:bodyPr/>
        <a:lstStyle/>
        <a:p>
          <a:r>
            <a:rPr lang="en-US"/>
            <a:t>Lending Club Case Study</a:t>
          </a:r>
        </a:p>
      </dgm:t>
    </dgm:pt>
    <dgm:pt modelId="{2022261C-52BF-4CA4-9898-E379DCF51016}" type="parTrans" cxnId="{1F7AD8D3-70DD-486F-A87D-45FFF137F580}">
      <dgm:prSet/>
      <dgm:spPr/>
      <dgm:t>
        <a:bodyPr/>
        <a:lstStyle/>
        <a:p>
          <a:endParaRPr lang="en-US"/>
        </a:p>
      </dgm:t>
    </dgm:pt>
    <dgm:pt modelId="{A05CF1D1-9092-4277-9B0A-89D907BE6C55}" type="sibTrans" cxnId="{1F7AD8D3-70DD-486F-A87D-45FFF137F580}">
      <dgm:prSet/>
      <dgm:spPr/>
      <dgm:t>
        <a:bodyPr/>
        <a:lstStyle/>
        <a:p>
          <a:endParaRPr lang="en-US"/>
        </a:p>
      </dgm:t>
    </dgm:pt>
    <dgm:pt modelId="{C2329758-7EEE-497E-8A21-84C050B28D5E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82A428CE-4B53-4B38-88B9-A8A6DA98079F}" type="parTrans" cxnId="{E2E01D92-5420-4B76-8A92-024C0A9E03A2}">
      <dgm:prSet/>
      <dgm:spPr/>
      <dgm:t>
        <a:bodyPr/>
        <a:lstStyle/>
        <a:p>
          <a:endParaRPr lang="en-US"/>
        </a:p>
      </dgm:t>
    </dgm:pt>
    <dgm:pt modelId="{E7226557-8199-4A2D-9A93-68D7106A5FE5}" type="sibTrans" cxnId="{E2E01D92-5420-4B76-8A92-024C0A9E03A2}">
      <dgm:prSet/>
      <dgm:spPr/>
      <dgm:t>
        <a:bodyPr/>
        <a:lstStyle/>
        <a:p>
          <a:endParaRPr lang="en-US"/>
        </a:p>
      </dgm:t>
    </dgm:pt>
    <dgm:pt modelId="{C8D07149-5B49-C84E-9BCB-FE25206CCD75}" type="pres">
      <dgm:prSet presAssocID="{86F6D034-7E65-4E58-B1AA-1A4222B7BDB0}" presName="linear" presStyleCnt="0">
        <dgm:presLayoutVars>
          <dgm:animLvl val="lvl"/>
          <dgm:resizeHandles val="exact"/>
        </dgm:presLayoutVars>
      </dgm:prSet>
      <dgm:spPr/>
    </dgm:pt>
    <dgm:pt modelId="{4CB8FC8D-138D-A240-A377-811FDF5C99FA}" type="pres">
      <dgm:prSet presAssocID="{40847EB6-21D7-4F07-BD17-67E6DAE48F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16D464-52F0-154C-A96B-67755296CA76}" type="pres">
      <dgm:prSet presAssocID="{A05CF1D1-9092-4277-9B0A-89D907BE6C55}" presName="spacer" presStyleCnt="0"/>
      <dgm:spPr/>
    </dgm:pt>
    <dgm:pt modelId="{2BEC894D-EC8B-E84B-8171-002067F7AE9C}" type="pres">
      <dgm:prSet presAssocID="{C2329758-7EEE-497E-8A21-84C050B28D5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2234933-E1E1-EA4B-8B46-0A82959E8A50}" type="presOf" srcId="{86F6D034-7E65-4E58-B1AA-1A4222B7BDB0}" destId="{C8D07149-5B49-C84E-9BCB-FE25206CCD75}" srcOrd="0" destOrd="0" presId="urn:microsoft.com/office/officeart/2005/8/layout/vList2"/>
    <dgm:cxn modelId="{CF6CD659-691A-054B-B343-7D5BBE272E6C}" type="presOf" srcId="{C2329758-7EEE-497E-8A21-84C050B28D5E}" destId="{2BEC894D-EC8B-E84B-8171-002067F7AE9C}" srcOrd="0" destOrd="0" presId="urn:microsoft.com/office/officeart/2005/8/layout/vList2"/>
    <dgm:cxn modelId="{E2E01D92-5420-4B76-8A92-024C0A9E03A2}" srcId="{86F6D034-7E65-4E58-B1AA-1A4222B7BDB0}" destId="{C2329758-7EEE-497E-8A21-84C050B28D5E}" srcOrd="1" destOrd="0" parTransId="{82A428CE-4B53-4B38-88B9-A8A6DA98079F}" sibTransId="{E7226557-8199-4A2D-9A93-68D7106A5FE5}"/>
    <dgm:cxn modelId="{D8E71CA6-4338-3946-8DEB-DC751BBD55AD}" type="presOf" srcId="{40847EB6-21D7-4F07-BD17-67E6DAE48F1F}" destId="{4CB8FC8D-138D-A240-A377-811FDF5C99FA}" srcOrd="0" destOrd="0" presId="urn:microsoft.com/office/officeart/2005/8/layout/vList2"/>
    <dgm:cxn modelId="{1F7AD8D3-70DD-486F-A87D-45FFF137F580}" srcId="{86F6D034-7E65-4E58-B1AA-1A4222B7BDB0}" destId="{40847EB6-21D7-4F07-BD17-67E6DAE48F1F}" srcOrd="0" destOrd="0" parTransId="{2022261C-52BF-4CA4-9898-E379DCF51016}" sibTransId="{A05CF1D1-9092-4277-9B0A-89D907BE6C55}"/>
    <dgm:cxn modelId="{5B04C805-8BA0-E44A-94C3-4DE8A45C58C7}" type="presParOf" srcId="{C8D07149-5B49-C84E-9BCB-FE25206CCD75}" destId="{4CB8FC8D-138D-A240-A377-811FDF5C99FA}" srcOrd="0" destOrd="0" presId="urn:microsoft.com/office/officeart/2005/8/layout/vList2"/>
    <dgm:cxn modelId="{70A8B600-9BA0-9747-8488-031C690D16CF}" type="presParOf" srcId="{C8D07149-5B49-C84E-9BCB-FE25206CCD75}" destId="{3916D464-52F0-154C-A96B-67755296CA76}" srcOrd="1" destOrd="0" presId="urn:microsoft.com/office/officeart/2005/8/layout/vList2"/>
    <dgm:cxn modelId="{94ED7DE5-4E0F-EC42-8D7C-4969AADA38C9}" type="presParOf" srcId="{C8D07149-5B49-C84E-9BCB-FE25206CCD75}" destId="{2BEC894D-EC8B-E84B-8171-002067F7AE9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8FC8D-138D-A240-A377-811FDF5C99FA}">
      <dsp:nvSpPr>
        <dsp:cNvPr id="0" name=""/>
        <dsp:cNvSpPr/>
      </dsp:nvSpPr>
      <dsp:spPr>
        <a:xfrm>
          <a:off x="0" y="2955998"/>
          <a:ext cx="10298181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Lending Club Case Study</a:t>
          </a:r>
        </a:p>
      </dsp:txBody>
      <dsp:txXfrm>
        <a:off x="76105" y="3032103"/>
        <a:ext cx="10145971" cy="1406815"/>
      </dsp:txXfrm>
    </dsp:sp>
    <dsp:sp modelId="{2BEC894D-EC8B-E84B-8171-002067F7AE9C}">
      <dsp:nvSpPr>
        <dsp:cNvPr id="0" name=""/>
        <dsp:cNvSpPr/>
      </dsp:nvSpPr>
      <dsp:spPr>
        <a:xfrm>
          <a:off x="0" y="4702223"/>
          <a:ext cx="10298181" cy="1559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Exploratory Data Analysis</a:t>
          </a:r>
        </a:p>
      </dsp:txBody>
      <dsp:txXfrm>
        <a:off x="76105" y="4778328"/>
        <a:ext cx="10145971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C3A2-170D-E965-9A44-BCBAC247E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9FCFC-1682-4890-CB28-69A8F81D5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AB6FB-AF8B-395E-8119-DACEBB62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B721-9FD4-30C4-7CAE-71B41B67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6CC6-5398-9EFD-8778-CA68EE98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83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C00F-EFAB-C02A-F8E6-9E910A5F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B6912-0E61-43AB-E748-1B6AFA6CF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2D9D-E03E-8C2A-73BC-5C2F8272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7A47-A397-977A-4928-37BD699F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E0B9-27B7-060C-3A40-7A5208E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49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F2D51-7489-4C74-D147-9EEF3CBC5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DCD7-E317-A241-CB0E-5DB3C1201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FD421-77FC-3081-7A97-5F57DC7F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02C35-2E40-356F-E5F1-7CDC081E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D925-F11D-FB5D-E868-1B180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3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FDD6-57A6-9989-1C8D-D9F1F549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A635-CA47-8A80-D401-E436A6D1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C96F6-B39E-4D7E-B8FE-A06DED49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BA17-EEDF-ADAC-4330-11BA66FB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84984-4F1A-4D92-0425-1E36D08A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1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C2FB-5EF8-D2AB-7797-EFE1CA00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08B42-CE39-674C-6549-5B43DE12C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A061C-26CD-FE81-D122-DF495228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6E23-62E9-A69A-1E69-86423E35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CCBB-34AC-1CB2-6B04-4A89561F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06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C66B-4EFB-8883-FEAE-7F347C91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E295-3215-3CBF-F8C8-CFB1DDE65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E1785-3DB6-0051-41BA-303AD3F8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908A4-1D7D-13AD-C54A-1C9B2D96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B3DA4-E172-8AAB-02F7-27AD8F40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F329-63CF-390C-7522-77A47AD8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2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2370-8AD4-8F7B-C103-B6B5D4F0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1B6A1-A184-53E0-7197-B93BA4EB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114A4-D0A4-0F9D-15D7-127641B04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A3D64-346F-C4CC-4886-F9A61170A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12739-8E1F-D151-1198-961C898B1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59E8C-3537-BDBE-1E30-9ACC0CC5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2ADE4-F3F7-BDB7-48FB-560ECFB9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B142B-85E7-1C14-6148-1EF6E75B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5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6B-691F-287A-BC92-F583BE93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E8A1A-7991-B63C-2399-5667A1FC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9B644-DA6E-D86B-AC3B-35947736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0B9EF-86AA-CDB4-6145-DF727D4A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ACBEE-F57C-7662-1678-F5CECD64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054E1-ECD2-B1CD-8436-F56EC762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B21B2-DA98-E30D-AB83-1E70D1E5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18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D282-98D8-5C3B-A7D5-840636D1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DC20-52D1-F8A1-E5D1-4597D8843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610AE-382B-282B-7078-C14458597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E35D8-8DEE-6D1C-3F97-B2216FA8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DA3DF-1DC2-8C9B-A14C-4F424AB2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96167-C25D-1BA5-E7DF-E00A8096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41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1CBA-DE30-82F4-08EA-6D2A6100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39DC2-860B-6E83-4CCE-617E80169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1C17D-0B28-AE29-A2A9-8D81FD632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AB1B1-AF4C-984E-DFB2-BDD203F4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5295C-CF3C-B5EA-2E9D-9C6F87F1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7806D-833F-E90C-17CC-73D5BE5E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0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F7360-36E6-4B7A-0CED-7D7260AD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E184-B37A-5857-8DA7-4C1CF2089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AE840-C411-5FFD-5F0B-4D7D632FD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FC2FD-C36E-634D-C4E8-29C8D3B43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BFFE-4E5A-4726-14A9-EFF972EE1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08E4D-C834-103B-93D0-F8DFF934C84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1096645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184623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08"/>
            <a:ext cx="20104100" cy="1130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6362" y="1866939"/>
            <a:ext cx="0" cy="942870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2CD6DA-241A-E059-D8A3-201F1C5734ED}"/>
              </a:ext>
            </a:extLst>
          </p:cNvPr>
          <p:cNvSpPr txBox="1"/>
          <p:nvPr/>
        </p:nvSpPr>
        <p:spPr>
          <a:xfrm>
            <a:off x="908050" y="9998075"/>
            <a:ext cx="183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Tirumalesh</a:t>
            </a:r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CB5677DD-4239-6050-FDD5-1ACBFDB90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907523"/>
              </p:ext>
            </p:extLst>
          </p:nvPr>
        </p:nvGraphicFramePr>
        <p:xfrm>
          <a:off x="8423761" y="1765828"/>
          <a:ext cx="10298182" cy="9217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458248"/>
            <a:ext cx="133985" cy="396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-5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5999" y="3498365"/>
            <a:ext cx="3919854" cy="2359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0" dirty="0">
                <a:latin typeface="Times New Roman"/>
                <a:cs typeface="Times New Roman"/>
              </a:rPr>
              <a:t>Observations: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950">
              <a:latin typeface="Times New Roman"/>
              <a:cs typeface="Times New Roman"/>
            </a:endParaRPr>
          </a:p>
          <a:p>
            <a:pPr marL="514984" marR="5080" indent="-402590">
              <a:lnSpc>
                <a:spcPts val="2010"/>
              </a:lnSpc>
              <a:buSzPct val="123076"/>
              <a:buChar char="•"/>
              <a:tabLst>
                <a:tab pos="514984" algn="l"/>
              </a:tabLst>
            </a:pPr>
            <a:r>
              <a:rPr sz="1950" dirty="0">
                <a:latin typeface="Times New Roman"/>
                <a:cs typeface="Times New Roman"/>
              </a:rPr>
              <a:t>Most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applicant's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rate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of </a:t>
            </a:r>
            <a:r>
              <a:rPr sz="1950" dirty="0">
                <a:latin typeface="Times New Roman"/>
                <a:cs typeface="Times New Roman"/>
              </a:rPr>
              <a:t>interest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is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between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range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of </a:t>
            </a:r>
            <a:r>
              <a:rPr sz="1950" dirty="0">
                <a:latin typeface="Times New Roman"/>
                <a:cs typeface="Times New Roman"/>
              </a:rPr>
              <a:t>8%-</a:t>
            </a:r>
            <a:r>
              <a:rPr sz="1950" spc="-20" dirty="0">
                <a:latin typeface="Times New Roman"/>
                <a:cs typeface="Times New Roman"/>
              </a:rPr>
              <a:t>14%.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Font typeface="Times New Roman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514984" indent="-401955">
              <a:lnSpc>
                <a:spcPts val="2175"/>
              </a:lnSpc>
              <a:buSzPct val="123076"/>
              <a:buChar char="•"/>
              <a:tabLst>
                <a:tab pos="514984" algn="l"/>
              </a:tabLst>
            </a:pPr>
            <a:r>
              <a:rPr sz="1950" dirty="0">
                <a:latin typeface="Times New Roman"/>
                <a:cs typeface="Times New Roman"/>
              </a:rPr>
              <a:t>Average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Rate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interest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rate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is</a:t>
            </a:r>
            <a:endParaRPr sz="1950">
              <a:latin typeface="Times New Roman"/>
              <a:cs typeface="Times New Roman"/>
            </a:endParaRPr>
          </a:p>
          <a:p>
            <a:pPr marL="514984">
              <a:lnSpc>
                <a:spcPts val="2175"/>
              </a:lnSpc>
            </a:pPr>
            <a:r>
              <a:rPr sz="1950" dirty="0">
                <a:latin typeface="Times New Roman"/>
                <a:cs typeface="Times New Roman"/>
              </a:rPr>
              <a:t>11.7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%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109" y="4888811"/>
            <a:ext cx="10242114" cy="23999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3917315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14" dirty="0"/>
              <a:t>Interest</a:t>
            </a:r>
            <a:r>
              <a:rPr spc="-215" dirty="0"/>
              <a:t> </a:t>
            </a:r>
            <a:r>
              <a:rPr spc="-70" dirty="0"/>
              <a:t>Rate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729" y="1972154"/>
            <a:ext cx="5910580" cy="7334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sz="2300" b="1" dirty="0">
                <a:latin typeface="Arial"/>
                <a:cs typeface="Arial"/>
              </a:rPr>
              <a:t>Unordered</a:t>
            </a:r>
            <a:r>
              <a:rPr sz="2300" b="1" spc="1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&amp;</a:t>
            </a:r>
            <a:r>
              <a:rPr sz="2300" b="1" spc="1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Ordered</a:t>
            </a:r>
            <a:r>
              <a:rPr sz="2300" b="1" spc="1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Categorical</a:t>
            </a:r>
            <a:r>
              <a:rPr sz="2300" b="1" spc="10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Variable Analysis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917" y="3450285"/>
            <a:ext cx="161290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20" y="3492578"/>
            <a:ext cx="6399530" cy="4861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0" dirty="0">
                <a:latin typeface="Times New Roman"/>
                <a:cs typeface="Times New Roman"/>
              </a:rPr>
              <a:t>Observations</a:t>
            </a:r>
            <a:r>
              <a:rPr sz="2450" spc="-10" dirty="0">
                <a:latin typeface="Times New Roman"/>
                <a:cs typeface="Times New Roman"/>
              </a:rPr>
              <a:t>: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514984" marR="5080" indent="-502920">
              <a:lnSpc>
                <a:spcPts val="2530"/>
              </a:lnSpc>
              <a:buSzPct val="124489"/>
              <a:buChar char="•"/>
              <a:tabLst>
                <a:tab pos="514984" algn="l"/>
              </a:tabLst>
            </a:pPr>
            <a:r>
              <a:rPr sz="2450" dirty="0">
                <a:latin typeface="Times New Roman"/>
                <a:cs typeface="Times New Roman"/>
              </a:rPr>
              <a:t>Majority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applicants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are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either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living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on </a:t>
            </a:r>
            <a:r>
              <a:rPr sz="2450" dirty="0">
                <a:latin typeface="Times New Roman"/>
                <a:cs typeface="Times New Roman"/>
              </a:rPr>
              <a:t>Rent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or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on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Mortgage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Font typeface="Times New Roman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514984" marR="1548765" indent="-502920">
              <a:lnSpc>
                <a:spcPts val="2530"/>
              </a:lnSpc>
              <a:buSzPct val="124489"/>
              <a:buChar char="•"/>
              <a:tabLst>
                <a:tab pos="514984" algn="l"/>
              </a:tabLst>
            </a:pPr>
            <a:r>
              <a:rPr sz="2450" dirty="0">
                <a:latin typeface="Times New Roman"/>
                <a:cs typeface="Times New Roman"/>
              </a:rPr>
              <a:t>Most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applicants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are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for </a:t>
            </a:r>
            <a:r>
              <a:rPr sz="2450" spc="-10" dirty="0">
                <a:latin typeface="Times New Roman"/>
                <a:cs typeface="Times New Roman"/>
              </a:rPr>
              <a:t>debt_consolidations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Font typeface="Times New Roman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514984" marR="1199515" indent="-502920">
              <a:lnSpc>
                <a:spcPts val="2530"/>
              </a:lnSpc>
              <a:buSzPct val="124489"/>
              <a:buChar char="•"/>
              <a:tabLst>
                <a:tab pos="514984" algn="l"/>
              </a:tabLst>
            </a:pPr>
            <a:r>
              <a:rPr sz="2450" dirty="0">
                <a:latin typeface="Times New Roman"/>
                <a:cs typeface="Times New Roman"/>
              </a:rPr>
              <a:t>Most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the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applicants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are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from </a:t>
            </a:r>
            <a:r>
              <a:rPr sz="2450" spc="-10" dirty="0">
                <a:latin typeface="Times New Roman"/>
                <a:cs typeface="Times New Roman"/>
              </a:rPr>
              <a:t>CA(State).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94"/>
              </a:spcBef>
              <a:buFont typeface="Times New Roman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514984" marR="62865" indent="-502920">
              <a:lnSpc>
                <a:spcPts val="2530"/>
              </a:lnSpc>
              <a:spcBef>
                <a:spcPts val="5"/>
              </a:spcBef>
              <a:buSzPct val="124489"/>
              <a:buChar char="•"/>
              <a:tabLst>
                <a:tab pos="514984" algn="l"/>
              </a:tabLst>
            </a:pPr>
            <a:r>
              <a:rPr sz="2450" dirty="0">
                <a:latin typeface="Times New Roman"/>
                <a:cs typeface="Times New Roman"/>
              </a:rPr>
              <a:t>Most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applications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are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having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10+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yrs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of </a:t>
            </a:r>
            <a:r>
              <a:rPr sz="2450" spc="-20" dirty="0">
                <a:latin typeface="Times New Roman"/>
                <a:cs typeface="Times New Roman"/>
              </a:rPr>
              <a:t>Exp.</a:t>
            </a:r>
            <a:endParaRPr sz="245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8758" y="876895"/>
            <a:ext cx="3855462" cy="299288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Univarients</a:t>
            </a:r>
            <a:r>
              <a:rPr spc="-350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1482" y="4719865"/>
            <a:ext cx="4514527" cy="42846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4285218"/>
            <a:ext cx="952563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b="0" dirty="0">
                <a:latin typeface="Arial MT"/>
                <a:cs typeface="Arial MT"/>
              </a:rPr>
              <a:t>Bivariate</a:t>
            </a:r>
            <a:r>
              <a:rPr sz="9550" b="0" spc="-455" dirty="0">
                <a:latin typeface="Arial MT"/>
                <a:cs typeface="Arial MT"/>
              </a:rPr>
              <a:t> </a:t>
            </a:r>
            <a:r>
              <a:rPr sz="9550" b="0" spc="-10" dirty="0">
                <a:latin typeface="Arial MT"/>
                <a:cs typeface="Arial MT"/>
              </a:rPr>
              <a:t>Analysis</a:t>
            </a:r>
            <a:endParaRPr sz="9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2375858"/>
            <a:ext cx="127000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b="1" spc="-50" dirty="0">
                <a:latin typeface="Times New Roman"/>
                <a:cs typeface="Times New Roman"/>
              </a:rPr>
              <a:t>•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0869" y="2411504"/>
            <a:ext cx="8148320" cy="211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0" dirty="0">
                <a:latin typeface="Times New Roman"/>
                <a:cs typeface="Times New Roman"/>
              </a:rPr>
              <a:t>Observations: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850">
              <a:latin typeface="Times New Roman"/>
              <a:cs typeface="Times New Roman"/>
            </a:endParaRPr>
          </a:p>
          <a:p>
            <a:pPr marL="514984" indent="-377190">
              <a:lnSpc>
                <a:spcPct val="100000"/>
              </a:lnSpc>
              <a:buSzPct val="121621"/>
              <a:buChar char="•"/>
              <a:tabLst>
                <a:tab pos="514984" algn="l"/>
              </a:tabLst>
            </a:pPr>
            <a:r>
              <a:rPr sz="1850" dirty="0">
                <a:latin typeface="Times New Roman"/>
                <a:cs typeface="Times New Roman"/>
              </a:rPr>
              <a:t>Income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range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80000+</a:t>
            </a:r>
            <a:r>
              <a:rPr sz="1850" spc="4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has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less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chances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charged</a:t>
            </a:r>
            <a:r>
              <a:rPr sz="1850" spc="-20" dirty="0">
                <a:latin typeface="Times New Roman"/>
                <a:cs typeface="Times New Roman"/>
              </a:rPr>
              <a:t> off.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514984" indent="-377190">
              <a:lnSpc>
                <a:spcPct val="100000"/>
              </a:lnSpc>
              <a:buSzPct val="121621"/>
              <a:buChar char="•"/>
              <a:tabLst>
                <a:tab pos="514984" algn="l"/>
              </a:tabLst>
            </a:pPr>
            <a:r>
              <a:rPr sz="1850" dirty="0">
                <a:latin typeface="Times New Roman"/>
                <a:cs typeface="Times New Roman"/>
              </a:rPr>
              <a:t>Income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range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0-20000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has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high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chances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charged</a:t>
            </a:r>
            <a:r>
              <a:rPr sz="1850" spc="-20" dirty="0">
                <a:latin typeface="Times New Roman"/>
                <a:cs typeface="Times New Roman"/>
              </a:rPr>
              <a:t> off.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514984" indent="-377190">
              <a:lnSpc>
                <a:spcPct val="100000"/>
              </a:lnSpc>
              <a:buSzPct val="121621"/>
              <a:buChar char="•"/>
              <a:tabLst>
                <a:tab pos="514984" algn="l"/>
              </a:tabLst>
            </a:pPr>
            <a:r>
              <a:rPr sz="1850" dirty="0">
                <a:latin typeface="Times New Roman"/>
                <a:cs typeface="Times New Roman"/>
              </a:rPr>
              <a:t>Notice</a:t>
            </a:r>
            <a:r>
              <a:rPr sz="1850" spc="-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that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with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increase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in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annual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income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charged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off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proportion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got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decreased.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3234" y="419945"/>
            <a:ext cx="7976845" cy="81751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3917" y="908406"/>
            <a:ext cx="799084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60" dirty="0">
                <a:latin typeface="Arial"/>
                <a:cs typeface="Arial"/>
              </a:rPr>
              <a:t>Annual</a:t>
            </a:r>
            <a:r>
              <a:rPr sz="4500" spc="-180" dirty="0">
                <a:latin typeface="Arial"/>
                <a:cs typeface="Arial"/>
              </a:rPr>
              <a:t> </a:t>
            </a:r>
            <a:r>
              <a:rPr sz="4500" spc="-70" dirty="0">
                <a:latin typeface="Arial"/>
                <a:cs typeface="Arial"/>
              </a:rPr>
              <a:t>income</a:t>
            </a:r>
            <a:r>
              <a:rPr sz="4500" spc="-180" dirty="0">
                <a:latin typeface="Arial"/>
                <a:cs typeface="Arial"/>
              </a:rPr>
              <a:t> </a:t>
            </a:r>
            <a:r>
              <a:rPr sz="4500" spc="-170" dirty="0">
                <a:latin typeface="Arial"/>
                <a:cs typeface="Arial"/>
              </a:rPr>
              <a:t>vs</a:t>
            </a:r>
            <a:r>
              <a:rPr sz="4500" spc="-175" dirty="0">
                <a:latin typeface="Arial"/>
                <a:cs typeface="Arial"/>
              </a:rPr>
              <a:t> </a:t>
            </a:r>
            <a:r>
              <a:rPr sz="4500" spc="-70" dirty="0">
                <a:latin typeface="Arial"/>
                <a:cs typeface="Arial"/>
              </a:rPr>
              <a:t>Charged</a:t>
            </a:r>
            <a:r>
              <a:rPr sz="4500" spc="-180" dirty="0">
                <a:latin typeface="Arial"/>
                <a:cs typeface="Arial"/>
              </a:rPr>
              <a:t> </a:t>
            </a:r>
            <a:r>
              <a:rPr sz="4500" spc="-25" dirty="0">
                <a:latin typeface="Arial"/>
                <a:cs typeface="Arial"/>
              </a:rPr>
              <a:t>Off</a:t>
            </a:r>
            <a:endParaRPr sz="45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2906" y="5764222"/>
          <a:ext cx="10260328" cy="2899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1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loan_status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int_rate_b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Charged</a:t>
                      </a:r>
                      <a:r>
                        <a:rPr sz="950" b="1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25" dirty="0">
                          <a:latin typeface="Arial"/>
                          <a:cs typeface="Arial"/>
                        </a:rPr>
                        <a:t>Off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Fully</a:t>
                      </a:r>
                      <a:r>
                        <a:rPr sz="9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20" dirty="0">
                          <a:latin typeface="Arial"/>
                          <a:cs typeface="Arial"/>
                        </a:rPr>
                        <a:t>Paid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Total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Chargedoff_Proportion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Very</a:t>
                      </a:r>
                      <a:r>
                        <a:rPr sz="9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0" dirty="0">
                          <a:latin typeface="Arial MT"/>
                          <a:cs typeface="Arial MT"/>
                        </a:rPr>
                        <a:t>High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1670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4751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6421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0.260084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High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985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4851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5836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0.168780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Moderate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961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5638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6599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0.145628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2A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Low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2A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579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2A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4983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2A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5562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2A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0.104099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2A5F5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Very</a:t>
                      </a:r>
                      <a:r>
                        <a:rPr sz="9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latin typeface="Arial MT"/>
                          <a:cs typeface="Arial MT"/>
                        </a:rPr>
                        <a:t>Low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519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8254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8773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0.059159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2261544"/>
            <a:ext cx="6680834" cy="3214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4495" indent="-391795">
              <a:lnSpc>
                <a:spcPct val="100000"/>
              </a:lnSpc>
              <a:spcBef>
                <a:spcPts val="90"/>
              </a:spcBef>
              <a:buSzPct val="122500"/>
              <a:buChar char="•"/>
              <a:tabLst>
                <a:tab pos="404495" algn="l"/>
              </a:tabLst>
            </a:pPr>
            <a:r>
              <a:rPr sz="2000" b="1" spc="-10" dirty="0">
                <a:latin typeface="Arial"/>
                <a:cs typeface="Arial"/>
              </a:rPr>
              <a:t>Observations: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5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906780" marR="474345" lvl="1" indent="-392430">
              <a:lnSpc>
                <a:spcPts val="2010"/>
              </a:lnSpc>
              <a:buSzPct val="123684"/>
              <a:buChar char="•"/>
              <a:tabLst>
                <a:tab pos="906780" algn="l"/>
              </a:tabLst>
            </a:pPr>
            <a:r>
              <a:rPr sz="1900" dirty="0">
                <a:latin typeface="Times New Roman"/>
                <a:cs typeface="Times New Roman"/>
              </a:rPr>
              <a:t>Interest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rate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less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than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10%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or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very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low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has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very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less </a:t>
            </a:r>
            <a:r>
              <a:rPr sz="1900" dirty="0">
                <a:latin typeface="Times New Roman"/>
                <a:cs typeface="Times New Roman"/>
              </a:rPr>
              <a:t>chances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charged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off.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Interest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rates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are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starting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from </a:t>
            </a:r>
            <a:r>
              <a:rPr sz="1900" dirty="0">
                <a:latin typeface="Times New Roman"/>
                <a:cs typeface="Times New Roman"/>
              </a:rPr>
              <a:t>minimum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5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%.</a:t>
            </a:r>
            <a:endParaRPr sz="19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10"/>
              </a:spcBef>
              <a:buFont typeface="Times New Roman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906780" marR="5080" lvl="1" indent="-392430">
              <a:lnSpc>
                <a:spcPts val="2010"/>
              </a:lnSpc>
              <a:spcBef>
                <a:spcPts val="5"/>
              </a:spcBef>
              <a:buSzPct val="123684"/>
              <a:buChar char="•"/>
              <a:tabLst>
                <a:tab pos="906780" algn="l"/>
              </a:tabLst>
            </a:pPr>
            <a:r>
              <a:rPr sz="1900" dirty="0">
                <a:latin typeface="Times New Roman"/>
                <a:cs typeface="Times New Roman"/>
              </a:rPr>
              <a:t>Interest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rate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more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than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16%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or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very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high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has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good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chances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charged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off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compared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other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category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interest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rates.</a:t>
            </a:r>
            <a:endParaRPr sz="19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10"/>
              </a:spcBef>
              <a:buFont typeface="Times New Roman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906780" marR="241300" lvl="1" indent="-392430">
              <a:lnSpc>
                <a:spcPts val="2010"/>
              </a:lnSpc>
              <a:buSzPct val="123684"/>
              <a:buChar char="•"/>
              <a:tabLst>
                <a:tab pos="906780" algn="l"/>
              </a:tabLst>
            </a:pPr>
            <a:r>
              <a:rPr sz="1900" dirty="0">
                <a:latin typeface="Times New Roman"/>
                <a:cs typeface="Times New Roman"/>
              </a:rPr>
              <a:t>Charged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off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proportion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increasing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higher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interest rates.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2338" y="69370"/>
            <a:ext cx="6484096" cy="66452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400" spc="-110" dirty="0"/>
              <a:t>Interest</a:t>
            </a:r>
            <a:r>
              <a:rPr sz="5400" spc="-240" dirty="0"/>
              <a:t> </a:t>
            </a:r>
            <a:r>
              <a:rPr sz="5400" spc="-70" dirty="0"/>
              <a:t>Rate</a:t>
            </a:r>
            <a:r>
              <a:rPr sz="5400" spc="-265" dirty="0"/>
              <a:t> </a:t>
            </a:r>
            <a:r>
              <a:rPr sz="5400" dirty="0"/>
              <a:t>vs</a:t>
            </a:r>
            <a:r>
              <a:rPr sz="5400" spc="-245" dirty="0"/>
              <a:t> </a:t>
            </a:r>
            <a:r>
              <a:rPr sz="5400" spc="-95" dirty="0"/>
              <a:t>Charged</a:t>
            </a:r>
            <a:r>
              <a:rPr sz="5400" spc="-240" dirty="0"/>
              <a:t> </a:t>
            </a:r>
            <a:r>
              <a:rPr sz="5400" spc="-25" dirty="0"/>
              <a:t>off</a:t>
            </a:r>
            <a:endParaRPr sz="54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35037" y="6884606"/>
          <a:ext cx="16533492" cy="3419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8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3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loan_status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home_ownership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Charged</a:t>
                      </a:r>
                      <a:r>
                        <a:rPr sz="2600" b="1" spc="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Off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600" b="1" spc="-20" dirty="0">
                          <a:latin typeface="Arial"/>
                          <a:cs typeface="Arial"/>
                        </a:rPr>
                        <a:t>Fully</a:t>
                      </a:r>
                      <a:r>
                        <a:rPr sz="2600" b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20" dirty="0">
                          <a:latin typeface="Arial"/>
                          <a:cs typeface="Arial"/>
                        </a:rPr>
                        <a:t>Paid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Total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Chargedoff_Proportion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600" b="1" spc="-50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OTHER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384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600" spc="-25" dirty="0">
                          <a:latin typeface="Arial MT"/>
                          <a:cs typeface="Arial MT"/>
                        </a:rPr>
                        <a:t>16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600" spc="-25" dirty="0">
                          <a:latin typeface="Arial MT"/>
                          <a:cs typeface="Arial MT"/>
                        </a:rPr>
                        <a:t>73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600" spc="-25" dirty="0">
                          <a:latin typeface="Arial MT"/>
                          <a:cs typeface="Arial MT"/>
                        </a:rPr>
                        <a:t>89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0.179775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600" b="1" spc="-50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RENT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2488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14156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16644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0.149483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600" b="1" spc="-50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25" dirty="0">
                          <a:latin typeface="Arial MT"/>
                          <a:cs typeface="Arial MT"/>
                        </a:rPr>
                        <a:t>OWN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25" dirty="0">
                          <a:latin typeface="Arial MT"/>
                          <a:cs typeface="Arial MT"/>
                        </a:rPr>
                        <a:t>355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2121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2476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0.143376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600" b="1" spc="-50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MORTGAGE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1855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12127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13982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0.132671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167" y="2678296"/>
            <a:ext cx="13906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1" spc="-50" dirty="0">
                <a:latin typeface="Times New Roman"/>
                <a:cs typeface="Times New Roman"/>
              </a:rPr>
              <a:t>•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5353" y="2711519"/>
            <a:ext cx="7328534" cy="2458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b="1" spc="-10" dirty="0">
                <a:latin typeface="Times New Roman"/>
                <a:cs typeface="Times New Roman"/>
              </a:rPr>
              <a:t>Observations: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2050">
              <a:latin typeface="Times New Roman"/>
              <a:cs typeface="Times New Roman"/>
            </a:endParaRPr>
          </a:p>
          <a:p>
            <a:pPr marL="514984" marR="202565" indent="-422275">
              <a:lnSpc>
                <a:spcPts val="2090"/>
              </a:lnSpc>
              <a:buSzPct val="124390"/>
              <a:buChar char="•"/>
              <a:tabLst>
                <a:tab pos="514984" algn="l"/>
              </a:tabLst>
            </a:pPr>
            <a:r>
              <a:rPr sz="2050" dirty="0">
                <a:latin typeface="Times New Roman"/>
                <a:cs typeface="Times New Roman"/>
              </a:rPr>
              <a:t>Those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who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are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not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owning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the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home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is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having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high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chances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of </a:t>
            </a:r>
            <a:r>
              <a:rPr sz="2050" dirty="0">
                <a:latin typeface="Times New Roman"/>
                <a:cs typeface="Times New Roman"/>
              </a:rPr>
              <a:t>loan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defaulter.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0"/>
              </a:spcBef>
              <a:buFont typeface="Times New Roman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514984" marR="5080" indent="-422275">
              <a:lnSpc>
                <a:spcPts val="2090"/>
              </a:lnSpc>
              <a:buSzPct val="124390"/>
              <a:buChar char="•"/>
              <a:tabLst>
                <a:tab pos="514984" algn="l"/>
              </a:tabLst>
            </a:pPr>
            <a:r>
              <a:rPr sz="2050" dirty="0">
                <a:latin typeface="Times New Roman"/>
                <a:cs typeface="Times New Roman"/>
              </a:rPr>
              <a:t>From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the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graph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even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shows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high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chances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of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charged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off. </a:t>
            </a:r>
            <a:r>
              <a:rPr sz="2050" dirty="0">
                <a:latin typeface="Times New Roman"/>
                <a:cs typeface="Times New Roman"/>
              </a:rPr>
              <a:t>Proportions,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but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data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available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is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very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limited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compared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to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other points</a:t>
            </a:r>
            <a:endParaRPr sz="20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776" y="1039909"/>
            <a:ext cx="8533739" cy="87458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spc="-10" dirty="0">
                <a:latin typeface="Arial"/>
                <a:cs typeface="Arial"/>
              </a:rPr>
              <a:t>Home</a:t>
            </a:r>
            <a:r>
              <a:rPr sz="4100" spc="-185" dirty="0">
                <a:latin typeface="Arial"/>
                <a:cs typeface="Arial"/>
              </a:rPr>
              <a:t> </a:t>
            </a:r>
            <a:r>
              <a:rPr sz="4100" spc="-105" dirty="0">
                <a:latin typeface="Arial"/>
                <a:cs typeface="Arial"/>
              </a:rPr>
              <a:t>Ownership</a:t>
            </a:r>
            <a:r>
              <a:rPr sz="4100" spc="-170" dirty="0">
                <a:latin typeface="Arial"/>
                <a:cs typeface="Arial"/>
              </a:rPr>
              <a:t> </a:t>
            </a:r>
            <a:r>
              <a:rPr sz="4100" spc="-165" dirty="0">
                <a:latin typeface="Arial"/>
                <a:cs typeface="Arial"/>
              </a:rPr>
              <a:t>vs </a:t>
            </a:r>
            <a:r>
              <a:rPr sz="4100" spc="-70" dirty="0">
                <a:latin typeface="Arial"/>
                <a:cs typeface="Arial"/>
              </a:rPr>
              <a:t>Charged</a:t>
            </a:r>
            <a:r>
              <a:rPr sz="4100" spc="-175" dirty="0">
                <a:latin typeface="Arial"/>
                <a:cs typeface="Arial"/>
              </a:rPr>
              <a:t> </a:t>
            </a:r>
            <a:r>
              <a:rPr sz="4100" spc="-25" dirty="0">
                <a:latin typeface="Arial"/>
                <a:cs typeface="Arial"/>
              </a:rPr>
              <a:t>off</a:t>
            </a:r>
            <a:endParaRPr sz="41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47615" y="5753751"/>
          <a:ext cx="7791448" cy="465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1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loan_status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home_ownership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Charged</a:t>
                      </a:r>
                      <a:r>
                        <a:rPr sz="950" b="1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25" dirty="0">
                          <a:latin typeface="Arial"/>
                          <a:cs typeface="Arial"/>
                        </a:rPr>
                        <a:t>Off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Fully</a:t>
                      </a:r>
                      <a:r>
                        <a:rPr sz="9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20" dirty="0">
                          <a:latin typeface="Arial"/>
                          <a:cs typeface="Arial"/>
                        </a:rPr>
                        <a:t>Paid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Total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Chargedoff_Proportion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OTHER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16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73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89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0.179775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RENT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2488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14156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16644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0.149483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OWN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355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2121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2476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0.143376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MORTGAGE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1855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12127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13982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0.132671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479005"/>
            <a:ext cx="114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5635" y="3511841"/>
            <a:ext cx="7334250" cy="1549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spc="-10" dirty="0">
                <a:latin typeface="Times New Roman"/>
                <a:cs typeface="Times New Roman"/>
              </a:rPr>
              <a:t>Observations: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600">
              <a:latin typeface="Times New Roman"/>
              <a:cs typeface="Times New Roman"/>
            </a:endParaRPr>
          </a:p>
          <a:p>
            <a:pPr marL="514984" indent="-331470">
              <a:lnSpc>
                <a:spcPct val="100000"/>
              </a:lnSpc>
              <a:spcBef>
                <a:spcPts val="5"/>
              </a:spcBef>
              <a:buSzPct val="125000"/>
              <a:buChar char="•"/>
              <a:tabLst>
                <a:tab pos="514984" algn="l"/>
              </a:tabLst>
            </a:pPr>
            <a:r>
              <a:rPr sz="1600" dirty="0">
                <a:latin typeface="Times New Roman"/>
                <a:cs typeface="Times New Roman"/>
              </a:rPr>
              <a:t>Those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applicants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who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home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loan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low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chances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loan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defaults.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514984" marR="200660" indent="-332105">
              <a:lnSpc>
                <a:spcPts val="1710"/>
              </a:lnSpc>
              <a:spcBef>
                <a:spcPts val="5"/>
              </a:spcBef>
              <a:buSzPct val="125000"/>
              <a:buChar char="•"/>
              <a:tabLst>
                <a:tab pos="514984" algn="l"/>
              </a:tabLst>
            </a:pPr>
            <a:r>
              <a:rPr sz="1600" dirty="0">
                <a:latin typeface="Times New Roman"/>
                <a:cs typeface="Times New Roman"/>
              </a:rPr>
              <a:t>Those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applicants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loan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small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business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chances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loan </a:t>
            </a:r>
            <a:r>
              <a:rPr sz="1600" spc="-10" dirty="0">
                <a:latin typeface="Times New Roman"/>
                <a:cs typeface="Times New Roman"/>
              </a:rPr>
              <a:t>defaults.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6675" y="943837"/>
            <a:ext cx="9041067" cy="92657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Purpose</a:t>
            </a:r>
            <a:r>
              <a:rPr spc="-254" dirty="0"/>
              <a:t> </a:t>
            </a:r>
            <a:r>
              <a:rPr dirty="0"/>
              <a:t>vs</a:t>
            </a:r>
            <a:r>
              <a:rPr spc="-275" dirty="0"/>
              <a:t> </a:t>
            </a:r>
            <a:r>
              <a:rPr spc="-105" dirty="0"/>
              <a:t>Charged</a:t>
            </a:r>
            <a:r>
              <a:rPr spc="-250" dirty="0"/>
              <a:t> </a:t>
            </a:r>
            <a:r>
              <a:rPr spc="-25" dirty="0"/>
              <a:t>Off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6116" y="5460566"/>
          <a:ext cx="5473696" cy="4781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9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loan_statu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60325" algn="r">
                        <a:lnSpc>
                          <a:spcPts val="600"/>
                        </a:lnSpc>
                        <a:spcBef>
                          <a:spcPts val="95"/>
                        </a:spcBef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purpose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Charged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60325" algn="r">
                        <a:lnSpc>
                          <a:spcPts val="600"/>
                        </a:lnSpc>
                        <a:spcBef>
                          <a:spcPts val="95"/>
                        </a:spcBef>
                      </a:pPr>
                      <a:r>
                        <a:rPr sz="950" b="1" spc="-25" dirty="0">
                          <a:latin typeface="Arial"/>
                          <a:cs typeface="Arial"/>
                        </a:rPr>
                        <a:t>Off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Fully</a:t>
                      </a:r>
                      <a:r>
                        <a:rPr sz="9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20" dirty="0">
                          <a:latin typeface="Arial"/>
                          <a:cs typeface="Arial"/>
                        </a:rPr>
                        <a:t>Paid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Total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Chargedoff_Proporti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R="60325" algn="r">
                        <a:lnSpc>
                          <a:spcPts val="600"/>
                        </a:lnSpc>
                        <a:spcBef>
                          <a:spcPts val="95"/>
                        </a:spcBef>
                      </a:pPr>
                      <a:r>
                        <a:rPr sz="950" b="1" spc="-25" dirty="0">
                          <a:latin typeface="Arial"/>
                          <a:cs typeface="Arial"/>
                        </a:rPr>
                        <a:t>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25" dirty="0">
                          <a:latin typeface="Arial"/>
                          <a:cs typeface="Arial"/>
                        </a:rPr>
                        <a:t>11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small_business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366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1003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1369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0.267348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25" dirty="0">
                          <a:latin typeface="Arial"/>
                          <a:cs typeface="Arial"/>
                        </a:rPr>
                        <a:t>10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renewable_energy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16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67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83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0.192771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house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49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249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298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0.164430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educational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46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235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281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0.163701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9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other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531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2823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3354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0.158318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7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medical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95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510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605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0.157025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8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moving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79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433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512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0.154297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debt_consolidatio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R="60325" algn="r">
                        <a:lnSpc>
                          <a:spcPts val="760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Arial MT"/>
                          <a:cs typeface="Arial MT"/>
                        </a:rPr>
                        <a:t>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2329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13253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15582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0.149467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25" dirty="0">
                          <a:latin typeface="Arial"/>
                          <a:cs typeface="Arial"/>
                        </a:rPr>
                        <a:t>12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vacation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49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281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330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0.148485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home_improveme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R="60325" algn="r">
                        <a:lnSpc>
                          <a:spcPts val="760"/>
                        </a:lnSpc>
                        <a:spcBef>
                          <a:spcPts val="1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nt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277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2026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2303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0.120278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car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150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1224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1374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0.109170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1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2A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credit_card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2A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450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2A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3894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2A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4344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2A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0.103591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2A5F5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50" dirty="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major_purchase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195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1719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0" dirty="0">
                          <a:latin typeface="Arial MT"/>
                          <a:cs typeface="Arial MT"/>
                        </a:rPr>
                        <a:t>1914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0.101881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50" b="1" spc="-25" dirty="0">
                          <a:latin typeface="Arial"/>
                          <a:cs typeface="Arial"/>
                        </a:rPr>
                        <a:t>13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wedding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82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760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842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0.097387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629" y="2699673"/>
            <a:ext cx="1206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-50" dirty="0">
                <a:latin typeface="Arial MT"/>
                <a:cs typeface="Arial MT"/>
              </a:rPr>
              <a:t>•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347" y="2734909"/>
            <a:ext cx="1369060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spc="-10" dirty="0">
                <a:latin typeface="Arial"/>
                <a:cs typeface="Arial"/>
              </a:rPr>
              <a:t>Observation</a:t>
            </a:r>
            <a:r>
              <a:rPr sz="1750" spc="-10" dirty="0">
                <a:latin typeface="Arial MT"/>
                <a:cs typeface="Arial MT"/>
              </a:rPr>
              <a:t>: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232" y="3255494"/>
            <a:ext cx="114935" cy="869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000" spc="-5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949" y="3287826"/>
            <a:ext cx="397319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latin typeface="Arial MT"/>
                <a:cs typeface="Arial MT"/>
              </a:rPr>
              <a:t>High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DTI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55" dirty="0">
                <a:latin typeface="Arial MT"/>
                <a:cs typeface="Arial MT"/>
              </a:rPr>
              <a:t>  </a:t>
            </a:r>
            <a:r>
              <a:rPr sz="1600" dirty="0">
                <a:latin typeface="Arial MT"/>
                <a:cs typeface="Arial MT"/>
              </a:rPr>
              <a:t>having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high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risk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defaults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949" y="3825563"/>
            <a:ext cx="461391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latin typeface="Arial MT"/>
                <a:cs typeface="Arial MT"/>
              </a:rPr>
              <a:t>Lower</a:t>
            </a:r>
            <a:r>
              <a:rPr sz="1600" spc="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DTO</a:t>
            </a:r>
            <a:r>
              <a:rPr sz="1600" spc="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having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low</a:t>
            </a:r>
            <a:r>
              <a:rPr sz="1600" spc="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chances</a:t>
            </a:r>
            <a:r>
              <a:rPr sz="1600" spc="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loan</a:t>
            </a:r>
            <a:r>
              <a:rPr sz="1600" spc="9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defaults.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6554" y="729416"/>
            <a:ext cx="7133168" cy="73104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600202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DTI</a:t>
            </a:r>
            <a:r>
              <a:rPr spc="-330" dirty="0"/>
              <a:t> </a:t>
            </a:r>
            <a:r>
              <a:rPr dirty="0"/>
              <a:t>Vs</a:t>
            </a:r>
            <a:r>
              <a:rPr spc="-305" dirty="0"/>
              <a:t> </a:t>
            </a:r>
            <a:r>
              <a:rPr spc="-105" dirty="0"/>
              <a:t>Charged</a:t>
            </a:r>
            <a:r>
              <a:rPr spc="-250" dirty="0"/>
              <a:t> </a:t>
            </a:r>
            <a:r>
              <a:rPr spc="-25" dirty="0"/>
              <a:t>off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42906" y="5366328"/>
          <a:ext cx="11891008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loan_status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915"/>
                        </a:spcBef>
                        <a:tabLst>
                          <a:tab pos="1423035" algn="l"/>
                        </a:tabLst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dti_b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2600" b="1" spc="-25" dirty="0">
                          <a:latin typeface="Arial"/>
                          <a:cs typeface="Arial"/>
                        </a:rPr>
                        <a:t>Ch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arged</a:t>
                      </a:r>
                      <a:r>
                        <a:rPr sz="260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70" dirty="0">
                          <a:latin typeface="Arial"/>
                          <a:cs typeface="Arial"/>
                        </a:rPr>
                        <a:t>Off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600" b="1" spc="-20" dirty="0">
                          <a:latin typeface="Arial"/>
                          <a:cs typeface="Arial"/>
                        </a:rPr>
                        <a:t>Fully</a:t>
                      </a:r>
                      <a:r>
                        <a:rPr sz="2600" b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20" dirty="0">
                          <a:latin typeface="Arial"/>
                          <a:cs typeface="Arial"/>
                        </a:rPr>
                        <a:t>Paid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600" b="1" spc="-26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ota</a:t>
                      </a:r>
                      <a:r>
                        <a:rPr sz="2600" b="1" spc="-48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600" b="1" spc="30" dirty="0">
                          <a:latin typeface="Arial"/>
                          <a:cs typeface="Arial"/>
                        </a:rPr>
                        <a:t>Ch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argedoff_Proportion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600" b="1" spc="-50" dirty="0">
                          <a:latin typeface="Arial"/>
                          <a:cs typeface="Arial"/>
                        </a:rPr>
                        <a:t>3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41402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40" dirty="0">
                          <a:latin typeface="Arial MT"/>
                          <a:cs typeface="Arial MT"/>
                        </a:rPr>
                        <a:t>Very</a:t>
                      </a:r>
                      <a:r>
                        <a:rPr sz="260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600" spc="-20" dirty="0">
                          <a:latin typeface="Arial MT"/>
                          <a:cs typeface="Arial MT"/>
                        </a:rPr>
                        <a:t>High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1044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5387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marR="3689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6431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5844" marR="762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0.162339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600" b="1" spc="-50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42354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High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5" dirty="0">
                          <a:latin typeface="Arial MT"/>
                          <a:cs typeface="Arial MT"/>
                        </a:rPr>
                        <a:t>948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5111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marR="3689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6059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5844" marR="762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0.156461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600" b="1" spc="-50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41402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Moderate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5" dirty="0">
                          <a:latin typeface="Arial MT"/>
                          <a:cs typeface="Arial MT"/>
                        </a:rPr>
                        <a:t>985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5785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marR="3689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6770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5844" marR="762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0.145495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600" b="1" spc="-50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9575" marR="42354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35" dirty="0">
                          <a:latin typeface="Arial MT"/>
                          <a:cs typeface="Arial MT"/>
                        </a:rPr>
                        <a:t>Low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5" dirty="0">
                          <a:latin typeface="Arial MT"/>
                          <a:cs typeface="Arial MT"/>
                        </a:rPr>
                        <a:t>789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5339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marR="3689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6128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5844" marR="762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0.128753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600" b="1" spc="-50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42354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40" dirty="0">
                          <a:latin typeface="Arial MT"/>
                          <a:cs typeface="Arial MT"/>
                        </a:rPr>
                        <a:t>Very</a:t>
                      </a:r>
                      <a:r>
                        <a:rPr sz="260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600" spc="35" dirty="0">
                          <a:latin typeface="Arial MT"/>
                          <a:cs typeface="Arial MT"/>
                        </a:rPr>
                        <a:t>Low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5" dirty="0">
                          <a:latin typeface="Arial MT"/>
                          <a:cs typeface="Arial MT"/>
                        </a:rPr>
                        <a:t>948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6855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marR="3689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20" dirty="0">
                          <a:latin typeface="Arial MT"/>
                          <a:cs typeface="Arial MT"/>
                        </a:rPr>
                        <a:t>7803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5844" marR="762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600" spc="-10" dirty="0">
                          <a:latin typeface="Arial MT"/>
                          <a:cs typeface="Arial MT"/>
                        </a:rPr>
                        <a:t>0.121492</a:t>
                      </a:r>
                      <a:endParaRPr sz="2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467945"/>
            <a:ext cx="13144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spc="-50" dirty="0">
                <a:latin typeface="Times New Roman"/>
                <a:cs typeface="Times New Roman"/>
              </a:rPr>
              <a:t>•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947" y="3506274"/>
            <a:ext cx="6278245" cy="1832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b="1" spc="-10" dirty="0">
                <a:latin typeface="Times New Roman"/>
                <a:cs typeface="Times New Roman"/>
              </a:rPr>
              <a:t>Observations: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900">
              <a:latin typeface="Times New Roman"/>
              <a:cs typeface="Times New Roman"/>
            </a:endParaRPr>
          </a:p>
          <a:p>
            <a:pPr marL="514984" marR="45085" indent="-392430">
              <a:lnSpc>
                <a:spcPts val="2010"/>
              </a:lnSpc>
              <a:buSzPct val="123684"/>
              <a:buChar char="•"/>
              <a:tabLst>
                <a:tab pos="514984" algn="l"/>
              </a:tabLst>
            </a:pPr>
            <a:r>
              <a:rPr sz="1900" dirty="0">
                <a:latin typeface="Times New Roman"/>
                <a:cs typeface="Times New Roman"/>
              </a:rPr>
              <a:t>Bankruptcies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Record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having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high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impact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loan </a:t>
            </a:r>
            <a:r>
              <a:rPr sz="1900" spc="-10" dirty="0">
                <a:latin typeface="Times New Roman"/>
                <a:cs typeface="Times New Roman"/>
              </a:rPr>
              <a:t>defaults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Times New Roman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514984" indent="-391795">
              <a:lnSpc>
                <a:spcPct val="100000"/>
              </a:lnSpc>
              <a:buSzPct val="123684"/>
              <a:buChar char="•"/>
              <a:tabLst>
                <a:tab pos="514984" algn="l"/>
              </a:tabLst>
            </a:pPr>
            <a:r>
              <a:rPr sz="1900" dirty="0">
                <a:latin typeface="Times New Roman"/>
                <a:cs typeface="Times New Roman"/>
              </a:rPr>
              <a:t>Bankruptcies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Record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0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low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impact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loan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defaults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20" y="5592463"/>
            <a:ext cx="13144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-50" dirty="0">
                <a:latin typeface="Times New Roman"/>
                <a:cs typeface="Times New Roman"/>
              </a:rPr>
              <a:t>•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804" y="5630791"/>
            <a:ext cx="3850004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dirty="0">
                <a:latin typeface="Times New Roman"/>
                <a:cs typeface="Times New Roman"/>
              </a:rPr>
              <a:t>Lower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Bankruptcies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lower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risk.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3169" y="123753"/>
            <a:ext cx="9354627" cy="95871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70" dirty="0">
                <a:latin typeface="Arial"/>
                <a:cs typeface="Arial"/>
              </a:rPr>
              <a:t>Bankruptcies</a:t>
            </a:r>
            <a:r>
              <a:rPr sz="3950" spc="-204" dirty="0">
                <a:latin typeface="Arial"/>
                <a:cs typeface="Arial"/>
              </a:rPr>
              <a:t> </a:t>
            </a:r>
            <a:r>
              <a:rPr sz="3950" spc="-30" dirty="0">
                <a:latin typeface="Arial"/>
                <a:cs typeface="Arial"/>
              </a:rPr>
              <a:t>Record</a:t>
            </a:r>
            <a:r>
              <a:rPr sz="3950" spc="-229" dirty="0">
                <a:latin typeface="Arial"/>
                <a:cs typeface="Arial"/>
              </a:rPr>
              <a:t> </a:t>
            </a:r>
            <a:r>
              <a:rPr sz="3950" spc="-150" dirty="0">
                <a:latin typeface="Arial"/>
                <a:cs typeface="Arial"/>
              </a:rPr>
              <a:t>vs </a:t>
            </a:r>
            <a:r>
              <a:rPr sz="3950" spc="-55" dirty="0">
                <a:latin typeface="Arial"/>
                <a:cs typeface="Arial"/>
              </a:rPr>
              <a:t>Charged</a:t>
            </a:r>
            <a:r>
              <a:rPr sz="3950" spc="-195" dirty="0">
                <a:latin typeface="Arial"/>
                <a:cs typeface="Arial"/>
              </a:rPr>
              <a:t> </a:t>
            </a:r>
            <a:r>
              <a:rPr sz="3950" spc="-25" dirty="0">
                <a:latin typeface="Arial"/>
                <a:cs typeface="Arial"/>
              </a:rPr>
              <a:t>off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490454"/>
            <a:ext cx="10033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50" dirty="0">
                <a:latin typeface="Times New Roman"/>
                <a:cs typeface="Times New Roman"/>
              </a:rPr>
              <a:t>•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0349" y="3523924"/>
            <a:ext cx="2910205" cy="695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10" dirty="0">
                <a:latin typeface="Times New Roman"/>
                <a:cs typeface="Times New Roman"/>
              </a:rPr>
              <a:t>Observations: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350">
              <a:latin typeface="Times New Roman"/>
              <a:cs typeface="Times New Roman"/>
            </a:endParaRPr>
          </a:p>
          <a:p>
            <a:pPr marL="514984" indent="-276225">
              <a:lnSpc>
                <a:spcPct val="100000"/>
              </a:lnSpc>
              <a:buSzPct val="122222"/>
              <a:buChar char="•"/>
              <a:tabLst>
                <a:tab pos="514984" algn="l"/>
              </a:tabLst>
            </a:pPr>
            <a:r>
              <a:rPr sz="2025" spc="-37" baseline="2057" dirty="0">
                <a:latin typeface="Times New Roman"/>
                <a:cs typeface="Times New Roman"/>
              </a:rPr>
              <a:t>Year</a:t>
            </a:r>
            <a:r>
              <a:rPr sz="2025" spc="-22" baseline="2057" dirty="0">
                <a:latin typeface="Times New Roman"/>
                <a:cs typeface="Times New Roman"/>
              </a:rPr>
              <a:t> </a:t>
            </a:r>
            <a:r>
              <a:rPr sz="2025" baseline="2057" dirty="0">
                <a:latin typeface="Times New Roman"/>
                <a:cs typeface="Times New Roman"/>
              </a:rPr>
              <a:t>2007</a:t>
            </a:r>
            <a:r>
              <a:rPr sz="2025" spc="-15" baseline="2057" dirty="0">
                <a:latin typeface="Times New Roman"/>
                <a:cs typeface="Times New Roman"/>
              </a:rPr>
              <a:t> </a:t>
            </a:r>
            <a:r>
              <a:rPr sz="2025" baseline="2057" dirty="0">
                <a:latin typeface="Times New Roman"/>
                <a:cs typeface="Times New Roman"/>
              </a:rPr>
              <a:t>is</a:t>
            </a:r>
            <a:r>
              <a:rPr sz="2025" spc="-22" baseline="2057" dirty="0">
                <a:latin typeface="Times New Roman"/>
                <a:cs typeface="Times New Roman"/>
              </a:rPr>
              <a:t> </a:t>
            </a:r>
            <a:r>
              <a:rPr sz="2025" baseline="2057" dirty="0">
                <a:latin typeface="Times New Roman"/>
                <a:cs typeface="Times New Roman"/>
              </a:rPr>
              <a:t>highest</a:t>
            </a:r>
            <a:r>
              <a:rPr sz="2025" spc="-15" baseline="2057" dirty="0">
                <a:latin typeface="Times New Roman"/>
                <a:cs typeface="Times New Roman"/>
              </a:rPr>
              <a:t> </a:t>
            </a:r>
            <a:r>
              <a:rPr sz="2025" baseline="2057" dirty="0">
                <a:latin typeface="Times New Roman"/>
                <a:cs typeface="Times New Roman"/>
              </a:rPr>
              <a:t>loan</a:t>
            </a:r>
            <a:r>
              <a:rPr sz="2025" spc="-15" baseline="2057" dirty="0">
                <a:latin typeface="Times New Roman"/>
                <a:cs typeface="Times New Roman"/>
              </a:rPr>
              <a:t> defaults.</a:t>
            </a:r>
            <a:endParaRPr sz="2025" baseline="205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20" y="4426920"/>
            <a:ext cx="283083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10"/>
              </a:spcBef>
              <a:buSzPct val="122222"/>
              <a:buChar char="•"/>
              <a:tabLst>
                <a:tab pos="332105" algn="l"/>
              </a:tabLst>
            </a:pPr>
            <a:r>
              <a:rPr sz="2025" baseline="2057" dirty="0">
                <a:latin typeface="Times New Roman"/>
                <a:cs typeface="Times New Roman"/>
              </a:rPr>
              <a:t>2009</a:t>
            </a:r>
            <a:r>
              <a:rPr sz="2025" spc="-7" baseline="2057" dirty="0">
                <a:latin typeface="Times New Roman"/>
                <a:cs typeface="Times New Roman"/>
              </a:rPr>
              <a:t> </a:t>
            </a:r>
            <a:r>
              <a:rPr sz="2025" baseline="2057" dirty="0">
                <a:latin typeface="Times New Roman"/>
                <a:cs typeface="Times New Roman"/>
              </a:rPr>
              <a:t>is</a:t>
            </a:r>
            <a:r>
              <a:rPr sz="2025" spc="-7" baseline="2057" dirty="0">
                <a:latin typeface="Times New Roman"/>
                <a:cs typeface="Times New Roman"/>
              </a:rPr>
              <a:t> </a:t>
            </a:r>
            <a:r>
              <a:rPr sz="2025" baseline="2057" dirty="0">
                <a:latin typeface="Times New Roman"/>
                <a:cs typeface="Times New Roman"/>
              </a:rPr>
              <a:t>having</a:t>
            </a:r>
            <a:r>
              <a:rPr sz="2025" spc="-7" baseline="2057" dirty="0">
                <a:latin typeface="Times New Roman"/>
                <a:cs typeface="Times New Roman"/>
              </a:rPr>
              <a:t> </a:t>
            </a:r>
            <a:r>
              <a:rPr sz="2025" baseline="2057" dirty="0">
                <a:latin typeface="Times New Roman"/>
                <a:cs typeface="Times New Roman"/>
              </a:rPr>
              <a:t>lowest</a:t>
            </a:r>
            <a:r>
              <a:rPr sz="2025" spc="-7" baseline="2057" dirty="0">
                <a:latin typeface="Times New Roman"/>
                <a:cs typeface="Times New Roman"/>
              </a:rPr>
              <a:t> </a:t>
            </a:r>
            <a:r>
              <a:rPr sz="2025" baseline="2057" dirty="0">
                <a:latin typeface="Times New Roman"/>
                <a:cs typeface="Times New Roman"/>
              </a:rPr>
              <a:t>loan </a:t>
            </a:r>
            <a:r>
              <a:rPr sz="2025" spc="-15" baseline="2057" dirty="0">
                <a:latin typeface="Times New Roman"/>
                <a:cs typeface="Times New Roman"/>
              </a:rPr>
              <a:t>defaults.</a:t>
            </a:r>
            <a:endParaRPr sz="2025" baseline="2057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2050" y="1042017"/>
            <a:ext cx="9000734" cy="92244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350" spc="-105" dirty="0">
                <a:latin typeface="Arial"/>
                <a:cs typeface="Arial"/>
              </a:rPr>
              <a:t>Issue</a:t>
            </a:r>
            <a:r>
              <a:rPr sz="5350" spc="-265" dirty="0">
                <a:latin typeface="Arial"/>
                <a:cs typeface="Arial"/>
              </a:rPr>
              <a:t> </a:t>
            </a:r>
            <a:r>
              <a:rPr sz="5350" spc="-670" dirty="0">
                <a:latin typeface="Arial"/>
                <a:cs typeface="Arial"/>
              </a:rPr>
              <a:t>Y</a:t>
            </a:r>
            <a:r>
              <a:rPr sz="5350" spc="-75" dirty="0">
                <a:latin typeface="Arial"/>
                <a:cs typeface="Arial"/>
              </a:rPr>
              <a:t>ea</a:t>
            </a:r>
            <a:r>
              <a:rPr sz="5350" spc="35" dirty="0">
                <a:latin typeface="Arial"/>
                <a:cs typeface="Arial"/>
              </a:rPr>
              <a:t>r</a:t>
            </a:r>
            <a:r>
              <a:rPr sz="5350" spc="-210" dirty="0">
                <a:latin typeface="Arial"/>
                <a:cs typeface="Arial"/>
              </a:rPr>
              <a:t> vs </a:t>
            </a:r>
            <a:r>
              <a:rPr sz="5350" spc="-80" dirty="0">
                <a:latin typeface="Arial"/>
                <a:cs typeface="Arial"/>
              </a:rPr>
              <a:t>Charged</a:t>
            </a:r>
            <a:r>
              <a:rPr sz="5350" spc="-229" dirty="0">
                <a:latin typeface="Arial"/>
                <a:cs typeface="Arial"/>
              </a:rPr>
              <a:t> </a:t>
            </a:r>
            <a:r>
              <a:rPr sz="5350" spc="-25" dirty="0">
                <a:latin typeface="Arial"/>
                <a:cs typeface="Arial"/>
              </a:rPr>
              <a:t>off</a:t>
            </a:r>
            <a:endParaRPr sz="5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450" y="405777"/>
            <a:ext cx="10659130" cy="69544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900"/>
              </a:lnSpc>
              <a:spcBef>
                <a:spcPts val="90"/>
              </a:spcBef>
            </a:pP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Problem Statement</a:t>
            </a:r>
            <a:b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Summary</a:t>
            </a:r>
            <a:b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Cleaning</a:t>
            </a:r>
            <a:b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conversions VS Derived Columns</a:t>
            </a:r>
            <a:b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Dropping/Imputing the Rows</a:t>
            </a:r>
            <a:b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Univariate Analysis</a:t>
            </a:r>
            <a:b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Bivariate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Analysis</a:t>
            </a:r>
            <a:br>
              <a:rPr lang="en-GB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Segmented Univariate Analysis</a:t>
            </a:r>
            <a:b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Correlations Conclusions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450285"/>
            <a:ext cx="161290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b="1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520" y="3492578"/>
            <a:ext cx="7066280" cy="40684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0" dirty="0">
                <a:latin typeface="Times New Roman"/>
                <a:cs typeface="Times New Roman"/>
              </a:rPr>
              <a:t>Observations: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450">
              <a:latin typeface="Times New Roman"/>
              <a:cs typeface="Times New Roman"/>
            </a:endParaRPr>
          </a:p>
          <a:p>
            <a:pPr marL="514984" marR="133350" indent="-502920">
              <a:lnSpc>
                <a:spcPts val="2530"/>
              </a:lnSpc>
              <a:buSzPct val="124489"/>
              <a:buChar char="•"/>
              <a:tabLst>
                <a:tab pos="514984" algn="l"/>
              </a:tabLst>
            </a:pPr>
            <a:r>
              <a:rPr sz="2450" dirty="0">
                <a:latin typeface="Times New Roman"/>
                <a:cs typeface="Times New Roman"/>
              </a:rPr>
              <a:t>Those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issued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in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May,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September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and </a:t>
            </a:r>
            <a:r>
              <a:rPr sz="2450" dirty="0">
                <a:latin typeface="Times New Roman"/>
                <a:cs typeface="Times New Roman"/>
              </a:rPr>
              <a:t>December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having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high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number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defaults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Font typeface="Times New Roman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514984" marR="5080" indent="-502920">
              <a:lnSpc>
                <a:spcPts val="2530"/>
              </a:lnSpc>
              <a:buChar char="•"/>
              <a:tabLst>
                <a:tab pos="514984" algn="l"/>
                <a:tab pos="588010" algn="l"/>
              </a:tabLst>
            </a:pPr>
            <a:r>
              <a:rPr sz="4575" baseline="-4553" dirty="0">
                <a:latin typeface="Times New Roman"/>
                <a:cs typeface="Times New Roman"/>
              </a:rPr>
              <a:t>	</a:t>
            </a:r>
            <a:r>
              <a:rPr sz="2450" dirty="0">
                <a:latin typeface="Times New Roman"/>
                <a:cs typeface="Times New Roman"/>
              </a:rPr>
              <a:t>Those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issued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month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February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is </a:t>
            </a:r>
            <a:r>
              <a:rPr sz="2450" dirty="0">
                <a:latin typeface="Times New Roman"/>
                <a:cs typeface="Times New Roman"/>
              </a:rPr>
              <a:t>having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high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number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defaults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Font typeface="Times New Roman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514984" marR="250190" indent="-502920">
              <a:lnSpc>
                <a:spcPts val="2530"/>
              </a:lnSpc>
              <a:buSzPct val="124489"/>
              <a:buChar char="•"/>
              <a:tabLst>
                <a:tab pos="514984" algn="l"/>
              </a:tabLst>
            </a:pPr>
            <a:r>
              <a:rPr sz="2450" dirty="0">
                <a:latin typeface="Times New Roman"/>
                <a:cs typeface="Times New Roman"/>
              </a:rPr>
              <a:t>Majority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defaults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coming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from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applicants </a:t>
            </a:r>
            <a:r>
              <a:rPr sz="2450" dirty="0">
                <a:latin typeface="Times New Roman"/>
                <a:cs typeface="Times New Roman"/>
              </a:rPr>
              <a:t>whose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approved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from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September-</a:t>
            </a:r>
            <a:r>
              <a:rPr sz="2450" spc="-25" dirty="0">
                <a:latin typeface="Times New Roman"/>
                <a:cs typeface="Times New Roman"/>
              </a:rPr>
              <a:t>to </a:t>
            </a:r>
            <a:r>
              <a:rPr sz="2450" spc="-10" dirty="0">
                <a:latin typeface="Times New Roman"/>
                <a:cs typeface="Times New Roman"/>
              </a:rPr>
              <a:t>December</a:t>
            </a:r>
            <a:endParaRPr sz="24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2050" y="2475160"/>
            <a:ext cx="9000734" cy="63581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3917" y="907302"/>
            <a:ext cx="7934959" cy="773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00" spc="-100" dirty="0">
                <a:latin typeface="Arial"/>
                <a:cs typeface="Arial"/>
              </a:rPr>
              <a:t>Issue</a:t>
            </a:r>
            <a:r>
              <a:rPr sz="4900" spc="-245" dirty="0">
                <a:latin typeface="Arial"/>
                <a:cs typeface="Arial"/>
              </a:rPr>
              <a:t> </a:t>
            </a:r>
            <a:r>
              <a:rPr sz="4900" dirty="0">
                <a:latin typeface="Arial"/>
                <a:cs typeface="Arial"/>
              </a:rPr>
              <a:t>Month</a:t>
            </a:r>
            <a:r>
              <a:rPr sz="4900" spc="-254" dirty="0">
                <a:latin typeface="Arial"/>
                <a:cs typeface="Arial"/>
              </a:rPr>
              <a:t> </a:t>
            </a:r>
            <a:r>
              <a:rPr sz="4900" spc="-204" dirty="0">
                <a:latin typeface="Arial"/>
                <a:cs typeface="Arial"/>
              </a:rPr>
              <a:t>Vs</a:t>
            </a:r>
            <a:r>
              <a:rPr sz="4900" spc="-195" dirty="0">
                <a:latin typeface="Arial"/>
                <a:cs typeface="Arial"/>
              </a:rPr>
              <a:t> </a:t>
            </a:r>
            <a:r>
              <a:rPr sz="4900" spc="-80" dirty="0">
                <a:latin typeface="Arial"/>
                <a:cs typeface="Arial"/>
              </a:rPr>
              <a:t>Charged</a:t>
            </a:r>
            <a:r>
              <a:rPr sz="4900" spc="-229" dirty="0">
                <a:latin typeface="Arial"/>
                <a:cs typeface="Arial"/>
              </a:rPr>
              <a:t> </a:t>
            </a:r>
            <a:r>
              <a:rPr sz="4900" spc="-25" dirty="0">
                <a:latin typeface="Arial"/>
                <a:cs typeface="Arial"/>
              </a:rPr>
              <a:t>off</a:t>
            </a:r>
            <a:endParaRPr sz="4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458248"/>
            <a:ext cx="133985" cy="396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-5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520" y="3498365"/>
            <a:ext cx="15335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10" dirty="0">
                <a:latin typeface="Times New Roman"/>
                <a:cs typeface="Times New Roman"/>
              </a:rPr>
              <a:t>Observations: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20" y="4210971"/>
            <a:ext cx="133985" cy="396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9122" y="4250478"/>
            <a:ext cx="59791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Arial MT"/>
                <a:cs typeface="Arial MT"/>
              </a:rPr>
              <a:t>DE</a:t>
            </a:r>
            <a:r>
              <a:rPr sz="1950" spc="7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States</a:t>
            </a:r>
            <a:r>
              <a:rPr sz="1950" spc="7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is</a:t>
            </a:r>
            <a:r>
              <a:rPr sz="1950" spc="7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holding</a:t>
            </a:r>
            <a:r>
              <a:rPr sz="1950" spc="7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highest</a:t>
            </a:r>
            <a:r>
              <a:rPr sz="1950" spc="7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number</a:t>
            </a:r>
            <a:r>
              <a:rPr sz="1950" spc="7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of</a:t>
            </a:r>
            <a:r>
              <a:rPr sz="1950" spc="7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loan</a:t>
            </a:r>
            <a:r>
              <a:rPr sz="1950" spc="7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defaults.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6520" y="4956154"/>
            <a:ext cx="133985" cy="396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5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9122" y="4995661"/>
            <a:ext cx="461962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Arial MT"/>
                <a:cs typeface="Arial MT"/>
              </a:rPr>
              <a:t>CA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is</a:t>
            </a:r>
            <a:r>
              <a:rPr sz="1950" spc="6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having</a:t>
            </a:r>
            <a:r>
              <a:rPr sz="1950" spc="6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low</a:t>
            </a:r>
            <a:r>
              <a:rPr sz="1950" spc="6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number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of</a:t>
            </a:r>
            <a:r>
              <a:rPr sz="1950" spc="6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loan</a:t>
            </a:r>
            <a:r>
              <a:rPr sz="1950" spc="6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defaults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2050" y="1042017"/>
            <a:ext cx="9000734" cy="922444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23917" y="901682"/>
            <a:ext cx="8002905" cy="1050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700" spc="-10" dirty="0">
                <a:latin typeface="Arial"/>
                <a:cs typeface="Arial"/>
              </a:rPr>
              <a:t>State</a:t>
            </a:r>
            <a:r>
              <a:rPr sz="6700" spc="-434" dirty="0">
                <a:latin typeface="Arial"/>
                <a:cs typeface="Arial"/>
              </a:rPr>
              <a:t> </a:t>
            </a:r>
            <a:r>
              <a:rPr sz="6700" spc="-254" dirty="0">
                <a:latin typeface="Arial"/>
                <a:cs typeface="Arial"/>
              </a:rPr>
              <a:t>vs</a:t>
            </a:r>
            <a:r>
              <a:rPr sz="6700" spc="-265" dirty="0">
                <a:latin typeface="Arial"/>
                <a:cs typeface="Arial"/>
              </a:rPr>
              <a:t> </a:t>
            </a:r>
            <a:r>
              <a:rPr sz="6700" spc="-95" dirty="0">
                <a:latin typeface="Arial"/>
                <a:cs typeface="Arial"/>
              </a:rPr>
              <a:t>Charged</a:t>
            </a:r>
            <a:r>
              <a:rPr sz="6700" spc="-345" dirty="0">
                <a:latin typeface="Arial"/>
                <a:cs typeface="Arial"/>
              </a:rPr>
              <a:t> </a:t>
            </a:r>
            <a:r>
              <a:rPr sz="6700" spc="-25" dirty="0">
                <a:latin typeface="Arial"/>
                <a:cs typeface="Arial"/>
              </a:rPr>
              <a:t>off</a:t>
            </a:r>
            <a:endParaRPr sz="6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486767"/>
            <a:ext cx="10541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0453" y="3518578"/>
            <a:ext cx="113792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b="1" spc="-10" dirty="0">
                <a:latin typeface="Times New Roman"/>
                <a:cs typeface="Times New Roman"/>
              </a:rPr>
              <a:t>Observations: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20" y="3977674"/>
            <a:ext cx="105410" cy="77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3055" y="3998564"/>
            <a:ext cx="594042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10" dirty="0">
                <a:latin typeface="Arial MT"/>
                <a:cs typeface="Arial MT"/>
              </a:rPr>
              <a:t>The</a:t>
            </a:r>
            <a:r>
              <a:rPr sz="1450" dirty="0">
                <a:latin typeface="Arial MT"/>
                <a:cs typeface="Arial MT"/>
              </a:rPr>
              <a:t> Loan applicants with loan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Grade G is having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highest Loan </a:t>
            </a:r>
            <a:r>
              <a:rPr sz="1450" spc="-10" dirty="0">
                <a:latin typeface="Arial MT"/>
                <a:cs typeface="Arial MT"/>
              </a:rPr>
              <a:t>Defaults.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3055" y="4474985"/>
            <a:ext cx="529145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10" dirty="0">
                <a:latin typeface="Arial MT"/>
                <a:cs typeface="Arial MT"/>
              </a:rPr>
              <a:t>The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Loan</a:t>
            </a:r>
            <a:r>
              <a:rPr sz="1450" spc="1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applicants</a:t>
            </a:r>
            <a:r>
              <a:rPr sz="1450" spc="1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with</a:t>
            </a:r>
            <a:r>
              <a:rPr sz="1450" spc="1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loan</a:t>
            </a:r>
            <a:r>
              <a:rPr sz="1450" spc="1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A</a:t>
            </a:r>
            <a:r>
              <a:rPr sz="1450" spc="1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is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having</a:t>
            </a:r>
            <a:r>
              <a:rPr sz="1450" spc="1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lowest</a:t>
            </a:r>
            <a:r>
              <a:rPr sz="1450" spc="1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Loan</a:t>
            </a:r>
            <a:r>
              <a:rPr sz="1450" spc="1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Defaults.</a:t>
            </a:r>
            <a:endParaRPr sz="14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2050" y="1042017"/>
            <a:ext cx="9000734" cy="92244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3917" y="895961"/>
            <a:ext cx="709930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>
                <a:latin typeface="Arial"/>
                <a:cs typeface="Arial"/>
              </a:rPr>
              <a:t>Grade</a:t>
            </a:r>
            <a:r>
              <a:rPr spc="-305" dirty="0">
                <a:latin typeface="Arial"/>
                <a:cs typeface="Arial"/>
              </a:rPr>
              <a:t> </a:t>
            </a:r>
            <a:r>
              <a:rPr spc="-220" dirty="0">
                <a:latin typeface="Arial"/>
                <a:cs typeface="Arial"/>
              </a:rPr>
              <a:t>vs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ChargedOff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491406"/>
            <a:ext cx="6203950" cy="370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307975">
              <a:lnSpc>
                <a:spcPts val="2805"/>
              </a:lnSpc>
              <a:spcBef>
                <a:spcPts val="100"/>
              </a:spcBef>
              <a:buSzPct val="123404"/>
              <a:buChar char="•"/>
              <a:tabLst>
                <a:tab pos="320675" algn="l"/>
              </a:tabLst>
            </a:pPr>
            <a:r>
              <a:rPr sz="2350" dirty="0">
                <a:latin typeface="Times New Roman"/>
                <a:cs typeface="Times New Roman"/>
              </a:rPr>
              <a:t>Negative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Correlation:</a:t>
            </a:r>
            <a:endParaRPr sz="2350">
              <a:latin typeface="Times New Roman"/>
              <a:cs typeface="Times New Roman"/>
            </a:endParaRPr>
          </a:p>
          <a:p>
            <a:pPr marL="462280" marR="943610" indent="-450215">
              <a:lnSpc>
                <a:spcPts val="2640"/>
              </a:lnSpc>
              <a:spcBef>
                <a:spcPts val="225"/>
              </a:spcBef>
              <a:buAutoNum type="arabicPeriod"/>
              <a:tabLst>
                <a:tab pos="462280" algn="l"/>
              </a:tabLst>
            </a:pPr>
            <a:r>
              <a:rPr sz="2350" dirty="0">
                <a:latin typeface="Times New Roman"/>
                <a:cs typeface="Times New Roman"/>
              </a:rPr>
              <a:t>loan_amnt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has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negative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correlation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with </a:t>
            </a:r>
            <a:r>
              <a:rPr sz="2350" spc="-10" dirty="0">
                <a:latin typeface="Times New Roman"/>
                <a:cs typeface="Times New Roman"/>
              </a:rPr>
              <a:t>pub_rec_bankrupticies</a:t>
            </a:r>
            <a:endParaRPr sz="2350">
              <a:latin typeface="Times New Roman"/>
              <a:cs typeface="Times New Roman"/>
            </a:endParaRPr>
          </a:p>
          <a:p>
            <a:pPr marL="462280" marR="247650" indent="-450215">
              <a:lnSpc>
                <a:spcPts val="2640"/>
              </a:lnSpc>
              <a:spcBef>
                <a:spcPts val="150"/>
              </a:spcBef>
              <a:buAutoNum type="arabicPeriod"/>
              <a:tabLst>
                <a:tab pos="462280" algn="l"/>
              </a:tabLst>
            </a:pPr>
            <a:r>
              <a:rPr sz="2350" dirty="0">
                <a:latin typeface="Times New Roman"/>
                <a:cs typeface="Times New Roman"/>
              </a:rPr>
              <a:t>annual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income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has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a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negative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correlation</a:t>
            </a:r>
            <a:r>
              <a:rPr sz="2350" spc="-20" dirty="0">
                <a:latin typeface="Times New Roman"/>
                <a:cs typeface="Times New Roman"/>
              </a:rPr>
              <a:t> with </a:t>
            </a:r>
            <a:r>
              <a:rPr sz="2350" spc="-25" dirty="0">
                <a:latin typeface="Times New Roman"/>
                <a:cs typeface="Times New Roman"/>
              </a:rPr>
              <a:t>dti</a:t>
            </a:r>
            <a:endParaRPr sz="2350">
              <a:latin typeface="Times New Roman"/>
              <a:cs typeface="Times New Roman"/>
            </a:endParaRPr>
          </a:p>
          <a:p>
            <a:pPr marL="320675" lvl="1" indent="-307975">
              <a:lnSpc>
                <a:spcPct val="100000"/>
              </a:lnSpc>
              <a:spcBef>
                <a:spcPts val="545"/>
              </a:spcBef>
              <a:buSzPct val="123404"/>
              <a:buChar char="•"/>
              <a:tabLst>
                <a:tab pos="320675" algn="l"/>
              </a:tabLst>
            </a:pPr>
            <a:r>
              <a:rPr sz="2350" dirty="0">
                <a:latin typeface="Times New Roman"/>
                <a:cs typeface="Times New Roman"/>
              </a:rPr>
              <a:t>Strong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Correlation:</a:t>
            </a:r>
            <a:endParaRPr sz="2350">
              <a:latin typeface="Times New Roman"/>
              <a:cs typeface="Times New Roman"/>
            </a:endParaRPr>
          </a:p>
          <a:p>
            <a:pPr marL="612775" lvl="2" indent="-226695">
              <a:lnSpc>
                <a:spcPct val="100000"/>
              </a:lnSpc>
              <a:spcBef>
                <a:spcPts val="345"/>
              </a:spcBef>
              <a:buSzPct val="95744"/>
              <a:buAutoNum type="arabicPeriod"/>
              <a:tabLst>
                <a:tab pos="612775" algn="l"/>
              </a:tabLst>
            </a:pPr>
            <a:r>
              <a:rPr sz="2350" dirty="0">
                <a:latin typeface="Times New Roman"/>
                <a:cs typeface="Times New Roman"/>
              </a:rPr>
              <a:t>term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has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a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strong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correlation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with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loan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amount</a:t>
            </a:r>
            <a:endParaRPr sz="2350">
              <a:latin typeface="Times New Roman"/>
              <a:cs typeface="Times New Roman"/>
            </a:endParaRPr>
          </a:p>
          <a:p>
            <a:pPr marL="612775" lvl="2" indent="-226695">
              <a:lnSpc>
                <a:spcPct val="100000"/>
              </a:lnSpc>
              <a:spcBef>
                <a:spcPts val="350"/>
              </a:spcBef>
              <a:buSzPct val="95744"/>
              <a:buAutoNum type="arabicPeriod"/>
              <a:tabLst>
                <a:tab pos="612775" algn="l"/>
              </a:tabLst>
            </a:pPr>
            <a:r>
              <a:rPr sz="2350" dirty="0">
                <a:latin typeface="Times New Roman"/>
                <a:cs typeface="Times New Roman"/>
              </a:rPr>
              <a:t>term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has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a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strong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correlation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with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interest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rate</a:t>
            </a:r>
            <a:endParaRPr sz="2350">
              <a:latin typeface="Times New Roman"/>
              <a:cs typeface="Times New Roman"/>
            </a:endParaRPr>
          </a:p>
          <a:p>
            <a:pPr marL="389255" marR="361315" lvl="2" indent="-3175">
              <a:lnSpc>
                <a:spcPts val="2380"/>
              </a:lnSpc>
              <a:spcBef>
                <a:spcPts val="795"/>
              </a:spcBef>
              <a:buSzPct val="95744"/>
              <a:buAutoNum type="arabicPeriod"/>
              <a:tabLst>
                <a:tab pos="612775" algn="l"/>
              </a:tabLst>
            </a:pPr>
            <a:r>
              <a:rPr sz="2350" dirty="0">
                <a:latin typeface="Times New Roman"/>
                <a:cs typeface="Times New Roman"/>
              </a:rPr>
              <a:t>	annual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income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has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a</a:t>
            </a:r>
            <a:r>
              <a:rPr sz="2350" spc="-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strong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correlation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with </a:t>
            </a:r>
            <a:r>
              <a:rPr sz="2350" spc="-10" dirty="0">
                <a:latin typeface="Times New Roman"/>
                <a:cs typeface="Times New Roman"/>
              </a:rPr>
              <a:t>loan_amount</a:t>
            </a:r>
            <a:endParaRPr sz="23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2224" y="1040866"/>
            <a:ext cx="9000734" cy="88274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3917" y="1071029"/>
            <a:ext cx="4913333" cy="11319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10" dirty="0">
                <a:latin typeface="Arial"/>
                <a:cs typeface="Arial"/>
              </a:rPr>
              <a:t>Correlations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20" y="2600786"/>
            <a:ext cx="161290" cy="2089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0" dirty="0">
                <a:latin typeface="Arial MT"/>
                <a:cs typeface="Arial MT"/>
              </a:rPr>
              <a:t>•</a:t>
            </a:r>
            <a:endParaRPr sz="3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3050" spc="-50" dirty="0">
                <a:latin typeface="Arial MT"/>
                <a:cs typeface="Arial MT"/>
              </a:rPr>
              <a:t>•</a:t>
            </a:r>
            <a:endParaRPr sz="3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9122" y="2647553"/>
            <a:ext cx="91706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Arial MT"/>
                <a:cs typeface="Arial MT"/>
              </a:rPr>
              <a:t>Income</a:t>
            </a:r>
            <a:r>
              <a:rPr sz="2450" spc="8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range</a:t>
            </a:r>
            <a:r>
              <a:rPr sz="2450" spc="8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between</a:t>
            </a:r>
            <a:r>
              <a:rPr sz="2450" spc="8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0-20000</a:t>
            </a:r>
            <a:r>
              <a:rPr sz="2450" spc="9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has</a:t>
            </a:r>
            <a:r>
              <a:rPr sz="2450" spc="8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high</a:t>
            </a:r>
            <a:r>
              <a:rPr sz="2450" spc="8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chances</a:t>
            </a:r>
            <a:r>
              <a:rPr sz="2450" spc="85" dirty="0">
                <a:latin typeface="Arial MT"/>
                <a:cs typeface="Arial MT"/>
              </a:rPr>
              <a:t> </a:t>
            </a:r>
            <a:r>
              <a:rPr sz="2450" spc="50" dirty="0">
                <a:latin typeface="Arial MT"/>
                <a:cs typeface="Arial MT"/>
              </a:rPr>
              <a:t>of</a:t>
            </a:r>
            <a:r>
              <a:rPr sz="2450" spc="8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charged</a:t>
            </a:r>
            <a:r>
              <a:rPr sz="2450" spc="85" dirty="0">
                <a:latin typeface="Arial MT"/>
                <a:cs typeface="Arial MT"/>
              </a:rPr>
              <a:t> </a:t>
            </a:r>
            <a:r>
              <a:rPr sz="2450" spc="-20" dirty="0">
                <a:latin typeface="Arial MT"/>
                <a:cs typeface="Arial MT"/>
              </a:rPr>
              <a:t>off.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9122" y="3458878"/>
            <a:ext cx="151752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120515" algn="l"/>
              </a:tabLst>
            </a:pPr>
            <a:r>
              <a:rPr sz="2450" dirty="0">
                <a:latin typeface="Arial MT"/>
                <a:cs typeface="Arial MT"/>
              </a:rPr>
              <a:t>Interest</a:t>
            </a:r>
            <a:r>
              <a:rPr sz="2450" spc="6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rate</a:t>
            </a:r>
            <a:r>
              <a:rPr sz="2450" spc="7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more</a:t>
            </a:r>
            <a:r>
              <a:rPr sz="2450" spc="6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than</a:t>
            </a:r>
            <a:r>
              <a:rPr sz="2450" spc="65" dirty="0">
                <a:latin typeface="Arial MT"/>
                <a:cs typeface="Arial MT"/>
              </a:rPr>
              <a:t> </a:t>
            </a:r>
            <a:r>
              <a:rPr sz="2450" spc="70" dirty="0">
                <a:latin typeface="Arial MT"/>
                <a:cs typeface="Arial MT"/>
              </a:rPr>
              <a:t>16%</a:t>
            </a:r>
            <a:r>
              <a:rPr sz="2450" dirty="0">
                <a:latin typeface="Arial MT"/>
                <a:cs typeface="Arial MT"/>
              </a:rPr>
              <a:t>	has</a:t>
            </a:r>
            <a:r>
              <a:rPr sz="2450" spc="80" dirty="0">
                <a:latin typeface="Arial MT"/>
                <a:cs typeface="Arial MT"/>
              </a:rPr>
              <a:t> </a:t>
            </a:r>
            <a:r>
              <a:rPr sz="2450" spc="65" dirty="0">
                <a:latin typeface="Arial MT"/>
                <a:cs typeface="Arial MT"/>
              </a:rPr>
              <a:t>good</a:t>
            </a:r>
            <a:r>
              <a:rPr sz="2450" spc="8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chances</a:t>
            </a:r>
            <a:r>
              <a:rPr sz="2450" spc="75" dirty="0">
                <a:latin typeface="Arial MT"/>
                <a:cs typeface="Arial MT"/>
              </a:rPr>
              <a:t> </a:t>
            </a:r>
            <a:r>
              <a:rPr sz="2450" spc="50" dirty="0">
                <a:latin typeface="Arial MT"/>
                <a:cs typeface="Arial MT"/>
              </a:rPr>
              <a:t>of</a:t>
            </a:r>
            <a:r>
              <a:rPr sz="2450" spc="8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charged</a:t>
            </a:r>
            <a:r>
              <a:rPr sz="2450" spc="8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off</a:t>
            </a:r>
            <a:r>
              <a:rPr sz="2450" spc="8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as</a:t>
            </a:r>
            <a:r>
              <a:rPr sz="2450" spc="7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compared</a:t>
            </a:r>
            <a:r>
              <a:rPr sz="2450" spc="80" dirty="0">
                <a:latin typeface="Arial MT"/>
                <a:cs typeface="Arial MT"/>
              </a:rPr>
              <a:t> </a:t>
            </a:r>
            <a:r>
              <a:rPr sz="2450" spc="70" dirty="0">
                <a:latin typeface="Arial MT"/>
                <a:cs typeface="Arial MT"/>
              </a:rPr>
              <a:t>to</a:t>
            </a:r>
            <a:r>
              <a:rPr sz="2450" spc="8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other</a:t>
            </a:r>
            <a:r>
              <a:rPr sz="2450" spc="8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category</a:t>
            </a:r>
            <a:r>
              <a:rPr sz="2450" spc="8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interest</a:t>
            </a:r>
            <a:r>
              <a:rPr sz="2450" spc="75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rates.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9122" y="4243674"/>
            <a:ext cx="97612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Times New Roman"/>
                <a:cs typeface="Times New Roman"/>
              </a:rPr>
              <a:t>Those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who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are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not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owning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the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home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having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high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chances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defaulter.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520" y="4994315"/>
            <a:ext cx="161290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9122" y="5036606"/>
            <a:ext cx="1119251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Times New Roman"/>
                <a:cs typeface="Times New Roman"/>
              </a:rPr>
              <a:t>Those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applicants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having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for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small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business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having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high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chances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for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defaults.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6520" y="5809305"/>
            <a:ext cx="161290" cy="1278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0" dirty="0">
                <a:latin typeface="Arial MT"/>
                <a:cs typeface="Arial MT"/>
              </a:rPr>
              <a:t>•</a:t>
            </a:r>
            <a:endParaRPr sz="3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9122" y="5856071"/>
            <a:ext cx="609409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34565" algn="l"/>
              </a:tabLst>
            </a:pPr>
            <a:r>
              <a:rPr sz="2450" dirty="0">
                <a:latin typeface="Arial MT"/>
                <a:cs typeface="Arial MT"/>
              </a:rPr>
              <a:t>High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DTI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value</a:t>
            </a:r>
            <a:r>
              <a:rPr sz="2450" dirty="0">
                <a:latin typeface="Arial MT"/>
                <a:cs typeface="Arial MT"/>
              </a:rPr>
              <a:t>	having</a:t>
            </a:r>
            <a:r>
              <a:rPr sz="2450" spc="3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high</a:t>
            </a:r>
            <a:r>
              <a:rPr sz="2450" spc="3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risk</a:t>
            </a:r>
            <a:r>
              <a:rPr sz="2450" spc="35" dirty="0">
                <a:latin typeface="Arial MT"/>
                <a:cs typeface="Arial MT"/>
              </a:rPr>
              <a:t> </a:t>
            </a:r>
            <a:r>
              <a:rPr sz="2450" spc="50" dirty="0">
                <a:latin typeface="Arial MT"/>
                <a:cs typeface="Arial MT"/>
              </a:rPr>
              <a:t>of</a:t>
            </a:r>
            <a:r>
              <a:rPr sz="2450" spc="35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defaults.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9122" y="6640867"/>
            <a:ext cx="8382634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Times New Roman"/>
                <a:cs typeface="Times New Roman"/>
              </a:rPr>
              <a:t>Higher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Bankruptcies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record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higher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chance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defaults.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6520" y="7413564"/>
            <a:ext cx="160655" cy="1300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0" dirty="0">
                <a:latin typeface="Arial MT"/>
                <a:cs typeface="Arial MT"/>
              </a:rPr>
              <a:t>•</a:t>
            </a:r>
            <a:endParaRPr sz="3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3050" spc="-50" dirty="0">
                <a:latin typeface="Arial MT"/>
                <a:cs typeface="Arial MT"/>
              </a:rPr>
              <a:t>•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9122" y="7460330"/>
            <a:ext cx="74676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Arial MT"/>
                <a:cs typeface="Arial MT"/>
              </a:rPr>
              <a:t>DE</a:t>
            </a:r>
            <a:r>
              <a:rPr sz="2450" spc="6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States</a:t>
            </a:r>
            <a:r>
              <a:rPr sz="2450" spc="6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is</a:t>
            </a:r>
            <a:r>
              <a:rPr sz="2450" spc="6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holding</a:t>
            </a:r>
            <a:r>
              <a:rPr sz="2450" spc="6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highest</a:t>
            </a:r>
            <a:r>
              <a:rPr sz="2450" spc="6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number</a:t>
            </a:r>
            <a:r>
              <a:rPr sz="2450" spc="60" dirty="0">
                <a:latin typeface="Arial MT"/>
                <a:cs typeface="Arial MT"/>
              </a:rPr>
              <a:t> </a:t>
            </a:r>
            <a:r>
              <a:rPr sz="2450" spc="50" dirty="0">
                <a:latin typeface="Arial MT"/>
                <a:cs typeface="Arial MT"/>
              </a:rPr>
              <a:t>of</a:t>
            </a:r>
            <a:r>
              <a:rPr sz="2450" spc="6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loan</a:t>
            </a:r>
            <a:r>
              <a:rPr sz="2450" spc="6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defaults.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9122" y="8271657"/>
            <a:ext cx="1005014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Arial MT"/>
                <a:cs typeface="Arial MT"/>
              </a:rPr>
              <a:t>The</a:t>
            </a:r>
            <a:r>
              <a:rPr sz="2450" spc="4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Loan</a:t>
            </a:r>
            <a:r>
              <a:rPr sz="2450" spc="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applicants</a:t>
            </a:r>
            <a:r>
              <a:rPr sz="2450" spc="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with</a:t>
            </a:r>
            <a:r>
              <a:rPr sz="2450" spc="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loan</a:t>
            </a:r>
            <a:r>
              <a:rPr sz="2450" spc="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Grade</a:t>
            </a:r>
            <a:r>
              <a:rPr sz="2450" spc="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G</a:t>
            </a:r>
            <a:r>
              <a:rPr sz="2450" spc="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is</a:t>
            </a:r>
            <a:r>
              <a:rPr sz="2450" spc="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having</a:t>
            </a:r>
            <a:r>
              <a:rPr sz="2450" spc="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highest</a:t>
            </a:r>
            <a:r>
              <a:rPr sz="2450" spc="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Loan</a:t>
            </a:r>
            <a:r>
              <a:rPr sz="2450" spc="5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Defaults.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spc="-125" dirty="0"/>
              <a:t>Problem</a:t>
            </a:r>
            <a:r>
              <a:rPr sz="5850" spc="-220" dirty="0"/>
              <a:t> </a:t>
            </a:r>
            <a:r>
              <a:rPr sz="5850" spc="-110" dirty="0"/>
              <a:t>Statement</a:t>
            </a:r>
            <a:endParaRPr sz="5850"/>
          </a:p>
        </p:txBody>
      </p:sp>
      <p:sp>
        <p:nvSpPr>
          <p:cNvPr id="3" name="object 3"/>
          <p:cNvSpPr txBox="1"/>
          <p:nvPr/>
        </p:nvSpPr>
        <p:spPr>
          <a:xfrm>
            <a:off x="1023917" y="2459123"/>
            <a:ext cx="17358995" cy="157797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b="1" spc="-10" dirty="0">
                <a:solidFill>
                  <a:srgbClr val="1F2328"/>
                </a:solidFill>
                <a:latin typeface="Times New Roman"/>
                <a:cs typeface="Times New Roman"/>
              </a:rPr>
              <a:t>Problem:</a:t>
            </a:r>
            <a:endParaRPr sz="2200">
              <a:latin typeface="Times New Roman"/>
              <a:cs typeface="Times New Roman"/>
            </a:endParaRPr>
          </a:p>
          <a:p>
            <a:pPr marL="358140" marR="5080" indent="-335280">
              <a:lnSpc>
                <a:spcPts val="2560"/>
              </a:lnSpc>
              <a:spcBef>
                <a:spcPts val="1390"/>
              </a:spcBef>
              <a:buSzPct val="122727"/>
              <a:buChar char="•"/>
              <a:tabLst>
                <a:tab pos="358140" algn="l"/>
              </a:tabLst>
            </a:pPr>
            <a:r>
              <a:rPr sz="2200" spc="-30" dirty="0">
                <a:solidFill>
                  <a:srgbClr val="1F2328"/>
                </a:solidFill>
                <a:latin typeface="Times New Roman"/>
                <a:cs typeface="Times New Roman"/>
              </a:rPr>
              <a:t>You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work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for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consumer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finance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company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which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specialises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in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lending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various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types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of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loans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to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urban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customers.</a:t>
            </a:r>
            <a:r>
              <a:rPr sz="2200" spc="-1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When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company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receives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1F2328"/>
                </a:solidFill>
                <a:latin typeface="Times New Roman"/>
                <a:cs typeface="Times New Roman"/>
              </a:rPr>
              <a:t>loan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application,</a:t>
            </a:r>
            <a:r>
              <a:rPr sz="2200" spc="1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company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has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to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make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</a:t>
            </a:r>
            <a:r>
              <a:rPr sz="2200" spc="1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decision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for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loan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approval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based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on</a:t>
            </a:r>
            <a:r>
              <a:rPr sz="2200" spc="1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applicant’s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profile.</a:t>
            </a:r>
            <a:r>
              <a:rPr sz="2200" spc="-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Two</a:t>
            </a:r>
            <a:r>
              <a:rPr sz="2200" spc="1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types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of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risks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are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associated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with</a:t>
            </a:r>
            <a:r>
              <a:rPr sz="2200" spc="1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2328"/>
                </a:solidFill>
                <a:latin typeface="Times New Roman"/>
                <a:cs typeface="Times New Roman"/>
              </a:rPr>
              <a:t>bank’s decision: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20" y="4444781"/>
            <a:ext cx="147320" cy="443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00" spc="-50" dirty="0">
                <a:solidFill>
                  <a:srgbClr val="1F2328"/>
                </a:solidFill>
                <a:latin typeface="Times New Roman"/>
                <a:cs typeface="Times New Roman"/>
              </a:rPr>
              <a:t>•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520" y="4164005"/>
            <a:ext cx="16769715" cy="689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6390" indent="-313690">
              <a:lnSpc>
                <a:spcPts val="2600"/>
              </a:lnSpc>
              <a:spcBef>
                <a:spcPts val="125"/>
              </a:spcBef>
              <a:buSzPct val="122727"/>
              <a:buChar char="•"/>
              <a:tabLst>
                <a:tab pos="326390" algn="l"/>
              </a:tabLst>
            </a:pP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If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applicant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is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likely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to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repay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loan,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then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not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approving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loan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results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in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loss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of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business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to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2328"/>
                </a:solidFill>
                <a:latin typeface="Times New Roman"/>
                <a:cs typeface="Times New Roman"/>
              </a:rPr>
              <a:t>company</a:t>
            </a:r>
            <a:endParaRPr sz="2200">
              <a:latin typeface="Times New Roman"/>
              <a:cs typeface="Times New Roman"/>
            </a:endParaRPr>
          </a:p>
          <a:p>
            <a:pPr marL="326390">
              <a:lnSpc>
                <a:spcPts val="2600"/>
              </a:lnSpc>
            </a:pP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If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applicant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is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not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likely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to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repay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loan,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i.e.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he/she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is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likely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to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default,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then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approving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loan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may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lead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to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financial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loss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for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2328"/>
                </a:solidFill>
                <a:latin typeface="Times New Roman"/>
                <a:cs typeface="Times New Roman"/>
              </a:rPr>
              <a:t>company.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917" y="4813200"/>
            <a:ext cx="12320905" cy="1351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r>
              <a:rPr sz="2200" b="1" spc="-10" dirty="0">
                <a:solidFill>
                  <a:srgbClr val="1F2328"/>
                </a:solidFill>
                <a:latin typeface="Times New Roman"/>
                <a:cs typeface="Times New Roman"/>
              </a:rPr>
              <a:t>Objective:</a:t>
            </a:r>
            <a:endParaRPr sz="2200">
              <a:latin typeface="Times New Roman"/>
              <a:cs typeface="Times New Roman"/>
            </a:endParaRPr>
          </a:p>
          <a:p>
            <a:pPr marL="829310" indent="-314325">
              <a:lnSpc>
                <a:spcPts val="2555"/>
              </a:lnSpc>
              <a:buSzPct val="122727"/>
              <a:buChar char="•"/>
              <a:tabLst>
                <a:tab pos="829310" algn="l"/>
              </a:tabLst>
            </a:pP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Use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EDA</a:t>
            </a:r>
            <a:r>
              <a:rPr sz="2200" spc="-10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to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understand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how</a:t>
            </a:r>
            <a:r>
              <a:rPr sz="2200" spc="4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consumer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attributes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and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loan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attributes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influence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tendency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of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2328"/>
                </a:solidFill>
                <a:latin typeface="Times New Roman"/>
                <a:cs typeface="Times New Roman"/>
              </a:rPr>
              <a:t>default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55"/>
              </a:lnSpc>
            </a:pPr>
            <a:r>
              <a:rPr sz="2200" b="1" spc="-10" dirty="0">
                <a:solidFill>
                  <a:srgbClr val="1F2328"/>
                </a:solidFill>
                <a:latin typeface="Times New Roman"/>
                <a:cs typeface="Times New Roman"/>
              </a:rPr>
              <a:t>Constraints:</a:t>
            </a:r>
            <a:endParaRPr sz="2200">
              <a:latin typeface="Times New Roman"/>
              <a:cs typeface="Times New Roman"/>
            </a:endParaRPr>
          </a:p>
          <a:p>
            <a:pPr marL="337185" indent="-314325">
              <a:lnSpc>
                <a:spcPts val="2600"/>
              </a:lnSpc>
              <a:buSzPct val="122727"/>
              <a:buChar char="•"/>
              <a:tabLst>
                <a:tab pos="337185" algn="l"/>
              </a:tabLst>
            </a:pP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When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person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applies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for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loan,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there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are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two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types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of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decisions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that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could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be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taken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by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2328"/>
                </a:solidFill>
                <a:latin typeface="Times New Roman"/>
                <a:cs typeface="Times New Roman"/>
              </a:rPr>
              <a:t>company: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520" y="6067768"/>
            <a:ext cx="147320" cy="443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00" spc="-50" dirty="0">
                <a:solidFill>
                  <a:srgbClr val="1F2328"/>
                </a:solidFill>
                <a:latin typeface="Times New Roman"/>
                <a:cs typeface="Times New Roman"/>
              </a:rPr>
              <a:t>•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2266" y="6111590"/>
            <a:ext cx="17134205" cy="13385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125"/>
              </a:spcBef>
            </a:pPr>
            <a:r>
              <a:rPr sz="2200" b="1" dirty="0">
                <a:solidFill>
                  <a:srgbClr val="1F2328"/>
                </a:solidFill>
                <a:latin typeface="Times New Roman"/>
                <a:cs typeface="Times New Roman"/>
              </a:rPr>
              <a:t>Loan</a:t>
            </a:r>
            <a:r>
              <a:rPr sz="2200" b="1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F2328"/>
                </a:solidFill>
                <a:latin typeface="Times New Roman"/>
                <a:cs typeface="Times New Roman"/>
              </a:rPr>
              <a:t>accepted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: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If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4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company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approves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loan,</a:t>
            </a:r>
            <a:r>
              <a:rPr sz="2200" spc="4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there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are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3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possible</a:t>
            </a:r>
            <a:r>
              <a:rPr sz="2200" spc="4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scenarios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described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2328"/>
                </a:solidFill>
                <a:latin typeface="Times New Roman"/>
                <a:cs typeface="Times New Roman"/>
              </a:rPr>
              <a:t>below:</a:t>
            </a:r>
            <a:endParaRPr sz="2200">
              <a:latin typeface="Times New Roman"/>
              <a:cs typeface="Times New Roman"/>
            </a:endParaRPr>
          </a:p>
          <a:p>
            <a:pPr marL="862965" indent="-250825">
              <a:lnSpc>
                <a:spcPts val="2555"/>
              </a:lnSpc>
              <a:buSzPct val="122727"/>
              <a:buFont typeface="Times New Roman"/>
              <a:buChar char="•"/>
              <a:tabLst>
                <a:tab pos="862965" algn="l"/>
              </a:tabLst>
            </a:pPr>
            <a:r>
              <a:rPr sz="2200" b="1" dirty="0">
                <a:solidFill>
                  <a:srgbClr val="1F2328"/>
                </a:solidFill>
                <a:latin typeface="Times New Roman"/>
                <a:cs typeface="Times New Roman"/>
              </a:rPr>
              <a:t>Fully</a:t>
            </a:r>
            <a:r>
              <a:rPr sz="2200" b="1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F2328"/>
                </a:solidFill>
                <a:latin typeface="Times New Roman"/>
                <a:cs typeface="Times New Roman"/>
              </a:rPr>
              <a:t>paid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:</a:t>
            </a:r>
            <a:r>
              <a:rPr sz="2200" spc="-10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Applicant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has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fully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paid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loan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(the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principal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and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interest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2328"/>
                </a:solidFill>
                <a:latin typeface="Times New Roman"/>
                <a:cs typeface="Times New Roman"/>
              </a:rPr>
              <a:t>rate)</a:t>
            </a:r>
            <a:endParaRPr sz="2200">
              <a:latin typeface="Times New Roman"/>
              <a:cs typeface="Times New Roman"/>
            </a:endParaRPr>
          </a:p>
          <a:p>
            <a:pPr marL="862965" marR="5080" indent="-251460">
              <a:lnSpc>
                <a:spcPts val="2560"/>
              </a:lnSpc>
              <a:spcBef>
                <a:spcPts val="110"/>
              </a:spcBef>
              <a:buSzPct val="122727"/>
              <a:buFont typeface="Times New Roman"/>
              <a:buChar char="•"/>
              <a:tabLst>
                <a:tab pos="862965" algn="l"/>
              </a:tabLst>
            </a:pPr>
            <a:r>
              <a:rPr sz="2200" b="1" dirty="0">
                <a:solidFill>
                  <a:srgbClr val="1F2328"/>
                </a:solidFill>
                <a:latin typeface="Times New Roman"/>
                <a:cs typeface="Times New Roman"/>
              </a:rPr>
              <a:t>Current:</a:t>
            </a:r>
            <a:r>
              <a:rPr sz="2200" b="1" spc="-10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Applicant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is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in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process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of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paying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instalments,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i.e.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tenure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of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loan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not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yet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completed.</a:t>
            </a:r>
            <a:r>
              <a:rPr sz="2200" spc="-1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These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candidates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are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not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2328"/>
                </a:solidFill>
                <a:latin typeface="Times New Roman"/>
                <a:cs typeface="Times New Roman"/>
              </a:rPr>
              <a:t>labelled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as</a:t>
            </a:r>
            <a:r>
              <a:rPr sz="2200" spc="1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2328"/>
                </a:solidFill>
                <a:latin typeface="Times New Roman"/>
                <a:cs typeface="Times New Roman"/>
              </a:rPr>
              <a:t>‘defaulted’.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6520" y="7409979"/>
            <a:ext cx="17353915" cy="13385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8730" indent="-251460">
              <a:lnSpc>
                <a:spcPts val="2600"/>
              </a:lnSpc>
              <a:spcBef>
                <a:spcPts val="125"/>
              </a:spcBef>
              <a:buSzPct val="122727"/>
              <a:buFont typeface="Times New Roman"/>
              <a:buChar char="•"/>
              <a:tabLst>
                <a:tab pos="1268730" algn="l"/>
              </a:tabLst>
            </a:pPr>
            <a:r>
              <a:rPr sz="2200" b="1" dirty="0">
                <a:solidFill>
                  <a:srgbClr val="1F2328"/>
                </a:solidFill>
                <a:latin typeface="Times New Roman"/>
                <a:cs typeface="Times New Roman"/>
              </a:rPr>
              <a:t>Charged-off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:</a:t>
            </a:r>
            <a:r>
              <a:rPr sz="2200" spc="-10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Applicant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has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not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paid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instalments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in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due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time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for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long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period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of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time,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i.e.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he/she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has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defaulted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on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1F2328"/>
                </a:solidFill>
                <a:latin typeface="Times New Roman"/>
                <a:cs typeface="Times New Roman"/>
              </a:rPr>
              <a:t>loan</a:t>
            </a:r>
            <a:endParaRPr sz="2200">
              <a:latin typeface="Times New Roman"/>
              <a:cs typeface="Times New Roman"/>
            </a:endParaRPr>
          </a:p>
          <a:p>
            <a:pPr marL="263525" indent="-250825">
              <a:lnSpc>
                <a:spcPts val="2555"/>
              </a:lnSpc>
              <a:buSzPct val="122727"/>
              <a:buFont typeface="Times New Roman"/>
              <a:buChar char="•"/>
              <a:tabLst>
                <a:tab pos="263525" algn="l"/>
              </a:tabLst>
            </a:pPr>
            <a:r>
              <a:rPr sz="2200" b="1" dirty="0">
                <a:solidFill>
                  <a:srgbClr val="1F2328"/>
                </a:solidFill>
                <a:latin typeface="Times New Roman"/>
                <a:cs typeface="Times New Roman"/>
              </a:rPr>
              <a:t>Loan</a:t>
            </a:r>
            <a:r>
              <a:rPr sz="2200" b="1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1F2328"/>
                </a:solidFill>
                <a:latin typeface="Times New Roman"/>
                <a:cs typeface="Times New Roman"/>
              </a:rPr>
              <a:t>rejected:</a:t>
            </a:r>
            <a:r>
              <a:rPr sz="2200" b="1" spc="-1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company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had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rejected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loan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(because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candidate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does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not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meet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their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requirements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etc.).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Since</a:t>
            </a:r>
            <a:r>
              <a:rPr sz="2200" spc="3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1771650" marR="5080" lvl="1" indent="-251460">
              <a:lnSpc>
                <a:spcPts val="2560"/>
              </a:lnSpc>
              <a:spcBef>
                <a:spcPts val="110"/>
              </a:spcBef>
              <a:buSzPct val="122727"/>
              <a:buChar char="•"/>
              <a:tabLst>
                <a:tab pos="1771650" algn="l"/>
              </a:tabLst>
            </a:pP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loan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was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rejected,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there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no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transactional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history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of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those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applicants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with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company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and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so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this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data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is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notavailable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with</a:t>
            </a:r>
            <a:r>
              <a:rPr sz="2200" spc="2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the</a:t>
            </a:r>
            <a:r>
              <a:rPr sz="2200" spc="3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2328"/>
                </a:solidFill>
                <a:latin typeface="Times New Roman"/>
                <a:cs typeface="Times New Roman"/>
              </a:rPr>
              <a:t>company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(and</a:t>
            </a:r>
            <a:r>
              <a:rPr sz="2200" spc="1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thus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in</a:t>
            </a:r>
            <a:r>
              <a:rPr sz="2200" spc="20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2328"/>
                </a:solidFill>
                <a:latin typeface="Times New Roman"/>
                <a:cs typeface="Times New Roman"/>
              </a:rPr>
              <a:t>this</a:t>
            </a:r>
            <a:r>
              <a:rPr sz="2200" spc="15" dirty="0">
                <a:solidFill>
                  <a:srgbClr val="1F232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2328"/>
                </a:solidFill>
                <a:latin typeface="Times New Roman"/>
                <a:cs typeface="Times New Roman"/>
              </a:rPr>
              <a:t>dataset)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dirty="0">
                <a:latin typeface="Arial"/>
                <a:cs typeface="Arial"/>
              </a:rPr>
              <a:t>Data</a:t>
            </a:r>
            <a:r>
              <a:rPr sz="4700" spc="-170" dirty="0">
                <a:latin typeface="Arial"/>
                <a:cs typeface="Arial"/>
              </a:rPr>
              <a:t> </a:t>
            </a:r>
            <a:r>
              <a:rPr sz="4700" spc="-100" dirty="0">
                <a:latin typeface="Arial"/>
                <a:cs typeface="Arial"/>
              </a:rPr>
              <a:t>Summary</a:t>
            </a:r>
            <a:endParaRPr sz="4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155" y="2617422"/>
            <a:ext cx="196850" cy="1889760"/>
          </a:xfrm>
          <a:prstGeom prst="rect">
            <a:avLst/>
          </a:prstGeom>
        </p:spPr>
        <p:txBody>
          <a:bodyPr vert="horz" wrap="square" lIns="0" tIns="357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15"/>
              </a:spcBef>
            </a:pPr>
            <a:r>
              <a:rPr sz="3850" spc="-50" dirty="0">
                <a:latin typeface="Times New Roman"/>
                <a:cs typeface="Times New Roman"/>
              </a:rPr>
              <a:t>•</a:t>
            </a: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20"/>
              </a:spcBef>
            </a:pPr>
            <a:r>
              <a:rPr sz="3850" spc="-50" dirty="0">
                <a:latin typeface="Times New Roman"/>
                <a:cs typeface="Times New Roman"/>
              </a:rPr>
              <a:t>•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9757" y="3022941"/>
            <a:ext cx="838390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dirty="0">
                <a:latin typeface="Times New Roman"/>
                <a:cs typeface="Times New Roman"/>
              </a:rPr>
              <a:t>Loan.csv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file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contains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39717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rows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and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111</a:t>
            </a:r>
            <a:r>
              <a:rPr sz="3100" spc="1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columns.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9757" y="3954850"/>
            <a:ext cx="1161732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dirty="0">
                <a:latin typeface="Times New Roman"/>
                <a:cs typeface="Times New Roman"/>
              </a:rPr>
              <a:t>There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are</a:t>
            </a:r>
            <a:r>
              <a:rPr sz="3100" spc="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two</a:t>
            </a:r>
            <a:r>
              <a:rPr sz="3100" spc="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types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of</a:t>
            </a:r>
            <a:r>
              <a:rPr sz="3100" spc="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attributes</a:t>
            </a:r>
            <a:r>
              <a:rPr sz="3100" spc="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Loan</a:t>
            </a:r>
            <a:r>
              <a:rPr sz="3100" spc="-1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Attribute</a:t>
            </a:r>
            <a:r>
              <a:rPr sz="3100" spc="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and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Customer</a:t>
            </a:r>
            <a:r>
              <a:rPr sz="3100" spc="4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attributes.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433832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Data</a:t>
            </a:r>
            <a:r>
              <a:rPr spc="-270" dirty="0"/>
              <a:t> </a:t>
            </a:r>
            <a:r>
              <a:rPr spc="-90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3326621"/>
            <a:ext cx="161290" cy="472440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520" y="3282215"/>
            <a:ext cx="17117695" cy="6979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391015">
              <a:lnSpc>
                <a:spcPct val="157300"/>
              </a:lnSpc>
              <a:spcBef>
                <a:spcPts val="95"/>
              </a:spcBef>
            </a:pPr>
            <a:r>
              <a:rPr sz="2450" dirty="0">
                <a:latin typeface="Times New Roman"/>
                <a:cs typeface="Times New Roman"/>
              </a:rPr>
              <a:t>There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were no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header, footers,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summary or</a:t>
            </a:r>
            <a:r>
              <a:rPr sz="2450" spc="-5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Total</a:t>
            </a:r>
            <a:r>
              <a:rPr sz="2450" dirty="0">
                <a:latin typeface="Times New Roman"/>
                <a:cs typeface="Times New Roman"/>
              </a:rPr>
              <a:t> rows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found. </a:t>
            </a:r>
            <a:r>
              <a:rPr sz="2450" dirty="0">
                <a:latin typeface="Times New Roman"/>
                <a:cs typeface="Times New Roman"/>
              </a:rPr>
              <a:t>There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were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no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duplicates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rows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found.</a:t>
            </a:r>
            <a:endParaRPr sz="2450">
              <a:latin typeface="Times New Roman"/>
              <a:cs typeface="Times New Roman"/>
            </a:endParaRPr>
          </a:p>
          <a:p>
            <a:pPr marL="12700" marR="85090">
              <a:lnSpc>
                <a:spcPct val="157300"/>
              </a:lnSpc>
              <a:tabLst>
                <a:tab pos="9844405" algn="l"/>
                <a:tab pos="13667740" algn="l"/>
              </a:tabLst>
            </a:pPr>
            <a:r>
              <a:rPr sz="2450" dirty="0">
                <a:latin typeface="Times New Roman"/>
                <a:cs typeface="Times New Roman"/>
              </a:rPr>
              <a:t>There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were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1140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rows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present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loan_status=‘current’</a:t>
            </a:r>
            <a:r>
              <a:rPr sz="2450" spc="-17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which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deleted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loan_status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=‘current’</a:t>
            </a:r>
            <a:r>
              <a:rPr sz="2450" spc="-17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does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n’t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participate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in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analysis. </a:t>
            </a:r>
            <a:r>
              <a:rPr sz="2450" dirty="0">
                <a:latin typeface="Times New Roman"/>
                <a:cs typeface="Times New Roman"/>
              </a:rPr>
              <a:t>There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were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55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columns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which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having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all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the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rows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values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null/blank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and</a:t>
            </a:r>
            <a:r>
              <a:rPr sz="2450" dirty="0">
                <a:latin typeface="Times New Roman"/>
                <a:cs typeface="Times New Roman"/>
              </a:rPr>
              <a:t>	doesn’t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participate in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analyse</a:t>
            </a:r>
            <a:r>
              <a:rPr sz="2450" dirty="0">
                <a:latin typeface="Times New Roman"/>
                <a:cs typeface="Times New Roman"/>
              </a:rPr>
              <a:t>	has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removed.</a:t>
            </a:r>
            <a:endParaRPr sz="2450">
              <a:latin typeface="Times New Roman"/>
              <a:cs typeface="Times New Roman"/>
            </a:endParaRPr>
          </a:p>
          <a:p>
            <a:pPr marL="12700" marR="3925570">
              <a:lnSpc>
                <a:spcPct val="157300"/>
              </a:lnSpc>
            </a:pPr>
            <a:r>
              <a:rPr sz="2450" dirty="0">
                <a:latin typeface="Times New Roman"/>
                <a:cs typeface="Times New Roman"/>
              </a:rPr>
              <a:t>‘url’</a:t>
            </a:r>
            <a:r>
              <a:rPr sz="2450" spc="-1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‘member_id’</a:t>
            </a:r>
            <a:r>
              <a:rPr sz="2450" spc="-1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unique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in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nature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deleted.Have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kept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‘id’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for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future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purpose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analyse. </a:t>
            </a:r>
            <a:r>
              <a:rPr sz="2450" dirty="0">
                <a:latin typeface="Times New Roman"/>
                <a:cs typeface="Times New Roman"/>
              </a:rPr>
              <a:t>‘desc’</a:t>
            </a:r>
            <a:r>
              <a:rPr sz="2450" spc="-18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‘title’</a:t>
            </a:r>
            <a:r>
              <a:rPr sz="2450" spc="-1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text/description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values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doesn’t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participate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dropped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from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analysis.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50" dirty="0">
                <a:latin typeface="Times New Roman"/>
                <a:cs typeface="Times New Roman"/>
              </a:rPr>
              <a:t>Limiting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our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analysis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till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‘Group’</a:t>
            </a:r>
            <a:r>
              <a:rPr sz="2450" spc="-1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level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only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hence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sub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group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dropped.</a:t>
            </a:r>
            <a:endParaRPr sz="2450">
              <a:latin typeface="Times New Roman"/>
              <a:cs typeface="Times New Roman"/>
            </a:endParaRPr>
          </a:p>
          <a:p>
            <a:pPr marL="12700" marR="5080">
              <a:lnSpc>
                <a:spcPct val="132100"/>
              </a:lnSpc>
              <a:spcBef>
                <a:spcPts val="740"/>
              </a:spcBef>
              <a:tabLst>
                <a:tab pos="920115" algn="l"/>
                <a:tab pos="5717540" algn="l"/>
              </a:tabLst>
            </a:pPr>
            <a:r>
              <a:rPr sz="2450" spc="-10" dirty="0">
                <a:latin typeface="Times New Roman"/>
                <a:cs typeface="Times New Roman"/>
              </a:rPr>
              <a:t>Using</a:t>
            </a:r>
            <a:r>
              <a:rPr sz="2450" dirty="0">
                <a:latin typeface="Times New Roman"/>
                <a:cs typeface="Times New Roman"/>
              </a:rPr>
              <a:t>	domain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knowledge,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behavioural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data</a:t>
            </a:r>
            <a:r>
              <a:rPr sz="2450" dirty="0">
                <a:latin typeface="Times New Roman"/>
                <a:cs typeface="Times New Roman"/>
              </a:rPr>
              <a:t>	is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captured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hence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will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not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available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during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the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loan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approval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doesn’t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participate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in </a:t>
            </a:r>
            <a:r>
              <a:rPr sz="2450" dirty="0">
                <a:latin typeface="Times New Roman"/>
                <a:cs typeface="Times New Roman"/>
              </a:rPr>
              <a:t>analysis.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21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behavioural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data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columns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deleted.</a:t>
            </a:r>
            <a:endParaRPr sz="2450">
              <a:latin typeface="Times New Roman"/>
              <a:cs typeface="Times New Roman"/>
            </a:endParaRPr>
          </a:p>
          <a:p>
            <a:pPr marL="12700" marR="5415280">
              <a:lnSpc>
                <a:spcPct val="157300"/>
              </a:lnSpc>
            </a:pPr>
            <a:r>
              <a:rPr sz="2450" dirty="0">
                <a:latin typeface="Times New Roman"/>
                <a:cs typeface="Times New Roman"/>
              </a:rPr>
              <a:t>8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columns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whose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values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were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1,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uniqueness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in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nature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dropped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from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analysis. </a:t>
            </a:r>
            <a:r>
              <a:rPr sz="2450" dirty="0">
                <a:latin typeface="Times New Roman"/>
                <a:cs typeface="Times New Roman"/>
              </a:rPr>
              <a:t>There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were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two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columns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which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having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more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that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50%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data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na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removed.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450" dirty="0">
                <a:latin typeface="Times New Roman"/>
                <a:cs typeface="Times New Roman"/>
              </a:rPr>
              <a:t>After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all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the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Data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cleaning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process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we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are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left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with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38577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rows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20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columns.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917" y="8518214"/>
            <a:ext cx="161290" cy="17875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1156970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Data</a:t>
            </a:r>
            <a:r>
              <a:rPr spc="-250" dirty="0"/>
              <a:t> </a:t>
            </a:r>
            <a:r>
              <a:rPr spc="-114" dirty="0"/>
              <a:t>Conversions</a:t>
            </a:r>
            <a:r>
              <a:rPr spc="-245" dirty="0"/>
              <a:t> </a:t>
            </a:r>
            <a:r>
              <a:rPr dirty="0"/>
              <a:t>vs</a:t>
            </a:r>
            <a:r>
              <a:rPr spc="-245" dirty="0"/>
              <a:t> </a:t>
            </a:r>
            <a:r>
              <a:rPr spc="-105" dirty="0"/>
              <a:t>Derived</a:t>
            </a:r>
            <a:r>
              <a:rPr spc="-245" dirty="0"/>
              <a:t> </a:t>
            </a:r>
            <a:r>
              <a:rPr spc="-55" dirty="0"/>
              <a:t>Columns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5801" y="3492169"/>
            <a:ext cx="161290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8403" y="3534462"/>
            <a:ext cx="1295717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Times New Roman"/>
                <a:cs typeface="Times New Roman"/>
              </a:rPr>
              <a:t>Additional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string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value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trimmed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from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‘term’</a:t>
            </a:r>
            <a:r>
              <a:rPr sz="2450" spc="-17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column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converted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to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int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data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types.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801" y="4285102"/>
            <a:ext cx="161290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8403" y="4327394"/>
            <a:ext cx="102730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Times New Roman"/>
                <a:cs typeface="Times New Roman"/>
              </a:rPr>
              <a:t>‘int_rate’</a:t>
            </a:r>
            <a:r>
              <a:rPr sz="2450" spc="-18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converted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from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string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to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int.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Additional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‘%’</a:t>
            </a:r>
            <a:r>
              <a:rPr sz="2450" spc="-1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trimmed.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5801" y="5078035"/>
            <a:ext cx="161290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6935" y="5120328"/>
            <a:ext cx="848550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Times New Roman"/>
                <a:cs typeface="Times New Roman"/>
              </a:rPr>
              <a:t>Column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‘loan_funded_amnt’</a:t>
            </a:r>
            <a:r>
              <a:rPr sz="2450" spc="-16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‘funded_amnt’</a:t>
            </a:r>
            <a:r>
              <a:rPr sz="2450" spc="-16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converted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to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float.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5801" y="5870969"/>
            <a:ext cx="161290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8403" y="5913261"/>
            <a:ext cx="141795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Times New Roman"/>
                <a:cs typeface="Times New Roman"/>
              </a:rPr>
              <a:t>loan_amnt',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'funded_amnt',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'funded_amnt_inv',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'int_rate',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‘dti'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columns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valued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rounded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off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to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two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decimal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points.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5801" y="6663901"/>
            <a:ext cx="161290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8403" y="6706195"/>
            <a:ext cx="49980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Times New Roman"/>
                <a:cs typeface="Times New Roman"/>
              </a:rPr>
              <a:t>issue_d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converted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to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datatype.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5801" y="7456835"/>
            <a:ext cx="161290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8403" y="7499129"/>
            <a:ext cx="14990444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latin typeface="Times New Roman"/>
                <a:cs typeface="Times New Roman"/>
              </a:rPr>
              <a:t>Creating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derived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columns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for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‘issue_year’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‘issue_month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’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from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‘issue_d’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which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will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using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for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further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analysis.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5801" y="8249768"/>
            <a:ext cx="161290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50" dirty="0">
                <a:latin typeface="Times New Roman"/>
                <a:cs typeface="Times New Roman"/>
              </a:rPr>
              <a:t>•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8403" y="8292062"/>
            <a:ext cx="16900525" cy="72453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2530"/>
              </a:lnSpc>
              <a:spcBef>
                <a:spcPts val="550"/>
              </a:spcBef>
            </a:pPr>
            <a:r>
              <a:rPr sz="2450" dirty="0">
                <a:latin typeface="Times New Roman"/>
                <a:cs typeface="Times New Roman"/>
              </a:rPr>
              <a:t>‘loan_amnt_b’,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‘annual_inc_b’,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‘int_rate_b,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‘dti_b’</a:t>
            </a:r>
            <a:r>
              <a:rPr sz="2450" spc="-16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derived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columns(multiple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bucket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kind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data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from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continuous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data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been </a:t>
            </a:r>
            <a:r>
              <a:rPr sz="2450" dirty="0">
                <a:latin typeface="Times New Roman"/>
                <a:cs typeface="Times New Roman"/>
              </a:rPr>
              <a:t>created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for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better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analysis.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14" dirty="0"/>
              <a:t>Dropping/Inputing</a:t>
            </a:r>
            <a:r>
              <a:rPr spc="-245" dirty="0"/>
              <a:t> </a:t>
            </a:r>
            <a:r>
              <a:rPr spc="-50" dirty="0"/>
              <a:t>the</a:t>
            </a:r>
            <a:r>
              <a:rPr spc="-275" dirty="0"/>
              <a:t> </a:t>
            </a:r>
            <a:r>
              <a:rPr spc="-65" dirty="0"/>
              <a:t>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917" y="3848589"/>
            <a:ext cx="17468850" cy="184086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31140" marR="5080" indent="-219075">
              <a:lnSpc>
                <a:spcPts val="2800"/>
              </a:lnSpc>
              <a:spcBef>
                <a:spcPts val="330"/>
              </a:spcBef>
              <a:buSzPct val="124489"/>
              <a:buChar char="•"/>
              <a:tabLst>
                <a:tab pos="232410" algn="l"/>
              </a:tabLst>
            </a:pPr>
            <a:r>
              <a:rPr sz="2450" dirty="0">
                <a:latin typeface="Times New Roman"/>
                <a:cs typeface="Times New Roman"/>
              </a:rPr>
              <a:t>‘emp_lenght’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pub_rec_bankruptcies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contains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2.67%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and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1.80%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rows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as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null,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which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very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small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percetnage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data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which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we</a:t>
            </a:r>
            <a:r>
              <a:rPr sz="2450" spc="3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can 	</a:t>
            </a:r>
            <a:r>
              <a:rPr sz="2450" dirty="0">
                <a:latin typeface="Times New Roman"/>
                <a:cs typeface="Times New Roman"/>
              </a:rPr>
              <a:t>drop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it.</a:t>
            </a:r>
            <a:endParaRPr sz="2450">
              <a:latin typeface="Times New Roman"/>
              <a:cs typeface="Times New Roman"/>
            </a:endParaRPr>
          </a:p>
          <a:p>
            <a:pPr marL="231775" indent="-219075">
              <a:lnSpc>
                <a:spcPts val="2670"/>
              </a:lnSpc>
              <a:buSzPct val="124489"/>
              <a:buChar char="•"/>
              <a:tabLst>
                <a:tab pos="231775" algn="l"/>
              </a:tabLst>
            </a:pPr>
            <a:r>
              <a:rPr sz="2450" spc="-10" dirty="0">
                <a:latin typeface="Times New Roman"/>
                <a:cs typeface="Times New Roman"/>
              </a:rPr>
              <a:t>Total </a:t>
            </a:r>
            <a:r>
              <a:rPr sz="2450" dirty="0">
                <a:latin typeface="Times New Roman"/>
                <a:cs typeface="Times New Roman"/>
              </a:rPr>
              <a:t>%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rows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deleted:</a:t>
            </a:r>
            <a:r>
              <a:rPr sz="2450" spc="-10" dirty="0">
                <a:latin typeface="Times New Roman"/>
                <a:cs typeface="Times New Roman"/>
              </a:rPr>
              <a:t> 4.48%,</a:t>
            </a:r>
            <a:endParaRPr sz="2450">
              <a:latin typeface="Times New Roman"/>
              <a:cs typeface="Times New Roman"/>
            </a:endParaRPr>
          </a:p>
          <a:p>
            <a:pPr marL="231775" indent="-219075">
              <a:lnSpc>
                <a:spcPts val="2805"/>
              </a:lnSpc>
              <a:buSzPct val="124489"/>
              <a:buChar char="•"/>
              <a:tabLst>
                <a:tab pos="231775" algn="l"/>
              </a:tabLst>
            </a:pPr>
            <a:r>
              <a:rPr sz="2450" dirty="0">
                <a:latin typeface="Times New Roman"/>
                <a:cs typeface="Times New Roman"/>
              </a:rPr>
              <a:t>Outliers</a:t>
            </a:r>
            <a:r>
              <a:rPr sz="2450" spc="4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exits</a:t>
            </a:r>
            <a:r>
              <a:rPr sz="2450" spc="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for</a:t>
            </a:r>
            <a:r>
              <a:rPr sz="2450" spc="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numeric</a:t>
            </a:r>
            <a:r>
              <a:rPr sz="2450" spc="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data</a:t>
            </a:r>
            <a:r>
              <a:rPr sz="2450" spc="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'loan_amnt',</a:t>
            </a:r>
            <a:r>
              <a:rPr sz="2450" spc="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'funded_amnt',</a:t>
            </a:r>
            <a:r>
              <a:rPr sz="2450" spc="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‘funded_amnt_inv','int_rate',</a:t>
            </a:r>
            <a:r>
              <a:rPr sz="2450" spc="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'installment',</a:t>
            </a:r>
            <a:r>
              <a:rPr sz="2450" spc="5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‘annual_inc'.</a:t>
            </a:r>
            <a:endParaRPr sz="2450">
              <a:latin typeface="Times New Roman"/>
              <a:cs typeface="Times New Roman"/>
            </a:endParaRPr>
          </a:p>
          <a:p>
            <a:pPr marL="231775" indent="-219075">
              <a:lnSpc>
                <a:spcPts val="2870"/>
              </a:lnSpc>
              <a:buSzPct val="124489"/>
              <a:buChar char="•"/>
              <a:tabLst>
                <a:tab pos="231775" algn="l"/>
              </a:tabLst>
            </a:pPr>
            <a:r>
              <a:rPr sz="2450" dirty="0">
                <a:latin typeface="Times New Roman"/>
                <a:cs typeface="Times New Roman"/>
              </a:rPr>
              <a:t>Outliers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treatment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been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done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for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above</a:t>
            </a:r>
            <a:r>
              <a:rPr sz="2450" spc="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fields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using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quantile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mechanism.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0571" y="4481613"/>
            <a:ext cx="5553710" cy="22485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0" spc="-110" dirty="0">
                <a:latin typeface="Times New Roman"/>
                <a:cs typeface="Times New Roman"/>
              </a:rPr>
              <a:t>Univariate</a:t>
            </a:r>
            <a:r>
              <a:rPr b="0" spc="-484" dirty="0">
                <a:latin typeface="Times New Roman"/>
                <a:cs typeface="Times New Roman"/>
              </a:rPr>
              <a:t> </a:t>
            </a:r>
            <a:r>
              <a:rPr lang="en-US" b="0" spc="-484" dirty="0">
                <a:latin typeface="Times New Roman"/>
                <a:cs typeface="Times New Roman"/>
              </a:rPr>
              <a:t>  </a:t>
            </a:r>
            <a:r>
              <a:rPr b="0" spc="-90" dirty="0">
                <a:latin typeface="Times New Roman"/>
                <a:cs typeface="Times New Roman"/>
              </a:rPr>
              <a:t>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480916"/>
            <a:ext cx="160655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b="1" spc="-50" dirty="0">
                <a:latin typeface="Arial"/>
                <a:cs typeface="Arial"/>
              </a:rPr>
              <a:t>•</a:t>
            </a:r>
            <a:endParaRPr sz="3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520" y="3528007"/>
            <a:ext cx="5084445" cy="270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0" dirty="0">
                <a:latin typeface="Arial"/>
                <a:cs typeface="Arial"/>
              </a:rPr>
              <a:t>Observations: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450">
              <a:latin typeface="Arial"/>
              <a:cs typeface="Arial"/>
            </a:endParaRPr>
          </a:p>
          <a:p>
            <a:pPr marL="514984" marR="5080" indent="-502920">
              <a:lnSpc>
                <a:spcPts val="2680"/>
              </a:lnSpc>
              <a:buSzPct val="124489"/>
              <a:buChar char="•"/>
              <a:tabLst>
                <a:tab pos="514984" algn="l"/>
              </a:tabLst>
            </a:pPr>
            <a:r>
              <a:rPr sz="2450" spc="65" dirty="0">
                <a:latin typeface="Arial MT"/>
                <a:cs typeface="Arial MT"/>
              </a:rPr>
              <a:t>Most</a:t>
            </a:r>
            <a:r>
              <a:rPr sz="2450" spc="40" dirty="0">
                <a:latin typeface="Arial MT"/>
                <a:cs typeface="Arial MT"/>
              </a:rPr>
              <a:t> </a:t>
            </a:r>
            <a:r>
              <a:rPr sz="2450" spc="50" dirty="0">
                <a:latin typeface="Arial MT"/>
                <a:cs typeface="Arial MT"/>
              </a:rPr>
              <a:t>of</a:t>
            </a:r>
            <a:r>
              <a:rPr sz="2450" spc="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the</a:t>
            </a:r>
            <a:r>
              <a:rPr sz="2450" spc="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loan</a:t>
            </a:r>
            <a:r>
              <a:rPr sz="2450" spc="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amount</a:t>
            </a:r>
            <a:r>
              <a:rPr sz="2450" spc="55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applied </a:t>
            </a:r>
            <a:r>
              <a:rPr sz="2450" dirty="0">
                <a:latin typeface="Arial MT"/>
                <a:cs typeface="Arial MT"/>
              </a:rPr>
              <a:t>was</a:t>
            </a:r>
            <a:r>
              <a:rPr sz="2450" spc="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in</a:t>
            </a:r>
            <a:r>
              <a:rPr sz="2450" spc="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the</a:t>
            </a:r>
            <a:r>
              <a:rPr sz="2450" spc="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range</a:t>
            </a:r>
            <a:r>
              <a:rPr sz="2450" spc="45" dirty="0">
                <a:latin typeface="Arial MT"/>
                <a:cs typeface="Arial MT"/>
              </a:rPr>
              <a:t> </a:t>
            </a:r>
            <a:r>
              <a:rPr sz="2450" spc="50" dirty="0">
                <a:latin typeface="Arial MT"/>
                <a:cs typeface="Arial MT"/>
              </a:rPr>
              <a:t>of </a:t>
            </a:r>
            <a:r>
              <a:rPr sz="2450" dirty="0">
                <a:latin typeface="Arial MT"/>
                <a:cs typeface="Arial MT"/>
              </a:rPr>
              <a:t>5k-</a:t>
            </a:r>
            <a:r>
              <a:rPr sz="2450" spc="-20" dirty="0">
                <a:latin typeface="Arial MT"/>
                <a:cs typeface="Arial MT"/>
              </a:rPr>
              <a:t>14k.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Font typeface="Arial MT"/>
              <a:buChar char="•"/>
            </a:pPr>
            <a:endParaRPr sz="2450">
              <a:latin typeface="Arial MT"/>
              <a:cs typeface="Arial MT"/>
            </a:endParaRPr>
          </a:p>
          <a:p>
            <a:pPr marL="514984" indent="-502284">
              <a:lnSpc>
                <a:spcPts val="2810"/>
              </a:lnSpc>
              <a:buSzPct val="124489"/>
              <a:buChar char="•"/>
              <a:tabLst>
                <a:tab pos="514984" algn="l"/>
              </a:tabLst>
            </a:pPr>
            <a:r>
              <a:rPr sz="2450" dirty="0">
                <a:latin typeface="Arial MT"/>
                <a:cs typeface="Arial MT"/>
              </a:rPr>
              <a:t>Max</a:t>
            </a:r>
            <a:r>
              <a:rPr sz="2450" spc="13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Loan</a:t>
            </a:r>
            <a:r>
              <a:rPr sz="2450" spc="14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amount</a:t>
            </a:r>
            <a:r>
              <a:rPr sz="2450" spc="14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applied</a:t>
            </a:r>
            <a:r>
              <a:rPr sz="2450" spc="140" dirty="0">
                <a:latin typeface="Arial MT"/>
                <a:cs typeface="Arial MT"/>
              </a:rPr>
              <a:t> </a:t>
            </a:r>
            <a:r>
              <a:rPr sz="2450" spc="-25" dirty="0">
                <a:latin typeface="Arial MT"/>
                <a:cs typeface="Arial MT"/>
              </a:rPr>
              <a:t>was</a:t>
            </a:r>
            <a:endParaRPr sz="2450">
              <a:latin typeface="Arial MT"/>
              <a:cs typeface="Arial MT"/>
            </a:endParaRPr>
          </a:p>
          <a:p>
            <a:pPr marL="514984">
              <a:lnSpc>
                <a:spcPts val="2810"/>
              </a:lnSpc>
            </a:pPr>
            <a:r>
              <a:rPr sz="2450" spc="-10" dirty="0">
                <a:latin typeface="Arial MT"/>
                <a:cs typeface="Arial MT"/>
              </a:rPr>
              <a:t>~27k.</a:t>
            </a:r>
            <a:endParaRPr sz="24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0988" y="3919147"/>
            <a:ext cx="12540910" cy="29132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Loan</a:t>
            </a:r>
            <a:r>
              <a:rPr spc="-545" dirty="0"/>
              <a:t> </a:t>
            </a:r>
            <a:r>
              <a:rPr spc="-90" dirty="0"/>
              <a:t>Amount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1859</Words>
  <Application>Microsoft Macintosh PowerPoint</Application>
  <PresentationFormat>Custom</PresentationFormat>
  <Paragraphs>519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Times New Roman</vt:lpstr>
      <vt:lpstr>Office Theme</vt:lpstr>
      <vt:lpstr>PowerPoint Presentation</vt:lpstr>
      <vt:lpstr>Problem Statement Data Summary Data Cleaning Data conversions VS Derived Columns Dropping/Imputing the Rows Univariate Analysis Bivariate Analysis Segmented Univariate Analysis Correlations Conclusions</vt:lpstr>
      <vt:lpstr>Problem Statement</vt:lpstr>
      <vt:lpstr>Data Summary</vt:lpstr>
      <vt:lpstr>Data Cleaning</vt:lpstr>
      <vt:lpstr>Data Conversions vs Derived Columns</vt:lpstr>
      <vt:lpstr>Dropping/Inputing the rows</vt:lpstr>
      <vt:lpstr>Univariate   Analysis</vt:lpstr>
      <vt:lpstr>Loan Amount</vt:lpstr>
      <vt:lpstr>Interest Rate</vt:lpstr>
      <vt:lpstr>Univarients Analysis</vt:lpstr>
      <vt:lpstr>Bivariate Analysis</vt:lpstr>
      <vt:lpstr>Annual income vs Charged Off</vt:lpstr>
      <vt:lpstr>Interest Rate vs Charged off</vt:lpstr>
      <vt:lpstr>Home Ownership vs Charged off</vt:lpstr>
      <vt:lpstr>Purpose vs Charged Off</vt:lpstr>
      <vt:lpstr>DTI Vs Charged off</vt:lpstr>
      <vt:lpstr>Bankruptcies Record vs Charged off</vt:lpstr>
      <vt:lpstr>Issue Year vs Charged off</vt:lpstr>
      <vt:lpstr>Issue Month Vs Charged off</vt:lpstr>
      <vt:lpstr>State vs Charged off</vt:lpstr>
      <vt:lpstr>Grade vs ChargedOff</vt:lpstr>
      <vt:lpstr>Correlations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cp:lastModifiedBy>Tirumalesh Y</cp:lastModifiedBy>
  <cp:revision>4</cp:revision>
  <dcterms:created xsi:type="dcterms:W3CDTF">2024-02-05T06:17:52Z</dcterms:created>
  <dcterms:modified xsi:type="dcterms:W3CDTF">2024-02-05T07:01:34Z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2023-09-05T00:00:00Z</vt:filetime>
  </property>
  <property fmtid="{D5CDD505-2E9C-101B-9397-08002B2CF9AE}" pid="3" name="Creator">
    <vt:lpwstr>Keynote</vt:lpwstr>
  </property>
  <property fmtid="{D5CDD505-2E9C-101B-9397-08002B2CF9AE}" pid="4" name="LastSaved">
    <vt:filetime>2024-02-05T00:00:00Z</vt:filetime>
  </property>
  <property fmtid="{D5CDD505-2E9C-101B-9397-08002B2CF9AE}" pid="5" name="Producer">
    <vt:lpwstr>macOS Version 12.3.1 (Build 21E258) Quartz PDFContext</vt:lpwstr>
  </property>
  <property fmtid="{D5CDD505-2E9C-101B-9397-08002B2CF9AE}" pid="6" name="MSIP_Label_455b24b8-e69b-4583-bfd0-d64b5cee0119_Enabled">
    <vt:lpwstr>true</vt:lpwstr>
  </property>
  <property fmtid="{D5CDD505-2E9C-101B-9397-08002B2CF9AE}" pid="7" name="MSIP_Label_455b24b8-e69b-4583-bfd0-d64b5cee0119_SetDate">
    <vt:lpwstr>2024-02-05T06:18:07Z</vt:lpwstr>
  </property>
  <property fmtid="{D5CDD505-2E9C-101B-9397-08002B2CF9AE}" pid="8" name="MSIP_Label_455b24b8-e69b-4583-bfd0-d64b5cee0119_Method">
    <vt:lpwstr>Privileged</vt:lpwstr>
  </property>
  <property fmtid="{D5CDD505-2E9C-101B-9397-08002B2CF9AE}" pid="9" name="MSIP_Label_455b24b8-e69b-4583-bfd0-d64b5cee0119_Name">
    <vt:lpwstr>Public</vt:lpwstr>
  </property>
  <property fmtid="{D5CDD505-2E9C-101B-9397-08002B2CF9AE}" pid="10" name="MSIP_Label_455b24b8-e69b-4583-bfd0-d64b5cee0119_SiteId">
    <vt:lpwstr>05d75c05-fa1a-42e7-9cf1-eb416c396f2d</vt:lpwstr>
  </property>
  <property fmtid="{D5CDD505-2E9C-101B-9397-08002B2CF9AE}" pid="11" name="MSIP_Label_455b24b8-e69b-4583-bfd0-d64b5cee0119_ActionId">
    <vt:lpwstr>6c0c45e4-88bd-4330-9da7-158528029908</vt:lpwstr>
  </property>
  <property fmtid="{D5CDD505-2E9C-101B-9397-08002B2CF9AE}" pid="12" name="MSIP_Label_455b24b8-e69b-4583-bfd0-d64b5cee0119_ContentBits">
    <vt:lpwstr>2</vt:lpwstr>
  </property>
  <property fmtid="{D5CDD505-2E9C-101B-9397-08002B2CF9AE}" pid="13" name="ClassificationContentMarkingFooterLocations">
    <vt:lpwstr>Office Theme:8</vt:lpwstr>
  </property>
  <property fmtid="{D5CDD505-2E9C-101B-9397-08002B2CF9AE}" pid="14" name="ClassificationContentMarkingFooterText">
    <vt:lpwstr>Classification: Public</vt:lpwstr>
  </property>
</Properties>
</file>