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36" r:id="rId1"/>
  </p:sldMasterIdLst>
  <p:notesMasterIdLst>
    <p:notesMasterId r:id="rId63"/>
  </p:notesMasterIdLst>
  <p:sldIdLst>
    <p:sldId id="305" r:id="rId2"/>
    <p:sldId id="373" r:id="rId3"/>
    <p:sldId id="306" r:id="rId4"/>
    <p:sldId id="369" r:id="rId5"/>
    <p:sldId id="380" r:id="rId6"/>
    <p:sldId id="370" r:id="rId7"/>
    <p:sldId id="309" r:id="rId8"/>
    <p:sldId id="378" r:id="rId9"/>
    <p:sldId id="397" r:id="rId10"/>
    <p:sldId id="365" r:id="rId11"/>
    <p:sldId id="366" r:id="rId12"/>
    <p:sldId id="317" r:id="rId13"/>
    <p:sldId id="398" r:id="rId14"/>
    <p:sldId id="399" r:id="rId15"/>
    <p:sldId id="400" r:id="rId16"/>
    <p:sldId id="401" r:id="rId17"/>
    <p:sldId id="402" r:id="rId18"/>
    <p:sldId id="403" r:id="rId19"/>
    <p:sldId id="404" r:id="rId20"/>
    <p:sldId id="405" r:id="rId21"/>
    <p:sldId id="406" r:id="rId22"/>
    <p:sldId id="407" r:id="rId23"/>
    <p:sldId id="408" r:id="rId24"/>
    <p:sldId id="409" r:id="rId25"/>
    <p:sldId id="410" r:id="rId26"/>
    <p:sldId id="411" r:id="rId27"/>
    <p:sldId id="412" r:id="rId28"/>
    <p:sldId id="413" r:id="rId29"/>
    <p:sldId id="414" r:id="rId30"/>
    <p:sldId id="415" r:id="rId31"/>
    <p:sldId id="416" r:id="rId32"/>
    <p:sldId id="417" r:id="rId33"/>
    <p:sldId id="418" r:id="rId34"/>
    <p:sldId id="419" r:id="rId35"/>
    <p:sldId id="425" r:id="rId36"/>
    <p:sldId id="420" r:id="rId37"/>
    <p:sldId id="421" r:id="rId38"/>
    <p:sldId id="422" r:id="rId39"/>
    <p:sldId id="423" r:id="rId40"/>
    <p:sldId id="318" r:id="rId41"/>
    <p:sldId id="319" r:id="rId42"/>
    <p:sldId id="332" r:id="rId43"/>
    <p:sldId id="367" r:id="rId44"/>
    <p:sldId id="384" r:id="rId45"/>
    <p:sldId id="385" r:id="rId46"/>
    <p:sldId id="386" r:id="rId47"/>
    <p:sldId id="392" r:id="rId48"/>
    <p:sldId id="427" r:id="rId49"/>
    <p:sldId id="349" r:id="rId50"/>
    <p:sldId id="352" r:id="rId51"/>
    <p:sldId id="376" r:id="rId52"/>
    <p:sldId id="351" r:id="rId53"/>
    <p:sldId id="394" r:id="rId54"/>
    <p:sldId id="395" r:id="rId55"/>
    <p:sldId id="355" r:id="rId56"/>
    <p:sldId id="396" r:id="rId57"/>
    <p:sldId id="301" r:id="rId58"/>
    <p:sldId id="375" r:id="rId59"/>
    <p:sldId id="430" r:id="rId60"/>
    <p:sldId id="431" r:id="rId61"/>
    <p:sldId id="426" r:id="rId6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20058" autoAdjust="0"/>
    <p:restoredTop sz="94660"/>
  </p:normalViewPr>
  <p:slideViewPr>
    <p:cSldViewPr snapToGrid="0">
      <p:cViewPr varScale="1">
        <p:scale>
          <a:sx n="73" d="100"/>
          <a:sy n="73" d="100"/>
        </p:scale>
        <p:origin x="414" y="8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slide" Target="slides/slide54.xml"/><Relationship Id="rId63" Type="http://schemas.openxmlformats.org/officeDocument/2006/relationships/notesMaster" Target="notesMasters/notesMaster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theme" Target="theme/theme1.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2C31FA5-2981-4E75-BA30-E97417CF0359}" type="datetimeFigureOut">
              <a:rPr lang="en-US" smtClean="0"/>
              <a:t>12/11/2024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6A23885-6582-4039-9DAA-D8C0F68A2D84}" type="slidenum">
              <a:rPr lang="en-US" smtClean="0"/>
              <a:t>‹#›</a:t>
            </a:fld>
            <a:endParaRPr lang="en-US"/>
          </a:p>
        </p:txBody>
      </p:sp>
    </p:spTree>
    <p:extLst>
      <p:ext uri="{BB962C8B-B14F-4D97-AF65-F5344CB8AC3E}">
        <p14:creationId xmlns:p14="http://schemas.microsoft.com/office/powerpoint/2010/main" val="41773290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3885-6582-4039-9DAA-D8C0F68A2D84}" type="slidenum">
              <a:rPr lang="en-US" smtClean="0"/>
              <a:t>3</a:t>
            </a:fld>
            <a:endParaRPr lang="en-US"/>
          </a:p>
        </p:txBody>
      </p:sp>
    </p:spTree>
    <p:extLst>
      <p:ext uri="{BB962C8B-B14F-4D97-AF65-F5344CB8AC3E}">
        <p14:creationId xmlns:p14="http://schemas.microsoft.com/office/powerpoint/2010/main" val="279647196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A6A23885-6582-4039-9DAA-D8C0F68A2D84}" type="slidenum">
              <a:rPr lang="en-US" smtClean="0"/>
              <a:t>7</a:t>
            </a:fld>
            <a:endParaRPr lang="en-US"/>
          </a:p>
        </p:txBody>
      </p:sp>
    </p:spTree>
    <p:extLst>
      <p:ext uri="{BB962C8B-B14F-4D97-AF65-F5344CB8AC3E}">
        <p14:creationId xmlns:p14="http://schemas.microsoft.com/office/powerpoint/2010/main" val="78079989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useBgFill="1">
        <p:nvSpPr>
          <p:cNvPr id="12" name="Freeform 11"/>
          <p:cNvSpPr/>
          <p:nvPr/>
        </p:nvSpPr>
        <p:spPr>
          <a:xfrm>
            <a:off x="-15875" y="0"/>
            <a:ext cx="11683810" cy="6588125"/>
          </a:xfrm>
          <a:custGeom>
            <a:avLst/>
            <a:gdLst/>
            <a:ahLst/>
            <a:cxnLst/>
            <a:rect l="l" t="t" r="r" b="b"/>
            <a:pathLst>
              <a:path w="11683810" h="6588125">
                <a:moveTo>
                  <a:pt x="0" y="0"/>
                </a:moveTo>
                <a:lnTo>
                  <a:pt x="11318691" y="0"/>
                </a:lnTo>
                <a:lnTo>
                  <a:pt x="11683810" y="5976938"/>
                </a:lnTo>
                <a:lnTo>
                  <a:pt x="15875" y="6588125"/>
                </a:lnTo>
                <a:cubicBezTo>
                  <a:pt x="10583" y="4386792"/>
                  <a:pt x="5292" y="2185458"/>
                  <a:pt x="0" y="0"/>
                </a:cubicBezTo>
                <a:close/>
              </a:path>
            </a:pathLst>
          </a:custGeom>
          <a:ln>
            <a:noFill/>
          </a:ln>
          <a:effectLst>
            <a:outerShdw blurRad="101600" dist="152400" dir="4380000" algn="tl" rotWithShape="0">
              <a:srgbClr val="000000">
                <a:alpha val="43000"/>
              </a:srgbClr>
            </a:outerShdw>
          </a:effectLst>
        </p:spPr>
        <p:style>
          <a:lnRef idx="1">
            <a:schemeClr val="accent1"/>
          </a:lnRef>
          <a:fillRef idx="3">
            <a:schemeClr val="accent1"/>
          </a:fillRef>
          <a:effectRef idx="2">
            <a:schemeClr val="accent1"/>
          </a:effectRef>
          <a:fontRef idx="minor">
            <a:schemeClr val="lt1"/>
          </a:fontRef>
        </p:style>
      </p:sp>
      <p:sp>
        <p:nvSpPr>
          <p:cNvPr id="14" name="Freeform 13"/>
          <p:cNvSpPr/>
          <p:nvPr/>
        </p:nvSpPr>
        <p:spPr>
          <a:xfrm>
            <a:off x="0" y="4282257"/>
            <a:ext cx="11329257" cy="2028845"/>
          </a:xfrm>
          <a:custGeom>
            <a:avLst/>
            <a:gdLst/>
            <a:ahLst/>
            <a:cxnLst/>
            <a:rect l="l" t="t" r="r" b="b"/>
            <a:pathLst>
              <a:path w="11329257" h="2028845">
                <a:moveTo>
                  <a:pt x="0" y="588520"/>
                </a:moveTo>
                <a:lnTo>
                  <a:pt x="11244075" y="0"/>
                </a:lnTo>
                <a:lnTo>
                  <a:pt x="11329257" y="1424838"/>
                </a:lnTo>
                <a:lnTo>
                  <a:pt x="0" y="2028845"/>
                </a:lnTo>
                <a:lnTo>
                  <a:pt x="0" y="58852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26" name="Freeform 25"/>
          <p:cNvSpPr/>
          <p:nvPr/>
        </p:nvSpPr>
        <p:spPr>
          <a:xfrm>
            <a:off x="0" y="0"/>
            <a:ext cx="8719579" cy="456877"/>
          </a:xfrm>
          <a:custGeom>
            <a:avLst/>
            <a:gdLst/>
            <a:ahLst/>
            <a:cxnLst/>
            <a:rect l="l" t="t" r="r" b="b"/>
            <a:pathLst>
              <a:path w="8719579" h="456877">
                <a:moveTo>
                  <a:pt x="0" y="0"/>
                </a:moveTo>
                <a:lnTo>
                  <a:pt x="8719579" y="0"/>
                </a:lnTo>
                <a:lnTo>
                  <a:pt x="0" y="456877"/>
                </a:lnTo>
                <a:lnTo>
                  <a:pt x="0" y="0"/>
                </a:lnTo>
                <a:close/>
              </a:path>
            </a:pathLst>
          </a:cu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sp>
        <p:nvSpPr>
          <p:cNvPr id="15" name="Freeform 14"/>
          <p:cNvSpPr/>
          <p:nvPr/>
        </p:nvSpPr>
        <p:spPr>
          <a:xfrm rot="21420000">
            <a:off x="-161800" y="293317"/>
            <a:ext cx="11367116" cy="5751804"/>
          </a:xfrm>
          <a:custGeom>
            <a:avLst/>
            <a:gdLst/>
            <a:ahLst/>
            <a:cxnLst/>
            <a:rect l="l" t="t" r="r" b="b"/>
            <a:pathLst>
              <a:path w="11367116" h="5751804">
                <a:moveTo>
                  <a:pt x="11346705" y="0"/>
                </a:moveTo>
                <a:cubicBezTo>
                  <a:pt x="11353509" y="1915114"/>
                  <a:pt x="11360312" y="3830229"/>
                  <a:pt x="11367116" y="5745343"/>
                </a:cubicBezTo>
                <a:lnTo>
                  <a:pt x="0" y="5751804"/>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2" name="Title 1"/>
          <p:cNvSpPr>
            <a:spLocks noGrp="1"/>
          </p:cNvSpPr>
          <p:nvPr>
            <p:ph type="ctrTitle"/>
          </p:nvPr>
        </p:nvSpPr>
        <p:spPr>
          <a:xfrm rot="21420000">
            <a:off x="891201" y="662656"/>
            <a:ext cx="9755187" cy="2766528"/>
          </a:xfrm>
        </p:spPr>
        <p:txBody>
          <a:bodyPr anchor="b">
            <a:normAutofit/>
          </a:bodyPr>
          <a:lstStyle>
            <a:lvl1pPr algn="r">
              <a:defRPr sz="8000"/>
            </a:lvl1pPr>
          </a:lstStyle>
          <a:p>
            <a:r>
              <a:rPr lang="en-US" smtClean="0"/>
              <a:t>Click to edit Master title style</a:t>
            </a:r>
            <a:endParaRPr lang="en-US" dirty="0"/>
          </a:p>
        </p:txBody>
      </p:sp>
      <p:sp>
        <p:nvSpPr>
          <p:cNvPr id="3" name="Subtitle 2"/>
          <p:cNvSpPr>
            <a:spLocks noGrp="1"/>
          </p:cNvSpPr>
          <p:nvPr>
            <p:ph type="subTitle" idx="1"/>
          </p:nvPr>
        </p:nvSpPr>
        <p:spPr>
          <a:xfrm rot="21420000">
            <a:off x="983062" y="3505209"/>
            <a:ext cx="9755187" cy="550333"/>
          </a:xfrm>
        </p:spPr>
        <p:txBody>
          <a:bodyPr anchor="t">
            <a:noAutofit/>
          </a:bodyPr>
          <a:lstStyle>
            <a:lvl1pPr marL="0" indent="0" algn="r">
              <a:buNone/>
              <a:defRPr sz="2800">
                <a:solidFill>
                  <a:schemeClr val="bg1">
                    <a:lumMod val="50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dirty="0"/>
          </a:p>
        </p:txBody>
      </p:sp>
      <p:sp>
        <p:nvSpPr>
          <p:cNvPr id="4" name="Date Placeholder 3"/>
          <p:cNvSpPr>
            <a:spLocks noGrp="1"/>
          </p:cNvSpPr>
          <p:nvPr>
            <p:ph type="dt" sz="half" idx="10"/>
          </p:nvPr>
        </p:nvSpPr>
        <p:spPr>
          <a:xfrm rot="21420000">
            <a:off x="4948541" y="4578463"/>
            <a:ext cx="6143653" cy="1163112"/>
          </a:xfrm>
        </p:spPr>
        <p:txBody>
          <a:bodyPr/>
          <a:lstStyle>
            <a:lvl1pPr algn="ctr">
              <a:defRPr sz="5400">
                <a:solidFill>
                  <a:schemeClr val="accent1">
                    <a:lumMod val="50000"/>
                  </a:schemeClr>
                </a:solidFill>
              </a:defRPr>
            </a:lvl1p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a:xfrm rot="21420000">
            <a:off x="-5560" y="4883024"/>
            <a:ext cx="4047239" cy="1195538"/>
          </a:xfrm>
        </p:spPr>
        <p:txBody>
          <a:bodyPr vert="horz" lIns="91440" tIns="45720" rIns="91440" bIns="45720" rtlCol="0" anchor="ctr"/>
          <a:lstStyle>
            <a:lvl1pPr algn="r">
              <a:defRPr lang="en-US" sz="5400" dirty="0"/>
            </a:lvl1pPr>
          </a:lstStyle>
          <a:p>
            <a:endParaRPr lang="en-IN" dirty="0"/>
          </a:p>
        </p:txBody>
      </p:sp>
      <p:sp>
        <p:nvSpPr>
          <p:cNvPr id="6" name="Slide Number Placeholder 5"/>
          <p:cNvSpPr>
            <a:spLocks noGrp="1"/>
          </p:cNvSpPr>
          <p:nvPr>
            <p:ph type="sldNum" sz="quarter" idx="12"/>
          </p:nvPr>
        </p:nvSpPr>
        <p:spPr>
          <a:xfrm rot="21420000">
            <a:off x="9851758" y="3832648"/>
            <a:ext cx="907186" cy="498470"/>
          </a:xfrm>
        </p:spPr>
        <p:txBody>
          <a:bodyPr/>
          <a:lstStyle>
            <a:lvl1pPr>
              <a:defRPr sz="2400">
                <a:solidFill>
                  <a:schemeClr val="tx1">
                    <a:lumMod val="75000"/>
                    <a:lumOff val="25000"/>
                  </a:schemeClr>
                </a:solidFill>
              </a:defRPr>
            </a:lvl1pPr>
          </a:lstStyle>
          <a:p>
            <a:fld id="{528FC130-8D73-43DA-9F1A-B2F7AD225EF8}" type="slidenum">
              <a:rPr lang="en-IN" smtClean="0"/>
              <a:t>‹#›</a:t>
            </a:fld>
            <a:endParaRPr lang="en-IN" dirty="0"/>
          </a:p>
        </p:txBody>
      </p:sp>
      <p:sp>
        <p:nvSpPr>
          <p:cNvPr id="25" name="5-Point Star 24"/>
          <p:cNvSpPr/>
          <p:nvPr/>
        </p:nvSpPr>
        <p:spPr>
          <a:xfrm rot="21420000">
            <a:off x="4221385" y="5111356"/>
            <a:ext cx="515386" cy="515386"/>
          </a:xfrm>
          <a:prstGeom prst="star5">
            <a:avLst>
              <a:gd name="adj" fmla="val 26693"/>
              <a:gd name="hf" fmla="val 105146"/>
              <a:gd name="vf" fmla="val 110557"/>
            </a:avLst>
          </a:prstGeom>
          <a:solidFill>
            <a:schemeClr val="tx1">
              <a:alpha val="40000"/>
            </a:schemeClr>
          </a:solidFill>
          <a:ln>
            <a:noFill/>
          </a:ln>
        </p:spPr>
        <p:style>
          <a:lnRef idx="1">
            <a:schemeClr val="accent1"/>
          </a:lnRef>
          <a:fillRef idx="3">
            <a:schemeClr val="accent1"/>
          </a:fillRef>
          <a:effectRef idx="2">
            <a:schemeClr val="accent1"/>
          </a:effectRef>
          <a:fontRef idx="minor">
            <a:schemeClr val="lt1"/>
          </a:fontRef>
        </p:style>
      </p:sp>
    </p:spTree>
    <p:extLst>
      <p:ext uri="{BB962C8B-B14F-4D97-AF65-F5344CB8AC3E}">
        <p14:creationId xmlns:p14="http://schemas.microsoft.com/office/powerpoint/2010/main" val="357463027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4106333"/>
            <a:ext cx="10394708" cy="588846"/>
          </a:xfrm>
        </p:spPr>
        <p:txBody>
          <a:bodyPr anchor="b"/>
          <a:lstStyle>
            <a:lvl1pPr>
              <a:defRPr sz="32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685801" y="685799"/>
            <a:ext cx="10392513" cy="319490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780" y="4702923"/>
            <a:ext cx="10394728" cy="682472"/>
          </a:xfrm>
        </p:spPr>
        <p:txBody>
          <a:bodyPr anchor="t"/>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5729293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6902" cy="3194903"/>
          </a:xfrm>
        </p:spPr>
        <p:txBody>
          <a:bodyPr anchor="ctr">
            <a:normAutofit/>
          </a:bodyPr>
          <a:lstStyle>
            <a:lvl1pPr algn="ctr">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779" y="4106333"/>
            <a:ext cx="10394729" cy="1273606"/>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51308548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21732" y="685800"/>
            <a:ext cx="9525020" cy="2916704"/>
          </a:xfrm>
        </p:spPr>
        <p:txBody>
          <a:bodyPr anchor="ctr">
            <a:normAutofit/>
          </a:bodyPr>
          <a:lstStyle>
            <a:lvl1pPr algn="ctr">
              <a:defRPr sz="4800"/>
            </a:lvl1pPr>
          </a:lstStyle>
          <a:p>
            <a:r>
              <a:rPr lang="en-US" smtClean="0"/>
              <a:t>Click to edit Master title style</a:t>
            </a:r>
            <a:endParaRPr lang="en-US" dirty="0"/>
          </a:p>
        </p:txBody>
      </p:sp>
      <p:sp>
        <p:nvSpPr>
          <p:cNvPr id="12" name="Text Placeholder 3"/>
          <p:cNvSpPr>
            <a:spLocks noGrp="1"/>
          </p:cNvSpPr>
          <p:nvPr>
            <p:ph type="body" sz="half" idx="13"/>
          </p:nvPr>
        </p:nvSpPr>
        <p:spPr>
          <a:xfrm>
            <a:off x="1550264" y="3610032"/>
            <a:ext cx="8667956" cy="377768"/>
          </a:xfrm>
        </p:spPr>
        <p:txBody>
          <a:bodyPr anchor="t">
            <a:normAutofit/>
          </a:bodyPr>
          <a:lstStyle>
            <a:lvl1pPr marL="0" indent="0" algn="r">
              <a:buNone/>
              <a:defRPr sz="1400">
                <a:solidFill>
                  <a:schemeClr val="tx1">
                    <a:lumMod val="50000"/>
                    <a:lumOff val="50000"/>
                  </a:schemeClr>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4" name="Text Placeholder 3"/>
          <p:cNvSpPr>
            <a:spLocks noGrp="1"/>
          </p:cNvSpPr>
          <p:nvPr>
            <p:ph type="body" sz="half" idx="2"/>
          </p:nvPr>
        </p:nvSpPr>
        <p:spPr>
          <a:xfrm>
            <a:off x="685801" y="4106334"/>
            <a:ext cx="10396882" cy="1268252"/>
          </a:xfrm>
        </p:spPr>
        <p:txBody>
          <a:bodyPr anchor="ct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
        <p:nvSpPr>
          <p:cNvPr id="13" name="TextBox 12"/>
          <p:cNvSpPr txBox="1"/>
          <p:nvPr/>
        </p:nvSpPr>
        <p:spPr>
          <a:xfrm>
            <a:off x="685801" y="892628"/>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4" name="TextBox 13"/>
          <p:cNvSpPr txBox="1"/>
          <p:nvPr/>
        </p:nvSpPr>
        <p:spPr>
          <a:xfrm>
            <a:off x="10473083" y="292282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752237504"/>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800" y="1723854"/>
            <a:ext cx="10394707" cy="2511835"/>
          </a:xfrm>
        </p:spPr>
        <p:txBody>
          <a:bodyPr anchor="b">
            <a:normAutofit/>
          </a:bodyPr>
          <a:lstStyle>
            <a:lvl1pPr algn="l">
              <a:defRPr sz="4800"/>
            </a:lvl1pPr>
          </a:lstStyle>
          <a:p>
            <a:r>
              <a:rPr lang="en-US" smtClean="0"/>
              <a:t>Click to edit Master title style</a:t>
            </a:r>
            <a:endParaRPr lang="en-US" dirty="0"/>
          </a:p>
        </p:txBody>
      </p:sp>
      <p:sp>
        <p:nvSpPr>
          <p:cNvPr id="4" name="Text Placeholder 3"/>
          <p:cNvSpPr>
            <a:spLocks noGrp="1"/>
          </p:cNvSpPr>
          <p:nvPr>
            <p:ph type="body" sz="half" idx="2"/>
          </p:nvPr>
        </p:nvSpPr>
        <p:spPr>
          <a:xfrm>
            <a:off x="685800" y="4247468"/>
            <a:ext cx="10394707" cy="1140644"/>
          </a:xfrm>
        </p:spPr>
        <p:txBody>
          <a:bodyPr anchor="t">
            <a:normAutofit/>
          </a:bodyPr>
          <a:lstStyle>
            <a:lvl1pPr marL="0" indent="0" algn="l">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28743705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802" y="685800"/>
            <a:ext cx="10394706" cy="1151965"/>
          </a:xfrm>
        </p:spPr>
        <p:txBody>
          <a:bodyPr/>
          <a:lstStyle>
            <a:lvl1pPr algn="ctr">
              <a:defRPr/>
            </a:lvl1pPr>
          </a:lstStyle>
          <a:p>
            <a:r>
              <a:rPr lang="en-US" smtClean="0"/>
              <a:t>Click to edit Master title style</a:t>
            </a:r>
            <a:endParaRPr lang="en-US" dirty="0"/>
          </a:p>
        </p:txBody>
      </p:sp>
      <p:sp>
        <p:nvSpPr>
          <p:cNvPr id="7" name="Text Placeholder 2"/>
          <p:cNvSpPr>
            <a:spLocks noGrp="1"/>
          </p:cNvSpPr>
          <p:nvPr>
            <p:ph type="body" idx="1"/>
          </p:nvPr>
        </p:nvSpPr>
        <p:spPr>
          <a:xfrm>
            <a:off x="68580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8" name="Text Placeholder 3"/>
          <p:cNvSpPr>
            <a:spLocks noGrp="1"/>
          </p:cNvSpPr>
          <p:nvPr>
            <p:ph type="body" sz="half" idx="15"/>
          </p:nvPr>
        </p:nvSpPr>
        <p:spPr>
          <a:xfrm>
            <a:off x="685802"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9" name="Text Placeholder 4"/>
          <p:cNvSpPr>
            <a:spLocks noGrp="1"/>
          </p:cNvSpPr>
          <p:nvPr>
            <p:ph type="body" sz="quarter" idx="3"/>
          </p:nvPr>
        </p:nvSpPr>
        <p:spPr>
          <a:xfrm>
            <a:off x="4234622"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0" name="Text Placeholder 3"/>
          <p:cNvSpPr>
            <a:spLocks noGrp="1"/>
          </p:cNvSpPr>
          <p:nvPr>
            <p:ph type="body" sz="half" idx="16"/>
          </p:nvPr>
        </p:nvSpPr>
        <p:spPr>
          <a:xfrm>
            <a:off x="4234621"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11" name="Text Placeholder 4"/>
          <p:cNvSpPr>
            <a:spLocks noGrp="1"/>
          </p:cNvSpPr>
          <p:nvPr>
            <p:ph type="body" sz="quarter" idx="13"/>
          </p:nvPr>
        </p:nvSpPr>
        <p:spPr>
          <a:xfrm>
            <a:off x="7770380" y="2063395"/>
            <a:ext cx="3310128" cy="576262"/>
          </a:xfrm>
        </p:spPr>
        <p:txBody>
          <a:bodyPr anchor="b">
            <a:noAutofit/>
          </a:bodyPr>
          <a:lstStyle>
            <a:lvl1pPr marL="0" indent="0" algn="ctr">
              <a:lnSpc>
                <a:spcPct val="90000"/>
              </a:lnSpc>
              <a:buNone/>
              <a:defRPr sz="24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Text Placeholder 3"/>
          <p:cNvSpPr>
            <a:spLocks noGrp="1"/>
          </p:cNvSpPr>
          <p:nvPr>
            <p:ph type="body" sz="half" idx="17"/>
          </p:nvPr>
        </p:nvSpPr>
        <p:spPr>
          <a:xfrm>
            <a:off x="7770380" y="2639658"/>
            <a:ext cx="3310128" cy="273492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531182034"/>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801" y="685800"/>
            <a:ext cx="10396882" cy="1151965"/>
          </a:xfrm>
        </p:spPr>
        <p:txBody>
          <a:bodyPr/>
          <a:lstStyle>
            <a:lvl1pPr algn="ctr">
              <a:defRPr/>
            </a:lvl1pPr>
          </a:lstStyle>
          <a:p>
            <a:r>
              <a:rPr lang="en-US" smtClean="0"/>
              <a:t>Click to edit Master title style</a:t>
            </a:r>
            <a:endParaRPr lang="en-US" dirty="0"/>
          </a:p>
        </p:txBody>
      </p:sp>
      <p:sp>
        <p:nvSpPr>
          <p:cNvPr id="19" name="Text Placeholder 2"/>
          <p:cNvSpPr>
            <a:spLocks noGrp="1"/>
          </p:cNvSpPr>
          <p:nvPr>
            <p:ph type="body" idx="1"/>
          </p:nvPr>
        </p:nvSpPr>
        <p:spPr>
          <a:xfrm>
            <a:off x="69184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0" name="Picture Placeholder 2"/>
          <p:cNvSpPr>
            <a:spLocks noGrp="1" noChangeAspect="1"/>
          </p:cNvSpPr>
          <p:nvPr>
            <p:ph type="pic" idx="15"/>
          </p:nvPr>
        </p:nvSpPr>
        <p:spPr>
          <a:xfrm>
            <a:off x="685780" y="2063395"/>
            <a:ext cx="3310128" cy="1536725"/>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1" name="Text Placeholder 3"/>
          <p:cNvSpPr>
            <a:spLocks noGrp="1"/>
          </p:cNvSpPr>
          <p:nvPr>
            <p:ph type="body" sz="half" idx="18"/>
          </p:nvPr>
        </p:nvSpPr>
        <p:spPr>
          <a:xfrm>
            <a:off x="691840" y="4389287"/>
            <a:ext cx="3310128" cy="985299"/>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2" name="Text Placeholder 4"/>
          <p:cNvSpPr>
            <a:spLocks noGrp="1"/>
          </p:cNvSpPr>
          <p:nvPr>
            <p:ph type="body" sz="quarter" idx="3"/>
          </p:nvPr>
        </p:nvSpPr>
        <p:spPr>
          <a:xfrm>
            <a:off x="4237410"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3" name="Picture Placeholder 2"/>
          <p:cNvSpPr>
            <a:spLocks noGrp="1" noChangeAspect="1"/>
          </p:cNvSpPr>
          <p:nvPr>
            <p:ph type="pic" idx="21"/>
          </p:nvPr>
        </p:nvSpPr>
        <p:spPr>
          <a:xfrm>
            <a:off x="4235999" y="2063395"/>
            <a:ext cx="3310128" cy="1535237"/>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4" name="Text Placeholder 3"/>
          <p:cNvSpPr>
            <a:spLocks noGrp="1"/>
          </p:cNvSpPr>
          <p:nvPr>
            <p:ph type="body" sz="half" idx="19"/>
          </p:nvPr>
        </p:nvSpPr>
        <p:spPr>
          <a:xfrm>
            <a:off x="4235999" y="4389286"/>
            <a:ext cx="3310128" cy="985300"/>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25" name="Text Placeholder 4"/>
          <p:cNvSpPr>
            <a:spLocks noGrp="1"/>
          </p:cNvSpPr>
          <p:nvPr>
            <p:ph type="body" sz="quarter" idx="13"/>
          </p:nvPr>
        </p:nvSpPr>
        <p:spPr>
          <a:xfrm>
            <a:off x="7768944" y="3813025"/>
            <a:ext cx="3310128" cy="576262"/>
          </a:xfrm>
        </p:spPr>
        <p:txBody>
          <a:bodyPr anchor="b">
            <a:noAutofit/>
          </a:bodyPr>
          <a:lstStyle>
            <a:lvl1pPr marL="0" indent="0" algn="ctr">
              <a:lnSpc>
                <a:spcPct val="90000"/>
              </a:lnSpc>
              <a:buNone/>
              <a:defRPr sz="22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26" name="Picture Placeholder 2"/>
          <p:cNvSpPr>
            <a:spLocks noGrp="1" noChangeAspect="1"/>
          </p:cNvSpPr>
          <p:nvPr>
            <p:ph type="pic" idx="22"/>
          </p:nvPr>
        </p:nvSpPr>
        <p:spPr>
          <a:xfrm>
            <a:off x="7768819" y="2063394"/>
            <a:ext cx="3310128" cy="1537196"/>
          </a:xfrm>
          <a:prstGeom prst="roundRect">
            <a:avLst>
              <a:gd name="adj" fmla="val 0"/>
            </a:avLst>
          </a:prstGeom>
          <a:ln w="57150" cmpd="thinThick">
            <a:solidFill>
              <a:schemeClr val="bg1">
                <a:lumMod val="50000"/>
              </a:schemeClr>
            </a:solidFill>
            <a:miter lim="800000"/>
          </a:ln>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27" name="Text Placeholder 3"/>
          <p:cNvSpPr>
            <a:spLocks noGrp="1"/>
          </p:cNvSpPr>
          <p:nvPr>
            <p:ph type="body" sz="half" idx="20"/>
          </p:nvPr>
        </p:nvSpPr>
        <p:spPr>
          <a:xfrm>
            <a:off x="7768819" y="4389284"/>
            <a:ext cx="3310128" cy="985302"/>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Edit Master text styles</a:t>
            </a:r>
          </a:p>
        </p:txBody>
      </p:sp>
      <p:sp>
        <p:nvSpPr>
          <p:cNvPr id="3" name="Date Placeholder 2"/>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720457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r">
              <a:defRPr/>
            </a:lvl1pPr>
          </a:lstStyle>
          <a:p>
            <a:r>
              <a:rPr lang="en-US" smtClean="0"/>
              <a:t>Click to edit Master title style</a:t>
            </a:r>
            <a:endParaRPr lang="en-US" dirty="0"/>
          </a:p>
        </p:txBody>
      </p:sp>
      <p:sp>
        <p:nvSpPr>
          <p:cNvPr id="11" name="Vertical Text Placeholder 2"/>
          <p:cNvSpPr>
            <a:spLocks noGrp="1"/>
          </p:cNvSpPr>
          <p:nvPr>
            <p:ph type="body" orient="vert" sz="quarter" idx="13"/>
          </p:nvPr>
        </p:nvSpPr>
        <p:spPr>
          <a:xfrm>
            <a:off x="685800" y="2063396"/>
            <a:ext cx="10394707" cy="3311190"/>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09322908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15862" y="685800"/>
            <a:ext cx="2264646" cy="4688785"/>
          </a:xfrm>
        </p:spPr>
        <p:txBody>
          <a:bodyPr vert="eaVert"/>
          <a:lstStyle>
            <a:lvl1pPr algn="l">
              <a:defRPr/>
            </a:lvl1pPr>
          </a:lstStyle>
          <a:p>
            <a:r>
              <a:rPr lang="en-US" smtClean="0"/>
              <a:t>Click to edit Master title style</a:t>
            </a:r>
            <a:endParaRPr lang="en-US" dirty="0"/>
          </a:p>
        </p:txBody>
      </p:sp>
      <p:sp>
        <p:nvSpPr>
          <p:cNvPr id="8" name="Vertical Text Placeholder 2"/>
          <p:cNvSpPr>
            <a:spLocks noGrp="1"/>
          </p:cNvSpPr>
          <p:nvPr>
            <p:ph type="body" orient="vert" sz="quarter" idx="13"/>
          </p:nvPr>
        </p:nvSpPr>
        <p:spPr>
          <a:xfrm>
            <a:off x="685800" y="685800"/>
            <a:ext cx="7904431" cy="4688785"/>
          </a:xfrm>
        </p:spPr>
        <p:txBody>
          <a:bodyPr vert="eaVert"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48291738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4494505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10394707" cy="3311189"/>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3793897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5801" y="685800"/>
            <a:ext cx="10394707" cy="3193487"/>
          </a:xfrm>
        </p:spPr>
        <p:txBody>
          <a:bodyPr anchor="b">
            <a:normAutofit/>
          </a:bodyPr>
          <a:lstStyle>
            <a:lvl1pPr algn="l">
              <a:defRPr sz="5400"/>
            </a:lvl1pPr>
          </a:lstStyle>
          <a:p>
            <a:r>
              <a:rPr lang="en-US" smtClean="0"/>
              <a:t>Click to edit Master title style</a:t>
            </a:r>
            <a:endParaRPr lang="en-US" dirty="0"/>
          </a:p>
        </p:txBody>
      </p:sp>
      <p:sp>
        <p:nvSpPr>
          <p:cNvPr id="3" name="Text Placeholder 2"/>
          <p:cNvSpPr>
            <a:spLocks noGrp="1"/>
          </p:cNvSpPr>
          <p:nvPr>
            <p:ph type="body" idx="1"/>
          </p:nvPr>
        </p:nvSpPr>
        <p:spPr>
          <a:xfrm>
            <a:off x="685801" y="3742267"/>
            <a:ext cx="10394707" cy="1639614"/>
          </a:xfrm>
        </p:spPr>
        <p:txBody>
          <a:bodyPr anchor="t">
            <a:normAutofit/>
          </a:bodyPr>
          <a:lstStyle>
            <a:lvl1pPr marL="0" indent="0" algn="l">
              <a:buNone/>
              <a:defRPr sz="2000">
                <a:solidFill>
                  <a:schemeClr val="bg1">
                    <a:lumMod val="50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13927096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6882" cy="1158140"/>
          </a:xfrm>
        </p:spPr>
        <p:txBody>
          <a:bodyPr/>
          <a:lstStyle/>
          <a:p>
            <a:r>
              <a:rPr lang="en-US" smtClean="0"/>
              <a:t>Click to edit Master title style</a:t>
            </a:r>
            <a:endParaRPr lang="en-US" dirty="0"/>
          </a:p>
        </p:txBody>
      </p:sp>
      <p:sp>
        <p:nvSpPr>
          <p:cNvPr id="12" name="Content Placeholder 2"/>
          <p:cNvSpPr>
            <a:spLocks noGrp="1"/>
          </p:cNvSpPr>
          <p:nvPr>
            <p:ph sz="quarter" idx="13"/>
          </p:nvPr>
        </p:nvSpPr>
        <p:spPr>
          <a:xfrm>
            <a:off x="685800" y="2063396"/>
            <a:ext cx="5088714"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13" name="Content Placeholder 3"/>
          <p:cNvSpPr>
            <a:spLocks noGrp="1"/>
          </p:cNvSpPr>
          <p:nvPr>
            <p:ph sz="quarter" idx="14"/>
          </p:nvPr>
        </p:nvSpPr>
        <p:spPr>
          <a:xfrm>
            <a:off x="5993971" y="2063396"/>
            <a:ext cx="5086538" cy="3311189"/>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87588055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4" name="Title 1"/>
          <p:cNvSpPr>
            <a:spLocks noGrp="1"/>
          </p:cNvSpPr>
          <p:nvPr>
            <p:ph type="title"/>
          </p:nvPr>
        </p:nvSpPr>
        <p:spPr>
          <a:xfrm>
            <a:off x="685801" y="685800"/>
            <a:ext cx="10394707" cy="1158140"/>
          </a:xfrm>
        </p:spPr>
        <p:txBody>
          <a:bodyPr/>
          <a:lstStyle/>
          <a:p>
            <a:r>
              <a:rPr lang="en-US" smtClean="0"/>
              <a:t>Click to edit Master title style</a:t>
            </a:r>
            <a:endParaRPr lang="en-US" dirty="0"/>
          </a:p>
        </p:txBody>
      </p:sp>
      <p:sp>
        <p:nvSpPr>
          <p:cNvPr id="3" name="Text Placeholder 2"/>
          <p:cNvSpPr>
            <a:spLocks noGrp="1"/>
          </p:cNvSpPr>
          <p:nvPr>
            <p:ph type="body" idx="1"/>
          </p:nvPr>
        </p:nvSpPr>
        <p:spPr>
          <a:xfrm>
            <a:off x="918356" y="2063396"/>
            <a:ext cx="4856158"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2" name="Content Placeholder 3"/>
          <p:cNvSpPr>
            <a:spLocks noGrp="1"/>
          </p:cNvSpPr>
          <p:nvPr>
            <p:ph sz="quarter" idx="13"/>
          </p:nvPr>
        </p:nvSpPr>
        <p:spPr>
          <a:xfrm>
            <a:off x="685802" y="2861733"/>
            <a:ext cx="5088712"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218191" y="2063396"/>
            <a:ext cx="4864491" cy="679994"/>
          </a:xfrm>
        </p:spPr>
        <p:txBody>
          <a:bodyPr anchor="b">
            <a:noAutofit/>
          </a:bodyPr>
          <a:lstStyle>
            <a:lvl1pPr marL="0" indent="0">
              <a:lnSpc>
                <a:spcPct val="90000"/>
              </a:lnSpc>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13" name="Content Placeholder 5"/>
          <p:cNvSpPr>
            <a:spLocks noGrp="1"/>
          </p:cNvSpPr>
          <p:nvPr>
            <p:ph sz="quarter" idx="14"/>
          </p:nvPr>
        </p:nvSpPr>
        <p:spPr>
          <a:xfrm>
            <a:off x="5993969" y="2861733"/>
            <a:ext cx="5088713" cy="2512852"/>
          </a:xfrm>
        </p:spPr>
        <p:txBody>
          <a:bodyPr ancho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51184130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390774593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2968562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93643" y="685800"/>
            <a:ext cx="4126860" cy="2023252"/>
          </a:xfrm>
        </p:spPr>
        <p:txBody>
          <a:bodyPr anchor="b">
            <a:normAutofit/>
          </a:bodyPr>
          <a:lstStyle>
            <a:lvl1pPr algn="ctr">
              <a:defRPr sz="3600"/>
            </a:lvl1pPr>
          </a:lstStyle>
          <a:p>
            <a:r>
              <a:rPr lang="en-US" smtClean="0"/>
              <a:t>Click to edit Master title style</a:t>
            </a:r>
            <a:endParaRPr lang="en-US" dirty="0"/>
          </a:p>
        </p:txBody>
      </p:sp>
      <p:sp>
        <p:nvSpPr>
          <p:cNvPr id="10" name="Content Placeholder 2"/>
          <p:cNvSpPr>
            <a:spLocks noGrp="1"/>
          </p:cNvSpPr>
          <p:nvPr>
            <p:ph sz="quarter" idx="13"/>
          </p:nvPr>
        </p:nvSpPr>
        <p:spPr>
          <a:xfrm>
            <a:off x="5046132" y="685800"/>
            <a:ext cx="6034375" cy="4688785"/>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93642" y="2709052"/>
            <a:ext cx="4126861" cy="2665533"/>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418988976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800" y="685800"/>
            <a:ext cx="6345302" cy="2023252"/>
          </a:xfrm>
        </p:spPr>
        <p:txBody>
          <a:bodyPr anchor="b">
            <a:normAutofit/>
          </a:bodyPr>
          <a:lstStyle>
            <a:lvl1pPr algn="ctr">
              <a:defRPr sz="360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7482362" y="0"/>
            <a:ext cx="3598146" cy="5071533"/>
          </a:xfrm>
          <a:ln w="57150" cmpd="thinThick">
            <a:solidFill>
              <a:schemeClr val="bg1">
                <a:lumMod val="50000"/>
              </a:schemeClr>
            </a:solidFill>
            <a:miter lim="800000"/>
          </a:ln>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smtClean="0"/>
              <a:t>Click icon to add picture</a:t>
            </a:r>
            <a:endParaRPr lang="en-US" dirty="0"/>
          </a:p>
        </p:txBody>
      </p:sp>
      <p:sp>
        <p:nvSpPr>
          <p:cNvPr id="4" name="Text Placeholder 3"/>
          <p:cNvSpPr>
            <a:spLocks noGrp="1"/>
          </p:cNvSpPr>
          <p:nvPr>
            <p:ph type="body" sz="half" idx="2"/>
          </p:nvPr>
        </p:nvSpPr>
        <p:spPr>
          <a:xfrm>
            <a:off x="685801" y="2709052"/>
            <a:ext cx="6345301" cy="2362481"/>
          </a:xfrm>
        </p:spPr>
        <p:txBody>
          <a:bodyPr anchor="t">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C6CA271C-94AB-4F01-9154-9BAB15E4C5DB}" type="datetimeFigureOut">
              <a:rPr lang="en-IN" smtClean="0"/>
              <a:t>11-12-2024</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528FC130-8D73-43DA-9F1A-B2F7AD225EF8}" type="slidenum">
              <a:rPr lang="en-IN" smtClean="0"/>
              <a:t>‹#›</a:t>
            </a:fld>
            <a:endParaRPr lang="en-IN" dirty="0"/>
          </a:p>
        </p:txBody>
      </p:sp>
    </p:spTree>
    <p:extLst>
      <p:ext uri="{BB962C8B-B14F-4D97-AF65-F5344CB8AC3E}">
        <p14:creationId xmlns:p14="http://schemas.microsoft.com/office/powerpoint/2010/main" val="19514958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image" Target="../media/image3.jp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7" name="Picture 6" descr="Brickwork-HD-R1a.jpg"/>
          <p:cNvPicPr>
            <a:picLocks noChangeAspect="1"/>
          </p:cNvPicPr>
          <p:nvPr/>
        </p:nvPicPr>
        <p:blipFill>
          <a:blip r:embed="rId20">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grpSp>
        <p:nvGrpSpPr>
          <p:cNvPr id="10" name="Group 9"/>
          <p:cNvGrpSpPr/>
          <p:nvPr/>
        </p:nvGrpSpPr>
        <p:grpSpPr>
          <a:xfrm>
            <a:off x="-25397" y="0"/>
            <a:ext cx="12005350" cy="6644081"/>
            <a:chOff x="-25397" y="0"/>
            <a:chExt cx="12005350" cy="6644081"/>
          </a:xfrm>
        </p:grpSpPr>
        <p:sp useBgFill="1">
          <p:nvSpPr>
            <p:cNvPr id="11" name="Rectangle 10"/>
            <p:cNvSpPr/>
            <p:nvPr/>
          </p:nvSpPr>
          <p:spPr>
            <a:xfrm>
              <a:off x="1" y="0"/>
              <a:ext cx="11979952" cy="6644081"/>
            </a:xfrm>
            <a:prstGeom prst="rect">
              <a:avLst/>
            </a:prstGeom>
            <a:ln>
              <a:noFill/>
            </a:ln>
            <a:effectLst>
              <a:outerShdw blurRad="98425" dist="76200" dir="4380000" algn="tl" rotWithShape="0">
                <a:srgbClr val="000000">
                  <a:alpha val="68000"/>
                </a:srgbClr>
              </a:outerShdw>
            </a:effectLst>
          </p:spPr>
          <p:style>
            <a:lnRef idx="1">
              <a:schemeClr val="accent1"/>
            </a:lnRef>
            <a:fillRef idx="3">
              <a:schemeClr val="accent1"/>
            </a:fillRef>
            <a:effectRef idx="2">
              <a:schemeClr val="accent1"/>
            </a:effectRef>
            <a:fontRef idx="minor">
              <a:schemeClr val="lt1"/>
            </a:fontRef>
          </p:style>
        </p:sp>
        <p:sp>
          <p:nvSpPr>
            <p:cNvPr id="12" name="Freeform 11"/>
            <p:cNvSpPr/>
            <p:nvPr/>
          </p:nvSpPr>
          <p:spPr>
            <a:xfrm>
              <a:off x="-25397" y="0"/>
              <a:ext cx="11773291" cy="6419514"/>
            </a:xfrm>
            <a:custGeom>
              <a:avLst/>
              <a:gdLst/>
              <a:ahLst/>
              <a:cxnLst/>
              <a:rect l="l" t="t" r="r" b="b"/>
              <a:pathLst>
                <a:path w="11773291" h="6419514">
                  <a:moveTo>
                    <a:pt x="11750059" y="0"/>
                  </a:moveTo>
                  <a:lnTo>
                    <a:pt x="11773291" y="6419514"/>
                  </a:lnTo>
                  <a:lnTo>
                    <a:pt x="0" y="6411047"/>
                  </a:lnTo>
                </a:path>
              </a:pathLst>
            </a:custGeom>
            <a:ln w="82550">
              <a:solidFill>
                <a:schemeClr val="tx1">
                  <a:lumMod val="50000"/>
                  <a:lumOff val="50000"/>
                </a:schemeClr>
              </a:solidFill>
              <a:miter lim="800000"/>
            </a:ln>
          </p:spPr>
          <p:style>
            <a:lnRef idx="2">
              <a:schemeClr val="accent1"/>
            </a:lnRef>
            <a:fillRef idx="0">
              <a:schemeClr val="accent1"/>
            </a:fillRef>
            <a:effectRef idx="1">
              <a:schemeClr val="accent1"/>
            </a:effectRef>
            <a:fontRef idx="minor">
              <a:schemeClr val="tx1"/>
            </a:fontRef>
          </p:style>
        </p:sp>
        <p:sp>
          <p:nvSpPr>
            <p:cNvPr id="13" name="Rectangle 12"/>
            <p:cNvSpPr/>
            <p:nvPr/>
          </p:nvSpPr>
          <p:spPr>
            <a:xfrm>
              <a:off x="1" y="5600215"/>
              <a:ext cx="11706512" cy="780581"/>
            </a:xfrm>
            <a:prstGeom prst="rect">
              <a:avLst/>
            </a:prstGeom>
            <a:gradFill flip="none" rotWithShape="1">
              <a:gsLst>
                <a:gs pos="34000">
                  <a:schemeClr val="accent1"/>
                </a:gs>
                <a:gs pos="100000">
                  <a:schemeClr val="accent1">
                    <a:lumMod val="50000"/>
                  </a:schemeClr>
                </a:gs>
              </a:gsLst>
              <a:path path="circle">
                <a:fillToRect l="50000" t="50000" r="50000" b="50000"/>
              </a:path>
              <a:tileRect/>
            </a:gradFill>
            <a:ln>
              <a:noFill/>
            </a:ln>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85801" y="685800"/>
            <a:ext cx="10396882" cy="1151965"/>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0" y="2063396"/>
            <a:ext cx="10396883" cy="3311189"/>
          </a:xfrm>
          <a:prstGeom prst="rect">
            <a:avLst/>
          </a:prstGeom>
        </p:spPr>
        <p:txBody>
          <a:bodyPr vert="horz" lIns="91440" tIns="45720" rIns="91440" bIns="45720" rtlCol="0" anchor="ctr">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7298083" y="5757334"/>
            <a:ext cx="3784600" cy="498470"/>
          </a:xfrm>
          <a:prstGeom prst="rect">
            <a:avLst/>
          </a:prstGeom>
        </p:spPr>
        <p:txBody>
          <a:bodyPr vert="horz" lIns="91440" tIns="45720" rIns="91440" bIns="45720" rtlCol="0" anchor="ctr"/>
          <a:lstStyle>
            <a:lvl1pPr algn="r">
              <a:defRPr sz="3200" cap="all" baseline="0">
                <a:solidFill>
                  <a:schemeClr val="accent1">
                    <a:lumMod val="50000"/>
                  </a:schemeClr>
                </a:solidFill>
              </a:defRPr>
            </a:lvl1pPr>
          </a:lstStyle>
          <a:p>
            <a:fld id="{C6CA271C-94AB-4F01-9154-9BAB15E4C5DB}" type="datetimeFigureOut">
              <a:rPr lang="en-IN" smtClean="0"/>
              <a:t>11-12-2024</a:t>
            </a:fld>
            <a:endParaRPr lang="en-IN" dirty="0"/>
          </a:p>
        </p:txBody>
      </p:sp>
      <p:sp>
        <p:nvSpPr>
          <p:cNvPr id="5" name="Footer Placeholder 4"/>
          <p:cNvSpPr>
            <a:spLocks noGrp="1"/>
          </p:cNvSpPr>
          <p:nvPr>
            <p:ph type="ftr" sz="quarter" idx="3"/>
          </p:nvPr>
        </p:nvSpPr>
        <p:spPr>
          <a:xfrm>
            <a:off x="685801" y="5757334"/>
            <a:ext cx="5499719" cy="498470"/>
          </a:xfrm>
          <a:prstGeom prst="rect">
            <a:avLst/>
          </a:prstGeom>
        </p:spPr>
        <p:txBody>
          <a:bodyPr vert="horz" lIns="91440" tIns="45720" rIns="91440" bIns="45720" rtlCol="0" anchor="ctr"/>
          <a:lstStyle>
            <a:lvl1pPr algn="l">
              <a:defRPr sz="3200" cap="all" baseline="0">
                <a:solidFill>
                  <a:schemeClr val="accent1">
                    <a:lumMod val="50000"/>
                  </a:schemeClr>
                </a:solidFill>
              </a:defRPr>
            </a:lvl1pPr>
          </a:lstStyle>
          <a:p>
            <a:endParaRPr lang="en-IN" dirty="0"/>
          </a:p>
        </p:txBody>
      </p:sp>
      <p:sp>
        <p:nvSpPr>
          <p:cNvPr id="6" name="Slide Number Placeholder 5"/>
          <p:cNvSpPr>
            <a:spLocks noGrp="1"/>
          </p:cNvSpPr>
          <p:nvPr>
            <p:ph type="sldNum" sz="quarter" idx="4"/>
          </p:nvPr>
        </p:nvSpPr>
        <p:spPr>
          <a:xfrm>
            <a:off x="6287121" y="5757334"/>
            <a:ext cx="907186" cy="498470"/>
          </a:xfrm>
          <a:prstGeom prst="rect">
            <a:avLst/>
          </a:prstGeom>
        </p:spPr>
        <p:txBody>
          <a:bodyPr vert="horz" lIns="91440" tIns="45720" rIns="91440" bIns="45720" rtlCol="0" anchor="ctr"/>
          <a:lstStyle>
            <a:lvl1pPr algn="ctr">
              <a:defRPr sz="3200" cap="all" baseline="0">
                <a:solidFill>
                  <a:schemeClr val="accent1">
                    <a:lumMod val="50000"/>
                  </a:schemeClr>
                </a:solidFill>
              </a:defRPr>
            </a:lvl1pPr>
          </a:lstStyle>
          <a:p>
            <a:fld id="{528FC130-8D73-43DA-9F1A-B2F7AD225EF8}" type="slidenum">
              <a:rPr lang="en-IN" smtClean="0"/>
              <a:t>‹#›</a:t>
            </a:fld>
            <a:endParaRPr lang="en-IN" dirty="0"/>
          </a:p>
        </p:txBody>
      </p:sp>
    </p:spTree>
    <p:extLst>
      <p:ext uri="{BB962C8B-B14F-4D97-AF65-F5344CB8AC3E}">
        <p14:creationId xmlns:p14="http://schemas.microsoft.com/office/powerpoint/2010/main" val="1389029587"/>
      </p:ext>
    </p:extLst>
  </p:cSld>
  <p:clrMap bg1="lt1" tx1="dk1" bg2="lt2" tx2="dk2" accent1="accent1" accent2="accent2" accent3="accent3" accent4="accent4" accent5="accent5" accent6="accent6" hlink="hlink" folHlink="folHlink"/>
  <p:sldLayoutIdLst>
    <p:sldLayoutId id="2147483737" r:id="rId1"/>
    <p:sldLayoutId id="2147483738" r:id="rId2"/>
    <p:sldLayoutId id="2147483739" r:id="rId3"/>
    <p:sldLayoutId id="2147483740" r:id="rId4"/>
    <p:sldLayoutId id="2147483741" r:id="rId5"/>
    <p:sldLayoutId id="2147483742" r:id="rId6"/>
    <p:sldLayoutId id="2147483743" r:id="rId7"/>
    <p:sldLayoutId id="2147483744" r:id="rId8"/>
    <p:sldLayoutId id="2147483745" r:id="rId9"/>
    <p:sldLayoutId id="2147483746" r:id="rId10"/>
    <p:sldLayoutId id="2147483747" r:id="rId11"/>
    <p:sldLayoutId id="2147483748" r:id="rId12"/>
    <p:sldLayoutId id="2147483749" r:id="rId13"/>
    <p:sldLayoutId id="2147483750" r:id="rId14"/>
    <p:sldLayoutId id="2147483751" r:id="rId15"/>
    <p:sldLayoutId id="2147483752" r:id="rId16"/>
    <p:sldLayoutId id="2147483753" r:id="rId17"/>
    <p:sldLayoutId id="2147483754" r:id="rId18"/>
  </p:sldLayoutIdLst>
  <p:txStyles>
    <p:title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p:titleStyle>
    <p:bodyStyle>
      <a:lvl1pPr marL="228600" indent="-228600" algn="l" defTabSz="914400" rtl="0" eaLnBrk="1" latinLnBrk="0" hangingPunct="1">
        <a:lnSpc>
          <a:spcPct val="120000"/>
        </a:lnSpc>
        <a:spcBef>
          <a:spcPts val="1000"/>
        </a:spcBef>
        <a:buClr>
          <a:schemeClr val="accent1"/>
        </a:buClr>
        <a:buSzPct val="160000"/>
        <a:buFont typeface="Arial" panose="020B0604020202020204" pitchFamily="34" charset="0"/>
        <a:buChar char="•"/>
        <a:defRPr sz="2000" kern="1200" cap="all" baseline="0">
          <a:solidFill>
            <a:schemeClr val="tx1"/>
          </a:solidFill>
          <a:effectLst/>
          <a:latin typeface="+mn-lt"/>
          <a:ea typeface="+mn-ea"/>
          <a:cs typeface="+mn-cs"/>
        </a:defRPr>
      </a:lvl1pPr>
      <a:lvl2pPr marL="685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800" kern="1200" cap="all" baseline="0">
          <a:solidFill>
            <a:schemeClr val="tx1"/>
          </a:solidFill>
          <a:effectLst/>
          <a:latin typeface="+mn-lt"/>
          <a:ea typeface="+mn-ea"/>
          <a:cs typeface="+mn-cs"/>
        </a:defRPr>
      </a:lvl2pPr>
      <a:lvl3pPr marL="1143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600" kern="1200" cap="all" baseline="0">
          <a:solidFill>
            <a:schemeClr val="tx1"/>
          </a:solidFill>
          <a:effectLst/>
          <a:latin typeface="+mn-lt"/>
          <a:ea typeface="+mn-ea"/>
          <a:cs typeface="+mn-cs"/>
        </a:defRPr>
      </a:lvl3pPr>
      <a:lvl4pPr marL="1600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4pPr>
      <a:lvl5pPr marL="20574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5pPr>
      <a:lvl6pPr marL="25146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6pPr>
      <a:lvl7pPr marL="29718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7pPr>
      <a:lvl8pPr marL="34290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8pPr>
      <a:lvl9pPr marL="3886200" indent="-228600" algn="l" defTabSz="914400" rtl="0" eaLnBrk="1" latinLnBrk="0" hangingPunct="1">
        <a:lnSpc>
          <a:spcPct val="120000"/>
        </a:lnSpc>
        <a:spcBef>
          <a:spcPts val="500"/>
        </a:spcBef>
        <a:buClr>
          <a:schemeClr val="accent1"/>
        </a:buClr>
        <a:buSzPct val="160000"/>
        <a:buFont typeface="Arial" panose="020B0604020202020204" pitchFamily="34" charset="0"/>
        <a:buChar char="•"/>
        <a:defRPr sz="1400" kern="1200" cap="all" baseline="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hyperlink" Target="https://www.kaggle.com/code/trungnguyen0987/battery-soh-estimation/input?select=bat_charge%284%29.csv" TargetMode="External"/><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2" Type="http://schemas.openxmlformats.org/officeDocument/2006/relationships/hyperlink" Target="https://www.kaggle.com/code/elianee/state-of-charge-soc-prediction-of-car-batteries/input?select=TripA01.csv" TargetMode="Externa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Box 5"/>
          <p:cNvSpPr txBox="1">
            <a:spLocks noChangeArrowheads="1"/>
          </p:cNvSpPr>
          <p:nvPr/>
        </p:nvSpPr>
        <p:spPr bwMode="auto">
          <a:xfrm>
            <a:off x="1073134" y="2033672"/>
            <a:ext cx="10735574" cy="1583635"/>
          </a:xfrm>
          <a:prstGeom prst="rect">
            <a:avLst/>
          </a:prstGeom>
          <a:noFill/>
          <a:ln w="9525">
            <a:noFill/>
            <a:round/>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Lst>
        </p:spPr>
        <p:txBody>
          <a:bodyPr anchor="ctr"/>
          <a:lstStyle>
            <a:lvl1pPr>
              <a:spcBef>
                <a:spcPts val="8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3200">
                <a:solidFill>
                  <a:srgbClr val="000000"/>
                </a:solidFill>
                <a:latin typeface="Calibri" panose="020F0502020204030204" pitchFamily="34" charset="0"/>
                <a:ea typeface="Droid Sans Fallback" charset="0"/>
                <a:cs typeface="Droid Sans Fallback" charset="0"/>
              </a:defRPr>
            </a:lvl1pPr>
            <a:lvl2pPr>
              <a:spcBef>
                <a:spcPts val="7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800">
                <a:solidFill>
                  <a:srgbClr val="000000"/>
                </a:solidFill>
                <a:latin typeface="Calibri" panose="020F0502020204030204" pitchFamily="34" charset="0"/>
                <a:ea typeface="Droid Sans Fallback" charset="0"/>
                <a:cs typeface="Droid Sans Fallback" charset="0"/>
              </a:defRPr>
            </a:lvl2pPr>
            <a:lvl3pPr>
              <a:spcBef>
                <a:spcPts val="6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400">
                <a:solidFill>
                  <a:srgbClr val="000000"/>
                </a:solidFill>
                <a:latin typeface="Calibri" panose="020F0502020204030204" pitchFamily="34" charset="0"/>
                <a:ea typeface="Droid Sans Fallback" charset="0"/>
                <a:cs typeface="Droid Sans Fallback" charset="0"/>
              </a:defRPr>
            </a:lvl3pPr>
            <a:lvl4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4pPr>
            <a:lvl5pPr>
              <a:spcBef>
                <a:spcPts val="500"/>
              </a:spcBef>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5pPr>
            <a:lvl6pPr marL="25146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6pPr>
            <a:lvl7pPr marL="29718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7pPr>
            <a:lvl8pPr marL="34290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8pPr>
            <a:lvl9pPr marL="3886200" indent="-228600" defTabSz="449263" eaLnBrk="0" fontAlgn="base" hangingPunct="0">
              <a:spcBef>
                <a:spcPts val="500"/>
              </a:spcBef>
              <a:spcAft>
                <a:spcPct val="0"/>
              </a:spcAft>
              <a:buClr>
                <a:srgbClr val="000000"/>
              </a:buClr>
              <a:buSzPct val="100000"/>
              <a:buFont typeface="Times New Roman" panose="02020603050405020304" pitchFamily="18" charset="0"/>
              <a:tabLst>
                <a:tab pos="0" algn="l"/>
                <a:tab pos="914400" algn="l"/>
                <a:tab pos="1828800" algn="l"/>
                <a:tab pos="2743200" algn="l"/>
                <a:tab pos="3657600" algn="l"/>
                <a:tab pos="4572000" algn="l"/>
                <a:tab pos="5486400" algn="l"/>
                <a:tab pos="6400800" algn="l"/>
                <a:tab pos="7315200" algn="l"/>
                <a:tab pos="8229600" algn="l"/>
                <a:tab pos="9144000" algn="l"/>
                <a:tab pos="10058400" algn="l"/>
              </a:tabLst>
              <a:defRPr sz="2000">
                <a:solidFill>
                  <a:srgbClr val="000000"/>
                </a:solidFill>
                <a:latin typeface="Calibri" panose="020F0502020204030204" pitchFamily="34" charset="0"/>
                <a:ea typeface="Droid Sans Fallback" charset="0"/>
                <a:cs typeface="Droid Sans Fallback" charset="0"/>
              </a:defRPr>
            </a:lvl9pPr>
          </a:lstStyle>
          <a:p>
            <a:pPr algn="ctr"/>
            <a:endParaRPr lang="en-US" b="1" dirty="0">
              <a:latin typeface="Times New Roman" panose="02020603050405020304" pitchFamily="18" charset="0"/>
              <a:cs typeface="Times New Roman" panose="02020603050405020304" pitchFamily="18" charset="0"/>
            </a:endParaRPr>
          </a:p>
          <a:p>
            <a:pPr algn="ctr"/>
            <a:r>
              <a:rPr lang="en-US" b="1" dirty="0">
                <a:latin typeface="Times New Roman" panose="02020603050405020304" pitchFamily="18" charset="0"/>
                <a:cs typeface="Times New Roman" panose="02020603050405020304" pitchFamily="18" charset="0"/>
              </a:rPr>
              <a:t>Explainable Data Driven Digital Twins for Predicting Battery States in Electric Vehicles</a:t>
            </a:r>
          </a:p>
          <a:p>
            <a:pPr algn="ctr"/>
            <a:endParaRPr lang="en-US" b="1" dirty="0">
              <a:latin typeface="Times New Roman" panose="02020603050405020304" pitchFamily="18" charset="0"/>
              <a:cs typeface="Times New Roman" panose="02020603050405020304" pitchFamily="18" charset="0"/>
            </a:endParaRPr>
          </a:p>
        </p:txBody>
      </p:sp>
      <p:sp>
        <p:nvSpPr>
          <p:cNvPr id="5" name="Rounded Rectangle 1"/>
          <p:cNvSpPr>
            <a:spLocks noChangeArrowheads="1"/>
          </p:cNvSpPr>
          <p:nvPr/>
        </p:nvSpPr>
        <p:spPr bwMode="auto">
          <a:xfrm>
            <a:off x="1073134" y="210972"/>
            <a:ext cx="3273579" cy="960048"/>
          </a:xfrm>
          <a:prstGeom prst="roundRect">
            <a:avLst>
              <a:gd name="adj" fmla="val 16667"/>
            </a:avLst>
          </a:prstGeom>
          <a:noFill/>
          <a:ln>
            <a:gradFill flip="none" rotWithShape="1">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tileRect/>
            </a:gradFill>
          </a:ln>
        </p:spPr>
        <p:style>
          <a:lnRef idx="2">
            <a:schemeClr val="accent2"/>
          </a:lnRef>
          <a:fillRef idx="1">
            <a:schemeClr val="lt1"/>
          </a:fillRef>
          <a:effectRef idx="0">
            <a:schemeClr val="accent2"/>
          </a:effectRef>
          <a:fontRef idx="minor">
            <a:schemeClr val="dk1"/>
          </a:fontRef>
        </p:style>
        <p:txBody>
          <a:bodyPr/>
          <a:lstStyle/>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Domain  ML</a:t>
            </a:r>
          </a:p>
          <a:p>
            <a:pPr>
              <a:buClr>
                <a:srgbClr val="000000"/>
              </a:buClr>
              <a:buSzPct val="100000"/>
            </a:pPr>
            <a:r>
              <a:rPr lang="en-US" altLang="en-US" sz="2400" b="1" dirty="0">
                <a:solidFill>
                  <a:schemeClr val="tx1"/>
                </a:solidFill>
                <a:latin typeface="Times New Roman" panose="02020603050405020304" pitchFamily="18" charset="0"/>
                <a:cs typeface="Times New Roman" panose="02020603050405020304" pitchFamily="18" charset="0"/>
              </a:rPr>
              <a:t>Technology: Python</a:t>
            </a:r>
          </a:p>
        </p:txBody>
      </p:sp>
    </p:spTree>
    <p:extLst>
      <p:ext uri="{BB962C8B-B14F-4D97-AF65-F5344CB8AC3E}">
        <p14:creationId xmlns:p14="http://schemas.microsoft.com/office/powerpoint/2010/main" val="621638391"/>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9179" y="264694"/>
            <a:ext cx="11742821" cy="4906471"/>
          </a:xfrm>
          <a:prstGeom prst="rect">
            <a:avLst/>
          </a:prstGeom>
        </p:spPr>
        <p:txBody>
          <a:bodyPr wrap="square">
            <a:spAutoFit/>
          </a:bodyPr>
          <a:lstStyle/>
          <a:p>
            <a:pPr algn="just">
              <a:lnSpc>
                <a:spcPct val="150000"/>
              </a:lnSpc>
              <a:spcAft>
                <a:spcPts val="1875"/>
              </a:spcAft>
            </a:pPr>
            <a:r>
              <a:rPr lang="en-US" b="1" dirty="0">
                <a:latin typeface="Times New Roman" panose="02020603050405020304" pitchFamily="18" charset="0"/>
                <a:ea typeface="Times New Roman" panose="02020603050405020304" pitchFamily="18" charset="0"/>
                <a:cs typeface="Times New Roman" panose="02020603050405020304" pitchFamily="18" charset="0"/>
              </a:rPr>
              <a:t>Proposed </a:t>
            </a:r>
            <a:r>
              <a:rPr lang="en-US" b="1" dirty="0" smtClean="0">
                <a:latin typeface="Times New Roman" panose="02020603050405020304" pitchFamily="18" charset="0"/>
                <a:ea typeface="Times New Roman" panose="02020603050405020304" pitchFamily="18" charset="0"/>
                <a:cs typeface="Times New Roman" panose="02020603050405020304" pitchFamily="18" charset="0"/>
              </a:rPr>
              <a:t>System:</a:t>
            </a:r>
          </a:p>
          <a:p>
            <a:pPr algn="just">
              <a:lnSpc>
                <a:spcPct val="150000"/>
              </a:lnSpc>
              <a:spcAft>
                <a:spcPts val="1875"/>
              </a:spcAft>
            </a:pPr>
            <a:r>
              <a:rPr lang="en-US" dirty="0">
                <a:latin typeface="Times New Roman" panose="02020603050405020304" pitchFamily="18" charset="0"/>
                <a:cs typeface="Times New Roman" panose="02020603050405020304" pitchFamily="18" charset="0"/>
              </a:rPr>
              <a:t>The proposed system aims to enhance battery state prediction in electric vehicles through the development of Explainable Data-Driven Digital Twins. This system leverages a suite of advanced machine learning algorithms, including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By integrating these diverse algorithms, the system is designed to deliver highly accurate and reliable predictions of critical battery parameters such as state of charge (SOC) and state of health (SOH). Additionally, the system incorporates </a:t>
            </a:r>
            <a:r>
              <a:rPr lang="en-US"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features, providing transparency into the factors influencing battery performance and enhancing user trust. This approach not only improves prediction accuracy but also addresses the limitations of existing systems by offering adaptability, comprehensive data integration, and detailed insights into battery behavior.</a:t>
            </a:r>
            <a:endParaRPr lang="en-US" dirty="0">
              <a:latin typeface="Times New Roman" panose="02020603050405020304" pitchFamily="18" charset="0"/>
              <a:ea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42565139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5849" y="212377"/>
            <a:ext cx="1510029" cy="369332"/>
          </a:xfrm>
          <a:prstGeom prst="rect">
            <a:avLst/>
          </a:prstGeom>
        </p:spPr>
        <p:txBody>
          <a:bodyPr wrap="none">
            <a:spAutoFit/>
          </a:bodyPr>
          <a:lstStyle/>
          <a:p>
            <a:r>
              <a:rPr lang="en-US" b="1">
                <a:latin typeface="Times New Roman" panose="02020603050405020304" pitchFamily="18" charset="0"/>
                <a:ea typeface="Calibri" panose="020F0502020204030204" pitchFamily="34" charset="0"/>
              </a:rPr>
              <a:t>Architecture:</a:t>
            </a:r>
            <a:endParaRPr lang="en-US"/>
          </a:p>
        </p:txBody>
      </p:sp>
      <p:pic>
        <p:nvPicPr>
          <p:cNvPr id="5" name="Picture 4"/>
          <p:cNvPicPr/>
          <p:nvPr/>
        </p:nvPicPr>
        <p:blipFill>
          <a:blip r:embed="rId2"/>
          <a:stretch>
            <a:fillRect/>
          </a:stretch>
        </p:blipFill>
        <p:spPr>
          <a:xfrm>
            <a:off x="1641231" y="581709"/>
            <a:ext cx="9237784" cy="5397060"/>
          </a:xfrm>
          <a:prstGeom prst="rect">
            <a:avLst/>
          </a:prstGeom>
        </p:spPr>
      </p:pic>
    </p:spTree>
    <p:extLst>
      <p:ext uri="{BB962C8B-B14F-4D97-AF65-F5344CB8AC3E}">
        <p14:creationId xmlns:p14="http://schemas.microsoft.com/office/powerpoint/2010/main" val="146843708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txBox="1">
            <a:spLocks/>
          </p:cNvSpPr>
          <p:nvPr/>
        </p:nvSpPr>
        <p:spPr>
          <a:xfrm>
            <a:off x="1365697" y="964821"/>
            <a:ext cx="9497921" cy="329385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nSpc>
                <a:spcPct val="150000"/>
              </a:lnSpc>
              <a:buFont typeface="Arial" panose="020B0604020202020204" pitchFamily="34" charset="0"/>
              <a:buNone/>
            </a:pPr>
            <a:endParaRPr lang="en-IN" sz="1600" dirty="0" smtClean="0">
              <a:latin typeface="Times New Roman" panose="02020603050405020304" pitchFamily="18" charset="0"/>
              <a:ea typeface="Calibri" panose="020F0502020204030204" pitchFamily="34" charset="0"/>
              <a:cs typeface="Times New Roman" panose="02020603050405020304" pitchFamily="18" charset="0"/>
            </a:endParaRPr>
          </a:p>
        </p:txBody>
      </p:sp>
      <p:sp>
        <p:nvSpPr>
          <p:cNvPr id="4" name="Content Placeholder 2"/>
          <p:cNvSpPr txBox="1">
            <a:spLocks/>
          </p:cNvSpPr>
          <p:nvPr/>
        </p:nvSpPr>
        <p:spPr>
          <a:xfrm>
            <a:off x="1365697" y="964821"/>
            <a:ext cx="10849970" cy="6423423"/>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lnSpc>
                <a:spcPct val="150000"/>
              </a:lnSpc>
            </a:pPr>
            <a:endParaRPr lang="en-US" sz="1600" b="1" dirty="0">
              <a:solidFill>
                <a:schemeClr val="bg1"/>
              </a:solidFill>
              <a:latin typeface="Times New Roman" panose="02020603050405020304" pitchFamily="18" charset="0"/>
              <a:cs typeface="Times New Roman" panose="02020603050405020304" pitchFamily="18" charset="0"/>
            </a:endParaRPr>
          </a:p>
        </p:txBody>
      </p:sp>
      <p:sp>
        <p:nvSpPr>
          <p:cNvPr id="5" name="Rectangle 4"/>
          <p:cNvSpPr/>
          <p:nvPr/>
        </p:nvSpPr>
        <p:spPr>
          <a:xfrm>
            <a:off x="346364" y="595746"/>
            <a:ext cx="11540836" cy="368755"/>
          </a:xfrm>
          <a:prstGeom prst="rect">
            <a:avLst/>
          </a:prstGeom>
        </p:spPr>
        <p:txBody>
          <a:bodyPr wrap="square">
            <a:spAutoFit/>
          </a:bodyPr>
          <a:lstStyle/>
          <a:p>
            <a:pPr algn="just">
              <a:lnSpc>
                <a:spcPct val="107000"/>
              </a:lnSpc>
              <a:spcAft>
                <a:spcPts val="800"/>
              </a:spcAft>
            </a:pPr>
            <a:r>
              <a:rPr lang="en-US" dirty="0" smtClean="0">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ea typeface="Calibri" panose="020F0502020204030204" pitchFamily="34" charset="0"/>
              <a:cs typeface="Times New Roman" panose="02020603050405020304" pitchFamily="18" charset="0"/>
            </a:endParaRPr>
          </a:p>
        </p:txBody>
      </p:sp>
      <p:sp>
        <p:nvSpPr>
          <p:cNvPr id="25" name="Google Shape;865;p32"/>
          <p:cNvSpPr txBox="1">
            <a:spLocks/>
          </p:cNvSpPr>
          <p:nvPr/>
        </p:nvSpPr>
        <p:spPr>
          <a:xfrm>
            <a:off x="3546888" y="180271"/>
            <a:ext cx="7713900" cy="710700"/>
          </a:xfrm>
          <a:prstGeom prst="rect">
            <a:avLst/>
          </a:prstGeom>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pPr>
              <a:lnSpc>
                <a:spcPct val="150000"/>
              </a:lnSpc>
            </a:pPr>
            <a:r>
              <a:rPr lang="en-US" sz="2400" b="1" dirty="0" smtClean="0">
                <a:latin typeface="Times New Roman" panose="02020603050405020304" pitchFamily="18" charset="0"/>
                <a:cs typeface="Times New Roman" panose="02020603050405020304" pitchFamily="18" charset="0"/>
              </a:rPr>
              <a:t>Resource Requirements</a:t>
            </a:r>
            <a:endParaRPr lang="en-US" sz="2400" b="1" dirty="0">
              <a:latin typeface="Times New Roman" panose="02020603050405020304" pitchFamily="18" charset="0"/>
              <a:cs typeface="Times New Roman" panose="02020603050405020304" pitchFamily="18" charset="0"/>
            </a:endParaRPr>
          </a:p>
        </p:txBody>
      </p:sp>
      <p:sp>
        <p:nvSpPr>
          <p:cNvPr id="26" name="Google Shape;866;p32"/>
          <p:cNvSpPr/>
          <p:nvPr/>
        </p:nvSpPr>
        <p:spPr>
          <a:xfrm>
            <a:off x="3546888" y="147045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01</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27" name="Google Shape;867;p32"/>
          <p:cNvSpPr txBox="1"/>
          <p:nvPr/>
        </p:nvSpPr>
        <p:spPr>
          <a:xfrm>
            <a:off x="4463688" y="145297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Hardware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28" name="Google Shape;868;p32"/>
          <p:cNvSpPr txBox="1"/>
          <p:nvPr/>
        </p:nvSpPr>
        <p:spPr>
          <a:xfrm>
            <a:off x="4463688" y="1821075"/>
            <a:ext cx="3423600" cy="384900"/>
          </a:xfrm>
          <a:prstGeom prst="rect">
            <a:avLst/>
          </a:prstGeom>
          <a:noFill/>
          <a:ln>
            <a:noFill/>
          </a:ln>
        </p:spPr>
        <p:txBody>
          <a:bodyPr spcFirstLastPara="1" wrap="square" lIns="91425" tIns="91425" rIns="91425" bIns="91425" anchor="t" anchorCtr="0">
            <a:noAutofit/>
          </a:bodyPr>
          <a:lstStyle/>
          <a:p>
            <a:pPr lvl="0"/>
            <a:r>
              <a:rPr lang="en-GB" sz="800" b="1"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(Processor: </a:t>
            </a:r>
            <a:r>
              <a:rPr lang="en-US" sz="800" dirty="0" smtClean="0">
                <a:latin typeface="Times New Roman" panose="02020603050405020304" pitchFamily="18" charset="0"/>
                <a:cs typeface="Times New Roman" panose="02020603050405020304" pitchFamily="18" charset="0"/>
              </a:rPr>
              <a:t>I5/Intel Processor, </a:t>
            </a:r>
            <a:r>
              <a:rPr lang="en-IN" sz="800" b="1" dirty="0" smtClean="0">
                <a:latin typeface="Times New Roman" panose="02020603050405020304" pitchFamily="18" charset="0"/>
                <a:cs typeface="Times New Roman" panose="02020603050405020304" pitchFamily="18" charset="0"/>
              </a:rPr>
              <a:t>RAM:</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8GB (</a:t>
            </a:r>
            <a:r>
              <a:rPr lang="en-IN" sz="800" dirty="0" smtClean="0">
                <a:latin typeface="Times New Roman" panose="02020603050405020304" pitchFamily="18" charset="0"/>
                <a:cs typeface="Times New Roman" panose="02020603050405020304" pitchFamily="18" charset="0"/>
              </a:rPr>
              <a:t>min), </a:t>
            </a:r>
            <a:r>
              <a:rPr lang="en-IN" sz="800" b="1" dirty="0" smtClean="0">
                <a:latin typeface="Times New Roman" panose="02020603050405020304" pitchFamily="18" charset="0"/>
                <a:cs typeface="Times New Roman" panose="02020603050405020304" pitchFamily="18" charset="0"/>
              </a:rPr>
              <a:t>Hard Disk: </a:t>
            </a:r>
            <a:r>
              <a:rPr lang="en-IN" sz="800" dirty="0">
                <a:latin typeface="Times New Roman" panose="02020603050405020304" pitchFamily="18" charset="0"/>
                <a:cs typeface="Times New Roman" panose="02020603050405020304" pitchFamily="18" charset="0"/>
              </a:rPr>
              <a:t>128 </a:t>
            </a:r>
            <a:r>
              <a:rPr lang="en-IN" sz="800" dirty="0" smtClean="0">
                <a:latin typeface="Times New Roman" panose="02020603050405020304" pitchFamily="18" charset="0"/>
                <a:cs typeface="Times New Roman" panose="02020603050405020304" pitchFamily="18" charset="0"/>
              </a:rPr>
              <a:t>GB</a:t>
            </a:r>
            <a:r>
              <a:rPr lang="en-IN" sz="800" b="1" dirty="0" smtClean="0">
                <a:latin typeface="Times New Roman" panose="02020603050405020304" pitchFamily="18" charset="0"/>
                <a:cs typeface="Times New Roman" panose="02020603050405020304" pitchFamily="18" charset="0"/>
              </a:rPr>
              <a:t>, Key Board:</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Standard Windows </a:t>
            </a:r>
            <a:r>
              <a:rPr lang="en-IN" sz="800" dirty="0" smtClean="0">
                <a:latin typeface="Times New Roman" panose="02020603050405020304" pitchFamily="18" charset="0"/>
                <a:cs typeface="Times New Roman" panose="02020603050405020304" pitchFamily="18" charset="0"/>
              </a:rPr>
              <a:t>Keyboard, </a:t>
            </a:r>
            <a:r>
              <a:rPr lang="en-IN" sz="800" b="1" dirty="0" smtClean="0">
                <a:latin typeface="Times New Roman" panose="02020603050405020304" pitchFamily="18" charset="0"/>
                <a:cs typeface="Times New Roman" panose="02020603050405020304" pitchFamily="18" charset="0"/>
              </a:rPr>
              <a:t>Mouse:</a:t>
            </a:r>
            <a:r>
              <a:rPr lang="en-IN" sz="800" dirty="0" smtClean="0">
                <a:latin typeface="Times New Roman" panose="02020603050405020304" pitchFamily="18" charset="0"/>
                <a:cs typeface="Times New Roman" panose="02020603050405020304" pitchFamily="18" charset="0"/>
              </a:rPr>
              <a:t> </a:t>
            </a:r>
            <a:r>
              <a:rPr lang="en-IN" sz="800" dirty="0">
                <a:latin typeface="Times New Roman" panose="02020603050405020304" pitchFamily="18" charset="0"/>
                <a:cs typeface="Times New Roman" panose="02020603050405020304" pitchFamily="18" charset="0"/>
              </a:rPr>
              <a:t>Two or Three Button </a:t>
            </a:r>
            <a:r>
              <a:rPr lang="en-IN" sz="800" dirty="0" smtClean="0">
                <a:latin typeface="Times New Roman" panose="02020603050405020304" pitchFamily="18" charset="0"/>
                <a:cs typeface="Times New Roman" panose="02020603050405020304" pitchFamily="18" charset="0"/>
              </a:rPr>
              <a:t>Mouse)</a:t>
            </a:r>
            <a:endParaRPr lang="en-IN" sz="800" dirty="0">
              <a:latin typeface="Times New Roman" panose="02020603050405020304" pitchFamily="18" charset="0"/>
              <a:cs typeface="Times New Roman" panose="02020603050405020304" pitchFamily="18" charset="0"/>
            </a:endParaRPr>
          </a:p>
          <a:p>
            <a:pPr marL="0" lvl="0" indent="0" algn="l" rtl="0">
              <a:lnSpc>
                <a:spcPct val="115000"/>
              </a:lnSpc>
              <a:spcBef>
                <a:spcPts val="0"/>
              </a:spcBef>
              <a:spcAft>
                <a:spcPts val="0"/>
              </a:spcAft>
              <a:buNone/>
            </a:pP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29" name="Google Shape;869;p32"/>
          <p:cNvSpPr txBox="1"/>
          <p:nvPr/>
        </p:nvSpPr>
        <p:spPr>
          <a:xfrm>
            <a:off x="1133061" y="2369225"/>
            <a:ext cx="1570852" cy="8838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GB" sz="20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Resources</a:t>
            </a:r>
            <a:endParaRPr sz="20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0" name="Google Shape;870;p32"/>
          <p:cNvSpPr/>
          <p:nvPr/>
        </p:nvSpPr>
        <p:spPr>
          <a:xfrm>
            <a:off x="3546888" y="242892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02</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31" name="Google Shape;871;p32"/>
          <p:cNvSpPr txBox="1"/>
          <p:nvPr/>
        </p:nvSpPr>
        <p:spPr>
          <a:xfrm>
            <a:off x="4463688" y="2411450"/>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GB"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Software</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2" name="Google Shape;872;p32"/>
          <p:cNvSpPr txBox="1"/>
          <p:nvPr/>
        </p:nvSpPr>
        <p:spPr>
          <a:xfrm>
            <a:off x="4463688" y="2779550"/>
            <a:ext cx="3423600" cy="384900"/>
          </a:xfrm>
          <a:prstGeom prst="rect">
            <a:avLst/>
          </a:prstGeom>
          <a:noFill/>
          <a:ln>
            <a:noFill/>
          </a:ln>
        </p:spPr>
        <p:txBody>
          <a:bodyPr spcFirstLastPara="1" wrap="square" lIns="91425" tIns="91425" rIns="91425" bIns="91425" anchor="t" anchorCtr="0">
            <a:noAutofit/>
          </a:bodyPr>
          <a:lstStyle/>
          <a:p>
            <a:pPr lvl="0"/>
            <a:r>
              <a:rPr lang="en-US" sz="800" dirty="0" smtClean="0">
                <a:latin typeface="Times New Roman" panose="02020603050405020304" pitchFamily="18" charset="0"/>
                <a:cs typeface="Times New Roman" panose="02020603050405020304" pitchFamily="18" charset="0"/>
              </a:rPr>
              <a:t>(</a:t>
            </a:r>
            <a:r>
              <a:rPr lang="en-US" sz="800" b="1" dirty="0" smtClean="0">
                <a:latin typeface="Times New Roman" panose="02020603050405020304" pitchFamily="18" charset="0"/>
                <a:cs typeface="Times New Roman" panose="02020603050405020304" pitchFamily="18" charset="0"/>
              </a:rPr>
              <a:t>Operating System: </a:t>
            </a:r>
            <a:r>
              <a:rPr lang="en-US" sz="800" dirty="0">
                <a:latin typeface="Times New Roman" panose="02020603050405020304" pitchFamily="18" charset="0"/>
                <a:cs typeface="Times New Roman" panose="02020603050405020304" pitchFamily="18" charset="0"/>
              </a:rPr>
              <a:t>Windows </a:t>
            </a:r>
            <a:r>
              <a:rPr lang="en-US" sz="800" dirty="0" smtClean="0">
                <a:latin typeface="Times New Roman" panose="02020603050405020304" pitchFamily="18" charset="0"/>
                <a:cs typeface="Times New Roman" panose="02020603050405020304" pitchFamily="18" charset="0"/>
              </a:rPr>
              <a:t>10, </a:t>
            </a:r>
            <a:r>
              <a:rPr lang="en-US" sz="800" b="1" dirty="0" smtClean="0">
                <a:latin typeface="Times New Roman" panose="02020603050405020304" pitchFamily="18" charset="0"/>
                <a:cs typeface="Times New Roman" panose="02020603050405020304" pitchFamily="18" charset="0"/>
              </a:rPr>
              <a:t>Programming Language: </a:t>
            </a:r>
            <a:r>
              <a:rPr lang="en-US" sz="800" dirty="0">
                <a:latin typeface="Times New Roman" panose="02020603050405020304" pitchFamily="18" charset="0"/>
                <a:cs typeface="Times New Roman" panose="02020603050405020304" pitchFamily="18" charset="0"/>
              </a:rPr>
              <a:t>Python </a:t>
            </a:r>
            <a:r>
              <a:rPr lang="en-US" sz="800" dirty="0" smtClean="0">
                <a:latin typeface="Times New Roman" panose="02020603050405020304" pitchFamily="18" charset="0"/>
                <a:cs typeface="Times New Roman" panose="02020603050405020304" pitchFamily="18" charset="0"/>
              </a:rPr>
              <a:t>3.10.8, </a:t>
            </a:r>
            <a:r>
              <a:rPr lang="en-US" sz="800" b="1" dirty="0" smtClean="0">
                <a:latin typeface="Times New Roman" panose="02020603050405020304" pitchFamily="18" charset="0"/>
                <a:cs typeface="Times New Roman" panose="02020603050405020304" pitchFamily="18" charset="0"/>
              </a:rPr>
              <a:t>IDE: </a:t>
            </a:r>
            <a:r>
              <a:rPr lang="en-US" sz="800" dirty="0" smtClean="0">
                <a:latin typeface="Times New Roman" panose="02020603050405020304" pitchFamily="18" charset="0"/>
                <a:cs typeface="Times New Roman" panose="02020603050405020304" pitchFamily="18" charset="0"/>
              </a:rPr>
              <a:t>VS Code)</a:t>
            </a:r>
            <a:endParaRPr lang="en-IN" sz="800" dirty="0">
              <a:latin typeface="Times New Roman" panose="02020603050405020304" pitchFamily="18" charset="0"/>
              <a:cs typeface="Times New Roman" panose="02020603050405020304" pitchFamily="18" charset="0"/>
            </a:endParaRPr>
          </a:p>
        </p:txBody>
      </p:sp>
      <p:sp>
        <p:nvSpPr>
          <p:cNvPr id="33" name="Google Shape;873;p32"/>
          <p:cNvSpPr/>
          <p:nvPr/>
        </p:nvSpPr>
        <p:spPr>
          <a:xfrm>
            <a:off x="3546888" y="3387400"/>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4"/>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4"/>
              </a:solidFill>
              <a:latin typeface="Poppins Black" panose="00000800000000000000"/>
              <a:ea typeface="Poppins Black" panose="00000800000000000000"/>
              <a:cs typeface="Poppins Black" panose="00000800000000000000"/>
              <a:sym typeface="Poppins Black" panose="00000800000000000000"/>
            </a:endParaRPr>
          </a:p>
        </p:txBody>
      </p:sp>
      <p:sp>
        <p:nvSpPr>
          <p:cNvPr id="34" name="Google Shape;874;p32"/>
          <p:cNvSpPr txBox="1"/>
          <p:nvPr/>
        </p:nvSpPr>
        <p:spPr>
          <a:xfrm>
            <a:off x="4463688" y="3369925"/>
            <a:ext cx="3423600" cy="520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US" sz="1800" dirty="0" smtClean="0">
                <a:solidFill>
                  <a:schemeClr val="dk1"/>
                </a:solidFill>
                <a:latin typeface="Poppins Black" panose="00000800000000000000"/>
                <a:ea typeface="Poppins Black" panose="00000800000000000000"/>
                <a:cs typeface="Poppins Black" panose="00000800000000000000"/>
                <a:sym typeface="Poppins Black" panose="00000800000000000000"/>
              </a:rPr>
              <a:t>Packages/Libraries</a:t>
            </a:r>
            <a:endParaRPr sz="1800" dirty="0">
              <a:solidFill>
                <a:schemeClr val="dk1"/>
              </a:solidFill>
              <a:latin typeface="Poppins Black" panose="00000800000000000000"/>
              <a:ea typeface="Poppins Black" panose="00000800000000000000"/>
              <a:cs typeface="Poppins Black" panose="00000800000000000000"/>
              <a:sym typeface="Poppins Black" panose="00000800000000000000"/>
            </a:endParaRPr>
          </a:p>
        </p:txBody>
      </p:sp>
      <p:sp>
        <p:nvSpPr>
          <p:cNvPr id="35" name="Google Shape;875;p32"/>
          <p:cNvSpPr txBox="1"/>
          <p:nvPr/>
        </p:nvSpPr>
        <p:spPr>
          <a:xfrm>
            <a:off x="4463688" y="3750634"/>
            <a:ext cx="3766500" cy="3849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Streamlit</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klearn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Transformers, </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Tensorflow</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Pandas, </a:t>
            </a:r>
            <a:r>
              <a:rPr lang="en-US" sz="800" dirty="0" err="1">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S</a:t>
            </a:r>
            <a:r>
              <a:rPr lang="en-US" sz="800" dirty="0" err="1"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eaborn</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 Speech </a:t>
            </a:r>
            <a:r>
              <a:rPr lang="en-US"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a:t>
            </a:r>
            <a:r>
              <a:rPr lang="en-US" sz="800"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ecognition</a:t>
            </a:r>
            <a:endParaRPr sz="800"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36" name="Google Shape;876;p32"/>
          <p:cNvSpPr/>
          <p:nvPr/>
        </p:nvSpPr>
        <p:spPr>
          <a:xfrm>
            <a:off x="715093" y="3981068"/>
            <a:ext cx="267655" cy="261999"/>
          </a:xfrm>
          <a:custGeom>
            <a:avLst/>
            <a:gdLst/>
            <a:ahLst/>
            <a:cxnLst/>
            <a:rect l="l" t="t" r="r" b="b"/>
            <a:pathLst>
              <a:path w="8676" h="8492" extrusionOk="0">
                <a:moveTo>
                  <a:pt x="4336" y="2529"/>
                </a:moveTo>
                <a:cubicBezTo>
                  <a:pt x="5314" y="2529"/>
                  <a:pt x="6108" y="3325"/>
                  <a:pt x="6108" y="4302"/>
                </a:cubicBezTo>
                <a:cubicBezTo>
                  <a:pt x="6108" y="5280"/>
                  <a:pt x="5314" y="6076"/>
                  <a:pt x="4336" y="6076"/>
                </a:cubicBezTo>
                <a:cubicBezTo>
                  <a:pt x="3358" y="6076"/>
                  <a:pt x="2564" y="5280"/>
                  <a:pt x="2564" y="4302"/>
                </a:cubicBezTo>
                <a:cubicBezTo>
                  <a:pt x="2564" y="3325"/>
                  <a:pt x="3358" y="2529"/>
                  <a:pt x="4336" y="2529"/>
                </a:cubicBezTo>
                <a:close/>
                <a:moveTo>
                  <a:pt x="3402" y="1"/>
                </a:moveTo>
                <a:lnTo>
                  <a:pt x="3402" y="1392"/>
                </a:lnTo>
                <a:cubicBezTo>
                  <a:pt x="3105" y="1488"/>
                  <a:pt x="2826" y="1628"/>
                  <a:pt x="2577" y="1804"/>
                </a:cubicBezTo>
                <a:lnTo>
                  <a:pt x="1457" y="993"/>
                </a:lnTo>
                <a:lnTo>
                  <a:pt x="358" y="2504"/>
                </a:lnTo>
                <a:lnTo>
                  <a:pt x="1449" y="3297"/>
                </a:lnTo>
                <a:cubicBezTo>
                  <a:pt x="1363" y="3548"/>
                  <a:pt x="1307" y="3813"/>
                  <a:pt x="1288" y="4089"/>
                </a:cubicBezTo>
                <a:lnTo>
                  <a:pt x="1" y="4432"/>
                </a:lnTo>
                <a:lnTo>
                  <a:pt x="484" y="6239"/>
                </a:lnTo>
                <a:lnTo>
                  <a:pt x="1733" y="5903"/>
                </a:lnTo>
                <a:cubicBezTo>
                  <a:pt x="1885" y="6149"/>
                  <a:pt x="2069" y="6370"/>
                  <a:pt x="2278" y="6561"/>
                </a:cubicBezTo>
                <a:lnTo>
                  <a:pt x="1758" y="7730"/>
                </a:lnTo>
                <a:lnTo>
                  <a:pt x="3467" y="8491"/>
                </a:lnTo>
                <a:lnTo>
                  <a:pt x="3979" y="7338"/>
                </a:lnTo>
                <a:cubicBezTo>
                  <a:pt x="4096" y="7352"/>
                  <a:pt x="4215" y="7359"/>
                  <a:pt x="4336" y="7359"/>
                </a:cubicBezTo>
                <a:cubicBezTo>
                  <a:pt x="4513" y="7359"/>
                  <a:pt x="4685" y="7344"/>
                  <a:pt x="4854" y="7315"/>
                </a:cubicBezTo>
                <a:lnTo>
                  <a:pt x="5428" y="8439"/>
                </a:lnTo>
                <a:lnTo>
                  <a:pt x="7093" y="7590"/>
                </a:lnTo>
                <a:lnTo>
                  <a:pt x="6509" y="6448"/>
                </a:lnTo>
                <a:cubicBezTo>
                  <a:pt x="6709" y="6247"/>
                  <a:pt x="6882" y="6017"/>
                  <a:pt x="7020" y="5765"/>
                </a:cubicBezTo>
                <a:lnTo>
                  <a:pt x="8286" y="6034"/>
                </a:lnTo>
                <a:lnTo>
                  <a:pt x="8675" y="4206"/>
                </a:lnTo>
                <a:lnTo>
                  <a:pt x="7369" y="3928"/>
                </a:lnTo>
                <a:cubicBezTo>
                  <a:pt x="7336" y="3655"/>
                  <a:pt x="7267" y="3394"/>
                  <a:pt x="7165" y="3149"/>
                </a:cubicBezTo>
                <a:lnTo>
                  <a:pt x="8217" y="2299"/>
                </a:lnTo>
                <a:lnTo>
                  <a:pt x="7041" y="845"/>
                </a:lnTo>
                <a:lnTo>
                  <a:pt x="5965" y="1718"/>
                </a:lnTo>
                <a:cubicBezTo>
                  <a:pt x="5750" y="1582"/>
                  <a:pt x="5518" y="1472"/>
                  <a:pt x="5270" y="1392"/>
                </a:cubicBezTo>
                <a:lnTo>
                  <a:pt x="5270"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cxnSp>
        <p:nvCxnSpPr>
          <p:cNvPr id="37" name="Google Shape;878;p32"/>
          <p:cNvCxnSpPr>
            <a:stCxn id="29" idx="3"/>
            <a:endCxn id="26" idx="2"/>
          </p:cNvCxnSpPr>
          <p:nvPr/>
        </p:nvCxnSpPr>
        <p:spPr>
          <a:xfrm flipV="1">
            <a:off x="2703913" y="1852650"/>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38" name="Google Shape;879;p32"/>
          <p:cNvCxnSpPr>
            <a:stCxn id="29" idx="3"/>
            <a:endCxn id="30" idx="2"/>
          </p:cNvCxnSpPr>
          <p:nvPr/>
        </p:nvCxnSpPr>
        <p:spPr>
          <a:xfrm>
            <a:off x="2703913" y="2811125"/>
            <a:ext cx="842975" cy="12700"/>
          </a:xfrm>
          <a:prstGeom prst="curvedConnector3">
            <a:avLst>
              <a:gd name="adj1" fmla="val 50000"/>
            </a:avLst>
          </a:prstGeom>
          <a:noFill/>
          <a:ln w="19050" cap="flat" cmpd="sng">
            <a:solidFill>
              <a:schemeClr val="accent4"/>
            </a:solidFill>
            <a:prstDash val="dot"/>
            <a:round/>
            <a:headEnd type="none" w="med" len="med"/>
            <a:tailEnd type="none" w="med" len="med"/>
          </a:ln>
        </p:spPr>
      </p:cxnSp>
      <p:cxnSp>
        <p:nvCxnSpPr>
          <p:cNvPr id="39" name="Google Shape;880;p32"/>
          <p:cNvCxnSpPr>
            <a:stCxn id="29" idx="3"/>
            <a:endCxn id="33" idx="2"/>
          </p:cNvCxnSpPr>
          <p:nvPr/>
        </p:nvCxnSpPr>
        <p:spPr>
          <a:xfrm>
            <a:off x="2703913" y="2811125"/>
            <a:ext cx="842975" cy="958475"/>
          </a:xfrm>
          <a:prstGeom prst="curvedConnector3">
            <a:avLst>
              <a:gd name="adj1" fmla="val 50000"/>
            </a:avLst>
          </a:prstGeom>
          <a:noFill/>
          <a:ln w="19050" cap="flat" cmpd="sng">
            <a:solidFill>
              <a:schemeClr val="accent4"/>
            </a:solidFill>
            <a:prstDash val="dot"/>
            <a:round/>
            <a:headEnd type="none" w="med" len="med"/>
            <a:tailEnd type="none" w="med" len="med"/>
          </a:ln>
        </p:spPr>
      </p:cxnSp>
      <p:sp>
        <p:nvSpPr>
          <p:cNvPr id="40" name="Google Shape;892;p34"/>
          <p:cNvSpPr/>
          <p:nvPr/>
        </p:nvSpPr>
        <p:spPr>
          <a:xfrm>
            <a:off x="7620882" y="932687"/>
            <a:ext cx="884318" cy="895887"/>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117733569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7162" y="297846"/>
            <a:ext cx="11458575" cy="4714111"/>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b="1"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DIAGRAMS</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stands for Unified Modelling Language. UML is a standardized general-purpose modelling language in the field of object-oriented software engineering. The standard is managed, and was created by, the Object Management Group. </a:t>
            </a:r>
            <a:endParaRPr lang="en-IN" sz="1600" dirty="0" smtClean="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 is for UML to become a common language for creating models of object-oriented computer software. In its current form UML is comprised of two major components: a Meta-model and a notation. In the future, some form of method or process may also be added to; or associated with,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a:t>
            </a: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Unified Modelling Language is a standard language for specifying, Visualization, Constructing and documenting the artefacts of software system, as well as for business modelling and other non-software systems.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represents a collection of best engineering practices that have proven successful in the modelling of large and complex </a:t>
            </a: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systems.</a:t>
            </a:r>
          </a:p>
          <a:p>
            <a:pPr algn="just">
              <a:lnSpc>
                <a:spcPct val="150000"/>
              </a:lnSpc>
              <a:spcAft>
                <a:spcPts val="1000"/>
              </a:spcAft>
            </a:pPr>
            <a:r>
              <a:rPr lang="en-IN" sz="1600" dirty="0" smtClean="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UML is a very important part of developing objects-oriented software and the software development process. The UML uses mostly graphical notations to express the design of software projects.</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158883816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5" y="587485"/>
            <a:ext cx="10701337" cy="3924151"/>
          </a:xfrm>
          <a:prstGeom prst="rect">
            <a:avLst/>
          </a:prstGeom>
        </p:spPr>
        <p:txBody>
          <a:bodyPr wrap="square">
            <a:spAutoFit/>
          </a:bodyPr>
          <a:lstStyle/>
          <a:p>
            <a:pPr marL="457200" algn="just">
              <a:lnSpc>
                <a:spcPct val="150000"/>
              </a:lnSpc>
              <a:spcAft>
                <a:spcPts val="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GOALS: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457200" algn="just">
              <a:lnSpc>
                <a:spcPct val="150000"/>
              </a:lnSpc>
              <a:spcAft>
                <a:spcPts val="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t>
            </a: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Primary goals in the design of the UML are as follows: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users a ready-to-use, expressive visual modelling Language so that they can develop and exchange meaningful models.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extendibility and specialization mechanisms to extend the core concepts.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Be independent of particular programming languages and development process.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Provide a formal basis for understanding the modelling language.</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Encourage the growth of OO tools market.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Support higher level development concepts such as collaborations, frameworks, patterns and components.</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0"/>
              </a:spcAft>
              <a:buFont typeface="+mj-lt"/>
              <a:buAutoNum type="arabicPeriod"/>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Integrate best practices</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6919850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85776" y="405169"/>
            <a:ext cx="10787062" cy="3108543"/>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USE CASE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use case diagram in the Unified Modeling Language (UML) is a type of behavioral diagram defined by and created from a Use-case analysis.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Its purpose is to present a graphical overview of the functionality provided by a system in terms of actors, their goals (represented as use cases), and any dependencies between those use cases. </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main purpose of a use case diagram is to show what system functions are performed for which actor. Roles of the actors in the system can be depicted.</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8629767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842211" y="745958"/>
            <a:ext cx="11141242" cy="5606716"/>
          </a:xfrm>
          <a:prstGeom prst="rect">
            <a:avLst/>
          </a:prstGeom>
        </p:spPr>
      </p:pic>
    </p:spTree>
    <p:extLst>
      <p:ext uri="{BB962C8B-B14F-4D97-AF65-F5344CB8AC3E}">
        <p14:creationId xmlns:p14="http://schemas.microsoft.com/office/powerpoint/2010/main" val="8489163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8625" y="421432"/>
            <a:ext cx="10558462" cy="1882567"/>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CLASS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In software engineering, a class diagram in the Unified Modeling Language (UML) is a type of static structure diagram that describes the structure of a system by showing the system's classes, their attributes, operations (or methods), and the relationships among the classes. It explains which class contains information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2351314" y="2612182"/>
            <a:ext cx="7785463" cy="3927928"/>
          </a:xfrm>
          <a:prstGeom prst="rect">
            <a:avLst/>
          </a:prstGeom>
        </p:spPr>
      </p:pic>
    </p:spTree>
    <p:extLst>
      <p:ext uri="{BB962C8B-B14F-4D97-AF65-F5344CB8AC3E}">
        <p14:creationId xmlns:p14="http://schemas.microsoft.com/office/powerpoint/2010/main" val="2520903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1474" y="457324"/>
            <a:ext cx="10787063" cy="1467068"/>
          </a:xfrm>
          <a:prstGeom prst="rect">
            <a:avLst/>
          </a:prstGeom>
        </p:spPr>
        <p:txBody>
          <a:bodyPr wrap="square">
            <a:spAutoFit/>
          </a:bodyPr>
          <a:lstStyle/>
          <a:p>
            <a:pPr algn="just">
              <a:lnSpc>
                <a:spcPct val="150000"/>
              </a:lnSpc>
              <a:spcAft>
                <a:spcPts val="10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SEQUENCE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marL="342900" lvl="0" indent="-342900" algn="just">
              <a:lnSpc>
                <a:spcPct val="150000"/>
              </a:lnSpc>
              <a:spcAft>
                <a:spcPts val="1000"/>
              </a:spcAft>
              <a:buFont typeface="Wingdings 3" panose="05040102010807070707" pitchFamily="18" charset="2"/>
              <a:buChar char=""/>
              <a:tabLst>
                <a:tab pos="457200" algn="l"/>
              </a:tabLs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sequence diagram in Unified Modeling Language (UML) is a kind of interaction diagram that shows how processes operate with one another and in what order. </a:t>
            </a:r>
            <a:endParaRPr lang="en-IN" sz="1600" dirty="0">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770022" y="2358190"/>
            <a:ext cx="10900610" cy="4042610"/>
          </a:xfrm>
          <a:prstGeom prst="rect">
            <a:avLst/>
          </a:prstGeom>
        </p:spPr>
      </p:pic>
    </p:spTree>
    <p:extLst>
      <p:ext uri="{BB962C8B-B14F-4D97-AF65-F5344CB8AC3E}">
        <p14:creationId xmlns:p14="http://schemas.microsoft.com/office/powerpoint/2010/main" val="107410659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500063" y="348833"/>
            <a:ext cx="10729912" cy="2713563"/>
          </a:xfrm>
          <a:prstGeom prst="rect">
            <a:avLst/>
          </a:prstGeom>
        </p:spPr>
        <p:txBody>
          <a:bodyPr wrap="square">
            <a:spAutoFit/>
          </a:bodyPr>
          <a:lstStyle/>
          <a:p>
            <a:pPr algn="just">
              <a:lnSpc>
                <a:spcPct val="150000"/>
              </a:lnSpc>
              <a:spcAft>
                <a:spcPts val="1000"/>
              </a:spcAft>
              <a:tabLst>
                <a:tab pos="1573530" algn="l"/>
              </a:tabLs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COLLABORATION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IN" dirty="0">
                <a:solidFill>
                  <a:srgbClr val="000000"/>
                </a:solidFill>
                <a:latin typeface="Times New Roman" panose="02020603050405020304" pitchFamily="18" charset="0"/>
                <a:ea typeface="Times New Roman" panose="02020603050405020304" pitchFamily="18" charset="0"/>
              </a:rPr>
              <a:t>In collaboration diagram the method call sequence is indicated by some numbering technique as shown below. The number indicates how the methods are called one after another. We have taken the same order management system to describe the collaboration diagram. The method calls are similar to that of a sequence diagram. But the difference is that the sequence diagram does not describe the object organization whereas the collaboration diagram shows the object organization.</a:t>
            </a:r>
            <a:endParaRPr lang="en-IN" dirty="0">
              <a:effectLst/>
              <a:latin typeface="Times New Roman" panose="02020603050405020304" pitchFamily="18" charset="0"/>
              <a:ea typeface="Times New Roman" panose="02020603050405020304" pitchFamily="18" charset="0"/>
            </a:endParaRPr>
          </a:p>
        </p:txBody>
      </p:sp>
      <p:pic>
        <p:nvPicPr>
          <p:cNvPr id="5" name="Picture 4"/>
          <p:cNvPicPr/>
          <p:nvPr/>
        </p:nvPicPr>
        <p:blipFill>
          <a:blip r:embed="rId2"/>
          <a:stretch>
            <a:fillRect/>
          </a:stretch>
        </p:blipFill>
        <p:spPr>
          <a:xfrm>
            <a:off x="1227222" y="3272589"/>
            <a:ext cx="10539662" cy="3224464"/>
          </a:xfrm>
          <a:prstGeom prst="rect">
            <a:avLst/>
          </a:prstGeom>
        </p:spPr>
      </p:pic>
    </p:spTree>
    <p:extLst>
      <p:ext uri="{BB962C8B-B14F-4D97-AF65-F5344CB8AC3E}">
        <p14:creationId xmlns:p14="http://schemas.microsoft.com/office/powerpoint/2010/main" val="468939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261529" y="1380470"/>
            <a:ext cx="2000869" cy="3139321"/>
          </a:xfrm>
          <a:prstGeom prst="rect">
            <a:avLst/>
          </a:prstGeom>
        </p:spPr>
        <p:txBody>
          <a:bodyPr wrap="none">
            <a:spAutoFit/>
          </a:bodyPr>
          <a:lstStyle/>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Project Description</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Problem Statement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Objective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Scope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Literature Survey</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Significant</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Proposed System</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Architecture</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UML</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Resource Requirements</a:t>
            </a:r>
          </a:p>
          <a:p>
            <a:pPr marL="342900"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Research </a:t>
            </a:r>
            <a:r>
              <a:rPr lang="en-US" sz="1200">
                <a:latin typeface="Times New Roman" panose="02020603050405020304" pitchFamily="18" charset="0"/>
                <a:cs typeface="Times New Roman" panose="02020603050405020304" pitchFamily="18" charset="0"/>
              </a:rPr>
              <a:t>Gap </a:t>
            </a:r>
            <a:r>
              <a:rPr lang="en-US" sz="1200" smtClean="0">
                <a:latin typeface="Times New Roman" panose="02020603050405020304" pitchFamily="18" charset="0"/>
                <a:cs typeface="Times New Roman" panose="02020603050405020304" pitchFamily="18" charset="0"/>
              </a:rPr>
              <a:t>analysis</a:t>
            </a:r>
            <a:endParaRPr lang="en-US" sz="1200" dirty="0">
              <a:latin typeface="Times New Roman" panose="02020603050405020304" pitchFamily="18" charset="0"/>
              <a:cs typeface="Times New Roman" panose="02020603050405020304" pitchFamily="18" charset="0"/>
            </a:endParaRPr>
          </a:p>
        </p:txBody>
      </p:sp>
      <p:sp>
        <p:nvSpPr>
          <p:cNvPr id="3" name="Rectangle 2"/>
          <p:cNvSpPr/>
          <p:nvPr/>
        </p:nvSpPr>
        <p:spPr>
          <a:xfrm>
            <a:off x="5785012" y="1380470"/>
            <a:ext cx="6096000" cy="4441216"/>
          </a:xfrm>
          <a:prstGeom prst="rect">
            <a:avLst/>
          </a:prstGeom>
        </p:spPr>
        <p:txBody>
          <a:bodyPr>
            <a:spAutoFit/>
          </a:bodyPr>
          <a:lstStyle/>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Implementation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1</a:t>
            </a:r>
            <a:r>
              <a:rPr lang="en-US" sz="1200" dirty="0">
                <a:latin typeface="Times New Roman" panose="02020603050405020304" pitchFamily="18" charset="0"/>
                <a:cs typeface="Times New Roman" panose="02020603050405020304" pitchFamily="18" charset="0"/>
              </a:rPr>
              <a:t>. Data </a:t>
            </a:r>
            <a:r>
              <a:rPr lang="en-US" sz="1200" dirty="0" smtClean="0">
                <a:latin typeface="Times New Roman" panose="02020603050405020304" pitchFamily="18" charset="0"/>
                <a:cs typeface="Times New Roman" panose="02020603050405020304" pitchFamily="18" charset="0"/>
              </a:rPr>
              <a:t>Description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2</a:t>
            </a:r>
            <a:r>
              <a:rPr lang="en-US" sz="1200" dirty="0">
                <a:latin typeface="Times New Roman" panose="02020603050405020304" pitchFamily="18" charset="0"/>
                <a:cs typeface="Times New Roman" panose="02020603050405020304" pitchFamily="18" charset="0"/>
              </a:rPr>
              <a:t>. EDA </a:t>
            </a:r>
            <a:r>
              <a:rPr lang="en-US" sz="1200" dirty="0" smtClean="0">
                <a:latin typeface="Times New Roman" panose="02020603050405020304" pitchFamily="18" charset="0"/>
                <a:cs typeface="Times New Roman" panose="02020603050405020304" pitchFamily="18" charset="0"/>
              </a:rPr>
              <a:t>Explanation</a:t>
            </a:r>
          </a:p>
          <a:p>
            <a:pPr marL="342900"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3</a:t>
            </a:r>
            <a:r>
              <a:rPr lang="en-US" sz="1200" dirty="0">
                <a:latin typeface="Times New Roman" panose="02020603050405020304" pitchFamily="18" charset="0"/>
                <a:cs typeface="Times New Roman" panose="02020603050405020304" pitchFamily="18" charset="0"/>
              </a:rPr>
              <a:t>. Preprocessing steps</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Model Implementation</a:t>
            </a:r>
          </a:p>
          <a:p>
            <a:pPr algn="just">
              <a:lnSpc>
                <a:spcPct val="150000"/>
              </a:lnSpc>
            </a:pPr>
            <a:r>
              <a:rPr lang="en-US" sz="1200" dirty="0">
                <a:latin typeface="Times New Roman" panose="02020603050405020304" pitchFamily="18" charset="0"/>
                <a:cs typeface="Times New Roman" panose="02020603050405020304" pitchFamily="18" charset="0"/>
              </a:rPr>
              <a:t>	1. Algorithm Definition</a:t>
            </a:r>
          </a:p>
          <a:p>
            <a:pPr algn="just">
              <a:lnSpc>
                <a:spcPct val="150000"/>
              </a:lnSpc>
            </a:pPr>
            <a:r>
              <a:rPr lang="en-US" sz="1200" dirty="0">
                <a:latin typeface="Times New Roman" panose="02020603050405020304" pitchFamily="18" charset="0"/>
                <a:cs typeface="Times New Roman" panose="02020603050405020304" pitchFamily="18" charset="0"/>
              </a:rPr>
              <a:t>	2. working Process</a:t>
            </a:r>
          </a:p>
          <a:p>
            <a:pPr algn="just">
              <a:lnSpc>
                <a:spcPct val="150000"/>
              </a:lnSpc>
            </a:pPr>
            <a:r>
              <a:rPr lang="en-US" sz="1200" dirty="0">
                <a:latin typeface="Times New Roman" panose="02020603050405020304" pitchFamily="18" charset="0"/>
                <a:cs typeface="Times New Roman" panose="02020603050405020304" pitchFamily="18" charset="0"/>
              </a:rPr>
              <a:t>	3. Results from Algorithm</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Performance comparison</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Output Screen</a:t>
            </a:r>
          </a:p>
          <a:p>
            <a:pPr marL="342900" lvl="1" indent="-342900" algn="just">
              <a:lnSpc>
                <a:spcPct val="150000"/>
              </a:lnSpc>
              <a:buFont typeface="Wingdings" panose="05000000000000000000" pitchFamily="2" charset="2"/>
              <a:buChar char="ü"/>
            </a:pPr>
            <a:r>
              <a:rPr lang="en-US" sz="1200" dirty="0">
                <a:latin typeface="Times New Roman" panose="02020603050405020304" pitchFamily="18" charset="0"/>
                <a:cs typeface="Times New Roman" panose="02020603050405020304" pitchFamily="18" charset="0"/>
              </a:rPr>
              <a:t>Future Scope</a:t>
            </a:r>
          </a:p>
          <a:p>
            <a:pPr marL="342900" lvl="1" indent="-342900" algn="just">
              <a:lnSpc>
                <a:spcPct val="150000"/>
              </a:lnSpc>
              <a:buFont typeface="Wingdings" panose="05000000000000000000" pitchFamily="2" charset="2"/>
              <a:buChar char="ü"/>
            </a:pPr>
            <a:r>
              <a:rPr lang="en-US" sz="1200" dirty="0" smtClean="0">
                <a:latin typeface="Times New Roman" panose="02020603050405020304" pitchFamily="18" charset="0"/>
                <a:cs typeface="Times New Roman" panose="02020603050405020304" pitchFamily="18" charset="0"/>
              </a:rPr>
              <a:t>Conclusion</a:t>
            </a:r>
          </a:p>
          <a:p>
            <a:pPr marL="342900" lvl="1" indent="-342900" algn="just">
              <a:lnSpc>
                <a:spcPct val="150000"/>
              </a:lnSpc>
              <a:buFont typeface="Wingdings" panose="05000000000000000000" pitchFamily="2" charset="2"/>
              <a:buChar char="ü"/>
            </a:pPr>
            <a:r>
              <a:rPr lang="en-US" sz="1200" smtClean="0">
                <a:latin typeface="Times New Roman" panose="02020603050405020304" pitchFamily="18" charset="0"/>
                <a:cs typeface="Times New Roman" panose="02020603050405020304" pitchFamily="18" charset="0"/>
              </a:rPr>
              <a:t>References</a:t>
            </a:r>
          </a:p>
          <a:p>
            <a:pPr marL="342900" lvl="1" indent="-342900" algn="just">
              <a:lnSpc>
                <a:spcPct val="150000"/>
              </a:lnSpc>
              <a:buFont typeface="Wingdings" panose="05000000000000000000" pitchFamily="2" charset="2"/>
              <a:buChar char="ü"/>
            </a:pPr>
            <a:endParaRPr lang="en-IN" sz="1200" dirty="0">
              <a:latin typeface="Times New Roman" panose="02020603050405020304" pitchFamily="18" charset="0"/>
              <a:cs typeface="Times New Roman" panose="02020603050405020304" pitchFamily="18" charset="0"/>
            </a:endParaRPr>
          </a:p>
          <a:p>
            <a:pPr marL="768350" lvl="2" indent="0">
              <a:lnSpc>
                <a:spcPct val="170000"/>
              </a:lnSpc>
              <a:buNone/>
            </a:pPr>
            <a:r>
              <a:rPr lang="en-US" dirty="0">
                <a:latin typeface="Times New Roman" panose="02020603050405020304" pitchFamily="18" charset="0"/>
                <a:cs typeface="Times New Roman" panose="02020603050405020304" pitchFamily="18" charset="0"/>
              </a:rPr>
              <a:t>		</a:t>
            </a:r>
          </a:p>
        </p:txBody>
      </p:sp>
      <p:sp>
        <p:nvSpPr>
          <p:cNvPr id="4" name="Rectangle 3"/>
          <p:cNvSpPr/>
          <p:nvPr/>
        </p:nvSpPr>
        <p:spPr>
          <a:xfrm>
            <a:off x="4881746" y="357443"/>
            <a:ext cx="928459" cy="369332"/>
          </a:xfrm>
          <a:prstGeom prst="rect">
            <a:avLst/>
          </a:prstGeom>
        </p:spPr>
        <p:txBody>
          <a:bodyPr wrap="none">
            <a:spAutoFit/>
          </a:bodyPr>
          <a:lstStyle/>
          <a:p>
            <a:r>
              <a:rPr lang="en-US" b="1" dirty="0">
                <a:latin typeface="Times New Roman" panose="02020603050405020304" pitchFamily="18" charset="0"/>
                <a:cs typeface="Times New Roman" panose="02020603050405020304" pitchFamily="18" charset="0"/>
              </a:rPr>
              <a:t>INDEX</a:t>
            </a:r>
          </a:p>
        </p:txBody>
      </p:sp>
    </p:spTree>
    <p:extLst>
      <p:ext uri="{BB962C8B-B14F-4D97-AF65-F5344CB8AC3E}">
        <p14:creationId xmlns:p14="http://schemas.microsoft.com/office/powerpoint/2010/main" val="11780747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00038" y="300569"/>
            <a:ext cx="11001375"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Deployment diagram represents the deployment view of a system. It is related to the component diagram. Because the components are deployed using the deployment diagrams. A deployment diagram consists of nodes. Nodes are nothing but physical hardware’s used to deploy the application.</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3128212" y="2976562"/>
            <a:ext cx="5342020" cy="1667627"/>
          </a:xfrm>
          <a:prstGeom prst="rect">
            <a:avLst/>
          </a:prstGeom>
        </p:spPr>
      </p:pic>
    </p:spTree>
    <p:extLst>
      <p:ext uri="{BB962C8B-B14F-4D97-AF65-F5344CB8AC3E}">
        <p14:creationId xmlns:p14="http://schemas.microsoft.com/office/powerpoint/2010/main" val="356453373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42888" y="178544"/>
            <a:ext cx="10972800" cy="2298065"/>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Activity diagrams are graphical representations of workflows of stepwise activities and actions with support for choice, iteration and concurrency. In the Unified Modelling Language, activity diagrams can be used to describe the business and operational step-by-step workflows of components in a system. An activity diagram shows the overall flow of control.</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5" name="Picture 4"/>
          <p:cNvPicPr/>
          <p:nvPr/>
        </p:nvPicPr>
        <p:blipFill>
          <a:blip r:embed="rId2"/>
          <a:stretch>
            <a:fillRect/>
          </a:stretch>
        </p:blipFill>
        <p:spPr>
          <a:xfrm>
            <a:off x="1732547" y="2476609"/>
            <a:ext cx="9312442" cy="3852002"/>
          </a:xfrm>
          <a:prstGeom prst="rect">
            <a:avLst/>
          </a:prstGeom>
        </p:spPr>
      </p:pic>
    </p:spTree>
    <p:extLst>
      <p:ext uri="{BB962C8B-B14F-4D97-AF65-F5344CB8AC3E}">
        <p14:creationId xmlns:p14="http://schemas.microsoft.com/office/powerpoint/2010/main" val="340605993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42900" y="207119"/>
            <a:ext cx="10987088" cy="1882567"/>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COMPONENT DIAGRAM</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component diagram, also known as a UML component diagram, describes the organization and wiring of the physical </a:t>
            </a: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c</a:t>
            </a: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omponents in a system. Component diagrams are often drawn to help model implementation details and double-check that every aspect of the system's required function is covered by planned development.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3559651" y="3059279"/>
            <a:ext cx="4553585" cy="1990725"/>
          </a:xfrm>
          <a:prstGeom prst="rect">
            <a:avLst/>
          </a:prstGeom>
        </p:spPr>
      </p:pic>
    </p:spTree>
    <p:extLst>
      <p:ext uri="{BB962C8B-B14F-4D97-AF65-F5344CB8AC3E}">
        <p14:creationId xmlns:p14="http://schemas.microsoft.com/office/powerpoint/2010/main" val="128602177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57199" y="131793"/>
            <a:ext cx="11001375" cy="3672800"/>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ER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Entity–relationship model (ER model) describes the structure of a database with the help of a diagram, which is known as Entity Relationship Diagram (ER Diagram). An ER model is a design or blueprint of a database that can later be implemented as a database. The main components of E-R model are: entity set and relationship set.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An ER diagram shows the relationship among entity sets. An entity set is a group of similar entities and these entities can have attributes. In terms of DBMS, an entity is a table or attribute of a table in database, so by showing relationship among tables and their attributes, ER diagram shows the complete logical structure of a database. Let’s have a look at a simple ER diagram to understand this concept.</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38900506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42912" y="297085"/>
            <a:ext cx="11301413" cy="2482731"/>
          </a:xfrm>
          <a:prstGeom prst="rect">
            <a:avLst/>
          </a:prstGeom>
        </p:spPr>
        <p:txBody>
          <a:bodyPr wrap="square">
            <a:spAutoFit/>
          </a:bodyPr>
          <a:lstStyle/>
          <a:p>
            <a:pPr algn="just">
              <a:lnSpc>
                <a:spcPct val="150000"/>
              </a:lnSpc>
              <a:spcAft>
                <a:spcPts val="1000"/>
              </a:spcAft>
            </a:pPr>
            <a:r>
              <a:rPr lang="en-IN"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DFD DIAGRAM:</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1000"/>
              </a:spcAft>
            </a:pPr>
            <a:r>
              <a:rPr lang="en-IN" sz="1600"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 Data Flow Diagram (DFD) is a traditional way to visualize the information flows within a system. A neat and clear DFD can depict a good amount of the system requirements graphically. It can be manual, automated, or a combination of both. It shows how information enters and leaves the system, what changes the information and where information is stored. The purpose of a DFD is to show the scope and boundaries of a system as a whole. It may be used as a communications tool between a systems analyst and any person who plays a part in the system that acts as the starting point for redesigning a system.</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a:picLocks noChangeAspect="1"/>
          </p:cNvPicPr>
          <p:nvPr/>
        </p:nvPicPr>
        <p:blipFill>
          <a:blip r:embed="rId2"/>
          <a:stretch>
            <a:fillRect/>
          </a:stretch>
        </p:blipFill>
        <p:spPr>
          <a:xfrm>
            <a:off x="1734454" y="2779816"/>
            <a:ext cx="8487960" cy="3111533"/>
          </a:xfrm>
          <a:prstGeom prst="rect">
            <a:avLst/>
          </a:prstGeom>
        </p:spPr>
      </p:pic>
    </p:spTree>
    <p:extLst>
      <p:ext uri="{BB962C8B-B14F-4D97-AF65-F5344CB8AC3E}">
        <p14:creationId xmlns:p14="http://schemas.microsoft.com/office/powerpoint/2010/main" val="4242364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p:cNvPicPr/>
          <p:nvPr/>
        </p:nvPicPr>
        <p:blipFill>
          <a:blip r:embed="rId2"/>
          <a:stretch>
            <a:fillRect/>
          </a:stretch>
        </p:blipFill>
        <p:spPr>
          <a:xfrm>
            <a:off x="2045368" y="673768"/>
            <a:ext cx="8590547" cy="5727032"/>
          </a:xfrm>
          <a:prstGeom prst="rect">
            <a:avLst/>
          </a:prstGeom>
        </p:spPr>
      </p:pic>
    </p:spTree>
    <p:extLst>
      <p:ext uri="{BB962C8B-B14F-4D97-AF65-F5344CB8AC3E}">
        <p14:creationId xmlns:p14="http://schemas.microsoft.com/office/powerpoint/2010/main" val="172822150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p:nvPr/>
        </p:nvPicPr>
        <p:blipFill>
          <a:blip r:embed="rId2"/>
          <a:stretch>
            <a:fillRect/>
          </a:stretch>
        </p:blipFill>
        <p:spPr>
          <a:xfrm>
            <a:off x="2093494" y="649705"/>
            <a:ext cx="8253663" cy="5606716"/>
          </a:xfrm>
          <a:prstGeom prst="rect">
            <a:avLst/>
          </a:prstGeom>
        </p:spPr>
      </p:pic>
    </p:spTree>
    <p:extLst>
      <p:ext uri="{BB962C8B-B14F-4D97-AF65-F5344CB8AC3E}">
        <p14:creationId xmlns:p14="http://schemas.microsoft.com/office/powerpoint/2010/main" val="259204455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5943"/>
            <a:ext cx="11800114"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Limited </a:t>
            </a:r>
            <a:r>
              <a:rPr lang="en-US" b="1" dirty="0" err="1">
                <a:latin typeface="Times New Roman" panose="02020603050405020304" pitchFamily="18" charset="0"/>
                <a:cs typeface="Times New Roman" panose="02020603050405020304" pitchFamily="18" charset="0"/>
              </a:rPr>
              <a:t>Explainability</a:t>
            </a:r>
            <a:r>
              <a:rPr lang="en-US" b="1" dirty="0">
                <a:latin typeface="Times New Roman" panose="02020603050405020304" pitchFamily="18" charset="0"/>
                <a:cs typeface="Times New Roman" panose="02020603050405020304" pitchFamily="18" charset="0"/>
              </a:rPr>
              <a:t> in Current Battery Prediction Models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Existing machine learning models for battery state prediction often lack transparency, making it difficult to understand and trust their predictions.</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While advanced models like Deep Neural Networks (DNN)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offer high accuracy, they are typically seen as "black boxes" with limited interpretability. This gap highlights the need for more explainable models that can provide insights into how predictions are made and why certain outcomes are generated.</a:t>
            </a:r>
          </a:p>
          <a:p>
            <a:pPr algn="just">
              <a:lnSpc>
                <a:spcPct val="150000"/>
              </a:lnSpc>
            </a:pPr>
            <a:r>
              <a:rPr lang="en-US" b="1" dirty="0">
                <a:latin typeface="Times New Roman" panose="02020603050405020304" pitchFamily="18" charset="0"/>
                <a:cs typeface="Times New Roman" panose="02020603050405020304" pitchFamily="18" charset="0"/>
              </a:rPr>
              <a:t>2. Integration of Diverse Machine Learning Algorithms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Many current approaches focus on a single type of algorithm without exploring the benefits of combining multiple algorithms for improved performance.</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The project proposes integrating various machine learning algorithms, including DNN, LSTM, CNN, SVR, SVM, FNN, RBF, RF, and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 This diverse approach could address the limitations of individual models and enhance prediction accuracy, yet many existing studies do not leverage such comprehensive algorithmic integration.</a:t>
            </a:r>
          </a:p>
        </p:txBody>
      </p:sp>
    </p:spTree>
    <p:extLst>
      <p:ext uri="{BB962C8B-B14F-4D97-AF65-F5344CB8AC3E}">
        <p14:creationId xmlns:p14="http://schemas.microsoft.com/office/powerpoint/2010/main" val="99427655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9485" y="413657"/>
            <a:ext cx="11451771"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Real-World Operational Conditions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Existing models may not account for the wide range of operational conditions that affect battery performance, such as varying temperatures, usage patterns, and driving conditions.</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By focusing on different operational scenarios, the proposed digital twin model aims to provide more accurate predictions of battery states under realistic conditions. This addresses a significant gap in current research, where models may be tested in idealized or controlled environments that do not fully reflect real-world usage.</a:t>
            </a:r>
          </a:p>
          <a:p>
            <a:pPr algn="just">
              <a:lnSpc>
                <a:spcPct val="150000"/>
              </a:lnSpc>
            </a:pPr>
            <a:r>
              <a:rPr lang="en-US" b="1" dirty="0">
                <a:latin typeface="Times New Roman" panose="02020603050405020304" pitchFamily="18" charset="0"/>
                <a:cs typeface="Times New Roman" panose="02020603050405020304" pitchFamily="18" charset="0"/>
              </a:rPr>
              <a:t>4. Comprehensive Battery State Predictions</a:t>
            </a:r>
          </a:p>
          <a:p>
            <a:pPr algn="just">
              <a:lnSpc>
                <a:spcPct val="15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There is often a lack of comprehensive models that simultaneously predict multiple critical battery parameters, such as state of charge (SOC) and state of health (SOH).</a:t>
            </a:r>
          </a:p>
          <a:p>
            <a:pPr algn="just">
              <a:lnSpc>
                <a:spcPct val="15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This project aims to build a model that accurately predicts both SOC and SOH. Most existing models might focus on predicting only one parameter or fail to provide integrated insights into multiple aspects of battery health, which is crucial for holistic battery management.</a:t>
            </a:r>
          </a:p>
        </p:txBody>
      </p:sp>
    </p:spTree>
    <p:extLst>
      <p:ext uri="{BB962C8B-B14F-4D97-AF65-F5344CB8AC3E}">
        <p14:creationId xmlns:p14="http://schemas.microsoft.com/office/powerpoint/2010/main" val="305914213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13657" y="457201"/>
            <a:ext cx="11103429" cy="2777940"/>
          </a:xfrm>
          <a:prstGeom prst="rect">
            <a:avLst/>
          </a:prstGeom>
        </p:spPr>
        <p:txBody>
          <a:bodyPr wrap="square">
            <a:spAutoFit/>
          </a:bodyPr>
          <a:lstStyle/>
          <a:p>
            <a:pPr algn="just">
              <a:lnSpc>
                <a:spcPct val="200000"/>
              </a:lnSpc>
            </a:pPr>
            <a:r>
              <a:rPr lang="en-US" b="1" dirty="0">
                <a:latin typeface="Times New Roman" panose="02020603050405020304" pitchFamily="18" charset="0"/>
                <a:cs typeface="Times New Roman" panose="02020603050405020304" pitchFamily="18" charset="0"/>
              </a:rPr>
              <a:t>5. Application to Electric Vehicles</a:t>
            </a:r>
          </a:p>
          <a:p>
            <a:pPr algn="just">
              <a:lnSpc>
                <a:spcPct val="200000"/>
              </a:lnSpc>
            </a:pPr>
            <a:r>
              <a:rPr lang="en-US" b="1" dirty="0">
                <a:latin typeface="Times New Roman" panose="02020603050405020304" pitchFamily="18" charset="0"/>
                <a:cs typeface="Times New Roman" panose="02020603050405020304" pitchFamily="18" charset="0"/>
              </a:rPr>
              <a:t>Gap:</a:t>
            </a:r>
            <a:r>
              <a:rPr lang="en-US" dirty="0">
                <a:latin typeface="Times New Roman" panose="02020603050405020304" pitchFamily="18" charset="0"/>
                <a:cs typeface="Times New Roman" panose="02020603050405020304" pitchFamily="18" charset="0"/>
              </a:rPr>
              <a:t> Research in battery state prediction may not always be specifically tailored to electric vehicles, which have unique requirements compared to other applications like consumer electronics.</a:t>
            </a:r>
          </a:p>
          <a:p>
            <a:pPr algn="just">
              <a:lnSpc>
                <a:spcPct val="200000"/>
              </a:lnSpc>
            </a:pPr>
            <a:r>
              <a:rPr lang="en-US" b="1" dirty="0">
                <a:latin typeface="Times New Roman" panose="02020603050405020304" pitchFamily="18" charset="0"/>
                <a:cs typeface="Times New Roman" panose="02020603050405020304" pitchFamily="18" charset="0"/>
              </a:rPr>
              <a:t>Analysis:</a:t>
            </a:r>
            <a:r>
              <a:rPr lang="en-US" dirty="0">
                <a:latin typeface="Times New Roman" panose="02020603050405020304" pitchFamily="18" charset="0"/>
                <a:cs typeface="Times New Roman" panose="02020603050405020304" pitchFamily="18" charset="0"/>
              </a:rPr>
              <a:t> The project's focus on electric vehicles ensures that the developed digital twin model addresses the specific challenges and requirements of EV batteries, filling a niche that is often overlooked in broader battery research.</a:t>
            </a:r>
          </a:p>
        </p:txBody>
      </p:sp>
    </p:spTree>
    <p:extLst>
      <p:ext uri="{BB962C8B-B14F-4D97-AF65-F5344CB8AC3E}">
        <p14:creationId xmlns:p14="http://schemas.microsoft.com/office/powerpoint/2010/main" val="121337973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a:spLocks noGrp="1"/>
          </p:cNvSpPr>
          <p:nvPr>
            <p:ph type="title"/>
          </p:nvPr>
        </p:nvSpPr>
        <p:spPr>
          <a:xfrm>
            <a:off x="4401403" y="168465"/>
            <a:ext cx="3980597" cy="484678"/>
          </a:xfrm>
        </p:spPr>
        <p:txBody>
          <a:bodyPr>
            <a:normAutofit fontScale="90000"/>
          </a:bodyPr>
          <a:lstStyle/>
          <a:p>
            <a:pPr algn="ctr"/>
            <a:r>
              <a:rPr lang="en-GB" sz="3600" dirty="0"/>
              <a:t>Project Description</a:t>
            </a:r>
            <a:endParaRPr lang="en-US" sz="3600" dirty="0">
              <a:latin typeface="Times New Roman" panose="02020603050405020304" pitchFamily="18" charset="0"/>
              <a:cs typeface="Times New Roman" panose="02020603050405020304" pitchFamily="18" charset="0"/>
            </a:endParaRPr>
          </a:p>
        </p:txBody>
      </p:sp>
      <p:sp>
        <p:nvSpPr>
          <p:cNvPr id="5" name="Rectangle 4"/>
          <p:cNvSpPr/>
          <p:nvPr/>
        </p:nvSpPr>
        <p:spPr>
          <a:xfrm>
            <a:off x="559557" y="856357"/>
            <a:ext cx="11000096" cy="5547929"/>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As the automotive industry rapidly advances towards electric vehicles (EVs), accurately predicting battery states is crucial for optimizing performance, safety, and longevity. This project presents a novel approach using Explainable Data-Driven Digital Twins to predict battery states in electric vehicles. The methodology integrates various advanced machine learning algorithms, including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dirty="0" err="1">
                <a:latin typeface="Times New Roman" panose="02020603050405020304" pitchFamily="18" charset="0"/>
                <a:cs typeface="Times New Roman" panose="02020603050405020304" pitchFamily="18" charset="0"/>
              </a:rPr>
              <a:t>XGBoost</a:t>
            </a:r>
            <a:r>
              <a:rPr lang="en-US" dirty="0">
                <a:latin typeface="Times New Roman" panose="02020603050405020304" pitchFamily="18" charset="0"/>
                <a:cs typeface="Times New Roman" panose="02020603050405020304" pitchFamily="18" charset="0"/>
              </a:rPr>
              <a:t>).The primary objective of this study is to enhance the predictability of battery states by leveraging these diverse algorithms to build a comprehensive digital twin model. The model aims to provide accurate predictions of key battery parameters such as state of charge (SOC) and state of health (SOH) under various operational conditions. </a:t>
            </a:r>
          </a:p>
        </p:txBody>
      </p:sp>
    </p:spTree>
    <p:extLst>
      <p:ext uri="{BB962C8B-B14F-4D97-AF65-F5344CB8AC3E}">
        <p14:creationId xmlns:p14="http://schemas.microsoft.com/office/powerpoint/2010/main" val="94353971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Google Shape;1167;p36"/>
          <p:cNvSpPr txBox="1">
            <a:spLocks/>
          </p:cNvSpPr>
          <p:nvPr/>
        </p:nvSpPr>
        <p:spPr>
          <a:xfrm>
            <a:off x="3959043" y="119942"/>
            <a:ext cx="7713900" cy="710700"/>
          </a:xfrm>
          <a:prstGeom prst="rect">
            <a:avLst/>
          </a:prstGeom>
          <a:ln>
            <a:noFill/>
          </a:ln>
        </p:spPr>
        <p:txBody>
          <a:bodyPr spcFirstLastPara="1" wrap="square" lIns="91425" tIns="91425" rIns="91425" bIns="91425" anchor="t" anchorCtr="0">
            <a:noAutofit/>
          </a:bodyPr>
          <a:lstStyle>
            <a:lvl1pPr algn="l" defTabSz="914400" rtl="0" eaLnBrk="1" latinLnBrk="0" hangingPunct="1">
              <a:lnSpc>
                <a:spcPct val="90000"/>
              </a:lnSpc>
              <a:spcBef>
                <a:spcPct val="0"/>
              </a:spcBef>
              <a:buNone/>
              <a:defRPr sz="5400" kern="1200" cap="all" baseline="0">
                <a:solidFill>
                  <a:schemeClr val="accent1"/>
                </a:solidFill>
                <a:effectLst/>
                <a:latin typeface="+mj-lt"/>
                <a:ea typeface="+mj-ea"/>
                <a:cs typeface="+mj-cs"/>
              </a:defRPr>
            </a:lvl1pPr>
          </a:lstStyle>
          <a:p>
            <a:r>
              <a:rPr lang="en-IN" sz="2400" b="1" dirty="0" smtClean="0">
                <a:latin typeface="Times New Roman" panose="02020603050405020304" pitchFamily="18" charset="0"/>
                <a:cs typeface="Times New Roman" panose="02020603050405020304" pitchFamily="18" charset="0"/>
              </a:rPr>
              <a:t>Implementation</a:t>
            </a:r>
            <a:endParaRPr lang="en-IN" sz="2400" b="1" dirty="0">
              <a:latin typeface="Times New Roman" panose="02020603050405020304" pitchFamily="18" charset="0"/>
              <a:cs typeface="Times New Roman" panose="02020603050405020304" pitchFamily="18" charset="0"/>
            </a:endParaRPr>
          </a:p>
        </p:txBody>
      </p:sp>
      <p:sp>
        <p:nvSpPr>
          <p:cNvPr id="3" name="Google Shape;1168;p36"/>
          <p:cNvSpPr txBox="1"/>
          <p:nvPr/>
        </p:nvSpPr>
        <p:spPr>
          <a:xfrm>
            <a:off x="19455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4" name="Google Shape;1169;p36"/>
          <p:cNvSpPr/>
          <p:nvPr/>
        </p:nvSpPr>
        <p:spPr>
          <a:xfrm>
            <a:off x="10287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01</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5" name="Google Shape;1170;p36"/>
          <p:cNvSpPr txBox="1"/>
          <p:nvPr/>
        </p:nvSpPr>
        <p:spPr>
          <a:xfrm>
            <a:off x="19455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EDA Explanation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6" name="Google Shape;1171;p36"/>
          <p:cNvSpPr/>
          <p:nvPr/>
        </p:nvSpPr>
        <p:spPr>
          <a:xfrm>
            <a:off x="10287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02</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7" name="Google Shape;1172;p36"/>
          <p:cNvSpPr txBox="1"/>
          <p:nvPr/>
        </p:nvSpPr>
        <p:spPr>
          <a:xfrm>
            <a:off x="19455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Preprocessing steps</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8" name="Google Shape;1173;p36"/>
          <p:cNvSpPr/>
          <p:nvPr/>
        </p:nvSpPr>
        <p:spPr>
          <a:xfrm>
            <a:off x="10287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03</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9" name="Google Shape;1174;p36"/>
          <p:cNvSpPr txBox="1"/>
          <p:nvPr/>
        </p:nvSpPr>
        <p:spPr>
          <a:xfrm>
            <a:off x="5641200" y="1478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0" name="Google Shape;1175;p36"/>
          <p:cNvSpPr/>
          <p:nvPr/>
        </p:nvSpPr>
        <p:spPr>
          <a:xfrm>
            <a:off x="4724400" y="1478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04</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1" name="Google Shape;1176;p36"/>
          <p:cNvSpPr txBox="1"/>
          <p:nvPr/>
        </p:nvSpPr>
        <p:spPr>
          <a:xfrm>
            <a:off x="5641200" y="24368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US"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Working Process </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2" name="Google Shape;1177;p36"/>
          <p:cNvSpPr/>
          <p:nvPr/>
        </p:nvSpPr>
        <p:spPr>
          <a:xfrm>
            <a:off x="4724400" y="24368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05</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sp>
        <p:nvSpPr>
          <p:cNvPr id="13" name="Google Shape;1178;p36"/>
          <p:cNvSpPr txBox="1"/>
          <p:nvPr/>
        </p:nvSpPr>
        <p:spPr>
          <a:xfrm>
            <a:off x="5641200" y="3395375"/>
            <a:ext cx="2474100" cy="764400"/>
          </a:xfrm>
          <a:prstGeom prst="rect">
            <a:avLst/>
          </a:prstGeom>
          <a:noFill/>
          <a:ln>
            <a:noFill/>
          </a:ln>
        </p:spPr>
        <p:txBody>
          <a:bodyPr spcFirstLastPara="1" wrap="square" lIns="91425" tIns="91425" rIns="91425" bIns="91425" anchor="ctr" anchorCtr="0">
            <a:noAutofit/>
          </a:bodyPr>
          <a:lstStyle/>
          <a:p>
            <a:pPr marL="0" lvl="0" indent="0" algn="l" rtl="0">
              <a:lnSpc>
                <a:spcPct val="115000"/>
              </a:lnSpc>
              <a:spcBef>
                <a:spcPts val="0"/>
              </a:spcBef>
              <a:spcAft>
                <a:spcPts val="0"/>
              </a:spcAft>
              <a:buNone/>
            </a:pPr>
            <a:r>
              <a:rPr lang="en-GB" dirty="0" smtClean="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rPr>
              <a:t>Results from Algorithm</a:t>
            </a:r>
            <a:endParaRPr dirty="0">
              <a:solidFill>
                <a:schemeClr val="dk1"/>
              </a:solidFill>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sp>
        <p:nvSpPr>
          <p:cNvPr id="14" name="Google Shape;1179;p36"/>
          <p:cNvSpPr/>
          <p:nvPr/>
        </p:nvSpPr>
        <p:spPr>
          <a:xfrm>
            <a:off x="4724400" y="3395375"/>
            <a:ext cx="764400" cy="764400"/>
          </a:xfrm>
          <a:prstGeom prst="ellipse">
            <a:avLst/>
          </a:prstGeom>
          <a:solidFill>
            <a:schemeClr val="lt2"/>
          </a:solidFill>
          <a:ln>
            <a:noFill/>
          </a:ln>
        </p:spPr>
        <p:txBody>
          <a:bodyPr spcFirstLastPara="1" wrap="square" lIns="91425" tIns="91425" rIns="91425" bIns="91425" anchor="ctr" anchorCtr="0">
            <a:noAutofit/>
          </a:bodyPr>
          <a:lstStyle/>
          <a:p>
            <a:pPr marL="0" lvl="0" indent="0" algn="ctr" rtl="0">
              <a:lnSpc>
                <a:spcPct val="100000"/>
              </a:lnSpc>
              <a:spcBef>
                <a:spcPts val="0"/>
              </a:spcBef>
              <a:spcAft>
                <a:spcPts val="0"/>
              </a:spcAft>
              <a:buNone/>
            </a:pPr>
            <a:r>
              <a:rPr lang="en-GB" sz="2000">
                <a:solidFill>
                  <a:schemeClr val="accent5"/>
                </a:solidFill>
                <a:latin typeface="Poppins Black" panose="00000800000000000000"/>
                <a:ea typeface="Poppins Black" panose="00000800000000000000"/>
                <a:cs typeface="Poppins Black" panose="00000800000000000000"/>
                <a:sym typeface="Poppins Black" panose="00000800000000000000"/>
              </a:rPr>
              <a:t>06</a:t>
            </a:r>
            <a:endParaRPr sz="2000">
              <a:solidFill>
                <a:schemeClr val="accent5"/>
              </a:solidFill>
              <a:latin typeface="Poppins Black" panose="00000800000000000000"/>
              <a:ea typeface="Poppins Black" panose="00000800000000000000"/>
              <a:cs typeface="Poppins Black" panose="00000800000000000000"/>
              <a:sym typeface="Poppins Black" panose="00000800000000000000"/>
            </a:endParaRPr>
          </a:p>
        </p:txBody>
      </p:sp>
      <p:cxnSp>
        <p:nvCxnSpPr>
          <p:cNvPr id="15" name="Google Shape;1180;p36"/>
          <p:cNvCxnSpPr>
            <a:stCxn id="4" idx="4"/>
            <a:endCxn id="6" idx="0"/>
          </p:cNvCxnSpPr>
          <p:nvPr/>
        </p:nvCxnSpPr>
        <p:spPr>
          <a:xfrm>
            <a:off x="14109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6" name="Google Shape;1181;p36"/>
          <p:cNvCxnSpPr>
            <a:stCxn id="6" idx="4"/>
            <a:endCxn id="8" idx="0"/>
          </p:cNvCxnSpPr>
          <p:nvPr/>
        </p:nvCxnSpPr>
        <p:spPr>
          <a:xfrm>
            <a:off x="1410900" y="32012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7" name="Google Shape;1182;p36"/>
          <p:cNvCxnSpPr>
            <a:stCxn id="12" idx="0"/>
            <a:endCxn id="10" idx="4"/>
          </p:cNvCxnSpPr>
          <p:nvPr/>
        </p:nvCxnSpPr>
        <p:spPr>
          <a:xfrm rot="10800000">
            <a:off x="5106600" y="2242775"/>
            <a:ext cx="0" cy="194100"/>
          </a:xfrm>
          <a:prstGeom prst="straightConnector1">
            <a:avLst/>
          </a:prstGeom>
          <a:noFill/>
          <a:ln w="19050" cap="flat" cmpd="sng">
            <a:solidFill>
              <a:schemeClr val="accent5"/>
            </a:solidFill>
            <a:prstDash val="dot"/>
            <a:round/>
            <a:headEnd type="none" w="med" len="med"/>
            <a:tailEnd type="none" w="med" len="med"/>
          </a:ln>
        </p:spPr>
      </p:cxnSp>
      <p:cxnSp>
        <p:nvCxnSpPr>
          <p:cNvPr id="18" name="Google Shape;1183;p36"/>
          <p:cNvCxnSpPr>
            <a:stCxn id="14" idx="0"/>
            <a:endCxn id="12" idx="4"/>
          </p:cNvCxnSpPr>
          <p:nvPr/>
        </p:nvCxnSpPr>
        <p:spPr>
          <a:xfrm rot="10800000">
            <a:off x="5106600" y="3201275"/>
            <a:ext cx="0" cy="194100"/>
          </a:xfrm>
          <a:prstGeom prst="straightConnector1">
            <a:avLst/>
          </a:prstGeom>
          <a:noFill/>
          <a:ln w="19050" cap="flat" cmpd="sng">
            <a:solidFill>
              <a:schemeClr val="accent5"/>
            </a:solidFill>
            <a:prstDash val="dot"/>
            <a:round/>
            <a:headEnd type="none" w="med" len="med"/>
            <a:tailEnd type="none" w="med" len="med"/>
          </a:ln>
        </p:spPr>
      </p:cxnSp>
      <p:sp>
        <p:nvSpPr>
          <p:cNvPr id="19" name="TextBox 18"/>
          <p:cNvSpPr txBox="1"/>
          <p:nvPr/>
        </p:nvSpPr>
        <p:spPr>
          <a:xfrm>
            <a:off x="5420138" y="1170597"/>
            <a:ext cx="2206487" cy="307777"/>
          </a:xfrm>
          <a:prstGeom prst="rect">
            <a:avLst/>
          </a:prstGeom>
          <a:noFill/>
        </p:spPr>
        <p:txBody>
          <a:bodyPr wrap="square" rtlCol="0">
            <a:spAutoFit/>
          </a:bodyPr>
          <a:lstStyle/>
          <a:p>
            <a:r>
              <a:rPr lang="en-US" b="1" dirty="0" smtClean="0">
                <a:solidFill>
                  <a:schemeClr val="accent4"/>
                </a:solidFill>
                <a:latin typeface="Times New Roman" panose="02020603050405020304" pitchFamily="18" charset="0"/>
                <a:cs typeface="Times New Roman" panose="02020603050405020304" pitchFamily="18" charset="0"/>
              </a:rPr>
              <a:t>Model Implementation</a:t>
            </a:r>
            <a:endParaRPr lang="en-IN" b="1" dirty="0">
              <a:solidFill>
                <a:schemeClr val="accent4"/>
              </a:solidFill>
              <a:latin typeface="Times New Roman" panose="02020603050405020304" pitchFamily="18" charset="0"/>
              <a:cs typeface="Times New Roman" panose="02020603050405020304" pitchFamily="18" charset="0"/>
            </a:endParaRPr>
          </a:p>
        </p:txBody>
      </p:sp>
      <p:sp>
        <p:nvSpPr>
          <p:cNvPr id="20" name="Rectangle 19"/>
          <p:cNvSpPr/>
          <p:nvPr/>
        </p:nvSpPr>
        <p:spPr>
          <a:xfrm>
            <a:off x="2051517" y="1105946"/>
            <a:ext cx="1247457" cy="376834"/>
          </a:xfrm>
          <a:prstGeom prst="rect">
            <a:avLst/>
          </a:prstGeom>
        </p:spPr>
        <p:txBody>
          <a:bodyPr wrap="none">
            <a:spAutoFit/>
          </a:bodyPr>
          <a:lstStyle/>
          <a:p>
            <a:pPr algn="just">
              <a:lnSpc>
                <a:spcPct val="150000"/>
              </a:lnSpc>
            </a:pPr>
            <a:r>
              <a:rPr lang="en-US" b="1" dirty="0" smtClean="0">
                <a:solidFill>
                  <a:schemeClr val="accent4"/>
                </a:solidFill>
                <a:latin typeface="Times New Roman" panose="02020603050405020304" pitchFamily="18" charset="0"/>
                <a:cs typeface="Times New Roman" panose="02020603050405020304" pitchFamily="18" charset="0"/>
              </a:rPr>
              <a:t>Data Analysis</a:t>
            </a:r>
            <a:endParaRPr lang="en-US" b="1" dirty="0">
              <a:solidFill>
                <a:schemeClr val="accent4"/>
              </a:solidFill>
              <a:latin typeface="Times New Roman" panose="02020603050405020304" pitchFamily="18" charset="0"/>
              <a:cs typeface="Times New Roman" panose="02020603050405020304" pitchFamily="18" charset="0"/>
            </a:endParaRPr>
          </a:p>
        </p:txBody>
      </p:sp>
      <p:sp>
        <p:nvSpPr>
          <p:cNvPr id="22" name="Google Shape;894;p34"/>
          <p:cNvSpPr txBox="1"/>
          <p:nvPr/>
        </p:nvSpPr>
        <p:spPr>
          <a:xfrm>
            <a:off x="8115300" y="408589"/>
            <a:ext cx="480738" cy="895887"/>
          </a:xfrm>
          <a:prstGeom prst="rect">
            <a:avLst/>
          </a:prstGeom>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1pPr>
            <a:lvl2pPr marR="0" lvl="1"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2pPr>
            <a:lvl3pPr marR="0" lvl="2"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3pPr>
            <a:lvl4pPr marR="0" lvl="3"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4pPr>
            <a:lvl5pPr marR="0" lvl="4"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5pPr>
            <a:lvl6pPr marR="0" lvl="5"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6pPr>
            <a:lvl7pPr marR="0" lvl="6"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7pPr>
            <a:lvl8pPr marR="0" lvl="7"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8pPr>
            <a:lvl9pPr marR="0" lvl="8" algn="l" rtl="0">
              <a:lnSpc>
                <a:spcPct val="100000"/>
              </a:lnSpc>
              <a:spcBef>
                <a:spcPts val="0"/>
              </a:spcBef>
              <a:spcAft>
                <a:spcPts val="0"/>
              </a:spcAft>
              <a:buClr>
                <a:srgbClr val="000000"/>
              </a:buClr>
              <a:buFont typeface="Arial" panose="020B0604020202020204"/>
              <a:defRPr sz="1400" b="0" i="0" u="none" strike="noStrike" cap="none">
                <a:solidFill>
                  <a:srgbClr val="000000"/>
                </a:solidFill>
                <a:latin typeface="Arial" panose="020B0604020202020204"/>
                <a:ea typeface="Arial" panose="020B0604020202020204"/>
                <a:cs typeface="Arial" panose="020B0604020202020204"/>
                <a:sym typeface="Arial" panose="020B0604020202020204"/>
              </a:defRPr>
            </a:lvl9pPr>
          </a:lstStyle>
          <a:p>
            <a:pPr algn="ctr"/>
            <a:endParaRPr lang="en-US" sz="3200" b="1" dirty="0">
              <a:solidFill>
                <a:schemeClr val="accent4"/>
              </a:solidFill>
            </a:endParaRPr>
          </a:p>
        </p:txBody>
      </p:sp>
    </p:spTree>
    <p:extLst>
      <p:ext uri="{BB962C8B-B14F-4D97-AF65-F5344CB8AC3E}">
        <p14:creationId xmlns:p14="http://schemas.microsoft.com/office/powerpoint/2010/main" val="953582439"/>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4883870" y="283419"/>
            <a:ext cx="1995901" cy="369332"/>
          </a:xfrm>
          <a:prstGeom prst="rect">
            <a:avLst/>
          </a:prstGeom>
        </p:spPr>
        <p:txBody>
          <a:bodyPr wrap="square">
            <a:spAutoFit/>
          </a:bodyPr>
          <a:lstStyle/>
          <a:p>
            <a:r>
              <a:rPr lang="en-IN" b="1" dirty="0" smtClean="0">
                <a:latin typeface="Times New Roman" panose="02020603050405020304" pitchFamily="18" charset="0"/>
                <a:ea typeface="Poppins" panose="00000500000000000000"/>
                <a:cs typeface="Times New Roman" panose="02020603050405020304" pitchFamily="18" charset="0"/>
                <a:sym typeface="Poppins" panose="00000500000000000000"/>
              </a:rPr>
              <a:t>Data Description</a:t>
            </a:r>
            <a:endParaRPr lang="en-IN" dirty="0"/>
          </a:p>
        </p:txBody>
      </p:sp>
      <p:sp>
        <p:nvSpPr>
          <p:cNvPr id="5" name="Rectangle 4"/>
          <p:cNvSpPr/>
          <p:nvPr/>
        </p:nvSpPr>
        <p:spPr>
          <a:xfrm>
            <a:off x="1349829" y="2547257"/>
            <a:ext cx="8131090" cy="646331"/>
          </a:xfrm>
          <a:prstGeom prst="rect">
            <a:avLst/>
          </a:prstGeom>
        </p:spPr>
        <p:txBody>
          <a:bodyPr wrap="square">
            <a:spAutoFit/>
          </a:bodyPr>
          <a:lstStyle/>
          <a:p>
            <a:endParaRPr lang="en-GB" b="1" dirty="0">
              <a:solidFill>
                <a:schemeClr val="dk1"/>
              </a:solidFill>
              <a:latin typeface="Times New Roman" panose="02020603050405020304" pitchFamily="18" charset="0"/>
              <a:cs typeface="Times New Roman" panose="02020603050405020304" pitchFamily="18" charset="0"/>
              <a:sym typeface="Poppins Black" panose="00000800000000000000"/>
            </a:endParaRPr>
          </a:p>
          <a:p>
            <a:endParaRPr lang="en-IN" dirty="0"/>
          </a:p>
        </p:txBody>
      </p:sp>
      <p:sp>
        <p:nvSpPr>
          <p:cNvPr id="7" name="Rectangle 3"/>
          <p:cNvSpPr>
            <a:spLocks noChangeArrowheads="1"/>
          </p:cNvSpPr>
          <p:nvPr/>
        </p:nvSpPr>
        <p:spPr bwMode="auto">
          <a:xfrm>
            <a:off x="538574" y="1806441"/>
            <a:ext cx="9753600" cy="313932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1. Battery State of Health (SOH) Estimation Dataset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b="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2"/>
              </a:rPr>
              <a:t>Kaggle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 - Battery SOH Estimation</a:t>
            </a:r>
            <a:endPar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File:</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bat_charge(4).csv</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This dataset contains information related to the state of health (SOH) of batteries. It includes data collected from battery charge cycles, which can be used to estimate the degradation and overall health of the battery over time. Key variables likely include: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Charge Data:</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Measurements of battery charge levels during different 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Cycle Information:</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Details about the battery's charge and discharge cycles.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Health Metrics:</a:t>
            </a:r>
            <a:r>
              <a:rPr kumimoji="0" lang="en-US" altLang="en-US" b="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 Indicators of battery performance and health, which are crucial for predicting battery life and reliability.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
        <p:nvSpPr>
          <p:cNvPr id="8" name="Rectangle 7"/>
          <p:cNvSpPr/>
          <p:nvPr/>
        </p:nvSpPr>
        <p:spPr>
          <a:xfrm>
            <a:off x="538574" y="1138339"/>
            <a:ext cx="9753600" cy="646331"/>
          </a:xfrm>
          <a:prstGeom prst="rect">
            <a:avLst/>
          </a:prstGeom>
        </p:spPr>
        <p:txBody>
          <a:bodyPr wrap="square">
            <a:spAutoFit/>
          </a:bodyPr>
          <a:lstStyle/>
          <a:p>
            <a:r>
              <a:rPr lang="en-GB" b="1"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 https://www.kaggle.com/code/trungnguyen0987/battery-soh-estimation/input?select=bat_charge%284%29.csv </a:t>
            </a:r>
          </a:p>
        </p:txBody>
      </p:sp>
    </p:spTree>
    <p:extLst>
      <p:ext uri="{BB962C8B-B14F-4D97-AF65-F5344CB8AC3E}">
        <p14:creationId xmlns:p14="http://schemas.microsoft.com/office/powerpoint/2010/main" val="1842588855"/>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3028" y="507163"/>
            <a:ext cx="11386457" cy="646331"/>
          </a:xfrm>
          <a:prstGeom prst="rect">
            <a:avLst/>
          </a:prstGeom>
        </p:spPr>
        <p:txBody>
          <a:bodyPr wrap="square">
            <a:spAutoFit/>
          </a:bodyPr>
          <a:lstStyle/>
          <a:p>
            <a:r>
              <a:rPr lang="en-GB" b="1" dirty="0" err="1">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Dataset:https</a:t>
            </a:r>
            <a:r>
              <a:rPr lang="en-GB" b="1"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://www.kaggle.com/code/elianee/state-of-charge-soc-prediction-of-car-batteries/input?select=TripA01.csv</a:t>
            </a:r>
          </a:p>
        </p:txBody>
      </p:sp>
      <p:sp>
        <p:nvSpPr>
          <p:cNvPr id="3" name="Rectangle 1"/>
          <p:cNvSpPr>
            <a:spLocks noChangeArrowheads="1"/>
          </p:cNvSpPr>
          <p:nvPr/>
        </p:nvSpPr>
        <p:spPr bwMode="auto">
          <a:xfrm>
            <a:off x="-1" y="1572011"/>
            <a:ext cx="11669485" cy="406265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just" defTabSz="914400" rtl="0" eaLnBrk="0" fontAlgn="base" latinLnBrk="0" hangingPunct="0">
              <a:lnSpc>
                <a:spcPct val="150000"/>
              </a:lnSpc>
              <a:spcBef>
                <a:spcPct val="0"/>
              </a:spcBef>
              <a:spcAft>
                <a:spcPct val="0"/>
              </a:spcAft>
              <a:buClrTx/>
              <a:buSzTx/>
              <a:buFontTx/>
              <a:buNone/>
              <a:tabLst/>
            </a:pPr>
            <a:r>
              <a:rPr kumimoji="0" lang="en-US" altLang="en-US" sz="1600" b="1"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State of Charge (SOC) Prediction Dataset</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Source: </a:t>
            </a:r>
            <a:r>
              <a:rPr kumimoji="0" lang="en-US" altLang="en-US" sz="1600" i="0" u="none" strike="noStrike" cap="none" normalizeH="0" baseline="0" dirty="0" err="1" smtClean="0">
                <a:ln>
                  <a:noFill/>
                </a:ln>
                <a:solidFill>
                  <a:schemeClr val="tx1"/>
                </a:solidFill>
                <a:effectLst/>
                <a:latin typeface="Times New Roman" panose="02020603050405020304" pitchFamily="18" charset="0"/>
                <a:cs typeface="Times New Roman" panose="02020603050405020304" pitchFamily="18" charset="0"/>
                <a:hlinkClick r:id="rId2"/>
              </a:rPr>
              <a:t>Kaggle</a:t>
            </a: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hlinkClick r:id="rId2"/>
              </a:rPr>
              <a:t> - State of Charge (SOC) Prediction</a:t>
            </a:r>
            <a:endPar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endParaRP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File: TripA01.csv</a:t>
            </a:r>
          </a:p>
          <a:p>
            <a:pPr marL="0" marR="0" lvl="0"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Description: This dataset focuses on predicting the state of charge (SOC) of car batteries. It contains data related to the battery's performance during vehicle trips. Key variables likely include:</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Time Series Data: Measurements recorded over time during different trips, including battery voltage, current, and other related parameters.</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Trip Information: Details about each trip, such as duration, distance, and driving conditions, which influence battery SOC.</a:t>
            </a:r>
          </a:p>
          <a:p>
            <a:pPr marL="457200" marR="0" lvl="1" indent="0" algn="just" defTabSz="914400" rtl="0" eaLnBrk="0" fontAlgn="base" latinLnBrk="0" hangingPunct="0">
              <a:lnSpc>
                <a:spcPct val="150000"/>
              </a:lnSpc>
              <a:spcBef>
                <a:spcPct val="0"/>
              </a:spcBef>
              <a:spcAft>
                <a:spcPct val="0"/>
              </a:spcAft>
              <a:buClrTx/>
              <a:buSzTx/>
              <a:buFontTx/>
              <a:buChar char="•"/>
              <a:tabLst/>
            </a:pPr>
            <a:r>
              <a:rPr kumimoji="0" lang="en-US" altLang="en-US" sz="1600" i="0" u="none" strike="noStrike" cap="none" normalizeH="0" baseline="0" dirty="0" smtClean="0">
                <a:ln>
                  <a:noFill/>
                </a:ln>
                <a:solidFill>
                  <a:schemeClr val="tx1"/>
                </a:solidFill>
                <a:effectLst/>
                <a:latin typeface="Times New Roman" panose="02020603050405020304" pitchFamily="18" charset="0"/>
                <a:cs typeface="Times New Roman" panose="02020603050405020304" pitchFamily="18" charset="0"/>
              </a:rPr>
              <a:t>Charge Data: Information on how the battery's state of charge changes throughout each trip, which helps in predicting the remaining battery life and optimizing charging strategies.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smtClean="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21135952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274844" y="174562"/>
            <a:ext cx="2858539" cy="369332"/>
          </a:xfrm>
          <a:prstGeom prst="rect">
            <a:avLst/>
          </a:prstGeom>
        </p:spPr>
        <p:txBody>
          <a:bodyPr wrap="none">
            <a:spAutoFit/>
          </a:bodyPr>
          <a:lstStyle/>
          <a:p>
            <a:r>
              <a:rPr lang="en-IN" b="1" dirty="0">
                <a:latin typeface="Times New Roman" panose="02020603050405020304" pitchFamily="18" charset="0"/>
                <a:ea typeface="Poppins" panose="00000500000000000000"/>
                <a:cs typeface="Times New Roman" panose="02020603050405020304" pitchFamily="18" charset="0"/>
                <a:sym typeface="Poppins" panose="00000500000000000000"/>
              </a:rPr>
              <a:t>Exploratory Data Analysis </a:t>
            </a:r>
            <a:endParaRPr lang="en-IN" b="1" dirty="0" smtClean="0">
              <a:latin typeface="Times New Roman" panose="02020603050405020304" pitchFamily="18" charset="0"/>
              <a:ea typeface="Poppins" panose="00000500000000000000"/>
              <a:cs typeface="Times New Roman" panose="02020603050405020304" pitchFamily="18" charset="0"/>
              <a:sym typeface="Poppins" panose="00000500000000000000"/>
            </a:endParaRPr>
          </a:p>
        </p:txBody>
      </p:sp>
      <p:pic>
        <p:nvPicPr>
          <p:cNvPr id="3" name="Picture 2"/>
          <p:cNvPicPr>
            <a:picLocks noChangeAspect="1"/>
          </p:cNvPicPr>
          <p:nvPr/>
        </p:nvPicPr>
        <p:blipFill>
          <a:blip r:embed="rId2"/>
          <a:stretch>
            <a:fillRect/>
          </a:stretch>
        </p:blipFill>
        <p:spPr>
          <a:xfrm>
            <a:off x="140736" y="1195920"/>
            <a:ext cx="11126753" cy="2114845"/>
          </a:xfrm>
          <a:prstGeom prst="rect">
            <a:avLst/>
          </a:prstGeom>
        </p:spPr>
      </p:pic>
      <p:sp>
        <p:nvSpPr>
          <p:cNvPr id="4" name="Rectangle 3"/>
          <p:cNvSpPr/>
          <p:nvPr/>
        </p:nvSpPr>
        <p:spPr>
          <a:xfrm>
            <a:off x="0" y="293970"/>
            <a:ext cx="8033658" cy="923330"/>
          </a:xfrm>
          <a:prstGeom prst="rect">
            <a:avLst/>
          </a:prstGeom>
        </p:spPr>
        <p:txBody>
          <a:bodyPr wrap="square">
            <a:spAutoFit/>
          </a:bodyPr>
          <a:lstStyle/>
          <a:p>
            <a:r>
              <a:rPr lang="en-US" altLang="en-US" b="1" dirty="0">
                <a:latin typeface="Times New Roman" panose="02020603050405020304" pitchFamily="18" charset="0"/>
                <a:cs typeface="Times New Roman" panose="02020603050405020304" pitchFamily="18" charset="0"/>
              </a:rPr>
              <a:t>State of Charge (SOC) Prediction Dataset</a:t>
            </a:r>
          </a:p>
          <a:p>
            <a:endParaRPr lang="en-US" dirty="0" smtClean="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endParaRPr>
          </a:p>
          <a:p>
            <a:r>
              <a:rPr lang="en-US" dirty="0" smtClean="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This </a:t>
            </a:r>
            <a:r>
              <a:rPr lang="en-US"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the top 5 rows of the dataset here we see the how was the dataset values</a:t>
            </a:r>
            <a:endParaRPr lang="en-IN" dirty="0"/>
          </a:p>
        </p:txBody>
      </p:sp>
      <p:sp>
        <p:nvSpPr>
          <p:cNvPr id="5" name="Rectangle 4"/>
          <p:cNvSpPr/>
          <p:nvPr/>
        </p:nvSpPr>
        <p:spPr>
          <a:xfrm>
            <a:off x="140735" y="3587764"/>
            <a:ext cx="9351607" cy="369332"/>
          </a:xfrm>
          <a:prstGeom prst="rect">
            <a:avLst/>
          </a:prstGeom>
        </p:spPr>
        <p:txBody>
          <a:bodyPr wrap="square">
            <a:spAutoFit/>
          </a:bodyPr>
          <a:lstStyle/>
          <a:p>
            <a:r>
              <a:rPr lang="en-US" dirty="0">
                <a:solidFill>
                  <a:schemeClr val="dk1"/>
                </a:solidFill>
                <a:latin typeface="Times New Roman" panose="02020603050405020304" pitchFamily="18" charset="0"/>
                <a:ea typeface="Poppins Black" panose="00000800000000000000"/>
                <a:cs typeface="Times New Roman" panose="02020603050405020304" pitchFamily="18" charset="0"/>
                <a:sym typeface="Poppins Black" panose="00000800000000000000"/>
              </a:rPr>
              <a:t>This the Bottom 5 rows of the dataset here we see the how was the dataset values</a:t>
            </a:r>
            <a:endParaRPr lang="en-IN" dirty="0"/>
          </a:p>
        </p:txBody>
      </p:sp>
      <p:pic>
        <p:nvPicPr>
          <p:cNvPr id="6" name="Picture 5"/>
          <p:cNvPicPr>
            <a:picLocks noChangeAspect="1"/>
          </p:cNvPicPr>
          <p:nvPr/>
        </p:nvPicPr>
        <p:blipFill>
          <a:blip r:embed="rId3"/>
          <a:stretch>
            <a:fillRect/>
          </a:stretch>
        </p:blipFill>
        <p:spPr>
          <a:xfrm>
            <a:off x="140735" y="4234095"/>
            <a:ext cx="10602805" cy="1981477"/>
          </a:xfrm>
          <a:prstGeom prst="rect">
            <a:avLst/>
          </a:prstGeom>
        </p:spPr>
      </p:pic>
    </p:spTree>
    <p:extLst>
      <p:ext uri="{BB962C8B-B14F-4D97-AF65-F5344CB8AC3E}">
        <p14:creationId xmlns:p14="http://schemas.microsoft.com/office/powerpoint/2010/main" val="428996849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371600" y="1186176"/>
            <a:ext cx="9514113" cy="4516654"/>
          </a:xfrm>
          <a:prstGeom prst="rect">
            <a:avLst/>
          </a:prstGeom>
        </p:spPr>
      </p:pic>
      <p:sp>
        <p:nvSpPr>
          <p:cNvPr id="3" name="Rectangle 2"/>
          <p:cNvSpPr/>
          <p:nvPr/>
        </p:nvSpPr>
        <p:spPr>
          <a:xfrm>
            <a:off x="162472" y="453657"/>
            <a:ext cx="4290598" cy="507831"/>
          </a:xfrm>
          <a:prstGeom prst="rect">
            <a:avLst/>
          </a:prstGeom>
        </p:spPr>
        <p:txBody>
          <a:bodyPr wrap="none">
            <a:spAutoFit/>
          </a:bodyPr>
          <a:lstStyle/>
          <a:p>
            <a:pPr lvl="0" algn="just" defTabSz="914400" eaLnBrk="0" fontAlgn="base" hangingPunct="0">
              <a:lnSpc>
                <a:spcPct val="150000"/>
              </a:lnSpc>
              <a:spcBef>
                <a:spcPct val="0"/>
              </a:spcBef>
              <a:spcAft>
                <a:spcPct val="0"/>
              </a:spcAft>
            </a:pPr>
            <a:r>
              <a:rPr lang="en-US" altLang="en-US" b="1" dirty="0">
                <a:latin typeface="Times New Roman" panose="02020603050405020304" pitchFamily="18" charset="0"/>
                <a:cs typeface="Times New Roman" panose="02020603050405020304" pitchFamily="18" charset="0"/>
              </a:rPr>
              <a:t>State of Charge (SOC) Prediction Dataset</a:t>
            </a:r>
          </a:p>
        </p:txBody>
      </p:sp>
    </p:spTree>
    <p:extLst>
      <p:ext uri="{BB962C8B-B14F-4D97-AF65-F5344CB8AC3E}">
        <p14:creationId xmlns:p14="http://schemas.microsoft.com/office/powerpoint/2010/main" val="1987122145"/>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489755" y="699706"/>
            <a:ext cx="9590416" cy="4668911"/>
          </a:xfrm>
          <a:prstGeom prst="rect">
            <a:avLst/>
          </a:prstGeom>
        </p:spPr>
      </p:pic>
      <p:sp>
        <p:nvSpPr>
          <p:cNvPr id="3" name="Rectangle 2"/>
          <p:cNvSpPr/>
          <p:nvPr/>
        </p:nvSpPr>
        <p:spPr>
          <a:xfrm>
            <a:off x="489755" y="0"/>
            <a:ext cx="1334661" cy="369332"/>
          </a:xfrm>
          <a:prstGeom prst="rect">
            <a:avLst/>
          </a:prstGeom>
        </p:spPr>
        <p:txBody>
          <a:bodyPr wrap="none">
            <a:spAutoFit/>
          </a:bodyPr>
          <a:lstStyle/>
          <a:p>
            <a:r>
              <a:rPr lang="en-IN" b="1" dirty="0">
                <a:latin typeface="Times New Roman" panose="02020603050405020304" pitchFamily="18" charset="0"/>
                <a:cs typeface="Times New Roman" panose="02020603050405020304" pitchFamily="18" charset="0"/>
              </a:rPr>
              <a:t>Correlation</a:t>
            </a:r>
            <a:endParaRPr lang="en-IN" b="1" dirty="0">
              <a:effectLst/>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29526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620356" y="174563"/>
            <a:ext cx="1645002" cy="369332"/>
          </a:xfrm>
          <a:prstGeom prst="rect">
            <a:avLst/>
          </a:prstGeom>
        </p:spPr>
        <p:txBody>
          <a:bodyPr wrap="none">
            <a:spAutoFit/>
          </a:bodyPr>
          <a:lstStyle/>
          <a:p>
            <a:r>
              <a:rPr lang="en-IN" dirty="0"/>
              <a:t>Pre-processing</a:t>
            </a:r>
          </a:p>
        </p:txBody>
      </p:sp>
      <p:sp>
        <p:nvSpPr>
          <p:cNvPr id="3" name="Rectangle 2"/>
          <p:cNvSpPr/>
          <p:nvPr/>
        </p:nvSpPr>
        <p:spPr>
          <a:xfrm>
            <a:off x="239485" y="543895"/>
            <a:ext cx="11299371" cy="5028556"/>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1. Data Inspection</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Load the Data:</a:t>
            </a:r>
            <a:r>
              <a:rPr lang="en-US" dirty="0">
                <a:latin typeface="Times New Roman" panose="02020603050405020304" pitchFamily="18" charset="0"/>
                <a:cs typeface="Times New Roman" panose="02020603050405020304" pitchFamily="18" charset="0"/>
              </a:rPr>
              <a:t> Import the datasets and inspect the first few rows to understand the structure and contents.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Check for Missing Values:</a:t>
            </a:r>
            <a:r>
              <a:rPr lang="en-US" dirty="0">
                <a:latin typeface="Times New Roman" panose="02020603050405020304" pitchFamily="18" charset="0"/>
                <a:cs typeface="Times New Roman" panose="02020603050405020304" pitchFamily="18" charset="0"/>
              </a:rPr>
              <a:t> Identify any missing or null values in the datasets.</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Examine Data Types:</a:t>
            </a:r>
            <a:r>
              <a:rPr lang="en-US" dirty="0">
                <a:latin typeface="Times New Roman" panose="02020603050405020304" pitchFamily="18" charset="0"/>
                <a:cs typeface="Times New Roman" panose="02020603050405020304" pitchFamily="18" charset="0"/>
              </a:rPr>
              <a:t> Verify the data types of each column to ensure they are appropriate for analysis.</a:t>
            </a:r>
          </a:p>
          <a:p>
            <a:pPr algn="just">
              <a:lnSpc>
                <a:spcPct val="150000"/>
              </a:lnSpc>
            </a:pPr>
            <a:r>
              <a:rPr lang="en-US" b="1" dirty="0">
                <a:latin typeface="Times New Roman" panose="02020603050405020304" pitchFamily="18" charset="0"/>
                <a:cs typeface="Times New Roman" panose="02020603050405020304" pitchFamily="18" charset="0"/>
              </a:rPr>
              <a:t>2. Data Cleaning</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Handle Missing Values:</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Imputation:</a:t>
            </a:r>
            <a:r>
              <a:rPr lang="en-US" dirty="0">
                <a:latin typeface="Times New Roman" panose="02020603050405020304" pitchFamily="18" charset="0"/>
                <a:cs typeface="Times New Roman" panose="02020603050405020304" pitchFamily="18" charset="0"/>
              </a:rPr>
              <a:t> Fill missing values with appropriate imputation methods, such as mean, median, or mode, depending on the column's nature.</a:t>
            </a: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Removal:</a:t>
            </a:r>
            <a:r>
              <a:rPr lang="en-US" dirty="0">
                <a:latin typeface="Times New Roman" panose="02020603050405020304" pitchFamily="18" charset="0"/>
                <a:cs typeface="Times New Roman" panose="02020603050405020304" pitchFamily="18" charset="0"/>
              </a:rPr>
              <a:t> If missing values are sparse and not critical, rows or columns with excessive missing data might be removed.</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Remove Duplicates:</a:t>
            </a:r>
            <a:r>
              <a:rPr lang="en-US" dirty="0">
                <a:latin typeface="Times New Roman" panose="02020603050405020304" pitchFamily="18" charset="0"/>
                <a:cs typeface="Times New Roman" panose="02020603050405020304" pitchFamily="18" charset="0"/>
              </a:rPr>
              <a:t> Check for and remove any duplicate rows to avoid redundancy.</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Fix Data Types:</a:t>
            </a:r>
            <a:r>
              <a:rPr lang="en-US" dirty="0">
                <a:latin typeface="Times New Roman" panose="02020603050405020304" pitchFamily="18" charset="0"/>
                <a:cs typeface="Times New Roman" panose="02020603050405020304" pitchFamily="18" charset="0"/>
              </a:rPr>
              <a:t> Convert columns to the correct data types, e.g., converting date strings to </a:t>
            </a:r>
            <a:r>
              <a:rPr lang="en-US" dirty="0" err="1">
                <a:latin typeface="Times New Roman" panose="02020603050405020304" pitchFamily="18" charset="0"/>
                <a:cs typeface="Times New Roman" panose="02020603050405020304" pitchFamily="18" charset="0"/>
              </a:rPr>
              <a:t>datetime</a:t>
            </a:r>
            <a:r>
              <a:rPr lang="en-US" dirty="0">
                <a:latin typeface="Times New Roman" panose="02020603050405020304" pitchFamily="18" charset="0"/>
                <a:cs typeface="Times New Roman" panose="02020603050405020304" pitchFamily="18" charset="0"/>
              </a:rPr>
              <a:t> objects.</a:t>
            </a:r>
          </a:p>
        </p:txBody>
      </p:sp>
    </p:spTree>
    <p:extLst>
      <p:ext uri="{BB962C8B-B14F-4D97-AF65-F5344CB8AC3E}">
        <p14:creationId xmlns:p14="http://schemas.microsoft.com/office/powerpoint/2010/main" val="357419576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582400" cy="3366563"/>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3. Data Transformation</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Normalization/Scaling:</a:t>
            </a:r>
            <a:endParaRPr lang="en-US" dirty="0">
              <a:latin typeface="Times New Roman" panose="02020603050405020304" pitchFamily="18" charset="0"/>
              <a:cs typeface="Times New Roman" panose="02020603050405020304" pitchFamily="18" charset="0"/>
            </a:endParaRPr>
          </a:p>
          <a:p>
            <a:pPr marL="742950" lvl="1" indent="-285750"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Scaling:</a:t>
            </a:r>
            <a:r>
              <a:rPr lang="en-US" dirty="0">
                <a:latin typeface="Times New Roman" panose="02020603050405020304" pitchFamily="18" charset="0"/>
                <a:cs typeface="Times New Roman" panose="02020603050405020304" pitchFamily="18" charset="0"/>
              </a:rPr>
              <a:t> Normalize or standardize numerical features to ensure that all features contribute equally to the model. Techniques such as Min-Max scaling or Standardization (Z-score normalization) may be used.</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Encoding Categorical Variables:</a:t>
            </a:r>
            <a:r>
              <a:rPr lang="en-US" dirty="0">
                <a:latin typeface="Times New Roman" panose="02020603050405020304" pitchFamily="18" charset="0"/>
                <a:cs typeface="Times New Roman" panose="02020603050405020304" pitchFamily="18" charset="0"/>
              </a:rPr>
              <a:t> Convert categorical variables into numerical format using techniques like one-hot encoding or label encoding, if applicable.</a:t>
            </a:r>
          </a:p>
          <a:p>
            <a:pPr algn="just">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Feature Engineering:</a:t>
            </a:r>
            <a:r>
              <a:rPr lang="en-US" dirty="0">
                <a:latin typeface="Times New Roman" panose="02020603050405020304" pitchFamily="18" charset="0"/>
                <a:cs typeface="Times New Roman" panose="02020603050405020304" pitchFamily="18" charset="0"/>
              </a:rPr>
              <a:t> Create new features or modify existing ones to enhance model performance. For example, derive features such as battery temperature from timestamps or usage patterns.</a:t>
            </a:r>
          </a:p>
        </p:txBody>
      </p:sp>
    </p:spTree>
    <p:extLst>
      <p:ext uri="{BB962C8B-B14F-4D97-AF65-F5344CB8AC3E}">
        <p14:creationId xmlns:p14="http://schemas.microsoft.com/office/powerpoint/2010/main" val="147786213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800114" cy="4613058"/>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4. Data Integration</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Combine Datasets (if applicable):</a:t>
            </a:r>
            <a:r>
              <a:rPr lang="en-US" dirty="0">
                <a:latin typeface="Times New Roman" panose="02020603050405020304" pitchFamily="18" charset="0"/>
                <a:cs typeface="Times New Roman" panose="02020603050405020304" pitchFamily="18" charset="0"/>
              </a:rPr>
              <a:t> If using multiple datasets, merge them on relevant keys or indices. Ensure that the data integration process aligns with the analysis goals and preserves the integrity of the data.</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Synchronize Time Series Data:</a:t>
            </a:r>
            <a:r>
              <a:rPr lang="en-US" dirty="0">
                <a:latin typeface="Times New Roman" panose="02020603050405020304" pitchFamily="18" charset="0"/>
                <a:cs typeface="Times New Roman" panose="02020603050405020304" pitchFamily="18" charset="0"/>
              </a:rPr>
              <a:t> For time-dependent data, ensure that timestamps are aligned if combining multiple sources.</a:t>
            </a:r>
          </a:p>
          <a:p>
            <a:pPr>
              <a:lnSpc>
                <a:spcPct val="150000"/>
              </a:lnSpc>
            </a:pPr>
            <a:r>
              <a:rPr lang="en-US" b="1" dirty="0">
                <a:latin typeface="Times New Roman" panose="02020603050405020304" pitchFamily="18" charset="0"/>
                <a:cs typeface="Times New Roman" panose="02020603050405020304" pitchFamily="18" charset="0"/>
              </a:rPr>
              <a:t>5. Exploratory Data Analysis (EDA)</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Statistical Summary:</a:t>
            </a:r>
            <a:r>
              <a:rPr lang="en-US" dirty="0">
                <a:latin typeface="Times New Roman" panose="02020603050405020304" pitchFamily="18" charset="0"/>
                <a:cs typeface="Times New Roman" panose="02020603050405020304" pitchFamily="18" charset="0"/>
              </a:rPr>
              <a:t> Generate statistical summaries (mean, median, standard deviation) of numerical features to understand their distributions.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Visualizations:</a:t>
            </a:r>
            <a:r>
              <a:rPr lang="en-US" dirty="0">
                <a:latin typeface="Times New Roman" panose="02020603050405020304" pitchFamily="18" charset="0"/>
                <a:cs typeface="Times New Roman" panose="02020603050405020304" pitchFamily="18" charset="0"/>
              </a:rPr>
              <a:t> Create visualizations such as histograms, box plots, and scatter plots to explore data distributions and relationships between variables.</a:t>
            </a:r>
          </a:p>
          <a:p>
            <a:pPr>
              <a:lnSpc>
                <a:spcPct val="150000"/>
              </a:lnSpc>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Correlation Analysis:</a:t>
            </a:r>
            <a:r>
              <a:rPr lang="en-US" dirty="0">
                <a:latin typeface="Times New Roman" panose="02020603050405020304" pitchFamily="18" charset="0"/>
                <a:cs typeface="Times New Roman" panose="02020603050405020304" pitchFamily="18" charset="0"/>
              </a:rPr>
              <a:t> Check for correlations between features to identify important variables and potential </a:t>
            </a:r>
            <a:r>
              <a:rPr lang="en-US" dirty="0" err="1">
                <a:latin typeface="Times New Roman" panose="02020603050405020304" pitchFamily="18" charset="0"/>
                <a:cs typeface="Times New Roman" panose="02020603050405020304" pitchFamily="18" charset="0"/>
              </a:rPr>
              <a:t>multicollinearity</a:t>
            </a:r>
            <a:r>
              <a:rPr lang="en-US" dirty="0">
                <a:latin typeface="Times New Roman" panose="02020603050405020304" pitchFamily="18" charset="0"/>
                <a:cs typeface="Times New Roman" panose="02020603050405020304" pitchFamily="18" charset="0"/>
              </a:rPr>
              <a:t> issues</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32733186"/>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283029"/>
            <a:ext cx="11734800" cy="3459861"/>
          </a:xfrm>
          <a:prstGeom prst="rect">
            <a:avLst/>
          </a:prstGeom>
        </p:spPr>
        <p:txBody>
          <a:bodyPr wrap="square">
            <a:spAutoFit/>
          </a:bodyPr>
          <a:lstStyle/>
          <a:p>
            <a:r>
              <a:rPr lang="en-US" b="1" dirty="0">
                <a:latin typeface="Times New Roman" panose="02020603050405020304" pitchFamily="18" charset="0"/>
                <a:cs typeface="Times New Roman" panose="02020603050405020304" pitchFamily="18" charset="0"/>
              </a:rPr>
              <a:t>6. Data Splitting</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Train-Test Split:</a:t>
            </a:r>
            <a:r>
              <a:rPr lang="en-US" dirty="0">
                <a:latin typeface="Times New Roman" panose="02020603050405020304" pitchFamily="18" charset="0"/>
                <a:cs typeface="Times New Roman" panose="02020603050405020304" pitchFamily="18" charset="0"/>
              </a:rPr>
              <a:t> Divide the data into training and testing sets. A typical split might be 80% for training and 20% for testing, but this can be adjusted based on the dataset size and requirements.</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Cross-Validation:</a:t>
            </a:r>
            <a:r>
              <a:rPr lang="en-US" dirty="0">
                <a:latin typeface="Times New Roman" panose="02020603050405020304" pitchFamily="18" charset="0"/>
                <a:cs typeface="Times New Roman" panose="02020603050405020304" pitchFamily="18" charset="0"/>
              </a:rPr>
              <a:t> Consider setting up cross-validation to evaluate model performance more reliably, especially if the dataset is large and diverse.</a:t>
            </a:r>
          </a:p>
          <a:p>
            <a:r>
              <a:rPr lang="en-US" b="1" dirty="0">
                <a:latin typeface="Times New Roman" panose="02020603050405020304" pitchFamily="18" charset="0"/>
                <a:cs typeface="Times New Roman" panose="02020603050405020304" pitchFamily="18" charset="0"/>
              </a:rPr>
              <a:t>7. Handling Imbalanced Data (if applicable)</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Check for Class Imbalance:</a:t>
            </a:r>
            <a:r>
              <a:rPr lang="en-US" dirty="0">
                <a:latin typeface="Times New Roman" panose="02020603050405020304" pitchFamily="18" charset="0"/>
                <a:cs typeface="Times New Roman" panose="02020603050405020304" pitchFamily="18" charset="0"/>
              </a:rPr>
              <a:t> In classification tasks, check if the classes are balanced. If not, apply techniques like resampling (oversampling the minority class or </a:t>
            </a:r>
            <a:r>
              <a:rPr lang="en-US" dirty="0" err="1">
                <a:latin typeface="Times New Roman" panose="02020603050405020304" pitchFamily="18" charset="0"/>
                <a:cs typeface="Times New Roman" panose="02020603050405020304" pitchFamily="18" charset="0"/>
              </a:rPr>
              <a:t>undersampling</a:t>
            </a:r>
            <a:r>
              <a:rPr lang="en-US" dirty="0">
                <a:latin typeface="Times New Roman" panose="02020603050405020304" pitchFamily="18" charset="0"/>
                <a:cs typeface="Times New Roman" panose="02020603050405020304" pitchFamily="18" charset="0"/>
              </a:rPr>
              <a:t> the majority class) or use weighted loss functions to address imbalances.</a:t>
            </a:r>
          </a:p>
          <a:p>
            <a:r>
              <a:rPr lang="en-US" b="1" dirty="0">
                <a:latin typeface="Times New Roman" panose="02020603050405020304" pitchFamily="18" charset="0"/>
                <a:cs typeface="Times New Roman" panose="02020603050405020304" pitchFamily="18" charset="0"/>
              </a:rPr>
              <a:t>8. Feature Selection</a:t>
            </a:r>
          </a:p>
          <a:p>
            <a:pPr>
              <a:buFont typeface="Arial" panose="020B0604020202020204" pitchFamily="34" charset="0"/>
              <a:buChar char="•"/>
            </a:pPr>
            <a:r>
              <a:rPr lang="en-US" b="1" dirty="0">
                <a:latin typeface="Times New Roman" panose="02020603050405020304" pitchFamily="18" charset="0"/>
                <a:cs typeface="Times New Roman" panose="02020603050405020304" pitchFamily="18" charset="0"/>
              </a:rPr>
              <a:t>Select Important Features:</a:t>
            </a:r>
            <a:r>
              <a:rPr lang="en-US" dirty="0">
                <a:latin typeface="Times New Roman" panose="02020603050405020304" pitchFamily="18" charset="0"/>
                <a:cs typeface="Times New Roman" panose="02020603050405020304" pitchFamily="18" charset="0"/>
              </a:rPr>
              <a:t> Identify and select the most relevant features for the modeling process. Techniques such as Recursive Feature Elimination (RFE), feature importance from tree-based models, or correlation analysis can be used.</a:t>
            </a:r>
          </a:p>
        </p:txBody>
      </p:sp>
    </p:spTree>
    <p:extLst>
      <p:ext uri="{BB962C8B-B14F-4D97-AF65-F5344CB8AC3E}">
        <p14:creationId xmlns:p14="http://schemas.microsoft.com/office/powerpoint/2010/main" val="39675434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36884" y="409074"/>
            <a:ext cx="11430000" cy="4503797"/>
          </a:xfrm>
          <a:prstGeom prst="rect">
            <a:avLst/>
          </a:prstGeom>
        </p:spPr>
        <p:txBody>
          <a:bodyPr wrap="square">
            <a:spAutoFit/>
          </a:bodyPr>
          <a:lstStyle/>
          <a:p>
            <a:pPr algn="ctr">
              <a:lnSpc>
                <a:spcPct val="150000"/>
              </a:lnSpc>
              <a:spcBef>
                <a:spcPts val="1200"/>
              </a:spcBef>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Problem Statement:</a:t>
            </a:r>
          </a:p>
          <a:p>
            <a:pPr algn="just">
              <a:lnSpc>
                <a:spcPct val="150000"/>
              </a:lnSpc>
              <a:spcBef>
                <a:spcPts val="1200"/>
              </a:spcBef>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The growing adoption of electric vehicles (EVs) has placed significant demand on the accurate prediction of battery states, including state of charge (SOC) and state of health (SOH). Traditional methods for predicting these states often struggle with the complex, dynamic nature of battery systems, leading to suboptimal performance in battery management systems. Inaccurate predictions can result in reduced battery lifespan, unexpected failures, and inefficient energy utilization, which in turn affects the overall reliability and user acceptance of EVs. The problem is further compounded by the lack of interpretability in many machine learning models, making it difficult to understand the factors influencing battery states. This project aims to address these challenges by developing a comprehensive digital twin model using explainable data-driven approaches to accurately predict battery states and provide insights into the underlying factors affecting battery performance. </a:t>
            </a:r>
            <a:endParaRPr lang="en-US" dirty="0"/>
          </a:p>
        </p:txBody>
      </p:sp>
    </p:spTree>
    <p:extLst>
      <p:ext uri="{BB962C8B-B14F-4D97-AF65-F5344CB8AC3E}">
        <p14:creationId xmlns:p14="http://schemas.microsoft.com/office/powerpoint/2010/main" val="316446988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C561637-1F16-43A8-8F35-E3C310C85C24}"/>
              </a:ext>
            </a:extLst>
          </p:cNvPr>
          <p:cNvSpPr txBox="1"/>
          <p:nvPr/>
        </p:nvSpPr>
        <p:spPr>
          <a:xfrm>
            <a:off x="370069" y="641957"/>
            <a:ext cx="10727350" cy="4801314"/>
          </a:xfrm>
          <a:prstGeom prst="rect">
            <a:avLst/>
          </a:prstGeom>
          <a:noFill/>
        </p:spPr>
        <p:txBody>
          <a:bodyPr wrap="square" rtlCol="0">
            <a:spAutoFit/>
          </a:bodyPr>
          <a:lstStyle/>
          <a:p>
            <a:r>
              <a:rPr lang="en-US" b="1" dirty="0">
                <a:latin typeface="Times New Roman" panose="02020603050405020304" pitchFamily="18" charset="0"/>
                <a:cs typeface="Times New Roman" panose="02020603050405020304" pitchFamily="18" charset="0"/>
              </a:rPr>
              <a:t>Deep Neural Networks (DNN):</a:t>
            </a:r>
          </a:p>
          <a:p>
            <a:pPr algn="just">
              <a:lnSpc>
                <a:spcPct val="150000"/>
              </a:lnSpc>
            </a:pPr>
            <a:r>
              <a:rPr lang="en-US" dirty="0">
                <a:latin typeface="Times New Roman" panose="02020603050405020304" pitchFamily="18" charset="0"/>
                <a:cs typeface="Times New Roman" panose="02020603050405020304" pitchFamily="18" charset="0"/>
              </a:rPr>
              <a:t>Deep Neural Networks (DNN) are layered architectures where each layer transforms the input data into more abstract representations, enabling the model to learn complex patterns. In the context of predicting battery states in electric vehicles, a DNN is employed to capture intricate relationships between various features such as voltage, temperature, and current. The DNN's multi-layer structure, consisting of input, hidden, and output layers, allows it to model non-linear interactions among features. The network is trained using backpropagation, which minimizes the difference between the predicted and actual battery states. DNNs are particularly effective in this project for handling large-scale datasets, capturing high-dimensional correlations, and improving the accuracy of state predictions like state of charge (SOC) and state of health (SOH). However, DNNs can be prone to overfitting, making </a:t>
            </a:r>
            <a:r>
              <a:rPr lang="en-US" dirty="0" err="1">
                <a:latin typeface="Times New Roman" panose="02020603050405020304" pitchFamily="18" charset="0"/>
                <a:cs typeface="Times New Roman" panose="02020603050405020304" pitchFamily="18" charset="0"/>
              </a:rPr>
              <a:t>explainability</a:t>
            </a:r>
            <a:r>
              <a:rPr lang="en-US" dirty="0">
                <a:latin typeface="Times New Roman" panose="02020603050405020304" pitchFamily="18" charset="0"/>
                <a:cs typeface="Times New Roman" panose="02020603050405020304" pitchFamily="18" charset="0"/>
              </a:rPr>
              <a:t> challenging, which is why they are combined with other algorithms to enhance robustness and interpretability.</a:t>
            </a:r>
          </a:p>
          <a:p>
            <a:endParaRPr lang="en-US" dirty="0"/>
          </a:p>
        </p:txBody>
      </p:sp>
      <p:sp>
        <p:nvSpPr>
          <p:cNvPr id="2" name="Rectangle 1"/>
          <p:cNvSpPr/>
          <p:nvPr/>
        </p:nvSpPr>
        <p:spPr>
          <a:xfrm>
            <a:off x="4833498" y="272625"/>
            <a:ext cx="2255746" cy="369332"/>
          </a:xfrm>
          <a:prstGeom prst="rect">
            <a:avLst/>
          </a:prstGeom>
        </p:spPr>
        <p:txBody>
          <a:bodyPr wrap="none">
            <a:spAutoFit/>
          </a:bodyPr>
          <a:lstStyle/>
          <a:p>
            <a:r>
              <a:rPr lang="en-IN" b="1" dirty="0">
                <a:latin typeface="Times New Roman" panose="02020603050405020304" pitchFamily="18" charset="0"/>
                <a:ea typeface="Poppins" panose="00000500000000000000"/>
                <a:cs typeface="Times New Roman" panose="02020603050405020304" pitchFamily="18" charset="0"/>
                <a:sym typeface="Poppins" panose="00000500000000000000"/>
              </a:rPr>
              <a:t>Algorithm Definition</a:t>
            </a:r>
            <a:endParaRPr lang="en-US" dirty="0"/>
          </a:p>
        </p:txBody>
      </p:sp>
    </p:spTree>
    <p:extLst>
      <p:ext uri="{BB962C8B-B14F-4D97-AF65-F5344CB8AC3E}">
        <p14:creationId xmlns:p14="http://schemas.microsoft.com/office/powerpoint/2010/main" val="374274010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Box 1">
            <a:extLst>
              <a:ext uri="{FF2B5EF4-FFF2-40B4-BE49-F238E27FC236}">
                <a16:creationId xmlns:a16="http://schemas.microsoft.com/office/drawing/2014/main" id="{EC6B10CD-DF22-49BD-BCA4-8861721B2D80}"/>
              </a:ext>
            </a:extLst>
          </p:cNvPr>
          <p:cNvSpPr txBox="1"/>
          <p:nvPr/>
        </p:nvSpPr>
        <p:spPr>
          <a:xfrm>
            <a:off x="0" y="293894"/>
            <a:ext cx="11316515" cy="4185761"/>
          </a:xfrm>
          <a:prstGeom prst="rect">
            <a:avLst/>
          </a:prstGeom>
          <a:noFill/>
        </p:spPr>
        <p:txBody>
          <a:bodyPr wrap="square">
            <a:spAutoFit/>
          </a:bodyPr>
          <a:lstStyle/>
          <a:p>
            <a:r>
              <a:rPr lang="en-US" b="1" dirty="0">
                <a:latin typeface="Times New Roman" panose="02020603050405020304" pitchFamily="18" charset="0"/>
                <a:cs typeface="Times New Roman" panose="02020603050405020304" pitchFamily="18" charset="0"/>
              </a:rPr>
              <a:t>Long Short-Term Memory (LSTM) Networks:</a:t>
            </a:r>
          </a:p>
          <a:p>
            <a:pPr algn="just">
              <a:lnSpc>
                <a:spcPct val="150000"/>
              </a:lnSpc>
            </a:pPr>
            <a:r>
              <a:rPr lang="en-US" dirty="0">
                <a:latin typeface="Times New Roman" panose="02020603050405020304" pitchFamily="18" charset="0"/>
                <a:cs typeface="Times New Roman" panose="02020603050405020304" pitchFamily="18" charset="0"/>
              </a:rPr>
              <a:t>Long Short-Term Memory (LSTM) networks are a type of recurrent neural network (RNN) designed to capture temporal dependencies in sequential data. In this project, LSTMs are utilized to model the time-series nature of battery data, such as charging and discharging cycles. The LSTM architecture includes memory cells that retain information over long periods, which is crucial for understanding how past battery states influence future states. By incorporating forget gates and input-output mechanisms, LSTMs can selectively remember or discard information, making them ideal for capturing complex temporal patterns in battery behavior. LSTMs help predict SOC and SOH by learning from historical data trends, allowing the digital twin model to anticipate future battery performance under varying conditions. Their ability to model sequential data with long-term dependencies enhances the accuracy and reliability of the predictions.</a:t>
            </a:r>
          </a:p>
          <a:p>
            <a:pPr algn="just">
              <a:lnSpc>
                <a:spcPct val="200000"/>
              </a:lnSpc>
            </a:pPr>
            <a:endParaRPr lang="en-US" sz="1600" dirty="0">
              <a:latin typeface="Times New Roman" panose="02020603050405020304" pitchFamily="18" charset="0"/>
              <a:cs typeface="Times New Roman" panose="02020603050405020304" pitchFamily="18" charset="0"/>
            </a:endParaRPr>
          </a:p>
        </p:txBody>
      </p:sp>
      <p:sp>
        <p:nvSpPr>
          <p:cNvPr id="3" name="TextBox 2">
            <a:extLst>
              <a:ext uri="{FF2B5EF4-FFF2-40B4-BE49-F238E27FC236}">
                <a16:creationId xmlns:a16="http://schemas.microsoft.com/office/drawing/2014/main" id="{162A46BD-2668-4B9F-BFC7-A778EBB5D66A}"/>
              </a:ext>
            </a:extLst>
          </p:cNvPr>
          <p:cNvSpPr txBox="1"/>
          <p:nvPr/>
        </p:nvSpPr>
        <p:spPr>
          <a:xfrm>
            <a:off x="0" y="293894"/>
            <a:ext cx="2358189" cy="553998"/>
          </a:xfrm>
          <a:prstGeom prst="rect">
            <a:avLst/>
          </a:prstGeom>
          <a:noFill/>
        </p:spPr>
        <p:txBody>
          <a:bodyPr wrap="square">
            <a:spAutoFit/>
          </a:bodyPr>
          <a:lstStyle/>
          <a:p>
            <a:pPr algn="just">
              <a:lnSpc>
                <a:spcPct val="200000"/>
              </a:lnSpc>
            </a:pPr>
            <a:r>
              <a:rPr lang="en-US" sz="1500" dirty="0" smtClean="0">
                <a:solidFill>
                  <a:srgbClr val="000000"/>
                </a:solidFill>
                <a:latin typeface="Times New Roman" panose="02020603050405020304" pitchFamily="18" charset="0"/>
                <a:ea typeface="Times New Roman" panose="02020603050405020304" pitchFamily="18" charset="0"/>
              </a:rPr>
              <a:t>.</a:t>
            </a:r>
            <a:endParaRPr lang="en-US" sz="1500" dirty="0">
              <a:solidFill>
                <a:srgbClr val="000000"/>
              </a:solidFill>
              <a:latin typeface="Times New Roman" panose="02020603050405020304" pitchFamily="18" charset="0"/>
              <a:ea typeface="Times New Roman" panose="02020603050405020304" pitchFamily="18" charset="0"/>
            </a:endParaRPr>
          </a:p>
        </p:txBody>
      </p:sp>
    </p:spTree>
    <p:extLst>
      <p:ext uri="{BB962C8B-B14F-4D97-AF65-F5344CB8AC3E}">
        <p14:creationId xmlns:p14="http://schemas.microsoft.com/office/powerpoint/2010/main" val="109371748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B8B1AC4-E3F7-4A74-9A60-A566646B3324}"/>
              </a:ext>
            </a:extLst>
          </p:cNvPr>
          <p:cNvSpPr txBox="1">
            <a:spLocks/>
          </p:cNvSpPr>
          <p:nvPr/>
        </p:nvSpPr>
        <p:spPr>
          <a:xfrm>
            <a:off x="812689" y="571962"/>
            <a:ext cx="3055185" cy="703385"/>
          </a:xfrm>
          <a:prstGeom prst="rect">
            <a:avLst/>
          </a:prstGeom>
        </p:spPr>
        <p:txBody>
          <a:bodyP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endParaRPr lang="en-US" sz="2000" dirty="0">
              <a:latin typeface="Times New Roman" panose="02020603050405020304" pitchFamily="18" charset="0"/>
              <a:cs typeface="Times New Roman" panose="02020603050405020304" pitchFamily="18" charset="0"/>
            </a:endParaRPr>
          </a:p>
        </p:txBody>
      </p:sp>
      <p:sp>
        <p:nvSpPr>
          <p:cNvPr id="2" name="Rectangle 1"/>
          <p:cNvSpPr/>
          <p:nvPr/>
        </p:nvSpPr>
        <p:spPr>
          <a:xfrm>
            <a:off x="240633" y="571962"/>
            <a:ext cx="11203806" cy="4059060"/>
          </a:xfrm>
          <a:prstGeom prst="rect">
            <a:avLst/>
          </a:prstGeom>
        </p:spPr>
        <p:txBody>
          <a:bodyPr wrap="square">
            <a:spAutoFit/>
          </a:bodyPr>
          <a:lstStyle/>
          <a:p>
            <a:r>
              <a:rPr lang="en-US" b="1" dirty="0" smtClean="0">
                <a:latin typeface="Times New Roman" panose="02020603050405020304" pitchFamily="18" charset="0"/>
                <a:cs typeface="Times New Roman" panose="02020603050405020304" pitchFamily="18" charset="0"/>
              </a:rPr>
              <a:t>Convolutional Neural Networks (CNN):</a:t>
            </a:r>
          </a:p>
          <a:p>
            <a:pPr algn="just">
              <a:lnSpc>
                <a:spcPct val="150000"/>
              </a:lnSpc>
            </a:pPr>
            <a:r>
              <a:rPr lang="en-US" dirty="0" smtClean="0">
                <a:latin typeface="Times New Roman" panose="02020603050405020304" pitchFamily="18" charset="0"/>
                <a:cs typeface="Times New Roman" panose="02020603050405020304" pitchFamily="18" charset="0"/>
              </a:rPr>
              <a:t>Convolutional Neural Networks (CNN) are typically used for image processing but have been adapted in this project to extract spatial patterns from sensor data representing battery states. In the context of EV batteries, CNNs are applied to time-series data formatted as matrices, where the convolutional layers scan through the data to detect local patterns, such as voltage spikes or temperature variations. These patterns are then aggregated through pooling layers, which reduce the dimensionality while preserving essential features. By stacking multiple convolutional layers, the CNN can learn hierarchical representations of battery data, enabling it to detect complex interactions between different features. This capability is particularly useful for identifying abnormal battery behavior and predicting states like SOC and SOH. CNNs contribute to the digital twin model by providing high-level feature extraction that complements the temporal modeling capabilities of LSTMs.</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2880"/>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409073" y="457200"/>
            <a:ext cx="11333747" cy="3782061"/>
          </a:xfrm>
          <a:prstGeom prst="rect">
            <a:avLst/>
          </a:prstGeom>
        </p:spPr>
        <p:txBody>
          <a:bodyPr wrap="square">
            <a:spAutoFit/>
          </a:bodyPr>
          <a:lstStyle/>
          <a:p>
            <a:pPr algn="just">
              <a:lnSpc>
                <a:spcPct val="150000"/>
              </a:lnSpc>
            </a:pPr>
            <a:r>
              <a:rPr lang="en-US" b="1" dirty="0">
                <a:latin typeface="Times New Roman" panose="02020603050405020304" pitchFamily="18" charset="0"/>
                <a:cs typeface="Times New Roman" panose="02020603050405020304" pitchFamily="18" charset="0"/>
              </a:rPr>
              <a:t>Support Vector Regression (SVR):</a:t>
            </a:r>
          </a:p>
          <a:p>
            <a:pPr algn="just">
              <a:lnSpc>
                <a:spcPct val="150000"/>
              </a:lnSpc>
            </a:pPr>
            <a:r>
              <a:rPr lang="en-US" dirty="0">
                <a:latin typeface="Times New Roman" panose="02020603050405020304" pitchFamily="18" charset="0"/>
                <a:cs typeface="Times New Roman" panose="02020603050405020304" pitchFamily="18" charset="0"/>
              </a:rPr>
              <a:t>Support Vector Machines (SVM) are primarily used for classification tasks but can also be adapted for regression. In this project, SVM is employed to classify battery states under different operational conditions. The algorithm works by finding the optimal hyperplane that separates different classes of data in a high-dimensional space. The SVM maximizes the margin between classes, which enhances the model's robustness to noise and outliers. In the context of battery state prediction, SVM is used to distinguish between healthy and degraded battery states, contributing to the overall digital twin model by providing clear decision boundaries. The kernel trick allows SVM to handle non-linear relationships, making it suitable for complex battery data where linear </a:t>
            </a:r>
            <a:r>
              <a:rPr lang="en-US" dirty="0" err="1">
                <a:latin typeface="Times New Roman" panose="02020603050405020304" pitchFamily="18" charset="0"/>
                <a:cs typeface="Times New Roman" panose="02020603050405020304" pitchFamily="18" charset="0"/>
              </a:rPr>
              <a:t>separability</a:t>
            </a:r>
            <a:r>
              <a:rPr lang="en-US" dirty="0">
                <a:latin typeface="Times New Roman" panose="02020603050405020304" pitchFamily="18" charset="0"/>
                <a:cs typeface="Times New Roman" panose="02020603050405020304" pitchFamily="18" charset="0"/>
              </a:rPr>
              <a:t> is not possible.</a:t>
            </a:r>
          </a:p>
          <a:p>
            <a:pPr algn="just">
              <a:lnSpc>
                <a:spcPct val="150000"/>
              </a:lnSpc>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956398005"/>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8442"/>
            <a:ext cx="12192000" cy="3366563"/>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Feedforward Neural Networks (FNN):</a:t>
            </a:r>
          </a:p>
          <a:p>
            <a:pPr algn="just">
              <a:lnSpc>
                <a:spcPct val="150000"/>
              </a:lnSpc>
            </a:pPr>
            <a:r>
              <a:rPr lang="en-US" dirty="0">
                <a:latin typeface="Times New Roman" panose="02020603050405020304" pitchFamily="18" charset="0"/>
                <a:ea typeface="Times New Roman" panose="02020603050405020304" pitchFamily="18" charset="0"/>
              </a:rPr>
              <a:t>Feedforward Neural Networks (FNN) are the simplest form of neural networks where connections between the nodes do not form a cycle. In this project, FNNs are used as a baseline model for predicting battery states. The network consists of an input layer, one or more hidden layers, and an output layer. Each neuron in the hidden layers applies a weighted sum followed by an activation function to the inputs, enabling the network to learn non-linear relationships between the features. The FNN is trained using backpropagation to minimize the error between predicted and actual battery states. Although FNNs are less complex compared to DNNs and LSTMs, they are still effective in modeling simple patterns in the data. FNNs serve as a starting point for more advanced models in the digital twin framework, offering a balance between simplicity and predictive performance.</a:t>
            </a:r>
          </a:p>
        </p:txBody>
      </p:sp>
    </p:spTree>
    <p:extLst>
      <p:ext uri="{BB962C8B-B14F-4D97-AF65-F5344CB8AC3E}">
        <p14:creationId xmlns:p14="http://schemas.microsoft.com/office/powerpoint/2010/main" val="2383884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306475"/>
            <a:ext cx="11910647" cy="3416320"/>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Radial Basis Function (RBF) Networks:</a:t>
            </a:r>
          </a:p>
          <a:p>
            <a:pPr algn="just">
              <a:lnSpc>
                <a:spcPct val="150000"/>
              </a:lnSpc>
            </a:pPr>
            <a:r>
              <a:rPr lang="en-US" dirty="0">
                <a:latin typeface="Times New Roman" panose="02020603050405020304" pitchFamily="18" charset="0"/>
                <a:ea typeface="Times New Roman" panose="02020603050405020304" pitchFamily="18" charset="0"/>
              </a:rPr>
              <a:t>Radial Basis Function (RBF) networks are a type of artificial neural network that uses radial basis functions as activation functions. In this project, RBF networks are employed to capture localized patterns in the battery data. The network structure consists of an input layer, a hidden layer where each neuron applies an RBF to the input, and an output layer that provides the prediction. RBF networks are particularly effective in scenarios where the relationship between inputs and outputs is non-linear and localized. By adjusting the width of the radial basis functions, the network can focus on specific regions of the input space, making it suitable for detecting anomalies or specific states in battery behavior. RBF networks contribute to the digital twin by providing localized predictions that can complement the global patterns captured by other algorithms.</a:t>
            </a:r>
          </a:p>
        </p:txBody>
      </p:sp>
    </p:spTree>
    <p:extLst>
      <p:ext uri="{BB962C8B-B14F-4D97-AF65-F5344CB8AC3E}">
        <p14:creationId xmlns:p14="http://schemas.microsoft.com/office/powerpoint/2010/main" val="392100929"/>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3000821"/>
          </a:xfrm>
          <a:prstGeom prst="rect">
            <a:avLst/>
          </a:prstGeom>
        </p:spPr>
        <p:txBody>
          <a:bodyPr wrap="square">
            <a:spAutoFit/>
          </a:bodyPr>
          <a:lstStyle/>
          <a:p>
            <a:pPr algn="just">
              <a:lnSpc>
                <a:spcPct val="150000"/>
              </a:lnSpc>
            </a:pPr>
            <a:r>
              <a:rPr lang="en-US" b="1" dirty="0">
                <a:latin typeface="Times New Roman" panose="02020603050405020304" pitchFamily="18" charset="0"/>
                <a:ea typeface="Times New Roman" panose="02020603050405020304" pitchFamily="18" charset="0"/>
              </a:rPr>
              <a:t>Random Forests (RF):</a:t>
            </a:r>
          </a:p>
          <a:p>
            <a:pPr algn="just">
              <a:lnSpc>
                <a:spcPct val="150000"/>
              </a:lnSpc>
            </a:pPr>
            <a:r>
              <a:rPr lang="en-US" dirty="0">
                <a:latin typeface="Times New Roman" panose="02020603050405020304" pitchFamily="18" charset="0"/>
                <a:ea typeface="Times New Roman" panose="02020603050405020304" pitchFamily="18" charset="0"/>
              </a:rPr>
              <a:t>Random Forests (RF) is an ensemble learning method that builds multiple decision trees and merges them to get a more accurate and stable prediction. In this project, RF is used to predict battery states by combining the outputs of several decision trees trained on different subsets of the data. Each tree in the forest makes a prediction, and the final output is determined by averaging the predictions (in the case of regression) or by majority voting (in the case of classification). RF is particularly robust to overfitting due to its use of bootstrapped datasets and random feature selection for each tree. This method enhances the predictive accuracy and reliability of the digital twin by capturing a diverse set of patterns in the battery data.</a:t>
            </a:r>
          </a:p>
        </p:txBody>
      </p:sp>
    </p:spTree>
    <p:extLst>
      <p:ext uri="{BB962C8B-B14F-4D97-AF65-F5344CB8AC3E}">
        <p14:creationId xmlns:p14="http://schemas.microsoft.com/office/powerpoint/2010/main" val="3206871410"/>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98585" y="351692"/>
            <a:ext cx="11793415" cy="3518912"/>
          </a:xfrm>
          <a:prstGeom prst="rect">
            <a:avLst/>
          </a:prstGeom>
        </p:spPr>
        <p:txBody>
          <a:bodyPr wrap="square">
            <a:spAutoFit/>
          </a:bodyPr>
          <a:lstStyle/>
          <a:p>
            <a:pPr algn="just">
              <a:lnSpc>
                <a:spcPct val="150000"/>
              </a:lnSpc>
              <a:spcAft>
                <a:spcPts val="800"/>
              </a:spcAft>
            </a:pPr>
            <a:r>
              <a:rPr lang="en-US" b="1" dirty="0">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b="1" dirty="0" err="1">
                <a:latin typeface="Times New Roman" panose="02020603050405020304" pitchFamily="18" charset="0"/>
                <a:ea typeface="Calibri" panose="020F0502020204030204" pitchFamily="34" charset="0"/>
                <a:cs typeface="Times New Roman" panose="02020603050405020304" pitchFamily="18" charset="0"/>
              </a:rPr>
              <a:t>XGBoost</a:t>
            </a:r>
            <a:r>
              <a:rPr lang="en-US" b="1" dirty="0">
                <a:latin typeface="Times New Roman" panose="02020603050405020304" pitchFamily="18" charset="0"/>
                <a:ea typeface="Calibri" panose="020F0502020204030204" pitchFamily="34" charset="0"/>
                <a:cs typeface="Times New Roman" panose="02020603050405020304" pitchFamily="18" charset="0"/>
              </a:rPr>
              <a:t>):</a:t>
            </a:r>
            <a:endParaRPr lang="en-IN"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spcAft>
                <a:spcPts val="800"/>
              </a:spcAft>
            </a:pP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a powerful and efficient implementation of gradient boosting, which is used to optimize prediction performance by sequentially building trees that correct the errors of previous ones. In this project,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is employed to refine battery state predictions by minimizing prediction errors iteratively.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applies regularization techniques to prevent overfitting and handles missing data effectively, making it ideal for complex datasets. The algorithm's ability to model interactions between features and capture non-linear patterns significantly improves the accuracy of SOC and SOH predictions. </a:t>
            </a:r>
            <a:r>
              <a:rPr lang="en-US" dirty="0" err="1">
                <a:solidFill>
                  <a:srgbClr val="000000"/>
                </a:solidFill>
                <a:latin typeface="Times New Roman" panose="02020603050405020304" pitchFamily="18" charset="0"/>
                <a:ea typeface="Calibri" panose="020F0502020204030204" pitchFamily="34" charset="0"/>
                <a:cs typeface="Times New Roman" panose="02020603050405020304" pitchFamily="18" charset="0"/>
              </a:rPr>
              <a:t>XGBoost's</a:t>
            </a:r>
            <a:r>
              <a:rPr lang="en-US"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 efficiency and scalability make it a crucial component of the digital twin model, providing fast and accurate predictions even with large-scale data.</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529002657"/>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741770" y="27856"/>
            <a:ext cx="3677933" cy="646331"/>
          </a:xfrm>
          <a:prstGeom prst="rect">
            <a:avLst/>
          </a:prstGeom>
        </p:spPr>
        <p:txBody>
          <a:bodyPr wrap="square">
            <a:spAutoFit/>
          </a:bodyPr>
          <a:lstStyle/>
          <a:p>
            <a:r>
              <a:rPr lang="en-IN" altLang="en-US" b="1" dirty="0" err="1">
                <a:latin typeface="Times New Roman" panose="02020603050405020304" pitchFamily="18" charset="0"/>
                <a:ea typeface="Poppins" panose="00000500000000000000"/>
                <a:cs typeface="Times New Roman" panose="02020603050405020304" pitchFamily="18" charset="0"/>
                <a:sym typeface="Poppins" panose="00000500000000000000"/>
              </a:rPr>
              <a:t>Comparision</a:t>
            </a:r>
            <a:r>
              <a:rPr lang="en-US" b="1" dirty="0">
                <a:latin typeface="Times New Roman" panose="02020603050405020304" pitchFamily="18" charset="0"/>
                <a:ea typeface="Poppins" panose="00000500000000000000"/>
                <a:cs typeface="Times New Roman" panose="02020603050405020304" pitchFamily="18" charset="0"/>
                <a:sym typeface="Poppins" panose="00000500000000000000"/>
              </a:rPr>
              <a:t> </a:t>
            </a:r>
            <a:r>
              <a:rPr lang="en-US" b="1" dirty="0" smtClean="0">
                <a:latin typeface="Times New Roman" panose="02020603050405020304" pitchFamily="18" charset="0"/>
                <a:ea typeface="Poppins" panose="00000500000000000000"/>
                <a:cs typeface="Times New Roman" panose="02020603050405020304" pitchFamily="18" charset="0"/>
                <a:sym typeface="Poppins" panose="00000500000000000000"/>
              </a:rPr>
              <a:t>of  Regression Models </a:t>
            </a:r>
          </a:p>
          <a:p>
            <a:endParaRPr lang="en-IN" dirty="0"/>
          </a:p>
        </p:txBody>
      </p:sp>
      <p:graphicFrame>
        <p:nvGraphicFramePr>
          <p:cNvPr id="5" name="Table 4"/>
          <p:cNvGraphicFramePr>
            <a:graphicFrameLocks noGrp="1"/>
          </p:cNvGraphicFramePr>
          <p:nvPr>
            <p:extLst>
              <p:ext uri="{D42A27DB-BD31-4B8C-83A1-F6EECF244321}">
                <p14:modId xmlns:p14="http://schemas.microsoft.com/office/powerpoint/2010/main" val="3170184404"/>
              </p:ext>
            </p:extLst>
          </p:nvPr>
        </p:nvGraphicFramePr>
        <p:xfrm>
          <a:off x="1578421" y="674187"/>
          <a:ext cx="8004629" cy="4537893"/>
        </p:xfrm>
        <a:graphic>
          <a:graphicData uri="http://schemas.openxmlformats.org/drawingml/2006/table">
            <a:tbl>
              <a:tblPr firstRow="1" bandRow="1">
                <a:tableStyleId>{5C22544A-7EE6-4342-B048-85BDC9FD1C3A}</a:tableStyleId>
              </a:tblPr>
              <a:tblGrid>
                <a:gridCol w="3931921">
                  <a:extLst>
                    <a:ext uri="{9D8B030D-6E8A-4147-A177-3AD203B41FA5}">
                      <a16:colId xmlns:a16="http://schemas.microsoft.com/office/drawing/2014/main" val="1209529704"/>
                    </a:ext>
                  </a:extLst>
                </a:gridCol>
                <a:gridCol w="4072708">
                  <a:extLst>
                    <a:ext uri="{9D8B030D-6E8A-4147-A177-3AD203B41FA5}">
                      <a16:colId xmlns:a16="http://schemas.microsoft.com/office/drawing/2014/main" val="599874910"/>
                    </a:ext>
                  </a:extLst>
                </a:gridCol>
              </a:tblGrid>
              <a:tr h="370840">
                <a:tc>
                  <a:txBody>
                    <a:bodyPr/>
                    <a:lstStyle/>
                    <a:p>
                      <a:endParaRPr lang="en-IN" dirty="0"/>
                    </a:p>
                  </a:txBody>
                  <a:tcPr/>
                </a:tc>
                <a:tc>
                  <a:txBody>
                    <a:bodyPr/>
                    <a:lstStyle/>
                    <a:p>
                      <a:endParaRPr lang="en-IN" dirty="0"/>
                    </a:p>
                  </a:txBody>
                  <a:tcPr/>
                </a:tc>
                <a:extLst>
                  <a:ext uri="{0D108BD9-81ED-4DB2-BD59-A6C34878D82A}">
                    <a16:rowId xmlns:a16="http://schemas.microsoft.com/office/drawing/2014/main" val="1029475888"/>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Deep Neural Networks (DNN)</a:t>
                      </a:r>
                    </a:p>
                    <a:p>
                      <a:endParaRPr lang="en-IN" dirty="0"/>
                    </a:p>
                  </a:txBody>
                  <a:tcPr/>
                </a:tc>
                <a:tc>
                  <a:txBody>
                    <a:bodyPr/>
                    <a:lstStyle/>
                    <a:p>
                      <a:r>
                        <a:rPr lang="en-IN" sz="1400" b="0" i="0" kern="1200" dirty="0" smtClean="0">
                          <a:solidFill>
                            <a:schemeClr val="dk1"/>
                          </a:solidFill>
                          <a:effectLst/>
                          <a:latin typeface="Times New Roman" panose="02020603050405020304" pitchFamily="18" charset="0"/>
                          <a:ea typeface="+mn-ea"/>
                          <a:cs typeface="Times New Roman" panose="02020603050405020304" pitchFamily="18" charset="0"/>
                        </a:rPr>
                        <a:t>0.9993198362925221</a:t>
                      </a:r>
                      <a:endParaRPr lang="en-IN" sz="14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59942023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Long Short-Term Memory (LSTM) Networks</a:t>
                      </a:r>
                      <a:endParaRPr lang="en-US" altLang="zh-CN" sz="1100" b="1" i="0" dirty="0" smtClean="0">
                        <a:solidFill>
                          <a:srgbClr val="000000"/>
                        </a:solidFill>
                        <a:latin typeface="Calibri" panose="020F0502020204030204"/>
                        <a:ea typeface="Calibri" panose="020F0502020204030204"/>
                      </a:endParaRP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0.9998667004762997</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99961712"/>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Convolutional Neural Networks (CNN)</a:t>
                      </a: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0.8349752763093162</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323097701"/>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cs typeface="Times New Roman" panose="02020603050405020304" pitchFamily="18" charset="0"/>
                        </a:rPr>
                        <a:t>Support Vector Regression (SVR)</a:t>
                      </a: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0.08241820187851746</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52658962"/>
                  </a:ext>
                </a:extLst>
              </a:tr>
              <a:tr h="370840">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Feedforward Neural Networks (FNN)</a:t>
                      </a: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0.3341144833732904</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206164091"/>
                  </a:ext>
                </a:extLst>
              </a:tr>
              <a:tr h="370840">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Radial Basis Function (RBF) Networks</a:t>
                      </a:r>
                      <a:endParaRPr lang="en-US" altLang="zh-CN" sz="1100" b="1" i="0" dirty="0" smtClean="0">
                        <a:solidFill>
                          <a:srgbClr val="000000"/>
                        </a:solidFill>
                        <a:latin typeface="Calibri" panose="020F0502020204030204"/>
                        <a:ea typeface="Calibri" panose="020F0502020204030204"/>
                      </a:endParaRPr>
                    </a:p>
                    <a:p>
                      <a:pPr marL="7620" marR="0" lvl="0" indent="0" algn="l" defTabSz="914400" rtl="0" eaLnBrk="1" fontAlgn="ctr" latinLnBrk="0" hangingPunct="1">
                        <a:lnSpc>
                          <a:spcPct val="100000"/>
                        </a:lnSpc>
                        <a:spcBef>
                          <a:spcPts val="0"/>
                        </a:spcBef>
                        <a:spcAft>
                          <a:spcPts val="0"/>
                        </a:spcAft>
                        <a:buClrTx/>
                        <a:buSzTx/>
                        <a:buFontTx/>
                        <a:buNone/>
                        <a:tabLst/>
                        <a:defRPr/>
                      </a:pPr>
                      <a:endParaRPr lang="en-US" sz="1100" b="1" dirty="0" smtClean="0">
                        <a:latin typeface="Times New Roman" panose="02020603050405020304" pitchFamily="18" charset="0"/>
                        <a:ea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0.9959972716919308</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3343096798"/>
                  </a:ext>
                </a:extLst>
              </a:tr>
              <a:tr h="687253">
                <a:tc>
                  <a:txBody>
                    <a:bodyPr/>
                    <a:lstStyle/>
                    <a:p>
                      <a:pPr marL="7620" marR="0" lvl="0" indent="0" algn="l" defTabSz="914400" rtl="0" eaLnBrk="1" fontAlgn="ctr" latinLnBrk="0" hangingPunct="1">
                        <a:lnSpc>
                          <a:spcPct val="100000"/>
                        </a:lnSpc>
                        <a:spcBef>
                          <a:spcPts val="0"/>
                        </a:spcBef>
                        <a:spcAft>
                          <a:spcPts val="0"/>
                        </a:spcAft>
                        <a:buClrTx/>
                        <a:buSzTx/>
                        <a:buFontTx/>
                        <a:buNone/>
                        <a:tabLst/>
                        <a:defRPr/>
                      </a:pPr>
                      <a:r>
                        <a:rPr lang="en-US" sz="1100" b="1" dirty="0" smtClean="0">
                          <a:latin typeface="Times New Roman" panose="02020603050405020304" pitchFamily="18" charset="0"/>
                          <a:ea typeface="Times New Roman" panose="02020603050405020304" pitchFamily="18" charset="0"/>
                        </a:rPr>
                        <a:t>Random Forests (RF)</a:t>
                      </a:r>
                    </a:p>
                    <a:p>
                      <a:pPr marL="7620" marR="0" lvl="0" indent="0" algn="l" defTabSz="914400" rtl="0" eaLnBrk="1" fontAlgn="ctr" latinLnBrk="0" hangingPunct="1">
                        <a:lnSpc>
                          <a:spcPct val="100000"/>
                        </a:lnSpc>
                        <a:spcBef>
                          <a:spcPts val="0"/>
                        </a:spcBef>
                        <a:spcAft>
                          <a:spcPts val="0"/>
                        </a:spcAft>
                        <a:buClrTx/>
                        <a:buSzTx/>
                        <a:buFontTx/>
                        <a:buNone/>
                        <a:tabLst/>
                        <a:defRPr/>
                      </a:pPr>
                      <a:endParaRPr lang="en-US" sz="1100" b="1" dirty="0" smtClean="0">
                        <a:latin typeface="Times New Roman" panose="02020603050405020304" pitchFamily="18" charset="0"/>
                        <a:ea typeface="Times New Roman" panose="02020603050405020304" pitchFamily="18" charset="0"/>
                      </a:endParaRPr>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0.9973440376045685</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2839545385"/>
                  </a:ext>
                </a:extLst>
              </a:tr>
              <a:tr h="3708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Extreme Gradient Boosting (</a:t>
                      </a:r>
                      <a:r>
                        <a:rPr lang="en-US" sz="1200" b="1" dirty="0" err="1" smtClean="0">
                          <a:latin typeface="Times New Roman" panose="02020603050405020304" pitchFamily="18" charset="0"/>
                          <a:ea typeface="Calibri" panose="020F0502020204030204" pitchFamily="34" charset="0"/>
                          <a:cs typeface="Times New Roman" panose="02020603050405020304" pitchFamily="18" charset="0"/>
                        </a:rPr>
                        <a:t>XGBoost</a:t>
                      </a:r>
                      <a:r>
                        <a:rPr lang="en-US" sz="1200" b="1" dirty="0" smtClean="0">
                          <a:latin typeface="Times New Roman" panose="02020603050405020304" pitchFamily="18" charset="0"/>
                          <a:ea typeface="Calibri" panose="020F0502020204030204" pitchFamily="34" charset="0"/>
                          <a:cs typeface="Times New Roman" panose="02020603050405020304" pitchFamily="18" charset="0"/>
                        </a:rPr>
                        <a:t>)</a:t>
                      </a:r>
                      <a:endParaRPr lang="en-IN" sz="1200" dirty="0" smtClean="0">
                        <a:latin typeface="Calibri" panose="020F0502020204030204" pitchFamily="34" charset="0"/>
                        <a:ea typeface="Calibri" panose="020F0502020204030204" pitchFamily="34" charset="0"/>
                        <a:cs typeface="Times New Roman" panose="02020603050405020304" pitchFamily="18" charset="0"/>
                      </a:endParaRPr>
                    </a:p>
                    <a:p>
                      <a:endParaRPr lang="en-IN" dirty="0"/>
                    </a:p>
                  </a:txBody>
                  <a:tcPr/>
                </a:tc>
                <a:tc>
                  <a:txBody>
                    <a:bodyPr/>
                    <a:lstStyle/>
                    <a:p>
                      <a:r>
                        <a:rPr lang="en-IN" sz="1200" b="0" i="0" kern="1200" dirty="0" smtClean="0">
                          <a:solidFill>
                            <a:schemeClr val="dk1"/>
                          </a:solidFill>
                          <a:effectLst/>
                          <a:latin typeface="Times New Roman" panose="02020603050405020304" pitchFamily="18" charset="0"/>
                          <a:ea typeface="+mn-ea"/>
                          <a:cs typeface="Times New Roman" panose="02020603050405020304" pitchFamily="18" charset="0"/>
                        </a:rPr>
                        <a:t>0.9973675219909928</a:t>
                      </a:r>
                      <a:endParaRPr lang="en-IN" sz="1200" dirty="0">
                        <a:latin typeface="Times New Roman" panose="02020603050405020304" pitchFamily="18" charset="0"/>
                        <a:cs typeface="Times New Roman" panose="02020603050405020304" pitchFamily="18" charset="0"/>
                      </a:endParaRPr>
                    </a:p>
                  </a:txBody>
                  <a:tcPr/>
                </a:tc>
                <a:extLst>
                  <a:ext uri="{0D108BD9-81ED-4DB2-BD59-A6C34878D82A}">
                    <a16:rowId xmlns:a16="http://schemas.microsoft.com/office/drawing/2014/main" val="722569685"/>
                  </a:ext>
                </a:extLst>
              </a:tr>
            </a:tbl>
          </a:graphicData>
        </a:graphic>
      </p:graphicFrame>
    </p:spTree>
    <p:extLst>
      <p:ext uri="{BB962C8B-B14F-4D97-AF65-F5344CB8AC3E}">
        <p14:creationId xmlns:p14="http://schemas.microsoft.com/office/powerpoint/2010/main" val="12222779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2192000" cy="764825"/>
          </a:xfrm>
          <a:prstGeom prst="rect">
            <a:avLst/>
          </a:prstGeom>
        </p:spPr>
        <p:txBody>
          <a:bodyPr wrap="square">
            <a:spAutoFit/>
          </a:bodyPr>
          <a:lstStyle/>
          <a:p>
            <a:pPr marL="228600" marR="0" algn="just">
              <a:lnSpc>
                <a:spcPct val="115000"/>
              </a:lnSpc>
              <a:spcBef>
                <a:spcPts val="0"/>
              </a:spcBef>
              <a:spcAft>
                <a:spcPts val="1000"/>
              </a:spcAft>
            </a:pPr>
            <a:r>
              <a:rPr lang="en-US" sz="2000" b="1" dirty="0" err="1">
                <a:latin typeface="Times New Roman" panose="02020603050405020304" pitchFamily="18" charset="0"/>
                <a:ea typeface="Calibri" panose="020F0502020204030204" pitchFamily="34" charset="0"/>
                <a:cs typeface="Times New Roman" panose="02020603050405020304" pitchFamily="18" charset="0"/>
              </a:rPr>
              <a:t>HomePage</a:t>
            </a:r>
            <a:r>
              <a:rPr lang="en-US" sz="2000" b="1"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The </a:t>
            </a:r>
            <a:r>
              <a:rPr lang="en-US" dirty="0" err="1">
                <a:latin typeface="Times New Roman" panose="02020603050405020304" pitchFamily="18" charset="0"/>
                <a:ea typeface="Calibri" panose="020F0502020204030204" pitchFamily="34" charset="0"/>
                <a:cs typeface="Times New Roman" panose="02020603050405020304" pitchFamily="18" charset="0"/>
              </a:rPr>
              <a:t>HomePage</a:t>
            </a:r>
            <a:r>
              <a:rPr lang="en-US" dirty="0">
                <a:latin typeface="Times New Roman" panose="02020603050405020304" pitchFamily="18" charset="0"/>
                <a:ea typeface="Calibri" panose="020F0502020204030204" pitchFamily="34" charset="0"/>
                <a:cs typeface="Times New Roman" panose="02020603050405020304" pitchFamily="18" charset="0"/>
              </a:rPr>
              <a:t> serves as the landing page of your application. It provides an overview of the project's features, objectives, and benefits. Users can navigate to other sections of the application from this page.</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705394" y="971006"/>
            <a:ext cx="9862458" cy="4232366"/>
          </a:xfrm>
          <a:prstGeom prst="rect">
            <a:avLst/>
          </a:prstGeom>
        </p:spPr>
      </p:pic>
    </p:spTree>
    <p:extLst>
      <p:ext uri="{BB962C8B-B14F-4D97-AF65-F5344CB8AC3E}">
        <p14:creationId xmlns:p14="http://schemas.microsoft.com/office/powerpoint/2010/main" val="288638330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312821" y="360948"/>
            <a:ext cx="11502190" cy="3934410"/>
          </a:xfrm>
          <a:prstGeom prst="rect">
            <a:avLst/>
          </a:prstGeom>
        </p:spPr>
        <p:txBody>
          <a:bodyPr wrap="square">
            <a:spAutoFit/>
          </a:bodyPr>
          <a:lstStyle/>
          <a:p>
            <a:pPr algn="ctr">
              <a:lnSpc>
                <a:spcPct val="150000"/>
              </a:lnSpc>
              <a:spcBef>
                <a:spcPts val="1200"/>
              </a:spcBef>
              <a:spcAft>
                <a:spcPts val="800"/>
              </a:spcAft>
            </a:pP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Objective of the Project:</a:t>
            </a:r>
            <a:endParaRPr lang="en-US" sz="1600" dirty="0">
              <a:latin typeface="Calibri" panose="020F0502020204030204" pitchFamily="34" charset="0"/>
              <a:ea typeface="Calibri" panose="020F0502020204030204" pitchFamily="34" charset="0"/>
              <a:cs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The primary objective of this project is to develop an explainable data-driven digital twin model that accurately predicts key battery states, specifically state of charge (SOC) and state of health (SOH), in electric vehicles (EVs). The project aims to integrate a variety of advanced machine learning algorithms, including Deep Neural Networks (DNN), Long Short-Term Memory (LSTM) networks, Convolutional Neural Networks (CNN), Support Vector Regression (SVR), and others, to build a robust and reliable prediction model. In addition to achieving high prediction accuracy, the project also seeks to incorporate explainable AI techniques to provide transparency and understanding of the model’s predictions. By achieving these objectives, the project aims to enhance battery management systems, ultimately contributing to the improved performance, safety, and longevity of batteries in EVs.</a:t>
            </a:r>
          </a:p>
        </p:txBody>
      </p:sp>
    </p:spTree>
    <p:extLst>
      <p:ext uri="{BB962C8B-B14F-4D97-AF65-F5344CB8AC3E}">
        <p14:creationId xmlns:p14="http://schemas.microsoft.com/office/powerpoint/2010/main" val="118482504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68442"/>
            <a:ext cx="12192000" cy="923330"/>
          </a:xfrm>
          <a:prstGeom prst="rect">
            <a:avLst/>
          </a:prstGeom>
        </p:spPr>
        <p:txBody>
          <a:bodyPr wrap="square">
            <a:spAutoFit/>
          </a:bodyPr>
          <a:lstStyle/>
          <a:p>
            <a:pPr marL="228600" marR="0" algn="just">
              <a:lnSpc>
                <a:spcPct val="150000"/>
              </a:lnSpc>
              <a:spcBef>
                <a:spcPts val="0"/>
              </a:spcBef>
              <a:spcAft>
                <a:spcPts val="10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AboutPage</a:t>
            </a:r>
            <a:r>
              <a:rPr lang="en-US" b="1" dirty="0">
                <a:latin typeface="Times New Roman" panose="02020603050405020304" pitchFamily="18" charset="0"/>
                <a:ea typeface="Calibri" panose="020F0502020204030204" pitchFamily="34" charset="0"/>
                <a:cs typeface="Times New Roman" panose="02020603050405020304" pitchFamily="18" charset="0"/>
              </a:rPr>
              <a:t>:</a:t>
            </a:r>
            <a:r>
              <a:rPr lang="en-US" dirty="0">
                <a:latin typeface="Times New Roman" panose="02020603050405020304" pitchFamily="18" charset="0"/>
                <a:ea typeface="Calibri" panose="020F0502020204030204" pitchFamily="34" charset="0"/>
                <a:cs typeface="Times New Roman" panose="02020603050405020304" pitchFamily="18" charset="0"/>
              </a:rPr>
              <a:t> The </a:t>
            </a:r>
            <a:r>
              <a:rPr lang="en-US" dirty="0" err="1">
                <a:latin typeface="Times New Roman" panose="02020603050405020304" pitchFamily="18" charset="0"/>
                <a:ea typeface="Calibri" panose="020F0502020204030204" pitchFamily="34" charset="0"/>
                <a:cs typeface="Times New Roman" panose="02020603050405020304" pitchFamily="18" charset="0"/>
              </a:rPr>
              <a:t>AboutPage</a:t>
            </a:r>
            <a:r>
              <a:rPr lang="en-US" dirty="0">
                <a:latin typeface="Times New Roman" panose="02020603050405020304" pitchFamily="18" charset="0"/>
                <a:ea typeface="Calibri" panose="020F0502020204030204" pitchFamily="34" charset="0"/>
                <a:cs typeface="Times New Roman" panose="02020603050405020304" pitchFamily="18" charset="0"/>
              </a:rPr>
              <a:t> offers detailed information about the project, including its purpose, goals, and the technology used. It provides background information on the problem being addressed and the methods employed.</a:t>
            </a: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875212" y="1091772"/>
            <a:ext cx="10058400" cy="4271554"/>
          </a:xfrm>
          <a:prstGeom prst="rect">
            <a:avLst/>
          </a:prstGeom>
        </p:spPr>
      </p:pic>
    </p:spTree>
    <p:extLst>
      <p:ext uri="{BB962C8B-B14F-4D97-AF65-F5344CB8AC3E}">
        <p14:creationId xmlns:p14="http://schemas.microsoft.com/office/powerpoint/2010/main" val="207827279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0" y="1"/>
            <a:ext cx="12192000" cy="1338828"/>
          </a:xfrm>
          <a:prstGeom prst="rect">
            <a:avLst/>
          </a:prstGeom>
        </p:spPr>
        <p:txBody>
          <a:bodyPr wrap="square">
            <a:spAutoFit/>
          </a:bodyPr>
          <a:lstStyle/>
          <a:p>
            <a:pPr marL="228600" marR="0" algn="just">
              <a:lnSpc>
                <a:spcPct val="150000"/>
              </a:lnSpc>
              <a:spcBef>
                <a:spcPts val="0"/>
              </a:spcBef>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Registration Page:</a:t>
            </a:r>
            <a:r>
              <a:rPr lang="en-US" dirty="0">
                <a:latin typeface="Times New Roman" panose="02020603050405020304" pitchFamily="18" charset="0"/>
                <a:ea typeface="Calibri" panose="020F0502020204030204" pitchFamily="34" charset="0"/>
                <a:cs typeface="Times New Roman" panose="02020603050405020304" pitchFamily="18" charset="0"/>
              </a:rPr>
              <a:t> The Registration Page allows new users to create an account with the application. It typically includes fields for entering personal information such as name, email, password, and possibly other details like phone number or address. Users need to fill out this form to gain access to the application's features.</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4" name="Picture 3"/>
          <p:cNvPicPr/>
          <p:nvPr/>
        </p:nvPicPr>
        <p:blipFill>
          <a:blip r:embed="rId2"/>
          <a:stretch>
            <a:fillRect/>
          </a:stretch>
        </p:blipFill>
        <p:spPr>
          <a:xfrm>
            <a:off x="1203960" y="1338829"/>
            <a:ext cx="9784080" cy="4088674"/>
          </a:xfrm>
          <a:prstGeom prst="rect">
            <a:avLst/>
          </a:prstGeom>
        </p:spPr>
      </p:pic>
    </p:spTree>
    <p:extLst>
      <p:ext uri="{BB962C8B-B14F-4D97-AF65-F5344CB8AC3E}">
        <p14:creationId xmlns:p14="http://schemas.microsoft.com/office/powerpoint/2010/main" val="2269112135"/>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92505"/>
            <a:ext cx="12192000" cy="969496"/>
          </a:xfrm>
          <a:prstGeom prst="rect">
            <a:avLst/>
          </a:prstGeom>
        </p:spPr>
        <p:txBody>
          <a:bodyPr wrap="square">
            <a:spAutoFit/>
          </a:bodyPr>
          <a:lstStyle/>
          <a:p>
            <a:pPr marL="228600" marR="0">
              <a:lnSpc>
                <a:spcPct val="150000"/>
              </a:lnSpc>
              <a:spcBef>
                <a:spcPts val="0"/>
              </a:spcBef>
              <a:spcAft>
                <a:spcPts val="10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Login Page</a:t>
            </a:r>
            <a:r>
              <a:rPr lang="en-US" dirty="0">
                <a:latin typeface="Calibri" panose="020F0502020204030204" pitchFamily="34" charset="0"/>
                <a:ea typeface="Calibri" panose="020F0502020204030204" pitchFamily="34" charset="0"/>
                <a:cs typeface="Times New Roman" panose="02020603050405020304" pitchFamily="18" charset="0"/>
              </a:rPr>
              <a:t>     :    </a:t>
            </a:r>
            <a:r>
              <a:rPr lang="en-US" dirty="0">
                <a:latin typeface="Times New Roman" panose="02020603050405020304" pitchFamily="18" charset="0"/>
                <a:ea typeface="Calibri" panose="020F0502020204030204" pitchFamily="34" charset="0"/>
                <a:cs typeface="Times New Roman" panose="02020603050405020304" pitchFamily="18" charset="0"/>
              </a:rPr>
              <a:t>The Login Page enables users to access their existing accounts by entering their credentials. It usually includes fields for entering a username/email and password.  </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223554" y="1162001"/>
            <a:ext cx="9744891" cy="4323805"/>
          </a:xfrm>
          <a:prstGeom prst="rect">
            <a:avLst/>
          </a:prstGeom>
        </p:spPr>
      </p:pic>
    </p:spTree>
    <p:extLst>
      <p:ext uri="{BB962C8B-B14F-4D97-AF65-F5344CB8AC3E}">
        <p14:creationId xmlns:p14="http://schemas.microsoft.com/office/powerpoint/2010/main" val="11138760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151267"/>
            <a:ext cx="8921931" cy="410882"/>
          </a:xfrm>
          <a:prstGeom prst="rect">
            <a:avLst/>
          </a:prstGeom>
        </p:spPr>
        <p:txBody>
          <a:bodyPr wrap="square">
            <a:spAutoFit/>
          </a:bodyPr>
          <a:lstStyle/>
          <a:p>
            <a:pPr marL="228600">
              <a:lnSpc>
                <a:spcPct val="115000"/>
              </a:lnSpc>
              <a:spcAft>
                <a:spcPts val="1000"/>
              </a:spcAft>
            </a:pPr>
            <a:r>
              <a:rPr lang="en-US" b="1" dirty="0">
                <a:latin typeface="Times New Roman" panose="02020603050405020304" pitchFamily="18" charset="0"/>
                <a:ea typeface="Calibri" panose="020F0502020204030204" pitchFamily="34" charset="0"/>
                <a:cs typeface="Times New Roman" panose="02020603050405020304" pitchFamily="18" charset="0"/>
              </a:rPr>
              <a:t>View data </a:t>
            </a:r>
            <a:r>
              <a:rPr lang="en-US" b="1" dirty="0" err="1">
                <a:latin typeface="Times New Roman" panose="02020603050405020304" pitchFamily="18" charset="0"/>
                <a:ea typeface="Calibri" panose="020F0502020204030204" pitchFamily="34" charset="0"/>
                <a:cs typeface="Times New Roman" panose="02020603050405020304" pitchFamily="18" charset="0"/>
              </a:rPr>
              <a:t>page:</a:t>
            </a:r>
            <a:r>
              <a:rPr lang="en-US" dirty="0" err="1">
                <a:latin typeface="Times New Roman" panose="02020603050405020304" pitchFamily="18" charset="0"/>
                <a:ea typeface="Calibri" panose="020F0502020204030204" pitchFamily="34" charset="0"/>
                <a:cs typeface="Times New Roman" panose="02020603050405020304" pitchFamily="18" charset="0"/>
              </a:rPr>
              <a:t>In</a:t>
            </a:r>
            <a:r>
              <a:rPr lang="en-US" b="1" dirty="0">
                <a:latin typeface="Times New Roman" panose="02020603050405020304" pitchFamily="18" charset="0"/>
                <a:ea typeface="Calibri" panose="020F0502020204030204" pitchFamily="34" charset="0"/>
                <a:cs typeface="Times New Roman" panose="02020603050405020304" pitchFamily="18" charset="0"/>
              </a:rPr>
              <a:t> </a:t>
            </a:r>
            <a:r>
              <a:rPr lang="en-US" dirty="0">
                <a:latin typeface="Times New Roman" panose="02020603050405020304" pitchFamily="18" charset="0"/>
                <a:ea typeface="Calibri" panose="020F0502020204030204" pitchFamily="34" charset="0"/>
                <a:cs typeface="Times New Roman" panose="02020603050405020304" pitchFamily="18" charset="0"/>
              </a:rPr>
              <a:t>this page user can view the dataset data in the table format</a:t>
            </a:r>
            <a:r>
              <a:rPr lang="en-US" b="1" dirty="0">
                <a:latin typeface="Times New Roman" panose="02020603050405020304" pitchFamily="18" charset="0"/>
                <a:ea typeface="Calibri" panose="020F0502020204030204" pitchFamily="34" charset="0"/>
                <a:cs typeface="Times New Roman" panose="02020603050405020304" pitchFamily="18" charset="0"/>
              </a:rPr>
              <a:t> </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1449977" y="1227909"/>
            <a:ext cx="9170126" cy="4219301"/>
          </a:xfrm>
          <a:prstGeom prst="rect">
            <a:avLst/>
          </a:prstGeom>
        </p:spPr>
      </p:pic>
    </p:spTree>
    <p:extLst>
      <p:ext uri="{BB962C8B-B14F-4D97-AF65-F5344CB8AC3E}">
        <p14:creationId xmlns:p14="http://schemas.microsoft.com/office/powerpoint/2010/main" val="409365491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30777" y="203519"/>
            <a:ext cx="11713028" cy="410882"/>
          </a:xfrm>
          <a:prstGeom prst="rect">
            <a:avLst/>
          </a:prstGeom>
        </p:spPr>
        <p:txBody>
          <a:bodyPr wrap="square">
            <a:spAutoFit/>
          </a:bodyPr>
          <a:lstStyle/>
          <a:p>
            <a:pPr marL="228600">
              <a:lnSpc>
                <a:spcPct val="115000"/>
              </a:lnSpc>
              <a:spcAft>
                <a:spcPts val="1000"/>
              </a:spcAft>
            </a:pPr>
            <a:r>
              <a:rPr lang="en-US" b="1" dirty="0" err="1">
                <a:latin typeface="Times New Roman" panose="02020603050405020304" pitchFamily="18" charset="0"/>
                <a:ea typeface="Calibri" panose="020F0502020204030204" pitchFamily="34" charset="0"/>
                <a:cs typeface="Times New Roman" panose="02020603050405020304" pitchFamily="18" charset="0"/>
              </a:rPr>
              <a:t>Model:</a:t>
            </a:r>
            <a:r>
              <a:rPr lang="en-US" dirty="0" err="1">
                <a:latin typeface="Times New Roman" panose="02020603050405020304" pitchFamily="18" charset="0"/>
                <a:ea typeface="Calibri" panose="020F0502020204030204" pitchFamily="34" charset="0"/>
                <a:cs typeface="Times New Roman" panose="02020603050405020304" pitchFamily="18" charset="0"/>
              </a:rPr>
              <a:t>In</a:t>
            </a:r>
            <a:r>
              <a:rPr lang="en-US" dirty="0">
                <a:latin typeface="Times New Roman" panose="02020603050405020304" pitchFamily="18" charset="0"/>
                <a:ea typeface="Calibri" panose="020F0502020204030204" pitchFamily="34" charset="0"/>
                <a:cs typeface="Times New Roman" panose="02020603050405020304" pitchFamily="18" charset="0"/>
              </a:rPr>
              <a:t> this page user can select the particular algorithm so that the particular algorithm produce the respective r2_score</a:t>
            </a:r>
            <a:endParaRPr lang="en-IN" sz="1600" dirty="0">
              <a:effectLst/>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910045" y="1045029"/>
            <a:ext cx="9744892" cy="4036423"/>
          </a:xfrm>
          <a:prstGeom prst="rect">
            <a:avLst/>
          </a:prstGeom>
        </p:spPr>
      </p:pic>
    </p:spTree>
    <p:extLst>
      <p:ext uri="{BB962C8B-B14F-4D97-AF65-F5344CB8AC3E}">
        <p14:creationId xmlns:p14="http://schemas.microsoft.com/office/powerpoint/2010/main" val="62783281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1"/>
            <a:ext cx="12192000" cy="969496"/>
          </a:xfrm>
          <a:prstGeom prst="rect">
            <a:avLst/>
          </a:prstGeom>
        </p:spPr>
        <p:txBody>
          <a:bodyPr wrap="square">
            <a:spAutoFit/>
          </a:bodyPr>
          <a:lstStyle/>
          <a:p>
            <a:pPr algn="just">
              <a:lnSpc>
                <a:spcPct val="150000"/>
              </a:lnSpc>
              <a:spcAft>
                <a:spcPts val="800"/>
              </a:spcAft>
            </a:pPr>
            <a:r>
              <a:rPr lang="en-US" sz="2000" b="1" dirty="0">
                <a:latin typeface="Times New Roman" panose="02020603050405020304" pitchFamily="18" charset="0"/>
                <a:ea typeface="Calibri" panose="020F0502020204030204" pitchFamily="34" charset="0"/>
                <a:cs typeface="Times New Roman" panose="02020603050405020304" pitchFamily="18" charset="0"/>
              </a:rPr>
              <a:t>Prediction Page: :</a:t>
            </a:r>
            <a:r>
              <a:rPr lang="en-US" dirty="0">
                <a:latin typeface="Times New Roman" panose="02020603050405020304" pitchFamily="18" charset="0"/>
                <a:ea typeface="Calibri" panose="020F0502020204030204" pitchFamily="34" charset="0"/>
                <a:cs typeface="Times New Roman" panose="02020603050405020304" pitchFamily="18" charset="0"/>
              </a:rPr>
              <a:t> The Prediction Page allows users to input data and receive predictions based on the trained machine learning models. This page typically includes a form or interface for uploading or entering data (e.g., smartwatch sensor data).</a:t>
            </a:r>
            <a:endParaRPr lang="en-US" dirty="0">
              <a:latin typeface="Calibri" panose="020F0502020204030204" pitchFamily="34" charset="0"/>
              <a:ea typeface="Calibri" panose="020F0502020204030204" pitchFamily="34" charset="0"/>
              <a:cs typeface="Times New Roman" panose="02020603050405020304" pitchFamily="18" charset="0"/>
            </a:endParaRPr>
          </a:p>
        </p:txBody>
      </p:sp>
      <p:pic>
        <p:nvPicPr>
          <p:cNvPr id="3" name="Picture 2"/>
          <p:cNvPicPr/>
          <p:nvPr/>
        </p:nvPicPr>
        <p:blipFill>
          <a:blip r:embed="rId2"/>
          <a:stretch>
            <a:fillRect/>
          </a:stretch>
        </p:blipFill>
        <p:spPr>
          <a:xfrm>
            <a:off x="648788" y="969497"/>
            <a:ext cx="10306594" cy="4402183"/>
          </a:xfrm>
          <a:prstGeom prst="rect">
            <a:avLst/>
          </a:prstGeom>
        </p:spPr>
      </p:pic>
    </p:spTree>
    <p:extLst>
      <p:ext uri="{BB962C8B-B14F-4D97-AF65-F5344CB8AC3E}">
        <p14:creationId xmlns:p14="http://schemas.microsoft.com/office/powerpoint/2010/main" val="3192871613"/>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p:nvPr/>
        </p:nvPicPr>
        <p:blipFill>
          <a:blip r:embed="rId2"/>
          <a:stretch>
            <a:fillRect/>
          </a:stretch>
        </p:blipFill>
        <p:spPr>
          <a:xfrm>
            <a:off x="492034" y="409303"/>
            <a:ext cx="10633166" cy="5016137"/>
          </a:xfrm>
          <a:prstGeom prst="rect">
            <a:avLst/>
          </a:prstGeom>
        </p:spPr>
      </p:pic>
    </p:spTree>
    <p:extLst>
      <p:ext uri="{BB962C8B-B14F-4D97-AF65-F5344CB8AC3E}">
        <p14:creationId xmlns:p14="http://schemas.microsoft.com/office/powerpoint/2010/main" val="3310718545"/>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0"/>
            <a:ext cx="11449619" cy="4160113"/>
          </a:xfrm>
          <a:prstGeom prst="rect">
            <a:avLst/>
          </a:prstGeom>
        </p:spPr>
        <p:txBody>
          <a:bodyPr wrap="square">
            <a:spAutoFit/>
          </a:bodyPr>
          <a:lstStyle/>
          <a:p>
            <a:pPr algn="just">
              <a:lnSpc>
                <a:spcPct val="200000"/>
              </a:lnSpc>
              <a:spcAft>
                <a:spcPts val="1000"/>
              </a:spcAft>
            </a:pPr>
            <a:r>
              <a:rPr lang="en-IN" sz="1600" b="1" dirty="0">
                <a:latin typeface="Times New Roman" panose="02020603050405020304" pitchFamily="18" charset="0"/>
                <a:ea typeface="Calibri" panose="020F0502020204030204" pitchFamily="34" charset="0"/>
                <a:cs typeface="Times New Roman" panose="02020603050405020304" pitchFamily="18" charset="0"/>
              </a:rPr>
              <a:t>CONCLUSION:</a:t>
            </a:r>
            <a:endParaRPr lang="en-IN" sz="1600" dirty="0">
              <a:latin typeface="Times New Roman" panose="02020603050405020304" pitchFamily="18" charset="0"/>
              <a:ea typeface="Calibri" panose="020F0502020204030204" pitchFamily="34" charset="0"/>
              <a:cs typeface="Times New Roman" panose="02020603050405020304" pitchFamily="18" charset="0"/>
            </a:endParaRPr>
          </a:p>
          <a:p>
            <a:pPr algn="just">
              <a:lnSpc>
                <a:spcPct val="200000"/>
              </a:lnSpc>
              <a:spcAft>
                <a:spcPts val="1000"/>
              </a:spcAft>
            </a:pPr>
            <a:r>
              <a:rPr lang="en-US" sz="1600" dirty="0">
                <a:latin typeface="Times New Roman" panose="02020603050405020304" pitchFamily="18" charset="0"/>
                <a:cs typeface="Times New Roman" panose="02020603050405020304" pitchFamily="18" charset="0"/>
              </a:rPr>
              <a:t>This research introduces a pioneering approach using Explainable Data-Driven Digital Twins for predicting battery states in electric vehicles (EVs), leveraging a diverse array of advanced machine learning algorithms. By integrating models such as Deep Neural Networks (DNN), Long Short-Term Memory (LSTM) networks, Convolutional Neural Networks (CNN), Support Vector Regression (SVR), Support Vector Machines (SVM), Feedforward Neural Networks (FNN), Radial Basis Function networks (RBF), Random Forests (RF), and Extreme Gradient Boosting (</a:t>
            </a:r>
            <a:r>
              <a:rPr lang="en-US" sz="1600" dirty="0" err="1">
                <a:latin typeface="Times New Roman" panose="02020603050405020304" pitchFamily="18" charset="0"/>
                <a:cs typeface="Times New Roman" panose="02020603050405020304" pitchFamily="18" charset="0"/>
              </a:rPr>
              <a:t>XGBoost</a:t>
            </a:r>
            <a:r>
              <a:rPr lang="en-US" sz="1600" dirty="0">
                <a:latin typeface="Times New Roman" panose="02020603050405020304" pitchFamily="18" charset="0"/>
                <a:cs typeface="Times New Roman" panose="02020603050405020304" pitchFamily="18" charset="0"/>
              </a:rPr>
              <a:t>), we have developed a comprehensive digital twin model that enhances the accuracy and reliability of battery state </a:t>
            </a:r>
            <a:r>
              <a:rPr lang="en-US" sz="1600" dirty="0" err="1">
                <a:latin typeface="Times New Roman" panose="02020603050405020304" pitchFamily="18" charset="0"/>
                <a:cs typeface="Times New Roman" panose="02020603050405020304" pitchFamily="18" charset="0"/>
              </a:rPr>
              <a:t>predictions.The</a:t>
            </a:r>
            <a:r>
              <a:rPr lang="en-US" sz="1600" dirty="0">
                <a:latin typeface="Times New Roman" panose="02020603050405020304" pitchFamily="18" charset="0"/>
                <a:cs typeface="Times New Roman" panose="02020603050405020304" pitchFamily="18" charset="0"/>
              </a:rPr>
              <a:t> primary objectives of this study—improving the predictability of key battery parameters like state of charge (SOC) and state of health (SOH)—have been successfully met. </a:t>
            </a:r>
            <a:endParaRPr lang="en-US" sz="1600" dirty="0">
              <a:latin typeface="Times New Roman" panose="02020603050405020304" pitchFamily="18" charset="0"/>
              <a:ea typeface="Calibri" panose="020F0502020204030204" pitchFamily="34" charset="0"/>
              <a:cs typeface="Times New Roman" panose="02020603050405020304" pitchFamily="18" charset="0"/>
            </a:endParaRPr>
          </a:p>
        </p:txBody>
      </p:sp>
    </p:spTree>
    <p:extLst>
      <p:ext uri="{BB962C8B-B14F-4D97-AF65-F5344CB8AC3E}">
        <p14:creationId xmlns:p14="http://schemas.microsoft.com/office/powerpoint/2010/main" val="379061214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0" y="596146"/>
            <a:ext cx="11730446" cy="4613058"/>
          </a:xfrm>
          <a:prstGeom prst="rect">
            <a:avLst/>
          </a:prstGeom>
        </p:spPr>
        <p:txBody>
          <a:bodyPr wrap="square">
            <a:spAutoFit/>
          </a:bodyPr>
          <a:lstStyle/>
          <a:p>
            <a:pPr>
              <a:lnSpc>
                <a:spcPct val="150000"/>
              </a:lnSpc>
            </a:pPr>
            <a:r>
              <a:rPr lang="en-US" b="1" dirty="0">
                <a:latin typeface="Times New Roman" panose="02020603050405020304" pitchFamily="18" charset="0"/>
                <a:cs typeface="Times New Roman" panose="02020603050405020304" pitchFamily="18" charset="0"/>
              </a:rPr>
              <a:t>1. Incorporation of Additional Data Sources</a:t>
            </a:r>
          </a:p>
          <a:p>
            <a:pPr>
              <a:lnSpc>
                <a:spcPct val="150000"/>
              </a:lnSpc>
            </a:pPr>
            <a:r>
              <a:rPr lang="en-US" dirty="0">
                <a:latin typeface="Times New Roman" panose="02020603050405020304" pitchFamily="18" charset="0"/>
                <a:cs typeface="Times New Roman" panose="02020603050405020304" pitchFamily="18" charset="0"/>
              </a:rPr>
              <a:t>Extended Data Collection: Integrate more diverse data sources such as real-time sensor data, vehicle operating conditions, and environmental factors. This could improve the model’s ability to handle various scenarios and provide more accurate predictions.</a:t>
            </a:r>
          </a:p>
          <a:p>
            <a:pPr>
              <a:lnSpc>
                <a:spcPct val="150000"/>
              </a:lnSpc>
            </a:pPr>
            <a:r>
              <a:rPr lang="en-US" b="1" dirty="0">
                <a:latin typeface="Times New Roman" panose="02020603050405020304" pitchFamily="18" charset="0"/>
                <a:cs typeface="Times New Roman" panose="02020603050405020304" pitchFamily="18" charset="0"/>
              </a:rPr>
              <a:t>Data Fusion: </a:t>
            </a:r>
            <a:r>
              <a:rPr lang="en-US" dirty="0">
                <a:latin typeface="Times New Roman" panose="02020603050405020304" pitchFamily="18" charset="0"/>
                <a:cs typeface="Times New Roman" panose="02020603050405020304" pitchFamily="18" charset="0"/>
              </a:rPr>
              <a:t>Combine data from different sensors and sources to create a more holistic view of battery performance, enhancing the model’s predictive power.</a:t>
            </a:r>
          </a:p>
          <a:p>
            <a:pPr>
              <a:lnSpc>
                <a:spcPct val="150000"/>
              </a:lnSpc>
            </a:pPr>
            <a:r>
              <a:rPr lang="en-US" b="1" dirty="0">
                <a:latin typeface="Times New Roman" panose="02020603050405020304" pitchFamily="18" charset="0"/>
                <a:cs typeface="Times New Roman" panose="02020603050405020304" pitchFamily="18" charset="0"/>
              </a:rPr>
              <a:t>2. Advanced Machine Learning Techniques</a:t>
            </a:r>
          </a:p>
          <a:p>
            <a:pPr>
              <a:lnSpc>
                <a:spcPct val="150000"/>
              </a:lnSpc>
            </a:pPr>
            <a:r>
              <a:rPr lang="en-US" b="1" dirty="0">
                <a:latin typeface="Times New Roman" panose="02020603050405020304" pitchFamily="18" charset="0"/>
                <a:cs typeface="Times New Roman" panose="02020603050405020304" pitchFamily="18" charset="0"/>
              </a:rPr>
              <a:t>Hybrid Models: </a:t>
            </a:r>
            <a:r>
              <a:rPr lang="en-US" dirty="0">
                <a:latin typeface="Times New Roman" panose="02020603050405020304" pitchFamily="18" charset="0"/>
                <a:cs typeface="Times New Roman" panose="02020603050405020304" pitchFamily="18" charset="0"/>
              </a:rPr>
              <a:t>Explore the use of hybrid models that combine the strengths of different machine learning techniques, such as ensemble methods that integrate predictions from multiple algorithms.</a:t>
            </a:r>
          </a:p>
          <a:p>
            <a:pPr>
              <a:lnSpc>
                <a:spcPct val="150000"/>
              </a:lnSpc>
            </a:pPr>
            <a:r>
              <a:rPr lang="en-US" dirty="0">
                <a:latin typeface="Times New Roman" panose="02020603050405020304" pitchFamily="18" charset="0"/>
                <a:cs typeface="Times New Roman" panose="02020603050405020304" pitchFamily="18" charset="0"/>
              </a:rPr>
              <a:t>Transfer Learning: Apply transfer learning to leverage pre-trained models and adapt them to specific battery types or new operational environments, reducing the need for extensive retraining</a:t>
            </a:r>
            <a:r>
              <a:rPr lang="en-US" dirty="0" smtClean="0">
                <a:latin typeface="Times New Roman" panose="02020603050405020304" pitchFamily="18"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
        <p:nvSpPr>
          <p:cNvPr id="3" name="Rectangle 2"/>
          <p:cNvSpPr/>
          <p:nvPr/>
        </p:nvSpPr>
        <p:spPr>
          <a:xfrm>
            <a:off x="4158338" y="226814"/>
            <a:ext cx="3091552" cy="369332"/>
          </a:xfrm>
          <a:prstGeom prst="rect">
            <a:avLst/>
          </a:prstGeom>
        </p:spPr>
        <p:txBody>
          <a:bodyPr wrap="none">
            <a:spAutoFit/>
          </a:bodyPr>
          <a:lstStyle/>
          <a:p>
            <a:r>
              <a:rPr lang="en-US" b="1" dirty="0">
                <a:latin typeface="Times New Roman" panose="02020603050405020304" pitchFamily="18" charset="0"/>
                <a:ea typeface="Calibri" panose="020F0502020204030204" pitchFamily="34" charset="0"/>
              </a:rPr>
              <a:t>FUTURE ENHANCEMENT </a:t>
            </a:r>
            <a:endParaRPr lang="en-US" dirty="0"/>
          </a:p>
        </p:txBody>
      </p:sp>
    </p:spTree>
    <p:extLst>
      <p:ext uri="{BB962C8B-B14F-4D97-AF65-F5344CB8AC3E}">
        <p14:creationId xmlns:p14="http://schemas.microsoft.com/office/powerpoint/2010/main" val="11226437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378824"/>
            <a:ext cx="11573691" cy="5251268"/>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1.  </a:t>
            </a:r>
            <a:r>
              <a:rPr lang="en-US" b="1" dirty="0">
                <a:latin typeface="Times New Roman" panose="02020603050405020304" pitchFamily="18" charset="0"/>
                <a:ea typeface="Times New Roman" panose="02020603050405020304" pitchFamily="18" charset="0"/>
              </a:rPr>
              <a:t>Zhou, K., Yang, S., &amp; Shen, C.</a:t>
            </a:r>
            <a:r>
              <a:rPr lang="en-US" dirty="0">
                <a:latin typeface="Times New Roman" panose="02020603050405020304" pitchFamily="18" charset="0"/>
                <a:ea typeface="Times New Roman" panose="02020603050405020304" pitchFamily="18" charset="0"/>
              </a:rPr>
              <a:t> (2016). "A review on the development and application of digital twins in the automotive industry." </a:t>
            </a:r>
            <a:r>
              <a:rPr lang="en-US" i="1" dirty="0">
                <a:latin typeface="Times New Roman" panose="02020603050405020304" pitchFamily="18" charset="0"/>
                <a:ea typeface="Times New Roman" panose="02020603050405020304" pitchFamily="18" charset="0"/>
              </a:rPr>
              <a:t>IEEE Access</a:t>
            </a:r>
            <a:r>
              <a:rPr lang="en-US" dirty="0">
                <a:latin typeface="Times New Roman" panose="02020603050405020304" pitchFamily="18" charset="0"/>
                <a:ea typeface="Times New Roman" panose="02020603050405020304" pitchFamily="18" charset="0"/>
              </a:rPr>
              <a:t>, 4, 1848-1858. doi:10.1109/ACCESS.2016.2566403.</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2.  </a:t>
            </a:r>
            <a:r>
              <a:rPr lang="en-US" b="1" dirty="0" err="1">
                <a:latin typeface="Times New Roman" panose="02020603050405020304" pitchFamily="18" charset="0"/>
                <a:ea typeface="Times New Roman" panose="02020603050405020304" pitchFamily="18" charset="0"/>
              </a:rPr>
              <a:t>Jia</a:t>
            </a:r>
            <a:r>
              <a:rPr lang="en-US" b="1" dirty="0">
                <a:latin typeface="Times New Roman" panose="02020603050405020304" pitchFamily="18" charset="0"/>
                <a:ea typeface="Times New Roman" panose="02020603050405020304" pitchFamily="18" charset="0"/>
              </a:rPr>
              <a:t>, L., &amp; Zhang, Y.</a:t>
            </a:r>
            <a:r>
              <a:rPr lang="en-US" dirty="0">
                <a:latin typeface="Times New Roman" panose="02020603050405020304" pitchFamily="18" charset="0"/>
                <a:ea typeface="Times New Roman" panose="02020603050405020304" pitchFamily="18" charset="0"/>
              </a:rPr>
              <a:t> (2018). "A survey of machine learning for big data processing in battery management systems." </a:t>
            </a:r>
            <a:r>
              <a:rPr lang="en-US" i="1" dirty="0">
                <a:latin typeface="Times New Roman" panose="02020603050405020304" pitchFamily="18" charset="0"/>
                <a:ea typeface="Times New Roman" panose="02020603050405020304" pitchFamily="18" charset="0"/>
              </a:rPr>
              <a:t>IEEE Transactions on Industrial Informatics</a:t>
            </a:r>
            <a:r>
              <a:rPr lang="en-US" dirty="0">
                <a:latin typeface="Times New Roman" panose="02020603050405020304" pitchFamily="18" charset="0"/>
                <a:ea typeface="Times New Roman" panose="02020603050405020304" pitchFamily="18" charset="0"/>
              </a:rPr>
              <a:t>, 14(4), 1635-1645. doi:10.1109/TII.2017.2785224.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3.  </a:t>
            </a:r>
            <a:r>
              <a:rPr lang="en-US" b="1" dirty="0">
                <a:latin typeface="Times New Roman" panose="02020603050405020304" pitchFamily="18" charset="0"/>
                <a:ea typeface="Times New Roman" panose="02020603050405020304" pitchFamily="18" charset="0"/>
              </a:rPr>
              <a:t>Wang, X., &amp; Zhang, J.</a:t>
            </a:r>
            <a:r>
              <a:rPr lang="en-US" dirty="0">
                <a:latin typeface="Times New Roman" panose="02020603050405020304" pitchFamily="18" charset="0"/>
                <a:ea typeface="Times New Roman" panose="02020603050405020304" pitchFamily="18" charset="0"/>
              </a:rPr>
              <a:t> (2020). "State-of-charge and state-of-health estimation for lithium-ion batteries based on a hybrid machine learning model." </a:t>
            </a:r>
            <a:r>
              <a:rPr lang="en-US" i="1" dirty="0">
                <a:latin typeface="Times New Roman" panose="02020603050405020304" pitchFamily="18" charset="0"/>
                <a:ea typeface="Times New Roman" panose="02020603050405020304" pitchFamily="18" charset="0"/>
              </a:rPr>
              <a:t>Journal of Energy Storage</a:t>
            </a:r>
            <a:r>
              <a:rPr lang="en-US" dirty="0">
                <a:latin typeface="Times New Roman" panose="02020603050405020304" pitchFamily="18" charset="0"/>
                <a:ea typeface="Times New Roman" panose="02020603050405020304" pitchFamily="18" charset="0"/>
              </a:rPr>
              <a:t>, 30, 101514. doi:10.1016/j.est.2020.101514.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4. </a:t>
            </a:r>
            <a:r>
              <a:rPr lang="en-US" b="1" dirty="0">
                <a:latin typeface="Times New Roman" panose="02020603050405020304" pitchFamily="18" charset="0"/>
                <a:ea typeface="Times New Roman" panose="02020603050405020304" pitchFamily="18" charset="0"/>
              </a:rPr>
              <a:t>Lee, J., &amp; Kwon, Y.</a:t>
            </a:r>
            <a:r>
              <a:rPr lang="en-US" dirty="0">
                <a:latin typeface="Times New Roman" panose="02020603050405020304" pitchFamily="18" charset="0"/>
                <a:ea typeface="Times New Roman" panose="02020603050405020304" pitchFamily="18" charset="0"/>
              </a:rPr>
              <a:t> (2019). "Data-driven digital twins for smart manufacturing: A review and future directions." </a:t>
            </a:r>
            <a:r>
              <a:rPr lang="en-US" i="1" dirty="0">
                <a:latin typeface="Times New Roman" panose="02020603050405020304" pitchFamily="18" charset="0"/>
                <a:ea typeface="Times New Roman" panose="02020603050405020304" pitchFamily="18" charset="0"/>
              </a:rPr>
              <a:t>IEEE Transactions on Industrial Informatics</a:t>
            </a:r>
            <a:r>
              <a:rPr lang="en-US" dirty="0">
                <a:latin typeface="Times New Roman" panose="02020603050405020304" pitchFamily="18" charset="0"/>
                <a:ea typeface="Times New Roman" panose="02020603050405020304" pitchFamily="18" charset="0"/>
              </a:rPr>
              <a:t>, 15(12), 6658-6668. doi:10.1109/TII.2019.2916845.</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5. </a:t>
            </a:r>
            <a:r>
              <a:rPr lang="en-US" b="1" dirty="0">
                <a:latin typeface="Times New Roman" panose="02020603050405020304" pitchFamily="18" charset="0"/>
                <a:ea typeface="Times New Roman" panose="02020603050405020304" pitchFamily="18" charset="0"/>
              </a:rPr>
              <a:t>Liu, H., &amp; Zhao, Y.</a:t>
            </a:r>
            <a:r>
              <a:rPr lang="en-US" dirty="0">
                <a:latin typeface="Times New Roman" panose="02020603050405020304" pitchFamily="18" charset="0"/>
                <a:ea typeface="Times New Roman" panose="02020603050405020304" pitchFamily="18" charset="0"/>
              </a:rPr>
              <a:t> (2021). "Explainable artificial intelligence for healthcare: A review of recent advances." </a:t>
            </a:r>
            <a:r>
              <a:rPr lang="en-US" i="1" dirty="0">
                <a:latin typeface="Times New Roman" panose="02020603050405020304" pitchFamily="18" charset="0"/>
                <a:ea typeface="Times New Roman" panose="02020603050405020304" pitchFamily="18" charset="0"/>
              </a:rPr>
              <a:t>Journal of Healthcare Engineering</a:t>
            </a:r>
            <a:r>
              <a:rPr lang="en-US" dirty="0">
                <a:latin typeface="Times New Roman" panose="02020603050405020304" pitchFamily="18" charset="0"/>
                <a:ea typeface="Times New Roman" panose="02020603050405020304" pitchFamily="18" charset="0"/>
              </a:rPr>
              <a:t>, 2021, 8887364. doi:10.1155/2021/8887364.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6. </a:t>
            </a:r>
            <a:r>
              <a:rPr lang="en-US" b="1" dirty="0">
                <a:latin typeface="Times New Roman" panose="02020603050405020304" pitchFamily="18" charset="0"/>
                <a:ea typeface="Times New Roman" panose="02020603050405020304" pitchFamily="18" charset="0"/>
              </a:rPr>
              <a:t>Wang, S., &amp; Wang, Y.</a:t>
            </a:r>
            <a:r>
              <a:rPr lang="en-US" dirty="0">
                <a:latin typeface="Times New Roman" panose="02020603050405020304" pitchFamily="18" charset="0"/>
                <a:ea typeface="Times New Roman" panose="02020603050405020304" pitchFamily="18" charset="0"/>
              </a:rPr>
              <a:t> (2021). "Deep learning and its applications in battery management systems." </a:t>
            </a:r>
            <a:r>
              <a:rPr lang="en-US" i="1" dirty="0">
                <a:latin typeface="Times New Roman" panose="02020603050405020304" pitchFamily="18" charset="0"/>
                <a:ea typeface="Times New Roman" panose="02020603050405020304" pitchFamily="18" charset="0"/>
              </a:rPr>
              <a:t>Energy Reports</a:t>
            </a:r>
            <a:r>
              <a:rPr lang="en-US" dirty="0">
                <a:latin typeface="Times New Roman" panose="02020603050405020304" pitchFamily="18" charset="0"/>
                <a:ea typeface="Times New Roman" panose="02020603050405020304" pitchFamily="18" charset="0"/>
              </a:rPr>
              <a:t>, 7, 117-126. doi:10.1016/j.egyr.2021.02.005.</a:t>
            </a:r>
            <a:endParaRPr lang="en-IN" dirty="0">
              <a:latin typeface="Times New Roman" panose="02020603050405020304" pitchFamily="18" charset="0"/>
              <a:ea typeface="Times New Roman" panose="02020603050405020304" pitchFamily="18" charset="0"/>
            </a:endParaRPr>
          </a:p>
        </p:txBody>
      </p:sp>
      <p:sp>
        <p:nvSpPr>
          <p:cNvPr id="3" name="Rectangle 2"/>
          <p:cNvSpPr/>
          <p:nvPr/>
        </p:nvSpPr>
        <p:spPr>
          <a:xfrm>
            <a:off x="4918657" y="9492"/>
            <a:ext cx="1736373" cy="369332"/>
          </a:xfrm>
          <a:prstGeom prst="rect">
            <a:avLst/>
          </a:prstGeom>
        </p:spPr>
        <p:txBody>
          <a:bodyPr wrap="none">
            <a:spAutoFit/>
          </a:bodyPr>
          <a:lstStyle/>
          <a:p>
            <a:r>
              <a:rPr lang="en-IN" b="1" dirty="0">
                <a:latin typeface="Times New Roman" panose="02020603050405020304" pitchFamily="18" charset="0"/>
                <a:ea typeface="Calibri" panose="020F0502020204030204" pitchFamily="34" charset="0"/>
                <a:cs typeface="Times New Roman" panose="02020603050405020304" pitchFamily="18" charset="0"/>
              </a:rPr>
              <a:t>REFERENCES</a:t>
            </a:r>
            <a:endParaRPr lang="en-IN" dirty="0"/>
          </a:p>
        </p:txBody>
      </p:sp>
    </p:spTree>
    <p:extLst>
      <p:ext uri="{BB962C8B-B14F-4D97-AF65-F5344CB8AC3E}">
        <p14:creationId xmlns:p14="http://schemas.microsoft.com/office/powerpoint/2010/main" val="32907094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8442" y="1852863"/>
            <a:ext cx="11550316" cy="3782061"/>
          </a:xfrm>
          <a:prstGeom prst="rect">
            <a:avLst/>
          </a:prstGeom>
        </p:spPr>
        <p:txBody>
          <a:bodyPr wrap="square">
            <a:spAutoFit/>
          </a:bodyPr>
          <a:lstStyle/>
          <a:p>
            <a:pPr algn="just">
              <a:lnSpc>
                <a:spcPct val="150000"/>
              </a:lnSpc>
            </a:pPr>
            <a:r>
              <a:rPr lang="en-US" dirty="0">
                <a:latin typeface="Times New Roman" panose="02020603050405020304" pitchFamily="18" charset="0"/>
                <a:cs typeface="Times New Roman" panose="02020603050405020304" pitchFamily="18" charset="0"/>
              </a:rPr>
              <a:t>The scope of this project encompasses the development, implementation, and validation of an explainable data-driven digital twin model for predicting battery states in electric vehicles (EVs). The project will involve the integration of multiple machine learning algorithms, including Deep Neural Networks (DNN), Long Short-Term Memory (LSTM) networks, Convolutional Neural Networks (CNN), and others, to create a comprehensive and robust model. The model will focus on predicting crucial battery states, such as state of charge (SOC) and state of health (SOH), under various operational conditions. Additionally, the project will explore the use of explainable AI techniques to interpret the model’s predictions, providing insights into the factors affecting battery performance. The final outcome will be a validated digital twin model that can be applied in real-world EV battery management systems, with the potential for further refinement and adaptation to different battery technologies. </a:t>
            </a:r>
            <a:endParaRPr lang="en-US" sz="1600" dirty="0">
              <a:latin typeface="Times New Roman" panose="02020603050405020304" pitchFamily="18" charset="0"/>
              <a:cs typeface="Times New Roman" panose="02020603050405020304" pitchFamily="18" charset="0"/>
            </a:endParaRPr>
          </a:p>
        </p:txBody>
      </p:sp>
      <p:sp>
        <p:nvSpPr>
          <p:cNvPr id="3" name="Rectangle 2"/>
          <p:cNvSpPr/>
          <p:nvPr/>
        </p:nvSpPr>
        <p:spPr>
          <a:xfrm>
            <a:off x="5376396" y="951457"/>
            <a:ext cx="2502569" cy="400110"/>
          </a:xfrm>
          <a:prstGeom prst="rect">
            <a:avLst/>
          </a:prstGeom>
        </p:spPr>
        <p:txBody>
          <a:bodyPr wrap="square">
            <a:spAutoFit/>
          </a:bodyPr>
          <a:lstStyle/>
          <a:p>
            <a:r>
              <a:rPr lang="en-US" sz="2000"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Scope</a:t>
            </a:r>
            <a:r>
              <a:rPr lang="en-US" b="1" dirty="0">
                <a:solidFill>
                  <a:srgbClr val="000000"/>
                </a:solidFill>
                <a:latin typeface="Times New Roman" panose="02020603050405020304" pitchFamily="18" charset="0"/>
                <a:ea typeface="Calibri" panose="020F0502020204030204" pitchFamily="34" charset="0"/>
                <a:cs typeface="Times New Roman" panose="02020603050405020304" pitchFamily="18" charset="0"/>
              </a:rPr>
              <a:t>:</a:t>
            </a: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054082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 y="91441"/>
            <a:ext cx="11586755" cy="5909310"/>
          </a:xfrm>
          <a:prstGeom prst="rect">
            <a:avLst/>
          </a:prstGeom>
        </p:spPr>
        <p:txBody>
          <a:bodyPr wrap="square">
            <a:spAutoFit/>
          </a:bodyPr>
          <a:lstStyle/>
          <a:p>
            <a:pPr algn="just">
              <a:lnSpc>
                <a:spcPct val="150000"/>
              </a:lnSpc>
            </a:pPr>
            <a:r>
              <a:rPr lang="en-US" dirty="0">
                <a:latin typeface="Times New Roman" panose="02020603050405020304" pitchFamily="18" charset="0"/>
                <a:ea typeface="Times New Roman" panose="02020603050405020304" pitchFamily="18" charset="0"/>
              </a:rPr>
              <a:t>7. </a:t>
            </a:r>
            <a:r>
              <a:rPr lang="en-US" b="1" dirty="0">
                <a:latin typeface="Times New Roman" panose="02020603050405020304" pitchFamily="18" charset="0"/>
                <a:ea typeface="Times New Roman" panose="02020603050405020304" pitchFamily="18" charset="0"/>
              </a:rPr>
              <a:t>Yuan, Y., &amp; Xu, J.</a:t>
            </a:r>
            <a:r>
              <a:rPr lang="en-US" dirty="0">
                <a:latin typeface="Times New Roman" panose="02020603050405020304" pitchFamily="18" charset="0"/>
                <a:ea typeface="Times New Roman" panose="02020603050405020304" pitchFamily="18" charset="0"/>
              </a:rPr>
              <a:t> (2020). "Long Short-Term Memory neural network based battery state of charge estimation for electric vehicles." </a:t>
            </a:r>
            <a:r>
              <a:rPr lang="en-US" i="1" dirty="0">
                <a:latin typeface="Times New Roman" panose="02020603050405020304" pitchFamily="18" charset="0"/>
                <a:ea typeface="Times New Roman" panose="02020603050405020304" pitchFamily="18" charset="0"/>
              </a:rPr>
              <a:t>Energies</a:t>
            </a:r>
            <a:r>
              <a:rPr lang="en-US" dirty="0">
                <a:latin typeface="Times New Roman" panose="02020603050405020304" pitchFamily="18" charset="0"/>
                <a:ea typeface="Times New Roman" panose="02020603050405020304" pitchFamily="18" charset="0"/>
              </a:rPr>
              <a:t>, 13(2), 424. doi:10.3390/en13020424.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8. </a:t>
            </a:r>
            <a:r>
              <a:rPr lang="en-US" b="1" dirty="0">
                <a:latin typeface="Times New Roman" panose="02020603050405020304" pitchFamily="18" charset="0"/>
                <a:ea typeface="Times New Roman" panose="02020603050405020304" pitchFamily="18" charset="0"/>
              </a:rPr>
              <a:t>Kumar, S., &amp; </a:t>
            </a:r>
            <a:r>
              <a:rPr lang="en-US" b="1" dirty="0" err="1">
                <a:latin typeface="Times New Roman" panose="02020603050405020304" pitchFamily="18" charset="0"/>
                <a:ea typeface="Times New Roman" panose="02020603050405020304" pitchFamily="18" charset="0"/>
              </a:rPr>
              <a:t>Weng</a:t>
            </a:r>
            <a:r>
              <a:rPr lang="en-US" b="1" dirty="0">
                <a:latin typeface="Times New Roman" panose="02020603050405020304" pitchFamily="18" charset="0"/>
                <a:ea typeface="Times New Roman" panose="02020603050405020304" pitchFamily="18" charset="0"/>
              </a:rPr>
              <a:t>, X.</a:t>
            </a:r>
            <a:r>
              <a:rPr lang="en-US" dirty="0">
                <a:latin typeface="Times New Roman" panose="02020603050405020304" pitchFamily="18" charset="0"/>
                <a:ea typeface="Times New Roman" panose="02020603050405020304" pitchFamily="18" charset="0"/>
              </a:rPr>
              <a:t> (2020). "Radial Basis Function Neural Networks for battery state prediction in electric vehicles." </a:t>
            </a:r>
            <a:r>
              <a:rPr lang="en-US" i="1" dirty="0">
                <a:latin typeface="Times New Roman" panose="02020603050405020304" pitchFamily="18" charset="0"/>
                <a:ea typeface="Times New Roman" panose="02020603050405020304" pitchFamily="18" charset="0"/>
              </a:rPr>
              <a:t>Energy Conversion and Management</a:t>
            </a:r>
            <a:r>
              <a:rPr lang="en-US" dirty="0">
                <a:latin typeface="Times New Roman" panose="02020603050405020304" pitchFamily="18" charset="0"/>
                <a:ea typeface="Times New Roman" panose="02020603050405020304" pitchFamily="18" charset="0"/>
              </a:rPr>
              <a:t>, 207, 112582. doi:10.1016/j.enconman.2020.112582.</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9.</a:t>
            </a:r>
            <a:r>
              <a:rPr lang="en-US" b="1" dirty="0">
                <a:latin typeface="Times New Roman" panose="02020603050405020304" pitchFamily="18" charset="0"/>
                <a:ea typeface="Times New Roman" panose="02020603050405020304" pitchFamily="18" charset="0"/>
              </a:rPr>
              <a:t>Chen, J., &amp; Zhou, X.</a:t>
            </a:r>
            <a:r>
              <a:rPr lang="en-US" dirty="0">
                <a:latin typeface="Times New Roman" panose="02020603050405020304" pitchFamily="18" charset="0"/>
                <a:ea typeface="Times New Roman" panose="02020603050405020304" pitchFamily="18" charset="0"/>
              </a:rPr>
              <a:t> (2022). "Explainable AI methods for battery health management: A review." </a:t>
            </a:r>
            <a:r>
              <a:rPr lang="en-US" i="1" dirty="0">
                <a:latin typeface="Times New Roman" panose="02020603050405020304" pitchFamily="18" charset="0"/>
                <a:ea typeface="Times New Roman" panose="02020603050405020304" pitchFamily="18" charset="0"/>
              </a:rPr>
              <a:t>IEEE Transactions on Intelligent Transportation Systems</a:t>
            </a:r>
            <a:r>
              <a:rPr lang="en-US" dirty="0">
                <a:latin typeface="Times New Roman" panose="02020603050405020304" pitchFamily="18" charset="0"/>
                <a:ea typeface="Times New Roman" panose="02020603050405020304" pitchFamily="18" charset="0"/>
              </a:rPr>
              <a:t>, 23(7), 10485-10498. doi:10.1109/TITS.2022.3154382.</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10.  </a:t>
            </a:r>
            <a:r>
              <a:rPr lang="en-US" b="1" dirty="0">
                <a:latin typeface="Times New Roman" panose="02020603050405020304" pitchFamily="18" charset="0"/>
                <a:ea typeface="Times New Roman" panose="02020603050405020304" pitchFamily="18" charset="0"/>
              </a:rPr>
              <a:t>Sharma, S., &amp; Singh, A.</a:t>
            </a:r>
            <a:r>
              <a:rPr lang="en-US" dirty="0">
                <a:latin typeface="Times New Roman" panose="02020603050405020304" pitchFamily="18" charset="0"/>
                <a:ea typeface="Times New Roman" panose="02020603050405020304" pitchFamily="18" charset="0"/>
              </a:rPr>
              <a:t> (2020). "Predictive modeling and machine learning techniques for battery state estimation: A review." </a:t>
            </a:r>
            <a:r>
              <a:rPr lang="en-US" i="1" dirty="0">
                <a:latin typeface="Times New Roman" panose="02020603050405020304" pitchFamily="18" charset="0"/>
                <a:ea typeface="Times New Roman" panose="02020603050405020304" pitchFamily="18" charset="0"/>
              </a:rPr>
              <a:t>Energy</a:t>
            </a:r>
            <a:r>
              <a:rPr lang="en-US" dirty="0">
                <a:latin typeface="Times New Roman" panose="02020603050405020304" pitchFamily="18" charset="0"/>
                <a:ea typeface="Times New Roman" panose="02020603050405020304" pitchFamily="18" charset="0"/>
              </a:rPr>
              <a:t>, 191, 116614. doi:10.1016/j.energy.2019.116614.</a:t>
            </a:r>
            <a:endParaRPr lang="en-IN" dirty="0">
              <a:latin typeface="Times New Roman" panose="02020603050405020304" pitchFamily="18" charset="0"/>
              <a:ea typeface="Times New Roman" panose="02020603050405020304" pitchFamily="18" charset="0"/>
            </a:endParaRPr>
          </a:p>
          <a:p>
            <a:pPr algn="just">
              <a:lnSpc>
                <a:spcPct val="150000"/>
              </a:lnSpc>
            </a:pPr>
            <a:r>
              <a:rPr lang="en-US" dirty="0">
                <a:latin typeface="Times New Roman" panose="02020603050405020304" pitchFamily="18" charset="0"/>
                <a:ea typeface="Times New Roman" panose="02020603050405020304" pitchFamily="18" charset="0"/>
              </a:rPr>
              <a:t>11. </a:t>
            </a:r>
            <a:r>
              <a:rPr lang="en-US" b="1" dirty="0">
                <a:latin typeface="Times New Roman" panose="02020603050405020304" pitchFamily="18" charset="0"/>
                <a:ea typeface="Times New Roman" panose="02020603050405020304" pitchFamily="18" charset="0"/>
              </a:rPr>
              <a:t>Kang, J., &amp; Gao, D.</a:t>
            </a:r>
            <a:r>
              <a:rPr lang="en-US" dirty="0">
                <a:latin typeface="Times New Roman" panose="02020603050405020304" pitchFamily="18" charset="0"/>
                <a:ea typeface="Times New Roman" panose="02020603050405020304" pitchFamily="18" charset="0"/>
              </a:rPr>
              <a:t> (2018). "Convolutional Neural Networks for battery state-of-health estimation in electric vehicles." </a:t>
            </a:r>
            <a:r>
              <a:rPr lang="en-US" i="1" dirty="0">
                <a:latin typeface="Times New Roman" panose="02020603050405020304" pitchFamily="18" charset="0"/>
                <a:ea typeface="Times New Roman" panose="02020603050405020304" pitchFamily="18" charset="0"/>
              </a:rPr>
              <a:t>Applied Energy</a:t>
            </a:r>
            <a:r>
              <a:rPr lang="en-US" dirty="0">
                <a:latin typeface="Times New Roman" panose="02020603050405020304" pitchFamily="18" charset="0"/>
                <a:ea typeface="Times New Roman" panose="02020603050405020304" pitchFamily="18" charset="0"/>
              </a:rPr>
              <a:t>, 231, 1054-1064. doi:10.1016/j.apenergy.2018.09.086.</a:t>
            </a:r>
          </a:p>
          <a:p>
            <a:pPr algn="just">
              <a:lnSpc>
                <a:spcPct val="150000"/>
              </a:lnSpc>
            </a:pPr>
            <a:r>
              <a:rPr lang="en-IN" dirty="0">
                <a:latin typeface="Times New Roman" panose="02020603050405020304" pitchFamily="18" charset="0"/>
                <a:ea typeface="Times New Roman" panose="02020603050405020304" pitchFamily="18" charset="0"/>
              </a:rPr>
              <a:t>12.  </a:t>
            </a:r>
            <a:r>
              <a:rPr lang="en-IN" b="1" dirty="0">
                <a:latin typeface="Times New Roman" panose="02020603050405020304" pitchFamily="18" charset="0"/>
                <a:ea typeface="Times New Roman" panose="02020603050405020304" pitchFamily="18" charset="0"/>
              </a:rPr>
              <a:t>Huang, C., &amp; Liu, L. </a:t>
            </a:r>
            <a:r>
              <a:rPr lang="en-IN" dirty="0">
                <a:latin typeface="Times New Roman" panose="02020603050405020304" pitchFamily="18" charset="0"/>
                <a:ea typeface="Times New Roman" panose="02020603050405020304" pitchFamily="18" charset="0"/>
              </a:rPr>
              <a:t>(2021). "Support Vector Machines for state-of-charge estimation in lithium-ion batteries." Journal of Power Sources, 494, 229743. doi:10.1016/j.jpowsour.2021.229743.</a:t>
            </a:r>
          </a:p>
          <a:p>
            <a:pPr algn="just">
              <a:lnSpc>
                <a:spcPct val="150000"/>
              </a:lnSpc>
            </a:pPr>
            <a:r>
              <a:rPr lang="en-IN" dirty="0">
                <a:latin typeface="Times New Roman" panose="02020603050405020304" pitchFamily="18" charset="0"/>
                <a:ea typeface="Times New Roman" panose="02020603050405020304" pitchFamily="18" charset="0"/>
              </a:rPr>
              <a:t>13</a:t>
            </a:r>
            <a:r>
              <a:rPr lang="en-IN" b="1" dirty="0">
                <a:latin typeface="Times New Roman" panose="02020603050405020304" pitchFamily="18" charset="0"/>
                <a:ea typeface="Times New Roman" panose="02020603050405020304" pitchFamily="18" charset="0"/>
              </a:rPr>
              <a:t>.  Yang, Z., &amp; Zhang, Y. </a:t>
            </a:r>
            <a:r>
              <a:rPr lang="en-IN" dirty="0">
                <a:latin typeface="Times New Roman" panose="02020603050405020304" pitchFamily="18" charset="0"/>
                <a:ea typeface="Times New Roman" panose="02020603050405020304" pitchFamily="18" charset="0"/>
              </a:rPr>
              <a:t>(2021). "Integration of machine learning techniques for battery health prediction and management." Energy Reports, 7, 207-217. doi:10.1016/j.egyr.2021.01.043.</a:t>
            </a:r>
          </a:p>
        </p:txBody>
      </p:sp>
    </p:spTree>
    <p:extLst>
      <p:ext uri="{BB962C8B-B14F-4D97-AF65-F5344CB8AC3E}">
        <p14:creationId xmlns:p14="http://schemas.microsoft.com/office/powerpoint/2010/main" val="3975761893"/>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2852057" y="2481942"/>
            <a:ext cx="6444343" cy="1323439"/>
          </a:xfrm>
          <a:prstGeom prst="rect">
            <a:avLst/>
          </a:prstGeom>
        </p:spPr>
        <p:txBody>
          <a:bodyPr wrap="square">
            <a:spAutoFit/>
          </a:bodyPr>
          <a:lstStyle/>
          <a:p>
            <a:r>
              <a:rPr lang="en-IN" altLang="en-US" sz="8000" dirty="0">
                <a:latin typeface="Times New Roman" panose="02020603050405020304" pitchFamily="18" charset="0"/>
                <a:cs typeface="Times New Roman" panose="02020603050405020304" pitchFamily="18" charset="0"/>
              </a:rPr>
              <a:t>THANK YOU</a:t>
            </a:r>
            <a:endParaRPr lang="en-IN" sz="8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002081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2">
            <a:extLst>
              <a:ext uri="{FF2B5EF4-FFF2-40B4-BE49-F238E27FC236}">
                <a16:creationId xmlns:a16="http://schemas.microsoft.com/office/drawing/2014/main" id="{C768881E-EDE6-4BF9-8997-A6BD9655F8C8}"/>
              </a:ext>
            </a:extLst>
          </p:cNvPr>
          <p:cNvSpPr txBox="1">
            <a:spLocks/>
          </p:cNvSpPr>
          <p:nvPr/>
        </p:nvSpPr>
        <p:spPr>
          <a:xfrm>
            <a:off x="1046017" y="0"/>
            <a:ext cx="10515600" cy="543339"/>
          </a:xfrm>
          <a:prstGeom prst="rect">
            <a:avLst/>
          </a:prstGeom>
        </p:spPr>
        <p:txBody>
          <a:bodyPr>
            <a:normAutofit/>
          </a:bodyPr>
          <a:lstStyle>
            <a:lvl1pPr algn="ctr" defTabSz="457200" rtl="0" eaLnBrk="1" latinLnBrk="0" hangingPunct="1">
              <a:spcBef>
                <a:spcPct val="0"/>
              </a:spcBef>
              <a:buNone/>
              <a:defRPr sz="4000" kern="1200" cap="none">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2400" b="1" dirty="0">
                <a:latin typeface="Times New Roman" panose="02020603050405020304" pitchFamily="18" charset="0"/>
                <a:cs typeface="Times New Roman" panose="02020603050405020304" pitchFamily="18" charset="0"/>
              </a:rPr>
              <a:t>LITERATURE</a:t>
            </a:r>
            <a:r>
              <a:rPr lang="en-US" sz="2400" dirty="0">
                <a:latin typeface="Times New Roman" panose="02020603050405020304" pitchFamily="18" charset="0"/>
                <a:cs typeface="Times New Roman" panose="02020603050405020304" pitchFamily="18" charset="0"/>
              </a:rPr>
              <a:t> </a:t>
            </a:r>
            <a:r>
              <a:rPr lang="en-US" sz="2400" b="1" dirty="0">
                <a:latin typeface="Times New Roman" panose="02020603050405020304" pitchFamily="18" charset="0"/>
                <a:cs typeface="Times New Roman" panose="02020603050405020304" pitchFamily="18" charset="0"/>
              </a:rPr>
              <a:t>SURVEY</a:t>
            </a:r>
          </a:p>
        </p:txBody>
      </p:sp>
      <p:graphicFrame>
        <p:nvGraphicFramePr>
          <p:cNvPr id="2" name="Table 1"/>
          <p:cNvGraphicFramePr>
            <a:graphicFrameLocks noGrp="1"/>
          </p:cNvGraphicFramePr>
          <p:nvPr>
            <p:extLst>
              <p:ext uri="{D42A27DB-BD31-4B8C-83A1-F6EECF244321}">
                <p14:modId xmlns:p14="http://schemas.microsoft.com/office/powerpoint/2010/main" val="1563205306"/>
              </p:ext>
            </p:extLst>
          </p:nvPr>
        </p:nvGraphicFramePr>
        <p:xfrm>
          <a:off x="378823" y="543339"/>
          <a:ext cx="11182794" cy="5956555"/>
        </p:xfrm>
        <a:graphic>
          <a:graphicData uri="http://schemas.openxmlformats.org/drawingml/2006/table">
            <a:tbl>
              <a:tblPr firstRow="1" firstCol="1" bandRow="1">
                <a:tableStyleId>{5C22544A-7EE6-4342-B048-85BDC9FD1C3A}</a:tableStyleId>
              </a:tblPr>
              <a:tblGrid>
                <a:gridCol w="2785471">
                  <a:extLst>
                    <a:ext uri="{9D8B030D-6E8A-4147-A177-3AD203B41FA5}">
                      <a16:colId xmlns:a16="http://schemas.microsoft.com/office/drawing/2014/main" val="2974457826"/>
                    </a:ext>
                  </a:extLst>
                </a:gridCol>
                <a:gridCol w="2480858">
                  <a:extLst>
                    <a:ext uri="{9D8B030D-6E8A-4147-A177-3AD203B41FA5}">
                      <a16:colId xmlns:a16="http://schemas.microsoft.com/office/drawing/2014/main" val="450402586"/>
                    </a:ext>
                  </a:extLst>
                </a:gridCol>
                <a:gridCol w="3117356">
                  <a:extLst>
                    <a:ext uri="{9D8B030D-6E8A-4147-A177-3AD203B41FA5}">
                      <a16:colId xmlns:a16="http://schemas.microsoft.com/office/drawing/2014/main" val="3911602182"/>
                    </a:ext>
                  </a:extLst>
                </a:gridCol>
                <a:gridCol w="2799109">
                  <a:extLst>
                    <a:ext uri="{9D8B030D-6E8A-4147-A177-3AD203B41FA5}">
                      <a16:colId xmlns:a16="http://schemas.microsoft.com/office/drawing/2014/main" val="2608360148"/>
                    </a:ext>
                  </a:extLst>
                </a:gridCol>
              </a:tblGrid>
              <a:tr h="0">
                <a:tc>
                  <a:txBody>
                    <a:bodyPr/>
                    <a:lstStyle/>
                    <a:p>
                      <a:pPr marL="0" marR="0" algn="ctr">
                        <a:lnSpc>
                          <a:spcPct val="107000"/>
                        </a:lnSpc>
                        <a:spcBef>
                          <a:spcPts val="0"/>
                        </a:spcBef>
                        <a:spcAft>
                          <a:spcPts val="0"/>
                        </a:spcAft>
                      </a:pPr>
                      <a:r>
                        <a:rPr lang="en-US" sz="1400" dirty="0">
                          <a:effectLst/>
                        </a:rPr>
                        <a:t>Author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Title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a:effectLst/>
                        </a:rPr>
                        <a:t>Outcomes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248046926"/>
                  </a:ext>
                </a:extLst>
              </a:tr>
              <a:tr h="1858342">
                <a:tc>
                  <a:txBody>
                    <a:bodyPr/>
                    <a:lstStyle/>
                    <a:p>
                      <a:pPr lvl="1"/>
                      <a:r>
                        <a:rPr lang="it-IT" sz="1600" b="1" kern="1200" dirty="0" smtClean="0">
                          <a:solidFill>
                            <a:schemeClr val="lt1"/>
                          </a:solidFill>
                          <a:effectLst/>
                          <a:latin typeface="Times New Roman" panose="02020603050405020304" pitchFamily="18" charset="0"/>
                          <a:ea typeface="+mn-ea"/>
                          <a:cs typeface="Times New Roman" panose="02020603050405020304" pitchFamily="18" charset="0"/>
                        </a:rPr>
                        <a:t>Zhang, X., Li, Y., &amp; Chen, H.). </a:t>
                      </a:r>
                      <a:endParaRPr 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2020</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Explainable Artificial Intelligence (XAI) for Battery State Prediction in Electric Vehicles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paper discusses the integration of Explainable AI techniques into battery state prediction models for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165731776"/>
                  </a:ext>
                </a:extLst>
              </a:tr>
              <a:tr h="2063025">
                <a:tc>
                  <a:txBody>
                    <a:bodyPr/>
                    <a:lstStyle/>
                    <a:p>
                      <a:pPr marL="0" marR="0">
                        <a:lnSpc>
                          <a:spcPct val="150000"/>
                        </a:lnSpc>
                        <a:spcBef>
                          <a:spcPts val="0"/>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Wang, Z., &amp; Liu, J. </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2019</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Machine Learning-Based Battery State Estimation: A Survey of Methods and Applications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800" kern="1200" dirty="0" smtClean="0">
                          <a:solidFill>
                            <a:schemeClr val="dk1"/>
                          </a:solidFill>
                          <a:effectLst/>
                          <a:latin typeface="Times New Roman" panose="02020603050405020304" pitchFamily="18" charset="0"/>
                          <a:ea typeface="+mn-ea"/>
                          <a:cs typeface="Times New Roman" panose="02020603050405020304" pitchFamily="18" charset="0"/>
                        </a:rPr>
                        <a:t>This survey paper provides an extensive review of machine learning techniques applied to battery state estimation, with a focus on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41873342"/>
                  </a:ext>
                </a:extLst>
              </a:tr>
              <a:tr h="1282122">
                <a:tc>
                  <a:txBody>
                    <a:bodyPr/>
                    <a:lstStyle/>
                    <a:p>
                      <a:pPr marL="0" marR="0">
                        <a:lnSpc>
                          <a:spcPct val="150000"/>
                        </a:lnSpc>
                        <a:spcBef>
                          <a:spcPts val="0"/>
                        </a:spcBef>
                        <a:spcAft>
                          <a:spcPts val="0"/>
                        </a:spcAft>
                      </a:pPr>
                      <a:r>
                        <a:rPr lang="en-US" sz="1800" b="1" kern="1200" dirty="0" smtClean="0">
                          <a:solidFill>
                            <a:schemeClr val="lt1"/>
                          </a:solidFill>
                          <a:effectLst/>
                          <a:latin typeface="Times New Roman" panose="02020603050405020304" pitchFamily="18" charset="0"/>
                          <a:ea typeface="+mn-ea"/>
                          <a:cs typeface="Times New Roman" panose="02020603050405020304" pitchFamily="18" charset="0"/>
                        </a:rPr>
                        <a:t>3.	Li, W., &amp; Zhao, Y. . </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Data-Driven Digital Twins for Predicting Battery Degradation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paper presents a data-driven approach to developing digital twins for predicting battery degradation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75958074"/>
                  </a:ext>
                </a:extLst>
              </a:tr>
            </a:tbl>
          </a:graphicData>
        </a:graphic>
      </p:graphicFrame>
    </p:spTree>
    <p:extLst>
      <p:ext uri="{BB962C8B-B14F-4D97-AF65-F5344CB8AC3E}">
        <p14:creationId xmlns:p14="http://schemas.microsoft.com/office/powerpoint/2010/main" val="9291581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233850662"/>
              </p:ext>
            </p:extLst>
          </p:nvPr>
        </p:nvGraphicFramePr>
        <p:xfrm>
          <a:off x="548639" y="143691"/>
          <a:ext cx="10437223" cy="6065264"/>
        </p:xfrm>
        <a:graphic>
          <a:graphicData uri="http://schemas.openxmlformats.org/drawingml/2006/table">
            <a:tbl>
              <a:tblPr firstRow="1" firstCol="1" bandRow="1">
                <a:tableStyleId>{5C22544A-7EE6-4342-B048-85BDC9FD1C3A}</a:tableStyleId>
              </a:tblPr>
              <a:tblGrid>
                <a:gridCol w="2599760">
                  <a:extLst>
                    <a:ext uri="{9D8B030D-6E8A-4147-A177-3AD203B41FA5}">
                      <a16:colId xmlns:a16="http://schemas.microsoft.com/office/drawing/2014/main" val="2974457826"/>
                    </a:ext>
                  </a:extLst>
                </a:gridCol>
                <a:gridCol w="2326701">
                  <a:extLst>
                    <a:ext uri="{9D8B030D-6E8A-4147-A177-3AD203B41FA5}">
                      <a16:colId xmlns:a16="http://schemas.microsoft.com/office/drawing/2014/main" val="450402586"/>
                    </a:ext>
                  </a:extLst>
                </a:gridCol>
                <a:gridCol w="2898274">
                  <a:extLst>
                    <a:ext uri="{9D8B030D-6E8A-4147-A177-3AD203B41FA5}">
                      <a16:colId xmlns:a16="http://schemas.microsoft.com/office/drawing/2014/main" val="3911602182"/>
                    </a:ext>
                  </a:extLst>
                </a:gridCol>
                <a:gridCol w="2612488">
                  <a:extLst>
                    <a:ext uri="{9D8B030D-6E8A-4147-A177-3AD203B41FA5}">
                      <a16:colId xmlns:a16="http://schemas.microsoft.com/office/drawing/2014/main" val="2608360148"/>
                    </a:ext>
                  </a:extLst>
                </a:gridCol>
              </a:tblGrid>
              <a:tr h="507746">
                <a:tc>
                  <a:txBody>
                    <a:bodyPr/>
                    <a:lstStyle/>
                    <a:p>
                      <a:pPr marL="0" marR="0" algn="ctr">
                        <a:lnSpc>
                          <a:spcPct val="107000"/>
                        </a:lnSpc>
                        <a:spcBef>
                          <a:spcPts val="0"/>
                        </a:spcBef>
                        <a:spcAft>
                          <a:spcPts val="0"/>
                        </a:spcAft>
                      </a:pPr>
                      <a:r>
                        <a:rPr lang="en-US" sz="1400" dirty="0">
                          <a:effectLst/>
                        </a:rPr>
                        <a:t>Author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smtClean="0">
                          <a:effectLst/>
                          <a:latin typeface="Calibri" panose="020F0502020204030204" pitchFamily="34" charset="0"/>
                          <a:ea typeface="Calibri" panose="020F0502020204030204" pitchFamily="34" charset="0"/>
                          <a:cs typeface="Times New Roman" panose="02020603050405020304" pitchFamily="18" charset="0"/>
                        </a:rPr>
                        <a:t>Year</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600" dirty="0" smtClean="0">
                          <a:effectLst/>
                          <a:latin typeface="Calibri" panose="020F0502020204030204" pitchFamily="34" charset="0"/>
                          <a:ea typeface="Calibri" panose="020F0502020204030204" pitchFamily="34" charset="0"/>
                          <a:cs typeface="Times New Roman" panose="02020603050405020304" pitchFamily="18" charset="0"/>
                        </a:rPr>
                        <a:t>Title</a:t>
                      </a:r>
                    </a:p>
                    <a:p>
                      <a:pPr marL="0" marR="0" algn="ctr">
                        <a:lnSpc>
                          <a:spcPct val="107000"/>
                        </a:lnSpc>
                        <a:spcBef>
                          <a:spcPts val="0"/>
                        </a:spcBef>
                        <a:spcAft>
                          <a:spcPts val="0"/>
                        </a:spcAft>
                      </a:pPr>
                      <a:endParaRPr lang="en-US" sz="16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tc>
                  <a:txBody>
                    <a:bodyPr/>
                    <a:lstStyle/>
                    <a:p>
                      <a:pPr marL="0" marR="0" algn="ctr">
                        <a:lnSpc>
                          <a:spcPct val="107000"/>
                        </a:lnSpc>
                        <a:spcBef>
                          <a:spcPts val="0"/>
                        </a:spcBef>
                        <a:spcAft>
                          <a:spcPts val="0"/>
                        </a:spcAft>
                      </a:pPr>
                      <a:r>
                        <a:rPr lang="en-US" sz="1400" dirty="0">
                          <a:effectLst/>
                        </a:rPr>
                        <a:t>Outcomes</a:t>
                      </a:r>
                      <a:endParaRPr lang="en-US" sz="1400" dirty="0">
                        <a:effectLst/>
                        <a:latin typeface="Calibri" panose="020F0502020204030204" pitchFamily="34"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248046926"/>
                  </a:ext>
                </a:extLst>
              </a:tr>
              <a:tr h="3183227">
                <a:tc>
                  <a:txBody>
                    <a:bodyPr/>
                    <a:lstStyle/>
                    <a:p>
                      <a:pPr lvl="1"/>
                      <a:r>
                        <a:rPr lang="en-US" sz="1800" b="1" kern="1200" dirty="0" smtClean="0">
                          <a:solidFill>
                            <a:schemeClr val="lt1"/>
                          </a:solidFill>
                          <a:effectLst/>
                          <a:latin typeface="+mn-lt"/>
                          <a:ea typeface="+mn-ea"/>
                          <a:cs typeface="+mn-cs"/>
                        </a:rPr>
                        <a:t>Smith, A., &amp; Jones, R</a:t>
                      </a:r>
                      <a:r>
                        <a:rPr lang="sv-SE" sz="1600" b="1" kern="1200" dirty="0" smtClean="0">
                          <a:solidFill>
                            <a:schemeClr val="lt1"/>
                          </a:solidFill>
                          <a:effectLst/>
                          <a:latin typeface="Times New Roman" panose="02020603050405020304" pitchFamily="18" charset="0"/>
                          <a:ea typeface="+mn-ea"/>
                          <a:cs typeface="Times New Roman" panose="02020603050405020304" pitchFamily="18" charset="0"/>
                        </a:rPr>
                        <a:t>. </a:t>
                      </a:r>
                      <a:endParaRPr lang="en-US" sz="1600" b="1" kern="1200" dirty="0">
                        <a:solidFill>
                          <a:schemeClr val="lt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200" dirty="0" smtClean="0">
                          <a:effectLst/>
                          <a:latin typeface="Times New Roman" panose="02020603050405020304" pitchFamily="18" charset="0"/>
                          <a:ea typeface="Calibri" panose="020F0502020204030204" pitchFamily="34" charset="0"/>
                          <a:cs typeface="Times New Roman" panose="02020603050405020304" pitchFamily="18" charset="0"/>
                        </a:rPr>
                        <a:t>2022</a:t>
                      </a:r>
                      <a:endParaRPr lang="en-US" sz="12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A Comprehensive Review of Battery Management Systems Using Artificial Intelligence Techniques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comprehensive review covers the latest advancements in battery management systems (BMS) that leverage artificial intelligence techniques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165731776"/>
                  </a:ext>
                </a:extLst>
              </a:tr>
              <a:tr h="2350256">
                <a:tc>
                  <a:txBody>
                    <a:bodyPr/>
                    <a:lstStyle/>
                    <a:p>
                      <a:pPr marL="0" marR="0">
                        <a:lnSpc>
                          <a:spcPct val="150000"/>
                        </a:lnSpc>
                        <a:spcBef>
                          <a:spcPts val="0"/>
                        </a:spcBef>
                        <a:spcAft>
                          <a:spcPts val="0"/>
                        </a:spcAft>
                      </a:pPr>
                      <a:r>
                        <a:rPr lang="en-US" sz="1800" b="1" kern="1200" dirty="0" smtClean="0">
                          <a:solidFill>
                            <a:schemeClr val="lt1"/>
                          </a:solidFill>
                          <a:effectLst/>
                          <a:latin typeface="+mn-lt"/>
                          <a:ea typeface="+mn-ea"/>
                          <a:cs typeface="+mn-cs"/>
                        </a:rPr>
                        <a:t>5. Kumar, R., &amp; Gupta, S</a:t>
                      </a:r>
                      <a:endParaRPr lang="en-US" sz="16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pPr marL="0" marR="0">
                        <a:lnSpc>
                          <a:spcPct val="150000"/>
                        </a:lnSpc>
                        <a:spcBef>
                          <a:spcPts val="0"/>
                        </a:spcBef>
                        <a:spcAft>
                          <a:spcPts val="0"/>
                        </a:spcAft>
                      </a:pPr>
                      <a:r>
                        <a:rPr lang="en-US" sz="1400" dirty="0" smtClean="0"/>
                        <a:t>2021</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tc>
                  <a:txBody>
                    <a:bodyPr/>
                    <a:lstStyle/>
                    <a:p>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Explainable Machine Learning for Predicting Battery Life in Electric Vehicles</a:t>
                      </a:r>
                      <a:endParaRPr lang="en-US" sz="1400" kern="1200" dirty="0">
                        <a:solidFill>
                          <a:schemeClr val="dk1"/>
                        </a:solidFill>
                        <a:effectLst/>
                        <a:latin typeface="Times New Roman" panose="02020603050405020304" pitchFamily="18" charset="0"/>
                        <a:ea typeface="+mn-ea"/>
                        <a:cs typeface="Times New Roman" panose="02020603050405020304" pitchFamily="18" charset="0"/>
                      </a:endParaRPr>
                    </a:p>
                  </a:txBody>
                  <a:tcPr marL="4969" marR="4969" marT="4969" marB="4969"/>
                </a:tc>
                <a:tc>
                  <a:txBody>
                    <a:bodyPr/>
                    <a:lstStyle/>
                    <a:p>
                      <a:pPr marL="0" marR="0" algn="just">
                        <a:lnSpc>
                          <a:spcPct val="150000"/>
                        </a:lnSpc>
                        <a:spcBef>
                          <a:spcPts val="0"/>
                        </a:spcBef>
                        <a:spcAft>
                          <a:spcPts val="0"/>
                        </a:spcAft>
                      </a:pPr>
                      <a:r>
                        <a:rPr lang="en-US" sz="1400" kern="1200" dirty="0" smtClean="0">
                          <a:solidFill>
                            <a:schemeClr val="dk1"/>
                          </a:solidFill>
                          <a:effectLst/>
                          <a:latin typeface="Times New Roman" panose="02020603050405020304" pitchFamily="18" charset="0"/>
                          <a:ea typeface="+mn-ea"/>
                          <a:cs typeface="Times New Roman" panose="02020603050405020304" pitchFamily="18" charset="0"/>
                        </a:rPr>
                        <a:t>This study focuses on the application of explainable machine learning techniques for predicting battery life in electric vehicles</a:t>
                      </a:r>
                      <a:endParaRPr lang="en-US" sz="1400" dirty="0">
                        <a:effectLst/>
                        <a:latin typeface="Times New Roman" panose="02020603050405020304" pitchFamily="18" charset="0"/>
                        <a:ea typeface="Calibri" panose="020F0502020204030204" pitchFamily="34" charset="0"/>
                        <a:cs typeface="Times New Roman" panose="02020603050405020304" pitchFamily="18" charset="0"/>
                      </a:endParaRPr>
                    </a:p>
                  </a:txBody>
                  <a:tcPr marL="4969" marR="4969" marT="4969" marB="4969"/>
                </a:tc>
                <a:extLst>
                  <a:ext uri="{0D108BD9-81ED-4DB2-BD59-A6C34878D82A}">
                    <a16:rowId xmlns:a16="http://schemas.microsoft.com/office/drawing/2014/main" val="2541873342"/>
                  </a:ext>
                </a:extLst>
              </a:tr>
            </a:tbl>
          </a:graphicData>
        </a:graphic>
      </p:graphicFrame>
    </p:spTree>
    <p:extLst>
      <p:ext uri="{BB962C8B-B14F-4D97-AF65-F5344CB8AC3E}">
        <p14:creationId xmlns:p14="http://schemas.microsoft.com/office/powerpoint/2010/main" val="7683553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001485" y="1045029"/>
            <a:ext cx="10080171" cy="3331938"/>
          </a:xfrm>
          <a:prstGeom prst="rect">
            <a:avLst/>
          </a:prstGeom>
        </p:spPr>
        <p:txBody>
          <a:bodyPr wrap="square">
            <a:spAutoFit/>
          </a:bodyPr>
          <a:lstStyle/>
          <a:p>
            <a:pPr algn="just">
              <a:lnSpc>
                <a:spcPct val="200000"/>
              </a:lnSpc>
            </a:pPr>
            <a:r>
              <a:rPr lang="en-US" dirty="0">
                <a:latin typeface="Times New Roman" panose="02020603050405020304" pitchFamily="18" charset="0"/>
                <a:cs typeface="Times New Roman" panose="02020603050405020304" pitchFamily="18" charset="0"/>
              </a:rPr>
              <a:t>The significance of this project lies in its innovative approach to improving battery state predictions for electric vehicles (EVs) through Explainable Data-Driven Digital Twins. By integrating a range of advanced machine learning algorithms, the project aims to optimize the accuracy of predicting critical battery parameters such as state of charge (SOC) and state of health (SOH). This enhancement in prediction capabilities is vital for maximizing battery performance, safety, and longevity in EVs, addressing a key challenge in the automotive industry's transition to electric mobility.</a:t>
            </a:r>
            <a:endParaRPr lang="en-IN" dirty="0">
              <a:latin typeface="Times New Roman" panose="02020603050405020304" pitchFamily="18" charset="0"/>
              <a:cs typeface="Times New Roman" panose="02020603050405020304" pitchFamily="18" charset="0"/>
            </a:endParaRPr>
          </a:p>
        </p:txBody>
      </p:sp>
      <p:sp>
        <p:nvSpPr>
          <p:cNvPr id="3" name="Rectangle 2"/>
          <p:cNvSpPr/>
          <p:nvPr/>
        </p:nvSpPr>
        <p:spPr>
          <a:xfrm>
            <a:off x="5050468" y="370505"/>
            <a:ext cx="2961417" cy="369332"/>
          </a:xfrm>
          <a:prstGeom prst="rect">
            <a:avLst/>
          </a:prstGeom>
        </p:spPr>
        <p:txBody>
          <a:bodyPr wrap="square">
            <a:spAutoFit/>
          </a:bodyPr>
          <a:lstStyle/>
          <a:p>
            <a:r>
              <a:rPr lang="en-GB" b="1" dirty="0">
                <a:latin typeface="Times New Roman" panose="02020603050405020304" pitchFamily="18" charset="0"/>
                <a:cs typeface="Times New Roman" panose="02020603050405020304" pitchFamily="18" charset="0"/>
              </a:rPr>
              <a:t>Significant</a:t>
            </a:r>
            <a:endParaRPr lang="en-IN" b="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768427394"/>
      </p:ext>
    </p:extLst>
  </p:cSld>
  <p:clrMapOvr>
    <a:masterClrMapping/>
  </p:clrMapOvr>
</p:sld>
</file>

<file path=ppt/theme/_rels/them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image" Target="../media/image1.jpeg"/></Relationships>
</file>

<file path=ppt/theme/theme1.xml><?xml version="1.0" encoding="utf-8"?>
<a:theme xmlns:a="http://schemas.openxmlformats.org/drawingml/2006/main" name="Main Event">
  <a:themeElements>
    <a:clrScheme name="Main Event">
      <a:dk1>
        <a:sysClr val="windowText" lastClr="000000"/>
      </a:dk1>
      <a:lt1>
        <a:sysClr val="window" lastClr="FFFFFF"/>
      </a:lt1>
      <a:dk2>
        <a:srgbClr val="424242"/>
      </a:dk2>
      <a:lt2>
        <a:srgbClr val="C8C8C8"/>
      </a:lt2>
      <a:accent1>
        <a:srgbClr val="B80E0F"/>
      </a:accent1>
      <a:accent2>
        <a:srgbClr val="A6987D"/>
      </a:accent2>
      <a:accent3>
        <a:srgbClr val="7F9A71"/>
      </a:accent3>
      <a:accent4>
        <a:srgbClr val="64969F"/>
      </a:accent4>
      <a:accent5>
        <a:srgbClr val="9B75B2"/>
      </a:accent5>
      <a:accent6>
        <a:srgbClr val="80737A"/>
      </a:accent6>
      <a:hlink>
        <a:srgbClr val="F21213"/>
      </a:hlink>
      <a:folHlink>
        <a:srgbClr val="B6A394"/>
      </a:folHlink>
    </a:clrScheme>
    <a:fontScheme name="Main Event">
      <a:majorFont>
        <a:latin typeface="Impact" panose="020B080603090205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Impact" panose="020B080603090205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in Event">
      <a:fillStyleLst>
        <a:solidFill>
          <a:schemeClr val="phClr"/>
        </a:solidFill>
        <a:solidFill>
          <a:schemeClr val="phClr">
            <a:tint val="69000"/>
            <a:satMod val="105000"/>
            <a:lumMod val="110000"/>
          </a:schemeClr>
        </a:solidFill>
        <a:blipFill>
          <a:blip xmlns:r="http://schemas.openxmlformats.org/officeDocument/2006/relationships" r:embed="rId1">
            <a:duotone>
              <a:schemeClr val="phClr">
                <a:shade val="88000"/>
                <a:lumMod val="88000"/>
              </a:schemeClr>
              <a:schemeClr val="phClr"/>
            </a:duotone>
          </a:blip>
          <a:tile tx="0" ty="0" sx="100000" sy="100000" flip="none" algn="tl"/>
        </a:blipFill>
      </a:fillStyleLst>
      <a:lnStyleLst>
        <a:ln w="9525" cap="flat" cmpd="sng" algn="ctr">
          <a:solidFill>
            <a:schemeClr val="phClr">
              <a:shade val="60000"/>
            </a:scheme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effectStyle>
        <a:effectStyle>
          <a:effectLst>
            <a:outerShdw blurRad="25400" dist="12700" dir="5400000" rotWithShape="0">
              <a:srgbClr val="000000">
                <a:alpha val="60000"/>
              </a:srgbClr>
            </a:outerShdw>
          </a:effectLst>
        </a:effectStyle>
      </a:effectStyleLst>
      <a:bgFillStyleLst>
        <a:solidFill>
          <a:schemeClr val="phClr"/>
        </a:solidFill>
        <a:gradFill rotWithShape="1">
          <a:gsLst>
            <a:gs pos="0">
              <a:schemeClr val="phClr">
                <a:tint val="90000"/>
                <a:lumMod val="110000"/>
              </a:schemeClr>
            </a:gs>
            <a:gs pos="100000">
              <a:schemeClr val="phClr">
                <a:shade val="88000"/>
                <a:lumMod val="88000"/>
              </a:schemeClr>
            </a:gs>
          </a:gsLst>
          <a:lin ang="5400000" scaled="0"/>
        </a:gradFill>
        <a:blipFill>
          <a:blip xmlns:r="http://schemas.openxmlformats.org/officeDocument/2006/relationships" r:embed="rId2">
            <a:duotone>
              <a:schemeClr val="phClr">
                <a:shade val="48000"/>
                <a:satMod val="110000"/>
                <a:lumMod val="40000"/>
              </a:schemeClr>
              <a:schemeClr val="phClr">
                <a:tint val="90000"/>
                <a:lumMod val="106000"/>
              </a:schemeClr>
            </a:duotone>
          </a:blip>
          <a:stretch/>
        </a:blipFill>
      </a:bgFillStyleLst>
    </a:fmtScheme>
  </a:themeElements>
  <a:objectDefaults/>
  <a:extraClrSchemeLst/>
  <a:extLst>
    <a:ext uri="{05A4C25C-085E-4340-85A3-A5531E510DB2}">
      <thm15:themeFamily xmlns:thm15="http://schemas.microsoft.com/office/thememl/2012/main" name="Main Event" id="{AC372BB4-D83D-411E-B849-B641926BA760}" vid="{F1EFBDE3-1A95-4E3D-81AD-1F53D65BEA0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TM04033927[[fn=Main Event]]</Template>
  <TotalTime>1645</TotalTime>
  <Words>5876</Words>
  <Application>Microsoft Office PowerPoint</Application>
  <PresentationFormat>Widescreen</PresentationFormat>
  <Paragraphs>272</Paragraphs>
  <Slides>61</Slides>
  <Notes>2</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61</vt:i4>
      </vt:variant>
    </vt:vector>
  </HeadingPairs>
  <TitlesOfParts>
    <vt:vector size="71" baseType="lpstr">
      <vt:lpstr>Arial</vt:lpstr>
      <vt:lpstr>Calibri</vt:lpstr>
      <vt:lpstr>Droid Sans Fallback</vt:lpstr>
      <vt:lpstr>Impact</vt:lpstr>
      <vt:lpstr>Poppins</vt:lpstr>
      <vt:lpstr>Poppins Black</vt:lpstr>
      <vt:lpstr>Times New Roman</vt:lpstr>
      <vt:lpstr>Wingdings</vt:lpstr>
      <vt:lpstr>Wingdings 3</vt:lpstr>
      <vt:lpstr>Main Event</vt:lpstr>
      <vt:lpstr>PowerPoint Presentation</vt:lpstr>
      <vt:lpstr>PowerPoint Presentation</vt:lpstr>
      <vt:lpstr>Project Description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BALARAM PANIGRAHY</dc:creator>
  <cp:lastModifiedBy>Bhuvaneswari V</cp:lastModifiedBy>
  <cp:revision>101</cp:revision>
  <dcterms:created xsi:type="dcterms:W3CDTF">2022-04-13T10:05:01Z</dcterms:created>
  <dcterms:modified xsi:type="dcterms:W3CDTF">2024-12-11T05:14:11Z</dcterms:modified>
</cp:coreProperties>
</file>