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31"/>
  </p:notesMasterIdLst>
  <p:sldIdLst>
    <p:sldId id="305" r:id="rId2"/>
    <p:sldId id="373" r:id="rId3"/>
    <p:sldId id="306" r:id="rId4"/>
    <p:sldId id="369" r:id="rId5"/>
    <p:sldId id="380" r:id="rId6"/>
    <p:sldId id="370" r:id="rId7"/>
    <p:sldId id="309" r:id="rId8"/>
    <p:sldId id="378" r:id="rId9"/>
    <p:sldId id="397" r:id="rId10"/>
    <p:sldId id="365" r:id="rId11"/>
    <p:sldId id="366" r:id="rId12"/>
    <p:sldId id="317" r:id="rId13"/>
    <p:sldId id="412" r:id="rId14"/>
    <p:sldId id="413" r:id="rId15"/>
    <p:sldId id="414" r:id="rId16"/>
    <p:sldId id="415" r:id="rId17"/>
    <p:sldId id="416" r:id="rId18"/>
    <p:sldId id="417" r:id="rId19"/>
    <p:sldId id="318" r:id="rId20"/>
    <p:sldId id="319" r:id="rId21"/>
    <p:sldId id="332" r:id="rId22"/>
    <p:sldId id="367" r:id="rId23"/>
    <p:sldId id="384" r:id="rId24"/>
    <p:sldId id="385" r:id="rId25"/>
    <p:sldId id="386" r:id="rId26"/>
    <p:sldId id="392" r:id="rId27"/>
    <p:sldId id="427" r:id="rId28"/>
    <p:sldId id="428" r:id="rId29"/>
    <p:sldId id="42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8"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31FA5-2981-4E75-BA30-E97417CF0359}"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23885-6582-4039-9DAA-D8C0F68A2D84}" type="slidenum">
              <a:rPr lang="en-US" smtClean="0"/>
              <a:t>‹#›</a:t>
            </a:fld>
            <a:endParaRPr lang="en-US"/>
          </a:p>
        </p:txBody>
      </p:sp>
    </p:spTree>
    <p:extLst>
      <p:ext uri="{BB962C8B-B14F-4D97-AF65-F5344CB8AC3E}">
        <p14:creationId xmlns:p14="http://schemas.microsoft.com/office/powerpoint/2010/main" val="417732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3</a:t>
            </a:fld>
            <a:endParaRPr lang="en-US"/>
          </a:p>
        </p:txBody>
      </p:sp>
    </p:spTree>
    <p:extLst>
      <p:ext uri="{BB962C8B-B14F-4D97-AF65-F5344CB8AC3E}">
        <p14:creationId xmlns:p14="http://schemas.microsoft.com/office/powerpoint/2010/main" val="27964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7</a:t>
            </a:fld>
            <a:endParaRPr lang="en-US"/>
          </a:p>
        </p:txBody>
      </p:sp>
    </p:spTree>
    <p:extLst>
      <p:ext uri="{BB962C8B-B14F-4D97-AF65-F5344CB8AC3E}">
        <p14:creationId xmlns:p14="http://schemas.microsoft.com/office/powerpoint/2010/main" val="780799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28FC130-8D73-43DA-9F1A-B2F7AD225EF8}" type="slidenum">
              <a:rPr lang="en-IN" smtClean="0"/>
              <a:t>‹#›</a:t>
            </a:fld>
            <a:endParaRPr lang="en-IN"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463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57292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1308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23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8743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3118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7204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9322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8291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494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79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3927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7588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1184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90774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685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18988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5149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6CA271C-94AB-4F01-9154-9BAB15E4C5DB}" type="datetimeFigureOut">
              <a:rPr lang="en-IN" smtClean="0"/>
              <a:t>12-09-2024</a:t>
            </a:fld>
            <a:endParaRPr lang="en-IN"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38902958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code/trungnguyen0987/battery-soh-estimation/input?select=bat_charge%284%29.csv"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code/elianee/state-of-charge-soc-prediction-of-car-batteries/input?select=TripA01.csv"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033672"/>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Explainable Data Driven Digital Twins for Predicting Battery States in Electric Vehicles</a:t>
            </a:r>
          </a:p>
          <a:p>
            <a:pPr algn="ctr"/>
            <a:endParaRPr lang="en-US" b="1"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6216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79" y="264694"/>
            <a:ext cx="11742821" cy="4906471"/>
          </a:xfrm>
          <a:prstGeom prst="rect">
            <a:avLst/>
          </a:prstGeom>
        </p:spPr>
        <p:txBody>
          <a:bodyPr wrap="square">
            <a:spAutoFit/>
          </a:bodyPr>
          <a:lstStyle/>
          <a:p>
            <a:pPr algn="just">
              <a:lnSpc>
                <a:spcPct val="150000"/>
              </a:lnSpc>
              <a:spcAft>
                <a:spcPts val="1875"/>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Proposed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System:</a:t>
            </a:r>
          </a:p>
          <a:p>
            <a:pPr algn="just">
              <a:lnSpc>
                <a:spcPct val="150000"/>
              </a:lnSpc>
              <a:spcAft>
                <a:spcPts val="1875"/>
              </a:spcAft>
            </a:pPr>
            <a:r>
              <a:rPr lang="en-US" dirty="0">
                <a:latin typeface="Times New Roman" panose="02020603050405020304" pitchFamily="18" charset="0"/>
                <a:cs typeface="Times New Roman" panose="02020603050405020304" pitchFamily="18" charset="0"/>
              </a:rPr>
              <a:t>The proposed system aims to enhance battery state prediction in electric vehicles through the development of Explainable Data-Driven Digital Twins. This system leverages a suite of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By integrating these diverse algorithms, the system is designed to deliver highly accurate and reliable predictions of critical battery parameters such as state of charge (SOC) and state of health (SOH). Additionally, the system incorporates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features, providing transparency into the factors influencing battery performance and enhancing user trust. This approach not only improves prediction accuracy but also addresses the limitations of existing systems by offering adaptability, comprehensive data integration, and detailed insights into battery behavior.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65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849" y="212377"/>
            <a:ext cx="1510029"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Architecture:</a:t>
            </a:r>
            <a:endParaRPr lang="en-US"/>
          </a:p>
        </p:txBody>
      </p:sp>
      <p:pic>
        <p:nvPicPr>
          <p:cNvPr id="5" name="Picture 4"/>
          <p:cNvPicPr/>
          <p:nvPr/>
        </p:nvPicPr>
        <p:blipFill>
          <a:blip r:embed="rId2"/>
          <a:stretch>
            <a:fillRect/>
          </a:stretch>
        </p:blipFill>
        <p:spPr>
          <a:xfrm>
            <a:off x="1641231" y="581709"/>
            <a:ext cx="9237784" cy="5397060"/>
          </a:xfrm>
          <a:prstGeom prst="rect">
            <a:avLst/>
          </a:prstGeom>
        </p:spPr>
      </p:pic>
    </p:spTree>
    <p:extLst>
      <p:ext uri="{BB962C8B-B14F-4D97-AF65-F5344CB8AC3E}">
        <p14:creationId xmlns:p14="http://schemas.microsoft.com/office/powerpoint/2010/main" val="146843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65697" y="964821"/>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964821"/>
            <a:ext cx="10849970" cy="6423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46364" y="595746"/>
            <a:ext cx="11540836" cy="368755"/>
          </a:xfrm>
          <a:prstGeom prst="rect">
            <a:avLst/>
          </a:prstGeom>
        </p:spPr>
        <p:txBody>
          <a:bodyPr wrap="square">
            <a:spAutoFit/>
          </a:bodyPr>
          <a:lstStyle/>
          <a:p>
            <a:pPr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Google Shape;865;p32"/>
          <p:cNvSpPr txBox="1">
            <a:spLocks/>
          </p:cNvSpPr>
          <p:nvPr/>
        </p:nvSpPr>
        <p:spPr>
          <a:xfrm>
            <a:off x="3546888" y="180271"/>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nSpc>
                <a:spcPct val="150000"/>
              </a:lnSpc>
            </a:pPr>
            <a:r>
              <a:rPr lang="en-US" sz="2400" b="1" dirty="0" smtClean="0">
                <a:latin typeface="Times New Roman" panose="02020603050405020304" pitchFamily="18" charset="0"/>
                <a:cs typeface="Times New Roman" panose="02020603050405020304" pitchFamily="18" charset="0"/>
              </a:rPr>
              <a:t>Resource Requirements</a:t>
            </a:r>
            <a:endParaRPr lang="en-US" sz="2400" b="1" dirty="0">
              <a:latin typeface="Times New Roman" panose="02020603050405020304" pitchFamily="18" charset="0"/>
              <a:cs typeface="Times New Roman" panose="02020603050405020304" pitchFamily="18" charset="0"/>
            </a:endParaRPr>
          </a:p>
        </p:txBody>
      </p:sp>
      <p:sp>
        <p:nvSpPr>
          <p:cNvPr id="26" name="Google Shape;866;p32"/>
          <p:cNvSpPr/>
          <p:nvPr/>
        </p:nvSpPr>
        <p:spPr>
          <a:xfrm>
            <a:off x="3546888" y="147045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27" name="Google Shape;867;p32"/>
          <p:cNvSpPr txBox="1"/>
          <p:nvPr/>
        </p:nvSpPr>
        <p:spPr>
          <a:xfrm>
            <a:off x="4463688" y="145297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Hardware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28" name="Google Shape;868;p32"/>
          <p:cNvSpPr txBox="1"/>
          <p:nvPr/>
        </p:nvSpPr>
        <p:spPr>
          <a:xfrm>
            <a:off x="4463688" y="1821075"/>
            <a:ext cx="3423600" cy="384900"/>
          </a:xfrm>
          <a:prstGeom prst="rect">
            <a:avLst/>
          </a:prstGeom>
          <a:noFill/>
          <a:ln>
            <a:noFill/>
          </a:ln>
        </p:spPr>
        <p:txBody>
          <a:bodyPr spcFirstLastPara="1" wrap="square" lIns="91425" tIns="91425" rIns="91425" bIns="91425" anchor="t" anchorCtr="0">
            <a:noAutofit/>
          </a:bodyPr>
          <a:lstStyle/>
          <a:p>
            <a:pPr lvl="0"/>
            <a:r>
              <a:rPr lang="en-GB" sz="800" b="1"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800" dirty="0" smtClean="0">
                <a:latin typeface="Times New Roman" panose="02020603050405020304" pitchFamily="18" charset="0"/>
                <a:cs typeface="Times New Roman" panose="02020603050405020304" pitchFamily="18" charset="0"/>
              </a:rPr>
              <a:t>I5/Intel Processor, </a:t>
            </a:r>
            <a:r>
              <a:rPr lang="en-IN" sz="800" b="1" dirty="0" smtClean="0">
                <a:latin typeface="Times New Roman" panose="02020603050405020304" pitchFamily="18" charset="0"/>
                <a:cs typeface="Times New Roman" panose="02020603050405020304" pitchFamily="18" charset="0"/>
              </a:rPr>
              <a:t>RAM:</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8GB (</a:t>
            </a:r>
            <a:r>
              <a:rPr lang="en-IN" sz="800" dirty="0" smtClean="0">
                <a:latin typeface="Times New Roman" panose="02020603050405020304" pitchFamily="18" charset="0"/>
                <a:cs typeface="Times New Roman" panose="02020603050405020304" pitchFamily="18" charset="0"/>
              </a:rPr>
              <a:t>min), </a:t>
            </a:r>
            <a:r>
              <a:rPr lang="en-IN" sz="800" b="1" dirty="0" smtClean="0">
                <a:latin typeface="Times New Roman" panose="02020603050405020304" pitchFamily="18" charset="0"/>
                <a:cs typeface="Times New Roman" panose="02020603050405020304" pitchFamily="18" charset="0"/>
              </a:rPr>
              <a:t>Hard Disk: </a:t>
            </a:r>
            <a:r>
              <a:rPr lang="en-IN" sz="800" dirty="0">
                <a:latin typeface="Times New Roman" panose="02020603050405020304" pitchFamily="18" charset="0"/>
                <a:cs typeface="Times New Roman" panose="02020603050405020304" pitchFamily="18" charset="0"/>
              </a:rPr>
              <a:t>128 </a:t>
            </a:r>
            <a:r>
              <a:rPr lang="en-IN" sz="800" dirty="0" smtClean="0">
                <a:latin typeface="Times New Roman" panose="02020603050405020304" pitchFamily="18" charset="0"/>
                <a:cs typeface="Times New Roman" panose="02020603050405020304" pitchFamily="18" charset="0"/>
              </a:rPr>
              <a:t>GB</a:t>
            </a:r>
            <a:r>
              <a:rPr lang="en-IN" sz="800" b="1" dirty="0" smtClean="0">
                <a:latin typeface="Times New Roman" panose="02020603050405020304" pitchFamily="18" charset="0"/>
                <a:cs typeface="Times New Roman" panose="02020603050405020304" pitchFamily="18" charset="0"/>
              </a:rPr>
              <a:t>, Key Board:</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Standard Windows </a:t>
            </a:r>
            <a:r>
              <a:rPr lang="en-IN" sz="800" dirty="0" smtClean="0">
                <a:latin typeface="Times New Roman" panose="02020603050405020304" pitchFamily="18" charset="0"/>
                <a:cs typeface="Times New Roman" panose="02020603050405020304" pitchFamily="18" charset="0"/>
              </a:rPr>
              <a:t>Keyboard, </a:t>
            </a:r>
            <a:r>
              <a:rPr lang="en-IN" sz="800" b="1" dirty="0" smtClean="0">
                <a:latin typeface="Times New Roman" panose="02020603050405020304" pitchFamily="18" charset="0"/>
                <a:cs typeface="Times New Roman" panose="02020603050405020304" pitchFamily="18" charset="0"/>
              </a:rPr>
              <a:t>Mouse:</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Two or Three Button </a:t>
            </a:r>
            <a:r>
              <a:rPr lang="en-IN" sz="800" dirty="0" smtClean="0">
                <a:latin typeface="Times New Roman" panose="02020603050405020304" pitchFamily="18" charset="0"/>
                <a:cs typeface="Times New Roman" panose="02020603050405020304" pitchFamily="18" charset="0"/>
              </a:rPr>
              <a:t>Mouse)</a:t>
            </a:r>
            <a:endParaRPr lang="en-IN" sz="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29" name="Google Shape;869;p32"/>
          <p:cNvSpPr txBox="1"/>
          <p:nvPr/>
        </p:nvSpPr>
        <p:spPr>
          <a:xfrm>
            <a:off x="1133061" y="2369225"/>
            <a:ext cx="1570852" cy="88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Resources</a:t>
            </a:r>
            <a:endParaRPr sz="20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0" name="Google Shape;870;p32"/>
          <p:cNvSpPr/>
          <p:nvPr/>
        </p:nvSpPr>
        <p:spPr>
          <a:xfrm>
            <a:off x="3546888" y="242892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1" name="Google Shape;871;p32"/>
          <p:cNvSpPr txBox="1"/>
          <p:nvPr/>
        </p:nvSpPr>
        <p:spPr>
          <a:xfrm>
            <a:off x="4463688" y="2411450"/>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Software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2" name="Google Shape;872;p32"/>
          <p:cNvSpPr txBox="1"/>
          <p:nvPr/>
        </p:nvSpPr>
        <p:spPr>
          <a:xfrm>
            <a:off x="4463688" y="2779550"/>
            <a:ext cx="3423600" cy="384900"/>
          </a:xfrm>
          <a:prstGeom prst="rect">
            <a:avLst/>
          </a:prstGeom>
          <a:noFill/>
          <a:ln>
            <a:noFill/>
          </a:ln>
        </p:spPr>
        <p:txBody>
          <a:bodyPr spcFirstLastPara="1" wrap="square" lIns="91425" tIns="91425" rIns="91425" bIns="91425" anchor="t" anchorCtr="0">
            <a:noAutofit/>
          </a:bodyPr>
          <a:lstStyle/>
          <a:p>
            <a:pPr lvl="0"/>
            <a:r>
              <a:rPr lang="en-US" sz="80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Operating System: </a:t>
            </a:r>
            <a:r>
              <a:rPr lang="en-US" sz="800" dirty="0">
                <a:latin typeface="Times New Roman" panose="02020603050405020304" pitchFamily="18" charset="0"/>
                <a:cs typeface="Times New Roman" panose="02020603050405020304" pitchFamily="18" charset="0"/>
              </a:rPr>
              <a:t>Windows </a:t>
            </a:r>
            <a:r>
              <a:rPr lang="en-US" sz="800" dirty="0" smtClean="0">
                <a:latin typeface="Times New Roman" panose="02020603050405020304" pitchFamily="18" charset="0"/>
                <a:cs typeface="Times New Roman" panose="02020603050405020304" pitchFamily="18" charset="0"/>
              </a:rPr>
              <a:t>10, </a:t>
            </a:r>
            <a:r>
              <a:rPr lang="en-US" sz="800" b="1" dirty="0" smtClean="0">
                <a:latin typeface="Times New Roman" panose="02020603050405020304" pitchFamily="18" charset="0"/>
                <a:cs typeface="Times New Roman" panose="02020603050405020304" pitchFamily="18" charset="0"/>
              </a:rPr>
              <a:t>Programming Language: </a:t>
            </a:r>
            <a:r>
              <a:rPr lang="en-US" sz="800" dirty="0">
                <a:latin typeface="Times New Roman" panose="02020603050405020304" pitchFamily="18" charset="0"/>
                <a:cs typeface="Times New Roman" panose="02020603050405020304" pitchFamily="18" charset="0"/>
              </a:rPr>
              <a:t>Python </a:t>
            </a:r>
            <a:r>
              <a:rPr lang="en-US" sz="800" dirty="0" smtClean="0">
                <a:latin typeface="Times New Roman" panose="02020603050405020304" pitchFamily="18" charset="0"/>
                <a:cs typeface="Times New Roman" panose="02020603050405020304" pitchFamily="18" charset="0"/>
              </a:rPr>
              <a:t>3.10.8, </a:t>
            </a:r>
            <a:r>
              <a:rPr lang="en-US" sz="800" b="1" dirty="0" smtClean="0">
                <a:latin typeface="Times New Roman" panose="02020603050405020304" pitchFamily="18" charset="0"/>
                <a:cs typeface="Times New Roman" panose="02020603050405020304" pitchFamily="18" charset="0"/>
              </a:rPr>
              <a:t>IDE: </a:t>
            </a:r>
            <a:r>
              <a:rPr lang="en-US" sz="800" dirty="0" smtClean="0">
                <a:latin typeface="Times New Roman" panose="02020603050405020304" pitchFamily="18" charset="0"/>
                <a:cs typeface="Times New Roman" panose="02020603050405020304" pitchFamily="18" charset="0"/>
              </a:rPr>
              <a:t>VS Code)</a:t>
            </a:r>
            <a:endParaRPr lang="en-IN" sz="800" dirty="0">
              <a:latin typeface="Times New Roman" panose="02020603050405020304" pitchFamily="18" charset="0"/>
              <a:cs typeface="Times New Roman" panose="02020603050405020304" pitchFamily="18" charset="0"/>
            </a:endParaRPr>
          </a:p>
        </p:txBody>
      </p:sp>
      <p:sp>
        <p:nvSpPr>
          <p:cNvPr id="33" name="Google Shape;873;p32"/>
          <p:cNvSpPr/>
          <p:nvPr/>
        </p:nvSpPr>
        <p:spPr>
          <a:xfrm>
            <a:off x="3546888" y="338740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4" name="Google Shape;874;p32"/>
          <p:cNvSpPr txBox="1"/>
          <p:nvPr/>
        </p:nvSpPr>
        <p:spPr>
          <a:xfrm>
            <a:off x="4463688" y="336992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Packages/Libraries</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5" name="Google Shape;875;p32"/>
          <p:cNvSpPr txBox="1"/>
          <p:nvPr/>
        </p:nvSpPr>
        <p:spPr>
          <a:xfrm>
            <a:off x="4463688" y="3750634"/>
            <a:ext cx="37665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Streamlit</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klearn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Transformers, </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Tensorflow</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Pandas,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eaborn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Speech </a:t>
            </a: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ecognition</a:t>
            </a: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36" name="Google Shape;876;p32"/>
          <p:cNvSpPr/>
          <p:nvPr/>
        </p:nvSpPr>
        <p:spPr>
          <a:xfrm>
            <a:off x="715093" y="39810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878;p32"/>
          <p:cNvCxnSpPr>
            <a:stCxn id="29" idx="3"/>
            <a:endCxn id="26" idx="2"/>
          </p:cNvCxnSpPr>
          <p:nvPr/>
        </p:nvCxnSpPr>
        <p:spPr>
          <a:xfrm flipV="1">
            <a:off x="2703913" y="1852650"/>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8" name="Google Shape;879;p32"/>
          <p:cNvCxnSpPr>
            <a:stCxn id="29" idx="3"/>
            <a:endCxn id="30" idx="2"/>
          </p:cNvCxnSpPr>
          <p:nvPr/>
        </p:nvCxnSpPr>
        <p:spPr>
          <a:xfrm>
            <a:off x="2703913" y="2811125"/>
            <a:ext cx="842975" cy="12700"/>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9" name="Google Shape;880;p32"/>
          <p:cNvCxnSpPr>
            <a:stCxn id="29" idx="3"/>
            <a:endCxn id="33" idx="2"/>
          </p:cNvCxnSpPr>
          <p:nvPr/>
        </p:nvCxnSpPr>
        <p:spPr>
          <a:xfrm>
            <a:off x="2703913" y="2811125"/>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sp>
        <p:nvSpPr>
          <p:cNvPr id="40" name="Google Shape;892;p34"/>
          <p:cNvSpPr/>
          <p:nvPr/>
        </p:nvSpPr>
        <p:spPr>
          <a:xfrm>
            <a:off x="7620882" y="932687"/>
            <a:ext cx="884318" cy="89588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3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8640"/>
            <a:ext cx="11800114"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Limited </a:t>
            </a:r>
            <a:r>
              <a:rPr lang="en-US" b="1" dirty="0" err="1">
                <a:latin typeface="Times New Roman" panose="02020603050405020304" pitchFamily="18" charset="0"/>
                <a:cs typeface="Times New Roman" panose="02020603050405020304" pitchFamily="18" charset="0"/>
              </a:rPr>
              <a:t>Explainability</a:t>
            </a:r>
            <a:r>
              <a:rPr lang="en-US" b="1" dirty="0">
                <a:latin typeface="Times New Roman" panose="02020603050405020304" pitchFamily="18" charset="0"/>
                <a:cs typeface="Times New Roman" panose="02020603050405020304" pitchFamily="18" charset="0"/>
              </a:rPr>
              <a:t> in Current Battery Prediction Models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machine learning models for battery state prediction often lack transparency, making it difficult to understand and trust their predictions.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While advanced models like Deep Neural Networks (DNN)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offer high accuracy, they are typically seen as "black boxes" with limited interpretability. This gap highlights the need for more explainable models that can provide insights into how predictions are made and why certain outcomes are generated.</a:t>
            </a:r>
          </a:p>
          <a:p>
            <a:pPr algn="just">
              <a:lnSpc>
                <a:spcPct val="150000"/>
              </a:lnSpc>
            </a:pPr>
            <a:r>
              <a:rPr lang="en-US" b="1" dirty="0">
                <a:latin typeface="Times New Roman" panose="02020603050405020304" pitchFamily="18" charset="0"/>
                <a:cs typeface="Times New Roman" panose="02020603050405020304" pitchFamily="18" charset="0"/>
              </a:rPr>
              <a:t>2. Integration of Diverse Machine Learning Algorithms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Many current approaches focus on a single type of algorithm without exploring the benefits of combining multiple algorithms for improved performance.</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 proposes integrating various machine learning algorithms, including DNN, LSTM, CNN, SVR, SVM, FNN, RBF,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This diverse approach could address the limitations of individual models and enhance prediction accuracy, yet many existing studies do not leverage such comprehensive algorithmic integration.</a:t>
            </a:r>
          </a:p>
        </p:txBody>
      </p:sp>
      <p:sp>
        <p:nvSpPr>
          <p:cNvPr id="3" name="Rectangle 2"/>
          <p:cNvSpPr/>
          <p:nvPr/>
        </p:nvSpPr>
        <p:spPr>
          <a:xfrm>
            <a:off x="4276106" y="0"/>
            <a:ext cx="2411879" cy="458074"/>
          </a:xfrm>
          <a:prstGeom prst="rect">
            <a:avLst/>
          </a:prstGeom>
        </p:spPr>
        <p:txBody>
          <a:bodyPr wrap="none">
            <a:spAutoFit/>
          </a:bodyPr>
          <a:lstStyle/>
          <a:p>
            <a:pPr algn="just">
              <a:lnSpc>
                <a:spcPct val="150000"/>
              </a:lnSpc>
            </a:pPr>
            <a:r>
              <a:rPr lang="en-US" b="1" dirty="0">
                <a:latin typeface="Times New Roman" panose="02020603050405020304" pitchFamily="18" charset="0"/>
                <a:cs typeface="Times New Roman" panose="02020603050405020304" pitchFamily="18" charset="0"/>
              </a:rPr>
              <a:t>Research Gap analysis</a:t>
            </a:r>
          </a:p>
        </p:txBody>
      </p:sp>
    </p:spTree>
    <p:extLst>
      <p:ext uri="{BB962C8B-B14F-4D97-AF65-F5344CB8AC3E}">
        <p14:creationId xmlns:p14="http://schemas.microsoft.com/office/powerpoint/2010/main" val="99427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85" y="413657"/>
            <a:ext cx="114517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Real-World Operational Conditions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models may not account for the wide range of operational conditions that affect battery performance, such as varying temperatures, usage patterns, and driving conditions.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By focusing on different operational scenarios, the proposed digital twin model aims to provide more accurate predictions of battery states under realistic conditions. This addresses a significant gap in current research, where models may be tested in idealized or controlled environments that do not fully reflect real-world usage.</a:t>
            </a:r>
          </a:p>
          <a:p>
            <a:pPr algn="just">
              <a:lnSpc>
                <a:spcPct val="150000"/>
              </a:lnSpc>
            </a:pPr>
            <a:r>
              <a:rPr lang="en-US" b="1" dirty="0">
                <a:latin typeface="Times New Roman" panose="02020603050405020304" pitchFamily="18" charset="0"/>
                <a:cs typeface="Times New Roman" panose="02020603050405020304" pitchFamily="18" charset="0"/>
              </a:rPr>
              <a:t>4. Comprehensive Battery State Predictions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There is often a lack of comprehensive models that simultaneously predict multiple critical battery parameters, such as state of charge (SOC) and state of health (SOH).</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This project aims to build a model that accurately predicts both SOC and SOH. Most existing models might focus on predicting only one parameter or fail to provide integrated insights into multiple aspects of battery health, which is crucial for holistic battery management.</a:t>
            </a:r>
          </a:p>
        </p:txBody>
      </p:sp>
    </p:spTree>
    <p:extLst>
      <p:ext uri="{BB962C8B-B14F-4D97-AF65-F5344CB8AC3E}">
        <p14:creationId xmlns:p14="http://schemas.microsoft.com/office/powerpoint/2010/main" val="3059142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457201"/>
            <a:ext cx="11103429" cy="2777940"/>
          </a:xfrm>
          <a:prstGeom prst="rect">
            <a:avLst/>
          </a:prstGeom>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5. Application to Electric Vehicles</a:t>
            </a:r>
          </a:p>
          <a:p>
            <a:pPr algn="just">
              <a:lnSpc>
                <a:spcPct val="20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Research in battery state prediction may not always be specifically tailored to electric vehicles, which have unique requirements compared to other applications like consumer electronics.</a:t>
            </a:r>
          </a:p>
          <a:p>
            <a:pPr algn="just">
              <a:lnSpc>
                <a:spcPct val="20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project's focus on electric vehicles ensures that the developed digital twin model addresses the specific challenges and requirements of EV batteries, filling a niche that is often overlooked in broader battery research.</a:t>
            </a:r>
          </a:p>
        </p:txBody>
      </p:sp>
    </p:spTree>
    <p:extLst>
      <p:ext uri="{BB962C8B-B14F-4D97-AF65-F5344CB8AC3E}">
        <p14:creationId xmlns:p14="http://schemas.microsoft.com/office/powerpoint/2010/main" val="1213379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67;p36"/>
          <p:cNvSpPr txBox="1">
            <a:spLocks/>
          </p:cNvSpPr>
          <p:nvPr/>
        </p:nvSpPr>
        <p:spPr>
          <a:xfrm>
            <a:off x="3959043" y="119942"/>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Google Shape;1168;p36"/>
          <p:cNvSpPr txBox="1"/>
          <p:nvPr/>
        </p:nvSpPr>
        <p:spPr>
          <a:xfrm>
            <a:off x="19455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4" name="Google Shape;1169;p36"/>
          <p:cNvSpPr/>
          <p:nvPr/>
        </p:nvSpPr>
        <p:spPr>
          <a:xfrm>
            <a:off x="10287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solidFill>
                  <a:schemeClr val="accent5"/>
                </a:solidFill>
                <a:latin typeface="Poppins Black" panose="00000800000000000000"/>
                <a:ea typeface="Poppins Black" panose="00000800000000000000"/>
                <a:cs typeface="Poppins Black" panose="00000800000000000000"/>
                <a:sym typeface="Poppins Black" panose="00000800000000000000"/>
              </a:rPr>
              <a:t>01</a:t>
            </a:r>
            <a:endParaRPr sz="2000" dirty="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5" name="Google Shape;1170;p36"/>
          <p:cNvSpPr txBox="1"/>
          <p:nvPr/>
        </p:nvSpPr>
        <p:spPr>
          <a:xfrm>
            <a:off x="19455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EDA Explanation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6" name="Google Shape;1171;p36"/>
          <p:cNvSpPr/>
          <p:nvPr/>
        </p:nvSpPr>
        <p:spPr>
          <a:xfrm>
            <a:off x="10287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solidFill>
                  <a:schemeClr val="accent5"/>
                </a:solidFill>
                <a:latin typeface="Poppins Black" panose="00000800000000000000"/>
                <a:ea typeface="Poppins Black" panose="00000800000000000000"/>
                <a:cs typeface="Poppins Black" panose="00000800000000000000"/>
                <a:sym typeface="Poppins Black" panose="00000800000000000000"/>
              </a:rPr>
              <a:t>02</a:t>
            </a:r>
            <a:endParaRPr sz="2000" dirty="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7" name="Google Shape;1172;p36"/>
          <p:cNvSpPr txBox="1"/>
          <p:nvPr/>
        </p:nvSpPr>
        <p:spPr>
          <a:xfrm>
            <a:off x="19455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Preprocessing</a:t>
            </a: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steps</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 name="Google Shape;1173;p36"/>
          <p:cNvSpPr/>
          <p:nvPr/>
        </p:nvSpPr>
        <p:spPr>
          <a:xfrm>
            <a:off x="10287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9" name="Google Shape;1174;p36"/>
          <p:cNvSpPr txBox="1"/>
          <p:nvPr/>
        </p:nvSpPr>
        <p:spPr>
          <a:xfrm>
            <a:off x="56412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0" name="Google Shape;1175;p36"/>
          <p:cNvSpPr/>
          <p:nvPr/>
        </p:nvSpPr>
        <p:spPr>
          <a:xfrm>
            <a:off x="47244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smtClean="0">
                <a:solidFill>
                  <a:schemeClr val="accent5"/>
                </a:solidFill>
                <a:latin typeface="Poppins Black" panose="00000800000000000000"/>
                <a:ea typeface="Poppins Black" panose="00000800000000000000"/>
                <a:cs typeface="Poppins Black" panose="00000800000000000000"/>
                <a:sym typeface="Poppins Black" panose="00000800000000000000"/>
              </a:rPr>
              <a:t>4</a:t>
            </a:r>
            <a:endParaRPr sz="2000" dirty="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 name="Google Shape;1176;p36"/>
          <p:cNvSpPr txBox="1"/>
          <p:nvPr/>
        </p:nvSpPr>
        <p:spPr>
          <a:xfrm>
            <a:off x="56412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Working Process </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2" name="Google Shape;1177;p36"/>
          <p:cNvSpPr/>
          <p:nvPr/>
        </p:nvSpPr>
        <p:spPr>
          <a:xfrm>
            <a:off x="47244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solidFill>
                  <a:schemeClr val="accent5"/>
                </a:solidFill>
                <a:latin typeface="Poppins Black" panose="00000800000000000000"/>
                <a:ea typeface="Poppins Black" panose="00000800000000000000"/>
                <a:cs typeface="Poppins Black" panose="00000800000000000000"/>
                <a:sym typeface="Poppins Black" panose="00000800000000000000"/>
              </a:rPr>
              <a:t>05</a:t>
            </a:r>
            <a:endParaRPr sz="2000" dirty="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3" name="Google Shape;1178;p36"/>
          <p:cNvSpPr txBox="1"/>
          <p:nvPr/>
        </p:nvSpPr>
        <p:spPr>
          <a:xfrm>
            <a:off x="56412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Results from Algorithm</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4" name="Google Shape;1179;p36"/>
          <p:cNvSpPr/>
          <p:nvPr/>
        </p:nvSpPr>
        <p:spPr>
          <a:xfrm>
            <a:off x="47244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solidFill>
                  <a:schemeClr val="accent5"/>
                </a:solidFill>
                <a:latin typeface="Poppins Black" panose="00000800000000000000"/>
                <a:ea typeface="Poppins Black" panose="00000800000000000000"/>
                <a:cs typeface="Poppins Black" panose="00000800000000000000"/>
                <a:sym typeface="Poppins Black" panose="00000800000000000000"/>
              </a:rPr>
              <a:t>06</a:t>
            </a:r>
            <a:endParaRPr sz="2000" dirty="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cxnSp>
        <p:nvCxnSpPr>
          <p:cNvPr id="15" name="Google Shape;1180;p36"/>
          <p:cNvCxnSpPr>
            <a:stCxn id="4" idx="4"/>
            <a:endCxn id="6" idx="0"/>
          </p:cNvCxnSpPr>
          <p:nvPr/>
        </p:nvCxnSpPr>
        <p:spPr>
          <a:xfrm>
            <a:off x="14109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6" name="Google Shape;1181;p36"/>
          <p:cNvCxnSpPr>
            <a:stCxn id="6" idx="4"/>
            <a:endCxn id="8" idx="0"/>
          </p:cNvCxnSpPr>
          <p:nvPr/>
        </p:nvCxnSpPr>
        <p:spPr>
          <a:xfrm>
            <a:off x="1410900" y="32012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7" name="Google Shape;1182;p36"/>
          <p:cNvCxnSpPr>
            <a:stCxn id="12" idx="0"/>
            <a:endCxn id="10" idx="4"/>
          </p:cNvCxnSpPr>
          <p:nvPr/>
        </p:nvCxnSpPr>
        <p:spPr>
          <a:xfrm rot="10800000">
            <a:off x="51066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8" name="Google Shape;1183;p36"/>
          <p:cNvCxnSpPr>
            <a:stCxn id="14" idx="0"/>
            <a:endCxn id="12" idx="4"/>
          </p:cNvCxnSpPr>
          <p:nvPr/>
        </p:nvCxnSpPr>
        <p:spPr>
          <a:xfrm rot="10800000">
            <a:off x="5106600" y="3201275"/>
            <a:ext cx="0" cy="194100"/>
          </a:xfrm>
          <a:prstGeom prst="straightConnector1">
            <a:avLst/>
          </a:prstGeom>
          <a:noFill/>
          <a:ln w="19050" cap="flat" cmpd="sng">
            <a:solidFill>
              <a:schemeClr val="accent5"/>
            </a:solidFill>
            <a:prstDash val="dot"/>
            <a:round/>
            <a:headEnd type="none" w="med" len="med"/>
            <a:tailEnd type="none" w="med" len="med"/>
          </a:ln>
        </p:spPr>
      </p:cxnSp>
      <p:sp>
        <p:nvSpPr>
          <p:cNvPr id="19" name="TextBox 18"/>
          <p:cNvSpPr txBox="1"/>
          <p:nvPr/>
        </p:nvSpPr>
        <p:spPr>
          <a:xfrm>
            <a:off x="5420138" y="1170597"/>
            <a:ext cx="2206487" cy="307777"/>
          </a:xfrm>
          <a:prstGeom prst="rect">
            <a:avLst/>
          </a:prstGeom>
          <a:noFill/>
        </p:spPr>
        <p:txBody>
          <a:bodyPr wrap="square" rtlCol="0">
            <a:spAutoFit/>
          </a:bodyPr>
          <a:lstStyle/>
          <a:p>
            <a:r>
              <a:rPr lang="en-US" b="1" dirty="0" smtClean="0">
                <a:solidFill>
                  <a:schemeClr val="accent4"/>
                </a:solidFill>
                <a:latin typeface="Times New Roman" panose="02020603050405020304" pitchFamily="18" charset="0"/>
                <a:cs typeface="Times New Roman" panose="02020603050405020304" pitchFamily="18" charset="0"/>
              </a:rPr>
              <a:t>Model Implementation</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051517" y="1105946"/>
            <a:ext cx="1247457" cy="376834"/>
          </a:xfrm>
          <a:prstGeom prst="rect">
            <a:avLst/>
          </a:prstGeom>
        </p:spPr>
        <p:txBody>
          <a:bodyPr wrap="none">
            <a:spAutoFit/>
          </a:bodyPr>
          <a:lstStyle/>
          <a:p>
            <a:pPr algn="just">
              <a:lnSpc>
                <a:spcPct val="150000"/>
              </a:lnSpc>
            </a:pPr>
            <a:r>
              <a:rPr lang="en-US" b="1" dirty="0" smtClean="0">
                <a:solidFill>
                  <a:schemeClr val="accent4"/>
                </a:solidFill>
                <a:latin typeface="Times New Roman" panose="02020603050405020304" pitchFamily="18" charset="0"/>
                <a:cs typeface="Times New Roman" panose="02020603050405020304" pitchFamily="18" charset="0"/>
              </a:rPr>
              <a:t>Data Analysis</a:t>
            </a:r>
            <a:endParaRPr lang="en-US" b="1" dirty="0">
              <a:solidFill>
                <a:schemeClr val="accent4"/>
              </a:solidFill>
              <a:latin typeface="Times New Roman" panose="02020603050405020304" pitchFamily="18" charset="0"/>
              <a:cs typeface="Times New Roman" panose="02020603050405020304" pitchFamily="18" charset="0"/>
            </a:endParaRPr>
          </a:p>
        </p:txBody>
      </p:sp>
      <p:sp>
        <p:nvSpPr>
          <p:cNvPr id="22" name="Google Shape;894;p34"/>
          <p:cNvSpPr txBox="1"/>
          <p:nvPr/>
        </p:nvSpPr>
        <p:spPr>
          <a:xfrm>
            <a:off x="8115300" y="408589"/>
            <a:ext cx="480738" cy="8958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3200" b="1" dirty="0">
              <a:solidFill>
                <a:schemeClr val="accent4"/>
              </a:solidFill>
            </a:endParaRPr>
          </a:p>
        </p:txBody>
      </p:sp>
    </p:spTree>
    <p:extLst>
      <p:ext uri="{BB962C8B-B14F-4D97-AF65-F5344CB8AC3E}">
        <p14:creationId xmlns:p14="http://schemas.microsoft.com/office/powerpoint/2010/main" val="95358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870" y="283419"/>
            <a:ext cx="1995901" cy="369332"/>
          </a:xfrm>
          <a:prstGeom prst="rect">
            <a:avLst/>
          </a:prstGeom>
        </p:spPr>
        <p:txBody>
          <a:bodyPr wrap="square">
            <a:spAutoFit/>
          </a:bodyPr>
          <a:lstStyle/>
          <a:p>
            <a:r>
              <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lang="en-IN" dirty="0"/>
          </a:p>
        </p:txBody>
      </p:sp>
      <p:sp>
        <p:nvSpPr>
          <p:cNvPr id="5" name="Rectangle 4"/>
          <p:cNvSpPr/>
          <p:nvPr/>
        </p:nvSpPr>
        <p:spPr>
          <a:xfrm>
            <a:off x="1349829" y="2547257"/>
            <a:ext cx="8131090" cy="646331"/>
          </a:xfrm>
          <a:prstGeom prst="rect">
            <a:avLst/>
          </a:prstGeom>
        </p:spPr>
        <p:txBody>
          <a:bodyPr wrap="square">
            <a:spAutoFit/>
          </a:bodyPr>
          <a:lstStyle/>
          <a:p>
            <a:endParaRPr lang="en-GB" b="1" dirty="0">
              <a:solidFill>
                <a:schemeClr val="dk1"/>
              </a:solidFill>
              <a:latin typeface="Times New Roman" panose="02020603050405020304" pitchFamily="18" charset="0"/>
              <a:cs typeface="Times New Roman" panose="02020603050405020304" pitchFamily="18" charset="0"/>
              <a:sym typeface="Poppins Black" panose="00000800000000000000"/>
            </a:endParaRPr>
          </a:p>
          <a:p>
            <a:endParaRPr lang="en-IN" dirty="0"/>
          </a:p>
        </p:txBody>
      </p:sp>
      <p:sp>
        <p:nvSpPr>
          <p:cNvPr id="7" name="Rectangle 3"/>
          <p:cNvSpPr>
            <a:spLocks noChangeArrowheads="1"/>
          </p:cNvSpPr>
          <p:nvPr/>
        </p:nvSpPr>
        <p:spPr bwMode="auto">
          <a:xfrm>
            <a:off x="538574" y="1806441"/>
            <a:ext cx="9753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Battery State of Health (SOH) Estimation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Battery SOH Estimation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bat_charge(4).csv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dataset contains information related to the state of health (SOH) of batteries. It includes data collected from battery charge cycles, which can be used to estimate the degradation and overall health of the battery over time. Key variables likely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Measurements of battery charge levels during different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Cycle Information: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Details about the battery's charge and discharge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Health Metrics: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Indicators of battery performance and health, which are crucial for predicting battery life and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38574" y="1138339"/>
            <a:ext cx="9753600" cy="646331"/>
          </a:xfrm>
          <a:prstGeom prst="rect">
            <a:avLst/>
          </a:prstGeom>
        </p:spPr>
        <p:txBody>
          <a:bodyPr wrap="square">
            <a:spAutoFit/>
          </a:bodyPr>
          <a:lstStyle/>
          <a:p>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 https://www.kaggle.com/code/trungnguyen0987/battery-soh-estimation/input?select=bat_charge%284%29.csv </a:t>
            </a:r>
          </a:p>
        </p:txBody>
      </p:sp>
    </p:spTree>
    <p:extLst>
      <p:ext uri="{BB962C8B-B14F-4D97-AF65-F5344CB8AC3E}">
        <p14:creationId xmlns:p14="http://schemas.microsoft.com/office/powerpoint/2010/main" val="1842588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8" y="507163"/>
            <a:ext cx="11386457" cy="646331"/>
          </a:xfrm>
          <a:prstGeom prst="rect">
            <a:avLst/>
          </a:prstGeom>
        </p:spPr>
        <p:txBody>
          <a:bodyPr wrap="square">
            <a:spAutoFit/>
          </a:bodyPr>
          <a:lstStyle/>
          <a:p>
            <a:r>
              <a:rPr lang="en-GB" b="1" dirty="0" err="1">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Dataset:https</a:t>
            </a:r>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://www.kaggle.com/code/elianee/state-of-charge-soc-prediction-of-car-batteries/input?select=TripA01.csv</a:t>
            </a:r>
          </a:p>
        </p:txBody>
      </p:sp>
      <p:sp>
        <p:nvSpPr>
          <p:cNvPr id="3" name="Rectangle 1"/>
          <p:cNvSpPr>
            <a:spLocks noChangeArrowheads="1"/>
          </p:cNvSpPr>
          <p:nvPr/>
        </p:nvSpPr>
        <p:spPr bwMode="auto">
          <a:xfrm>
            <a:off x="-1" y="1572011"/>
            <a:ext cx="1166948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State of Charge (SOC) Prediction Dataset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 </a:t>
            </a:r>
            <a:r>
              <a:rPr kumimoji="0" lang="en-US" altLang="en-US" sz="16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State of Charge (SOC) Prediction</a:t>
            </a:r>
            <a:endPar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 TripA01.csv</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 This dataset focuses on predicting the state of charge (SOC) of car batteries. It contains data related to the battery's performance during vehicle trips. Key variables likely include: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 Series Data: Measurements recorded over time during different trips, including battery voltage, current, and other related parameters.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Trip Information: Details about each trip, such as duration, distance, and driving conditions, which influence battery SOC.</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 Information on how the battery's state of charge changes throughout each trip, which helps in predicting the remaining battery life and optimizing charging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35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61637-1F16-43A8-8F35-E3C310C85C24}"/>
              </a:ext>
            </a:extLst>
          </p:cNvPr>
          <p:cNvSpPr txBox="1"/>
          <p:nvPr/>
        </p:nvSpPr>
        <p:spPr>
          <a:xfrm>
            <a:off x="370069" y="641957"/>
            <a:ext cx="10727350"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Deep Neural Networks (DNN):</a:t>
            </a:r>
          </a:p>
          <a:p>
            <a:pPr algn="just">
              <a:lnSpc>
                <a:spcPct val="150000"/>
              </a:lnSpc>
            </a:pPr>
            <a:r>
              <a:rPr lang="en-US" dirty="0">
                <a:latin typeface="Times New Roman" panose="02020603050405020304" pitchFamily="18" charset="0"/>
                <a:cs typeface="Times New Roman" panose="02020603050405020304" pitchFamily="18" charset="0"/>
              </a:rPr>
              <a:t>Deep Neural Networks (DNN) are layered architectures where each layer transforms the input data into more abstract representations, enabling the model to learn complex patterns. In the context of predicting battery states in electric vehicles, a DNN is employed to capture intricate relationships between various features such as voltage, temperature, and current. The DNN's multi-layer structure, consisting of input, hidden, and output layers, allows it to model non-linear interactions among features. The network is trained using backpropagation, which minimizes the difference between the predicted and actual battery states. DNNs are particularly effective in this project for handling large-scale datasets, capturing high-dimensional correlations, and improving the accuracy of state predictions like state of charge (SOC) and state of health (SOH). However, DNNs can be prone to overfitting, making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challenging, which is why they are combined with other algorithms to enhance robustness and interpretability.</a:t>
            </a:r>
          </a:p>
          <a:p>
            <a:endParaRPr lang="en-US" dirty="0"/>
          </a:p>
        </p:txBody>
      </p:sp>
      <p:sp>
        <p:nvSpPr>
          <p:cNvPr id="2" name="Rectangle 1"/>
          <p:cNvSpPr/>
          <p:nvPr/>
        </p:nvSpPr>
        <p:spPr>
          <a:xfrm>
            <a:off x="4833498" y="272625"/>
            <a:ext cx="2255746"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lang="en-US" dirty="0"/>
          </a:p>
        </p:txBody>
      </p:sp>
    </p:spTree>
    <p:extLst>
      <p:ext uri="{BB962C8B-B14F-4D97-AF65-F5344CB8AC3E}">
        <p14:creationId xmlns:p14="http://schemas.microsoft.com/office/powerpoint/2010/main" val="374274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529" y="1380470"/>
            <a:ext cx="2000869" cy="2862322"/>
          </a:xfrm>
          <a:prstGeom prst="rect">
            <a:avLst/>
          </a:prstGeom>
        </p:spPr>
        <p:txBody>
          <a:bodyPr wrap="none">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Project Description</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Objective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Literature Survey</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Significant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Architecture</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Resource </a:t>
            </a:r>
            <a:r>
              <a:rPr lang="en-US" sz="1200" dirty="0">
                <a:latin typeface="Times New Roman" panose="02020603050405020304" pitchFamily="18" charset="0"/>
                <a:cs typeface="Times New Roman" panose="02020603050405020304" pitchFamily="18" charset="0"/>
              </a:rPr>
              <a:t>Requirements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Research Gap </a:t>
            </a:r>
            <a:r>
              <a:rPr lang="en-US" sz="1200" dirty="0" smtClean="0">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p:txBody>
      </p:sp>
      <p:sp>
        <p:nvSpPr>
          <p:cNvPr id="3" name="Rectangle 2"/>
          <p:cNvSpPr/>
          <p:nvPr/>
        </p:nvSpPr>
        <p:spPr>
          <a:xfrm>
            <a:off x="5785012" y="1380470"/>
            <a:ext cx="6096000" cy="2225225"/>
          </a:xfrm>
          <a:prstGeom prst="rect">
            <a:avLst/>
          </a:prstGeom>
        </p:spPr>
        <p:txBody>
          <a:bodyPr>
            <a:spAutoFit/>
          </a:bodyPr>
          <a:lstStyle/>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Implementation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Data </a:t>
            </a:r>
            <a:r>
              <a:rPr lang="en-US" sz="1200" dirty="0" smtClean="0">
                <a:latin typeface="Times New Roman" panose="02020603050405020304" pitchFamily="18" charset="0"/>
                <a:cs typeface="Times New Roman" panose="02020603050405020304" pitchFamily="18" charset="0"/>
              </a:rPr>
              <a:t>Description</a:t>
            </a:r>
          </a:p>
          <a:p>
            <a:pPr marL="342900" lvl="1"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Model </a:t>
            </a:r>
            <a:r>
              <a:rPr lang="en-US" sz="1200" dirty="0">
                <a:latin typeface="Times New Roman" panose="02020603050405020304" pitchFamily="18" charset="0"/>
                <a:cs typeface="Times New Roman" panose="02020603050405020304" pitchFamily="18" charset="0"/>
              </a:rPr>
              <a:t>Implementation</a:t>
            </a:r>
          </a:p>
          <a:p>
            <a:pPr algn="just">
              <a:lnSpc>
                <a:spcPct val="150000"/>
              </a:lnSpc>
            </a:pPr>
            <a:r>
              <a:rPr lang="en-US" sz="1200" dirty="0">
                <a:latin typeface="Times New Roman" panose="02020603050405020304" pitchFamily="18" charset="0"/>
                <a:cs typeface="Times New Roman" panose="02020603050405020304" pitchFamily="18" charset="0"/>
              </a:rPr>
              <a:t>	1. Algorithm Definition</a:t>
            </a:r>
          </a:p>
          <a:p>
            <a:pPr marL="342900" lvl="1"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Conclusion</a:t>
            </a:r>
          </a:p>
          <a:p>
            <a:pPr marL="342900" lvl="1"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References</a:t>
            </a:r>
            <a:endParaRPr lang="en-IN" sz="1200"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p:txBody>
      </p:sp>
      <p:sp>
        <p:nvSpPr>
          <p:cNvPr id="4" name="Rectangle 3"/>
          <p:cNvSpPr/>
          <p:nvPr/>
        </p:nvSpPr>
        <p:spPr>
          <a:xfrm>
            <a:off x="4881746" y="357443"/>
            <a:ext cx="92845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11780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B10CD-DF22-49BD-BCA4-8861721B2D80}"/>
              </a:ext>
            </a:extLst>
          </p:cNvPr>
          <p:cNvSpPr txBox="1"/>
          <p:nvPr/>
        </p:nvSpPr>
        <p:spPr>
          <a:xfrm>
            <a:off x="0" y="293894"/>
            <a:ext cx="11316515" cy="418576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Long Short-Term Memory (LSTM) Networks:</a:t>
            </a:r>
          </a:p>
          <a:p>
            <a:pPr algn="just">
              <a:lnSpc>
                <a:spcPct val="150000"/>
              </a:lnSpc>
            </a:pPr>
            <a:r>
              <a:rPr lang="en-US" dirty="0">
                <a:latin typeface="Times New Roman" panose="02020603050405020304" pitchFamily="18" charset="0"/>
                <a:cs typeface="Times New Roman" panose="02020603050405020304" pitchFamily="18" charset="0"/>
              </a:rPr>
              <a:t>Long Short-Term Memory (LSTM) networks are a type of recurrent neural network (RNN) designed to capture temporal dependencies in sequential data. In this project, LSTMs are utilized to model the time-series nature of battery data, such as charging and discharging cycles. The LSTM architecture includes memory cells that retain information over long periods, which is crucial for understanding how past battery states influence future states. By incorporating forget gates and input-output mechanisms, LSTMs can selectively remember or discard information, making them ideal for capturing complex temporal patterns in battery behavior. LSTMs help predict SOC and SOH by learning from historical data trends, allowing the digital twin model to anticipate future battery performance under varying conditions. Their ability to model sequential data with long-term dependencies enhances the accuracy and reliability of the predictions.</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62A46BD-2668-4B9F-BFC7-A778EBB5D66A}"/>
              </a:ext>
            </a:extLst>
          </p:cNvPr>
          <p:cNvSpPr txBox="1"/>
          <p:nvPr/>
        </p:nvSpPr>
        <p:spPr>
          <a:xfrm>
            <a:off x="0" y="293894"/>
            <a:ext cx="2358189" cy="553998"/>
          </a:xfrm>
          <a:prstGeom prst="rect">
            <a:avLst/>
          </a:prstGeom>
          <a:noFill/>
        </p:spPr>
        <p:txBody>
          <a:bodyPr wrap="square">
            <a:spAutoFit/>
          </a:bodyPr>
          <a:lstStyle/>
          <a:p>
            <a:pPr algn="just">
              <a:lnSpc>
                <a:spcPct val="200000"/>
              </a:lnSpc>
            </a:pPr>
            <a:r>
              <a:rPr lang="en-US" sz="1500" dirty="0" smtClean="0">
                <a:solidFill>
                  <a:srgbClr val="000000"/>
                </a:solidFill>
                <a:latin typeface="Times New Roman" panose="02020603050405020304" pitchFamily="18" charset="0"/>
                <a:ea typeface="Times New Roman" panose="02020603050405020304" pitchFamily="18" charset="0"/>
              </a:rPr>
              <a:t>.</a:t>
            </a:r>
            <a:endParaRPr lang="en-US" sz="15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371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B1AC4-E3F7-4A74-9A60-A566646B3324}"/>
              </a:ext>
            </a:extLst>
          </p:cNvPr>
          <p:cNvSpPr txBox="1">
            <a:spLocks/>
          </p:cNvSpPr>
          <p:nvPr/>
        </p:nvSpPr>
        <p:spPr>
          <a:xfrm>
            <a:off x="812689" y="571962"/>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240633" y="571962"/>
            <a:ext cx="11203806" cy="4059060"/>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Convolutional Neural Networks (CNN):</a:t>
            </a:r>
          </a:p>
          <a:p>
            <a:pPr algn="just">
              <a:lnSpc>
                <a:spcPct val="150000"/>
              </a:lnSpc>
            </a:pPr>
            <a:r>
              <a:rPr lang="en-US" dirty="0" smtClean="0">
                <a:latin typeface="Times New Roman" panose="02020603050405020304" pitchFamily="18" charset="0"/>
                <a:cs typeface="Times New Roman" panose="02020603050405020304" pitchFamily="18" charset="0"/>
              </a:rPr>
              <a:t>Convolutional Neural Networks (CNN) are typically used for image processing but have been adapted in this project to extract spatial patterns from sensor data representing battery states. In the context of EV batteries, CNNs are applied to time-series data formatted as matrices, where the convolutional layers scan through the data to detect local patterns, such as voltage spikes or temperature variations. These patterns are then aggregated through pooling layers, which reduce the dimensionality while preserving essential features. By stacking multiple convolutional layers, the CNN can learn hierarchical representations of battery data, enabling it to detect complex interactions between different features. This capability is particularly useful for identifying abnormal battery behavior and predicting states like SOC and SOH. CNNs contribute to the digital twin model by providing high-level feature extraction that complements the temporal modeling capabilities of LSTMs.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73" y="457200"/>
            <a:ext cx="11333747" cy="378206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Support Vector Regression (SVR):</a:t>
            </a:r>
          </a:p>
          <a:p>
            <a:pPr algn="just">
              <a:lnSpc>
                <a:spcPct val="150000"/>
              </a:lnSpc>
            </a:pPr>
            <a:r>
              <a:rPr lang="en-US" dirty="0">
                <a:latin typeface="Times New Roman" panose="02020603050405020304" pitchFamily="18" charset="0"/>
                <a:cs typeface="Times New Roman" panose="02020603050405020304" pitchFamily="18" charset="0"/>
              </a:rPr>
              <a:t>Support Vector Machines (SVM) are primarily used for classification tasks but can also be adapted for regression. In this project, SVM is employed to classify battery states under different operational conditions. The algorithm works by finding the optimal hyperplane that separates different classes of data in a high-dimensional space. The SVM maximizes the margin between classes, which enhances the model's robustness to noise and outliers. In the context of battery state prediction, SVM is used to distinguish between healthy and degraded battery states, contributing to the overall digital twin model by providing clear decision boundaries. The kernel trick allows SVM to handle non-linear relationships, making it suitable for complex battery data where linear </a:t>
            </a:r>
            <a:r>
              <a:rPr lang="en-US" dirty="0" err="1">
                <a:latin typeface="Times New Roman" panose="02020603050405020304" pitchFamily="18" charset="0"/>
                <a:cs typeface="Times New Roman" panose="02020603050405020304" pitchFamily="18" charset="0"/>
              </a:rPr>
              <a:t>separability</a:t>
            </a:r>
            <a:r>
              <a:rPr lang="en-US" dirty="0">
                <a:latin typeface="Times New Roman" panose="02020603050405020304" pitchFamily="18" charset="0"/>
                <a:cs typeface="Times New Roman" panose="02020603050405020304" pitchFamily="18" charset="0"/>
              </a:rPr>
              <a:t> is not possible.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398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442"/>
            <a:ext cx="121920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Feedforward Neural Networks (FNN):</a:t>
            </a:r>
          </a:p>
          <a:p>
            <a:pPr algn="just">
              <a:lnSpc>
                <a:spcPct val="150000"/>
              </a:lnSpc>
            </a:pPr>
            <a:r>
              <a:rPr lang="en-US" dirty="0">
                <a:latin typeface="Times New Roman" panose="02020603050405020304" pitchFamily="18" charset="0"/>
                <a:ea typeface="Times New Roman" panose="02020603050405020304" pitchFamily="18" charset="0"/>
              </a:rPr>
              <a:t>Feedforward Neural Networks (FNN) are the simplest form of neural networks where connections between the nodes do not form a cycle. In this project, FNNs are used as a baseline model for predicting battery states. The network consists of an input layer, one or more hidden layers, and an output layer. Each neuron in the hidden layers applies a weighted sum followed by an activation function to the inputs, enabling the network to learn non-linear relationships between the features. The FNN is trained using backpropagation to minimize the error between predicted and actual battery states. Although FNNs are less complex compared to DNNs and LSTMs, they are still effective in modeling simple patterns in the data. FNNs serve as a starting point for more advanced models in the digital twin framework, offering a balance between simplicity and predictive performance.</a:t>
            </a:r>
          </a:p>
        </p:txBody>
      </p:sp>
    </p:spTree>
    <p:extLst>
      <p:ext uri="{BB962C8B-B14F-4D97-AF65-F5344CB8AC3E}">
        <p14:creationId xmlns:p14="http://schemas.microsoft.com/office/powerpoint/2010/main" val="23838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6475"/>
            <a:ext cx="11910647" cy="3416320"/>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Radial Basis Function (RBF) Networks:</a:t>
            </a:r>
          </a:p>
          <a:p>
            <a:pPr algn="just">
              <a:lnSpc>
                <a:spcPct val="150000"/>
              </a:lnSpc>
            </a:pPr>
            <a:r>
              <a:rPr lang="en-US" dirty="0">
                <a:latin typeface="Times New Roman" panose="02020603050405020304" pitchFamily="18" charset="0"/>
                <a:ea typeface="Times New Roman" panose="02020603050405020304" pitchFamily="18" charset="0"/>
              </a:rPr>
              <a:t>Radial Basis Function (RBF) networks are a type of artificial neural network that uses radial basis functions as activation functions. In this project, RBF networks are employed to capture localized patterns in the battery data. The network structure consists of an input layer, a hidden layer where each neuron applies an RBF to the input, and an output layer that provides the prediction. RBF networks are particularly effective in scenarios where the relationship between inputs and outputs is non-linear and localized. By adjusting the width of the radial basis functions, the network can focus on specific regions of the input space, making it suitable for detecting anomalies or specific states in battery behavior. RBF networks contribute to the digital twin by providing localized predictions that can complement the global patterns captured by other algorithms.</a:t>
            </a:r>
          </a:p>
        </p:txBody>
      </p:sp>
    </p:spTree>
    <p:extLst>
      <p:ext uri="{BB962C8B-B14F-4D97-AF65-F5344CB8AC3E}">
        <p14:creationId xmlns:p14="http://schemas.microsoft.com/office/powerpoint/2010/main" val="392100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000821"/>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Random Forests (RF):</a:t>
            </a:r>
          </a:p>
          <a:p>
            <a:pPr algn="just">
              <a:lnSpc>
                <a:spcPct val="150000"/>
              </a:lnSpc>
            </a:pPr>
            <a:r>
              <a:rPr lang="en-US" dirty="0">
                <a:latin typeface="Times New Roman" panose="02020603050405020304" pitchFamily="18" charset="0"/>
                <a:ea typeface="Times New Roman" panose="02020603050405020304" pitchFamily="18" charset="0"/>
              </a:rPr>
              <a:t>Random Forests (RF) is an ensemble learning method that builds multiple decision trees and merges them to get a more accurate and stable prediction. In this project, RF is used to predict battery states by combining the outputs of several decision trees trained on different subsets of the data. Each tree in the forest makes a prediction, and the final output is determined by averaging the predictions (in the case of regression) or by majority voting (in the case of classification). RF is particularly robust to overfitting due to its use of bootstrapped datasets and random feature selection for each tree. This method enhances the predictive accuracy and reliability of the digital twin by capturing a diverse set of patterns in the battery data.</a:t>
            </a:r>
          </a:p>
        </p:txBody>
      </p:sp>
    </p:spTree>
    <p:extLst>
      <p:ext uri="{BB962C8B-B14F-4D97-AF65-F5344CB8AC3E}">
        <p14:creationId xmlns:p14="http://schemas.microsoft.com/office/powerpoint/2010/main" val="3206871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585" y="351692"/>
            <a:ext cx="11793415" cy="3518912"/>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b="1" dirty="0" err="1">
                <a:latin typeface="Times New Roman" panose="02020603050405020304" pitchFamily="18" charset="0"/>
                <a:ea typeface="Calibri" panose="020F0502020204030204" pitchFamily="34" charset="0"/>
                <a:cs typeface="Times New Roman" panose="02020603050405020304" pitchFamily="18" charset="0"/>
              </a:rPr>
              <a:t>XGBoost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powerful and efficient implementation of gradient boosting, which is used to optimize prediction performance by sequentially building trees that correct the errors of previous ones. In this project,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employed to refine battery state predictions by minimizing prediction errors iteratively.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applies regularization techniques to prevent overfitting and handles missing data effectively, making it ideal for complex datasets. The algorithm's ability to model interactions between features and capture non-linear patterns significantly improves the accuracy of SOC and SOH predictions.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efficiency and scalability make it a crucial component of the digital twin model, providing fast and accurate predictions even with large-scale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02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78824"/>
            <a:ext cx="11573691" cy="5251268"/>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1.  </a:t>
            </a:r>
            <a:r>
              <a:rPr lang="en-US" b="1" dirty="0">
                <a:latin typeface="Times New Roman" panose="02020603050405020304" pitchFamily="18" charset="0"/>
                <a:ea typeface="Times New Roman" panose="02020603050405020304" pitchFamily="18" charset="0"/>
              </a:rPr>
              <a:t>Zhou, K., Yang, S., &amp; Shen, C.</a:t>
            </a:r>
            <a:r>
              <a:rPr lang="en-US" dirty="0">
                <a:latin typeface="Times New Roman" panose="02020603050405020304" pitchFamily="18" charset="0"/>
                <a:ea typeface="Times New Roman" panose="02020603050405020304" pitchFamily="18" charset="0"/>
              </a:rPr>
              <a:t> (2016). "A review on the development and application of digital twins in the automotive industry." </a:t>
            </a:r>
            <a:r>
              <a:rPr lang="en-US" i="1" dirty="0">
                <a:latin typeface="Times New Roman" panose="02020603050405020304" pitchFamily="18" charset="0"/>
                <a:ea typeface="Times New Roman" panose="02020603050405020304" pitchFamily="18" charset="0"/>
              </a:rPr>
              <a:t>IEEE Access</a:t>
            </a:r>
            <a:r>
              <a:rPr lang="en-US" dirty="0">
                <a:latin typeface="Times New Roman" panose="02020603050405020304" pitchFamily="18" charset="0"/>
                <a:ea typeface="Times New Roman" panose="02020603050405020304" pitchFamily="18" charset="0"/>
              </a:rPr>
              <a:t>, 4, 1848-1858. doi:10.1109/ACCESS.2016.2566403.</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2.  </a:t>
            </a:r>
            <a:r>
              <a:rPr lang="en-US" b="1" dirty="0" err="1">
                <a:latin typeface="Times New Roman" panose="02020603050405020304" pitchFamily="18" charset="0"/>
                <a:ea typeface="Times New Roman" panose="02020603050405020304" pitchFamily="18" charset="0"/>
              </a:rPr>
              <a:t>Jia</a:t>
            </a:r>
            <a:r>
              <a:rPr lang="en-US" b="1" dirty="0">
                <a:latin typeface="Times New Roman" panose="02020603050405020304" pitchFamily="18" charset="0"/>
                <a:ea typeface="Times New Roman" panose="02020603050405020304" pitchFamily="18" charset="0"/>
              </a:rPr>
              <a:t>, L., &amp; Zhang, Y.</a:t>
            </a:r>
            <a:r>
              <a:rPr lang="en-US" dirty="0">
                <a:latin typeface="Times New Roman" panose="02020603050405020304" pitchFamily="18" charset="0"/>
                <a:ea typeface="Times New Roman" panose="02020603050405020304" pitchFamily="18" charset="0"/>
              </a:rPr>
              <a:t> (2018). "A survey of machine learning for big data processing in battery management systems."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14(4), 1635-1645. doi:10.1109/TII.2017.2785224.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3.  </a:t>
            </a:r>
            <a:r>
              <a:rPr lang="en-US" b="1" dirty="0">
                <a:latin typeface="Times New Roman" panose="02020603050405020304" pitchFamily="18" charset="0"/>
                <a:ea typeface="Times New Roman" panose="02020603050405020304" pitchFamily="18" charset="0"/>
              </a:rPr>
              <a:t>Wang, X., &amp; Zhang, J.</a:t>
            </a:r>
            <a:r>
              <a:rPr lang="en-US" dirty="0">
                <a:latin typeface="Times New Roman" panose="02020603050405020304" pitchFamily="18" charset="0"/>
                <a:ea typeface="Times New Roman" panose="02020603050405020304" pitchFamily="18" charset="0"/>
              </a:rPr>
              <a:t> (2020). "State-of-charge and state-of-health estimation for lithium-ion batteries based on a hybrid machine learning model." </a:t>
            </a:r>
            <a:r>
              <a:rPr lang="en-US" i="1" dirty="0">
                <a:latin typeface="Times New Roman" panose="02020603050405020304" pitchFamily="18" charset="0"/>
                <a:ea typeface="Times New Roman" panose="02020603050405020304" pitchFamily="18" charset="0"/>
              </a:rPr>
              <a:t>Journal of Energy Storage</a:t>
            </a:r>
            <a:r>
              <a:rPr lang="en-US" dirty="0">
                <a:latin typeface="Times New Roman" panose="02020603050405020304" pitchFamily="18" charset="0"/>
                <a:ea typeface="Times New Roman" panose="02020603050405020304" pitchFamily="18" charset="0"/>
              </a:rPr>
              <a:t>, 30, 101514. doi:10.1016/j.est.2020.101514.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4. </a:t>
            </a:r>
            <a:r>
              <a:rPr lang="en-US" b="1" dirty="0">
                <a:latin typeface="Times New Roman" panose="02020603050405020304" pitchFamily="18" charset="0"/>
                <a:ea typeface="Times New Roman" panose="02020603050405020304" pitchFamily="18" charset="0"/>
              </a:rPr>
              <a:t>Lee, J., &amp; Kwon, Y.</a:t>
            </a:r>
            <a:r>
              <a:rPr lang="en-US" dirty="0">
                <a:latin typeface="Times New Roman" panose="02020603050405020304" pitchFamily="18" charset="0"/>
                <a:ea typeface="Times New Roman" panose="02020603050405020304" pitchFamily="18" charset="0"/>
              </a:rPr>
              <a:t> (2019). "Data-driven digital twins for smart manufacturing: A review and future directions."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15(12), 6658-6668. doi:10.1109/TII.2019.2916845.</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5. </a:t>
            </a:r>
            <a:r>
              <a:rPr lang="en-US" b="1" dirty="0">
                <a:latin typeface="Times New Roman" panose="02020603050405020304" pitchFamily="18" charset="0"/>
                <a:ea typeface="Times New Roman" panose="02020603050405020304" pitchFamily="18" charset="0"/>
              </a:rPr>
              <a:t>Liu, H., &amp; Zhao, Y.</a:t>
            </a:r>
            <a:r>
              <a:rPr lang="en-US" dirty="0">
                <a:latin typeface="Times New Roman" panose="02020603050405020304" pitchFamily="18" charset="0"/>
                <a:ea typeface="Times New Roman" panose="02020603050405020304" pitchFamily="18" charset="0"/>
              </a:rPr>
              <a:t> (2021). "Explainable artificial intelligence for healthcare: A review of recent advances." </a:t>
            </a:r>
            <a:r>
              <a:rPr lang="en-US" i="1" dirty="0">
                <a:latin typeface="Times New Roman" panose="02020603050405020304" pitchFamily="18" charset="0"/>
                <a:ea typeface="Times New Roman" panose="02020603050405020304" pitchFamily="18" charset="0"/>
              </a:rPr>
              <a:t>Journal of Healthcare Engineering</a:t>
            </a:r>
            <a:r>
              <a:rPr lang="en-US" dirty="0">
                <a:latin typeface="Times New Roman" panose="02020603050405020304" pitchFamily="18" charset="0"/>
                <a:ea typeface="Times New Roman" panose="02020603050405020304" pitchFamily="18" charset="0"/>
              </a:rPr>
              <a:t>, 2021, 8887364. doi:10.1155/2021/8887364.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6. </a:t>
            </a:r>
            <a:r>
              <a:rPr lang="en-US" b="1" dirty="0">
                <a:latin typeface="Times New Roman" panose="02020603050405020304" pitchFamily="18" charset="0"/>
                <a:ea typeface="Times New Roman" panose="02020603050405020304" pitchFamily="18" charset="0"/>
              </a:rPr>
              <a:t>Wang, S., &amp; Wang, Y.</a:t>
            </a:r>
            <a:r>
              <a:rPr lang="en-US" dirty="0">
                <a:latin typeface="Times New Roman" panose="02020603050405020304" pitchFamily="18" charset="0"/>
                <a:ea typeface="Times New Roman" panose="02020603050405020304" pitchFamily="18" charset="0"/>
              </a:rPr>
              <a:t> (2021). "Deep learning and its applications in battery management systems." </a:t>
            </a:r>
            <a:r>
              <a:rPr lang="en-US" i="1" dirty="0">
                <a:latin typeface="Times New Roman" panose="02020603050405020304" pitchFamily="18" charset="0"/>
                <a:ea typeface="Times New Roman" panose="02020603050405020304" pitchFamily="18" charset="0"/>
              </a:rPr>
              <a:t>Energy Reports</a:t>
            </a:r>
            <a:r>
              <a:rPr lang="en-US" dirty="0">
                <a:latin typeface="Times New Roman" panose="02020603050405020304" pitchFamily="18" charset="0"/>
                <a:ea typeface="Times New Roman" panose="02020603050405020304" pitchFamily="18" charset="0"/>
              </a:rPr>
              <a:t>, 7, 117-126. doi:10.1016/j.egyr.2021.02.005.</a:t>
            </a:r>
            <a:endParaRPr lang="en-IN" dirty="0">
              <a:latin typeface="Times New Roman" panose="02020603050405020304" pitchFamily="18" charset="0"/>
              <a:ea typeface="Times New Roman" panose="02020603050405020304" pitchFamily="18" charset="0"/>
            </a:endParaRPr>
          </a:p>
        </p:txBody>
      </p:sp>
      <p:sp>
        <p:nvSpPr>
          <p:cNvPr id="3" name="Rectangle 2"/>
          <p:cNvSpPr/>
          <p:nvPr/>
        </p:nvSpPr>
        <p:spPr>
          <a:xfrm>
            <a:off x="4918657" y="9492"/>
            <a:ext cx="1736373"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137175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1441"/>
            <a:ext cx="11586755" cy="5909310"/>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7. </a:t>
            </a:r>
            <a:r>
              <a:rPr lang="en-US" b="1" dirty="0">
                <a:latin typeface="Times New Roman" panose="02020603050405020304" pitchFamily="18" charset="0"/>
                <a:ea typeface="Times New Roman" panose="02020603050405020304" pitchFamily="18" charset="0"/>
              </a:rPr>
              <a:t>Yuan, Y., &amp; Xu, J.</a:t>
            </a:r>
            <a:r>
              <a:rPr lang="en-US" dirty="0">
                <a:latin typeface="Times New Roman" panose="02020603050405020304" pitchFamily="18" charset="0"/>
                <a:ea typeface="Times New Roman" panose="02020603050405020304" pitchFamily="18" charset="0"/>
              </a:rPr>
              <a:t> (2020). "Long Short-Term Memory neural network based battery state of charge estimation for electric vehicles." </a:t>
            </a:r>
            <a:r>
              <a:rPr lang="en-US" i="1" dirty="0">
                <a:latin typeface="Times New Roman" panose="02020603050405020304" pitchFamily="18" charset="0"/>
                <a:ea typeface="Times New Roman" panose="02020603050405020304" pitchFamily="18" charset="0"/>
              </a:rPr>
              <a:t>Energies</a:t>
            </a:r>
            <a:r>
              <a:rPr lang="en-US" dirty="0">
                <a:latin typeface="Times New Roman" panose="02020603050405020304" pitchFamily="18" charset="0"/>
                <a:ea typeface="Times New Roman" panose="02020603050405020304" pitchFamily="18" charset="0"/>
              </a:rPr>
              <a:t>, 13(2), 424. doi:10.3390/en13020424.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8. </a:t>
            </a:r>
            <a:r>
              <a:rPr lang="en-US" b="1" dirty="0">
                <a:latin typeface="Times New Roman" panose="02020603050405020304" pitchFamily="18" charset="0"/>
                <a:ea typeface="Times New Roman" panose="02020603050405020304" pitchFamily="18" charset="0"/>
              </a:rPr>
              <a:t>Kumar, S., &amp; </a:t>
            </a:r>
            <a:r>
              <a:rPr lang="en-US" b="1" dirty="0" err="1">
                <a:latin typeface="Times New Roman" panose="02020603050405020304" pitchFamily="18" charset="0"/>
                <a:ea typeface="Times New Roman" panose="02020603050405020304" pitchFamily="18" charset="0"/>
              </a:rPr>
              <a:t>Weng</a:t>
            </a:r>
            <a:r>
              <a:rPr lang="en-US" b="1" dirty="0">
                <a:latin typeface="Times New Roman" panose="02020603050405020304" pitchFamily="18" charset="0"/>
                <a:ea typeface="Times New Roman" panose="02020603050405020304" pitchFamily="18" charset="0"/>
              </a:rPr>
              <a:t>, X.</a:t>
            </a:r>
            <a:r>
              <a:rPr lang="en-US" dirty="0">
                <a:latin typeface="Times New Roman" panose="02020603050405020304" pitchFamily="18" charset="0"/>
                <a:ea typeface="Times New Roman" panose="02020603050405020304" pitchFamily="18" charset="0"/>
              </a:rPr>
              <a:t> (2020). "Radial Basis Function Neural Networks for battery state prediction in electric vehicles." </a:t>
            </a:r>
            <a:r>
              <a:rPr lang="en-US" i="1" dirty="0">
                <a:latin typeface="Times New Roman" panose="02020603050405020304" pitchFamily="18" charset="0"/>
                <a:ea typeface="Times New Roman" panose="02020603050405020304" pitchFamily="18" charset="0"/>
              </a:rPr>
              <a:t>Energy Conversion and Management</a:t>
            </a:r>
            <a:r>
              <a:rPr lang="en-US" dirty="0">
                <a:latin typeface="Times New Roman" panose="02020603050405020304" pitchFamily="18" charset="0"/>
                <a:ea typeface="Times New Roman" panose="02020603050405020304" pitchFamily="18" charset="0"/>
              </a:rPr>
              <a:t>, 207, 112582. doi:10.1016/j.enconman.2020.112582.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9.</a:t>
            </a:r>
            <a:r>
              <a:rPr lang="en-US" b="1" dirty="0">
                <a:latin typeface="Times New Roman" panose="02020603050405020304" pitchFamily="18" charset="0"/>
                <a:ea typeface="Times New Roman" panose="02020603050405020304" pitchFamily="18" charset="0"/>
              </a:rPr>
              <a:t>Chen, J., &amp; Zhou, X.</a:t>
            </a:r>
            <a:r>
              <a:rPr lang="en-US" dirty="0">
                <a:latin typeface="Times New Roman" panose="02020603050405020304" pitchFamily="18" charset="0"/>
                <a:ea typeface="Times New Roman" panose="02020603050405020304" pitchFamily="18" charset="0"/>
              </a:rPr>
              <a:t> (2022). "Explainable AI methods for battery health management: A review." </a:t>
            </a:r>
            <a:r>
              <a:rPr lang="en-US" i="1" dirty="0">
                <a:latin typeface="Times New Roman" panose="02020603050405020304" pitchFamily="18" charset="0"/>
                <a:ea typeface="Times New Roman" panose="02020603050405020304" pitchFamily="18" charset="0"/>
              </a:rPr>
              <a:t>IEEE Transactions on Intelligent Transportation Systems</a:t>
            </a:r>
            <a:r>
              <a:rPr lang="en-US" dirty="0">
                <a:latin typeface="Times New Roman" panose="02020603050405020304" pitchFamily="18" charset="0"/>
                <a:ea typeface="Times New Roman" panose="02020603050405020304" pitchFamily="18" charset="0"/>
              </a:rPr>
              <a:t>, 23(7), 10485-10498. doi:10.1109/TITS.2022.3154382.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10.  </a:t>
            </a:r>
            <a:r>
              <a:rPr lang="en-US" b="1" dirty="0">
                <a:latin typeface="Times New Roman" panose="02020603050405020304" pitchFamily="18" charset="0"/>
                <a:ea typeface="Times New Roman" panose="02020603050405020304" pitchFamily="18" charset="0"/>
              </a:rPr>
              <a:t>Sharma, S., &amp; Singh, A.</a:t>
            </a:r>
            <a:r>
              <a:rPr lang="en-US" dirty="0">
                <a:latin typeface="Times New Roman" panose="02020603050405020304" pitchFamily="18" charset="0"/>
                <a:ea typeface="Times New Roman" panose="02020603050405020304" pitchFamily="18" charset="0"/>
              </a:rPr>
              <a:t> (2020). "Predictive modeling and machine learning techniques for battery state estimation: A review." </a:t>
            </a:r>
            <a:r>
              <a:rPr lang="en-US" i="1" dirty="0">
                <a:latin typeface="Times New Roman" panose="02020603050405020304" pitchFamily="18" charset="0"/>
                <a:ea typeface="Times New Roman" panose="02020603050405020304" pitchFamily="18" charset="0"/>
              </a:rPr>
              <a:t>Energy</a:t>
            </a:r>
            <a:r>
              <a:rPr lang="en-US" dirty="0">
                <a:latin typeface="Times New Roman" panose="02020603050405020304" pitchFamily="18" charset="0"/>
                <a:ea typeface="Times New Roman" panose="02020603050405020304" pitchFamily="18" charset="0"/>
              </a:rPr>
              <a:t>, 191, 116614. doi:10.1016/j.energy.2019.116614.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11. </a:t>
            </a:r>
            <a:r>
              <a:rPr lang="en-US" b="1" dirty="0">
                <a:latin typeface="Times New Roman" panose="02020603050405020304" pitchFamily="18" charset="0"/>
                <a:ea typeface="Times New Roman" panose="02020603050405020304" pitchFamily="18" charset="0"/>
              </a:rPr>
              <a:t>Kang, J., &amp; Gao, D.</a:t>
            </a:r>
            <a:r>
              <a:rPr lang="en-US" dirty="0">
                <a:latin typeface="Times New Roman" panose="02020603050405020304" pitchFamily="18" charset="0"/>
                <a:ea typeface="Times New Roman" panose="02020603050405020304" pitchFamily="18" charset="0"/>
              </a:rPr>
              <a:t> (2018). "Convolutional Neural Networks for battery state-of-health estimation in electric vehicles." </a:t>
            </a:r>
            <a:r>
              <a:rPr lang="en-US" i="1" dirty="0">
                <a:latin typeface="Times New Roman" panose="02020603050405020304" pitchFamily="18" charset="0"/>
                <a:ea typeface="Times New Roman" panose="02020603050405020304" pitchFamily="18" charset="0"/>
              </a:rPr>
              <a:t>Applied Energy</a:t>
            </a:r>
            <a:r>
              <a:rPr lang="en-US" dirty="0">
                <a:latin typeface="Times New Roman" panose="02020603050405020304" pitchFamily="18" charset="0"/>
                <a:ea typeface="Times New Roman" panose="02020603050405020304" pitchFamily="18" charset="0"/>
              </a:rPr>
              <a:t>, 231, 1054-1064. doi:10.1016/j.apenergy.2018.09.086.</a:t>
            </a:r>
          </a:p>
          <a:p>
            <a:pPr algn="just">
              <a:lnSpc>
                <a:spcPct val="150000"/>
              </a:lnSpc>
            </a:pPr>
            <a:r>
              <a:rPr lang="en-IN" dirty="0">
                <a:latin typeface="Times New Roman" panose="02020603050405020304" pitchFamily="18" charset="0"/>
                <a:ea typeface="Times New Roman" panose="02020603050405020304" pitchFamily="18" charset="0"/>
              </a:rPr>
              <a:t>12.  </a:t>
            </a:r>
            <a:r>
              <a:rPr lang="en-IN" b="1" dirty="0">
                <a:latin typeface="Times New Roman" panose="02020603050405020304" pitchFamily="18" charset="0"/>
                <a:ea typeface="Times New Roman" panose="02020603050405020304" pitchFamily="18" charset="0"/>
              </a:rPr>
              <a:t>Huang, C., &amp; Liu, L. </a:t>
            </a:r>
            <a:r>
              <a:rPr lang="en-IN" dirty="0">
                <a:latin typeface="Times New Roman" panose="02020603050405020304" pitchFamily="18" charset="0"/>
                <a:ea typeface="Times New Roman" panose="02020603050405020304" pitchFamily="18" charset="0"/>
              </a:rPr>
              <a:t>(2021). "Support Vector Machines for state-of-charge estimation in lithium-ion batteries." Journal of Power Sources, 494, 229743. doi:10.1016/j.jpowsour.2021.229743.</a:t>
            </a:r>
          </a:p>
          <a:p>
            <a:pPr algn="just">
              <a:lnSpc>
                <a:spcPct val="150000"/>
              </a:lnSpc>
            </a:pPr>
            <a:r>
              <a:rPr lang="en-IN" dirty="0">
                <a:latin typeface="Times New Roman" panose="02020603050405020304" pitchFamily="18" charset="0"/>
                <a:ea typeface="Times New Roman" panose="02020603050405020304" pitchFamily="18" charset="0"/>
              </a:rPr>
              <a:t>13</a:t>
            </a:r>
            <a:r>
              <a:rPr lang="en-IN" b="1" dirty="0">
                <a:latin typeface="Times New Roman" panose="02020603050405020304" pitchFamily="18" charset="0"/>
                <a:ea typeface="Times New Roman" panose="02020603050405020304" pitchFamily="18" charset="0"/>
              </a:rPr>
              <a:t>.  Yang, Z., &amp; Zhang, Y. </a:t>
            </a:r>
            <a:r>
              <a:rPr lang="en-IN" dirty="0">
                <a:latin typeface="Times New Roman" panose="02020603050405020304" pitchFamily="18" charset="0"/>
                <a:ea typeface="Times New Roman" panose="02020603050405020304" pitchFamily="18" charset="0"/>
              </a:rPr>
              <a:t>(2021). "Integration of machine learning techniques for battery health prediction and management." Energy Reports, 7, 207-217. doi:10.1016/j.egyr.2021.01.043.</a:t>
            </a:r>
          </a:p>
        </p:txBody>
      </p:sp>
    </p:spTree>
    <p:extLst>
      <p:ext uri="{BB962C8B-B14F-4D97-AF65-F5344CB8AC3E}">
        <p14:creationId xmlns:p14="http://schemas.microsoft.com/office/powerpoint/2010/main" val="113195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057" y="2481942"/>
            <a:ext cx="6444343" cy="1323439"/>
          </a:xfrm>
          <a:prstGeom prst="rect">
            <a:avLst/>
          </a:prstGeom>
        </p:spPr>
        <p:txBody>
          <a:bodyPr wrap="square">
            <a:spAutoFit/>
          </a:bodyPr>
          <a:lstStyle/>
          <a:p>
            <a:r>
              <a:rPr lang="en-IN" alt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20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980597" cy="484678"/>
          </a:xfrm>
        </p:spPr>
        <p:txBody>
          <a:bodyPr>
            <a:normAutofit fontScale="90000"/>
          </a:bodyPr>
          <a:lstStyle/>
          <a:p>
            <a:pPr algn="ctr"/>
            <a:r>
              <a:rPr lang="en-GB" sz="3600" dirty="0"/>
              <a:t>Project Description</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856357"/>
            <a:ext cx="11000096" cy="5547929"/>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As the automotive industry rapidly advances towards electric vehicles (EVs), accurately predicting battery states is crucial for optimizing performance, safety, and longevity. This project presents a novel approach using Explainable Data-Driven Digital Twins to predict battery states in electric vehicles. The methodology integrates various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).The primary objective of this study is to enhance the predictability of battery states by leveraging these diverse algorithms to build a comprehensive digital twin model. The model aims to provide accurate predictions of key battery parameters such as state of charge (SOC) and state of health (SOH) under various operational conditions. </a:t>
            </a:r>
          </a:p>
        </p:txBody>
      </p:sp>
    </p:spTree>
    <p:extLst>
      <p:ext uri="{BB962C8B-B14F-4D97-AF65-F5344CB8AC3E}">
        <p14:creationId xmlns:p14="http://schemas.microsoft.com/office/powerpoint/2010/main" val="94353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4" y="409074"/>
            <a:ext cx="11430000" cy="4503797"/>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 Statement:</a:t>
            </a:r>
          </a:p>
          <a:p>
            <a:pPr algn="just">
              <a:lnSpc>
                <a:spcPct val="150000"/>
              </a:lnSpc>
              <a:spcBef>
                <a:spcPts val="1200"/>
              </a:spcBef>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growing adoption of electric vehicles (EVs) has placed significant demand on the accurate prediction of battery states, including state of charge (SOC) and state of health (SOH). Traditional methods for predicting these states often struggle with the complex, dynamic nature of battery systems, leading to suboptimal performance in battery management systems. Inaccurate predictions can result in reduced battery lifespan, unexpected failures, and inefficient energy utilization, which in turn affects the overall reliability and user acceptance of EVs. The problem is further compounded by the lack of interpretability in many machine learning models, making it difficult to understand the factors influencing battery states. This project aims to address these challenges by developing a comprehensive digital twin model using explainable data-driven approaches to accurately predict battery states and provide insights into the underlying factors affecting battery performance. </a:t>
            </a:r>
            <a:endParaRPr lang="en-US" dirty="0"/>
          </a:p>
        </p:txBody>
      </p:sp>
    </p:spTree>
    <p:extLst>
      <p:ext uri="{BB962C8B-B14F-4D97-AF65-F5344CB8AC3E}">
        <p14:creationId xmlns:p14="http://schemas.microsoft.com/office/powerpoint/2010/main" val="316446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21" y="360948"/>
            <a:ext cx="11502190" cy="3934410"/>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Objective of the Project: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The primary objective of this project is to develop an explainable data-driven digital twin model that accurately predicts key battery states, specifically state of charge (SOC) and state of health (SOH), in electric vehicles (EVs). The project aims to integrate a variety of advanced machine learning algorithms, including Deep Neural Networks (DNN), Long Short-Term Memory (LSTM) networks, Convolutional Neural Networks (CNN), Support Vector Regression (SVR), and others, to build a robust and reliable prediction model. In addition to achieving high prediction accuracy, the project also seeks to incorporate explainable AI techniques to provide transparency and understanding of the model’s predictions. By achieving these objectives, the project aims to enhance battery management systems, ultimately contributing to the improved performance, safety, and longevity of batteries in EVs.</a:t>
            </a:r>
          </a:p>
        </p:txBody>
      </p:sp>
    </p:spTree>
    <p:extLst>
      <p:ext uri="{BB962C8B-B14F-4D97-AF65-F5344CB8AC3E}">
        <p14:creationId xmlns:p14="http://schemas.microsoft.com/office/powerpoint/2010/main" val="118482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42" y="1852863"/>
            <a:ext cx="11550316" cy="378206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scope of this project encompasses the development, implementation, and validation of an explainable data-driven digital twin model for predicting battery states in electric vehicles (EVs). The project will involve the integration of multiple machine learning algorithms, including Deep Neural Networks (DNN), Long Short-Term Memory (LSTM) networks, Convolutional Neural Networks (CNN), and others, to create a comprehensive and robust model. The model will focus on predicting crucial battery states, such as state of charge (SOC) and state of health (SOH), under various operational conditions. Additionally, the project will explore the use of explainable AI techniques to interpret the model’s predictions, providing insights into the factors affecting battery performance. The final outcome will be a validated digital twin model that can be applied in real-world EV battery management systems, with the potential for further refinement and adaptation to different battery technologies. </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5376396" y="951457"/>
            <a:ext cx="2502569" cy="400110"/>
          </a:xfrm>
          <a:prstGeom prst="rect">
            <a:avLst/>
          </a:prstGeom>
        </p:spPr>
        <p:txBody>
          <a:bodyPr wrap="square">
            <a:spAutoFit/>
          </a:bodyPr>
          <a:lstStyle/>
          <a:p>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Scope</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4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768881E-EDE6-4BF9-8997-A6BD9655F8C8}"/>
              </a:ext>
            </a:extLst>
          </p:cNvPr>
          <p:cNvSpPr txBox="1">
            <a:spLocks/>
          </p:cNvSpPr>
          <p:nvPr/>
        </p:nvSpPr>
        <p:spPr>
          <a:xfrm>
            <a:off x="1046017" y="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graphicFrame>
        <p:nvGraphicFramePr>
          <p:cNvPr id="2" name="Table 1"/>
          <p:cNvGraphicFramePr>
            <a:graphicFrameLocks noGrp="1"/>
          </p:cNvGraphicFramePr>
          <p:nvPr>
            <p:extLst>
              <p:ext uri="{D42A27DB-BD31-4B8C-83A1-F6EECF244321}">
                <p14:modId xmlns:p14="http://schemas.microsoft.com/office/powerpoint/2010/main" val="1172344317"/>
              </p:ext>
            </p:extLst>
          </p:nvPr>
        </p:nvGraphicFramePr>
        <p:xfrm>
          <a:off x="91440" y="364701"/>
          <a:ext cx="11655083" cy="6426870"/>
        </p:xfrm>
        <a:graphic>
          <a:graphicData uri="http://schemas.openxmlformats.org/drawingml/2006/table">
            <a:tbl>
              <a:tblPr firstRow="1" firstCol="1" bandRow="1">
                <a:tableStyleId>{5C22544A-7EE6-4342-B048-85BDC9FD1C3A}</a:tableStyleId>
              </a:tblPr>
              <a:tblGrid>
                <a:gridCol w="2903111">
                  <a:extLst>
                    <a:ext uri="{9D8B030D-6E8A-4147-A177-3AD203B41FA5}">
                      <a16:colId xmlns:a16="http://schemas.microsoft.com/office/drawing/2014/main" val="2974457826"/>
                    </a:ext>
                  </a:extLst>
                </a:gridCol>
                <a:gridCol w="2585634">
                  <a:extLst>
                    <a:ext uri="{9D8B030D-6E8A-4147-A177-3AD203B41FA5}">
                      <a16:colId xmlns:a16="http://schemas.microsoft.com/office/drawing/2014/main" val="450402586"/>
                    </a:ext>
                  </a:extLst>
                </a:gridCol>
                <a:gridCol w="3249013">
                  <a:extLst>
                    <a:ext uri="{9D8B030D-6E8A-4147-A177-3AD203B41FA5}">
                      <a16:colId xmlns:a16="http://schemas.microsoft.com/office/drawing/2014/main" val="3911602182"/>
                    </a:ext>
                  </a:extLst>
                </a:gridCol>
                <a:gridCol w="2917325">
                  <a:extLst>
                    <a:ext uri="{9D8B030D-6E8A-4147-A177-3AD203B41FA5}">
                      <a16:colId xmlns:a16="http://schemas.microsoft.com/office/drawing/2014/main" val="2608360148"/>
                    </a:ext>
                  </a:extLst>
                </a:gridCol>
              </a:tblGrid>
              <a:tr h="505413">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1960844">
                <a:tc>
                  <a:txBody>
                    <a:bodyPr/>
                    <a:lstStyle/>
                    <a:p>
                      <a:pPr lvl="1"/>
                      <a:r>
                        <a:rPr lang="it-IT" sz="1600" b="1" kern="1200" dirty="0" smtClean="0">
                          <a:solidFill>
                            <a:schemeClr val="lt1"/>
                          </a:solidFill>
                          <a:effectLst/>
                          <a:latin typeface="Times New Roman" panose="02020603050405020304" pitchFamily="18" charset="0"/>
                          <a:ea typeface="+mn-ea"/>
                          <a:cs typeface="Times New Roman" panose="02020603050405020304" pitchFamily="18" charset="0"/>
                        </a:rPr>
                        <a:t>Zhang, X., Li, Y., &amp; Chen, H.).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Artificial Intelligence (XAI) for Battery State Prediction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paper discusses the integration of Explainable AI techniques into battery state prediction models for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360657">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Wang, Z., &amp; Liu, J.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Machine Learning-Based Battery State Estimation: A Survey of Methods and Applications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survey paper provides an extensive review of machine learning techniques applied to battery state estimation, with a focus on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r h="1467094">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3.	Li, W., &amp; Zhao, Y. .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Data-Driven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paper presents a data-driven approach to developing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75958074"/>
                  </a:ext>
                </a:extLst>
              </a:tr>
            </a:tbl>
          </a:graphicData>
        </a:graphic>
      </p:graphicFrame>
    </p:spTree>
    <p:extLst>
      <p:ext uri="{BB962C8B-B14F-4D97-AF65-F5344CB8AC3E}">
        <p14:creationId xmlns:p14="http://schemas.microsoft.com/office/powerpoint/2010/main" val="92915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29304739"/>
              </p:ext>
            </p:extLst>
          </p:nvPr>
        </p:nvGraphicFramePr>
        <p:xfrm>
          <a:off x="0" y="0"/>
          <a:ext cx="11900262" cy="6328612"/>
        </p:xfrm>
        <a:graphic>
          <a:graphicData uri="http://schemas.openxmlformats.org/drawingml/2006/table">
            <a:tbl>
              <a:tblPr firstRow="1" firstCol="1" bandRow="1">
                <a:tableStyleId>{5C22544A-7EE6-4342-B048-85BDC9FD1C3A}</a:tableStyleId>
              </a:tblPr>
              <a:tblGrid>
                <a:gridCol w="2964182">
                  <a:extLst>
                    <a:ext uri="{9D8B030D-6E8A-4147-A177-3AD203B41FA5}">
                      <a16:colId xmlns:a16="http://schemas.microsoft.com/office/drawing/2014/main" val="2974457826"/>
                    </a:ext>
                  </a:extLst>
                </a:gridCol>
                <a:gridCol w="2652846">
                  <a:extLst>
                    <a:ext uri="{9D8B030D-6E8A-4147-A177-3AD203B41FA5}">
                      <a16:colId xmlns:a16="http://schemas.microsoft.com/office/drawing/2014/main" val="450402586"/>
                    </a:ext>
                  </a:extLst>
                </a:gridCol>
                <a:gridCol w="3304540">
                  <a:extLst>
                    <a:ext uri="{9D8B030D-6E8A-4147-A177-3AD203B41FA5}">
                      <a16:colId xmlns:a16="http://schemas.microsoft.com/office/drawing/2014/main" val="3911602182"/>
                    </a:ext>
                  </a:extLst>
                </a:gridCol>
                <a:gridCol w="2978694">
                  <a:extLst>
                    <a:ext uri="{9D8B030D-6E8A-4147-A177-3AD203B41FA5}">
                      <a16:colId xmlns:a16="http://schemas.microsoft.com/office/drawing/2014/main" val="2608360148"/>
                    </a:ext>
                  </a:extLst>
                </a:gridCol>
              </a:tblGrid>
              <a:tr h="795129">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3183227">
                <a:tc>
                  <a:txBody>
                    <a:bodyPr/>
                    <a:lstStyle/>
                    <a:p>
                      <a:pPr lvl="1"/>
                      <a:r>
                        <a:rPr lang="en-US" sz="1800" b="1" kern="1200" dirty="0" smtClean="0">
                          <a:solidFill>
                            <a:schemeClr val="lt1"/>
                          </a:solidFill>
                          <a:effectLst/>
                          <a:latin typeface="+mn-lt"/>
                          <a:ea typeface="+mn-ea"/>
                          <a:cs typeface="+mn-cs"/>
                        </a:rPr>
                        <a:t>Smith, A., &amp; Jones, R</a:t>
                      </a:r>
                      <a:r>
                        <a:rPr lang="sv-SE" sz="1600" b="1" kern="1200" dirty="0" smtClean="0">
                          <a:solidFill>
                            <a:schemeClr val="lt1"/>
                          </a:solidFill>
                          <a:effectLst/>
                          <a:latin typeface="Times New Roman" panose="02020603050405020304" pitchFamily="18" charset="0"/>
                          <a:ea typeface="+mn-ea"/>
                          <a:cs typeface="Times New Roman" panose="02020603050405020304" pitchFamily="18" charset="0"/>
                        </a:rPr>
                        <a:t>.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A Comprehensive Review of Battery Management Systems Using Artificial Intelligence Techniques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comprehensive review covers the latest advancements in battery management systems (BMS) that leverage artificial intelligence techniques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350256">
                <a:tc>
                  <a:txBody>
                    <a:bodyPr/>
                    <a:lstStyle/>
                    <a:p>
                      <a:pPr marL="0" marR="0">
                        <a:lnSpc>
                          <a:spcPct val="150000"/>
                        </a:lnSpc>
                        <a:spcBef>
                          <a:spcPts val="0"/>
                        </a:spcBef>
                        <a:spcAft>
                          <a:spcPts val="0"/>
                        </a:spcAft>
                      </a:pPr>
                      <a:r>
                        <a:rPr lang="en-US" sz="1800" b="1" kern="1200" dirty="0" smtClean="0">
                          <a:solidFill>
                            <a:schemeClr val="lt1"/>
                          </a:solidFill>
                          <a:effectLst/>
                          <a:latin typeface="+mn-lt"/>
                          <a:ea typeface="+mn-ea"/>
                          <a:cs typeface="+mn-cs"/>
                        </a:rPr>
                        <a:t>5. Kumar, R., &amp; Gupta, 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Machine Learning for Predicting Battery Life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study focuses on the application of explainable machine learning techniques for predicting battery life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bl>
          </a:graphicData>
        </a:graphic>
      </p:graphicFrame>
    </p:spTree>
    <p:extLst>
      <p:ext uri="{BB962C8B-B14F-4D97-AF65-F5344CB8AC3E}">
        <p14:creationId xmlns:p14="http://schemas.microsoft.com/office/powerpoint/2010/main" val="76835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1485" y="1045029"/>
            <a:ext cx="10080171" cy="3331938"/>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The significance of this project lies in its innovative approach to improving battery state predictions for electric vehicles (EVs) through Explainable Data-Driven Digital Twins. By integrating a range of advanced machine learning algorithms, the project aims to optimize the accuracy of predicting critical battery parameters such as state of charge (SOC) and state of health (SOH). This enhancement in prediction capabilities is vital for maximizing battery performance, safety, and longevity in EVs, addressing a key challenge in the automotive industry's transition to electric mobility.</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5050468" y="370505"/>
            <a:ext cx="2961417"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Significant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7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1641</TotalTime>
  <Words>3703</Words>
  <Application>Microsoft Office PowerPoint</Application>
  <PresentationFormat>Widescreen</PresentationFormat>
  <Paragraphs>159</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Droid Sans Fallback</vt:lpstr>
      <vt:lpstr>Impact</vt:lpstr>
      <vt:lpstr>Poppins</vt:lpstr>
      <vt:lpstr>Poppins Black</vt:lpstr>
      <vt:lpstr>Times New Roman</vt:lpstr>
      <vt:lpstr>Wingdings</vt:lpstr>
      <vt:lpstr>Main Event</vt:lpstr>
      <vt:lpstr>PowerPoint Presentation</vt:lpstr>
      <vt:lpstr>PowerPoint Presentation</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Bhuvaneswari V</cp:lastModifiedBy>
  <cp:revision>101</cp:revision>
  <dcterms:created xsi:type="dcterms:W3CDTF">2022-04-13T10:05:01Z</dcterms:created>
  <dcterms:modified xsi:type="dcterms:W3CDTF">2024-09-12T05:57:46Z</dcterms:modified>
</cp:coreProperties>
</file>