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53"/>
  </p:notesMasterIdLst>
  <p:sldIdLst>
    <p:sldId id="305" r:id="rId2"/>
    <p:sldId id="373" r:id="rId3"/>
    <p:sldId id="306" r:id="rId4"/>
    <p:sldId id="369" r:id="rId5"/>
    <p:sldId id="380" r:id="rId6"/>
    <p:sldId id="370" r:id="rId7"/>
    <p:sldId id="309" r:id="rId8"/>
    <p:sldId id="378" r:id="rId9"/>
    <p:sldId id="397" r:id="rId10"/>
    <p:sldId id="365" r:id="rId11"/>
    <p:sldId id="366" r:id="rId12"/>
    <p:sldId id="317" r:id="rId13"/>
    <p:sldId id="398" r:id="rId14"/>
    <p:sldId id="399"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413" r:id="rId29"/>
    <p:sldId id="414" r:id="rId30"/>
    <p:sldId id="415" r:id="rId31"/>
    <p:sldId id="416" r:id="rId32"/>
    <p:sldId id="417" r:id="rId33"/>
    <p:sldId id="418" r:id="rId34"/>
    <p:sldId id="419" r:id="rId35"/>
    <p:sldId id="425" r:id="rId36"/>
    <p:sldId id="420" r:id="rId37"/>
    <p:sldId id="421" r:id="rId38"/>
    <p:sldId id="422" r:id="rId39"/>
    <p:sldId id="423" r:id="rId40"/>
    <p:sldId id="318" r:id="rId41"/>
    <p:sldId id="319" r:id="rId42"/>
    <p:sldId id="332" r:id="rId43"/>
    <p:sldId id="367" r:id="rId44"/>
    <p:sldId id="384" r:id="rId45"/>
    <p:sldId id="385" r:id="rId46"/>
    <p:sldId id="386" r:id="rId47"/>
    <p:sldId id="392" r:id="rId48"/>
    <p:sldId id="427" r:id="rId49"/>
    <p:sldId id="430" r:id="rId50"/>
    <p:sldId id="431" r:id="rId51"/>
    <p:sldId id="429"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58" autoAdjust="0"/>
    <p:restoredTop sz="94660"/>
  </p:normalViewPr>
  <p:slideViewPr>
    <p:cSldViewPr snapToGrid="0">
      <p:cViewPr varScale="1">
        <p:scale>
          <a:sx n="73" d="100"/>
          <a:sy n="73" d="100"/>
        </p:scale>
        <p:origin x="4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31FA5-2981-4E75-BA30-E97417CF0359}" type="datetimeFigureOut">
              <a:rPr lang="en-US" smtClean="0"/>
              <a:t>9/12/2024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23885-6582-4039-9DAA-D8C0F68A2D84}" type="slidenum">
              <a:rPr lang="en-US" smtClean="0"/>
              <a:t>‹#›</a:t>
            </a:fld>
            <a:endParaRPr lang="en-US"/>
          </a:p>
        </p:txBody>
      </p:sp>
    </p:spTree>
    <p:extLst>
      <p:ext uri="{BB962C8B-B14F-4D97-AF65-F5344CB8AC3E}">
        <p14:creationId xmlns:p14="http://schemas.microsoft.com/office/powerpoint/2010/main" val="4177329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A23885-6582-4039-9DAA-D8C0F68A2D84}" type="slidenum">
              <a:rPr lang="en-US" smtClean="0"/>
              <a:t>3</a:t>
            </a:fld>
            <a:endParaRPr lang="en-US"/>
          </a:p>
        </p:txBody>
      </p:sp>
    </p:spTree>
    <p:extLst>
      <p:ext uri="{BB962C8B-B14F-4D97-AF65-F5344CB8AC3E}">
        <p14:creationId xmlns:p14="http://schemas.microsoft.com/office/powerpoint/2010/main" val="279647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A23885-6582-4039-9DAA-D8C0F68A2D84}" type="slidenum">
              <a:rPr lang="en-US" smtClean="0"/>
              <a:t>7</a:t>
            </a:fld>
            <a:endParaRPr lang="en-US"/>
          </a:p>
        </p:txBody>
      </p:sp>
    </p:spTree>
    <p:extLst>
      <p:ext uri="{BB962C8B-B14F-4D97-AF65-F5344CB8AC3E}">
        <p14:creationId xmlns:p14="http://schemas.microsoft.com/office/powerpoint/2010/main" val="780799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C6CA271C-94AB-4F01-9154-9BAB15E4C5DB}" type="datetimeFigureOut">
              <a:rPr lang="en-IN" smtClean="0"/>
              <a:t>12-09-2024</a:t>
            </a:fld>
            <a:endParaRPr lang="en-IN"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528FC130-8D73-43DA-9F1A-B2F7AD225EF8}" type="slidenum">
              <a:rPr lang="en-IN" smtClean="0"/>
              <a:t>‹#›</a:t>
            </a:fld>
            <a:endParaRPr lang="en-IN"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7463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57292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513085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52237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287437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531182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472045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093229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482917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4494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3793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13927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87588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51184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907745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96856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189889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951495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6CA271C-94AB-4F01-9154-9BAB15E4C5DB}" type="datetimeFigureOut">
              <a:rPr lang="en-IN" smtClean="0"/>
              <a:t>12-09-2024</a:t>
            </a:fld>
            <a:endParaRPr lang="en-IN"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138902958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www.kaggle.com/code/trungnguyen0987/battery-soh-estimation/input?select=bat_charge%284%29.csv"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s://www.kaggle.com/code/elianee/state-of-charge-soc-prediction-of-car-batteries/input?select=TripA01.csv"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073134" y="2033672"/>
            <a:ext cx="10735574" cy="1583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Explainable Data Driven Digital Twins for Predicting Battery States in Electric Vehicles</a:t>
            </a:r>
          </a:p>
          <a:p>
            <a:pPr algn="ctr"/>
            <a:endParaRPr lang="en-US" b="1" dirty="0">
              <a:latin typeface="Times New Roman" panose="02020603050405020304" pitchFamily="18" charset="0"/>
              <a:cs typeface="Times New Roman" panose="02020603050405020304" pitchFamily="18" charset="0"/>
            </a:endParaRPr>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6216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179" y="264694"/>
            <a:ext cx="11742821" cy="4906471"/>
          </a:xfrm>
          <a:prstGeom prst="rect">
            <a:avLst/>
          </a:prstGeom>
        </p:spPr>
        <p:txBody>
          <a:bodyPr wrap="square">
            <a:spAutoFit/>
          </a:bodyPr>
          <a:lstStyle/>
          <a:p>
            <a:pPr algn="just">
              <a:lnSpc>
                <a:spcPct val="150000"/>
              </a:lnSpc>
              <a:spcAft>
                <a:spcPts val="1875"/>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Proposed </a:t>
            </a: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System:</a:t>
            </a:r>
          </a:p>
          <a:p>
            <a:pPr algn="just">
              <a:lnSpc>
                <a:spcPct val="150000"/>
              </a:lnSpc>
              <a:spcAft>
                <a:spcPts val="1875"/>
              </a:spcAft>
            </a:pPr>
            <a:r>
              <a:rPr lang="en-US" dirty="0">
                <a:latin typeface="Times New Roman" panose="02020603050405020304" pitchFamily="18" charset="0"/>
                <a:cs typeface="Times New Roman" panose="02020603050405020304" pitchFamily="18" charset="0"/>
              </a:rPr>
              <a:t>The proposed system aims to enhance battery state prediction in electric vehicles through the development of Explainable Data-Driven Digital Twins. This system leverages a suite of advanced machine learning algorithms, including Deep Neural Networks (DNN), Long Short-Term Memory (LSTM) networks, Convolutional Neural Networks (CNN), Support Vector Regression (SVR), Support Vector Machines (SVM), Feedforward Neural Networks (FNN), Radial Basis Function networks (RBF), Random Forests (RF), and Extreme Gradient Boosting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By integrating these diverse algorithms, the system is designed to deliver highly accurate and reliable predictions of critical battery parameters such as state of charge (SOC) and state of health (SOH). Additionally, the system incorporates </a:t>
            </a:r>
            <a:r>
              <a:rPr lang="en-US" dirty="0" err="1">
                <a:latin typeface="Times New Roman" panose="02020603050405020304" pitchFamily="18" charset="0"/>
                <a:cs typeface="Times New Roman" panose="02020603050405020304" pitchFamily="18" charset="0"/>
              </a:rPr>
              <a:t>explainability</a:t>
            </a:r>
            <a:r>
              <a:rPr lang="en-US" dirty="0">
                <a:latin typeface="Times New Roman" panose="02020603050405020304" pitchFamily="18" charset="0"/>
                <a:cs typeface="Times New Roman" panose="02020603050405020304" pitchFamily="18" charset="0"/>
              </a:rPr>
              <a:t> features, providing transparency into the factors influencing battery performance and enhancing user trust. This approach not only improves prediction accuracy but also addresses the limitations of existing systems by offering adaptability, comprehensive data integration, and detailed insights into battery behavior.</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651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849" y="212377"/>
            <a:ext cx="1510029" cy="369332"/>
          </a:xfrm>
          <a:prstGeom prst="rect">
            <a:avLst/>
          </a:prstGeom>
        </p:spPr>
        <p:txBody>
          <a:bodyPr wrap="none">
            <a:spAutoFit/>
          </a:bodyPr>
          <a:lstStyle/>
          <a:p>
            <a:r>
              <a:rPr lang="en-US" b="1">
                <a:latin typeface="Times New Roman" panose="02020603050405020304" pitchFamily="18" charset="0"/>
                <a:ea typeface="Calibri" panose="020F0502020204030204" pitchFamily="34" charset="0"/>
              </a:rPr>
              <a:t>Architecture:</a:t>
            </a:r>
            <a:endParaRPr lang="en-US"/>
          </a:p>
        </p:txBody>
      </p:sp>
      <p:pic>
        <p:nvPicPr>
          <p:cNvPr id="5" name="Picture 4"/>
          <p:cNvPicPr/>
          <p:nvPr/>
        </p:nvPicPr>
        <p:blipFill>
          <a:blip r:embed="rId2"/>
          <a:stretch>
            <a:fillRect/>
          </a:stretch>
        </p:blipFill>
        <p:spPr>
          <a:xfrm>
            <a:off x="1641231" y="581709"/>
            <a:ext cx="9237784" cy="5397060"/>
          </a:xfrm>
          <a:prstGeom prst="rect">
            <a:avLst/>
          </a:prstGeom>
        </p:spPr>
      </p:pic>
    </p:spTree>
    <p:extLst>
      <p:ext uri="{BB962C8B-B14F-4D97-AF65-F5344CB8AC3E}">
        <p14:creationId xmlns:p14="http://schemas.microsoft.com/office/powerpoint/2010/main" val="1468437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365697" y="964821"/>
            <a:ext cx="9497921" cy="32938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IN" sz="1600" dirty="0" smtClean="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Content Placeholder 2"/>
          <p:cNvSpPr txBox="1">
            <a:spLocks/>
          </p:cNvSpPr>
          <p:nvPr/>
        </p:nvSpPr>
        <p:spPr>
          <a:xfrm>
            <a:off x="1365697" y="964821"/>
            <a:ext cx="10849970" cy="64234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46364" y="595746"/>
            <a:ext cx="11540836" cy="368755"/>
          </a:xfrm>
          <a:prstGeom prst="rect">
            <a:avLst/>
          </a:prstGeom>
        </p:spPr>
        <p:txBody>
          <a:bodyPr wrap="square">
            <a:spAutoFit/>
          </a:bodyPr>
          <a:lstStyle/>
          <a:p>
            <a:pPr algn="just">
              <a:lnSpc>
                <a:spcPct val="107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5" name="Google Shape;865;p32"/>
          <p:cNvSpPr txBox="1">
            <a:spLocks/>
          </p:cNvSpPr>
          <p:nvPr/>
        </p:nvSpPr>
        <p:spPr>
          <a:xfrm>
            <a:off x="3546888" y="180271"/>
            <a:ext cx="7713900" cy="710700"/>
          </a:xfrm>
          <a:prstGeom prst="rect">
            <a:avLst/>
          </a:prstGeom>
          <a:ln>
            <a:noFill/>
          </a:ln>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nSpc>
                <a:spcPct val="150000"/>
              </a:lnSpc>
            </a:pPr>
            <a:r>
              <a:rPr lang="en-US" sz="2400" b="1" dirty="0" smtClean="0">
                <a:latin typeface="Times New Roman" panose="02020603050405020304" pitchFamily="18" charset="0"/>
                <a:cs typeface="Times New Roman" panose="02020603050405020304" pitchFamily="18" charset="0"/>
              </a:rPr>
              <a:t>Resource Requirements</a:t>
            </a:r>
            <a:endParaRPr lang="en-US" sz="2400" b="1" dirty="0">
              <a:latin typeface="Times New Roman" panose="02020603050405020304" pitchFamily="18" charset="0"/>
              <a:cs typeface="Times New Roman" panose="02020603050405020304" pitchFamily="18" charset="0"/>
            </a:endParaRPr>
          </a:p>
        </p:txBody>
      </p:sp>
      <p:sp>
        <p:nvSpPr>
          <p:cNvPr id="26" name="Google Shape;866;p32"/>
          <p:cNvSpPr/>
          <p:nvPr/>
        </p:nvSpPr>
        <p:spPr>
          <a:xfrm>
            <a:off x="3546888" y="1470450"/>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4"/>
                </a:solidFill>
                <a:latin typeface="Poppins Black" panose="00000800000000000000"/>
                <a:ea typeface="Poppins Black" panose="00000800000000000000"/>
                <a:cs typeface="Poppins Black" panose="00000800000000000000"/>
                <a:sym typeface="Poppins Black" panose="00000800000000000000"/>
              </a:rPr>
              <a:t>01</a:t>
            </a:r>
            <a:endParaRPr sz="2000">
              <a:solidFill>
                <a:schemeClr val="accent4"/>
              </a:solidFill>
              <a:latin typeface="Poppins Black" panose="00000800000000000000"/>
              <a:ea typeface="Poppins Black" panose="00000800000000000000"/>
              <a:cs typeface="Poppins Black" panose="00000800000000000000"/>
              <a:sym typeface="Poppins Black" panose="00000800000000000000"/>
            </a:endParaRPr>
          </a:p>
        </p:txBody>
      </p:sp>
      <p:sp>
        <p:nvSpPr>
          <p:cNvPr id="27" name="Google Shape;867;p32"/>
          <p:cNvSpPr txBox="1"/>
          <p:nvPr/>
        </p:nvSpPr>
        <p:spPr>
          <a:xfrm>
            <a:off x="4463688" y="1452975"/>
            <a:ext cx="3423600" cy="520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GB" sz="18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Hardware</a:t>
            </a:r>
            <a:endParaRPr sz="18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28" name="Google Shape;868;p32"/>
          <p:cNvSpPr txBox="1"/>
          <p:nvPr/>
        </p:nvSpPr>
        <p:spPr>
          <a:xfrm>
            <a:off x="4463688" y="1821075"/>
            <a:ext cx="3423600" cy="384900"/>
          </a:xfrm>
          <a:prstGeom prst="rect">
            <a:avLst/>
          </a:prstGeom>
          <a:noFill/>
          <a:ln>
            <a:noFill/>
          </a:ln>
        </p:spPr>
        <p:txBody>
          <a:bodyPr spcFirstLastPara="1" wrap="square" lIns="91425" tIns="91425" rIns="91425" bIns="91425" anchor="t" anchorCtr="0">
            <a:noAutofit/>
          </a:bodyPr>
          <a:lstStyle/>
          <a:p>
            <a:pPr lvl="0"/>
            <a:r>
              <a:rPr lang="en-GB" sz="800" b="1"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(Processor: </a:t>
            </a:r>
            <a:r>
              <a:rPr lang="en-US" sz="800" dirty="0" smtClean="0">
                <a:latin typeface="Times New Roman" panose="02020603050405020304" pitchFamily="18" charset="0"/>
                <a:cs typeface="Times New Roman" panose="02020603050405020304" pitchFamily="18" charset="0"/>
              </a:rPr>
              <a:t>I5/Intel Processor, </a:t>
            </a:r>
            <a:r>
              <a:rPr lang="en-IN" sz="800" b="1" dirty="0" smtClean="0">
                <a:latin typeface="Times New Roman" panose="02020603050405020304" pitchFamily="18" charset="0"/>
                <a:cs typeface="Times New Roman" panose="02020603050405020304" pitchFamily="18" charset="0"/>
              </a:rPr>
              <a:t>RAM:</a:t>
            </a:r>
            <a:r>
              <a:rPr lang="en-IN" sz="800" dirty="0" smtClean="0">
                <a:latin typeface="Times New Roman" panose="02020603050405020304" pitchFamily="18" charset="0"/>
                <a:cs typeface="Times New Roman" panose="02020603050405020304" pitchFamily="18" charset="0"/>
              </a:rPr>
              <a:t> </a:t>
            </a:r>
            <a:r>
              <a:rPr lang="en-IN" sz="800" dirty="0">
                <a:latin typeface="Times New Roman" panose="02020603050405020304" pitchFamily="18" charset="0"/>
                <a:cs typeface="Times New Roman" panose="02020603050405020304" pitchFamily="18" charset="0"/>
              </a:rPr>
              <a:t>8GB (</a:t>
            </a:r>
            <a:r>
              <a:rPr lang="en-IN" sz="800" dirty="0" smtClean="0">
                <a:latin typeface="Times New Roman" panose="02020603050405020304" pitchFamily="18" charset="0"/>
                <a:cs typeface="Times New Roman" panose="02020603050405020304" pitchFamily="18" charset="0"/>
              </a:rPr>
              <a:t>min), </a:t>
            </a:r>
            <a:r>
              <a:rPr lang="en-IN" sz="800" b="1" dirty="0" smtClean="0">
                <a:latin typeface="Times New Roman" panose="02020603050405020304" pitchFamily="18" charset="0"/>
                <a:cs typeface="Times New Roman" panose="02020603050405020304" pitchFamily="18" charset="0"/>
              </a:rPr>
              <a:t>Hard Disk: </a:t>
            </a:r>
            <a:r>
              <a:rPr lang="en-IN" sz="800" dirty="0">
                <a:latin typeface="Times New Roman" panose="02020603050405020304" pitchFamily="18" charset="0"/>
                <a:cs typeface="Times New Roman" panose="02020603050405020304" pitchFamily="18" charset="0"/>
              </a:rPr>
              <a:t>128 </a:t>
            </a:r>
            <a:r>
              <a:rPr lang="en-IN" sz="800" dirty="0" smtClean="0">
                <a:latin typeface="Times New Roman" panose="02020603050405020304" pitchFamily="18" charset="0"/>
                <a:cs typeface="Times New Roman" panose="02020603050405020304" pitchFamily="18" charset="0"/>
              </a:rPr>
              <a:t>GB</a:t>
            </a:r>
            <a:r>
              <a:rPr lang="en-IN" sz="800" b="1" dirty="0" smtClean="0">
                <a:latin typeface="Times New Roman" panose="02020603050405020304" pitchFamily="18" charset="0"/>
                <a:cs typeface="Times New Roman" panose="02020603050405020304" pitchFamily="18" charset="0"/>
              </a:rPr>
              <a:t>, Key Board:</a:t>
            </a:r>
            <a:r>
              <a:rPr lang="en-IN" sz="800" dirty="0" smtClean="0">
                <a:latin typeface="Times New Roman" panose="02020603050405020304" pitchFamily="18" charset="0"/>
                <a:cs typeface="Times New Roman" panose="02020603050405020304" pitchFamily="18" charset="0"/>
              </a:rPr>
              <a:t> </a:t>
            </a:r>
            <a:r>
              <a:rPr lang="en-IN" sz="800" dirty="0">
                <a:latin typeface="Times New Roman" panose="02020603050405020304" pitchFamily="18" charset="0"/>
                <a:cs typeface="Times New Roman" panose="02020603050405020304" pitchFamily="18" charset="0"/>
              </a:rPr>
              <a:t>Standard Windows </a:t>
            </a:r>
            <a:r>
              <a:rPr lang="en-IN" sz="800" dirty="0" smtClean="0">
                <a:latin typeface="Times New Roman" panose="02020603050405020304" pitchFamily="18" charset="0"/>
                <a:cs typeface="Times New Roman" panose="02020603050405020304" pitchFamily="18" charset="0"/>
              </a:rPr>
              <a:t>Keyboard, </a:t>
            </a:r>
            <a:r>
              <a:rPr lang="en-IN" sz="800" b="1" dirty="0" smtClean="0">
                <a:latin typeface="Times New Roman" panose="02020603050405020304" pitchFamily="18" charset="0"/>
                <a:cs typeface="Times New Roman" panose="02020603050405020304" pitchFamily="18" charset="0"/>
              </a:rPr>
              <a:t>Mouse:</a:t>
            </a:r>
            <a:r>
              <a:rPr lang="en-IN" sz="800" dirty="0" smtClean="0">
                <a:latin typeface="Times New Roman" panose="02020603050405020304" pitchFamily="18" charset="0"/>
                <a:cs typeface="Times New Roman" panose="02020603050405020304" pitchFamily="18" charset="0"/>
              </a:rPr>
              <a:t> </a:t>
            </a:r>
            <a:r>
              <a:rPr lang="en-IN" sz="800" dirty="0">
                <a:latin typeface="Times New Roman" panose="02020603050405020304" pitchFamily="18" charset="0"/>
                <a:cs typeface="Times New Roman" panose="02020603050405020304" pitchFamily="18" charset="0"/>
              </a:rPr>
              <a:t>Two or Three Button </a:t>
            </a:r>
            <a:r>
              <a:rPr lang="en-IN" sz="800" dirty="0" smtClean="0">
                <a:latin typeface="Times New Roman" panose="02020603050405020304" pitchFamily="18" charset="0"/>
                <a:cs typeface="Times New Roman" panose="02020603050405020304" pitchFamily="18" charset="0"/>
              </a:rPr>
              <a:t>Mouse)</a:t>
            </a:r>
            <a:endParaRPr lang="en-IN" sz="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endParaRPr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29" name="Google Shape;869;p32"/>
          <p:cNvSpPr txBox="1"/>
          <p:nvPr/>
        </p:nvSpPr>
        <p:spPr>
          <a:xfrm>
            <a:off x="1133061" y="2369225"/>
            <a:ext cx="1570852" cy="883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0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Resources</a:t>
            </a:r>
            <a:endParaRPr sz="20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30" name="Google Shape;870;p32"/>
          <p:cNvSpPr/>
          <p:nvPr/>
        </p:nvSpPr>
        <p:spPr>
          <a:xfrm>
            <a:off x="3546888" y="242892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4"/>
                </a:solidFill>
                <a:latin typeface="Poppins Black" panose="00000800000000000000"/>
                <a:ea typeface="Poppins Black" panose="00000800000000000000"/>
                <a:cs typeface="Poppins Black" panose="00000800000000000000"/>
                <a:sym typeface="Poppins Black" panose="00000800000000000000"/>
              </a:rPr>
              <a:t>02</a:t>
            </a:r>
            <a:endParaRPr sz="2000">
              <a:solidFill>
                <a:schemeClr val="accent4"/>
              </a:solidFill>
              <a:latin typeface="Poppins Black" panose="00000800000000000000"/>
              <a:ea typeface="Poppins Black" panose="00000800000000000000"/>
              <a:cs typeface="Poppins Black" panose="00000800000000000000"/>
              <a:sym typeface="Poppins Black" panose="00000800000000000000"/>
            </a:endParaRPr>
          </a:p>
        </p:txBody>
      </p:sp>
      <p:sp>
        <p:nvSpPr>
          <p:cNvPr id="31" name="Google Shape;871;p32"/>
          <p:cNvSpPr txBox="1"/>
          <p:nvPr/>
        </p:nvSpPr>
        <p:spPr>
          <a:xfrm>
            <a:off x="4463688" y="2411450"/>
            <a:ext cx="3423600" cy="520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GB" sz="18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Software</a:t>
            </a:r>
            <a:endParaRPr sz="18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32" name="Google Shape;872;p32"/>
          <p:cNvSpPr txBox="1"/>
          <p:nvPr/>
        </p:nvSpPr>
        <p:spPr>
          <a:xfrm>
            <a:off x="4463688" y="2779550"/>
            <a:ext cx="3423600" cy="384900"/>
          </a:xfrm>
          <a:prstGeom prst="rect">
            <a:avLst/>
          </a:prstGeom>
          <a:noFill/>
          <a:ln>
            <a:noFill/>
          </a:ln>
        </p:spPr>
        <p:txBody>
          <a:bodyPr spcFirstLastPara="1" wrap="square" lIns="91425" tIns="91425" rIns="91425" bIns="91425" anchor="t" anchorCtr="0">
            <a:noAutofit/>
          </a:bodyPr>
          <a:lstStyle/>
          <a:p>
            <a:pPr lvl="0"/>
            <a:r>
              <a:rPr lang="en-US" sz="800" dirty="0" smtClean="0">
                <a:latin typeface="Times New Roman" panose="02020603050405020304" pitchFamily="18" charset="0"/>
                <a:cs typeface="Times New Roman" panose="02020603050405020304" pitchFamily="18" charset="0"/>
              </a:rPr>
              <a:t>(</a:t>
            </a:r>
            <a:r>
              <a:rPr lang="en-US" sz="800" b="1" dirty="0" smtClean="0">
                <a:latin typeface="Times New Roman" panose="02020603050405020304" pitchFamily="18" charset="0"/>
                <a:cs typeface="Times New Roman" panose="02020603050405020304" pitchFamily="18" charset="0"/>
              </a:rPr>
              <a:t>Operating System: </a:t>
            </a:r>
            <a:r>
              <a:rPr lang="en-US" sz="800" dirty="0">
                <a:latin typeface="Times New Roman" panose="02020603050405020304" pitchFamily="18" charset="0"/>
                <a:cs typeface="Times New Roman" panose="02020603050405020304" pitchFamily="18" charset="0"/>
              </a:rPr>
              <a:t>Windows </a:t>
            </a:r>
            <a:r>
              <a:rPr lang="en-US" sz="800" dirty="0" smtClean="0">
                <a:latin typeface="Times New Roman" panose="02020603050405020304" pitchFamily="18" charset="0"/>
                <a:cs typeface="Times New Roman" panose="02020603050405020304" pitchFamily="18" charset="0"/>
              </a:rPr>
              <a:t>10, </a:t>
            </a:r>
            <a:r>
              <a:rPr lang="en-US" sz="800" b="1" dirty="0" smtClean="0">
                <a:latin typeface="Times New Roman" panose="02020603050405020304" pitchFamily="18" charset="0"/>
                <a:cs typeface="Times New Roman" panose="02020603050405020304" pitchFamily="18" charset="0"/>
              </a:rPr>
              <a:t>Programming Language: </a:t>
            </a:r>
            <a:r>
              <a:rPr lang="en-US" sz="800" dirty="0">
                <a:latin typeface="Times New Roman" panose="02020603050405020304" pitchFamily="18" charset="0"/>
                <a:cs typeface="Times New Roman" panose="02020603050405020304" pitchFamily="18" charset="0"/>
              </a:rPr>
              <a:t>Python </a:t>
            </a:r>
            <a:r>
              <a:rPr lang="en-US" sz="800" dirty="0" smtClean="0">
                <a:latin typeface="Times New Roman" panose="02020603050405020304" pitchFamily="18" charset="0"/>
                <a:cs typeface="Times New Roman" panose="02020603050405020304" pitchFamily="18" charset="0"/>
              </a:rPr>
              <a:t>3.10.8, </a:t>
            </a:r>
            <a:r>
              <a:rPr lang="en-US" sz="800" b="1" dirty="0" smtClean="0">
                <a:latin typeface="Times New Roman" panose="02020603050405020304" pitchFamily="18" charset="0"/>
                <a:cs typeface="Times New Roman" panose="02020603050405020304" pitchFamily="18" charset="0"/>
              </a:rPr>
              <a:t>IDE: </a:t>
            </a:r>
            <a:r>
              <a:rPr lang="en-US" sz="800" dirty="0" smtClean="0">
                <a:latin typeface="Times New Roman" panose="02020603050405020304" pitchFamily="18" charset="0"/>
                <a:cs typeface="Times New Roman" panose="02020603050405020304" pitchFamily="18" charset="0"/>
              </a:rPr>
              <a:t>VS Code)</a:t>
            </a:r>
            <a:endParaRPr lang="en-IN" sz="800" dirty="0">
              <a:latin typeface="Times New Roman" panose="02020603050405020304" pitchFamily="18" charset="0"/>
              <a:cs typeface="Times New Roman" panose="02020603050405020304" pitchFamily="18" charset="0"/>
            </a:endParaRPr>
          </a:p>
        </p:txBody>
      </p:sp>
      <p:sp>
        <p:nvSpPr>
          <p:cNvPr id="33" name="Google Shape;873;p32"/>
          <p:cNvSpPr/>
          <p:nvPr/>
        </p:nvSpPr>
        <p:spPr>
          <a:xfrm>
            <a:off x="3546888" y="3387400"/>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4"/>
                </a:solidFill>
                <a:latin typeface="Poppins Black" panose="00000800000000000000"/>
                <a:ea typeface="Poppins Black" panose="00000800000000000000"/>
                <a:cs typeface="Poppins Black" panose="00000800000000000000"/>
                <a:sym typeface="Poppins Black" panose="00000800000000000000"/>
              </a:rPr>
              <a:t>03</a:t>
            </a:r>
            <a:endParaRPr sz="2000">
              <a:solidFill>
                <a:schemeClr val="accent4"/>
              </a:solidFill>
              <a:latin typeface="Poppins Black" panose="00000800000000000000"/>
              <a:ea typeface="Poppins Black" panose="00000800000000000000"/>
              <a:cs typeface="Poppins Black" panose="00000800000000000000"/>
              <a:sym typeface="Poppins Black" panose="00000800000000000000"/>
            </a:endParaRPr>
          </a:p>
        </p:txBody>
      </p:sp>
      <p:sp>
        <p:nvSpPr>
          <p:cNvPr id="34" name="Google Shape;874;p32"/>
          <p:cNvSpPr txBox="1"/>
          <p:nvPr/>
        </p:nvSpPr>
        <p:spPr>
          <a:xfrm>
            <a:off x="4463688" y="3369925"/>
            <a:ext cx="3423600" cy="520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8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Packages/Libraries</a:t>
            </a:r>
            <a:endParaRPr sz="18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35" name="Google Shape;875;p32"/>
          <p:cNvSpPr txBox="1"/>
          <p:nvPr/>
        </p:nvSpPr>
        <p:spPr>
          <a:xfrm>
            <a:off x="4463688" y="3750634"/>
            <a:ext cx="37665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Streamlit</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a:t>
            </a:r>
            <a:r>
              <a:rPr lang="en-US" sz="800" dirty="0" err="1">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S</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klearn</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Transformers, </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Tensorflow</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Pandas, </a:t>
            </a:r>
            <a:r>
              <a:rPr lang="en-US" sz="800" dirty="0" err="1">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S</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eaborn</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Speech </a:t>
            </a:r>
            <a:r>
              <a:rPr lang="en-US"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R</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ecognition</a:t>
            </a:r>
            <a:endParaRPr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36" name="Google Shape;876;p32"/>
          <p:cNvSpPr/>
          <p:nvPr/>
        </p:nvSpPr>
        <p:spPr>
          <a:xfrm>
            <a:off x="715093" y="3981068"/>
            <a:ext cx="267655" cy="26199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878;p32"/>
          <p:cNvCxnSpPr>
            <a:stCxn id="29" idx="3"/>
            <a:endCxn id="26" idx="2"/>
          </p:cNvCxnSpPr>
          <p:nvPr/>
        </p:nvCxnSpPr>
        <p:spPr>
          <a:xfrm flipV="1">
            <a:off x="2703913" y="1852650"/>
            <a:ext cx="842975" cy="958475"/>
          </a:xfrm>
          <a:prstGeom prst="curvedConnector3">
            <a:avLst>
              <a:gd name="adj1" fmla="val 50000"/>
            </a:avLst>
          </a:prstGeom>
          <a:noFill/>
          <a:ln w="19050" cap="flat" cmpd="sng">
            <a:solidFill>
              <a:schemeClr val="accent4"/>
            </a:solidFill>
            <a:prstDash val="dot"/>
            <a:round/>
            <a:headEnd type="none" w="med" len="med"/>
            <a:tailEnd type="none" w="med" len="med"/>
          </a:ln>
        </p:spPr>
      </p:cxnSp>
      <p:cxnSp>
        <p:nvCxnSpPr>
          <p:cNvPr id="38" name="Google Shape;879;p32"/>
          <p:cNvCxnSpPr>
            <a:stCxn id="29" idx="3"/>
            <a:endCxn id="30" idx="2"/>
          </p:cNvCxnSpPr>
          <p:nvPr/>
        </p:nvCxnSpPr>
        <p:spPr>
          <a:xfrm>
            <a:off x="2703913" y="2811125"/>
            <a:ext cx="842975" cy="12700"/>
          </a:xfrm>
          <a:prstGeom prst="curvedConnector3">
            <a:avLst>
              <a:gd name="adj1" fmla="val 50000"/>
            </a:avLst>
          </a:prstGeom>
          <a:noFill/>
          <a:ln w="19050" cap="flat" cmpd="sng">
            <a:solidFill>
              <a:schemeClr val="accent4"/>
            </a:solidFill>
            <a:prstDash val="dot"/>
            <a:round/>
            <a:headEnd type="none" w="med" len="med"/>
            <a:tailEnd type="none" w="med" len="med"/>
          </a:ln>
        </p:spPr>
      </p:cxnSp>
      <p:cxnSp>
        <p:nvCxnSpPr>
          <p:cNvPr id="39" name="Google Shape;880;p32"/>
          <p:cNvCxnSpPr>
            <a:stCxn id="29" idx="3"/>
            <a:endCxn id="33" idx="2"/>
          </p:cNvCxnSpPr>
          <p:nvPr/>
        </p:nvCxnSpPr>
        <p:spPr>
          <a:xfrm>
            <a:off x="2703913" y="2811125"/>
            <a:ext cx="842975" cy="958475"/>
          </a:xfrm>
          <a:prstGeom prst="curvedConnector3">
            <a:avLst>
              <a:gd name="adj1" fmla="val 50000"/>
            </a:avLst>
          </a:prstGeom>
          <a:noFill/>
          <a:ln w="19050" cap="flat" cmpd="sng">
            <a:solidFill>
              <a:schemeClr val="accent4"/>
            </a:solidFill>
            <a:prstDash val="dot"/>
            <a:round/>
            <a:headEnd type="none" w="med" len="med"/>
            <a:tailEnd type="none" w="med" len="med"/>
          </a:ln>
        </p:spPr>
      </p:cxnSp>
      <p:sp>
        <p:nvSpPr>
          <p:cNvPr id="40" name="Google Shape;892;p34"/>
          <p:cNvSpPr/>
          <p:nvPr/>
        </p:nvSpPr>
        <p:spPr>
          <a:xfrm>
            <a:off x="7620882" y="932687"/>
            <a:ext cx="884318" cy="895887"/>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335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62" y="297846"/>
            <a:ext cx="11458575" cy="4714111"/>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DIAGRAMS</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stands for Unified Modelling Language. UML is a standardized general-purpose modelling language in the field of object-oriented software engineering. The standard is managed, and was created by, the Object Management Group. </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 is for UML to become a common language for creating models of object-oriented computer software. In its current form UML is comprised of two major components: a Meta-model and a notation. In the future, some form of method or process may also be added to; or associated with, </a:t>
            </a: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p>
          <a:p>
            <a:pPr algn="just">
              <a:lnSpc>
                <a:spcPct val="150000"/>
              </a:lnSpc>
              <a:spcAft>
                <a:spcPts val="1000"/>
              </a:spcAft>
            </a:pP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Unified Modelling Language is a standard language for specifying, Visualization, Constructing and documenting the artefacts of software system, as well as for business modelling and other non-software systems. </a:t>
            </a: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represents a collection of best engineering practices that have proven successful in the modelling of large and complex </a:t>
            </a: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systems.</a:t>
            </a:r>
          </a:p>
          <a:p>
            <a:pPr algn="just">
              <a:lnSpc>
                <a:spcPct val="150000"/>
              </a:lnSpc>
              <a:spcAft>
                <a:spcPts val="1000"/>
              </a:spcAft>
            </a:pP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is a very important part of developing objects-oriented software and the software development process. The UML uses mostly graphical notations to express the design of software projects.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8838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5" y="587485"/>
            <a:ext cx="10701337" cy="3924151"/>
          </a:xfrm>
          <a:prstGeom prst="rect">
            <a:avLst/>
          </a:prstGeom>
        </p:spPr>
        <p:txBody>
          <a:bodyPr wrap="square">
            <a:spAutoFit/>
          </a:bodyPr>
          <a:lstStyle/>
          <a:p>
            <a:pPr marL="457200" algn="just">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Primary goals in the design of the UML are as follows: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modelling Language so that they can develop and exchange meaningful models.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a formal basis for understanding the modelling language.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Encourage the growth of OO tools market.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Support higher level development concepts such as collaborations, frameworks, patterns and components.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Integrate best practices</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1985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76" y="405169"/>
            <a:ext cx="10787062" cy="3108543"/>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 case diagram in the Unified Modeling Language (UML) is a type of behavioral diagram defined by and created from a Use-case analysis.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main purpose of a use case diagram is to show what system functions are performed for which actor. Roles of the actors in the system can be depicted.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2976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842211" y="745958"/>
            <a:ext cx="11141242" cy="5606716"/>
          </a:xfrm>
          <a:prstGeom prst="rect">
            <a:avLst/>
          </a:prstGeom>
        </p:spPr>
      </p:pic>
    </p:spTree>
    <p:extLst>
      <p:ext uri="{BB962C8B-B14F-4D97-AF65-F5344CB8AC3E}">
        <p14:creationId xmlns:p14="http://schemas.microsoft.com/office/powerpoint/2010/main" val="84891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5" y="421432"/>
            <a:ext cx="10558462" cy="1882567"/>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351314" y="2612182"/>
            <a:ext cx="7785463" cy="3927928"/>
          </a:xfrm>
          <a:prstGeom prst="rect">
            <a:avLst/>
          </a:prstGeom>
        </p:spPr>
      </p:pic>
    </p:spTree>
    <p:extLst>
      <p:ext uri="{BB962C8B-B14F-4D97-AF65-F5344CB8AC3E}">
        <p14:creationId xmlns:p14="http://schemas.microsoft.com/office/powerpoint/2010/main" val="25209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457324"/>
            <a:ext cx="10787063" cy="1467068"/>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770022" y="2358190"/>
            <a:ext cx="10900610" cy="4042610"/>
          </a:xfrm>
          <a:prstGeom prst="rect">
            <a:avLst/>
          </a:prstGeom>
        </p:spPr>
      </p:pic>
    </p:spTree>
    <p:extLst>
      <p:ext uri="{BB962C8B-B14F-4D97-AF65-F5344CB8AC3E}">
        <p14:creationId xmlns:p14="http://schemas.microsoft.com/office/powerpoint/2010/main" val="1074106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63" y="348833"/>
            <a:ext cx="10729912" cy="2713563"/>
          </a:xfrm>
          <a:prstGeom prst="rect">
            <a:avLst/>
          </a:prstGeom>
        </p:spPr>
        <p:txBody>
          <a:bodyPr wrap="square">
            <a:spAutoFit/>
          </a:bodyPr>
          <a:lstStyle/>
          <a:p>
            <a:pPr algn="just">
              <a:lnSpc>
                <a:spcPct val="150000"/>
              </a:lnSpc>
              <a:spcAft>
                <a:spcPts val="1000"/>
              </a:spcAft>
              <a:tabLst>
                <a:tab pos="1573530" algn="l"/>
              </a:tabLs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dirty="0">
              <a:effectLst/>
              <a:latin typeface="Times New Roman" panose="02020603050405020304" pitchFamily="18" charset="0"/>
              <a:ea typeface="Times New Roman" panose="02020603050405020304" pitchFamily="18" charset="0"/>
            </a:endParaRPr>
          </a:p>
        </p:txBody>
      </p:sp>
      <p:pic>
        <p:nvPicPr>
          <p:cNvPr id="5" name="Picture 4"/>
          <p:cNvPicPr/>
          <p:nvPr/>
        </p:nvPicPr>
        <p:blipFill>
          <a:blip r:embed="rId2"/>
          <a:stretch>
            <a:fillRect/>
          </a:stretch>
        </p:blipFill>
        <p:spPr>
          <a:xfrm>
            <a:off x="1227222" y="3272589"/>
            <a:ext cx="10539662" cy="3224464"/>
          </a:xfrm>
          <a:prstGeom prst="rect">
            <a:avLst/>
          </a:prstGeom>
        </p:spPr>
      </p:pic>
    </p:spTree>
    <p:extLst>
      <p:ext uri="{BB962C8B-B14F-4D97-AF65-F5344CB8AC3E}">
        <p14:creationId xmlns:p14="http://schemas.microsoft.com/office/powerpoint/2010/main" val="4689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1529" y="1380470"/>
            <a:ext cx="2000869" cy="3139321"/>
          </a:xfrm>
          <a:prstGeom prst="rect">
            <a:avLst/>
          </a:prstGeom>
        </p:spPr>
        <p:txBody>
          <a:bodyPr wrap="none">
            <a:spAutoFit/>
          </a:bodyPr>
          <a:lstStyle/>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Project Description</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Problem Statement</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Objective</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Scope</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Literature Survey</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Significant</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Proposed System</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Architecture</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UML</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Resource Requirements</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Research </a:t>
            </a:r>
            <a:r>
              <a:rPr lang="en-US" sz="1200">
                <a:latin typeface="Times New Roman" panose="02020603050405020304" pitchFamily="18" charset="0"/>
                <a:cs typeface="Times New Roman" panose="02020603050405020304" pitchFamily="18" charset="0"/>
              </a:rPr>
              <a:t>Gap </a:t>
            </a:r>
            <a:r>
              <a:rPr lang="en-US" sz="1200" smtClean="0">
                <a:latin typeface="Times New Roman" panose="02020603050405020304" pitchFamily="18" charset="0"/>
                <a:cs typeface="Times New Roman" panose="02020603050405020304" pitchFamily="18" charset="0"/>
              </a:rPr>
              <a:t>analysis</a:t>
            </a:r>
            <a:endParaRPr lang="en-US" sz="1200" dirty="0">
              <a:latin typeface="Times New Roman" panose="02020603050405020304" pitchFamily="18" charset="0"/>
              <a:cs typeface="Times New Roman" panose="02020603050405020304" pitchFamily="18" charset="0"/>
            </a:endParaRPr>
          </a:p>
        </p:txBody>
      </p:sp>
      <p:sp>
        <p:nvSpPr>
          <p:cNvPr id="3" name="Rectangle 2"/>
          <p:cNvSpPr/>
          <p:nvPr/>
        </p:nvSpPr>
        <p:spPr>
          <a:xfrm>
            <a:off x="5785012" y="1380470"/>
            <a:ext cx="6096000" cy="2723823"/>
          </a:xfrm>
          <a:prstGeom prst="rect">
            <a:avLst/>
          </a:prstGeom>
        </p:spPr>
        <p:txBody>
          <a:bodyPr>
            <a:spAutoFit/>
          </a:bodyPr>
          <a:lstStyle/>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Implementation</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Data </a:t>
            </a:r>
            <a:r>
              <a:rPr lang="en-US" sz="1200" dirty="0" smtClean="0">
                <a:latin typeface="Times New Roman" panose="02020603050405020304" pitchFamily="18" charset="0"/>
                <a:cs typeface="Times New Roman" panose="02020603050405020304" pitchFamily="18" charset="0"/>
              </a:rPr>
              <a:t>Description</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EDA </a:t>
            </a:r>
            <a:r>
              <a:rPr lang="en-US" sz="1200" dirty="0" smtClean="0">
                <a:latin typeface="Times New Roman" panose="02020603050405020304" pitchFamily="18" charset="0"/>
                <a:cs typeface="Times New Roman" panose="02020603050405020304" pitchFamily="18" charset="0"/>
              </a:rPr>
              <a:t>Explanation</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3</a:t>
            </a:r>
            <a:r>
              <a:rPr lang="en-US" sz="1200" dirty="0">
                <a:latin typeface="Times New Roman" panose="02020603050405020304" pitchFamily="18" charset="0"/>
                <a:cs typeface="Times New Roman" panose="02020603050405020304" pitchFamily="18" charset="0"/>
              </a:rPr>
              <a:t>. Preprocessing steps</a:t>
            </a:r>
          </a:p>
          <a:p>
            <a:pPr marL="342900" lvl="1"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Model Implementation</a:t>
            </a:r>
          </a:p>
          <a:p>
            <a:pPr algn="just">
              <a:lnSpc>
                <a:spcPct val="150000"/>
              </a:lnSpc>
            </a:pPr>
            <a:r>
              <a:rPr lang="en-US" sz="1200" dirty="0">
                <a:latin typeface="Times New Roman" panose="02020603050405020304" pitchFamily="18" charset="0"/>
                <a:cs typeface="Times New Roman" panose="02020603050405020304" pitchFamily="18" charset="0"/>
              </a:rPr>
              <a:t>	1. Algorithm Definition</a:t>
            </a:r>
          </a:p>
          <a:p>
            <a:pPr algn="just">
              <a:lnSpc>
                <a:spcPct val="150000"/>
              </a:lnSpc>
            </a:pPr>
            <a:r>
              <a:rPr lang="en-US" sz="1200" dirty="0">
                <a:latin typeface="Times New Roman" panose="02020603050405020304" pitchFamily="18" charset="0"/>
                <a:cs typeface="Times New Roman" panose="02020603050405020304" pitchFamily="18" charset="0"/>
              </a:rPr>
              <a:t>	2. working Process</a:t>
            </a:r>
          </a:p>
          <a:p>
            <a:pPr algn="just">
              <a:lnSpc>
                <a:spcPct val="150000"/>
              </a:lnSpc>
            </a:pPr>
            <a:r>
              <a:rPr lang="en-US" sz="1200" dirty="0">
                <a:latin typeface="Times New Roman" panose="02020603050405020304" pitchFamily="18" charset="0"/>
                <a:cs typeface="Times New Roman" panose="02020603050405020304" pitchFamily="18" charset="0"/>
              </a:rPr>
              <a:t>	3. Results from </a:t>
            </a:r>
            <a:r>
              <a:rPr lang="en-US" sz="1200" dirty="0" smtClean="0">
                <a:latin typeface="Times New Roman" panose="02020603050405020304" pitchFamily="18" charset="0"/>
                <a:cs typeface="Times New Roman" panose="02020603050405020304" pitchFamily="18" charset="0"/>
              </a:rPr>
              <a:t>Algorithm</a:t>
            </a:r>
          </a:p>
          <a:p>
            <a:pPr algn="just">
              <a:lnSpc>
                <a:spcPct val="150000"/>
              </a:lnSpc>
            </a:pPr>
            <a:r>
              <a:rPr lang="en-US" sz="1200" dirty="0" smtClean="0">
                <a:latin typeface="Times New Roman" panose="02020603050405020304" pitchFamily="18" charset="0"/>
                <a:cs typeface="Times New Roman" panose="02020603050405020304" pitchFamily="18" charset="0"/>
              </a:rPr>
              <a:t>Reference</a:t>
            </a:r>
            <a:r>
              <a:rPr lang="en-US" dirty="0">
                <a:latin typeface="Times New Roman" panose="02020603050405020304" pitchFamily="18" charset="0"/>
                <a:cs typeface="Times New Roman" panose="02020603050405020304" pitchFamily="18" charset="0"/>
              </a:rPr>
              <a:t>		</a:t>
            </a:r>
          </a:p>
        </p:txBody>
      </p:sp>
      <p:sp>
        <p:nvSpPr>
          <p:cNvPr id="4" name="Rectangle 3"/>
          <p:cNvSpPr/>
          <p:nvPr/>
        </p:nvSpPr>
        <p:spPr>
          <a:xfrm>
            <a:off x="4881746" y="357443"/>
            <a:ext cx="928459"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INDEX</a:t>
            </a:r>
          </a:p>
        </p:txBody>
      </p:sp>
    </p:spTree>
    <p:extLst>
      <p:ext uri="{BB962C8B-B14F-4D97-AF65-F5344CB8AC3E}">
        <p14:creationId xmlns:p14="http://schemas.microsoft.com/office/powerpoint/2010/main" val="117807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300569"/>
            <a:ext cx="11001375"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3128212" y="2976562"/>
            <a:ext cx="5342020" cy="1667627"/>
          </a:xfrm>
          <a:prstGeom prst="rect">
            <a:avLst/>
          </a:prstGeom>
        </p:spPr>
      </p:pic>
    </p:spTree>
    <p:extLst>
      <p:ext uri="{BB962C8B-B14F-4D97-AF65-F5344CB8AC3E}">
        <p14:creationId xmlns:p14="http://schemas.microsoft.com/office/powerpoint/2010/main" val="3564533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8" y="178544"/>
            <a:ext cx="10972800" cy="2298065"/>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1732547" y="2476609"/>
            <a:ext cx="9312442" cy="3852002"/>
          </a:xfrm>
          <a:prstGeom prst="rect">
            <a:avLst/>
          </a:prstGeom>
        </p:spPr>
      </p:pic>
    </p:spTree>
    <p:extLst>
      <p:ext uri="{BB962C8B-B14F-4D97-AF65-F5344CB8AC3E}">
        <p14:creationId xmlns:p14="http://schemas.microsoft.com/office/powerpoint/2010/main" val="3406059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207119"/>
            <a:ext cx="10987088"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COMPONENT DIAGRAM</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3559651" y="3059279"/>
            <a:ext cx="4553585" cy="1990725"/>
          </a:xfrm>
          <a:prstGeom prst="rect">
            <a:avLst/>
          </a:prstGeom>
        </p:spPr>
      </p:pic>
    </p:spTree>
    <p:extLst>
      <p:ext uri="{BB962C8B-B14F-4D97-AF65-F5344CB8AC3E}">
        <p14:creationId xmlns:p14="http://schemas.microsoft.com/office/powerpoint/2010/main" val="1286021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131793"/>
            <a:ext cx="11001375" cy="3672800"/>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9005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2" y="297085"/>
            <a:ext cx="11301413" cy="2482731"/>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734454" y="2779816"/>
            <a:ext cx="8487960" cy="3111533"/>
          </a:xfrm>
          <a:prstGeom prst="rect">
            <a:avLst/>
          </a:prstGeom>
        </p:spPr>
      </p:pic>
    </p:spTree>
    <p:extLst>
      <p:ext uri="{BB962C8B-B14F-4D97-AF65-F5344CB8AC3E}">
        <p14:creationId xmlns:p14="http://schemas.microsoft.com/office/powerpoint/2010/main" val="4242364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045368" y="673768"/>
            <a:ext cx="8590547" cy="5727032"/>
          </a:xfrm>
          <a:prstGeom prst="rect">
            <a:avLst/>
          </a:prstGeom>
        </p:spPr>
      </p:pic>
    </p:spTree>
    <p:extLst>
      <p:ext uri="{BB962C8B-B14F-4D97-AF65-F5344CB8AC3E}">
        <p14:creationId xmlns:p14="http://schemas.microsoft.com/office/powerpoint/2010/main" val="1728221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093494" y="649705"/>
            <a:ext cx="8253663" cy="5606716"/>
          </a:xfrm>
          <a:prstGeom prst="rect">
            <a:avLst/>
          </a:prstGeom>
        </p:spPr>
      </p:pic>
    </p:spTree>
    <p:extLst>
      <p:ext uri="{BB962C8B-B14F-4D97-AF65-F5344CB8AC3E}">
        <p14:creationId xmlns:p14="http://schemas.microsoft.com/office/powerpoint/2010/main" val="2592044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943"/>
            <a:ext cx="11800114" cy="5028556"/>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1. Limited </a:t>
            </a:r>
            <a:r>
              <a:rPr lang="en-US" b="1" dirty="0" err="1">
                <a:latin typeface="Times New Roman" panose="02020603050405020304" pitchFamily="18" charset="0"/>
                <a:cs typeface="Times New Roman" panose="02020603050405020304" pitchFamily="18" charset="0"/>
              </a:rPr>
              <a:t>Explainability</a:t>
            </a:r>
            <a:r>
              <a:rPr lang="en-US" b="1" dirty="0">
                <a:latin typeface="Times New Roman" panose="02020603050405020304" pitchFamily="18" charset="0"/>
                <a:cs typeface="Times New Roman" panose="02020603050405020304" pitchFamily="18" charset="0"/>
              </a:rPr>
              <a:t> in Current Battery Prediction Models</a:t>
            </a:r>
          </a:p>
          <a:p>
            <a:pPr algn="just">
              <a:lnSpc>
                <a:spcPct val="15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Existing machine learning models for battery state prediction often lack transparency, making it difficult to understand and trust their predictions.</a:t>
            </a:r>
          </a:p>
          <a:p>
            <a:pPr algn="just">
              <a:lnSpc>
                <a:spcPct val="15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While advanced models like Deep Neural Networks (DNN) and Extreme Gradient Boosting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offer high accuracy, they are typically seen as "black boxes" with limited interpretability. This gap highlights the need for more explainable models that can provide insights into how predictions are made and why certain outcomes are generated.</a:t>
            </a:r>
          </a:p>
          <a:p>
            <a:pPr algn="just">
              <a:lnSpc>
                <a:spcPct val="150000"/>
              </a:lnSpc>
            </a:pPr>
            <a:r>
              <a:rPr lang="en-US" b="1" dirty="0">
                <a:latin typeface="Times New Roman" panose="02020603050405020304" pitchFamily="18" charset="0"/>
                <a:cs typeface="Times New Roman" panose="02020603050405020304" pitchFamily="18" charset="0"/>
              </a:rPr>
              <a:t>2. Integration of Diverse Machine Learning Algorithms</a:t>
            </a:r>
          </a:p>
          <a:p>
            <a:pPr algn="just">
              <a:lnSpc>
                <a:spcPct val="15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Many current approaches focus on a single type of algorithm without exploring the benefits of combining multiple algorithms for improved performance.</a:t>
            </a:r>
          </a:p>
          <a:p>
            <a:pPr algn="just">
              <a:lnSpc>
                <a:spcPct val="15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The project proposes integrating various machine learning algorithms, including DNN, LSTM, CNN, SVR, SVM, FNN, RBF, RF, and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This diverse approach could address the limitations of individual models and enhance prediction accuracy, yet many existing studies do not leverage such comprehensive algorithmic integration.</a:t>
            </a:r>
          </a:p>
        </p:txBody>
      </p:sp>
    </p:spTree>
    <p:extLst>
      <p:ext uri="{BB962C8B-B14F-4D97-AF65-F5344CB8AC3E}">
        <p14:creationId xmlns:p14="http://schemas.microsoft.com/office/powerpoint/2010/main" val="994276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485" y="413657"/>
            <a:ext cx="11451771" cy="5028556"/>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3. Real-World Operational Conditions</a:t>
            </a:r>
          </a:p>
          <a:p>
            <a:pPr algn="just">
              <a:lnSpc>
                <a:spcPct val="15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Existing models may not account for the wide range of operational conditions that affect battery performance, such as varying temperatures, usage patterns, and driving conditions.</a:t>
            </a:r>
          </a:p>
          <a:p>
            <a:pPr algn="just">
              <a:lnSpc>
                <a:spcPct val="15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By focusing on different operational scenarios, the proposed digital twin model aims to provide more accurate predictions of battery states under realistic conditions. This addresses a significant gap in current research, where models may be tested in idealized or controlled environments that do not fully reflect real-world usage.</a:t>
            </a:r>
          </a:p>
          <a:p>
            <a:pPr algn="just">
              <a:lnSpc>
                <a:spcPct val="150000"/>
              </a:lnSpc>
            </a:pPr>
            <a:r>
              <a:rPr lang="en-US" b="1" dirty="0">
                <a:latin typeface="Times New Roman" panose="02020603050405020304" pitchFamily="18" charset="0"/>
                <a:cs typeface="Times New Roman" panose="02020603050405020304" pitchFamily="18" charset="0"/>
              </a:rPr>
              <a:t>4. Comprehensive Battery State Predictions</a:t>
            </a:r>
          </a:p>
          <a:p>
            <a:pPr algn="just">
              <a:lnSpc>
                <a:spcPct val="15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There is often a lack of comprehensive models that simultaneously predict multiple critical battery parameters, such as state of charge (SOC) and state of health (SOH).</a:t>
            </a:r>
          </a:p>
          <a:p>
            <a:pPr algn="just">
              <a:lnSpc>
                <a:spcPct val="15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This project aims to build a model that accurately predicts both SOC and SOH. Most existing models might focus on predicting only one parameter or fail to provide integrated insights into multiple aspects of battery health, which is crucial for holistic battery management.</a:t>
            </a:r>
          </a:p>
        </p:txBody>
      </p:sp>
    </p:spTree>
    <p:extLst>
      <p:ext uri="{BB962C8B-B14F-4D97-AF65-F5344CB8AC3E}">
        <p14:creationId xmlns:p14="http://schemas.microsoft.com/office/powerpoint/2010/main" val="3059142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657" y="457201"/>
            <a:ext cx="11103429" cy="2777940"/>
          </a:xfrm>
          <a:prstGeom prst="rect">
            <a:avLst/>
          </a:prstGeom>
        </p:spPr>
        <p:txBody>
          <a:bodyPr wrap="square">
            <a:spAutoFit/>
          </a:bodyPr>
          <a:lstStyle/>
          <a:p>
            <a:pPr algn="just">
              <a:lnSpc>
                <a:spcPct val="200000"/>
              </a:lnSpc>
            </a:pPr>
            <a:r>
              <a:rPr lang="en-US" b="1" dirty="0">
                <a:latin typeface="Times New Roman" panose="02020603050405020304" pitchFamily="18" charset="0"/>
                <a:cs typeface="Times New Roman" panose="02020603050405020304" pitchFamily="18" charset="0"/>
              </a:rPr>
              <a:t>5. Application to Electric Vehicles</a:t>
            </a:r>
          </a:p>
          <a:p>
            <a:pPr algn="just">
              <a:lnSpc>
                <a:spcPct val="20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Research in battery state prediction may not always be specifically tailored to electric vehicles, which have unique requirements compared to other applications like consumer electronics.</a:t>
            </a:r>
          </a:p>
          <a:p>
            <a:pPr algn="just">
              <a:lnSpc>
                <a:spcPct val="20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The project's focus on electric vehicles ensures that the developed digital twin model addresses the specific challenges and requirements of EV batteries, filling a niche that is often overlooked in broader battery research.</a:t>
            </a:r>
          </a:p>
        </p:txBody>
      </p:sp>
    </p:spTree>
    <p:extLst>
      <p:ext uri="{BB962C8B-B14F-4D97-AF65-F5344CB8AC3E}">
        <p14:creationId xmlns:p14="http://schemas.microsoft.com/office/powerpoint/2010/main" val="1213379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01403" y="168465"/>
            <a:ext cx="3980597" cy="484678"/>
          </a:xfrm>
        </p:spPr>
        <p:txBody>
          <a:bodyPr>
            <a:normAutofit fontScale="90000"/>
          </a:bodyPr>
          <a:lstStyle/>
          <a:p>
            <a:pPr algn="ctr"/>
            <a:r>
              <a:rPr lang="en-GB" sz="3600" dirty="0"/>
              <a:t>Project Description</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559557" y="856357"/>
            <a:ext cx="11000096" cy="5547929"/>
          </a:xfrm>
          <a:prstGeom prst="rect">
            <a:avLst/>
          </a:prstGeom>
        </p:spPr>
        <p:txBody>
          <a:bodyPr wrap="square">
            <a:spAutoFit/>
          </a:bodyPr>
          <a:lstStyle/>
          <a:p>
            <a:pPr algn="just">
              <a:lnSpc>
                <a:spcPct val="200000"/>
              </a:lnSpc>
            </a:pPr>
            <a:r>
              <a:rPr lang="en-US" dirty="0">
                <a:latin typeface="Times New Roman" panose="02020603050405020304" pitchFamily="18" charset="0"/>
                <a:cs typeface="Times New Roman" panose="02020603050405020304" pitchFamily="18" charset="0"/>
              </a:rPr>
              <a:t>As the automotive industry rapidly advances towards electric vehicles (EVs), accurately predicting battery states is crucial for optimizing performance, safety, and longevity. This project presents a novel approach using Explainable Data-Driven Digital Twins to predict battery states in electric vehicles. The methodology integrates various advanced machine learning algorithms, including Deep Neural Networks (DNN), Long Short-Term Memory (LSTM) networks, Convolutional Neural Networks (CNN), Support Vector Regression (SVR), Support Vector Machines (SVM), Feedforward Neural Networks (FNN), Radial Basis Function networks (RBF), Random Forests (RF), and Extreme Gradient Boosting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).The primary objective of this study is to enhance the predictability of battery states by leveraging these diverse algorithms to build a comprehensive digital twin model. The model aims to provide accurate predictions of key battery parameters such as state of charge (SOC) and state of health (SOH) under various operational conditions. </a:t>
            </a:r>
          </a:p>
        </p:txBody>
      </p:sp>
    </p:spTree>
    <p:extLst>
      <p:ext uri="{BB962C8B-B14F-4D97-AF65-F5344CB8AC3E}">
        <p14:creationId xmlns:p14="http://schemas.microsoft.com/office/powerpoint/2010/main" val="943539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67;p36"/>
          <p:cNvSpPr txBox="1">
            <a:spLocks/>
          </p:cNvSpPr>
          <p:nvPr/>
        </p:nvSpPr>
        <p:spPr>
          <a:xfrm>
            <a:off x="3959043" y="119942"/>
            <a:ext cx="7713900" cy="710700"/>
          </a:xfrm>
          <a:prstGeom prst="rect">
            <a:avLst/>
          </a:prstGeom>
          <a:ln>
            <a:noFill/>
          </a:ln>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sp>
        <p:nvSpPr>
          <p:cNvPr id="3" name="Google Shape;1168;p36"/>
          <p:cNvSpPr txBox="1"/>
          <p:nvPr/>
        </p:nvSpPr>
        <p:spPr>
          <a:xfrm>
            <a:off x="1945500" y="14783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Data Description</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4" name="Google Shape;1169;p36"/>
          <p:cNvSpPr/>
          <p:nvPr/>
        </p:nvSpPr>
        <p:spPr>
          <a:xfrm>
            <a:off x="1028700" y="14783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01</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5" name="Google Shape;1170;p36"/>
          <p:cNvSpPr txBox="1"/>
          <p:nvPr/>
        </p:nvSpPr>
        <p:spPr>
          <a:xfrm>
            <a:off x="1945500" y="24368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EDA Explanation</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6" name="Google Shape;1171;p36"/>
          <p:cNvSpPr/>
          <p:nvPr/>
        </p:nvSpPr>
        <p:spPr>
          <a:xfrm>
            <a:off x="1028700" y="24368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02</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7" name="Google Shape;1172;p36"/>
          <p:cNvSpPr txBox="1"/>
          <p:nvPr/>
        </p:nvSpPr>
        <p:spPr>
          <a:xfrm>
            <a:off x="1945500" y="33953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Preprocessing steps</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8" name="Google Shape;1173;p36"/>
          <p:cNvSpPr/>
          <p:nvPr/>
        </p:nvSpPr>
        <p:spPr>
          <a:xfrm>
            <a:off x="1028700" y="33953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03</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9" name="Google Shape;1174;p36"/>
          <p:cNvSpPr txBox="1"/>
          <p:nvPr/>
        </p:nvSpPr>
        <p:spPr>
          <a:xfrm>
            <a:off x="5641200" y="14783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Algorithm Definition</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0" name="Google Shape;1175;p36"/>
          <p:cNvSpPr/>
          <p:nvPr/>
        </p:nvSpPr>
        <p:spPr>
          <a:xfrm>
            <a:off x="4724400" y="14783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04</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11" name="Google Shape;1176;p36"/>
          <p:cNvSpPr txBox="1"/>
          <p:nvPr/>
        </p:nvSpPr>
        <p:spPr>
          <a:xfrm>
            <a:off x="5641200" y="24368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Working Process </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2" name="Google Shape;1177;p36"/>
          <p:cNvSpPr/>
          <p:nvPr/>
        </p:nvSpPr>
        <p:spPr>
          <a:xfrm>
            <a:off x="4724400" y="24368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05</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13" name="Google Shape;1178;p36"/>
          <p:cNvSpPr txBox="1"/>
          <p:nvPr/>
        </p:nvSpPr>
        <p:spPr>
          <a:xfrm>
            <a:off x="5641200" y="33953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Results from Algorithm</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4" name="Google Shape;1179;p36"/>
          <p:cNvSpPr/>
          <p:nvPr/>
        </p:nvSpPr>
        <p:spPr>
          <a:xfrm>
            <a:off x="4724400" y="33953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06</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cxnSp>
        <p:nvCxnSpPr>
          <p:cNvPr id="15" name="Google Shape;1180;p36"/>
          <p:cNvCxnSpPr>
            <a:stCxn id="4" idx="4"/>
            <a:endCxn id="6" idx="0"/>
          </p:cNvCxnSpPr>
          <p:nvPr/>
        </p:nvCxnSpPr>
        <p:spPr>
          <a:xfrm>
            <a:off x="1410900" y="2242775"/>
            <a:ext cx="0" cy="194100"/>
          </a:xfrm>
          <a:prstGeom prst="straightConnector1">
            <a:avLst/>
          </a:prstGeom>
          <a:noFill/>
          <a:ln w="19050" cap="flat" cmpd="sng">
            <a:solidFill>
              <a:schemeClr val="accent5"/>
            </a:solidFill>
            <a:prstDash val="dot"/>
            <a:round/>
            <a:headEnd type="none" w="med" len="med"/>
            <a:tailEnd type="none" w="med" len="med"/>
          </a:ln>
        </p:spPr>
      </p:cxnSp>
      <p:cxnSp>
        <p:nvCxnSpPr>
          <p:cNvPr id="16" name="Google Shape;1181;p36"/>
          <p:cNvCxnSpPr>
            <a:stCxn id="6" idx="4"/>
            <a:endCxn id="8" idx="0"/>
          </p:cNvCxnSpPr>
          <p:nvPr/>
        </p:nvCxnSpPr>
        <p:spPr>
          <a:xfrm>
            <a:off x="1410900" y="3201275"/>
            <a:ext cx="0" cy="194100"/>
          </a:xfrm>
          <a:prstGeom prst="straightConnector1">
            <a:avLst/>
          </a:prstGeom>
          <a:noFill/>
          <a:ln w="19050" cap="flat" cmpd="sng">
            <a:solidFill>
              <a:schemeClr val="accent5"/>
            </a:solidFill>
            <a:prstDash val="dot"/>
            <a:round/>
            <a:headEnd type="none" w="med" len="med"/>
            <a:tailEnd type="none" w="med" len="med"/>
          </a:ln>
        </p:spPr>
      </p:cxnSp>
      <p:cxnSp>
        <p:nvCxnSpPr>
          <p:cNvPr id="17" name="Google Shape;1182;p36"/>
          <p:cNvCxnSpPr>
            <a:stCxn id="12" idx="0"/>
            <a:endCxn id="10" idx="4"/>
          </p:cNvCxnSpPr>
          <p:nvPr/>
        </p:nvCxnSpPr>
        <p:spPr>
          <a:xfrm rot="10800000">
            <a:off x="5106600" y="2242775"/>
            <a:ext cx="0" cy="194100"/>
          </a:xfrm>
          <a:prstGeom prst="straightConnector1">
            <a:avLst/>
          </a:prstGeom>
          <a:noFill/>
          <a:ln w="19050" cap="flat" cmpd="sng">
            <a:solidFill>
              <a:schemeClr val="accent5"/>
            </a:solidFill>
            <a:prstDash val="dot"/>
            <a:round/>
            <a:headEnd type="none" w="med" len="med"/>
            <a:tailEnd type="none" w="med" len="med"/>
          </a:ln>
        </p:spPr>
      </p:cxnSp>
      <p:cxnSp>
        <p:nvCxnSpPr>
          <p:cNvPr id="18" name="Google Shape;1183;p36"/>
          <p:cNvCxnSpPr>
            <a:stCxn id="14" idx="0"/>
            <a:endCxn id="12" idx="4"/>
          </p:cNvCxnSpPr>
          <p:nvPr/>
        </p:nvCxnSpPr>
        <p:spPr>
          <a:xfrm rot="10800000">
            <a:off x="5106600" y="3201275"/>
            <a:ext cx="0" cy="194100"/>
          </a:xfrm>
          <a:prstGeom prst="straightConnector1">
            <a:avLst/>
          </a:prstGeom>
          <a:noFill/>
          <a:ln w="19050" cap="flat" cmpd="sng">
            <a:solidFill>
              <a:schemeClr val="accent5"/>
            </a:solidFill>
            <a:prstDash val="dot"/>
            <a:round/>
            <a:headEnd type="none" w="med" len="med"/>
            <a:tailEnd type="none" w="med" len="med"/>
          </a:ln>
        </p:spPr>
      </p:cxnSp>
      <p:sp>
        <p:nvSpPr>
          <p:cNvPr id="19" name="TextBox 18"/>
          <p:cNvSpPr txBox="1"/>
          <p:nvPr/>
        </p:nvSpPr>
        <p:spPr>
          <a:xfrm>
            <a:off x="5420138" y="1170597"/>
            <a:ext cx="2206487" cy="307777"/>
          </a:xfrm>
          <a:prstGeom prst="rect">
            <a:avLst/>
          </a:prstGeom>
          <a:noFill/>
        </p:spPr>
        <p:txBody>
          <a:bodyPr wrap="square" rtlCol="0">
            <a:spAutoFit/>
          </a:bodyPr>
          <a:lstStyle/>
          <a:p>
            <a:r>
              <a:rPr lang="en-US" b="1" dirty="0" smtClean="0">
                <a:solidFill>
                  <a:schemeClr val="accent4"/>
                </a:solidFill>
                <a:latin typeface="Times New Roman" panose="02020603050405020304" pitchFamily="18" charset="0"/>
                <a:cs typeface="Times New Roman" panose="02020603050405020304" pitchFamily="18" charset="0"/>
              </a:rPr>
              <a:t>Model Implementation</a:t>
            </a:r>
            <a:endParaRPr lang="en-IN" b="1" dirty="0">
              <a:solidFill>
                <a:schemeClr val="accent4"/>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051517" y="1105946"/>
            <a:ext cx="1247457" cy="376834"/>
          </a:xfrm>
          <a:prstGeom prst="rect">
            <a:avLst/>
          </a:prstGeom>
        </p:spPr>
        <p:txBody>
          <a:bodyPr wrap="none">
            <a:spAutoFit/>
          </a:bodyPr>
          <a:lstStyle/>
          <a:p>
            <a:pPr algn="just">
              <a:lnSpc>
                <a:spcPct val="150000"/>
              </a:lnSpc>
            </a:pPr>
            <a:r>
              <a:rPr lang="en-US" b="1" dirty="0" smtClean="0">
                <a:solidFill>
                  <a:schemeClr val="accent4"/>
                </a:solidFill>
                <a:latin typeface="Times New Roman" panose="02020603050405020304" pitchFamily="18" charset="0"/>
                <a:cs typeface="Times New Roman" panose="02020603050405020304" pitchFamily="18" charset="0"/>
              </a:rPr>
              <a:t>Data Analysis</a:t>
            </a:r>
            <a:endParaRPr lang="en-US" b="1" dirty="0">
              <a:solidFill>
                <a:schemeClr val="accent4"/>
              </a:solidFill>
              <a:latin typeface="Times New Roman" panose="02020603050405020304" pitchFamily="18" charset="0"/>
              <a:cs typeface="Times New Roman" panose="02020603050405020304" pitchFamily="18" charset="0"/>
            </a:endParaRPr>
          </a:p>
        </p:txBody>
      </p:sp>
      <p:sp>
        <p:nvSpPr>
          <p:cNvPr id="22" name="Google Shape;894;p34"/>
          <p:cNvSpPr txBox="1"/>
          <p:nvPr/>
        </p:nvSpPr>
        <p:spPr>
          <a:xfrm>
            <a:off x="8115300" y="408589"/>
            <a:ext cx="480738" cy="89588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US" sz="3200" b="1" dirty="0">
              <a:solidFill>
                <a:schemeClr val="accent4"/>
              </a:solidFill>
            </a:endParaRPr>
          </a:p>
        </p:txBody>
      </p:sp>
    </p:spTree>
    <p:extLst>
      <p:ext uri="{BB962C8B-B14F-4D97-AF65-F5344CB8AC3E}">
        <p14:creationId xmlns:p14="http://schemas.microsoft.com/office/powerpoint/2010/main" val="953582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83870" y="283419"/>
            <a:ext cx="1995901" cy="369332"/>
          </a:xfrm>
          <a:prstGeom prst="rect">
            <a:avLst/>
          </a:prstGeom>
        </p:spPr>
        <p:txBody>
          <a:bodyPr wrap="square">
            <a:spAutoFit/>
          </a:bodyPr>
          <a:lstStyle/>
          <a:p>
            <a:r>
              <a:rPr lang="en-IN" b="1" dirty="0" smtClean="0">
                <a:latin typeface="Times New Roman" panose="02020603050405020304" pitchFamily="18" charset="0"/>
                <a:ea typeface="Poppins" panose="00000500000000000000"/>
                <a:cs typeface="Times New Roman" panose="02020603050405020304" pitchFamily="18" charset="0"/>
                <a:sym typeface="Poppins" panose="00000500000000000000"/>
              </a:rPr>
              <a:t>Data Description</a:t>
            </a:r>
            <a:endParaRPr lang="en-IN" dirty="0"/>
          </a:p>
        </p:txBody>
      </p:sp>
      <p:sp>
        <p:nvSpPr>
          <p:cNvPr id="5" name="Rectangle 4"/>
          <p:cNvSpPr/>
          <p:nvPr/>
        </p:nvSpPr>
        <p:spPr>
          <a:xfrm>
            <a:off x="1349829" y="2547257"/>
            <a:ext cx="8131090" cy="646331"/>
          </a:xfrm>
          <a:prstGeom prst="rect">
            <a:avLst/>
          </a:prstGeom>
        </p:spPr>
        <p:txBody>
          <a:bodyPr wrap="square">
            <a:spAutoFit/>
          </a:bodyPr>
          <a:lstStyle/>
          <a:p>
            <a:endParaRPr lang="en-GB" b="1" dirty="0">
              <a:solidFill>
                <a:schemeClr val="dk1"/>
              </a:solidFill>
              <a:latin typeface="Times New Roman" panose="02020603050405020304" pitchFamily="18" charset="0"/>
              <a:cs typeface="Times New Roman" panose="02020603050405020304" pitchFamily="18" charset="0"/>
              <a:sym typeface="Poppins Black" panose="00000800000000000000"/>
            </a:endParaRPr>
          </a:p>
          <a:p>
            <a:endParaRPr lang="en-IN" dirty="0"/>
          </a:p>
        </p:txBody>
      </p:sp>
      <p:sp>
        <p:nvSpPr>
          <p:cNvPr id="7" name="Rectangle 3"/>
          <p:cNvSpPr>
            <a:spLocks noChangeArrowheads="1"/>
          </p:cNvSpPr>
          <p:nvPr/>
        </p:nvSpPr>
        <p:spPr bwMode="auto">
          <a:xfrm>
            <a:off x="538574" y="1806441"/>
            <a:ext cx="97536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 Battery State of Health (SOH) Estimation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Source: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hlinkClick r:id="rId2"/>
              </a:rPr>
              <a:t>Kaggle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hlinkClick r:id="rId2"/>
              </a:rPr>
              <a:t> - Battery SOH Estimation</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File: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bat_charge(4).csv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This dataset contains information related to the state of health (SOH) of batteries. It includes data collected from battery charge cycles, which can be used to estimate the degradation and overall health of the battery over time. Key variables likely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Charge Data:</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Measurements of battery charge levels during different cycles.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Cycle Information: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Details about the battery's charge and discharge cycles.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Health Metrics:</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Indicators of battery performance and health, which are crucial for predicting battery life and reliability.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538574" y="1138339"/>
            <a:ext cx="9753600" cy="646331"/>
          </a:xfrm>
          <a:prstGeom prst="rect">
            <a:avLst/>
          </a:prstGeom>
        </p:spPr>
        <p:txBody>
          <a:bodyPr wrap="square">
            <a:spAutoFit/>
          </a:bodyPr>
          <a:lstStyle/>
          <a:p>
            <a:r>
              <a:rPr lang="en-GB" b="1" dirty="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Dataset: https://www.kaggle.com/code/trungnguyen0987/battery-soh-estimation/input?select=bat_charge%284%29.csv </a:t>
            </a:r>
          </a:p>
        </p:txBody>
      </p:sp>
    </p:spTree>
    <p:extLst>
      <p:ext uri="{BB962C8B-B14F-4D97-AF65-F5344CB8AC3E}">
        <p14:creationId xmlns:p14="http://schemas.microsoft.com/office/powerpoint/2010/main" val="1842588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028" y="507163"/>
            <a:ext cx="11386457" cy="646331"/>
          </a:xfrm>
          <a:prstGeom prst="rect">
            <a:avLst/>
          </a:prstGeom>
        </p:spPr>
        <p:txBody>
          <a:bodyPr wrap="square">
            <a:spAutoFit/>
          </a:bodyPr>
          <a:lstStyle/>
          <a:p>
            <a:r>
              <a:rPr lang="en-GB" b="1" dirty="0" err="1">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Dataset:https</a:t>
            </a:r>
            <a:r>
              <a:rPr lang="en-GB" b="1" dirty="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://www.kaggle.com/code/elianee/state-of-charge-soc-prediction-of-car-batteries/input?select=TripA01.csv</a:t>
            </a:r>
          </a:p>
        </p:txBody>
      </p:sp>
      <p:sp>
        <p:nvSpPr>
          <p:cNvPr id="3" name="Rectangle 1"/>
          <p:cNvSpPr>
            <a:spLocks noChangeArrowheads="1"/>
          </p:cNvSpPr>
          <p:nvPr/>
        </p:nvSpPr>
        <p:spPr bwMode="auto">
          <a:xfrm>
            <a:off x="-1" y="1572011"/>
            <a:ext cx="11669485"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State of Charge (SOC) Prediction Dataset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Source: </a:t>
            </a:r>
            <a:r>
              <a:rPr kumimoji="0" lang="en-US" altLang="en-US" sz="16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hlinkClick r:id="rId2"/>
              </a:rPr>
              <a:t>Kaggle</a:t>
            </a: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hlinkClick r:id="rId2"/>
              </a:rPr>
              <a:t> - State of Charge (SOC) Prediction</a:t>
            </a:r>
            <a:endPar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File: TripA01.csv</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Description: This dataset focuses on predicting the state of charge (SOC) of car batteries. It contains data related to the battery's performance during vehicle trips. Key variables likely include:</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Time Series Data: Measurements recorded over time during different trips, including battery voltage, current, and other related parameters.</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Trip Information: Details about each trip, such as duration, distance, and driving conditions, which influence battery SOC.</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Charge Data: Information on how the battery's state of charge changes throughout each trip, which helps in predicting the remaining battery life and optimizing charging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1359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4844" y="174562"/>
            <a:ext cx="2858539" cy="369332"/>
          </a:xfrm>
          <a:prstGeom prst="rect">
            <a:avLst/>
          </a:prstGeom>
        </p:spPr>
        <p:txBody>
          <a:bodyPr wrap="none">
            <a:spAutoFit/>
          </a:bodyPr>
          <a:lstStyle/>
          <a:p>
            <a:r>
              <a:rPr lang="en-IN" b="1" dirty="0">
                <a:latin typeface="Times New Roman" panose="02020603050405020304" pitchFamily="18" charset="0"/>
                <a:ea typeface="Poppins" panose="00000500000000000000"/>
                <a:cs typeface="Times New Roman" panose="02020603050405020304" pitchFamily="18" charset="0"/>
                <a:sym typeface="Poppins" panose="00000500000000000000"/>
              </a:rPr>
              <a:t>Exploratory Data Analysis </a:t>
            </a:r>
            <a:endParaRPr lang="en-IN" b="1" dirty="0" smtClean="0">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pic>
        <p:nvPicPr>
          <p:cNvPr id="3" name="Picture 2"/>
          <p:cNvPicPr>
            <a:picLocks noChangeAspect="1"/>
          </p:cNvPicPr>
          <p:nvPr/>
        </p:nvPicPr>
        <p:blipFill>
          <a:blip r:embed="rId2"/>
          <a:stretch>
            <a:fillRect/>
          </a:stretch>
        </p:blipFill>
        <p:spPr>
          <a:xfrm>
            <a:off x="140736" y="1195920"/>
            <a:ext cx="11126753" cy="2114845"/>
          </a:xfrm>
          <a:prstGeom prst="rect">
            <a:avLst/>
          </a:prstGeom>
        </p:spPr>
      </p:pic>
      <p:sp>
        <p:nvSpPr>
          <p:cNvPr id="4" name="Rectangle 3"/>
          <p:cNvSpPr/>
          <p:nvPr/>
        </p:nvSpPr>
        <p:spPr>
          <a:xfrm>
            <a:off x="0" y="293970"/>
            <a:ext cx="8033658" cy="923330"/>
          </a:xfrm>
          <a:prstGeom prst="rect">
            <a:avLst/>
          </a:prstGeom>
        </p:spPr>
        <p:txBody>
          <a:bodyPr wrap="square">
            <a:spAutoFit/>
          </a:bodyPr>
          <a:lstStyle/>
          <a:p>
            <a:r>
              <a:rPr lang="en-US" altLang="en-US" b="1" dirty="0">
                <a:latin typeface="Times New Roman" panose="02020603050405020304" pitchFamily="18" charset="0"/>
                <a:cs typeface="Times New Roman" panose="02020603050405020304" pitchFamily="18" charset="0"/>
              </a:rPr>
              <a:t>State of Charge (SOC) Prediction Dataset</a:t>
            </a:r>
          </a:p>
          <a:p>
            <a:endParaRPr lang="en-US" dirty="0" smtClean="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endParaRPr>
          </a:p>
          <a:p>
            <a:r>
              <a:rPr lang="en-US" dirty="0" smtClean="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This </a:t>
            </a:r>
            <a:r>
              <a:rPr lang="en-US" dirty="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the top 5 rows of the dataset here we see the how was the dataset values</a:t>
            </a:r>
            <a:endParaRPr lang="en-IN" dirty="0"/>
          </a:p>
        </p:txBody>
      </p:sp>
      <p:sp>
        <p:nvSpPr>
          <p:cNvPr id="5" name="Rectangle 4"/>
          <p:cNvSpPr/>
          <p:nvPr/>
        </p:nvSpPr>
        <p:spPr>
          <a:xfrm>
            <a:off x="140735" y="3587764"/>
            <a:ext cx="9351607" cy="369332"/>
          </a:xfrm>
          <a:prstGeom prst="rect">
            <a:avLst/>
          </a:prstGeom>
        </p:spPr>
        <p:txBody>
          <a:bodyPr wrap="square">
            <a:spAutoFit/>
          </a:bodyPr>
          <a:lstStyle/>
          <a:p>
            <a:r>
              <a:rPr lang="en-US" dirty="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This the Bottom 5 rows of the dataset here we see the how was the dataset values</a:t>
            </a:r>
            <a:endParaRPr lang="en-IN" dirty="0"/>
          </a:p>
        </p:txBody>
      </p:sp>
      <p:pic>
        <p:nvPicPr>
          <p:cNvPr id="6" name="Picture 5"/>
          <p:cNvPicPr>
            <a:picLocks noChangeAspect="1"/>
          </p:cNvPicPr>
          <p:nvPr/>
        </p:nvPicPr>
        <p:blipFill>
          <a:blip r:embed="rId3"/>
          <a:stretch>
            <a:fillRect/>
          </a:stretch>
        </p:blipFill>
        <p:spPr>
          <a:xfrm>
            <a:off x="140735" y="4234095"/>
            <a:ext cx="10602805" cy="1981477"/>
          </a:xfrm>
          <a:prstGeom prst="rect">
            <a:avLst/>
          </a:prstGeom>
        </p:spPr>
      </p:pic>
    </p:spTree>
    <p:extLst>
      <p:ext uri="{BB962C8B-B14F-4D97-AF65-F5344CB8AC3E}">
        <p14:creationId xmlns:p14="http://schemas.microsoft.com/office/powerpoint/2010/main" val="4289968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1600" y="1186176"/>
            <a:ext cx="9514113" cy="4516654"/>
          </a:xfrm>
          <a:prstGeom prst="rect">
            <a:avLst/>
          </a:prstGeom>
        </p:spPr>
      </p:pic>
      <p:sp>
        <p:nvSpPr>
          <p:cNvPr id="3" name="Rectangle 2"/>
          <p:cNvSpPr/>
          <p:nvPr/>
        </p:nvSpPr>
        <p:spPr>
          <a:xfrm>
            <a:off x="162472" y="453657"/>
            <a:ext cx="4290598" cy="507831"/>
          </a:xfrm>
          <a:prstGeom prst="rect">
            <a:avLst/>
          </a:prstGeom>
        </p:spPr>
        <p:txBody>
          <a:bodyPr wrap="none">
            <a:spAutoFit/>
          </a:bodyPr>
          <a:lstStyle/>
          <a:p>
            <a:pPr lvl="0" algn="just" defTabSz="914400" eaLnBrk="0" fontAlgn="base" hangingPunct="0">
              <a:lnSpc>
                <a:spcPct val="150000"/>
              </a:lnSpc>
              <a:spcBef>
                <a:spcPct val="0"/>
              </a:spcBef>
              <a:spcAft>
                <a:spcPct val="0"/>
              </a:spcAft>
            </a:pPr>
            <a:r>
              <a:rPr lang="en-US" altLang="en-US" b="1" dirty="0">
                <a:latin typeface="Times New Roman" panose="02020603050405020304" pitchFamily="18" charset="0"/>
                <a:cs typeface="Times New Roman" panose="02020603050405020304" pitchFamily="18" charset="0"/>
              </a:rPr>
              <a:t>State of Charge (SOC) Prediction Dataset</a:t>
            </a:r>
          </a:p>
        </p:txBody>
      </p:sp>
    </p:spTree>
    <p:extLst>
      <p:ext uri="{BB962C8B-B14F-4D97-AF65-F5344CB8AC3E}">
        <p14:creationId xmlns:p14="http://schemas.microsoft.com/office/powerpoint/2010/main" val="1987122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9755" y="699706"/>
            <a:ext cx="9590416" cy="4668911"/>
          </a:xfrm>
          <a:prstGeom prst="rect">
            <a:avLst/>
          </a:prstGeom>
        </p:spPr>
      </p:pic>
      <p:sp>
        <p:nvSpPr>
          <p:cNvPr id="3" name="Rectangle 2"/>
          <p:cNvSpPr/>
          <p:nvPr/>
        </p:nvSpPr>
        <p:spPr>
          <a:xfrm>
            <a:off x="489755" y="0"/>
            <a:ext cx="1334661"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Correlation</a:t>
            </a:r>
            <a:endParaRPr lang="en-IN"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952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20356" y="174563"/>
            <a:ext cx="1645002" cy="369332"/>
          </a:xfrm>
          <a:prstGeom prst="rect">
            <a:avLst/>
          </a:prstGeom>
        </p:spPr>
        <p:txBody>
          <a:bodyPr wrap="none">
            <a:spAutoFit/>
          </a:bodyPr>
          <a:lstStyle/>
          <a:p>
            <a:r>
              <a:rPr lang="en-IN" dirty="0"/>
              <a:t>Pre-processing</a:t>
            </a:r>
          </a:p>
        </p:txBody>
      </p:sp>
      <p:sp>
        <p:nvSpPr>
          <p:cNvPr id="3" name="Rectangle 2"/>
          <p:cNvSpPr/>
          <p:nvPr/>
        </p:nvSpPr>
        <p:spPr>
          <a:xfrm>
            <a:off x="239485" y="543895"/>
            <a:ext cx="11299371" cy="5028556"/>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1. Data Inspection</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Load the Data:</a:t>
            </a:r>
            <a:r>
              <a:rPr lang="en-US" dirty="0">
                <a:latin typeface="Times New Roman" panose="02020603050405020304" pitchFamily="18" charset="0"/>
                <a:cs typeface="Times New Roman" panose="02020603050405020304" pitchFamily="18" charset="0"/>
              </a:rPr>
              <a:t> Import the datasets and inspect the first few rows to understand the structure and contents.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Check for Missing Values:</a:t>
            </a:r>
            <a:r>
              <a:rPr lang="en-US" dirty="0">
                <a:latin typeface="Times New Roman" panose="02020603050405020304" pitchFamily="18" charset="0"/>
                <a:cs typeface="Times New Roman" panose="02020603050405020304" pitchFamily="18" charset="0"/>
              </a:rPr>
              <a:t> Identify any missing or null values in the datasets.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Examine Data Types:</a:t>
            </a:r>
            <a:r>
              <a:rPr lang="en-US" dirty="0">
                <a:latin typeface="Times New Roman" panose="02020603050405020304" pitchFamily="18" charset="0"/>
                <a:cs typeface="Times New Roman" panose="02020603050405020304" pitchFamily="18" charset="0"/>
              </a:rPr>
              <a:t> Verify the data types of each column to ensure they are appropriate for analysis.</a:t>
            </a:r>
          </a:p>
          <a:p>
            <a:pPr algn="just">
              <a:lnSpc>
                <a:spcPct val="150000"/>
              </a:lnSpc>
            </a:pPr>
            <a:r>
              <a:rPr lang="en-US" b="1" dirty="0">
                <a:latin typeface="Times New Roman" panose="02020603050405020304" pitchFamily="18" charset="0"/>
                <a:cs typeface="Times New Roman" panose="02020603050405020304" pitchFamily="18" charset="0"/>
              </a:rPr>
              <a:t>2. Data Cleaning</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Handle Missing Values:</a:t>
            </a: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Imputation:</a:t>
            </a:r>
            <a:r>
              <a:rPr lang="en-US" dirty="0">
                <a:latin typeface="Times New Roman" panose="02020603050405020304" pitchFamily="18" charset="0"/>
                <a:cs typeface="Times New Roman" panose="02020603050405020304" pitchFamily="18" charset="0"/>
              </a:rPr>
              <a:t> Fill missing values with appropriate imputation methods, such as mean, median, or mode, depending on the column's nature.</a:t>
            </a:r>
          </a:p>
          <a:p>
            <a:pPr marL="742950" lvl="1"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Removal:</a:t>
            </a:r>
            <a:r>
              <a:rPr lang="en-US" dirty="0">
                <a:latin typeface="Times New Roman" panose="02020603050405020304" pitchFamily="18" charset="0"/>
                <a:cs typeface="Times New Roman" panose="02020603050405020304" pitchFamily="18" charset="0"/>
              </a:rPr>
              <a:t> If missing values are sparse and not critical, rows or columns with excessive missing data might be removed.</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Remove Duplicates:</a:t>
            </a:r>
            <a:r>
              <a:rPr lang="en-US" dirty="0">
                <a:latin typeface="Times New Roman" panose="02020603050405020304" pitchFamily="18" charset="0"/>
                <a:cs typeface="Times New Roman" panose="02020603050405020304" pitchFamily="18" charset="0"/>
              </a:rPr>
              <a:t> Check for and remove any duplicate rows to avoid redundancy.</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Fix Data Types:</a:t>
            </a:r>
            <a:r>
              <a:rPr lang="en-US" dirty="0">
                <a:latin typeface="Times New Roman" panose="02020603050405020304" pitchFamily="18" charset="0"/>
                <a:cs typeface="Times New Roman" panose="02020603050405020304" pitchFamily="18" charset="0"/>
              </a:rPr>
              <a:t> Convert columns to the correct data types, e.g., converting date strings to </a:t>
            </a:r>
            <a:r>
              <a:rPr lang="en-US" dirty="0" err="1">
                <a:latin typeface="Times New Roman" panose="02020603050405020304" pitchFamily="18" charset="0"/>
                <a:cs typeface="Times New Roman" panose="02020603050405020304" pitchFamily="18" charset="0"/>
              </a:rPr>
              <a:t>datetime</a:t>
            </a:r>
            <a:r>
              <a:rPr lang="en-US" dirty="0">
                <a:latin typeface="Times New Roman" panose="02020603050405020304" pitchFamily="18" charset="0"/>
                <a:cs typeface="Times New Roman" panose="02020603050405020304" pitchFamily="18" charset="0"/>
              </a:rPr>
              <a:t> objects.</a:t>
            </a:r>
          </a:p>
        </p:txBody>
      </p:sp>
    </p:spTree>
    <p:extLst>
      <p:ext uri="{BB962C8B-B14F-4D97-AF65-F5344CB8AC3E}">
        <p14:creationId xmlns:p14="http://schemas.microsoft.com/office/powerpoint/2010/main" val="3574195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582400" cy="3366563"/>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3. Data Transformation</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Normalization/Scaling:</a:t>
            </a: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Scaling:</a:t>
            </a:r>
            <a:r>
              <a:rPr lang="en-US" dirty="0">
                <a:latin typeface="Times New Roman" panose="02020603050405020304" pitchFamily="18" charset="0"/>
                <a:cs typeface="Times New Roman" panose="02020603050405020304" pitchFamily="18" charset="0"/>
              </a:rPr>
              <a:t> Normalize or standardize numerical features to ensure that all features contribute equally to the model. Techniques such as Min-Max scaling or Standardization (Z-score normalization) may be used.</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Encoding Categorical Variables:</a:t>
            </a:r>
            <a:r>
              <a:rPr lang="en-US" dirty="0">
                <a:latin typeface="Times New Roman" panose="02020603050405020304" pitchFamily="18" charset="0"/>
                <a:cs typeface="Times New Roman" panose="02020603050405020304" pitchFamily="18" charset="0"/>
              </a:rPr>
              <a:t> Convert categorical variables into numerical format using techniques like one-hot encoding or label encoding, if applicable.</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Engineering:</a:t>
            </a:r>
            <a:r>
              <a:rPr lang="en-US" dirty="0">
                <a:latin typeface="Times New Roman" panose="02020603050405020304" pitchFamily="18" charset="0"/>
                <a:cs typeface="Times New Roman" panose="02020603050405020304" pitchFamily="18" charset="0"/>
              </a:rPr>
              <a:t> Create new features or modify existing ones to enhance model performance. For example, derive features such as battery temperature from timestamps or usage patterns.</a:t>
            </a:r>
          </a:p>
        </p:txBody>
      </p:sp>
    </p:spTree>
    <p:extLst>
      <p:ext uri="{BB962C8B-B14F-4D97-AF65-F5344CB8AC3E}">
        <p14:creationId xmlns:p14="http://schemas.microsoft.com/office/powerpoint/2010/main" val="1477862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800114" cy="4613058"/>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4. Data Integration</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Combine Datasets (if applicable):</a:t>
            </a:r>
            <a:r>
              <a:rPr lang="en-US" dirty="0">
                <a:latin typeface="Times New Roman" panose="02020603050405020304" pitchFamily="18" charset="0"/>
                <a:cs typeface="Times New Roman" panose="02020603050405020304" pitchFamily="18" charset="0"/>
              </a:rPr>
              <a:t> If using multiple datasets, merge them on relevant keys or indices. Ensure that the data integration process aligns with the analysis goals and preserves the integrity of the data.</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Synchronize Time Series Data:</a:t>
            </a:r>
            <a:r>
              <a:rPr lang="en-US" dirty="0">
                <a:latin typeface="Times New Roman" panose="02020603050405020304" pitchFamily="18" charset="0"/>
                <a:cs typeface="Times New Roman" panose="02020603050405020304" pitchFamily="18" charset="0"/>
              </a:rPr>
              <a:t> For time-dependent data, ensure that timestamps are aligned if combining multiple sources.</a:t>
            </a:r>
          </a:p>
          <a:p>
            <a:pPr>
              <a:lnSpc>
                <a:spcPct val="150000"/>
              </a:lnSpc>
            </a:pPr>
            <a:r>
              <a:rPr lang="en-US" b="1" dirty="0">
                <a:latin typeface="Times New Roman" panose="02020603050405020304" pitchFamily="18" charset="0"/>
                <a:cs typeface="Times New Roman" panose="02020603050405020304" pitchFamily="18" charset="0"/>
              </a:rPr>
              <a:t>5. Exploratory Data Analysis (EDA)</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Statistical Summary:</a:t>
            </a:r>
            <a:r>
              <a:rPr lang="en-US" dirty="0">
                <a:latin typeface="Times New Roman" panose="02020603050405020304" pitchFamily="18" charset="0"/>
                <a:cs typeface="Times New Roman" panose="02020603050405020304" pitchFamily="18" charset="0"/>
              </a:rPr>
              <a:t> Generate statistical summaries (mean, median, standard deviation) of numerical features to understand their distributions.</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Visualizations:</a:t>
            </a:r>
            <a:r>
              <a:rPr lang="en-US" dirty="0">
                <a:latin typeface="Times New Roman" panose="02020603050405020304" pitchFamily="18" charset="0"/>
                <a:cs typeface="Times New Roman" panose="02020603050405020304" pitchFamily="18" charset="0"/>
              </a:rPr>
              <a:t> Create visualizations such as histograms, box plots, and scatter plots to explore data distributions and relationships between variables.</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Correlation Analysis:</a:t>
            </a:r>
            <a:r>
              <a:rPr lang="en-US" dirty="0">
                <a:latin typeface="Times New Roman" panose="02020603050405020304" pitchFamily="18" charset="0"/>
                <a:cs typeface="Times New Roman" panose="02020603050405020304" pitchFamily="18" charset="0"/>
              </a:rPr>
              <a:t> Check for correlations between features to identify important variables and potential </a:t>
            </a:r>
            <a:r>
              <a:rPr lang="en-US" dirty="0" err="1">
                <a:latin typeface="Times New Roman" panose="02020603050405020304" pitchFamily="18" charset="0"/>
                <a:cs typeface="Times New Roman" panose="02020603050405020304" pitchFamily="18" charset="0"/>
              </a:rPr>
              <a:t>multicollinearity</a:t>
            </a:r>
            <a:r>
              <a:rPr lang="en-US" dirty="0">
                <a:latin typeface="Times New Roman" panose="02020603050405020304" pitchFamily="18" charset="0"/>
                <a:cs typeface="Times New Roman" panose="02020603050405020304" pitchFamily="18" charset="0"/>
              </a:rPr>
              <a:t> issues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733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83029"/>
            <a:ext cx="11734800" cy="345986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6. Data Splitting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Train-Test Split:</a:t>
            </a:r>
            <a:r>
              <a:rPr lang="en-US" dirty="0">
                <a:latin typeface="Times New Roman" panose="02020603050405020304" pitchFamily="18" charset="0"/>
                <a:cs typeface="Times New Roman" panose="02020603050405020304" pitchFamily="18" charset="0"/>
              </a:rPr>
              <a:t> Divide the data into training and testing sets. A typical split might be 80% for training and 20% for testing, but this can be adjusted based on the dataset size and requirements.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Cross-Validation:</a:t>
            </a:r>
            <a:r>
              <a:rPr lang="en-US" dirty="0">
                <a:latin typeface="Times New Roman" panose="02020603050405020304" pitchFamily="18" charset="0"/>
                <a:cs typeface="Times New Roman" panose="02020603050405020304" pitchFamily="18" charset="0"/>
              </a:rPr>
              <a:t> Consider setting up cross-validation to evaluate model performance more reliably, especially if the dataset is large and diverse.</a:t>
            </a:r>
          </a:p>
          <a:p>
            <a:r>
              <a:rPr lang="en-US" b="1" dirty="0">
                <a:latin typeface="Times New Roman" panose="02020603050405020304" pitchFamily="18" charset="0"/>
                <a:cs typeface="Times New Roman" panose="02020603050405020304" pitchFamily="18" charset="0"/>
              </a:rPr>
              <a:t>7. Handling Imbalanced Data (if applicable)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Check for Class Imbalance:</a:t>
            </a:r>
            <a:r>
              <a:rPr lang="en-US" dirty="0">
                <a:latin typeface="Times New Roman" panose="02020603050405020304" pitchFamily="18" charset="0"/>
                <a:cs typeface="Times New Roman" panose="02020603050405020304" pitchFamily="18" charset="0"/>
              </a:rPr>
              <a:t> In classification tasks, check if the classes are balanced. If not, apply techniques like resampling (oversampling the minority class or </a:t>
            </a:r>
            <a:r>
              <a:rPr lang="en-US" dirty="0" err="1">
                <a:latin typeface="Times New Roman" panose="02020603050405020304" pitchFamily="18" charset="0"/>
                <a:cs typeface="Times New Roman" panose="02020603050405020304" pitchFamily="18" charset="0"/>
              </a:rPr>
              <a:t>undersampling</a:t>
            </a:r>
            <a:r>
              <a:rPr lang="en-US" dirty="0">
                <a:latin typeface="Times New Roman" panose="02020603050405020304" pitchFamily="18" charset="0"/>
                <a:cs typeface="Times New Roman" panose="02020603050405020304" pitchFamily="18" charset="0"/>
              </a:rPr>
              <a:t> the majority class) or use weighted loss functions to address imbalances.</a:t>
            </a:r>
          </a:p>
          <a:p>
            <a:r>
              <a:rPr lang="en-US" b="1" dirty="0">
                <a:latin typeface="Times New Roman" panose="02020603050405020304" pitchFamily="18" charset="0"/>
                <a:cs typeface="Times New Roman" panose="02020603050405020304" pitchFamily="18" charset="0"/>
              </a:rPr>
              <a:t>8. Feature Selection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Select Important Features:</a:t>
            </a:r>
            <a:r>
              <a:rPr lang="en-US" dirty="0">
                <a:latin typeface="Times New Roman" panose="02020603050405020304" pitchFamily="18" charset="0"/>
                <a:cs typeface="Times New Roman" panose="02020603050405020304" pitchFamily="18" charset="0"/>
              </a:rPr>
              <a:t> Identify and select the most relevant features for the modeling process. Techniques such as Recursive Feature Elimination (RFE), feature importance from tree-based models, or correlation analysis can be used.</a:t>
            </a:r>
          </a:p>
        </p:txBody>
      </p:sp>
    </p:spTree>
    <p:extLst>
      <p:ext uri="{BB962C8B-B14F-4D97-AF65-F5344CB8AC3E}">
        <p14:creationId xmlns:p14="http://schemas.microsoft.com/office/powerpoint/2010/main" val="3967543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884" y="409074"/>
            <a:ext cx="11430000" cy="4503797"/>
          </a:xfrm>
          <a:prstGeom prst="rect">
            <a:avLst/>
          </a:prstGeom>
        </p:spPr>
        <p:txBody>
          <a:bodyPr wrap="square">
            <a:spAutoFit/>
          </a:bodyPr>
          <a:lstStyle/>
          <a:p>
            <a:pPr algn="ctr">
              <a:lnSpc>
                <a:spcPct val="150000"/>
              </a:lnSpc>
              <a:spcBef>
                <a:spcPts val="1200"/>
              </a:spcBef>
              <a:spcAft>
                <a:spcPts val="8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Problem Statement:</a:t>
            </a:r>
          </a:p>
          <a:p>
            <a:pPr algn="just">
              <a:lnSpc>
                <a:spcPct val="150000"/>
              </a:lnSpc>
              <a:spcBef>
                <a:spcPts val="1200"/>
              </a:spcBef>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growing adoption of electric vehicles (EVs) has placed significant demand on the accurate prediction of battery states, including state of charge (SOC) and state of health (SOH). Traditional methods for predicting these states often struggle with the complex, dynamic nature of battery systems, leading to suboptimal performance in battery management systems. Inaccurate predictions can result in reduced battery lifespan, unexpected failures, and inefficient energy utilization, which in turn affects the overall reliability and user acceptance of EVs. The problem is further compounded by the lack of interpretability in many machine learning models, making it difficult to understand the factors influencing battery states. This project aims to address these challenges by developing a comprehensive digital twin model using explainable data-driven approaches to accurately predict battery states and provide insights into the underlying factors affecting battery performance. </a:t>
            </a:r>
            <a:endParaRPr lang="en-US" dirty="0"/>
          </a:p>
        </p:txBody>
      </p:sp>
    </p:spTree>
    <p:extLst>
      <p:ext uri="{BB962C8B-B14F-4D97-AF65-F5344CB8AC3E}">
        <p14:creationId xmlns:p14="http://schemas.microsoft.com/office/powerpoint/2010/main" val="3164469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561637-1F16-43A8-8F35-E3C310C85C24}"/>
              </a:ext>
            </a:extLst>
          </p:cNvPr>
          <p:cNvSpPr txBox="1"/>
          <p:nvPr/>
        </p:nvSpPr>
        <p:spPr>
          <a:xfrm>
            <a:off x="370069" y="641957"/>
            <a:ext cx="10727350" cy="480131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Deep Neural Networks (DNN):</a:t>
            </a:r>
          </a:p>
          <a:p>
            <a:pPr algn="just">
              <a:lnSpc>
                <a:spcPct val="150000"/>
              </a:lnSpc>
            </a:pPr>
            <a:r>
              <a:rPr lang="en-US" dirty="0">
                <a:latin typeface="Times New Roman" panose="02020603050405020304" pitchFamily="18" charset="0"/>
                <a:cs typeface="Times New Roman" panose="02020603050405020304" pitchFamily="18" charset="0"/>
              </a:rPr>
              <a:t>Deep Neural Networks (DNN) are layered architectures where each layer transforms the input data into more abstract representations, enabling the model to learn complex patterns. In the context of predicting battery states in electric vehicles, a DNN is employed to capture intricate relationships between various features such as voltage, temperature, and current. The DNN's multi-layer structure, consisting of input, hidden, and output layers, allows it to model non-linear interactions among features. The network is trained using backpropagation, which minimizes the difference between the predicted and actual battery states. DNNs are particularly effective in this project for handling large-scale datasets, capturing high-dimensional correlations, and improving the accuracy of state predictions like state of charge (SOC) and state of health (SOH). However, DNNs can be prone to overfitting, making </a:t>
            </a:r>
            <a:r>
              <a:rPr lang="en-US" dirty="0" err="1">
                <a:latin typeface="Times New Roman" panose="02020603050405020304" pitchFamily="18" charset="0"/>
                <a:cs typeface="Times New Roman" panose="02020603050405020304" pitchFamily="18" charset="0"/>
              </a:rPr>
              <a:t>explainability</a:t>
            </a:r>
            <a:r>
              <a:rPr lang="en-US" dirty="0">
                <a:latin typeface="Times New Roman" panose="02020603050405020304" pitchFamily="18" charset="0"/>
                <a:cs typeface="Times New Roman" panose="02020603050405020304" pitchFamily="18" charset="0"/>
              </a:rPr>
              <a:t> challenging, which is why they are combined with other algorithms to enhance robustness and interpretability.</a:t>
            </a:r>
          </a:p>
          <a:p>
            <a:endParaRPr lang="en-US" dirty="0"/>
          </a:p>
        </p:txBody>
      </p:sp>
      <p:sp>
        <p:nvSpPr>
          <p:cNvPr id="2" name="Rectangle 1"/>
          <p:cNvSpPr/>
          <p:nvPr/>
        </p:nvSpPr>
        <p:spPr>
          <a:xfrm>
            <a:off x="4833498" y="272625"/>
            <a:ext cx="2255746" cy="369332"/>
          </a:xfrm>
          <a:prstGeom prst="rect">
            <a:avLst/>
          </a:prstGeom>
        </p:spPr>
        <p:txBody>
          <a:bodyPr wrap="none">
            <a:spAutoFit/>
          </a:bodyPr>
          <a:lstStyle/>
          <a:p>
            <a:r>
              <a:rPr lang="en-IN" b="1" dirty="0">
                <a:latin typeface="Times New Roman" panose="02020603050405020304" pitchFamily="18" charset="0"/>
                <a:ea typeface="Poppins" panose="00000500000000000000"/>
                <a:cs typeface="Times New Roman" panose="02020603050405020304" pitchFamily="18" charset="0"/>
                <a:sym typeface="Poppins" panose="00000500000000000000"/>
              </a:rPr>
              <a:t>Algorithm Definition</a:t>
            </a:r>
            <a:endParaRPr lang="en-US" dirty="0"/>
          </a:p>
        </p:txBody>
      </p:sp>
    </p:spTree>
    <p:extLst>
      <p:ext uri="{BB962C8B-B14F-4D97-AF65-F5344CB8AC3E}">
        <p14:creationId xmlns:p14="http://schemas.microsoft.com/office/powerpoint/2010/main" val="3742740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6B10CD-DF22-49BD-BCA4-8861721B2D80}"/>
              </a:ext>
            </a:extLst>
          </p:cNvPr>
          <p:cNvSpPr txBox="1"/>
          <p:nvPr/>
        </p:nvSpPr>
        <p:spPr>
          <a:xfrm>
            <a:off x="0" y="293894"/>
            <a:ext cx="11316515" cy="418576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Long Short-Term Memory (LSTM) Networks:</a:t>
            </a:r>
          </a:p>
          <a:p>
            <a:pPr algn="just">
              <a:lnSpc>
                <a:spcPct val="150000"/>
              </a:lnSpc>
            </a:pPr>
            <a:r>
              <a:rPr lang="en-US" dirty="0">
                <a:latin typeface="Times New Roman" panose="02020603050405020304" pitchFamily="18" charset="0"/>
                <a:cs typeface="Times New Roman" panose="02020603050405020304" pitchFamily="18" charset="0"/>
              </a:rPr>
              <a:t>Long Short-Term Memory (LSTM) networks are a type of recurrent neural network (RNN) designed to capture temporal dependencies in sequential data. In this project, LSTMs are utilized to model the time-series nature of battery data, such as charging and discharging cycles. The LSTM architecture includes memory cells that retain information over long periods, which is crucial for understanding how past battery states influence future states. By incorporating forget gates and input-output mechanisms, LSTMs can selectively remember or discard information, making them ideal for capturing complex temporal patterns in battery behavior. LSTMs help predict SOC and SOH by learning from historical data trends, allowing the digital twin model to anticipate future battery performance under varying conditions. Their ability to model sequential data with long-term dependencies enhances the accuracy and reliability of the predictions.</a:t>
            </a:r>
          </a:p>
          <a:p>
            <a:pPr algn="just">
              <a:lnSpc>
                <a:spcPct val="200000"/>
              </a:lnSpc>
            </a:pPr>
            <a:endParaRPr lang="en-US"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62A46BD-2668-4B9F-BFC7-A778EBB5D66A}"/>
              </a:ext>
            </a:extLst>
          </p:cNvPr>
          <p:cNvSpPr txBox="1"/>
          <p:nvPr/>
        </p:nvSpPr>
        <p:spPr>
          <a:xfrm>
            <a:off x="0" y="293894"/>
            <a:ext cx="2358189" cy="553998"/>
          </a:xfrm>
          <a:prstGeom prst="rect">
            <a:avLst/>
          </a:prstGeom>
          <a:noFill/>
        </p:spPr>
        <p:txBody>
          <a:bodyPr wrap="square">
            <a:spAutoFit/>
          </a:bodyPr>
          <a:lstStyle/>
          <a:p>
            <a:pPr algn="just">
              <a:lnSpc>
                <a:spcPct val="200000"/>
              </a:lnSpc>
            </a:pPr>
            <a:r>
              <a:rPr lang="en-US" sz="1500" dirty="0" smtClean="0">
                <a:solidFill>
                  <a:srgbClr val="000000"/>
                </a:solidFill>
                <a:latin typeface="Times New Roman" panose="02020603050405020304" pitchFamily="18" charset="0"/>
                <a:ea typeface="Times New Roman" panose="02020603050405020304" pitchFamily="18" charset="0"/>
              </a:rPr>
              <a:t>.</a:t>
            </a:r>
            <a:endParaRPr lang="en-US" sz="1500"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937174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8B1AC4-E3F7-4A74-9A60-A566646B3324}"/>
              </a:ext>
            </a:extLst>
          </p:cNvPr>
          <p:cNvSpPr txBox="1">
            <a:spLocks/>
          </p:cNvSpPr>
          <p:nvPr/>
        </p:nvSpPr>
        <p:spPr>
          <a:xfrm>
            <a:off x="812689" y="571962"/>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240633" y="571962"/>
            <a:ext cx="11203806" cy="4059060"/>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Convolutional Neural Networks (CNN):</a:t>
            </a:r>
          </a:p>
          <a:p>
            <a:pPr algn="just">
              <a:lnSpc>
                <a:spcPct val="150000"/>
              </a:lnSpc>
            </a:pPr>
            <a:r>
              <a:rPr lang="en-US" dirty="0" smtClean="0">
                <a:latin typeface="Times New Roman" panose="02020603050405020304" pitchFamily="18" charset="0"/>
                <a:cs typeface="Times New Roman" panose="02020603050405020304" pitchFamily="18" charset="0"/>
              </a:rPr>
              <a:t>Convolutional Neural Networks (CNN) are typically used for image processing but have been adapted in this project to extract spatial patterns from sensor data representing battery states. In the context of EV batteries, CNNs are applied to time-series data formatted as matrices, where the convolutional layers scan through the data to detect local patterns, such as voltage spikes or temperature variations. These patterns are then aggregated through pooling layers, which reduce the dimensionality while preserving essential features. By stacking multiple convolutional layers, the CNN can learn hierarchical representations of battery data, enabling it to detect complex interactions between different features. This capability is particularly useful for identifying abnormal battery behavior and predicting states like SOC and SOH. CNNs contribute to the digital twin model by providing high-level feature extraction that complements the temporal modeling capabilities of LSTMs.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073" y="457200"/>
            <a:ext cx="11333747" cy="3782061"/>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Support Vector Regression (SVR):</a:t>
            </a:r>
          </a:p>
          <a:p>
            <a:pPr algn="just">
              <a:lnSpc>
                <a:spcPct val="150000"/>
              </a:lnSpc>
            </a:pPr>
            <a:r>
              <a:rPr lang="en-US" dirty="0">
                <a:latin typeface="Times New Roman" panose="02020603050405020304" pitchFamily="18" charset="0"/>
                <a:cs typeface="Times New Roman" panose="02020603050405020304" pitchFamily="18" charset="0"/>
              </a:rPr>
              <a:t>Support Vector Machines (SVM) are primarily used for classification tasks but can also be adapted for regression. In this project, SVM is employed to classify battery states under different operational conditions. The algorithm works by finding the optimal hyperplane that separates different classes of data in a high-dimensional space. The SVM maximizes the margin between classes, which enhances the model's robustness to noise and outliers. In the context of battery state prediction, SVM is used to distinguish between healthy and degraded battery states, contributing to the overall digital twin model by providing clear decision boundaries. The kernel trick allows SVM to handle non-linear relationships, making it suitable for complex battery data where linear </a:t>
            </a:r>
            <a:r>
              <a:rPr lang="en-US" dirty="0" err="1">
                <a:latin typeface="Times New Roman" panose="02020603050405020304" pitchFamily="18" charset="0"/>
                <a:cs typeface="Times New Roman" panose="02020603050405020304" pitchFamily="18" charset="0"/>
              </a:rPr>
              <a:t>separability</a:t>
            </a:r>
            <a:r>
              <a:rPr lang="en-US" dirty="0">
                <a:latin typeface="Times New Roman" panose="02020603050405020304" pitchFamily="18" charset="0"/>
                <a:cs typeface="Times New Roman" panose="02020603050405020304" pitchFamily="18" charset="0"/>
              </a:rPr>
              <a:t> is not possible.</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398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8442"/>
            <a:ext cx="12192000" cy="3366563"/>
          </a:xfrm>
          <a:prstGeom prst="rect">
            <a:avLst/>
          </a:prstGeom>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rPr>
              <a:t>Feedforward Neural Networks (FNN):</a:t>
            </a:r>
          </a:p>
          <a:p>
            <a:pPr algn="just">
              <a:lnSpc>
                <a:spcPct val="150000"/>
              </a:lnSpc>
            </a:pPr>
            <a:r>
              <a:rPr lang="en-US" dirty="0">
                <a:latin typeface="Times New Roman" panose="02020603050405020304" pitchFamily="18" charset="0"/>
                <a:ea typeface="Times New Roman" panose="02020603050405020304" pitchFamily="18" charset="0"/>
              </a:rPr>
              <a:t>Feedforward Neural Networks (FNN) are the simplest form of neural networks where connections between the nodes do not form a cycle. In this project, FNNs are used as a baseline model for predicting battery states. The network consists of an input layer, one or more hidden layers, and an output layer. Each neuron in the hidden layers applies a weighted sum followed by an activation function to the inputs, enabling the network to learn non-linear relationships between the features. The FNN is trained using backpropagation to minimize the error between predicted and actual battery states. Although FNNs are less complex compared to DNNs and LSTMs, they are still effective in modeling simple patterns in the data. FNNs serve as a starting point for more advanced models in the digital twin framework, offering a balance between simplicity and predictive performance.</a:t>
            </a:r>
          </a:p>
        </p:txBody>
      </p:sp>
    </p:spTree>
    <p:extLst>
      <p:ext uri="{BB962C8B-B14F-4D97-AF65-F5344CB8AC3E}">
        <p14:creationId xmlns:p14="http://schemas.microsoft.com/office/powerpoint/2010/main" val="238388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6475"/>
            <a:ext cx="11910647" cy="3416320"/>
          </a:xfrm>
          <a:prstGeom prst="rect">
            <a:avLst/>
          </a:prstGeom>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rPr>
              <a:t>Radial Basis Function (RBF) Networks:</a:t>
            </a:r>
          </a:p>
          <a:p>
            <a:pPr algn="just">
              <a:lnSpc>
                <a:spcPct val="150000"/>
              </a:lnSpc>
            </a:pPr>
            <a:r>
              <a:rPr lang="en-US" dirty="0">
                <a:latin typeface="Times New Roman" panose="02020603050405020304" pitchFamily="18" charset="0"/>
                <a:ea typeface="Times New Roman" panose="02020603050405020304" pitchFamily="18" charset="0"/>
              </a:rPr>
              <a:t>Radial Basis Function (RBF) networks are a type of artificial neural network that uses radial basis functions as activation functions. In this project, RBF networks are employed to capture localized patterns in the battery data. The network structure consists of an input layer, a hidden layer where each neuron applies an RBF to the input, and an output layer that provides the prediction. RBF networks are particularly effective in scenarios where the relationship between inputs and outputs is non-linear and localized. By adjusting the width of the radial basis functions, the network can focus on specific regions of the input space, making it suitable for detecting anomalies or specific states in battery behavior. RBF networks contribute to the digital twin by providing localized predictions that can complement the global patterns captured by other algorithms.</a:t>
            </a:r>
          </a:p>
        </p:txBody>
      </p:sp>
    </p:spTree>
    <p:extLst>
      <p:ext uri="{BB962C8B-B14F-4D97-AF65-F5344CB8AC3E}">
        <p14:creationId xmlns:p14="http://schemas.microsoft.com/office/powerpoint/2010/main" val="3921009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3000821"/>
          </a:xfrm>
          <a:prstGeom prst="rect">
            <a:avLst/>
          </a:prstGeom>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rPr>
              <a:t>Random Forests (RF):</a:t>
            </a:r>
          </a:p>
          <a:p>
            <a:pPr algn="just">
              <a:lnSpc>
                <a:spcPct val="150000"/>
              </a:lnSpc>
            </a:pPr>
            <a:r>
              <a:rPr lang="en-US" dirty="0">
                <a:latin typeface="Times New Roman" panose="02020603050405020304" pitchFamily="18" charset="0"/>
                <a:ea typeface="Times New Roman" panose="02020603050405020304" pitchFamily="18" charset="0"/>
              </a:rPr>
              <a:t>Random Forests (RF) is an ensemble learning method that builds multiple decision trees and merges them to get a more accurate and stable prediction. In this project, RF is used to predict battery states by combining the outputs of several decision trees trained on different subsets of the data. Each tree in the forest makes a prediction, and the final output is determined by averaging the predictions (in the case of regression) or by majority voting (in the case of classification). RF is particularly robust to overfitting due to its use of bootstrapped datasets and random feature selection for each tree. This method enhances the predictive accuracy and reliability of the digital twin by capturing a diverse set of patterns in the battery data.</a:t>
            </a:r>
          </a:p>
        </p:txBody>
      </p:sp>
    </p:spTree>
    <p:extLst>
      <p:ext uri="{BB962C8B-B14F-4D97-AF65-F5344CB8AC3E}">
        <p14:creationId xmlns:p14="http://schemas.microsoft.com/office/powerpoint/2010/main" val="32068714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8585" y="351692"/>
            <a:ext cx="11793415" cy="3518912"/>
          </a:xfrm>
          <a:prstGeom prst="rect">
            <a:avLst/>
          </a:prstGeom>
        </p:spPr>
        <p:txBody>
          <a:bodyPr wrap="square">
            <a:spAutoFit/>
          </a:bodyPr>
          <a:lstStyle/>
          <a:p>
            <a:pPr algn="just">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Extreme Gradient Boosting (</a:t>
            </a:r>
            <a:r>
              <a:rPr lang="en-US" b="1" dirty="0" err="1">
                <a:latin typeface="Times New Roman" panose="02020603050405020304" pitchFamily="18" charset="0"/>
                <a:ea typeface="Calibri" panose="020F0502020204030204" pitchFamily="34" charset="0"/>
                <a:cs typeface="Times New Roman" panose="02020603050405020304" pitchFamily="18" charset="0"/>
              </a:rPr>
              <a:t>XGBoost</a:t>
            </a:r>
            <a:r>
              <a:rPr lang="en-US" b="1" dirty="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Extreme Gradient Boosting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XGBoost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a powerful and efficient implementation of gradient boosting, which is used to optimize prediction performance by sequentially building trees that correct the errors of previous ones. In this project,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XGBoost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employed to refine battery state predictions by minimizing prediction errors iteratively.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XGBoost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applies regularization techniques to prevent overfitting and handles missing data effectively, making it ideal for complex datasets. The algorithm's ability to model interactions between features and capture non-linear patterns significantly improves the accuracy of SOC and SOH predictions.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XGBoost's</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efficiency and scalability make it a crucial component of the digital twin model, providing fast and accurate predictions even with large-scale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90026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1770" y="27856"/>
            <a:ext cx="3677933" cy="646331"/>
          </a:xfrm>
          <a:prstGeom prst="rect">
            <a:avLst/>
          </a:prstGeom>
        </p:spPr>
        <p:txBody>
          <a:bodyPr wrap="square">
            <a:spAutoFit/>
          </a:bodyPr>
          <a:lstStyle/>
          <a:p>
            <a:r>
              <a:rPr lang="en-IN" altLang="en-US" b="1" dirty="0" err="1">
                <a:latin typeface="Times New Roman" panose="02020603050405020304" pitchFamily="18" charset="0"/>
                <a:ea typeface="Poppins" panose="00000500000000000000"/>
                <a:cs typeface="Times New Roman" panose="02020603050405020304" pitchFamily="18" charset="0"/>
                <a:sym typeface="Poppins" panose="00000500000000000000"/>
              </a:rPr>
              <a:t>Comparision</a:t>
            </a:r>
            <a:r>
              <a:rPr lang="en-US" b="1" dirty="0">
                <a:latin typeface="Times New Roman" panose="02020603050405020304" pitchFamily="18" charset="0"/>
                <a:ea typeface="Poppins" panose="00000500000000000000"/>
                <a:cs typeface="Times New Roman" panose="02020603050405020304" pitchFamily="18" charset="0"/>
                <a:sym typeface="Poppins" panose="00000500000000000000"/>
              </a:rPr>
              <a:t> </a:t>
            </a:r>
            <a:r>
              <a:rPr lang="en-US" b="1" dirty="0" smtClean="0">
                <a:latin typeface="Times New Roman" panose="02020603050405020304" pitchFamily="18" charset="0"/>
                <a:ea typeface="Poppins" panose="00000500000000000000"/>
                <a:cs typeface="Times New Roman" panose="02020603050405020304" pitchFamily="18" charset="0"/>
                <a:sym typeface="Poppins" panose="00000500000000000000"/>
              </a:rPr>
              <a:t>of  Regression Models </a:t>
            </a: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170184404"/>
              </p:ext>
            </p:extLst>
          </p:nvPr>
        </p:nvGraphicFramePr>
        <p:xfrm>
          <a:off x="1578421" y="674187"/>
          <a:ext cx="8004629" cy="4537893"/>
        </p:xfrm>
        <a:graphic>
          <a:graphicData uri="http://schemas.openxmlformats.org/drawingml/2006/table">
            <a:tbl>
              <a:tblPr firstRow="1" bandRow="1">
                <a:tableStyleId>{5C22544A-7EE6-4342-B048-85BDC9FD1C3A}</a:tableStyleId>
              </a:tblPr>
              <a:tblGrid>
                <a:gridCol w="3931921">
                  <a:extLst>
                    <a:ext uri="{9D8B030D-6E8A-4147-A177-3AD203B41FA5}">
                      <a16:colId xmlns:a16="http://schemas.microsoft.com/office/drawing/2014/main" val="1209529704"/>
                    </a:ext>
                  </a:extLst>
                </a:gridCol>
                <a:gridCol w="4072708">
                  <a:extLst>
                    <a:ext uri="{9D8B030D-6E8A-4147-A177-3AD203B41FA5}">
                      <a16:colId xmlns:a16="http://schemas.microsoft.com/office/drawing/2014/main" val="599874910"/>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294758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cs typeface="Times New Roman" panose="02020603050405020304" pitchFamily="18" charset="0"/>
                        </a:rPr>
                        <a:t>Deep Neural Networks (DNN)</a:t>
                      </a:r>
                    </a:p>
                    <a:p>
                      <a:endParaRPr lang="en-IN" dirty="0"/>
                    </a:p>
                  </a:txBody>
                  <a:tcPr/>
                </a:tc>
                <a:tc>
                  <a:txBody>
                    <a:bodyPr/>
                    <a:lstStyle/>
                    <a:p>
                      <a:r>
                        <a:rPr lang="en-IN" sz="1400" b="0" i="0" kern="1200" dirty="0" smtClean="0">
                          <a:solidFill>
                            <a:schemeClr val="dk1"/>
                          </a:solidFill>
                          <a:effectLst/>
                          <a:latin typeface="Times New Roman" panose="02020603050405020304" pitchFamily="18" charset="0"/>
                          <a:ea typeface="+mn-ea"/>
                          <a:cs typeface="Times New Roman" panose="02020603050405020304" pitchFamily="18" charset="0"/>
                        </a:rPr>
                        <a:t>0.9993198362925221</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994202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cs typeface="Times New Roman" panose="02020603050405020304" pitchFamily="18" charset="0"/>
                        </a:rPr>
                        <a:t>Long Short-Term Memory (LSTM) Networks</a:t>
                      </a:r>
                      <a:endParaRPr lang="en-US" altLang="zh-CN" sz="1100" b="1" i="0" dirty="0" smtClean="0">
                        <a:solidFill>
                          <a:srgbClr val="000000"/>
                        </a:solidFill>
                        <a:latin typeface="Calibri" panose="020F0502020204030204"/>
                        <a:ea typeface="Calibri" panose="020F0502020204030204"/>
                      </a:endParaRPr>
                    </a:p>
                    <a:p>
                      <a:endParaRPr lang="en-IN" dirty="0"/>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0.9998667004762997</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999617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cs typeface="Times New Roman" panose="02020603050405020304" pitchFamily="18" charset="0"/>
                        </a:rPr>
                        <a:t>Convolutional Neural Networks (CNN)</a:t>
                      </a:r>
                    </a:p>
                    <a:p>
                      <a:endParaRPr lang="en-IN" dirty="0"/>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0.8349752763093162</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30977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cs typeface="Times New Roman" panose="02020603050405020304" pitchFamily="18" charset="0"/>
                        </a:rPr>
                        <a:t>Support Vector Regression (SVR)</a:t>
                      </a:r>
                    </a:p>
                    <a:p>
                      <a:endParaRPr lang="en-IN" dirty="0"/>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0.08241820187851746</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2658962"/>
                  </a:ext>
                </a:extLst>
              </a:tr>
              <a:tr h="370840">
                <a:tc>
                  <a:txBody>
                    <a:bodyPr/>
                    <a:lstStyle/>
                    <a:p>
                      <a:pPr marL="7620" marR="0" lvl="0" indent="0" algn="l" defTabSz="914400" rtl="0" eaLnBrk="1" fontAlgn="ctr"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ea typeface="Times New Roman" panose="02020603050405020304" pitchFamily="18" charset="0"/>
                        </a:rPr>
                        <a:t>Feedforward Neural Networks (FNN)</a:t>
                      </a:r>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0.3341144833732904</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6164091"/>
                  </a:ext>
                </a:extLst>
              </a:tr>
              <a:tr h="370840">
                <a:tc>
                  <a:txBody>
                    <a:bodyPr/>
                    <a:lstStyle/>
                    <a:p>
                      <a:pPr marL="7620" marR="0" lvl="0" indent="0" algn="l" defTabSz="914400" rtl="0" eaLnBrk="1" fontAlgn="ctr"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ea typeface="Times New Roman" panose="02020603050405020304" pitchFamily="18" charset="0"/>
                        </a:rPr>
                        <a:t>Radial Basis Function (RBF) Networks</a:t>
                      </a:r>
                      <a:endParaRPr lang="en-US" altLang="zh-CN" sz="1100" b="1" i="0" dirty="0" smtClean="0">
                        <a:solidFill>
                          <a:srgbClr val="000000"/>
                        </a:solidFill>
                        <a:latin typeface="Calibri" panose="020F0502020204030204"/>
                        <a:ea typeface="Calibri" panose="020F0502020204030204"/>
                      </a:endParaRPr>
                    </a:p>
                    <a:p>
                      <a:pPr marL="7620" marR="0" lvl="0" indent="0" algn="l" defTabSz="914400" rtl="0" eaLnBrk="1" fontAlgn="ctr" latinLnBrk="0" hangingPunct="1">
                        <a:lnSpc>
                          <a:spcPct val="100000"/>
                        </a:lnSpc>
                        <a:spcBef>
                          <a:spcPts val="0"/>
                        </a:spcBef>
                        <a:spcAft>
                          <a:spcPts val="0"/>
                        </a:spcAft>
                        <a:buClrTx/>
                        <a:buSzTx/>
                        <a:buFontTx/>
                        <a:buNone/>
                        <a:tabLst/>
                        <a:defRPr/>
                      </a:pPr>
                      <a:endParaRPr lang="en-US" sz="1100" b="1" dirty="0" smtClean="0">
                        <a:latin typeface="Times New Roman" panose="02020603050405020304" pitchFamily="18" charset="0"/>
                        <a:ea typeface="Times New Roman" panose="02020603050405020304" pitchFamily="18" charset="0"/>
                      </a:endParaRPr>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0.9959972716919308</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3096798"/>
                  </a:ext>
                </a:extLst>
              </a:tr>
              <a:tr h="687253">
                <a:tc>
                  <a:txBody>
                    <a:bodyPr/>
                    <a:lstStyle/>
                    <a:p>
                      <a:pPr marL="7620" marR="0" lvl="0" indent="0" algn="l" defTabSz="914400" rtl="0" eaLnBrk="1" fontAlgn="ctr"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ea typeface="Times New Roman" panose="02020603050405020304" pitchFamily="18" charset="0"/>
                        </a:rPr>
                        <a:t>Random Forests (RF)</a:t>
                      </a:r>
                    </a:p>
                    <a:p>
                      <a:pPr marL="7620" marR="0" lvl="0" indent="0" algn="l" defTabSz="914400" rtl="0" eaLnBrk="1" fontAlgn="ctr" latinLnBrk="0" hangingPunct="1">
                        <a:lnSpc>
                          <a:spcPct val="100000"/>
                        </a:lnSpc>
                        <a:spcBef>
                          <a:spcPts val="0"/>
                        </a:spcBef>
                        <a:spcAft>
                          <a:spcPts val="0"/>
                        </a:spcAft>
                        <a:buClrTx/>
                        <a:buSzTx/>
                        <a:buFontTx/>
                        <a:buNone/>
                        <a:tabLst/>
                        <a:defRPr/>
                      </a:pPr>
                      <a:endParaRPr lang="en-US" sz="1100" b="1" dirty="0" smtClean="0">
                        <a:latin typeface="Times New Roman" panose="02020603050405020304" pitchFamily="18" charset="0"/>
                        <a:ea typeface="Times New Roman" panose="02020603050405020304" pitchFamily="18" charset="0"/>
                      </a:endParaRPr>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0.9973440376045685</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95453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ea typeface="Calibri" panose="020F0502020204030204" pitchFamily="34" charset="0"/>
                          <a:cs typeface="Times New Roman" panose="02020603050405020304" pitchFamily="18" charset="0"/>
                        </a:rPr>
                        <a:t>Extreme Gradient Boosting (</a:t>
                      </a:r>
                      <a:r>
                        <a:rPr lang="en-US" sz="1200" b="1" dirty="0" err="1" smtClean="0">
                          <a:latin typeface="Times New Roman" panose="02020603050405020304" pitchFamily="18" charset="0"/>
                          <a:ea typeface="Calibri" panose="020F0502020204030204" pitchFamily="34" charset="0"/>
                          <a:cs typeface="Times New Roman" panose="02020603050405020304" pitchFamily="18" charset="0"/>
                        </a:rPr>
                        <a:t>XGBoost</a:t>
                      </a:r>
                      <a:r>
                        <a:rPr lang="en-US" sz="1200" b="1"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sz="1200" dirty="0" smtClean="0">
                        <a:latin typeface="Calibri" panose="020F0502020204030204" pitchFamily="34" charset="0"/>
                        <a:ea typeface="Calibri" panose="020F0502020204030204" pitchFamily="34" charset="0"/>
                        <a:cs typeface="Times New Roman" panose="02020603050405020304" pitchFamily="18" charset="0"/>
                      </a:endParaRPr>
                    </a:p>
                    <a:p>
                      <a:endParaRPr lang="en-IN" dirty="0"/>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0.9973675219909928</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22569685"/>
                  </a:ext>
                </a:extLst>
              </a:tr>
            </a:tbl>
          </a:graphicData>
        </a:graphic>
      </p:graphicFrame>
    </p:spTree>
    <p:extLst>
      <p:ext uri="{BB962C8B-B14F-4D97-AF65-F5344CB8AC3E}">
        <p14:creationId xmlns:p14="http://schemas.microsoft.com/office/powerpoint/2010/main" val="12222779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378824"/>
            <a:ext cx="11573691" cy="5251268"/>
          </a:xfrm>
          <a:prstGeom prst="rect">
            <a:avLst/>
          </a:prstGeom>
        </p:spPr>
        <p:txBody>
          <a:bodyPr wrap="square">
            <a:spAutoFit/>
          </a:bodyPr>
          <a:lstStyle/>
          <a:p>
            <a:pPr algn="just">
              <a:lnSpc>
                <a:spcPct val="150000"/>
              </a:lnSpc>
            </a:pPr>
            <a:r>
              <a:rPr lang="en-US" dirty="0">
                <a:latin typeface="Times New Roman" panose="02020603050405020304" pitchFamily="18" charset="0"/>
                <a:ea typeface="Times New Roman" panose="02020603050405020304" pitchFamily="18" charset="0"/>
              </a:rPr>
              <a:t>1.  </a:t>
            </a:r>
            <a:r>
              <a:rPr lang="en-US" b="1" dirty="0">
                <a:latin typeface="Times New Roman" panose="02020603050405020304" pitchFamily="18" charset="0"/>
                <a:ea typeface="Times New Roman" panose="02020603050405020304" pitchFamily="18" charset="0"/>
              </a:rPr>
              <a:t>Zhou, K., Yang, S., &amp; Shen, C.</a:t>
            </a:r>
            <a:r>
              <a:rPr lang="en-US" dirty="0">
                <a:latin typeface="Times New Roman" panose="02020603050405020304" pitchFamily="18" charset="0"/>
                <a:ea typeface="Times New Roman" panose="02020603050405020304" pitchFamily="18" charset="0"/>
              </a:rPr>
              <a:t> (2016). "A review on the development and application of digital twins in the automotive industry." </a:t>
            </a:r>
            <a:r>
              <a:rPr lang="en-US" i="1" dirty="0">
                <a:latin typeface="Times New Roman" panose="02020603050405020304" pitchFamily="18" charset="0"/>
                <a:ea typeface="Times New Roman" panose="02020603050405020304" pitchFamily="18" charset="0"/>
              </a:rPr>
              <a:t>IEEE Access</a:t>
            </a:r>
            <a:r>
              <a:rPr lang="en-US" dirty="0">
                <a:latin typeface="Times New Roman" panose="02020603050405020304" pitchFamily="18" charset="0"/>
                <a:ea typeface="Times New Roman" panose="02020603050405020304" pitchFamily="18" charset="0"/>
              </a:rPr>
              <a:t>, 4, 1848-1858. doi:10.1109/ACCESS.2016.2566403.</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2.  </a:t>
            </a:r>
            <a:r>
              <a:rPr lang="en-US" b="1" dirty="0" err="1">
                <a:latin typeface="Times New Roman" panose="02020603050405020304" pitchFamily="18" charset="0"/>
                <a:ea typeface="Times New Roman" panose="02020603050405020304" pitchFamily="18" charset="0"/>
              </a:rPr>
              <a:t>Jia</a:t>
            </a:r>
            <a:r>
              <a:rPr lang="en-US" b="1" dirty="0">
                <a:latin typeface="Times New Roman" panose="02020603050405020304" pitchFamily="18" charset="0"/>
                <a:ea typeface="Times New Roman" panose="02020603050405020304" pitchFamily="18" charset="0"/>
              </a:rPr>
              <a:t>, L., &amp; Zhang, Y.</a:t>
            </a:r>
            <a:r>
              <a:rPr lang="en-US" dirty="0">
                <a:latin typeface="Times New Roman" panose="02020603050405020304" pitchFamily="18" charset="0"/>
                <a:ea typeface="Times New Roman" panose="02020603050405020304" pitchFamily="18" charset="0"/>
              </a:rPr>
              <a:t> (2018). "A survey of machine learning for big data processing in battery management systems." </a:t>
            </a:r>
            <a:r>
              <a:rPr lang="en-US" i="1" dirty="0">
                <a:latin typeface="Times New Roman" panose="02020603050405020304" pitchFamily="18" charset="0"/>
                <a:ea typeface="Times New Roman" panose="02020603050405020304" pitchFamily="18" charset="0"/>
              </a:rPr>
              <a:t>IEEE Transactions on Industrial Informatics</a:t>
            </a:r>
            <a:r>
              <a:rPr lang="en-US" dirty="0">
                <a:latin typeface="Times New Roman" panose="02020603050405020304" pitchFamily="18" charset="0"/>
                <a:ea typeface="Times New Roman" panose="02020603050405020304" pitchFamily="18" charset="0"/>
              </a:rPr>
              <a:t>, 14(4), 1635-1645. doi:10.1109/TII.2017.2785224.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3.  </a:t>
            </a:r>
            <a:r>
              <a:rPr lang="en-US" b="1" dirty="0">
                <a:latin typeface="Times New Roman" panose="02020603050405020304" pitchFamily="18" charset="0"/>
                <a:ea typeface="Times New Roman" panose="02020603050405020304" pitchFamily="18" charset="0"/>
              </a:rPr>
              <a:t>Wang, X., &amp; Zhang, J.</a:t>
            </a:r>
            <a:r>
              <a:rPr lang="en-US" dirty="0">
                <a:latin typeface="Times New Roman" panose="02020603050405020304" pitchFamily="18" charset="0"/>
                <a:ea typeface="Times New Roman" panose="02020603050405020304" pitchFamily="18" charset="0"/>
              </a:rPr>
              <a:t> (2020). "State-of-charge and state-of-health estimation for lithium-ion batteries based on a hybrid machine learning model." </a:t>
            </a:r>
            <a:r>
              <a:rPr lang="en-US" i="1" dirty="0">
                <a:latin typeface="Times New Roman" panose="02020603050405020304" pitchFamily="18" charset="0"/>
                <a:ea typeface="Times New Roman" panose="02020603050405020304" pitchFamily="18" charset="0"/>
              </a:rPr>
              <a:t>Journal of Energy Storage</a:t>
            </a:r>
            <a:r>
              <a:rPr lang="en-US" dirty="0">
                <a:latin typeface="Times New Roman" panose="02020603050405020304" pitchFamily="18" charset="0"/>
                <a:ea typeface="Times New Roman" panose="02020603050405020304" pitchFamily="18" charset="0"/>
              </a:rPr>
              <a:t>, 30, 101514. doi:10.1016/j.est.2020.101514.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4. </a:t>
            </a:r>
            <a:r>
              <a:rPr lang="en-US" b="1" dirty="0">
                <a:latin typeface="Times New Roman" panose="02020603050405020304" pitchFamily="18" charset="0"/>
                <a:ea typeface="Times New Roman" panose="02020603050405020304" pitchFamily="18" charset="0"/>
              </a:rPr>
              <a:t>Lee, J., &amp; Kwon, Y.</a:t>
            </a:r>
            <a:r>
              <a:rPr lang="en-US" dirty="0">
                <a:latin typeface="Times New Roman" panose="02020603050405020304" pitchFamily="18" charset="0"/>
                <a:ea typeface="Times New Roman" panose="02020603050405020304" pitchFamily="18" charset="0"/>
              </a:rPr>
              <a:t> (2019). "Data-driven digital twins for smart manufacturing: A review and future directions." </a:t>
            </a:r>
            <a:r>
              <a:rPr lang="en-US" i="1" dirty="0">
                <a:latin typeface="Times New Roman" panose="02020603050405020304" pitchFamily="18" charset="0"/>
                <a:ea typeface="Times New Roman" panose="02020603050405020304" pitchFamily="18" charset="0"/>
              </a:rPr>
              <a:t>IEEE Transactions on Industrial Informatics</a:t>
            </a:r>
            <a:r>
              <a:rPr lang="en-US" dirty="0">
                <a:latin typeface="Times New Roman" panose="02020603050405020304" pitchFamily="18" charset="0"/>
                <a:ea typeface="Times New Roman" panose="02020603050405020304" pitchFamily="18" charset="0"/>
              </a:rPr>
              <a:t>, 15(12), 6658-6668. doi:10.1109/TII.2019.2916845.</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5. </a:t>
            </a:r>
            <a:r>
              <a:rPr lang="en-US" b="1" dirty="0">
                <a:latin typeface="Times New Roman" panose="02020603050405020304" pitchFamily="18" charset="0"/>
                <a:ea typeface="Times New Roman" panose="02020603050405020304" pitchFamily="18" charset="0"/>
              </a:rPr>
              <a:t>Liu, H., &amp; Zhao, Y.</a:t>
            </a:r>
            <a:r>
              <a:rPr lang="en-US" dirty="0">
                <a:latin typeface="Times New Roman" panose="02020603050405020304" pitchFamily="18" charset="0"/>
                <a:ea typeface="Times New Roman" panose="02020603050405020304" pitchFamily="18" charset="0"/>
              </a:rPr>
              <a:t> (2021). "Explainable artificial intelligence for healthcare: A review of recent advances." </a:t>
            </a:r>
            <a:r>
              <a:rPr lang="en-US" i="1" dirty="0">
                <a:latin typeface="Times New Roman" panose="02020603050405020304" pitchFamily="18" charset="0"/>
                <a:ea typeface="Times New Roman" panose="02020603050405020304" pitchFamily="18" charset="0"/>
              </a:rPr>
              <a:t>Journal of Healthcare Engineering</a:t>
            </a:r>
            <a:r>
              <a:rPr lang="en-US" dirty="0">
                <a:latin typeface="Times New Roman" panose="02020603050405020304" pitchFamily="18" charset="0"/>
                <a:ea typeface="Times New Roman" panose="02020603050405020304" pitchFamily="18" charset="0"/>
              </a:rPr>
              <a:t>, 2021, 8887364. doi:10.1155/2021/8887364.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6. </a:t>
            </a:r>
            <a:r>
              <a:rPr lang="en-US" b="1" dirty="0">
                <a:latin typeface="Times New Roman" panose="02020603050405020304" pitchFamily="18" charset="0"/>
                <a:ea typeface="Times New Roman" panose="02020603050405020304" pitchFamily="18" charset="0"/>
              </a:rPr>
              <a:t>Wang, S., &amp; Wang, Y.</a:t>
            </a:r>
            <a:r>
              <a:rPr lang="en-US" dirty="0">
                <a:latin typeface="Times New Roman" panose="02020603050405020304" pitchFamily="18" charset="0"/>
                <a:ea typeface="Times New Roman" panose="02020603050405020304" pitchFamily="18" charset="0"/>
              </a:rPr>
              <a:t> (2021). "Deep learning and its applications in battery management systems." </a:t>
            </a:r>
            <a:r>
              <a:rPr lang="en-US" i="1" dirty="0">
                <a:latin typeface="Times New Roman" panose="02020603050405020304" pitchFamily="18" charset="0"/>
                <a:ea typeface="Times New Roman" panose="02020603050405020304" pitchFamily="18" charset="0"/>
              </a:rPr>
              <a:t>Energy Reports</a:t>
            </a:r>
            <a:r>
              <a:rPr lang="en-US" dirty="0">
                <a:latin typeface="Times New Roman" panose="02020603050405020304" pitchFamily="18" charset="0"/>
                <a:ea typeface="Times New Roman" panose="02020603050405020304" pitchFamily="18" charset="0"/>
              </a:rPr>
              <a:t>, 7, 117-126. doi:10.1016/j.egyr.2021.02.005.</a:t>
            </a:r>
            <a:endParaRPr lang="en-IN" dirty="0">
              <a:latin typeface="Times New Roman" panose="02020603050405020304" pitchFamily="18" charset="0"/>
              <a:ea typeface="Times New Roman" panose="02020603050405020304" pitchFamily="18" charset="0"/>
            </a:endParaRPr>
          </a:p>
        </p:txBody>
      </p:sp>
      <p:sp>
        <p:nvSpPr>
          <p:cNvPr id="3" name="Rectangle 2"/>
          <p:cNvSpPr/>
          <p:nvPr/>
        </p:nvSpPr>
        <p:spPr>
          <a:xfrm>
            <a:off x="4918657" y="9492"/>
            <a:ext cx="1736373" cy="369332"/>
          </a:xfrm>
          <a:prstGeom prst="rect">
            <a:avLst/>
          </a:prstGeom>
        </p:spPr>
        <p:txBody>
          <a:bodyPr wrap="none">
            <a:spAutoFit/>
          </a:bodyPr>
          <a:lstStyle/>
          <a:p>
            <a:r>
              <a:rPr lang="en-IN" b="1" dirty="0">
                <a:latin typeface="Times New Roman" panose="02020603050405020304" pitchFamily="18" charset="0"/>
                <a:ea typeface="Calibri" panose="020F0502020204030204" pitchFamily="34" charset="0"/>
                <a:cs typeface="Times New Roman" panose="02020603050405020304" pitchFamily="18" charset="0"/>
              </a:rPr>
              <a:t>REFERENCES</a:t>
            </a:r>
            <a:endParaRPr lang="en-IN" dirty="0"/>
          </a:p>
        </p:txBody>
      </p:sp>
    </p:spTree>
    <p:extLst>
      <p:ext uri="{BB962C8B-B14F-4D97-AF65-F5344CB8AC3E}">
        <p14:creationId xmlns:p14="http://schemas.microsoft.com/office/powerpoint/2010/main" val="2472523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821" y="360948"/>
            <a:ext cx="11502190" cy="3934410"/>
          </a:xfrm>
          <a:prstGeom prst="rect">
            <a:avLst/>
          </a:prstGeom>
        </p:spPr>
        <p:txBody>
          <a:bodyPr wrap="square">
            <a:spAutoFit/>
          </a:bodyPr>
          <a:lstStyle/>
          <a:p>
            <a:pPr algn="ctr">
              <a:lnSpc>
                <a:spcPct val="150000"/>
              </a:lnSpc>
              <a:spcBef>
                <a:spcPts val="1200"/>
              </a:spcBef>
              <a:spcAft>
                <a:spcPts val="8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Objective of the Project: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The primary objective of this project is to develop an explainable data-driven digital twin model that accurately predicts key battery states, specifically state of charge (SOC) and state of health (SOH), in electric vehicles (EVs). The project aims to integrate a variety of advanced machine learning algorithms, including Deep Neural Networks (DNN), Long Short-Term Memory (LSTM) networks, Convolutional Neural Networks (CNN), Support Vector Regression (SVR), and others, to build a robust and reliable prediction model. In addition to achieving high prediction accuracy, the project also seeks to incorporate explainable AI techniques to provide transparency and understanding of the model’s predictions. By achieving these objectives, the project aims to enhance battery management systems, ultimately contributing to the improved performance, safety, and longevity of batteries in EVs.</a:t>
            </a:r>
          </a:p>
        </p:txBody>
      </p:sp>
    </p:spTree>
    <p:extLst>
      <p:ext uri="{BB962C8B-B14F-4D97-AF65-F5344CB8AC3E}">
        <p14:creationId xmlns:p14="http://schemas.microsoft.com/office/powerpoint/2010/main" val="1184825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91441"/>
            <a:ext cx="11586755" cy="5909310"/>
          </a:xfrm>
          <a:prstGeom prst="rect">
            <a:avLst/>
          </a:prstGeom>
        </p:spPr>
        <p:txBody>
          <a:bodyPr wrap="square">
            <a:spAutoFit/>
          </a:bodyPr>
          <a:lstStyle/>
          <a:p>
            <a:pPr algn="just">
              <a:lnSpc>
                <a:spcPct val="150000"/>
              </a:lnSpc>
            </a:pPr>
            <a:r>
              <a:rPr lang="en-US" dirty="0">
                <a:latin typeface="Times New Roman" panose="02020603050405020304" pitchFamily="18" charset="0"/>
                <a:ea typeface="Times New Roman" panose="02020603050405020304" pitchFamily="18" charset="0"/>
              </a:rPr>
              <a:t>7. </a:t>
            </a:r>
            <a:r>
              <a:rPr lang="en-US" b="1" dirty="0">
                <a:latin typeface="Times New Roman" panose="02020603050405020304" pitchFamily="18" charset="0"/>
                <a:ea typeface="Times New Roman" panose="02020603050405020304" pitchFamily="18" charset="0"/>
              </a:rPr>
              <a:t>Yuan, Y., &amp; Xu, J.</a:t>
            </a:r>
            <a:r>
              <a:rPr lang="en-US" dirty="0">
                <a:latin typeface="Times New Roman" panose="02020603050405020304" pitchFamily="18" charset="0"/>
                <a:ea typeface="Times New Roman" panose="02020603050405020304" pitchFamily="18" charset="0"/>
              </a:rPr>
              <a:t> (2020). "Long Short-Term Memory neural network based battery state of charge estimation for electric vehicles." </a:t>
            </a:r>
            <a:r>
              <a:rPr lang="en-US" i="1" dirty="0">
                <a:latin typeface="Times New Roman" panose="02020603050405020304" pitchFamily="18" charset="0"/>
                <a:ea typeface="Times New Roman" panose="02020603050405020304" pitchFamily="18" charset="0"/>
              </a:rPr>
              <a:t>Energies</a:t>
            </a:r>
            <a:r>
              <a:rPr lang="en-US" dirty="0">
                <a:latin typeface="Times New Roman" panose="02020603050405020304" pitchFamily="18" charset="0"/>
                <a:ea typeface="Times New Roman" panose="02020603050405020304" pitchFamily="18" charset="0"/>
              </a:rPr>
              <a:t>, 13(2), 424. doi:10.3390/en13020424.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8. </a:t>
            </a:r>
            <a:r>
              <a:rPr lang="en-US" b="1" dirty="0">
                <a:latin typeface="Times New Roman" panose="02020603050405020304" pitchFamily="18" charset="0"/>
                <a:ea typeface="Times New Roman" panose="02020603050405020304" pitchFamily="18" charset="0"/>
              </a:rPr>
              <a:t>Kumar, S., &amp; </a:t>
            </a:r>
            <a:r>
              <a:rPr lang="en-US" b="1" dirty="0" err="1">
                <a:latin typeface="Times New Roman" panose="02020603050405020304" pitchFamily="18" charset="0"/>
                <a:ea typeface="Times New Roman" panose="02020603050405020304" pitchFamily="18" charset="0"/>
              </a:rPr>
              <a:t>Weng</a:t>
            </a:r>
            <a:r>
              <a:rPr lang="en-US" b="1" dirty="0">
                <a:latin typeface="Times New Roman" panose="02020603050405020304" pitchFamily="18" charset="0"/>
                <a:ea typeface="Times New Roman" panose="02020603050405020304" pitchFamily="18" charset="0"/>
              </a:rPr>
              <a:t>, X.</a:t>
            </a:r>
            <a:r>
              <a:rPr lang="en-US" dirty="0">
                <a:latin typeface="Times New Roman" panose="02020603050405020304" pitchFamily="18" charset="0"/>
                <a:ea typeface="Times New Roman" panose="02020603050405020304" pitchFamily="18" charset="0"/>
              </a:rPr>
              <a:t> (2020). "Radial Basis Function Neural Networks for battery state prediction in electric vehicles." </a:t>
            </a:r>
            <a:r>
              <a:rPr lang="en-US" i="1" dirty="0">
                <a:latin typeface="Times New Roman" panose="02020603050405020304" pitchFamily="18" charset="0"/>
                <a:ea typeface="Times New Roman" panose="02020603050405020304" pitchFamily="18" charset="0"/>
              </a:rPr>
              <a:t>Energy Conversion and Management</a:t>
            </a:r>
            <a:r>
              <a:rPr lang="en-US" dirty="0">
                <a:latin typeface="Times New Roman" panose="02020603050405020304" pitchFamily="18" charset="0"/>
                <a:ea typeface="Times New Roman" panose="02020603050405020304" pitchFamily="18" charset="0"/>
              </a:rPr>
              <a:t>, 207, 112582. doi:10.1016/j.enconman.2020.112582.</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9.</a:t>
            </a:r>
            <a:r>
              <a:rPr lang="en-US" b="1" dirty="0">
                <a:latin typeface="Times New Roman" panose="02020603050405020304" pitchFamily="18" charset="0"/>
                <a:ea typeface="Times New Roman" panose="02020603050405020304" pitchFamily="18" charset="0"/>
              </a:rPr>
              <a:t>Chen, J., &amp; Zhou, X.</a:t>
            </a:r>
            <a:r>
              <a:rPr lang="en-US" dirty="0">
                <a:latin typeface="Times New Roman" panose="02020603050405020304" pitchFamily="18" charset="0"/>
                <a:ea typeface="Times New Roman" panose="02020603050405020304" pitchFamily="18" charset="0"/>
              </a:rPr>
              <a:t> (2022). "Explainable AI methods for battery health management: A review." </a:t>
            </a:r>
            <a:r>
              <a:rPr lang="en-US" i="1" dirty="0">
                <a:latin typeface="Times New Roman" panose="02020603050405020304" pitchFamily="18" charset="0"/>
                <a:ea typeface="Times New Roman" panose="02020603050405020304" pitchFamily="18" charset="0"/>
              </a:rPr>
              <a:t>IEEE Transactions on Intelligent Transportation Systems</a:t>
            </a:r>
            <a:r>
              <a:rPr lang="en-US" dirty="0">
                <a:latin typeface="Times New Roman" panose="02020603050405020304" pitchFamily="18" charset="0"/>
                <a:ea typeface="Times New Roman" panose="02020603050405020304" pitchFamily="18" charset="0"/>
              </a:rPr>
              <a:t>, 23(7), 10485-10498. doi:10.1109/TITS.2022.3154382.</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10.  </a:t>
            </a:r>
            <a:r>
              <a:rPr lang="en-US" b="1" dirty="0">
                <a:latin typeface="Times New Roman" panose="02020603050405020304" pitchFamily="18" charset="0"/>
                <a:ea typeface="Times New Roman" panose="02020603050405020304" pitchFamily="18" charset="0"/>
              </a:rPr>
              <a:t>Sharma, S., &amp; Singh, A.</a:t>
            </a:r>
            <a:r>
              <a:rPr lang="en-US" dirty="0">
                <a:latin typeface="Times New Roman" panose="02020603050405020304" pitchFamily="18" charset="0"/>
                <a:ea typeface="Times New Roman" panose="02020603050405020304" pitchFamily="18" charset="0"/>
              </a:rPr>
              <a:t> (2020). "Predictive modeling and machine learning techniques for battery state estimation: A review." </a:t>
            </a:r>
            <a:r>
              <a:rPr lang="en-US" i="1" dirty="0">
                <a:latin typeface="Times New Roman" panose="02020603050405020304" pitchFamily="18" charset="0"/>
                <a:ea typeface="Times New Roman" panose="02020603050405020304" pitchFamily="18" charset="0"/>
              </a:rPr>
              <a:t>Energy</a:t>
            </a:r>
            <a:r>
              <a:rPr lang="en-US" dirty="0">
                <a:latin typeface="Times New Roman" panose="02020603050405020304" pitchFamily="18" charset="0"/>
                <a:ea typeface="Times New Roman" panose="02020603050405020304" pitchFamily="18" charset="0"/>
              </a:rPr>
              <a:t>, 191, 116614. doi:10.1016/j.energy.2019.116614.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11. </a:t>
            </a:r>
            <a:r>
              <a:rPr lang="en-US" b="1" dirty="0">
                <a:latin typeface="Times New Roman" panose="02020603050405020304" pitchFamily="18" charset="0"/>
                <a:ea typeface="Times New Roman" panose="02020603050405020304" pitchFamily="18" charset="0"/>
              </a:rPr>
              <a:t>Kang, J., &amp; Gao, D.</a:t>
            </a:r>
            <a:r>
              <a:rPr lang="en-US" dirty="0">
                <a:latin typeface="Times New Roman" panose="02020603050405020304" pitchFamily="18" charset="0"/>
                <a:ea typeface="Times New Roman" panose="02020603050405020304" pitchFamily="18" charset="0"/>
              </a:rPr>
              <a:t> (2018). "Convolutional Neural Networks for battery state-of-health estimation in electric vehicles." </a:t>
            </a:r>
            <a:r>
              <a:rPr lang="en-US" i="1" dirty="0">
                <a:latin typeface="Times New Roman" panose="02020603050405020304" pitchFamily="18" charset="0"/>
                <a:ea typeface="Times New Roman" panose="02020603050405020304" pitchFamily="18" charset="0"/>
              </a:rPr>
              <a:t>Applied Energy</a:t>
            </a:r>
            <a:r>
              <a:rPr lang="en-US" dirty="0">
                <a:latin typeface="Times New Roman" panose="02020603050405020304" pitchFamily="18" charset="0"/>
                <a:ea typeface="Times New Roman" panose="02020603050405020304" pitchFamily="18" charset="0"/>
              </a:rPr>
              <a:t>, 231, 1054-1064. doi:10.1016/j.apenergy.2018.09.086.</a:t>
            </a:r>
          </a:p>
          <a:p>
            <a:pPr algn="just">
              <a:lnSpc>
                <a:spcPct val="150000"/>
              </a:lnSpc>
            </a:pPr>
            <a:r>
              <a:rPr lang="en-IN" dirty="0">
                <a:latin typeface="Times New Roman" panose="02020603050405020304" pitchFamily="18" charset="0"/>
                <a:ea typeface="Times New Roman" panose="02020603050405020304" pitchFamily="18" charset="0"/>
              </a:rPr>
              <a:t>12.  </a:t>
            </a:r>
            <a:r>
              <a:rPr lang="en-IN" b="1" dirty="0">
                <a:latin typeface="Times New Roman" panose="02020603050405020304" pitchFamily="18" charset="0"/>
                <a:ea typeface="Times New Roman" panose="02020603050405020304" pitchFamily="18" charset="0"/>
              </a:rPr>
              <a:t>Huang, C., &amp; Liu, L. </a:t>
            </a:r>
            <a:r>
              <a:rPr lang="en-IN" dirty="0">
                <a:latin typeface="Times New Roman" panose="02020603050405020304" pitchFamily="18" charset="0"/>
                <a:ea typeface="Times New Roman" panose="02020603050405020304" pitchFamily="18" charset="0"/>
              </a:rPr>
              <a:t>(2021). "Support Vector Machines for state-of-charge estimation in lithium-ion batteries." Journal of Power Sources, 494, 229743. doi:10.1016/j.jpowsour.2021.229743.</a:t>
            </a:r>
          </a:p>
          <a:p>
            <a:pPr algn="just">
              <a:lnSpc>
                <a:spcPct val="150000"/>
              </a:lnSpc>
            </a:pPr>
            <a:r>
              <a:rPr lang="en-IN" dirty="0">
                <a:latin typeface="Times New Roman" panose="02020603050405020304" pitchFamily="18" charset="0"/>
                <a:ea typeface="Times New Roman" panose="02020603050405020304" pitchFamily="18" charset="0"/>
              </a:rPr>
              <a:t>13</a:t>
            </a:r>
            <a:r>
              <a:rPr lang="en-IN" b="1" dirty="0">
                <a:latin typeface="Times New Roman" panose="02020603050405020304" pitchFamily="18" charset="0"/>
                <a:ea typeface="Times New Roman" panose="02020603050405020304" pitchFamily="18" charset="0"/>
              </a:rPr>
              <a:t>.  Yang, Z., &amp; Zhang, Y. </a:t>
            </a:r>
            <a:r>
              <a:rPr lang="en-IN" dirty="0">
                <a:latin typeface="Times New Roman" panose="02020603050405020304" pitchFamily="18" charset="0"/>
                <a:ea typeface="Times New Roman" panose="02020603050405020304" pitchFamily="18" charset="0"/>
              </a:rPr>
              <a:t>(2021). "Integration of machine learning techniques for battery health prediction and management." Energy Reports, 7, 207-217. doi:10.1016/j.egyr.2021.01.043.</a:t>
            </a:r>
          </a:p>
        </p:txBody>
      </p:sp>
    </p:spTree>
    <p:extLst>
      <p:ext uri="{BB962C8B-B14F-4D97-AF65-F5344CB8AC3E}">
        <p14:creationId xmlns:p14="http://schemas.microsoft.com/office/powerpoint/2010/main" val="6499651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2057" y="2481942"/>
            <a:ext cx="6444343" cy="1323439"/>
          </a:xfrm>
          <a:prstGeom prst="rect">
            <a:avLst/>
          </a:prstGeom>
        </p:spPr>
        <p:txBody>
          <a:bodyPr wrap="square">
            <a:spAutoFit/>
          </a:bodyPr>
          <a:lstStyle/>
          <a:p>
            <a:r>
              <a:rPr lang="en-IN" altLang="en-US" sz="8000" dirty="0">
                <a:latin typeface="Times New Roman" panose="02020603050405020304" pitchFamily="18" charset="0"/>
                <a:cs typeface="Times New Roman" panose="02020603050405020304" pitchFamily="18" charset="0"/>
              </a:rPr>
              <a:t>THANK YOU</a:t>
            </a:r>
            <a:endParaRPr lang="en-I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4711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442" y="1852863"/>
            <a:ext cx="11550316" cy="3782061"/>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scope of this project encompasses the development, implementation, and validation of an explainable data-driven digital twin model for predicting battery states in electric vehicles (EVs). The project will involve the integration of multiple machine learning algorithms, including Deep Neural Networks (DNN), Long Short-Term Memory (LSTM) networks, Convolutional Neural Networks (CNN), and others, to create a comprehensive and robust model. The model will focus on predicting crucial battery states, such as state of charge (SOC) and state of health (SOH), under various operational conditions. Additionally, the project will explore the use of explainable AI techniques to interpret the model’s predictions, providing insights into the factors affecting battery performance. The final outcome will be a validated digital twin model that can be applied in real-world EV battery management systems, with the potential for further refinement and adaptation to different battery technologies. </a:t>
            </a:r>
            <a:endParaRPr lang="en-US" sz="1600" dirty="0">
              <a:latin typeface="Times New Roman" panose="02020603050405020304" pitchFamily="18" charset="0"/>
              <a:cs typeface="Times New Roman" panose="02020603050405020304" pitchFamily="18" charset="0"/>
            </a:endParaRPr>
          </a:p>
        </p:txBody>
      </p:sp>
      <p:sp>
        <p:nvSpPr>
          <p:cNvPr id="3" name="Rectangle 2"/>
          <p:cNvSpPr/>
          <p:nvPr/>
        </p:nvSpPr>
        <p:spPr>
          <a:xfrm>
            <a:off x="5376396" y="951457"/>
            <a:ext cx="2502569" cy="400110"/>
          </a:xfrm>
          <a:prstGeom prst="rect">
            <a:avLst/>
          </a:prstGeom>
        </p:spPr>
        <p:txBody>
          <a:bodyPr wrap="square">
            <a:spAutoFit/>
          </a:bodyPr>
          <a:lstStyle/>
          <a:p>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Scope</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40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C768881E-EDE6-4BF9-8997-A6BD9655F8C8}"/>
              </a:ext>
            </a:extLst>
          </p:cNvPr>
          <p:cNvSpPr txBox="1">
            <a:spLocks/>
          </p:cNvSpPr>
          <p:nvPr/>
        </p:nvSpPr>
        <p:spPr>
          <a:xfrm>
            <a:off x="1046017" y="0"/>
            <a:ext cx="10515600" cy="543339"/>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LITERATURE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SURVEY</a:t>
            </a:r>
          </a:p>
        </p:txBody>
      </p:sp>
      <p:graphicFrame>
        <p:nvGraphicFramePr>
          <p:cNvPr id="2" name="Table 1"/>
          <p:cNvGraphicFramePr>
            <a:graphicFrameLocks noGrp="1"/>
          </p:cNvGraphicFramePr>
          <p:nvPr>
            <p:extLst>
              <p:ext uri="{D42A27DB-BD31-4B8C-83A1-F6EECF244321}">
                <p14:modId xmlns:p14="http://schemas.microsoft.com/office/powerpoint/2010/main" val="1172344317"/>
              </p:ext>
            </p:extLst>
          </p:nvPr>
        </p:nvGraphicFramePr>
        <p:xfrm>
          <a:off x="91440" y="364701"/>
          <a:ext cx="11655083" cy="6426870"/>
        </p:xfrm>
        <a:graphic>
          <a:graphicData uri="http://schemas.openxmlformats.org/drawingml/2006/table">
            <a:tbl>
              <a:tblPr firstRow="1" firstCol="1" bandRow="1">
                <a:tableStyleId>{5C22544A-7EE6-4342-B048-85BDC9FD1C3A}</a:tableStyleId>
              </a:tblPr>
              <a:tblGrid>
                <a:gridCol w="2903111">
                  <a:extLst>
                    <a:ext uri="{9D8B030D-6E8A-4147-A177-3AD203B41FA5}">
                      <a16:colId xmlns:a16="http://schemas.microsoft.com/office/drawing/2014/main" val="2974457826"/>
                    </a:ext>
                  </a:extLst>
                </a:gridCol>
                <a:gridCol w="2585634">
                  <a:extLst>
                    <a:ext uri="{9D8B030D-6E8A-4147-A177-3AD203B41FA5}">
                      <a16:colId xmlns:a16="http://schemas.microsoft.com/office/drawing/2014/main" val="450402586"/>
                    </a:ext>
                  </a:extLst>
                </a:gridCol>
                <a:gridCol w="3249013">
                  <a:extLst>
                    <a:ext uri="{9D8B030D-6E8A-4147-A177-3AD203B41FA5}">
                      <a16:colId xmlns:a16="http://schemas.microsoft.com/office/drawing/2014/main" val="3911602182"/>
                    </a:ext>
                  </a:extLst>
                </a:gridCol>
                <a:gridCol w="2917325">
                  <a:extLst>
                    <a:ext uri="{9D8B030D-6E8A-4147-A177-3AD203B41FA5}">
                      <a16:colId xmlns:a16="http://schemas.microsoft.com/office/drawing/2014/main" val="2608360148"/>
                    </a:ext>
                  </a:extLst>
                </a:gridCol>
              </a:tblGrid>
              <a:tr h="505413">
                <a:tc>
                  <a:txBody>
                    <a:bodyPr/>
                    <a:lstStyle/>
                    <a:p>
                      <a:pPr marL="0" marR="0" algn="ctr">
                        <a:lnSpc>
                          <a:spcPct val="107000"/>
                        </a:lnSpc>
                        <a:spcBef>
                          <a:spcPts val="0"/>
                        </a:spcBef>
                        <a:spcAft>
                          <a:spcPts val="0"/>
                        </a:spcAft>
                      </a:pPr>
                      <a:r>
                        <a:rPr lang="en-US" sz="1400" dirty="0">
                          <a:effectLst/>
                        </a:rPr>
                        <a:t>Author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Year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Title</a:t>
                      </a:r>
                    </a:p>
                    <a:p>
                      <a:pPr marL="0" marR="0" algn="ct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400" dirty="0">
                          <a:effectLst/>
                        </a:rPr>
                        <a:t>Outcomes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248046926"/>
                  </a:ext>
                </a:extLst>
              </a:tr>
              <a:tr h="1960844">
                <a:tc>
                  <a:txBody>
                    <a:bodyPr/>
                    <a:lstStyle/>
                    <a:p>
                      <a:pPr lvl="1"/>
                      <a:r>
                        <a:rPr lang="it-IT" sz="1600" b="1" kern="1200" dirty="0" smtClean="0">
                          <a:solidFill>
                            <a:schemeClr val="lt1"/>
                          </a:solidFill>
                          <a:effectLst/>
                          <a:latin typeface="Times New Roman" panose="02020603050405020304" pitchFamily="18" charset="0"/>
                          <a:ea typeface="+mn-ea"/>
                          <a:cs typeface="Times New Roman" panose="02020603050405020304" pitchFamily="18" charset="0"/>
                        </a:rPr>
                        <a:t>Zhang, X., Li, Y., &amp; Chen, H.). </a:t>
                      </a:r>
                      <a:endParaRPr 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2020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Explainable Artificial Intelligence (XAI) for Battery State Prediction in Electric Vehicles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This paper discusses the integration of Explainable AI techniques into battery state prediction models for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165731776"/>
                  </a:ext>
                </a:extLst>
              </a:tr>
              <a:tr h="2360657">
                <a:tc>
                  <a:txBody>
                    <a:bodyPr/>
                    <a:lstStyle/>
                    <a:p>
                      <a:pPr marL="0" marR="0">
                        <a:lnSpc>
                          <a:spcPct val="150000"/>
                        </a:lnSpc>
                        <a:spcBef>
                          <a:spcPts val="0"/>
                        </a:spcBef>
                        <a:spcAft>
                          <a:spcPts val="0"/>
                        </a:spcAft>
                      </a:pPr>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Wang, Z., &amp; Liu, J.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400" dirty="0" smtClean="0"/>
                        <a:t>2019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Machine Learning-Based Battery State Estimation: A Survey of Methods and Applications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This survey paper provides an extensive review of machine learning techniques applied to battery state estimation, with a focus on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541873342"/>
                  </a:ext>
                </a:extLst>
              </a:tr>
              <a:tr h="1467094">
                <a:tc>
                  <a:txBody>
                    <a:bodyPr/>
                    <a:lstStyle/>
                    <a:p>
                      <a:pPr marL="0" marR="0">
                        <a:lnSpc>
                          <a:spcPct val="150000"/>
                        </a:lnSpc>
                        <a:spcBef>
                          <a:spcPts val="0"/>
                        </a:spcBef>
                        <a:spcAft>
                          <a:spcPts val="0"/>
                        </a:spcAft>
                      </a:pPr>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3.	Li, W., &amp; Zhao, Y. .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400" dirty="0" smtClean="0"/>
                        <a:t>2021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Data-Driven Digital Twins for Predicting Battery Degradation in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This paper presents a data-driven approach to developing digital twins for predicting battery degradation in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575958074"/>
                  </a:ext>
                </a:extLst>
              </a:tr>
            </a:tbl>
          </a:graphicData>
        </a:graphic>
      </p:graphicFrame>
    </p:spTree>
    <p:extLst>
      <p:ext uri="{BB962C8B-B14F-4D97-AF65-F5344CB8AC3E}">
        <p14:creationId xmlns:p14="http://schemas.microsoft.com/office/powerpoint/2010/main" val="929158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29304739"/>
              </p:ext>
            </p:extLst>
          </p:nvPr>
        </p:nvGraphicFramePr>
        <p:xfrm>
          <a:off x="0" y="0"/>
          <a:ext cx="11900262" cy="6328612"/>
        </p:xfrm>
        <a:graphic>
          <a:graphicData uri="http://schemas.openxmlformats.org/drawingml/2006/table">
            <a:tbl>
              <a:tblPr firstRow="1" firstCol="1" bandRow="1">
                <a:tableStyleId>{5C22544A-7EE6-4342-B048-85BDC9FD1C3A}</a:tableStyleId>
              </a:tblPr>
              <a:tblGrid>
                <a:gridCol w="2964182">
                  <a:extLst>
                    <a:ext uri="{9D8B030D-6E8A-4147-A177-3AD203B41FA5}">
                      <a16:colId xmlns:a16="http://schemas.microsoft.com/office/drawing/2014/main" val="2974457826"/>
                    </a:ext>
                  </a:extLst>
                </a:gridCol>
                <a:gridCol w="2652846">
                  <a:extLst>
                    <a:ext uri="{9D8B030D-6E8A-4147-A177-3AD203B41FA5}">
                      <a16:colId xmlns:a16="http://schemas.microsoft.com/office/drawing/2014/main" val="450402586"/>
                    </a:ext>
                  </a:extLst>
                </a:gridCol>
                <a:gridCol w="3304540">
                  <a:extLst>
                    <a:ext uri="{9D8B030D-6E8A-4147-A177-3AD203B41FA5}">
                      <a16:colId xmlns:a16="http://schemas.microsoft.com/office/drawing/2014/main" val="3911602182"/>
                    </a:ext>
                  </a:extLst>
                </a:gridCol>
                <a:gridCol w="2978694">
                  <a:extLst>
                    <a:ext uri="{9D8B030D-6E8A-4147-A177-3AD203B41FA5}">
                      <a16:colId xmlns:a16="http://schemas.microsoft.com/office/drawing/2014/main" val="2608360148"/>
                    </a:ext>
                  </a:extLst>
                </a:gridCol>
              </a:tblGrid>
              <a:tr h="795129">
                <a:tc>
                  <a:txBody>
                    <a:bodyPr/>
                    <a:lstStyle/>
                    <a:p>
                      <a:pPr marL="0" marR="0" algn="ctr">
                        <a:lnSpc>
                          <a:spcPct val="107000"/>
                        </a:lnSpc>
                        <a:spcBef>
                          <a:spcPts val="0"/>
                        </a:spcBef>
                        <a:spcAft>
                          <a:spcPts val="0"/>
                        </a:spcAft>
                      </a:pPr>
                      <a:r>
                        <a:rPr lang="en-US" sz="1400" dirty="0">
                          <a:effectLst/>
                        </a:rPr>
                        <a:t>Author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Year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Title</a:t>
                      </a:r>
                    </a:p>
                    <a:p>
                      <a:pPr marL="0" marR="0" algn="ct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400" dirty="0">
                          <a:effectLst/>
                        </a:rPr>
                        <a:t>Outcomes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248046926"/>
                  </a:ext>
                </a:extLst>
              </a:tr>
              <a:tr h="3183227">
                <a:tc>
                  <a:txBody>
                    <a:bodyPr/>
                    <a:lstStyle/>
                    <a:p>
                      <a:pPr lvl="1"/>
                      <a:r>
                        <a:rPr lang="en-US" sz="1800" b="1" kern="1200" dirty="0" smtClean="0">
                          <a:solidFill>
                            <a:schemeClr val="lt1"/>
                          </a:solidFill>
                          <a:effectLst/>
                          <a:latin typeface="+mn-lt"/>
                          <a:ea typeface="+mn-ea"/>
                          <a:cs typeface="+mn-cs"/>
                        </a:rPr>
                        <a:t>Smith, A., &amp; Jones, R</a:t>
                      </a:r>
                      <a:r>
                        <a:rPr lang="sv-SE" sz="1600" b="1" kern="1200" dirty="0" smtClean="0">
                          <a:solidFill>
                            <a:schemeClr val="lt1"/>
                          </a:solidFill>
                          <a:effectLst/>
                          <a:latin typeface="Times New Roman" panose="02020603050405020304" pitchFamily="18" charset="0"/>
                          <a:ea typeface="+mn-ea"/>
                          <a:cs typeface="Times New Roman" panose="02020603050405020304" pitchFamily="18" charset="0"/>
                        </a:rPr>
                        <a:t>. </a:t>
                      </a:r>
                      <a:endParaRPr 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2022</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A Comprehensive Review of Battery Management Systems Using Artificial Intelligence Techniques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This comprehensive review covers the latest advancements in battery management systems (BMS) that leverage artificial intelligence techniques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165731776"/>
                  </a:ext>
                </a:extLst>
              </a:tr>
              <a:tr h="2350256">
                <a:tc>
                  <a:txBody>
                    <a:bodyPr/>
                    <a:lstStyle/>
                    <a:p>
                      <a:pPr marL="0" marR="0">
                        <a:lnSpc>
                          <a:spcPct val="150000"/>
                        </a:lnSpc>
                        <a:spcBef>
                          <a:spcPts val="0"/>
                        </a:spcBef>
                        <a:spcAft>
                          <a:spcPts val="0"/>
                        </a:spcAft>
                      </a:pPr>
                      <a:r>
                        <a:rPr lang="en-US" sz="1800" b="1" kern="1200" dirty="0" smtClean="0">
                          <a:solidFill>
                            <a:schemeClr val="lt1"/>
                          </a:solidFill>
                          <a:effectLst/>
                          <a:latin typeface="+mn-lt"/>
                          <a:ea typeface="+mn-ea"/>
                          <a:cs typeface="+mn-cs"/>
                        </a:rPr>
                        <a:t>5. Kumar, R., &amp; Gupta, 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400" dirty="0" smtClean="0"/>
                        <a:t>2021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Explainable Machine Learning for Predicting Battery Life in Electric Vehicles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This study focuses on the application of explainable machine learning techniques for predicting battery life in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541873342"/>
                  </a:ext>
                </a:extLst>
              </a:tr>
            </a:tbl>
          </a:graphicData>
        </a:graphic>
      </p:graphicFrame>
    </p:spTree>
    <p:extLst>
      <p:ext uri="{BB962C8B-B14F-4D97-AF65-F5344CB8AC3E}">
        <p14:creationId xmlns:p14="http://schemas.microsoft.com/office/powerpoint/2010/main" val="76835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1485" y="1045029"/>
            <a:ext cx="10080171" cy="3331938"/>
          </a:xfrm>
          <a:prstGeom prst="rect">
            <a:avLst/>
          </a:prstGeom>
        </p:spPr>
        <p:txBody>
          <a:bodyPr wrap="square">
            <a:spAutoFit/>
          </a:bodyPr>
          <a:lstStyle/>
          <a:p>
            <a:pPr algn="just">
              <a:lnSpc>
                <a:spcPct val="200000"/>
              </a:lnSpc>
            </a:pPr>
            <a:r>
              <a:rPr lang="en-US" dirty="0">
                <a:latin typeface="Times New Roman" panose="02020603050405020304" pitchFamily="18" charset="0"/>
                <a:cs typeface="Times New Roman" panose="02020603050405020304" pitchFamily="18" charset="0"/>
              </a:rPr>
              <a:t>The significance of this project lies in its innovative approach to improving battery state predictions for electric vehicles (EVs) through Explainable Data-Driven Digital Twins. By integrating a range of advanced machine learning algorithms, the project aims to optimize the accuracy of predicting critical battery parameters such as state of charge (SOC) and state of health (SOH). This enhancement in prediction capabilities is vital for maximizing battery performance, safety, and longevity in EVs, addressing a key challenge in the automotive industry's transition to electric mobility.</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5050468" y="370505"/>
            <a:ext cx="2961417" cy="369332"/>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Significant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4273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1637</TotalTime>
  <Words>5348</Words>
  <Application>Microsoft Office PowerPoint</Application>
  <PresentationFormat>Widescreen</PresentationFormat>
  <Paragraphs>250</Paragraphs>
  <Slides>51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vt:lpstr>
      <vt:lpstr>Calibri</vt:lpstr>
      <vt:lpstr>Droid Sans Fallback</vt:lpstr>
      <vt:lpstr>Impact</vt:lpstr>
      <vt:lpstr>Poppins</vt:lpstr>
      <vt:lpstr>Poppins Black</vt:lpstr>
      <vt:lpstr>Times New Roman</vt:lpstr>
      <vt:lpstr>Wingdings</vt:lpstr>
      <vt:lpstr>Wingdings 3</vt:lpstr>
      <vt:lpstr>Main Event</vt:lpstr>
      <vt:lpstr>PowerPoint Presentation</vt:lpstr>
      <vt:lpstr>PowerPoint Presentation</vt:lpstr>
      <vt:lpstr>Project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Bhuvaneswari V</cp:lastModifiedBy>
  <cp:revision>100</cp:revision>
  <dcterms:created xsi:type="dcterms:W3CDTF">2022-04-13T10:05:01Z</dcterms:created>
  <dcterms:modified xsi:type="dcterms:W3CDTF">2024-09-12T05:59:57Z</dcterms:modified>
</cp:coreProperties>
</file>