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5f704bd8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5f704bd88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355f704bd88_0_1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e89b4c7a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e89b4c7a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32e89b4c7a1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adb4985b2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8adb4985b2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8adb4985b2_0_6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55f704bd88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355f704bd88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 name="Google Shape;49;g355f704bd88_0_2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8adb4985b2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8adb4985b2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28adb4985b2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adb4985b2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adb4985b2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g28adb4985b2_0_1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adb4985b2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adb4985b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g28adb4985b2_0_3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adb4985b2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8adb4985b2_0_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8adb4985b2_0_3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5f704bd8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5f704bd8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g355f704bd88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5f704bd88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5f704bd88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355f704bd88_0_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8" name="Shape 18"/>
        <p:cNvGrpSpPr/>
        <p:nvPr/>
      </p:nvGrpSpPr>
      <p:grpSpPr>
        <a:xfrm>
          <a:off x="0" y="0"/>
          <a:ext cx="0" cy="0"/>
          <a:chOff x="0" y="0"/>
          <a:chExt cx="0" cy="0"/>
        </a:xfrm>
      </p:grpSpPr>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D8D8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1pPr>
            <a:lvl2pPr indent="0" lvl="1"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2pPr>
            <a:lvl3pPr indent="0" lvl="2"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3pPr>
            <a:lvl4pPr indent="0" lvl="3"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4pPr>
            <a:lvl5pPr indent="0" lvl="4"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5pPr>
            <a:lvl6pPr indent="0" lvl="5"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6pPr>
            <a:lvl7pPr indent="0" lvl="6"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7pPr>
            <a:lvl8pPr indent="0" lvl="7"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8pPr>
            <a:lvl9pPr indent="0" lvl="8" marL="0" marR="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4"/>
          <p:cNvSpPr txBox="1"/>
          <p:nvPr>
            <p:ph type="title"/>
          </p:nvPr>
        </p:nvSpPr>
        <p:spPr>
          <a:xfrm>
            <a:off x="333375" y="152400"/>
            <a:ext cx="8229600" cy="533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b="1" sz="2600">
                <a:solidFill>
                  <a:schemeClr val="lt1"/>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F:\2018\HITAM\001 NAAC Presentation\ARTWORK\03 HITAM Coverpage_v3.jpg" id="10" name="Google Shape;10;p1"/>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11" name="Google Shape;11;p1"/>
          <p:cNvSpPr txBox="1"/>
          <p:nvPr/>
        </p:nvSpPr>
        <p:spPr>
          <a:xfrm>
            <a:off x="381000" y="6521450"/>
            <a:ext cx="4572000" cy="200025"/>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 Copyrights 2018 HITAM. All rights reserved.</a:t>
            </a:r>
            <a:endParaRPr/>
          </a:p>
        </p:txBody>
      </p:sp>
      <p:sp>
        <p:nvSpPr>
          <p:cNvPr id="12" name="Google Shape;12;p1"/>
          <p:cNvSpPr txBox="1"/>
          <p:nvPr/>
        </p:nvSpPr>
        <p:spPr>
          <a:xfrm>
            <a:off x="8431212" y="6521450"/>
            <a:ext cx="457200" cy="246062"/>
          </a:xfrm>
          <a:prstGeom prst="rect">
            <a:avLst/>
          </a:prstGeom>
          <a:noFill/>
          <a:ln>
            <a:noFill/>
          </a:ln>
        </p:spPr>
        <p:txBody>
          <a:bodyPr anchorCtr="0" anchor="t" bIns="45700" lIns="0" spcFirstLastPara="1" rIns="91425" wrap="square" tIns="45700">
            <a:spAutoFit/>
          </a:bodyPr>
          <a:lstStyle/>
          <a:p>
            <a:pPr indent="0" lvl="0" marL="0" marR="0" rtl="0" algn="r">
              <a:lnSpc>
                <a:spcPct val="100000"/>
              </a:lnSpc>
              <a:spcBef>
                <a:spcPts val="0"/>
              </a:spcBef>
              <a:spcAft>
                <a:spcPts val="0"/>
              </a:spcAft>
              <a:buClr>
                <a:srgbClr val="3C3C3C"/>
              </a:buClr>
              <a:buSzPts val="1000"/>
              <a:buFont typeface="Arial"/>
              <a:buNone/>
            </a:pPr>
            <a:fld id="{00000000-1234-1234-1234-123412341234}" type="slidenum">
              <a:rPr b="0" i="0" lang="en-US" sz="1000" u="none" cap="none" strike="noStrike">
                <a:solidFill>
                  <a:srgbClr val="3C3C3C"/>
                </a:solidFill>
                <a:latin typeface="Arial"/>
                <a:ea typeface="Arial"/>
                <a:cs typeface="Arial"/>
                <a:sym typeface="Arial"/>
              </a:rPr>
              <a:t>‹#›</a:t>
            </a:fld>
            <a:endParaRPr/>
          </a:p>
        </p:txBody>
      </p:sp>
      <p:sp>
        <p:nvSpPr>
          <p:cNvPr id="13" name="Google Shape;13;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4" name="Google Shape;14;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D8D8D"/>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1pPr>
            <a:lvl2pPr indent="0" lvl="1"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2pPr>
            <a:lvl3pPr indent="0" lvl="2"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3pPr>
            <a:lvl4pPr indent="0" lvl="3"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4pPr>
            <a:lvl5pPr indent="0" lvl="4"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5pPr>
            <a:lvl6pPr indent="0" lvl="5"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6pPr>
            <a:lvl7pPr indent="0" lvl="6"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7pPr>
            <a:lvl8pPr indent="0" lvl="7"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8pPr>
            <a:lvl9pPr indent="0" lvl="8" marL="0" marR="0" rtl="0" algn="r">
              <a:lnSpc>
                <a:spcPct val="100000"/>
              </a:lnSpc>
              <a:spcBef>
                <a:spcPts val="0"/>
              </a:spcBef>
              <a:spcAft>
                <a:spcPts val="0"/>
              </a:spcAft>
              <a:buClr>
                <a:srgbClr val="8D8D8D"/>
              </a:buClr>
              <a:buSzPts val="1200"/>
              <a:buFont typeface="Arial"/>
              <a:buNone/>
              <a:defRPr b="0" i="0" sz="1200" u="none" cap="none" strike="noStrike">
                <a:solidFill>
                  <a:srgbClr val="8D8D8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F:\2018\HITAM\001 NAAC Presentation\ARTWORK\03 HITAM Inside page_v3.jpg" id="23" name="Google Shape;23;p3"/>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24" name="Google Shape;24;p3"/>
          <p:cNvSpPr txBox="1"/>
          <p:nvPr/>
        </p:nvSpPr>
        <p:spPr>
          <a:xfrm>
            <a:off x="381000" y="6521450"/>
            <a:ext cx="4572000" cy="200025"/>
          </a:xfrm>
          <a:prstGeom prst="rect">
            <a:avLst/>
          </a:prstGeom>
          <a:noFill/>
          <a:ln>
            <a:noFill/>
          </a:ln>
        </p:spPr>
        <p:txBody>
          <a:bodyPr anchorCtr="0" anchor="t" bIns="45700" lIns="0" spcFirstLastPara="1" rIns="91425" wrap="square" tIns="45700">
            <a:spAutoFit/>
          </a:bodyPr>
          <a:lstStyle/>
          <a:p>
            <a:pPr indent="0" lvl="0" marL="0" marR="0" rtl="0" algn="l">
              <a:lnSpc>
                <a:spcPct val="100000"/>
              </a:lnSpc>
              <a:spcBef>
                <a:spcPts val="0"/>
              </a:spcBef>
              <a:spcAft>
                <a:spcPts val="0"/>
              </a:spcAft>
              <a:buClr>
                <a:schemeClr val="dk1"/>
              </a:buClr>
              <a:buSzPts val="700"/>
              <a:buFont typeface="Arial"/>
              <a:buNone/>
            </a:pPr>
            <a:r>
              <a:rPr b="0" i="0" lang="en-US" sz="700" u="none" cap="none" strike="noStrike">
                <a:solidFill>
                  <a:schemeClr val="dk1"/>
                </a:solidFill>
                <a:latin typeface="Arial"/>
                <a:ea typeface="Arial"/>
                <a:cs typeface="Arial"/>
                <a:sym typeface="Arial"/>
              </a:rPr>
              <a:t>© Copyrights 2018 HITAM. All rights reserved.</a:t>
            </a:r>
            <a:endParaRPr/>
          </a:p>
        </p:txBody>
      </p:sp>
      <p:sp>
        <p:nvSpPr>
          <p:cNvPr id="25" name="Google Shape;25;p3"/>
          <p:cNvSpPr txBox="1"/>
          <p:nvPr/>
        </p:nvSpPr>
        <p:spPr>
          <a:xfrm>
            <a:off x="8431212" y="6521450"/>
            <a:ext cx="457200" cy="246062"/>
          </a:xfrm>
          <a:prstGeom prst="rect">
            <a:avLst/>
          </a:prstGeom>
          <a:noFill/>
          <a:ln>
            <a:noFill/>
          </a:ln>
        </p:spPr>
        <p:txBody>
          <a:bodyPr anchorCtr="0" anchor="t" bIns="45700" lIns="0" spcFirstLastPara="1" rIns="91425" wrap="square" tIns="45700">
            <a:spAutoFit/>
          </a:bodyPr>
          <a:lstStyle/>
          <a:p>
            <a:pPr indent="0" lvl="0" marL="0" marR="0" rtl="0" algn="r">
              <a:lnSpc>
                <a:spcPct val="100000"/>
              </a:lnSpc>
              <a:spcBef>
                <a:spcPts val="0"/>
              </a:spcBef>
              <a:spcAft>
                <a:spcPts val="0"/>
              </a:spcAft>
              <a:buClr>
                <a:srgbClr val="3C3C3C"/>
              </a:buClr>
              <a:buSzPts val="1000"/>
              <a:buFont typeface="Arial"/>
              <a:buNone/>
            </a:pPr>
            <a:fld id="{00000000-1234-1234-1234-123412341234}" type="slidenum">
              <a:rPr b="0" i="0" lang="en-US" sz="1000" u="none" cap="none" strike="noStrike">
                <a:solidFill>
                  <a:srgbClr val="3C3C3C"/>
                </a:solidFill>
                <a:latin typeface="Arial"/>
                <a:ea typeface="Arial"/>
                <a:cs typeface="Arial"/>
                <a:sym typeface="Arial"/>
              </a:rPr>
              <a:t>‹#›</a:t>
            </a:fld>
            <a:endParaRPr/>
          </a:p>
        </p:txBody>
      </p:sp>
      <p:sp>
        <p:nvSpPr>
          <p:cNvPr id="26" name="Google Shape;26;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7" name="Google Shape;27;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5"/>
          <p:cNvSpPr txBox="1"/>
          <p:nvPr/>
        </p:nvSpPr>
        <p:spPr>
          <a:xfrm>
            <a:off x="720725" y="5414962"/>
            <a:ext cx="7718425" cy="15398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lt1"/>
              </a:buClr>
              <a:buSzPts val="1000"/>
              <a:buFont typeface="Arial"/>
              <a:buNone/>
            </a:pPr>
            <a:r>
              <a:rPr lang="en-US" sz="1000">
                <a:solidFill>
                  <a:schemeClr val="lt1"/>
                </a:solidFill>
              </a:rPr>
              <a:t>Gowdavalli</a:t>
            </a:r>
            <a:r>
              <a:rPr b="0" i="0" lang="en-US" sz="1000" u="none" cap="none" strike="noStrike">
                <a:solidFill>
                  <a:schemeClr val="lt1"/>
                </a:solidFill>
                <a:latin typeface="Arial"/>
                <a:ea typeface="Arial"/>
                <a:cs typeface="Arial"/>
                <a:sym typeface="Arial"/>
              </a:rPr>
              <a:t> Village, Medchal Mandal &amp; District, Telangana   |   www.hitam.org</a:t>
            </a:r>
            <a:endParaRPr/>
          </a:p>
        </p:txBody>
      </p:sp>
      <p:sp>
        <p:nvSpPr>
          <p:cNvPr id="35" name="Google Shape;35;p5"/>
          <p:cNvSpPr txBox="1"/>
          <p:nvPr/>
        </p:nvSpPr>
        <p:spPr>
          <a:xfrm>
            <a:off x="780350" y="825350"/>
            <a:ext cx="5747400" cy="109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2500">
                <a:solidFill>
                  <a:schemeClr val="lt1"/>
                </a:solidFill>
              </a:rPr>
              <a:t>HYPERSPECTRAL IMAGE CLASSIFICATION INTEGRATED WITH MLOPS</a:t>
            </a:r>
            <a:endParaRPr b="1" sz="2500">
              <a:solidFill>
                <a:schemeClr val="lt1"/>
              </a:solidFill>
            </a:endParaRPr>
          </a:p>
        </p:txBody>
      </p:sp>
      <p:sp>
        <p:nvSpPr>
          <p:cNvPr id="36" name="Google Shape;36;p5"/>
          <p:cNvSpPr txBox="1"/>
          <p:nvPr/>
        </p:nvSpPr>
        <p:spPr>
          <a:xfrm>
            <a:off x="780350" y="4186825"/>
            <a:ext cx="38718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rPr>
              <a:t>GUIDE: Mr. BHASKAR DAS</a:t>
            </a:r>
            <a:endParaRPr sz="1800">
              <a:solidFill>
                <a:schemeClr val="lt1"/>
              </a:solidFill>
            </a:endParaRPr>
          </a:p>
        </p:txBody>
      </p:sp>
      <p:sp>
        <p:nvSpPr>
          <p:cNvPr id="37" name="Google Shape;37;p5"/>
          <p:cNvSpPr txBox="1"/>
          <p:nvPr/>
        </p:nvSpPr>
        <p:spPr>
          <a:xfrm>
            <a:off x="5282300" y="3721625"/>
            <a:ext cx="2956200" cy="7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endParaRPr>
          </a:p>
        </p:txBody>
      </p:sp>
      <p:sp>
        <p:nvSpPr>
          <p:cNvPr id="38" name="Google Shape;38;p5"/>
          <p:cNvSpPr txBox="1"/>
          <p:nvPr/>
        </p:nvSpPr>
        <p:spPr>
          <a:xfrm>
            <a:off x="4216850" y="3706625"/>
            <a:ext cx="4411800" cy="1248900"/>
          </a:xfrm>
          <a:prstGeom prst="rect">
            <a:avLst/>
          </a:prstGeom>
          <a:noFill/>
          <a:ln>
            <a:noFill/>
          </a:ln>
        </p:spPr>
        <p:txBody>
          <a:bodyPr anchorCtr="0" anchor="t" bIns="91425" lIns="91425" spcFirstLastPara="1" rIns="91425" wrap="square" tIns="91425">
            <a:noAutofit/>
          </a:bodyPr>
          <a:lstStyle/>
          <a:p>
            <a:pPr indent="0" lvl="0" marL="0" rtl="0" algn="ctr">
              <a:lnSpc>
                <a:spcPct val="75000"/>
              </a:lnSpc>
              <a:spcBef>
                <a:spcPts val="0"/>
              </a:spcBef>
              <a:spcAft>
                <a:spcPts val="0"/>
              </a:spcAft>
              <a:buNone/>
            </a:pPr>
            <a:r>
              <a:rPr lang="en-US" sz="1800" u="sng">
                <a:solidFill>
                  <a:schemeClr val="lt1"/>
                </a:solidFill>
              </a:rPr>
              <a:t>TEAM MEMBERS</a:t>
            </a:r>
            <a:endParaRPr sz="1800" u="sng">
              <a:solidFill>
                <a:schemeClr val="lt1"/>
              </a:solidFill>
            </a:endParaRPr>
          </a:p>
          <a:p>
            <a:pPr indent="0" lvl="0" marL="0" rtl="0" algn="ctr">
              <a:lnSpc>
                <a:spcPct val="75000"/>
              </a:lnSpc>
              <a:spcBef>
                <a:spcPts val="0"/>
              </a:spcBef>
              <a:spcAft>
                <a:spcPts val="0"/>
              </a:spcAft>
              <a:buNone/>
            </a:pPr>
            <a:r>
              <a:t/>
            </a:r>
            <a:endParaRPr sz="1800" u="sng">
              <a:solidFill>
                <a:schemeClr val="lt1"/>
              </a:solidFill>
            </a:endParaRPr>
          </a:p>
          <a:p>
            <a:pPr indent="0" lvl="0" marL="0" rtl="0" algn="ctr">
              <a:lnSpc>
                <a:spcPct val="75000"/>
              </a:lnSpc>
              <a:spcBef>
                <a:spcPts val="0"/>
              </a:spcBef>
              <a:spcAft>
                <a:spcPts val="0"/>
              </a:spcAft>
              <a:buNone/>
            </a:pPr>
            <a:r>
              <a:rPr lang="en-US" sz="1700">
                <a:solidFill>
                  <a:schemeClr val="lt1"/>
                </a:solidFill>
              </a:rPr>
              <a:t>LALAN KUMAR               (21E51A6932)</a:t>
            </a:r>
            <a:endParaRPr sz="1700">
              <a:solidFill>
                <a:schemeClr val="lt1"/>
              </a:solidFill>
            </a:endParaRPr>
          </a:p>
          <a:p>
            <a:pPr indent="0" lvl="0" marL="0" rtl="0" algn="l">
              <a:lnSpc>
                <a:spcPct val="75000"/>
              </a:lnSpc>
              <a:spcBef>
                <a:spcPts val="0"/>
              </a:spcBef>
              <a:spcAft>
                <a:spcPts val="0"/>
              </a:spcAft>
              <a:buNone/>
            </a:pPr>
            <a:r>
              <a:rPr lang="en-US" sz="1700">
                <a:solidFill>
                  <a:schemeClr val="lt1"/>
                </a:solidFill>
              </a:rPr>
              <a:t>   T MANAV GOUD             (21E51A6955)</a:t>
            </a:r>
            <a:endParaRPr sz="1700">
              <a:solidFill>
                <a:schemeClr val="lt1"/>
              </a:solidFill>
            </a:endParaRPr>
          </a:p>
          <a:p>
            <a:pPr indent="0" lvl="0" marL="0" rtl="0" algn="l">
              <a:lnSpc>
                <a:spcPct val="75000"/>
              </a:lnSpc>
              <a:spcBef>
                <a:spcPts val="0"/>
              </a:spcBef>
              <a:spcAft>
                <a:spcPts val="0"/>
              </a:spcAft>
              <a:buNone/>
            </a:pPr>
            <a:r>
              <a:rPr lang="en-US" sz="1700">
                <a:solidFill>
                  <a:schemeClr val="lt1"/>
                </a:solidFill>
              </a:rPr>
              <a:t>K CHAITANYA VENKAT     (20E51A6915)</a:t>
            </a:r>
            <a:endParaRPr sz="1700">
              <a:solidFill>
                <a:schemeClr val="lt1"/>
              </a:solidFill>
            </a:endParaRPr>
          </a:p>
          <a:p>
            <a:pPr indent="0" lvl="0" marL="0" rtl="0" algn="ctr">
              <a:lnSpc>
                <a:spcPct val="75000"/>
              </a:lnSpc>
              <a:spcBef>
                <a:spcPts val="0"/>
              </a:spcBef>
              <a:spcAft>
                <a:spcPts val="0"/>
              </a:spcAft>
              <a:buNone/>
            </a:pPr>
            <a:r>
              <a:t/>
            </a:r>
            <a:endParaRPr sz="1700">
              <a:solidFill>
                <a:schemeClr val="lt1"/>
              </a:solidFill>
            </a:endParaRPr>
          </a:p>
        </p:txBody>
      </p:sp>
      <p:sp>
        <p:nvSpPr>
          <p:cNvPr id="39" name="Google Shape;39;p5"/>
          <p:cNvSpPr txBox="1"/>
          <p:nvPr/>
        </p:nvSpPr>
        <p:spPr>
          <a:xfrm>
            <a:off x="849800" y="2500800"/>
            <a:ext cx="4243800" cy="6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200">
                <a:solidFill>
                  <a:schemeClr val="lt1"/>
                </a:solidFill>
              </a:rPr>
              <a:t>PROJECT STAGE - 2</a:t>
            </a:r>
            <a:endParaRPr b="1" sz="3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PROPOSED GAN ARCHITECTURE</a:t>
            </a:r>
            <a:endParaRPr/>
          </a:p>
        </p:txBody>
      </p:sp>
      <p:pic>
        <p:nvPicPr>
          <p:cNvPr id="104" name="Google Shape;104;p14"/>
          <p:cNvPicPr preferRelativeResize="0"/>
          <p:nvPr/>
        </p:nvPicPr>
        <p:blipFill>
          <a:blip r:embed="rId3">
            <a:alphaModFix/>
          </a:blip>
          <a:stretch>
            <a:fillRect/>
          </a:stretch>
        </p:blipFill>
        <p:spPr>
          <a:xfrm>
            <a:off x="1643950" y="1414650"/>
            <a:ext cx="6044400" cy="4259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WORKFLOW</a:t>
            </a:r>
            <a:r>
              <a:rPr lang="en-US" sz="2800"/>
              <a:t> ARCHITECTURE</a:t>
            </a:r>
            <a:endParaRPr/>
          </a:p>
        </p:txBody>
      </p:sp>
      <p:pic>
        <p:nvPicPr>
          <p:cNvPr id="111" name="Google Shape;111;p15"/>
          <p:cNvPicPr preferRelativeResize="0"/>
          <p:nvPr/>
        </p:nvPicPr>
        <p:blipFill>
          <a:blip r:embed="rId3">
            <a:alphaModFix/>
          </a:blip>
          <a:stretch>
            <a:fillRect/>
          </a:stretch>
        </p:blipFill>
        <p:spPr>
          <a:xfrm>
            <a:off x="751925" y="822825"/>
            <a:ext cx="7640154" cy="5867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6"/>
          <p:cNvSpPr txBox="1"/>
          <p:nvPr/>
        </p:nvSpPr>
        <p:spPr>
          <a:xfrm>
            <a:off x="1245550" y="2506100"/>
            <a:ext cx="6918000" cy="163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400">
                <a:solidFill>
                  <a:schemeClr val="lt1"/>
                </a:solidFill>
              </a:rPr>
              <a:t>THANK YOU</a:t>
            </a:r>
            <a:endParaRPr b="1" sz="4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6"/>
          <p:cNvSpPr txBox="1"/>
          <p:nvPr>
            <p:ph type="title"/>
          </p:nvPr>
        </p:nvSpPr>
        <p:spPr>
          <a:xfrm>
            <a:off x="333375" y="152400"/>
            <a:ext cx="8229600" cy="533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800"/>
              <a:t>INTRODUCTION</a:t>
            </a:r>
            <a:endParaRPr b="1" sz="2800">
              <a:solidFill>
                <a:schemeClr val="lt1"/>
              </a:solidFill>
            </a:endParaRPr>
          </a:p>
        </p:txBody>
      </p:sp>
      <p:sp>
        <p:nvSpPr>
          <p:cNvPr id="45" name="Google Shape;45;p6"/>
          <p:cNvSpPr txBox="1"/>
          <p:nvPr/>
        </p:nvSpPr>
        <p:spPr>
          <a:xfrm>
            <a:off x="525225" y="1020450"/>
            <a:ext cx="8037900" cy="53574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 Hyperspectral image is a type of image that captures information across hundreds of narrow and contiguous spectral bands, ranging from visible to infrared and beyond regions of electromagnetic spectrum.</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Unlike normal RGB images, which only record light in three broad bands Red, Green and Blue, hyperspectral images record detailed spectral information at each pixel making it possible to analyze material composition and surface properties.</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Each material has a unique spectral signature i.e., Each Material reflects uniquely at different wavelengths. This makes HSI extremely powerful for fine-grained classification, such as detecting plant disease, identifying minerals or analyzing land use from satellite images.</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7"/>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000000"/>
              </a:buClr>
              <a:buFont typeface="Arial"/>
              <a:buNone/>
            </a:pPr>
            <a:r>
              <a:rPr lang="en-US" sz="2800"/>
              <a:t>HYPERSPECTRAL DATA EXAMPLE</a:t>
            </a:r>
            <a:endParaRPr/>
          </a:p>
        </p:txBody>
      </p:sp>
      <p:pic>
        <p:nvPicPr>
          <p:cNvPr id="52" name="Google Shape;52;p7"/>
          <p:cNvPicPr preferRelativeResize="0"/>
          <p:nvPr/>
        </p:nvPicPr>
        <p:blipFill>
          <a:blip r:embed="rId3">
            <a:alphaModFix/>
          </a:blip>
          <a:stretch>
            <a:fillRect/>
          </a:stretch>
        </p:blipFill>
        <p:spPr>
          <a:xfrm>
            <a:off x="859725" y="838200"/>
            <a:ext cx="3334762" cy="5867399"/>
          </a:xfrm>
          <a:prstGeom prst="rect">
            <a:avLst/>
          </a:prstGeom>
          <a:noFill/>
          <a:ln>
            <a:noFill/>
          </a:ln>
        </p:spPr>
      </p:pic>
      <p:pic>
        <p:nvPicPr>
          <p:cNvPr id="53" name="Google Shape;53;p7"/>
          <p:cNvPicPr preferRelativeResize="0"/>
          <p:nvPr/>
        </p:nvPicPr>
        <p:blipFill>
          <a:blip r:embed="rId4">
            <a:alphaModFix/>
          </a:blip>
          <a:stretch>
            <a:fillRect/>
          </a:stretch>
        </p:blipFill>
        <p:spPr>
          <a:xfrm>
            <a:off x="4439162" y="838200"/>
            <a:ext cx="4028364" cy="58673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8"/>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INTRODUCTION</a:t>
            </a:r>
            <a:endParaRPr sz="2800"/>
          </a:p>
        </p:txBody>
      </p:sp>
      <p:sp>
        <p:nvSpPr>
          <p:cNvPr id="60" name="Google Shape;60;p8"/>
          <p:cNvSpPr txBox="1"/>
          <p:nvPr/>
        </p:nvSpPr>
        <p:spPr>
          <a:xfrm>
            <a:off x="600275" y="1110475"/>
            <a:ext cx="7923600" cy="5087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US" sz="2000">
                <a:solidFill>
                  <a:schemeClr val="dk1"/>
                </a:solidFill>
              </a:rPr>
              <a:t>Another key aspect is the spectral-spatial connection. HSI captures not only spectral data but also the spatial(i.e., physical) arrangement of features in a scene. The data is naturally structured as a 3D cube making it both rich in information and high in dimensionality.</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While this offers a lot of potential, it also introduces challenges such as large data size, computational complexity, and the need for dimensionality reduction.</a:t>
            </a:r>
            <a:endParaRPr sz="2000">
              <a:solidFill>
                <a:schemeClr val="dk1"/>
              </a:solidFill>
            </a:endParaRPr>
          </a:p>
          <a:p>
            <a:pPr indent="0" lvl="0" marL="45720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Due to the high dimensionality of hyperspectral data, traditional machine learning algorithms often struggle to interpret it effectively. This results in poor performance on classification tasks a well-known issue referred to as Curse of Dimensionality.</a:t>
            </a:r>
            <a:endParaRPr sz="2000">
              <a:solidFill>
                <a:schemeClr val="dk1"/>
              </a:solidFill>
            </a:endParaRPr>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9"/>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LITERATURE SURVEY</a:t>
            </a:r>
            <a:endParaRPr sz="2800"/>
          </a:p>
        </p:txBody>
      </p:sp>
      <p:sp>
        <p:nvSpPr>
          <p:cNvPr id="67" name="Google Shape;67;p9"/>
          <p:cNvSpPr txBox="1"/>
          <p:nvPr/>
        </p:nvSpPr>
        <p:spPr>
          <a:xfrm>
            <a:off x="615275" y="1155500"/>
            <a:ext cx="7968600" cy="5314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US" sz="2000"/>
              <a:t>To overcome this challenge, we propose using deep learning-based approaches, which are better suited to handle large, complex datasets.</a:t>
            </a:r>
            <a:endParaRPr sz="2000"/>
          </a:p>
          <a:p>
            <a:pPr indent="-355600" lvl="0" marL="457200" rtl="0" algn="l">
              <a:lnSpc>
                <a:spcPct val="115000"/>
              </a:lnSpc>
              <a:spcBef>
                <a:spcPts val="0"/>
              </a:spcBef>
              <a:spcAft>
                <a:spcPts val="0"/>
              </a:spcAft>
              <a:buSzPts val="2000"/>
              <a:buChar char="➔"/>
            </a:pPr>
            <a:r>
              <a:rPr lang="en-US" sz="2000"/>
              <a:t>Now, it’s important to note that deep learning for hyperspectral image classification is not new. There are numerous research papers out there proposing various architectures. Techniques such as CNNs and RNNs have shown promising results, but often require extensive labeled data and computational resources. The literature reveals that:</a:t>
            </a:r>
            <a:endParaRPr sz="2000"/>
          </a:p>
          <a:p>
            <a:pPr indent="-355600" lvl="1" marL="1371600" rtl="0" algn="l">
              <a:lnSpc>
                <a:spcPct val="115000"/>
              </a:lnSpc>
              <a:spcBef>
                <a:spcPts val="0"/>
              </a:spcBef>
              <a:spcAft>
                <a:spcPts val="0"/>
              </a:spcAft>
              <a:buSzPts val="2000"/>
              <a:buChar char="◆"/>
            </a:pPr>
            <a:r>
              <a:rPr b="1" lang="en-US" sz="2000"/>
              <a:t>CNN-based methods</a:t>
            </a:r>
            <a:r>
              <a:rPr lang="en-US" sz="2000"/>
              <a:t> are proficient at capturing spatial features but may fall short in encoding high-dimensional spectral data.</a:t>
            </a:r>
            <a:endParaRPr sz="2000"/>
          </a:p>
          <a:p>
            <a:pPr indent="-355600" lvl="1" marL="1371600" rtl="0" algn="l">
              <a:lnSpc>
                <a:spcPct val="115000"/>
              </a:lnSpc>
              <a:spcBef>
                <a:spcPts val="0"/>
              </a:spcBef>
              <a:spcAft>
                <a:spcPts val="0"/>
              </a:spcAft>
              <a:buSzPts val="2000"/>
              <a:buChar char="◆"/>
            </a:pPr>
            <a:r>
              <a:rPr b="1" lang="en-US" sz="2000"/>
              <a:t>RNN-based approaches </a:t>
            </a:r>
            <a:r>
              <a:rPr lang="en-US" sz="2000"/>
              <a:t>offer sequential modeling capabilities but can be computationally expensive for high-dimensional inputs.</a:t>
            </a:r>
            <a:endParaRPr sz="2000"/>
          </a:p>
          <a:p>
            <a:pPr indent="0" lvl="0" marL="1371600" rtl="0" algn="l">
              <a:lnSpc>
                <a:spcPct val="115000"/>
              </a:lnSpc>
              <a:spcBef>
                <a:spcPts val="1200"/>
              </a:spcBef>
              <a:spcAft>
                <a:spcPts val="0"/>
              </a:spcAft>
              <a:buNone/>
            </a:pPr>
            <a:r>
              <a:t/>
            </a:r>
            <a:endParaRPr sz="2000"/>
          </a:p>
          <a:p>
            <a:pPr indent="0" lvl="0" marL="457200" rtl="0" algn="l">
              <a:lnSpc>
                <a:spcPct val="115000"/>
              </a:lnSpc>
              <a:spcBef>
                <a:spcPts val="1200"/>
              </a:spcBef>
              <a:spcAft>
                <a:spcPts val="0"/>
              </a:spcAft>
              <a:buNone/>
            </a:pPr>
            <a:r>
              <a:t/>
            </a:r>
            <a:endParaRPr sz="1700"/>
          </a:p>
          <a:p>
            <a:pPr indent="0" lvl="0" marL="0" rtl="0" algn="l">
              <a:lnSpc>
                <a:spcPct val="110795"/>
              </a:lnSpc>
              <a:spcBef>
                <a:spcPts val="1200"/>
              </a:spcBef>
              <a:spcAft>
                <a:spcPts val="0"/>
              </a:spcAft>
              <a:buNone/>
            </a:pPr>
            <a:r>
              <a:t/>
            </a:r>
            <a:endParaRPr sz="2000"/>
          </a:p>
          <a:p>
            <a:pPr indent="0" lvl="0" marL="0" rtl="0" algn="l">
              <a:spcBef>
                <a:spcPts val="0"/>
              </a:spcBef>
              <a:spcAft>
                <a:spcPts val="0"/>
              </a:spcAft>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0"/>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EXISTING </a:t>
            </a:r>
            <a:r>
              <a:rPr lang="en-US" sz="2800"/>
              <a:t>METHODOLOGY</a:t>
            </a:r>
            <a:endParaRPr sz="2800"/>
          </a:p>
        </p:txBody>
      </p:sp>
      <p:sp>
        <p:nvSpPr>
          <p:cNvPr id="74" name="Google Shape;74;p10"/>
          <p:cNvSpPr txBox="1"/>
          <p:nvPr/>
        </p:nvSpPr>
        <p:spPr>
          <a:xfrm>
            <a:off x="3331450" y="510225"/>
            <a:ext cx="5837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endParaRPr>
          </a:p>
        </p:txBody>
      </p:sp>
      <p:sp>
        <p:nvSpPr>
          <p:cNvPr id="75" name="Google Shape;75;p10"/>
          <p:cNvSpPr txBox="1"/>
          <p:nvPr/>
        </p:nvSpPr>
        <p:spPr>
          <a:xfrm>
            <a:off x="506975" y="1044675"/>
            <a:ext cx="8229600" cy="5208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US" sz="2000">
                <a:solidFill>
                  <a:schemeClr val="dk1"/>
                </a:solidFill>
              </a:rPr>
              <a:t>Existing methods for hyperspectral image classification typically involve:</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Preprocessing steps </a:t>
            </a:r>
            <a:r>
              <a:rPr lang="en-US" sz="2000">
                <a:solidFill>
                  <a:schemeClr val="dk1"/>
                </a:solidFill>
              </a:rPr>
              <a:t>such as noise reduction and dimensionality reduction using techniques like Principal Component Analysis(PCA).</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Feature extraction </a:t>
            </a:r>
            <a:r>
              <a:rPr lang="en-US" sz="2000">
                <a:solidFill>
                  <a:schemeClr val="dk1"/>
                </a:solidFill>
              </a:rPr>
              <a:t>using CNNs or hybrid models that combine CNNs and RNNs to capture both spatial and spectral information.</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en-US" sz="2000">
                <a:solidFill>
                  <a:schemeClr val="dk1"/>
                </a:solidFill>
              </a:rPr>
              <a:t>Traditional classifiers </a:t>
            </a:r>
            <a:r>
              <a:rPr lang="en-US" sz="2000">
                <a:solidFill>
                  <a:schemeClr val="dk1"/>
                </a:solidFill>
              </a:rPr>
              <a:t>such as support vector machines (SVM) or Random Forests used in conjunction with handcrafted features.</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These methods often require significant manual intervention and computational power, especially when handling high-dimensional hyperspectral data. Limitations include risk of overfitting with smaller datasets, high training times, and the inability to generalize across different </a:t>
            </a:r>
            <a:r>
              <a:rPr lang="en-US" sz="2000">
                <a:solidFill>
                  <a:schemeClr val="dk1"/>
                </a:solidFill>
              </a:rPr>
              <a:t>datasets</a:t>
            </a:r>
            <a:r>
              <a:rPr lang="en-US" sz="2000">
                <a:solidFill>
                  <a:schemeClr val="dk1"/>
                </a:solidFill>
              </a:rPr>
              <a:t>.</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1"/>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PROPOSED </a:t>
            </a:r>
            <a:r>
              <a:rPr lang="en-US" sz="2800"/>
              <a:t>METHODOLOGY</a:t>
            </a:r>
            <a:endParaRPr sz="2800"/>
          </a:p>
        </p:txBody>
      </p:sp>
      <p:sp>
        <p:nvSpPr>
          <p:cNvPr id="82" name="Google Shape;82;p11"/>
          <p:cNvSpPr txBox="1"/>
          <p:nvPr/>
        </p:nvSpPr>
        <p:spPr>
          <a:xfrm>
            <a:off x="600275" y="1140500"/>
            <a:ext cx="7962600" cy="4952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US" sz="2000">
                <a:solidFill>
                  <a:schemeClr val="dk1"/>
                </a:solidFill>
              </a:rPr>
              <a:t>Autoencoder Architecture: </a:t>
            </a:r>
            <a:r>
              <a:rPr lang="en-US" sz="2000">
                <a:solidFill>
                  <a:schemeClr val="dk1"/>
                </a:solidFill>
              </a:rPr>
              <a:t>Utilizes </a:t>
            </a:r>
            <a:r>
              <a:rPr lang="en-US" sz="2000">
                <a:solidFill>
                  <a:schemeClr val="dk1"/>
                </a:solidFill>
              </a:rPr>
              <a:t>encoder</a:t>
            </a:r>
            <a:r>
              <a:rPr lang="en-US" sz="2000">
                <a:solidFill>
                  <a:schemeClr val="dk1"/>
                </a:solidFill>
              </a:rPr>
              <a:t>-decoder network to compress high-dimensional data and reconstructs the image with compressed representations.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GAN Architecture: </a:t>
            </a:r>
            <a:r>
              <a:rPr lang="en-US" sz="2000">
                <a:solidFill>
                  <a:schemeClr val="dk1"/>
                </a:solidFill>
              </a:rPr>
              <a:t>Uses Generator and discriminator to generate images with less dimensions, conserving memory utilization.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CNN: </a:t>
            </a:r>
            <a:r>
              <a:rPr lang="en-US" sz="2000">
                <a:solidFill>
                  <a:schemeClr val="dk1"/>
                </a:solidFill>
              </a:rPr>
              <a:t>we will improve the existing CNNs to accurately classify the images.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Along with all these we will integrate MLOps tools to log the experiment results and artifacts to make it publicly available and </a:t>
            </a:r>
            <a:r>
              <a:rPr lang="en-US" sz="2000">
                <a:solidFill>
                  <a:schemeClr val="dk1"/>
                </a:solidFill>
              </a:rPr>
              <a:t>containerize</a:t>
            </a:r>
            <a:r>
              <a:rPr lang="en-US" sz="2000">
                <a:solidFill>
                  <a:schemeClr val="dk1"/>
                </a:solidFill>
              </a:rPr>
              <a:t> it so that anyone can access and utilize it efficiently.</a:t>
            </a:r>
            <a:endParaRPr sz="2000">
              <a:solidFill>
                <a:schemeClr val="dk1"/>
              </a:solidFill>
            </a:endParaRPr>
          </a:p>
          <a:p>
            <a:pPr indent="0" lvl="0" marL="457200" rtl="0" algn="l">
              <a:spcBef>
                <a:spcPts val="0"/>
              </a:spcBef>
              <a:spcAft>
                <a:spcPts val="0"/>
              </a:spcAft>
              <a:buNone/>
            </a:pPr>
            <a:r>
              <a:t/>
            </a:r>
            <a:endParaRPr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2"/>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PROPOSED CNN ARCHITECTURE</a:t>
            </a:r>
            <a:endParaRPr/>
          </a:p>
        </p:txBody>
      </p:sp>
      <p:sp>
        <p:nvSpPr>
          <p:cNvPr id="89" name="Google Shape;89;p12"/>
          <p:cNvSpPr txBox="1"/>
          <p:nvPr/>
        </p:nvSpPr>
        <p:spPr>
          <a:xfrm>
            <a:off x="492050" y="984100"/>
            <a:ext cx="8229600" cy="516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200">
              <a:solidFill>
                <a:schemeClr val="dk1"/>
              </a:solidFill>
            </a:endParaRPr>
          </a:p>
        </p:txBody>
      </p:sp>
      <p:pic>
        <p:nvPicPr>
          <p:cNvPr id="90" name="Google Shape;90;p12"/>
          <p:cNvPicPr preferRelativeResize="0"/>
          <p:nvPr/>
        </p:nvPicPr>
        <p:blipFill>
          <a:blip r:embed="rId3">
            <a:alphaModFix/>
          </a:blip>
          <a:stretch>
            <a:fillRect/>
          </a:stretch>
        </p:blipFill>
        <p:spPr>
          <a:xfrm>
            <a:off x="1491550" y="2337250"/>
            <a:ext cx="6135276" cy="2825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333375" y="152400"/>
            <a:ext cx="8229600" cy="533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2800"/>
              <a:t>PROPOSED AE ARCHITECTURE</a:t>
            </a:r>
            <a:endParaRPr/>
          </a:p>
        </p:txBody>
      </p:sp>
      <p:pic>
        <p:nvPicPr>
          <p:cNvPr id="97" name="Google Shape;97;p13"/>
          <p:cNvPicPr preferRelativeResize="0"/>
          <p:nvPr/>
        </p:nvPicPr>
        <p:blipFill>
          <a:blip r:embed="rId3">
            <a:alphaModFix/>
          </a:blip>
          <a:stretch>
            <a:fillRect/>
          </a:stretch>
        </p:blipFill>
        <p:spPr>
          <a:xfrm>
            <a:off x="1290275" y="1105750"/>
            <a:ext cx="6696075" cy="505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HITAM1">
      <a:dk1>
        <a:srgbClr val="262626"/>
      </a:dk1>
      <a:lt1>
        <a:srgbClr val="FFFFFF"/>
      </a:lt1>
      <a:dk2>
        <a:srgbClr val="1F497D"/>
      </a:dk2>
      <a:lt2>
        <a:srgbClr val="EEECE1"/>
      </a:lt2>
      <a:accent1>
        <a:srgbClr val="2B7D1D"/>
      </a:accent1>
      <a:accent2>
        <a:srgbClr val="7CD14B"/>
      </a:accent2>
      <a:accent3>
        <a:srgbClr val="9BBB59"/>
      </a:accent3>
      <a:accent4>
        <a:srgbClr val="FFDD00"/>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