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BF143A-C810-4408-B2D0-C89B5623F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1E22BE-EC43-4966-B388-E728E3ACE1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56D77F-04DB-47E1-9E44-F83AE1AC6168}" type="datetimeFigureOut">
              <a:rPr lang="en-US" smtClean="0"/>
              <a:t>5/19/2019</a:t>
            </a:fld>
            <a:endParaRPr lang="en-US"/>
          </a:p>
        </p:txBody>
      </p:sp>
      <p:sp>
        <p:nvSpPr>
          <p:cNvPr id="4" name="Footer Placeholder 3">
            <a:extLst>
              <a:ext uri="{FF2B5EF4-FFF2-40B4-BE49-F238E27FC236}">
                <a16:creationId xmlns:a16="http://schemas.microsoft.com/office/drawing/2014/main" id="{00E3DD4D-9D8C-4E59-94B8-9CD4B8E931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5" name="Slide Number Placeholder 4">
            <a:extLst>
              <a:ext uri="{FF2B5EF4-FFF2-40B4-BE49-F238E27FC236}">
                <a16:creationId xmlns:a16="http://schemas.microsoft.com/office/drawing/2014/main" id="{C6AEFCAF-515B-4E3D-97F6-A271BDAC5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8E9C3F-BA6A-43A4-B4E5-7E6DA3F79A15}" type="slidenum">
              <a:rPr lang="en-US" smtClean="0"/>
              <a:t>‹#›</a:t>
            </a:fld>
            <a:endParaRPr lang="en-US"/>
          </a:p>
        </p:txBody>
      </p:sp>
    </p:spTree>
    <p:extLst>
      <p:ext uri="{BB962C8B-B14F-4D97-AF65-F5344CB8AC3E}">
        <p14:creationId xmlns:p14="http://schemas.microsoft.com/office/powerpoint/2010/main" val="19193837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4F180-8542-4232-AC41-FBC207A9D79D}"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-Tirupal Rao Ravilla(trr321)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CD022-9D79-481C-B48A-BE63110FECEA}" type="slidenum">
              <a:rPr lang="en-US" smtClean="0"/>
              <a:t>‹#›</a:t>
            </a:fld>
            <a:endParaRPr lang="en-US"/>
          </a:p>
        </p:txBody>
      </p:sp>
    </p:spTree>
    <p:extLst>
      <p:ext uri="{BB962C8B-B14F-4D97-AF65-F5344CB8AC3E}">
        <p14:creationId xmlns:p14="http://schemas.microsoft.com/office/powerpoint/2010/main" val="256414037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A096-6EEC-4D16-B125-ADF71F5D1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271CC-BD25-4158-8614-0DF6F66DD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4AEAC-57A3-4F6A-A44F-CD008F518BE5}"/>
              </a:ext>
            </a:extLst>
          </p:cNvPr>
          <p:cNvSpPr>
            <a:spLocks noGrp="1"/>
          </p:cNvSpPr>
          <p:nvPr>
            <p:ph type="dt" sz="half" idx="10"/>
          </p:nvPr>
        </p:nvSpPr>
        <p:spPr/>
        <p:txBody>
          <a:bodyPr/>
          <a:lstStyle/>
          <a:p>
            <a:fld id="{01A6589A-942B-48E6-B365-02762089952A}" type="datetime1">
              <a:rPr lang="en-US" smtClean="0"/>
              <a:t>5/19/2019</a:t>
            </a:fld>
            <a:endParaRPr lang="en-US"/>
          </a:p>
        </p:txBody>
      </p:sp>
      <p:sp>
        <p:nvSpPr>
          <p:cNvPr id="5" name="Footer Placeholder 4">
            <a:extLst>
              <a:ext uri="{FF2B5EF4-FFF2-40B4-BE49-F238E27FC236}">
                <a16:creationId xmlns:a16="http://schemas.microsoft.com/office/drawing/2014/main" id="{E098CE47-444D-4E80-BA04-9BA2A583253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1A6AE3B9-6037-4118-AF40-E8594BED6CA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16499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2EF2-4A76-47C0-91F0-CB99B9B14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94178-F39F-4729-BBE1-5121E2C815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0DB02-35CB-4367-94FA-03E157311D47}"/>
              </a:ext>
            </a:extLst>
          </p:cNvPr>
          <p:cNvSpPr>
            <a:spLocks noGrp="1"/>
          </p:cNvSpPr>
          <p:nvPr>
            <p:ph type="dt" sz="half" idx="10"/>
          </p:nvPr>
        </p:nvSpPr>
        <p:spPr/>
        <p:txBody>
          <a:bodyPr/>
          <a:lstStyle/>
          <a:p>
            <a:fld id="{BEAFE2A7-F945-48B6-B672-0919D7FB64EA}" type="datetime1">
              <a:rPr lang="en-US" smtClean="0"/>
              <a:t>5/19/2019</a:t>
            </a:fld>
            <a:endParaRPr lang="en-US"/>
          </a:p>
        </p:txBody>
      </p:sp>
      <p:sp>
        <p:nvSpPr>
          <p:cNvPr id="5" name="Footer Placeholder 4">
            <a:extLst>
              <a:ext uri="{FF2B5EF4-FFF2-40B4-BE49-F238E27FC236}">
                <a16:creationId xmlns:a16="http://schemas.microsoft.com/office/drawing/2014/main" id="{570289D0-9648-4E0B-9714-73584AEE8482}"/>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C546B8AB-6FB1-4776-89FF-D874B11529A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405367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A3C8B-9ECB-4B62-B108-6F183AC9F5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0CAD3-0DBC-4B70-865D-291D68C44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1635-4A50-4F5B-8E39-905B52A6A3B4}"/>
              </a:ext>
            </a:extLst>
          </p:cNvPr>
          <p:cNvSpPr>
            <a:spLocks noGrp="1"/>
          </p:cNvSpPr>
          <p:nvPr>
            <p:ph type="dt" sz="half" idx="10"/>
          </p:nvPr>
        </p:nvSpPr>
        <p:spPr/>
        <p:txBody>
          <a:bodyPr/>
          <a:lstStyle/>
          <a:p>
            <a:fld id="{44856E7F-1FEC-4198-BB7F-DAE034CF37C6}" type="datetime1">
              <a:rPr lang="en-US" smtClean="0"/>
              <a:t>5/19/2019</a:t>
            </a:fld>
            <a:endParaRPr lang="en-US"/>
          </a:p>
        </p:txBody>
      </p:sp>
      <p:sp>
        <p:nvSpPr>
          <p:cNvPr id="5" name="Footer Placeholder 4">
            <a:extLst>
              <a:ext uri="{FF2B5EF4-FFF2-40B4-BE49-F238E27FC236}">
                <a16:creationId xmlns:a16="http://schemas.microsoft.com/office/drawing/2014/main" id="{24DEEB0A-FA3C-4019-9279-62032503A49E}"/>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B7508D0E-2479-42FB-AD6E-6754656AEBB1}"/>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575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C018-5883-48FA-B35A-7589217DC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7BB66-D627-4971-9A13-84A7B1A371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20796-23CA-471B-BCDB-FEDE4B3623EB}"/>
              </a:ext>
            </a:extLst>
          </p:cNvPr>
          <p:cNvSpPr>
            <a:spLocks noGrp="1"/>
          </p:cNvSpPr>
          <p:nvPr>
            <p:ph type="dt" sz="half" idx="10"/>
          </p:nvPr>
        </p:nvSpPr>
        <p:spPr/>
        <p:txBody>
          <a:bodyPr/>
          <a:lstStyle/>
          <a:p>
            <a:fld id="{A3C93343-6D4B-4BFC-A637-5BBFD569A93E}" type="datetime1">
              <a:rPr lang="en-US" smtClean="0"/>
              <a:t>5/19/2019</a:t>
            </a:fld>
            <a:endParaRPr lang="en-US"/>
          </a:p>
        </p:txBody>
      </p:sp>
      <p:sp>
        <p:nvSpPr>
          <p:cNvPr id="5" name="Footer Placeholder 4">
            <a:extLst>
              <a:ext uri="{FF2B5EF4-FFF2-40B4-BE49-F238E27FC236}">
                <a16:creationId xmlns:a16="http://schemas.microsoft.com/office/drawing/2014/main" id="{0C268BEF-4FB2-4B0C-9DB7-F57E442A6474}"/>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05C2FDD4-CC9E-40D2-843C-97C1F5B64352}"/>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32577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8256-6635-4FF4-A51D-3B36ACCB7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CA4DFE-36F9-4647-88C0-8D8B8F955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B44D0A-5A67-476F-A7DE-ECFDE22B7E2B}"/>
              </a:ext>
            </a:extLst>
          </p:cNvPr>
          <p:cNvSpPr>
            <a:spLocks noGrp="1"/>
          </p:cNvSpPr>
          <p:nvPr>
            <p:ph type="dt" sz="half" idx="10"/>
          </p:nvPr>
        </p:nvSpPr>
        <p:spPr/>
        <p:txBody>
          <a:bodyPr/>
          <a:lstStyle/>
          <a:p>
            <a:fld id="{DD0082E8-CE34-496A-8546-60AEA1BF416E}" type="datetime1">
              <a:rPr lang="en-US" smtClean="0"/>
              <a:t>5/19/2019</a:t>
            </a:fld>
            <a:endParaRPr lang="en-US"/>
          </a:p>
        </p:txBody>
      </p:sp>
      <p:sp>
        <p:nvSpPr>
          <p:cNvPr id="5" name="Footer Placeholder 4">
            <a:extLst>
              <a:ext uri="{FF2B5EF4-FFF2-40B4-BE49-F238E27FC236}">
                <a16:creationId xmlns:a16="http://schemas.microsoft.com/office/drawing/2014/main" id="{B29CC734-2B7B-4B7C-B0EF-81DB0A329218}"/>
              </a:ext>
            </a:extLst>
          </p:cNvPr>
          <p:cNvSpPr>
            <a:spLocks noGrp="1"/>
          </p:cNvSpPr>
          <p:nvPr>
            <p:ph type="ftr" sz="quarter" idx="11"/>
          </p:nvPr>
        </p:nvSpPr>
        <p:spPr/>
        <p:txBody>
          <a:bodyPr/>
          <a:lstStyle/>
          <a:p>
            <a:r>
              <a:rPr lang="en-US"/>
              <a:t>-Tirupal Rao Ravilla(trr321)</a:t>
            </a:r>
          </a:p>
        </p:txBody>
      </p:sp>
      <p:sp>
        <p:nvSpPr>
          <p:cNvPr id="6" name="Slide Number Placeholder 5">
            <a:extLst>
              <a:ext uri="{FF2B5EF4-FFF2-40B4-BE49-F238E27FC236}">
                <a16:creationId xmlns:a16="http://schemas.microsoft.com/office/drawing/2014/main" id="{547D3D6F-37F1-404B-A5FA-76B8A1A3FAA5}"/>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23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37B-8C2E-4945-AD54-B31009DA6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9DE7-72CE-4D5A-A121-213D658DE4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585D3-A28B-4F85-88C6-4946965CC2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32FD57-F1D4-4B1D-9BA5-EBB9ED342A6E}"/>
              </a:ext>
            </a:extLst>
          </p:cNvPr>
          <p:cNvSpPr>
            <a:spLocks noGrp="1"/>
          </p:cNvSpPr>
          <p:nvPr>
            <p:ph type="dt" sz="half" idx="10"/>
          </p:nvPr>
        </p:nvSpPr>
        <p:spPr/>
        <p:txBody>
          <a:bodyPr/>
          <a:lstStyle/>
          <a:p>
            <a:fld id="{CBA6864C-8741-4D6A-8785-D423B31A0228}" type="datetime1">
              <a:rPr lang="en-US" smtClean="0"/>
              <a:t>5/19/2019</a:t>
            </a:fld>
            <a:endParaRPr lang="en-US"/>
          </a:p>
        </p:txBody>
      </p:sp>
      <p:sp>
        <p:nvSpPr>
          <p:cNvPr id="6" name="Footer Placeholder 5">
            <a:extLst>
              <a:ext uri="{FF2B5EF4-FFF2-40B4-BE49-F238E27FC236}">
                <a16:creationId xmlns:a16="http://schemas.microsoft.com/office/drawing/2014/main" id="{6E5FF308-98A1-4C5E-80C4-11FB4BA98E8A}"/>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6546367A-625E-4702-A467-4F78E2E835B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04139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2155-85F8-4140-9BB6-676AD0227C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3456A-1E15-4276-B428-8DBBA6B4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3625A5-D9CF-4417-8D55-E92943503F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3EA4B-B4B7-4492-B057-61FCC502D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61F02C-5D3D-4E85-A198-C227878518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9B80B-612E-4478-9929-4089AD9BB3CC}"/>
              </a:ext>
            </a:extLst>
          </p:cNvPr>
          <p:cNvSpPr>
            <a:spLocks noGrp="1"/>
          </p:cNvSpPr>
          <p:nvPr>
            <p:ph type="dt" sz="half" idx="10"/>
          </p:nvPr>
        </p:nvSpPr>
        <p:spPr/>
        <p:txBody>
          <a:bodyPr/>
          <a:lstStyle/>
          <a:p>
            <a:fld id="{68F4231A-A450-4543-9CC6-063072D3090D}" type="datetime1">
              <a:rPr lang="en-US" smtClean="0"/>
              <a:t>5/19/2019</a:t>
            </a:fld>
            <a:endParaRPr lang="en-US"/>
          </a:p>
        </p:txBody>
      </p:sp>
      <p:sp>
        <p:nvSpPr>
          <p:cNvPr id="8" name="Footer Placeholder 7">
            <a:extLst>
              <a:ext uri="{FF2B5EF4-FFF2-40B4-BE49-F238E27FC236}">
                <a16:creationId xmlns:a16="http://schemas.microsoft.com/office/drawing/2014/main" id="{A13DE80C-EFC3-4638-8B08-031BA73ED7ED}"/>
              </a:ext>
            </a:extLst>
          </p:cNvPr>
          <p:cNvSpPr>
            <a:spLocks noGrp="1"/>
          </p:cNvSpPr>
          <p:nvPr>
            <p:ph type="ftr" sz="quarter" idx="11"/>
          </p:nvPr>
        </p:nvSpPr>
        <p:spPr/>
        <p:txBody>
          <a:bodyPr/>
          <a:lstStyle/>
          <a:p>
            <a:r>
              <a:rPr lang="en-US"/>
              <a:t>-Tirupal Rao Ravilla(trr321)</a:t>
            </a:r>
          </a:p>
        </p:txBody>
      </p:sp>
      <p:sp>
        <p:nvSpPr>
          <p:cNvPr id="9" name="Slide Number Placeholder 8">
            <a:extLst>
              <a:ext uri="{FF2B5EF4-FFF2-40B4-BE49-F238E27FC236}">
                <a16:creationId xmlns:a16="http://schemas.microsoft.com/office/drawing/2014/main" id="{82055FA1-3572-4CAA-86E2-F291C0E86BC9}"/>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9937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5BCF-9690-49B9-9A58-350C676E9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ED3DCC-0743-49C2-ADEA-6FB2A301526F}"/>
              </a:ext>
            </a:extLst>
          </p:cNvPr>
          <p:cNvSpPr>
            <a:spLocks noGrp="1"/>
          </p:cNvSpPr>
          <p:nvPr>
            <p:ph type="dt" sz="half" idx="10"/>
          </p:nvPr>
        </p:nvSpPr>
        <p:spPr/>
        <p:txBody>
          <a:bodyPr/>
          <a:lstStyle/>
          <a:p>
            <a:fld id="{AEFED4C7-5EEB-4948-BA79-AB320836F8E3}" type="datetime1">
              <a:rPr lang="en-US" smtClean="0"/>
              <a:t>5/19/2019</a:t>
            </a:fld>
            <a:endParaRPr lang="en-US"/>
          </a:p>
        </p:txBody>
      </p:sp>
      <p:sp>
        <p:nvSpPr>
          <p:cNvPr id="4" name="Footer Placeholder 3">
            <a:extLst>
              <a:ext uri="{FF2B5EF4-FFF2-40B4-BE49-F238E27FC236}">
                <a16:creationId xmlns:a16="http://schemas.microsoft.com/office/drawing/2014/main" id="{2DB91217-8FDE-4DB5-A9E6-767C116DA015}"/>
              </a:ext>
            </a:extLst>
          </p:cNvPr>
          <p:cNvSpPr>
            <a:spLocks noGrp="1"/>
          </p:cNvSpPr>
          <p:nvPr>
            <p:ph type="ftr" sz="quarter" idx="11"/>
          </p:nvPr>
        </p:nvSpPr>
        <p:spPr/>
        <p:txBody>
          <a:bodyPr/>
          <a:lstStyle/>
          <a:p>
            <a:r>
              <a:rPr lang="en-US"/>
              <a:t>-Tirupal Rao Ravilla(trr321)</a:t>
            </a:r>
          </a:p>
        </p:txBody>
      </p:sp>
      <p:sp>
        <p:nvSpPr>
          <p:cNvPr id="5" name="Slide Number Placeholder 4">
            <a:extLst>
              <a:ext uri="{FF2B5EF4-FFF2-40B4-BE49-F238E27FC236}">
                <a16:creationId xmlns:a16="http://schemas.microsoft.com/office/drawing/2014/main" id="{43E1483B-E383-46AD-814C-49DE1802D870}"/>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235609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ED3BB-E899-4936-9C82-EA49383F6B47}"/>
              </a:ext>
            </a:extLst>
          </p:cNvPr>
          <p:cNvSpPr>
            <a:spLocks noGrp="1"/>
          </p:cNvSpPr>
          <p:nvPr>
            <p:ph type="dt" sz="half" idx="10"/>
          </p:nvPr>
        </p:nvSpPr>
        <p:spPr/>
        <p:txBody>
          <a:bodyPr/>
          <a:lstStyle/>
          <a:p>
            <a:fld id="{94478B0C-A320-43CD-9AE7-147BBB7678E5}" type="datetime1">
              <a:rPr lang="en-US" smtClean="0"/>
              <a:t>5/19/2019</a:t>
            </a:fld>
            <a:endParaRPr lang="en-US"/>
          </a:p>
        </p:txBody>
      </p:sp>
      <p:sp>
        <p:nvSpPr>
          <p:cNvPr id="3" name="Footer Placeholder 2">
            <a:extLst>
              <a:ext uri="{FF2B5EF4-FFF2-40B4-BE49-F238E27FC236}">
                <a16:creationId xmlns:a16="http://schemas.microsoft.com/office/drawing/2014/main" id="{32909CBA-E32D-4D2B-98CD-23A37BF80257}"/>
              </a:ext>
            </a:extLst>
          </p:cNvPr>
          <p:cNvSpPr>
            <a:spLocks noGrp="1"/>
          </p:cNvSpPr>
          <p:nvPr>
            <p:ph type="ftr" sz="quarter" idx="11"/>
          </p:nvPr>
        </p:nvSpPr>
        <p:spPr/>
        <p:txBody>
          <a:bodyPr/>
          <a:lstStyle/>
          <a:p>
            <a:r>
              <a:rPr lang="en-US"/>
              <a:t>-Tirupal Rao Ravilla(trr321)</a:t>
            </a:r>
          </a:p>
        </p:txBody>
      </p:sp>
      <p:sp>
        <p:nvSpPr>
          <p:cNvPr id="4" name="Slide Number Placeholder 3">
            <a:extLst>
              <a:ext uri="{FF2B5EF4-FFF2-40B4-BE49-F238E27FC236}">
                <a16:creationId xmlns:a16="http://schemas.microsoft.com/office/drawing/2014/main" id="{35263C81-3CD5-4446-8867-2755417A147A}"/>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33437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0583-B6C1-4792-A7A9-B7656580D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AFAEA-60F9-4558-B62D-5DE52E1EF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E93795-A491-4D33-88AF-2D06D5FD8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ACA51-25DA-4061-BE8C-287EBE3EAD65}"/>
              </a:ext>
            </a:extLst>
          </p:cNvPr>
          <p:cNvSpPr>
            <a:spLocks noGrp="1"/>
          </p:cNvSpPr>
          <p:nvPr>
            <p:ph type="dt" sz="half" idx="10"/>
          </p:nvPr>
        </p:nvSpPr>
        <p:spPr/>
        <p:txBody>
          <a:bodyPr/>
          <a:lstStyle/>
          <a:p>
            <a:fld id="{0EEDE96E-76A7-44D5-8CE2-A94C14CAE2EF}" type="datetime1">
              <a:rPr lang="en-US" smtClean="0"/>
              <a:t>5/19/2019</a:t>
            </a:fld>
            <a:endParaRPr lang="en-US"/>
          </a:p>
        </p:txBody>
      </p:sp>
      <p:sp>
        <p:nvSpPr>
          <p:cNvPr id="6" name="Footer Placeholder 5">
            <a:extLst>
              <a:ext uri="{FF2B5EF4-FFF2-40B4-BE49-F238E27FC236}">
                <a16:creationId xmlns:a16="http://schemas.microsoft.com/office/drawing/2014/main" id="{225D7874-6DC2-457D-BE71-91E0DFC44292}"/>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E13BE84F-FF34-4B0B-ABC1-2B9BF5A2076E}"/>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58878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7B3B-C604-4D4A-9EFE-10E3159C0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3F8A-9B36-4BDE-A2A9-C82915964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4F2E9-A40E-4F84-8D44-37D5568B7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74CC91-6116-4DBF-9FE3-4B6FBA62E81A}"/>
              </a:ext>
            </a:extLst>
          </p:cNvPr>
          <p:cNvSpPr>
            <a:spLocks noGrp="1"/>
          </p:cNvSpPr>
          <p:nvPr>
            <p:ph type="dt" sz="half" idx="10"/>
          </p:nvPr>
        </p:nvSpPr>
        <p:spPr/>
        <p:txBody>
          <a:bodyPr/>
          <a:lstStyle/>
          <a:p>
            <a:fld id="{175914B8-3781-4FA7-887D-192B50109569}" type="datetime1">
              <a:rPr lang="en-US" smtClean="0"/>
              <a:t>5/19/2019</a:t>
            </a:fld>
            <a:endParaRPr lang="en-US"/>
          </a:p>
        </p:txBody>
      </p:sp>
      <p:sp>
        <p:nvSpPr>
          <p:cNvPr id="6" name="Footer Placeholder 5">
            <a:extLst>
              <a:ext uri="{FF2B5EF4-FFF2-40B4-BE49-F238E27FC236}">
                <a16:creationId xmlns:a16="http://schemas.microsoft.com/office/drawing/2014/main" id="{A95A22FD-770D-4BDC-B795-D1565EA3D9C6}"/>
              </a:ext>
            </a:extLst>
          </p:cNvPr>
          <p:cNvSpPr>
            <a:spLocks noGrp="1"/>
          </p:cNvSpPr>
          <p:nvPr>
            <p:ph type="ftr" sz="quarter" idx="11"/>
          </p:nvPr>
        </p:nvSpPr>
        <p:spPr/>
        <p:txBody>
          <a:bodyPr/>
          <a:lstStyle/>
          <a:p>
            <a:r>
              <a:rPr lang="en-US"/>
              <a:t>-Tirupal Rao Ravilla(trr321)</a:t>
            </a:r>
          </a:p>
        </p:txBody>
      </p:sp>
      <p:sp>
        <p:nvSpPr>
          <p:cNvPr id="7" name="Slide Number Placeholder 6">
            <a:extLst>
              <a:ext uri="{FF2B5EF4-FFF2-40B4-BE49-F238E27FC236}">
                <a16:creationId xmlns:a16="http://schemas.microsoft.com/office/drawing/2014/main" id="{1A5781D4-7782-483C-91ED-6317DA2CDD7B}"/>
              </a:ext>
            </a:extLst>
          </p:cNvPr>
          <p:cNvSpPr>
            <a:spLocks noGrp="1"/>
          </p:cNvSpPr>
          <p:nvPr>
            <p:ph type="sldNum" sz="quarter" idx="12"/>
          </p:nvPr>
        </p:nvSpPr>
        <p:spPr/>
        <p:txBody>
          <a:bodyPr/>
          <a:lstStyle/>
          <a:p>
            <a:fld id="{E121DAD4-ECCB-48A5-8BDA-B076C61120F4}" type="slidenum">
              <a:rPr lang="en-US" smtClean="0"/>
              <a:t>‹#›</a:t>
            </a:fld>
            <a:endParaRPr lang="en-US"/>
          </a:p>
        </p:txBody>
      </p:sp>
    </p:spTree>
    <p:extLst>
      <p:ext uri="{BB962C8B-B14F-4D97-AF65-F5344CB8AC3E}">
        <p14:creationId xmlns:p14="http://schemas.microsoft.com/office/powerpoint/2010/main" val="17128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90CA0-F93D-4468-8716-4C8BDD445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D2546B-0EB3-4B21-B15F-8599E74F4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6D581-FD3C-484E-B77B-BC7FCFD27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206A-7605-4582-9609-0F7322827FCC}" type="datetime1">
              <a:rPr lang="en-US" smtClean="0"/>
              <a:t>5/19/2019</a:t>
            </a:fld>
            <a:endParaRPr lang="en-US"/>
          </a:p>
        </p:txBody>
      </p:sp>
      <p:sp>
        <p:nvSpPr>
          <p:cNvPr id="5" name="Footer Placeholder 4">
            <a:extLst>
              <a:ext uri="{FF2B5EF4-FFF2-40B4-BE49-F238E27FC236}">
                <a16:creationId xmlns:a16="http://schemas.microsoft.com/office/drawing/2014/main" id="{733944AC-72F9-441B-A7F4-E2EE5E628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-Tirupal Rao Ravilla(trr321)</a:t>
            </a:r>
          </a:p>
        </p:txBody>
      </p:sp>
      <p:sp>
        <p:nvSpPr>
          <p:cNvPr id="6" name="Slide Number Placeholder 5">
            <a:extLst>
              <a:ext uri="{FF2B5EF4-FFF2-40B4-BE49-F238E27FC236}">
                <a16:creationId xmlns:a16="http://schemas.microsoft.com/office/drawing/2014/main" id="{56E91DEA-9A75-49AB-A7F4-B0B504758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1DAD4-ECCB-48A5-8BDA-B076C61120F4}" type="slidenum">
              <a:rPr lang="en-US" smtClean="0"/>
              <a:t>‹#›</a:t>
            </a:fld>
            <a:endParaRPr lang="en-US"/>
          </a:p>
        </p:txBody>
      </p:sp>
    </p:spTree>
    <p:extLst>
      <p:ext uri="{BB962C8B-B14F-4D97-AF65-F5344CB8AC3E}">
        <p14:creationId xmlns:p14="http://schemas.microsoft.com/office/powerpoint/2010/main" val="19641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the-false-positive/unintended-bias-and-names-of-frequently-targeted-groups-8e0b81f80a23" TargetMode="External"/><Relationship Id="rId2" Type="http://schemas.openxmlformats.org/officeDocument/2006/relationships/hyperlink" Target="https://www.kaggle.com/c/jigsaw-unintended-bias-in-toxicity-classification" TargetMode="External"/><Relationship Id="rId1" Type="http://schemas.openxmlformats.org/officeDocument/2006/relationships/slideLayout" Target="../slideLayouts/slideLayout2.xml"/><Relationship Id="rId4" Type="http://schemas.openxmlformats.org/officeDocument/2006/relationships/hyperlink" Target="https://www.kaggle.com/c/jigsaw-unintended-bias-in-toxicity-classification/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ftp/arxiv/papers/1801/1801.02143.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51DA-1104-4766-9872-864656143D12}"/>
              </a:ext>
            </a:extLst>
          </p:cNvPr>
          <p:cNvSpPr>
            <a:spLocks noGrp="1"/>
          </p:cNvSpPr>
          <p:nvPr>
            <p:ph type="ctrTitle"/>
          </p:nvPr>
        </p:nvSpPr>
        <p:spPr/>
        <p:txBody>
          <a:bodyPr>
            <a:normAutofit/>
          </a:bodyPr>
          <a:lstStyle/>
          <a:p>
            <a:r>
              <a:rPr lang="en-US" sz="3600" dirty="0"/>
              <a:t>Toxicity Classification in Civil Comments</a:t>
            </a:r>
          </a:p>
        </p:txBody>
      </p:sp>
      <p:sp>
        <p:nvSpPr>
          <p:cNvPr id="4" name="Footer Placeholder 3">
            <a:extLst>
              <a:ext uri="{FF2B5EF4-FFF2-40B4-BE49-F238E27FC236}">
                <a16:creationId xmlns:a16="http://schemas.microsoft.com/office/drawing/2014/main" id="{D467AB12-CB72-485F-96A2-44178AA3D2A3}"/>
              </a:ext>
            </a:extLst>
          </p:cNvPr>
          <p:cNvSpPr>
            <a:spLocks noGrp="1"/>
          </p:cNvSpPr>
          <p:nvPr>
            <p:ph type="ftr" sz="quarter" idx="11"/>
          </p:nvPr>
        </p:nvSpPr>
        <p:spPr>
          <a:xfrm>
            <a:off x="8077200" y="6492875"/>
            <a:ext cx="4114800" cy="365125"/>
          </a:xfrm>
        </p:spPr>
        <p:txBody>
          <a:bodyPr/>
          <a:lstStyle/>
          <a:p>
            <a:pPr algn="r"/>
            <a:r>
              <a:rPr lang="en-US" dirty="0"/>
              <a:t>-Tirupal Rao Ravilla(trr321)</a:t>
            </a:r>
          </a:p>
        </p:txBody>
      </p:sp>
    </p:spTree>
    <p:extLst>
      <p:ext uri="{BB962C8B-B14F-4D97-AF65-F5344CB8AC3E}">
        <p14:creationId xmlns:p14="http://schemas.microsoft.com/office/powerpoint/2010/main" val="287880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CEF61-154A-4F0C-B1A5-4E9D86C15850}"/>
              </a:ext>
            </a:extLst>
          </p:cNvPr>
          <p:cNvSpPr>
            <a:spLocks noGrp="1"/>
          </p:cNvSpPr>
          <p:nvPr>
            <p:ph idx="1"/>
          </p:nvPr>
        </p:nvSpPr>
        <p:spPr>
          <a:xfrm>
            <a:off x="838200" y="656948"/>
            <a:ext cx="10515600" cy="5520015"/>
          </a:xfrm>
        </p:spPr>
        <p:txBody>
          <a:bodyPr/>
          <a:lstStyle/>
          <a:p>
            <a:pPr marL="0" indent="0">
              <a:buNone/>
            </a:pPr>
            <a:r>
              <a:rPr lang="en-US" sz="2000" dirty="0"/>
              <a:t>Problem:</a:t>
            </a:r>
          </a:p>
          <a:p>
            <a:pPr marL="0" indent="0">
              <a:buNone/>
            </a:pPr>
            <a:r>
              <a:rPr lang="en-US" sz="1400" dirty="0"/>
              <a:t>Toxicity classification in Civil comments/ online conversations on a public platform, focused on news articles.</a:t>
            </a:r>
          </a:p>
          <a:p>
            <a:pPr marL="0" indent="0">
              <a:buNone/>
            </a:pPr>
            <a:r>
              <a:rPr lang="en-US" sz="1400" dirty="0"/>
              <a:t>A NLP task where comment texts are processed to learn the toxicity in them, to classify whether a comment is toxic or not; where toxicity is defined as anything rude, disrespectful or otherwise likely to make someone leave a discussion.</a:t>
            </a:r>
          </a:p>
          <a:p>
            <a:pPr marL="0" indent="0">
              <a:buNone/>
            </a:pPr>
            <a:r>
              <a:rPr lang="en-US" sz="1400" dirty="0"/>
              <a:t>As part of a </a:t>
            </a:r>
            <a:r>
              <a:rPr lang="en-US" sz="1400" dirty="0">
                <a:hlinkClick r:id="rId2"/>
              </a:rPr>
              <a:t>competition</a:t>
            </a:r>
            <a:r>
              <a:rPr lang="en-US" sz="1400" dirty="0"/>
              <a:t> on Kaggle, the Conversation AI team, a research initiative founded by Jigsaw and Google, released the data labeled for toxicity. Crowdsourcing was used for annotation. </a:t>
            </a:r>
          </a:p>
          <a:p>
            <a:pPr marL="0" indent="0">
              <a:buNone/>
            </a:pPr>
            <a:r>
              <a:rPr lang="en-US" sz="1400" dirty="0"/>
              <a:t>The problem can be divided into two parts: building a model to learn to classify toxicity in the comments; and mitigating the unintended model bias for identity terms(e.g. </a:t>
            </a:r>
            <a:r>
              <a:rPr lang="en-US" sz="1400" dirty="0" err="1"/>
              <a:t>muslim</a:t>
            </a:r>
            <a:r>
              <a:rPr lang="en-US" sz="1400" dirty="0"/>
              <a:t>, gay. Background: </a:t>
            </a:r>
            <a:r>
              <a:rPr lang="en-US" sz="1400" dirty="0">
                <a:hlinkClick r:id="rId3"/>
              </a:rPr>
              <a:t>here</a:t>
            </a:r>
            <a:r>
              <a:rPr lang="en-US" sz="1400" dirty="0"/>
              <a:t>)</a:t>
            </a:r>
          </a:p>
          <a:p>
            <a:pPr marL="0" indent="0">
              <a:buNone/>
            </a:pPr>
            <a:r>
              <a:rPr lang="en-US" sz="1400" dirty="0"/>
              <a:t>For this project, we focus primarily on building a deep stacked Bi-LSTM model to train for the toxicity classification.</a:t>
            </a:r>
            <a:endParaRPr lang="en-US" sz="1800" dirty="0"/>
          </a:p>
          <a:p>
            <a:pPr marL="0" indent="0">
              <a:buNone/>
            </a:pPr>
            <a:r>
              <a:rPr lang="en-US" sz="2000" dirty="0"/>
              <a:t>Data:</a:t>
            </a:r>
          </a:p>
          <a:p>
            <a:pPr marL="0" indent="0">
              <a:buNone/>
            </a:pPr>
            <a:r>
              <a:rPr lang="en-US" sz="1400" dirty="0">
                <a:hlinkClick r:id="rId4"/>
              </a:rPr>
              <a:t>1.8  million civil comments labeled for toxicity</a:t>
            </a:r>
            <a:endParaRPr lang="en-US" sz="1400" dirty="0"/>
          </a:p>
          <a:p>
            <a:pPr marL="0" indent="0">
              <a:buNone/>
            </a:pPr>
            <a:r>
              <a:rPr lang="en-US" sz="2000" dirty="0"/>
              <a:t>Initialization Details:</a:t>
            </a:r>
          </a:p>
          <a:p>
            <a:pPr marL="0" indent="0">
              <a:buNone/>
            </a:pPr>
            <a:r>
              <a:rPr lang="en-US" sz="1400" dirty="0"/>
              <a:t>0.75/0.25 train and test division used for this project.</a:t>
            </a:r>
          </a:p>
          <a:p>
            <a:pPr marL="0" indent="0">
              <a:buNone/>
            </a:pPr>
            <a:r>
              <a:rPr lang="en-US" sz="1400" dirty="0"/>
              <a:t>300d </a:t>
            </a:r>
            <a:r>
              <a:rPr lang="en-US" sz="1400" dirty="0" err="1"/>
              <a:t>GloVe</a:t>
            </a:r>
            <a:r>
              <a:rPr lang="en-US" sz="1400" dirty="0"/>
              <a:t> word embeddings pretrained on Wikipedia and </a:t>
            </a:r>
            <a:r>
              <a:rPr lang="en-US" sz="1400" dirty="0" err="1"/>
              <a:t>Gigaword</a:t>
            </a:r>
            <a:r>
              <a:rPr lang="en-US" sz="1400" dirty="0"/>
              <a:t> are used for input feature representation.</a:t>
            </a:r>
          </a:p>
          <a:p>
            <a:pPr marL="0" indent="0">
              <a:buNone/>
            </a:pPr>
            <a:r>
              <a:rPr lang="en-US" sz="1400" dirty="0"/>
              <a:t>Dropout of 0.2 used on each LSTM layer. Adam optimizer is used.</a:t>
            </a:r>
          </a:p>
          <a:p>
            <a:pPr marL="0" indent="0">
              <a:buNone/>
            </a:pPr>
            <a:r>
              <a:rPr lang="en-US" sz="1400" dirty="0"/>
              <a:t>Random Uniform initialization for Embedding weights. </a:t>
            </a:r>
            <a:r>
              <a:rPr lang="en-US" sz="1400" dirty="0" err="1"/>
              <a:t>Glorot</a:t>
            </a:r>
            <a:r>
              <a:rPr lang="en-US" sz="1400" dirty="0"/>
              <a:t> Uniform initialization for all hidden kernel weights, and Orthogonal initialization for recurrent kernel weights in LSTM units.</a:t>
            </a:r>
          </a:p>
          <a:p>
            <a:pPr marL="0" indent="0">
              <a:buNone/>
            </a:pPr>
            <a:endParaRPr lang="en-US" sz="1400" dirty="0"/>
          </a:p>
        </p:txBody>
      </p:sp>
      <p:sp>
        <p:nvSpPr>
          <p:cNvPr id="4" name="Footer Placeholder 3">
            <a:extLst>
              <a:ext uri="{FF2B5EF4-FFF2-40B4-BE49-F238E27FC236}">
                <a16:creationId xmlns:a16="http://schemas.microsoft.com/office/drawing/2014/main" id="{F7F5654B-A686-4E89-A96E-C65B35B0F95B}"/>
              </a:ext>
            </a:extLst>
          </p:cNvPr>
          <p:cNvSpPr>
            <a:spLocks noGrp="1"/>
          </p:cNvSpPr>
          <p:nvPr>
            <p:ph type="ftr" sz="quarter" idx="11"/>
          </p:nvPr>
        </p:nvSpPr>
        <p:spPr>
          <a:xfrm>
            <a:off x="8077200" y="6492875"/>
            <a:ext cx="4114800" cy="365125"/>
          </a:xfrm>
        </p:spPr>
        <p:txBody>
          <a:bodyPr/>
          <a:lstStyle/>
          <a:p>
            <a:pPr algn="r"/>
            <a:r>
              <a:rPr lang="en-US"/>
              <a:t>-Tirupal Rao Ravilla(trr321)</a:t>
            </a:r>
          </a:p>
        </p:txBody>
      </p:sp>
    </p:spTree>
    <p:extLst>
      <p:ext uri="{BB962C8B-B14F-4D97-AF65-F5344CB8AC3E}">
        <p14:creationId xmlns:p14="http://schemas.microsoft.com/office/powerpoint/2010/main" val="381765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29592-73DD-44AE-8FDE-00610603CC30}"/>
              </a:ext>
            </a:extLst>
          </p:cNvPr>
          <p:cNvSpPr>
            <a:spLocks noGrp="1"/>
          </p:cNvSpPr>
          <p:nvPr>
            <p:ph idx="1"/>
          </p:nvPr>
        </p:nvSpPr>
        <p:spPr>
          <a:xfrm>
            <a:off x="838200" y="674703"/>
            <a:ext cx="5879471" cy="5502260"/>
          </a:xfrm>
        </p:spPr>
        <p:txBody>
          <a:bodyPr>
            <a:normAutofit/>
          </a:bodyPr>
          <a:lstStyle/>
          <a:p>
            <a:pPr marL="0" indent="0">
              <a:buNone/>
            </a:pPr>
            <a:r>
              <a:rPr lang="en-US" sz="2000" dirty="0"/>
              <a:t>Model:</a:t>
            </a:r>
            <a:endParaRPr lang="en-US" sz="1800" dirty="0"/>
          </a:p>
          <a:p>
            <a:pPr marL="0" indent="0">
              <a:buNone/>
            </a:pPr>
            <a:r>
              <a:rPr lang="en-US" sz="1200" dirty="0"/>
              <a:t>Stacked bidirectional LSTM model, with 2 </a:t>
            </a:r>
            <a:r>
              <a:rPr lang="en-US" sz="1200" dirty="0" err="1"/>
              <a:t>BiLSTM</a:t>
            </a:r>
            <a:r>
              <a:rPr lang="en-US" sz="1200" dirty="0"/>
              <a:t> layers, a </a:t>
            </a:r>
            <a:r>
              <a:rPr lang="en-US" sz="1200" dirty="0" err="1"/>
              <a:t>ReLu</a:t>
            </a:r>
            <a:r>
              <a:rPr lang="en-US" sz="1200" dirty="0"/>
              <a:t> activated fully connected layer on top, and an sigmoidal output layer. Figure 1b. gives an overview of our model.</a:t>
            </a:r>
          </a:p>
          <a:p>
            <a:pPr marL="0" indent="0">
              <a:buNone/>
            </a:pPr>
            <a:r>
              <a:rPr lang="en-US" sz="1200" dirty="0"/>
              <a:t>We used </a:t>
            </a:r>
            <a:r>
              <a:rPr lang="en-US" sz="1200" dirty="0" err="1"/>
              <a:t>Keras</a:t>
            </a:r>
            <a:r>
              <a:rPr lang="en-US" sz="1200" dirty="0"/>
              <a:t> </a:t>
            </a:r>
            <a:r>
              <a:rPr lang="en-US" sz="1200" dirty="0" err="1"/>
              <a:t>CuDNNLSTM</a:t>
            </a:r>
            <a:r>
              <a:rPr lang="en-US" sz="1200" dirty="0"/>
              <a:t> layer while constructing the model, which implements a standard LSTM layer. Fig 1a. gives an overview of the </a:t>
            </a:r>
            <a:r>
              <a:rPr lang="en-US" sz="1200" dirty="0" err="1"/>
              <a:t>BiLSTM</a:t>
            </a:r>
            <a:r>
              <a:rPr lang="en-US" sz="1200" dirty="0"/>
              <a:t> structure. The input gate, the forget gate, the output gate and the input cell state, which are represented in the LSTM cell in Fig. 1a, can be represented ad:</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where 𝑊𝑓, 𝑊𝑖, 𝑊𝑜, and 𝑊𝐶 are the weight matrices mapping the hidden layer input to the three gates and the input cell state; while the 𝑈𝑓, 𝑈𝑖, 𝑈𝑜, and 𝑈𝐶 are the weight matrices connecting the previous cell output state to the three gates and the input cell state. The 𝑏𝑓, 𝑏𝑖, 𝑏𝑜, and 𝑏𝐶 are four bias vectors. The 𝜎𝑔 is the gate activation function, and the tanh is the hyperbolic tangent function.  From these, the cell output state and layer output state can be represented as:</a:t>
            </a:r>
            <a:endParaRPr lang="en-US" sz="1400" dirty="0"/>
          </a:p>
          <a:p>
            <a:pPr marL="0" indent="0">
              <a:buNone/>
            </a:pPr>
            <a:endParaRPr lang="en-US" sz="1200" dirty="0"/>
          </a:p>
          <a:p>
            <a:pPr marL="0" indent="0">
              <a:buNone/>
            </a:pPr>
            <a:r>
              <a:rPr lang="en-US" sz="1200" dirty="0"/>
              <a:t>Finally, in the </a:t>
            </a:r>
            <a:r>
              <a:rPr lang="en-US" sz="1200" dirty="0" err="1"/>
              <a:t>BiLSTM</a:t>
            </a:r>
            <a:r>
              <a:rPr lang="en-US" sz="1200" dirty="0"/>
              <a:t> layer concatenates these operations are performed  in both directions, forward and backward on the sequences, thus generating two sets of hidden outputs., which are concatenated to be passed as inputs to the next layer. Each hidden output can be represented as:</a:t>
            </a:r>
          </a:p>
          <a:p>
            <a:pPr marL="0" indent="0">
              <a:buNone/>
            </a:pPr>
            <a:endParaRPr lang="en-US" sz="1400" dirty="0"/>
          </a:p>
          <a:p>
            <a:pPr marL="0" indent="0">
              <a:buNone/>
            </a:pPr>
            <a:r>
              <a:rPr lang="en-US" sz="1200" dirty="0"/>
              <a:t>Minimal tuning done on the hyperparameters, and results shown are using the optimal parameters found during the process.</a:t>
            </a:r>
            <a:r>
              <a:rPr lang="en-US" sz="1400" dirty="0"/>
              <a:t> </a:t>
            </a:r>
          </a:p>
        </p:txBody>
      </p:sp>
      <p:pic>
        <p:nvPicPr>
          <p:cNvPr id="10" name="Picture 9">
            <a:extLst>
              <a:ext uri="{FF2B5EF4-FFF2-40B4-BE49-F238E27FC236}">
                <a16:creationId xmlns:a16="http://schemas.microsoft.com/office/drawing/2014/main" id="{C724C9A6-5F9F-4375-9D56-9DE1F7D8E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671" y="648069"/>
            <a:ext cx="4638904" cy="2601158"/>
          </a:xfrm>
          <a:prstGeom prst="rect">
            <a:avLst/>
          </a:prstGeom>
        </p:spPr>
      </p:pic>
      <p:sp>
        <p:nvSpPr>
          <p:cNvPr id="11" name="TextBox 10">
            <a:extLst>
              <a:ext uri="{FF2B5EF4-FFF2-40B4-BE49-F238E27FC236}">
                <a16:creationId xmlns:a16="http://schemas.microsoft.com/office/drawing/2014/main" id="{21241B57-19C1-45FB-B0DE-D74E3AA82494}"/>
              </a:ext>
            </a:extLst>
          </p:cNvPr>
          <p:cNvSpPr txBox="1"/>
          <p:nvPr/>
        </p:nvSpPr>
        <p:spPr>
          <a:xfrm>
            <a:off x="6646647" y="421675"/>
            <a:ext cx="2592280" cy="307777"/>
          </a:xfrm>
          <a:prstGeom prst="rect">
            <a:avLst/>
          </a:prstGeom>
          <a:noFill/>
        </p:spPr>
        <p:txBody>
          <a:bodyPr wrap="square" rtlCol="0">
            <a:spAutoFit/>
          </a:bodyPr>
          <a:lstStyle/>
          <a:p>
            <a:r>
              <a:rPr lang="en-US" sz="1400" dirty="0"/>
              <a:t>Model summary</a:t>
            </a:r>
          </a:p>
        </p:txBody>
      </p:sp>
      <p:sp>
        <p:nvSpPr>
          <p:cNvPr id="12" name="TextBox 11">
            <a:extLst>
              <a:ext uri="{FF2B5EF4-FFF2-40B4-BE49-F238E27FC236}">
                <a16:creationId xmlns:a16="http://schemas.microsoft.com/office/drawing/2014/main" id="{FDB0A745-D9FA-4613-95DF-94F82C6D0127}"/>
              </a:ext>
            </a:extLst>
          </p:cNvPr>
          <p:cNvSpPr txBox="1"/>
          <p:nvPr/>
        </p:nvSpPr>
        <p:spPr>
          <a:xfrm>
            <a:off x="6673281" y="3746382"/>
            <a:ext cx="5211193" cy="2308324"/>
          </a:xfrm>
          <a:prstGeom prst="rect">
            <a:avLst/>
          </a:prstGeom>
          <a:noFill/>
        </p:spPr>
        <p:txBody>
          <a:bodyPr wrap="square" rtlCol="0">
            <a:spAutoFit/>
          </a:bodyPr>
          <a:lstStyle/>
          <a:p>
            <a:r>
              <a:rPr lang="en-US" sz="900" dirty="0"/>
              <a:t>Train on 1353655 samples, validate on 451219 samples</a:t>
            </a:r>
          </a:p>
          <a:p>
            <a:r>
              <a:rPr lang="en-US" sz="900" dirty="0"/>
              <a:t>Epoch 1/4</a:t>
            </a:r>
          </a:p>
          <a:p>
            <a:r>
              <a:rPr lang="en-US" sz="900" dirty="0"/>
              <a:t>1353655/1353655 [==============================] - 495s 366us/step - loss: 0.1474 - acc: 0.9453 - </a:t>
            </a:r>
            <a:r>
              <a:rPr lang="en-US" sz="900" dirty="0" err="1"/>
              <a:t>val_loss</a:t>
            </a:r>
            <a:r>
              <a:rPr lang="en-US" sz="900" dirty="0"/>
              <a:t>: 0.1304 - </a:t>
            </a:r>
            <a:r>
              <a:rPr lang="en-US" sz="900" dirty="0" err="1"/>
              <a:t>val_acc</a:t>
            </a:r>
            <a:r>
              <a:rPr lang="en-US" sz="900" dirty="0"/>
              <a:t>: 0.9496</a:t>
            </a:r>
          </a:p>
          <a:p>
            <a:endParaRPr lang="en-US" sz="900" dirty="0"/>
          </a:p>
          <a:p>
            <a:r>
              <a:rPr lang="en-US" sz="900" dirty="0"/>
              <a:t>Epoch 2/4</a:t>
            </a:r>
          </a:p>
          <a:p>
            <a:r>
              <a:rPr lang="en-US" sz="900" dirty="0"/>
              <a:t>1353655/1353655 [==============================] - 494s 365us/step - loss: 0.1250 - acc: 0.9512 - </a:t>
            </a:r>
            <a:r>
              <a:rPr lang="en-US" sz="900" dirty="0" err="1"/>
              <a:t>val_loss</a:t>
            </a:r>
            <a:r>
              <a:rPr lang="en-US" sz="900" dirty="0"/>
              <a:t>: 0.1259 - </a:t>
            </a:r>
            <a:r>
              <a:rPr lang="en-US" sz="900" dirty="0" err="1"/>
              <a:t>val_acc</a:t>
            </a:r>
            <a:r>
              <a:rPr lang="en-US" sz="900" dirty="0"/>
              <a:t>: 0.9506</a:t>
            </a:r>
          </a:p>
          <a:p>
            <a:endParaRPr lang="en-US" sz="900" dirty="0"/>
          </a:p>
          <a:p>
            <a:r>
              <a:rPr lang="en-US" sz="900" dirty="0"/>
              <a:t>Epoch 3/4</a:t>
            </a:r>
          </a:p>
          <a:p>
            <a:r>
              <a:rPr lang="en-US" sz="900" dirty="0"/>
              <a:t>1353655/1353655 [==============================] - 494s 365us/step - loss: 0.1187 - acc: 0.9531 - </a:t>
            </a:r>
            <a:r>
              <a:rPr lang="en-US" sz="900" dirty="0" err="1"/>
              <a:t>val_loss</a:t>
            </a:r>
            <a:r>
              <a:rPr lang="en-US" sz="900" dirty="0"/>
              <a:t>: 0.1229 - </a:t>
            </a:r>
            <a:r>
              <a:rPr lang="en-US" sz="900" dirty="0" err="1"/>
              <a:t>val_acc</a:t>
            </a:r>
            <a:r>
              <a:rPr lang="en-US" sz="900" dirty="0"/>
              <a:t>: 0.9518</a:t>
            </a:r>
          </a:p>
          <a:p>
            <a:endParaRPr lang="en-US" sz="900" dirty="0"/>
          </a:p>
          <a:p>
            <a:r>
              <a:rPr lang="en-US" sz="900" dirty="0"/>
              <a:t>Epoch 4/4</a:t>
            </a:r>
          </a:p>
          <a:p>
            <a:r>
              <a:rPr lang="en-US" sz="900" dirty="0"/>
              <a:t>1353655/1353655 [==============================] - 494s 365us/step - loss: 0.1134 - acc: 0.9546 - </a:t>
            </a:r>
            <a:r>
              <a:rPr lang="en-US" sz="900" dirty="0" err="1"/>
              <a:t>val_loss</a:t>
            </a:r>
            <a:r>
              <a:rPr lang="en-US" sz="900" dirty="0"/>
              <a:t>: 0.1228 - </a:t>
            </a:r>
            <a:r>
              <a:rPr lang="en-US" sz="900" dirty="0" err="1"/>
              <a:t>val_acc</a:t>
            </a:r>
            <a:r>
              <a:rPr lang="en-US" sz="900" dirty="0"/>
              <a:t>: 0.9522</a:t>
            </a:r>
          </a:p>
        </p:txBody>
      </p:sp>
      <p:pic>
        <p:nvPicPr>
          <p:cNvPr id="17" name="Picture 16">
            <a:extLst>
              <a:ext uri="{FF2B5EF4-FFF2-40B4-BE49-F238E27FC236}">
                <a16:creationId xmlns:a16="http://schemas.microsoft.com/office/drawing/2014/main" id="{AAED9036-6E46-4D81-BADA-AAE5D609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68" y="2267493"/>
            <a:ext cx="1985657" cy="892958"/>
          </a:xfrm>
          <a:prstGeom prst="rect">
            <a:avLst/>
          </a:prstGeom>
        </p:spPr>
      </p:pic>
      <p:pic>
        <p:nvPicPr>
          <p:cNvPr id="19" name="Picture 18">
            <a:extLst>
              <a:ext uri="{FF2B5EF4-FFF2-40B4-BE49-F238E27FC236}">
                <a16:creationId xmlns:a16="http://schemas.microsoft.com/office/drawing/2014/main" id="{7BBFA19B-0A95-45B8-88A7-4BFA68875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68" y="4218399"/>
            <a:ext cx="1518587" cy="406867"/>
          </a:xfrm>
          <a:prstGeom prst="rect">
            <a:avLst/>
          </a:prstGeom>
        </p:spPr>
      </p:pic>
      <p:pic>
        <p:nvPicPr>
          <p:cNvPr id="21" name="Picture 20">
            <a:extLst>
              <a:ext uri="{FF2B5EF4-FFF2-40B4-BE49-F238E27FC236}">
                <a16:creationId xmlns:a16="http://schemas.microsoft.com/office/drawing/2014/main" id="{F447B76F-2ACA-4EEF-B647-32C9442F7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268" y="5365393"/>
            <a:ext cx="1661549" cy="200906"/>
          </a:xfrm>
          <a:prstGeom prst="rect">
            <a:avLst/>
          </a:prstGeom>
        </p:spPr>
      </p:pic>
      <p:sp>
        <p:nvSpPr>
          <p:cNvPr id="22" name="Footer Placeholder 21">
            <a:extLst>
              <a:ext uri="{FF2B5EF4-FFF2-40B4-BE49-F238E27FC236}">
                <a16:creationId xmlns:a16="http://schemas.microsoft.com/office/drawing/2014/main" id="{81E7EE77-AF4D-49E9-9FAA-B37939A837DC}"/>
              </a:ext>
            </a:extLst>
          </p:cNvPr>
          <p:cNvSpPr>
            <a:spLocks noGrp="1"/>
          </p:cNvSpPr>
          <p:nvPr>
            <p:ph type="ftr" sz="quarter" idx="11"/>
          </p:nvPr>
        </p:nvSpPr>
        <p:spPr>
          <a:xfrm>
            <a:off x="9037123" y="6492875"/>
            <a:ext cx="3154877" cy="365125"/>
          </a:xfrm>
        </p:spPr>
        <p:txBody>
          <a:bodyPr/>
          <a:lstStyle/>
          <a:p>
            <a:pPr algn="r"/>
            <a:r>
              <a:rPr lang="en-US" dirty="0"/>
              <a:t>-Tirupal Rao Ravilla(trr321)</a:t>
            </a:r>
          </a:p>
        </p:txBody>
      </p:sp>
      <p:sp>
        <p:nvSpPr>
          <p:cNvPr id="23" name="TextBox 22">
            <a:extLst>
              <a:ext uri="{FF2B5EF4-FFF2-40B4-BE49-F238E27FC236}">
                <a16:creationId xmlns:a16="http://schemas.microsoft.com/office/drawing/2014/main" id="{922C0A81-AB29-43BA-B77B-F1FB8D573AE7}"/>
              </a:ext>
            </a:extLst>
          </p:cNvPr>
          <p:cNvSpPr txBox="1"/>
          <p:nvPr/>
        </p:nvSpPr>
        <p:spPr>
          <a:xfrm>
            <a:off x="6682159" y="3438605"/>
            <a:ext cx="2592280" cy="307777"/>
          </a:xfrm>
          <a:prstGeom prst="rect">
            <a:avLst/>
          </a:prstGeom>
          <a:noFill/>
        </p:spPr>
        <p:txBody>
          <a:bodyPr wrap="square" rtlCol="0">
            <a:spAutoFit/>
          </a:bodyPr>
          <a:lstStyle/>
          <a:p>
            <a:r>
              <a:rPr lang="en-US" sz="1400" dirty="0"/>
              <a:t>Training Results</a:t>
            </a:r>
          </a:p>
        </p:txBody>
      </p:sp>
    </p:spTree>
    <p:extLst>
      <p:ext uri="{BB962C8B-B14F-4D97-AF65-F5344CB8AC3E}">
        <p14:creationId xmlns:p14="http://schemas.microsoft.com/office/powerpoint/2010/main" val="370445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FAB25D-5C88-48BF-99D2-A338E9B88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954" y="872314"/>
            <a:ext cx="8221587" cy="4351338"/>
          </a:xfrm>
        </p:spPr>
      </p:pic>
      <p:grpSp>
        <p:nvGrpSpPr>
          <p:cNvPr id="15" name="Group 14">
            <a:extLst>
              <a:ext uri="{FF2B5EF4-FFF2-40B4-BE49-F238E27FC236}">
                <a16:creationId xmlns:a16="http://schemas.microsoft.com/office/drawing/2014/main" id="{DE206EC8-19F6-452A-BB69-4B7850F1E995}"/>
              </a:ext>
            </a:extLst>
          </p:cNvPr>
          <p:cNvGrpSpPr/>
          <p:nvPr/>
        </p:nvGrpSpPr>
        <p:grpSpPr>
          <a:xfrm>
            <a:off x="2266545" y="2023354"/>
            <a:ext cx="4312693" cy="165370"/>
            <a:chOff x="2266545" y="2023354"/>
            <a:chExt cx="4312693" cy="165370"/>
          </a:xfrm>
        </p:grpSpPr>
        <p:sp>
          <p:nvSpPr>
            <p:cNvPr id="8" name="Plus Sign 7">
              <a:extLst>
                <a:ext uri="{FF2B5EF4-FFF2-40B4-BE49-F238E27FC236}">
                  <a16:creationId xmlns:a16="http://schemas.microsoft.com/office/drawing/2014/main" id="{FB746823-A76F-49BE-B8C2-FB369C0E1219}"/>
                </a:ext>
              </a:extLst>
            </p:cNvPr>
            <p:cNvSpPr/>
            <p:nvPr/>
          </p:nvSpPr>
          <p:spPr>
            <a:xfrm>
              <a:off x="2266545"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Plus Sign 8">
              <a:extLst>
                <a:ext uri="{FF2B5EF4-FFF2-40B4-BE49-F238E27FC236}">
                  <a16:creationId xmlns:a16="http://schemas.microsoft.com/office/drawing/2014/main" id="{C736278A-50CE-4091-9D16-81D68B51E5D2}"/>
                </a:ext>
              </a:extLst>
            </p:cNvPr>
            <p:cNvSpPr/>
            <p:nvPr/>
          </p:nvSpPr>
          <p:spPr>
            <a:xfrm>
              <a:off x="6413868" y="2033082"/>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Plus Sign 9">
              <a:extLst>
                <a:ext uri="{FF2B5EF4-FFF2-40B4-BE49-F238E27FC236}">
                  <a16:creationId xmlns:a16="http://schemas.microsoft.com/office/drawing/2014/main" id="{69401AEF-2CFC-41AC-922B-6E1322C1A2F7}"/>
                </a:ext>
              </a:extLst>
            </p:cNvPr>
            <p:cNvSpPr/>
            <p:nvPr/>
          </p:nvSpPr>
          <p:spPr>
            <a:xfrm>
              <a:off x="4362093" y="2023354"/>
              <a:ext cx="165370" cy="15564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941A707-82A1-4FB2-A7D4-C922623880B6}"/>
              </a:ext>
            </a:extLst>
          </p:cNvPr>
          <p:cNvGrpSpPr/>
          <p:nvPr/>
        </p:nvGrpSpPr>
        <p:grpSpPr>
          <a:xfrm>
            <a:off x="8669437" y="1606489"/>
            <a:ext cx="2322599" cy="3329703"/>
            <a:chOff x="1312360" y="2107776"/>
            <a:chExt cx="2410098" cy="3414318"/>
          </a:xfrm>
        </p:grpSpPr>
        <p:sp>
          <p:nvSpPr>
            <p:cNvPr id="17" name="Rectangle 16">
              <a:extLst>
                <a:ext uri="{FF2B5EF4-FFF2-40B4-BE49-F238E27FC236}">
                  <a16:creationId xmlns:a16="http://schemas.microsoft.com/office/drawing/2014/main" id="{F118C605-513D-4FC2-9471-07F166C23AF7}"/>
                </a:ext>
              </a:extLst>
            </p:cNvPr>
            <p:cNvSpPr/>
            <p:nvPr/>
          </p:nvSpPr>
          <p:spPr>
            <a:xfrm>
              <a:off x="1509483" y="4047121"/>
              <a:ext cx="2076377" cy="509992"/>
            </a:xfrm>
            <a:prstGeom prst="rect">
              <a:avLst/>
            </a:prstGeom>
            <a:pattFill prst="ltVert">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698D163B-C5B7-42C1-8CD1-E7B211B39756}"/>
                </a:ext>
              </a:extLst>
            </p:cNvPr>
            <p:cNvSpPr txBox="1"/>
            <p:nvPr/>
          </p:nvSpPr>
          <p:spPr>
            <a:xfrm>
              <a:off x="2065005" y="4966928"/>
              <a:ext cx="1520855" cy="250129"/>
            </a:xfrm>
            <a:prstGeom prst="rect">
              <a:avLst/>
            </a:prstGeom>
            <a:noFill/>
          </p:spPr>
          <p:txBody>
            <a:bodyPr wrap="square" rtlCol="0">
              <a:spAutoFit/>
            </a:bodyPr>
            <a:lstStyle/>
            <a:p>
              <a:r>
                <a:rPr lang="en-US" sz="1050" dirty="0"/>
                <a:t>Input sentence</a:t>
              </a:r>
            </a:p>
          </p:txBody>
        </p:sp>
        <p:cxnSp>
          <p:nvCxnSpPr>
            <p:cNvPr id="19" name="Straight Arrow Connector 18">
              <a:extLst>
                <a:ext uri="{FF2B5EF4-FFF2-40B4-BE49-F238E27FC236}">
                  <a16:creationId xmlns:a16="http://schemas.microsoft.com/office/drawing/2014/main" id="{C160FA41-EC3F-44B8-AE1F-E65564861CA6}"/>
                </a:ext>
              </a:extLst>
            </p:cNvPr>
            <p:cNvCxnSpPr>
              <a:cxnSpLocks/>
              <a:endCxn id="17" idx="2"/>
            </p:cNvCxnSpPr>
            <p:nvPr/>
          </p:nvCxnSpPr>
          <p:spPr>
            <a:xfrm flipV="1">
              <a:off x="2547672" y="4557113"/>
              <a:ext cx="0" cy="409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9ED4C42-1AD1-4BB5-BD10-62F8DF7046AE}"/>
                </a:ext>
              </a:extLst>
            </p:cNvPr>
            <p:cNvSpPr txBox="1"/>
            <p:nvPr/>
          </p:nvSpPr>
          <p:spPr>
            <a:xfrm>
              <a:off x="1312360" y="4723543"/>
              <a:ext cx="1331539" cy="378718"/>
            </a:xfrm>
            <a:prstGeom prst="rect">
              <a:avLst/>
            </a:prstGeom>
            <a:noFill/>
          </p:spPr>
          <p:txBody>
            <a:bodyPr wrap="square" rtlCol="0">
              <a:spAutoFit/>
            </a:bodyPr>
            <a:lstStyle/>
            <a:p>
              <a:r>
                <a:rPr lang="en-US" sz="900" dirty="0"/>
                <a:t>project into embedding space</a:t>
              </a:r>
            </a:p>
          </p:txBody>
        </p:sp>
        <p:sp>
          <p:nvSpPr>
            <p:cNvPr id="21" name="TextBox 20">
              <a:extLst>
                <a:ext uri="{FF2B5EF4-FFF2-40B4-BE49-F238E27FC236}">
                  <a16:creationId xmlns:a16="http://schemas.microsoft.com/office/drawing/2014/main" id="{7C266C79-4AC7-49E4-8A7A-D8F6E1D3C8B9}"/>
                </a:ext>
              </a:extLst>
            </p:cNvPr>
            <p:cNvSpPr txBox="1"/>
            <p:nvPr/>
          </p:nvSpPr>
          <p:spPr>
            <a:xfrm>
              <a:off x="1372883" y="4507963"/>
              <a:ext cx="2349575" cy="220919"/>
            </a:xfrm>
            <a:prstGeom prst="rect">
              <a:avLst/>
            </a:prstGeom>
            <a:noFill/>
          </p:spPr>
          <p:txBody>
            <a:bodyPr wrap="square" rtlCol="0">
              <a:spAutoFit/>
            </a:bodyPr>
            <a:lstStyle/>
            <a:p>
              <a:r>
                <a:rPr lang="en-US" sz="800" dirty="0"/>
                <a:t>w</a:t>
              </a:r>
              <a:r>
                <a:rPr lang="en-US" sz="800" baseline="-25000" dirty="0"/>
                <a:t>1</a:t>
              </a:r>
              <a:r>
                <a:rPr lang="en-US" sz="800" dirty="0"/>
                <a:t>w</a:t>
              </a:r>
              <a:r>
                <a:rPr lang="en-US" sz="800" baseline="-25000" dirty="0"/>
                <a:t>2</a:t>
              </a:r>
              <a:r>
                <a:rPr lang="en-US" sz="800" dirty="0"/>
                <a:t>                                                                               </a:t>
              </a:r>
              <a:r>
                <a:rPr lang="en-US" sz="800" dirty="0" err="1"/>
                <a:t>w</a:t>
              </a:r>
              <a:r>
                <a:rPr lang="en-US" sz="800" baseline="-25000" dirty="0" err="1"/>
                <a:t>c</a:t>
              </a:r>
              <a:endParaRPr lang="en-US" sz="800" dirty="0"/>
            </a:p>
          </p:txBody>
        </p:sp>
        <p:sp>
          <p:nvSpPr>
            <p:cNvPr id="22" name="Rectangle 21">
              <a:extLst>
                <a:ext uri="{FF2B5EF4-FFF2-40B4-BE49-F238E27FC236}">
                  <a16:creationId xmlns:a16="http://schemas.microsoft.com/office/drawing/2014/main" id="{AE5FFFFB-B06E-4D3C-AD2C-CF865F5173E9}"/>
                </a:ext>
              </a:extLst>
            </p:cNvPr>
            <p:cNvSpPr/>
            <p:nvPr/>
          </p:nvSpPr>
          <p:spPr>
            <a:xfrm>
              <a:off x="1983043" y="3432902"/>
              <a:ext cx="1129257" cy="3717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F4579D-9D97-4F78-A85D-83546F76F4B9}"/>
                </a:ext>
              </a:extLst>
            </p:cNvPr>
            <p:cNvSpPr txBox="1"/>
            <p:nvPr/>
          </p:nvSpPr>
          <p:spPr>
            <a:xfrm>
              <a:off x="2030854" y="3467535"/>
              <a:ext cx="1033635" cy="294270"/>
            </a:xfrm>
            <a:prstGeom prst="rect">
              <a:avLst/>
            </a:prstGeom>
            <a:noFill/>
          </p:spPr>
          <p:txBody>
            <a:bodyPr wrap="square" rtlCol="0">
              <a:spAutoFit/>
            </a:bodyPr>
            <a:lstStyle/>
            <a:p>
              <a:pPr algn="ctr"/>
              <a:r>
                <a:rPr lang="en-US" sz="1400" dirty="0"/>
                <a:t>  Bi-LSTM</a:t>
              </a:r>
            </a:p>
          </p:txBody>
        </p:sp>
        <p:sp>
          <p:nvSpPr>
            <p:cNvPr id="24" name="Rectangle 23">
              <a:extLst>
                <a:ext uri="{FF2B5EF4-FFF2-40B4-BE49-F238E27FC236}">
                  <a16:creationId xmlns:a16="http://schemas.microsoft.com/office/drawing/2014/main" id="{9CB16E8E-8E38-461C-A430-86C37F90DE62}"/>
                </a:ext>
              </a:extLst>
            </p:cNvPr>
            <p:cNvSpPr/>
            <p:nvPr/>
          </p:nvSpPr>
          <p:spPr>
            <a:xfrm>
              <a:off x="1983047" y="2827074"/>
              <a:ext cx="1129256" cy="353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A874A55-6E92-4215-A715-CC25180B2320}"/>
                </a:ext>
              </a:extLst>
            </p:cNvPr>
            <p:cNvSpPr txBox="1"/>
            <p:nvPr/>
          </p:nvSpPr>
          <p:spPr>
            <a:xfrm>
              <a:off x="2020610" y="2861838"/>
              <a:ext cx="1054123" cy="294270"/>
            </a:xfrm>
            <a:prstGeom prst="rect">
              <a:avLst/>
            </a:prstGeom>
            <a:noFill/>
          </p:spPr>
          <p:txBody>
            <a:bodyPr wrap="square" rtlCol="0">
              <a:spAutoFit/>
            </a:bodyPr>
            <a:lstStyle/>
            <a:p>
              <a:pPr algn="ctr"/>
              <a:r>
                <a:rPr lang="en-US" sz="1400" dirty="0"/>
                <a:t>  Bi-LSTM</a:t>
              </a:r>
            </a:p>
          </p:txBody>
        </p:sp>
        <p:cxnSp>
          <p:nvCxnSpPr>
            <p:cNvPr id="26" name="Straight Arrow Connector 25">
              <a:extLst>
                <a:ext uri="{FF2B5EF4-FFF2-40B4-BE49-F238E27FC236}">
                  <a16:creationId xmlns:a16="http://schemas.microsoft.com/office/drawing/2014/main" id="{4112062F-7F62-4F3B-97E5-4BC604295B39}"/>
                </a:ext>
              </a:extLst>
            </p:cNvPr>
            <p:cNvCxnSpPr>
              <a:cxnSpLocks/>
              <a:stCxn id="22" idx="0"/>
            </p:cNvCxnSpPr>
            <p:nvPr/>
          </p:nvCxnSpPr>
          <p:spPr>
            <a:xfrm flipV="1">
              <a:off x="2547671" y="3170224"/>
              <a:ext cx="4" cy="262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6A80ED0F-D555-44A6-B03E-E30FD137906B}"/>
                </a:ext>
              </a:extLst>
            </p:cNvPr>
            <p:cNvCxnSpPr>
              <a:cxnSpLocks/>
            </p:cNvCxnSpPr>
            <p:nvPr/>
          </p:nvCxnSpPr>
          <p:spPr>
            <a:xfrm rot="10800000" flipV="1">
              <a:off x="1983044" y="3320970"/>
              <a:ext cx="564635" cy="337729"/>
            </a:xfrm>
            <a:prstGeom prst="curvedConnector3">
              <a:avLst>
                <a:gd name="adj1" fmla="val 1387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2DA371B6-D3C1-4DEA-AA0A-38D33C79F0CA}"/>
                </a:ext>
              </a:extLst>
            </p:cNvPr>
            <p:cNvCxnSpPr>
              <a:cxnSpLocks/>
            </p:cNvCxnSpPr>
            <p:nvPr/>
          </p:nvCxnSpPr>
          <p:spPr>
            <a:xfrm rot="10800000" flipV="1">
              <a:off x="1976219" y="2728419"/>
              <a:ext cx="582842" cy="297457"/>
            </a:xfrm>
            <a:prstGeom prst="curvedConnector3">
              <a:avLst>
                <a:gd name="adj1" fmla="val 1375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6A4067-7E54-4414-9E20-2474BD86C379}"/>
                </a:ext>
              </a:extLst>
            </p:cNvPr>
            <p:cNvCxnSpPr>
              <a:cxnSpLocks/>
            </p:cNvCxnSpPr>
            <p:nvPr/>
          </p:nvCxnSpPr>
          <p:spPr>
            <a:xfrm flipV="1">
              <a:off x="2547675" y="2626576"/>
              <a:ext cx="0" cy="199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C6B2EFE-E04E-42D8-AC63-FEF763511DDA}"/>
                </a:ext>
              </a:extLst>
            </p:cNvPr>
            <p:cNvSpPr/>
            <p:nvPr/>
          </p:nvSpPr>
          <p:spPr>
            <a:xfrm>
              <a:off x="1983041" y="2303150"/>
              <a:ext cx="1129263" cy="338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20519429-0253-4A25-9B16-D9AEA0A5C4CD}"/>
                </a:ext>
              </a:extLst>
            </p:cNvPr>
            <p:cNvSpPr txBox="1"/>
            <p:nvPr/>
          </p:nvSpPr>
          <p:spPr>
            <a:xfrm>
              <a:off x="2046794" y="2305766"/>
              <a:ext cx="1047295" cy="294270"/>
            </a:xfrm>
            <a:prstGeom prst="rect">
              <a:avLst/>
            </a:prstGeom>
            <a:noFill/>
          </p:spPr>
          <p:txBody>
            <a:bodyPr wrap="square" rtlCol="0">
              <a:spAutoFit/>
            </a:bodyPr>
            <a:lstStyle/>
            <a:p>
              <a:pPr algn="ctr"/>
              <a:r>
                <a:rPr lang="en-US" sz="1400" dirty="0"/>
                <a:t>  FC layer</a:t>
              </a:r>
            </a:p>
          </p:txBody>
        </p:sp>
        <p:cxnSp>
          <p:nvCxnSpPr>
            <p:cNvPr id="32" name="Straight Arrow Connector 31">
              <a:extLst>
                <a:ext uri="{FF2B5EF4-FFF2-40B4-BE49-F238E27FC236}">
                  <a16:creationId xmlns:a16="http://schemas.microsoft.com/office/drawing/2014/main" id="{AEDF6854-D0D9-4B02-B49C-58897E375688}"/>
                </a:ext>
              </a:extLst>
            </p:cNvPr>
            <p:cNvCxnSpPr>
              <a:cxnSpLocks/>
            </p:cNvCxnSpPr>
            <p:nvPr/>
          </p:nvCxnSpPr>
          <p:spPr>
            <a:xfrm flipH="1" flipV="1">
              <a:off x="2547675" y="2107776"/>
              <a:ext cx="1" cy="189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6D5123-A84F-42D4-BD70-100CA2ABF2CD}"/>
                </a:ext>
              </a:extLst>
            </p:cNvPr>
            <p:cNvCxnSpPr>
              <a:cxnSpLocks/>
              <a:stCxn id="17" idx="0"/>
              <a:endCxn id="22" idx="2"/>
            </p:cNvCxnSpPr>
            <p:nvPr/>
          </p:nvCxnSpPr>
          <p:spPr>
            <a:xfrm flipV="1">
              <a:off x="2547672" y="3804692"/>
              <a:ext cx="0" cy="242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07317B4-3C21-42E3-ABAD-30D333A57BE8}"/>
                </a:ext>
              </a:extLst>
            </p:cNvPr>
            <p:cNvSpPr txBox="1"/>
            <p:nvPr/>
          </p:nvSpPr>
          <p:spPr>
            <a:xfrm>
              <a:off x="2354784" y="5238056"/>
              <a:ext cx="408552" cy="284038"/>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grpSp>
      <p:sp>
        <p:nvSpPr>
          <p:cNvPr id="35" name="TextBox 34">
            <a:extLst>
              <a:ext uri="{FF2B5EF4-FFF2-40B4-BE49-F238E27FC236}">
                <a16:creationId xmlns:a16="http://schemas.microsoft.com/office/drawing/2014/main" id="{BF958B54-DD81-4977-885A-CD86968290D5}"/>
              </a:ext>
            </a:extLst>
          </p:cNvPr>
          <p:cNvSpPr txBox="1"/>
          <p:nvPr/>
        </p:nvSpPr>
        <p:spPr>
          <a:xfrm>
            <a:off x="1273215" y="5359078"/>
            <a:ext cx="6585995" cy="338554"/>
          </a:xfrm>
          <a:prstGeom prst="rect">
            <a:avLst/>
          </a:prstGeom>
          <a:noFill/>
        </p:spPr>
        <p:txBody>
          <a:bodyPr wrap="square" rtlCol="0">
            <a:spAutoFit/>
          </a:bodyPr>
          <a:lstStyle/>
          <a:p>
            <a:r>
              <a:rPr lang="en-US" sz="1600" dirty="0"/>
              <a:t>Figure 1a. </a:t>
            </a:r>
            <a:r>
              <a:rPr lang="en-US" sz="1600" dirty="0" err="1"/>
              <a:t>BiLSTM</a:t>
            </a:r>
            <a:r>
              <a:rPr lang="en-US" sz="1600" dirty="0"/>
              <a:t>  internal architecture   </a:t>
            </a:r>
            <a:r>
              <a:rPr lang="en-US" sz="1400" dirty="0"/>
              <a:t>(</a:t>
            </a:r>
            <a:r>
              <a:rPr lang="en-US" sz="1400" dirty="0">
                <a:hlinkClick r:id="rId3"/>
              </a:rPr>
              <a:t>courtesy</a:t>
            </a:r>
            <a:r>
              <a:rPr lang="en-US" sz="1400" dirty="0"/>
              <a:t>)</a:t>
            </a:r>
          </a:p>
        </p:txBody>
      </p:sp>
      <p:sp>
        <p:nvSpPr>
          <p:cNvPr id="36" name="TextBox 35">
            <a:extLst>
              <a:ext uri="{FF2B5EF4-FFF2-40B4-BE49-F238E27FC236}">
                <a16:creationId xmlns:a16="http://schemas.microsoft.com/office/drawing/2014/main" id="{299850B9-1B78-4C9B-AE57-C362FA5353C5}"/>
              </a:ext>
            </a:extLst>
          </p:cNvPr>
          <p:cNvSpPr txBox="1"/>
          <p:nvPr/>
        </p:nvSpPr>
        <p:spPr>
          <a:xfrm>
            <a:off x="8762037" y="5389855"/>
            <a:ext cx="2663524" cy="338554"/>
          </a:xfrm>
          <a:prstGeom prst="rect">
            <a:avLst/>
          </a:prstGeom>
          <a:noFill/>
        </p:spPr>
        <p:txBody>
          <a:bodyPr wrap="square" rtlCol="0">
            <a:spAutoFit/>
          </a:bodyPr>
          <a:lstStyle/>
          <a:p>
            <a:r>
              <a:rPr lang="en-US" sz="1600" dirty="0"/>
              <a:t>Figure 1b. Stacked </a:t>
            </a:r>
            <a:r>
              <a:rPr lang="en-US" sz="1600" dirty="0" err="1"/>
              <a:t>BiLSTM</a:t>
            </a:r>
            <a:endParaRPr lang="en-US" sz="1600" dirty="0"/>
          </a:p>
        </p:txBody>
      </p:sp>
      <p:sp>
        <p:nvSpPr>
          <p:cNvPr id="3" name="Footer Placeholder 2">
            <a:extLst>
              <a:ext uri="{FF2B5EF4-FFF2-40B4-BE49-F238E27FC236}">
                <a16:creationId xmlns:a16="http://schemas.microsoft.com/office/drawing/2014/main" id="{3A5F91F8-F830-4085-9795-E4519E2D181E}"/>
              </a:ext>
            </a:extLst>
          </p:cNvPr>
          <p:cNvSpPr>
            <a:spLocks noGrp="1"/>
          </p:cNvSpPr>
          <p:nvPr>
            <p:ph type="ftr" sz="quarter" idx="11"/>
          </p:nvPr>
        </p:nvSpPr>
        <p:spPr>
          <a:xfrm>
            <a:off x="8077200" y="6492875"/>
            <a:ext cx="4114800" cy="365125"/>
          </a:xfrm>
        </p:spPr>
        <p:txBody>
          <a:bodyPr/>
          <a:lstStyle/>
          <a:p>
            <a:pPr algn="r"/>
            <a:r>
              <a:rPr lang="en-US" dirty="0"/>
              <a:t>-Tirupal Rao Ravilla(trr321)</a:t>
            </a:r>
          </a:p>
        </p:txBody>
      </p:sp>
    </p:spTree>
    <p:extLst>
      <p:ext uri="{BB962C8B-B14F-4D97-AF65-F5344CB8AC3E}">
        <p14:creationId xmlns:p14="http://schemas.microsoft.com/office/powerpoint/2010/main" val="112834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708</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Toxicity Classification in Civil Comments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Toxicity Classification in Civil Comments</dc:title>
  <dc:creator>Tirupal Rao Ravilla</dc:creator>
  <cp:lastModifiedBy>Tirupal Rao Ravilla</cp:lastModifiedBy>
  <cp:revision>10</cp:revision>
  <dcterms:created xsi:type="dcterms:W3CDTF">2019-05-19T17:53:16Z</dcterms:created>
  <dcterms:modified xsi:type="dcterms:W3CDTF">2019-05-19T19:44:09Z</dcterms:modified>
</cp:coreProperties>
</file>