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3.jpeg" ContentType="image/jpeg"/>
  <Override PartName="/ppt/media/image14.png" ContentType="image/png"/>
  <Override PartName="/ppt/media/image5.png" ContentType="image/png"/>
  <Override PartName="/ppt/media/image10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media/image12.png" ContentType="image/png"/>
  <Override PartName="/ppt/media/image8.png" ContentType="image/png"/>
  <Override PartName="/ppt/media/image9.jpeg" ContentType="image/jpe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9CDC0B-370C-4E37-B0EA-C85516339F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C95D04-C02A-4E40-943E-AC1DD1A69B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30480F-8146-4D5E-ABE2-B70063A1D8A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412EC0-ABD6-4E8D-ACBA-A35F1B3C3DE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A71B788-961B-4114-A764-5F0802462A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A02C7E-B1CF-4D55-9973-CCF372D96D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495A6F-3B06-4370-9507-77301E9EA8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91F3755-88E7-4B18-BACD-4D2358C61DA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7F0053-83C4-476D-AF66-1D564CB557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190440"/>
            <a:ext cx="10972440" cy="26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639A86E-5512-4B07-A5A0-2773108058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40CB9D-D1F4-48E7-A496-7DCAEC0C27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4DFE85-A2B0-4522-967C-B9B3E1D5E9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0EFFD9-3CCE-4438-9D2C-33E95FE1F2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917036F-ED82-4FF9-81B3-460F81E11D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21795D-EF3C-4AFC-9A38-24A84658C24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16BFF19-8240-406F-8735-433594A15DD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5FC429-F3E1-4A1A-936E-4A5FF428F8C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3566C3A-FE50-4EFC-A719-7342C744077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5A9A7D6-F37F-4157-9BB9-1EC7B58ECE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B71EA2A-312B-4996-ABA1-867852294B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A40804D-7DE0-410B-821F-A8A962DBC0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F1A99D5-8DC8-4211-8234-A83AA74A54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E7D606-E779-4A7B-B6B8-9177ADF6AD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609480" y="190440"/>
            <a:ext cx="10972440" cy="26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960A393-0C2F-41EA-B161-81C08C46772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784A398-0DC3-44FC-BE61-49B75BF95B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A5AECF7-3343-4271-8591-104ED8C1A0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03E438A-24ED-4E72-B236-968528E2D5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0F733D2-A55A-45ED-870E-97642C6D35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5663928-BE1E-4831-BC6B-0293E9AA5CF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E85242B-A2B4-4146-8D57-E3E0EB8BFF3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D0B47B-7A5A-41DC-8113-A503D65B3C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13DE98-5088-47D3-AF69-CBD0EF7EF44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190440"/>
            <a:ext cx="10972440" cy="26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99A388-8F72-439A-9494-ECA5809255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FB8461-121B-4088-B44A-0D84E109BC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732A2F-9EB7-4668-9963-91161E80BF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BE09BB-F63C-4338-ABB5-195AA01982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12208680" cy="6857640"/>
          </a:xfrm>
          <a:prstGeom prst="rect">
            <a:avLst/>
          </a:prstGeom>
          <a:ln w="9360">
            <a:noFill/>
          </a:ln>
        </p:spPr>
      </p:pic>
      <p:pic>
        <p:nvPicPr>
          <p:cNvPr id="1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208680" cy="6857640"/>
          </a:xfrm>
          <a:prstGeom prst="rect">
            <a:avLst/>
          </a:prstGeom>
          <a:ln w="936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24240" y="1197000"/>
            <a:ext cx="10942920" cy="1082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SimSun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609480" y="6245280"/>
            <a:ext cx="2844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4165560" y="6245280"/>
            <a:ext cx="386028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8737560" y="6245280"/>
            <a:ext cx="2844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>
              <a:defRPr b="0" lang="en-IN" sz="2400" spc="-1" strike="noStrike">
                <a:latin typeface="Times New Roman"/>
              </a:defRPr>
            </a:lvl1pPr>
          </a:lstStyle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12208680" cy="6857640"/>
          </a:xfrm>
          <a:prstGeom prst="rect">
            <a:avLst/>
          </a:prstGeom>
          <a:ln w="936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SimSun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dt" idx="4"/>
          </p:nvPr>
        </p:nvSpPr>
        <p:spPr>
          <a:xfrm>
            <a:off x="609480" y="6245280"/>
            <a:ext cx="2844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 idx="5"/>
          </p:nvPr>
        </p:nvSpPr>
        <p:spPr>
          <a:xfrm>
            <a:off x="4165560" y="6245280"/>
            <a:ext cx="386028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 idx="6"/>
          </p:nvPr>
        </p:nvSpPr>
        <p:spPr>
          <a:xfrm>
            <a:off x="8737560" y="6245280"/>
            <a:ext cx="2844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>
              <a:defRPr b="0" lang="en-IN" sz="2400" spc="-1" strike="noStrike">
                <a:latin typeface="Times New Roman"/>
              </a:defRPr>
            </a:lvl1pPr>
          </a:lstStyle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12208680" cy="6857640"/>
          </a:xfrm>
          <a:prstGeom prst="rect">
            <a:avLst/>
          </a:prstGeom>
          <a:ln w="9360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SimSun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174680"/>
            <a:ext cx="10972440" cy="4952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SimSun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 idx="7"/>
          </p:nvPr>
        </p:nvSpPr>
        <p:spPr>
          <a:xfrm>
            <a:off x="609480" y="6245280"/>
            <a:ext cx="2844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ftr" idx="8"/>
          </p:nvPr>
        </p:nvSpPr>
        <p:spPr>
          <a:xfrm>
            <a:off x="4165560" y="6245280"/>
            <a:ext cx="386028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sldNum" idx="9"/>
          </p:nvPr>
        </p:nvSpPr>
        <p:spPr>
          <a:xfrm>
            <a:off x="8737560" y="6245280"/>
            <a:ext cx="2844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>
              <a:defRPr b="0" lang="en-IN" sz="2400" spc="-1" strike="noStrike">
                <a:latin typeface="Times New Roman"/>
              </a:defRPr>
            </a:lvl1pPr>
          </a:lstStyle>
          <a:p>
            <a:endParaRPr b="0" lang="en-IN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object 2"/>
          <p:cNvGrpSpPr/>
          <p:nvPr/>
        </p:nvGrpSpPr>
        <p:grpSpPr>
          <a:xfrm>
            <a:off x="743040" y="1104840"/>
            <a:ext cx="1742400" cy="1333080"/>
            <a:chOff x="743040" y="1104840"/>
            <a:chExt cx="1742400" cy="1333080"/>
          </a:xfrm>
        </p:grpSpPr>
        <p:sp>
          <p:nvSpPr>
            <p:cNvPr id="128" name="object 3"/>
            <p:cNvSpPr/>
            <p:nvPr/>
          </p:nvSpPr>
          <p:spPr>
            <a:xfrm>
              <a:off x="743040" y="1380960"/>
              <a:ext cx="1228320" cy="1056960"/>
            </a:xfrm>
            <a:custGeom>
              <a:avLst/>
              <a:gd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object 4"/>
            <p:cNvSpPr/>
            <p:nvPr/>
          </p:nvSpPr>
          <p:spPr>
            <a:xfrm>
              <a:off x="1838160" y="1104840"/>
              <a:ext cx="647280" cy="561600"/>
            </a:xfrm>
            <a:custGeom>
              <a:avLst/>
              <a:gd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0" name="object 5"/>
          <p:cNvSpPr/>
          <p:nvPr/>
        </p:nvSpPr>
        <p:spPr>
          <a:xfrm>
            <a:off x="3753000" y="1190520"/>
            <a:ext cx="1666440" cy="1437840"/>
          </a:xfrm>
          <a:custGeom>
            <a:avLst/>
            <a:gd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object 6"/>
          <p:cNvSpPr/>
          <p:nvPr/>
        </p:nvSpPr>
        <p:spPr>
          <a:xfrm>
            <a:off x="3800520" y="5229360"/>
            <a:ext cx="723600" cy="618840"/>
          </a:xfrm>
          <a:custGeom>
            <a:avLst/>
            <a:gd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043800" y="2181240"/>
            <a:ext cx="8415720" cy="1161720"/>
          </a:xfrm>
          <a:prstGeom prst="rect">
            <a:avLst/>
          </a:prstGeom>
          <a:noFill/>
          <a:ln w="9360">
            <a:noFill/>
          </a:ln>
        </p:spPr>
        <p:txBody>
          <a:bodyPr lIns="0" rIns="0" tIns="16560" bIns="0" anchor="t">
            <a:noAutofit/>
          </a:bodyPr>
          <a:p>
            <a:pPr marL="3213720" algn="just">
              <a:lnSpc>
                <a:spcPct val="150000"/>
              </a:lnSpc>
              <a:spcBef>
                <a:spcPts val="130"/>
              </a:spcBef>
              <a:buNone/>
            </a:pPr>
            <a:r>
              <a:rPr b="0" lang="en-US" sz="3200" spc="12" strike="noStrike">
                <a:solidFill>
                  <a:srgbClr val="ffffff"/>
                </a:solidFill>
                <a:latin typeface="Times New Roman"/>
                <a:ea typeface="SimSun"/>
              </a:rPr>
              <a:t>TIRUTHANI GOVARDHAN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object 8"/>
          <p:cNvSpPr/>
          <p:nvPr/>
        </p:nvSpPr>
        <p:spPr>
          <a:xfrm>
            <a:off x="6217920" y="2821320"/>
            <a:ext cx="3565080" cy="4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algn="just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2800" spc="9" strike="noStrike">
                <a:solidFill>
                  <a:srgbClr val="000000"/>
                </a:solidFill>
                <a:latin typeface="Times New Roman"/>
                <a:ea typeface="SimSun"/>
              </a:rPr>
              <a:t>Final</a:t>
            </a:r>
            <a:r>
              <a:rPr b="1" lang="en-US" sz="2800" spc="-165" strike="noStrike">
                <a:solidFill>
                  <a:srgbClr val="000000"/>
                </a:solidFill>
                <a:latin typeface="Times New Roman"/>
                <a:ea typeface="SimSun"/>
              </a:rPr>
              <a:t> </a:t>
            </a:r>
            <a:r>
              <a:rPr b="1" lang="en-US" sz="2800" spc="-7" strike="noStrike">
                <a:solidFill>
                  <a:srgbClr val="000000"/>
                </a:solidFill>
                <a:latin typeface="Times New Roman"/>
                <a:ea typeface="SimSun"/>
              </a:rPr>
              <a:t>Project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ldNum" idx="10"/>
          </p:nvPr>
        </p:nvSpPr>
        <p:spPr>
          <a:xfrm>
            <a:off x="8737560" y="6245280"/>
            <a:ext cx="2844360" cy="3984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6840" bIns="0" anchor="t">
            <a:noAutofit/>
          </a:bodyPr>
          <a:lstStyle>
            <a:lvl1pPr marL="38160" algn="r">
              <a:lnSpc>
                <a:spcPct val="100000"/>
              </a:lnSpc>
              <a:spcBef>
                <a:spcPts val="54"/>
              </a:spcBef>
              <a:buNone/>
              <a:defRPr b="0" lang="en-US" sz="1400" spc="9" strike="noStrike">
                <a:solidFill>
                  <a:srgbClr val="000000"/>
                </a:solidFill>
                <a:latin typeface="Arial"/>
                <a:ea typeface="SimSun"/>
              </a:defRPr>
            </a:lvl1pPr>
          </a:lstStyle>
          <a:p>
            <a:pPr marL="38160" algn="r">
              <a:lnSpc>
                <a:spcPct val="100000"/>
              </a:lnSpc>
              <a:spcBef>
                <a:spcPts val="54"/>
              </a:spcBef>
              <a:buNone/>
            </a:pPr>
            <a:fld id="{F6C5D861-9A39-490D-A3EF-D978B6A4AC30}" type="slidenum">
              <a:rPr b="0" lang="en-US" sz="1400" spc="9" strike="noStrike">
                <a:solidFill>
                  <a:srgbClr val="000000"/>
                </a:solidFill>
                <a:latin typeface="Arial"/>
                <a:ea typeface="SimSu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385560"/>
            <a:ext cx="10979280" cy="11451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SimSun"/>
              </a:rPr>
              <a:t>Modeling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SimSun"/>
              </a:rPr>
              <a:t> Techniques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380880" y="577080"/>
            <a:ext cx="9981720" cy="64101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Times New Roman"/>
                <a:ea typeface="Arial"/>
              </a:rPr>
              <a:t>Behavioral Modeling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Times New Roman"/>
                <a:ea typeface="Arial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Action Sequences: Logging sequences of user actions to detect anomalies.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Heuristic Analysis: Using rules to identify suspicious behavior.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Times New Roman"/>
                <a:ea typeface="Arial"/>
              </a:rPr>
              <a:t>Statistical Modeling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Times New Roman"/>
                <a:ea typeface="Arial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Anomaly Detection: Identifying deviations from normal behavior.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Machine Learning: Training models to detect keylogger patterns.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Times New Roman"/>
                <a:ea typeface="Arial"/>
              </a:rPr>
              <a:t>Signature-Based Modeling: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Pattern Recognition: Identifying known keylogger signatures.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Database Comparison: Checking against databases of known threats.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2732040" cy="1158480"/>
          </a:xfrm>
          <a:prstGeom prst="rect">
            <a:avLst/>
          </a:prstGeom>
          <a:noFill/>
          <a:ln w="9360">
            <a:noFill/>
          </a:ln>
        </p:spPr>
        <p:txBody>
          <a:bodyPr lIns="0" rIns="0" tIns="13320" bIns="0" anchor="ctr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Times New Roman"/>
                <a:ea typeface="SimSun"/>
              </a:rPr>
              <a:t>R</a:t>
            </a:r>
            <a:r>
              <a:rPr b="0" lang="en-US" sz="4000" spc="-41" strike="noStrike">
                <a:solidFill>
                  <a:srgbClr val="000000"/>
                </a:solidFill>
                <a:latin typeface="Times New Roman"/>
                <a:ea typeface="SimSun"/>
              </a:rPr>
              <a:t>E</a:t>
            </a:r>
            <a:r>
              <a:rPr b="0" lang="en-US" sz="4000" spc="12" strike="noStrike">
                <a:solidFill>
                  <a:srgbClr val="000000"/>
                </a:solidFill>
                <a:latin typeface="Times New Roman"/>
                <a:ea typeface="SimSun"/>
              </a:rPr>
              <a:t>S</a:t>
            </a:r>
            <a:r>
              <a:rPr b="0" lang="en-US" sz="4000" spc="-32" strike="noStrike">
                <a:solidFill>
                  <a:srgbClr val="000000"/>
                </a:solidFill>
                <a:latin typeface="Times New Roman"/>
                <a:ea typeface="SimSun"/>
              </a:rPr>
              <a:t>U</a:t>
            </a:r>
            <a:r>
              <a:rPr b="0" lang="en-US" sz="4000" spc="-406" strike="noStrike">
                <a:solidFill>
                  <a:srgbClr val="000000"/>
                </a:solidFill>
                <a:latin typeface="Times New Roman"/>
                <a:ea typeface="SimSun"/>
              </a:rPr>
              <a:t>L</a:t>
            </a:r>
            <a:r>
              <a:rPr b="0" lang="en-US" sz="4000" spc="-1" strike="noStrike">
                <a:solidFill>
                  <a:srgbClr val="000000"/>
                </a:solidFill>
                <a:latin typeface="Times New Roman"/>
                <a:ea typeface="SimSun"/>
              </a:rPr>
              <a:t>TS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4AB1BA7B-CF78-49CF-830E-BEFE3B3D8A31}" type="slidenum">
              <a:rPr b="0" lang="en-US" sz="1100" spc="9" strike="noStrike">
                <a:solidFill>
                  <a:srgbClr val="2d936b"/>
                </a:solidFill>
                <a:latin typeface="Trebuchet MS"/>
                <a:ea typeface="SimSun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207" name="TextBox 2"/>
          <p:cNvSpPr/>
          <p:nvPr/>
        </p:nvSpPr>
        <p:spPr>
          <a:xfrm>
            <a:off x="555120" y="1130760"/>
            <a:ext cx="8031960" cy="50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Times New Roman"/>
                <a:ea typeface="SimSun"/>
              </a:rPr>
              <a:t>Detection Accuracy</a:t>
            </a:r>
            <a:endParaRPr b="0" lang="en-IN" sz="1800" spc="-1" strike="noStrike">
              <a:latin typeface="Arial"/>
            </a:endParaRPr>
          </a:p>
          <a:p>
            <a:pPr lvl="1" marL="7430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High Accuracy: Up to 99% for known keyloggers.</a:t>
            </a:r>
            <a:endParaRPr b="0" lang="en-IN" sz="1800" spc="-1" strike="noStrike">
              <a:latin typeface="Arial"/>
            </a:endParaRPr>
          </a:p>
          <a:p>
            <a:pPr lvl="1" marL="7430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Low False Positives/Negatives: Less than 5% and 3% respectively.</a:t>
            </a:r>
            <a:endParaRPr b="0" lang="en-IN" sz="18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Times New Roman"/>
                <a:ea typeface="SimSun"/>
              </a:rPr>
              <a:t>Performance Metrics</a:t>
            </a:r>
            <a:endParaRPr b="0" lang="en-IN" sz="1800" spc="-1" strike="noStrike">
              <a:latin typeface="Arial"/>
            </a:endParaRPr>
          </a:p>
          <a:p>
            <a:pPr lvl="1" marL="7430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Efficiency: Minimal system impact (&lt;5% CPU usage).</a:t>
            </a:r>
            <a:endParaRPr b="0" lang="en-IN" sz="1800" spc="-1" strike="noStrike">
              <a:latin typeface="Arial"/>
            </a:endParaRPr>
          </a:p>
          <a:p>
            <a:pPr lvl="1" marL="7430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Scalability: Handles large datasets effectively.</a:t>
            </a:r>
            <a:endParaRPr b="0" lang="en-IN" sz="18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Times New Roman"/>
                <a:ea typeface="SimSun"/>
              </a:rPr>
              <a:t>Evasion Resistance</a:t>
            </a:r>
            <a:endParaRPr b="0" lang="en-IN" sz="1800" spc="-1" strike="noStrike">
              <a:latin typeface="Arial"/>
            </a:endParaRPr>
          </a:p>
          <a:p>
            <a:pPr lvl="1" marL="7430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Obfuscation Detection: Over 85% success for rootkit-based keyloggers.</a:t>
            </a:r>
            <a:endParaRPr b="0" lang="en-IN" sz="1800" spc="-1" strike="noStrike">
              <a:latin typeface="Arial"/>
            </a:endParaRPr>
          </a:p>
          <a:p>
            <a:pPr lvl="1" marL="7430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Adaptive Learning: Models continuously improve with updates.</a:t>
            </a:r>
            <a:endParaRPr b="0" lang="en-IN" sz="18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Times New Roman"/>
                <a:ea typeface="SimSun"/>
              </a:rPr>
              <a:t>  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Times New Roman"/>
                <a:ea typeface="SimSun"/>
              </a:rPr>
              <a:t>Practical Implementations</a:t>
            </a:r>
            <a:endParaRPr b="0" lang="en-IN" sz="1800" spc="-1" strike="noStrike">
              <a:latin typeface="Arial"/>
            </a:endParaRPr>
          </a:p>
          <a:p>
            <a:pPr lvl="1" marL="7430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Cybersecurity Tools: Enhanced detection in antivirus software.</a:t>
            </a:r>
            <a:endParaRPr b="0" lang="en-IN" sz="1800" spc="-1" strike="noStrike">
              <a:latin typeface="Arial"/>
            </a:endParaRPr>
          </a:p>
          <a:p>
            <a:pPr lvl="1" marL="7430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Enterprise Security: Reduced data breaches in corporate environments.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326520" y="141480"/>
            <a:ext cx="10438920" cy="64915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algn="just">
              <a:lnSpc>
                <a:spcPct val="15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SimSun"/>
              </a:rPr>
              <a:t>   </a:t>
            </a:r>
            <a:r>
              <a:rPr b="0" lang="en-US" sz="3200" spc="-1" strike="noStrike" u="sng">
                <a:solidFill>
                  <a:srgbClr val="000000"/>
                </a:solidFill>
                <a:uFillTx/>
                <a:latin typeface="Times New Roman"/>
                <a:ea typeface="SimSun"/>
              </a:rPr>
              <a:t>User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Times New Roman"/>
                <a:ea typeface="SimSun"/>
              </a:rPr>
              <a:t> </a:t>
            </a:r>
            <a:r>
              <a:rPr b="0" lang="en-US" sz="3200" spc="-1" strike="noStrike" u="sng">
                <a:solidFill>
                  <a:srgbClr val="000000"/>
                </a:solidFill>
                <a:uFillTx/>
                <a:latin typeface="Times New Roman"/>
                <a:ea typeface="SimSun"/>
              </a:rPr>
              <a:t>Impact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Times New Roman"/>
                <a:ea typeface="SimSun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,Sans-Serif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SimSun"/>
              </a:rPr>
              <a:t>Increased Awareness: Better user knowledge and adoption of security practices.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,Sans-Serif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SimSun"/>
              </a:rPr>
              <a:t>Enhanced_Security_Posture: Improved personal and organizational cybersecurity</a:t>
            </a:r>
            <a:br>
              <a:rPr sz="2400"/>
            </a:br>
            <a:r>
              <a:rPr b="0" lang="en-US" sz="3200" spc="-1" strike="noStrike" u="sng">
                <a:solidFill>
                  <a:srgbClr val="000000"/>
                </a:solidFill>
                <a:uFillTx/>
                <a:latin typeface="Times New Roman"/>
                <a:ea typeface="SimSun"/>
              </a:rPr>
              <a:t>Case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Times New Roman"/>
                <a:ea typeface="SimSun"/>
              </a:rPr>
              <a:t> </a:t>
            </a:r>
            <a:r>
              <a:rPr b="0" lang="en-US" sz="3200" spc="-1" strike="noStrike" u="sng">
                <a:solidFill>
                  <a:srgbClr val="000000"/>
                </a:solidFill>
                <a:uFillTx/>
                <a:latin typeface="Times New Roman"/>
                <a:ea typeface="SimSun"/>
              </a:rPr>
              <a:t>Studies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Times New Roman"/>
                <a:ea typeface="SimSun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SimSun"/>
              </a:rPr>
              <a:t>Successful Detections: Examples in financial institutions and government agencies.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SimSun"/>
              </a:rPr>
              <a:t>Industry Impact: Protection of sensitive data in healthcare and finance.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SimSun"/>
              </a:rPr>
              <a:t>  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Times New Roman"/>
                <a:ea typeface="SimSun"/>
              </a:rPr>
              <a:t>Future Prospects: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SimSun"/>
              </a:rPr>
              <a:t>AI Improvements: Ongoing enhancements for better detection.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SimSun"/>
              </a:rPr>
              <a:t>Collaboration: Increased threat intelligence sharing.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br>
              <a:rPr sz="3600"/>
            </a:b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SimSun"/>
              </a:rPr>
              <a:t>Project Link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TextBox 4"/>
          <p:cNvSpPr/>
          <p:nvPr/>
        </p:nvSpPr>
        <p:spPr>
          <a:xfrm>
            <a:off x="374040" y="1260000"/>
            <a:ext cx="6105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https://github.com/TiruthaniGovardhan/gova.git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bject 2"/>
          <p:cNvSpPr/>
          <p:nvPr/>
        </p:nvSpPr>
        <p:spPr>
          <a:xfrm>
            <a:off x="0" y="-4680"/>
            <a:ext cx="12191760" cy="685764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6" name="object 3"/>
          <p:cNvGrpSpPr/>
          <p:nvPr/>
        </p:nvGrpSpPr>
        <p:grpSpPr>
          <a:xfrm>
            <a:off x="7448760" y="0"/>
            <a:ext cx="4743360" cy="6858360"/>
            <a:chOff x="7448760" y="0"/>
            <a:chExt cx="4743360" cy="6858360"/>
          </a:xfrm>
        </p:grpSpPr>
        <p:sp>
          <p:nvSpPr>
            <p:cNvPr id="137" name="object 4"/>
            <p:cNvSpPr/>
            <p:nvPr/>
          </p:nvSpPr>
          <p:spPr>
            <a:xfrm>
              <a:off x="9377280" y="4680"/>
              <a:ext cx="1218240" cy="685332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object 5"/>
            <p:cNvSpPr/>
            <p:nvPr/>
          </p:nvSpPr>
          <p:spPr>
            <a:xfrm>
              <a:off x="7448760" y="3695040"/>
              <a:ext cx="4743000" cy="316332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object 6"/>
            <p:cNvSpPr/>
            <p:nvPr/>
          </p:nvSpPr>
          <p:spPr>
            <a:xfrm>
              <a:off x="9182160" y="0"/>
              <a:ext cx="3009600" cy="685764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object 7"/>
            <p:cNvSpPr/>
            <p:nvPr/>
          </p:nvSpPr>
          <p:spPr>
            <a:xfrm>
              <a:off x="9603000" y="0"/>
              <a:ext cx="2589120" cy="685764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object 8"/>
            <p:cNvSpPr/>
            <p:nvPr/>
          </p:nvSpPr>
          <p:spPr>
            <a:xfrm>
              <a:off x="8934480" y="3048120"/>
              <a:ext cx="3257280" cy="380952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object 9"/>
            <p:cNvSpPr/>
            <p:nvPr/>
          </p:nvSpPr>
          <p:spPr>
            <a:xfrm>
              <a:off x="9338040" y="0"/>
              <a:ext cx="2854080" cy="685764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object 10"/>
            <p:cNvSpPr/>
            <p:nvPr/>
          </p:nvSpPr>
          <p:spPr>
            <a:xfrm>
              <a:off x="10896480" y="0"/>
              <a:ext cx="1294920" cy="685764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object 11"/>
            <p:cNvSpPr/>
            <p:nvPr/>
          </p:nvSpPr>
          <p:spPr>
            <a:xfrm>
              <a:off x="10936080" y="0"/>
              <a:ext cx="1255680" cy="685764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object 12"/>
            <p:cNvSpPr/>
            <p:nvPr/>
          </p:nvSpPr>
          <p:spPr>
            <a:xfrm>
              <a:off x="10372680" y="3591000"/>
              <a:ext cx="1819080" cy="326664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6" name="object 13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2057400" y="2492280"/>
            <a:ext cx="5982840" cy="1161720"/>
          </a:xfrm>
          <a:prstGeom prst="rect">
            <a:avLst/>
          </a:prstGeom>
          <a:noFill/>
          <a:ln w="9360">
            <a:noFill/>
          </a:ln>
        </p:spPr>
        <p:txBody>
          <a:bodyPr lIns="0" rIns="0" tIns="16560" bIns="0" anchor="t">
            <a:noAutofit/>
          </a:bodyPr>
          <a:p>
            <a:pPr marL="12600" algn="just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IN" sz="4250" spc="4" strike="noStrike">
                <a:solidFill>
                  <a:srgbClr val="000000"/>
                </a:solidFill>
                <a:latin typeface="Times New Roman"/>
                <a:ea typeface="SimSun"/>
              </a:rPr>
              <a:t>     </a:t>
            </a:r>
            <a:r>
              <a:rPr b="0" lang="en-US" sz="4250" spc="4" strike="noStrike">
                <a:solidFill>
                  <a:srgbClr val="000000"/>
                </a:solidFill>
                <a:latin typeface="Times New Roman"/>
                <a:ea typeface="SimSun"/>
              </a:rPr>
              <a:t>Keylogger and Security</a:t>
            </a:r>
            <a:endParaRPr b="0" lang="en-US" sz="42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8" name="object 18"/>
          <p:cNvGrpSpPr/>
          <p:nvPr/>
        </p:nvGrpSpPr>
        <p:grpSpPr>
          <a:xfrm>
            <a:off x="466560" y="6410160"/>
            <a:ext cx="3704760" cy="294840"/>
            <a:chOff x="466560" y="6410160"/>
            <a:chExt cx="3704760" cy="294840"/>
          </a:xfrm>
        </p:grpSpPr>
        <p:pic>
          <p:nvPicPr>
            <p:cNvPr id="149" name="object 19" descr=""/>
            <p:cNvPicPr/>
            <p:nvPr/>
          </p:nvPicPr>
          <p:blipFill>
            <a:blip r:embed="rId1"/>
            <a:stretch/>
          </p:blipFill>
          <p:spPr>
            <a:xfrm>
              <a:off x="676440" y="6467400"/>
              <a:ext cx="2142720" cy="199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0" name="object 20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760" cy="294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1" name="PlaceHolder 2"/>
          <p:cNvSpPr>
            <a:spLocks noGrp="1"/>
          </p:cNvSpPr>
          <p:nvPr>
            <p:ph type="sldNum" idx="11"/>
          </p:nvPr>
        </p:nvSpPr>
        <p:spPr>
          <a:xfrm>
            <a:off x="8737560" y="6245280"/>
            <a:ext cx="2844360" cy="3984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6840" bIns="0" anchor="t">
            <a:noAutofit/>
          </a:bodyPr>
          <a:lstStyle>
            <a:lvl1pPr marL="38160" algn="r">
              <a:lnSpc>
                <a:spcPct val="100000"/>
              </a:lnSpc>
              <a:spcBef>
                <a:spcPts val="54"/>
              </a:spcBef>
              <a:buNone/>
              <a:defRPr b="0" lang="en-US" sz="1400" spc="9" strike="noStrike">
                <a:solidFill>
                  <a:srgbClr val="000000"/>
                </a:solidFill>
                <a:latin typeface="Arial"/>
                <a:ea typeface="SimSun"/>
              </a:defRPr>
            </a:lvl1pPr>
          </a:lstStyle>
          <a:p>
            <a:pPr marL="38160" algn="r">
              <a:lnSpc>
                <a:spcPct val="100000"/>
              </a:lnSpc>
              <a:spcBef>
                <a:spcPts val="54"/>
              </a:spcBef>
              <a:buNone/>
            </a:pPr>
            <a:fld id="{9819858A-6DD4-4D84-8A93-E3583EDD5391}" type="slidenum">
              <a:rPr b="0" lang="en-US" sz="1400" spc="9" strike="noStrike">
                <a:solidFill>
                  <a:srgbClr val="000000"/>
                </a:solidFill>
                <a:latin typeface="Arial"/>
                <a:ea typeface="SimSu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object 2"/>
          <p:cNvSpPr/>
          <p:nvPr/>
        </p:nvSpPr>
        <p:spPr>
          <a:xfrm>
            <a:off x="0" y="0"/>
            <a:ext cx="12191760" cy="685764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 marL="1828800" algn="just">
              <a:lnSpc>
                <a:spcPct val="15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 lvl="5" marL="2286000" indent="-21600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Introduction to Keyloggers and Security</a:t>
            </a:r>
            <a:endParaRPr b="0" lang="en-IN" sz="2800" spc="-1" strike="noStrike">
              <a:latin typeface="Arial"/>
            </a:endParaRPr>
          </a:p>
          <a:p>
            <a:pPr lvl="5" marL="2286000" indent="-21600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Understanding the Problem Statement</a:t>
            </a:r>
            <a:endParaRPr b="0" lang="en-IN" sz="2800" spc="-1" strike="noStrike">
              <a:latin typeface="Arial"/>
            </a:endParaRPr>
          </a:p>
          <a:p>
            <a:pPr lvl="5" marL="2286000" indent="-21600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Overview of the Project</a:t>
            </a:r>
            <a:endParaRPr b="0" lang="en-IN" sz="2800" spc="-1" strike="noStrike">
              <a:latin typeface="Arial"/>
            </a:endParaRPr>
          </a:p>
          <a:p>
            <a:pPr lvl="5" marL="2286000" indent="-21600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Identifying the End Users</a:t>
            </a:r>
            <a:endParaRPr b="0" lang="en-IN" sz="2800" spc="-1" strike="noStrike">
              <a:latin typeface="Arial"/>
            </a:endParaRPr>
          </a:p>
          <a:p>
            <a:pPr lvl="5" marL="2286000" indent="-21600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Introducing Your Solution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    </a:t>
            </a:r>
            <a:endParaRPr b="0" lang="en-IN" sz="2800" spc="-1" strike="noStrike">
              <a:latin typeface="Arial"/>
            </a:endParaRPr>
          </a:p>
          <a:p>
            <a:pPr lvl="5" marL="2286000" indent="-21600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 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Highlighting the unique value proposition</a:t>
            </a:r>
            <a:endParaRPr b="0" lang="en-IN" sz="2800" spc="-1" strike="noStrike">
              <a:latin typeface="Arial"/>
            </a:endParaRPr>
          </a:p>
          <a:p>
            <a:pPr lvl="5" marL="2286000" indent="-21600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 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Discussing the key Modelling Approaches</a:t>
            </a:r>
            <a:endParaRPr b="0" lang="en-IN" sz="2800" spc="-1" strike="noStrike">
              <a:latin typeface="Arial"/>
            </a:endParaRPr>
          </a:p>
          <a:p>
            <a:pPr lvl="5" marL="2286000" indent="-21600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 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Presenting Results And Findings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 marL="2286000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grpSp>
        <p:nvGrpSpPr>
          <p:cNvPr id="153" name="object 3"/>
          <p:cNvGrpSpPr/>
          <p:nvPr/>
        </p:nvGrpSpPr>
        <p:grpSpPr>
          <a:xfrm>
            <a:off x="7448760" y="-186840"/>
            <a:ext cx="4743360" cy="6858000"/>
            <a:chOff x="7448760" y="-186840"/>
            <a:chExt cx="4743360" cy="6858000"/>
          </a:xfrm>
        </p:grpSpPr>
        <p:sp>
          <p:nvSpPr>
            <p:cNvPr id="154" name="object 4"/>
            <p:cNvSpPr/>
            <p:nvPr/>
          </p:nvSpPr>
          <p:spPr>
            <a:xfrm>
              <a:off x="9377280" y="-182160"/>
              <a:ext cx="1218240" cy="685332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object 5"/>
            <p:cNvSpPr/>
            <p:nvPr/>
          </p:nvSpPr>
          <p:spPr>
            <a:xfrm>
              <a:off x="7448760" y="3507840"/>
              <a:ext cx="4743000" cy="316332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object 6"/>
            <p:cNvSpPr/>
            <p:nvPr/>
          </p:nvSpPr>
          <p:spPr>
            <a:xfrm>
              <a:off x="9182160" y="-186840"/>
              <a:ext cx="3009600" cy="685764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object 7"/>
            <p:cNvSpPr/>
            <p:nvPr/>
          </p:nvSpPr>
          <p:spPr>
            <a:xfrm>
              <a:off x="9603000" y="-186840"/>
              <a:ext cx="2589120" cy="685764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object 8"/>
            <p:cNvSpPr/>
            <p:nvPr/>
          </p:nvSpPr>
          <p:spPr>
            <a:xfrm>
              <a:off x="8934480" y="2860920"/>
              <a:ext cx="3257280" cy="380952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object 9"/>
            <p:cNvSpPr/>
            <p:nvPr/>
          </p:nvSpPr>
          <p:spPr>
            <a:xfrm>
              <a:off x="9338040" y="-186840"/>
              <a:ext cx="2854080" cy="685764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object 10"/>
            <p:cNvSpPr/>
            <p:nvPr/>
          </p:nvSpPr>
          <p:spPr>
            <a:xfrm>
              <a:off x="10896480" y="-186840"/>
              <a:ext cx="1294920" cy="685764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object 11"/>
            <p:cNvSpPr/>
            <p:nvPr/>
          </p:nvSpPr>
          <p:spPr>
            <a:xfrm>
              <a:off x="10936080" y="-186840"/>
              <a:ext cx="1255680" cy="685764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object 12"/>
            <p:cNvSpPr/>
            <p:nvPr/>
          </p:nvSpPr>
          <p:spPr>
            <a:xfrm>
              <a:off x="10372680" y="3404160"/>
              <a:ext cx="1819080" cy="326664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3" name="object 13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object 14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76"/>
              </a:lnSpc>
              <a:buNone/>
            </a:pPr>
            <a:r>
              <a:rPr b="0" lang="en-US" sz="1100" spc="18" strike="noStrike">
                <a:solidFill>
                  <a:srgbClr val="2d83c3"/>
                </a:solidFill>
                <a:latin typeface="Trebuchet MS"/>
                <a:ea typeface="SimSun"/>
              </a:rPr>
              <a:t>3/21/202</a:t>
            </a:r>
            <a:r>
              <a:rPr b="0" lang="en-US" sz="1100" spc="9" strike="noStrike">
                <a:solidFill>
                  <a:srgbClr val="2d83c3"/>
                </a:solidFill>
                <a:latin typeface="Trebuchet MS"/>
                <a:ea typeface="SimSun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  <a:ea typeface="SimSun"/>
              </a:rPr>
              <a:t> </a:t>
            </a:r>
            <a:r>
              <a:rPr b="0" lang="en-US" sz="1100" spc="128" strike="noStrike">
                <a:solidFill>
                  <a:srgbClr val="2d83c3"/>
                </a:solidFill>
                <a:latin typeface="Trebuchet MS"/>
                <a:ea typeface="SimSun"/>
              </a:rPr>
              <a:t> </a:t>
            </a:r>
            <a:r>
              <a:rPr b="1" lang="en-US" sz="1100" spc="49" strike="noStrike">
                <a:solidFill>
                  <a:srgbClr val="2d83c3"/>
                </a:solidFill>
                <a:latin typeface="Trebuchet MS"/>
                <a:ea typeface="SimSun"/>
              </a:rPr>
              <a:t>A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  <a:ea typeface="SimSun"/>
              </a:rPr>
              <a:t>nnu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SimSun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  <a:ea typeface="SimSun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  <a:ea typeface="SimSun"/>
              </a:rPr>
              <a:t>R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  <a:ea typeface="SimSun"/>
              </a:rPr>
              <a:t>e</a:t>
            </a:r>
            <a:r>
              <a:rPr b="1" lang="en-US" sz="1100" spc="89" strike="noStrike">
                <a:solidFill>
                  <a:srgbClr val="2d83c3"/>
                </a:solidFill>
                <a:latin typeface="Trebuchet MS"/>
                <a:ea typeface="SimSun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  <a:ea typeface="SimSun"/>
              </a:rPr>
              <a:t>i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  <a:ea typeface="SimSun"/>
              </a:rPr>
              <a:t>e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  <a:ea typeface="SimSun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65" name="object 15"/>
          <p:cNvSpPr/>
          <p:nvPr/>
        </p:nvSpPr>
        <p:spPr>
          <a:xfrm>
            <a:off x="7362720" y="447840"/>
            <a:ext cx="361440" cy="361440"/>
          </a:xfrm>
          <a:custGeom>
            <a:avLst/>
            <a:gd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object 16"/>
          <p:cNvSpPr/>
          <p:nvPr/>
        </p:nvSpPr>
        <p:spPr>
          <a:xfrm>
            <a:off x="11010960" y="5610240"/>
            <a:ext cx="647280" cy="647280"/>
          </a:xfrm>
          <a:custGeom>
            <a:avLst/>
            <a:gd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7" name="object 17" descr=""/>
          <p:cNvPicPr/>
          <p:nvPr/>
        </p:nvPicPr>
        <p:blipFill>
          <a:blip r:embed="rId1"/>
          <a:stretch/>
        </p:blipFill>
        <p:spPr>
          <a:xfrm>
            <a:off x="10686960" y="6134040"/>
            <a:ext cx="247320" cy="247320"/>
          </a:xfrm>
          <a:prstGeom prst="rect">
            <a:avLst/>
          </a:prstGeom>
          <a:ln w="0">
            <a:noFill/>
          </a:ln>
        </p:spPr>
      </p:pic>
      <p:grpSp>
        <p:nvGrpSpPr>
          <p:cNvPr id="168" name="object 18"/>
          <p:cNvGrpSpPr/>
          <p:nvPr/>
        </p:nvGrpSpPr>
        <p:grpSpPr>
          <a:xfrm>
            <a:off x="47520" y="3819600"/>
            <a:ext cx="4123800" cy="3009600"/>
            <a:chOff x="47520" y="3819600"/>
            <a:chExt cx="4123800" cy="3009600"/>
          </a:xfrm>
        </p:grpSpPr>
        <p:pic>
          <p:nvPicPr>
            <p:cNvPr id="169" name="object 19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760" cy="2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0" name="object 20" descr=""/>
            <p:cNvPicPr/>
            <p:nvPr/>
          </p:nvPicPr>
          <p:blipFill>
            <a:blip r:embed="rId3"/>
            <a:stretch/>
          </p:blipFill>
          <p:spPr>
            <a:xfrm>
              <a:off x="47520" y="3819600"/>
              <a:ext cx="1733040" cy="3009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39800" y="180360"/>
            <a:ext cx="2356920" cy="1158480"/>
          </a:xfrm>
          <a:prstGeom prst="rect">
            <a:avLst/>
          </a:prstGeom>
          <a:noFill/>
          <a:ln w="9360">
            <a:noFill/>
          </a:ln>
        </p:spPr>
        <p:txBody>
          <a:bodyPr lIns="0" rIns="0" tIns="13320" bIns="0" anchor="ctr">
            <a:noAutofit/>
          </a:bodyPr>
          <a:p>
            <a:pPr marL="12600" algn="just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4000" spc="24" strike="noStrike">
                <a:solidFill>
                  <a:srgbClr val="000000"/>
                </a:solidFill>
                <a:latin typeface="Times New Roman"/>
                <a:ea typeface="SimSun"/>
              </a:rPr>
              <a:t>A</a:t>
            </a:r>
            <a:r>
              <a:rPr b="0" lang="en-US" sz="4000" spc="-7" strike="noStrike">
                <a:solidFill>
                  <a:srgbClr val="000000"/>
                </a:solidFill>
                <a:latin typeface="Times New Roman"/>
                <a:ea typeface="SimSun"/>
              </a:rPr>
              <a:t>G</a:t>
            </a:r>
            <a:r>
              <a:rPr b="0" lang="en-US" sz="4000" spc="-35" strike="noStrike">
                <a:solidFill>
                  <a:srgbClr val="000000"/>
                </a:solidFill>
                <a:latin typeface="Times New Roman"/>
                <a:ea typeface="SimSun"/>
              </a:rPr>
              <a:t>E</a:t>
            </a:r>
            <a:r>
              <a:rPr b="0" lang="en-US" sz="4000" spc="12" strike="noStrike">
                <a:solidFill>
                  <a:srgbClr val="000000"/>
                </a:solidFill>
                <a:latin typeface="Times New Roman"/>
                <a:ea typeface="SimSun"/>
              </a:rPr>
              <a:t>N</a:t>
            </a:r>
            <a:r>
              <a:rPr b="0" lang="en-US" sz="4000" spc="-1" strike="noStrike">
                <a:solidFill>
                  <a:srgbClr val="000000"/>
                </a:solidFill>
                <a:latin typeface="Times New Roman"/>
                <a:ea typeface="SimSun"/>
              </a:rPr>
              <a:t>DA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ldNum" idx="12"/>
          </p:nvPr>
        </p:nvSpPr>
        <p:spPr>
          <a:xfrm>
            <a:off x="8737560" y="6245280"/>
            <a:ext cx="2844360" cy="3984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6840" bIns="0" anchor="t">
            <a:noAutofit/>
          </a:bodyPr>
          <a:lstStyle>
            <a:lvl1pPr marL="38160" algn="r">
              <a:lnSpc>
                <a:spcPct val="100000"/>
              </a:lnSpc>
              <a:spcBef>
                <a:spcPts val="54"/>
              </a:spcBef>
              <a:buNone/>
              <a:defRPr b="0" lang="en-US" sz="1400" spc="9" strike="noStrike">
                <a:solidFill>
                  <a:srgbClr val="000000"/>
                </a:solidFill>
                <a:latin typeface="Arial"/>
                <a:ea typeface="SimSun"/>
              </a:defRPr>
            </a:lvl1pPr>
          </a:lstStyle>
          <a:p>
            <a:pPr marL="38160" algn="r">
              <a:lnSpc>
                <a:spcPct val="100000"/>
              </a:lnSpc>
              <a:spcBef>
                <a:spcPts val="54"/>
              </a:spcBef>
              <a:buNone/>
            </a:pPr>
            <a:fld id="{8AB2D5BE-C6C5-4D63-8D90-265305341F46}" type="slidenum">
              <a:rPr b="0" lang="en-US" sz="1400" spc="9" strike="noStrike">
                <a:solidFill>
                  <a:srgbClr val="000000"/>
                </a:solidFill>
                <a:latin typeface="Arial"/>
                <a:ea typeface="SimSu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object 2"/>
          <p:cNvGrpSpPr/>
          <p:nvPr/>
        </p:nvGrpSpPr>
        <p:grpSpPr>
          <a:xfrm>
            <a:off x="7991640" y="2933640"/>
            <a:ext cx="2761920" cy="3257280"/>
            <a:chOff x="7991640" y="2933640"/>
            <a:chExt cx="2761920" cy="3257280"/>
          </a:xfrm>
        </p:grpSpPr>
        <p:sp>
          <p:nvSpPr>
            <p:cNvPr id="174" name="object 3"/>
            <p:cNvSpPr/>
            <p:nvPr/>
          </p:nvSpPr>
          <p:spPr>
            <a:xfrm>
              <a:off x="9353520" y="5362560"/>
              <a:ext cx="456840" cy="45684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object 4"/>
            <p:cNvSpPr/>
            <p:nvPr/>
          </p:nvSpPr>
          <p:spPr>
            <a:xfrm>
              <a:off x="9353520" y="5896080"/>
              <a:ext cx="180720" cy="18072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76" name="object 5" descr=""/>
            <p:cNvPicPr/>
            <p:nvPr/>
          </p:nvPicPr>
          <p:blipFill>
            <a:blip r:embed="rId1"/>
            <a:stretch/>
          </p:blipFill>
          <p:spPr>
            <a:xfrm>
              <a:off x="7991640" y="2933640"/>
              <a:ext cx="2761920" cy="32572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34120" y="574920"/>
            <a:ext cx="5794920" cy="1161720"/>
          </a:xfrm>
          <a:prstGeom prst="rect">
            <a:avLst/>
          </a:prstGeom>
          <a:noFill/>
          <a:ln w="9360">
            <a:noFill/>
          </a:ln>
        </p:spPr>
        <p:txBody>
          <a:bodyPr lIns="0" rIns="0" tIns="16560" bIns="0" anchor="t">
            <a:noAutofit/>
          </a:bodyPr>
          <a:p>
            <a:pPr marL="12600" algn="just">
              <a:lnSpc>
                <a:spcPct val="100000"/>
              </a:lnSpc>
              <a:spcBef>
                <a:spcPts val="130"/>
              </a:spcBef>
              <a:buNone/>
              <a:tabLst>
                <a:tab algn="l" pos="2728080"/>
              </a:tabLst>
            </a:pPr>
            <a:r>
              <a:rPr b="0" lang="en-IN" sz="4000" spc="-21" strike="noStrike">
                <a:solidFill>
                  <a:srgbClr val="000000"/>
                </a:solidFill>
                <a:latin typeface="Times New Roman"/>
                <a:ea typeface="SimSun"/>
              </a:rPr>
              <a:t>P</a:t>
            </a:r>
            <a:r>
              <a:rPr b="0" lang="en-IN" sz="4000" spc="12" strike="noStrike">
                <a:solidFill>
                  <a:srgbClr val="000000"/>
                </a:solidFill>
                <a:latin typeface="Times New Roman"/>
                <a:ea typeface="SimSun"/>
              </a:rPr>
              <a:t>ROB</a:t>
            </a:r>
            <a:r>
              <a:rPr b="0" lang="en-IN" sz="4000" spc="52" strike="noStrike">
                <a:solidFill>
                  <a:srgbClr val="000000"/>
                </a:solidFill>
                <a:latin typeface="Times New Roman"/>
                <a:ea typeface="SimSun"/>
              </a:rPr>
              <a:t>L</a:t>
            </a:r>
            <a:r>
              <a:rPr b="0" lang="en-IN" sz="4000" spc="-21" strike="noStrike">
                <a:solidFill>
                  <a:srgbClr val="000000"/>
                </a:solidFill>
                <a:latin typeface="Times New Roman"/>
                <a:ea typeface="SimSun"/>
              </a:rPr>
              <a:t>E</a:t>
            </a:r>
            <a:r>
              <a:rPr b="0" lang="en-IN" sz="4000" spc="18" strike="noStrike">
                <a:solidFill>
                  <a:srgbClr val="000000"/>
                </a:solidFill>
                <a:latin typeface="Times New Roman"/>
                <a:ea typeface="SimSun"/>
              </a:rPr>
              <a:t>M</a:t>
            </a:r>
            <a:r>
              <a:rPr b="0" lang="en-IN" sz="3600" spc="18" strike="noStrike">
                <a:solidFill>
                  <a:srgbClr val="000000"/>
                </a:solidFill>
                <a:latin typeface="Times New Roman"/>
                <a:ea typeface="SimSun"/>
              </a:rPr>
              <a:t> </a:t>
            </a:r>
            <a:r>
              <a:rPr b="0" lang="en-IN" sz="3600" spc="9" strike="noStrike">
                <a:solidFill>
                  <a:srgbClr val="000000"/>
                </a:solidFill>
                <a:latin typeface="Times New Roman"/>
                <a:ea typeface="SimSun"/>
              </a:rPr>
              <a:t>S</a:t>
            </a:r>
            <a:r>
              <a:rPr b="0" lang="en-IN" sz="3600" spc="-372" strike="noStrike">
                <a:solidFill>
                  <a:srgbClr val="000000"/>
                </a:solidFill>
                <a:latin typeface="Times New Roman"/>
                <a:ea typeface="SimSun"/>
              </a:rPr>
              <a:t>T</a:t>
            </a:r>
            <a:r>
              <a:rPr b="0" lang="en-IN" sz="3600" spc="-375" strike="noStrike">
                <a:solidFill>
                  <a:srgbClr val="000000"/>
                </a:solidFill>
                <a:latin typeface="Times New Roman"/>
                <a:ea typeface="SimSun"/>
              </a:rPr>
              <a:t>A</a:t>
            </a:r>
            <a:r>
              <a:rPr b="0" lang="en-IN" sz="3600" spc="12" strike="noStrike">
                <a:solidFill>
                  <a:srgbClr val="000000"/>
                </a:solidFill>
                <a:latin typeface="Times New Roman"/>
                <a:ea typeface="SimSun"/>
              </a:rPr>
              <a:t>T</a:t>
            </a:r>
            <a:r>
              <a:rPr b="0" lang="en-IN" sz="3600" spc="-12" strike="noStrike">
                <a:solidFill>
                  <a:srgbClr val="000000"/>
                </a:solidFill>
                <a:latin typeface="Times New Roman"/>
                <a:ea typeface="SimSun"/>
              </a:rPr>
              <a:t>E</a:t>
            </a:r>
            <a:r>
              <a:rPr b="0" lang="en-IN" sz="3600" spc="-21" strike="noStrike">
                <a:solidFill>
                  <a:srgbClr val="000000"/>
                </a:solidFill>
                <a:latin typeface="Times New Roman"/>
                <a:ea typeface="SimSun"/>
              </a:rPr>
              <a:t>ME</a:t>
            </a:r>
            <a:r>
              <a:rPr b="0" lang="en-IN" sz="3600" spc="9" strike="noStrike">
                <a:solidFill>
                  <a:srgbClr val="000000"/>
                </a:solidFill>
                <a:latin typeface="Times New Roman"/>
                <a:ea typeface="SimSun"/>
              </a:rPr>
              <a:t>NT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ldNum" idx="13"/>
          </p:nvPr>
        </p:nvSpPr>
        <p:spPr>
          <a:xfrm>
            <a:off x="8737560" y="6245280"/>
            <a:ext cx="2844360" cy="3984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6840" bIns="0" anchor="t">
            <a:noAutofit/>
          </a:bodyPr>
          <a:lstStyle>
            <a:lvl1pPr marL="38160" algn="r">
              <a:lnSpc>
                <a:spcPct val="100000"/>
              </a:lnSpc>
              <a:spcBef>
                <a:spcPts val="54"/>
              </a:spcBef>
              <a:buNone/>
              <a:defRPr b="0" lang="en-US" sz="1400" spc="9" strike="noStrike">
                <a:solidFill>
                  <a:srgbClr val="000000"/>
                </a:solidFill>
                <a:latin typeface="Arial"/>
                <a:ea typeface="SimSun"/>
              </a:defRPr>
            </a:lvl1pPr>
          </a:lstStyle>
          <a:p>
            <a:pPr marL="38160" algn="r">
              <a:lnSpc>
                <a:spcPct val="100000"/>
              </a:lnSpc>
              <a:spcBef>
                <a:spcPts val="54"/>
              </a:spcBef>
              <a:buNone/>
            </a:pPr>
            <a:fld id="{77100205-DB10-4A94-9740-A76903D524C6}" type="slidenum">
              <a:rPr b="0" lang="en-US" sz="1400" spc="9" strike="noStrike">
                <a:solidFill>
                  <a:srgbClr val="000000"/>
                </a:solidFill>
                <a:latin typeface="Arial"/>
                <a:ea typeface="SimSu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79" name="TextBox 10"/>
          <p:cNvSpPr/>
          <p:nvPr/>
        </p:nvSpPr>
        <p:spPr>
          <a:xfrm>
            <a:off x="666360" y="1845000"/>
            <a:ext cx="7976160" cy="329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algn="just">
              <a:lnSpc>
                <a:spcPct val="15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object 2"/>
          <p:cNvGrpSpPr/>
          <p:nvPr/>
        </p:nvGrpSpPr>
        <p:grpSpPr>
          <a:xfrm>
            <a:off x="8658360" y="2647800"/>
            <a:ext cx="3533400" cy="3809520"/>
            <a:chOff x="8658360" y="2647800"/>
            <a:chExt cx="3533400" cy="3809520"/>
          </a:xfrm>
        </p:grpSpPr>
        <p:sp>
          <p:nvSpPr>
            <p:cNvPr id="181" name="object 3"/>
            <p:cNvSpPr/>
            <p:nvPr/>
          </p:nvSpPr>
          <p:spPr>
            <a:xfrm>
              <a:off x="9353520" y="5362560"/>
              <a:ext cx="456840" cy="45684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object 4"/>
            <p:cNvSpPr/>
            <p:nvPr/>
          </p:nvSpPr>
          <p:spPr>
            <a:xfrm>
              <a:off x="9353520" y="5896080"/>
              <a:ext cx="180720" cy="18072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83" name="object 5" descr=""/>
            <p:cNvPicPr/>
            <p:nvPr/>
          </p:nvPicPr>
          <p:blipFill>
            <a:blip r:embed="rId1"/>
            <a:stretch/>
          </p:blipFill>
          <p:spPr>
            <a:xfrm>
              <a:off x="8658360" y="2647800"/>
              <a:ext cx="3533400" cy="3809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990720" y="724680"/>
            <a:ext cx="5263200" cy="1161720"/>
          </a:xfrm>
          <a:prstGeom prst="rect">
            <a:avLst/>
          </a:prstGeom>
          <a:noFill/>
          <a:ln w="9360">
            <a:noFill/>
          </a:ln>
        </p:spPr>
        <p:txBody>
          <a:bodyPr lIns="0" rIns="0" tIns="16560" bIns="0" anchor="ctr">
            <a:noAutofit/>
          </a:bodyPr>
          <a:p>
            <a:pPr marL="12600" algn="just">
              <a:lnSpc>
                <a:spcPct val="100000"/>
              </a:lnSpc>
              <a:spcBef>
                <a:spcPts val="130"/>
              </a:spcBef>
              <a:buNone/>
              <a:tabLst>
                <a:tab algn="l" pos="2642760"/>
              </a:tabLst>
            </a:pPr>
            <a:r>
              <a:rPr b="0" lang="en-US" sz="3600" spc="4" strike="noStrike">
                <a:solidFill>
                  <a:srgbClr val="000000"/>
                </a:solidFill>
                <a:latin typeface="Times New Roman"/>
                <a:ea typeface="SimSun"/>
              </a:rPr>
              <a:t>PROJECT</a:t>
            </a:r>
            <a:r>
              <a:rPr b="0" lang="en-IN" sz="3600" spc="4" strike="noStrike">
                <a:solidFill>
                  <a:srgbClr val="000000"/>
                </a:solidFill>
                <a:latin typeface="Times New Roman"/>
                <a:ea typeface="SimSun"/>
              </a:rPr>
              <a:t> </a:t>
            </a:r>
            <a:r>
              <a:rPr b="0" lang="en-IN" sz="3600" spc="-21" strike="noStrike">
                <a:solidFill>
                  <a:srgbClr val="000000"/>
                </a:solidFill>
                <a:latin typeface="Times New Roman"/>
                <a:ea typeface="SimSun"/>
              </a:rPr>
              <a:t>OVERVIEW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ldNum" idx="14"/>
          </p:nvPr>
        </p:nvSpPr>
        <p:spPr>
          <a:xfrm>
            <a:off x="8737560" y="6245280"/>
            <a:ext cx="2844360" cy="3984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6840" bIns="0" anchor="t">
            <a:noAutofit/>
          </a:bodyPr>
          <a:lstStyle>
            <a:lvl1pPr marL="38160" algn="r">
              <a:lnSpc>
                <a:spcPct val="100000"/>
              </a:lnSpc>
              <a:spcBef>
                <a:spcPts val="54"/>
              </a:spcBef>
              <a:buNone/>
              <a:defRPr b="0" lang="en-US" sz="1400" spc="9" strike="noStrike">
                <a:solidFill>
                  <a:srgbClr val="000000"/>
                </a:solidFill>
                <a:latin typeface="Arial"/>
                <a:ea typeface="SimSun"/>
              </a:defRPr>
            </a:lvl1pPr>
          </a:lstStyle>
          <a:p>
            <a:pPr marL="38160" algn="r">
              <a:lnSpc>
                <a:spcPct val="100000"/>
              </a:lnSpc>
              <a:spcBef>
                <a:spcPts val="54"/>
              </a:spcBef>
              <a:buNone/>
            </a:pPr>
            <a:fld id="{43649B7C-D0EA-4AB3-A8EB-55AAEA86E533}" type="slidenum">
              <a:rPr b="0" lang="en-US" sz="1400" spc="9" strike="noStrike">
                <a:solidFill>
                  <a:srgbClr val="000000"/>
                </a:solidFill>
                <a:latin typeface="Arial"/>
                <a:ea typeface="SimSu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86" name="TextBox 10"/>
          <p:cNvSpPr/>
          <p:nvPr/>
        </p:nvSpPr>
        <p:spPr>
          <a:xfrm>
            <a:off x="759600" y="1617480"/>
            <a:ext cx="7674120" cy="46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Brief Description of the Project's Scope and Objectives</a:t>
            </a:r>
            <a:endParaRPr b="0" lang="en-IN" sz="28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Overview of Keylogger Detection and Prevention Strategies</a:t>
            </a:r>
            <a:endParaRPr b="0" lang="en-IN" sz="28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Importance of Developing Effective Solutions in the Cybersecurity Landscape</a:t>
            </a:r>
            <a:endParaRPr b="0" lang="en-IN" sz="2800" spc="-1" strike="noStrike">
              <a:latin typeface="Arial"/>
            </a:endParaRPr>
          </a:p>
          <a:p>
            <a:pPr marL="457200" algn="just">
              <a:lnSpc>
                <a:spcPct val="150000"/>
              </a:lnSpc>
              <a:buNone/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33520" y="292680"/>
            <a:ext cx="5790960" cy="1161720"/>
          </a:xfrm>
          <a:prstGeom prst="rect">
            <a:avLst/>
          </a:prstGeom>
          <a:noFill/>
          <a:ln w="9360">
            <a:noFill/>
          </a:ln>
        </p:spPr>
        <p:txBody>
          <a:bodyPr lIns="0" rIns="0" tIns="16560" bIns="0" anchor="ctr">
            <a:noAutofit/>
          </a:bodyPr>
          <a:p>
            <a:pPr marL="12600" algn="just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US" sz="3200" spc="24" strike="noStrike">
                <a:solidFill>
                  <a:srgbClr val="000000"/>
                </a:solidFill>
                <a:latin typeface="Times New Roman"/>
                <a:ea typeface="SimSun"/>
              </a:rPr>
              <a:t>W</a:t>
            </a:r>
            <a:r>
              <a:rPr b="0" lang="en-US" sz="3200" spc="-21" strike="noStrike">
                <a:solidFill>
                  <a:srgbClr val="000000"/>
                </a:solidFill>
                <a:latin typeface="Times New Roman"/>
                <a:ea typeface="SimSun"/>
              </a:rPr>
              <a:t>H</a:t>
            </a:r>
            <a:r>
              <a:rPr b="0" lang="en-US" sz="3200" spc="18" strike="noStrike">
                <a:solidFill>
                  <a:srgbClr val="000000"/>
                </a:solidFill>
                <a:latin typeface="Times New Roman"/>
                <a:ea typeface="SimSun"/>
              </a:rPr>
              <a:t>O</a:t>
            </a:r>
            <a:r>
              <a:rPr b="0" lang="en-US" sz="3200" spc="-236" strike="noStrike">
                <a:solidFill>
                  <a:srgbClr val="000000"/>
                </a:solidFill>
                <a:latin typeface="Times New Roman"/>
                <a:ea typeface="SimSun"/>
              </a:rPr>
              <a:t> </a:t>
            </a:r>
            <a:r>
              <a:rPr b="0" lang="en-US" sz="3200" spc="-12" strike="noStrike">
                <a:solidFill>
                  <a:srgbClr val="000000"/>
                </a:solidFill>
                <a:latin typeface="Times New Roman"/>
                <a:ea typeface="SimSun"/>
              </a:rPr>
              <a:t>AR</a:t>
            </a:r>
            <a:r>
              <a:rPr b="0" lang="en-US" sz="3200" spc="12" strike="noStrike">
                <a:solidFill>
                  <a:srgbClr val="000000"/>
                </a:solidFill>
                <a:latin typeface="Times New Roman"/>
                <a:ea typeface="SimSun"/>
              </a:rPr>
              <a:t>E</a:t>
            </a:r>
            <a:r>
              <a:rPr b="0" lang="en-US" sz="3200" spc="-35" strike="noStrike">
                <a:solidFill>
                  <a:srgbClr val="000000"/>
                </a:solidFill>
                <a:latin typeface="Times New Roman"/>
                <a:ea typeface="SimSun"/>
              </a:rPr>
              <a:t> </a:t>
            </a:r>
            <a:r>
              <a:rPr b="0" lang="en-US" sz="3200" spc="-12" strike="noStrike">
                <a:solidFill>
                  <a:srgbClr val="000000"/>
                </a:solidFill>
                <a:latin typeface="Times New Roman"/>
                <a:ea typeface="SimSun"/>
              </a:rPr>
              <a:t>T</a:t>
            </a:r>
            <a:r>
              <a:rPr b="0" lang="en-US" sz="3200" spc="-15" strike="noStrike">
                <a:solidFill>
                  <a:srgbClr val="000000"/>
                </a:solidFill>
                <a:latin typeface="Times New Roman"/>
                <a:ea typeface="SimSun"/>
              </a:rPr>
              <a:t>H</a:t>
            </a:r>
            <a:r>
              <a:rPr b="0" lang="en-US" sz="3200" spc="12" strike="noStrike">
                <a:solidFill>
                  <a:srgbClr val="000000"/>
                </a:solidFill>
                <a:latin typeface="Times New Roman"/>
                <a:ea typeface="SimSun"/>
              </a:rPr>
              <a:t>E</a:t>
            </a:r>
            <a:r>
              <a:rPr b="0" lang="en-US" sz="3200" spc="-35" strike="noStrike">
                <a:solidFill>
                  <a:srgbClr val="000000"/>
                </a:solidFill>
                <a:latin typeface="Times New Roman"/>
                <a:ea typeface="SimSun"/>
              </a:rPr>
              <a:t> </a:t>
            </a:r>
            <a:r>
              <a:rPr b="0" lang="en-US" sz="3200" spc="-21" strike="noStrike">
                <a:solidFill>
                  <a:srgbClr val="000000"/>
                </a:solidFill>
                <a:latin typeface="Times New Roman"/>
                <a:ea typeface="SimSun"/>
              </a:rPr>
              <a:t>E</a:t>
            </a:r>
            <a:r>
              <a:rPr b="0" lang="en-US" sz="3200" spc="29" strike="noStrike">
                <a:solidFill>
                  <a:srgbClr val="000000"/>
                </a:solidFill>
                <a:latin typeface="Times New Roman"/>
                <a:ea typeface="SimSun"/>
              </a:rPr>
              <a:t>N</a:t>
            </a:r>
            <a:r>
              <a:rPr b="0" lang="en-US" sz="3200" spc="12" strike="noStrike">
                <a:solidFill>
                  <a:srgbClr val="000000"/>
                </a:solidFill>
                <a:latin typeface="Times New Roman"/>
                <a:ea typeface="SimSun"/>
              </a:rPr>
              <a:t>D</a:t>
            </a:r>
            <a:r>
              <a:rPr b="0" lang="en-US" sz="3200" spc="-46" strike="noStrike">
                <a:solidFill>
                  <a:srgbClr val="000000"/>
                </a:solidFill>
                <a:latin typeface="Times New Roman"/>
                <a:ea typeface="SimSun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SimSun"/>
              </a:rPr>
              <a:t>U</a:t>
            </a:r>
            <a:r>
              <a:rPr b="0" lang="en-US" sz="3200" spc="9" strike="noStrike">
                <a:solidFill>
                  <a:srgbClr val="000000"/>
                </a:solidFill>
                <a:latin typeface="Times New Roman"/>
                <a:ea typeface="SimSun"/>
              </a:rPr>
              <a:t>S</a:t>
            </a:r>
            <a:r>
              <a:rPr b="0" lang="en-US" sz="3200" spc="-26" strike="noStrike">
                <a:solidFill>
                  <a:srgbClr val="000000"/>
                </a:solidFill>
                <a:latin typeface="Times New Roman"/>
                <a:ea typeface="SimSun"/>
              </a:rPr>
              <a:t>E</a:t>
            </a:r>
            <a:r>
              <a:rPr b="0" lang="en-US" sz="3200" spc="-12" strike="noStrike">
                <a:solidFill>
                  <a:srgbClr val="000000"/>
                </a:solidFill>
                <a:latin typeface="Times New Roman"/>
                <a:ea typeface="SimSun"/>
              </a:rPr>
              <a:t>R</a:t>
            </a:r>
            <a:r>
              <a:rPr b="0" lang="en-US" sz="3200" spc="4" strike="noStrike">
                <a:solidFill>
                  <a:srgbClr val="000000"/>
                </a:solidFill>
                <a:latin typeface="Times New Roman"/>
                <a:ea typeface="SimSun"/>
              </a:rPr>
              <a:t>S?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object 6" descr=""/>
          <p:cNvPicPr/>
          <p:nvPr/>
        </p:nvPicPr>
        <p:blipFill>
          <a:blip r:embed="rId1"/>
          <a:stretch/>
        </p:blipFill>
        <p:spPr>
          <a:xfrm>
            <a:off x="723960" y="6172200"/>
            <a:ext cx="2180880" cy="485280"/>
          </a:xfrm>
          <a:prstGeom prst="rect">
            <a:avLst/>
          </a:prstGeom>
          <a:ln w="0">
            <a:noFill/>
          </a:ln>
        </p:spPr>
      </p:pic>
      <p:sp>
        <p:nvSpPr>
          <p:cNvPr id="189" name="PlaceHolder 2"/>
          <p:cNvSpPr>
            <a:spLocks noGrp="1"/>
          </p:cNvSpPr>
          <p:nvPr>
            <p:ph type="sldNum" idx="15"/>
          </p:nvPr>
        </p:nvSpPr>
        <p:spPr>
          <a:xfrm>
            <a:off x="8737560" y="6245280"/>
            <a:ext cx="2844360" cy="3984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6840" bIns="0" anchor="t">
            <a:noAutofit/>
          </a:bodyPr>
          <a:lstStyle>
            <a:lvl1pPr marL="38160" algn="r">
              <a:lnSpc>
                <a:spcPct val="100000"/>
              </a:lnSpc>
              <a:spcBef>
                <a:spcPts val="54"/>
              </a:spcBef>
              <a:buNone/>
              <a:defRPr b="0" lang="en-US" sz="1400" spc="9" strike="noStrike">
                <a:solidFill>
                  <a:srgbClr val="000000"/>
                </a:solidFill>
                <a:latin typeface="Arial"/>
                <a:ea typeface="SimSun"/>
              </a:defRPr>
            </a:lvl1pPr>
          </a:lstStyle>
          <a:p>
            <a:pPr marL="38160" algn="r">
              <a:lnSpc>
                <a:spcPct val="100000"/>
              </a:lnSpc>
              <a:spcBef>
                <a:spcPts val="54"/>
              </a:spcBef>
              <a:buNone/>
            </a:pPr>
            <a:fld id="{FF7984CF-55D4-44B0-A10D-1783A209A6C4}" type="slidenum">
              <a:rPr b="0" lang="en-US" sz="1400" spc="9" strike="noStrike">
                <a:solidFill>
                  <a:srgbClr val="000000"/>
                </a:solidFill>
                <a:latin typeface="Arial"/>
                <a:ea typeface="SimSu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90" name="TextBox 8"/>
          <p:cNvSpPr/>
          <p:nvPr/>
        </p:nvSpPr>
        <p:spPr>
          <a:xfrm>
            <a:off x="344160" y="1905120"/>
            <a:ext cx="8952120" cy="39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Identification of Potential End Users: Individuals, Businesses, Organizations</a:t>
            </a:r>
            <a:endParaRPr b="0" lang="en-IN" sz="28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Understanding Their Needs and Concerns Regarding Keylogger Protection</a:t>
            </a:r>
            <a:endParaRPr b="0" lang="en-IN" sz="28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Tailoring Solutions to Meet the Requirements of Various User Groups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304920" y="76320"/>
            <a:ext cx="11131560" cy="11451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SimSun"/>
              </a:rPr>
              <a:t>Value proposition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TextBox 3"/>
          <p:cNvSpPr/>
          <p:nvPr/>
        </p:nvSpPr>
        <p:spPr>
          <a:xfrm>
            <a:off x="152280" y="992520"/>
            <a:ext cx="9295920" cy="55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algn="just">
              <a:lnSpc>
                <a:spcPct val="15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. </a:t>
            </a:r>
            <a:r>
              <a:rPr b="1" lang="en-US" sz="2000" spc="-1" strike="noStrike" u="sng">
                <a:solidFill>
                  <a:srgbClr val="000000"/>
                </a:solidFill>
                <a:uFillTx/>
                <a:latin typeface="Times New Roman"/>
                <a:ea typeface="Arial"/>
              </a:rPr>
              <a:t>Enhanced Security Awareness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Times New Roman"/>
                <a:ea typeface="Arial"/>
              </a:rPr>
              <a:t>:</a:t>
            </a:r>
            <a:endParaRPr b="0" lang="en-IN" sz="18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Understanding Threats: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 Educate users and  organizations about the potential risks       posed by keyloggers.</a:t>
            </a:r>
            <a:endParaRPr b="0" lang="en-IN" sz="16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Proactive Measures: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 Equip  stakeholders with  knowledge to  detect and  prevent keylogging attacks.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2. 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Times New Roman"/>
                <a:ea typeface="Arial"/>
              </a:rPr>
              <a:t>Comprehensive Protection Strategies:</a:t>
            </a:r>
            <a:endParaRPr b="0" lang="en-IN" sz="18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Safeguarding Sensitive Information: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 Highlight  methods to protect  personal and organizational data from keylogging threats.</a:t>
            </a:r>
            <a:endParaRPr b="0" lang="en-IN" sz="16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Advanced Detection Tools: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 Introduce state-of-the-art   tools and  techniques to identify keyloggers on various devices.</a:t>
            </a:r>
            <a:endParaRPr b="0" lang="en-IN" sz="16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Robust Countermeasures: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 Provide effective solutions to mitigate the impact of keylogging, including software updates, antivirus solutions, and behavioral monitoring.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3. 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Times New Roman"/>
                <a:ea typeface="Arial"/>
              </a:rPr>
              <a:t>Data Privacy Assurance:</a:t>
            </a:r>
            <a:endParaRPr b="0" lang="en-IN" sz="18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Compliance with Regulations: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 Ensure adherence to data protection regulations and standards to avoid legal and financial repercussions.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76"/>
              </a:lnSpc>
              <a:buNone/>
            </a:pPr>
            <a:r>
              <a:rPr b="0" lang="en-US" sz="1100" spc="18" strike="noStrike">
                <a:solidFill>
                  <a:srgbClr val="2d83c3"/>
                </a:solidFill>
                <a:latin typeface="Trebuchet MS"/>
                <a:ea typeface="SimSun"/>
              </a:rPr>
              <a:t>3/21/202</a:t>
            </a:r>
            <a:r>
              <a:rPr b="0" lang="en-US" sz="1100" spc="9" strike="noStrike">
                <a:solidFill>
                  <a:srgbClr val="2d83c3"/>
                </a:solidFill>
                <a:latin typeface="Trebuchet MS"/>
                <a:ea typeface="SimSun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  <a:ea typeface="SimSun"/>
              </a:rPr>
              <a:t> </a:t>
            </a:r>
            <a:r>
              <a:rPr b="0" lang="en-US" sz="1100" spc="128" strike="noStrike">
                <a:solidFill>
                  <a:srgbClr val="2d83c3"/>
                </a:solidFill>
                <a:latin typeface="Trebuchet MS"/>
                <a:ea typeface="SimSun"/>
              </a:rPr>
              <a:t> </a:t>
            </a:r>
            <a:r>
              <a:rPr b="1" lang="en-US" sz="1100" spc="49" strike="noStrike">
                <a:solidFill>
                  <a:srgbClr val="2d83c3"/>
                </a:solidFill>
                <a:latin typeface="Trebuchet MS"/>
                <a:ea typeface="SimSun"/>
              </a:rPr>
              <a:t>A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  <a:ea typeface="SimSun"/>
              </a:rPr>
              <a:t>nnu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SimSun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  <a:ea typeface="SimSun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  <a:ea typeface="SimSun"/>
              </a:rPr>
              <a:t>R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  <a:ea typeface="SimSun"/>
              </a:rPr>
              <a:t>e</a:t>
            </a:r>
            <a:r>
              <a:rPr b="1" lang="en-US" sz="1100" spc="89" strike="noStrike">
                <a:solidFill>
                  <a:srgbClr val="2d83c3"/>
                </a:solidFill>
                <a:latin typeface="Trebuchet MS"/>
                <a:ea typeface="SimSun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  <a:ea typeface="SimSun"/>
              </a:rPr>
              <a:t>i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  <a:ea typeface="SimSun"/>
              </a:rPr>
              <a:t>e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  <a:ea typeface="SimSun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94" name="object 3"/>
          <p:cNvSpPr/>
          <p:nvPr/>
        </p:nvSpPr>
        <p:spPr>
          <a:xfrm>
            <a:off x="8289720" y="4859280"/>
            <a:ext cx="456840" cy="45684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object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object 5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7" name="object 6" descr=""/>
          <p:cNvPicPr/>
          <p:nvPr/>
        </p:nvPicPr>
        <p:blipFill>
          <a:blip r:embed="rId1"/>
          <a:stretch/>
        </p:blipFill>
        <p:spPr>
          <a:xfrm>
            <a:off x="66600" y="3381480"/>
            <a:ext cx="2466720" cy="3419280"/>
          </a:xfrm>
          <a:prstGeom prst="rect">
            <a:avLst/>
          </a:prstGeom>
          <a:ln w="0">
            <a:noFill/>
          </a:ln>
        </p:spPr>
      </p:pic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39800" y="338040"/>
            <a:ext cx="7542720" cy="1311480"/>
          </a:xfrm>
          <a:prstGeom prst="rect">
            <a:avLst/>
          </a:prstGeom>
          <a:noFill/>
          <a:ln w="9360">
            <a:noFill/>
          </a:ln>
        </p:spPr>
        <p:txBody>
          <a:bodyPr lIns="0" rIns="0" tIns="16560" bIns="0" anchor="ctr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US" sz="4250" spc="12" strike="noStrike">
                <a:solidFill>
                  <a:srgbClr val="000000"/>
                </a:solidFill>
                <a:latin typeface="Arial"/>
                <a:ea typeface="SimSun"/>
              </a:rPr>
              <a:t>THE</a:t>
            </a:r>
            <a:r>
              <a:rPr b="0" lang="en-US" sz="4250" spc="18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b="0" lang="en-US" sz="4250" spc="9" strike="noStrike">
                <a:solidFill>
                  <a:srgbClr val="000000"/>
                </a:solidFill>
                <a:latin typeface="Arial"/>
                <a:ea typeface="SimSun"/>
              </a:rPr>
              <a:t>WOW</a:t>
            </a:r>
            <a:r>
              <a:rPr b="0" lang="en-US" sz="4250" spc="83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b="0" lang="en-US" sz="4250" spc="9" strike="noStrike">
                <a:solidFill>
                  <a:srgbClr val="000000"/>
                </a:solidFill>
                <a:latin typeface="Arial"/>
                <a:ea typeface="SimSun"/>
              </a:rPr>
              <a:t>IN</a:t>
            </a:r>
            <a:r>
              <a:rPr b="0" lang="en-US" sz="4250" spc="-7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b="0" lang="en-US" sz="4250" spc="12" strike="noStrike">
                <a:solidFill>
                  <a:srgbClr val="000000"/>
                </a:solidFill>
                <a:latin typeface="Arial"/>
                <a:ea typeface="SimSun"/>
              </a:rPr>
              <a:t>YOUR</a:t>
            </a:r>
            <a:r>
              <a:rPr b="0" lang="en-US" sz="4250" spc="-12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b="0" lang="en-US" sz="4250" spc="18" strike="noStrike">
                <a:solidFill>
                  <a:srgbClr val="000000"/>
                </a:solidFill>
                <a:latin typeface="Arial"/>
                <a:ea typeface="SimSun"/>
              </a:rPr>
              <a:t>SOLUTION</a:t>
            </a:r>
            <a:endParaRPr b="0" lang="en-US" sz="4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object 8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9B1B12CB-D4E5-4021-A1B4-EDC6D9A086BF}" type="slidenum">
              <a:rPr b="0" lang="en-US" sz="1100" spc="9" strike="noStrike">
                <a:solidFill>
                  <a:srgbClr val="2d936b"/>
                </a:solidFill>
                <a:latin typeface="Trebuchet MS"/>
                <a:ea typeface="SimSun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pic>
        <p:nvPicPr>
          <p:cNvPr id="200" name="Picture 9" descr=""/>
          <p:cNvPicPr/>
          <p:nvPr/>
        </p:nvPicPr>
        <p:blipFill>
          <a:blip r:embed="rId2"/>
          <a:stretch/>
        </p:blipFill>
        <p:spPr>
          <a:xfrm>
            <a:off x="2769120" y="1539360"/>
            <a:ext cx="6348600" cy="377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12" strike="noStrike">
                <a:solidFill>
                  <a:srgbClr val="000000"/>
                </a:solidFill>
                <a:latin typeface="Times New Roman"/>
                <a:ea typeface="SimSun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SimSun"/>
              </a:rPr>
              <a:t>O</a:t>
            </a:r>
            <a:r>
              <a:rPr b="1" lang="en-US" sz="3600" spc="-15" strike="noStrike">
                <a:solidFill>
                  <a:srgbClr val="000000"/>
                </a:solidFill>
                <a:latin typeface="Times New Roman"/>
                <a:ea typeface="SimSun"/>
              </a:rPr>
              <a:t>D</a:t>
            </a:r>
            <a:r>
              <a:rPr b="1" lang="en-US" sz="3600" spc="-35" strike="noStrike">
                <a:solidFill>
                  <a:srgbClr val="000000"/>
                </a:solidFill>
                <a:latin typeface="Times New Roman"/>
                <a:ea typeface="SimSun"/>
              </a:rPr>
              <a:t>E</a:t>
            </a:r>
            <a:r>
              <a:rPr b="1" lang="en-US" sz="3600" spc="-32" strike="noStrike">
                <a:solidFill>
                  <a:srgbClr val="000000"/>
                </a:solidFill>
                <a:latin typeface="Times New Roman"/>
                <a:ea typeface="SimSun"/>
              </a:rPr>
              <a:t>LL</a:t>
            </a:r>
            <a:r>
              <a:rPr b="1" lang="en-US" sz="3600" spc="-7" strike="noStrike">
                <a:solidFill>
                  <a:srgbClr val="000000"/>
                </a:solidFill>
                <a:latin typeface="Times New Roman"/>
                <a:ea typeface="SimSun"/>
              </a:rPr>
              <a:t>I</a:t>
            </a:r>
            <a:r>
              <a:rPr b="1" lang="en-US" sz="3600" spc="29" strike="noStrike">
                <a:solidFill>
                  <a:srgbClr val="000000"/>
                </a:solidFill>
                <a:latin typeface="Times New Roman"/>
                <a:ea typeface="SimSun"/>
              </a:rPr>
              <a:t>N</a:t>
            </a:r>
            <a:r>
              <a:rPr b="1" lang="en-US" sz="3600" spc="4" strike="noStrike">
                <a:solidFill>
                  <a:srgbClr val="000000"/>
                </a:solidFill>
                <a:latin typeface="Times New Roman"/>
                <a:ea typeface="SimSun"/>
              </a:rPr>
              <a:t>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Text Box 2"/>
          <p:cNvSpPr/>
          <p:nvPr/>
        </p:nvSpPr>
        <p:spPr>
          <a:xfrm>
            <a:off x="609480" y="965880"/>
            <a:ext cx="10339920" cy="53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50000"/>
              </a:lnSpc>
              <a:buNone/>
            </a:pPr>
            <a:r>
              <a:rPr b="1" lang="en-US" sz="2800" spc="-1" strike="noStrike" u="sng">
                <a:solidFill>
                  <a:srgbClr val="000000"/>
                </a:solidFill>
                <a:uFillTx/>
                <a:latin typeface="Times New Roman"/>
                <a:ea typeface="SimSun"/>
              </a:rPr>
              <a:t>Components of Keylogger Models:</a:t>
            </a:r>
            <a:endParaRPr b="0" lang="en-IN" sz="2800" spc="-1" strike="noStrike"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1" lang="en-US" sz="2000" spc="-46" strike="noStrike" u="sng">
                <a:solidFill>
                  <a:srgbClr val="000000"/>
                </a:solidFill>
                <a:uFillTx/>
                <a:latin typeface="Times New Roman"/>
                <a:ea typeface="Arial"/>
              </a:rPr>
              <a:t>Data Capture Mechanisms</a:t>
            </a:r>
            <a:r>
              <a:rPr b="0" lang="en-US" sz="2000" spc="-46" strike="noStrike">
                <a:solidFill>
                  <a:srgbClr val="000000"/>
                </a:solidFill>
                <a:latin typeface="Times New Roman"/>
                <a:ea typeface="Arial"/>
              </a:rPr>
              <a:t>: How keystrokes are captured.</a:t>
            </a:r>
            <a:endParaRPr b="0" lang="en-IN" sz="2000" spc="-1" strike="noStrike">
              <a:latin typeface="Arial"/>
            </a:endParaRPr>
          </a:p>
          <a:p>
            <a:pPr lvl="1" marL="800280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46" strike="noStrike">
                <a:solidFill>
                  <a:srgbClr val="000000"/>
                </a:solidFill>
                <a:latin typeface="Times New Roman"/>
                <a:ea typeface="Arial"/>
              </a:rPr>
              <a:t>Polling</a:t>
            </a:r>
            <a:r>
              <a:rPr b="0" lang="en-US" sz="2000" spc="-46" strike="noStrike">
                <a:solidFill>
                  <a:srgbClr val="000000"/>
                </a:solidFill>
                <a:latin typeface="Times New Roman"/>
                <a:ea typeface="Arial"/>
              </a:rPr>
              <a:t>: Regularly checking keyboard buffer.</a:t>
            </a:r>
            <a:endParaRPr b="0" lang="en-IN" sz="2000" spc="-1" strike="noStrike">
              <a:latin typeface="Arial"/>
            </a:endParaRPr>
          </a:p>
          <a:p>
            <a:pPr lvl="1" marL="800280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46" strike="noStrike">
                <a:solidFill>
                  <a:srgbClr val="000000"/>
                </a:solidFill>
                <a:latin typeface="Times New Roman"/>
                <a:ea typeface="Arial"/>
              </a:rPr>
              <a:t>Hooking</a:t>
            </a:r>
            <a:r>
              <a:rPr b="0" lang="en-US" sz="2000" spc="-46" strike="noStrike">
                <a:solidFill>
                  <a:srgbClr val="000000"/>
                </a:solidFill>
                <a:latin typeface="Times New Roman"/>
                <a:ea typeface="Arial"/>
              </a:rPr>
              <a:t>: Intercepting keystrokes via system hooks.</a:t>
            </a:r>
            <a:endParaRPr b="0" lang="en-IN" sz="2000" spc="-1" strike="noStrike"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1" lang="en-US" sz="2000" spc="-46" strike="noStrike" u="sng">
                <a:solidFill>
                  <a:srgbClr val="000000"/>
                </a:solidFill>
                <a:uFillTx/>
                <a:latin typeface="Times New Roman"/>
                <a:ea typeface="Arial"/>
              </a:rPr>
              <a:t>Data Storage and Transmission</a:t>
            </a:r>
            <a:r>
              <a:rPr b="0" lang="en-US" sz="2000" spc="-46" strike="noStrike">
                <a:solidFill>
                  <a:srgbClr val="000000"/>
                </a:solidFill>
                <a:latin typeface="Times New Roman"/>
                <a:ea typeface="Arial"/>
              </a:rPr>
              <a:t>: Methods for storing and sending captured data.</a:t>
            </a:r>
            <a:endParaRPr b="0" lang="en-IN" sz="2000" spc="-1" strike="noStrike">
              <a:latin typeface="Arial"/>
            </a:endParaRPr>
          </a:p>
          <a:p>
            <a:pPr lvl="1" marL="800280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46" strike="noStrike">
                <a:solidFill>
                  <a:srgbClr val="000000"/>
                </a:solidFill>
                <a:latin typeface="Times New Roman"/>
                <a:ea typeface="Arial"/>
              </a:rPr>
              <a:t>Local Storage</a:t>
            </a:r>
            <a:r>
              <a:rPr b="0" lang="en-US" sz="2000" spc="-46" strike="noStrike">
                <a:solidFill>
                  <a:srgbClr val="000000"/>
                </a:solidFill>
                <a:latin typeface="Times New Roman"/>
                <a:ea typeface="Arial"/>
              </a:rPr>
              <a:t>: Data saved on the device.</a:t>
            </a:r>
            <a:endParaRPr b="0" lang="en-IN" sz="2000" spc="-1" strike="noStrike">
              <a:latin typeface="Arial"/>
            </a:endParaRPr>
          </a:p>
          <a:p>
            <a:pPr lvl="1" marL="800280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46" strike="noStrike">
                <a:solidFill>
                  <a:srgbClr val="000000"/>
                </a:solidFill>
                <a:latin typeface="Times New Roman"/>
                <a:ea typeface="Arial"/>
              </a:rPr>
              <a:t>Remote Transmission</a:t>
            </a:r>
            <a:r>
              <a:rPr b="0" lang="en-US" sz="2000" spc="-46" strike="noStrike">
                <a:solidFill>
                  <a:srgbClr val="000000"/>
                </a:solidFill>
                <a:latin typeface="Times New Roman"/>
                <a:ea typeface="Arial"/>
              </a:rPr>
              <a:t>: Data sent to a remote server.</a:t>
            </a:r>
            <a:endParaRPr b="0" lang="en-IN" sz="2000" spc="-1" strike="noStrike"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1" lang="en-US" sz="2000" spc="-46" strike="noStrike" u="sng">
                <a:solidFill>
                  <a:srgbClr val="000000"/>
                </a:solidFill>
                <a:uFillTx/>
                <a:latin typeface="Times New Roman"/>
                <a:ea typeface="Arial"/>
              </a:rPr>
              <a:t>Evasion Techniques</a:t>
            </a:r>
            <a:r>
              <a:rPr b="0" lang="en-US" sz="2000" spc="-46" strike="noStrike">
                <a:solidFill>
                  <a:srgbClr val="000000"/>
                </a:solidFill>
                <a:latin typeface="Times New Roman"/>
                <a:ea typeface="Arial"/>
              </a:rPr>
              <a:t>: Methods to avoid detection.</a:t>
            </a:r>
            <a:endParaRPr b="0" lang="en-IN" sz="2000" spc="-1" strike="noStrike">
              <a:latin typeface="Arial"/>
            </a:endParaRPr>
          </a:p>
          <a:p>
            <a:pPr lvl="1" marL="800280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46" strike="noStrike">
                <a:solidFill>
                  <a:srgbClr val="000000"/>
                </a:solidFill>
                <a:latin typeface="Times New Roman"/>
                <a:ea typeface="Arial"/>
              </a:rPr>
              <a:t>Rootkit Integration</a:t>
            </a:r>
            <a:r>
              <a:rPr b="0" lang="en-US" sz="2000" spc="-46" strike="noStrike">
                <a:solidFill>
                  <a:srgbClr val="000000"/>
                </a:solidFill>
                <a:latin typeface="Times New Roman"/>
                <a:ea typeface="Arial"/>
              </a:rPr>
              <a:t>: Embedding within the OS.</a:t>
            </a:r>
            <a:endParaRPr b="0" lang="en-IN" sz="2000" spc="-1" strike="noStrike">
              <a:latin typeface="Arial"/>
            </a:endParaRPr>
          </a:p>
          <a:p>
            <a:pPr lvl="1" marL="800280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46" strike="noStrike">
                <a:solidFill>
                  <a:srgbClr val="000000"/>
                </a:solidFill>
                <a:latin typeface="Times New Roman"/>
                <a:ea typeface="Arial"/>
              </a:rPr>
              <a:t>Obfuscation</a:t>
            </a:r>
            <a:r>
              <a:rPr b="0" lang="en-US" sz="2000" spc="-46" strike="noStrike">
                <a:solidFill>
                  <a:srgbClr val="000000"/>
                </a:solidFill>
                <a:latin typeface="Times New Roman"/>
                <a:ea typeface="Arial"/>
              </a:rPr>
              <a:t>: Hiding code to avoid detection by anti-malware.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2024-06-02T18:48:00Z</dcterms:created>
  <dc:creator>Pavithra Saidala</dc:creator>
  <dc:description/>
  <dc:language>en-IN</dc:language>
  <cp:lastModifiedBy/>
  <dcterms:modified xsi:type="dcterms:W3CDTF">2024-06-20T19:16:50Z</dcterms:modified>
  <cp:revision>3</cp:revision>
  <dc:subject/>
  <dc:title>Student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ICV">
    <vt:lpwstr>17d53d94e0ab4443a496a77ffd75616a</vt:lpwstr>
  </property>
  <property fmtid="{D5CDD505-2E9C-101B-9397-08002B2CF9AE}" pid="4" name="KSOProductBuildVer">
    <vt:lpwstr>1033-12.2.0.16909</vt:lpwstr>
  </property>
  <property fmtid="{D5CDD505-2E9C-101B-9397-08002B2CF9AE}" pid="5" name="LastSaved">
    <vt:filetime>2024-06-03T11:00:00Z</vt:filetime>
  </property>
</Properties>
</file>