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1" r:id="rId4"/>
    <p:sldId id="258" r:id="rId5"/>
    <p:sldId id="277" r:id="rId6"/>
    <p:sldId id="259" r:id="rId7"/>
    <p:sldId id="271" r:id="rId8"/>
    <p:sldId id="276" r:id="rId9"/>
    <p:sldId id="262" r:id="rId10"/>
    <p:sldId id="263" r:id="rId11"/>
    <p:sldId id="264" r:id="rId12"/>
    <p:sldId id="275" r:id="rId13"/>
    <p:sldId id="266" r:id="rId14"/>
    <p:sldId id="265" r:id="rId15"/>
    <p:sldId id="272" r:id="rId16"/>
    <p:sldId id="267" r:id="rId17"/>
    <p:sldId id="274" r:id="rId18"/>
    <p:sldId id="268" r:id="rId19"/>
    <p:sldId id="273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8/26/2023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7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6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9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4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5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4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9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upport.vyos.io/en/support/solutions/articles/103000099217-vyos-1-2-9-s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ruvedulaMithun/EE542_Lab1" TargetMode="External"/><Relationship Id="rId2" Type="http://schemas.openxmlformats.org/officeDocument/2006/relationships/hyperlink" Target="mailto:Mithun.tiruvedula@usc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stackoverflow.com/questions/47806576/linux-username-is-not-in-the-sudoers-file-this-incident-will-be-reported" TargetMode="External"/><Relationship Id="rId7" Type="http://schemas.openxmlformats.org/officeDocument/2006/relationships/image" Target="../media/image5.svg"/><Relationship Id="rId2" Type="http://schemas.openxmlformats.org/officeDocument/2006/relationships/hyperlink" Target="https://releases.ubuntu.com/18.04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3A4F-0B25-7A48-B4AF-3581226D6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7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AE33B-8264-9D0B-C1C2-5B80E8BCD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5000"/>
              <a:t>Lab 1 Assignment Submission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D9F3D-A335-68C2-5800-6DADA67AB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By Mithun Tiruvedula</a:t>
            </a:r>
          </a:p>
          <a:p>
            <a:r>
              <a:rPr lang="en-US" dirty="0"/>
              <a:t>2862112962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132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F9D30-66B6-D0B8-8118-4CB5BD23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41" y="810471"/>
            <a:ext cx="2717694" cy="5065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Downloaded </a:t>
            </a:r>
            <a:r>
              <a:rPr lang="en-US" dirty="0" err="1"/>
              <a:t>VyOS</a:t>
            </a:r>
            <a:r>
              <a:rPr lang="en-US" dirty="0"/>
              <a:t> image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r>
              <a:rPr lang="en-US" dirty="0"/>
              <a:t>Installed on disk to remove OS image ISO</a:t>
            </a:r>
          </a:p>
          <a:p>
            <a:r>
              <a:rPr lang="en-US" dirty="0"/>
              <a:t>Set up following config on the </a:t>
            </a:r>
            <a:r>
              <a:rPr lang="en-US" dirty="0" err="1"/>
              <a:t>VyOS</a:t>
            </a:r>
            <a:r>
              <a:rPr lang="en-US" dirty="0"/>
              <a:t> server</a:t>
            </a:r>
          </a:p>
          <a:p>
            <a:r>
              <a:rPr lang="en-US" dirty="0"/>
              <a:t>Shut off the quagga </a:t>
            </a:r>
            <a:r>
              <a:rPr lang="en-US" dirty="0" err="1"/>
              <a:t>RouterVM</a:t>
            </a:r>
            <a:r>
              <a:rPr lang="en-US" dirty="0"/>
              <a:t> and restarted all VMs</a:t>
            </a:r>
          </a:p>
          <a:p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567A51D-BBF8-B1AD-03D3-F1416CF65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76" y="755898"/>
            <a:ext cx="8205002" cy="482043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2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517F32-B412-57C9-D5D9-58AD52965B7D}"/>
              </a:ext>
            </a:extLst>
          </p:cNvPr>
          <p:cNvSpPr txBox="1">
            <a:spLocks/>
          </p:cNvSpPr>
          <p:nvPr/>
        </p:nvSpPr>
        <p:spPr>
          <a:xfrm>
            <a:off x="310318" y="512154"/>
            <a:ext cx="7439597" cy="572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IP Addresses allocated dynamically to VMs PC1 and PC2 by </a:t>
            </a:r>
            <a:r>
              <a:rPr lang="en-US" dirty="0" err="1"/>
              <a:t>VyOS</a:t>
            </a:r>
            <a:r>
              <a:rPr lang="en-US" dirty="0"/>
              <a:t> VM in configured range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B8BA71-9C3B-0BF7-99F5-5E70B17D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8840"/>
            <a:ext cx="12192000" cy="356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7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517F32-B412-57C9-D5D9-58AD52965B7D}"/>
              </a:ext>
            </a:extLst>
          </p:cNvPr>
          <p:cNvSpPr txBox="1">
            <a:spLocks/>
          </p:cNvSpPr>
          <p:nvPr/>
        </p:nvSpPr>
        <p:spPr>
          <a:xfrm>
            <a:off x="310318" y="512154"/>
            <a:ext cx="11277080" cy="572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VMs (PC1 and PC2) are able to communicate through </a:t>
            </a:r>
            <a:r>
              <a:rPr lang="en-US" dirty="0" err="1"/>
              <a:t>VyOS</a:t>
            </a:r>
            <a:r>
              <a:rPr lang="en-US" dirty="0"/>
              <a:t> Router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EFF91-C291-52C3-145B-2D43A6FF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4333"/>
            <a:ext cx="12192000" cy="28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919E-B86F-F623-371B-B47DE0EDA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7E74F-006F-6690-938A-9B020EB6B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FD06-C7D6-2A21-F5C3-93B5B68D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69" y="90647"/>
            <a:ext cx="7335835" cy="833058"/>
          </a:xfrm>
        </p:spPr>
        <p:txBody>
          <a:bodyPr/>
          <a:lstStyle/>
          <a:p>
            <a:r>
              <a:rPr lang="en-US" dirty="0"/>
              <a:t>4A</a:t>
            </a:r>
          </a:p>
        </p:txBody>
      </p:sp>
      <p:pic>
        <p:nvPicPr>
          <p:cNvPr id="9" name="Picture 8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BCBE5767-0FA9-4EE4-EEF5-B6CD5BD3E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33" y="48590"/>
            <a:ext cx="3848291" cy="6858000"/>
          </a:xfrm>
          <a:prstGeom prst="rect">
            <a:avLst/>
          </a:prstGeom>
        </p:spPr>
      </p:pic>
      <p:pic>
        <p:nvPicPr>
          <p:cNvPr id="41" name="Picture 40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04D5E740-DB97-5016-BCF5-0FFFDC31D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89" y="-1"/>
            <a:ext cx="3515156" cy="6858000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4CA1E366-2A18-AB15-A98A-AAD2FBAFC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00" y="2864379"/>
            <a:ext cx="1286602" cy="11292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TCP Server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956D191-CC04-630D-9864-7F8ECA163963}"/>
              </a:ext>
            </a:extLst>
          </p:cNvPr>
          <p:cNvSpPr txBox="1">
            <a:spLocks/>
          </p:cNvSpPr>
          <p:nvPr/>
        </p:nvSpPr>
        <p:spPr>
          <a:xfrm>
            <a:off x="7007187" y="2864378"/>
            <a:ext cx="1286602" cy="112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TCP Client</a:t>
            </a:r>
          </a:p>
        </p:txBody>
      </p:sp>
    </p:spTree>
    <p:extLst>
      <p:ext uri="{BB962C8B-B14F-4D97-AF65-F5344CB8AC3E}">
        <p14:creationId xmlns:p14="http://schemas.microsoft.com/office/powerpoint/2010/main" val="215103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6A61-DF69-0A65-C703-08AF0A2A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79E84-7DA7-480C-5628-490B7B54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7666"/>
            <a:ext cx="12192000" cy="190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2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FD06-C7D6-2A21-F5C3-93B5B68D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69" y="90647"/>
            <a:ext cx="7335835" cy="833058"/>
          </a:xfrm>
        </p:spPr>
        <p:txBody>
          <a:bodyPr/>
          <a:lstStyle/>
          <a:p>
            <a:r>
              <a:rPr lang="en-US" dirty="0"/>
              <a:t>4B</a:t>
            </a:r>
          </a:p>
        </p:txBody>
      </p:sp>
      <p:pic>
        <p:nvPicPr>
          <p:cNvPr id="41" name="Picture 40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04D5E740-DB97-5016-BCF5-0FFFDC31D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89" y="-1"/>
            <a:ext cx="3515156" cy="6858000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4CA1E366-2A18-AB15-A98A-AAD2FBAFC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69" y="2864379"/>
            <a:ext cx="1497533" cy="112924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TCP Server Multiclient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956D191-CC04-630D-9864-7F8ECA163963}"/>
              </a:ext>
            </a:extLst>
          </p:cNvPr>
          <p:cNvSpPr txBox="1">
            <a:spLocks/>
          </p:cNvSpPr>
          <p:nvPr/>
        </p:nvSpPr>
        <p:spPr>
          <a:xfrm>
            <a:off x="7007187" y="2864378"/>
            <a:ext cx="1286602" cy="112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TCP Client</a:t>
            </a:r>
          </a:p>
        </p:txBody>
      </p: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DBAC389C-8BA1-A6A4-96BD-CF30EA2CE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29" y="-2"/>
            <a:ext cx="3056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6A61-DF69-0A65-C703-08AF0A2A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36398"/>
            <a:ext cx="7335835" cy="1268984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B9ADF-965E-0723-2B45-D6FA385C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230"/>
            <a:ext cx="12192000" cy="3179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1B8DE-8551-7844-941C-0FDB18109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387" y="3979798"/>
            <a:ext cx="6227226" cy="26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5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FD06-C7D6-2A21-F5C3-93B5B68D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69" y="90647"/>
            <a:ext cx="7335835" cy="833058"/>
          </a:xfrm>
        </p:spPr>
        <p:txBody>
          <a:bodyPr/>
          <a:lstStyle/>
          <a:p>
            <a:r>
              <a:rPr lang="en-US" dirty="0"/>
              <a:t>4C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4CA1E366-2A18-AB15-A98A-AAD2FBAFC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69" y="2864379"/>
            <a:ext cx="1497533" cy="112924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UDP Server Multiclient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956D191-CC04-630D-9864-7F8ECA163963}"/>
              </a:ext>
            </a:extLst>
          </p:cNvPr>
          <p:cNvSpPr txBox="1">
            <a:spLocks/>
          </p:cNvSpPr>
          <p:nvPr/>
        </p:nvSpPr>
        <p:spPr>
          <a:xfrm>
            <a:off x="6434502" y="2864377"/>
            <a:ext cx="1286602" cy="112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UDP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491F-2FF8-D921-9D3D-37250CF8ECFF}"/>
              </a:ext>
            </a:extLst>
          </p:cNvPr>
          <p:cNvSpPr txBox="1">
            <a:spLocks/>
          </p:cNvSpPr>
          <p:nvPr/>
        </p:nvSpPr>
        <p:spPr>
          <a:xfrm>
            <a:off x="385269" y="3993619"/>
            <a:ext cx="1497533" cy="1129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Solves Zombie process problem</a:t>
            </a:r>
          </a:p>
        </p:txBody>
      </p:sp>
      <p:pic>
        <p:nvPicPr>
          <p:cNvPr id="6" name="Picture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D570A9F-A6E6-0A9A-47A2-8416C2464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62" y="16953"/>
            <a:ext cx="3259899" cy="6858000"/>
          </a:xfrm>
          <a:prstGeom prst="rect">
            <a:avLst/>
          </a:prstGeom>
        </p:spPr>
      </p:pic>
      <p:pic>
        <p:nvPicPr>
          <p:cNvPr id="8" name="Picture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1A28273-E04F-4FBA-A436-41D8DA42D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822" y="-3"/>
            <a:ext cx="3470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2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6A61-DF69-0A65-C703-08AF0A2A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60" y="246684"/>
            <a:ext cx="7335835" cy="1268984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D5E10-8720-FB9C-9C49-918A7303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332"/>
            <a:ext cx="12192000" cy="2297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79B0B-8721-8BA8-F778-45C8CEE2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09" y="3613524"/>
            <a:ext cx="882138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1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F3D1-5B61-BDA3-2C4E-9B8A83C0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780E-1840-9E6B-5713-DD8636EC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did a cursory read of the </a:t>
            </a:r>
            <a:r>
              <a:rPr lang="en-US" dirty="0" err="1"/>
              <a:t>Virtualbox</a:t>
            </a:r>
            <a:r>
              <a:rPr lang="en-US" dirty="0"/>
              <a:t> tutorial as I already have prior experience with Virtualization and </a:t>
            </a:r>
            <a:r>
              <a:rPr lang="en-US" dirty="0" err="1"/>
              <a:t>linux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 am a CS undergrad student, and worked as a Software Engineer for 4 years.</a:t>
            </a:r>
          </a:p>
          <a:p>
            <a:pPr lvl="1"/>
            <a:r>
              <a:rPr lang="en-US" dirty="0"/>
              <a:t>Where I had the privilege to learn and deploy virtualizations of all types. (VMs, containers, pods, etc.) </a:t>
            </a:r>
          </a:p>
          <a:p>
            <a:r>
              <a:rPr lang="en-US" dirty="0"/>
              <a:t>I  also did a cursory read of the </a:t>
            </a:r>
            <a:r>
              <a:rPr lang="en-US" dirty="0" err="1"/>
              <a:t>Virtualbox</a:t>
            </a:r>
            <a:r>
              <a:rPr lang="en-US" dirty="0"/>
              <a:t> tutorial as I also have extensive experience working in the Linux ecosystem.</a:t>
            </a:r>
          </a:p>
        </p:txBody>
      </p:sp>
    </p:spTree>
    <p:extLst>
      <p:ext uri="{BB962C8B-B14F-4D97-AF65-F5344CB8AC3E}">
        <p14:creationId xmlns:p14="http://schemas.microsoft.com/office/powerpoint/2010/main" val="131514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AE33B-8264-9D0B-C1C2-5B80E8BCD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D9F3D-A335-68C2-5800-6DADA67AB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002373"/>
            <a:ext cx="5066002" cy="17560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Mithun Tiruvedula</a:t>
            </a:r>
          </a:p>
          <a:p>
            <a:r>
              <a:rPr lang="en-US" dirty="0"/>
              <a:t>USCID: 2862112962</a:t>
            </a:r>
          </a:p>
          <a:p>
            <a:r>
              <a:rPr lang="en-US" dirty="0">
                <a:hlinkClick r:id="rId2"/>
              </a:rPr>
              <a:t>Mithun.tiruvedula@usc.edu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 files at: </a:t>
            </a:r>
            <a:r>
              <a:rPr lang="en-US" dirty="0">
                <a:hlinkClick r:id="rId3"/>
              </a:rPr>
              <a:t>https://github.com/TiruvedulaMithun/EE542_Lab1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39A476-3C38-DF49-AF15-DCD54487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4" name="Freeform 84">
              <a:extLst>
                <a:ext uri="{FF2B5EF4-FFF2-40B4-BE49-F238E27FC236}">
                  <a16:creationId xmlns:a16="http://schemas.microsoft.com/office/drawing/2014/main" id="{AAABD392-16C1-C54D-AB57-070C5A4B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5F57E2AB-5B82-4844-9285-6ED2B6BD1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F3442265-4334-B946-8484-DA12AA980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C58748C4-FD86-7B40-9C86-28E49E769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8">
              <a:extLst>
                <a:ext uri="{FF2B5EF4-FFF2-40B4-BE49-F238E27FC236}">
                  <a16:creationId xmlns:a16="http://schemas.microsoft.com/office/drawing/2014/main" id="{DBF8EB40-832E-684F-A21C-75F00702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D10DE451-58C6-874B-B97C-F202AA582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5FCE2B4-0593-7749-B653-D27EBD3C7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olorful squares with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63463A4F-0B25-7A48-B4AF-3581226D6C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44" r="33206"/>
          <a:stretch/>
        </p:blipFill>
        <p:spPr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188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919E-B86F-F623-371B-B47DE0EDA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7E74F-006F-6690-938A-9B020EB6B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9A7870D-A1BA-D51D-F17D-F44D2C470D1E}"/>
              </a:ext>
            </a:extLst>
          </p:cNvPr>
          <p:cNvSpPr/>
          <p:nvPr/>
        </p:nvSpPr>
        <p:spPr>
          <a:xfrm>
            <a:off x="419725" y="2698230"/>
            <a:ext cx="7481260" cy="1744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B027-9174-1DAA-4CAC-D918E2DE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610921"/>
            <a:ext cx="7335835" cy="3601212"/>
          </a:xfrm>
        </p:spPr>
        <p:txBody>
          <a:bodyPr/>
          <a:lstStyle/>
          <a:p>
            <a:r>
              <a:rPr lang="en-US" dirty="0"/>
              <a:t>Downloaded Ubuntu desktop image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r>
              <a:rPr lang="en-US" dirty="0"/>
              <a:t>Faced a permissions problem using </a:t>
            </a:r>
            <a:r>
              <a:rPr lang="en-US" dirty="0" err="1"/>
              <a:t>sudo</a:t>
            </a:r>
            <a:r>
              <a:rPr lang="en-US" dirty="0"/>
              <a:t>. Solved using </a:t>
            </a:r>
            <a:r>
              <a:rPr lang="en-US" dirty="0">
                <a:hlinkClick r:id="rId3"/>
              </a:rPr>
              <a:t>this solution.</a:t>
            </a:r>
            <a:endParaRPr lang="en-US" dirty="0"/>
          </a:p>
          <a:p>
            <a:r>
              <a:rPr lang="en-US" dirty="0"/>
              <a:t>Set up 3 VMs in the following topology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2AEBB7-BBB9-DEC8-9D4E-AFAFF6ABB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150" y="3137783"/>
            <a:ext cx="1135979" cy="102948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289E87F-FC05-68DC-A603-26D384ACF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8135" y="3137783"/>
            <a:ext cx="1135978" cy="10294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0F7AF75-B5EA-829E-B1D1-E178AEF00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71980" y="3322711"/>
            <a:ext cx="965304" cy="65962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6820CE-805B-34BA-CA3D-BD00A40F4DB5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701129" y="3652523"/>
            <a:ext cx="1870851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A5456-C1E9-A22E-6379-D51AE6917791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4537284" y="3652523"/>
            <a:ext cx="1870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blue computer and a black background&#10;&#10;Description automatically generated">
            <a:extLst>
              <a:ext uri="{FF2B5EF4-FFF2-40B4-BE49-F238E27FC236}">
                <a16:creationId xmlns:a16="http://schemas.microsoft.com/office/drawing/2014/main" id="{E18962C8-13FC-69A8-F0B2-90CDD6592D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787" y="4527178"/>
            <a:ext cx="1528998" cy="1528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E6B533-3C35-AD2B-0598-7BD8CBAC3D2A}"/>
              </a:ext>
            </a:extLst>
          </p:cNvPr>
          <p:cNvCxnSpPr>
            <a:cxnSpLocks/>
            <a:stCxn id="5" idx="2"/>
            <a:endCxn id="16" idx="1"/>
          </p:cNvCxnSpPr>
          <p:nvPr/>
        </p:nvCxnSpPr>
        <p:spPr>
          <a:xfrm>
            <a:off x="1133140" y="4167264"/>
            <a:ext cx="2239647" cy="1124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67D60E-682A-80F1-5688-C7056B5A7A41}"/>
              </a:ext>
            </a:extLst>
          </p:cNvPr>
          <p:cNvCxnSpPr>
            <a:stCxn id="7" idx="2"/>
            <a:endCxn id="16" idx="3"/>
          </p:cNvCxnSpPr>
          <p:nvPr/>
        </p:nvCxnSpPr>
        <p:spPr>
          <a:xfrm flipH="1">
            <a:off x="4901785" y="4167263"/>
            <a:ext cx="2074339" cy="1124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576259-3293-7B95-7FA4-81CD73F21EFC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4054632" y="3982335"/>
            <a:ext cx="0" cy="731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F73D68E-145E-4312-386D-C79A6394CB01}"/>
              </a:ext>
            </a:extLst>
          </p:cNvPr>
          <p:cNvSpPr/>
          <p:nvPr/>
        </p:nvSpPr>
        <p:spPr>
          <a:xfrm>
            <a:off x="6036040" y="2698230"/>
            <a:ext cx="1870851" cy="284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83AAE23-DFE7-10F4-39CE-DC33D0DCAD70}"/>
              </a:ext>
            </a:extLst>
          </p:cNvPr>
          <p:cNvSpPr/>
          <p:nvPr/>
        </p:nvSpPr>
        <p:spPr>
          <a:xfrm>
            <a:off x="1727946" y="3347882"/>
            <a:ext cx="700461" cy="18847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enp0s8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C20965B-6469-D276-8B9E-66E9FF80A5F8}"/>
              </a:ext>
            </a:extLst>
          </p:cNvPr>
          <p:cNvSpPr/>
          <p:nvPr/>
        </p:nvSpPr>
        <p:spPr>
          <a:xfrm>
            <a:off x="1082917" y="4247273"/>
            <a:ext cx="965304" cy="2373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enp0s3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0A8E9A8-C44F-464F-19DF-8C3CF9135897}"/>
              </a:ext>
            </a:extLst>
          </p:cNvPr>
          <p:cNvSpPr/>
          <p:nvPr/>
        </p:nvSpPr>
        <p:spPr>
          <a:xfrm>
            <a:off x="6294815" y="4249931"/>
            <a:ext cx="965304" cy="2373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enp0s3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D81C1D7-CBCB-A677-75A3-4BC837C58494}"/>
              </a:ext>
            </a:extLst>
          </p:cNvPr>
          <p:cNvSpPr/>
          <p:nvPr/>
        </p:nvSpPr>
        <p:spPr>
          <a:xfrm>
            <a:off x="5558648" y="3343406"/>
            <a:ext cx="798041" cy="19743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enp0s8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0EB913-E6D7-6770-24DD-9B6F0EAE1823}"/>
              </a:ext>
            </a:extLst>
          </p:cNvPr>
          <p:cNvSpPr/>
          <p:nvPr/>
        </p:nvSpPr>
        <p:spPr>
          <a:xfrm>
            <a:off x="3569643" y="4000996"/>
            <a:ext cx="965304" cy="2373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enp0s3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E8125DA-9CC5-E6D7-0515-CCF1560C5A22}"/>
              </a:ext>
            </a:extLst>
          </p:cNvPr>
          <p:cNvSpPr/>
          <p:nvPr/>
        </p:nvSpPr>
        <p:spPr>
          <a:xfrm>
            <a:off x="4588730" y="3357579"/>
            <a:ext cx="851824" cy="22491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enp0s9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6B82BB6-16D7-2898-B19E-6BF7AAF7CBF4}"/>
              </a:ext>
            </a:extLst>
          </p:cNvPr>
          <p:cNvSpPr/>
          <p:nvPr/>
        </p:nvSpPr>
        <p:spPr>
          <a:xfrm>
            <a:off x="2683702" y="3347323"/>
            <a:ext cx="851824" cy="22491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enp0s8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1E8C9-D685-68F7-3019-039C0A4FCB1A}"/>
              </a:ext>
            </a:extLst>
          </p:cNvPr>
          <p:cNvSpPr/>
          <p:nvPr/>
        </p:nvSpPr>
        <p:spPr>
          <a:xfrm>
            <a:off x="3134989" y="5771362"/>
            <a:ext cx="1870851" cy="2848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34E9D6-9F76-EA03-ED02-A2B0EFA6415D}"/>
              </a:ext>
            </a:extLst>
          </p:cNvPr>
          <p:cNvSpPr/>
          <p:nvPr/>
        </p:nvSpPr>
        <p:spPr>
          <a:xfrm>
            <a:off x="534482" y="3965967"/>
            <a:ext cx="1183439" cy="18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95452A-097D-9C8C-9F0C-88DC43E7D462}"/>
              </a:ext>
            </a:extLst>
          </p:cNvPr>
          <p:cNvSpPr/>
          <p:nvPr/>
        </p:nvSpPr>
        <p:spPr>
          <a:xfrm>
            <a:off x="6356689" y="3966253"/>
            <a:ext cx="1183439" cy="18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B3D924-0BE9-224A-983B-8CF5FA26A44B}"/>
              </a:ext>
            </a:extLst>
          </p:cNvPr>
          <p:cNvSpPr/>
          <p:nvPr/>
        </p:nvSpPr>
        <p:spPr>
          <a:xfrm>
            <a:off x="3478694" y="3077205"/>
            <a:ext cx="1183439" cy="18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6E86385-5FD8-7C92-EA34-0223FBF200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4462" y="2383290"/>
            <a:ext cx="4000225" cy="233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5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2ABC87-A021-00D1-F69F-5BA132A6F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312371"/>
              </p:ext>
            </p:extLst>
          </p:nvPr>
        </p:nvGraphicFramePr>
        <p:xfrm>
          <a:off x="370278" y="2043412"/>
          <a:ext cx="10963699" cy="2771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40">
                  <a:extLst>
                    <a:ext uri="{9D8B030D-6E8A-4147-A177-3AD203B41FA5}">
                      <a16:colId xmlns:a16="http://schemas.microsoft.com/office/drawing/2014/main" val="1452280805"/>
                    </a:ext>
                  </a:extLst>
                </a:gridCol>
                <a:gridCol w="2192740">
                  <a:extLst>
                    <a:ext uri="{9D8B030D-6E8A-4147-A177-3AD203B41FA5}">
                      <a16:colId xmlns:a16="http://schemas.microsoft.com/office/drawing/2014/main" val="2360499918"/>
                    </a:ext>
                  </a:extLst>
                </a:gridCol>
                <a:gridCol w="2192740">
                  <a:extLst>
                    <a:ext uri="{9D8B030D-6E8A-4147-A177-3AD203B41FA5}">
                      <a16:colId xmlns:a16="http://schemas.microsoft.com/office/drawing/2014/main" val="2928764010"/>
                    </a:ext>
                  </a:extLst>
                </a:gridCol>
                <a:gridCol w="2479443">
                  <a:extLst>
                    <a:ext uri="{9D8B030D-6E8A-4147-A177-3AD203B41FA5}">
                      <a16:colId xmlns:a16="http://schemas.microsoft.com/office/drawing/2014/main" val="910081554"/>
                    </a:ext>
                  </a:extLst>
                </a:gridCol>
                <a:gridCol w="1906036">
                  <a:extLst>
                    <a:ext uri="{9D8B030D-6E8A-4147-A177-3AD203B41FA5}">
                      <a16:colId xmlns:a16="http://schemas.microsoft.com/office/drawing/2014/main" val="235800575"/>
                    </a:ext>
                  </a:extLst>
                </a:gridCol>
              </a:tblGrid>
              <a:tr h="554235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VM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Interface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Type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IP Address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Network</a:t>
                      </a:r>
                    </a:p>
                  </a:txBody>
                  <a:tcPr marL="136661" marR="136661" marT="68330" marB="68330" anchor="ctr"/>
                </a:tc>
                <a:extLst>
                  <a:ext uri="{0D108BD9-81ED-4DB2-BD59-A6C34878D82A}">
                    <a16:rowId xmlns:a16="http://schemas.microsoft.com/office/drawing/2014/main" val="4170976940"/>
                  </a:ext>
                </a:extLst>
              </a:tr>
              <a:tr h="554235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PC1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Enp0s8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Static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192.168.1.1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Intnet-1</a:t>
                      </a:r>
                    </a:p>
                  </a:txBody>
                  <a:tcPr marL="136661" marR="136661" marT="68330" marB="68330" anchor="ctr"/>
                </a:tc>
                <a:extLst>
                  <a:ext uri="{0D108BD9-81ED-4DB2-BD59-A6C34878D82A}">
                    <a16:rowId xmlns:a16="http://schemas.microsoft.com/office/drawing/2014/main" val="1672189027"/>
                  </a:ext>
                </a:extLst>
              </a:tr>
              <a:tr h="554235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PC2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Enp0s8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Static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192.168.2.1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Intnet-2</a:t>
                      </a:r>
                    </a:p>
                  </a:txBody>
                  <a:tcPr marL="136661" marR="136661" marT="68330" marB="68330" anchor="ctr"/>
                </a:tc>
                <a:extLst>
                  <a:ext uri="{0D108BD9-81ED-4DB2-BD59-A6C34878D82A}">
                    <a16:rowId xmlns:a16="http://schemas.microsoft.com/office/drawing/2014/main" val="3103365595"/>
                  </a:ext>
                </a:extLst>
              </a:tr>
              <a:tr h="554235">
                <a:tc rowSpan="2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Router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Enp0s8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Static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192.168.1.254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Intnet-1</a:t>
                      </a:r>
                    </a:p>
                  </a:txBody>
                  <a:tcPr marL="136661" marR="136661" marT="68330" marB="68330" anchor="ctr"/>
                </a:tc>
                <a:extLst>
                  <a:ext uri="{0D108BD9-81ED-4DB2-BD59-A6C34878D82A}">
                    <a16:rowId xmlns:a16="http://schemas.microsoft.com/office/drawing/2014/main" val="129549446"/>
                  </a:ext>
                </a:extLst>
              </a:tr>
              <a:tr h="5542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Enp0s9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Static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192.168.2.254</a:t>
                      </a:r>
                    </a:p>
                  </a:txBody>
                  <a:tcPr marL="136661" marR="136661" marT="68330" marB="68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Intnet-2</a:t>
                      </a:r>
                    </a:p>
                  </a:txBody>
                  <a:tcPr marL="136661" marR="136661" marT="68330" marB="68330" anchor="ctr"/>
                </a:tc>
                <a:extLst>
                  <a:ext uri="{0D108BD9-81ED-4DB2-BD59-A6C34878D82A}">
                    <a16:rowId xmlns:a16="http://schemas.microsoft.com/office/drawing/2014/main" val="359937137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FA963DA-E76C-6980-9117-3FB82512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78" y="405440"/>
            <a:ext cx="7335835" cy="833058"/>
          </a:xfrm>
        </p:spPr>
        <p:txBody>
          <a:bodyPr/>
          <a:lstStyle/>
          <a:p>
            <a:r>
              <a:rPr lang="en-US" dirty="0"/>
              <a:t>Static IP Allocations</a:t>
            </a:r>
          </a:p>
        </p:txBody>
      </p:sp>
    </p:spTree>
    <p:extLst>
      <p:ext uri="{BB962C8B-B14F-4D97-AF65-F5344CB8AC3E}">
        <p14:creationId xmlns:p14="http://schemas.microsoft.com/office/powerpoint/2010/main" val="225512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11D2-477C-F87A-4960-6D5FE36D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70" y="331216"/>
            <a:ext cx="8368987" cy="3601212"/>
          </a:xfrm>
        </p:spPr>
        <p:txBody>
          <a:bodyPr/>
          <a:lstStyle/>
          <a:p>
            <a:r>
              <a:rPr lang="en-US" dirty="0"/>
              <a:t>Ran the following commands on PC1 PC2 and Router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4C8EE5-0AC7-874F-BCD8-B9A3CD579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410"/>
            <a:ext cx="6618708" cy="303301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F6831E1-F9C0-BE89-A99C-D260B3F9D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" y="3646174"/>
            <a:ext cx="6618709" cy="3211826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ACABC11-BBD7-DDB5-EDD1-669A3AE83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290" y="888342"/>
            <a:ext cx="4553274" cy="596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9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C4BC2-53DC-B20A-5DBC-8475C0766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89" y="376187"/>
            <a:ext cx="11142168" cy="3601212"/>
          </a:xfrm>
        </p:spPr>
        <p:txBody>
          <a:bodyPr/>
          <a:lstStyle/>
          <a:p>
            <a:r>
              <a:rPr lang="en-US" dirty="0"/>
              <a:t>The VMs (PC1 and PC2) are able to communicate through VM Router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37484-968C-9D25-2D94-C165D12F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601"/>
            <a:ext cx="12192000" cy="461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2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C4BC2-53DC-B20A-5DBC-8475C0766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89" y="376187"/>
            <a:ext cx="11142168" cy="3601212"/>
          </a:xfrm>
        </p:spPr>
        <p:txBody>
          <a:bodyPr/>
          <a:lstStyle/>
          <a:p>
            <a:r>
              <a:rPr lang="en-US" dirty="0"/>
              <a:t>The VMs (PC1 and PC2) are able to communicate through VM Router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D1931-EA8F-49C6-DCCE-B557F0D4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302"/>
            <a:ext cx="12192000" cy="31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5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919E-B86F-F623-371B-B47DE0EDA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7E74F-006F-6690-938A-9B020EB6B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18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D2A34"/>
      </a:dk2>
      <a:lt2>
        <a:srgbClr val="E2E4E8"/>
      </a:lt2>
      <a:accent1>
        <a:srgbClr val="C29B28"/>
      </a:accent1>
      <a:accent2>
        <a:srgbClr val="CF581D"/>
      </a:accent2>
      <a:accent3>
        <a:srgbClr val="E12F3E"/>
      </a:accent3>
      <a:accent4>
        <a:srgbClr val="CF1D76"/>
      </a:accent4>
      <a:accent5>
        <a:srgbClr val="E12FD2"/>
      </a:accent5>
      <a:accent6>
        <a:srgbClr val="931DCF"/>
      </a:accent6>
      <a:hlink>
        <a:srgbClr val="BF3F9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316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Neue Haas Grotesk Text Pro</vt:lpstr>
      <vt:lpstr>PunchcardVTI</vt:lpstr>
      <vt:lpstr>Lab 1 Assignment Submission</vt:lpstr>
      <vt:lpstr>Part 1</vt:lpstr>
      <vt:lpstr>Part 2</vt:lpstr>
      <vt:lpstr>PowerPoint Presentation</vt:lpstr>
      <vt:lpstr>Static IP Allocations</vt:lpstr>
      <vt:lpstr>PowerPoint Presentation</vt:lpstr>
      <vt:lpstr>PowerPoint Presentation</vt:lpstr>
      <vt:lpstr>PowerPoint Presentation</vt:lpstr>
      <vt:lpstr>Part 3</vt:lpstr>
      <vt:lpstr>PowerPoint Presentation</vt:lpstr>
      <vt:lpstr>PowerPoint Presentation</vt:lpstr>
      <vt:lpstr>PowerPoint Presentation</vt:lpstr>
      <vt:lpstr>Part 4</vt:lpstr>
      <vt:lpstr>4A</vt:lpstr>
      <vt:lpstr>Output</vt:lpstr>
      <vt:lpstr>4B</vt:lpstr>
      <vt:lpstr>Output</vt:lpstr>
      <vt:lpstr>4C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Assignment Submission</dc:title>
  <dc:creator>HH474</dc:creator>
  <cp:lastModifiedBy>HH474</cp:lastModifiedBy>
  <cp:revision>7</cp:revision>
  <dcterms:created xsi:type="dcterms:W3CDTF">2023-08-26T08:27:06Z</dcterms:created>
  <dcterms:modified xsi:type="dcterms:W3CDTF">2023-08-27T06:54:18Z</dcterms:modified>
</cp:coreProperties>
</file>