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608" r:id="rId2"/>
    <p:sldId id="609" r:id="rId3"/>
    <p:sldId id="610" r:id="rId4"/>
    <p:sldId id="611" r:id="rId5"/>
    <p:sldId id="612" r:id="rId6"/>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388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F5597"/>
    <a:srgbClr val="DEEBF7"/>
    <a:srgbClr val="F3F3F3"/>
    <a:srgbClr val="002060"/>
    <a:srgbClr val="FFB7B7"/>
    <a:srgbClr val="88C4FF"/>
    <a:srgbClr val="FF898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7169" autoAdjust="0"/>
  </p:normalViewPr>
  <p:slideViewPr>
    <p:cSldViewPr snapToGrid="0" showGuides="1">
      <p:cViewPr varScale="1">
        <p:scale>
          <a:sx n="156" d="100"/>
          <a:sy n="156" d="100"/>
        </p:scale>
        <p:origin x="300" y="120"/>
      </p:cViewPr>
      <p:guideLst>
        <p:guide orient="horz" pos="2150"/>
        <p:guide pos="3883"/>
      </p:guideLst>
    </p:cSldViewPr>
  </p:slideViewPr>
  <p:notesTextViewPr>
    <p:cViewPr>
      <p:scale>
        <a:sx n="1" d="1"/>
        <a:sy n="1" d="1"/>
      </p:scale>
      <p:origin x="0" y="0"/>
    </p:cViewPr>
  </p:notesTextViewPr>
  <p:notesViewPr>
    <p:cSldViewPr snapToGrid="0">
      <p:cViewPr varScale="1">
        <p:scale>
          <a:sx n="63" d="100"/>
          <a:sy n="63" d="100"/>
        </p:scale>
        <p:origin x="228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86B05B-2781-4A2D-A028-9D1DAC32CF32}" type="datetimeFigureOut">
              <a:rPr lang="zh-CN" altLang="en-US" smtClean="0"/>
              <a:t>2024/8/20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513E51-4F2F-4635-9843-A9C7D6C1D1C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C3683-22FF-4C64-8489-63C5563B246D}" type="datetimeFigureOut">
              <a:rPr lang="zh-CN" altLang="en-US" smtClean="0"/>
              <a:t>2024/8/20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4CB25-C4EC-49B0-900D-E3089B4E61C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8"/>
            <a:ext cx="10515600" cy="1325563"/>
          </a:xfrm>
          <a:prstGeom prst="rect">
            <a:avLst/>
          </a:prstGeom>
        </p:spPr>
        <p:txBody>
          <a:bodyPr/>
          <a:lstStyle/>
          <a:p>
            <a:r>
              <a:rPr lang="zh-CN" altLang="en-US"/>
              <a:t>单击此处编辑母版标题样式</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8"/>
            <a:ext cx="10515600" cy="1325563"/>
          </a:xfrm>
          <a:prstGeom prst="rect">
            <a:avLst/>
          </a:prstGeom>
        </p:spPr>
        <p:txBody>
          <a:bodyPr/>
          <a:lstStyle/>
          <a:p>
            <a:r>
              <a:rPr lang="zh-CN" altLang="en-US"/>
              <a:t>单击此处编辑母版标题样式</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8"/>
            <a:ext cx="10515600" cy="1325563"/>
          </a:xfrm>
          <a:prstGeom prst="rect">
            <a:avLst/>
          </a:prstGeom>
        </p:spPr>
        <p:txBody>
          <a:bodyPr/>
          <a:lstStyle/>
          <a:p>
            <a:r>
              <a:rPr lang="zh-CN" altLang="en-US"/>
              <a:t>单击此处编辑母版标题样式</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8"/>
            <a:ext cx="10515600" cy="1325563"/>
          </a:xfrm>
          <a:prstGeom prst="rect">
            <a:avLst/>
          </a:prstGeom>
        </p:spPr>
        <p:txBody>
          <a:bodyPr/>
          <a:lstStyle/>
          <a:p>
            <a:r>
              <a:rPr lang="zh-CN" altLang="en-US"/>
              <a:t>单击此处编辑母版标题样式</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8"/>
            <a:ext cx="10515600" cy="1325563"/>
          </a:xfrm>
          <a:prstGeom prst="rect">
            <a:avLst/>
          </a:prstGeom>
        </p:spPr>
        <p:txBody>
          <a:bodyPr/>
          <a:lstStyle/>
          <a:p>
            <a:r>
              <a:rPr lang="zh-CN" altLang="en-US"/>
              <a:t>单击此处编辑母版标题样式</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p:cNvSpPr/>
          <p:nvPr userDrawn="1"/>
        </p:nvSpPr>
        <p:spPr>
          <a:xfrm>
            <a:off x="9736282" y="0"/>
            <a:ext cx="2327563" cy="758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重庆大学 的图像结果"/>
          <p:cNvPicPr>
            <a:picLocks noChangeAspect="1" noChangeArrowheads="1"/>
          </p:cNvPicPr>
          <p:nvPr userDrawn="1"/>
        </p:nvPicPr>
        <p:blipFill>
          <a:blip r:embed="rId2" cstate="print">
            <a:clrChange>
              <a:clrFrom>
                <a:srgbClr val="F5F5F5"/>
              </a:clrFrom>
              <a:clrTo>
                <a:srgbClr val="F5F5F5">
                  <a:alpha val="0"/>
                </a:srgbClr>
              </a:clrTo>
            </a:clrChange>
            <a:extLst>
              <a:ext uri="{28A0092B-C50C-407E-A947-70E740481C1C}">
                <a14:useLocalDpi xmlns:a14="http://schemas.microsoft.com/office/drawing/2010/main" val="0"/>
              </a:ext>
            </a:extLst>
          </a:blip>
          <a:srcRect/>
          <a:stretch>
            <a:fillRect/>
          </a:stretch>
        </p:blipFill>
        <p:spPr bwMode="auto">
          <a:xfrm>
            <a:off x="11378610" y="0"/>
            <a:ext cx="766198" cy="7585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2963C83-B80B-42BB-B56E-EDFB4065601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63C83-B80B-42BB-B56E-EDFB4065601B}" type="slidenum">
              <a:rPr lang="zh-CN" altLang="en-US" smtClean="0"/>
              <a:t>‹#›</a:t>
            </a:fld>
            <a:endParaRPr lang="zh-CN" altLang="en-US"/>
          </a:p>
        </p:txBody>
      </p:sp>
      <p:grpSp>
        <p:nvGrpSpPr>
          <p:cNvPr id="7" name="Group 65"/>
          <p:cNvGrpSpPr/>
          <p:nvPr userDrawn="1"/>
        </p:nvGrpSpPr>
        <p:grpSpPr bwMode="auto">
          <a:xfrm>
            <a:off x="176" y="812801"/>
            <a:ext cx="11137899" cy="133352"/>
            <a:chOff x="0" y="0"/>
            <a:chExt cx="4666" cy="69"/>
          </a:xfrm>
        </p:grpSpPr>
        <p:sp>
          <p:nvSpPr>
            <p:cNvPr id="8" name="Rectangle 48"/>
            <p:cNvSpPr>
              <a:spLocks noChangeArrowheads="1"/>
            </p:cNvSpPr>
            <p:nvPr/>
          </p:nvSpPr>
          <p:spPr bwMode="auto">
            <a:xfrm flipH="1">
              <a:off x="2442" y="0"/>
              <a:ext cx="2224" cy="69"/>
            </a:xfrm>
            <a:prstGeom prst="rect">
              <a:avLst/>
            </a:prstGeom>
            <a:gradFill rotWithShape="0">
              <a:gsLst>
                <a:gs pos="0">
                  <a:srgbClr val="003366"/>
                </a:gs>
                <a:gs pos="100000">
                  <a:srgbClr val="FFFFFF"/>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800">
                <a:solidFill>
                  <a:srgbClr val="99BCCD"/>
                </a:solidFill>
              </a:endParaRPr>
            </a:p>
          </p:txBody>
        </p:sp>
        <p:sp>
          <p:nvSpPr>
            <p:cNvPr id="9" name="Rectangle 49"/>
            <p:cNvSpPr>
              <a:spLocks noChangeArrowheads="1"/>
            </p:cNvSpPr>
            <p:nvPr/>
          </p:nvSpPr>
          <p:spPr bwMode="auto">
            <a:xfrm flipH="1">
              <a:off x="910" y="0"/>
              <a:ext cx="1556" cy="69"/>
            </a:xfrm>
            <a:prstGeom prst="rect">
              <a:avLst/>
            </a:prstGeom>
            <a:solidFill>
              <a:srgbClr val="00336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800">
                <a:solidFill>
                  <a:srgbClr val="99BCCD"/>
                </a:solidFill>
              </a:endParaRPr>
            </a:p>
          </p:txBody>
        </p:sp>
        <p:sp>
          <p:nvSpPr>
            <p:cNvPr id="10" name="Rectangle 50"/>
            <p:cNvSpPr>
              <a:spLocks noChangeArrowheads="1"/>
            </p:cNvSpPr>
            <p:nvPr/>
          </p:nvSpPr>
          <p:spPr bwMode="auto">
            <a:xfrm>
              <a:off x="681" y="0"/>
              <a:ext cx="229" cy="69"/>
            </a:xfrm>
            <a:prstGeom prst="rect">
              <a:avLst/>
            </a:prstGeom>
            <a:solidFill>
              <a:srgbClr val="224D86"/>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800">
                <a:solidFill>
                  <a:srgbClr val="99BCCD"/>
                </a:solidFill>
              </a:endParaRPr>
            </a:p>
          </p:txBody>
        </p:sp>
        <p:sp>
          <p:nvSpPr>
            <p:cNvPr id="11" name="Rectangle 51"/>
            <p:cNvSpPr>
              <a:spLocks noChangeArrowheads="1"/>
            </p:cNvSpPr>
            <p:nvPr/>
          </p:nvSpPr>
          <p:spPr bwMode="auto">
            <a:xfrm>
              <a:off x="457" y="0"/>
              <a:ext cx="229" cy="69"/>
            </a:xfrm>
            <a:prstGeom prst="rect">
              <a:avLst/>
            </a:prstGeom>
            <a:solidFill>
              <a:srgbClr val="4A6A9A"/>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800">
                <a:solidFill>
                  <a:srgbClr val="99BCCD"/>
                </a:solidFill>
              </a:endParaRPr>
            </a:p>
          </p:txBody>
        </p:sp>
        <p:sp>
          <p:nvSpPr>
            <p:cNvPr id="12" name="Rectangle 52"/>
            <p:cNvSpPr>
              <a:spLocks noChangeArrowheads="1"/>
            </p:cNvSpPr>
            <p:nvPr/>
          </p:nvSpPr>
          <p:spPr bwMode="auto">
            <a:xfrm>
              <a:off x="238" y="0"/>
              <a:ext cx="237" cy="69"/>
            </a:xfrm>
            <a:prstGeom prst="rect">
              <a:avLst/>
            </a:prstGeom>
            <a:solidFill>
              <a:srgbClr val="7891BE"/>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800">
                <a:solidFill>
                  <a:srgbClr val="99BCCD"/>
                </a:solidFill>
              </a:endParaRPr>
            </a:p>
          </p:txBody>
        </p:sp>
        <p:sp>
          <p:nvSpPr>
            <p:cNvPr id="13" name="Rectangle 64"/>
            <p:cNvSpPr>
              <a:spLocks noChangeArrowheads="1"/>
            </p:cNvSpPr>
            <p:nvPr/>
          </p:nvSpPr>
          <p:spPr bwMode="auto">
            <a:xfrm>
              <a:off x="0" y="0"/>
              <a:ext cx="237" cy="69"/>
            </a:xfrm>
            <a:prstGeom prst="rect">
              <a:avLst/>
            </a:prstGeom>
            <a:solidFill>
              <a:srgbClr val="9999FF"/>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800">
                <a:solidFill>
                  <a:srgbClr val="99BCCD"/>
                </a:solidFill>
              </a:endParaRPr>
            </a:p>
          </p:txBody>
        </p:sp>
      </p:grpSp>
      <p:sp>
        <p:nvSpPr>
          <p:cNvPr id="22" name="矩形 21"/>
          <p:cNvSpPr/>
          <p:nvPr userDrawn="1"/>
        </p:nvSpPr>
        <p:spPr bwMode="auto">
          <a:xfrm>
            <a:off x="11382222" y="6524052"/>
            <a:ext cx="1295400" cy="333375"/>
          </a:xfrm>
          <a:prstGeom prst="rect">
            <a:avLst/>
          </a:prstGeom>
          <a:noFill/>
          <a:ln w="9525" cap="flat" cmpd="sng" algn="ctr">
            <a:noFill/>
            <a:prstDash val="solid"/>
            <a:round/>
            <a:headEnd type="none" w="med" len="med"/>
            <a:tailEnd type="none" w="med" len="med"/>
          </a:ln>
          <a:effec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fld id="{4A1698EE-26CE-47DD-B9DE-AFFD5ECC9FC0}" type="slidenum">
              <a:rPr lang="zh-CN" altLang="en-US" sz="1800" baseline="0" smtClean="0">
                <a:solidFill>
                  <a:srgbClr val="000000"/>
                </a:solidFill>
                <a:latin typeface="Times New Roman" panose="02020603050405020304" pitchFamily="18" charset="0"/>
                <a:cs typeface="Times New Roman" panose="02020603050405020304" pitchFamily="18" charset="0"/>
                <a:sym typeface="+mn-ea"/>
              </a:rPr>
              <a:t>‹#›</a:t>
            </a:fld>
            <a:endParaRPr lang="en-US" altLang="zh-CN" sz="1800" baseline="0" dirty="0">
              <a:solidFill>
                <a:srgbClr val="000000"/>
              </a:solidFill>
              <a:latin typeface="Times New Roman" panose="02020603050405020304" pitchFamily="18" charset="0"/>
              <a:cs typeface="Times New Roman" panose="02020603050405020304" pitchFamily="18" charset="0"/>
              <a:sym typeface="+mn-ea"/>
            </a:endParaRPr>
          </a:p>
          <a:p>
            <a:pPr algn="ctr">
              <a:defRPr/>
            </a:pPr>
            <a:endParaRPr lang="en-US" altLang="zh-CN" sz="1600" dirty="0">
              <a:solidFill>
                <a:srgbClr val="000000"/>
              </a:solidFill>
              <a:latin typeface="Times New Roman" panose="02020603050405020304" pitchFamily="18" charset="0"/>
              <a:cs typeface="Times New Roman" panose="02020603050405020304" pitchFamily="18" charset="0"/>
              <a:sym typeface="+mn-ea"/>
            </a:endParaRPr>
          </a:p>
          <a:p>
            <a:pPr algn="ctr">
              <a:defRPr/>
            </a:pPr>
            <a:endParaRPr lang="zh-CN" altLang="en-US" sz="1600" dirty="0">
              <a:solidFill>
                <a:srgbClr val="000000"/>
              </a:solidFill>
              <a:latin typeface="Times New Roman" panose="02020603050405020304" pitchFamily="18" charset="0"/>
              <a:cs typeface="Times New Roman" panose="02020603050405020304" pitchFamily="18" charset="0"/>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05361" y="2906096"/>
            <a:ext cx="6912768" cy="1877437"/>
          </a:xfrm>
          <a:prstGeom prst="rect">
            <a:avLst/>
          </a:prstGeom>
          <a:noFill/>
        </p:spPr>
        <p:txBody>
          <a:bodyPr wrap="square">
            <a:spAutoFit/>
          </a:bodyPr>
          <a:lstStyle/>
          <a:p>
            <a:pPr algn="ctr">
              <a:spcBef>
                <a:spcPts val="2400"/>
              </a:spcBef>
              <a:buClr>
                <a:srgbClr val="0066CC"/>
              </a:buClr>
              <a:defRPr/>
            </a:pPr>
            <a:r>
              <a:rPr lang="zh-CN" altLang="en-US" sz="4800"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latin typeface="Cambria" pitchFamily="18" charset="0"/>
                <a:ea typeface="微软雅黑" pitchFamily="34" charset="-122"/>
              </a:rPr>
              <a:t>汇报</a:t>
            </a:r>
            <a:r>
              <a:rPr lang="en-US" altLang="zh-CN" sz="480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latin typeface="Cambria" pitchFamily="18" charset="0"/>
                <a:ea typeface="微软雅黑" pitchFamily="34" charset="-122"/>
              </a:rPr>
              <a:t>2024/7/11</a:t>
            </a:r>
            <a:endParaRPr lang="zh-CN" altLang="en-US" sz="4800"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latin typeface="Cambria" pitchFamily="18" charset="0"/>
              <a:ea typeface="微软雅黑" pitchFamily="34" charset="-122"/>
            </a:endParaRPr>
          </a:p>
          <a:p>
            <a:pPr algn="ctr">
              <a:spcBef>
                <a:spcPts val="2400"/>
              </a:spcBef>
              <a:buClr>
                <a:srgbClr val="0066CC"/>
              </a:buClr>
              <a:defRPr/>
            </a:pPr>
            <a:endParaRPr lang="zh-CN" altLang="en-US" sz="4800"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latin typeface="Cambria" pitchFamily="18" charset="0"/>
              <a:ea typeface="微软雅黑" pitchFamily="34" charset="-122"/>
            </a:endParaRPr>
          </a:p>
        </p:txBody>
      </p:sp>
      <p:sp>
        <p:nvSpPr>
          <p:cNvPr id="4" name="文本框 1"/>
          <p:cNvSpPr txBox="1">
            <a:spLocks noChangeArrowheads="1"/>
          </p:cNvSpPr>
          <p:nvPr/>
        </p:nvSpPr>
        <p:spPr bwMode="auto">
          <a:xfrm>
            <a:off x="4325007" y="4848493"/>
            <a:ext cx="3673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宋体" pitchFamily="2" charset="-122"/>
                <a:ea typeface="宋体" pitchFamily="2" charset="-122"/>
              </a:defRPr>
            </a:lvl1pPr>
            <a:lvl2pPr marL="742950" indent="-285750">
              <a:defRPr sz="2000" b="1">
                <a:solidFill>
                  <a:schemeClr val="tx1"/>
                </a:solidFill>
                <a:latin typeface="宋体" pitchFamily="2" charset="-122"/>
                <a:ea typeface="宋体" pitchFamily="2" charset="-122"/>
              </a:defRPr>
            </a:lvl2pPr>
            <a:lvl3pPr marL="1143000" indent="-228600">
              <a:defRPr sz="2000" b="1">
                <a:solidFill>
                  <a:schemeClr val="tx1"/>
                </a:solidFill>
                <a:latin typeface="宋体" pitchFamily="2" charset="-122"/>
                <a:ea typeface="宋体" pitchFamily="2" charset="-122"/>
              </a:defRPr>
            </a:lvl3pPr>
            <a:lvl4pPr marL="1600200" indent="-228600">
              <a:defRPr sz="2000" b="1">
                <a:solidFill>
                  <a:schemeClr val="tx1"/>
                </a:solidFill>
                <a:latin typeface="宋体" pitchFamily="2" charset="-122"/>
                <a:ea typeface="宋体" pitchFamily="2" charset="-122"/>
              </a:defRPr>
            </a:lvl4pPr>
            <a:lvl5pPr marL="2057400" indent="-228600">
              <a:defRPr sz="20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sz="20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sz="20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sz="20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sz="2000" b="1">
                <a:solidFill>
                  <a:schemeClr val="tx1"/>
                </a:solidFill>
                <a:latin typeface="宋体" pitchFamily="2" charset="-122"/>
                <a:ea typeface="宋体" pitchFamily="2" charset="-122"/>
              </a:defRPr>
            </a:lvl9pPr>
          </a:lstStyle>
          <a:p>
            <a:pPr algn="ctr" eaLnBrk="1" hangingPunct="1"/>
            <a:r>
              <a:rPr lang="zh-CN" altLang="en-US" sz="2800" dirty="0">
                <a:latin typeface="华文新魏" panose="02010800040101010101" pitchFamily="2" charset="-122"/>
                <a:ea typeface="华文新魏" panose="02010800040101010101" pitchFamily="2" charset="-122"/>
              </a:rPr>
              <a:t>汇报人：</a:t>
            </a:r>
            <a:r>
              <a:rPr lang="en-US" altLang="zh-CN" sz="2800" dirty="0">
                <a:latin typeface="华文新魏" panose="02010800040101010101" pitchFamily="2" charset="-122"/>
                <a:ea typeface="华文新魏" panose="02010800040101010101" pitchFamily="2" charset="-122"/>
              </a:rPr>
              <a:t> </a:t>
            </a:r>
            <a:r>
              <a:rPr lang="zh-CN" altLang="en-US" sz="2800" dirty="0">
                <a:latin typeface="华文新魏" panose="02010800040101010101" pitchFamily="2" charset="-122"/>
                <a:ea typeface="华文新魏" panose="02010800040101010101" pitchFamily="2" charset="-122"/>
              </a:rPr>
              <a:t>喻依龄</a:t>
            </a:r>
            <a:endParaRPr lang="en-US" altLang="zh-CN" sz="28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192288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8B6E59D-1EEE-4B37-8119-A228EE9B1113}"/>
              </a:ext>
            </a:extLst>
          </p:cNvPr>
          <p:cNvSpPr txBox="1"/>
          <p:nvPr/>
        </p:nvSpPr>
        <p:spPr>
          <a:xfrm>
            <a:off x="110465" y="1080097"/>
            <a:ext cx="11868789" cy="4247317"/>
          </a:xfrm>
          <a:prstGeom prst="rect">
            <a:avLst/>
          </a:prstGeom>
          <a:noFill/>
        </p:spPr>
        <p:txBody>
          <a:bodyPr wrap="square" rtlCol="0">
            <a:spAutoFit/>
          </a:bodyPr>
          <a:lstStyle/>
          <a:p>
            <a:r>
              <a:rPr lang="en-US" altLang="zh-CN" dirty="0"/>
              <a:t>	</a:t>
            </a:r>
            <a:r>
              <a:rPr lang="zh-CN" altLang="en-US" dirty="0"/>
              <a:t>该算法的主要功能是确定安装成本最低的模块配置。该算法由四个阶段组成： 预处理阶段、规则生成阶段、配置生成阶段和成本评估阶段。在预处理阶段，该算法使用 </a:t>
            </a:r>
            <a:r>
              <a:rPr lang="en-US" altLang="zh-CN" dirty="0"/>
              <a:t>BIM </a:t>
            </a:r>
            <a:r>
              <a:rPr lang="zh-CN" altLang="en-US" dirty="0"/>
              <a:t>进行数据提取，以创建一个中央组件数据库，并在随后的阶段中使用。现场约束和交互成本惩罚在规则生成阶段进行定义。算法中唯一的手动输入是现场约束条件，如搬运设备的容量重量和运送路径的限制。这些数据可能因项目而异，因此，在没有适当信息的情况下，将这一过程自动化是不切实际的。搬运时间和装配成本受施工中许多变量的影响，模糊逻辑被认为是解决这些数据不一致问题的适当方法，它采用逻辑方法来定义与之相关的数值。本研究开发了两个模糊逻辑模型，用于评估装配成本罚款和估算模块处理时间。模糊逻辑模型的装配成本惩罚与功能指数相结合，以确定两个组件之间的交互成本惩罚。在配置生成器阶段，组件交互成本惩罚被用于开发依赖结构矩阵（</a:t>
            </a:r>
            <a:r>
              <a:rPr lang="en-US" altLang="zh-CN" dirty="0"/>
              <a:t>DSM</a:t>
            </a:r>
            <a:r>
              <a:rPr lang="zh-CN" altLang="en-US" dirty="0"/>
              <a:t>）。对分层聚类算法（</a:t>
            </a:r>
            <a:r>
              <a:rPr lang="en-US" altLang="zh-CN" dirty="0"/>
              <a:t>HCA</a:t>
            </a:r>
            <a:r>
              <a:rPr lang="zh-CN" altLang="en-US" dirty="0"/>
              <a:t>）和邦德能量算法（</a:t>
            </a:r>
            <a:r>
              <a:rPr lang="en-US" altLang="zh-CN" dirty="0"/>
              <a:t>BEA</a:t>
            </a:r>
            <a:r>
              <a:rPr lang="zh-CN" altLang="en-US" dirty="0"/>
              <a:t>）进行了测试，邦德能量法仅适用于较小的样本，当样本量较大时，产生的结果并不准确。与 </a:t>
            </a:r>
            <a:r>
              <a:rPr lang="en-US" altLang="zh-CN" dirty="0"/>
              <a:t>HCA </a:t>
            </a:r>
            <a:r>
              <a:rPr lang="zh-CN" altLang="en-US" dirty="0"/>
              <a:t>相比，在输出结果中成分与已识别聚类之间的相互作用没有得到清楚的说明。</a:t>
            </a:r>
            <a:r>
              <a:rPr lang="en-US" altLang="zh-CN" dirty="0"/>
              <a:t>HCA </a:t>
            </a:r>
            <a:r>
              <a:rPr lang="zh-CN" altLang="en-US" dirty="0"/>
              <a:t>生成的结果利用欧氏距离测量法清楚地反映了成分之间的相互作用。</a:t>
            </a:r>
            <a:r>
              <a:rPr lang="en-US" altLang="zh-CN" dirty="0"/>
              <a:t>HCA </a:t>
            </a:r>
            <a:r>
              <a:rPr lang="zh-CN" altLang="en-US" dirty="0"/>
              <a:t>只使用了单链方法，因此作者强调有必要测试其他链接方法的适用性，这已在第 </a:t>
            </a:r>
            <a:r>
              <a:rPr lang="en-US" altLang="zh-CN" dirty="0"/>
              <a:t>5 </a:t>
            </a:r>
            <a:r>
              <a:rPr lang="zh-CN" altLang="en-US" dirty="0"/>
              <a:t>章中进行了测试。弯头法用于确定模块的最佳划分。从 </a:t>
            </a:r>
            <a:r>
              <a:rPr lang="en-US" altLang="zh-CN" dirty="0"/>
              <a:t>BIM </a:t>
            </a:r>
            <a:r>
              <a:rPr lang="zh-CN" altLang="en-US" dirty="0"/>
              <a:t>中提取的组件坐标用于评估配置中每个模块的质量和尺寸。模块的尺寸和质量作为模糊模型的输入，用于估算搬运时间。为了比较搬运成本随模块数量变化而变化的情况，该算法被设定为生成配置，直到生成的配置中所有模块都低于轻型搬运类别的最大容量。对每种配置的安装成本进行评估，将安装成本最低的配置确定为最佳解决方案。这种模块化方法可被视为一种实用的方法，可在优先考虑搬运和装配的情况下确定最佳模块。</a:t>
            </a:r>
          </a:p>
        </p:txBody>
      </p:sp>
    </p:spTree>
    <p:extLst>
      <p:ext uri="{BB962C8B-B14F-4D97-AF65-F5344CB8AC3E}">
        <p14:creationId xmlns:p14="http://schemas.microsoft.com/office/powerpoint/2010/main" val="149613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53A30B-2E45-4D03-84DD-4F2F748352BC}"/>
              </a:ext>
            </a:extLst>
          </p:cNvPr>
          <p:cNvSpPr txBox="1"/>
          <p:nvPr/>
        </p:nvSpPr>
        <p:spPr>
          <a:xfrm>
            <a:off x="420378" y="1047586"/>
            <a:ext cx="11491369" cy="4524315"/>
          </a:xfrm>
          <a:prstGeom prst="rect">
            <a:avLst/>
          </a:prstGeom>
          <a:noFill/>
        </p:spPr>
        <p:txBody>
          <a:bodyPr wrap="square">
            <a:spAutoFit/>
          </a:bodyPr>
          <a:lstStyle/>
          <a:p>
            <a:r>
              <a:rPr lang="zh-CN" altLang="en-US" dirty="0"/>
              <a:t>整个研究的主要结论： - 由于缺乏确定模块的结构化方法，导致在机电工程施工中要么没有实施预制，要么未能通过预制实现最大的成本效益。从文献综述中可以明显看出，缺乏对实施模块化设计的局限性以及与传统案例进行比较的研究。- 对其他行业所使用的结构化模块化方法的审查表明，应用基于矩阵的方法来表示组件之间的相互作用是最理想的，因为这种方法能够显示系统的物理和功能结构。模块化应用于机电工程施工时，应同时考虑功能和物理方面。- 我们开发了一种新算法，用于确定机电工程系统预制的最佳模块。由于冷冻水中央设备在商业建筑制冷中的普及性以及所涉及的复杂装配，该系统被选为算法的开发对象。从 BIM 中提取了系统组件的数据，并使用基于模糊逻辑的方法来确定系统中组件的交互成本惩罚。DSM 用于表示组件的相互作用，HCA 用于聚类。进行了一项验证研究，以评估使用该算法生成的解决方案的实用性。提出了 Ward-linkage 和 Single-linkage 方法的组合，用于 MEP 系统的聚类和分区。该算法使用 Python 编程语言开发，人工干预最少。生成的解决方案明显避免了复杂装配点的模块划分。- 该算法在实际工厂的应用表明，系统的最佳模块数量是存在的，系统分割点会影响现场处理和装配成本。- 将该算法估算的成本与传统案例进行比较后发现，该算法最适合作为模块化建筑的成本估算模型，因为它不考虑返工造成的劳动生产率和成本（因为预制是预制工厂的事情，只是有制造品成本，但那个通过咨询预制工厂得到，和模块在现场的安装无关，但是传统方法在组件运到现场需要进行切割再组装等等，有可能因错误返工和浪费）。- 将实际的传统案例与模块化案例进行比较后发现，模块化方法可以实现总体成本节约，而本研究中估算的成本节约仅考虑了安装和制造成本，不包括通过减少材料和缩短项目时间而节约的成本。通过DeepL.com（免费版）翻译</a:t>
            </a:r>
          </a:p>
        </p:txBody>
      </p:sp>
    </p:spTree>
    <p:extLst>
      <p:ext uri="{BB962C8B-B14F-4D97-AF65-F5344CB8AC3E}">
        <p14:creationId xmlns:p14="http://schemas.microsoft.com/office/powerpoint/2010/main" val="429149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4B364EC-61DE-4030-B4E6-C6E139C0C433}"/>
              </a:ext>
            </a:extLst>
          </p:cNvPr>
          <p:cNvSpPr txBox="1"/>
          <p:nvPr/>
        </p:nvSpPr>
        <p:spPr>
          <a:xfrm>
            <a:off x="892921" y="1231557"/>
            <a:ext cx="10141248" cy="3416320"/>
          </a:xfrm>
          <a:prstGeom prst="rect">
            <a:avLst/>
          </a:prstGeom>
          <a:noFill/>
        </p:spPr>
        <p:txBody>
          <a:bodyPr wrap="square">
            <a:spAutoFit/>
          </a:bodyPr>
          <a:lstStyle/>
          <a:p>
            <a:r>
              <a:rPr lang="zh-CN" altLang="en-US" dirty="0"/>
              <a:t>研究的主要局限性： - 该算法仅适用于冷冻水设备，因此仅考虑了与冷冻水设备相关的组件类型。该算法可应用于与水力相关的其他系统，因为装配类型相似。因此，在将该算法应用于其他 MEP 系统之前，应收集更多数据，以便在规则生成阶段修改模糊逻辑模型。- 本研究假设模块化系统的 BIM 模型已准确开发，BIM 开发过程不在研究范围内。然而，BIM 模型的准确性会影响算法的数据提取阶段。- 算法中用于复杂装配（如焊接）的平均时间是通过现场考察时的仔细观察确定的。根据工人的技能水平和技术的进步，这些时间可能会有很大的变化。不过，在场外制造中，在受控环境下使用机器人将有助于管理任何项目的一致焊接时间。- 估计的处理时间也是基于通过案例考察收集的数据。这些时间也可能因运送路径上的障碍物和搬运设备的不同而不同。因此，在研究项目的现场条件后，可能需要进一步修改模糊逻辑模型的评估标准。- 总成本的比较没有考虑传统方法和模块化方法的材料成本。不过，从案例研究中可以清楚地看出，通过预制可以减少返工，从而减少材料浪费。然而，这只是减少了材料浪费，实际材料成本可能会增加，因为需要额外的结构用于运输和装卸。通过DeepL.com（免费版）翻译</a:t>
            </a:r>
          </a:p>
        </p:txBody>
      </p:sp>
    </p:spTree>
    <p:extLst>
      <p:ext uri="{BB962C8B-B14F-4D97-AF65-F5344CB8AC3E}">
        <p14:creationId xmlns:p14="http://schemas.microsoft.com/office/powerpoint/2010/main" val="138004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7610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MyMTMyMjFlNzJhMzI3NjJmMGRlNzJhOTMzZDhjNzM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5234</TotalTime>
  <Words>1211</Words>
  <Application>Microsoft Office PowerPoint</Application>
  <PresentationFormat>宽屏</PresentationFormat>
  <Paragraphs>5</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等线</vt:lpstr>
      <vt:lpstr>华文新魏</vt:lpstr>
      <vt:lpstr>Arial</vt:lpstr>
      <vt:lpstr>Calibri</vt:lpstr>
      <vt:lpstr>Calibri Light</vt:lpstr>
      <vt:lpstr>Cambria</vt:lpstr>
      <vt:lpstr>Times New Roman</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吴飞</dc:creator>
  <cp:lastModifiedBy>YuYiling</cp:lastModifiedBy>
  <cp:revision>1149</cp:revision>
  <dcterms:created xsi:type="dcterms:W3CDTF">2021-09-28T13:52:00Z</dcterms:created>
  <dcterms:modified xsi:type="dcterms:W3CDTF">2024-08-20T09:37:52Z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3B5C5F9DFDDD4EC59250A0B83AE1098B_12</vt:lpwstr>
  </property>
  <property fmtid="{D5CDD505-2E9C-101B-9397-08002B2CF9AE}" pid="3" name="KSOProductBuildVer">
    <vt:lpwstr>2052-12.1.0.16729</vt:lpwstr>
  </property>
</Properties>
</file>