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279" r:id="rId3"/>
    <p:sldId id="265" r:id="rId4"/>
    <p:sldId id="266" r:id="rId5"/>
    <p:sldId id="267" r:id="rId6"/>
    <p:sldId id="268" r:id="rId7"/>
    <p:sldId id="269" r:id="rId8"/>
    <p:sldId id="262" r:id="rId9"/>
    <p:sldId id="283" r:id="rId10"/>
    <p:sldId id="263" r:id="rId11"/>
    <p:sldId id="288" r:id="rId12"/>
    <p:sldId id="274" r:id="rId13"/>
    <p:sldId id="270" r:id="rId14"/>
    <p:sldId id="277" r:id="rId15"/>
    <p:sldId id="273" r:id="rId16"/>
    <p:sldId id="289" r:id="rId17"/>
    <p:sldId id="278" r:id="rId18"/>
    <p:sldId id="290" r:id="rId19"/>
    <p:sldId id="281" r:id="rId20"/>
    <p:sldId id="284" r:id="rId21"/>
    <p:sldId id="285" r:id="rId22"/>
    <p:sldId id="286" r:id="rId23"/>
    <p:sldId id="287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C883E-34F5-4C8F-818C-DBD21E76B6D6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4BB1-0387-4E90-92D1-76581C72D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0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6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3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2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5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95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9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8FE4-2D99-4202-B93A-34AEF06EB0DC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570EE-A171-4A9D-9A89-8D5F7A3BF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1099"/>
            <a:ext cx="9144000" cy="238760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accent2"/>
                </a:solidFill>
              </a:rPr>
              <a:t>Zhang et </a:t>
            </a:r>
            <a:r>
              <a:rPr lang="en-GB" sz="4000" b="1" dirty="0" smtClean="0">
                <a:solidFill>
                  <a:schemeClr val="accent2"/>
                </a:solidFill>
              </a:rPr>
              <a:t>al(2017). </a:t>
            </a:r>
            <a:r>
              <a:rPr lang="en-GB" sz="4000" b="1" dirty="0">
                <a:solidFill>
                  <a:schemeClr val="accent2"/>
                </a:solidFill>
              </a:rPr>
              <a:t>"RNA-</a:t>
            </a:r>
            <a:r>
              <a:rPr lang="en-GB" sz="4000" b="1" dirty="0" err="1">
                <a:solidFill>
                  <a:schemeClr val="accent2"/>
                </a:solidFill>
              </a:rPr>
              <a:t>seq</a:t>
            </a:r>
            <a:r>
              <a:rPr lang="en-GB" sz="4000" b="1" dirty="0">
                <a:solidFill>
                  <a:schemeClr val="accent2"/>
                </a:solidFill>
              </a:rPr>
              <a:t> and </a:t>
            </a:r>
            <a:r>
              <a:rPr lang="en-GB" sz="4000" b="1" dirty="0" err="1">
                <a:solidFill>
                  <a:schemeClr val="accent2"/>
                </a:solidFill>
              </a:rPr>
              <a:t>Tn-seq</a:t>
            </a:r>
            <a:r>
              <a:rPr lang="en-GB" sz="4000" b="1" dirty="0">
                <a:solidFill>
                  <a:schemeClr val="accent2"/>
                </a:solidFill>
              </a:rPr>
              <a:t> reveal fitness determinants of vancomycin-resistant </a:t>
            </a:r>
            <a:r>
              <a:rPr lang="en-GB" sz="4000" b="1" i="1" dirty="0">
                <a:solidFill>
                  <a:schemeClr val="accent2"/>
                </a:solidFill>
              </a:rPr>
              <a:t>Enterococcus </a:t>
            </a:r>
            <a:r>
              <a:rPr lang="en-GB" sz="4000" b="1" i="1" dirty="0" smtClean="0">
                <a:solidFill>
                  <a:schemeClr val="accent2"/>
                </a:solidFill>
              </a:rPr>
              <a:t>faecium</a:t>
            </a:r>
            <a:r>
              <a:rPr lang="en-GB" sz="4000" b="1" dirty="0">
                <a:solidFill>
                  <a:schemeClr val="accent2"/>
                </a:solidFill>
              </a:rPr>
              <a:t> during growth in human serum"</a:t>
            </a:r>
            <a:endParaRPr lang="en-GB" sz="40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941"/>
            <a:ext cx="9144000" cy="1655762"/>
          </a:xfrm>
        </p:spPr>
        <p:txBody>
          <a:bodyPr/>
          <a:lstStyle/>
          <a:p>
            <a:r>
              <a:rPr lang="en-GB" dirty="0" smtClean="0"/>
              <a:t>MSc Bioinformatics - Genome Analysis: Paper I</a:t>
            </a:r>
          </a:p>
          <a:p>
            <a:r>
              <a:rPr lang="en-GB" dirty="0" smtClean="0"/>
              <a:t>24</a:t>
            </a:r>
            <a:r>
              <a:rPr lang="en-GB" baseline="30000" dirty="0" smtClean="0"/>
              <a:t>th</a:t>
            </a:r>
            <a:r>
              <a:rPr lang="en-GB" dirty="0" smtClean="0"/>
              <a:t> May 2022</a:t>
            </a:r>
          </a:p>
          <a:p>
            <a:r>
              <a:rPr lang="en-GB" dirty="0" smtClean="0"/>
              <a:t>Tiscar Graells</a:t>
            </a:r>
            <a:endParaRPr lang="en-GB" dirty="0"/>
          </a:p>
        </p:txBody>
      </p:sp>
      <p:pic>
        <p:nvPicPr>
          <p:cNvPr id="1026" name="Picture 2" descr="Utbildning och forskning i världsklass - Uppsala universit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1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337"/>
            <a:ext cx="9144000" cy="1919221"/>
          </a:xfrm>
        </p:spPr>
        <p:txBody>
          <a:bodyPr/>
          <a:lstStyle/>
          <a:p>
            <a:r>
              <a:rPr lang="en-GB" dirty="0" smtClean="0"/>
              <a:t>DNA sequencing with </a:t>
            </a:r>
            <a:r>
              <a:rPr lang="en-GB" dirty="0" err="1" smtClean="0"/>
              <a:t>PacBio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6692"/>
            <a:ext cx="9144000" cy="2820202"/>
          </a:xfrm>
        </p:spPr>
        <p:txBody>
          <a:bodyPr>
            <a:normAutofit/>
          </a:bodyPr>
          <a:lstStyle/>
          <a:p>
            <a:r>
              <a:rPr lang="en-GB" dirty="0" smtClean="0"/>
              <a:t>-</a:t>
            </a:r>
            <a:r>
              <a:rPr lang="en-GB" dirty="0" err="1" smtClean="0"/>
              <a:t>Preprocesing</a:t>
            </a:r>
            <a:r>
              <a:rPr lang="en-GB" dirty="0" smtClean="0"/>
              <a:t> (QC + trimming): </a:t>
            </a:r>
            <a:r>
              <a:rPr lang="en-GB" dirty="0" err="1" smtClean="0"/>
              <a:t>Canu</a:t>
            </a:r>
            <a:endParaRPr lang="en-GB" dirty="0" smtClean="0"/>
          </a:p>
          <a:p>
            <a:r>
              <a:rPr lang="en-GB" dirty="0" smtClean="0"/>
              <a:t>-A</a:t>
            </a:r>
            <a:r>
              <a:rPr lang="en-GB" dirty="0" smtClean="0"/>
              <a:t>ssembly</a:t>
            </a:r>
            <a:r>
              <a:rPr lang="en-GB" dirty="0" smtClean="0"/>
              <a:t>: </a:t>
            </a:r>
            <a:r>
              <a:rPr lang="en-GB" dirty="0" err="1" smtClean="0"/>
              <a:t>Canu</a:t>
            </a:r>
            <a:endParaRPr lang="en-GB" dirty="0" smtClean="0"/>
          </a:p>
          <a:p>
            <a:r>
              <a:rPr lang="en-GB" dirty="0" smtClean="0"/>
              <a:t>-Assembly evaluation: </a:t>
            </a:r>
            <a:r>
              <a:rPr lang="en-GB" dirty="0" err="1" smtClean="0"/>
              <a:t>Quast</a:t>
            </a:r>
            <a:endParaRPr lang="en-GB" dirty="0" smtClean="0"/>
          </a:p>
          <a:p>
            <a:r>
              <a:rPr lang="en-GB" dirty="0" smtClean="0"/>
              <a:t>-Genome annotation: </a:t>
            </a:r>
            <a:r>
              <a:rPr lang="en-GB" dirty="0" err="1" smtClean="0"/>
              <a:t>Prokka</a:t>
            </a:r>
            <a:r>
              <a:rPr lang="en-GB" dirty="0" smtClean="0"/>
              <a:t> </a:t>
            </a:r>
          </a:p>
          <a:p>
            <a:r>
              <a:rPr lang="en-GB" dirty="0" smtClean="0"/>
              <a:t>-Homology search: </a:t>
            </a:r>
            <a:r>
              <a:rPr lang="en-GB" dirty="0" err="1" smtClean="0"/>
              <a:t>Blastn</a:t>
            </a:r>
            <a:r>
              <a:rPr lang="en-GB" dirty="0" smtClean="0"/>
              <a:t> (synteny)</a:t>
            </a:r>
          </a:p>
          <a:p>
            <a:r>
              <a:rPr lang="en-GB" dirty="0" smtClean="0"/>
              <a:t>-</a:t>
            </a:r>
            <a:r>
              <a:rPr lang="en-GB" dirty="0" smtClean="0"/>
              <a:t>Visualization: Artemis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40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Quast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08" y="1604244"/>
            <a:ext cx="3271329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t="51084"/>
          <a:stretch/>
        </p:blipFill>
        <p:spPr>
          <a:xfrm>
            <a:off x="8139771" y="3394870"/>
            <a:ext cx="3533006" cy="2632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51987"/>
          <a:stretch/>
        </p:blipFill>
        <p:spPr>
          <a:xfrm>
            <a:off x="8072394" y="969592"/>
            <a:ext cx="3458826" cy="2497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785" y="781219"/>
            <a:ext cx="3346986" cy="51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9751"/>
          </a:xfrm>
        </p:spPr>
        <p:txBody>
          <a:bodyPr/>
          <a:lstStyle/>
          <a:p>
            <a:r>
              <a:rPr lang="en-GB" dirty="0" smtClean="0"/>
              <a:t>Act Visualization: Annotated genome, Blast and Reference genome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34" y="1844876"/>
            <a:ext cx="11344187" cy="4351338"/>
          </a:xfrm>
        </p:spPr>
      </p:pic>
    </p:spTree>
    <p:extLst>
      <p:ext uri="{BB962C8B-B14F-4D97-AF65-F5344CB8AC3E}">
        <p14:creationId xmlns:p14="http://schemas.microsoft.com/office/powerpoint/2010/main" val="38613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7470"/>
            <a:ext cx="9144000" cy="1919221"/>
          </a:xfrm>
        </p:spPr>
        <p:txBody>
          <a:bodyPr/>
          <a:lstStyle/>
          <a:p>
            <a:r>
              <a:rPr lang="en-GB" dirty="0" smtClean="0"/>
              <a:t>RNA-</a:t>
            </a:r>
            <a:r>
              <a:rPr lang="en-GB" dirty="0" err="1" smtClean="0"/>
              <a:t>seq</a:t>
            </a:r>
            <a:r>
              <a:rPr lang="en-GB" dirty="0" smtClean="0"/>
              <a:t> data vs assembled genome: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4346"/>
            <a:ext cx="9144000" cy="2223435"/>
          </a:xfrm>
        </p:spPr>
        <p:txBody>
          <a:bodyPr>
            <a:normAutofit/>
          </a:bodyPr>
          <a:lstStyle/>
          <a:p>
            <a:r>
              <a:rPr lang="en-GB" dirty="0" smtClean="0"/>
              <a:t>-</a:t>
            </a:r>
            <a:r>
              <a:rPr lang="en-GB" dirty="0" smtClean="0"/>
              <a:t>Mapping and post-mapping jointly with RNA reads: BWA and </a:t>
            </a:r>
            <a:r>
              <a:rPr lang="en-GB" dirty="0" err="1" smtClean="0"/>
              <a:t>SAMtools</a:t>
            </a:r>
            <a:endParaRPr lang="en-GB" dirty="0" smtClean="0"/>
          </a:p>
          <a:p>
            <a:r>
              <a:rPr lang="en-GB" dirty="0" smtClean="0"/>
              <a:t>-Read count: </a:t>
            </a:r>
            <a:r>
              <a:rPr lang="en-GB" dirty="0" err="1" smtClean="0"/>
              <a:t>Htseq</a:t>
            </a:r>
            <a:endParaRPr lang="en-GB" dirty="0" smtClean="0"/>
          </a:p>
          <a:p>
            <a:r>
              <a:rPr lang="en-GB" dirty="0" smtClean="0"/>
              <a:t>-Expression analyses: </a:t>
            </a:r>
            <a:r>
              <a:rPr lang="en-GB" dirty="0" smtClean="0"/>
              <a:t>DESeq2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053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DESeq2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56" y="0"/>
            <a:ext cx="6676724" cy="5141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5126656"/>
            <a:ext cx="6045200" cy="1397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43276" y="4235116"/>
            <a:ext cx="9625" cy="891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571" y="2911677"/>
            <a:ext cx="4001168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The 6 genes that have the most difference log2FildChange between growing in BHI and Serum. The results show that the expression of these genes is much lower in BHI (which means up-regulation in serum)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6921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Artemis visualization of the annotated genome (</a:t>
            </a:r>
            <a:r>
              <a:rPr lang="en-GB" dirty="0" err="1" smtClean="0"/>
              <a:t>Prokka</a:t>
            </a:r>
            <a:r>
              <a:rPr lang="en-GB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6" y="2412766"/>
            <a:ext cx="8618996" cy="4351338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3311090" y="2127184"/>
            <a:ext cx="9625" cy="89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81123" y="2062816"/>
            <a:ext cx="9625" cy="89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26530" y="2127184"/>
            <a:ext cx="9625" cy="89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22706" y="1960028"/>
            <a:ext cx="9625" cy="89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14635" y="2143426"/>
            <a:ext cx="9625" cy="89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41531" y="2143426"/>
            <a:ext cx="9625" cy="89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0459" y="1690688"/>
            <a:ext cx="72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purC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969830" y="1757852"/>
            <a:ext cx="72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purQ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71197" y="1775362"/>
            <a:ext cx="72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purL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3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of genes: </a:t>
            </a:r>
            <a:r>
              <a:rPr lang="en-GB" dirty="0" err="1" smtClean="0"/>
              <a:t>purC</a:t>
            </a:r>
            <a:r>
              <a:rPr lang="en-GB" dirty="0" smtClean="0"/>
              <a:t>, </a:t>
            </a:r>
            <a:r>
              <a:rPr lang="en-GB" dirty="0" err="1" smtClean="0"/>
              <a:t>purQ</a:t>
            </a:r>
            <a:r>
              <a:rPr lang="en-GB" dirty="0" smtClean="0"/>
              <a:t> and </a:t>
            </a:r>
            <a:r>
              <a:rPr lang="en-GB" dirty="0" err="1" smtClean="0"/>
              <a:t>purL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Genes playing a role in growth in serum are:</a:t>
            </a:r>
          </a:p>
          <a:p>
            <a:pPr lvl="1"/>
            <a:r>
              <a:rPr lang="en-GB" dirty="0" err="1" smtClean="0"/>
              <a:t>purC</a:t>
            </a:r>
            <a:endParaRPr lang="en-GB" dirty="0" smtClean="0"/>
          </a:p>
          <a:p>
            <a:pPr lvl="1"/>
            <a:r>
              <a:rPr lang="en-GB" dirty="0" err="1" smtClean="0"/>
              <a:t>purQ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purL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These genes are </a:t>
            </a:r>
            <a:r>
              <a:rPr lang="en-GB" dirty="0"/>
              <a:t>involved in the biosynthesis of purine and </a:t>
            </a:r>
            <a:r>
              <a:rPr lang="en-GB" dirty="0" smtClean="0"/>
              <a:t>pyrimidine nucleotides </a:t>
            </a:r>
          </a:p>
          <a:p>
            <a:r>
              <a:rPr lang="en-GB" dirty="0" smtClean="0"/>
              <a:t>From article these genes (especially </a:t>
            </a:r>
            <a:r>
              <a:rPr lang="en-GB" dirty="0" err="1" smtClean="0"/>
              <a:t>purL</a:t>
            </a:r>
            <a:r>
              <a:rPr lang="en-GB" dirty="0" smtClean="0"/>
              <a:t> among these 3) </a:t>
            </a:r>
            <a:r>
              <a:rPr lang="en-GB" dirty="0"/>
              <a:t>were found to exhibit higher </a:t>
            </a:r>
            <a:r>
              <a:rPr lang="en-GB" dirty="0" smtClean="0"/>
              <a:t>expression upon </a:t>
            </a:r>
            <a:r>
              <a:rPr lang="en-GB" dirty="0"/>
              <a:t>growth in human serum in the RNA-</a:t>
            </a:r>
            <a:r>
              <a:rPr lang="en-GB" dirty="0" err="1"/>
              <a:t>seq</a:t>
            </a:r>
            <a:r>
              <a:rPr lang="en-GB" dirty="0"/>
              <a:t> </a:t>
            </a:r>
            <a:r>
              <a:rPr lang="en-GB" dirty="0" smtClean="0"/>
              <a:t>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78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000"/>
            <a:ext cx="10919861" cy="4351338"/>
          </a:xfrm>
        </p:spPr>
        <p:txBody>
          <a:bodyPr>
            <a:normAutofit/>
          </a:bodyPr>
          <a:lstStyle/>
          <a:p>
            <a:r>
              <a:rPr lang="en-GB" dirty="0" err="1" smtClean="0"/>
              <a:t>purC</a:t>
            </a:r>
            <a:r>
              <a:rPr lang="en-GB" dirty="0" smtClean="0"/>
              <a:t>, </a:t>
            </a:r>
            <a:r>
              <a:rPr lang="en-GB" dirty="0" err="1" smtClean="0"/>
              <a:t>purQ</a:t>
            </a:r>
            <a:r>
              <a:rPr lang="en-GB" dirty="0" smtClean="0"/>
              <a:t> and </a:t>
            </a:r>
            <a:r>
              <a:rPr lang="en-GB" dirty="0" err="1" smtClean="0"/>
              <a:t>purL</a:t>
            </a:r>
            <a:r>
              <a:rPr lang="en-GB" dirty="0" smtClean="0"/>
              <a:t> </a:t>
            </a:r>
            <a:r>
              <a:rPr lang="en-GB" dirty="0"/>
              <a:t>genes which are involved in nucleotide biosynthesis </a:t>
            </a:r>
            <a:r>
              <a:rPr lang="en-GB" dirty="0" smtClean="0"/>
              <a:t>are </a:t>
            </a:r>
            <a:r>
              <a:rPr lang="en-GB" dirty="0"/>
              <a:t>critical </a:t>
            </a:r>
            <a:r>
              <a:rPr lang="en-GB" dirty="0" smtClean="0"/>
              <a:t>genes </a:t>
            </a:r>
            <a:r>
              <a:rPr lang="en-GB" dirty="0"/>
              <a:t>allowing for growth and survival in blood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Similar results obtained in the article by Zhang et al (2017).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genes identified can be used as target for novel antibiotics or therapeutic targets to treat multi-drug resistant infections of </a:t>
            </a:r>
            <a:r>
              <a:rPr lang="en-GB" i="1" dirty="0" err="1"/>
              <a:t>E.faecium</a:t>
            </a:r>
            <a:r>
              <a:rPr lang="en-GB" dirty="0"/>
              <a:t> E745.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33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51" y="3830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5951" y="698566"/>
            <a:ext cx="10515600" cy="4351338"/>
          </a:xfrm>
        </p:spPr>
        <p:txBody>
          <a:bodyPr/>
          <a:lstStyle/>
          <a:p>
            <a:r>
              <a:rPr lang="en-GB" dirty="0" smtClean="0"/>
              <a:t>Reference: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Zhang, X., de Maat, V., Prieto, A. M. G.,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Prajsnar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T. K.,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Bayjanov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 R., de Been, M., ... &amp; van Schaik, W. (2017). RNA-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seq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Tn-seq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reveal fitness determinants of vancomycin-resistant Enterococcus faecium during growth in human serum. 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BMC genomics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 </a:t>
            </a:r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1-12.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5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Supporting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Enterococcus faecium</a:t>
            </a:r>
          </a:p>
          <a:p>
            <a:r>
              <a:rPr lang="en-GB" i="1" dirty="0" smtClean="0"/>
              <a:t>Aim</a:t>
            </a:r>
          </a:p>
          <a:p>
            <a:r>
              <a:rPr lang="en-GB" i="1" dirty="0" smtClean="0"/>
              <a:t>Material provided</a:t>
            </a:r>
          </a:p>
          <a:p>
            <a:r>
              <a:rPr lang="en-GB" i="1" dirty="0" smtClean="0"/>
              <a:t>Analysis Process</a:t>
            </a:r>
          </a:p>
          <a:p>
            <a:r>
              <a:rPr lang="en-GB" i="1" dirty="0" smtClean="0"/>
              <a:t>Results</a:t>
            </a:r>
          </a:p>
          <a:p>
            <a:r>
              <a:rPr lang="en-GB" i="1" dirty="0" smtClean="0"/>
              <a:t>Conclusions</a:t>
            </a:r>
          </a:p>
          <a:p>
            <a:r>
              <a:rPr lang="en-GB" i="1" dirty="0" smtClean="0"/>
              <a:t>References</a:t>
            </a:r>
          </a:p>
          <a:p>
            <a:r>
              <a:rPr lang="en-GB" i="1" dirty="0" smtClean="0"/>
              <a:t>Supporting slides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0245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46" y="4508017"/>
            <a:ext cx="3086117" cy="2314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" y="24574"/>
            <a:ext cx="4477437" cy="3358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" y="4527048"/>
            <a:ext cx="3077985" cy="2308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03" y="3811183"/>
            <a:ext cx="3947054" cy="296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03" y="199559"/>
            <a:ext cx="4036264" cy="3027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73557" y="570000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Raw_read1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27313" y="2457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FastQC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97342" y="2397967"/>
            <a:ext cx="265387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Encoding	Illumina 1.5</a:t>
            </a:r>
          </a:p>
          <a:p>
            <a:r>
              <a:rPr lang="en-GB" dirty="0" smtClean="0"/>
              <a:t>Total Sequences: 1666667</a:t>
            </a:r>
          </a:p>
          <a:p>
            <a:r>
              <a:rPr lang="en-GB" dirty="0" smtClean="0"/>
              <a:t>Sequences flagged as poor quality: 0</a:t>
            </a:r>
          </a:p>
          <a:p>
            <a:r>
              <a:rPr lang="en-GB" dirty="0" smtClean="0"/>
              <a:t>Sequence length: 90</a:t>
            </a:r>
          </a:p>
          <a:p>
            <a:r>
              <a:rPr lang="en-GB" dirty="0" smtClean="0"/>
              <a:t>%GC: 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89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7" y="4527048"/>
            <a:ext cx="3086117" cy="2314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" y="133552"/>
            <a:ext cx="4828698" cy="362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5" y="4549511"/>
            <a:ext cx="3077985" cy="2308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54" y="3881346"/>
            <a:ext cx="3947053" cy="296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64" y="133553"/>
            <a:ext cx="4384854" cy="3288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25431" y="762506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Raw_read2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79187" y="217080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FastQC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97342" y="2397967"/>
            <a:ext cx="265387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Encoding	Illumina 1.5</a:t>
            </a:r>
          </a:p>
          <a:p>
            <a:r>
              <a:rPr lang="en-GB" dirty="0" smtClean="0"/>
              <a:t>Total Sequences: 1666667</a:t>
            </a:r>
          </a:p>
          <a:p>
            <a:r>
              <a:rPr lang="en-GB" dirty="0" smtClean="0"/>
              <a:t>Sequences flagged as poor quality: 0</a:t>
            </a:r>
          </a:p>
          <a:p>
            <a:r>
              <a:rPr lang="en-GB" dirty="0" smtClean="0"/>
              <a:t>Sequence length: 90</a:t>
            </a:r>
          </a:p>
          <a:p>
            <a:r>
              <a:rPr lang="en-GB" dirty="0" smtClean="0"/>
              <a:t>%GC: 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16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7" y="4527048"/>
            <a:ext cx="3086116" cy="2314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" y="11925"/>
            <a:ext cx="4745845" cy="3559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5" y="4549511"/>
            <a:ext cx="3077984" cy="2308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54" y="3881346"/>
            <a:ext cx="3947053" cy="2960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37" y="161059"/>
            <a:ext cx="4097373" cy="30730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03329" y="557351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Trim_read1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57085" y="11925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FastQC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70384" y="2601503"/>
            <a:ext cx="265387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Encoding	Illumina 1.5</a:t>
            </a:r>
          </a:p>
          <a:p>
            <a:r>
              <a:rPr lang="en-GB" dirty="0" smtClean="0"/>
              <a:t>Total Sequences: 1666280</a:t>
            </a:r>
          </a:p>
          <a:p>
            <a:r>
              <a:rPr lang="en-GB" dirty="0" smtClean="0"/>
              <a:t>Sequences flagged as poor quality: 0 </a:t>
            </a:r>
          </a:p>
          <a:p>
            <a:r>
              <a:rPr lang="en-GB" dirty="0" smtClean="0"/>
              <a:t>Sequence length: 54-90</a:t>
            </a:r>
          </a:p>
          <a:p>
            <a:r>
              <a:rPr lang="en-GB" dirty="0" smtClean="0"/>
              <a:t>%GC: 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44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7" y="4527048"/>
            <a:ext cx="3086116" cy="2314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0" y="76894"/>
            <a:ext cx="4659218" cy="3494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5" y="4549511"/>
            <a:ext cx="3077984" cy="2308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454" y="3881346"/>
            <a:ext cx="3947052" cy="2960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0" y="0"/>
            <a:ext cx="4547001" cy="3410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7587" y="451550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Trim_read2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751344" y="82218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FastQC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841508" y="2399476"/>
            <a:ext cx="265387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Encoding	Illumina 1.5</a:t>
            </a:r>
          </a:p>
          <a:p>
            <a:r>
              <a:rPr lang="en-GB" dirty="0" smtClean="0"/>
              <a:t>Total Sequences: 1666280</a:t>
            </a:r>
          </a:p>
          <a:p>
            <a:r>
              <a:rPr lang="en-GB" dirty="0" smtClean="0"/>
              <a:t>Sequences flagged as poor quality: 0 </a:t>
            </a:r>
          </a:p>
          <a:p>
            <a:r>
              <a:rPr lang="en-GB" dirty="0" smtClean="0"/>
              <a:t>Sequence length: 54-90</a:t>
            </a:r>
          </a:p>
          <a:p>
            <a:r>
              <a:rPr lang="en-GB" dirty="0" smtClean="0"/>
              <a:t>%GC: 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76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CANU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72697" cy="2659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9773" y="3022333"/>
            <a:ext cx="19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Majority with overlaps—good!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54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98" y="365125"/>
            <a:ext cx="8687602" cy="1325563"/>
          </a:xfrm>
        </p:spPr>
        <p:txBody>
          <a:bodyPr/>
          <a:lstStyle/>
          <a:p>
            <a:r>
              <a:rPr lang="en-GB" i="1" dirty="0" smtClean="0"/>
              <a:t>Enterococcus faecium</a:t>
            </a:r>
            <a:endParaRPr lang="en-GB" dirty="0"/>
          </a:p>
        </p:txBody>
      </p:sp>
      <p:pic>
        <p:nvPicPr>
          <p:cNvPr id="2050" name="Picture 2" descr="1928 - Enterococcus faeci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3"/>
            <a:ext cx="2585728" cy="20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35267" y="2618072"/>
            <a:ext cx="10718533" cy="3669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Gram-Positive cocci</a:t>
            </a:r>
          </a:p>
          <a:p>
            <a:r>
              <a:rPr lang="en-GB" dirty="0" smtClean="0"/>
              <a:t>Commensal of the gastrointestinal tract</a:t>
            </a:r>
          </a:p>
          <a:p>
            <a:r>
              <a:rPr lang="en-GB" dirty="0" smtClean="0"/>
              <a:t>Opportunistic pathogen: immunocompromised patients and HAI</a:t>
            </a:r>
          </a:p>
          <a:p>
            <a:r>
              <a:rPr lang="en-GB" dirty="0" smtClean="0"/>
              <a:t>Have acquired antibiotic resistance (vancomycin resistance)</a:t>
            </a:r>
          </a:p>
          <a:p>
            <a:r>
              <a:rPr lang="en-GB" dirty="0" smtClean="0"/>
              <a:t>Strain E745 not found in healthy individuals  (A1 clade)</a:t>
            </a:r>
          </a:p>
          <a:p>
            <a:r>
              <a:rPr lang="en-GB" dirty="0" smtClean="0"/>
              <a:t>Ability to grow in human blood</a:t>
            </a:r>
          </a:p>
        </p:txBody>
      </p:sp>
    </p:spTree>
    <p:extLst>
      <p:ext uri="{BB962C8B-B14F-4D97-AF65-F5344CB8AC3E}">
        <p14:creationId xmlns:p14="http://schemas.microsoft.com/office/powerpoint/2010/main" val="8927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1366" cy="4351338"/>
          </a:xfrm>
        </p:spPr>
        <p:txBody>
          <a:bodyPr>
            <a:normAutofit lnSpcReduction="10000"/>
          </a:bodyPr>
          <a:lstStyle/>
          <a:p>
            <a:r>
              <a:rPr lang="en-GB" sz="3000" b="1" dirty="0" smtClean="0"/>
              <a:t>Which genes are involved in </a:t>
            </a:r>
            <a:r>
              <a:rPr lang="en-GB" sz="3000" b="1" i="1" dirty="0" err="1" smtClean="0"/>
              <a:t>E.faecium</a:t>
            </a:r>
            <a:r>
              <a:rPr lang="en-GB" sz="3000" b="1" i="1" dirty="0" smtClean="0"/>
              <a:t> </a:t>
            </a:r>
            <a:r>
              <a:rPr lang="en-GB" sz="3000" b="1" dirty="0" smtClean="0"/>
              <a:t>E745 growth in human serum?</a:t>
            </a:r>
          </a:p>
          <a:p>
            <a:pPr marL="0" indent="0">
              <a:buNone/>
            </a:pPr>
            <a:endParaRPr lang="en-GB" sz="3000" b="1" dirty="0" smtClean="0"/>
          </a:p>
          <a:p>
            <a:r>
              <a:rPr lang="en-GB" dirty="0" smtClean="0"/>
              <a:t>How we can do this?</a:t>
            </a:r>
          </a:p>
          <a:p>
            <a:pPr lvl="1"/>
            <a:r>
              <a:rPr lang="en-GB" dirty="0" smtClean="0"/>
              <a:t>Design the experiment</a:t>
            </a:r>
          </a:p>
          <a:p>
            <a:pPr lvl="2"/>
            <a:r>
              <a:rPr lang="en-GB" dirty="0" smtClean="0"/>
              <a:t>Growth in BHI media vs growth in human serum</a:t>
            </a:r>
          </a:p>
          <a:p>
            <a:pPr lvl="2"/>
            <a:r>
              <a:rPr lang="en-GB" dirty="0" smtClean="0"/>
              <a:t>Compare which genes change their expression levels : differential expression analysis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Bioinformatics</a:t>
            </a:r>
          </a:p>
          <a:p>
            <a:pPr lvl="1"/>
            <a:r>
              <a:rPr lang="en-GB" dirty="0" smtClean="0"/>
              <a:t>Analysis followed a similar process that the one described in the scientific article by Zhang et al (2017)</a:t>
            </a:r>
          </a:p>
        </p:txBody>
      </p:sp>
    </p:spTree>
    <p:extLst>
      <p:ext uri="{BB962C8B-B14F-4D97-AF65-F5344CB8AC3E}">
        <p14:creationId xmlns:p14="http://schemas.microsoft.com/office/powerpoint/2010/main" val="4222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provided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866"/>
            <a:ext cx="10731366" cy="5321133"/>
          </a:xfrm>
        </p:spPr>
        <p:txBody>
          <a:bodyPr>
            <a:normAutofit lnSpcReduction="10000"/>
          </a:bodyPr>
          <a:lstStyle/>
          <a:p>
            <a:r>
              <a:rPr lang="en-GB" sz="3000" b="1" dirty="0" smtClean="0"/>
              <a:t>DNA sequencing</a:t>
            </a:r>
          </a:p>
          <a:p>
            <a:pPr marL="0" indent="0">
              <a:buNone/>
            </a:pPr>
            <a:r>
              <a:rPr lang="en-GB" sz="3000" dirty="0" smtClean="0"/>
              <a:t>What is the genome and which genes has our strain? </a:t>
            </a:r>
            <a:endParaRPr lang="en-GB" sz="3000" dirty="0" smtClean="0">
              <a:sym typeface="Wingdings" panose="05000000000000000000" pitchFamily="2" charset="2"/>
            </a:endParaRPr>
          </a:p>
          <a:p>
            <a:pPr lvl="1"/>
            <a:r>
              <a:rPr lang="en-GB" sz="2600" dirty="0" smtClean="0">
                <a:sym typeface="Wingdings" panose="05000000000000000000" pitchFamily="2" charset="2"/>
              </a:rPr>
              <a:t>Illumina </a:t>
            </a:r>
            <a:r>
              <a:rPr lang="en-GB" sz="2600" dirty="0" err="1" smtClean="0">
                <a:sym typeface="Wingdings" panose="05000000000000000000" pitchFamily="2" charset="2"/>
              </a:rPr>
              <a:t>HiSeq</a:t>
            </a:r>
            <a:endParaRPr lang="en-GB" sz="2600" dirty="0" smtClean="0">
              <a:sym typeface="Wingdings" panose="05000000000000000000" pitchFamily="2" charset="2"/>
            </a:endParaRPr>
          </a:p>
          <a:p>
            <a:pPr lvl="1"/>
            <a:r>
              <a:rPr lang="en-GB" sz="2600" dirty="0" err="1" smtClean="0">
                <a:sym typeface="Wingdings" panose="05000000000000000000" pitchFamily="2" charset="2"/>
              </a:rPr>
              <a:t>Nanopore</a:t>
            </a:r>
            <a:endParaRPr lang="en-GB" sz="2600" dirty="0" smtClean="0">
              <a:sym typeface="Wingdings" panose="05000000000000000000" pitchFamily="2" charset="2"/>
            </a:endParaRPr>
          </a:p>
          <a:p>
            <a:pPr lvl="1"/>
            <a:r>
              <a:rPr lang="en-GB" sz="2600" dirty="0" err="1" smtClean="0">
                <a:sym typeface="Wingdings" panose="05000000000000000000" pitchFamily="2" charset="2"/>
              </a:rPr>
              <a:t>PacBio</a:t>
            </a:r>
            <a:r>
              <a:rPr lang="en-GB" sz="2600" dirty="0" smtClean="0">
                <a:sym typeface="Wingdings" panose="05000000000000000000" pitchFamily="2" charset="2"/>
              </a:rPr>
              <a:t> SMRTII</a:t>
            </a:r>
            <a:endParaRPr lang="en-GB" sz="3000" dirty="0" smtClean="0"/>
          </a:p>
          <a:p>
            <a:r>
              <a:rPr lang="en-GB" sz="3000" b="1" dirty="0" smtClean="0"/>
              <a:t>RNA sequencing</a:t>
            </a:r>
          </a:p>
          <a:p>
            <a:pPr marL="0" indent="0">
              <a:buNone/>
            </a:pPr>
            <a:r>
              <a:rPr lang="en-GB" sz="3000" dirty="0" smtClean="0"/>
              <a:t>What genes are differently transcribed when growing in BHI vs serum?</a:t>
            </a:r>
          </a:p>
          <a:p>
            <a:pPr lvl="1"/>
            <a:r>
              <a:rPr lang="en-GB" sz="2200" dirty="0" smtClean="0"/>
              <a:t>Illumina </a:t>
            </a:r>
            <a:r>
              <a:rPr lang="en-GB" sz="2200" dirty="0" err="1" smtClean="0"/>
              <a:t>HiSeq</a:t>
            </a:r>
            <a:r>
              <a:rPr lang="en-GB" sz="2200" dirty="0" smtClean="0"/>
              <a:t> sequencing</a:t>
            </a:r>
            <a:endParaRPr lang="en-GB" sz="3000" b="1" dirty="0" smtClean="0"/>
          </a:p>
          <a:p>
            <a:r>
              <a:rPr lang="en-GB" sz="3000" b="1" dirty="0" err="1" smtClean="0"/>
              <a:t>Tn</a:t>
            </a:r>
            <a:r>
              <a:rPr lang="en-GB" sz="3000" b="1" dirty="0" smtClean="0"/>
              <a:t> sequencing</a:t>
            </a:r>
            <a:endParaRPr lang="en-GB" sz="3000" b="1" dirty="0"/>
          </a:p>
          <a:p>
            <a:pPr lvl="2" algn="just"/>
            <a:r>
              <a:rPr lang="en-GB" sz="1800" dirty="0" smtClean="0"/>
              <a:t>Note: </a:t>
            </a:r>
            <a:r>
              <a:rPr lang="en-GB" sz="1800" dirty="0"/>
              <a:t>Transposons are mobile genetic elements that can be inserted in the genome. </a:t>
            </a:r>
            <a:r>
              <a:rPr lang="en-GB" sz="1800" dirty="0" smtClean="0"/>
              <a:t>The </a:t>
            </a:r>
            <a:r>
              <a:rPr lang="en-GB" sz="1800" dirty="0"/>
              <a:t>incorporation of a transposon in a gene truncates the coding sequence in the gene and these genes are not functional (function off).</a:t>
            </a:r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14993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Process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17348"/>
              </p:ext>
            </p:extLst>
          </p:nvPr>
        </p:nvGraphicFramePr>
        <p:xfrm>
          <a:off x="2773145" y="1816946"/>
          <a:ext cx="8128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Step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Software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DNA reads </a:t>
                      </a:r>
                      <a:r>
                        <a:rPr lang="en-GB" dirty="0" err="1" smtClean="0"/>
                        <a:t>preprocessing</a:t>
                      </a:r>
                      <a:endParaRPr lang="en-GB" dirty="0" smtClean="0"/>
                    </a:p>
                    <a:p>
                      <a:pPr lvl="0"/>
                      <a:r>
                        <a:rPr lang="en-GB" dirty="0" smtClean="0"/>
                        <a:t>(QC and trimming)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Illumina: </a:t>
                      </a:r>
                      <a:r>
                        <a:rPr lang="en-GB" dirty="0" err="1" smtClean="0"/>
                        <a:t>FastQC-Trimmomatic-FastQC</a:t>
                      </a: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PacBio</a:t>
                      </a:r>
                      <a:r>
                        <a:rPr lang="en-GB" dirty="0" smtClean="0"/>
                        <a:t>: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Canu</a:t>
                      </a:r>
                      <a:endParaRPr lang="en-GB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DNA</a:t>
                      </a:r>
                      <a:r>
                        <a:rPr lang="en-GB" baseline="0" dirty="0" smtClean="0"/>
                        <a:t> Assembly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Canu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DNA evaluation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Quast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Genome annotation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Prokka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Synteny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Blastn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Genome</a:t>
                      </a:r>
                      <a:r>
                        <a:rPr lang="en-GB" baseline="0" dirty="0" smtClean="0"/>
                        <a:t> visualization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Artemis</a:t>
                      </a:r>
                      <a:r>
                        <a:rPr lang="en-GB" baseline="0" dirty="0" smtClean="0"/>
                        <a:t> comparison tool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RNA</a:t>
                      </a:r>
                      <a:r>
                        <a:rPr lang="en-GB" baseline="0" dirty="0" smtClean="0"/>
                        <a:t> reads alignment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BWA (</a:t>
                      </a:r>
                      <a:r>
                        <a:rPr lang="en-GB" dirty="0" err="1" smtClean="0"/>
                        <a:t>SAMtools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RNA reads count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Htseq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Differential expression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DESqe2 (R-library)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348339" y="3118914"/>
            <a:ext cx="1261177" cy="1674795"/>
            <a:chOff x="1348339" y="3118914"/>
            <a:chExt cx="1261177" cy="1674795"/>
          </a:xfrm>
        </p:grpSpPr>
        <p:sp>
          <p:nvSpPr>
            <p:cNvPr id="19" name="Left Brace 18"/>
            <p:cNvSpPr/>
            <p:nvPr/>
          </p:nvSpPr>
          <p:spPr>
            <a:xfrm>
              <a:off x="2217421" y="3118914"/>
              <a:ext cx="392095" cy="1674795"/>
            </a:xfrm>
            <a:prstGeom prst="leftBrac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8339" y="3495342"/>
              <a:ext cx="10202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Pacbio</a:t>
              </a:r>
              <a:r>
                <a:rPr lang="en-GB" dirty="0" smtClean="0"/>
                <a:t> DNA reads </a:t>
              </a:r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6893" y="4793709"/>
            <a:ext cx="1261177" cy="1477328"/>
            <a:chOff x="328061" y="5024387"/>
            <a:chExt cx="1261177" cy="1477328"/>
          </a:xfrm>
        </p:grpSpPr>
        <p:sp>
          <p:nvSpPr>
            <p:cNvPr id="18" name="Left Brace 17"/>
            <p:cNvSpPr/>
            <p:nvPr/>
          </p:nvSpPr>
          <p:spPr>
            <a:xfrm>
              <a:off x="1197143" y="5197642"/>
              <a:ext cx="392095" cy="1073395"/>
            </a:xfrm>
            <a:prstGeom prst="leftBrac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061" y="5024387"/>
              <a:ext cx="10202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/>
                <a:t>Pacbio</a:t>
              </a:r>
              <a:r>
                <a:rPr lang="en-GB" dirty="0" smtClean="0"/>
                <a:t> DNA reads and RNA reads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615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699" y="254043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18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r>
              <a:rPr lang="en-GB" dirty="0" smtClean="0"/>
              <a:t>  DNA Illumina reads: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dirty="0" err="1" smtClean="0"/>
              <a:t>FastQC</a:t>
            </a:r>
            <a:r>
              <a:rPr lang="en-GB" dirty="0" smtClean="0"/>
              <a:t> Raw reads</a:t>
            </a:r>
          </a:p>
          <a:p>
            <a:r>
              <a:rPr lang="en-GB" dirty="0" smtClean="0"/>
              <a:t>-Trimming: </a:t>
            </a:r>
            <a:r>
              <a:rPr lang="en-GB" dirty="0" err="1" smtClean="0"/>
              <a:t>Trimmomatic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FastQC</a:t>
            </a:r>
            <a:r>
              <a:rPr lang="en-GB" dirty="0" smtClean="0"/>
              <a:t> Trimmed reads</a:t>
            </a:r>
          </a:p>
        </p:txBody>
      </p:sp>
    </p:spTree>
    <p:extLst>
      <p:ext uri="{BB962C8B-B14F-4D97-AF65-F5344CB8AC3E}">
        <p14:creationId xmlns:p14="http://schemas.microsoft.com/office/powerpoint/2010/main" val="390403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4575"/>
            <a:ext cx="3965725" cy="2974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426" y="1810835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Raw_read1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27313" y="2457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FastQC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07046" y="2988721"/>
            <a:ext cx="19049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 </a:t>
            </a:r>
            <a:r>
              <a:rPr lang="en-GB" sz="1200" dirty="0" smtClean="0"/>
              <a:t>Sequences: 1666667</a:t>
            </a:r>
          </a:p>
          <a:p>
            <a:r>
              <a:rPr lang="en-GB" sz="1200" dirty="0" smtClean="0"/>
              <a:t>Flagged </a:t>
            </a:r>
            <a:r>
              <a:rPr lang="en-GB" sz="1200" dirty="0" smtClean="0"/>
              <a:t>as poor quality: 0</a:t>
            </a:r>
          </a:p>
          <a:p>
            <a:r>
              <a:rPr lang="en-GB" sz="1200" dirty="0" smtClean="0"/>
              <a:t>Sequence length: 90</a:t>
            </a:r>
          </a:p>
          <a:p>
            <a:r>
              <a:rPr lang="en-GB" sz="1200" dirty="0" smtClean="0"/>
              <a:t>%GC: 37</a:t>
            </a:r>
            <a:endParaRPr lang="en-GB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804493"/>
            <a:ext cx="4071344" cy="30535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170" y="5885068"/>
            <a:ext cx="74929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Raw_read2</a:t>
            </a:r>
            <a:endParaRPr lang="en-GB" dirty="0"/>
          </a:p>
        </p:txBody>
      </p:sp>
      <p:sp>
        <p:nvSpPr>
          <p:cNvPr id="10" name="Pentagon 9"/>
          <p:cNvSpPr/>
          <p:nvPr/>
        </p:nvSpPr>
        <p:spPr>
          <a:xfrm>
            <a:off x="5230410" y="2842651"/>
            <a:ext cx="1722922" cy="35613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Trimming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79" y="67046"/>
            <a:ext cx="3911439" cy="2933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85369" y="1810835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Trim_read1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00564" y="3269781"/>
            <a:ext cx="3182614" cy="137814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GB" sz="1800" dirty="0" smtClean="0"/>
              <a:t>Input Read Pairs: 1666667 </a:t>
            </a:r>
          </a:p>
          <a:p>
            <a:r>
              <a:rPr lang="en-GB" sz="1800" dirty="0" smtClean="0"/>
              <a:t>Both Surviving: 1666280 (99.98%) </a:t>
            </a:r>
          </a:p>
          <a:p>
            <a:r>
              <a:rPr lang="en-GB" sz="1800" dirty="0" smtClean="0"/>
              <a:t>Forward Only Surviving: 387 (0.02%) </a:t>
            </a:r>
          </a:p>
          <a:p>
            <a:r>
              <a:rPr lang="en-GB" sz="1800" dirty="0"/>
              <a:t>R</a:t>
            </a:r>
            <a:r>
              <a:rPr lang="en-GB" sz="1800" dirty="0" smtClean="0"/>
              <a:t>everse Only Surviving: 0 (0.00%) </a:t>
            </a:r>
          </a:p>
          <a:p>
            <a:r>
              <a:rPr lang="en-GB" sz="1800" dirty="0" smtClean="0"/>
              <a:t>Dropped: 0 (0.00%)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79" y="3819718"/>
            <a:ext cx="4055587" cy="30416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08919" y="5605966"/>
            <a:ext cx="74543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Trim_read2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080947" y="3020719"/>
            <a:ext cx="192797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 </a:t>
            </a:r>
            <a:r>
              <a:rPr lang="en-GB" sz="1200" dirty="0" smtClean="0"/>
              <a:t>Sequences: 1666280</a:t>
            </a:r>
          </a:p>
          <a:p>
            <a:r>
              <a:rPr lang="en-GB" sz="1200" dirty="0" smtClean="0"/>
              <a:t>Fl</a:t>
            </a:r>
            <a:r>
              <a:rPr lang="en-GB" sz="1200" dirty="0" smtClean="0"/>
              <a:t>agged </a:t>
            </a:r>
            <a:r>
              <a:rPr lang="en-GB" sz="1200" dirty="0" smtClean="0"/>
              <a:t>as poor quality: 0 </a:t>
            </a:r>
          </a:p>
          <a:p>
            <a:r>
              <a:rPr lang="en-GB" sz="1200" dirty="0" smtClean="0"/>
              <a:t>Sequence length: 54-90</a:t>
            </a:r>
          </a:p>
          <a:p>
            <a:r>
              <a:rPr lang="en-GB" sz="1200" dirty="0" smtClean="0"/>
              <a:t>%GC: 37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8991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706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Zhang et al(2017). "RNA-seq and Tn-seq reveal fitness determinants of vancomycin-resistant Enterococcus faecium during growth in human serum"</vt:lpstr>
      <vt:lpstr>Overview</vt:lpstr>
      <vt:lpstr>Enterococcus faecium</vt:lpstr>
      <vt:lpstr>Aim</vt:lpstr>
      <vt:lpstr>Material provided</vt:lpstr>
      <vt:lpstr>Analysis Process</vt:lpstr>
      <vt:lpstr>RESULTS</vt:lpstr>
      <vt:lpstr>Preprocessing  DNA Illumina reads:</vt:lpstr>
      <vt:lpstr>PowerPoint Presentation</vt:lpstr>
      <vt:lpstr>DNA sequencing with PacBio:</vt:lpstr>
      <vt:lpstr>Quast</vt:lpstr>
      <vt:lpstr>Act Visualization: Annotated genome, Blast and Reference genome</vt:lpstr>
      <vt:lpstr>RNA-seq data vs assembled genome:</vt:lpstr>
      <vt:lpstr>DESeq2</vt:lpstr>
      <vt:lpstr>Artemis visualization of the annotated genome (Prokka)</vt:lpstr>
      <vt:lpstr>Cluster of genes: purC, purQ and purL</vt:lpstr>
      <vt:lpstr>Conclusions</vt:lpstr>
      <vt:lpstr>Thank you!</vt:lpstr>
      <vt:lpstr>Supporting slides</vt:lpstr>
      <vt:lpstr>PowerPoint Presentation</vt:lpstr>
      <vt:lpstr>PowerPoint Presentation</vt:lpstr>
      <vt:lpstr>PowerPoint Presentation</vt:lpstr>
      <vt:lpstr>PowerPoint Presentation</vt:lpstr>
      <vt:lpstr>CANU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Tiscar Graells Fernandez</dc:creator>
  <cp:lastModifiedBy>Tiscar Graells Fernandez</cp:lastModifiedBy>
  <cp:revision>36</cp:revision>
  <dcterms:created xsi:type="dcterms:W3CDTF">2022-05-17T16:27:38Z</dcterms:created>
  <dcterms:modified xsi:type="dcterms:W3CDTF">2022-05-19T16:47:04Z</dcterms:modified>
</cp:coreProperties>
</file>