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4"/>
    <p:restoredTop sz="94720"/>
  </p:normalViewPr>
  <p:slideViewPr>
    <p:cSldViewPr snapToGrid="0">
      <p:cViewPr varScale="1">
        <p:scale>
          <a:sx n="80" d="100"/>
          <a:sy n="80" d="100"/>
        </p:scale>
        <p:origin x="208" y="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6FB1-753F-F148-8BAC-06F0E9BA6B1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DA1769-F31A-2945-A4EE-CAD439BD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9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7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3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0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3E09B-D936-CB42-079F-41986DB06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BC8AE-2017-1761-EFE3-59418A6B4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3EB42-708E-0950-A54D-21E132EFA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F59DE-1A31-1B75-F7BB-6FE6CBC41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0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A0793-494D-CC47-F37A-CC5B11EF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3D4605-6EB7-EFEE-7B1D-CF777854AD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85F2B-C9E6-7DE9-0F4D-6342314BE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A9871-6E12-1B71-1FBF-BE8436FB1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A1769-F31A-2945-A4EE-CAD439BD13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7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7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9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76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-engine-creator.streaml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40076-07E1-0A93-6914-7554C9804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Let’s build a search engine: Exploring the past with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75F2-38E0-7D87-7D00-6EE0C571C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Peter Nadel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Digital Humanities Natural Language Processing Specialist​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Research Technology, TTS</a:t>
            </a:r>
          </a:p>
        </p:txBody>
      </p:sp>
      <p:pic>
        <p:nvPicPr>
          <p:cNvPr id="4" name="Picture 3" descr="A colorful dots in a white background&#10;&#10;AI-generated content may be incorrect.">
            <a:extLst>
              <a:ext uri="{FF2B5EF4-FFF2-40B4-BE49-F238E27FC236}">
                <a16:creationId xmlns:a16="http://schemas.microsoft.com/office/drawing/2014/main" id="{A8D0C90B-85DB-B9AB-054A-30DAFCAF1B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173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7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A89E-D0B6-CF6B-0657-CD1831E6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TF-IDF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D65C-50D8-E2A9-9FDC-9E759C56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our corpus:</a:t>
            </a:r>
          </a:p>
          <a:p>
            <a:pPr lvl="1"/>
            <a:r>
              <a:rPr lang="en-US" dirty="0"/>
              <a:t>First document: “Call me Ishmael.”</a:t>
            </a:r>
          </a:p>
          <a:p>
            <a:pPr lvl="1"/>
            <a:r>
              <a:rPr lang="en-US" dirty="0"/>
              <a:t>Second document: “I am an invisible man.”</a:t>
            </a:r>
          </a:p>
          <a:p>
            <a:pPr lvl="1"/>
            <a:r>
              <a:rPr lang="en-US" dirty="0"/>
              <a:t>Third document: “Mother died today. Or maybe, yesterday; I can't be sure”</a:t>
            </a:r>
          </a:p>
          <a:p>
            <a:pPr lvl="1"/>
            <a:r>
              <a:rPr lang="en-US" dirty="0"/>
              <a:t>Fourth document: “All this happened, more or less.”</a:t>
            </a:r>
          </a:p>
          <a:p>
            <a:r>
              <a:rPr lang="en-US" dirty="0"/>
              <a:t>We are going to:</a:t>
            </a:r>
          </a:p>
          <a:p>
            <a:pPr lvl="1"/>
            <a:r>
              <a:rPr lang="en-US" dirty="0"/>
              <a:t>Normalize</a:t>
            </a:r>
          </a:p>
          <a:p>
            <a:pPr lvl="1"/>
            <a:r>
              <a:rPr lang="en-US" dirty="0"/>
              <a:t>Stem</a:t>
            </a:r>
          </a:p>
          <a:p>
            <a:pPr lvl="1"/>
            <a:r>
              <a:rPr lang="en-US" dirty="0"/>
              <a:t>Use TF-IDF to create a tool to rank texts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0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98B3-4842-44AB-9118-B5D591A3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Example: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4CCD-E20D-DB3C-55EC-05DF64E8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Normalization, in this case, will just consist of lower-casing and removing punctuation: </a:t>
            </a:r>
          </a:p>
          <a:p>
            <a:pPr lvl="1"/>
            <a:r>
              <a:rPr lang="en-US" sz="2400" dirty="0"/>
              <a:t>First document: “call me </a:t>
            </a:r>
            <a:r>
              <a:rPr lang="en-US" sz="2400" dirty="0" err="1"/>
              <a:t>ishmael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Second document: “</a:t>
            </a:r>
            <a:r>
              <a:rPr lang="en-US" sz="2400" dirty="0" err="1"/>
              <a:t>i</a:t>
            </a:r>
            <a:r>
              <a:rPr lang="en-US" sz="2400" dirty="0"/>
              <a:t> am an invisible man”</a:t>
            </a:r>
          </a:p>
          <a:p>
            <a:pPr lvl="1"/>
            <a:r>
              <a:rPr lang="en-US" sz="2400" dirty="0"/>
              <a:t>Third document: “mother died today or maybe yesterday </a:t>
            </a:r>
            <a:r>
              <a:rPr lang="en-US" sz="2400" dirty="0" err="1"/>
              <a:t>i</a:t>
            </a:r>
            <a:r>
              <a:rPr lang="en-US" sz="2400" dirty="0"/>
              <a:t> cant be sure”</a:t>
            </a:r>
          </a:p>
          <a:p>
            <a:pPr lvl="1"/>
            <a:r>
              <a:rPr lang="en-US" sz="2400" dirty="0"/>
              <a:t>Fourth document: “all this happened more or less”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2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57C0-7063-705A-F6A7-D34BAFC5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Example: 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A6B9-E1FA-180E-2B09-627BB2EE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we stem, we will turn all words into their base forms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First document: “call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ishmael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Second document: “</a:t>
            </a:r>
            <a:r>
              <a:rPr lang="en-US" sz="2400" dirty="0" err="1"/>
              <a:t>i</a:t>
            </a:r>
            <a:r>
              <a:rPr lang="en-US" sz="2400" dirty="0"/>
              <a:t> be a invisible man”</a:t>
            </a:r>
          </a:p>
          <a:p>
            <a:pPr lvl="1"/>
            <a:r>
              <a:rPr lang="en-US" sz="2400" dirty="0"/>
              <a:t>Third document: “mother die today or maybe yesterday </a:t>
            </a:r>
            <a:r>
              <a:rPr lang="en-US" sz="2400" dirty="0" err="1"/>
              <a:t>i</a:t>
            </a:r>
            <a:r>
              <a:rPr lang="en-US" sz="2400" dirty="0"/>
              <a:t> cant be sure”</a:t>
            </a:r>
          </a:p>
          <a:p>
            <a:pPr lvl="1"/>
            <a:r>
              <a:rPr lang="en-US" sz="2400" dirty="0"/>
              <a:t>Fourth document: “all this happen more or less”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07D8-F990-F335-1A0C-DF82116F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Example: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2F2B-2512-22DE-E953-BFF33E8A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we can make a document term matrix (DTM) out of our documents using TF-IDF</a:t>
            </a:r>
          </a:p>
          <a:p>
            <a:r>
              <a:rPr lang="en-US" sz="2800" dirty="0"/>
              <a:t>First, we will just do term frequency</a:t>
            </a:r>
          </a:p>
          <a:p>
            <a:r>
              <a:rPr lang="en-US" sz="2800" dirty="0"/>
              <a:t>Need to make a spreadsheet where each column is a unique word from all of our documents and each row is a document</a:t>
            </a:r>
          </a:p>
        </p:txBody>
      </p:sp>
    </p:spTree>
    <p:extLst>
      <p:ext uri="{BB962C8B-B14F-4D97-AF65-F5344CB8AC3E}">
        <p14:creationId xmlns:p14="http://schemas.microsoft.com/office/powerpoint/2010/main" val="424255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5F8-9DA1-2319-E6EE-3E0B5514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Example: Term frequency</a:t>
            </a:r>
          </a:p>
        </p:txBody>
      </p:sp>
      <p:pic>
        <p:nvPicPr>
          <p:cNvPr id="11" name="Content Placeholder 10" descr="A screenshot of a white table&#10;&#10;AI-generated content may be incorrect.">
            <a:extLst>
              <a:ext uri="{FF2B5EF4-FFF2-40B4-BE49-F238E27FC236}">
                <a16:creationId xmlns:a16="http://schemas.microsoft.com/office/drawing/2014/main" id="{EF7DE67C-908F-B749-36DF-902D386B5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777" y="2604653"/>
            <a:ext cx="10970555" cy="1648694"/>
          </a:xfrm>
        </p:spPr>
      </p:pic>
    </p:spTree>
    <p:extLst>
      <p:ext uri="{BB962C8B-B14F-4D97-AF65-F5344CB8AC3E}">
        <p14:creationId xmlns:p14="http://schemas.microsoft.com/office/powerpoint/2010/main" val="109395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3057-2820-82B4-94C7-D79C5F83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Document Term Matrix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934972-B0BA-D772-C901-C06708ED7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750" y="2774791"/>
            <a:ext cx="11874500" cy="1308417"/>
          </a:xfrm>
        </p:spPr>
      </p:pic>
    </p:spTree>
    <p:extLst>
      <p:ext uri="{BB962C8B-B14F-4D97-AF65-F5344CB8AC3E}">
        <p14:creationId xmlns:p14="http://schemas.microsoft.com/office/powerpoint/2010/main" val="335320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6488-13B1-4296-5A72-96B41073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Example: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DB1B-6F7C-EC92-CEEC-9B93D60D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Now that we have a document term matrix, we can create a query and rank the document accordingly</a:t>
            </a:r>
          </a:p>
          <a:p>
            <a:r>
              <a:rPr lang="en-US" sz="2800" dirty="0"/>
              <a:t>First we need to normalize it and stem it like we did to the documents</a:t>
            </a:r>
          </a:p>
          <a:p>
            <a:r>
              <a:rPr lang="en-US" sz="2800" dirty="0"/>
              <a:t>Then we need to create a single row like this query is a new document</a:t>
            </a:r>
          </a:p>
          <a:p>
            <a:r>
              <a:rPr lang="en-US" sz="2800" dirty="0"/>
              <a:t>Last we will take the dot product of each document row and this query row to get a single number for each</a:t>
            </a:r>
          </a:p>
        </p:txBody>
      </p:sp>
    </p:spTree>
    <p:extLst>
      <p:ext uri="{BB962C8B-B14F-4D97-AF65-F5344CB8AC3E}">
        <p14:creationId xmlns:p14="http://schemas.microsoft.com/office/powerpoint/2010/main" val="358865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8ABE-D2E5-3336-F013-FE0A4EF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Example: Query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C800-0D08-6319-F137-C8B176C97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523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example query will be “invisible man”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CC4E8-9CCD-AC38-FF10-665A1A0A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0" y="3059598"/>
            <a:ext cx="10677239" cy="738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DF492-2784-60FB-61A8-4AA55B58E6A2}"/>
              </a:ext>
            </a:extLst>
          </p:cNvPr>
          <p:cNvSpPr txBox="1"/>
          <p:nvPr/>
        </p:nvSpPr>
        <p:spPr>
          <a:xfrm>
            <a:off x="1587710" y="4174957"/>
            <a:ext cx="8216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now compare this query row to all of the other rows with a simple matrix: the dot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 the product of corresponding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Sum all of these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Rank documents by the result</a:t>
            </a:r>
          </a:p>
        </p:txBody>
      </p:sp>
    </p:spTree>
    <p:extLst>
      <p:ext uri="{BB962C8B-B14F-4D97-AF65-F5344CB8AC3E}">
        <p14:creationId xmlns:p14="http://schemas.microsoft.com/office/powerpoint/2010/main" val="1418497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B1D48-D4B2-F34D-61BC-673665E3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0AC0-347C-68C3-6F1F-89266B6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C4E5FA-0A80-B3A2-4F26-C28EF20C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0" y="1467976"/>
            <a:ext cx="7772400" cy="537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6FE0E8-9D3C-2CE4-7651-09AACF9BAB18}"/>
              </a:ext>
            </a:extLst>
          </p:cNvPr>
          <p:cNvSpPr txBox="1"/>
          <p:nvPr/>
        </p:nvSpPr>
        <p:spPr>
          <a:xfrm>
            <a:off x="3663950" y="2197100"/>
            <a:ext cx="3409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‘all’: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‘be’: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‘call’: .7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‘cant’: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‘die’: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‘happen’: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‘invisible’: 0 * .7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</a:t>
            </a:r>
            <a:r>
              <a:rPr lang="en-US" sz="2000" dirty="0" err="1"/>
              <a:t>ishmael</a:t>
            </a:r>
            <a:r>
              <a:rPr lang="en-US" sz="2000" dirty="0"/>
              <a:t>’: .7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‘less’: 0 * 0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19759-0458-683C-339A-5832849E3FAC}"/>
              </a:ext>
            </a:extLst>
          </p:cNvPr>
          <p:cNvSpPr txBox="1"/>
          <p:nvPr/>
        </p:nvSpPr>
        <p:spPr>
          <a:xfrm>
            <a:off x="7060990" y="2197100"/>
            <a:ext cx="3543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‘man’: 0 * .7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‘maybe’: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‘more’: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‘mother’: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‘or’: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‘sure’: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‘this’: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‘today’: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‘yesterday’: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A52640-F378-B083-3FDD-EFFEDDA986DE}"/>
              </a:ext>
            </a:extLst>
          </p:cNvPr>
          <p:cNvSpPr txBox="1"/>
          <p:nvPr/>
        </p:nvSpPr>
        <p:spPr>
          <a:xfrm>
            <a:off x="3911600" y="5232400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+ 0 + 0 … = 0, so we can say that this query has no relevancy to document 1. </a:t>
            </a:r>
          </a:p>
        </p:txBody>
      </p:sp>
      <p:pic>
        <p:nvPicPr>
          <p:cNvPr id="6" name="Content Placeholder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1BA38DE-3295-4196-D206-B016C070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87710" y="1467976"/>
            <a:ext cx="1564205" cy="5029004"/>
          </a:xfrm>
        </p:spPr>
      </p:pic>
      <p:pic>
        <p:nvPicPr>
          <p:cNvPr id="7" name="Content Placeholder 1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FC7233B-A648-6723-40F3-D1EBC3936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710" y="1467976"/>
            <a:ext cx="1561890" cy="502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F5AA0-566C-F193-DC0D-7BE7F5BB9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A36C-857B-5DF4-F37C-FEBE8D3C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0AF1E-F831-5EE0-74D7-D559E176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0" y="1467976"/>
            <a:ext cx="7772400" cy="537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78E46D-E917-8D0F-0129-5ECB6B720064}"/>
              </a:ext>
            </a:extLst>
          </p:cNvPr>
          <p:cNvSpPr txBox="1"/>
          <p:nvPr/>
        </p:nvSpPr>
        <p:spPr>
          <a:xfrm>
            <a:off x="3663950" y="2197100"/>
            <a:ext cx="3409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‘all’: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‘be’: .49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‘call’: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‘cant’: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‘die’: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‘happen’: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‘invisible’: .62 * .7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</a:t>
            </a:r>
            <a:r>
              <a:rPr lang="en-US" sz="2000" dirty="0" err="1"/>
              <a:t>ishmael</a:t>
            </a:r>
            <a:r>
              <a:rPr lang="en-US" sz="2000" dirty="0"/>
              <a:t>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‘less’: 0 * 0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1F4366-8061-6B37-02A9-C91036AA3B04}"/>
              </a:ext>
            </a:extLst>
          </p:cNvPr>
          <p:cNvSpPr txBox="1"/>
          <p:nvPr/>
        </p:nvSpPr>
        <p:spPr>
          <a:xfrm>
            <a:off x="7060990" y="2197100"/>
            <a:ext cx="35433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‘man’: .62 * .7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‘maybe’: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‘more’: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‘mother’: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‘or’: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‘sure’: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‘this’: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‘today’: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‘yesterday’: 0 * 0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96330-679A-0EC8-9302-79AA75404C18}"/>
              </a:ext>
            </a:extLst>
          </p:cNvPr>
          <p:cNvSpPr txBox="1"/>
          <p:nvPr/>
        </p:nvSpPr>
        <p:spPr>
          <a:xfrm>
            <a:off x="3911600" y="5232400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(.62 * .7) + (.62 * .7) = .87, so we can say that this query is very relevant to document 2. </a:t>
            </a:r>
          </a:p>
        </p:txBody>
      </p:sp>
      <p:pic>
        <p:nvPicPr>
          <p:cNvPr id="5" name="Content Placeholder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76F9E12-CB11-D05D-9DB7-DD4740BFD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10" y="1467976"/>
            <a:ext cx="1564205" cy="50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3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53E6-C0F0-DBF8-A74A-C1479833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a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F3F1-792F-9896-7AF0-14B2CA15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We’re all used to tools like Google or </a:t>
            </a:r>
            <a:r>
              <a:rPr lang="en-US" sz="2800" dirty="0" err="1"/>
              <a:t>JumboSearch</a:t>
            </a:r>
            <a:r>
              <a:rPr lang="en-US" sz="2800" dirty="0"/>
              <a:t> but how do they actually work?</a:t>
            </a:r>
          </a:p>
          <a:p>
            <a:endParaRPr lang="en-US" sz="2800" dirty="0"/>
          </a:p>
          <a:p>
            <a:r>
              <a:rPr lang="en-US" sz="2800" dirty="0"/>
              <a:t>Information retrieval: Understand a user query and check it against documents in a corpus quickly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4179336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FF5-01BD-AB27-9767-7755C8A2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6B70-1F08-BDB9-0E64-77B8D4BC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I’ve created a simple application that implement these principles: </a:t>
            </a:r>
            <a:r>
              <a:rPr lang="en-US" dirty="0">
                <a:hlinkClick r:id="rId2"/>
              </a:rPr>
              <a:t>https://search-engine-creator.streamlit.app/</a:t>
            </a:r>
            <a:endParaRPr lang="en-US" dirty="0"/>
          </a:p>
          <a:p>
            <a:r>
              <a:rPr lang="en-US" dirty="0"/>
              <a:t>Upload a CSV where each row is a new document</a:t>
            </a:r>
          </a:p>
          <a:p>
            <a:r>
              <a:rPr lang="en-US" dirty="0"/>
              <a:t>Index your data</a:t>
            </a:r>
          </a:p>
          <a:p>
            <a:r>
              <a:rPr lang="en-US" dirty="0"/>
              <a:t>Search your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F7C4-2990-8853-D038-ECBBEAE0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a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F19A-C3B6-A86A-A16A-FF41AC1D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components:</a:t>
            </a:r>
          </a:p>
          <a:p>
            <a:pPr lvl="1"/>
            <a:r>
              <a:rPr lang="en-US" sz="2800" dirty="0"/>
              <a:t>An index – like a book’s index but for all of the documents in a collection</a:t>
            </a:r>
          </a:p>
          <a:p>
            <a:pPr lvl="1"/>
            <a:r>
              <a:rPr lang="en-US" sz="2800" dirty="0"/>
              <a:t>A query processor – a tool that understands language and know what you’re looking for</a:t>
            </a:r>
          </a:p>
          <a:p>
            <a:pPr lvl="1"/>
            <a:r>
              <a:rPr lang="en-US" sz="2800" dirty="0"/>
              <a:t>A ranking system – something that determines what documents are most relevant to your query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880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22B8-1BA9-3068-3E04-64E1F7E7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B674-E148-1903-6438-90209E2F1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Indexing happens before any searching begins</a:t>
            </a:r>
          </a:p>
          <a:p>
            <a:r>
              <a:rPr lang="en-US" sz="2800" dirty="0"/>
              <a:t>The index is what we will search through to get our documents</a:t>
            </a:r>
          </a:p>
          <a:p>
            <a:pPr lvl="1"/>
            <a:r>
              <a:rPr lang="en-US" sz="2400" dirty="0"/>
              <a:t>Breaks down each into individual words (tokenization)</a:t>
            </a:r>
          </a:p>
          <a:p>
            <a:pPr lvl="1"/>
            <a:r>
              <a:rPr lang="en-US" sz="2400" dirty="0"/>
              <a:t>Records where each word appears</a:t>
            </a:r>
          </a:p>
          <a:p>
            <a:pPr lvl="1"/>
            <a:r>
              <a:rPr lang="en-US" sz="2400" dirty="0"/>
              <a:t>Creates signposts for each word’s location</a:t>
            </a:r>
          </a:p>
          <a:p>
            <a:r>
              <a:rPr lang="en-US" sz="2800" dirty="0"/>
              <a:t>Very similar to creating finding aids in an archive</a:t>
            </a:r>
          </a:p>
        </p:txBody>
      </p:sp>
    </p:spTree>
    <p:extLst>
      <p:ext uri="{BB962C8B-B14F-4D97-AF65-F5344CB8AC3E}">
        <p14:creationId xmlns:p14="http://schemas.microsoft.com/office/powerpoint/2010/main" val="269841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6E0B-9A48-3471-2A9A-255F8B8D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27CF-C64A-4AB4-B613-826D158B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 indexer prepares documents in a couple steps:</a:t>
            </a:r>
          </a:p>
          <a:p>
            <a:pPr lvl="1"/>
            <a:r>
              <a:rPr lang="en-US" sz="2400" dirty="0"/>
              <a:t>Normalization: Converting words with the same meaning to the same form (“Theatre” and “Theater”)</a:t>
            </a:r>
          </a:p>
          <a:p>
            <a:pPr lvl="1"/>
            <a:r>
              <a:rPr lang="en-US" sz="2400" dirty="0"/>
              <a:t>Stemming: Recognizing certain words are related to each other ( “runs” and “ran” are both forms of “run”)</a:t>
            </a:r>
          </a:p>
          <a:p>
            <a:pPr lvl="1"/>
            <a:r>
              <a:rPr lang="en-US" sz="2400" dirty="0"/>
              <a:t>Stop words: Filtering out very common (“The” and “This”)</a:t>
            </a:r>
          </a:p>
          <a:p>
            <a:r>
              <a:rPr lang="en-US" sz="2800" dirty="0"/>
              <a:t>What kinds of text does this work best for? What kinds of text does this not work for? How about other languages? </a:t>
            </a:r>
          </a:p>
        </p:txBody>
      </p:sp>
    </p:spTree>
    <p:extLst>
      <p:ext uri="{BB962C8B-B14F-4D97-AF65-F5344CB8AC3E}">
        <p14:creationId xmlns:p14="http://schemas.microsoft.com/office/powerpoint/2010/main" val="142428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C24A-A5ED-8ABF-AFFF-FCCEEC9A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3508-2431-276E-8E74-8B08C9FD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happens when you type into a search bar</a:t>
            </a:r>
          </a:p>
          <a:p>
            <a:r>
              <a:rPr lang="en-US" sz="2800" dirty="0"/>
              <a:t>The search engine processes your search </a:t>
            </a:r>
            <a:r>
              <a:rPr lang="en-US" sz="2800" b="1" dirty="0"/>
              <a:t>in the same way</a:t>
            </a:r>
            <a:r>
              <a:rPr lang="en-US" sz="2800" dirty="0"/>
              <a:t> it processed the documents</a:t>
            </a:r>
          </a:p>
          <a:p>
            <a:pPr lvl="1"/>
            <a:r>
              <a:rPr lang="en-US" sz="2400" dirty="0"/>
              <a:t>Critical that it is the same way</a:t>
            </a:r>
          </a:p>
          <a:p>
            <a:pPr lvl="1"/>
            <a:r>
              <a:rPr lang="en-US" sz="2400" dirty="0"/>
              <a:t>Need to be comparing like to like</a:t>
            </a:r>
          </a:p>
          <a:p>
            <a:r>
              <a:rPr lang="en-US" sz="2800" dirty="0"/>
              <a:t>Looks up processed terms in the index</a:t>
            </a:r>
          </a:p>
          <a:p>
            <a:r>
              <a:rPr lang="en-US" sz="2800" dirty="0"/>
              <a:t>Finds all documents containing these terms</a:t>
            </a:r>
          </a:p>
        </p:txBody>
      </p:sp>
    </p:spTree>
    <p:extLst>
      <p:ext uri="{BB962C8B-B14F-4D97-AF65-F5344CB8AC3E}">
        <p14:creationId xmlns:p14="http://schemas.microsoft.com/office/powerpoint/2010/main" val="225175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9543-BC61-A56F-276F-2D502E04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0A67-56BF-4F62-0EF6-F84B8543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Once a search engine has found documents related to the query, how does it rank them?</a:t>
            </a:r>
          </a:p>
          <a:p>
            <a:pPr lvl="1"/>
            <a:r>
              <a:rPr lang="en-US" sz="2400" dirty="0"/>
              <a:t>Want a ranking system that gives us the most relevant result first</a:t>
            </a:r>
          </a:p>
          <a:p>
            <a:pPr lvl="1"/>
            <a:r>
              <a:rPr lang="en-US" sz="2400" dirty="0"/>
              <a:t>So far our index only tells us where words occur</a:t>
            </a:r>
          </a:p>
          <a:p>
            <a:pPr lvl="1"/>
            <a:r>
              <a:rPr lang="en-US" sz="2400" dirty="0"/>
              <a:t>No measure of relevancy yet</a:t>
            </a:r>
          </a:p>
          <a:p>
            <a:r>
              <a:rPr lang="en-US" sz="2800" dirty="0"/>
              <a:t>We need a method that </a:t>
            </a:r>
            <a:r>
              <a:rPr lang="en-US" sz="2800" i="1" dirty="0"/>
              <a:t>automates</a:t>
            </a:r>
            <a:r>
              <a:rPr lang="en-US" sz="2800" dirty="0"/>
              <a:t> this relevancy quickly and efficiently</a:t>
            </a:r>
          </a:p>
        </p:txBody>
      </p:sp>
    </p:spTree>
    <p:extLst>
      <p:ext uri="{BB962C8B-B14F-4D97-AF65-F5344CB8AC3E}">
        <p14:creationId xmlns:p14="http://schemas.microsoft.com/office/powerpoint/2010/main" val="261648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100E-B90B-9395-9DCF-30037486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Ranking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3D0D-8E3B-44A5-8ACD-0E64798B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Term Frequency - How often does the word appear?</a:t>
            </a:r>
          </a:p>
          <a:p>
            <a:pPr lvl="1"/>
            <a:r>
              <a:rPr lang="en-US" sz="2400" dirty="0"/>
              <a:t>More mentions is a topic is more relevant than other documents</a:t>
            </a:r>
          </a:p>
          <a:p>
            <a:pPr lvl="1"/>
            <a:r>
              <a:rPr lang="en-US" sz="2400" dirty="0"/>
              <a:t>Is this assumption always true?</a:t>
            </a:r>
          </a:p>
          <a:p>
            <a:r>
              <a:rPr lang="en-US" sz="2800" dirty="0"/>
              <a:t>Inverse document frequency – How unique is this word across all documents?</a:t>
            </a:r>
          </a:p>
          <a:p>
            <a:pPr lvl="1"/>
            <a:r>
              <a:rPr lang="en-US" sz="2400" dirty="0"/>
              <a:t>Common words appear everywhere, so they’ll be less useful</a:t>
            </a:r>
          </a:p>
          <a:p>
            <a:pPr lvl="1"/>
            <a:r>
              <a:rPr lang="en-US" sz="2400" dirty="0"/>
              <a:t>Rare terms will likely be more meaningful</a:t>
            </a:r>
          </a:p>
          <a:p>
            <a:r>
              <a:rPr lang="en-US" sz="2800" dirty="0"/>
              <a:t>Combined score: </a:t>
            </a:r>
            <a:r>
              <a:rPr lang="en-US" sz="2800" b="1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297169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E307-22C3-2A6D-42C8-B42A51AD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Ranking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A725-8ABE-5673-6270-2DF031A3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Term frequency-Inverse document frequency (TF-IDF)</a:t>
            </a:r>
          </a:p>
          <a:p>
            <a:pPr lvl="1"/>
            <a:r>
              <a:rPr lang="en-US" sz="2400" dirty="0"/>
              <a:t>Goal: Balance how often a term appears with how distinctive it is</a:t>
            </a:r>
          </a:p>
          <a:p>
            <a:pPr lvl="1"/>
            <a:r>
              <a:rPr lang="en-US" sz="2400" dirty="0"/>
              <a:t>Helps find documents that are strongly focused on search terms</a:t>
            </a:r>
          </a:p>
          <a:p>
            <a:pPr lvl="1"/>
            <a:r>
              <a:rPr lang="en-US" sz="2400" dirty="0"/>
              <a:t>Prioritizes sources that both frequently discuss the topic and provide new context</a:t>
            </a:r>
          </a:p>
          <a:p>
            <a:r>
              <a:rPr lang="en-US" sz="2800" dirty="0"/>
              <a:t>But how can we use it?</a:t>
            </a:r>
          </a:p>
        </p:txBody>
      </p:sp>
    </p:spTree>
    <p:extLst>
      <p:ext uri="{BB962C8B-B14F-4D97-AF65-F5344CB8AC3E}">
        <p14:creationId xmlns:p14="http://schemas.microsoft.com/office/powerpoint/2010/main" val="13244587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2"/>
      </a:lt2>
      <a:accent1>
        <a:srgbClr val="E76EEE"/>
      </a:accent1>
      <a:accent2>
        <a:srgbClr val="EB4EB2"/>
      </a:accent2>
      <a:accent3>
        <a:srgbClr val="EE6E8B"/>
      </a:accent3>
      <a:accent4>
        <a:srgbClr val="EB6C4E"/>
      </a:accent4>
      <a:accent5>
        <a:srgbClr val="D99428"/>
      </a:accent5>
      <a:accent6>
        <a:srgbClr val="A6A938"/>
      </a:accent6>
      <a:hlink>
        <a:srgbClr val="598E56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1294</Words>
  <Application>Microsoft Macintosh PowerPoint</Application>
  <PresentationFormat>Widescreen</PresentationFormat>
  <Paragraphs>145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Neue Haas Grotesk Text Pro</vt:lpstr>
      <vt:lpstr>InterweaveVTI</vt:lpstr>
      <vt:lpstr>Let’s build a search engine: Exploring the past with Natural Language Processing</vt:lpstr>
      <vt:lpstr>What is a search engine</vt:lpstr>
      <vt:lpstr>What is a search engine</vt:lpstr>
      <vt:lpstr>Indexing</vt:lpstr>
      <vt:lpstr>Indexing</vt:lpstr>
      <vt:lpstr>Querying</vt:lpstr>
      <vt:lpstr>Ranking</vt:lpstr>
      <vt:lpstr>Ranking</vt:lpstr>
      <vt:lpstr>Ranking</vt:lpstr>
      <vt:lpstr>TF-IDF Example</vt:lpstr>
      <vt:lpstr>Example: Normalization</vt:lpstr>
      <vt:lpstr>Example: Stemming</vt:lpstr>
      <vt:lpstr>Example: TF-IDF</vt:lpstr>
      <vt:lpstr>Example: Term frequency</vt:lpstr>
      <vt:lpstr>Example: Document Term Matrix</vt:lpstr>
      <vt:lpstr>Example: Querying</vt:lpstr>
      <vt:lpstr>Example: Query row</vt:lpstr>
      <vt:lpstr>Example: Ranking</vt:lpstr>
      <vt:lpstr>Example: Ranking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Nadel, Peter</dc:creator>
  <cp:lastModifiedBy>Nadel, Peter</cp:lastModifiedBy>
  <cp:revision>5</cp:revision>
  <dcterms:created xsi:type="dcterms:W3CDTF">2025-01-30T19:23:11Z</dcterms:created>
  <dcterms:modified xsi:type="dcterms:W3CDTF">2025-02-11T21:44:06Z</dcterms:modified>
</cp:coreProperties>
</file>