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0972800" cy="9144000"/>
  <p:notesSz cx="6858000" cy="9144000"/>
  <p:defaultTextStyle>
    <a:defPPr>
      <a:defRPr lang="en-US"/>
    </a:defPPr>
    <a:lvl1pPr marL="0" algn="l" defTabSz="9143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1" algn="l" defTabSz="9143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6" algn="l" defTabSz="9143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3" y="355"/>
      </p:cViewPr>
      <p:guideLst>
        <p:guide orient="horz" pos="288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E64249-781D-A74A-8901-63B77A2B7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96485"/>
            <a:ext cx="82296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604A28-7F2D-874B-83B8-D566BEE22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02719"/>
            <a:ext cx="8229600" cy="220768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5" indent="0" algn="ctr">
              <a:buNone/>
              <a:defRPr sz="2000"/>
            </a:lvl2pPr>
            <a:lvl3pPr marL="914331" indent="0" algn="ctr">
              <a:buNone/>
              <a:defRPr sz="1800"/>
            </a:lvl3pPr>
            <a:lvl4pPr marL="1371495" indent="0" algn="ctr">
              <a:buNone/>
              <a:defRPr sz="1600"/>
            </a:lvl4pPr>
            <a:lvl5pPr marL="1828660" indent="0" algn="ctr">
              <a:buNone/>
              <a:defRPr sz="1600"/>
            </a:lvl5pPr>
            <a:lvl6pPr marL="2285826" indent="0" algn="ctr">
              <a:buNone/>
              <a:defRPr sz="1600"/>
            </a:lvl6pPr>
            <a:lvl7pPr marL="2742990" indent="0" algn="ctr">
              <a:buNone/>
              <a:defRPr sz="1600"/>
            </a:lvl7pPr>
            <a:lvl8pPr marL="3200156" indent="0" algn="ctr">
              <a:buNone/>
              <a:defRPr sz="1600"/>
            </a:lvl8pPr>
            <a:lvl9pPr marL="365732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8D8BF7-8B74-5746-BA53-B0DC4647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9B0-2B7B-6B45-B85C-944BFEAC702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D1908C-5406-634F-99E3-8BE4CA3A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0EAF83-291B-9F4E-9091-AC1D33CD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663-E6C0-6D48-AACD-1D0C7E3A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83675-0FE5-AA4E-A41A-14CB0F0C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C756209-A986-804F-A3AF-1503B8AB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F5B3FE-AD99-8145-93CD-BEFCA8DB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9B0-2B7B-6B45-B85C-944BFEAC702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8C389F-94A3-344E-8F40-2CC5BF5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6250AB-E61A-FA44-AFDB-4DDF4DFD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663-E6C0-6D48-AACD-1D0C7E3A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4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2967B8F-4EC2-B54E-90F6-F9D29DAA8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52410" y="486834"/>
            <a:ext cx="2366011" cy="77491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73903F-C972-7142-83DB-4FC6CAE5D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4380" y="486834"/>
            <a:ext cx="6960871" cy="77491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4D85C7-9E82-6145-B413-4B309E7D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9B0-2B7B-6B45-B85C-944BFEAC702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33ED69-9F26-5644-BC63-37FC2CAE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F34127-159F-344D-9BF6-A1E67652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663-E6C0-6D48-AACD-1D0C7E3A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04E5F0-9F6F-E742-83C6-AA61AE3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8D387D-A35C-324E-9212-319E5B77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24C04B-19DC-5A41-8D15-A6C07360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9B0-2B7B-6B45-B85C-944BFEAC702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24B396-DA88-8849-9A69-E8BA9E85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73E139-C0CC-CC46-9E70-5A2972F6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663-E6C0-6D48-AACD-1D0C7E3A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8B2024-CA24-E44F-A8E3-DA5E42C3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5" y="2279652"/>
            <a:ext cx="946404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2ACAFD-DD05-0D43-859E-59A04183A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665" y="6119286"/>
            <a:ext cx="946404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7B4E8-EE24-694E-8E57-D8D8DF6D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9B0-2B7B-6B45-B85C-944BFEAC702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FEEA32-9576-9A40-94CF-E0174373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987347-E588-5C4D-9C5C-6DE38352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663-E6C0-6D48-AACD-1D0C7E3A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CAF45B-DB50-554A-85C6-13C61101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04497E-3BD6-7F4A-A817-C01B86A9D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3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DB19987-0D9B-B74F-AE95-504E962F7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49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576C0B-21D9-9E45-8354-1EEB3CB9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9B0-2B7B-6B45-B85C-944BFEAC702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9B3CBF-A3A8-C348-BA80-FE9F3D38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9C865-6E70-C941-9B23-B81260E1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663-E6C0-6D48-AACD-1D0C7E3A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0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D6369B-CE97-0541-AC1F-10964AE6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09" y="486836"/>
            <a:ext cx="9464040" cy="17674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F03868-A0E5-8844-AECB-7E5A14D63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811" y="2241553"/>
            <a:ext cx="4642008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6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6" indent="0">
              <a:buNone/>
              <a:defRPr sz="1600" b="1"/>
            </a:lvl8pPr>
            <a:lvl9pPr marL="36573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220695-98E5-F341-AED8-5C8724EA4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811" y="3340101"/>
            <a:ext cx="464200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5E2B781-5A8C-9B4A-B663-AE0AB1499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54981" y="2241553"/>
            <a:ext cx="4664869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6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6" indent="0">
              <a:buNone/>
              <a:defRPr sz="1600" b="1"/>
            </a:lvl8pPr>
            <a:lvl9pPr marL="365732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86ECCD4-B39C-394C-A897-2E0BB6E23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54981" y="3340101"/>
            <a:ext cx="466486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8B7D2E-E9C2-6A4B-BD74-2BEF87A8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9B0-2B7B-6B45-B85C-944BFEAC702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7A3BA5-12D7-4E48-AC37-0949A94F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71E8A46-4E94-A545-947B-53C6FE08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663-E6C0-6D48-AACD-1D0C7E3A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2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22858-6F6B-9749-A01B-0873B434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28D23B-E2A9-A141-81CF-80CAD95C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9B0-2B7B-6B45-B85C-944BFEAC702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5090D9-67B8-E34B-B955-B221F52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50A66B-B0BD-8D46-9F41-1A99BCE2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663-E6C0-6D48-AACD-1D0C7E3A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4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147F49-2254-5D48-931C-05509506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9B0-2B7B-6B45-B85C-944BFEAC702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DC6F425-CE50-FD4C-B5FF-1CBD8F5A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ED3763-B9D2-B341-A10F-D720D6EC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663-E6C0-6D48-AACD-1D0C7E3A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3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541F33-9CE5-FF45-BBC9-5A77D0B5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14" y="609600"/>
            <a:ext cx="3539013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EEA84-C1AD-144F-8C40-B4FA58A7E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4870" y="1316567"/>
            <a:ext cx="555498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4FFC7B-4C0D-F842-81C7-5C075D559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14" y="2743201"/>
            <a:ext cx="3539013" cy="5082118"/>
          </a:xfrm>
        </p:spPr>
        <p:txBody>
          <a:bodyPr/>
          <a:lstStyle>
            <a:lvl1pPr marL="0" indent="0">
              <a:buNone/>
              <a:defRPr sz="1600"/>
            </a:lvl1pPr>
            <a:lvl2pPr marL="457165" indent="0">
              <a:buNone/>
              <a:defRPr sz="1400"/>
            </a:lvl2pPr>
            <a:lvl3pPr marL="914331" indent="0">
              <a:buNone/>
              <a:defRPr sz="1200"/>
            </a:lvl3pPr>
            <a:lvl4pPr marL="1371495" indent="0">
              <a:buNone/>
              <a:defRPr sz="1000"/>
            </a:lvl4pPr>
            <a:lvl5pPr marL="1828660" indent="0">
              <a:buNone/>
              <a:defRPr sz="1000"/>
            </a:lvl5pPr>
            <a:lvl6pPr marL="2285826" indent="0">
              <a:buNone/>
              <a:defRPr sz="1000"/>
            </a:lvl6pPr>
            <a:lvl7pPr marL="2742990" indent="0">
              <a:buNone/>
              <a:defRPr sz="1000"/>
            </a:lvl7pPr>
            <a:lvl8pPr marL="3200156" indent="0">
              <a:buNone/>
              <a:defRPr sz="1000"/>
            </a:lvl8pPr>
            <a:lvl9pPr marL="36573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72E05D-5525-004C-9D22-9F2CCAB8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9B0-2B7B-6B45-B85C-944BFEAC702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D78ECD-6F80-F040-96E7-96F121CB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098977-0CA6-D04A-BCB3-B7B04B63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663-E6C0-6D48-AACD-1D0C7E3A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5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695646-E6A8-E040-A158-309C1C11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14" y="609600"/>
            <a:ext cx="3539013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2DA11E-DE25-A444-A0AA-D84CE9130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64870" y="1316567"/>
            <a:ext cx="5554980" cy="6498167"/>
          </a:xfrm>
        </p:spPr>
        <p:txBody>
          <a:bodyPr/>
          <a:lstStyle>
            <a:lvl1pPr marL="0" indent="0">
              <a:buNone/>
              <a:defRPr sz="3200"/>
            </a:lvl1pPr>
            <a:lvl2pPr marL="457165" indent="0">
              <a:buNone/>
              <a:defRPr sz="2800"/>
            </a:lvl2pPr>
            <a:lvl3pPr marL="914331" indent="0">
              <a:buNone/>
              <a:defRPr sz="2400"/>
            </a:lvl3pPr>
            <a:lvl4pPr marL="1371495" indent="0">
              <a:buNone/>
              <a:defRPr sz="2000"/>
            </a:lvl4pPr>
            <a:lvl5pPr marL="1828660" indent="0">
              <a:buNone/>
              <a:defRPr sz="2000"/>
            </a:lvl5pPr>
            <a:lvl6pPr marL="2285826" indent="0">
              <a:buNone/>
              <a:defRPr sz="2000"/>
            </a:lvl6pPr>
            <a:lvl7pPr marL="2742990" indent="0">
              <a:buNone/>
              <a:defRPr sz="2000"/>
            </a:lvl7pPr>
            <a:lvl8pPr marL="3200156" indent="0">
              <a:buNone/>
              <a:defRPr sz="2000"/>
            </a:lvl8pPr>
            <a:lvl9pPr marL="365732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F29D23-079B-D841-8300-6F4AA479B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14" y="2743201"/>
            <a:ext cx="3539013" cy="5082118"/>
          </a:xfrm>
        </p:spPr>
        <p:txBody>
          <a:bodyPr/>
          <a:lstStyle>
            <a:lvl1pPr marL="0" indent="0">
              <a:buNone/>
              <a:defRPr sz="1600"/>
            </a:lvl1pPr>
            <a:lvl2pPr marL="457165" indent="0">
              <a:buNone/>
              <a:defRPr sz="1400"/>
            </a:lvl2pPr>
            <a:lvl3pPr marL="914331" indent="0">
              <a:buNone/>
              <a:defRPr sz="1200"/>
            </a:lvl3pPr>
            <a:lvl4pPr marL="1371495" indent="0">
              <a:buNone/>
              <a:defRPr sz="1000"/>
            </a:lvl4pPr>
            <a:lvl5pPr marL="1828660" indent="0">
              <a:buNone/>
              <a:defRPr sz="1000"/>
            </a:lvl5pPr>
            <a:lvl6pPr marL="2285826" indent="0">
              <a:buNone/>
              <a:defRPr sz="1000"/>
            </a:lvl6pPr>
            <a:lvl7pPr marL="2742990" indent="0">
              <a:buNone/>
              <a:defRPr sz="1000"/>
            </a:lvl7pPr>
            <a:lvl8pPr marL="3200156" indent="0">
              <a:buNone/>
              <a:defRPr sz="1000"/>
            </a:lvl8pPr>
            <a:lvl9pPr marL="36573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0C31ED-7352-E54F-A310-FAD35771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9B0-2B7B-6B45-B85C-944BFEAC702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DF2CAE-1161-4147-B630-50958C0A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80353A-B35A-0640-8901-BE232B73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663-E6C0-6D48-AACD-1D0C7E3A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0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D06C016-07CB-1F49-97CC-727D7324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486836"/>
            <a:ext cx="9464040" cy="1767418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28D668-1BF9-5743-9C6C-7B3D7651A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380" y="2434167"/>
            <a:ext cx="9464040" cy="5801784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044B81-21C6-3A4D-9692-51F6D5D20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4380" y="8475135"/>
            <a:ext cx="2468880" cy="486833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D79B0-2B7B-6B45-B85C-944BFEAC702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492C0C-D3E4-D24B-9E22-3A8250A9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4740" y="8475135"/>
            <a:ext cx="3703320" cy="486833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D6B350-DCA9-4B4B-9362-A264346F6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49540" y="8475135"/>
            <a:ext cx="2468880" cy="486833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A663-E6C0-6D48-AACD-1D0C7E3A4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0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3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3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8" indent="-228582" algn="l" defTabSz="91433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3" indent="-228582" algn="l" defTabSz="91433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8" indent="-228582" algn="l" defTabSz="91433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3" indent="-228582" algn="l" defTabSz="91433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08" indent="-228582" algn="l" defTabSz="91433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3" indent="-228582" algn="l" defTabSz="91433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9" indent="-228582" algn="l" defTabSz="91433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3" indent="-228582" algn="l" defTabSz="91433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B739757-105A-E840-8333-E7AC2CF3F8BF}"/>
              </a:ext>
            </a:extLst>
          </p:cNvPr>
          <p:cNvSpPr txBox="1">
            <a:spLocks/>
          </p:cNvSpPr>
          <p:nvPr/>
        </p:nvSpPr>
        <p:spPr>
          <a:xfrm>
            <a:off x="1524000" y="7213600"/>
            <a:ext cx="9144000" cy="2387600"/>
          </a:xfrm>
          <a:prstGeom prst="rect">
            <a:avLst/>
          </a:prstGeom>
        </p:spPr>
        <p:txBody>
          <a:bodyPr vert="horz" lIns="91433" tIns="45717" rIns="91433" bIns="45717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>
              <a:latin typeface="Berlin Sans FB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77F8295-36DE-474A-8B2D-CC5CFCF06AC5}"/>
              </a:ext>
            </a:extLst>
          </p:cNvPr>
          <p:cNvSpPr/>
          <p:nvPr/>
        </p:nvSpPr>
        <p:spPr>
          <a:xfrm>
            <a:off x="5606368" y="7061200"/>
            <a:ext cx="4756832" cy="1720702"/>
          </a:xfrm>
          <a:prstGeom prst="rect">
            <a:avLst/>
          </a:prstGeom>
          <a:solidFill>
            <a:schemeClr val="bg2">
              <a:lumMod val="90000"/>
            </a:schemeClr>
          </a:solidFill>
          <a:ln w="85725" cmpd="sng">
            <a:solidFill>
              <a:schemeClr val="tx1"/>
            </a:solidFill>
          </a:ln>
          <a:effectLst>
            <a:glow rad="101600">
              <a:schemeClr val="tx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Revenue Streams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AdSense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Sponsorship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Seminar/Workshop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Free(Victim)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B376332-7877-154D-B523-CC4E0D036150}"/>
              </a:ext>
            </a:extLst>
          </p:cNvPr>
          <p:cNvSpPr/>
          <p:nvPr/>
        </p:nvSpPr>
        <p:spPr>
          <a:xfrm>
            <a:off x="2631203" y="4862596"/>
            <a:ext cx="1864597" cy="1998633"/>
          </a:xfrm>
          <a:prstGeom prst="rect">
            <a:avLst/>
          </a:prstGeom>
          <a:solidFill>
            <a:schemeClr val="bg2">
              <a:lumMod val="90000"/>
            </a:schemeClr>
          </a:solidFill>
          <a:ln w="85725" cmpd="sng">
            <a:solidFill>
              <a:schemeClr val="tx1"/>
            </a:solidFill>
          </a:ln>
          <a:effectLst>
            <a:glow rad="101600">
              <a:schemeClr val="tx1"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Key Resource</a:t>
            </a:r>
            <a:br>
              <a:rPr lang="en-US" sz="2000" b="1" dirty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-Yell platform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6F5E473-0058-8B45-B265-140BF460AAF6}"/>
              </a:ext>
            </a:extLst>
          </p:cNvPr>
          <p:cNvSpPr/>
          <p:nvPr/>
        </p:nvSpPr>
        <p:spPr>
          <a:xfrm>
            <a:off x="4648200" y="2641601"/>
            <a:ext cx="1828799" cy="4191000"/>
          </a:xfrm>
          <a:prstGeom prst="rect">
            <a:avLst/>
          </a:prstGeom>
          <a:solidFill>
            <a:schemeClr val="bg2">
              <a:lumMod val="90000"/>
            </a:schemeClr>
          </a:solidFill>
          <a:ln w="85725" cmpd="sng">
            <a:solidFill>
              <a:schemeClr val="tx1"/>
            </a:solidFill>
          </a:ln>
          <a:effectLst>
            <a:glow rad="101600">
              <a:schemeClr val="tx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Value propositions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 -Platform of cybercrime victim.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-Identifying criminal and take step for solution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-Victim will submit and also can ask text anything.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-Public can share </a:t>
            </a:r>
            <a:r>
              <a:rPr lang="en-US" sz="1600" dirty="0" err="1">
                <a:solidFill>
                  <a:schemeClr val="tx1"/>
                </a:solidFill>
              </a:rPr>
              <a:t>blog,video,photos</a:t>
            </a:r>
            <a:r>
              <a:rPr lang="en-US" sz="1600" dirty="0">
                <a:solidFill>
                  <a:schemeClr val="tx1"/>
                </a:solidFill>
              </a:rPr>
              <a:t> for awareness.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Design so simple &amp;  user friendly</a:t>
            </a:r>
          </a:p>
          <a:p>
            <a:r>
              <a:rPr lang="en-US" sz="1200" dirty="0">
                <a:solidFill>
                  <a:schemeClr val="tx1"/>
                </a:solidFill>
                <a:latin typeface="Berlin Sans FB" pitchFamily="34" charset="0"/>
              </a:rPr>
              <a:t>(Scream against crime)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B247BBA-AD7B-7E4E-94DD-2951A4049D20}"/>
              </a:ext>
            </a:extLst>
          </p:cNvPr>
          <p:cNvSpPr/>
          <p:nvPr/>
        </p:nvSpPr>
        <p:spPr>
          <a:xfrm>
            <a:off x="2631203" y="2641600"/>
            <a:ext cx="1864597" cy="2025553"/>
          </a:xfrm>
          <a:prstGeom prst="rect">
            <a:avLst/>
          </a:prstGeom>
          <a:solidFill>
            <a:schemeClr val="bg2">
              <a:lumMod val="90000"/>
            </a:schemeClr>
          </a:solidFill>
          <a:ln w="85725" cmpd="sng">
            <a:solidFill>
              <a:schemeClr val="tx1"/>
            </a:solidFill>
          </a:ln>
          <a:effectLst>
            <a:glow rad="101600">
              <a:schemeClr val="tx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r>
              <a:rPr lang="en-GB" sz="2000" b="1" dirty="0">
                <a:solidFill>
                  <a:schemeClr val="tx1"/>
                </a:solidFill>
              </a:rPr>
              <a:t>Key Activities</a:t>
            </a:r>
            <a:br>
              <a:rPr lang="en-GB" sz="2000" b="1" dirty="0">
                <a:solidFill>
                  <a:schemeClr val="tx1"/>
                </a:solidFill>
              </a:rPr>
            </a:br>
            <a:endParaRPr lang="en-GB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-Development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-Data Security</a:t>
            </a:r>
          </a:p>
          <a:p>
            <a:r>
              <a:rPr lang="en-US" sz="1600" dirty="0">
                <a:solidFill>
                  <a:schemeClr val="tx1"/>
                </a:solidFill>
              </a:rPr>
              <a:t>-Law and cybercrime department for solution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8B54EC7-4555-FA47-B1E5-C98DABB82629}"/>
              </a:ext>
            </a:extLst>
          </p:cNvPr>
          <p:cNvSpPr/>
          <p:nvPr/>
        </p:nvSpPr>
        <p:spPr>
          <a:xfrm>
            <a:off x="8678309" y="2667265"/>
            <a:ext cx="1684891" cy="4193964"/>
          </a:xfrm>
          <a:prstGeom prst="rect">
            <a:avLst/>
          </a:prstGeom>
          <a:solidFill>
            <a:schemeClr val="bg2">
              <a:lumMod val="90000"/>
            </a:schemeClr>
          </a:solidFill>
          <a:ln w="85725" cmpd="sng">
            <a:solidFill>
              <a:schemeClr val="tx1"/>
            </a:solidFill>
          </a:ln>
          <a:effectLst>
            <a:glow rad="101600">
              <a:schemeClr val="tx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Customer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Segment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dirty="0">
                <a:solidFill>
                  <a:schemeClr val="tx1"/>
                </a:solidFill>
              </a:rPr>
              <a:t>Researcher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-Victim</a:t>
            </a:r>
          </a:p>
          <a:p>
            <a:r>
              <a:rPr lang="en-US" sz="1600" dirty="0">
                <a:solidFill>
                  <a:schemeClr val="tx1"/>
                </a:solidFill>
              </a:rPr>
              <a:t>-Public</a:t>
            </a:r>
          </a:p>
          <a:p>
            <a:r>
              <a:rPr lang="en-US" sz="1600" dirty="0">
                <a:solidFill>
                  <a:schemeClr val="tx1"/>
                </a:solidFill>
              </a:rPr>
              <a:t>-Journal &amp; Media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06F2817-4074-6945-A78B-B8901ECF37A5}"/>
              </a:ext>
            </a:extLst>
          </p:cNvPr>
          <p:cNvSpPr/>
          <p:nvPr/>
        </p:nvSpPr>
        <p:spPr>
          <a:xfrm>
            <a:off x="613156" y="7061200"/>
            <a:ext cx="4720844" cy="1720702"/>
          </a:xfrm>
          <a:prstGeom prst="rect">
            <a:avLst/>
          </a:prstGeom>
          <a:solidFill>
            <a:schemeClr val="bg2">
              <a:lumMod val="90000"/>
            </a:schemeClr>
          </a:solidFill>
          <a:ln w="85725" cmpd="sng">
            <a:solidFill>
              <a:schemeClr val="tx1"/>
            </a:solidFill>
          </a:ln>
          <a:effectLst>
            <a:glow rad="101600">
              <a:schemeClr val="tx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2000" b="1" dirty="0" smtClean="0">
                <a:solidFill>
                  <a:schemeClr val="tx1"/>
                </a:solidFill>
              </a:rPr>
              <a:t>Cost Structure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Research and development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security and protection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Administrative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Advertising</a:t>
            </a:r>
            <a:br>
              <a:rPr lang="en-US" sz="1600" smtClean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B247BBA-AD7B-7E4E-94DD-2951A4049D20}"/>
              </a:ext>
            </a:extLst>
          </p:cNvPr>
          <p:cNvSpPr/>
          <p:nvPr/>
        </p:nvSpPr>
        <p:spPr>
          <a:xfrm>
            <a:off x="6629400" y="2667265"/>
            <a:ext cx="1830194" cy="1999888"/>
          </a:xfrm>
          <a:prstGeom prst="rect">
            <a:avLst/>
          </a:prstGeom>
          <a:solidFill>
            <a:schemeClr val="bg2">
              <a:lumMod val="90000"/>
            </a:schemeClr>
          </a:solidFill>
          <a:ln w="85725" cmpd="sng">
            <a:solidFill>
              <a:schemeClr val="tx1"/>
            </a:solidFill>
          </a:ln>
          <a:effectLst>
            <a:glow rad="101600">
              <a:schemeClr val="tx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Customer Relationship</a:t>
            </a:r>
            <a:br>
              <a:rPr lang="en-US" sz="2000" b="1" dirty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-Instant solution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-Safety Privacy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-Awareness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B376332-7877-154D-B523-CC4E0D036150}"/>
              </a:ext>
            </a:extLst>
          </p:cNvPr>
          <p:cNvSpPr/>
          <p:nvPr/>
        </p:nvSpPr>
        <p:spPr>
          <a:xfrm>
            <a:off x="6629400" y="4862596"/>
            <a:ext cx="1830194" cy="1970004"/>
          </a:xfrm>
          <a:prstGeom prst="rect">
            <a:avLst/>
          </a:prstGeom>
          <a:solidFill>
            <a:schemeClr val="bg2">
              <a:lumMod val="90000"/>
            </a:schemeClr>
          </a:solidFill>
          <a:ln w="85725" cmpd="sng">
            <a:solidFill>
              <a:schemeClr val="tx1"/>
            </a:solidFill>
          </a:ln>
          <a:effectLst>
            <a:glow rad="101600">
              <a:schemeClr val="tx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Channels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-Yell website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-Social Media</a:t>
            </a:r>
          </a:p>
          <a:p>
            <a:r>
              <a:rPr lang="en-US" sz="1600" dirty="0">
                <a:solidFill>
                  <a:schemeClr val="tx1"/>
                </a:solidFill>
              </a:rPr>
              <a:t>-Journal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/>
            </a:r>
            <a:b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22003" y="1955800"/>
            <a:ext cx="4940997" cy="954101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2800" dirty="0">
                <a:latin typeface="Berlin Sans FB" pitchFamily="34" charset="0"/>
              </a:rPr>
              <a:t>Business  Model  </a:t>
            </a:r>
            <a:r>
              <a:rPr lang="en-US" sz="2800" dirty="0" smtClean="0">
                <a:latin typeface="Berlin Sans FB" pitchFamily="34" charset="0"/>
              </a:rPr>
              <a:t>Canvas</a:t>
            </a:r>
            <a:br>
              <a:rPr lang="en-US" sz="2800" dirty="0" smtClean="0">
                <a:latin typeface="Berlin Sans FB" pitchFamily="34" charset="0"/>
              </a:rPr>
            </a:br>
            <a:endParaRPr lang="en-US" sz="2800" dirty="0">
              <a:latin typeface="Berlin Sans FB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364FEE-C6DC-644E-B3E1-BDC996E7EBBA}"/>
              </a:ext>
            </a:extLst>
          </p:cNvPr>
          <p:cNvSpPr/>
          <p:nvPr/>
        </p:nvSpPr>
        <p:spPr>
          <a:xfrm>
            <a:off x="613156" y="2641601"/>
            <a:ext cx="1825244" cy="4190999"/>
          </a:xfrm>
          <a:prstGeom prst="rect">
            <a:avLst/>
          </a:prstGeom>
          <a:solidFill>
            <a:schemeClr val="bg2">
              <a:lumMod val="90000"/>
            </a:schemeClr>
          </a:solidFill>
          <a:ln w="85725" cmpd="sng">
            <a:solidFill>
              <a:schemeClr val="tx1"/>
            </a:solidFill>
          </a:ln>
          <a:effectLst>
            <a:glow rad="101600">
              <a:schemeClr val="tx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/>
            </a:r>
            <a:br>
              <a:rPr lang="en-GB" sz="2000" b="1" dirty="0" smtClean="0">
                <a:solidFill>
                  <a:schemeClr val="tx1"/>
                </a:solidFill>
              </a:rPr>
            </a:br>
            <a:r>
              <a:rPr lang="en-GB" sz="2000" b="1" dirty="0" smtClean="0">
                <a:solidFill>
                  <a:schemeClr val="tx1"/>
                </a:solidFill>
              </a:rPr>
              <a:t>Key </a:t>
            </a:r>
            <a:r>
              <a:rPr lang="en-GB" sz="2000" b="1" dirty="0">
                <a:solidFill>
                  <a:schemeClr val="tx1"/>
                </a:solidFill>
              </a:rPr>
              <a:t>Partners </a:t>
            </a: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-Cyber Expert Department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-Law Department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-Journal and Media Department</a:t>
            </a:r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/>
            </a:r>
            <a:br>
              <a:rPr lang="en-GB" b="1" dirty="0" smtClean="0">
                <a:solidFill>
                  <a:schemeClr val="tx1"/>
                </a:solidFill>
              </a:rPr>
            </a:br>
            <a:endParaRPr lang="en-GB" b="1" dirty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472" y="76200"/>
            <a:ext cx="266652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Yell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latin typeface="Berlin Sans FB" pitchFamily="34" charset="0"/>
              </a:rPr>
              <a:t>(</a:t>
            </a:r>
            <a:r>
              <a:rPr lang="en-US" dirty="0">
                <a:latin typeface="Berlin Sans FB" pitchFamily="34" charset="0"/>
              </a:rPr>
              <a:t>Scream Against Crime)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4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77F8295-36DE-474A-8B2D-CC5CFCF06AC5}"/>
              </a:ext>
            </a:extLst>
          </p:cNvPr>
          <p:cNvSpPr/>
          <p:nvPr/>
        </p:nvSpPr>
        <p:spPr>
          <a:xfrm>
            <a:off x="5651244" y="6048674"/>
            <a:ext cx="4756832" cy="1720702"/>
          </a:xfrm>
          <a:prstGeom prst="rect">
            <a:avLst/>
          </a:prstGeom>
          <a:solidFill>
            <a:schemeClr val="bg2">
              <a:lumMod val="90000"/>
            </a:schemeClr>
          </a:solidFill>
          <a:ln w="85725" cmpd="sng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Relaxed">
              <a:rot lat="18589395" lon="21130696" rev="361354"/>
            </a:camera>
            <a:lightRig rig="threePt" dir="t"/>
          </a:scene3d>
          <a:sp3d extrusionH="387350"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Revenue Streams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AdSense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Sponsorship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Seminar/Workshop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Free(Victim)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376332-7877-154D-B523-CC4E0D036150}"/>
              </a:ext>
            </a:extLst>
          </p:cNvPr>
          <p:cNvSpPr/>
          <p:nvPr/>
        </p:nvSpPr>
        <p:spPr>
          <a:xfrm>
            <a:off x="2330877" y="3683234"/>
            <a:ext cx="2137157" cy="1726967"/>
          </a:xfrm>
          <a:prstGeom prst="rect">
            <a:avLst/>
          </a:prstGeom>
          <a:solidFill>
            <a:schemeClr val="bg2">
              <a:lumMod val="90000"/>
            </a:schemeClr>
          </a:solidFill>
          <a:ln w="85725" cmpd="sng">
            <a:solidFill>
              <a:schemeClr val="tx1"/>
            </a:solidFill>
          </a:ln>
          <a:effectLst>
            <a:glow rad="127000">
              <a:schemeClr val="tx1">
                <a:alpha val="52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Relaxed" fov="2400000">
              <a:rot lat="19367984" lon="1026003" rev="20969973"/>
            </a:camera>
            <a:lightRig rig="threePt" dir="t"/>
          </a:scene3d>
          <a:sp3d extrusionH="387350"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Key Resource</a:t>
            </a:r>
            <a:br>
              <a:rPr lang="en-US" sz="2000" b="1" dirty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-Yell platform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6F5E473-0058-8B45-B265-140BF460AAF6}"/>
              </a:ext>
            </a:extLst>
          </p:cNvPr>
          <p:cNvSpPr/>
          <p:nvPr/>
        </p:nvSpPr>
        <p:spPr>
          <a:xfrm>
            <a:off x="4825221" y="1602266"/>
            <a:ext cx="1905000" cy="3994246"/>
          </a:xfrm>
          <a:prstGeom prst="rect">
            <a:avLst/>
          </a:prstGeom>
          <a:solidFill>
            <a:schemeClr val="bg2">
              <a:lumMod val="90000"/>
            </a:schemeClr>
          </a:solidFill>
          <a:ln w="85725" cmpd="sng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Relaxed" fov="2700000">
              <a:rot lat="20098368" lon="424935" rev="21396639"/>
            </a:camera>
            <a:lightRig rig="threePt" dir="t"/>
          </a:scene3d>
          <a:sp3d extrusionH="387350"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Value propositions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 -Platform of cybercrime victim.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-Identifying criminal and take step for solution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-Victim will submit and also can ask text anything.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-Public can share </a:t>
            </a:r>
            <a:r>
              <a:rPr lang="en-US" sz="1600" dirty="0" err="1">
                <a:solidFill>
                  <a:schemeClr val="tx1"/>
                </a:solidFill>
              </a:rPr>
              <a:t>blog,video,photos</a:t>
            </a:r>
            <a:r>
              <a:rPr lang="en-US" sz="1600" dirty="0">
                <a:solidFill>
                  <a:schemeClr val="tx1"/>
                </a:solidFill>
              </a:rPr>
              <a:t> for awareness.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Design so simple &amp;  user friendly</a:t>
            </a:r>
          </a:p>
          <a:p>
            <a:r>
              <a:rPr lang="en-US" sz="1200" dirty="0">
                <a:solidFill>
                  <a:schemeClr val="tx1"/>
                </a:solidFill>
                <a:latin typeface="Berlin Sans FB" pitchFamily="34" charset="0"/>
              </a:rPr>
              <a:t>(Scream against crime</a:t>
            </a:r>
            <a:r>
              <a:rPr lang="en-US" sz="1200" dirty="0" smtClean="0">
                <a:solidFill>
                  <a:schemeClr val="tx1"/>
                </a:solidFill>
                <a:latin typeface="Berlin Sans FB" pitchFamily="34" charset="0"/>
              </a:rPr>
              <a:t>) </a:t>
            </a:r>
            <a:endParaRPr lang="en-US" sz="12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247BBA-AD7B-7E4E-94DD-2951A4049D20}"/>
              </a:ext>
            </a:extLst>
          </p:cNvPr>
          <p:cNvSpPr/>
          <p:nvPr/>
        </p:nvSpPr>
        <p:spPr>
          <a:xfrm>
            <a:off x="2783080" y="1676400"/>
            <a:ext cx="1864597" cy="2057401"/>
          </a:xfrm>
          <a:prstGeom prst="rect">
            <a:avLst/>
          </a:prstGeom>
          <a:solidFill>
            <a:schemeClr val="bg2">
              <a:lumMod val="90000"/>
            </a:schemeClr>
          </a:solidFill>
          <a:ln w="85725" cmpd="sng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Relaxed">
              <a:rot lat="19368000" lon="1026000" rev="20970000"/>
            </a:camera>
            <a:lightRig rig="threePt" dir="t"/>
          </a:scene3d>
          <a:sp3d extrusionH="387350"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r>
              <a:rPr lang="en-GB" sz="2000" b="1" dirty="0">
                <a:solidFill>
                  <a:schemeClr val="tx1"/>
                </a:solidFill>
              </a:rPr>
              <a:t>Key Activities</a:t>
            </a:r>
            <a:br>
              <a:rPr lang="en-GB" sz="2000" b="1" dirty="0">
                <a:solidFill>
                  <a:schemeClr val="tx1"/>
                </a:solidFill>
              </a:rPr>
            </a:br>
            <a:endParaRPr lang="en-GB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-Development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-Data Security</a:t>
            </a:r>
          </a:p>
          <a:p>
            <a:r>
              <a:rPr lang="en-US" sz="1600" dirty="0">
                <a:solidFill>
                  <a:schemeClr val="tx1"/>
                </a:solidFill>
              </a:rPr>
              <a:t>-Law and cybercrime department for solution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8B54EC7-4555-FA47-B1E5-C98DABB82629}"/>
              </a:ext>
            </a:extLst>
          </p:cNvPr>
          <p:cNvSpPr/>
          <p:nvPr/>
        </p:nvSpPr>
        <p:spPr>
          <a:xfrm>
            <a:off x="9213618" y="1335072"/>
            <a:ext cx="1682982" cy="4528635"/>
          </a:xfrm>
          <a:prstGeom prst="rect">
            <a:avLst/>
          </a:prstGeom>
          <a:solidFill>
            <a:schemeClr val="bg2">
              <a:lumMod val="90000"/>
            </a:schemeClr>
          </a:solidFill>
          <a:ln w="85725" cmpd="sng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Relaxed" fov="3300000">
              <a:rot lat="19453165" lon="59944" rev="191546"/>
            </a:camera>
            <a:lightRig rig="threePt" dir="t"/>
          </a:scene3d>
          <a:sp3d extrusionH="387350"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Customer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Segment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dirty="0">
                <a:solidFill>
                  <a:schemeClr val="tx1"/>
                </a:solidFill>
              </a:rPr>
              <a:t>Researcher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-Victim</a:t>
            </a:r>
          </a:p>
          <a:p>
            <a:r>
              <a:rPr lang="en-US" sz="1600" dirty="0">
                <a:solidFill>
                  <a:schemeClr val="tx1"/>
                </a:solidFill>
              </a:rPr>
              <a:t>-Public</a:t>
            </a:r>
          </a:p>
          <a:p>
            <a:r>
              <a:rPr lang="en-US" sz="1600" dirty="0">
                <a:solidFill>
                  <a:schemeClr val="tx1"/>
                </a:solidFill>
              </a:rPr>
              <a:t>-Journal &amp; Media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06F2817-4074-6945-A78B-B8901ECF37A5}"/>
              </a:ext>
            </a:extLst>
          </p:cNvPr>
          <p:cNvSpPr/>
          <p:nvPr/>
        </p:nvSpPr>
        <p:spPr>
          <a:xfrm>
            <a:off x="351455" y="5899247"/>
            <a:ext cx="4720844" cy="1870129"/>
          </a:xfrm>
          <a:prstGeom prst="rect">
            <a:avLst/>
          </a:prstGeom>
          <a:solidFill>
            <a:schemeClr val="bg2">
              <a:lumMod val="90000"/>
            </a:schemeClr>
          </a:solidFill>
          <a:ln w="85725" cmpd="sng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Relaxed">
              <a:rot lat="18636133" lon="928511" rev="20887735"/>
            </a:camera>
            <a:lightRig rig="threePt" dir="t"/>
          </a:scene3d>
          <a:sp3d extrusionH="387350"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Cost Structure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Research and development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Data security and protection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Administrative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Advertising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B247BBA-AD7B-7E4E-94DD-2951A4049D20}"/>
              </a:ext>
            </a:extLst>
          </p:cNvPr>
          <p:cNvSpPr/>
          <p:nvPr/>
        </p:nvSpPr>
        <p:spPr>
          <a:xfrm>
            <a:off x="6999154" y="2006833"/>
            <a:ext cx="1884923" cy="1895291"/>
          </a:xfrm>
          <a:prstGeom prst="rect">
            <a:avLst/>
          </a:prstGeom>
          <a:solidFill>
            <a:schemeClr val="bg2">
              <a:lumMod val="90000"/>
            </a:schemeClr>
          </a:solidFill>
          <a:ln w="85725" cmpd="sng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Relaxed" fov="3000000">
              <a:rot lat="19499998" lon="180000" rev="21539998"/>
            </a:camera>
            <a:lightRig rig="threePt" dir="t"/>
          </a:scene3d>
          <a:sp3d extrusionH="387350"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Customer Relationship</a:t>
            </a:r>
            <a:br>
              <a:rPr lang="en-US" sz="2000" b="1" dirty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-Instant solution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-Safety Privacy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-Awareness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B376332-7877-154D-B523-CC4E0D036150}"/>
              </a:ext>
            </a:extLst>
          </p:cNvPr>
          <p:cNvSpPr/>
          <p:nvPr/>
        </p:nvSpPr>
        <p:spPr>
          <a:xfrm>
            <a:off x="6902877" y="3962400"/>
            <a:ext cx="1981200" cy="1879367"/>
          </a:xfrm>
          <a:prstGeom prst="rect">
            <a:avLst/>
          </a:prstGeom>
          <a:solidFill>
            <a:schemeClr val="bg2">
              <a:lumMod val="90000"/>
            </a:schemeClr>
          </a:solidFill>
          <a:ln w="85725" cmpd="sng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Relaxed">
              <a:rot lat="19536000" lon="180000" rev="21540000"/>
            </a:camera>
            <a:lightRig rig="threePt" dir="t"/>
          </a:scene3d>
          <a:sp3d extrusionH="387350"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Channels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-Yell website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-Social Media</a:t>
            </a:r>
          </a:p>
          <a:p>
            <a:r>
              <a:rPr lang="en-US" sz="1600" dirty="0">
                <a:solidFill>
                  <a:schemeClr val="tx1"/>
                </a:solidFill>
              </a:rPr>
              <a:t>-Journal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/>
            </a:r>
            <a:b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4364FEE-C6DC-644E-B3E1-BDC996E7EBBA}"/>
              </a:ext>
            </a:extLst>
          </p:cNvPr>
          <p:cNvSpPr/>
          <p:nvPr/>
        </p:nvSpPr>
        <p:spPr>
          <a:xfrm>
            <a:off x="614930" y="1335072"/>
            <a:ext cx="1825244" cy="3962399"/>
          </a:xfrm>
          <a:prstGeom prst="rect">
            <a:avLst/>
          </a:prstGeom>
          <a:solidFill>
            <a:schemeClr val="bg2">
              <a:lumMod val="90000"/>
            </a:schemeClr>
          </a:solidFill>
          <a:ln w="85725" cmpd="sng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Relaxed" fov="3600000">
              <a:rot lat="19334131" lon="1517389" rev="20529283"/>
            </a:camera>
            <a:lightRig rig="threePt" dir="t"/>
          </a:scene3d>
          <a:sp3d extrusionH="387350"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/>
            </a:r>
            <a:br>
              <a:rPr lang="en-GB" sz="2000" b="1" dirty="0" smtClean="0">
                <a:solidFill>
                  <a:schemeClr val="tx1"/>
                </a:solidFill>
              </a:rPr>
            </a:br>
            <a:r>
              <a:rPr lang="en-GB" sz="2000" b="1" dirty="0" smtClean="0">
                <a:solidFill>
                  <a:schemeClr val="tx1"/>
                </a:solidFill>
              </a:rPr>
              <a:t>Key </a:t>
            </a:r>
            <a:r>
              <a:rPr lang="en-GB" sz="2000" b="1" dirty="0">
                <a:solidFill>
                  <a:schemeClr val="tx1"/>
                </a:solidFill>
              </a:rPr>
              <a:t>Partners </a:t>
            </a: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-Cyber Expert Department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-Law Department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-Journal and Media Department</a:t>
            </a:r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/>
            </a:r>
            <a:br>
              <a:rPr lang="en-GB" b="1" dirty="0" smtClean="0">
                <a:solidFill>
                  <a:schemeClr val="tx1"/>
                </a:solidFill>
              </a:rPr>
            </a:br>
            <a:endParaRPr lang="en-GB" b="1" dirty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140</Words>
  <Application>Microsoft Office PowerPoint</Application>
  <PresentationFormat>Custom</PresentationFormat>
  <Paragraphs>89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Canvas Model</dc:title>
  <dc:creator>Unknown User</dc:creator>
  <cp:lastModifiedBy>Windows User</cp:lastModifiedBy>
  <cp:revision>30</cp:revision>
  <dcterms:created xsi:type="dcterms:W3CDTF">2021-03-27T09:06:06Z</dcterms:created>
  <dcterms:modified xsi:type="dcterms:W3CDTF">2021-03-29T06:19:11Z</dcterms:modified>
</cp:coreProperties>
</file>